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231"/>
  </p:normalViewPr>
  <p:slideViewPr>
    <p:cSldViewPr snapToGrid="0" snapToObjects="1">
      <p:cViewPr>
        <p:scale>
          <a:sx n="70" d="100"/>
          <a:sy n="70" d="100"/>
        </p:scale>
        <p:origin x="-2118" y="-9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389C6-06B5-CE4F-AC36-BDACD1258CCD}" type="datetimeFigureOut">
              <a:rPr kumimoji="1" lang="zh-TW" altLang="en-US" smtClean="0"/>
              <a:t>2018/3/20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82E46-BB07-154B-8C28-29039A52A29D}" type="slidenum">
              <a:rPr kumimoji="1" lang="zh-TW" altLang="en-US" smtClean="0"/>
              <a:t>‹#›</a:t>
            </a:fld>
            <a:endParaRPr kumimoji="1" lang="zh-TW" altLang="en-US"/>
          </a:p>
        </p:txBody>
      </p:sp>
    </p:spTree>
    <p:extLst>
      <p:ext uri="{BB962C8B-B14F-4D97-AF65-F5344CB8AC3E}">
        <p14:creationId xmlns:p14="http://schemas.microsoft.com/office/powerpoint/2010/main" val="169652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6E82E46-BB07-154B-8C28-29039A52A29D}" type="slidenum">
              <a:rPr kumimoji="1" lang="zh-TW" altLang="en-US" smtClean="0"/>
              <a:t>9</a:t>
            </a:fld>
            <a:endParaRPr kumimoji="1" lang="zh-TW" altLang="en-US"/>
          </a:p>
        </p:txBody>
      </p:sp>
    </p:spTree>
    <p:extLst>
      <p:ext uri="{BB962C8B-B14F-4D97-AF65-F5344CB8AC3E}">
        <p14:creationId xmlns:p14="http://schemas.microsoft.com/office/powerpoint/2010/main" val="1334453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46C117F-5CCF-4837-BE5F-2B92066CAFAF}"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4EB90BD-B6CE-46B7-997F-7313B992CCDC}"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DB9D11F-B188-461D-B23F-39381795C052}"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2E6D8D9-55A2-4063-B0F3-121F44549695}"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D4B24536-994D-4021-A283-9F449C0DB509}" type="datetimeFigureOut">
              <a:rPr lang="en-US" dirty="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將圖片拖曳至版面配置區或按一下圖示以新增</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3CBBBB78-C96F-47B7-AB17-D852CA960AC9}" type="datetimeFigureOut">
              <a:rPr lang="en-US" dirty="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0578ACC-22D6-47C1-A373-4FD133E34F3C}"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80322" y="3030008"/>
            <a:ext cx="4698355" cy="29061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594123" y="3030008"/>
            <a:ext cx="4700059" cy="29061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E331444B-B92B-4E27-8C94-BB93EAF5CB18}"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63EFA5E-FA76-400D-B3DC-F0BA90E6D107}"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a:xfrm>
            <a:off x="275231" y="2608197"/>
            <a:ext cx="11614241" cy="3669770"/>
          </a:xfrm>
        </p:spPr>
        <p:txBody>
          <a:bodyPr/>
          <a:lstStyle/>
          <a:p>
            <a:pPr algn="ctr"/>
            <a:r>
              <a:rPr kumimoji="1" lang="zh-TW" altLang="en-US" sz="9600" b="1" dirty="0" smtClean="0">
                <a:solidFill>
                  <a:srgbClr val="002060"/>
                </a:solidFill>
                <a:latin typeface="華康粗黑體" pitchFamily="49" charset="-120"/>
                <a:ea typeface="華康粗黑體" pitchFamily="49" charset="-120"/>
                <a:cs typeface="Kaiti TC" charset="-120"/>
              </a:rPr>
              <a:t>台灣萬事達旺旺</a:t>
            </a:r>
            <a:r>
              <a:rPr kumimoji="1" lang="zh-TW" altLang="en-US" sz="9600" b="1" dirty="0" smtClean="0">
                <a:solidFill>
                  <a:srgbClr val="002060"/>
                </a:solidFill>
                <a:latin typeface="華康粗黑體" pitchFamily="49" charset="-120"/>
                <a:ea typeface="華康粗黑體" pitchFamily="49" charset="-120"/>
                <a:cs typeface="Kaiti TC" charset="-120"/>
              </a:rPr>
              <a:t>通</a:t>
            </a:r>
            <a:r>
              <a:rPr kumimoji="1" lang="en-US" altLang="zh-TW" sz="9600" b="1" dirty="0" smtClean="0">
                <a:solidFill>
                  <a:srgbClr val="002060"/>
                </a:solidFill>
                <a:latin typeface="華康粗黑體" pitchFamily="49" charset="-120"/>
                <a:ea typeface="華康粗黑體" pitchFamily="49" charset="-120"/>
                <a:cs typeface="Kaiti TC" charset="-120"/>
              </a:rPr>
              <a:t/>
            </a:r>
            <a:br>
              <a:rPr kumimoji="1" lang="en-US" altLang="zh-TW" sz="9600" b="1" dirty="0" smtClean="0">
                <a:solidFill>
                  <a:srgbClr val="002060"/>
                </a:solidFill>
                <a:latin typeface="華康粗黑體" pitchFamily="49" charset="-120"/>
                <a:ea typeface="華康粗黑體" pitchFamily="49" charset="-120"/>
                <a:cs typeface="Kaiti TC" charset="-120"/>
              </a:rPr>
            </a:br>
            <a:r>
              <a:rPr kumimoji="1" lang="zh-TW" altLang="en-US" sz="9600" b="1" dirty="0" smtClean="0">
                <a:solidFill>
                  <a:srgbClr val="002060"/>
                </a:solidFill>
                <a:latin typeface="華康粗黑體" pitchFamily="49" charset="-120"/>
                <a:ea typeface="華康粗黑體" pitchFamily="49" charset="-120"/>
                <a:cs typeface="Kaiti TC" charset="-120"/>
              </a:rPr>
              <a:t>辦事處</a:t>
            </a:r>
            <a:endParaRPr kumimoji="1" lang="zh-TW" altLang="en-US" sz="9600" b="1" dirty="0">
              <a:solidFill>
                <a:srgbClr val="002060"/>
              </a:solidFill>
              <a:latin typeface="華康粗黑體" pitchFamily="49" charset="-120"/>
              <a:ea typeface="華康粗黑體" pitchFamily="49" charset="-120"/>
              <a:cs typeface="Kaiti TC" charset="-120"/>
            </a:endParaRPr>
          </a:p>
        </p:txBody>
      </p:sp>
      <p:pic>
        <p:nvPicPr>
          <p:cNvPr id="1028" name="Picture 4" descr="D:\美工\Kuco co\公司內部形象\旺旺logo\公司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746" y="0"/>
            <a:ext cx="3900557" cy="345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2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304408" y="493916"/>
            <a:ext cx="9613861" cy="1080938"/>
          </a:xfrm>
        </p:spPr>
        <p:txBody>
          <a:bodyPr>
            <a:normAutofit/>
          </a:bodyPr>
          <a:lstStyle/>
          <a:p>
            <a:r>
              <a:rPr kumimoji="1" lang="en-US" altLang="zh-TW" sz="5400" b="1" dirty="0" smtClean="0">
                <a:solidFill>
                  <a:srgbClr val="FFFF00"/>
                </a:solidFill>
                <a:latin typeface="華康粗黑體" pitchFamily="49" charset="-120"/>
                <a:ea typeface="華康粗黑體" pitchFamily="49" charset="-120"/>
                <a:cs typeface="Kaiti TC" charset="-120"/>
              </a:rPr>
              <a:t>MPOS V3</a:t>
            </a: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p:txBody>
          <a:bodyPr/>
          <a:lstStyle/>
          <a:p>
            <a:pPr>
              <a:lnSpc>
                <a:spcPct val="150000"/>
              </a:lnSpc>
            </a:pPr>
            <a:r>
              <a:rPr lang="zh-TW" altLang="en-US" sz="3600" b="1" dirty="0" smtClean="0">
                <a:solidFill>
                  <a:schemeClr val="bg1"/>
                </a:solidFill>
                <a:latin typeface="華康儷粗宋" pitchFamily="49" charset="-120"/>
                <a:ea typeface="華康儷粗宋" pitchFamily="49" charset="-120"/>
                <a:cs typeface="Kaiti TC" charset="-120"/>
              </a:rPr>
              <a:t>具</a:t>
            </a:r>
            <a:r>
              <a:rPr lang="zh-TW" altLang="en-US" sz="3600" b="1" dirty="0">
                <a:solidFill>
                  <a:schemeClr val="bg1"/>
                </a:solidFill>
                <a:latin typeface="華康儷粗宋" pitchFamily="49" charset="-120"/>
                <a:ea typeface="華康儷粗宋" pitchFamily="49" charset="-120"/>
                <a:cs typeface="Kaiti TC" charset="-120"/>
              </a:rPr>
              <a:t>信用卡刷卡、感應刷卡、晶片刷卡等功能集合 </a:t>
            </a:r>
            <a:r>
              <a:rPr lang="en-US" altLang="zh-TW" sz="3600" b="1" dirty="0">
                <a:solidFill>
                  <a:schemeClr val="bg1"/>
                </a:solidFill>
                <a:latin typeface="華康儷粗宋" pitchFamily="49" charset="-120"/>
                <a:ea typeface="華康儷粗宋" pitchFamily="49" charset="-120"/>
                <a:cs typeface="Kaiti TC" charset="-120"/>
              </a:rPr>
              <a:t>MPOS </a:t>
            </a:r>
            <a:r>
              <a:rPr lang="zh-TW" altLang="en-US" sz="3600" b="1" dirty="0">
                <a:solidFill>
                  <a:schemeClr val="bg1"/>
                </a:solidFill>
                <a:latin typeface="華康儷粗宋" pitchFamily="49" charset="-120"/>
                <a:ea typeface="華康儷粗宋" pitchFamily="49" charset="-120"/>
                <a:cs typeface="Kaiti TC" charset="-120"/>
              </a:rPr>
              <a:t>工具。 </a:t>
            </a:r>
            <a:r>
              <a:rPr lang="en-US" altLang="zh-TW" sz="3600" b="1" dirty="0">
                <a:solidFill>
                  <a:schemeClr val="bg1"/>
                </a:solidFill>
                <a:latin typeface="華康儷粗宋" pitchFamily="49" charset="-120"/>
                <a:ea typeface="華康儷粗宋" pitchFamily="49" charset="-120"/>
                <a:cs typeface="Kaiti TC" charset="-120"/>
              </a:rPr>
              <a:t>(</a:t>
            </a:r>
            <a:r>
              <a:rPr lang="zh-TW" altLang="en-US" sz="3600" b="1" dirty="0">
                <a:solidFill>
                  <a:schemeClr val="bg1"/>
                </a:solidFill>
                <a:latin typeface="華康儷粗宋" pitchFamily="49" charset="-120"/>
                <a:ea typeface="華康儷粗宋" pitchFamily="49" charset="-120"/>
                <a:cs typeface="Kaiti TC" charset="-120"/>
              </a:rPr>
              <a:t>用於金流整合配套</a:t>
            </a:r>
            <a:r>
              <a:rPr lang="en-US" altLang="zh-TW" sz="3600" b="1" dirty="0">
                <a:solidFill>
                  <a:schemeClr val="bg1"/>
                </a:solidFill>
                <a:latin typeface="華康儷粗宋" pitchFamily="49" charset="-120"/>
                <a:ea typeface="華康儷粗宋" pitchFamily="49" charset="-120"/>
                <a:cs typeface="Kaiti TC" charset="-120"/>
              </a:rPr>
              <a:t>) </a:t>
            </a:r>
            <a:endParaRPr lang="zh-TW" altLang="en-US" sz="3600" b="1" dirty="0">
              <a:solidFill>
                <a:schemeClr val="bg1"/>
              </a:solidFill>
              <a:latin typeface="華康儷粗宋" pitchFamily="49" charset="-120"/>
              <a:ea typeface="華康儷粗宋" pitchFamily="49" charset="-120"/>
              <a:cs typeface="Kaiti TC" charset="-120"/>
            </a:endParaRPr>
          </a:p>
          <a:p>
            <a:endParaRPr kumimoji="1" lang="zh-TW" altLang="en-US" dirty="0"/>
          </a:p>
        </p:txBody>
      </p:sp>
      <p:pic>
        <p:nvPicPr>
          <p:cNvPr id="4" name="圖片 3"/>
          <p:cNvPicPr>
            <a:picLocks noChangeAspect="1"/>
          </p:cNvPicPr>
          <p:nvPr/>
        </p:nvPicPr>
        <p:blipFill>
          <a:blip r:embed="rId3"/>
          <a:stretch>
            <a:fillRect/>
          </a:stretch>
        </p:blipFill>
        <p:spPr>
          <a:xfrm>
            <a:off x="9731218" y="4384893"/>
            <a:ext cx="1924378" cy="1924378"/>
          </a:xfrm>
          <a:prstGeom prst="rect">
            <a:avLst/>
          </a:prstGeom>
          <a:effectLst>
            <a:outerShdw blurRad="50800" dist="38100" dir="2700000" algn="tl" rotWithShape="0">
              <a:prstClr val="black">
                <a:alpha val="40000"/>
              </a:prstClr>
            </a:outerShdw>
          </a:effectLst>
        </p:spPr>
      </p:pic>
      <p:pic>
        <p:nvPicPr>
          <p:cNvPr id="6"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96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4" name="內容版面配置區 3"/>
          <p:cNvPicPr>
            <a:picLocks noGrp="1" noChangeAspect="1"/>
          </p:cNvPicPr>
          <p:nvPr>
            <p:ph idx="1"/>
          </p:nvPr>
        </p:nvPicPr>
        <p:blipFill>
          <a:blip r:embed="rId2"/>
          <a:stretch>
            <a:fillRect/>
          </a:stretch>
        </p:blipFill>
        <p:spPr>
          <a:xfrm>
            <a:off x="0" y="-786384"/>
            <a:ext cx="12192000" cy="8577072"/>
          </a:xfrm>
          <a:prstGeom prst="rect">
            <a:avLst/>
          </a:prstGeom>
        </p:spPr>
      </p:pic>
    </p:spTree>
    <p:extLst>
      <p:ext uri="{BB962C8B-B14F-4D97-AF65-F5344CB8AC3E}">
        <p14:creationId xmlns:p14="http://schemas.microsoft.com/office/powerpoint/2010/main" val="84453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4" name="內容版面配置區 3"/>
          <p:cNvPicPr>
            <a:picLocks noGrp="1" noChangeAspect="1"/>
          </p:cNvPicPr>
          <p:nvPr>
            <p:ph idx="1"/>
          </p:nvPr>
        </p:nvPicPr>
        <p:blipFill>
          <a:blip r:embed="rId2"/>
          <a:stretch>
            <a:fillRect/>
          </a:stretch>
        </p:blipFill>
        <p:spPr>
          <a:xfrm>
            <a:off x="0" y="0"/>
            <a:ext cx="12192000" cy="7351776"/>
          </a:xfrm>
          <a:prstGeom prst="rect">
            <a:avLst/>
          </a:prstGeom>
        </p:spPr>
      </p:pic>
    </p:spTree>
    <p:extLst>
      <p:ext uri="{BB962C8B-B14F-4D97-AF65-F5344CB8AC3E}">
        <p14:creationId xmlns:p14="http://schemas.microsoft.com/office/powerpoint/2010/main" val="1083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236166" y="427913"/>
            <a:ext cx="9613861" cy="1080938"/>
          </a:xfrm>
        </p:spPr>
        <p:txBody>
          <a:bodyPr>
            <a:normAutofit/>
          </a:bodyPr>
          <a:lstStyle/>
          <a:p>
            <a:r>
              <a:rPr lang="en-US" altLang="zh-TW" sz="5400" b="1" dirty="0" err="1" smtClean="0">
                <a:solidFill>
                  <a:srgbClr val="FFFF00"/>
                </a:solidFill>
                <a:latin typeface="華康粗黑體" pitchFamily="49" charset="-120"/>
                <a:ea typeface="華康粗黑體" pitchFamily="49" charset="-120"/>
                <a:cs typeface="Kaiti TC" charset="-120"/>
              </a:rPr>
              <a:t>Gomypay</a:t>
            </a:r>
            <a:r>
              <a:rPr lang="en-US" altLang="zh-TW" sz="5400" b="1" dirty="0" smtClean="0">
                <a:solidFill>
                  <a:srgbClr val="FFFF00"/>
                </a:solidFill>
                <a:latin typeface="華康粗黑體" pitchFamily="49" charset="-120"/>
                <a:ea typeface="華康粗黑體" pitchFamily="49" charset="-120"/>
                <a:cs typeface="Kaiti TC" charset="-120"/>
              </a:rPr>
              <a:t>(</a:t>
            </a:r>
            <a:r>
              <a:rPr lang="zh-TW" altLang="en-US" sz="5400" b="1" dirty="0" smtClean="0">
                <a:solidFill>
                  <a:srgbClr val="FFFF00"/>
                </a:solidFill>
                <a:latin typeface="華康粗黑體" pitchFamily="49" charset="-120"/>
                <a:ea typeface="華康粗黑體" pitchFamily="49" charset="-120"/>
                <a:cs typeface="Kaiti TC" charset="-120"/>
              </a:rPr>
              <a:t>台幣刷卡）</a:t>
            </a:r>
            <a:r>
              <a:rPr lang="zh-TW" altLang="en-US" sz="5400" b="1" dirty="0">
                <a:solidFill>
                  <a:srgbClr val="FFFF00"/>
                </a:solidFill>
                <a:latin typeface="華康粗黑體" pitchFamily="49" charset="-120"/>
                <a:ea typeface="華康粗黑體" pitchFamily="49" charset="-120"/>
              </a:rPr>
              <a:t> </a:t>
            </a:r>
          </a:p>
        </p:txBody>
      </p:sp>
      <p:sp>
        <p:nvSpPr>
          <p:cNvPr id="3" name="內容版面配置區 2"/>
          <p:cNvSpPr>
            <a:spLocks noGrp="1"/>
          </p:cNvSpPr>
          <p:nvPr>
            <p:ph idx="1"/>
          </p:nvPr>
        </p:nvSpPr>
        <p:spPr>
          <a:xfrm>
            <a:off x="680321" y="2157957"/>
            <a:ext cx="10783798" cy="5762445"/>
          </a:xfrm>
        </p:spPr>
        <p:txBody>
          <a:bodyPr>
            <a:normAutofit/>
          </a:bodyPr>
          <a:lstStyle/>
          <a:p>
            <a:pPr>
              <a:lnSpc>
                <a:spcPct val="150000"/>
              </a:lnSpc>
            </a:pPr>
            <a:r>
              <a:rPr lang="zh-TW" altLang="en-US" sz="3600" b="1" dirty="0">
                <a:solidFill>
                  <a:schemeClr val="bg1"/>
                </a:solidFill>
                <a:latin typeface="華康儷粗宋" pitchFamily="49" charset="-120"/>
                <a:ea typeface="華康儷粗宋" pitchFamily="49" charset="-120"/>
                <a:cs typeface="Kaiti TC" charset="-120"/>
              </a:rPr>
              <a:t>台幣刷卡可使用一般線上交易、購物車串接及實體 </a:t>
            </a:r>
            <a:r>
              <a:rPr lang="en-US" altLang="zh-TW" sz="3600" b="1" dirty="0" err="1">
                <a:solidFill>
                  <a:schemeClr val="bg1"/>
                </a:solidFill>
                <a:latin typeface="華康儷粗宋" pitchFamily="49" charset="-120"/>
                <a:ea typeface="華康儷粗宋" pitchFamily="49" charset="-120"/>
                <a:cs typeface="Kaiti TC" charset="-120"/>
              </a:rPr>
              <a:t>QRcode</a:t>
            </a:r>
            <a:r>
              <a:rPr lang="en-US" altLang="zh-TW" sz="3600" b="1" dirty="0">
                <a:solidFill>
                  <a:schemeClr val="bg1"/>
                </a:solidFill>
                <a:latin typeface="華康儷粗宋" pitchFamily="49" charset="-120"/>
                <a:ea typeface="華康儷粗宋" pitchFamily="49" charset="-120"/>
                <a:cs typeface="Kaiti TC" charset="-120"/>
              </a:rPr>
              <a:t> </a:t>
            </a:r>
            <a:r>
              <a:rPr lang="zh-TW" altLang="en-US" sz="3600" b="1" dirty="0">
                <a:solidFill>
                  <a:schemeClr val="bg1"/>
                </a:solidFill>
                <a:latin typeface="華康儷粗宋" pitchFamily="49" charset="-120"/>
                <a:ea typeface="華康儷粗宋" pitchFamily="49" charset="-120"/>
                <a:cs typeface="Kaiti TC" charset="-120"/>
              </a:rPr>
              <a:t>掃描交易，此功 </a:t>
            </a:r>
            <a:r>
              <a:rPr lang="zh-TW" altLang="en-US" sz="3600" b="1" dirty="0" smtClean="0">
                <a:solidFill>
                  <a:schemeClr val="bg1"/>
                </a:solidFill>
                <a:latin typeface="華康儷粗宋" pitchFamily="49" charset="-120"/>
                <a:ea typeface="華康儷粗宋" pitchFamily="49" charset="-120"/>
                <a:cs typeface="Kaiti TC" charset="-120"/>
              </a:rPr>
              <a:t>能為</a:t>
            </a:r>
            <a:r>
              <a:rPr lang="zh-TW" altLang="en-US" sz="3600" b="1" dirty="0">
                <a:solidFill>
                  <a:schemeClr val="bg1"/>
                </a:solidFill>
                <a:latin typeface="華康儷粗宋" pitchFamily="49" charset="-120"/>
                <a:ea typeface="華康儷粗宋" pitchFamily="49" charset="-120"/>
                <a:cs typeface="Kaiti TC" charset="-120"/>
              </a:rPr>
              <a:t>一般特約商店最經常使的功能，並只要使用環境有網路的狀態下就可以 完成線上</a:t>
            </a:r>
            <a:r>
              <a:rPr lang="zh-TW" altLang="en-US" sz="3600" b="1" dirty="0" smtClean="0">
                <a:solidFill>
                  <a:schemeClr val="bg1"/>
                </a:solidFill>
                <a:latin typeface="華康儷粗宋" pitchFamily="49" charset="-120"/>
                <a:ea typeface="華康儷粗宋" pitchFamily="49" charset="-120"/>
                <a:cs typeface="Kaiti TC" charset="-120"/>
              </a:rPr>
              <a:t>交易流程。                                               </a:t>
            </a:r>
            <a:r>
              <a:rPr lang="zh-TW" altLang="en-US" dirty="0">
                <a:latin typeface="Kaiti TC" charset="-120"/>
                <a:ea typeface="Kaiti TC" charset="-120"/>
                <a:cs typeface="Kaiti TC" charset="-120"/>
              </a:rPr>
              <a:t> </a:t>
            </a:r>
          </a:p>
        </p:txBody>
      </p:sp>
      <p:pic>
        <p:nvPicPr>
          <p:cNvPr id="4" name="圖片 3"/>
          <p:cNvPicPr>
            <a:picLocks noChangeAspect="1"/>
          </p:cNvPicPr>
          <p:nvPr/>
        </p:nvPicPr>
        <p:blipFill>
          <a:blip r:embed="rId3"/>
          <a:stretch>
            <a:fillRect/>
          </a:stretch>
        </p:blipFill>
        <p:spPr>
          <a:xfrm>
            <a:off x="9322279" y="468857"/>
            <a:ext cx="1689100" cy="1689100"/>
          </a:xfrm>
          <a:prstGeom prst="rect">
            <a:avLst/>
          </a:prstGeom>
          <a:effectLst>
            <a:outerShdw blurRad="50800" dist="38100" dir="2700000" algn="tl" rotWithShape="0">
              <a:prstClr val="black">
                <a:alpha val="40000"/>
              </a:prstClr>
            </a:outerShdw>
          </a:effectLst>
        </p:spPr>
      </p:pic>
      <p:pic>
        <p:nvPicPr>
          <p:cNvPr id="7"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1302717" y="287449"/>
            <a:ext cx="9613861" cy="1183341"/>
          </a:xfrm>
        </p:spPr>
        <p:txBody>
          <a:bodyPr>
            <a:normAutofit/>
          </a:bodyPr>
          <a:lstStyle/>
          <a:p>
            <a:r>
              <a:rPr kumimoji="1" lang="zh-TW" altLang="en-US" sz="5400" b="1" dirty="0" smtClean="0">
                <a:solidFill>
                  <a:srgbClr val="FFFF00"/>
                </a:solidFill>
                <a:latin typeface="Kaiti TC" charset="-120"/>
                <a:ea typeface="Kaiti TC" charset="-120"/>
                <a:cs typeface="Kaiti TC" charset="-120"/>
              </a:rPr>
              <a:t>     </a:t>
            </a:r>
            <a:r>
              <a:rPr kumimoji="1" lang="zh-TW" altLang="en-US" sz="5400" b="1" dirty="0" smtClean="0">
                <a:solidFill>
                  <a:srgbClr val="FFFF00"/>
                </a:solidFill>
                <a:latin typeface="華康粗黑體" pitchFamily="49" charset="-120"/>
                <a:ea typeface="華康粗黑體" pitchFamily="49" charset="-120"/>
                <a:cs typeface="Kaiti TC" charset="-120"/>
              </a:rPr>
              <a:t>超商代收</a:t>
            </a:r>
            <a:r>
              <a:rPr kumimoji="1" lang="zh-TW" altLang="en-US" sz="5400" b="1" dirty="0" smtClean="0">
                <a:solidFill>
                  <a:srgbClr val="FFFF00"/>
                </a:solidFill>
                <a:latin typeface="華康粗黑體" pitchFamily="49" charset="-120"/>
                <a:ea typeface="華康粗黑體" pitchFamily="49" charset="-120"/>
                <a:cs typeface="Kaiti TC" charset="-120"/>
              </a:rPr>
              <a:t>服務</a:t>
            </a:r>
            <a:r>
              <a:rPr kumimoji="1" lang="en-US" altLang="zh-TW" sz="5400" b="1" dirty="0" smtClean="0">
                <a:solidFill>
                  <a:srgbClr val="FFFF00"/>
                </a:solidFill>
                <a:latin typeface="華康粗黑體" pitchFamily="49" charset="-120"/>
                <a:ea typeface="華康粗黑體" pitchFamily="49" charset="-120"/>
                <a:cs typeface="Kaiti TC" charset="-120"/>
              </a:rPr>
              <a:t>00</a:t>
            </a: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a:xfrm>
            <a:off x="680321" y="2063912"/>
            <a:ext cx="10933924" cy="4063927"/>
          </a:xfrm>
        </p:spPr>
        <p:txBody>
          <a:bodyPr>
            <a:normAutofit lnSpcReduction="10000"/>
          </a:bodyPr>
          <a:lstStyle/>
          <a:p>
            <a:pPr>
              <a:lnSpc>
                <a:spcPct val="150000"/>
              </a:lnSpc>
            </a:pPr>
            <a:r>
              <a:rPr lang="zh-TW" altLang="en-US" sz="3600" b="1" dirty="0">
                <a:solidFill>
                  <a:schemeClr val="bg1"/>
                </a:solidFill>
                <a:latin typeface="華康儷粗宋" pitchFamily="49" charset="-120"/>
                <a:ea typeface="華康儷粗宋" pitchFamily="49" charset="-120"/>
                <a:cs typeface="Kaiti TC" charset="-120"/>
              </a:rPr>
              <a:t>一般線上商店或拍賣者最經常使用的收款模式，只需要請消費者於線上輸入 金額及部份消費資料即可產生三聯式條碼提供四大超商掃描繳費，使用此功 能，及使消費者不具備有銀行帳戶或信用卡也可以直接到四大超商以現金支 付線上交易的款項。</a:t>
            </a:r>
            <a:r>
              <a:rPr lang="zh-TW" altLang="en-US" sz="3200" b="1" dirty="0">
                <a:latin typeface="華康儷粗宋" pitchFamily="49" charset="-120"/>
                <a:ea typeface="華康儷粗宋" pitchFamily="49" charset="-120"/>
                <a:cs typeface="Kaiti TC" charset="-120"/>
              </a:rPr>
              <a:t> </a:t>
            </a:r>
          </a:p>
        </p:txBody>
      </p:sp>
      <p:pic>
        <p:nvPicPr>
          <p:cNvPr id="17" name="圖片 16"/>
          <p:cNvPicPr>
            <a:picLocks noChangeAspect="1"/>
          </p:cNvPicPr>
          <p:nvPr/>
        </p:nvPicPr>
        <p:blipFill>
          <a:blip r:embed="rId3"/>
          <a:stretch>
            <a:fillRect/>
          </a:stretch>
        </p:blipFill>
        <p:spPr>
          <a:xfrm>
            <a:off x="9449632" y="424366"/>
            <a:ext cx="1689100" cy="1676400"/>
          </a:xfrm>
          <a:prstGeom prst="rect">
            <a:avLst/>
          </a:prstGeom>
          <a:effectLst>
            <a:outerShdw blurRad="50800" dist="38100" dir="2700000" algn="tl" rotWithShape="0">
              <a:prstClr val="black">
                <a:alpha val="40000"/>
              </a:prstClr>
            </a:outerShdw>
          </a:effectLst>
        </p:spPr>
      </p:pic>
      <p:pic>
        <p:nvPicPr>
          <p:cNvPr id="6"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8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796585" y="357439"/>
            <a:ext cx="9613861" cy="1080938"/>
          </a:xfrm>
        </p:spPr>
        <p:txBody>
          <a:bodyPr>
            <a:normAutofit/>
          </a:bodyPr>
          <a:lstStyle/>
          <a:p>
            <a:r>
              <a:rPr kumimoji="1" lang="zh-TW" altLang="en-US" sz="6000" b="1" dirty="0" smtClean="0">
                <a:latin typeface="Kaiti TC" charset="-120"/>
                <a:ea typeface="Kaiti TC" charset="-120"/>
                <a:cs typeface="Kaiti TC" charset="-120"/>
              </a:rPr>
              <a:t>  </a:t>
            </a:r>
            <a:r>
              <a:rPr kumimoji="1" lang="en-US" altLang="zh-TW" sz="6000" b="1" dirty="0" smtClean="0">
                <a:latin typeface="Kaiti TC" charset="-120"/>
                <a:ea typeface="Kaiti TC" charset="-120"/>
                <a:cs typeface="Kaiti TC" charset="-120"/>
              </a:rPr>
              <a:t>            </a:t>
            </a:r>
            <a:r>
              <a:rPr kumimoji="1" lang="zh-TW" altLang="en-US" sz="6000" b="1" dirty="0" smtClean="0">
                <a:latin typeface="Kaiti TC" charset="-120"/>
                <a:ea typeface="Kaiti TC" charset="-120"/>
                <a:cs typeface="Kaiti TC" charset="-120"/>
              </a:rPr>
              <a:t> </a:t>
            </a:r>
            <a:r>
              <a:rPr kumimoji="1" lang="zh-TW" altLang="en-US" sz="5400" b="1" dirty="0" smtClean="0">
                <a:solidFill>
                  <a:srgbClr val="FFFF00"/>
                </a:solidFill>
                <a:latin typeface="華康粗黑體" pitchFamily="49" charset="-120"/>
                <a:ea typeface="華康粗黑體" pitchFamily="49" charset="-120"/>
                <a:cs typeface="Kaiti TC" charset="-120"/>
              </a:rPr>
              <a:t>虛擬帳號</a:t>
            </a: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a:xfrm>
            <a:off x="475606" y="2060714"/>
            <a:ext cx="11220525" cy="4778188"/>
          </a:xfrm>
        </p:spPr>
        <p:txBody>
          <a:bodyPr>
            <a:normAutofit fontScale="92500" lnSpcReduction="10000"/>
          </a:bodyPr>
          <a:lstStyle/>
          <a:p>
            <a:pPr algn="dist">
              <a:lnSpc>
                <a:spcPct val="150000"/>
              </a:lnSpc>
            </a:pPr>
            <a:r>
              <a:rPr lang="zh-TW" altLang="en-US" sz="2800" b="1" dirty="0">
                <a:solidFill>
                  <a:schemeClr val="bg1"/>
                </a:solidFill>
                <a:latin typeface="華康儷粗宋" pitchFamily="49" charset="-120"/>
                <a:ea typeface="華康儷粗宋" pitchFamily="49" charset="-120"/>
                <a:cs typeface="Kaiti TC" charset="-120"/>
              </a:rPr>
              <a:t>使用虛擬帳號進行轉帳交易支付的功能，店家可以透過此收款模式收取線上 交易的交易金額。 不同於一般的線上轉帳交易，客戶再使用個人帳戶進行此類型收款時，若發 生同時間大量不同客戶相同金額的交易，可能發生無反判別交易人或交易商 品的狀況，導致須要花費額外時間聯絡消費者做逐筆核對，而消耗大量的時 間與人力成本。使用虛擬帳號進行 </a:t>
            </a:r>
            <a:r>
              <a:rPr lang="en-US" altLang="zh-TW" sz="2800" b="1" dirty="0" err="1">
                <a:solidFill>
                  <a:schemeClr val="bg1"/>
                </a:solidFill>
                <a:latin typeface="華康儷粗宋" pitchFamily="49" charset="-120"/>
                <a:ea typeface="華康儷粗宋" pitchFamily="49" charset="-120"/>
                <a:cs typeface="Kaiti TC" charset="-120"/>
              </a:rPr>
              <a:t>WebATM</a:t>
            </a:r>
            <a:r>
              <a:rPr lang="en-US" altLang="zh-TW" sz="2800" b="1" dirty="0">
                <a:solidFill>
                  <a:schemeClr val="bg1"/>
                </a:solidFill>
                <a:latin typeface="華康儷粗宋" pitchFamily="49" charset="-120"/>
                <a:ea typeface="華康儷粗宋" pitchFamily="49" charset="-120"/>
                <a:cs typeface="Kaiti TC" charset="-120"/>
              </a:rPr>
              <a:t> </a:t>
            </a:r>
            <a:r>
              <a:rPr lang="zh-TW" altLang="en-US" sz="2800" b="1" dirty="0">
                <a:solidFill>
                  <a:schemeClr val="bg1"/>
                </a:solidFill>
                <a:latin typeface="華康儷粗宋" pitchFamily="49" charset="-120"/>
                <a:ea typeface="華康儷粗宋" pitchFamily="49" charset="-120"/>
                <a:cs typeface="Kaiti TC" charset="-120"/>
              </a:rPr>
              <a:t>交易，可以根據不同消費者而 產生不同的交易轉帳單號，即使同時間有多位消費者進行多項產品轉帳交易， 仍可透過銷帳編號來判斷該筆匯入金額的消費人及購買商品資料，可</a:t>
            </a:r>
            <a:r>
              <a:rPr lang="zh-TW" altLang="en-US" sz="2800" b="1" dirty="0" smtClean="0">
                <a:solidFill>
                  <a:schemeClr val="bg1"/>
                </a:solidFill>
                <a:latin typeface="華康儷粗宋" pitchFamily="49" charset="-120"/>
                <a:ea typeface="華康儷粗宋" pitchFamily="49" charset="-120"/>
                <a:cs typeface="Kaiti TC" charset="-120"/>
              </a:rPr>
              <a:t>大幅縮減</a:t>
            </a:r>
            <a:r>
              <a:rPr lang="zh-TW" altLang="en-US" sz="2800" b="1" dirty="0">
                <a:solidFill>
                  <a:schemeClr val="bg1"/>
                </a:solidFill>
                <a:latin typeface="華康儷粗宋" pitchFamily="49" charset="-120"/>
                <a:ea typeface="華康儷粗宋" pitchFamily="49" charset="-120"/>
                <a:cs typeface="Kaiti TC" charset="-120"/>
              </a:rPr>
              <a:t>時間與人力</a:t>
            </a:r>
            <a:r>
              <a:rPr lang="zh-TW" altLang="en-US" sz="2800" b="1" dirty="0" smtClean="0">
                <a:solidFill>
                  <a:schemeClr val="bg1"/>
                </a:solidFill>
                <a:latin typeface="華康儷粗宋" pitchFamily="49" charset="-120"/>
                <a:ea typeface="華康儷粗宋" pitchFamily="49" charset="-120"/>
                <a:cs typeface="Kaiti TC" charset="-120"/>
              </a:rPr>
              <a:t>成本。</a:t>
            </a:r>
            <a:r>
              <a:rPr lang="zh-TW" altLang="en-US" sz="2800" b="1" dirty="0">
                <a:latin typeface="Kaiti TC" charset="-120"/>
                <a:ea typeface="Kaiti TC" charset="-120"/>
                <a:cs typeface="Kaiti TC" charset="-120"/>
              </a:rPr>
              <a:t> </a:t>
            </a:r>
            <a:r>
              <a:rPr lang="en-US" altLang="zh-TW" sz="2800" b="1" dirty="0">
                <a:latin typeface="Kaiti TC" charset="-120"/>
                <a:ea typeface="Kaiti TC" charset="-120"/>
                <a:cs typeface="Kaiti TC" charset="-120"/>
              </a:rPr>
              <a:t>     </a:t>
            </a:r>
            <a:endParaRPr lang="zh-TW" altLang="en-US" sz="2800" b="1" dirty="0">
              <a:latin typeface="Kaiti TC" charset="-120"/>
              <a:ea typeface="Kaiti TC" charset="-120"/>
              <a:cs typeface="Kaiti TC" charset="-120"/>
            </a:endParaRPr>
          </a:p>
          <a:p>
            <a:pPr>
              <a:lnSpc>
                <a:spcPct val="150000"/>
              </a:lnSpc>
            </a:pPr>
            <a:endParaRPr kumimoji="1" lang="zh-TW" altLang="en-US" dirty="0"/>
          </a:p>
        </p:txBody>
      </p:sp>
      <p:pic>
        <p:nvPicPr>
          <p:cNvPr id="5" name="圖片 4"/>
          <p:cNvPicPr>
            <a:picLocks noChangeAspect="1"/>
          </p:cNvPicPr>
          <p:nvPr/>
        </p:nvPicPr>
        <p:blipFill>
          <a:blip r:embed="rId3"/>
          <a:stretch>
            <a:fillRect/>
          </a:stretch>
        </p:blipFill>
        <p:spPr>
          <a:xfrm>
            <a:off x="9749883" y="357439"/>
            <a:ext cx="1689100" cy="1676400"/>
          </a:xfrm>
          <a:prstGeom prst="rect">
            <a:avLst/>
          </a:prstGeom>
          <a:effectLst>
            <a:outerShdw blurRad="50800" dist="38100" dir="2700000" algn="tl" rotWithShape="0">
              <a:prstClr val="black">
                <a:alpha val="40000"/>
              </a:prstClr>
            </a:outerShdw>
          </a:effectLst>
        </p:spPr>
      </p:pic>
      <p:pic>
        <p:nvPicPr>
          <p:cNvPr id="7"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92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140631" y="396921"/>
            <a:ext cx="9613861" cy="1080938"/>
          </a:xfrm>
        </p:spPr>
        <p:txBody>
          <a:bodyPr>
            <a:normAutofit/>
          </a:bodyPr>
          <a:lstStyle/>
          <a:p>
            <a:r>
              <a:rPr kumimoji="1" lang="en-US" altLang="zh-TW" sz="5400" b="1" dirty="0" err="1" smtClean="0">
                <a:solidFill>
                  <a:srgbClr val="FFFF00"/>
                </a:solidFill>
                <a:latin typeface="華康粗黑體" pitchFamily="49" charset="-120"/>
                <a:ea typeface="華康粗黑體" pitchFamily="49" charset="-120"/>
                <a:cs typeface="Kaiti TC" charset="-120"/>
              </a:rPr>
              <a:t>Gomypay</a:t>
            </a:r>
            <a:r>
              <a:rPr kumimoji="1" lang="en-US" altLang="zh-TW" sz="5400" b="1" dirty="0" smtClean="0">
                <a:solidFill>
                  <a:srgbClr val="FFFF00"/>
                </a:solidFill>
                <a:latin typeface="華康粗黑體" pitchFamily="49" charset="-120"/>
                <a:ea typeface="華康粗黑體" pitchFamily="49" charset="-120"/>
                <a:cs typeface="Kaiti TC" charset="-120"/>
              </a:rPr>
              <a:t>(</a:t>
            </a:r>
            <a:r>
              <a:rPr kumimoji="1" lang="zh-TW" altLang="en-US" sz="5400" b="1" dirty="0" smtClean="0">
                <a:solidFill>
                  <a:srgbClr val="FFFF00"/>
                </a:solidFill>
                <a:latin typeface="華康粗黑體" pitchFamily="49" charset="-120"/>
                <a:ea typeface="華康粗黑體" pitchFamily="49" charset="-120"/>
                <a:cs typeface="Kaiti TC" charset="-120"/>
              </a:rPr>
              <a:t>自行卡分期</a:t>
            </a:r>
            <a:r>
              <a:rPr kumimoji="1" lang="zh-TW" altLang="en-US" sz="5400" b="1" dirty="0" smtClean="0">
                <a:solidFill>
                  <a:srgbClr val="FFFF00"/>
                </a:solidFill>
                <a:latin typeface="華康粗黑體" pitchFamily="49" charset="-120"/>
                <a:ea typeface="華康粗黑體" pitchFamily="49" charset="-120"/>
                <a:cs typeface="Kaiti TC" charset="-120"/>
              </a:rPr>
              <a:t>）</a:t>
            </a:r>
            <a:endParaRPr kumimoji="1" lang="zh-TW" altLang="en-US" sz="5400" b="1" dirty="0">
              <a:solidFill>
                <a:srgbClr val="FFFF00"/>
              </a:solidFill>
              <a:latin typeface="華康粗黑體" pitchFamily="49" charset="-120"/>
              <a:ea typeface="華康粗黑體" pitchFamily="49" charset="-120"/>
              <a:cs typeface="Kaiti TC" charset="-120"/>
            </a:endParaRPr>
          </a:p>
        </p:txBody>
      </p:sp>
      <p:pic>
        <p:nvPicPr>
          <p:cNvPr id="4" name="內容版面配置區 3"/>
          <p:cNvPicPr>
            <a:picLocks noGrp="1" noChangeAspect="1"/>
          </p:cNvPicPr>
          <p:nvPr>
            <p:ph idx="1"/>
          </p:nvPr>
        </p:nvPicPr>
        <p:blipFill>
          <a:blip r:embed="rId3"/>
          <a:stretch>
            <a:fillRect/>
          </a:stretch>
        </p:blipFill>
        <p:spPr>
          <a:xfrm>
            <a:off x="9771250" y="449147"/>
            <a:ext cx="1689100" cy="1689100"/>
          </a:xfrm>
          <a:prstGeom prst="rect">
            <a:avLst/>
          </a:prstGeom>
          <a:effectLst>
            <a:outerShdw blurRad="50800" dist="38100" dir="2700000" algn="tl" rotWithShape="0">
              <a:prstClr val="black">
                <a:alpha val="40000"/>
              </a:prstClr>
            </a:outerShdw>
          </a:effectLst>
        </p:spPr>
      </p:pic>
      <p:sp>
        <p:nvSpPr>
          <p:cNvPr id="6" name="文字方塊 5"/>
          <p:cNvSpPr txBox="1"/>
          <p:nvPr/>
        </p:nvSpPr>
        <p:spPr>
          <a:xfrm>
            <a:off x="680321" y="2366695"/>
            <a:ext cx="10620025" cy="4278094"/>
          </a:xfrm>
          <a:prstGeom prst="rect">
            <a:avLst/>
          </a:prstGeom>
          <a:noFill/>
        </p:spPr>
        <p:txBody>
          <a:bodyPr wrap="square" rtlCol="0">
            <a:spAutoFit/>
          </a:bodyPr>
          <a:lstStyle/>
          <a:p>
            <a:pPr>
              <a:lnSpc>
                <a:spcPct val="150000"/>
              </a:lnSpc>
            </a:pPr>
            <a:r>
              <a:rPr lang="zh-TW" altLang="en-US" sz="3600" dirty="0" smtClean="0">
                <a:solidFill>
                  <a:schemeClr val="bg1"/>
                </a:solidFill>
                <a:latin typeface="華康儷粗宋" pitchFamily="49" charset="-120"/>
                <a:ea typeface="華康儷粗宋" pitchFamily="49" charset="-120"/>
              </a:rPr>
              <a:t>一</a:t>
            </a:r>
            <a:r>
              <a:rPr lang="en-US" altLang="zh-TW" sz="3600" dirty="0" smtClean="0">
                <a:solidFill>
                  <a:schemeClr val="bg1"/>
                </a:solidFill>
                <a:latin typeface="華康儷粗宋" pitchFamily="49" charset="-120"/>
                <a:ea typeface="華康儷粗宋" pitchFamily="49" charset="-120"/>
              </a:rPr>
              <a:t>.</a:t>
            </a:r>
            <a:r>
              <a:rPr lang="zh-TW" altLang="en-US" sz="3600" dirty="0" smtClean="0">
                <a:solidFill>
                  <a:schemeClr val="bg1"/>
                </a:solidFill>
                <a:latin typeface="華康儷粗宋" pitchFamily="49" charset="-120"/>
                <a:ea typeface="華康儷粗宋" pitchFamily="49" charset="-120"/>
              </a:rPr>
              <a:t>自行</a:t>
            </a:r>
            <a:r>
              <a:rPr lang="zh-TW" altLang="en-US" sz="3600" dirty="0">
                <a:solidFill>
                  <a:schemeClr val="bg1"/>
                </a:solidFill>
                <a:latin typeface="華康儷粗宋" pitchFamily="49" charset="-120"/>
                <a:ea typeface="華康儷粗宋" pitchFamily="49" charset="-120"/>
              </a:rPr>
              <a:t>卡分期功能 </a:t>
            </a:r>
            <a:endParaRPr lang="en-US" altLang="zh-TW" sz="3600" dirty="0">
              <a:solidFill>
                <a:schemeClr val="bg1"/>
              </a:solidFill>
              <a:latin typeface="華康儷粗宋" pitchFamily="49" charset="-120"/>
              <a:ea typeface="華康儷粗宋" pitchFamily="49" charset="-120"/>
            </a:endParaRPr>
          </a:p>
          <a:p>
            <a:pPr algn="just">
              <a:lnSpc>
                <a:spcPct val="150000"/>
              </a:lnSpc>
            </a:pPr>
            <a:r>
              <a:rPr lang="zh-TW" altLang="en-US" sz="3600" dirty="0" smtClean="0">
                <a:solidFill>
                  <a:schemeClr val="bg1"/>
                </a:solidFill>
                <a:latin typeface="華康儷粗宋" pitchFamily="49" charset="-120"/>
                <a:ea typeface="華康儷粗宋" pitchFamily="49" charset="-120"/>
              </a:rPr>
              <a:t>本</a:t>
            </a:r>
            <a:r>
              <a:rPr lang="zh-TW" altLang="en-US" sz="3600" dirty="0">
                <a:solidFill>
                  <a:schemeClr val="bg1"/>
                </a:solidFill>
                <a:latin typeface="華康儷粗宋" pitchFamily="49" charset="-120"/>
                <a:ea typeface="華康儷粗宋" pitchFamily="49" charset="-120"/>
              </a:rPr>
              <a:t>功能提供發卡行自行卡分期、</a:t>
            </a:r>
            <a:r>
              <a:rPr lang="zh-TW" altLang="en-US" sz="3600" dirty="0" smtClean="0">
                <a:solidFill>
                  <a:schemeClr val="bg1"/>
                </a:solidFill>
                <a:latin typeface="華康儷粗宋" pitchFamily="49" charset="-120"/>
                <a:ea typeface="華康儷粗宋" pitchFamily="49" charset="-120"/>
              </a:rPr>
              <a:t>發卡</a:t>
            </a:r>
            <a:r>
              <a:rPr lang="zh-TW" altLang="en-US" sz="3600" dirty="0">
                <a:solidFill>
                  <a:schemeClr val="bg1"/>
                </a:solidFill>
                <a:latin typeface="華康儷粗宋" pitchFamily="49" charset="-120"/>
                <a:ea typeface="華康儷粗宋" pitchFamily="49" charset="-120"/>
              </a:rPr>
              <a:t>行自行卡收單分期等功能</a:t>
            </a:r>
            <a:r>
              <a:rPr lang="zh-TW" altLang="en-US" sz="3600" dirty="0" smtClean="0">
                <a:solidFill>
                  <a:schemeClr val="bg1"/>
                </a:solidFill>
                <a:latin typeface="華康儷粗宋" pitchFamily="49" charset="-120"/>
                <a:ea typeface="華康儷粗宋" pitchFamily="49" charset="-120"/>
              </a:rPr>
              <a:t>，提供消費者</a:t>
            </a:r>
            <a:r>
              <a:rPr lang="zh-TW" altLang="en-US" sz="3600" dirty="0">
                <a:solidFill>
                  <a:schemeClr val="bg1"/>
                </a:solidFill>
                <a:latin typeface="華康儷粗宋" pitchFamily="49" charset="-120"/>
                <a:ea typeface="華康儷粗宋" pitchFamily="49" charset="-120"/>
              </a:rPr>
              <a:t>輕鬆消費、特約商店一次</a:t>
            </a:r>
            <a:r>
              <a:rPr lang="zh-TW" altLang="en-US" sz="3600" dirty="0" smtClean="0">
                <a:solidFill>
                  <a:schemeClr val="bg1"/>
                </a:solidFill>
                <a:latin typeface="華康儷粗宋" pitchFamily="49" charset="-120"/>
                <a:ea typeface="華康儷粗宋" pitchFamily="49" charset="-120"/>
              </a:rPr>
              <a:t>收款</a:t>
            </a:r>
            <a:r>
              <a:rPr lang="zh-TW" altLang="en-US" sz="3600" dirty="0">
                <a:solidFill>
                  <a:schemeClr val="bg1"/>
                </a:solidFill>
                <a:latin typeface="華康儷粗宋" pitchFamily="49" charset="-120"/>
                <a:ea typeface="華康儷粗宋" pitchFamily="49" charset="-120"/>
              </a:rPr>
              <a:t>。減輕周轉壓力</a:t>
            </a:r>
            <a:r>
              <a:rPr lang="zh-TW" altLang="en-US" sz="3600" dirty="0" smtClean="0">
                <a:solidFill>
                  <a:schemeClr val="bg1"/>
                </a:solidFill>
                <a:latin typeface="華康儷粗宋" pitchFamily="49" charset="-120"/>
                <a:ea typeface="華康儷粗宋" pitchFamily="49" charset="-120"/>
              </a:rPr>
              <a:t>。</a:t>
            </a:r>
            <a:endParaRPr lang="en-US" altLang="zh-TW" sz="3600" dirty="0">
              <a:solidFill>
                <a:schemeClr val="bg1"/>
              </a:solidFill>
              <a:latin typeface="華康儷粗宋" pitchFamily="49" charset="-120"/>
              <a:ea typeface="華康儷粗宋" pitchFamily="49" charset="-120"/>
            </a:endParaRPr>
          </a:p>
          <a:p>
            <a:pPr algn="just"/>
            <a:endParaRPr lang="en-US" altLang="zh-TW" sz="2800" dirty="0" smtClean="0"/>
          </a:p>
          <a:p>
            <a:pPr algn="just"/>
            <a:endParaRPr kumimoji="1" lang="zh-TW" altLang="en-US" sz="2800" b="1" dirty="0">
              <a:latin typeface="Kaiti TC" charset="-120"/>
              <a:ea typeface="Kaiti TC" charset="-120"/>
              <a:cs typeface="Kaiti TC" charset="-120"/>
            </a:endParaRPr>
          </a:p>
        </p:txBody>
      </p:sp>
      <p:pic>
        <p:nvPicPr>
          <p:cNvPr id="7"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9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086800" y="1177449"/>
            <a:ext cx="9323294" cy="197223"/>
          </a:xfrm>
        </p:spPr>
        <p:txBody>
          <a:bodyPr>
            <a:noAutofit/>
          </a:bodyPr>
          <a:lstStyle/>
          <a:p>
            <a:r>
              <a:rPr lang="zh-TW" altLang="en-US" sz="5400" b="1" dirty="0">
                <a:solidFill>
                  <a:srgbClr val="FFFF00"/>
                </a:solidFill>
                <a:latin typeface="華康粗黑體" pitchFamily="49" charset="-120"/>
                <a:ea typeface="華康粗黑體" pitchFamily="49" charset="-120"/>
                <a:cs typeface="Kaiti TC" charset="-120"/>
              </a:rPr>
              <a:t>信用卡交易</a:t>
            </a:r>
            <a:r>
              <a:rPr lang="en-US" altLang="zh-TW" sz="5400" b="1" dirty="0">
                <a:solidFill>
                  <a:srgbClr val="FFFF00"/>
                </a:solidFill>
                <a:latin typeface="華康粗黑體" pitchFamily="49" charset="-120"/>
                <a:ea typeface="華康粗黑體" pitchFamily="49" charset="-120"/>
                <a:cs typeface="Kaiti TC" charset="-120"/>
              </a:rPr>
              <a:t>3D</a:t>
            </a:r>
            <a:r>
              <a:rPr lang="zh-TW" altLang="en-US" sz="5400" b="1" dirty="0">
                <a:solidFill>
                  <a:srgbClr val="FFFF00"/>
                </a:solidFill>
                <a:latin typeface="華康粗黑體" pitchFamily="49" charset="-120"/>
                <a:ea typeface="華康粗黑體" pitchFamily="49" charset="-120"/>
                <a:cs typeface="Kaiti TC" charset="-120"/>
              </a:rPr>
              <a:t>驗證服務  </a:t>
            </a:r>
            <a:r>
              <a:rPr lang="en-US" altLang="zh-TW" sz="5400" b="1" dirty="0">
                <a:solidFill>
                  <a:srgbClr val="FFFF00"/>
                </a:solidFill>
                <a:latin typeface="華康粗黑體" pitchFamily="49" charset="-120"/>
                <a:ea typeface="華康粗黑體" pitchFamily="49" charset="-120"/>
                <a:cs typeface="Kaiti TC" charset="-120"/>
              </a:rPr>
              <a:t/>
            </a:r>
            <a:br>
              <a:rPr lang="en-US" altLang="zh-TW" sz="5400" b="1" dirty="0">
                <a:solidFill>
                  <a:srgbClr val="FFFF00"/>
                </a:solidFill>
                <a:latin typeface="華康粗黑體" pitchFamily="49" charset="-120"/>
                <a:ea typeface="華康粗黑體" pitchFamily="49" charset="-120"/>
                <a:cs typeface="Kaiti TC" charset="-120"/>
              </a:rPr>
            </a:b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a:xfrm>
            <a:off x="468105" y="2336873"/>
            <a:ext cx="10933924" cy="3599316"/>
          </a:xfrm>
        </p:spPr>
        <p:txBody>
          <a:bodyPr/>
          <a:lstStyle/>
          <a:p>
            <a:pPr>
              <a:lnSpc>
                <a:spcPct val="150000"/>
              </a:lnSpc>
            </a:pPr>
            <a:r>
              <a:rPr lang="zh-TW" altLang="en-US" sz="3600" b="1" dirty="0">
                <a:solidFill>
                  <a:schemeClr val="bg1"/>
                </a:solidFill>
                <a:latin typeface="華康儷粗宋" pitchFamily="49" charset="-120"/>
                <a:ea typeface="華康儷粗宋" pitchFamily="49" charset="-120"/>
                <a:cs typeface="Kaiti TC" charset="-120"/>
              </a:rPr>
              <a:t>本功能提供消費者於信用卡交易時，根據發卡銀行設定之</a:t>
            </a:r>
            <a:r>
              <a:rPr lang="en-US" altLang="zh-TW" sz="3600" b="1" dirty="0">
                <a:solidFill>
                  <a:schemeClr val="bg1"/>
                </a:solidFill>
                <a:latin typeface="華康儷粗宋" pitchFamily="49" charset="-120"/>
                <a:ea typeface="華康儷粗宋" pitchFamily="49" charset="-120"/>
                <a:cs typeface="Kaiti TC" charset="-120"/>
              </a:rPr>
              <a:t>3D</a:t>
            </a:r>
            <a:r>
              <a:rPr lang="zh-TW" altLang="en-US" sz="3600" b="1" dirty="0" smtClean="0">
                <a:solidFill>
                  <a:schemeClr val="bg1"/>
                </a:solidFill>
                <a:latin typeface="華康儷粗宋" pitchFamily="49" charset="-120"/>
                <a:ea typeface="華康儷粗宋" pitchFamily="49" charset="-120"/>
                <a:cs typeface="Kaiti TC" charset="-120"/>
              </a:rPr>
              <a:t>驗證功能</a:t>
            </a:r>
            <a:r>
              <a:rPr lang="zh-TW" altLang="en-US" sz="3600" b="1" dirty="0">
                <a:solidFill>
                  <a:schemeClr val="bg1"/>
                </a:solidFill>
                <a:latin typeface="華康儷粗宋" pitchFamily="49" charset="-120"/>
                <a:ea typeface="華康儷粗宋" pitchFamily="49" charset="-120"/>
                <a:cs typeface="Kaiti TC" charset="-120"/>
              </a:rPr>
              <a:t>，驗證消費者與持卡人身分之正確性，可大幅降低信用卡盜用及後續消費糾紛等問題。</a:t>
            </a:r>
          </a:p>
          <a:p>
            <a:endParaRPr kumimoji="1" lang="zh-TW" altLang="en-US" dirty="0"/>
          </a:p>
        </p:txBody>
      </p:sp>
      <p:pic>
        <p:nvPicPr>
          <p:cNvPr id="5" name="圖片 4"/>
          <p:cNvPicPr>
            <a:picLocks noChangeAspect="1"/>
          </p:cNvPicPr>
          <p:nvPr/>
        </p:nvPicPr>
        <p:blipFill>
          <a:blip r:embed="rId3"/>
          <a:stretch>
            <a:fillRect/>
          </a:stretch>
        </p:blipFill>
        <p:spPr>
          <a:xfrm>
            <a:off x="9648724" y="351901"/>
            <a:ext cx="1739900" cy="1739900"/>
          </a:xfrm>
          <a:prstGeom prst="rect">
            <a:avLst/>
          </a:prstGeom>
          <a:effectLst>
            <a:outerShdw blurRad="50800" dist="38100" dir="2700000" algn="tl" rotWithShape="0">
              <a:prstClr val="black">
                <a:alpha val="40000"/>
              </a:prstClr>
            </a:outerShdw>
          </a:effectLst>
        </p:spPr>
      </p:pic>
      <p:pic>
        <p:nvPicPr>
          <p:cNvPr id="7"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7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099713" y="439324"/>
            <a:ext cx="9613861" cy="1080938"/>
          </a:xfrm>
        </p:spPr>
        <p:txBody>
          <a:bodyPr>
            <a:normAutofit/>
          </a:bodyPr>
          <a:lstStyle/>
          <a:p>
            <a:r>
              <a:rPr kumimoji="1" lang="zh-TW" altLang="en-US" sz="5400" b="1" dirty="0" smtClean="0">
                <a:solidFill>
                  <a:srgbClr val="FFFF00"/>
                </a:solidFill>
                <a:latin typeface="華康粗黑體" pitchFamily="49" charset="-120"/>
                <a:ea typeface="華康粗黑體" pitchFamily="49" charset="-120"/>
                <a:cs typeface="Kaiti TC" charset="-120"/>
              </a:rPr>
              <a:t>國際信用卡</a:t>
            </a:r>
            <a:r>
              <a:rPr kumimoji="1" lang="en-US" altLang="zh-TW" sz="5400" b="1" dirty="0" smtClean="0">
                <a:solidFill>
                  <a:srgbClr val="FFFF00"/>
                </a:solidFill>
                <a:latin typeface="華康粗黑體" pitchFamily="49" charset="-120"/>
                <a:ea typeface="華康粗黑體" pitchFamily="49" charset="-120"/>
                <a:cs typeface="Kaiti TC" charset="-120"/>
              </a:rPr>
              <a:t>·</a:t>
            </a:r>
            <a:r>
              <a:rPr kumimoji="1" lang="zh-TW" altLang="en-US" sz="5400" b="1" dirty="0" smtClean="0">
                <a:solidFill>
                  <a:srgbClr val="FFFF00"/>
                </a:solidFill>
                <a:latin typeface="華康粗黑體" pitchFamily="49" charset="-120"/>
                <a:ea typeface="華康粗黑體" pitchFamily="49" charset="-120"/>
                <a:cs typeface="Kaiti TC" charset="-120"/>
              </a:rPr>
              <a:t>銀聯卡收單</a:t>
            </a: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p:txBody>
          <a:bodyPr/>
          <a:lstStyle/>
          <a:p>
            <a:pPr>
              <a:lnSpc>
                <a:spcPct val="150000"/>
              </a:lnSpc>
            </a:pPr>
            <a:r>
              <a:rPr kumimoji="1" lang="en-US" altLang="zh-TW" sz="3600" b="1" dirty="0" err="1" smtClean="0">
                <a:solidFill>
                  <a:schemeClr val="bg1"/>
                </a:solidFill>
                <a:latin typeface="華康儷粗宋" pitchFamily="49" charset="-120"/>
                <a:ea typeface="華康儷粗宋" pitchFamily="49" charset="-120"/>
                <a:cs typeface="Kaiti TC" charset="-120"/>
              </a:rPr>
              <a:t>Gomypay</a:t>
            </a:r>
            <a:r>
              <a:rPr kumimoji="1" lang="en-US" altLang="zh-TW" sz="3600" b="1" dirty="0" smtClean="0">
                <a:solidFill>
                  <a:schemeClr val="bg1"/>
                </a:solidFill>
                <a:latin typeface="華康儷粗宋" pitchFamily="49" charset="-120"/>
                <a:ea typeface="華康儷粗宋" pitchFamily="49" charset="-120"/>
                <a:cs typeface="Kaiti TC" charset="-120"/>
              </a:rPr>
              <a:t> </a:t>
            </a:r>
            <a:r>
              <a:rPr kumimoji="1" lang="zh-TW" altLang="en-US" sz="3600" b="1" dirty="0" smtClean="0">
                <a:solidFill>
                  <a:schemeClr val="bg1"/>
                </a:solidFill>
                <a:latin typeface="華康儷粗宋" pitchFamily="49" charset="-120"/>
                <a:ea typeface="華康儷粗宋" pitchFamily="49" charset="-120"/>
                <a:cs typeface="Kaiti TC" charset="-120"/>
              </a:rPr>
              <a:t>（外幣刷卡）</a:t>
            </a:r>
            <a:endParaRPr kumimoji="1" lang="en-US" altLang="zh-TW" sz="3600" b="1" dirty="0" smtClean="0">
              <a:solidFill>
                <a:schemeClr val="bg1"/>
              </a:solidFill>
              <a:latin typeface="華康儷粗宋" pitchFamily="49" charset="-120"/>
              <a:ea typeface="華康儷粗宋" pitchFamily="49" charset="-120"/>
              <a:cs typeface="Kaiti TC" charset="-120"/>
            </a:endParaRPr>
          </a:p>
          <a:p>
            <a:pPr>
              <a:lnSpc>
                <a:spcPct val="150000"/>
              </a:lnSpc>
            </a:pPr>
            <a:r>
              <a:rPr lang="zh-TW" altLang="en-US" sz="3600" b="1" dirty="0" smtClean="0">
                <a:solidFill>
                  <a:schemeClr val="bg1"/>
                </a:solidFill>
                <a:latin typeface="華康儷粗宋" pitchFamily="49" charset="-120"/>
                <a:ea typeface="華康儷粗宋" pitchFamily="49" charset="-120"/>
                <a:cs typeface="Kaiti TC" charset="-120"/>
              </a:rPr>
              <a:t>包含</a:t>
            </a:r>
            <a:r>
              <a:rPr lang="zh-TW" altLang="en-US" sz="3600" b="1" dirty="0">
                <a:solidFill>
                  <a:schemeClr val="bg1"/>
                </a:solidFill>
                <a:latin typeface="華康儷粗宋" pitchFamily="49" charset="-120"/>
                <a:ea typeface="華康儷粗宋" pitchFamily="49" charset="-120"/>
                <a:cs typeface="Kaiti TC" charset="-120"/>
              </a:rPr>
              <a:t>線上銀聯卡、國外卡刷卡、寄送電子收費單、</a:t>
            </a:r>
            <a:r>
              <a:rPr lang="en-US" altLang="zh-TW" sz="3600" b="1" dirty="0">
                <a:solidFill>
                  <a:schemeClr val="bg1"/>
                </a:solidFill>
                <a:latin typeface="華康儷粗宋" pitchFamily="49" charset="-120"/>
                <a:ea typeface="華康儷粗宋" pitchFamily="49" charset="-120"/>
                <a:cs typeface="Kaiti TC" charset="-120"/>
              </a:rPr>
              <a:t>QRCODE </a:t>
            </a:r>
            <a:r>
              <a:rPr lang="zh-TW" altLang="en-US" sz="3600" b="1" dirty="0">
                <a:solidFill>
                  <a:schemeClr val="bg1"/>
                </a:solidFill>
                <a:latin typeface="華康儷粗宋" pitchFamily="49" charset="-120"/>
                <a:ea typeface="華康儷粗宋" pitchFamily="49" charset="-120"/>
                <a:cs typeface="Kaiti TC" charset="-120"/>
              </a:rPr>
              <a:t>等。</a:t>
            </a:r>
            <a:r>
              <a:rPr lang="zh-TW" altLang="en-US" sz="3600" b="1" dirty="0">
                <a:latin typeface="Kaiti TC" charset="-120"/>
                <a:ea typeface="Kaiti TC" charset="-120"/>
                <a:cs typeface="Kaiti TC" charset="-120"/>
              </a:rPr>
              <a:t> </a:t>
            </a:r>
          </a:p>
          <a:p>
            <a:endParaRPr kumimoji="1" lang="en-US" altLang="zh-TW" dirty="0"/>
          </a:p>
        </p:txBody>
      </p:sp>
      <p:pic>
        <p:nvPicPr>
          <p:cNvPr id="5" name="圖片 4"/>
          <p:cNvPicPr>
            <a:picLocks noChangeAspect="1"/>
          </p:cNvPicPr>
          <p:nvPr/>
        </p:nvPicPr>
        <p:blipFill>
          <a:blip r:embed="rId3"/>
          <a:stretch>
            <a:fillRect/>
          </a:stretch>
        </p:blipFill>
        <p:spPr>
          <a:xfrm>
            <a:off x="9675578" y="4346341"/>
            <a:ext cx="1892300" cy="1892300"/>
          </a:xfrm>
          <a:prstGeom prst="rect">
            <a:avLst/>
          </a:prstGeom>
          <a:effectLst>
            <a:outerShdw blurRad="50800" dist="38100" dir="2700000" algn="tl" rotWithShape="0">
              <a:prstClr val="black">
                <a:alpha val="40000"/>
              </a:prstClr>
            </a:outerShdw>
          </a:effectLst>
        </p:spPr>
      </p:pic>
      <p:pic>
        <p:nvPicPr>
          <p:cNvPr id="7"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5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美工\Kuco co\公司內部形象\桌布\PPT底圖(內頁-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236193" y="384732"/>
            <a:ext cx="9613861" cy="1080938"/>
          </a:xfrm>
        </p:spPr>
        <p:txBody>
          <a:bodyPr>
            <a:normAutofit/>
          </a:bodyPr>
          <a:lstStyle/>
          <a:p>
            <a:r>
              <a:rPr kumimoji="1" lang="zh-TW" altLang="en-US" sz="5400" b="1" dirty="0" smtClean="0">
                <a:solidFill>
                  <a:srgbClr val="FFFF00"/>
                </a:solidFill>
                <a:latin typeface="華康粗黑體" pitchFamily="49" charset="-120"/>
                <a:ea typeface="華康粗黑體" pitchFamily="49" charset="-120"/>
                <a:cs typeface="Kaiti TC" charset="-120"/>
              </a:rPr>
              <a:t>新光跨境微信支付</a:t>
            </a:r>
            <a:endParaRPr kumimoji="1" lang="zh-TW" altLang="en-US" sz="5400" b="1" dirty="0">
              <a:solidFill>
                <a:srgbClr val="FFFF00"/>
              </a:solidFill>
              <a:latin typeface="華康粗黑體" pitchFamily="49" charset="-120"/>
              <a:ea typeface="華康粗黑體" pitchFamily="49" charset="-120"/>
              <a:cs typeface="Kaiti TC" charset="-120"/>
            </a:endParaRPr>
          </a:p>
        </p:txBody>
      </p:sp>
      <p:sp>
        <p:nvSpPr>
          <p:cNvPr id="3" name="內容版面配置區 2"/>
          <p:cNvSpPr>
            <a:spLocks noGrp="1"/>
          </p:cNvSpPr>
          <p:nvPr>
            <p:ph idx="1"/>
          </p:nvPr>
        </p:nvSpPr>
        <p:spPr>
          <a:xfrm>
            <a:off x="467689" y="2244378"/>
            <a:ext cx="10456251" cy="4009336"/>
          </a:xfrm>
        </p:spPr>
        <p:txBody>
          <a:bodyPr>
            <a:normAutofit fontScale="40000" lnSpcReduction="20000"/>
          </a:bodyPr>
          <a:lstStyle/>
          <a:p>
            <a:pPr>
              <a:lnSpc>
                <a:spcPct val="150000"/>
              </a:lnSpc>
            </a:pPr>
            <a:r>
              <a:rPr lang="zh-TW" altLang="en-US" sz="9000" dirty="0">
                <a:solidFill>
                  <a:schemeClr val="bg1"/>
                </a:solidFill>
                <a:latin typeface="華康儷粗宋" pitchFamily="49" charset="-120"/>
                <a:ea typeface="華康儷粗宋" pitchFamily="49" charset="-120"/>
              </a:rPr>
              <a:t>與新光銀行合作推出的跨境微信錢包支付功能，於結帳時只需要 簡單的設定金額，並掃描客戶出示微信錢包 </a:t>
            </a:r>
            <a:r>
              <a:rPr lang="en-US" altLang="zh-TW" sz="9000" dirty="0" err="1">
                <a:solidFill>
                  <a:schemeClr val="bg1"/>
                </a:solidFill>
                <a:latin typeface="華康儷粗宋" pitchFamily="49" charset="-120"/>
                <a:ea typeface="華康儷粗宋" pitchFamily="49" charset="-120"/>
              </a:rPr>
              <a:t>QRcode</a:t>
            </a:r>
            <a:r>
              <a:rPr lang="en-US" altLang="zh-TW" sz="9000" dirty="0">
                <a:solidFill>
                  <a:schemeClr val="bg1"/>
                </a:solidFill>
                <a:latin typeface="華康儷粗宋" pitchFamily="49" charset="-120"/>
                <a:ea typeface="華康儷粗宋" pitchFamily="49" charset="-120"/>
              </a:rPr>
              <a:t> </a:t>
            </a:r>
            <a:r>
              <a:rPr lang="zh-TW" altLang="en-US" sz="9000" dirty="0">
                <a:solidFill>
                  <a:schemeClr val="bg1"/>
                </a:solidFill>
                <a:latin typeface="華康儷粗宋" pitchFamily="49" charset="-120"/>
                <a:ea typeface="華康儷粗宋" pitchFamily="49" charset="-120"/>
              </a:rPr>
              <a:t>即可完成 收款作業，既快速又便利。 </a:t>
            </a:r>
            <a:endParaRPr lang="en-US" altLang="zh-TW" sz="9000" dirty="0" smtClean="0">
              <a:solidFill>
                <a:schemeClr val="bg1"/>
              </a:solidFill>
              <a:latin typeface="華康儷粗宋" pitchFamily="49" charset="-120"/>
              <a:ea typeface="華康儷粗宋" pitchFamily="49" charset="-120"/>
            </a:endParaRPr>
          </a:p>
          <a:p>
            <a:pPr>
              <a:lnSpc>
                <a:spcPct val="150000"/>
              </a:lnSpc>
            </a:pPr>
            <a:r>
              <a:rPr lang="en-US" altLang="zh-TW" sz="9000" dirty="0" smtClean="0">
                <a:solidFill>
                  <a:schemeClr val="bg1"/>
                </a:solidFill>
                <a:latin typeface="華康儷粗宋" pitchFamily="49" charset="-120"/>
                <a:ea typeface="華康儷粗宋" pitchFamily="49" charset="-120"/>
              </a:rPr>
              <a:t>※</a:t>
            </a:r>
            <a:r>
              <a:rPr lang="zh-TW" altLang="en-US" sz="9000" dirty="0">
                <a:solidFill>
                  <a:schemeClr val="bg1"/>
                </a:solidFill>
                <a:latin typeface="華康儷粗宋" pitchFamily="49" charset="-120"/>
                <a:ea typeface="華康儷粗宋" pitchFamily="49" charset="-120"/>
              </a:rPr>
              <a:t>微信支付目前台灣地區僅開放大陸 </a:t>
            </a:r>
            <a:r>
              <a:rPr lang="en-US" altLang="zh-TW" sz="9000" dirty="0">
                <a:solidFill>
                  <a:schemeClr val="bg1"/>
                </a:solidFill>
                <a:latin typeface="華康儷粗宋" pitchFamily="49" charset="-120"/>
                <a:ea typeface="華康儷粗宋" pitchFamily="49" charset="-120"/>
              </a:rPr>
              <a:t>ID </a:t>
            </a:r>
            <a:r>
              <a:rPr lang="zh-TW" altLang="en-US" sz="9000" dirty="0">
                <a:solidFill>
                  <a:schemeClr val="bg1"/>
                </a:solidFill>
                <a:latin typeface="華康儷粗宋" pitchFamily="49" charset="-120"/>
                <a:ea typeface="華康儷粗宋" pitchFamily="49" charset="-120"/>
              </a:rPr>
              <a:t>使用</a:t>
            </a:r>
            <a:r>
              <a:rPr lang="zh-TW" altLang="en-US" sz="9800" dirty="0">
                <a:solidFill>
                  <a:schemeClr val="bg1"/>
                </a:solidFill>
                <a:latin typeface="華康儷粗宋" pitchFamily="49" charset="-120"/>
                <a:ea typeface="華康儷粗宋" pitchFamily="49" charset="-120"/>
              </a:rPr>
              <a:t> </a:t>
            </a:r>
          </a:p>
          <a:p>
            <a:endParaRPr kumimoji="1" lang="zh-TW" altLang="en-US" sz="3200" b="1" dirty="0">
              <a:latin typeface="Kaiti TC" charset="-120"/>
              <a:ea typeface="Kaiti TC" charset="-120"/>
              <a:cs typeface="Kaiti TC" charset="-120"/>
            </a:endParaRPr>
          </a:p>
        </p:txBody>
      </p:sp>
      <p:pic>
        <p:nvPicPr>
          <p:cNvPr id="4" name="圖片 3"/>
          <p:cNvPicPr>
            <a:picLocks noChangeAspect="1"/>
          </p:cNvPicPr>
          <p:nvPr/>
        </p:nvPicPr>
        <p:blipFill>
          <a:blip r:embed="rId3"/>
          <a:stretch>
            <a:fillRect/>
          </a:stretch>
        </p:blipFill>
        <p:spPr>
          <a:xfrm>
            <a:off x="9862417" y="344716"/>
            <a:ext cx="1659023" cy="1897962"/>
          </a:xfrm>
          <a:prstGeom prst="rect">
            <a:avLst/>
          </a:prstGeom>
          <a:effectLst>
            <a:outerShdw blurRad="50800" dist="38100" dir="2700000" algn="tl" rotWithShape="0">
              <a:prstClr val="black">
                <a:alpha val="40000"/>
              </a:prstClr>
            </a:outerShdw>
          </a:effectLst>
        </p:spPr>
      </p:pic>
      <p:pic>
        <p:nvPicPr>
          <p:cNvPr id="6" name="Picture 4" descr="D:\美工\Kuco co\公司內部形象\旺旺logo\公司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5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美工\Kuco co\公司內部形象\桌布\PPT底圖(內頁-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2126984" y="452972"/>
            <a:ext cx="9613861" cy="1080938"/>
          </a:xfrm>
        </p:spPr>
        <p:txBody>
          <a:bodyPr>
            <a:normAutofit/>
          </a:bodyPr>
          <a:lstStyle/>
          <a:p>
            <a:r>
              <a:rPr kumimoji="1" lang="zh-TW" altLang="en-US" sz="5400" b="1" dirty="0" smtClean="0">
                <a:solidFill>
                  <a:srgbClr val="FFFF00"/>
                </a:solidFill>
                <a:latin typeface="華康粗黑體" pitchFamily="49" charset="-120"/>
                <a:ea typeface="華康粗黑體" pitchFamily="49" charset="-120"/>
                <a:cs typeface="Kaiti TC" charset="-120"/>
              </a:rPr>
              <a:t>收款過程</a:t>
            </a:r>
            <a:r>
              <a:rPr kumimoji="1" lang="en-US" altLang="zh-TW" sz="5400" b="1" dirty="0" smtClean="0">
                <a:solidFill>
                  <a:srgbClr val="FFFF00"/>
                </a:solidFill>
                <a:latin typeface="華康粗黑體" pitchFamily="49" charset="-120"/>
                <a:ea typeface="華康粗黑體" pitchFamily="49" charset="-120"/>
                <a:cs typeface="Kaiti TC" charset="-120"/>
              </a:rPr>
              <a:t>1~2</a:t>
            </a:r>
            <a:r>
              <a:rPr kumimoji="1" lang="zh-TW" altLang="en-US" sz="5400" b="1" dirty="0" smtClean="0">
                <a:solidFill>
                  <a:srgbClr val="FFFF00"/>
                </a:solidFill>
                <a:latin typeface="華康粗黑體" pitchFamily="49" charset="-120"/>
                <a:ea typeface="華康粗黑體" pitchFamily="49" charset="-120"/>
                <a:cs typeface="Kaiti TC" charset="-120"/>
              </a:rPr>
              <a:t>秒即可完成</a:t>
            </a:r>
            <a:endParaRPr kumimoji="1" lang="zh-TW" altLang="en-US" sz="5400" b="1" dirty="0">
              <a:solidFill>
                <a:srgbClr val="FFFF00"/>
              </a:solidFill>
              <a:latin typeface="華康粗黑體" pitchFamily="49" charset="-120"/>
              <a:ea typeface="華康粗黑體" pitchFamily="49" charset="-120"/>
              <a:cs typeface="Kaiti TC" charset="-120"/>
            </a:endParaRPr>
          </a:p>
        </p:txBody>
      </p:sp>
      <p:pic>
        <p:nvPicPr>
          <p:cNvPr id="4" name="內容版面配置區 3"/>
          <p:cNvPicPr>
            <a:picLocks noGrp="1" noChangeAspect="1"/>
          </p:cNvPicPr>
          <p:nvPr>
            <p:ph idx="1"/>
          </p:nvPr>
        </p:nvPicPr>
        <p:blipFill rotWithShape="1">
          <a:blip r:embed="rId4"/>
          <a:srcRect t="15637"/>
          <a:stretch/>
        </p:blipFill>
        <p:spPr>
          <a:xfrm>
            <a:off x="0" y="2231136"/>
            <a:ext cx="11594592" cy="4114800"/>
          </a:xfrm>
          <a:prstGeom prst="rect">
            <a:avLst/>
          </a:prstGeom>
        </p:spPr>
      </p:pic>
      <p:pic>
        <p:nvPicPr>
          <p:cNvPr id="6" name="Picture 4" descr="D:\美工\Kuco co\公司內部形象\旺旺logo\公司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75" y="136479"/>
            <a:ext cx="2563075" cy="2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3607"/>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146</TotalTime>
  <Words>502</Words>
  <Application>Microsoft Office PowerPoint</Application>
  <PresentationFormat>自訂</PresentationFormat>
  <Paragraphs>22</Paragraphs>
  <Slides>12</Slides>
  <Notes>1</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柏林</vt:lpstr>
      <vt:lpstr>台灣萬事達旺旺通 辦事處</vt:lpstr>
      <vt:lpstr>Gomypay(台幣刷卡） </vt:lpstr>
      <vt:lpstr>     超商代收服務00</vt:lpstr>
      <vt:lpstr>               虛擬帳號</vt:lpstr>
      <vt:lpstr>Gomypay(自行卡分期）</vt:lpstr>
      <vt:lpstr>信用卡交易3D驗證服務   </vt:lpstr>
      <vt:lpstr>國際信用卡·銀聯卡收單</vt:lpstr>
      <vt:lpstr>新光跨境微信支付</vt:lpstr>
      <vt:lpstr>收款過程1~2秒即可完成</vt:lpstr>
      <vt:lpstr>MPOS V3</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黃娟</dc:creator>
  <cp:lastModifiedBy>Windows User</cp:lastModifiedBy>
  <cp:revision>24</cp:revision>
  <dcterms:created xsi:type="dcterms:W3CDTF">2018-03-11T14:13:48Z</dcterms:created>
  <dcterms:modified xsi:type="dcterms:W3CDTF">2018-03-20T10:28:21Z</dcterms:modified>
</cp:coreProperties>
</file>