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8.jpg" ContentType="image/png"/>
  <Override PartName="/ppt/media/image9.jpg" ContentType="image/png"/>
  <Override PartName="/ppt/media/image12.jpg" ContentType="image/png"/>
  <Override PartName="/ppt/media/image13.jpg" ContentType="image/png"/>
  <Override PartName="/ppt/media/image16.jpg" ContentType="image/png"/>
  <Override PartName="/ppt/media/image18.jpg" ContentType="image/png"/>
  <Override PartName="/ppt/media/image19.jpg" ContentType="image/png"/>
  <Override PartName="/ppt/media/image22.jpg" ContentType="image/png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58" r:id="rId5"/>
    <p:sldId id="265" r:id="rId6"/>
    <p:sldId id="266" r:id="rId7"/>
    <p:sldId id="263" r:id="rId8"/>
    <p:sldId id="264" r:id="rId9"/>
    <p:sldId id="268" r:id="rId10"/>
    <p:sldId id="267" r:id="rId11"/>
    <p:sldId id="269" r:id="rId12"/>
    <p:sldId id="270" r:id="rId13"/>
    <p:sldId id="262" r:id="rId14"/>
    <p:sldId id="271" r:id="rId15"/>
    <p:sldId id="261" r:id="rId16"/>
    <p:sldId id="272" r:id="rId17"/>
    <p:sldId id="275" r:id="rId18"/>
    <p:sldId id="274" r:id="rId19"/>
    <p:sldId id="273" r:id="rId20"/>
    <p:sldId id="276" r:id="rId21"/>
    <p:sldId id="260" r:id="rId22"/>
  </p:sldIdLst>
  <p:sldSz cx="115189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3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3" y="42"/>
      </p:cViewPr>
      <p:guideLst>
        <p:guide orient="horz" pos="2006"/>
        <p:guide pos="36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2020/5/2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107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0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jp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5.jp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1936906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2860886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rgbClr val="00A0EA"/>
                </a:solidFill>
              </a:defRPr>
            </a:lvl1pPr>
            <a:lvl2pPr indent="0" eaLnBrk="1" fontAlgn="auto" latinLnBrk="0" hangingPunct="1">
              <a:defRPr>
                <a:solidFill>
                  <a:srgbClr val="00A0EA"/>
                </a:solidFill>
              </a:defRPr>
            </a:lvl2pPr>
            <a:lvl3pPr indent="0" eaLnBrk="1" fontAlgn="auto" latinLnBrk="0" hangingPunct="1">
              <a:defRPr>
                <a:solidFill>
                  <a:srgbClr val="00A0EA"/>
                </a:solidFill>
              </a:defRPr>
            </a:lvl3pPr>
            <a:lvl4pPr indent="0" eaLnBrk="1" fontAlgn="auto" latinLnBrk="0" hangingPunct="1">
              <a:defRPr>
                <a:solidFill>
                  <a:srgbClr val="00A0EA"/>
                </a:solidFill>
              </a:defRPr>
            </a:lvl4pPr>
            <a:lvl5pPr indent="0" eaLnBrk="1" fontAlgn="auto" latinLnBrk="0" hangingPunct="1"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rgbClr val="00A0EA"/>
                </a:solidFill>
              </a:defRPr>
            </a:lvl1pPr>
            <a:lvl2pPr>
              <a:defRPr>
                <a:solidFill>
                  <a:srgbClr val="00A0EA"/>
                </a:solidFill>
              </a:defRPr>
            </a:lvl2pPr>
            <a:lvl3pPr>
              <a:defRPr>
                <a:solidFill>
                  <a:srgbClr val="00A0EA"/>
                </a:solidFill>
              </a:defRPr>
            </a:lvl3pPr>
            <a:lvl4pPr>
              <a:defRPr>
                <a:solidFill>
                  <a:srgbClr val="00A0EA"/>
                </a:solidFill>
              </a:defRPr>
            </a:lvl4pPr>
            <a:lvl5pPr>
              <a:defRPr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84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04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rgbClr val="00A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rgbClr val="00A0EA"/>
                </a:solidFill>
              </a:defRPr>
            </a:lvl1pPr>
            <a:lvl2pPr>
              <a:defRPr sz="1510">
                <a:solidFill>
                  <a:srgbClr val="00A0EA"/>
                </a:solidFill>
              </a:defRPr>
            </a:lvl2pPr>
            <a:lvl3pPr>
              <a:defRPr sz="1510">
                <a:solidFill>
                  <a:srgbClr val="00A0EA"/>
                </a:solidFill>
              </a:defRPr>
            </a:lvl3pPr>
            <a:lvl4pPr>
              <a:defRPr sz="1510">
                <a:solidFill>
                  <a:srgbClr val="00A0EA"/>
                </a:solidFill>
              </a:defRPr>
            </a:lvl4pPr>
            <a:lvl5pPr>
              <a:defRPr sz="1510">
                <a:solidFill>
                  <a:srgbClr val="00A0EA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rgbClr val="00A0EA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rgbClr val="00A0EA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rgbClr val="00A0EA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rgbClr val="00A0EA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原生</a:t>
            </a:r>
            <a:r>
              <a:rPr lang="en-US" altLang="zh-CN" dirty="0"/>
              <a:t>JS</a:t>
            </a:r>
            <a:r>
              <a:rPr lang="zh-CN" altLang="en-US" dirty="0"/>
              <a:t>封装动画功能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7218" y="3392792"/>
            <a:ext cx="10254082" cy="898568"/>
          </a:xfrm>
        </p:spPr>
        <p:txBody>
          <a:bodyPr/>
          <a:lstStyle/>
          <a:p>
            <a:r>
              <a:rPr lang="zh-CN" altLang="en-US" sz="2800" dirty="0">
                <a:solidFill>
                  <a:srgbClr val="00A0EA"/>
                </a:solidFill>
                <a:ea typeface="思源黑体 CN Normal" panose="020B0400000000000000" charset="-122"/>
              </a:rPr>
              <a:t>让你的页面动起来！</a:t>
            </a:r>
          </a:p>
        </p:txBody>
      </p:sp>
    </p:spTree>
    <p:extLst>
      <p:ext uri="{BB962C8B-B14F-4D97-AF65-F5344CB8AC3E}">
        <p14:creationId xmlns:p14="http://schemas.microsoft.com/office/powerpoint/2010/main" val="27732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多物体运动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DC1B81-9D70-4315-897B-6A118E6E67BC}"/>
              </a:ext>
            </a:extLst>
          </p:cNvPr>
          <p:cNvSpPr txBox="1"/>
          <p:nvPr/>
        </p:nvSpPr>
        <p:spPr>
          <a:xfrm>
            <a:off x="632959" y="1209885"/>
            <a:ext cx="7716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其实在多物体运动中，还是存在一些问题的。比如如果给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li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标签设置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border:4px solid #000;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大家看一下效果。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2FC7C9-4E6E-4550-9AD0-D4F3B5FDE3D4}"/>
              </a:ext>
            </a:extLst>
          </p:cNvPr>
          <p:cNvSpPr txBox="1"/>
          <p:nvPr/>
        </p:nvSpPr>
        <p:spPr>
          <a:xfrm>
            <a:off x="7842741" y="3012018"/>
            <a:ext cx="3305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希望悬浮时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width:600px;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离开的时候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width:300px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bug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由此产生了。这是因为</a:t>
            </a:r>
            <a:r>
              <a:rPr lang="en-US" altLang="zh-CN" sz="2000" dirty="0" err="1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offsetWidth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的原因。那接下来我们研究一下它。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516359-28A0-4ABE-BCEF-E83E32ACB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9" y="2188310"/>
            <a:ext cx="6572822" cy="34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多物体运动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EA2ACB-40C1-44B3-8561-ABD6D6E8F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00" y="198189"/>
            <a:ext cx="5764938" cy="58180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FD2F09C-16D1-49EA-ACB8-29306BEFF3DC}"/>
              </a:ext>
            </a:extLst>
          </p:cNvPr>
          <p:cNvSpPr txBox="1"/>
          <p:nvPr/>
        </p:nvSpPr>
        <p:spPr>
          <a:xfrm>
            <a:off x="731520" y="2236763"/>
            <a:ext cx="1990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我们是希望让盒子的宽度逐渐减小。但是运行代码，你会发现匪夷所思的事情！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49784F-0115-4A3A-A0BD-AC1A3C26E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00" y="1230472"/>
            <a:ext cx="7812977" cy="41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3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多物体运动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67552F-822D-42D5-9B53-EFE6093389E4}"/>
              </a:ext>
            </a:extLst>
          </p:cNvPr>
          <p:cNvSpPr txBox="1"/>
          <p:nvPr/>
        </p:nvSpPr>
        <p:spPr>
          <a:xfrm>
            <a:off x="822959" y="1371600"/>
            <a:ext cx="95378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不妨 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alert(</a:t>
            </a:r>
            <a:r>
              <a:rPr lang="en-US" altLang="zh-CN" sz="2000" dirty="0" err="1">
                <a:solidFill>
                  <a:srgbClr val="00A0EA"/>
                </a:solidFill>
                <a:ea typeface="思源黑体 CN Normal" panose="020B0400000000000000" charset="-122"/>
              </a:rPr>
              <a:t>obj.offsetWidth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);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。会发现得到的结果是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202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。那</a:t>
            </a:r>
            <a:r>
              <a:rPr lang="en-US" altLang="zh-CN" sz="2000" dirty="0" err="1">
                <a:solidFill>
                  <a:srgbClr val="00A0EA"/>
                </a:solidFill>
                <a:ea typeface="思源黑体 CN Normal" panose="020B0400000000000000" charset="-122"/>
              </a:rPr>
              <a:t>obj.style.width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 = </a:t>
            </a:r>
            <a:r>
              <a:rPr lang="en-US" altLang="zh-CN" sz="2000" dirty="0" err="1">
                <a:solidFill>
                  <a:srgbClr val="00A0EA"/>
                </a:solidFill>
                <a:ea typeface="思源黑体 CN Normal" panose="020B0400000000000000" charset="-122"/>
              </a:rPr>
              <a:t>obj.offsetWidth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 - 1 + ‘px’;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得到的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width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为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201px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。是要比之前一开始</a:t>
            </a:r>
            <a:r>
              <a:rPr lang="en-US" altLang="zh-CN" sz="2000" dirty="0" err="1">
                <a:solidFill>
                  <a:srgbClr val="00A0EA"/>
                </a:solidFill>
                <a:ea typeface="思源黑体 CN Normal" panose="020B0400000000000000" charset="-122"/>
              </a:rPr>
              <a:t>css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样式中的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width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增大了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1px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。这是因为</a:t>
            </a:r>
            <a:r>
              <a:rPr lang="en-US" altLang="zh-CN" sz="2000" dirty="0" err="1">
                <a:solidFill>
                  <a:srgbClr val="00A0EA"/>
                </a:solidFill>
                <a:ea typeface="思源黑体 CN Normal" panose="020B0400000000000000" charset="-122"/>
              </a:rPr>
              <a:t>offsetWidth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 = border-left-width + padding-left + width + padding-right + border-right-width;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所以我们不能通过</a:t>
            </a:r>
            <a:r>
              <a:rPr lang="en-US" altLang="zh-CN" sz="2000" dirty="0" err="1">
                <a:solidFill>
                  <a:srgbClr val="00A0EA"/>
                </a:solidFill>
                <a:ea typeface="思源黑体 CN Normal" panose="020B0400000000000000" charset="-122"/>
              </a:rPr>
              <a:t>offsetWidth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来获取当前盒子的宽度。如何去正确的获取这个属性值呢？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A5646B-CFF5-4110-BA05-25FBC5376417}"/>
              </a:ext>
            </a:extLst>
          </p:cNvPr>
          <p:cNvSpPr txBox="1"/>
          <p:nvPr/>
        </p:nvSpPr>
        <p:spPr>
          <a:xfrm>
            <a:off x="881226" y="3353944"/>
            <a:ext cx="9479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1.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给当前盒子设置行内样式的宽度，并通过</a:t>
            </a:r>
            <a:r>
              <a:rPr lang="en-US" altLang="zh-CN" sz="2000" dirty="0" err="1">
                <a:solidFill>
                  <a:srgbClr val="00A0EA"/>
                </a:solidFill>
                <a:ea typeface="思源黑体 CN Normal" panose="020B0400000000000000" charset="-122"/>
              </a:rPr>
              <a:t>obj.style.width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来获取当前盒子的宽度。但是我们以后所以的盒子都不可能全写在行内啊。所以不推荐使用。</a:t>
            </a:r>
            <a:endParaRPr lang="en-US" altLang="zh-CN" sz="2000" dirty="0">
              <a:solidFill>
                <a:srgbClr val="00A0EA"/>
              </a:solidFill>
              <a:ea typeface="思源黑体 CN Normal" panose="020B0400000000000000" charset="-122"/>
            </a:endParaRPr>
          </a:p>
          <a:p>
            <a:endParaRPr lang="zh-CN" altLang="en-US" sz="2000" dirty="0">
              <a:solidFill>
                <a:srgbClr val="00A0EA"/>
              </a:solidFill>
              <a:ea typeface="思源黑体 CN Normal" panose="020B0400000000000000" charset="-122"/>
            </a:endParaRPr>
          </a:p>
          <a:p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2.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封装自己的获取属性样式函数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2AF57B-61D0-459C-88C9-BC2962B0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68" y="1419737"/>
            <a:ext cx="6410876" cy="31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08500" y="2021840"/>
            <a:ext cx="1765691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多值运动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08500" y="3001645"/>
            <a:ext cx="272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Multivalued Motion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</a:t>
            </a:r>
            <a:r>
              <a:rPr lang="en-US" altLang="zh-CN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3</a:t>
            </a:r>
            <a:endParaRPr lang="en-US" sz="48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8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多值运动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17AC4B-ED45-412C-A43F-69DEC31C6FD6}"/>
              </a:ext>
            </a:extLst>
          </p:cNvPr>
          <p:cNvSpPr txBox="1"/>
          <p:nvPr/>
        </p:nvSpPr>
        <p:spPr>
          <a:xfrm>
            <a:off x="745587" y="1456006"/>
            <a:ext cx="827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多物体运动同时改变的是同一个属性，如果我们想既可以改变一个元素的宽度，又可以改变一个盒子的高度呢？如何去做？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7D4069-B79A-426A-B591-A7445943E06E}"/>
              </a:ext>
            </a:extLst>
          </p:cNvPr>
          <p:cNvSpPr txBox="1"/>
          <p:nvPr/>
        </p:nvSpPr>
        <p:spPr>
          <a:xfrm>
            <a:off x="745587" y="2955810"/>
            <a:ext cx="8616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在最后修改元素的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width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时，可以有如下书写方式</a:t>
            </a:r>
            <a:r>
              <a:rPr lang="en-US" altLang="zh-CN" sz="2000" dirty="0" err="1">
                <a:solidFill>
                  <a:srgbClr val="00A0EA"/>
                </a:solidFill>
                <a:ea typeface="思源黑体 CN Normal" panose="020B0400000000000000" charset="-122"/>
              </a:rPr>
              <a:t>ele.style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['width'] = cur + speed + 'px';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这样的话，就可以将属性当做形参放到封装的函数中。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234BF1-0CEA-47B5-A7BF-C76D88AFE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22" y="1067875"/>
            <a:ext cx="5523102" cy="448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多值运动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9FF147-B3CC-4F13-AA3F-11DB2EB84971}"/>
              </a:ext>
            </a:extLst>
          </p:cNvPr>
          <p:cNvSpPr txBox="1"/>
          <p:nvPr/>
        </p:nvSpPr>
        <p:spPr>
          <a:xfrm>
            <a:off x="3058453" y="2433712"/>
            <a:ext cx="5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再深入想想</a:t>
            </a:r>
            <a:r>
              <a:rPr lang="en-US" altLang="zh-CN" sz="2000" dirty="0" err="1">
                <a:solidFill>
                  <a:srgbClr val="00A0EA"/>
                </a:solidFill>
                <a:ea typeface="思源黑体 CN Normal" panose="020B0400000000000000" charset="-122"/>
              </a:rPr>
              <a:t>getStyle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函数不可以获取什么属性呢？运动框架逐渐成型，但是这远远还不够，比如看个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bug</a:t>
            </a:r>
            <a:endParaRPr lang="zh-CN" altLang="en-US" sz="2000" dirty="0">
              <a:solidFill>
                <a:srgbClr val="00A0EA"/>
              </a:solidFill>
              <a:ea typeface="思源黑体 CN Normal" panose="020B0400000000000000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680850-572C-44F9-BFEB-9BF1105C0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61" y="1087219"/>
            <a:ext cx="7812977" cy="41045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9A16EC-0BF4-449C-BE72-67B9689C7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94" y="1087219"/>
            <a:ext cx="6576251" cy="42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3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08500" y="2021840"/>
            <a:ext cx="1871198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同时运动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08500" y="3001645"/>
            <a:ext cx="51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Simultaneous Movement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512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同时运动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4CE1E-D678-421F-B259-936677875EB3}"/>
              </a:ext>
            </a:extLst>
          </p:cNvPr>
          <p:cNvSpPr txBox="1"/>
          <p:nvPr/>
        </p:nvSpPr>
        <p:spPr>
          <a:xfrm>
            <a:off x="2333967" y="2622257"/>
            <a:ext cx="6850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如果我们想让元素既可以改变宽度，又可以改变透明度，该如何呢？</a:t>
            </a:r>
            <a:endParaRPr lang="en-US" altLang="zh-CN" sz="2000" dirty="0">
              <a:solidFill>
                <a:srgbClr val="00A0EA"/>
              </a:solidFill>
              <a:ea typeface="思源黑体 CN Normal" panose="020B0400000000000000" charset="-122"/>
            </a:endParaRPr>
          </a:p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这个时候我们用到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JSON</a:t>
            </a:r>
            <a:endParaRPr lang="zh-CN" altLang="en-US" sz="2000" dirty="0">
              <a:solidFill>
                <a:srgbClr val="00A0EA"/>
              </a:solidFill>
              <a:ea typeface="思源黑体 CN Normal" panose="020B0400000000000000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2EEC6C-B269-4B95-8753-5A05C5FCF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66" y="211115"/>
            <a:ext cx="4791110" cy="60579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C52F89-488A-4F1C-AE43-ECA661F5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84" y="1020472"/>
            <a:ext cx="9053132" cy="47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同时运动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06D7D-8B0B-44D7-85B2-C26846CF8578}"/>
              </a:ext>
            </a:extLst>
          </p:cNvPr>
          <p:cNvSpPr txBox="1"/>
          <p:nvPr/>
        </p:nvSpPr>
        <p:spPr>
          <a:xfrm>
            <a:off x="3151334" y="3087306"/>
            <a:ext cx="5493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通过以上修改，实现了我们想要的效果。真的么？？？？？？看个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bug</a:t>
            </a:r>
            <a:endParaRPr lang="zh-CN" altLang="en-US" sz="2000" dirty="0">
              <a:solidFill>
                <a:srgbClr val="00A0EA"/>
              </a:solidFill>
              <a:ea typeface="思源黑体 CN Normal" panose="020B0400000000000000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3EA51-CEBB-4DDF-A7E8-55465B269C71}"/>
              </a:ext>
            </a:extLst>
          </p:cNvPr>
          <p:cNvSpPr/>
          <p:nvPr/>
        </p:nvSpPr>
        <p:spPr>
          <a:xfrm>
            <a:off x="799952" y="2215587"/>
            <a:ext cx="10196195" cy="2585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oBox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'box'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oBox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startMove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oBox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"width"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201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"height"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'opacity'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oBox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onmouseout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startMove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oBox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"width"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"height"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'opacity'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0A65E1-777F-4229-8679-4813B366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0" y="1130236"/>
            <a:ext cx="9053132" cy="47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同时运动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1FED86-9966-47CF-8007-60B93F4B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43" y="1090715"/>
            <a:ext cx="7431024" cy="44866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8F8352-03BF-48C7-AC54-91094239AECF}"/>
              </a:ext>
            </a:extLst>
          </p:cNvPr>
          <p:cNvSpPr txBox="1"/>
          <p:nvPr/>
        </p:nvSpPr>
        <p:spPr>
          <a:xfrm>
            <a:off x="1042020" y="2493844"/>
            <a:ext cx="597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也就是，当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json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中的所有的属性达到终点值的时候，才关闭定时器。换句话说，只要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json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中属性没有达到终点值的之后，就不能关闭定时器。</a:t>
            </a:r>
          </a:p>
        </p:txBody>
      </p:sp>
    </p:spTree>
    <p:extLst>
      <p:ext uri="{BB962C8B-B14F-4D97-AF65-F5344CB8AC3E}">
        <p14:creationId xmlns:p14="http://schemas.microsoft.com/office/powerpoint/2010/main" val="347443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0500" y="2713990"/>
            <a:ext cx="298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CONTENTS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08345" y="1172643"/>
            <a:ext cx="16053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简单运动</a:t>
            </a:r>
            <a:endParaRPr sz="28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08345" y="1596188"/>
            <a:ext cx="332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0EA"/>
                </a:solidFill>
                <a:ea typeface="思源黑体 CN Normal" panose="020B0400000000000000" charset="-122"/>
              </a:rPr>
              <a:t>Simple Motion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55" y="1081838"/>
            <a:ext cx="768350" cy="859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83150" y="1239318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35650" y="2375968"/>
            <a:ext cx="20070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多物体运动</a:t>
            </a:r>
            <a:endParaRPr sz="28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35650" y="2799513"/>
            <a:ext cx="332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0EA"/>
                </a:solidFill>
                <a:ea typeface="思源黑体 CN Normal" panose="020B0400000000000000" charset="-122"/>
              </a:rPr>
              <a:t>Multi object Motion</a:t>
            </a:r>
            <a:endParaRPr sz="1200" dirty="0">
              <a:solidFill>
                <a:srgbClr val="00A0EA"/>
              </a:solidFill>
              <a:ea typeface="思源黑体 CN Normal" panose="020B0400000000000000" charset="-122"/>
            </a:endParaRPr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285163"/>
            <a:ext cx="768350" cy="859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10455" y="2442643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35650" y="3545638"/>
            <a:ext cx="169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多值运动</a:t>
            </a:r>
            <a:endParaRPr sz="28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35650" y="3969183"/>
            <a:ext cx="332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Multivalued Motion</a:t>
            </a:r>
            <a:endParaRPr sz="12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13" name="图片 12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3454833"/>
            <a:ext cx="768350" cy="8597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10455" y="3612313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03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35650" y="4713403"/>
            <a:ext cx="169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同时运动</a:t>
            </a:r>
            <a:endParaRPr sz="2800" dirty="0">
              <a:solidFill>
                <a:srgbClr val="00A0EA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35650" y="5136948"/>
            <a:ext cx="3324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Simultaneous Movement</a:t>
            </a:r>
            <a:endParaRPr sz="12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17" name="图片 16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4622598"/>
            <a:ext cx="768350" cy="8597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10455" y="4780078"/>
            <a:ext cx="772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7318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4887A5-08D9-4D22-B6BC-2410F86EBF32}"/>
              </a:ext>
            </a:extLst>
          </p:cNvPr>
          <p:cNvSpPr txBox="1"/>
          <p:nvPr/>
        </p:nvSpPr>
        <p:spPr>
          <a:xfrm>
            <a:off x="891092" y="1441157"/>
            <a:ext cx="615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到目前为止我们的运动框架已基本完成，这个运动框架可以适用于网页上的很多效果！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3B47AA-A15C-4892-A5F5-FC34EBCD6EFA}"/>
              </a:ext>
            </a:extLst>
          </p:cNvPr>
          <p:cNvSpPr txBox="1"/>
          <p:nvPr/>
        </p:nvSpPr>
        <p:spPr>
          <a:xfrm>
            <a:off x="2592495" y="2720121"/>
            <a:ext cx="615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但是目前框架还是不够完善，想想有哪些动画还需要添加的？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5AE8A8-CB5F-4CFD-A640-45BAC611DC3E}"/>
              </a:ext>
            </a:extLst>
          </p:cNvPr>
          <p:cNvSpPr txBox="1"/>
          <p:nvPr/>
        </p:nvSpPr>
        <p:spPr>
          <a:xfrm>
            <a:off x="4363422" y="3999085"/>
            <a:ext cx="615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封装到目前的框架，参数的传递是比较多的，而且不能错位，这个应该如何去解决呢？</a:t>
            </a:r>
            <a:endParaRPr lang="en-US" altLang="zh-CN" sz="2000" dirty="0">
              <a:solidFill>
                <a:srgbClr val="00A0EA"/>
              </a:solidFill>
              <a:ea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0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159092" y="2548651"/>
            <a:ext cx="11576213" cy="84960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algn="ctr"/>
            <a:r>
              <a:rPr lang="en-US" sz="3600" dirty="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7883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93240" y="2113282"/>
            <a:ext cx="1737555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简单运动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3240" y="2959442"/>
            <a:ext cx="180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A0EA"/>
                </a:solidFill>
                <a:ea typeface="思源黑体 CN Normal" panose="020B0400000000000000" charset="-122"/>
              </a:rPr>
              <a:t>Simple Motion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81" y="2021840"/>
            <a:ext cx="1463040" cy="163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71911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9816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匀速运动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8857F7-46DA-487D-B5A3-3467278580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55" y="1180404"/>
            <a:ext cx="4092512" cy="21499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C64907-D5D5-42D6-807A-CDEB88E004A6}"/>
              </a:ext>
            </a:extLst>
          </p:cNvPr>
          <p:cNvSpPr txBox="1"/>
          <p:nvPr/>
        </p:nvSpPr>
        <p:spPr>
          <a:xfrm>
            <a:off x="274581" y="986735"/>
            <a:ext cx="7947986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1.</a:t>
            </a:r>
            <a:r>
              <a:rPr lang="zh-CN" altLang="en-US" sz="24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什么是匀速运动？如何让一个元素在页面中运动起来？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86D858-9D3C-4D60-918F-B75F4FC43192}"/>
              </a:ext>
            </a:extLst>
          </p:cNvPr>
          <p:cNvSpPr txBox="1"/>
          <p:nvPr/>
        </p:nvSpPr>
        <p:spPr>
          <a:xfrm>
            <a:off x="892628" y="1932229"/>
            <a:ext cx="543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物体在单位时间内所通过的距离相等的运动；设置定时器，改变定位元素的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left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和</a:t>
            </a:r>
            <a:r>
              <a:rPr lang="en-US" altLang="zh-CN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top</a:t>
            </a: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值即可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7D4BEF-A22D-4EF8-9C83-9C8406F76940}"/>
              </a:ext>
            </a:extLst>
          </p:cNvPr>
          <p:cNvSpPr txBox="1"/>
          <p:nvPr/>
        </p:nvSpPr>
        <p:spPr>
          <a:xfrm>
            <a:off x="584070" y="2966156"/>
            <a:ext cx="517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2.</a:t>
            </a:r>
            <a:r>
              <a:rPr lang="zh-CN" altLang="en-US" sz="24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定时器如何规范使用</a:t>
            </a:r>
            <a:r>
              <a:rPr lang="en-US" altLang="zh-CN" sz="24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?</a:t>
            </a:r>
            <a:endParaRPr lang="zh-CN" altLang="en-US" sz="24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D072CE-54D9-4AE1-97F2-53B6BB87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30" y="2768301"/>
            <a:ext cx="5932738" cy="29527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7B1FB9-AF97-4928-934F-726267A71180}"/>
              </a:ext>
            </a:extLst>
          </p:cNvPr>
          <p:cNvSpPr txBox="1"/>
          <p:nvPr/>
        </p:nvSpPr>
        <p:spPr>
          <a:xfrm>
            <a:off x="813485" y="3756883"/>
            <a:ext cx="67267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开启新定时器前，消除旧定时器</a:t>
            </a:r>
            <a:endParaRPr lang="en-US" altLang="zh-CN" sz="20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A0EA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当定时器未停止时，不允许开启新定时器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06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缓动运动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7F4E39-01AC-4E2A-A731-0D7728AC93B5}"/>
              </a:ext>
            </a:extLst>
          </p:cNvPr>
          <p:cNvSpPr txBox="1"/>
          <p:nvPr/>
        </p:nvSpPr>
        <p:spPr>
          <a:xfrm>
            <a:off x="934819" y="1209598"/>
            <a:ext cx="400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A0EA"/>
                </a:solidFill>
                <a:ea typeface="思源黑体 CN Normal" panose="020B0400000000000000" charset="-122"/>
              </a:rPr>
              <a:t>什么是缓动运动？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5C6551-18D1-47C2-8CA9-AAC257BF08F0}"/>
              </a:ext>
            </a:extLst>
          </p:cNvPr>
          <p:cNvSpPr txBox="1"/>
          <p:nvPr/>
        </p:nvSpPr>
        <p:spPr>
          <a:xfrm>
            <a:off x="1026367" y="2101004"/>
            <a:ext cx="77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A0EA"/>
                </a:solidFill>
                <a:ea typeface="思源黑体 CN Normal" panose="020B0400000000000000" charset="-122"/>
              </a:rPr>
              <a:t>火车在进站的时候，速度是由快到慢的过程，而火车在离站的时候是由慢到快的过程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73292D-EE3B-49C5-83BF-463286888DF0}"/>
              </a:ext>
            </a:extLst>
          </p:cNvPr>
          <p:cNvSpPr txBox="1"/>
          <p:nvPr/>
        </p:nvSpPr>
        <p:spPr>
          <a:xfrm>
            <a:off x="1026367" y="3240087"/>
            <a:ext cx="719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缓动动画公式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:  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加速度 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= (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结束值 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- 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起始值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) / 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缓动系数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6894B0-B713-43EC-9BB1-46D76F90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19" y="1860389"/>
            <a:ext cx="7986597" cy="38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透明度动画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5E9A72-71B6-4720-BAAC-734382330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644" y="1339801"/>
            <a:ext cx="4092512" cy="21499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B27BD0-3982-4991-BFB5-C433A1A7C947}"/>
              </a:ext>
            </a:extLst>
          </p:cNvPr>
          <p:cNvSpPr txBox="1"/>
          <p:nvPr/>
        </p:nvSpPr>
        <p:spPr>
          <a:xfrm>
            <a:off x="632959" y="1434905"/>
            <a:ext cx="83633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 </a:t>
            </a:r>
            <a:r>
              <a:rPr lang="zh-CN" altLang="en-US" sz="2400" dirty="0">
                <a:solidFill>
                  <a:srgbClr val="00A0EA"/>
                </a:solidFill>
                <a:ea typeface="思源黑体 CN Normal" panose="020B0400000000000000" charset="-122"/>
              </a:rPr>
              <a:t>透明度是一个比较特殊的样式，因为</a:t>
            </a:r>
            <a:r>
              <a:rPr lang="en-US" altLang="zh-CN" sz="2400" dirty="0">
                <a:solidFill>
                  <a:srgbClr val="00A0EA"/>
                </a:solidFill>
                <a:ea typeface="思源黑体 CN Normal" panose="020B0400000000000000" charset="-122"/>
              </a:rPr>
              <a:t>IE8</a:t>
            </a:r>
            <a:r>
              <a:rPr lang="zh-CN" altLang="en-US" sz="2400" dirty="0">
                <a:solidFill>
                  <a:srgbClr val="00A0EA"/>
                </a:solidFill>
                <a:ea typeface="思源黑体 CN Normal" panose="020B0400000000000000" charset="-122"/>
              </a:rPr>
              <a:t>浏览器不支持</a:t>
            </a:r>
            <a:r>
              <a:rPr lang="en-US" altLang="zh-CN" sz="2400" dirty="0">
                <a:solidFill>
                  <a:srgbClr val="00A0EA"/>
                </a:solidFill>
                <a:ea typeface="思源黑体 CN Normal" panose="020B0400000000000000" charset="-122"/>
              </a:rPr>
              <a:t>opacity,</a:t>
            </a:r>
            <a:r>
              <a:rPr lang="zh-CN" altLang="en-US" sz="2400" dirty="0">
                <a:solidFill>
                  <a:srgbClr val="00A0EA"/>
                </a:solidFill>
                <a:ea typeface="思源黑体 CN Normal" panose="020B0400000000000000" charset="-122"/>
              </a:rPr>
              <a:t>只能通过滤镜的方式写成</a:t>
            </a:r>
            <a:r>
              <a:rPr lang="en-US" altLang="zh-CN" sz="2400" dirty="0">
                <a:solidFill>
                  <a:srgbClr val="00A0EA"/>
                </a:solidFill>
                <a:ea typeface="思源黑体 CN Normal" panose="020B0400000000000000" charset="-122"/>
              </a:rPr>
              <a:t>filter</a:t>
            </a:r>
            <a:r>
              <a:rPr lang="zh-CN" altLang="en-US" sz="2400" dirty="0">
                <a:solidFill>
                  <a:srgbClr val="00A0EA"/>
                </a:solidFill>
                <a:ea typeface="思源黑体 CN Normal" panose="020B0400000000000000" charset="-122"/>
              </a:rPr>
              <a:t>：</a:t>
            </a:r>
            <a:r>
              <a:rPr lang="en-US" altLang="zh-CN" sz="2400" dirty="0">
                <a:solidFill>
                  <a:srgbClr val="00A0EA"/>
                </a:solidFill>
                <a:ea typeface="思源黑体 CN Normal" panose="020B0400000000000000" charset="-122"/>
              </a:rPr>
              <a:t>alpha(opacity=</a:t>
            </a:r>
            <a:r>
              <a:rPr lang="zh-CN" altLang="en-US" sz="2400" dirty="0">
                <a:solidFill>
                  <a:srgbClr val="00A0EA"/>
                </a:solidFill>
                <a:ea typeface="思源黑体 CN Normal" panose="020B0400000000000000" charset="-122"/>
              </a:rPr>
              <a:t>透明值</a:t>
            </a:r>
            <a:r>
              <a:rPr lang="en-US" altLang="zh-CN" sz="2400" dirty="0">
                <a:solidFill>
                  <a:srgbClr val="00A0EA"/>
                </a:solidFill>
                <a:ea typeface="思源黑体 CN Normal" panose="020B0400000000000000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A0EA"/>
              </a:solidFill>
              <a:ea typeface="思源黑体 CN Normal" panose="020B0400000000000000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A0EA"/>
                </a:solidFill>
                <a:ea typeface="思源黑体 CN Normal" panose="020B0400000000000000" charset="-122"/>
              </a:rPr>
              <a:t>​ </a:t>
            </a:r>
            <a:r>
              <a:rPr lang="zh-CN" altLang="en-US" sz="2400" dirty="0">
                <a:solidFill>
                  <a:srgbClr val="00A0EA"/>
                </a:solidFill>
                <a:ea typeface="思源黑体 CN Normal" panose="020B0400000000000000" charset="-122"/>
              </a:rPr>
              <a:t>如果透明度做运动的话，则需要对运动函数进行重新封装</a:t>
            </a: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30615E-F0E1-40A5-9D50-BFB1DD69969F}"/>
              </a:ext>
            </a:extLst>
          </p:cNvPr>
          <p:cNvSpPr/>
          <p:nvPr/>
        </p:nvSpPr>
        <p:spPr>
          <a:xfrm>
            <a:off x="341310" y="1111739"/>
            <a:ext cx="8894128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opacityAnimation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endAlpha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timer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timer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求透明度变化的速度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endAlpha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: 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边界的处理 当前变化的值等于了目标值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清除定时器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endAlpha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timer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改变当前的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alpha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的值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修改值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opacity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`alpha(opacity: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alpha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)`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},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08500" y="2021840"/>
            <a:ext cx="2159586" cy="612283"/>
          </a:xfrm>
          <a:prstGeom prst="rect">
            <a:avLst/>
          </a:prstGeom>
        </p:spPr>
        <p:txBody>
          <a:bodyPr/>
          <a:lstStyle>
            <a:lvl1pPr algn="l" defTabSz="864235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645" b="1" u="none" strike="noStrike" kern="1200" cap="none" spc="200" normalizeH="0">
                <a:solidFill>
                  <a:srgbClr val="00A0EA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多物体运动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08499" y="3001645"/>
            <a:ext cx="29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A0EA"/>
                </a:solidFill>
                <a:ea typeface="思源黑体 CN Normal" panose="020B0400000000000000" charset="-122"/>
              </a:rPr>
              <a:t>Multi object Motion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2021840"/>
            <a:ext cx="1463040" cy="1637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9715" y="2425700"/>
            <a:ext cx="93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035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多物体运动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8A4DEA-176E-4AF3-8C1E-7D152735A148}"/>
              </a:ext>
            </a:extLst>
          </p:cNvPr>
          <p:cNvSpPr txBox="1"/>
          <p:nvPr/>
        </p:nvSpPr>
        <p:spPr>
          <a:xfrm>
            <a:off x="2152270" y="1623484"/>
            <a:ext cx="5999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前面所说的都是一个物体在运动，但是页面上往往都不止一个元素，于是就有了多物体运动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5716E4-EA93-4B3C-B9E7-E058D2C40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70" y="1364332"/>
            <a:ext cx="6471139" cy="3399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B6A1B0-CA84-4F54-8343-876DCC677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23" y="1107314"/>
            <a:ext cx="7573887" cy="426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多物体运动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94E3D8-4C64-40BA-8C88-34E6E8B5BB19}"/>
              </a:ext>
            </a:extLst>
          </p:cNvPr>
          <p:cNvSpPr txBox="1"/>
          <p:nvPr/>
        </p:nvSpPr>
        <p:spPr>
          <a:xfrm>
            <a:off x="1188720" y="1730326"/>
            <a:ext cx="815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这明显不是我们想要的效果。产生的原因又是什么呢？</a:t>
            </a:r>
            <a:endParaRPr lang="en-US" altLang="zh-CN" sz="2000" dirty="0">
              <a:solidFill>
                <a:srgbClr val="00A0EA"/>
              </a:solidFill>
              <a:ea typeface="思源黑体 CN Normal" panose="020B0400000000000000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EC8E6E-D3DC-4CC7-ACE7-0017A06B7086}"/>
              </a:ext>
            </a:extLst>
          </p:cNvPr>
          <p:cNvSpPr txBox="1"/>
          <p:nvPr/>
        </p:nvSpPr>
        <p:spPr>
          <a:xfrm>
            <a:off x="1188720" y="2749301"/>
            <a:ext cx="71182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当我们悬浮的比较快的时候，都会开启定时器。那么</a:t>
            </a:r>
            <a:r>
              <a:rPr lang="en-US" altLang="zh-CN" sz="2000" dirty="0" err="1">
                <a:solidFill>
                  <a:srgbClr val="00A0EA"/>
                </a:solidFill>
                <a:ea typeface="思源黑体 CN Normal" panose="020B0400000000000000" charset="-122"/>
              </a:rPr>
              <a:t>cleartInterVal</a:t>
            </a:r>
            <a:r>
              <a:rPr lang="en-US" altLang="zh-CN" sz="2000" dirty="0">
                <a:solidFill>
                  <a:srgbClr val="00A0EA"/>
                </a:solidFill>
                <a:ea typeface="思源黑体 CN Normal" panose="020B0400000000000000" charset="-122"/>
              </a:rPr>
              <a:t>()</a:t>
            </a:r>
            <a:r>
              <a:rPr lang="zh-CN" altLang="en-US" sz="2000" dirty="0">
                <a:solidFill>
                  <a:srgbClr val="00A0EA"/>
                </a:solidFill>
                <a:ea typeface="思源黑体 CN Normal" panose="020B0400000000000000" charset="-122"/>
              </a:rPr>
              <a:t>方法清除的定时器，它就很难知道清除的是哪个定时器了。导致出现了意想不到的效果。为了解决这一问题，我们应该将定时器的变量挂载到当前元素之上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3777F8-5D49-4675-8EB9-FD970E010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8" y="1216663"/>
            <a:ext cx="8619256" cy="43585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2300DB-0115-4144-BE84-66814493B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8" y="1180811"/>
            <a:ext cx="8433054" cy="44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5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iyuan">
      <a:majorFont>
        <a:latin typeface="Arial"/>
        <a:ea typeface="思源黑体 CN Bold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805</Words>
  <Application>Microsoft Office PowerPoint</Application>
  <PresentationFormat>自定义</PresentationFormat>
  <Paragraphs>100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思源黑体 CN Bold</vt:lpstr>
      <vt:lpstr>思源黑体 CN Normal</vt:lpstr>
      <vt:lpstr>微软雅黑</vt:lpstr>
      <vt:lpstr>Arial</vt:lpstr>
      <vt:lpstr>Consolas</vt:lpstr>
      <vt:lpstr>Wingdings</vt:lpstr>
      <vt:lpstr>Office 主题​​</vt:lpstr>
      <vt:lpstr>原生JS封装动画功能</vt:lpstr>
      <vt:lpstr>PowerPoint 演示文稿</vt:lpstr>
      <vt:lpstr>PowerPoint 演示文稿</vt:lpstr>
      <vt:lpstr>匀速运动</vt:lpstr>
      <vt:lpstr>缓动运动</vt:lpstr>
      <vt:lpstr>透明度动画</vt:lpstr>
      <vt:lpstr>PowerPoint 演示文稿</vt:lpstr>
      <vt:lpstr>多物体运动</vt:lpstr>
      <vt:lpstr>多物体运动</vt:lpstr>
      <vt:lpstr>多物体运动</vt:lpstr>
      <vt:lpstr>多物体运动</vt:lpstr>
      <vt:lpstr>多物体运动</vt:lpstr>
      <vt:lpstr>PowerPoint 演示文稿</vt:lpstr>
      <vt:lpstr>多值运动</vt:lpstr>
      <vt:lpstr>多值运动</vt:lpstr>
      <vt:lpstr>PowerPoint 演示文稿</vt:lpstr>
      <vt:lpstr>同时运动</vt:lpstr>
      <vt:lpstr>同时运动</vt:lpstr>
      <vt:lpstr>同时运动</vt:lpstr>
      <vt:lpstr>思考？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安志刚</dc:creator>
  <cp:lastModifiedBy>xinhao yang</cp:lastModifiedBy>
  <cp:revision>79</cp:revision>
  <dcterms:created xsi:type="dcterms:W3CDTF">2019-06-19T02:08:00Z</dcterms:created>
  <dcterms:modified xsi:type="dcterms:W3CDTF">2020-05-02T07:05:42Z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