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7" r:id="rId3"/>
    <p:sldId id="259" r:id="rId4"/>
    <p:sldId id="258" r:id="rId5"/>
    <p:sldId id="263" r:id="rId6"/>
    <p:sldId id="264" r:id="rId7"/>
    <p:sldId id="262" r:id="rId8"/>
    <p:sldId id="268" r:id="rId9"/>
    <p:sldId id="277" r:id="rId10"/>
    <p:sldId id="278" r:id="rId11"/>
    <p:sldId id="265" r:id="rId12"/>
    <p:sldId id="269" r:id="rId13"/>
    <p:sldId id="271" r:id="rId14"/>
    <p:sldId id="273" r:id="rId15"/>
    <p:sldId id="266" r:id="rId16"/>
    <p:sldId id="272" r:id="rId17"/>
    <p:sldId id="267" r:id="rId18"/>
    <p:sldId id="261" r:id="rId19"/>
    <p:sldId id="274" r:id="rId20"/>
    <p:sldId id="275" r:id="rId21"/>
    <p:sldId id="276" r:id="rId22"/>
    <p:sldId id="260" r:id="rId23"/>
  </p:sldIdLst>
  <p:sldSz cx="11518900"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6">
          <p15:clr>
            <a:srgbClr val="A4A3A4"/>
          </p15:clr>
        </p15:guide>
        <p15:guide id="2" pos="3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EA"/>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0" d="100"/>
          <a:sy n="80" d="100"/>
        </p:scale>
        <p:origin x="363" y="42"/>
      </p:cViewPr>
      <p:guideLst>
        <p:guide orient="horz" pos="2006"/>
        <p:guide pos="366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2020/7/25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37107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191380249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jp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32959" y="1936906"/>
            <a:ext cx="10254082" cy="849607"/>
          </a:xfrm>
        </p:spPr>
        <p:txBody>
          <a:bodyPr lIns="101600" tIns="38100" rIns="25400" bIns="38100" anchor="t" anchorCtr="0">
            <a:noAutofit/>
          </a:bodyPr>
          <a:lstStyle>
            <a:lvl1pPr algn="ctr">
              <a:defRPr sz="51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32959" y="2860886"/>
            <a:ext cx="10254082" cy="898568"/>
          </a:xfrm>
        </p:spPr>
        <p:txBody>
          <a:bodyPr lIns="101600" tIns="38100" rIns="76200" bIns="38100">
            <a:noAutofit/>
          </a:bodyPr>
          <a:lstStyle>
            <a:lvl1pPr marL="0" indent="0" algn="ctr" eaLnBrk="1" fontAlgn="auto" latinLnBrk="0" hangingPunct="1">
              <a:lnSpc>
                <a:spcPct val="100000"/>
              </a:lnSpc>
              <a:buNone/>
              <a:defRPr sz="2270" u="none" strike="noStrike" kern="1200" cap="none" spc="200" normalizeH="0" baseline="0">
                <a:solidFill>
                  <a:schemeClr val="tx1"/>
                </a:solidFill>
                <a:uFillTx/>
              </a:defRPr>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2020/7/25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33005" y="1224567"/>
            <a:ext cx="4992040" cy="476220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chemeClr val="tx1"/>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5895047" y="1224567"/>
            <a:ext cx="4992040" cy="4762205"/>
          </a:xfrm>
        </p:spPr>
        <p:txBody>
          <a:bodyPr vert="horz" lIns="101600" tIns="0" rIns="82550" bIns="0" rtlCol="0">
            <a:norm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2020/7/25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988474" y="900008"/>
            <a:ext cx="898568" cy="509188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270" b="1" i="0" u="none" strike="noStrike" kern="1200" cap="none" spc="200" normalizeH="0" baseline="0" noProof="1" dirty="0">
                <a:solidFill>
                  <a:srgbClr val="00A0EA"/>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33000" y="900000"/>
            <a:ext cx="9286395" cy="5091881"/>
          </a:xfrm>
        </p:spPr>
        <p:txBody>
          <a:bodyPr vert="eaVert"/>
          <a:lstStyle>
            <a:lvl1pPr indent="0" eaLnBrk="1" fontAlgn="auto" latinLnBrk="0" hangingPunct="1">
              <a:defRPr>
                <a:solidFill>
                  <a:srgbClr val="00A0EA"/>
                </a:solidFill>
              </a:defRPr>
            </a:lvl1pPr>
            <a:lvl2pPr indent="0" eaLnBrk="1" fontAlgn="auto" latinLnBrk="0" hangingPunct="1">
              <a:defRPr>
                <a:solidFill>
                  <a:srgbClr val="00A0EA"/>
                </a:solidFill>
              </a:defRPr>
            </a:lvl2pPr>
            <a:lvl3pPr indent="0" eaLnBrk="1" fontAlgn="auto" latinLnBrk="0" hangingPunct="1">
              <a:defRPr>
                <a:solidFill>
                  <a:srgbClr val="00A0EA"/>
                </a:solidFill>
              </a:defRPr>
            </a:lvl3pPr>
            <a:lvl4pPr indent="0" eaLnBrk="1" fontAlgn="auto" latinLnBrk="0" hangingPunct="1">
              <a:defRPr>
                <a:solidFill>
                  <a:srgbClr val="00A0EA"/>
                </a:solidFill>
              </a:defRPr>
            </a:lvl4pPr>
            <a:lvl5pPr indent="0" eaLnBrk="1" fontAlgn="auto" latinLnBrk="0" hangingPunct="1">
              <a:defRPr>
                <a:solidFill>
                  <a:srgbClr val="00A0EA"/>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33005" y="900008"/>
            <a:ext cx="10254082" cy="4762205"/>
          </a:xfrm>
        </p:spPr>
        <p:txBody>
          <a:bodyPr/>
          <a:lstStyle>
            <a:lvl1pPr>
              <a:defRPr>
                <a:solidFill>
                  <a:srgbClr val="00A0EA"/>
                </a:solidFill>
              </a:defRPr>
            </a:lvl1pPr>
            <a:lvl2pPr>
              <a:defRPr>
                <a:solidFill>
                  <a:srgbClr val="00A0EA"/>
                </a:solidFill>
              </a:defRPr>
            </a:lvl2pPr>
            <a:lvl3pPr>
              <a:defRPr>
                <a:solidFill>
                  <a:srgbClr val="00A0EA"/>
                </a:solidFill>
              </a:defRPr>
            </a:lvl3pPr>
            <a:lvl4pPr>
              <a:defRPr>
                <a:solidFill>
                  <a:srgbClr val="00A0EA"/>
                </a:solidFill>
              </a:defRPr>
            </a:lvl4pPr>
            <a:lvl5pPr>
              <a:defRPr>
                <a:solidFill>
                  <a:srgbClr val="00A0EA"/>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2020/7/25</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93084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2020/7/25</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55304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645" b="1" i="0" u="none" strike="noStrike" kern="1200" cap="none" spc="200" normalizeH="0" baseline="0" noProof="1" dirty="0">
                <a:solidFill>
                  <a:srgbClr val="00A0EA"/>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32959" y="1224567"/>
            <a:ext cx="10254082" cy="4763485"/>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rgbClr val="00A0EA"/>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3005" y="3598800"/>
            <a:ext cx="10254082" cy="590405"/>
          </a:xfrm>
        </p:spPr>
        <p:txBody>
          <a:bodyPr lIns="101600" tIns="38100" rIns="63500" bIns="38100" anchor="t" anchorCtr="0">
            <a:noAutofit/>
          </a:bodyPr>
          <a:lstStyle>
            <a:lvl1pPr>
              <a:defRPr sz="3400" b="0" u="none" strike="noStrike" kern="1200" cap="none" spc="300" normalizeH="0">
                <a:solidFill>
                  <a:srgbClr val="00A0EA"/>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33000" y="4263000"/>
            <a:ext cx="10254082" cy="1018569"/>
          </a:xfrm>
        </p:spPr>
        <p:txBody>
          <a:bodyPr lIns="101600" tIns="38100" rIns="76200" bIns="38100">
            <a:noAutofit/>
          </a:bodyPr>
          <a:lstStyle>
            <a:lvl1pPr marL="0" indent="0" eaLnBrk="1" fontAlgn="auto" latinLnBrk="0" hangingPunct="1">
              <a:buNone/>
              <a:defRPr kumimoji="0" lang="zh-CN" altLang="en-US" sz="1510" b="0" i="0" u="none" strike="noStrike" kern="1200" cap="none" spc="150" normalizeH="0" baseline="0" noProof="1">
                <a:solidFill>
                  <a:srgbClr val="00A0EA"/>
                </a:solidFill>
                <a:uFillTx/>
                <a:latin typeface="+mn-lt"/>
                <a:ea typeface="+mn-ea"/>
                <a:cs typeface="+mn-cs"/>
                <a:sym typeface="+mn-ea"/>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2020/7/25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rgbClr val="00A0EA"/>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33005" y="1224567"/>
            <a:ext cx="4992040" cy="4762205"/>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rgbClr val="00A0EA"/>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5895002" y="1224567"/>
            <a:ext cx="4992040" cy="4762205"/>
          </a:xfrm>
        </p:spPr>
        <p:txBody>
          <a:bodyPr>
            <a:noAutofit/>
          </a:bodyPr>
          <a:lstStyle>
            <a:lvl1pPr>
              <a:defRPr sz="1510">
                <a:solidFill>
                  <a:srgbClr val="00A0EA"/>
                </a:solidFill>
              </a:defRPr>
            </a:lvl1pPr>
            <a:lvl2pPr>
              <a:defRPr sz="1510">
                <a:solidFill>
                  <a:srgbClr val="00A0EA"/>
                </a:solidFill>
              </a:defRPr>
            </a:lvl2pPr>
            <a:lvl3pPr>
              <a:defRPr sz="1510">
                <a:solidFill>
                  <a:srgbClr val="00A0EA"/>
                </a:solidFill>
              </a:defRPr>
            </a:lvl3pPr>
            <a:lvl4pPr>
              <a:defRPr sz="1510">
                <a:solidFill>
                  <a:srgbClr val="00A0EA"/>
                </a:solidFill>
              </a:defRPr>
            </a:lvl4pPr>
            <a:lvl5pPr>
              <a:defRPr sz="1510">
                <a:solidFill>
                  <a:srgbClr val="00A0EA"/>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2020/7/25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32959" y="408189"/>
            <a:ext cx="10254082" cy="612283"/>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rgbClr val="00A0EA"/>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33005" y="1224567"/>
            <a:ext cx="4992040" cy="360003"/>
          </a:xfrm>
        </p:spPr>
        <p:txBody>
          <a:bodyPr lIns="101600" tIns="38100" rIns="76200" bIns="38100" anchor="t" anchorCtr="0">
            <a:noAutofit/>
          </a:bodyPr>
          <a:lstStyle>
            <a:lvl1pPr marL="0" indent="0" eaLnBrk="1" fontAlgn="auto" latinLnBrk="0" hangingPunct="1">
              <a:lnSpc>
                <a:spcPct val="100000"/>
              </a:lnSpc>
              <a:spcAft>
                <a:spcPts val="0"/>
              </a:spcAft>
              <a:buNone/>
              <a:defRPr sz="1890" b="1" u="none" strike="noStrike" kern="1200" cap="none" spc="200" normalizeH="0" baseline="0">
                <a:solidFill>
                  <a:srgbClr val="00A0EA"/>
                </a:solidFill>
                <a:uFillTx/>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33000" y="1690434"/>
            <a:ext cx="4992000" cy="4301324"/>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rgbClr val="00A0EA"/>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5892047" y="1224567"/>
            <a:ext cx="4992040" cy="360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890" b="1" i="0" u="none" strike="noStrike" kern="1200" cap="none" spc="200" normalizeH="0" baseline="0" noProof="1" dirty="0">
                <a:solidFill>
                  <a:srgbClr val="00A0EA"/>
                </a:solidFill>
                <a:uFillTx/>
                <a:latin typeface="+mn-lt"/>
                <a:ea typeface="+mn-ea"/>
                <a:cs typeface="+mn-cs"/>
                <a:sym typeface="+mn-ea"/>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5892047" y="1690434"/>
            <a:ext cx="4992040" cy="4301324"/>
          </a:xfrm>
        </p:spPr>
        <p:txBody>
          <a:bodyPr vert="horz" lIns="101600" tIns="0" rIns="82550" bIns="0" rtlCol="0">
            <a:noAutofit/>
          </a:bodyPr>
          <a:lstStyle>
            <a:lvl1pPr marL="215900" marR="0" lvl="0"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1pPr>
            <a:lvl2pPr marL="647700" marR="0" lvl="1" indent="-2159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510" b="0" i="0" u="none" strike="noStrike" kern="1200" cap="none" spc="150" normalizeH="0" baseline="0" noProof="1" dirty="0">
                <a:solidFill>
                  <a:srgbClr val="00A0EA"/>
                </a:solidFill>
                <a:uFillTx/>
                <a:latin typeface="+mn-lt"/>
                <a:ea typeface="+mn-ea"/>
                <a:cs typeface="+mn-cs"/>
                <a:sym typeface="+mn-ea"/>
              </a:defRPr>
            </a:lvl2pPr>
            <a:lvl3pPr marL="1080135" marR="0" lvl="2"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3pPr>
            <a:lvl4pPr marL="1511935" marR="0" lvl="3"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4pPr>
            <a:lvl5pPr marL="1943735" marR="0" lvl="4" indent="-2159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510" b="0" i="0" u="none" strike="noStrike" kern="1200" cap="none" spc="150" normalizeH="0" baseline="0" noProof="1" dirty="0">
                <a:solidFill>
                  <a:srgbClr val="00A0EA"/>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2020/7/25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645" b="1" i="0" u="none" strike="noStrike" kern="1200" cap="none" spc="200" normalizeH="0" baseline="0" noProof="1" dirty="0">
                <a:solidFill>
                  <a:srgbClr val="00A0EA"/>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2020/7/25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2020/7/25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32959" y="408189"/>
            <a:ext cx="10254082" cy="612283"/>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32959" y="1224567"/>
            <a:ext cx="10254082" cy="4762205"/>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831252" y="5999842"/>
            <a:ext cx="2551181" cy="299339"/>
          </a:xfrm>
          <a:prstGeom prst="rect">
            <a:avLst/>
          </a:prstGeom>
        </p:spPr>
        <p:txBody>
          <a:bodyPr vert="horz" lIns="91440" tIns="45720" rIns="91440" bIns="45720" rtlCol="0" anchor="ctr">
            <a:normAutofit/>
          </a:bodyPr>
          <a:lstStyle>
            <a:lvl1pPr algn="l">
              <a:defRPr sz="1135">
                <a:solidFill>
                  <a:schemeClr val="tx1">
                    <a:tint val="75000"/>
                  </a:schemeClr>
                </a:solidFill>
              </a:defRPr>
            </a:lvl1pPr>
          </a:lstStyle>
          <a:p>
            <a:fld id="{760FBDFE-C587-4B4C-A407-44438C67B59E}" type="datetimeFigureOut">
              <a:rPr lang="zh-CN" altLang="en-US" smtClean="0"/>
              <a:t>2020/7/25</a:t>
            </a:fld>
            <a:endParaRPr lang="zh-CN" altLang="en-US"/>
          </a:p>
        </p:txBody>
      </p:sp>
      <p:sp>
        <p:nvSpPr>
          <p:cNvPr id="5" name="页脚占位符 4"/>
          <p:cNvSpPr>
            <a:spLocks noGrp="1"/>
          </p:cNvSpPr>
          <p:nvPr>
            <p:ph type="ftr" sz="quarter" idx="3"/>
            <p:custDataLst>
              <p:tags r:id="rId18"/>
            </p:custDataLst>
          </p:nvPr>
        </p:nvSpPr>
        <p:spPr>
          <a:xfrm>
            <a:off x="3889134" y="5999842"/>
            <a:ext cx="3741732" cy="299339"/>
          </a:xfrm>
          <a:prstGeom prst="rect">
            <a:avLst/>
          </a:prstGeom>
        </p:spPr>
        <p:txBody>
          <a:bodyPr vert="horz" lIns="91440" tIns="45720" rIns="91440" bIns="45720" rtlCol="0" anchor="ctr">
            <a:normAutofit/>
          </a:bodyPr>
          <a:lstStyle>
            <a:lvl1pPr algn="ctr">
              <a:defRPr sz="113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136000" y="5999842"/>
            <a:ext cx="2551181" cy="299339"/>
          </a:xfrm>
          <a:prstGeom prst="rect">
            <a:avLst/>
          </a:prstGeom>
        </p:spPr>
        <p:txBody>
          <a:bodyPr vert="horz" lIns="91440" tIns="45720" rIns="91440" bIns="45720" rtlCol="0" anchor="ctr">
            <a:normAutofit/>
          </a:bodyPr>
          <a:lstStyle>
            <a:lvl1pPr algn="r">
              <a:defRPr sz="1135">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864235" rtl="0" eaLnBrk="1" fontAlgn="auto" latinLnBrk="0" hangingPunct="1">
        <a:lnSpc>
          <a:spcPct val="100000"/>
        </a:lnSpc>
        <a:spcBef>
          <a:spcPct val="0"/>
        </a:spcBef>
        <a:buNone/>
        <a:defRPr sz="2645" b="1" u="none" strike="noStrike" kern="1200" cap="none" spc="200" normalizeH="0">
          <a:solidFill>
            <a:srgbClr val="00A0EA"/>
          </a:solidFill>
          <a:uFillTx/>
          <a:latin typeface="+mj-lt"/>
          <a:ea typeface="+mj-ea"/>
          <a:cs typeface="+mj-cs"/>
        </a:defRPr>
      </a:lvl1pPr>
    </p:titleStyle>
    <p:bodyStyle>
      <a:lvl1pPr marL="215900"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rgbClr val="00A0EA"/>
          </a:solidFill>
          <a:uFillTx/>
          <a:latin typeface="+mn-lt"/>
          <a:ea typeface="+mn-ea"/>
          <a:cs typeface="+mn-cs"/>
        </a:defRPr>
      </a:lvl1pPr>
      <a:lvl2pPr marL="647700" indent="-215900" algn="l" defTabSz="864235" rtl="0" eaLnBrk="1" fontAlgn="auto" latinLnBrk="0" hangingPunct="1">
        <a:lnSpc>
          <a:spcPct val="130000"/>
        </a:lnSpc>
        <a:spcBef>
          <a:spcPts val="0"/>
        </a:spcBef>
        <a:spcAft>
          <a:spcPts val="1000"/>
        </a:spcAft>
        <a:buFont typeface="Arial" panose="020B0604020202020204" pitchFamily="34" charset="0"/>
        <a:buChar char="•"/>
        <a:tabLst>
          <a:tab pos="1520825" algn="l"/>
        </a:tabLst>
        <a:defRPr sz="1510" u="none" strike="noStrike" kern="1200" cap="none" spc="150" normalizeH="0" baseline="0">
          <a:solidFill>
            <a:srgbClr val="00A0EA"/>
          </a:solidFill>
          <a:uFillTx/>
          <a:latin typeface="+mn-lt"/>
          <a:ea typeface="+mn-ea"/>
          <a:cs typeface="+mn-cs"/>
        </a:defRPr>
      </a:lvl2pPr>
      <a:lvl3pPr marL="10801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rgbClr val="00A0EA"/>
          </a:solidFill>
          <a:uFillTx/>
          <a:latin typeface="+mn-lt"/>
          <a:ea typeface="+mn-ea"/>
          <a:cs typeface="+mn-cs"/>
        </a:defRPr>
      </a:lvl3pPr>
      <a:lvl4pPr marL="15119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rgbClr val="00A0EA"/>
          </a:solidFill>
          <a:uFillTx/>
          <a:latin typeface="+mn-lt"/>
          <a:ea typeface="+mn-ea"/>
          <a:cs typeface="+mn-cs"/>
        </a:defRPr>
      </a:lvl4pPr>
      <a:lvl5pPr marL="1943735" indent="-215900" algn="l" defTabSz="864235" rtl="0" eaLnBrk="1" fontAlgn="auto" latinLnBrk="0" hangingPunct="1">
        <a:lnSpc>
          <a:spcPct val="130000"/>
        </a:lnSpc>
        <a:spcBef>
          <a:spcPts val="0"/>
        </a:spcBef>
        <a:spcAft>
          <a:spcPts val="1000"/>
        </a:spcAft>
        <a:buFont typeface="Arial" panose="020B0604020202020204" pitchFamily="34" charset="0"/>
        <a:buChar char="•"/>
        <a:defRPr sz="1510" u="none" strike="noStrike" kern="1200" cap="none" spc="150" normalizeH="0" baseline="0">
          <a:solidFill>
            <a:srgbClr val="00A0EA"/>
          </a:solidFill>
          <a:uFillTx/>
          <a:latin typeface="+mn-lt"/>
          <a:ea typeface="+mn-ea"/>
          <a:cs typeface="+mn-cs"/>
        </a:defRPr>
      </a:lvl5pPr>
      <a:lvl6pPr marL="23761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ct val="950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dirty="0"/>
              <a:t>优秀技术人，如何做到高效沟通？</a:t>
            </a:r>
          </a:p>
        </p:txBody>
      </p:sp>
      <p:sp>
        <p:nvSpPr>
          <p:cNvPr id="3" name="副标题 2"/>
          <p:cNvSpPr>
            <a:spLocks noGrp="1"/>
          </p:cNvSpPr>
          <p:nvPr>
            <p:ph type="subTitle" idx="1"/>
          </p:nvPr>
        </p:nvSpPr>
        <p:spPr>
          <a:xfrm>
            <a:off x="698700" y="3034204"/>
            <a:ext cx="10254082" cy="898568"/>
          </a:xfrm>
        </p:spPr>
        <p:txBody>
          <a:bodyPr/>
          <a:lstStyle/>
          <a:p>
            <a:r>
              <a:rPr lang="zh-CN" altLang="en-US" sz="2400" spc="600" dirty="0">
                <a:solidFill>
                  <a:srgbClr val="00A0EA"/>
                </a:solidFill>
                <a:effectLst>
                  <a:outerShdw blurRad="38100" dist="38100" dir="2700000" algn="tl">
                    <a:srgbClr val="000000">
                      <a:alpha val="43137"/>
                    </a:srgbClr>
                  </a:outerShdw>
                </a:effectLst>
                <a:latin typeface="+mj-lt"/>
                <a:ea typeface="+mj-ea"/>
                <a:cs typeface="+mj-cs"/>
              </a:rPr>
              <a:t>杨鑫昊</a:t>
            </a:r>
          </a:p>
        </p:txBody>
      </p:sp>
    </p:spTree>
    <p:extLst>
      <p:ext uri="{BB962C8B-B14F-4D97-AF65-F5344CB8AC3E}">
        <p14:creationId xmlns:p14="http://schemas.microsoft.com/office/powerpoint/2010/main" val="277328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a:t>
            </a:r>
          </a:p>
        </p:txBody>
      </p:sp>
      <p:pic>
        <p:nvPicPr>
          <p:cNvPr id="4098" name="Picture 2" descr="9.png">
            <a:extLst>
              <a:ext uri="{FF2B5EF4-FFF2-40B4-BE49-F238E27FC236}">
                <a16:creationId xmlns:a16="http://schemas.microsoft.com/office/drawing/2014/main" id="{23B090DE-D71D-4AE9-AE2B-BDB45DD2A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59" y="2165656"/>
            <a:ext cx="7113868" cy="32868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36E8F3A-3F85-4B3F-A96F-1D6B9D19CC65}"/>
              </a:ext>
            </a:extLst>
          </p:cNvPr>
          <p:cNvSpPr/>
          <p:nvPr/>
        </p:nvSpPr>
        <p:spPr>
          <a:xfrm>
            <a:off x="8815295" y="1374589"/>
            <a:ext cx="1950570" cy="3970318"/>
          </a:xfrm>
          <a:prstGeom prst="rect">
            <a:avLst/>
          </a:prstGeom>
        </p:spPr>
        <p:txBody>
          <a:bodyPr wrap="square">
            <a:spAutoFit/>
          </a:bodyPr>
          <a:lstStyle/>
          <a:p>
            <a:r>
              <a:rPr lang="zh-CN" altLang="en-US" dirty="0">
                <a:solidFill>
                  <a:srgbClr val="00B0F0"/>
                </a:solidFill>
                <a:latin typeface="-apple-system"/>
              </a:rPr>
              <a:t>马老师是公认的演讲高手，他的表达能力就非常强。在表达上，除了我们大家比较了解的，需要有易懂的语言、清晰地逻辑，我们还需要注意什么呢？看马老师的形象我们就清楚了，那就是语气、表情、肢体动作这些。</a:t>
            </a:r>
            <a:endParaRPr lang="zh-CN" altLang="en-US" b="0" i="0" dirty="0">
              <a:solidFill>
                <a:srgbClr val="00B0F0"/>
              </a:solidFill>
              <a:effectLst/>
              <a:latin typeface="-apple-system"/>
            </a:endParaRPr>
          </a:p>
        </p:txBody>
      </p:sp>
      <p:sp>
        <p:nvSpPr>
          <p:cNvPr id="4" name="文本框 3">
            <a:extLst>
              <a:ext uri="{FF2B5EF4-FFF2-40B4-BE49-F238E27FC236}">
                <a16:creationId xmlns:a16="http://schemas.microsoft.com/office/drawing/2014/main" id="{D8E856CB-21DE-4DB2-AA58-BDBBC8442F2A}"/>
              </a:ext>
            </a:extLst>
          </p:cNvPr>
          <p:cNvSpPr txBox="1"/>
          <p:nvPr/>
        </p:nvSpPr>
        <p:spPr>
          <a:xfrm>
            <a:off x="753035" y="1374589"/>
            <a:ext cx="5384801" cy="369332"/>
          </a:xfrm>
          <a:prstGeom prst="rect">
            <a:avLst/>
          </a:prstGeom>
          <a:noFill/>
        </p:spPr>
        <p:txBody>
          <a:bodyPr wrap="square" rtlCol="0">
            <a:spAutoFit/>
          </a:bodyPr>
          <a:lstStyle/>
          <a:p>
            <a:r>
              <a:rPr lang="zh-CN" altLang="en-US" dirty="0">
                <a:solidFill>
                  <a:srgbClr val="00B0F0"/>
                </a:solidFill>
                <a:latin typeface="-apple-system"/>
              </a:rPr>
              <a:t>沟通的基础，第一条就是表达，就是发送信息</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391553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a:t>
            </a:r>
          </a:p>
        </p:txBody>
      </p:sp>
      <p:sp>
        <p:nvSpPr>
          <p:cNvPr id="5" name="矩形 4">
            <a:extLst>
              <a:ext uri="{FF2B5EF4-FFF2-40B4-BE49-F238E27FC236}">
                <a16:creationId xmlns:a16="http://schemas.microsoft.com/office/drawing/2014/main" id="{34153AE8-8EDC-4BDC-9D3E-35489A0F022B}"/>
              </a:ext>
            </a:extLst>
          </p:cNvPr>
          <p:cNvSpPr/>
          <p:nvPr/>
        </p:nvSpPr>
        <p:spPr>
          <a:xfrm>
            <a:off x="1309968" y="2723387"/>
            <a:ext cx="3574863" cy="2308324"/>
          </a:xfrm>
          <a:prstGeom prst="rect">
            <a:avLst/>
          </a:prstGeom>
        </p:spPr>
        <p:txBody>
          <a:bodyPr wrap="square">
            <a:spAutoFit/>
          </a:bodyPr>
          <a:lstStyle/>
          <a:p>
            <a:pPr>
              <a:buFont typeface="Arial" panose="020B0604020202020204" pitchFamily="34" charset="0"/>
              <a:buChar char="•"/>
            </a:pPr>
            <a:r>
              <a:rPr lang="zh-CN" altLang="en-US" dirty="0">
                <a:solidFill>
                  <a:srgbClr val="00B0F0"/>
                </a:solidFill>
                <a:latin typeface="-apple-system"/>
              </a:rPr>
              <a:t> 语言和身体语言必须保持一致</a:t>
            </a:r>
            <a:endParaRPr lang="en-US" altLang="zh-CN" dirty="0">
              <a:solidFill>
                <a:srgbClr val="00B0F0"/>
              </a:solidFill>
              <a:latin typeface="-apple-system"/>
            </a:endParaRPr>
          </a:p>
          <a:p>
            <a:endParaRPr lang="zh-CN" altLang="en-US" dirty="0">
              <a:solidFill>
                <a:srgbClr val="00B0F0"/>
              </a:solidFill>
              <a:latin typeface="-apple-system"/>
            </a:endParaRPr>
          </a:p>
          <a:p>
            <a:pPr>
              <a:buFont typeface="Arial" panose="020B0604020202020204" pitchFamily="34" charset="0"/>
              <a:buChar char="•"/>
            </a:pPr>
            <a:r>
              <a:rPr lang="zh-CN" altLang="en-US" dirty="0">
                <a:solidFill>
                  <a:srgbClr val="00B0F0"/>
                </a:solidFill>
                <a:latin typeface="-apple-system"/>
              </a:rPr>
              <a:t> 设法一开始引起对方的注意</a:t>
            </a:r>
            <a:endParaRPr lang="en-US" altLang="zh-CN" dirty="0">
              <a:solidFill>
                <a:srgbClr val="00B0F0"/>
              </a:solidFill>
              <a:latin typeface="-apple-system"/>
            </a:endParaRPr>
          </a:p>
          <a:p>
            <a:endParaRPr lang="zh-CN" altLang="en-US" dirty="0">
              <a:solidFill>
                <a:srgbClr val="00B0F0"/>
              </a:solidFill>
              <a:latin typeface="-apple-system"/>
            </a:endParaRPr>
          </a:p>
          <a:p>
            <a:pPr>
              <a:buFont typeface="Arial" panose="020B0604020202020204" pitchFamily="34" charset="0"/>
              <a:buChar char="•"/>
            </a:pPr>
            <a:r>
              <a:rPr lang="zh-CN" altLang="en-US" dirty="0">
                <a:solidFill>
                  <a:srgbClr val="00B0F0"/>
                </a:solidFill>
                <a:latin typeface="-apple-system"/>
              </a:rPr>
              <a:t> 如果必要，需要重复、改述</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dirty="0">
                <a:solidFill>
                  <a:srgbClr val="00B0F0"/>
                </a:solidFill>
                <a:latin typeface="-apple-system"/>
              </a:rPr>
              <a:t> 用对方熟悉的语言</a:t>
            </a:r>
            <a:endParaRPr lang="en-US" altLang="zh-CN" dirty="0">
              <a:solidFill>
                <a:srgbClr val="00B0F0"/>
              </a:solidFill>
              <a:latin typeface="-apple-system"/>
            </a:endParaRPr>
          </a:p>
          <a:p>
            <a:endParaRPr lang="zh-CN" altLang="en-US" dirty="0">
              <a:solidFill>
                <a:srgbClr val="00B0F0"/>
              </a:solidFill>
              <a:latin typeface="-apple-system"/>
            </a:endParaRPr>
          </a:p>
        </p:txBody>
      </p:sp>
      <p:sp>
        <p:nvSpPr>
          <p:cNvPr id="6" name="文本框 5">
            <a:extLst>
              <a:ext uri="{FF2B5EF4-FFF2-40B4-BE49-F238E27FC236}">
                <a16:creationId xmlns:a16="http://schemas.microsoft.com/office/drawing/2014/main" id="{2E716E3B-1921-4DFF-8C63-7F751B074F6A}"/>
              </a:ext>
            </a:extLst>
          </p:cNvPr>
          <p:cNvSpPr txBox="1"/>
          <p:nvPr/>
        </p:nvSpPr>
        <p:spPr>
          <a:xfrm>
            <a:off x="1140572" y="1288753"/>
            <a:ext cx="7488518" cy="1200329"/>
          </a:xfrm>
          <a:prstGeom prst="rect">
            <a:avLst/>
          </a:prstGeom>
          <a:noFill/>
        </p:spPr>
        <p:txBody>
          <a:bodyPr wrap="square" rtlCol="0">
            <a:spAutoFit/>
          </a:bodyPr>
          <a:lstStyle/>
          <a:p>
            <a:r>
              <a:rPr lang="en-US" altLang="zh-CN" dirty="0">
                <a:solidFill>
                  <a:srgbClr val="00B0F0"/>
                </a:solidFill>
                <a:latin typeface="-apple-system"/>
              </a:rPr>
              <a:t>        </a:t>
            </a:r>
            <a:r>
              <a:rPr lang="zh-CN" altLang="en-US" dirty="0">
                <a:solidFill>
                  <a:srgbClr val="00B0F0"/>
                </a:solidFill>
                <a:latin typeface="-apple-system"/>
              </a:rPr>
              <a:t>在沟通管理领域，有一个非常著名的理论，</a:t>
            </a:r>
            <a:r>
              <a:rPr lang="zh-CN" altLang="en-US" b="1" dirty="0">
                <a:solidFill>
                  <a:srgbClr val="00B0F0"/>
                </a:solidFill>
                <a:latin typeface="-apple-system"/>
              </a:rPr>
              <a:t>“沟通 </a:t>
            </a:r>
            <a:r>
              <a:rPr lang="en-US" altLang="zh-CN" b="1" dirty="0">
                <a:solidFill>
                  <a:srgbClr val="00B0F0"/>
                </a:solidFill>
                <a:latin typeface="-apple-system"/>
              </a:rPr>
              <a:t>= 7% </a:t>
            </a:r>
            <a:r>
              <a:rPr lang="zh-CN" altLang="en-US" b="1" dirty="0">
                <a:solidFill>
                  <a:srgbClr val="00B0F0"/>
                </a:solidFill>
                <a:latin typeface="-apple-system"/>
              </a:rPr>
              <a:t>内容 </a:t>
            </a:r>
            <a:r>
              <a:rPr lang="en-US" altLang="zh-CN" b="1" dirty="0">
                <a:solidFill>
                  <a:srgbClr val="00B0F0"/>
                </a:solidFill>
                <a:latin typeface="-apple-system"/>
              </a:rPr>
              <a:t>+ 38% </a:t>
            </a:r>
            <a:r>
              <a:rPr lang="zh-CN" altLang="en-US" b="1" dirty="0">
                <a:solidFill>
                  <a:srgbClr val="00B0F0"/>
                </a:solidFill>
                <a:latin typeface="-apple-system"/>
              </a:rPr>
              <a:t>声音 </a:t>
            </a:r>
            <a:r>
              <a:rPr lang="en-US" altLang="zh-CN" b="1" dirty="0">
                <a:solidFill>
                  <a:srgbClr val="00B0F0"/>
                </a:solidFill>
                <a:latin typeface="-apple-system"/>
              </a:rPr>
              <a:t>+ 55% </a:t>
            </a:r>
            <a:r>
              <a:rPr lang="zh-CN" altLang="en-US" b="1" dirty="0">
                <a:solidFill>
                  <a:srgbClr val="00B0F0"/>
                </a:solidFill>
                <a:latin typeface="-apple-system"/>
              </a:rPr>
              <a:t>肢体语言”</a:t>
            </a:r>
            <a:r>
              <a:rPr lang="zh-CN" altLang="en-US" dirty="0">
                <a:solidFill>
                  <a:srgbClr val="00B0F0"/>
                </a:solidFill>
                <a:latin typeface="-apple-system"/>
              </a:rPr>
              <a:t>，这充分说明了身体语言在沟通过程中的重要性。这里，给大家在沟通表达时的身体语言提供一些建议：</a:t>
            </a:r>
          </a:p>
          <a:p>
            <a:endParaRPr lang="zh-CN" altLang="en-US" dirty="0"/>
          </a:p>
        </p:txBody>
      </p:sp>
      <p:sp>
        <p:nvSpPr>
          <p:cNvPr id="7" name="文本框 6">
            <a:extLst>
              <a:ext uri="{FF2B5EF4-FFF2-40B4-BE49-F238E27FC236}">
                <a16:creationId xmlns:a16="http://schemas.microsoft.com/office/drawing/2014/main" id="{F471AE16-A709-4422-888D-2FEA6AB19028}"/>
              </a:ext>
            </a:extLst>
          </p:cNvPr>
          <p:cNvSpPr txBox="1"/>
          <p:nvPr/>
        </p:nvSpPr>
        <p:spPr>
          <a:xfrm>
            <a:off x="6562163" y="3065254"/>
            <a:ext cx="3281083" cy="1477328"/>
          </a:xfrm>
          <a:prstGeom prst="rect">
            <a:avLst/>
          </a:prstGeom>
          <a:noFill/>
        </p:spPr>
        <p:txBody>
          <a:bodyPr wrap="square" rtlCol="0">
            <a:spAutoFit/>
          </a:bodyPr>
          <a:lstStyle/>
          <a:p>
            <a:pPr>
              <a:buFont typeface="Arial" panose="020B0604020202020204" pitchFamily="34" charset="0"/>
              <a:buChar char="•"/>
            </a:pPr>
            <a:r>
              <a:rPr lang="zh-CN" altLang="en-US" dirty="0">
                <a:solidFill>
                  <a:srgbClr val="00B0F0"/>
                </a:solidFill>
                <a:latin typeface="-apple-system"/>
              </a:rPr>
              <a:t> 要：正面面对、点头、微笑、身体前倾、目光接触</a:t>
            </a:r>
            <a:endParaRPr lang="en-US" altLang="zh-CN" dirty="0">
              <a:solidFill>
                <a:srgbClr val="00B0F0"/>
              </a:solidFill>
              <a:latin typeface="-apple-system"/>
            </a:endParaRPr>
          </a:p>
          <a:p>
            <a:endParaRPr lang="zh-CN" altLang="en-US" dirty="0">
              <a:solidFill>
                <a:srgbClr val="00B0F0"/>
              </a:solidFill>
              <a:latin typeface="-apple-system"/>
            </a:endParaRPr>
          </a:p>
          <a:p>
            <a:pPr>
              <a:buFont typeface="Arial" panose="020B0604020202020204" pitchFamily="34" charset="0"/>
              <a:buChar char="•"/>
            </a:pPr>
            <a:r>
              <a:rPr lang="zh-CN" altLang="en-US" dirty="0">
                <a:solidFill>
                  <a:srgbClr val="00B0F0"/>
                </a:solidFill>
                <a:latin typeface="-apple-system"/>
              </a:rPr>
              <a:t> 不要：双手抱在胸前、眼神游离、干别的事</a:t>
            </a:r>
          </a:p>
        </p:txBody>
      </p:sp>
    </p:spTree>
    <p:extLst>
      <p:ext uri="{BB962C8B-B14F-4D97-AF65-F5344CB8AC3E}">
        <p14:creationId xmlns:p14="http://schemas.microsoft.com/office/powerpoint/2010/main" val="390201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倾听</a:t>
            </a:r>
          </a:p>
        </p:txBody>
      </p:sp>
      <p:pic>
        <p:nvPicPr>
          <p:cNvPr id="5122" name="Picture 2" descr="10.png">
            <a:extLst>
              <a:ext uri="{FF2B5EF4-FFF2-40B4-BE49-F238E27FC236}">
                <a16:creationId xmlns:a16="http://schemas.microsoft.com/office/drawing/2014/main" id="{7EFCF0D3-8143-4F82-99D1-6703686FF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353" y="1484434"/>
            <a:ext cx="7368988" cy="386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64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倾听</a:t>
            </a:r>
          </a:p>
        </p:txBody>
      </p:sp>
      <p:sp>
        <p:nvSpPr>
          <p:cNvPr id="3" name="矩形 2">
            <a:extLst>
              <a:ext uri="{FF2B5EF4-FFF2-40B4-BE49-F238E27FC236}">
                <a16:creationId xmlns:a16="http://schemas.microsoft.com/office/drawing/2014/main" id="{E0E63E46-2276-4FCC-9CBC-008B234E9E93}"/>
              </a:ext>
            </a:extLst>
          </p:cNvPr>
          <p:cNvSpPr/>
          <p:nvPr/>
        </p:nvSpPr>
        <p:spPr>
          <a:xfrm>
            <a:off x="1021975" y="2891708"/>
            <a:ext cx="9610166" cy="2308324"/>
          </a:xfrm>
          <a:prstGeom prst="rect">
            <a:avLst/>
          </a:prstGeom>
        </p:spPr>
        <p:txBody>
          <a:bodyPr wrap="square">
            <a:spAutoFit/>
          </a:bodyPr>
          <a:lstStyle/>
          <a:p>
            <a:pPr>
              <a:buFont typeface="Arial" panose="020B0604020202020204" pitchFamily="34" charset="0"/>
              <a:buChar char="•"/>
            </a:pPr>
            <a:r>
              <a:rPr lang="zh-CN" altLang="en-US" b="1" dirty="0">
                <a:solidFill>
                  <a:srgbClr val="00B0F0"/>
                </a:solidFill>
                <a:latin typeface="-apple-system"/>
              </a:rPr>
              <a:t>“耳王”</a:t>
            </a:r>
            <a:r>
              <a:rPr lang="zh-CN" altLang="en-US" dirty="0">
                <a:solidFill>
                  <a:srgbClr val="00B0F0"/>
                </a:solidFill>
                <a:latin typeface="-apple-system"/>
              </a:rPr>
              <a:t>：既然是听，最重要的器官无疑是耳朵，所以听的要义就是以耳为王，带着耳朵来，把倾听放在第一位；</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“十四”</a:t>
            </a:r>
            <a:r>
              <a:rPr lang="zh-CN" altLang="en-US" dirty="0">
                <a:solidFill>
                  <a:srgbClr val="00B0F0"/>
                </a:solidFill>
                <a:latin typeface="-apple-system"/>
              </a:rPr>
              <a:t>：其中的“四”可以看成“目”，也就是眼睛。听不光用耳朵，还要用眼睛，对方的眼神、表情、肢体语言，都包含着丰富的信息，是与对方提供的资料或实物相配合的；</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“一心”</a:t>
            </a:r>
            <a:r>
              <a:rPr lang="zh-CN" altLang="en-US" dirty="0">
                <a:solidFill>
                  <a:srgbClr val="00B0F0"/>
                </a:solidFill>
                <a:latin typeface="-apple-system"/>
              </a:rPr>
              <a:t>：要达到沟通的目的，收到最佳的效果，必须要用心，而且要一心一意。是用心去听讲，用心去观察，用心去提问，用心去思考。</a:t>
            </a:r>
            <a:endParaRPr lang="zh-CN" altLang="en-US" b="0" i="0" dirty="0">
              <a:solidFill>
                <a:srgbClr val="00B0F0"/>
              </a:solidFill>
              <a:effectLst/>
              <a:latin typeface="-apple-system"/>
            </a:endParaRPr>
          </a:p>
        </p:txBody>
      </p:sp>
      <p:sp>
        <p:nvSpPr>
          <p:cNvPr id="4" name="文本框 3">
            <a:extLst>
              <a:ext uri="{FF2B5EF4-FFF2-40B4-BE49-F238E27FC236}">
                <a16:creationId xmlns:a16="http://schemas.microsoft.com/office/drawing/2014/main" id="{A873642E-BC75-479C-9291-FB7E2A69AE11}"/>
              </a:ext>
            </a:extLst>
          </p:cNvPr>
          <p:cNvSpPr txBox="1"/>
          <p:nvPr/>
        </p:nvSpPr>
        <p:spPr>
          <a:xfrm>
            <a:off x="1021975" y="1559859"/>
            <a:ext cx="9454777" cy="646331"/>
          </a:xfrm>
          <a:prstGeom prst="rect">
            <a:avLst/>
          </a:prstGeom>
          <a:noFill/>
        </p:spPr>
        <p:txBody>
          <a:bodyPr wrap="square" rtlCol="0">
            <a:spAutoFit/>
          </a:bodyPr>
          <a:lstStyle/>
          <a:p>
            <a:r>
              <a:rPr lang="zh-CN" altLang="en-US" dirty="0">
                <a:solidFill>
                  <a:srgbClr val="00B0F0"/>
                </a:solidFill>
                <a:latin typeface="-apple-system"/>
              </a:rPr>
              <a:t>         相对于简体字（用口听），繁体字的“听”更能体现倾听的精髓（看来我们古人还是的智慧还是很了不起的）：</a:t>
            </a:r>
          </a:p>
        </p:txBody>
      </p:sp>
    </p:spTree>
    <p:extLst>
      <p:ext uri="{BB962C8B-B14F-4D97-AF65-F5344CB8AC3E}">
        <p14:creationId xmlns:p14="http://schemas.microsoft.com/office/powerpoint/2010/main" val="188007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矩形 2">
            <a:extLst>
              <a:ext uri="{FF2B5EF4-FFF2-40B4-BE49-F238E27FC236}">
                <a16:creationId xmlns:a16="http://schemas.microsoft.com/office/drawing/2014/main" id="{ED6D1517-381A-4604-B4D2-A8E2989596D9}"/>
              </a:ext>
            </a:extLst>
          </p:cNvPr>
          <p:cNvSpPr/>
          <p:nvPr/>
        </p:nvSpPr>
        <p:spPr>
          <a:xfrm>
            <a:off x="7559300" y="2222764"/>
            <a:ext cx="3210299" cy="1477328"/>
          </a:xfrm>
          <a:prstGeom prst="rect">
            <a:avLst/>
          </a:prstGeom>
        </p:spPr>
        <p:txBody>
          <a:bodyPr wrap="square">
            <a:spAutoFit/>
          </a:bodyPr>
          <a:lstStyle/>
          <a:p>
            <a:pPr>
              <a:buFont typeface="Arial" panose="020B0604020202020204" pitchFamily="34" charset="0"/>
              <a:buChar char="•"/>
            </a:pPr>
            <a:r>
              <a:rPr lang="zh-CN" altLang="en-US" b="1" dirty="0">
                <a:solidFill>
                  <a:srgbClr val="00B0F0"/>
                </a:solidFill>
                <a:latin typeface="-apple-system"/>
              </a:rPr>
              <a:t> 封闭式</a:t>
            </a:r>
            <a:r>
              <a:rPr lang="zh-CN" altLang="en-US" dirty="0">
                <a:solidFill>
                  <a:srgbClr val="00B0F0"/>
                </a:solidFill>
                <a:latin typeface="-apple-system"/>
              </a:rPr>
              <a:t>：你同意这个方案吗？我们能按期完成这个任务吗？</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 开放式</a:t>
            </a:r>
            <a:r>
              <a:rPr lang="zh-CN" altLang="en-US" dirty="0">
                <a:solidFill>
                  <a:srgbClr val="00B0F0"/>
                </a:solidFill>
                <a:latin typeface="-apple-system"/>
              </a:rPr>
              <a:t>：你有什么好的建议吗？</a:t>
            </a:r>
          </a:p>
        </p:txBody>
      </p:sp>
      <p:pic>
        <p:nvPicPr>
          <p:cNvPr id="4" name="Picture 2" descr="11.png">
            <a:extLst>
              <a:ext uri="{FF2B5EF4-FFF2-40B4-BE49-F238E27FC236}">
                <a16:creationId xmlns:a16="http://schemas.microsoft.com/office/drawing/2014/main" id="{9534AA75-1B2F-4A8B-80AF-E4FBAE2F6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1" y="1175479"/>
            <a:ext cx="6689758" cy="321051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A7548AC-5D89-4CFC-AF10-D376BC1C1C9C}"/>
              </a:ext>
            </a:extLst>
          </p:cNvPr>
          <p:cNvSpPr txBox="1"/>
          <p:nvPr/>
        </p:nvSpPr>
        <p:spPr>
          <a:xfrm>
            <a:off x="788895" y="4491514"/>
            <a:ext cx="9496611" cy="1477328"/>
          </a:xfrm>
          <a:prstGeom prst="rect">
            <a:avLst/>
          </a:prstGeom>
          <a:noFill/>
        </p:spPr>
        <p:txBody>
          <a:bodyPr wrap="square" rtlCol="0">
            <a:spAutoFit/>
          </a:bodyPr>
          <a:lstStyle/>
          <a:p>
            <a:pPr>
              <a:buFont typeface="Arial" panose="020B0604020202020204" pitchFamily="34" charset="0"/>
              <a:buChar char="•"/>
            </a:pPr>
            <a:r>
              <a:rPr lang="zh-CN" altLang="en-US" b="1" dirty="0">
                <a:solidFill>
                  <a:srgbClr val="00B0F0"/>
                </a:solidFill>
                <a:latin typeface="-apple-system"/>
              </a:rPr>
              <a:t> 引导式</a:t>
            </a:r>
            <a:r>
              <a:rPr lang="zh-CN" altLang="en-US" dirty="0">
                <a:solidFill>
                  <a:srgbClr val="00B0F0"/>
                </a:solidFill>
                <a:latin typeface="-apple-system"/>
              </a:rPr>
              <a:t>：如果资源的问题解决了，你第一步打算怎么做？</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 反问式</a:t>
            </a:r>
            <a:r>
              <a:rPr lang="zh-CN" altLang="en-US" dirty="0">
                <a:solidFill>
                  <a:srgbClr val="00B0F0"/>
                </a:solidFill>
                <a:latin typeface="-apple-system"/>
              </a:rPr>
              <a:t>：如果你一味地回答对方问题，就会很容易陷入被动局势。如何让谈话走上你的频道？反问式提问便是一个高招， 例如：“我想问一下，这个需求开发排期是怎么样的？”“那业务的运营节奏是怎样的呢？”</a:t>
            </a:r>
          </a:p>
        </p:txBody>
      </p:sp>
    </p:spTree>
    <p:extLst>
      <p:ext uri="{BB962C8B-B14F-4D97-AF65-F5344CB8AC3E}">
        <p14:creationId xmlns:p14="http://schemas.microsoft.com/office/powerpoint/2010/main" val="260470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08500" y="2021840"/>
            <a:ext cx="5314950" cy="612283"/>
          </a:xfrm>
          <a:prstGeom prst="rect">
            <a:avLst/>
          </a:prstGeom>
        </p:spPr>
        <p:txBody>
          <a:bodyPr/>
          <a:lstStyle>
            <a:lvl1pPr algn="l" defTabSz="864235" rtl="0" eaLnBrk="1" fontAlgn="auto" latinLnBrk="0" hangingPunct="1">
              <a:lnSpc>
                <a:spcPct val="100000"/>
              </a:lnSpc>
              <a:spcBef>
                <a:spcPct val="0"/>
              </a:spcBef>
              <a:buNone/>
              <a:defRPr sz="2645" b="1" u="none" strike="noStrike" kern="1200" cap="none" spc="200" normalizeH="0">
                <a:solidFill>
                  <a:srgbClr val="00A0EA"/>
                </a:solidFill>
                <a:uFillTx/>
                <a:latin typeface="+mj-lt"/>
                <a:ea typeface="+mj-ea"/>
                <a:cs typeface="+mj-cs"/>
              </a:defRPr>
            </a:lvl1pPr>
          </a:lstStyle>
          <a:p>
            <a:r>
              <a:rPr lang="zh-CN" altLang="en-US" dirty="0"/>
              <a:t>团队沟通</a:t>
            </a:r>
          </a:p>
        </p:txBody>
      </p:sp>
      <p:sp>
        <p:nvSpPr>
          <p:cNvPr id="4" name="文本框 3"/>
          <p:cNvSpPr txBox="1"/>
          <p:nvPr/>
        </p:nvSpPr>
        <p:spPr>
          <a:xfrm>
            <a:off x="4508500" y="3001645"/>
            <a:ext cx="5156200" cy="369332"/>
          </a:xfrm>
          <a:prstGeom prst="rect">
            <a:avLst/>
          </a:prstGeom>
          <a:noFill/>
        </p:spPr>
        <p:txBody>
          <a:bodyPr wrap="square" rtlCol="0">
            <a:spAutoFit/>
          </a:bodyPr>
          <a:lstStyle/>
          <a:p>
            <a:r>
              <a:rPr lang="en-US" altLang="zh-CN" dirty="0">
                <a:solidFill>
                  <a:srgbClr val="00A0EA"/>
                </a:solidFill>
                <a:latin typeface="思源黑体 CN Normal" panose="020B0400000000000000" charset="-122"/>
                <a:ea typeface="思源黑体 CN Normal" panose="020B0400000000000000" charset="-122"/>
              </a:rPr>
              <a:t>Team communication</a:t>
            </a:r>
            <a:endParaRPr dirty="0">
              <a:solidFill>
                <a:srgbClr val="00A0EA"/>
              </a:solidFill>
              <a:latin typeface="思源黑体 CN Normal" panose="020B0400000000000000" charset="-122"/>
              <a:ea typeface="思源黑体 CN Normal" panose="020B0400000000000000" charset="-122"/>
            </a:endParaRPr>
          </a:p>
        </p:txBody>
      </p:sp>
      <p:pic>
        <p:nvPicPr>
          <p:cNvPr id="5" name="图片 4" descr="未标题-1"/>
          <p:cNvPicPr>
            <a:picLocks noChangeAspect="1"/>
          </p:cNvPicPr>
          <p:nvPr/>
        </p:nvPicPr>
        <p:blipFill>
          <a:blip r:embed="rId2"/>
          <a:stretch>
            <a:fillRect/>
          </a:stretch>
        </p:blipFill>
        <p:spPr>
          <a:xfrm>
            <a:off x="2673985" y="2021840"/>
            <a:ext cx="1463040" cy="1637665"/>
          </a:xfrm>
          <a:prstGeom prst="rect">
            <a:avLst/>
          </a:prstGeom>
        </p:spPr>
      </p:pic>
      <p:sp>
        <p:nvSpPr>
          <p:cNvPr id="6" name="文本框 5"/>
          <p:cNvSpPr txBox="1"/>
          <p:nvPr/>
        </p:nvSpPr>
        <p:spPr>
          <a:xfrm>
            <a:off x="2799715" y="2425700"/>
            <a:ext cx="932180" cy="829945"/>
          </a:xfrm>
          <a:prstGeom prst="rect">
            <a:avLst/>
          </a:prstGeom>
          <a:noFill/>
        </p:spPr>
        <p:txBody>
          <a:bodyPr wrap="square" rtlCol="0">
            <a:spAutoFit/>
          </a:bodyPr>
          <a:lstStyle/>
          <a:p>
            <a:pPr algn="l"/>
            <a:r>
              <a:rPr lang="en-US" sz="4800" dirty="0">
                <a:solidFill>
                  <a:schemeClr val="bg1"/>
                </a:solidFill>
                <a:latin typeface="思源黑体 CN Bold" panose="020B0800000000000000" charset="-122"/>
                <a:ea typeface="思源黑体 CN Bold" panose="020B0800000000000000" charset="-122"/>
              </a:rPr>
              <a:t>01</a:t>
            </a:r>
          </a:p>
        </p:txBody>
      </p:sp>
    </p:spTree>
    <p:extLst>
      <p:ext uri="{BB962C8B-B14F-4D97-AF65-F5344CB8AC3E}">
        <p14:creationId xmlns:p14="http://schemas.microsoft.com/office/powerpoint/2010/main" val="428204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团队沟通</a:t>
            </a:r>
          </a:p>
        </p:txBody>
      </p:sp>
      <p:pic>
        <p:nvPicPr>
          <p:cNvPr id="8194" name="Picture 2" descr="12.png">
            <a:extLst>
              <a:ext uri="{FF2B5EF4-FFF2-40B4-BE49-F238E27FC236}">
                <a16:creationId xmlns:a16="http://schemas.microsoft.com/office/drawing/2014/main" id="{7FCBA14E-D8A9-4005-BCF6-824AFEC58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281" y="1402539"/>
            <a:ext cx="5876738" cy="19861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EBA2CD0-0797-41F8-A4AB-EC8FF35554CC}"/>
              </a:ext>
            </a:extLst>
          </p:cNvPr>
          <p:cNvSpPr/>
          <p:nvPr/>
        </p:nvSpPr>
        <p:spPr>
          <a:xfrm>
            <a:off x="818776" y="3770726"/>
            <a:ext cx="10068265" cy="2031325"/>
          </a:xfrm>
          <a:prstGeom prst="rect">
            <a:avLst/>
          </a:prstGeom>
        </p:spPr>
        <p:txBody>
          <a:bodyPr wrap="square">
            <a:spAutoFit/>
          </a:bodyPr>
          <a:lstStyle/>
          <a:p>
            <a:pPr>
              <a:buFont typeface="Arial" panose="020B0604020202020204" pitchFamily="34" charset="0"/>
              <a:buChar char="•"/>
            </a:pPr>
            <a:r>
              <a:rPr lang="zh-CN" altLang="en-US" b="1" dirty="0">
                <a:solidFill>
                  <a:srgbClr val="00B0F0"/>
                </a:solidFill>
                <a:latin typeface="-apple-system"/>
              </a:rPr>
              <a:t> 链式：</a:t>
            </a:r>
            <a:r>
              <a:rPr lang="zh-CN" altLang="en-US" dirty="0">
                <a:solidFill>
                  <a:srgbClr val="00B0F0"/>
                </a:solidFill>
                <a:latin typeface="-apple-system"/>
              </a:rPr>
              <a:t>严格遵循正式的指挥链和沟通链，信息线性传递，如在军事化的组织里就比较常见；</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 轮式：</a:t>
            </a:r>
            <a:r>
              <a:rPr lang="zh-CN" altLang="en-US" dirty="0">
                <a:solidFill>
                  <a:srgbClr val="00B0F0"/>
                </a:solidFill>
                <a:latin typeface="-apple-system"/>
              </a:rPr>
              <a:t>轮式沟通仰赖核心人物作为所有成员沟通的引线和中心节点，可以激发强而有力的领导人物出现；</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b="1" dirty="0">
                <a:solidFill>
                  <a:srgbClr val="00B0F0"/>
                </a:solidFill>
                <a:latin typeface="-apple-system"/>
              </a:rPr>
              <a:t> 网式：</a:t>
            </a:r>
            <a:r>
              <a:rPr lang="zh-CN" altLang="en-US" dirty="0">
                <a:solidFill>
                  <a:srgbClr val="00B0F0"/>
                </a:solidFill>
                <a:latin typeface="-apple-system"/>
              </a:rPr>
              <a:t>允许所有团体成员积极主动的沟通，所有成员均能自由的贡献自我，没有信息的中间节点，也没有明显的领导者角色。</a:t>
            </a:r>
            <a:endParaRPr lang="zh-CN" altLang="en-US" b="0" i="0" dirty="0">
              <a:solidFill>
                <a:srgbClr val="00B0F0"/>
              </a:solidFill>
              <a:effectLst/>
              <a:latin typeface="-apple-system"/>
            </a:endParaRPr>
          </a:p>
        </p:txBody>
      </p:sp>
    </p:spTree>
    <p:extLst>
      <p:ext uri="{BB962C8B-B14F-4D97-AF65-F5344CB8AC3E}">
        <p14:creationId xmlns:p14="http://schemas.microsoft.com/office/powerpoint/2010/main" val="366984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团队沟通</a:t>
            </a:r>
          </a:p>
        </p:txBody>
      </p:sp>
      <p:pic>
        <p:nvPicPr>
          <p:cNvPr id="9218" name="Picture 2" descr="13.png">
            <a:extLst>
              <a:ext uri="{FF2B5EF4-FFF2-40B4-BE49-F238E27FC236}">
                <a16:creationId xmlns:a16="http://schemas.microsoft.com/office/drawing/2014/main" id="{969D4A03-AB60-465D-BEC0-81D58F50B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47" y="1251043"/>
            <a:ext cx="8271435" cy="4403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团队沟通</a:t>
            </a:r>
          </a:p>
        </p:txBody>
      </p:sp>
      <p:pic>
        <p:nvPicPr>
          <p:cNvPr id="10242" name="Picture 2" descr="14.png">
            <a:extLst>
              <a:ext uri="{FF2B5EF4-FFF2-40B4-BE49-F238E27FC236}">
                <a16:creationId xmlns:a16="http://schemas.microsoft.com/office/drawing/2014/main" id="{FD42B5BB-83D4-4B2D-A8F9-2912D8865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805" y="1630691"/>
            <a:ext cx="8896001" cy="418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10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团队沟通</a:t>
            </a:r>
          </a:p>
        </p:txBody>
      </p:sp>
      <p:sp>
        <p:nvSpPr>
          <p:cNvPr id="4" name="矩形 3">
            <a:extLst>
              <a:ext uri="{FF2B5EF4-FFF2-40B4-BE49-F238E27FC236}">
                <a16:creationId xmlns:a16="http://schemas.microsoft.com/office/drawing/2014/main" id="{C8FE1510-6F78-4E36-A9F0-03B6E0946814}"/>
              </a:ext>
            </a:extLst>
          </p:cNvPr>
          <p:cNvSpPr/>
          <p:nvPr/>
        </p:nvSpPr>
        <p:spPr>
          <a:xfrm>
            <a:off x="895537" y="1362239"/>
            <a:ext cx="8565216" cy="4524315"/>
          </a:xfrm>
          <a:prstGeom prst="rect">
            <a:avLst/>
          </a:prstGeom>
        </p:spPr>
        <p:txBody>
          <a:bodyPr wrap="square">
            <a:spAutoFit/>
          </a:bodyPr>
          <a:lstStyle/>
          <a:p>
            <a:pPr>
              <a:buFont typeface="Arial" panose="020B0604020202020204" pitchFamily="34" charset="0"/>
              <a:buChar char="•"/>
            </a:pPr>
            <a:r>
              <a:rPr lang="zh-CN" altLang="en-US" dirty="0">
                <a:solidFill>
                  <a:srgbClr val="00B0F0"/>
                </a:solidFill>
                <a:latin typeface="-apple-system"/>
              </a:rPr>
              <a:t> 首先在团内里经常出现的问题是“缺少信任“，这个在新组建的团队里特别常见；</a:t>
            </a:r>
            <a:br>
              <a:rPr lang="zh-CN" altLang="en-US" dirty="0">
                <a:solidFill>
                  <a:srgbClr val="00B0F0"/>
                </a:solidFill>
                <a:latin typeface="-apple-system"/>
              </a:rPr>
            </a:br>
            <a:r>
              <a:rPr lang="zh-CN" altLang="en-US" dirty="0">
                <a:solidFill>
                  <a:srgbClr val="00B0F0"/>
                </a:solidFill>
                <a:latin typeface="-apple-system"/>
              </a:rPr>
              <a:t> </a:t>
            </a:r>
          </a:p>
          <a:p>
            <a:pPr>
              <a:buFont typeface="Arial" panose="020B0604020202020204" pitchFamily="34" charset="0"/>
              <a:buChar char="•"/>
            </a:pPr>
            <a:r>
              <a:rPr lang="zh-CN" altLang="en-US" dirty="0">
                <a:solidFill>
                  <a:srgbClr val="00B0F0"/>
                </a:solidFill>
                <a:latin typeface="-apple-system"/>
              </a:rPr>
              <a:t> 缺少信任之后就会给团队带来第二个问题，那就是”害怕冲突“，最常见的就是在会议上大家都沉默不发言；因为缺少信任，大家不知道自己不同的意见会导致别人什么样的反应，为了安全，不发言是最稳妥的；</a:t>
            </a:r>
            <a:endParaRPr lang="en-US" altLang="zh-CN" dirty="0">
              <a:solidFill>
                <a:srgbClr val="00B0F0"/>
              </a:solidFill>
              <a:latin typeface="-apple-system"/>
            </a:endParaRPr>
          </a:p>
          <a:p>
            <a:pPr>
              <a:buFont typeface="Arial" panose="020B0604020202020204" pitchFamily="34" charset="0"/>
              <a:buChar char="•"/>
            </a:pPr>
            <a:endParaRPr lang="zh-CN" altLang="en-US" dirty="0">
              <a:solidFill>
                <a:srgbClr val="00B0F0"/>
              </a:solidFill>
              <a:latin typeface="-apple-system"/>
            </a:endParaRPr>
          </a:p>
          <a:p>
            <a:pPr>
              <a:buFont typeface="Arial" panose="020B0604020202020204" pitchFamily="34" charset="0"/>
              <a:buChar char="•"/>
            </a:pPr>
            <a:r>
              <a:rPr lang="zh-CN" altLang="en-US" dirty="0">
                <a:solidFill>
                  <a:srgbClr val="00B0F0"/>
                </a:solidFill>
                <a:latin typeface="-apple-system"/>
              </a:rPr>
              <a:t> 害怕冲突的团队自然会带来第三个问题”缺乏承诺“。可以想象，如果自已不同的观点没有表达出来，那么团队最终达成的结论，我是不会有太强的承诺的，因为自己对这个结论心里并不认同；</a:t>
            </a:r>
            <a:br>
              <a:rPr lang="zh-CN" altLang="en-US" dirty="0">
                <a:solidFill>
                  <a:srgbClr val="00B0F0"/>
                </a:solidFill>
                <a:latin typeface="-apple-system"/>
              </a:rPr>
            </a:br>
            <a:r>
              <a:rPr lang="zh-CN" altLang="en-US" dirty="0">
                <a:solidFill>
                  <a:srgbClr val="00B0F0"/>
                </a:solidFill>
                <a:latin typeface="-apple-system"/>
              </a:rPr>
              <a:t> </a:t>
            </a:r>
          </a:p>
          <a:p>
            <a:pPr>
              <a:buFont typeface="Arial" panose="020B0604020202020204" pitchFamily="34" charset="0"/>
              <a:buChar char="•"/>
            </a:pPr>
            <a:r>
              <a:rPr lang="zh-CN" altLang="en-US" dirty="0">
                <a:solidFill>
                  <a:srgbClr val="00B0F0"/>
                </a:solidFill>
                <a:latin typeface="-apple-system"/>
              </a:rPr>
              <a:t> 缺乏承诺继续会导致问题，那就是”逃避责任“，没有承诺的结论如果后续导致了不好的结果，团队成员自然不想对这个结果承担责任，他会心里想，这个本来就不是我希望的做法，看，果然出问题了吧；</a:t>
            </a:r>
            <a:br>
              <a:rPr lang="zh-CN" altLang="en-US" dirty="0">
                <a:solidFill>
                  <a:srgbClr val="00B0F0"/>
                </a:solidFill>
                <a:latin typeface="-apple-system"/>
              </a:rPr>
            </a:br>
            <a:r>
              <a:rPr lang="zh-CN" altLang="en-US" dirty="0">
                <a:solidFill>
                  <a:srgbClr val="00B0F0"/>
                </a:solidFill>
                <a:latin typeface="-apple-system"/>
              </a:rPr>
              <a:t> </a:t>
            </a:r>
          </a:p>
          <a:p>
            <a:pPr>
              <a:buFont typeface="Arial" panose="020B0604020202020204" pitchFamily="34" charset="0"/>
              <a:buChar char="•"/>
            </a:pPr>
            <a:r>
              <a:rPr lang="zh-CN" altLang="en-US" dirty="0">
                <a:solidFill>
                  <a:srgbClr val="00B0F0"/>
                </a:solidFill>
                <a:latin typeface="-apple-system"/>
              </a:rPr>
              <a:t> 逃避责任的最终就会团队成员”忽视结果“，如果团队成员自己团队的结果都无感了，那么这个团队也就名存实亡了。</a:t>
            </a:r>
            <a:endParaRPr lang="zh-CN" altLang="en-US" b="0" i="0" dirty="0">
              <a:solidFill>
                <a:srgbClr val="00B0F0"/>
              </a:solidFill>
              <a:effectLst/>
              <a:latin typeface="-apple-system"/>
            </a:endParaRPr>
          </a:p>
        </p:txBody>
      </p:sp>
    </p:spTree>
    <p:extLst>
      <p:ext uri="{BB962C8B-B14F-4D97-AF65-F5344CB8AC3E}">
        <p14:creationId xmlns:p14="http://schemas.microsoft.com/office/powerpoint/2010/main" val="353404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00" y="2713990"/>
            <a:ext cx="2984500" cy="645160"/>
          </a:xfrm>
          <a:prstGeom prst="rect">
            <a:avLst/>
          </a:prstGeom>
          <a:noFill/>
        </p:spPr>
        <p:txBody>
          <a:bodyPr wrap="square" rtlCol="0">
            <a:spAutoFit/>
          </a:bodyPr>
          <a:lstStyle/>
          <a:p>
            <a:r>
              <a:rPr lang="zh-CN" altLang="en-US" sz="3600" dirty="0">
                <a:solidFill>
                  <a:srgbClr val="00A0EA"/>
                </a:solidFill>
                <a:latin typeface="思源黑体 CN Bold" panose="020B0800000000000000" charset="-122"/>
                <a:ea typeface="思源黑体 CN Bold" panose="020B0800000000000000" charset="-122"/>
              </a:rPr>
              <a:t>CONTENTS</a:t>
            </a:r>
          </a:p>
        </p:txBody>
      </p:sp>
      <p:sp>
        <p:nvSpPr>
          <p:cNvPr id="3" name="文本框 2"/>
          <p:cNvSpPr txBox="1"/>
          <p:nvPr/>
        </p:nvSpPr>
        <p:spPr>
          <a:xfrm>
            <a:off x="5808345" y="1475105"/>
            <a:ext cx="4196080" cy="521970"/>
          </a:xfrm>
          <a:prstGeom prst="rect">
            <a:avLst/>
          </a:prstGeom>
          <a:noFill/>
        </p:spPr>
        <p:txBody>
          <a:bodyPr wrap="square" rtlCol="0">
            <a:spAutoFit/>
          </a:bodyPr>
          <a:lstStyle/>
          <a:p>
            <a:pPr algn="l"/>
            <a:r>
              <a:rPr lang="zh-CN" altLang="en-US" sz="2800" dirty="0">
                <a:solidFill>
                  <a:srgbClr val="00A0EA"/>
                </a:solidFill>
                <a:latin typeface="思源黑体 CN Bold" panose="020B0800000000000000" charset="-122"/>
                <a:ea typeface="思源黑体 CN Bold" panose="020B0800000000000000" charset="-122"/>
              </a:rPr>
              <a:t>沟通的重要性</a:t>
            </a:r>
            <a:endParaRPr sz="2800" dirty="0">
              <a:solidFill>
                <a:srgbClr val="00A0EA"/>
              </a:solidFill>
              <a:latin typeface="思源黑体 CN Bold" panose="020B0800000000000000" charset="-122"/>
              <a:ea typeface="思源黑体 CN Bold" panose="020B0800000000000000" charset="-122"/>
            </a:endParaRPr>
          </a:p>
        </p:txBody>
      </p:sp>
      <p:sp>
        <p:nvSpPr>
          <p:cNvPr id="4" name="文本框 3"/>
          <p:cNvSpPr txBox="1"/>
          <p:nvPr/>
        </p:nvSpPr>
        <p:spPr>
          <a:xfrm>
            <a:off x="5808345" y="1898650"/>
            <a:ext cx="3945255" cy="276999"/>
          </a:xfrm>
          <a:prstGeom prst="rect">
            <a:avLst/>
          </a:prstGeom>
          <a:noFill/>
        </p:spPr>
        <p:txBody>
          <a:bodyPr wrap="square" rtlCol="0">
            <a:spAutoFit/>
          </a:bodyPr>
          <a:lstStyle/>
          <a:p>
            <a:r>
              <a:rPr lang="en-US" altLang="zh-CN" sz="1200" dirty="0">
                <a:solidFill>
                  <a:srgbClr val="00A0EA"/>
                </a:solidFill>
                <a:ea typeface="思源黑体 CN Normal" panose="020B0400000000000000" charset="-122"/>
              </a:rPr>
              <a:t>The Importance of Communication</a:t>
            </a:r>
            <a:endParaRPr sz="1200" dirty="0">
              <a:solidFill>
                <a:srgbClr val="00A0EA"/>
              </a:solidFill>
              <a:ea typeface="思源黑体 CN Normal" panose="020B0400000000000000" charset="-122"/>
            </a:endParaRPr>
          </a:p>
        </p:txBody>
      </p:sp>
      <p:pic>
        <p:nvPicPr>
          <p:cNvPr id="5" name="图片 4" descr="未标题-1"/>
          <p:cNvPicPr>
            <a:picLocks noChangeAspect="1"/>
          </p:cNvPicPr>
          <p:nvPr/>
        </p:nvPicPr>
        <p:blipFill>
          <a:blip r:embed="rId2"/>
          <a:stretch>
            <a:fillRect/>
          </a:stretch>
        </p:blipFill>
        <p:spPr>
          <a:xfrm>
            <a:off x="4910455" y="1384300"/>
            <a:ext cx="768350" cy="859790"/>
          </a:xfrm>
          <a:prstGeom prst="rect">
            <a:avLst/>
          </a:prstGeom>
        </p:spPr>
      </p:pic>
      <p:sp>
        <p:nvSpPr>
          <p:cNvPr id="6" name="文本框 5"/>
          <p:cNvSpPr txBox="1"/>
          <p:nvPr/>
        </p:nvSpPr>
        <p:spPr>
          <a:xfrm>
            <a:off x="4883150" y="1541780"/>
            <a:ext cx="772795" cy="521970"/>
          </a:xfrm>
          <a:prstGeom prst="rect">
            <a:avLst/>
          </a:prstGeom>
          <a:noFill/>
        </p:spPr>
        <p:txBody>
          <a:bodyPr wrap="square" rtlCol="0">
            <a:spAutoFit/>
          </a:bodyPr>
          <a:lstStyle/>
          <a:p>
            <a:pPr algn="l"/>
            <a:r>
              <a:rPr lang="en-US" sz="2800">
                <a:solidFill>
                  <a:schemeClr val="bg1"/>
                </a:solidFill>
                <a:latin typeface="思源黑体 CN Bold" panose="020B0800000000000000" charset="-122"/>
                <a:ea typeface="思源黑体 CN Bold" panose="020B0800000000000000" charset="-122"/>
              </a:rPr>
              <a:t>01</a:t>
            </a:r>
          </a:p>
        </p:txBody>
      </p:sp>
      <p:sp>
        <p:nvSpPr>
          <p:cNvPr id="7" name="文本框 6"/>
          <p:cNvSpPr txBox="1"/>
          <p:nvPr/>
        </p:nvSpPr>
        <p:spPr>
          <a:xfrm>
            <a:off x="5835650" y="2678430"/>
            <a:ext cx="4196080" cy="521970"/>
          </a:xfrm>
          <a:prstGeom prst="rect">
            <a:avLst/>
          </a:prstGeom>
          <a:noFill/>
        </p:spPr>
        <p:txBody>
          <a:bodyPr wrap="square" rtlCol="0">
            <a:spAutoFit/>
          </a:bodyPr>
          <a:lstStyle/>
          <a:p>
            <a:pPr algn="l"/>
            <a:r>
              <a:rPr lang="zh-CN" altLang="en-US" sz="2800" dirty="0">
                <a:solidFill>
                  <a:srgbClr val="00A0EA"/>
                </a:solidFill>
                <a:latin typeface="思源黑体 CN Bold" panose="020B0800000000000000" charset="-122"/>
                <a:ea typeface="思源黑体 CN Bold" panose="020B0800000000000000" charset="-122"/>
              </a:rPr>
              <a:t>沟通基础</a:t>
            </a:r>
            <a:endParaRPr sz="2800" dirty="0">
              <a:solidFill>
                <a:srgbClr val="00A0EA"/>
              </a:solidFill>
              <a:latin typeface="思源黑体 CN Bold" panose="020B0800000000000000" charset="-122"/>
              <a:ea typeface="思源黑体 CN Bold" panose="020B0800000000000000" charset="-122"/>
            </a:endParaRPr>
          </a:p>
        </p:txBody>
      </p:sp>
      <p:sp>
        <p:nvSpPr>
          <p:cNvPr id="8" name="文本框 7"/>
          <p:cNvSpPr txBox="1"/>
          <p:nvPr/>
        </p:nvSpPr>
        <p:spPr>
          <a:xfrm>
            <a:off x="5835650" y="3101975"/>
            <a:ext cx="3324225" cy="276999"/>
          </a:xfrm>
          <a:prstGeom prst="rect">
            <a:avLst/>
          </a:prstGeom>
          <a:noFill/>
        </p:spPr>
        <p:txBody>
          <a:bodyPr wrap="square" rtlCol="0">
            <a:spAutoFit/>
          </a:bodyPr>
          <a:lstStyle/>
          <a:p>
            <a:r>
              <a:rPr lang="en-US" altLang="zh-CN" sz="1200" dirty="0">
                <a:solidFill>
                  <a:srgbClr val="00A0EA"/>
                </a:solidFill>
                <a:latin typeface="思源黑体 CN Normal" panose="020B0400000000000000" charset="-122"/>
                <a:ea typeface="思源黑体 CN Normal" panose="020B0400000000000000" charset="-122"/>
              </a:rPr>
              <a:t>Communication skills</a:t>
            </a:r>
            <a:endParaRPr sz="1200" dirty="0">
              <a:solidFill>
                <a:srgbClr val="00A0EA"/>
              </a:solidFill>
              <a:latin typeface="思源黑体 CN Normal" panose="020B0400000000000000" charset="-122"/>
              <a:ea typeface="思源黑体 CN Normal" panose="020B0400000000000000" charset="-122"/>
            </a:endParaRPr>
          </a:p>
        </p:txBody>
      </p:sp>
      <p:pic>
        <p:nvPicPr>
          <p:cNvPr id="9" name="图片 8" descr="未标题-1"/>
          <p:cNvPicPr>
            <a:picLocks noChangeAspect="1"/>
          </p:cNvPicPr>
          <p:nvPr/>
        </p:nvPicPr>
        <p:blipFill>
          <a:blip r:embed="rId2"/>
          <a:stretch>
            <a:fillRect/>
          </a:stretch>
        </p:blipFill>
        <p:spPr>
          <a:xfrm>
            <a:off x="4937760" y="2587625"/>
            <a:ext cx="768350" cy="859790"/>
          </a:xfrm>
          <a:prstGeom prst="rect">
            <a:avLst/>
          </a:prstGeom>
        </p:spPr>
      </p:pic>
      <p:sp>
        <p:nvSpPr>
          <p:cNvPr id="10" name="文本框 9"/>
          <p:cNvSpPr txBox="1"/>
          <p:nvPr/>
        </p:nvSpPr>
        <p:spPr>
          <a:xfrm>
            <a:off x="4910455" y="2745105"/>
            <a:ext cx="772795" cy="521970"/>
          </a:xfrm>
          <a:prstGeom prst="rect">
            <a:avLst/>
          </a:prstGeom>
          <a:noFill/>
        </p:spPr>
        <p:txBody>
          <a:bodyPr wrap="square" rtlCol="0">
            <a:spAutoFit/>
          </a:bodyPr>
          <a:lstStyle/>
          <a:p>
            <a:pPr algn="l"/>
            <a:r>
              <a:rPr lang="en-US" sz="2800">
                <a:solidFill>
                  <a:schemeClr val="bg1"/>
                </a:solidFill>
                <a:latin typeface="思源黑体 CN Bold" panose="020B0800000000000000" charset="-122"/>
                <a:ea typeface="思源黑体 CN Bold" panose="020B0800000000000000" charset="-122"/>
              </a:rPr>
              <a:t>02</a:t>
            </a:r>
          </a:p>
        </p:txBody>
      </p:sp>
      <p:sp>
        <p:nvSpPr>
          <p:cNvPr id="11" name="文本框 10"/>
          <p:cNvSpPr txBox="1"/>
          <p:nvPr/>
        </p:nvSpPr>
        <p:spPr>
          <a:xfrm>
            <a:off x="5835650" y="3848100"/>
            <a:ext cx="4196080" cy="521970"/>
          </a:xfrm>
          <a:prstGeom prst="rect">
            <a:avLst/>
          </a:prstGeom>
          <a:noFill/>
        </p:spPr>
        <p:txBody>
          <a:bodyPr wrap="square" rtlCol="0">
            <a:spAutoFit/>
          </a:bodyPr>
          <a:lstStyle/>
          <a:p>
            <a:pPr algn="l"/>
            <a:r>
              <a:rPr lang="zh-CN" altLang="en-US" sz="2800" dirty="0">
                <a:solidFill>
                  <a:srgbClr val="00A0EA"/>
                </a:solidFill>
                <a:latin typeface="思源黑体 CN Bold" panose="020B0800000000000000" charset="-122"/>
                <a:ea typeface="思源黑体 CN Bold" panose="020B0800000000000000" charset="-122"/>
              </a:rPr>
              <a:t>团队沟通</a:t>
            </a:r>
            <a:endParaRPr sz="2800" dirty="0">
              <a:solidFill>
                <a:srgbClr val="00A0EA"/>
              </a:solidFill>
              <a:latin typeface="思源黑体 CN Bold" panose="020B0800000000000000" charset="-122"/>
              <a:ea typeface="思源黑体 CN Bold" panose="020B0800000000000000" charset="-122"/>
            </a:endParaRPr>
          </a:p>
        </p:txBody>
      </p:sp>
      <p:sp>
        <p:nvSpPr>
          <p:cNvPr id="12" name="文本框 11"/>
          <p:cNvSpPr txBox="1"/>
          <p:nvPr/>
        </p:nvSpPr>
        <p:spPr>
          <a:xfrm>
            <a:off x="5835650" y="4271645"/>
            <a:ext cx="3324225" cy="276999"/>
          </a:xfrm>
          <a:prstGeom prst="rect">
            <a:avLst/>
          </a:prstGeom>
          <a:noFill/>
        </p:spPr>
        <p:txBody>
          <a:bodyPr wrap="square" rtlCol="0">
            <a:spAutoFit/>
          </a:bodyPr>
          <a:lstStyle/>
          <a:p>
            <a:r>
              <a:rPr lang="en-US" altLang="zh-CN" sz="1200" dirty="0">
                <a:solidFill>
                  <a:srgbClr val="00A0EA"/>
                </a:solidFill>
                <a:latin typeface="思源黑体 CN Normal" panose="020B0400000000000000" charset="-122"/>
                <a:ea typeface="思源黑体 CN Normal" panose="020B0400000000000000" charset="-122"/>
              </a:rPr>
              <a:t>Team communication</a:t>
            </a:r>
            <a:endParaRPr sz="1200" dirty="0">
              <a:solidFill>
                <a:srgbClr val="00A0EA"/>
              </a:solidFill>
              <a:latin typeface="思源黑体 CN Normal" panose="020B0400000000000000" charset="-122"/>
              <a:ea typeface="思源黑体 CN Normal" panose="020B0400000000000000" charset="-122"/>
            </a:endParaRPr>
          </a:p>
        </p:txBody>
      </p:sp>
      <p:pic>
        <p:nvPicPr>
          <p:cNvPr id="13" name="图片 12" descr="未标题-1"/>
          <p:cNvPicPr>
            <a:picLocks noChangeAspect="1"/>
          </p:cNvPicPr>
          <p:nvPr/>
        </p:nvPicPr>
        <p:blipFill>
          <a:blip r:embed="rId2"/>
          <a:stretch>
            <a:fillRect/>
          </a:stretch>
        </p:blipFill>
        <p:spPr>
          <a:xfrm>
            <a:off x="4937760" y="3757295"/>
            <a:ext cx="768350" cy="859790"/>
          </a:xfrm>
          <a:prstGeom prst="rect">
            <a:avLst/>
          </a:prstGeom>
        </p:spPr>
      </p:pic>
      <p:sp>
        <p:nvSpPr>
          <p:cNvPr id="14" name="文本框 13"/>
          <p:cNvSpPr txBox="1"/>
          <p:nvPr/>
        </p:nvSpPr>
        <p:spPr>
          <a:xfrm>
            <a:off x="4910455" y="3914775"/>
            <a:ext cx="772795" cy="521970"/>
          </a:xfrm>
          <a:prstGeom prst="rect">
            <a:avLst/>
          </a:prstGeom>
          <a:noFill/>
        </p:spPr>
        <p:txBody>
          <a:bodyPr wrap="square" rtlCol="0">
            <a:spAutoFit/>
          </a:bodyPr>
          <a:lstStyle/>
          <a:p>
            <a:pPr algn="l"/>
            <a:r>
              <a:rPr lang="en-US" sz="2800">
                <a:solidFill>
                  <a:schemeClr val="bg1"/>
                </a:solidFill>
                <a:latin typeface="思源黑体 CN Bold" panose="020B0800000000000000" charset="-122"/>
                <a:ea typeface="思源黑体 CN Bold" panose="020B0800000000000000" charset="-122"/>
              </a:rPr>
              <a:t>03</a:t>
            </a:r>
          </a:p>
        </p:txBody>
      </p:sp>
    </p:spTree>
    <p:extLst>
      <p:ext uri="{BB962C8B-B14F-4D97-AF65-F5344CB8AC3E}">
        <p14:creationId xmlns:p14="http://schemas.microsoft.com/office/powerpoint/2010/main" val="337318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团队沟通</a:t>
            </a:r>
          </a:p>
        </p:txBody>
      </p:sp>
      <p:sp>
        <p:nvSpPr>
          <p:cNvPr id="4" name="矩形 3">
            <a:extLst>
              <a:ext uri="{FF2B5EF4-FFF2-40B4-BE49-F238E27FC236}">
                <a16:creationId xmlns:a16="http://schemas.microsoft.com/office/drawing/2014/main" id="{DC37316E-1125-4B3D-A721-69487DC81272}"/>
              </a:ext>
            </a:extLst>
          </p:cNvPr>
          <p:cNvSpPr/>
          <p:nvPr/>
        </p:nvSpPr>
        <p:spPr>
          <a:xfrm>
            <a:off x="938305" y="2881570"/>
            <a:ext cx="9359153" cy="2031325"/>
          </a:xfrm>
          <a:prstGeom prst="rect">
            <a:avLst/>
          </a:prstGeom>
        </p:spPr>
        <p:txBody>
          <a:bodyPr wrap="square">
            <a:spAutoFit/>
          </a:bodyPr>
          <a:lstStyle/>
          <a:p>
            <a:pPr marL="285750" indent="-285750">
              <a:buFont typeface="Wingdings" panose="05000000000000000000" pitchFamily="2" charset="2"/>
              <a:buChar char="l"/>
            </a:pPr>
            <a:r>
              <a:rPr lang="zh-CN" altLang="en-US" dirty="0">
                <a:solidFill>
                  <a:srgbClr val="00B0F0"/>
                </a:solidFill>
                <a:latin typeface="-apple-system"/>
              </a:rPr>
              <a:t>有一个建立信任的说法是”一起同过窗</a:t>
            </a:r>
            <a:r>
              <a:rPr lang="en-US" altLang="zh-CN" dirty="0">
                <a:solidFill>
                  <a:srgbClr val="00B0F0"/>
                </a:solidFill>
                <a:latin typeface="-apple-system"/>
              </a:rPr>
              <a:t>,</a:t>
            </a:r>
            <a:r>
              <a:rPr lang="zh-CN" altLang="en-US" dirty="0">
                <a:solidFill>
                  <a:srgbClr val="00B0F0"/>
                </a:solidFill>
                <a:latin typeface="-apple-system"/>
              </a:rPr>
              <a:t>一起扛过枪“，这样大家就比较容易建立相互信任的关系。</a:t>
            </a:r>
          </a:p>
          <a:p>
            <a:pPr marL="285750" indent="-285750">
              <a:buFont typeface="Wingdings" panose="05000000000000000000" pitchFamily="2" charset="2"/>
              <a:buChar char="l"/>
            </a:pPr>
            <a:endParaRPr lang="en-US" altLang="zh-CN" dirty="0">
              <a:solidFill>
                <a:srgbClr val="00B0F0"/>
              </a:solidFill>
              <a:latin typeface="-apple-system"/>
            </a:endParaRPr>
          </a:p>
          <a:p>
            <a:pPr marL="285750" indent="-285750">
              <a:buFont typeface="Wingdings" panose="05000000000000000000" pitchFamily="2" charset="2"/>
              <a:buChar char="l"/>
            </a:pPr>
            <a:r>
              <a:rPr lang="zh-CN" altLang="en-US" dirty="0">
                <a:solidFill>
                  <a:srgbClr val="00B0F0"/>
                </a:solidFill>
                <a:latin typeface="-apple-system"/>
              </a:rPr>
              <a:t>不过建立信任也不一定是这样刻意，或者一定要经历历史性的大战役才能培养，其实“信任”是在一次次达成并保持的小的约定的基础上建立起来的。比如大家约定的一个文档产出时间，大家约定的一个会前准备工作，只要类似这种小小的约定能持续达成，大家间的信任就能有效的建立。</a:t>
            </a:r>
            <a:endParaRPr lang="zh-CN" altLang="en-US" b="0" i="0" dirty="0">
              <a:solidFill>
                <a:srgbClr val="00B0F0"/>
              </a:solidFill>
              <a:effectLst/>
              <a:latin typeface="-apple-system"/>
            </a:endParaRPr>
          </a:p>
        </p:txBody>
      </p:sp>
      <p:sp>
        <p:nvSpPr>
          <p:cNvPr id="5" name="文本框 4">
            <a:extLst>
              <a:ext uri="{FF2B5EF4-FFF2-40B4-BE49-F238E27FC236}">
                <a16:creationId xmlns:a16="http://schemas.microsoft.com/office/drawing/2014/main" id="{2D1F5CEB-C552-4AAA-B83E-8A583BA13001}"/>
              </a:ext>
            </a:extLst>
          </p:cNvPr>
          <p:cNvSpPr txBox="1"/>
          <p:nvPr/>
        </p:nvSpPr>
        <p:spPr>
          <a:xfrm>
            <a:off x="938306" y="1446306"/>
            <a:ext cx="8821270" cy="369332"/>
          </a:xfrm>
          <a:prstGeom prst="rect">
            <a:avLst/>
          </a:prstGeom>
          <a:noFill/>
        </p:spPr>
        <p:txBody>
          <a:bodyPr wrap="square" rtlCol="0">
            <a:spAutoFit/>
          </a:bodyPr>
          <a:lstStyle/>
          <a:p>
            <a:r>
              <a:rPr lang="zh-CN" altLang="en-US" dirty="0">
                <a:solidFill>
                  <a:srgbClr val="00B0F0"/>
                </a:solidFill>
                <a:latin typeface="-apple-system"/>
              </a:rPr>
              <a:t>那问题来了，对于团队里沟通协作的五大障碍之首的”信任“，要怎么培养呢？</a:t>
            </a:r>
            <a:endParaRPr lang="zh-CN" altLang="en-US" dirty="0">
              <a:solidFill>
                <a:srgbClr val="00B0F0"/>
              </a:solidFill>
            </a:endParaRPr>
          </a:p>
        </p:txBody>
      </p:sp>
    </p:spTree>
    <p:extLst>
      <p:ext uri="{BB962C8B-B14F-4D97-AF65-F5344CB8AC3E}">
        <p14:creationId xmlns:p14="http://schemas.microsoft.com/office/powerpoint/2010/main" val="469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团队的冲突</a:t>
            </a:r>
          </a:p>
        </p:txBody>
      </p:sp>
      <p:pic>
        <p:nvPicPr>
          <p:cNvPr id="11266" name="Picture 2" descr="15.png">
            <a:extLst>
              <a:ext uri="{FF2B5EF4-FFF2-40B4-BE49-F238E27FC236}">
                <a16:creationId xmlns:a16="http://schemas.microsoft.com/office/drawing/2014/main" id="{049ACBFB-7136-4413-AEDB-43071698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56" y="1342928"/>
            <a:ext cx="9525187" cy="425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7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custDataLst>
              <p:tags r:id="rId1"/>
            </p:custDataLst>
          </p:nvPr>
        </p:nvSpPr>
        <p:spPr>
          <a:xfrm>
            <a:off x="-159092" y="2548651"/>
            <a:ext cx="11576213" cy="849607"/>
          </a:xfrm>
          <a:prstGeom prst="rect">
            <a:avLst/>
          </a:prstGeom>
        </p:spPr>
        <p:txBody>
          <a:bodyPr vert="horz" lIns="101600" tIns="38100" rIns="25400" bIns="38100" rtlCol="0" anchor="t" anchorCtr="0">
            <a:noAutofit/>
          </a:bodyPr>
          <a:lstStyle>
            <a:lvl1pPr marL="0" marR="0" algn="dist" defTabSz="914400" rtl="0" eaLnBrk="1" fontAlgn="auto" latinLnBrk="0" hangingPunct="1">
              <a:lnSpc>
                <a:spcPct val="100000"/>
              </a:lnSpc>
              <a:spcBef>
                <a:spcPct val="0"/>
              </a:spcBef>
              <a:buNone/>
              <a:defRPr kumimoji="0" lang="zh-CN" altLang="en-US" sz="3400" b="0" i="0" u="none" strike="noStrike" kern="1200" cap="none" spc="600" normalizeH="0" baseline="0" noProof="1" dirty="0">
                <a:solidFill>
                  <a:schemeClr val="tx1"/>
                </a:solidFill>
                <a:effectLst/>
                <a:uFillTx/>
                <a:latin typeface="+mj-lt"/>
                <a:ea typeface="+mj-ea"/>
                <a:cs typeface="+mj-cs"/>
                <a:sym typeface="+mn-ea"/>
              </a:defRPr>
            </a:lvl1pPr>
          </a:lstStyle>
          <a:p>
            <a:pPr algn="ctr"/>
            <a:r>
              <a:rPr lang="en-US" sz="3600" dirty="0">
                <a:solidFill>
                  <a:srgbClr val="00A0EA"/>
                </a:solidFill>
                <a:latin typeface="思源黑体 CN Bold" panose="020B0800000000000000" charset="-122"/>
                <a:ea typeface="思源黑体 CN Bold" panose="020B0800000000000000" charset="-122"/>
              </a:rPr>
              <a:t>THANK YOU FOR WATCHING</a:t>
            </a:r>
          </a:p>
        </p:txBody>
      </p:sp>
    </p:spTree>
    <p:extLst>
      <p:ext uri="{BB962C8B-B14F-4D97-AF65-F5344CB8AC3E}">
        <p14:creationId xmlns:p14="http://schemas.microsoft.com/office/powerpoint/2010/main" val="278838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08500" y="2021840"/>
            <a:ext cx="5314950" cy="612283"/>
          </a:xfrm>
          <a:prstGeom prst="rect">
            <a:avLst/>
          </a:prstGeom>
        </p:spPr>
        <p:txBody>
          <a:bodyPr/>
          <a:lstStyle>
            <a:lvl1pPr algn="l" defTabSz="864235" rtl="0" eaLnBrk="1" fontAlgn="auto" latinLnBrk="0" hangingPunct="1">
              <a:lnSpc>
                <a:spcPct val="100000"/>
              </a:lnSpc>
              <a:spcBef>
                <a:spcPct val="0"/>
              </a:spcBef>
              <a:buNone/>
              <a:defRPr sz="2645" b="1" u="none" strike="noStrike" kern="1200" cap="none" spc="200" normalizeH="0">
                <a:solidFill>
                  <a:srgbClr val="00A0EA"/>
                </a:solidFill>
                <a:uFillTx/>
                <a:latin typeface="+mj-lt"/>
                <a:ea typeface="+mj-ea"/>
                <a:cs typeface="+mj-cs"/>
              </a:defRPr>
            </a:lvl1pPr>
          </a:lstStyle>
          <a:p>
            <a:r>
              <a:rPr lang="zh-CN" altLang="en-US" sz="2400" dirty="0">
                <a:latin typeface="思源黑体 CN Bold" panose="020B0800000000000000" charset="-122"/>
                <a:ea typeface="思源黑体 CN Bold" panose="020B0800000000000000" charset="-122"/>
              </a:rPr>
              <a:t>沟通的重要性</a:t>
            </a:r>
          </a:p>
        </p:txBody>
      </p:sp>
      <p:sp>
        <p:nvSpPr>
          <p:cNvPr id="4" name="文本框 3"/>
          <p:cNvSpPr txBox="1"/>
          <p:nvPr/>
        </p:nvSpPr>
        <p:spPr>
          <a:xfrm>
            <a:off x="4508500" y="3001645"/>
            <a:ext cx="5156200" cy="369332"/>
          </a:xfrm>
          <a:prstGeom prst="rect">
            <a:avLst/>
          </a:prstGeom>
          <a:noFill/>
        </p:spPr>
        <p:txBody>
          <a:bodyPr wrap="square" rtlCol="0">
            <a:spAutoFit/>
          </a:bodyPr>
          <a:lstStyle/>
          <a:p>
            <a:r>
              <a:rPr lang="en-US" altLang="zh-CN" dirty="0">
                <a:solidFill>
                  <a:srgbClr val="00A0EA"/>
                </a:solidFill>
                <a:ea typeface="思源黑体 CN Normal" panose="020B0400000000000000" charset="-122"/>
              </a:rPr>
              <a:t>The Importance of Communication</a:t>
            </a:r>
          </a:p>
        </p:txBody>
      </p:sp>
      <p:pic>
        <p:nvPicPr>
          <p:cNvPr id="5" name="图片 4" descr="未标题-1"/>
          <p:cNvPicPr>
            <a:picLocks noChangeAspect="1"/>
          </p:cNvPicPr>
          <p:nvPr/>
        </p:nvPicPr>
        <p:blipFill>
          <a:blip r:embed="rId2"/>
          <a:stretch>
            <a:fillRect/>
          </a:stretch>
        </p:blipFill>
        <p:spPr>
          <a:xfrm>
            <a:off x="2673985" y="2021840"/>
            <a:ext cx="1463040" cy="1637665"/>
          </a:xfrm>
          <a:prstGeom prst="rect">
            <a:avLst/>
          </a:prstGeom>
        </p:spPr>
      </p:pic>
      <p:sp>
        <p:nvSpPr>
          <p:cNvPr id="6" name="文本框 5"/>
          <p:cNvSpPr txBox="1"/>
          <p:nvPr/>
        </p:nvSpPr>
        <p:spPr>
          <a:xfrm>
            <a:off x="2799715" y="2425700"/>
            <a:ext cx="932180" cy="829945"/>
          </a:xfrm>
          <a:prstGeom prst="rect">
            <a:avLst/>
          </a:prstGeom>
          <a:noFill/>
        </p:spPr>
        <p:txBody>
          <a:bodyPr wrap="square" rtlCol="0">
            <a:spAutoFit/>
          </a:bodyPr>
          <a:lstStyle/>
          <a:p>
            <a:pPr algn="l"/>
            <a:r>
              <a:rPr lang="en-US" sz="4800" dirty="0">
                <a:solidFill>
                  <a:schemeClr val="bg1"/>
                </a:solidFill>
                <a:latin typeface="思源黑体 CN Bold" panose="020B0800000000000000" charset="-122"/>
                <a:ea typeface="思源黑体 CN Bold" panose="020B0800000000000000" charset="-122"/>
              </a:rPr>
              <a:t>01</a:t>
            </a:r>
          </a:p>
        </p:txBody>
      </p:sp>
    </p:spTree>
    <p:extLst>
      <p:ext uri="{BB962C8B-B14F-4D97-AF65-F5344CB8AC3E}">
        <p14:creationId xmlns:p14="http://schemas.microsoft.com/office/powerpoint/2010/main" val="38981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为什么沟通那么重要？</a:t>
            </a:r>
          </a:p>
        </p:txBody>
      </p:sp>
      <p:sp>
        <p:nvSpPr>
          <p:cNvPr id="7" name="文本框 6">
            <a:extLst>
              <a:ext uri="{FF2B5EF4-FFF2-40B4-BE49-F238E27FC236}">
                <a16:creationId xmlns:a16="http://schemas.microsoft.com/office/drawing/2014/main" id="{E0FB03EF-F04F-4ABD-9A1C-DD0D7801576B}"/>
              </a:ext>
            </a:extLst>
          </p:cNvPr>
          <p:cNvSpPr txBox="1"/>
          <p:nvPr/>
        </p:nvSpPr>
        <p:spPr>
          <a:xfrm>
            <a:off x="5456519" y="3654452"/>
            <a:ext cx="5012170" cy="1846659"/>
          </a:xfrm>
          <a:prstGeom prst="rect">
            <a:avLst/>
          </a:prstGeom>
          <a:noFill/>
        </p:spPr>
        <p:txBody>
          <a:bodyPr wrap="square" rtlCol="0">
            <a:spAutoFit/>
          </a:bodyPr>
          <a:lstStyle/>
          <a:p>
            <a:pPr defTabSz="864235">
              <a:spcBef>
                <a:spcPct val="0"/>
              </a:spcBef>
            </a:pPr>
            <a:r>
              <a:rPr lang="zh-CN" altLang="en-US" sz="1600" spc="200" dirty="0">
                <a:solidFill>
                  <a:srgbClr val="00A0EA"/>
                </a:solidFill>
                <a:ea typeface="思源黑体 CN Bold" panose="020B0800000000000000" charset="-122"/>
                <a:cs typeface="+mj-cs"/>
              </a:rPr>
              <a:t>这就和管理学上的一个著名理论很契合了：</a:t>
            </a:r>
          </a:p>
          <a:p>
            <a:pPr defTabSz="864235">
              <a:spcBef>
                <a:spcPct val="0"/>
              </a:spcBef>
            </a:pPr>
            <a:r>
              <a:rPr lang="zh-CN" altLang="en-US" sz="1600" spc="200" dirty="0">
                <a:solidFill>
                  <a:srgbClr val="00A0EA"/>
                </a:solidFill>
                <a:ea typeface="思源黑体 CN Bold" panose="020B0800000000000000" charset="-122"/>
                <a:cs typeface="+mj-cs"/>
              </a:rPr>
              <a:t>管理者 </a:t>
            </a:r>
            <a:r>
              <a:rPr lang="en-US" altLang="zh-CN" sz="1600" spc="200" dirty="0">
                <a:solidFill>
                  <a:srgbClr val="00A0EA"/>
                </a:solidFill>
                <a:ea typeface="思源黑体 CN Bold" panose="020B0800000000000000" charset="-122"/>
                <a:cs typeface="+mj-cs"/>
              </a:rPr>
              <a:t>50% </a:t>
            </a:r>
            <a:r>
              <a:rPr lang="zh-CN" altLang="en-US" sz="1600" spc="200" dirty="0">
                <a:solidFill>
                  <a:srgbClr val="00A0EA"/>
                </a:solidFill>
                <a:ea typeface="思源黑体 CN Bold" panose="020B0800000000000000" charset="-122"/>
                <a:cs typeface="+mj-cs"/>
              </a:rPr>
              <a:t>以上的时间用在了沟通上，但同时工作中 </a:t>
            </a:r>
            <a:r>
              <a:rPr lang="en-US" altLang="zh-CN" sz="1600" spc="200" dirty="0">
                <a:solidFill>
                  <a:srgbClr val="00A0EA"/>
                </a:solidFill>
                <a:ea typeface="思源黑体 CN Bold" panose="020B0800000000000000" charset="-122"/>
                <a:cs typeface="+mj-cs"/>
              </a:rPr>
              <a:t>50% </a:t>
            </a:r>
            <a:r>
              <a:rPr lang="zh-CN" altLang="en-US" sz="1600" spc="200" dirty="0">
                <a:solidFill>
                  <a:srgbClr val="00A0EA"/>
                </a:solidFill>
                <a:ea typeface="思源黑体 CN Bold" panose="020B0800000000000000" charset="-122"/>
                <a:cs typeface="+mj-cs"/>
              </a:rPr>
              <a:t>以上的障碍都是在沟通中产生的。</a:t>
            </a:r>
          </a:p>
          <a:p>
            <a:pPr defTabSz="864235">
              <a:spcBef>
                <a:spcPct val="0"/>
              </a:spcBef>
            </a:pPr>
            <a:r>
              <a:rPr lang="zh-CN" altLang="en-US" sz="1600" spc="200" dirty="0">
                <a:solidFill>
                  <a:srgbClr val="00A0EA"/>
                </a:solidFill>
                <a:ea typeface="思源黑体 CN Bold" panose="020B0800000000000000" charset="-122"/>
                <a:cs typeface="+mj-cs"/>
              </a:rPr>
              <a:t>这就是“双 </a:t>
            </a:r>
            <a:r>
              <a:rPr lang="en-US" altLang="zh-CN" sz="1600" spc="200" dirty="0">
                <a:solidFill>
                  <a:srgbClr val="00A0EA"/>
                </a:solidFill>
                <a:ea typeface="思源黑体 CN Bold" panose="020B0800000000000000" charset="-122"/>
                <a:cs typeface="+mj-cs"/>
              </a:rPr>
              <a:t>50% </a:t>
            </a:r>
            <a:r>
              <a:rPr lang="zh-CN" altLang="en-US" sz="1600" spc="200" dirty="0">
                <a:solidFill>
                  <a:srgbClr val="00A0EA"/>
                </a:solidFill>
                <a:ea typeface="思源黑体 CN Bold" panose="020B0800000000000000" charset="-122"/>
                <a:cs typeface="+mj-cs"/>
              </a:rPr>
              <a:t>理论”，这直观的反应了不论是在占用时间上，还是对工作的影响程度上，沟通都是至关重要的。</a:t>
            </a:r>
          </a:p>
          <a:p>
            <a:endParaRPr lang="zh-CN" altLang="en-US" dirty="0"/>
          </a:p>
        </p:txBody>
      </p:sp>
      <p:sp>
        <p:nvSpPr>
          <p:cNvPr id="8" name="文本框 7">
            <a:extLst>
              <a:ext uri="{FF2B5EF4-FFF2-40B4-BE49-F238E27FC236}">
                <a16:creationId xmlns:a16="http://schemas.microsoft.com/office/drawing/2014/main" id="{2ED990F8-F249-4F7C-A6F7-9C39DCEE278D}"/>
              </a:ext>
            </a:extLst>
          </p:cNvPr>
          <p:cNvSpPr txBox="1"/>
          <p:nvPr/>
        </p:nvSpPr>
        <p:spPr>
          <a:xfrm>
            <a:off x="956236" y="1625393"/>
            <a:ext cx="4900706" cy="1477328"/>
          </a:xfrm>
          <a:prstGeom prst="rect">
            <a:avLst/>
          </a:prstGeom>
          <a:noFill/>
        </p:spPr>
        <p:txBody>
          <a:bodyPr wrap="square" rtlCol="0">
            <a:spAutoFit/>
          </a:bodyPr>
          <a:lstStyle/>
          <a:p>
            <a:r>
              <a:rPr lang="en-US" altLang="zh-CN" spc="200" dirty="0">
                <a:solidFill>
                  <a:srgbClr val="00A0EA"/>
                </a:solidFill>
                <a:ea typeface="思源黑体 CN Bold" panose="020B0800000000000000" charset="-122"/>
              </a:rPr>
              <a:t>      </a:t>
            </a:r>
            <a:r>
              <a:rPr lang="zh-CN" altLang="en-US" spc="200" dirty="0">
                <a:solidFill>
                  <a:srgbClr val="00A0EA"/>
                </a:solidFill>
                <a:ea typeface="思源黑体 CN Bold" panose="020B0800000000000000" charset="-122"/>
              </a:rPr>
              <a:t>首先我们想想看，在你的日常工作时间分配上，“沟通”所用的时间占比多少呢？日常的会议、在钉钉上的讨论、处理邮件等等，反正我个人是远远超过了 </a:t>
            </a:r>
            <a:r>
              <a:rPr lang="en-US" altLang="zh-CN" spc="200" dirty="0">
                <a:solidFill>
                  <a:srgbClr val="00A0EA"/>
                </a:solidFill>
                <a:ea typeface="思源黑体 CN Bold" panose="020B0800000000000000" charset="-122"/>
              </a:rPr>
              <a:t>50% </a:t>
            </a:r>
            <a:r>
              <a:rPr lang="zh-CN" altLang="en-US" spc="200" dirty="0">
                <a:solidFill>
                  <a:srgbClr val="00A0EA"/>
                </a:solidFill>
                <a:ea typeface="思源黑体 CN Bold" panose="020B0800000000000000" charset="-122"/>
              </a:rPr>
              <a:t>的。</a:t>
            </a:r>
            <a:endParaRPr lang="zh-CN" altLang="en-US" dirty="0"/>
          </a:p>
        </p:txBody>
      </p:sp>
      <p:pic>
        <p:nvPicPr>
          <p:cNvPr id="9" name="图片 8">
            <a:extLst>
              <a:ext uri="{FF2B5EF4-FFF2-40B4-BE49-F238E27FC236}">
                <a16:creationId xmlns:a16="http://schemas.microsoft.com/office/drawing/2014/main" id="{3CE1EB5F-532E-4125-835A-346F7AB972D7}"/>
              </a:ext>
            </a:extLst>
          </p:cNvPr>
          <p:cNvPicPr>
            <a:picLocks noChangeAspect="1"/>
          </p:cNvPicPr>
          <p:nvPr/>
        </p:nvPicPr>
        <p:blipFill>
          <a:blip r:embed="rId2"/>
          <a:stretch>
            <a:fillRect/>
          </a:stretch>
        </p:blipFill>
        <p:spPr>
          <a:xfrm>
            <a:off x="7106023" y="1254871"/>
            <a:ext cx="2781300" cy="1847850"/>
          </a:xfrm>
          <a:prstGeom prst="rect">
            <a:avLst/>
          </a:prstGeom>
        </p:spPr>
      </p:pic>
      <p:pic>
        <p:nvPicPr>
          <p:cNvPr id="10" name="图片 9">
            <a:extLst>
              <a:ext uri="{FF2B5EF4-FFF2-40B4-BE49-F238E27FC236}">
                <a16:creationId xmlns:a16="http://schemas.microsoft.com/office/drawing/2014/main" id="{E5FD8D04-EF6F-4F90-9203-DABCE0BFA803}"/>
              </a:ext>
            </a:extLst>
          </p:cNvPr>
          <p:cNvPicPr>
            <a:picLocks noChangeAspect="1"/>
          </p:cNvPicPr>
          <p:nvPr/>
        </p:nvPicPr>
        <p:blipFill>
          <a:blip r:embed="rId3"/>
          <a:stretch>
            <a:fillRect/>
          </a:stretch>
        </p:blipFill>
        <p:spPr>
          <a:xfrm>
            <a:off x="1795462" y="3377454"/>
            <a:ext cx="2603220" cy="2237661"/>
          </a:xfrm>
          <a:prstGeom prst="rect">
            <a:avLst/>
          </a:prstGeom>
        </p:spPr>
      </p:pic>
    </p:spTree>
    <p:extLst>
      <p:ext uri="{BB962C8B-B14F-4D97-AF65-F5344CB8AC3E}">
        <p14:creationId xmlns:p14="http://schemas.microsoft.com/office/powerpoint/2010/main" val="190806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为什么沟通那么重要？</a:t>
            </a:r>
          </a:p>
        </p:txBody>
      </p:sp>
      <p:pic>
        <p:nvPicPr>
          <p:cNvPr id="2051" name="Picture 3" descr="2.png">
            <a:extLst>
              <a:ext uri="{FF2B5EF4-FFF2-40B4-BE49-F238E27FC236}">
                <a16:creationId xmlns:a16="http://schemas.microsoft.com/office/drawing/2014/main" id="{39AB9CE1-4755-415B-87FB-AC1F68E72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59" y="973336"/>
            <a:ext cx="7883513" cy="497982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24BB567-2E2E-4A39-A18A-BDF67C3DB134}"/>
              </a:ext>
            </a:extLst>
          </p:cNvPr>
          <p:cNvSpPr/>
          <p:nvPr/>
        </p:nvSpPr>
        <p:spPr>
          <a:xfrm>
            <a:off x="9135002" y="2426852"/>
            <a:ext cx="1849751" cy="1754326"/>
          </a:xfrm>
          <a:prstGeom prst="rect">
            <a:avLst/>
          </a:prstGeom>
        </p:spPr>
        <p:txBody>
          <a:bodyPr wrap="square">
            <a:spAutoFit/>
          </a:bodyPr>
          <a:lstStyle/>
          <a:p>
            <a:r>
              <a:rPr lang="zh-CN" altLang="en-US" spc="200" noProof="1">
                <a:solidFill>
                  <a:srgbClr val="00A0EA"/>
                </a:solidFill>
                <a:latin typeface="+mj-lt"/>
                <a:ea typeface="+mj-ea"/>
                <a:cs typeface="+mj-cs"/>
                <a:sym typeface="+mn-ea"/>
              </a:rPr>
              <a:t>由于沟通不到位的问题导致一个产品在不同的角色的理解上造成了这么巨大的差异。</a:t>
            </a:r>
          </a:p>
        </p:txBody>
      </p:sp>
    </p:spTree>
    <p:extLst>
      <p:ext uri="{BB962C8B-B14F-4D97-AF65-F5344CB8AC3E}">
        <p14:creationId xmlns:p14="http://schemas.microsoft.com/office/powerpoint/2010/main" val="316537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为什么沟通那么重要？</a:t>
            </a:r>
          </a:p>
        </p:txBody>
      </p:sp>
      <p:pic>
        <p:nvPicPr>
          <p:cNvPr id="3074" name="Picture 2" descr="3.png">
            <a:extLst>
              <a:ext uri="{FF2B5EF4-FFF2-40B4-BE49-F238E27FC236}">
                <a16:creationId xmlns:a16="http://schemas.microsoft.com/office/drawing/2014/main" id="{E02A4DE7-D58C-4B41-B608-C95E014DC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833" y="1309802"/>
            <a:ext cx="7980456" cy="403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6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08500" y="2021840"/>
            <a:ext cx="5314950" cy="612283"/>
          </a:xfrm>
          <a:prstGeom prst="rect">
            <a:avLst/>
          </a:prstGeom>
        </p:spPr>
        <p:txBody>
          <a:bodyPr/>
          <a:lstStyle>
            <a:lvl1pPr algn="l" defTabSz="864235" rtl="0" eaLnBrk="1" fontAlgn="auto" latinLnBrk="0" hangingPunct="1">
              <a:lnSpc>
                <a:spcPct val="100000"/>
              </a:lnSpc>
              <a:spcBef>
                <a:spcPct val="0"/>
              </a:spcBef>
              <a:buNone/>
              <a:defRPr sz="2645" b="1" u="none" strike="noStrike" kern="1200" cap="none" spc="200" normalizeH="0">
                <a:solidFill>
                  <a:srgbClr val="00A0EA"/>
                </a:solidFill>
                <a:uFillTx/>
                <a:latin typeface="+mj-lt"/>
                <a:ea typeface="+mj-ea"/>
                <a:cs typeface="+mj-cs"/>
              </a:defRPr>
            </a:lvl1pPr>
          </a:lstStyle>
          <a:p>
            <a:r>
              <a:rPr lang="zh-CN" altLang="en-US" dirty="0"/>
              <a:t>沟通基础</a:t>
            </a:r>
          </a:p>
        </p:txBody>
      </p:sp>
      <p:sp>
        <p:nvSpPr>
          <p:cNvPr id="4" name="文本框 3"/>
          <p:cNvSpPr txBox="1"/>
          <p:nvPr/>
        </p:nvSpPr>
        <p:spPr>
          <a:xfrm>
            <a:off x="4508500" y="3001645"/>
            <a:ext cx="5156200" cy="369332"/>
          </a:xfrm>
          <a:prstGeom prst="rect">
            <a:avLst/>
          </a:prstGeom>
          <a:noFill/>
        </p:spPr>
        <p:txBody>
          <a:bodyPr wrap="square" rtlCol="0">
            <a:spAutoFit/>
          </a:bodyPr>
          <a:lstStyle/>
          <a:p>
            <a:r>
              <a:rPr lang="en-US" altLang="zh-CN" dirty="0">
                <a:solidFill>
                  <a:srgbClr val="00A0EA"/>
                </a:solidFill>
                <a:latin typeface="思源黑体 CN Normal" panose="020B0400000000000000" charset="-122"/>
                <a:ea typeface="思源黑体 CN Normal" panose="020B0400000000000000" charset="-122"/>
              </a:rPr>
              <a:t>Communication skills</a:t>
            </a:r>
          </a:p>
        </p:txBody>
      </p:sp>
      <p:pic>
        <p:nvPicPr>
          <p:cNvPr id="5" name="图片 4" descr="未标题-1"/>
          <p:cNvPicPr>
            <a:picLocks noChangeAspect="1"/>
          </p:cNvPicPr>
          <p:nvPr/>
        </p:nvPicPr>
        <p:blipFill>
          <a:blip r:embed="rId2"/>
          <a:stretch>
            <a:fillRect/>
          </a:stretch>
        </p:blipFill>
        <p:spPr>
          <a:xfrm>
            <a:off x="2673985" y="2021840"/>
            <a:ext cx="1463040" cy="1637665"/>
          </a:xfrm>
          <a:prstGeom prst="rect">
            <a:avLst/>
          </a:prstGeom>
        </p:spPr>
      </p:pic>
      <p:sp>
        <p:nvSpPr>
          <p:cNvPr id="6" name="文本框 5"/>
          <p:cNvSpPr txBox="1"/>
          <p:nvPr/>
        </p:nvSpPr>
        <p:spPr>
          <a:xfrm>
            <a:off x="2799715" y="2425700"/>
            <a:ext cx="932180" cy="829945"/>
          </a:xfrm>
          <a:prstGeom prst="rect">
            <a:avLst/>
          </a:prstGeom>
          <a:noFill/>
        </p:spPr>
        <p:txBody>
          <a:bodyPr wrap="square" rtlCol="0">
            <a:spAutoFit/>
          </a:bodyPr>
          <a:lstStyle/>
          <a:p>
            <a:pPr algn="l"/>
            <a:r>
              <a:rPr lang="en-US" sz="4800" dirty="0">
                <a:solidFill>
                  <a:schemeClr val="bg1"/>
                </a:solidFill>
                <a:latin typeface="思源黑体 CN Bold" panose="020B0800000000000000" charset="-122"/>
                <a:ea typeface="思源黑体 CN Bold" panose="020B0800000000000000" charset="-122"/>
              </a:rPr>
              <a:t>01</a:t>
            </a:r>
          </a:p>
        </p:txBody>
      </p:sp>
    </p:spTree>
    <p:extLst>
      <p:ext uri="{BB962C8B-B14F-4D97-AF65-F5344CB8AC3E}">
        <p14:creationId xmlns:p14="http://schemas.microsoft.com/office/powerpoint/2010/main" val="387168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沟通过程</a:t>
            </a:r>
          </a:p>
        </p:txBody>
      </p:sp>
      <p:pic>
        <p:nvPicPr>
          <p:cNvPr id="4100" name="Picture 4" descr="7.png">
            <a:extLst>
              <a:ext uri="{FF2B5EF4-FFF2-40B4-BE49-F238E27FC236}">
                <a16:creationId xmlns:a16="http://schemas.microsoft.com/office/drawing/2014/main" id="{A7D78B9F-2872-4F39-9CA2-65604CE56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15" y="1494117"/>
            <a:ext cx="7324462" cy="377074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89DD6610-53DD-4E65-B4F8-34DFBAC01B90}"/>
              </a:ext>
            </a:extLst>
          </p:cNvPr>
          <p:cNvSpPr/>
          <p:nvPr/>
        </p:nvSpPr>
        <p:spPr>
          <a:xfrm>
            <a:off x="8921936" y="1737477"/>
            <a:ext cx="2116604" cy="3970318"/>
          </a:xfrm>
          <a:prstGeom prst="rect">
            <a:avLst/>
          </a:prstGeom>
        </p:spPr>
        <p:txBody>
          <a:bodyPr wrap="square">
            <a:spAutoFit/>
          </a:bodyPr>
          <a:lstStyle/>
          <a:p>
            <a:pPr>
              <a:spcBef>
                <a:spcPct val="0"/>
              </a:spcBef>
            </a:pPr>
            <a:r>
              <a:rPr lang="zh-CN" altLang="en-US" spc="200" noProof="1">
                <a:solidFill>
                  <a:srgbClr val="00A0EA"/>
                </a:solidFill>
                <a:latin typeface="+mj-lt"/>
                <a:ea typeface="+mj-ea"/>
                <a:cs typeface="+mj-cs"/>
                <a:sym typeface="+mn-ea"/>
              </a:rPr>
              <a:t>这里的编码，可能是文字，也可以是声音，甚至是手势、表情；通道可以是钉钉、邮件、视频、也可以是面对面；各种外界环境可能带来噪音，比如心情不好，或者大家背景不同、缺少共同语言，并行沟通的影响等等。</a:t>
            </a:r>
          </a:p>
        </p:txBody>
      </p:sp>
    </p:spTree>
    <p:extLst>
      <p:ext uri="{BB962C8B-B14F-4D97-AF65-F5344CB8AC3E}">
        <p14:creationId xmlns:p14="http://schemas.microsoft.com/office/powerpoint/2010/main" val="130174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沟通过程</a:t>
            </a:r>
          </a:p>
        </p:txBody>
      </p:sp>
      <p:pic>
        <p:nvPicPr>
          <p:cNvPr id="14338" name="Picture 2" descr="8.png">
            <a:extLst>
              <a:ext uri="{FF2B5EF4-FFF2-40B4-BE49-F238E27FC236}">
                <a16:creationId xmlns:a16="http://schemas.microsoft.com/office/drawing/2014/main" id="{0F51C7BC-99C5-4697-A071-2F2141518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554932"/>
            <a:ext cx="6558056" cy="323652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2AF14F3-90D6-453A-9340-E96CE7611E9A}"/>
              </a:ext>
            </a:extLst>
          </p:cNvPr>
          <p:cNvSpPr/>
          <p:nvPr/>
        </p:nvSpPr>
        <p:spPr>
          <a:xfrm>
            <a:off x="7475631" y="3739595"/>
            <a:ext cx="3287993" cy="1754326"/>
          </a:xfrm>
          <a:prstGeom prst="rect">
            <a:avLst/>
          </a:prstGeom>
        </p:spPr>
        <p:txBody>
          <a:bodyPr wrap="square">
            <a:spAutoFit/>
          </a:bodyPr>
          <a:lstStyle/>
          <a:p>
            <a:r>
              <a:rPr lang="zh-CN" altLang="en-US" dirty="0">
                <a:solidFill>
                  <a:srgbClr val="00B0F0"/>
                </a:solidFill>
                <a:latin typeface="-apple-system"/>
              </a:rPr>
              <a:t>可以看到，一个最小闭环的沟通过程，因为涉及多个环节，其实形成了一个较长的链路，链路一旦长了，在链路上的各个环节都容易出现问题，最终就会将问题层层放大。</a:t>
            </a:r>
            <a:endParaRPr lang="zh-CN" altLang="en-US" dirty="0">
              <a:solidFill>
                <a:srgbClr val="00B0F0"/>
              </a:solidFill>
            </a:endParaRPr>
          </a:p>
        </p:txBody>
      </p:sp>
    </p:spTree>
    <p:extLst>
      <p:ext uri="{BB962C8B-B14F-4D97-AF65-F5344CB8AC3E}">
        <p14:creationId xmlns:p14="http://schemas.microsoft.com/office/powerpoint/2010/main" val="1879348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iyuan">
      <a:majorFont>
        <a:latin typeface="Arial"/>
        <a:ea typeface="思源黑体 CN Bold"/>
        <a:cs typeface=""/>
      </a:majorFont>
      <a:minorFont>
        <a:latin typeface="Ari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1048</Words>
  <Application>Microsoft Office PowerPoint</Application>
  <PresentationFormat>自定义</PresentationFormat>
  <Paragraphs>85</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-apple-system</vt:lpstr>
      <vt:lpstr>思源黑体 CN Bold</vt:lpstr>
      <vt:lpstr>思源黑体 CN Normal</vt:lpstr>
      <vt:lpstr>微软雅黑</vt:lpstr>
      <vt:lpstr>Arial</vt:lpstr>
      <vt:lpstr>Wingdings</vt:lpstr>
      <vt:lpstr>Office 主题​​</vt:lpstr>
      <vt:lpstr>优秀技术人，如何做到高效沟通？</vt:lpstr>
      <vt:lpstr>PowerPoint 演示文稿</vt:lpstr>
      <vt:lpstr>PowerPoint 演示文稿</vt:lpstr>
      <vt:lpstr>为什么沟通那么重要？</vt:lpstr>
      <vt:lpstr>为什么沟通那么重要？</vt:lpstr>
      <vt:lpstr>为什么沟通那么重要？</vt:lpstr>
      <vt:lpstr>PowerPoint 演示文稿</vt:lpstr>
      <vt:lpstr>沟通过程</vt:lpstr>
      <vt:lpstr>沟通过程</vt:lpstr>
      <vt:lpstr>表达</vt:lpstr>
      <vt:lpstr>表达</vt:lpstr>
      <vt:lpstr>倾听</vt:lpstr>
      <vt:lpstr>倾听</vt:lpstr>
      <vt:lpstr>提问</vt:lpstr>
      <vt:lpstr>PowerPoint 演示文稿</vt:lpstr>
      <vt:lpstr>团队沟通</vt:lpstr>
      <vt:lpstr>团队沟通</vt:lpstr>
      <vt:lpstr>团队沟通</vt:lpstr>
      <vt:lpstr>团队沟通</vt:lpstr>
      <vt:lpstr>团队沟通</vt:lpstr>
      <vt:lpstr>团队的冲突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安志刚</dc:creator>
  <cp:lastModifiedBy>xinhao yang</cp:lastModifiedBy>
  <cp:revision>53</cp:revision>
  <dcterms:created xsi:type="dcterms:W3CDTF">2019-06-19T02:08:00Z</dcterms:created>
  <dcterms:modified xsi:type="dcterms:W3CDTF">2020-07-25T04:53:08Z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