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</p:sldMasterIdLst>
  <p:notesMasterIdLst>
    <p:notesMasterId r:id="rId4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81" r:id="rId14"/>
    <p:sldId id="263" r:id="rId15"/>
    <p:sldId id="284" r:id="rId16"/>
    <p:sldId id="294" r:id="rId17"/>
    <p:sldId id="290" r:id="rId18"/>
    <p:sldId id="295" r:id="rId19"/>
    <p:sldId id="291" r:id="rId20"/>
    <p:sldId id="296" r:id="rId21"/>
    <p:sldId id="292" r:id="rId22"/>
    <p:sldId id="297" r:id="rId23"/>
    <p:sldId id="298" r:id="rId24"/>
    <p:sldId id="264" r:id="rId25"/>
    <p:sldId id="300" r:id="rId26"/>
    <p:sldId id="282" r:id="rId27"/>
    <p:sldId id="283" r:id="rId28"/>
    <p:sldId id="266" r:id="rId29"/>
    <p:sldId id="267" r:id="rId30"/>
    <p:sldId id="301" r:id="rId31"/>
    <p:sldId id="269" r:id="rId32"/>
    <p:sldId id="293" r:id="rId33"/>
    <p:sldId id="274" r:id="rId34"/>
    <p:sldId id="275" r:id="rId35"/>
    <p:sldId id="276" r:id="rId36"/>
    <p:sldId id="278" r:id="rId37"/>
    <p:sldId id="302" r:id="rId38"/>
    <p:sldId id="303" r:id="rId39"/>
    <p:sldId id="304" r:id="rId40"/>
    <p:sldId id="305" r:id="rId41"/>
    <p:sldId id="306" r:id="rId42"/>
    <p:sldId id="286" r:id="rId43"/>
    <p:sldId id="279" r:id="rId44"/>
    <p:sldId id="288" r:id="rId45"/>
    <p:sldId id="280" r:id="rId4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8"/>
    </p:embeddedFont>
    <p:embeddedFont>
      <p:font typeface="Roboto" panose="020B060402020202020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1" autoAdjust="0"/>
    <p:restoredTop sz="94186" autoAdjust="0"/>
  </p:normalViewPr>
  <p:slideViewPr>
    <p:cSldViewPr snapToGrid="0">
      <p:cViewPr>
        <p:scale>
          <a:sx n="102" d="100"/>
          <a:sy n="102" d="100"/>
        </p:scale>
        <p:origin x="-72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3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font" Target="fonts/font2.fntdata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font" Target="fonts/font1.fntdata"/><Relationship Id="rId56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font" Target="fonts/font4.fntdata"/><Relationship Id="rId3" Type="http://schemas.openxmlformats.org/officeDocument/2006/relationships/slideMaster" Target="slideMasters/slideMaster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06452" units="1/cm"/>
          <inkml:channelProperty channel="Y" name="resolution" value="44.13793" units="1/cm"/>
        </inkml:channelProperties>
      </inkml:inkSource>
      <inkml:timestamp xml:id="ts0" timeString="2023-01-26T05:31:08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16036 6139</inkml:trace>
  <inkml:trace contextRef="#ctx0" brushRef="#br0" timeOffset="178.9558">16036 6139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5664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2" name="Google Shape;20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1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3" name="Google Shape;73;p1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685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95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886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979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5" name="Google Shape;35;p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36" name="Google Shape;36;p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37" name="Google Shape;37;p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38" name="Google Shape;38;p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</p:grp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709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259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6603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3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7" name="Google Shape;57;p1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59" name="Google Shape;59;p10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60" name="Google Shape;60;p1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61" name="Google Shape;61;p1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7936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cxnSp>
        <p:nvCxnSpPr>
          <p:cNvPr id="66" name="Google Shape;66;p1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1628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3" name="Google Shape;73;p1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</p:grpSp>
      <p:sp>
        <p:nvSpPr>
          <p:cNvPr id="78" name="Google Shape;78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2948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458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583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7844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2648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5" name="Google Shape;35;p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36" name="Google Shape;36;p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37" name="Google Shape;37;p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38" name="Google Shape;38;p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</p:grp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9656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4002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49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7057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7" name="Google Shape;57;p1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59" name="Google Shape;59;p10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60" name="Google Shape;60;p1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61" name="Google Shape;61;p1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0692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cxnSp>
        <p:nvCxnSpPr>
          <p:cNvPr id="66" name="Google Shape;66;p1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4617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3" name="Google Shape;73;p1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</p:grpSp>
      <p:sp>
        <p:nvSpPr>
          <p:cNvPr id="78" name="Google Shape;78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3922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1893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9390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4952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2451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5" name="Google Shape;35;p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36" name="Google Shape;36;p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37" name="Google Shape;37;p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38" name="Google Shape;38;p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</p:grp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77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30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8346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931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7" name="Google Shape;57;p1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59" name="Google Shape;59;p10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60" name="Google Shape;60;p1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61" name="Google Shape;61;p1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1120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cxnSp>
        <p:nvCxnSpPr>
          <p:cNvPr id="66" name="Google Shape;66;p1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9354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3" name="Google Shape;73;p1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</p:grpSp>
      <p:sp>
        <p:nvSpPr>
          <p:cNvPr id="78" name="Google Shape;78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2984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4701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4015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2668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6325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5" name="Google Shape;35;p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36" name="Google Shape;36;p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37" name="Google Shape;37;p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38" name="Google Shape;38;p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</p:grp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7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5" name="Google Shape;35;p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8645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26870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92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7" name="Google Shape;57;p1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59" name="Google Shape;59;p10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60" name="Google Shape;60;p1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61" name="Google Shape;61;p1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0974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cxnSp>
        <p:nvCxnSpPr>
          <p:cNvPr id="66" name="Google Shape;66;p1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31829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3" name="Google Shape;73;p1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</p:grpSp>
      <p:sp>
        <p:nvSpPr>
          <p:cNvPr id="78" name="Google Shape;78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057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4008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6316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34074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6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5" name="Google Shape;35;p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36" name="Google Shape;36;p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37" name="Google Shape;37;p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38" name="Google Shape;38;p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</p:grp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5780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89478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72005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15819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7" name="Google Shape;57;p1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59" name="Google Shape;59;p10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60" name="Google Shape;60;p1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61" name="Google Shape;61;p1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9700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cxnSp>
        <p:nvCxnSpPr>
          <p:cNvPr id="66" name="Google Shape;66;p1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5700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3" name="Google Shape;73;p1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</p:grpSp>
      <p:sp>
        <p:nvSpPr>
          <p:cNvPr id="78" name="Google Shape;78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37430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6400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04343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52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4318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5" name="Google Shape;35;p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36" name="Google Shape;36;p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37" name="Google Shape;37;p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38" name="Google Shape;38;p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</p:grp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9567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496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06733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434343"/>
                </a:solidFill>
              </a:rPr>
              <a:pPr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8287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7" name="Google Shape;57;p1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59" name="Google Shape;59;p10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60" name="Google Shape;60;p1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61" name="Google Shape;61;p1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36242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cxnSp>
        <p:nvCxnSpPr>
          <p:cNvPr id="66" name="Google Shape;66;p1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53627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3" name="Google Shape;73;p1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</p:grpSp>
      <p:sp>
        <p:nvSpPr>
          <p:cNvPr id="78" name="Google Shape;78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83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7" name="Google Shape;57;p1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rgbClr val="1F2A6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A6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1951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A6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576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A6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9417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A6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8292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A6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4836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A6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3472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f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A6B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1299825" y="254850"/>
            <a:ext cx="68739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University of Technology</a:t>
            </a:r>
            <a:endParaRPr sz="23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(Yatanarpon Cyber City)</a:t>
            </a:r>
            <a:endParaRPr sz="23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7950" y="164725"/>
            <a:ext cx="1239900" cy="12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883100" y="1402375"/>
            <a:ext cx="77451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Faculty of Information and Communication Technology</a:t>
            </a:r>
            <a:endParaRPr sz="2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Department of Information Science</a:t>
            </a:r>
            <a:endParaRPr sz="2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70450" y="2324200"/>
            <a:ext cx="9073500" cy="9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of Abalone Age 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endParaRPr sz="3600" b="1" i="0" u="none" strike="noStrike" cap="none" dirty="0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135050" y="3737775"/>
            <a:ext cx="70386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Third 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Seminar</a:t>
            </a: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(17.2.2023</a:t>
            </a:r>
            <a:r>
              <a:rPr lang="en-US" sz="1800" b="0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743112" y="4316610"/>
            <a:ext cx="17427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 sz="14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 Su Zar Zar Thet</a:t>
            </a:r>
            <a:endParaRPr sz="14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6IST-13R</a:t>
            </a:r>
            <a:endParaRPr sz="14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0217" y="4519516"/>
            <a:ext cx="2519216" cy="59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by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Naw Thiri Wai Khin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/>
        </p:nvSpPr>
        <p:spPr>
          <a:xfrm>
            <a:off x="21350" y="54125"/>
            <a:ext cx="62634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3400"/>
            </a:pPr>
            <a:r>
              <a:rPr lang="en-US" sz="34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 sz="3400" b="1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434343"/>
                </a:solidFill>
              </a:rPr>
              <a:pPr/>
              <a:t>10</a:t>
            </a:fld>
            <a:endParaRPr lang="en-US">
              <a:solidFill>
                <a:srgbClr val="43434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07" y="1148326"/>
            <a:ext cx="7203232" cy="305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8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217100" y="83969"/>
            <a:ext cx="6671700" cy="485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4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 sz="34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4294967295"/>
          </p:nvPr>
        </p:nvSpPr>
        <p:spPr>
          <a:xfrm>
            <a:off x="394325" y="1160075"/>
            <a:ext cx="7902600" cy="3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68300">
              <a:lnSpc>
                <a:spcPct val="150000"/>
              </a:lnSpc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GB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Redundancy and Correlation Analysis</a:t>
            </a:r>
            <a:r>
              <a:rPr lang="en-GB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Redundancy is another important issue in data integration</a:t>
            </a:r>
            <a:r>
              <a:rPr lang="en-GB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indent="-368300">
              <a:lnSpc>
                <a:spcPct val="150000"/>
              </a:lnSpc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GB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GB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redundancies can be detected by correlation analysis</a:t>
            </a:r>
            <a:r>
              <a:rPr lang="en-GB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indent="-368300">
              <a:lnSpc>
                <a:spcPct val="150000"/>
              </a:lnSpc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GB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GB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use the correlation coefficient and covariance, both of which access how one attribute’s values vary with those of another.</a:t>
            </a:r>
            <a:endParaRPr sz="2200" dirty="0">
              <a:solidFill>
                <a:schemeClr val="bg1"/>
              </a:solidFill>
              <a:highlight>
                <a:srgbClr val="1F2A6B"/>
              </a:highlight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" name="Google Shape;136;p20"/>
          <p:cNvSpPr txBox="1">
            <a:spLocks/>
          </p:cNvSpPr>
          <p:nvPr/>
        </p:nvSpPr>
        <p:spPr>
          <a:xfrm>
            <a:off x="369500" y="612728"/>
            <a:ext cx="6671700" cy="485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Data Integration</a:t>
            </a:r>
            <a:endParaRPr lang="en-US"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/>
        </p:nvSpPr>
        <p:spPr>
          <a:xfrm>
            <a:off x="21350" y="54125"/>
            <a:ext cx="62634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3400"/>
            </a:pPr>
            <a:r>
              <a:rPr lang="en-US" sz="34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 sz="3400" b="1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65" y="559489"/>
            <a:ext cx="4942857" cy="431109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3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217100" y="83969"/>
            <a:ext cx="6671700" cy="485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4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 sz="34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4294967295"/>
          </p:nvPr>
        </p:nvSpPr>
        <p:spPr>
          <a:xfrm>
            <a:off x="394324" y="1160075"/>
            <a:ext cx="8227161" cy="3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68300">
              <a:lnSpc>
                <a:spcPct val="150000"/>
              </a:lnSpc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GB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 </a:t>
            </a:r>
            <a:r>
              <a:rPr lang="en-GB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</a:t>
            </a:r>
            <a:r>
              <a:rPr lang="en-GB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amount or dimension, or both, of a </a:t>
            </a:r>
            <a:r>
              <a:rPr lang="en-GB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lvl="0" indent="-368300">
              <a:lnSpc>
                <a:spcPct val="150000"/>
              </a:lnSpc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GB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GB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</a:t>
            </a:r>
            <a:r>
              <a:rPr lang="en-GB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GB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removing irrelevant or correlated attributes from the dataset </a:t>
            </a:r>
            <a:endParaRPr lang="en-GB" sz="2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-368300">
              <a:lnSpc>
                <a:spcPct val="150000"/>
              </a:lnSpc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GB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methods </a:t>
            </a:r>
            <a:r>
              <a:rPr lang="en-GB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Filter types.</a:t>
            </a:r>
          </a:p>
          <a:p>
            <a:pPr lvl="0" indent="-368300">
              <a:lnSpc>
                <a:spcPct val="150000"/>
              </a:lnSpc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GB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directly </a:t>
            </a:r>
            <a:r>
              <a:rPr lang="en-GB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the feature based on attribute level criteria, including information gain, correlation </a:t>
            </a:r>
            <a:r>
              <a:rPr lang="en-GB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score. </a:t>
            </a:r>
            <a:endParaRPr sz="2200" dirty="0">
              <a:solidFill>
                <a:schemeClr val="bg1"/>
              </a:solidFill>
              <a:highlight>
                <a:srgbClr val="1F2A6B"/>
              </a:highlight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" name="Google Shape;136;p20"/>
          <p:cNvSpPr txBox="1">
            <a:spLocks/>
          </p:cNvSpPr>
          <p:nvPr/>
        </p:nvSpPr>
        <p:spPr>
          <a:xfrm>
            <a:off x="369500" y="612728"/>
            <a:ext cx="6671700" cy="485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Data Reduction</a:t>
            </a:r>
            <a:endParaRPr lang="en-US"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8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/>
        </p:nvSpPr>
        <p:spPr>
          <a:xfrm>
            <a:off x="21350" y="54125"/>
            <a:ext cx="62634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3400"/>
            </a:pPr>
            <a:r>
              <a:rPr lang="en-US" sz="34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 sz="3400" b="1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434343"/>
                </a:solidFill>
              </a:rPr>
              <a:pPr/>
              <a:t>14</a:t>
            </a:fld>
            <a:endParaRPr lang="en-US">
              <a:solidFill>
                <a:srgbClr val="43434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61" y="942393"/>
            <a:ext cx="6929415" cy="318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3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217100" y="83969"/>
            <a:ext cx="6671700" cy="485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4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 sz="34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4294967295"/>
          </p:nvPr>
        </p:nvSpPr>
        <p:spPr>
          <a:xfrm>
            <a:off x="394325" y="1160075"/>
            <a:ext cx="8553732" cy="3701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68300">
              <a:lnSpc>
                <a:spcPct val="150000"/>
              </a:lnSpc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GB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GB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is about modifying the representation of </a:t>
            </a:r>
            <a:r>
              <a:rPr lang="en-GB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 lvl="0" indent="-368300">
              <a:lnSpc>
                <a:spcPct val="150000"/>
              </a:lnSpc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GB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ategorical </a:t>
            </a:r>
            <a:r>
              <a:rPr lang="en-GB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is supposed to be encoded into numerical data, making it meets the requirements of the models. </a:t>
            </a:r>
            <a:endParaRPr lang="en-GB" sz="2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68300">
              <a:lnSpc>
                <a:spcPct val="150000"/>
              </a:lnSpc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GB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ncoding </a:t>
            </a:r>
            <a:r>
              <a:rPr lang="en-GB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 are adopted for </a:t>
            </a:r>
            <a:r>
              <a:rPr lang="en-GB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numeralization.</a:t>
            </a:r>
          </a:p>
          <a:p>
            <a:pPr lvl="0" indent="-368300">
              <a:lnSpc>
                <a:spcPct val="150000"/>
              </a:lnSpc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GB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One-Hot encoding: Regard each possible value of the categorical data as a single dimension, and use 1 for the dimension which the sample belongs to the category, otherwise 0.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68300">
              <a:lnSpc>
                <a:spcPct val="150000"/>
              </a:lnSpc>
              <a:buClr>
                <a:srgbClr val="FFFFFF"/>
              </a:buClr>
              <a:buSzPts val="2200"/>
              <a:buFont typeface="Times New Roman"/>
              <a:buChar char="●"/>
            </a:pPr>
            <a:endParaRPr lang="en-US" sz="2400" dirty="0"/>
          </a:p>
        </p:txBody>
      </p:sp>
      <p:sp>
        <p:nvSpPr>
          <p:cNvPr id="4" name="Google Shape;136;p20"/>
          <p:cNvSpPr txBox="1">
            <a:spLocks/>
          </p:cNvSpPr>
          <p:nvPr/>
        </p:nvSpPr>
        <p:spPr>
          <a:xfrm>
            <a:off x="369500" y="612728"/>
            <a:ext cx="6671700" cy="485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Data Transformation</a:t>
            </a:r>
            <a:endParaRPr lang="en-US"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8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/>
        </p:nvSpPr>
        <p:spPr>
          <a:xfrm>
            <a:off x="21350" y="54125"/>
            <a:ext cx="62634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3400"/>
            </a:pPr>
            <a:r>
              <a:rPr lang="en-US" sz="34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 sz="3400" b="1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33" y="1045030"/>
            <a:ext cx="7933333" cy="304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7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217100" y="83969"/>
            <a:ext cx="6671700" cy="485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4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 sz="34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136;p20"/>
          <p:cNvSpPr txBox="1">
            <a:spLocks/>
          </p:cNvSpPr>
          <p:nvPr/>
        </p:nvSpPr>
        <p:spPr>
          <a:xfrm>
            <a:off x="369500" y="600278"/>
            <a:ext cx="6671700" cy="485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rgbClr val="FFFFFF"/>
              </a:buClr>
            </a:pPr>
            <a:r>
              <a:rPr lang="en-US" sz="2200" b="1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endParaRPr lang="en-US" sz="2200"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7" name="Google Shape;137;p20"/>
          <p:cNvSpPr txBox="1">
            <a:spLocks/>
          </p:cNvSpPr>
          <p:nvPr/>
        </p:nvSpPr>
        <p:spPr>
          <a:xfrm>
            <a:off x="394324" y="1160075"/>
            <a:ext cx="8227161" cy="3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-368300">
              <a:lnSpc>
                <a:spcPct val="150000"/>
              </a:lnSpc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is a supervised learning algorithm. It can be used both for classification and regression.</a:t>
            </a:r>
          </a:p>
          <a:p>
            <a:pPr indent="-368300">
              <a:lnSpc>
                <a:spcPct val="150000"/>
              </a:lnSpc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creates decision trees on randomly selected data samples, gets prediction from each tree and selects the best solution by means of voting.</a:t>
            </a:r>
          </a:p>
          <a:p>
            <a:pPr indent="-368300">
              <a:lnSpc>
                <a:spcPct val="150000"/>
              </a:lnSpc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also provides a pretty good indicator of the feature importance.</a:t>
            </a:r>
          </a:p>
        </p:txBody>
      </p:sp>
    </p:spTree>
    <p:extLst>
      <p:ext uri="{BB962C8B-B14F-4D97-AF65-F5344CB8AC3E}">
        <p14:creationId xmlns:p14="http://schemas.microsoft.com/office/powerpoint/2010/main" val="346596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21350" y="54125"/>
            <a:ext cx="62634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US" sz="3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 sz="3400" b="1" i="0" u="none" strike="noStrike" cap="none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937325"/>
            <a:ext cx="5730953" cy="405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217100" y="83969"/>
            <a:ext cx="6671700" cy="485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4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 sz="34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4294967295"/>
          </p:nvPr>
        </p:nvSpPr>
        <p:spPr>
          <a:xfrm>
            <a:off x="189051" y="1614195"/>
            <a:ext cx="8553732" cy="330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6100" lvl="0" indent="-457200">
              <a:lnSpc>
                <a:spcPct val="150000"/>
              </a:lnSpc>
              <a:buClr>
                <a:srgbClr val="FFFFFF"/>
              </a:buClr>
              <a:buSzPts val="2200"/>
              <a:buFont typeface="+mj-lt"/>
              <a:buAutoNum type="arabicPeriod"/>
            </a:pPr>
            <a:r>
              <a:rPr lang="en-GB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random (bootstrap) samples from a given dataset.</a:t>
            </a:r>
          </a:p>
          <a:p>
            <a:pPr marL="546100" lvl="0" indent="-457200">
              <a:lnSpc>
                <a:spcPct val="150000"/>
              </a:lnSpc>
              <a:buClr>
                <a:srgbClr val="FFFFFF"/>
              </a:buClr>
              <a:buSzPts val="2200"/>
              <a:buFont typeface="+mj-lt"/>
              <a:buAutoNum type="arabicPeriod"/>
            </a:pPr>
            <a:r>
              <a:rPr lang="en-GB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 a decision tree for each sample and get a prediction result from each decision tree. </a:t>
            </a:r>
          </a:p>
          <a:p>
            <a:pPr marL="546100" indent="-457200">
              <a:lnSpc>
                <a:spcPct val="150000"/>
              </a:lnSpc>
              <a:buClr>
                <a:srgbClr val="FFFFFF"/>
              </a:buClr>
              <a:buSzPts val="2200"/>
              <a:buFont typeface="+mj-lt"/>
              <a:buAutoNum type="arabicPeriod"/>
            </a:pPr>
            <a:r>
              <a:rPr lang="en-GB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a vote for each predicted result.</a:t>
            </a:r>
          </a:p>
          <a:p>
            <a:pPr marL="546100" lvl="0" indent="-457200">
              <a:lnSpc>
                <a:spcPct val="150000"/>
              </a:lnSpc>
              <a:buClr>
                <a:srgbClr val="FFFFFF"/>
              </a:buClr>
              <a:buSzPts val="2200"/>
              <a:buFont typeface="+mj-lt"/>
              <a:buAutoNum type="arabicPeriod"/>
            </a:pPr>
            <a:r>
              <a:rPr lang="en-GB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the prediction result with the most votes as the final prediction..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68300">
              <a:lnSpc>
                <a:spcPct val="150000"/>
              </a:lnSpc>
              <a:buClr>
                <a:srgbClr val="FFFFFF"/>
              </a:buClr>
              <a:buSzPts val="2200"/>
              <a:buFont typeface="Times New Roman"/>
              <a:buChar char="●"/>
            </a:pPr>
            <a:endParaRPr lang="en-US" sz="2400" dirty="0"/>
          </a:p>
        </p:txBody>
      </p:sp>
      <p:sp>
        <p:nvSpPr>
          <p:cNvPr id="4" name="Google Shape;136;p20"/>
          <p:cNvSpPr txBox="1">
            <a:spLocks/>
          </p:cNvSpPr>
          <p:nvPr/>
        </p:nvSpPr>
        <p:spPr>
          <a:xfrm>
            <a:off x="378831" y="818010"/>
            <a:ext cx="6671700" cy="485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200" dirty="0" smtClean="0">
                <a:latin typeface="Times New Roman"/>
                <a:ea typeface="Times New Roman"/>
                <a:cs typeface="Times New Roman"/>
                <a:sym typeface="Times New Roman"/>
              </a:rPr>
              <a:t>Random forest works in four steps:</a:t>
            </a:r>
            <a:endParaRPr lang="en-US"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9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445700" y="18750"/>
            <a:ext cx="6671700" cy="68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4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400"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4294967295"/>
          </p:nvPr>
        </p:nvSpPr>
        <p:spPr>
          <a:xfrm>
            <a:off x="884650" y="769718"/>
            <a:ext cx="7862700" cy="3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2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22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22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 of Thesis</a:t>
            </a:r>
            <a:endParaRPr sz="22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Theoretical Background</a:t>
            </a:r>
            <a:endParaRPr sz="22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dirty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2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Flow</a:t>
            </a: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2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sz="22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368300"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2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Result</a:t>
            </a:r>
            <a:endParaRPr sz="22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Google Shape;148;p22"/>
              <p:cNvSpPr txBox="1"/>
              <p:nvPr/>
            </p:nvSpPr>
            <p:spPr>
              <a:xfrm>
                <a:off x="195725" y="1250313"/>
                <a:ext cx="8537728" cy="38722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  For </a:t>
                </a:r>
                <a:r>
                  <a:rPr lang="en-GB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= 1 to B</a:t>
                </a:r>
                <a:r>
                  <a:rPr lang="en-GB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0"/>
                <a:r>
                  <a:rPr lang="en-GB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GB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(a)Draw </a:t>
                </a:r>
                <a:r>
                  <a:rPr lang="en-GB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bootstrap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GB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GB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GB" sz="2000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GB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size N from the training </a:t>
                </a:r>
                <a:r>
                  <a:rPr lang="en-GB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data. </a:t>
                </a:r>
              </a:p>
              <a:p>
                <a:pPr lvl="0"/>
                <a:endParaRPr lang="en-US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r>
                  <a:rPr lang="en-GB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(b)Grow a </a:t>
                </a:r>
                <a:r>
                  <a:rPr lang="en-GB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random-forest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GB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GB" sz="2000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GB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the bootstrapped data, by </a:t>
                </a:r>
                <a:r>
                  <a:rPr lang="en-GB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recursively 	     repeating </a:t>
                </a:r>
                <a:r>
                  <a:rPr lang="en-GB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following steps for each terminal node of </a:t>
                </a:r>
                <a:r>
                  <a:rPr lang="en-GB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GB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tree, until </a:t>
                </a:r>
                <a:r>
                  <a:rPr lang="en-GB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the minimum </a:t>
                </a:r>
                <a:r>
                  <a:rPr lang="en-GB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GB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reached</a:t>
                </a:r>
                <a:r>
                  <a:rPr lang="en-GB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0"/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GB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i. Select </a:t>
                </a:r>
                <a:r>
                  <a:rPr lang="en-GB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variables at random from the p variables. </a:t>
                </a:r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GB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ii. Pick </a:t>
                </a:r>
                <a:r>
                  <a:rPr lang="en-GB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best variable/split-point among the m. </a:t>
                </a:r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GB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iii. Split </a:t>
                </a:r>
                <a:r>
                  <a:rPr lang="en-GB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node into two daughter nodes</a:t>
                </a:r>
                <a:r>
                  <a:rPr lang="en-GB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endParaRPr lang="en-GB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  Output </a:t>
                </a:r>
                <a:r>
                  <a:rPr lang="en-GB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ensemble of trees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GB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{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GB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r>
                          <a:rPr lang="en-GB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}</m:t>
                        </m:r>
                      </m:e>
                      <m:sub>
                        <m:r>
                          <a:rPr lang="en-GB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GB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𝐵</m:t>
                        </m:r>
                      </m:sup>
                    </m:sSubSup>
                    <m:r>
                      <a:rPr lang="en-GB" sz="2000" i="1">
                        <a:solidFill>
                          <a:schemeClr val="bg1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" name="Google Shape;148;p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25" y="1250313"/>
                <a:ext cx="8537728" cy="3872204"/>
              </a:xfrm>
              <a:prstGeom prst="rect">
                <a:avLst/>
              </a:prstGeom>
              <a:blipFill rotWithShape="1">
                <a:blip r:embed="rId3"/>
                <a:stretch>
                  <a:fillRect l="-714" r="-571" b="-11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solidFill>
                  <a:schemeClr val="bg1"/>
                </a:solidFill>
              </a:r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Google Shape;136;p20"/>
          <p:cNvSpPr txBox="1">
            <a:spLocks/>
          </p:cNvSpPr>
          <p:nvPr/>
        </p:nvSpPr>
        <p:spPr>
          <a:xfrm>
            <a:off x="217100" y="83969"/>
            <a:ext cx="6671700" cy="485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200"/>
            </a:pPr>
            <a:r>
              <a:rPr lang="en-US" sz="3400" b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 lang="en-US" sz="34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136;p20"/>
          <p:cNvSpPr txBox="1">
            <a:spLocks/>
          </p:cNvSpPr>
          <p:nvPr/>
        </p:nvSpPr>
        <p:spPr>
          <a:xfrm>
            <a:off x="369500" y="612728"/>
            <a:ext cx="6671700" cy="485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Random Forest Classification Algorithm</a:t>
            </a:r>
            <a:endParaRPr lang="en-US"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336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Google Shape;148;p22"/>
              <p:cNvSpPr txBox="1"/>
              <p:nvPr/>
            </p:nvSpPr>
            <p:spPr>
              <a:xfrm>
                <a:off x="195725" y="615820"/>
                <a:ext cx="8862600" cy="4162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r>
                  <a:rPr lang="en-US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Classification;</a:t>
                </a:r>
              </a:p>
              <a:p>
                <a:pPr lvl="0"/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GB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GB" sz="2000" i="1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en-GB" sz="2000" i="1">
                        <a:solidFill>
                          <a:schemeClr val="bg1"/>
                        </a:solidFill>
                        <a:latin typeface="Cambria Math"/>
                      </a:rPr>
                      <m:t>𝑥</m:t>
                    </m:r>
                    <m:r>
                      <a:rPr lang="en-GB" sz="2000" i="1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GB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class prediction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GB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GB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random-forest tree. </a:t>
                </a:r>
                <a:endParaRPr lang="en-GB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GB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en-GB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𝑓</m:t>
                        </m:r>
                      </m:sub>
                      <m:sup>
                        <m:r>
                          <a:rPr lang="en-GB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GB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 </a:t>
                </a:r>
                <a:r>
                  <a:rPr lang="en-GB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the final result of random-forest . Then</a:t>
                </a:r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endParaRPr lang="en-US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r>
                  <a:rPr lang="en-US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GB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GB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𝑟𝑓</m:t>
                        </m:r>
                      </m:sub>
                      <m:sup>
                        <m:r>
                          <a:rPr lang="en-GB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GB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 = majority vote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GB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r>
                          <a:rPr lang="en-GB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GB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GB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)}</m:t>
                        </m:r>
                      </m:e>
                      <m:sub>
                        <m:r>
                          <a:rPr lang="en-GB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GB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GB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8900" lvl="0">
                  <a:lnSpc>
                    <a:spcPct val="150000"/>
                  </a:lnSpc>
                  <a:buClr>
                    <a:srgbClr val="FFFFFF"/>
                  </a:buClr>
                  <a:buSzPts val="2200"/>
                </a:pPr>
                <a:endParaRPr lang="en-GB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8900" lvl="0">
                  <a:lnSpc>
                    <a:spcPct val="150000"/>
                  </a:lnSpc>
                  <a:buClr>
                    <a:srgbClr val="FFFFFF"/>
                  </a:buClr>
                  <a:buSzPts val="2200"/>
                </a:pPr>
                <a:r>
                  <a:rPr lang="en-GB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GB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classification</a:t>
                </a:r>
                <a:r>
                  <a:rPr lang="en-GB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GB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minimum node size is one. </a:t>
                </a:r>
                <a:endParaRPr lang="en-GB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8900">
                  <a:lnSpc>
                    <a:spcPct val="150000"/>
                  </a:lnSpc>
                  <a:buClr>
                    <a:srgbClr val="FFFFFF"/>
                  </a:buClr>
                  <a:buSzPts val="2200"/>
                </a:pPr>
                <a:r>
                  <a:rPr lang="en-GB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regression,</a:t>
                </a:r>
                <a:r>
                  <a:rPr lang="en-GB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minimum node size is </a:t>
                </a:r>
                <a:r>
                  <a:rPr lang="en-GB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three or four. </a:t>
                </a:r>
                <a:endParaRPr lang="en-GB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8900" lvl="0">
                  <a:lnSpc>
                    <a:spcPct val="150000"/>
                  </a:lnSpc>
                  <a:buClr>
                    <a:srgbClr val="FFFFFF"/>
                  </a:buClr>
                  <a:buSzPts val="2200"/>
                </a:pPr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" name="Google Shape;148;p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25" y="615820"/>
                <a:ext cx="8862600" cy="4162916"/>
              </a:xfrm>
              <a:prstGeom prst="rect">
                <a:avLst/>
              </a:prstGeom>
              <a:blipFill rotWithShape="1">
                <a:blip r:embed="rId3"/>
                <a:stretch>
                  <a:fillRect l="-688" b="-60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solidFill>
                  <a:schemeClr val="bg1"/>
                </a:solidFill>
              </a:r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Google Shape;136;p20"/>
          <p:cNvSpPr txBox="1">
            <a:spLocks/>
          </p:cNvSpPr>
          <p:nvPr/>
        </p:nvSpPr>
        <p:spPr>
          <a:xfrm>
            <a:off x="58473" y="83969"/>
            <a:ext cx="6671700" cy="485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200"/>
            </a:pPr>
            <a:r>
              <a:rPr lang="en-US" sz="3400" b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 lang="en-US" sz="34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013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/>
        </p:nvSpPr>
        <p:spPr>
          <a:xfrm>
            <a:off x="373228" y="917735"/>
            <a:ext cx="8416213" cy="403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Bootstrap Aggregating</a:t>
            </a:r>
            <a:r>
              <a:rPr lang="en-US" sz="2000" b="1" i="0" u="none" strike="noStrike" cap="none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2000" b="1" i="0" u="none" strike="noStrike" cap="none" dirty="0">
              <a:solidFill>
                <a:srgbClr val="FFFFFF"/>
              </a:solidFill>
              <a:highlight>
                <a:srgbClr val="1F2A6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>
              <a:lnSpc>
                <a:spcPct val="200000"/>
              </a:lnSpc>
              <a:buClr>
                <a:srgbClr val="FFFFFF"/>
              </a:buClr>
              <a:buSzPts val="2100"/>
              <a:buFont typeface="Times New Roman"/>
              <a:buChar char="●"/>
            </a:pPr>
            <a:r>
              <a:rPr lang="en-GB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 aggregating is also called bagging.</a:t>
            </a:r>
          </a:p>
          <a:p>
            <a:pPr marL="457200" lvl="0" indent="-361950">
              <a:lnSpc>
                <a:spcPct val="200000"/>
              </a:lnSpc>
              <a:buClr>
                <a:srgbClr val="FFFFFF"/>
              </a:buClr>
              <a:buSzPts val="2100"/>
              <a:buFont typeface="Times New Roman"/>
              <a:buChar char="●"/>
            </a:pPr>
            <a:r>
              <a:rPr lang="en-GB" sz="2000" dirty="0" smtClean="0">
                <a:solidFill>
                  <a:schemeClr val="bg1"/>
                </a:solidFill>
                <a:highlight>
                  <a:srgbClr val="1F2A6B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We train a number of decision trees from bootstrap samples of your training set.</a:t>
            </a:r>
          </a:p>
          <a:p>
            <a:pPr marL="457200" lvl="0" indent="-361950">
              <a:lnSpc>
                <a:spcPct val="200000"/>
              </a:lnSpc>
              <a:buClr>
                <a:srgbClr val="FFFFFF"/>
              </a:buClr>
              <a:buSzPts val="2100"/>
              <a:buFont typeface="Times New Roman"/>
              <a:buChar char="●"/>
            </a:pPr>
            <a:r>
              <a:rPr lang="en-GB" sz="2000" b="0" i="0" u="none" strike="noStrike" cap="none" dirty="0" smtClean="0">
                <a:solidFill>
                  <a:schemeClr val="bg1"/>
                </a:solidFill>
                <a:highlight>
                  <a:srgbClr val="1F2A6B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Bootstrap sampling means drawing random samples from our training set.</a:t>
            </a:r>
          </a:p>
          <a:p>
            <a:pPr marL="457200" lvl="0" indent="-361950">
              <a:lnSpc>
                <a:spcPct val="200000"/>
              </a:lnSpc>
              <a:buClr>
                <a:srgbClr val="FFFFFF"/>
              </a:buClr>
              <a:buSzPts val="2100"/>
              <a:buFont typeface="Times New Roman"/>
              <a:buChar char="●"/>
            </a:pPr>
            <a:r>
              <a:rPr lang="en-GB" sz="2000" dirty="0" smtClean="0">
                <a:solidFill>
                  <a:schemeClr val="bg1"/>
                </a:solidFill>
                <a:highlight>
                  <a:srgbClr val="1F2A6B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For classification, a committee of trees cast a vote for the predicted class.</a:t>
            </a:r>
            <a:endParaRPr lang="en-GB" sz="2000" b="0" i="0" u="none" strike="noStrike" cap="none" dirty="0">
              <a:solidFill>
                <a:schemeClr val="bg1"/>
              </a:solidFill>
              <a:highlight>
                <a:srgbClr val="1F2A6B"/>
              </a:highlight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solidFill>
                  <a:schemeClr val="bg1"/>
                </a:solidFill>
              </a:r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Google Shape;136;p20"/>
          <p:cNvSpPr txBox="1">
            <a:spLocks/>
          </p:cNvSpPr>
          <p:nvPr/>
        </p:nvSpPr>
        <p:spPr>
          <a:xfrm>
            <a:off x="133121" y="83969"/>
            <a:ext cx="6671700" cy="485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200"/>
            </a:pPr>
            <a:r>
              <a:rPr lang="en-US" sz="3400" b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 lang="en-US" sz="34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/>
        </p:nvSpPr>
        <p:spPr>
          <a:xfrm>
            <a:off x="21350" y="54125"/>
            <a:ext cx="62634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US" sz="3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 sz="3400" b="1" i="0" u="none" strike="noStrike" cap="none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0550" y="650475"/>
            <a:ext cx="6022901" cy="42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217100" y="83969"/>
            <a:ext cx="6671700" cy="485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4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 sz="34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4294967295"/>
          </p:nvPr>
        </p:nvSpPr>
        <p:spPr>
          <a:xfrm>
            <a:off x="394325" y="1408921"/>
            <a:ext cx="8553732" cy="3452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68300">
              <a:lnSpc>
                <a:spcPct val="150000"/>
              </a:lnSpc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GB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is a simple, deterministic data structure for modelling decision rules for a specific classification problem.</a:t>
            </a:r>
          </a:p>
          <a:p>
            <a:pPr lvl="0" indent="-368300">
              <a:lnSpc>
                <a:spcPct val="150000"/>
              </a:lnSpc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GB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each node, one feature is selected to make separating decision. </a:t>
            </a:r>
          </a:p>
          <a:p>
            <a:pPr indent="-368300">
              <a:lnSpc>
                <a:spcPct val="150000"/>
              </a:lnSpc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GB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stop splitting once the leaf node has optimally less data points.</a:t>
            </a:r>
          </a:p>
          <a:p>
            <a:pPr lvl="0" indent="-368300">
              <a:lnSpc>
                <a:spcPct val="150000"/>
              </a:lnSpc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GB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leaf node then gives us insight into the final </a:t>
            </a:r>
            <a:r>
              <a:rPr lang="en-GB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esult.</a:t>
            </a:r>
          </a:p>
          <a:p>
            <a:pPr lvl="0" indent="-368300">
              <a:lnSpc>
                <a:spcPct val="150000"/>
              </a:lnSpc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GB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popular method for splitting is Gini Impurity.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68300">
              <a:lnSpc>
                <a:spcPct val="150000"/>
              </a:lnSpc>
              <a:buClr>
                <a:srgbClr val="FFFFFF"/>
              </a:buClr>
              <a:buSzPts val="2200"/>
              <a:buFont typeface="Times New Roman"/>
              <a:buChar char="●"/>
            </a:pPr>
            <a:endParaRPr lang="en-US" sz="2400" dirty="0"/>
          </a:p>
        </p:txBody>
      </p:sp>
      <p:sp>
        <p:nvSpPr>
          <p:cNvPr id="4" name="Google Shape;136;p20"/>
          <p:cNvSpPr txBox="1">
            <a:spLocks/>
          </p:cNvSpPr>
          <p:nvPr/>
        </p:nvSpPr>
        <p:spPr>
          <a:xfrm>
            <a:off x="369500" y="842901"/>
            <a:ext cx="6671700" cy="485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rgbClr val="FFFFFF"/>
              </a:buClr>
            </a:pPr>
            <a:r>
              <a:rPr lang="en-US" sz="2200" b="1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Decision Tree?</a:t>
            </a:r>
            <a:endParaRPr lang="en-US" sz="2200"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FFFFFF"/>
                </a:solidFill>
              </a:rPr>
              <a:pPr/>
              <a:t>24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19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/>
        </p:nvSpPr>
        <p:spPr>
          <a:xfrm>
            <a:off x="21350" y="54125"/>
            <a:ext cx="62634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US" sz="3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 sz="3400" b="1" i="0" u="none" strike="noStrike" cap="none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406475" y="703500"/>
            <a:ext cx="8737500" cy="4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a Gini Impurity?</a:t>
            </a:r>
            <a:endParaRPr sz="2400" b="1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-US" sz="22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Gini Impurity</a:t>
            </a:r>
            <a:r>
              <a:rPr lang="en-US" sz="22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the probability of </a:t>
            </a:r>
            <a:r>
              <a:rPr lang="en-US" sz="2200" b="0" i="1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incorrectly</a:t>
            </a:r>
            <a:r>
              <a:rPr lang="en-US" sz="22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classifying a randomly chosen element in the dataset if it were randomly labeled </a:t>
            </a:r>
            <a:r>
              <a:rPr lang="en-US" sz="2200" b="0" i="1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according to the class distribution</a:t>
            </a:r>
            <a:r>
              <a:rPr lang="en-US" sz="22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 the database</a:t>
            </a:r>
            <a:r>
              <a:rPr lang="en-US" sz="2200" b="0" i="0" u="none" strike="noStrike" cap="none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It’s </a:t>
            </a:r>
            <a:r>
              <a:rPr lang="en-US" sz="22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calculated as</a:t>
            </a:r>
            <a:endParaRPr sz="22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where ,C is the number of class</a:t>
            </a:r>
            <a:endParaRPr sz="22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p(i) is the probability of randomly picking an element of  class i.</a:t>
            </a:r>
            <a:endParaRPr sz="22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	    </a:t>
            </a:r>
            <a:endParaRPr sz="22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FFFFFF"/>
              </a:solidFill>
              <a:highlight>
                <a:srgbClr val="1F2A6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FFFFFF"/>
                </a:solidFill>
                <a:highlight>
                  <a:srgbClr val="1F2A6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  <a:endParaRPr sz="2200" b="0" i="0" u="none" strike="noStrike" cap="none" dirty="0">
              <a:solidFill>
                <a:srgbClr val="FFFFFF"/>
              </a:solidFill>
              <a:highlight>
                <a:srgbClr val="1F2A6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2250" y="2653800"/>
            <a:ext cx="3819525" cy="9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/>
        </p:nvSpPr>
        <p:spPr>
          <a:xfrm>
            <a:off x="21350" y="54125"/>
            <a:ext cx="62634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3400"/>
            </a:pPr>
            <a:r>
              <a:rPr lang="en-US" sz="3400" b="1" dirty="0">
                <a:solidFill>
                  <a:schemeClr val="tx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 b="1" dirty="0" smtClean="0">
                <a:solidFill>
                  <a:schemeClr val="tx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sz="3400" b="1" dirty="0">
              <a:solidFill>
                <a:schemeClr val="tx1">
                  <a:lumMod val="75000"/>
                </a:schemeClr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434343"/>
                </a:solidFill>
              </a:rPr>
              <a:pPr/>
              <a:t>26</a:t>
            </a:fld>
            <a:endParaRPr lang="en-US">
              <a:solidFill>
                <a:srgbClr val="43434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9" y="847940"/>
            <a:ext cx="7165911" cy="363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7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/>
        </p:nvSpPr>
        <p:spPr>
          <a:xfrm>
            <a:off x="0" y="7442"/>
            <a:ext cx="908304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US" sz="3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3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690720" y="1125856"/>
            <a:ext cx="7701600" cy="36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</a:pPr>
            <a:r>
              <a:rPr lang="en-US" sz="2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Sex (Male,Female,Infant)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</a:pPr>
            <a:r>
              <a:rPr lang="en-US" sz="2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</a:t>
            </a:r>
            <a:endParaRPr sz="2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AutoNum type="arabicPeriod"/>
            </a:pPr>
            <a:r>
              <a:rPr lang="en-US" sz="2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Diameter</a:t>
            </a:r>
            <a:endParaRPr sz="2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</a:pPr>
            <a:r>
              <a:rPr lang="en-US" sz="2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</a:pPr>
            <a:r>
              <a:rPr lang="en-US" sz="2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Whole weight (whole abalone)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</a:pPr>
            <a:r>
              <a:rPr lang="en-US" sz="2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Shucked weight (weight of meat)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</a:pPr>
            <a:r>
              <a:rPr lang="en-US" sz="2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Viscera weight (weight after polishing)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</a:pPr>
            <a:r>
              <a:rPr lang="en-US" sz="2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Shell weight (weight after being dried)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</a:pPr>
            <a:r>
              <a:rPr lang="en-US" sz="2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</a:t>
            </a:r>
            <a:r>
              <a:rPr lang="en-US" sz="2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(Target </a:t>
            </a:r>
            <a:r>
              <a:rPr lang="en-US" sz="2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630620" y="694969"/>
            <a:ext cx="358402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Dataset Attributes: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solidFill>
                  <a:schemeClr val="bg1"/>
                </a:solidFill>
              </a:r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>
            <a:spLocks noGrp="1"/>
          </p:cNvSpPr>
          <p:nvPr>
            <p:ph type="title"/>
          </p:nvPr>
        </p:nvSpPr>
        <p:spPr>
          <a:xfrm>
            <a:off x="378373" y="94950"/>
            <a:ext cx="6891428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4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 sz="34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620110" y="966970"/>
            <a:ext cx="4151586" cy="337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Featured columns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2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chemeClr val="lt1"/>
                </a:solidFill>
                <a:latin typeface="+mj-lt"/>
                <a:cs typeface="Times New Roman" panose="02020603050405020304" pitchFamily="18" charset="0"/>
                <a:sym typeface="Arial"/>
              </a:rPr>
              <a:t>Age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Number of rows</a:t>
            </a:r>
            <a:endParaRPr sz="2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2"/>
          <p:cNvSpPr/>
          <p:nvPr/>
        </p:nvSpPr>
        <p:spPr>
          <a:xfrm>
            <a:off x="3331767" y="1765754"/>
            <a:ext cx="1240221" cy="10510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F9BE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2"/>
          <p:cNvSpPr/>
          <p:nvPr/>
        </p:nvSpPr>
        <p:spPr>
          <a:xfrm>
            <a:off x="3347533" y="2391121"/>
            <a:ext cx="1240221" cy="10510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F9BE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2"/>
          <p:cNvSpPr/>
          <p:nvPr/>
        </p:nvSpPr>
        <p:spPr>
          <a:xfrm>
            <a:off x="3321257" y="3321287"/>
            <a:ext cx="1240200" cy="10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F9BE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4897825" y="1608100"/>
            <a:ext cx="4151700" cy="28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 columns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 ( young, adult, old )     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4178 rows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0" y="82946"/>
            <a:ext cx="6671700" cy="6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System Design</a:t>
            </a: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33"/>
          <p:cNvSpPr/>
          <p:nvPr/>
        </p:nvSpPr>
        <p:spPr>
          <a:xfrm>
            <a:off x="2495449" y="547749"/>
            <a:ext cx="622728" cy="344844"/>
          </a:xfrm>
          <a:prstGeom prst="flowChartTerminator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33"/>
          <p:cNvCxnSpPr>
            <a:stCxn id="224" idx="4"/>
          </p:cNvCxnSpPr>
          <p:nvPr/>
        </p:nvCxnSpPr>
        <p:spPr>
          <a:xfrm flipH="1">
            <a:off x="2780393" y="1671993"/>
            <a:ext cx="10886" cy="258302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4" name="Google Shape;224;p33"/>
          <p:cNvSpPr/>
          <p:nvPr/>
        </p:nvSpPr>
        <p:spPr>
          <a:xfrm>
            <a:off x="2110879" y="1119693"/>
            <a:ext cx="1360800" cy="552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Abalone Dataset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33"/>
          <p:cNvCxnSpPr/>
          <p:nvPr/>
        </p:nvCxnSpPr>
        <p:spPr>
          <a:xfrm>
            <a:off x="2758881" y="3368625"/>
            <a:ext cx="8989" cy="39613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6" name="Google Shape;226;p33"/>
          <p:cNvSpPr/>
          <p:nvPr/>
        </p:nvSpPr>
        <p:spPr>
          <a:xfrm>
            <a:off x="2447517" y="4627462"/>
            <a:ext cx="622728" cy="344844"/>
          </a:xfrm>
          <a:prstGeom prst="flowChartTerminator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3"/>
          <p:cNvSpPr/>
          <p:nvPr/>
        </p:nvSpPr>
        <p:spPr>
          <a:xfrm>
            <a:off x="2006290" y="2776166"/>
            <a:ext cx="1613400" cy="695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Dataset using Random Forest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3"/>
          <p:cNvSpPr/>
          <p:nvPr/>
        </p:nvSpPr>
        <p:spPr>
          <a:xfrm>
            <a:off x="4468354" y="1986445"/>
            <a:ext cx="846050" cy="1005725"/>
          </a:xfrm>
          <a:prstGeom prst="flowChartMagneticDisk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Stored DB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33"/>
          <p:cNvCxnSpPr/>
          <p:nvPr/>
        </p:nvCxnSpPr>
        <p:spPr>
          <a:xfrm>
            <a:off x="4012163" y="2503781"/>
            <a:ext cx="456191" cy="6216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1" name="Google Shape;231;p33"/>
          <p:cNvSpPr/>
          <p:nvPr/>
        </p:nvSpPr>
        <p:spPr>
          <a:xfrm>
            <a:off x="2115527" y="3764756"/>
            <a:ext cx="1360800" cy="552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Trained Model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33"/>
          <p:cNvCxnSpPr/>
          <p:nvPr/>
        </p:nvCxnSpPr>
        <p:spPr>
          <a:xfrm>
            <a:off x="2791279" y="2496897"/>
            <a:ext cx="0" cy="288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" name="Google Shape;229;p33"/>
          <p:cNvSpPr/>
          <p:nvPr/>
        </p:nvSpPr>
        <p:spPr>
          <a:xfrm>
            <a:off x="2143140" y="1919864"/>
            <a:ext cx="1249457" cy="56444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223;p33"/>
          <p:cNvCxnSpPr/>
          <p:nvPr/>
        </p:nvCxnSpPr>
        <p:spPr>
          <a:xfrm flipH="1">
            <a:off x="2793227" y="892593"/>
            <a:ext cx="2700" cy="227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" name="Google Shape;232;p33"/>
          <p:cNvCxnSpPr/>
          <p:nvPr/>
        </p:nvCxnSpPr>
        <p:spPr>
          <a:xfrm>
            <a:off x="2785052" y="4338208"/>
            <a:ext cx="0" cy="288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" name="Google Shape;240;p34"/>
          <p:cNvSpPr/>
          <p:nvPr/>
        </p:nvSpPr>
        <p:spPr>
          <a:xfrm>
            <a:off x="6471737" y="601551"/>
            <a:ext cx="622728" cy="344844"/>
          </a:xfrm>
          <a:prstGeom prst="flowChartTerminator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241;p34"/>
          <p:cNvCxnSpPr/>
          <p:nvPr/>
        </p:nvCxnSpPr>
        <p:spPr>
          <a:xfrm flipH="1">
            <a:off x="6781761" y="946403"/>
            <a:ext cx="2700" cy="227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" name="Google Shape;243;p34"/>
          <p:cNvSpPr/>
          <p:nvPr/>
        </p:nvSpPr>
        <p:spPr>
          <a:xfrm>
            <a:off x="5920011" y="1162928"/>
            <a:ext cx="1563140" cy="5523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Abalone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44;p34"/>
          <p:cNvSpPr/>
          <p:nvPr/>
        </p:nvSpPr>
        <p:spPr>
          <a:xfrm>
            <a:off x="5918661" y="2040128"/>
            <a:ext cx="1728900" cy="695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Classify using Random Forest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245;p34"/>
          <p:cNvCxnSpPr/>
          <p:nvPr/>
        </p:nvCxnSpPr>
        <p:spPr>
          <a:xfrm>
            <a:off x="5314404" y="2484305"/>
            <a:ext cx="60425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" name="Google Shape;246;p34"/>
          <p:cNvCxnSpPr/>
          <p:nvPr/>
        </p:nvCxnSpPr>
        <p:spPr>
          <a:xfrm>
            <a:off x="6783111" y="1725428"/>
            <a:ext cx="0" cy="304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" name="Google Shape;247;p34"/>
          <p:cNvSpPr/>
          <p:nvPr/>
        </p:nvSpPr>
        <p:spPr>
          <a:xfrm>
            <a:off x="6470397" y="4109149"/>
            <a:ext cx="622728" cy="344844"/>
          </a:xfrm>
          <a:prstGeom prst="flowChartTerminator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48;p34"/>
          <p:cNvCxnSpPr/>
          <p:nvPr/>
        </p:nvCxnSpPr>
        <p:spPr>
          <a:xfrm>
            <a:off x="6783099" y="2716566"/>
            <a:ext cx="0" cy="288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" name="Google Shape;250;p34"/>
          <p:cNvSpPr/>
          <p:nvPr/>
        </p:nvSpPr>
        <p:spPr>
          <a:xfrm>
            <a:off x="5920011" y="3038825"/>
            <a:ext cx="1728900" cy="649200"/>
          </a:xfrm>
          <a:prstGeom prst="parallelogram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1200"/>
            </a:pPr>
            <a:r>
              <a:rPr lang="en-US" sz="1200" b="0" i="0" u="none" strike="noStrike" cap="none" dirty="0">
                <a:solidFill>
                  <a:srgbClr val="000000"/>
                </a:solidFill>
                <a:sym typeface="Arial"/>
              </a:rPr>
              <a:t>The age of </a:t>
            </a:r>
            <a:r>
              <a:rPr lang="en-US" sz="1200" dirty="0" smtClean="0"/>
              <a:t>Abalone</a:t>
            </a:r>
            <a:endParaRPr sz="12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cxnSp>
        <p:nvCxnSpPr>
          <p:cNvPr id="29" name="Google Shape;253;p34"/>
          <p:cNvCxnSpPr/>
          <p:nvPr/>
        </p:nvCxnSpPr>
        <p:spPr>
          <a:xfrm flipH="1">
            <a:off x="6783111" y="3755425"/>
            <a:ext cx="1350" cy="350922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TextBox 10"/>
          <p:cNvSpPr txBox="1"/>
          <p:nvPr/>
        </p:nvSpPr>
        <p:spPr>
          <a:xfrm>
            <a:off x="2270228" y="223934"/>
            <a:ext cx="1368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Training Stage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05732" y="227038"/>
            <a:ext cx="1368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Testing Stage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cxnSp>
        <p:nvCxnSpPr>
          <p:cNvPr id="7" name="Straight Connector 6"/>
          <p:cNvCxnSpPr>
            <a:stCxn id="227" idx="3"/>
          </p:cNvCxnSpPr>
          <p:nvPr/>
        </p:nvCxnSpPr>
        <p:spPr>
          <a:xfrm>
            <a:off x="3619690" y="3123716"/>
            <a:ext cx="3924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12163" y="2503781"/>
            <a:ext cx="0" cy="6199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598100" y="94950"/>
            <a:ext cx="66717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4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 sz="34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4294967295"/>
          </p:nvPr>
        </p:nvSpPr>
        <p:spPr>
          <a:xfrm>
            <a:off x="486128" y="1036775"/>
            <a:ext cx="8127000" cy="38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imes New Roman"/>
              <a:buChar char="●"/>
            </a:pPr>
            <a:r>
              <a:rPr lang="en-US" sz="2100" dirty="0">
                <a:solidFill>
                  <a:srgbClr val="FFFFFF"/>
                </a:solidFill>
                <a:highlight>
                  <a:srgbClr val="1F2A6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Abalone is a nutritious food resource in the many parts of the world and is considered as a luxury item. </a:t>
            </a:r>
            <a:endParaRPr sz="2100" dirty="0">
              <a:solidFill>
                <a:srgbClr val="FFFFFF"/>
              </a:solidFill>
              <a:highlight>
                <a:srgbClr val="1F2A6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imes New Roman"/>
              <a:buChar char="●"/>
            </a:pPr>
            <a:r>
              <a:rPr lang="en-US" sz="2100" dirty="0">
                <a:solidFill>
                  <a:schemeClr val="lt1"/>
                </a:solidFill>
                <a:highlight>
                  <a:srgbClr val="1F2A6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economic value of abalone is positively correlated with its age.</a:t>
            </a:r>
            <a:endParaRPr sz="2100" dirty="0">
              <a:solidFill>
                <a:srgbClr val="FFFFFF"/>
              </a:solidFill>
              <a:highlight>
                <a:srgbClr val="1F2A6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imes New Roman"/>
              <a:buChar char="●"/>
            </a:pPr>
            <a:r>
              <a:rPr lang="en-US" sz="2100" dirty="0">
                <a:solidFill>
                  <a:srgbClr val="FFFFFF"/>
                </a:solidFill>
                <a:highlight>
                  <a:srgbClr val="1F2A6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Rings are formed in the shell of the abalone as it grows, usually at the rate of one ring per year. </a:t>
            </a:r>
            <a:endParaRPr sz="2100" dirty="0">
              <a:solidFill>
                <a:srgbClr val="FFFFFF"/>
              </a:solidFill>
              <a:highlight>
                <a:srgbClr val="1F2A6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imes New Roman"/>
              <a:buChar char="●"/>
            </a:pPr>
            <a:r>
              <a:rPr lang="en-US" sz="2100" dirty="0">
                <a:solidFill>
                  <a:srgbClr val="FFFFFF"/>
                </a:solidFill>
                <a:highlight>
                  <a:srgbClr val="1F2A6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Getting access to the rings of an abalone involves cutting the shell.</a:t>
            </a:r>
            <a:endParaRPr sz="2100" dirty="0">
              <a:solidFill>
                <a:srgbClr val="FFFFFF"/>
              </a:solidFill>
              <a:highlight>
                <a:srgbClr val="1F2A6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imes New Roman"/>
              <a:buChar char="●"/>
            </a:pPr>
            <a:r>
              <a:rPr lang="en-US" sz="2100" dirty="0">
                <a:solidFill>
                  <a:srgbClr val="FFFFFF"/>
                </a:solidFill>
                <a:highlight>
                  <a:srgbClr val="1F2A6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After polishing and staining, a lab technician examines a shell sample under a microscope and counts the rings.</a:t>
            </a:r>
            <a:endParaRPr sz="2100" dirty="0">
              <a:solidFill>
                <a:srgbClr val="FFFFFF"/>
              </a:solidFill>
              <a:highlight>
                <a:srgbClr val="1F2A6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imes New Roman"/>
              <a:buChar char="●"/>
            </a:pPr>
            <a:r>
              <a:rPr lang="en-US" sz="2100" dirty="0">
                <a:solidFill>
                  <a:srgbClr val="FFFFFF"/>
                </a:solidFill>
                <a:highlight>
                  <a:srgbClr val="1F2A6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Since this method increases the cost, this system can be used to easily classify the ages of abalones.</a:t>
            </a:r>
            <a:endParaRPr sz="2100" dirty="0">
              <a:solidFill>
                <a:srgbClr val="FFFFFF"/>
              </a:solidFill>
              <a:highlight>
                <a:srgbClr val="1F2A6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772960" y="2210040"/>
              <a:ext cx="36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63600" y="22006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>
            <a:spLocks noGrp="1"/>
          </p:cNvSpPr>
          <p:nvPr>
            <p:ph type="title"/>
          </p:nvPr>
        </p:nvSpPr>
        <p:spPr>
          <a:xfrm>
            <a:off x="369500" y="94950"/>
            <a:ext cx="66717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400" b="1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sz="3400"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35"/>
          <p:cNvSpPr txBox="1">
            <a:spLocks noGrp="1"/>
          </p:cNvSpPr>
          <p:nvPr>
            <p:ph type="body" idx="4294967295"/>
          </p:nvPr>
        </p:nvSpPr>
        <p:spPr>
          <a:xfrm>
            <a:off x="422000" y="1292600"/>
            <a:ext cx="8451412" cy="3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can be used  to reduce the cost </a:t>
            </a:r>
            <a:r>
              <a:rPr lang="en-US" sz="22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production of adornment items and know how abalone is growing within duration.</a:t>
            </a:r>
            <a:endParaRPr sz="22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age of abalones can be classified without the laboratory experiments.</a:t>
            </a:r>
            <a:endParaRPr sz="22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age of abalones can be determined by using the very simple physical characteristics like weight, height and length .</a:t>
            </a:r>
            <a:endParaRPr sz="2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/>
        </p:nvSpPr>
        <p:spPr>
          <a:xfrm>
            <a:off x="21350" y="55976"/>
            <a:ext cx="6263400" cy="57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3400"/>
            </a:pPr>
            <a:r>
              <a:rPr lang="en-US" sz="3400" b="1" dirty="0" smtClean="0">
                <a:solidFill>
                  <a:srgbClr val="2A39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Implementations</a:t>
            </a:r>
            <a:endParaRPr sz="3400" b="1" dirty="0">
              <a:solidFill>
                <a:srgbClr val="2A399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434343"/>
                </a:solidFill>
              </a:rPr>
              <a:pPr/>
              <a:t>31</a:t>
            </a:fld>
            <a:endParaRPr lang="en-US">
              <a:solidFill>
                <a:srgbClr val="43434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69174" y="4707360"/>
            <a:ext cx="2621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Figure 1.1 Home Page 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58" y="727788"/>
            <a:ext cx="7296540" cy="397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2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/>
        </p:nvSpPr>
        <p:spPr>
          <a:xfrm>
            <a:off x="21350" y="55976"/>
            <a:ext cx="6263400" cy="57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3400"/>
            </a:pPr>
            <a:r>
              <a:rPr lang="en-US" sz="3400" b="1" dirty="0" smtClean="0">
                <a:solidFill>
                  <a:srgbClr val="2A39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 sz="3400" b="1" dirty="0">
              <a:solidFill>
                <a:srgbClr val="2A399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434343"/>
                </a:solidFill>
              </a:rPr>
              <a:pPr/>
              <a:t>32</a:t>
            </a:fld>
            <a:endParaRPr lang="en-US">
              <a:solidFill>
                <a:srgbClr val="43434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69174" y="4707360"/>
            <a:ext cx="2621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Figure 1.2 Information Page 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82" y="643803"/>
            <a:ext cx="7156579" cy="406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/>
        </p:nvSpPr>
        <p:spPr>
          <a:xfrm>
            <a:off x="21350" y="55976"/>
            <a:ext cx="6263400" cy="57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3400"/>
            </a:pPr>
            <a:r>
              <a:rPr lang="en-US" sz="3400" b="1" dirty="0" smtClean="0">
                <a:solidFill>
                  <a:srgbClr val="2A39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 sz="3400" b="1" dirty="0">
              <a:solidFill>
                <a:srgbClr val="2A399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434343"/>
                </a:solidFill>
              </a:rPr>
              <a:pPr/>
              <a:t>33</a:t>
            </a:fld>
            <a:endParaRPr lang="en-US">
              <a:solidFill>
                <a:srgbClr val="43434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69174" y="4707360"/>
            <a:ext cx="2621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A3990">
                    <a:lumMod val="75000"/>
                  </a:srgbClr>
                </a:solidFill>
              </a:rPr>
              <a:t>Figure 1.3 Classification Page </a:t>
            </a:r>
            <a:endParaRPr lang="en-US" dirty="0">
              <a:solidFill>
                <a:srgbClr val="2A3990">
                  <a:lumMod val="75000"/>
                </a:srgb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3" y="626297"/>
            <a:ext cx="7725748" cy="40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2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/>
        </p:nvSpPr>
        <p:spPr>
          <a:xfrm>
            <a:off x="21350" y="55976"/>
            <a:ext cx="6263400" cy="57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3400"/>
            </a:pPr>
            <a:r>
              <a:rPr lang="en-US" sz="3400" b="1" dirty="0" smtClean="0">
                <a:solidFill>
                  <a:srgbClr val="2A39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 sz="3400" b="1" dirty="0">
              <a:solidFill>
                <a:srgbClr val="2A399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434343"/>
                </a:solidFill>
              </a:rPr>
              <a:pPr/>
              <a:t>34</a:t>
            </a:fld>
            <a:endParaRPr lang="en-US">
              <a:solidFill>
                <a:srgbClr val="43434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69174" y="4707360"/>
            <a:ext cx="3830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A3990">
                    <a:lumMod val="75000"/>
                  </a:srgbClr>
                </a:solidFill>
              </a:rPr>
              <a:t>Figure 1.4 Accuracy for Original Dataset Page </a:t>
            </a:r>
            <a:endParaRPr lang="en-US" dirty="0">
              <a:solidFill>
                <a:srgbClr val="2A3990">
                  <a:lumMod val="75000"/>
                </a:srgb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9" y="626297"/>
            <a:ext cx="7221894" cy="412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8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/>
        </p:nvSpPr>
        <p:spPr>
          <a:xfrm>
            <a:off x="21350" y="55976"/>
            <a:ext cx="6263400" cy="57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3400"/>
            </a:pPr>
            <a:r>
              <a:rPr lang="en-US" sz="3400" b="1" dirty="0" smtClean="0">
                <a:solidFill>
                  <a:srgbClr val="2A39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 sz="3400" b="1" dirty="0">
              <a:solidFill>
                <a:srgbClr val="2A399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434343"/>
                </a:solidFill>
              </a:rPr>
              <a:pPr/>
              <a:t>35</a:t>
            </a:fld>
            <a:endParaRPr lang="en-US">
              <a:solidFill>
                <a:srgbClr val="43434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69174" y="4707360"/>
            <a:ext cx="453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A3990">
                    <a:lumMod val="75000"/>
                  </a:srgbClr>
                </a:solidFill>
              </a:rPr>
              <a:t>Figure 1.4 Accuracy for Preprocessing Dataset Page </a:t>
            </a:r>
            <a:endParaRPr lang="en-US" dirty="0">
              <a:solidFill>
                <a:srgbClr val="2A3990">
                  <a:lumMod val="75000"/>
                </a:srgb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61" y="626297"/>
            <a:ext cx="7595140" cy="40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0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>
            <a:spLocks noGrp="1"/>
          </p:cNvSpPr>
          <p:nvPr>
            <p:ph type="title"/>
          </p:nvPr>
        </p:nvSpPr>
        <p:spPr>
          <a:xfrm>
            <a:off x="369500" y="55975"/>
            <a:ext cx="6671700" cy="681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368300"/>
            <a:r>
              <a:rPr lang="en-US" sz="3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Result</a:t>
            </a:r>
          </a:p>
        </p:txBody>
      </p:sp>
      <p:sp>
        <p:nvSpPr>
          <p:cNvPr id="5" name="Google Shape;260;p35"/>
          <p:cNvSpPr txBox="1">
            <a:spLocks/>
          </p:cNvSpPr>
          <p:nvPr/>
        </p:nvSpPr>
        <p:spPr>
          <a:xfrm>
            <a:off x="422000" y="779395"/>
            <a:ext cx="8739900" cy="1506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-368300">
              <a:lnSpc>
                <a:spcPct val="150000"/>
              </a:lnSpc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2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Point: Training shape-3340, Testing shape-835 ;80/20</a:t>
            </a:r>
          </a:p>
          <a:p>
            <a:pPr indent="-368300">
              <a:lnSpc>
                <a:spcPct val="150000"/>
              </a:lnSpc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2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Absolute Error 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0.16028708133971292</a:t>
            </a:r>
          </a:p>
          <a:p>
            <a:pPr indent="-368300">
              <a:lnSpc>
                <a:spcPct val="150000"/>
              </a:lnSpc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Mean Squared Error : 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0.4033353763771789</a:t>
            </a:r>
            <a:endParaRPr lang="en-US" sz="22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98" y="2369976"/>
            <a:ext cx="4493723" cy="244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6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title"/>
          </p:nvPr>
        </p:nvSpPr>
        <p:spPr>
          <a:xfrm>
            <a:off x="111415" y="94950"/>
            <a:ext cx="6775814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4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400"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36"/>
          <p:cNvSpPr txBox="1">
            <a:spLocks noGrp="1"/>
          </p:cNvSpPr>
          <p:nvPr>
            <p:ph type="body" idx="4294967295"/>
          </p:nvPr>
        </p:nvSpPr>
        <p:spPr>
          <a:xfrm>
            <a:off x="358640" y="634465"/>
            <a:ext cx="8475000" cy="45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Abalone dataset is </a:t>
            </a:r>
            <a:r>
              <a:rPr lang="en-US" sz="22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preprocessed using feature engineering and visualization.</a:t>
            </a:r>
            <a:endParaRPr sz="22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Abalone age classification system will be implemented using Random Forest.</a:t>
            </a:r>
            <a:endParaRPr sz="2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2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 </a:t>
            </a:r>
            <a:r>
              <a:rPr lang="en-US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abalone will be classified according to their </a:t>
            </a: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physical characteristics.</a:t>
            </a:r>
            <a:endParaRPr sz="2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Char char="●"/>
            </a:pPr>
            <a:r>
              <a:rPr lang="en-US" sz="2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graph will be provided to show the comparison between original dataset and pre-processing dataset.</a:t>
            </a:r>
            <a:endParaRPr sz="2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title"/>
          </p:nvPr>
        </p:nvSpPr>
        <p:spPr>
          <a:xfrm>
            <a:off x="493986" y="94950"/>
            <a:ext cx="6775814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400" b="1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3400"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36"/>
          <p:cNvSpPr txBox="1">
            <a:spLocks noGrp="1"/>
          </p:cNvSpPr>
          <p:nvPr>
            <p:ph type="body" idx="4294967295"/>
          </p:nvPr>
        </p:nvSpPr>
        <p:spPr>
          <a:xfrm>
            <a:off x="451950" y="1208700"/>
            <a:ext cx="7982923" cy="3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Char char="●"/>
            </a:pPr>
            <a:r>
              <a:rPr lang="en-US" sz="2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can be implemented by using other classification method.</a:t>
            </a: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Char char="●"/>
            </a:pPr>
            <a:r>
              <a:rPr lang="en-US" sz="2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can be extended by employing an automatic feature extraction step from images of the abalone for its age prediction.</a:t>
            </a:r>
          </a:p>
          <a:p>
            <a:pPr lvl="0" indent="-368300" algn="just">
              <a:lnSpc>
                <a:spcPct val="150000"/>
              </a:lnSpc>
              <a:buClr>
                <a:schemeClr val="lt1"/>
              </a:buClr>
              <a:buSzPts val="2200"/>
              <a:buFont typeface="Times New Roman"/>
              <a:buChar char="●"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can be extend by using in web </a:t>
            </a:r>
            <a:r>
              <a:rPr lang="en-US" sz="2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application.</a:t>
            </a:r>
            <a:endParaRPr lang="en-US" sz="2200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Char char="●"/>
            </a:pPr>
            <a:r>
              <a:rPr lang="en-US" sz="2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prices of abalone can be displayed according to their age.</a:t>
            </a:r>
            <a:endParaRPr sz="2200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 idx="4294967295"/>
          </p:nvPr>
        </p:nvSpPr>
        <p:spPr>
          <a:xfrm>
            <a:off x="369500" y="0"/>
            <a:ext cx="66717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 sz="36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1575" y="1525875"/>
            <a:ext cx="2315724" cy="22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4759" y="3007800"/>
            <a:ext cx="2910341" cy="20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85374" y="2744635"/>
            <a:ext cx="2463254" cy="216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74025" y="234500"/>
            <a:ext cx="2463249" cy="2497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21" y="755811"/>
            <a:ext cx="2939665" cy="17634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ctrTitle" idx="4294967295"/>
          </p:nvPr>
        </p:nvSpPr>
        <p:spPr>
          <a:xfrm>
            <a:off x="152400" y="174625"/>
            <a:ext cx="82233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</a:pPr>
            <a:r>
              <a:rPr lang="en-US" sz="3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34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4294967295"/>
          </p:nvPr>
        </p:nvSpPr>
        <p:spPr>
          <a:xfrm>
            <a:off x="225000" y="1022600"/>
            <a:ext cx="8508453" cy="3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 algn="just"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machine learning, classification is a supervised learning concept which basically categorizes a set of data in to classes.</a:t>
            </a:r>
          </a:p>
          <a:p>
            <a:pPr indent="-368300" algn="just"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involves applying preprocessing techniques to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abalone 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datasets.</a:t>
            </a:r>
          </a:p>
          <a:p>
            <a:pPr indent="-368300" algn="just"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system develops a model by using classification based random forest.</a:t>
            </a:r>
          </a:p>
          <a:p>
            <a:pPr indent="-368300" algn="just"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system accepts the values of attributes which are used to determine age of abalone.</a:t>
            </a:r>
          </a:p>
          <a:p>
            <a:pPr indent="-368300" algn="just"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system purposes very simple ways to reduce the cost of producers as well as  abalone farming.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293300" y="27987"/>
            <a:ext cx="6671700" cy="65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4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3400"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4294967295"/>
          </p:nvPr>
        </p:nvSpPr>
        <p:spPr>
          <a:xfrm>
            <a:off x="549890" y="914402"/>
            <a:ext cx="8594109" cy="4089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2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implement the Abalone Classification system using random forest</a:t>
            </a:r>
          </a:p>
          <a:p>
            <a:pPr lvl="0" indent="-368300">
              <a:lnSpc>
                <a:spcPct val="150000"/>
              </a:lnSpc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improve abalone data from original datasets with data visualization </a:t>
            </a:r>
          </a:p>
          <a:p>
            <a:pPr lvl="0" indent="-368300">
              <a:lnSpc>
                <a:spcPct val="150000"/>
              </a:lnSpc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2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study the concept random forest with python programming language</a:t>
            </a:r>
            <a:endParaRPr sz="22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Char char="●"/>
            </a:pPr>
            <a:r>
              <a:rPr lang="en-US" sz="2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indicate the age of abalone (young, adult, old)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Char char="●"/>
            </a:pPr>
            <a:r>
              <a:rPr lang="en-US" sz="2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 the </a:t>
            </a:r>
            <a:r>
              <a:rPr lang="en-US" sz="2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abalone farming and producers which the production of luxury items</a:t>
            </a:r>
            <a:endParaRPr sz="2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445700" y="94950"/>
            <a:ext cx="66717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4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 of Thesis</a:t>
            </a:r>
            <a:endParaRPr sz="3400"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4294967295"/>
          </p:nvPr>
        </p:nvSpPr>
        <p:spPr>
          <a:xfrm>
            <a:off x="598100" y="903290"/>
            <a:ext cx="83865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 the Abalone  </a:t>
            </a:r>
            <a:r>
              <a:rPr lang="en-US" sz="22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with feature engineering</a:t>
            </a:r>
            <a:endParaRPr sz="22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 the </a:t>
            </a:r>
            <a:r>
              <a:rPr lang="en-US" sz="22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 </a:t>
            </a:r>
            <a:r>
              <a:rPr lang="en-US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abalone based on users’ inputs</a:t>
            </a:r>
            <a:endParaRPr sz="22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Random Forest algorithm to classify</a:t>
            </a:r>
            <a:endParaRPr sz="22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the age of abalone by </a:t>
            </a:r>
            <a:r>
              <a:rPr lang="en-US" sz="22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grouping (young ,adult, old)</a:t>
            </a:r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2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 the system with stream-lit framework python language</a:t>
            </a:r>
            <a:endParaRPr sz="22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4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217100" y="9320"/>
            <a:ext cx="6671700" cy="681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Theoretical Background</a:t>
            </a:r>
            <a:endParaRPr sz="34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4294967295"/>
          </p:nvPr>
        </p:nvSpPr>
        <p:spPr>
          <a:xfrm>
            <a:off x="394324" y="1160075"/>
            <a:ext cx="8451095" cy="3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68300">
              <a:lnSpc>
                <a:spcPct val="150000"/>
              </a:lnSpc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GB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</a:t>
            </a:r>
            <a:r>
              <a:rPr lang="en-GB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</a:t>
            </a:r>
            <a:r>
              <a:rPr lang="en-GB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classical data mining tasks, as classification or </a:t>
            </a:r>
            <a:r>
              <a:rPr lang="en-GB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regression.</a:t>
            </a:r>
          </a:p>
          <a:p>
            <a:pPr lvl="0" indent="-368300">
              <a:lnSpc>
                <a:spcPct val="150000"/>
              </a:lnSpc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is one of the most critical steps in data mining process which deals with the preparation and transformation of the initial dataset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indent="-368300">
              <a:lnSpc>
                <a:spcPct val="150000"/>
              </a:lnSpc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GB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GB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steps involved in </a:t>
            </a:r>
            <a:r>
              <a:rPr lang="en-GB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</a:t>
            </a:r>
            <a:r>
              <a:rPr lang="en-GB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namely, data cleaning, data integration, data reduction, and data transformation.</a:t>
            </a:r>
            <a:endParaRPr sz="2200" dirty="0">
              <a:solidFill>
                <a:schemeClr val="bg1"/>
              </a:solidFill>
              <a:highlight>
                <a:srgbClr val="1F2A6B"/>
              </a:highlight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" name="Google Shape;136;p20"/>
          <p:cNvSpPr txBox="1">
            <a:spLocks/>
          </p:cNvSpPr>
          <p:nvPr/>
        </p:nvSpPr>
        <p:spPr>
          <a:xfrm>
            <a:off x="369500" y="690467"/>
            <a:ext cx="6671700" cy="53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lang="en-US"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217100" y="83969"/>
            <a:ext cx="6671700" cy="485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4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 sz="34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4294967295"/>
          </p:nvPr>
        </p:nvSpPr>
        <p:spPr>
          <a:xfrm>
            <a:off x="394325" y="1160075"/>
            <a:ext cx="7902600" cy="3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68300">
              <a:lnSpc>
                <a:spcPct val="150000"/>
              </a:lnSpc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GB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handle two types: missing value, noisy data</a:t>
            </a:r>
          </a:p>
          <a:p>
            <a:pPr lvl="0" indent="-368300">
              <a:lnSpc>
                <a:spcPct val="150000"/>
              </a:lnSpc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GB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Noisy data, the </a:t>
            </a:r>
            <a:r>
              <a:rPr lang="en-GB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Mahalanobis distance </a:t>
            </a:r>
            <a:r>
              <a:rPr lang="en-GB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scale-irrelevant distance between two data samples.</a:t>
            </a:r>
          </a:p>
          <a:p>
            <a:pPr lvl="0" indent="-368300">
              <a:lnSpc>
                <a:spcPct val="150000"/>
              </a:lnSpc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GB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outlier can be decided by comparing the Mahalanobis distance between each sample and the mean value of all samples</a:t>
            </a:r>
            <a:r>
              <a:rPr lang="en-GB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 dirty="0">
              <a:solidFill>
                <a:schemeClr val="bg1"/>
              </a:solidFill>
              <a:highlight>
                <a:srgbClr val="1F2A6B"/>
              </a:highlight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" name="Google Shape;136;p20"/>
          <p:cNvSpPr txBox="1">
            <a:spLocks/>
          </p:cNvSpPr>
          <p:nvPr/>
        </p:nvSpPr>
        <p:spPr>
          <a:xfrm>
            <a:off x="369500" y="600278"/>
            <a:ext cx="6671700" cy="485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 lang="en-US"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8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6716</TotalTime>
  <Words>1378</Words>
  <Application>Microsoft Office PowerPoint</Application>
  <PresentationFormat>On-screen Show (16:9)</PresentationFormat>
  <Paragraphs>255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Times New Roman</vt:lpstr>
      <vt:lpstr>Cambria Math</vt:lpstr>
      <vt:lpstr>Roboto</vt:lpstr>
      <vt:lpstr>Geometric</vt:lpstr>
      <vt:lpstr>2_Geometric</vt:lpstr>
      <vt:lpstr>3_Geometric</vt:lpstr>
      <vt:lpstr>4_Geometric</vt:lpstr>
      <vt:lpstr>1_Geometric</vt:lpstr>
      <vt:lpstr>5_Geometric</vt:lpstr>
      <vt:lpstr>6_Geometric</vt:lpstr>
      <vt:lpstr>PowerPoint Presentation</vt:lpstr>
      <vt:lpstr>Outline</vt:lpstr>
      <vt:lpstr>Introduction </vt:lpstr>
      <vt:lpstr>Cont’d</vt:lpstr>
      <vt:lpstr>Abstract</vt:lpstr>
      <vt:lpstr>Objectives</vt:lpstr>
      <vt:lpstr>Scope of Thesis</vt:lpstr>
      <vt:lpstr>Theoretical Background</vt:lpstr>
      <vt:lpstr>Cont’d</vt:lpstr>
      <vt:lpstr>PowerPoint Presentation</vt:lpstr>
      <vt:lpstr>Cont’d</vt:lpstr>
      <vt:lpstr>PowerPoint Presentation</vt:lpstr>
      <vt:lpstr>Cont’d</vt:lpstr>
      <vt:lpstr>PowerPoint Presentation</vt:lpstr>
      <vt:lpstr>Cont’d</vt:lpstr>
      <vt:lpstr>PowerPoint Presentation</vt:lpstr>
      <vt:lpstr>Cont’d</vt:lpstr>
      <vt:lpstr>PowerPoint Presentation</vt:lpstr>
      <vt:lpstr>Cont’d</vt:lpstr>
      <vt:lpstr>PowerPoint Presentation</vt:lpstr>
      <vt:lpstr>PowerPoint Presentation</vt:lpstr>
      <vt:lpstr>PowerPoint Presentation</vt:lpstr>
      <vt:lpstr>PowerPoint Presentation</vt:lpstr>
      <vt:lpstr>Cont’d</vt:lpstr>
      <vt:lpstr>PowerPoint Presentation</vt:lpstr>
      <vt:lpstr>PowerPoint Presentation</vt:lpstr>
      <vt:lpstr>PowerPoint Presentation</vt:lpstr>
      <vt:lpstr>Cont’d</vt:lpstr>
      <vt:lpstr>System Design </vt:lpstr>
      <vt:lpstr>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Experimental Result</vt:lpstr>
      <vt:lpstr>Conclusion</vt:lpstr>
      <vt:lpstr>Future 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ismail - [2010]</cp:lastModifiedBy>
  <cp:revision>163</cp:revision>
  <dcterms:modified xsi:type="dcterms:W3CDTF">2023-02-15T13:47:02Z</dcterms:modified>
</cp:coreProperties>
</file>