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"/>
  </p:handoutMasterIdLst>
  <p:sldIdLst>
    <p:sldId id="301" r:id="rId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/>
        <a:ea typeface="宋体" panose="02010600030101010101" pitchFamily="2" charset="-122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84"/>
    <a:srgbClr val="33363D"/>
    <a:srgbClr val="232F33"/>
    <a:srgbClr val="222E32"/>
    <a:srgbClr val="171E21"/>
    <a:srgbClr val="003D75"/>
    <a:srgbClr val="A46325"/>
    <a:srgbClr val="034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660"/>
  </p:normalViewPr>
  <p:slideViewPr>
    <p:cSldViewPr snapToGrid="0">
      <p:cViewPr>
        <p:scale>
          <a:sx n="75" d="100"/>
          <a:sy n="75" d="100"/>
        </p:scale>
        <p:origin x="-33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D8EBDE-BD3F-441D-BC66-5A17AEA0164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C23EB8-E8B7-48D6-A9DF-25805C06946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uidp3221\Videos\封面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A_蓝剑_文本框 66"/>
          <p:cNvSpPr txBox="1"/>
          <p:nvPr>
            <p:custDataLst>
              <p:tags r:id="rId3"/>
            </p:custDataLst>
          </p:nvPr>
        </p:nvSpPr>
        <p:spPr>
          <a:xfrm>
            <a:off x="6985000" y="1727200"/>
            <a:ext cx="4570413" cy="2401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点击此处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输入您的封面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algn="r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标题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6629400" y="1473200"/>
            <a:ext cx="5562600" cy="2832100"/>
          </a:xfrm>
          <a:prstGeom prst="rect">
            <a:avLst/>
          </a:prstGeom>
          <a:gradFill>
            <a:gsLst>
              <a:gs pos="100000">
                <a:schemeClr val="tx1">
                  <a:alpha val="75000"/>
                </a:schemeClr>
              </a:gs>
              <a:gs pos="5000">
                <a:srgbClr val="0055A2">
                  <a:alpha val="85000"/>
                </a:srgbClr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>
                <a:sym typeface="+mn-lt"/>
              </a:rPr>
              <a:t> </a:t>
            </a:r>
            <a:endParaRPr lang="en-US" sz="1800" dirty="0">
              <a:sym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413" y="6450013"/>
            <a:ext cx="17811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617200" y="6440488"/>
            <a:ext cx="142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296863"/>
            <a:ext cx="10207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ict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9"/>
          <p:cNvGrpSpPr/>
          <p:nvPr/>
        </p:nvGrpSpPr>
        <p:grpSpPr bwMode="auto">
          <a:xfrm>
            <a:off x="334963" y="6507163"/>
            <a:ext cx="2366962" cy="246062"/>
            <a:chOff x="511402" y="6460351"/>
            <a:chExt cx="2566357" cy="266892"/>
          </a:xfrm>
        </p:grpSpPr>
        <p:sp>
          <p:nvSpPr>
            <p:cNvPr id="7" name="椭圆 10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12"/>
            <p:cNvCxnSpPr>
              <a:cxnSpLocks noChangeShapeType="1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  <p:sp>
          <p:nvSpPr>
            <p:cNvPr id="11" name="PA_蓝剑_文本框 68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92559" y="6460351"/>
              <a:ext cx="13852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+mn-lt"/>
                </a:rPr>
                <a:t>Strictly Confidential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57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858275CF-F5C9-461A-9940-425E8822B555}" type="slidenum">
              <a:rPr lang="zh-CN" altLang="en-US" sz="1100">
                <a:solidFill>
                  <a:srgbClr val="5A5A5A"/>
                </a:solidFill>
              </a:rPr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7"/>
          <p:cNvGrpSpPr/>
          <p:nvPr/>
        </p:nvGrpSpPr>
        <p:grpSpPr bwMode="auto">
          <a:xfrm>
            <a:off x="334963" y="6507163"/>
            <a:ext cx="2225675" cy="246062"/>
            <a:chOff x="511402" y="6460351"/>
            <a:chExt cx="2411712" cy="266892"/>
          </a:xfrm>
        </p:grpSpPr>
        <p:sp>
          <p:nvSpPr>
            <p:cNvPr id="5" name="椭圆 8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10"/>
            <p:cNvCxnSpPr>
              <a:cxnSpLocks noChangeShapeType="1"/>
              <a:stCxn id="4110" idx="1"/>
              <a:endCxn id="4110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92559" y="6460351"/>
              <a:ext cx="1230555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+mn-lt"/>
                </a:rPr>
                <a:t>For Internal Only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6902A696-FC24-4112-82B9-D3CC71695E4A}" type="slidenum">
              <a:rPr lang="zh-CN" altLang="en-US" sz="1100">
                <a:solidFill>
                  <a:srgbClr val="5A5A5A"/>
                </a:solidFill>
              </a:rPr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7"/>
          <p:cNvGrpSpPr/>
          <p:nvPr/>
        </p:nvGrpSpPr>
        <p:grpSpPr bwMode="auto">
          <a:xfrm>
            <a:off x="334963" y="6507163"/>
            <a:ext cx="1947862" cy="246062"/>
            <a:chOff x="511402" y="6460351"/>
            <a:chExt cx="2111109" cy="266892"/>
          </a:xfrm>
        </p:grpSpPr>
        <p:sp>
          <p:nvSpPr>
            <p:cNvPr id="5" name="椭圆 8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10"/>
            <p:cNvCxnSpPr>
              <a:cxnSpLocks noChangeShapeType="1"/>
              <a:stCxn id="5134" idx="1"/>
              <a:endCxn id="5134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92558" y="6460351"/>
              <a:ext cx="929953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+mn-lt"/>
                </a:rPr>
                <a:t>Confidential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1309688" y="6583363"/>
            <a:ext cx="25400" cy="107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9BC92A2A-0170-45B8-BF0D-3A1173354862}" type="slidenum">
              <a:rPr lang="zh-CN" altLang="en-US" sz="1100">
                <a:solidFill>
                  <a:srgbClr val="5A5A5A"/>
                </a:solidFill>
              </a:rPr>
            </a:fld>
            <a:endParaRPr lang="zh-CN" altLang="en-US" sz="1100">
              <a:solidFill>
                <a:srgbClr val="5A5A5A"/>
              </a:solidFill>
            </a:endParaRPr>
          </a:p>
        </p:txBody>
      </p:sp>
      <p:pic>
        <p:nvPicPr>
          <p:cNvPr id="17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No photos &amp; 中文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288B76DF-2F69-492D-9DB0-FAD7B2AB7E01}" type="slidenum">
              <a:rPr lang="zh-CN" altLang="en-US" sz="1100">
                <a:solidFill>
                  <a:srgbClr val="5A5A5A"/>
                </a:solidFill>
              </a:rPr>
            </a:fld>
            <a:endParaRPr lang="zh-CN" altLang="en-US" sz="1100">
              <a:solidFill>
                <a:srgbClr val="5A5A5A"/>
              </a:solidFill>
            </a:endParaRPr>
          </a:p>
        </p:txBody>
      </p:sp>
      <p:sp>
        <p:nvSpPr>
          <p:cNvPr id="4" name="任意多边形: 形状 5"/>
          <p:cNvSpPr/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8"/>
          <p:cNvGrpSpPr/>
          <p:nvPr/>
        </p:nvGrpSpPr>
        <p:grpSpPr bwMode="auto">
          <a:xfrm>
            <a:off x="334963" y="6507163"/>
            <a:ext cx="944562" cy="246062"/>
            <a:chOff x="511402" y="6460351"/>
            <a:chExt cx="1024562" cy="266892"/>
          </a:xfrm>
        </p:grpSpPr>
        <p:sp>
          <p:nvSpPr>
            <p:cNvPr id="6" name="椭圆 9"/>
            <p:cNvSpPr>
              <a:spLocks noChangeArrowheads="1"/>
            </p:cNvSpPr>
            <p:nvPr/>
          </p:nvSpPr>
          <p:spPr bwMode="auto"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连接符 11"/>
            <p:cNvCxnSpPr>
              <a:cxnSpLocks noChangeShapeType="1"/>
              <a:stCxn id="6156" idx="1"/>
              <a:endCxn id="6156" idx="5"/>
            </p:cNvCxnSpPr>
            <p:nvPr/>
          </p:nvCxnSpPr>
          <p:spPr bwMode="auto">
            <a:xfrm>
              <a:off x="539150" y="6524160"/>
              <a:ext cx="133982" cy="133982"/>
            </a:xfrm>
            <a:prstGeom prst="line">
              <a:avLst/>
            </a:prstGeom>
            <a:noFill/>
            <a:ln w="6350" algn="ctr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PA_蓝剑_文本框 6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68564" y="6460351"/>
              <a:ext cx="867400" cy="26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+mn-lt"/>
                </a:rPr>
                <a:t>No photos 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带有中文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 bwMode="auto">
          <a:xfrm>
            <a:off x="0" y="0"/>
            <a:ext cx="12192000" cy="6457950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49"/>
          <p:cNvSpPr txBox="1">
            <a:spLocks noChangeArrowheads="1"/>
          </p:cNvSpPr>
          <p:nvPr/>
        </p:nvSpPr>
        <p:spPr bwMode="auto">
          <a:xfrm>
            <a:off x="5780088" y="6505575"/>
            <a:ext cx="617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fld id="{5EC04949-F229-467C-B690-9905F6A5F18E}" type="slidenum">
              <a:rPr lang="zh-CN" altLang="en-US" sz="1100">
                <a:solidFill>
                  <a:srgbClr val="5A5A5A"/>
                </a:solidFill>
              </a:rPr>
            </a:fld>
            <a:endParaRPr lang="zh-CN" altLang="en-US" sz="1100">
              <a:solidFill>
                <a:srgbClr val="5A5A5A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207125" y="6651625"/>
            <a:ext cx="4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921375" y="6651625"/>
            <a:ext cx="39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uidp3221\2018年6月前工作\20180225\新版PPT\最终瑞普版本\德赛西威LOGO2017\德赛西威中文标志PNG格式（透明底）\德赛西威logo标准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6505575"/>
            <a:ext cx="87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8875C-3988-43BB-908F-1B571D1411A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FD794-B57E-42C7-AEA7-093A3EBA12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3DEFCC-6695-4240-A995-750F5501A9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BAB4C1-8FA9-4483-96D3-1126026C30D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275" y="209550"/>
            <a:ext cx="4327525" cy="331788"/>
          </a:xfrm>
        </p:spPr>
        <p:txBody>
          <a:bodyPr>
            <a:normAutofit fontScale="82500"/>
          </a:bodyPr>
          <a:lstStyle/>
          <a:p>
            <a:pPr>
              <a:defRPr/>
            </a:pPr>
            <a:r>
              <a:rPr lang="en-US" altLang="zh-CN" dirty="0" smtClean="0"/>
              <a:t>UIT 1.0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6911" y="622300"/>
            <a:ext cx="11749405" cy="5300345"/>
            <a:chOff x="136" y="980"/>
            <a:chExt cx="12769" cy="8347"/>
          </a:xfrm>
        </p:grpSpPr>
        <p:grpSp>
          <p:nvGrpSpPr>
            <p:cNvPr id="9" name="组合 8"/>
            <p:cNvGrpSpPr/>
            <p:nvPr/>
          </p:nvGrpSpPr>
          <p:grpSpPr>
            <a:xfrm>
              <a:off x="216" y="980"/>
              <a:ext cx="12378" cy="8347"/>
              <a:chOff x="954" y="969"/>
              <a:chExt cx="12378" cy="8347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954" y="969"/>
                <a:ext cx="12378" cy="8347"/>
                <a:chOff x="589122" y="615372"/>
                <a:chExt cx="7860185" cy="5300837"/>
              </a:xfrm>
            </p:grpSpPr>
            <p:grpSp>
              <p:nvGrpSpPr>
                <p:cNvPr id="199" name="组合 198"/>
                <p:cNvGrpSpPr/>
                <p:nvPr/>
              </p:nvGrpSpPr>
              <p:grpSpPr>
                <a:xfrm>
                  <a:off x="589122" y="698562"/>
                  <a:ext cx="7860185" cy="5217647"/>
                  <a:chOff x="589122" y="698562"/>
                  <a:chExt cx="7860185" cy="5217647"/>
                </a:xfrm>
              </p:grpSpPr>
              <p:grpSp>
                <p:nvGrpSpPr>
                  <p:cNvPr id="198" name="组合 197"/>
                  <p:cNvGrpSpPr/>
                  <p:nvPr/>
                </p:nvGrpSpPr>
                <p:grpSpPr>
                  <a:xfrm>
                    <a:off x="589122" y="698562"/>
                    <a:ext cx="7860185" cy="5217647"/>
                    <a:chOff x="646129" y="881229"/>
                    <a:chExt cx="7860185" cy="5217647"/>
                  </a:xfrm>
                </p:grpSpPr>
                <p:grpSp>
                  <p:nvGrpSpPr>
                    <p:cNvPr id="100" name="组合 99"/>
                    <p:cNvGrpSpPr/>
                    <p:nvPr/>
                  </p:nvGrpSpPr>
                  <p:grpSpPr>
                    <a:xfrm>
                      <a:off x="646129" y="881229"/>
                      <a:ext cx="7860185" cy="5217647"/>
                      <a:chOff x="592747" y="960779"/>
                      <a:chExt cx="5506745" cy="3725997"/>
                    </a:xfrm>
                  </p:grpSpPr>
                  <p:sp>
                    <p:nvSpPr>
                      <p:cNvPr id="102" name="矩形 101"/>
                      <p:cNvSpPr/>
                      <p:nvPr/>
                    </p:nvSpPr>
                    <p:spPr bwMode="auto">
                      <a:xfrm>
                        <a:off x="840508" y="960779"/>
                        <a:ext cx="5251180" cy="1081155"/>
                      </a:xfrm>
                      <a:prstGeom prst="rect">
                        <a:avLst/>
                      </a:prstGeom>
                      <a:solidFill>
                        <a:srgbClr val="5BD078">
                          <a:lumMod val="60000"/>
                          <a:lumOff val="4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0000" tIns="0" rIns="90000" bIns="0" numCol="1" rtlCol="0" anchor="t" anchorCtr="0" compatLnSpc="1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4" name="组合 103"/>
                      <p:cNvGrpSpPr/>
                      <p:nvPr/>
                    </p:nvGrpSpPr>
                    <p:grpSpPr>
                      <a:xfrm>
                        <a:off x="840665" y="4434637"/>
                        <a:ext cx="5258827" cy="252139"/>
                        <a:chOff x="395726" y="4745431"/>
                        <a:chExt cx="6076304" cy="252139"/>
                      </a:xfrm>
                    </p:grpSpPr>
                    <p:sp>
                      <p:nvSpPr>
                        <p:cNvPr id="194" name="矩形 193"/>
                        <p:cNvSpPr/>
                        <p:nvPr/>
                      </p:nvSpPr>
                      <p:spPr bwMode="auto">
                        <a:xfrm>
                          <a:off x="395726" y="4745431"/>
                          <a:ext cx="6076304" cy="252139"/>
                        </a:xfrm>
                        <a:prstGeom prst="rect">
                          <a:avLst/>
                        </a:prstGeom>
                        <a:solidFill>
                          <a:srgbClr val="F5C040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0000" tIns="0" rIns="90000" bIns="0" numCol="1" rtlCol="0" anchor="ctr" anchorCtr="0" compatLnSpc="1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altLang="zh-CN" sz="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矩形 194"/>
                        <p:cNvSpPr/>
                        <p:nvPr/>
                      </p:nvSpPr>
                      <p:spPr bwMode="auto">
                        <a:xfrm>
                          <a:off x="499559" y="4777175"/>
                          <a:ext cx="2696581" cy="180035"/>
                        </a:xfrm>
                        <a:prstGeom prst="rect">
                          <a:avLst/>
                        </a:prstGeom>
                        <a:solidFill>
                          <a:srgbClr val="DF450F"/>
                        </a:solidFill>
                        <a:ln w="9525" cap="flat" cmpd="sng" algn="ctr">
                          <a:noFill/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0000" tIns="0" rIns="90000" bIns="0" numCol="1" rtlCol="0" anchor="ctr" anchorCtr="0" compatLnSpc="1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900" kern="0" dirty="0" smtClean="0">
                              <a:solidFill>
                                <a:prstClr val="black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rPr>
                            <a:t>MCU</a:t>
                          </a:r>
                          <a:r>
                            <a:rPr kumimoji="0" lang="en-US" altLang="zh-CN" sz="9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宋体" panose="02010600030101010101" pitchFamily="2" charset="-122"/>
                              <a:cs typeface="+mn-cs"/>
                            </a:rPr>
                            <a:t> </a:t>
                          </a:r>
                          <a:r>
                            <a:rPr kumimoji="0" lang="en-US" altLang="zh-CN" sz="7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宋体" panose="02010600030101010101" pitchFamily="2" charset="-122"/>
                              <a:cs typeface="+mn-cs"/>
                            </a:rPr>
                            <a:t>&lt;Deck / Power&gt;</a:t>
                          </a:r>
                          <a:endParaRPr kumimoji="0" lang="en-US" altLang="zh-CN" sz="7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05" name="矩形 104"/>
                      <p:cNvSpPr/>
                      <p:nvPr/>
                    </p:nvSpPr>
                    <p:spPr bwMode="auto">
                      <a:xfrm>
                        <a:off x="833867" y="2155699"/>
                        <a:ext cx="5265500" cy="608128"/>
                      </a:xfrm>
                      <a:prstGeom prst="rect">
                        <a:avLst/>
                      </a:prstGeom>
                      <a:solidFill>
                        <a:srgbClr val="5BD078">
                          <a:lumMod val="40000"/>
                          <a:lumOff val="6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0000" tIns="0" rIns="90000" bIns="0" numCol="1" rtlCol="0" anchor="t" anchorCtr="0" compatLnSpc="1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08" name="矩形 107"/>
                      <p:cNvSpPr/>
                      <p:nvPr/>
                    </p:nvSpPr>
                    <p:spPr bwMode="auto">
                      <a:xfrm>
                        <a:off x="957987" y="1643279"/>
                        <a:ext cx="636611" cy="289325"/>
                      </a:xfrm>
                      <a:prstGeom prst="rect">
                        <a:avLst/>
                      </a:prstGeom>
                      <a:solidFill>
                        <a:srgbClr val="4584D3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="horz" wrap="square" lIns="90000" tIns="0" rIns="90000" bIns="0" numCol="1" spcCol="0" rtlCol="0" fromWordArt="0" anchor="ctr" anchorCtr="0" forceAA="0" compatLnSpc="1"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zh-CN" sz="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Data Service</a:t>
                        </a:r>
                        <a:endParaRPr kumimoji="0" lang="en-US" altLang="zh-CN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15" name="矩形 114"/>
                      <p:cNvSpPr/>
                      <p:nvPr/>
                    </p:nvSpPr>
                    <p:spPr bwMode="auto">
                      <a:xfrm>
                        <a:off x="1688021" y="1643279"/>
                        <a:ext cx="557424" cy="291139"/>
                      </a:xfrm>
                      <a:prstGeom prst="rect">
                        <a:avLst/>
                      </a:prstGeom>
                      <a:solidFill>
                        <a:srgbClr val="4584D3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zh-CN" sz="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Screen Service</a:t>
                        </a:r>
                        <a:endParaRPr kumimoji="0" lang="en-US" altLang="zh-CN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19" name="矩形 118"/>
                      <p:cNvSpPr/>
                      <p:nvPr/>
                    </p:nvSpPr>
                    <p:spPr bwMode="auto">
                      <a:xfrm>
                        <a:off x="3976828" y="1049663"/>
                        <a:ext cx="485800" cy="248058"/>
                      </a:xfrm>
                      <a:prstGeom prst="rect">
                        <a:avLst/>
                      </a:prstGeom>
                      <a:solidFill>
                        <a:sysClr val="window" lastClr="FFFFFF">
                          <a:lumMod val="50000"/>
                        </a:sys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="horz" wrap="square" lIns="90000" tIns="0" rIns="90000" bIns="0" numCol="1" spcCol="0" rtlCol="0" fromWordArt="0" anchor="ctr" anchorCtr="0" forceAA="0" compatLnSpc="1"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zh-CN" sz="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vsomeip</a:t>
                        </a:r>
                        <a:endParaRPr kumimoji="0" lang="zh-CN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24" name="组合 123"/>
                      <p:cNvGrpSpPr/>
                      <p:nvPr/>
                    </p:nvGrpSpPr>
                    <p:grpSpPr>
                      <a:xfrm>
                        <a:off x="592747" y="960779"/>
                        <a:ext cx="205700" cy="3723368"/>
                        <a:chOff x="586120" y="1309673"/>
                        <a:chExt cx="205700" cy="3723368"/>
                      </a:xfrm>
                    </p:grpSpPr>
                    <p:sp>
                      <p:nvSpPr>
                        <p:cNvPr id="183" name="TextBox 123"/>
                        <p:cNvSpPr txBox="1"/>
                        <p:nvPr/>
                      </p:nvSpPr>
                      <p:spPr>
                        <a:xfrm>
                          <a:off x="586120" y="2504526"/>
                          <a:ext cx="198000" cy="608172"/>
                        </a:xfrm>
                        <a:prstGeom prst="rect">
                          <a:avLst/>
                        </a:prstGeom>
                        <a:solidFill>
                          <a:srgbClr val="5BD078">
                            <a:lumMod val="60000"/>
                            <a:lumOff val="40000"/>
                          </a:srgbClr>
                        </a:solidFill>
                        <a:ln>
                          <a:noFill/>
                        </a:ln>
                        <a:effectLst/>
                      </p:spPr>
                      <p:txBody>
                        <a:bodyPr vert="vert270" wrap="square" rtlCol="0" anchor="ctr" anchorCtr="0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73E8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rPr>
                            <a:t>APP</a:t>
                          </a:r>
                          <a:endParaRPr kumimoji="0" lang="zh-CN" altLang="en-US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73E87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86" name="TextBox 126"/>
                        <p:cNvSpPr txBox="1"/>
                        <p:nvPr/>
                      </p:nvSpPr>
                      <p:spPr>
                        <a:xfrm>
                          <a:off x="593683" y="4520529"/>
                          <a:ext cx="198000" cy="252000"/>
                        </a:xfrm>
                        <a:prstGeom prst="rect">
                          <a:avLst/>
                        </a:prstGeom>
                        <a:solidFill>
                          <a:srgbClr val="F5C040">
                            <a:lumMod val="60000"/>
                            <a:lumOff val="40000"/>
                          </a:srgbClr>
                        </a:solidFill>
                        <a:ln>
                          <a:noFill/>
                        </a:ln>
                        <a:effectLst/>
                      </p:spPr>
                      <p:txBody>
                        <a:bodyPr vert="vert270" wrap="square" lIns="0" tIns="0" rIns="0" bIns="0" rtlCol="0" anchor="ctr" anchorCtr="0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73E8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rPr>
                            <a:t>OS</a:t>
                          </a:r>
                          <a:endParaRPr kumimoji="0" lang="zh-CN" altLang="en-US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73E87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87" name="TextBox 127"/>
                        <p:cNvSpPr txBox="1"/>
                        <p:nvPr/>
                      </p:nvSpPr>
                      <p:spPr>
                        <a:xfrm>
                          <a:off x="593683" y="4783531"/>
                          <a:ext cx="198000" cy="249510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ffectLst/>
                      </p:spPr>
                      <p:txBody>
                        <a:bodyPr vert="vert270" wrap="square" lIns="0" tIns="0" rIns="0" bIns="0" rtlCol="0" anchor="ctr" anchorCtr="0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800" b="1" kern="0" dirty="0" smtClean="0">
                              <a:solidFill>
                                <a:srgbClr val="073E8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VIC</a:t>
                          </a:r>
                          <a:endParaRPr kumimoji="0" lang="zh-CN" altLang="en-US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73E87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89" name="TextBox 129"/>
                        <p:cNvSpPr txBox="1"/>
                        <p:nvPr/>
                      </p:nvSpPr>
                      <p:spPr>
                        <a:xfrm>
                          <a:off x="593795" y="1309673"/>
                          <a:ext cx="198025" cy="1080702"/>
                        </a:xfrm>
                        <a:prstGeom prst="rect">
                          <a:avLst/>
                        </a:prstGeom>
                        <a:solidFill>
                          <a:srgbClr val="5BD078">
                            <a:lumMod val="75000"/>
                          </a:srgbClr>
                        </a:solidFill>
                        <a:ln>
                          <a:noFill/>
                        </a:ln>
                        <a:effectLst/>
                      </p:spPr>
                      <p:txBody>
                        <a:bodyPr vert="vert270" wrap="square" rtlCol="0" anchor="ctr" anchorCtr="0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73E8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rPr>
                            <a:t>UIT</a:t>
                          </a:r>
                          <a:endParaRPr kumimoji="0" lang="zh-CN" altLang="en-US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73E87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41" name="矩形 140"/>
                      <p:cNvSpPr/>
                      <p:nvPr/>
                    </p:nvSpPr>
                    <p:spPr bwMode="auto">
                      <a:xfrm>
                        <a:off x="5338193" y="1411092"/>
                        <a:ext cx="477792" cy="260756"/>
                      </a:xfrm>
                      <a:prstGeom prst="rect">
                        <a:avLst/>
                      </a:prstGeom>
                      <a:solidFill>
                        <a:sysClr val="window" lastClr="FFFFFF">
                          <a:lumMod val="50000"/>
                        </a:sys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="horz" wrap="square" lIns="90000" tIns="0" rIns="90000" bIns="0" numCol="1" spcCol="0" rtlCol="0" fromWordArt="0" anchor="ctr" anchorCtr="0" forceAA="0" compatLnSpc="1"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zh-CN" sz="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POCO</a:t>
                        </a:r>
                        <a:endParaRPr kumimoji="0" lang="en-US" altLang="zh-CN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7" name="组合 146"/>
                      <p:cNvGrpSpPr/>
                      <p:nvPr/>
                    </p:nvGrpSpPr>
                    <p:grpSpPr>
                      <a:xfrm>
                        <a:off x="840666" y="4171635"/>
                        <a:ext cx="5251264" cy="252139"/>
                        <a:chOff x="891934" y="4299549"/>
                        <a:chExt cx="5251264" cy="252139"/>
                      </a:xfrm>
                    </p:grpSpPr>
                    <p:sp>
                      <p:nvSpPr>
                        <p:cNvPr id="176" name="矩形 175"/>
                        <p:cNvSpPr/>
                        <p:nvPr/>
                      </p:nvSpPr>
                      <p:spPr bwMode="auto">
                        <a:xfrm>
                          <a:off x="891934" y="4299549"/>
                          <a:ext cx="5251264" cy="252139"/>
                        </a:xfrm>
                        <a:prstGeom prst="rect">
                          <a:avLst/>
                        </a:prstGeom>
                        <a:solidFill>
                          <a:srgbClr val="F5C040">
                            <a:lumMod val="40000"/>
                            <a:lumOff val="60000"/>
                          </a:srgbClr>
                        </a:solidFill>
                        <a:ln w="9525" cap="flat" cmpd="sng" algn="ctr">
                          <a:noFill/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0000" tIns="0" rIns="90000" bIns="0" numCol="1" rtlCol="0" anchor="t" anchorCtr="0" compatLnSpc="1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177" name="组合 176"/>
                        <p:cNvGrpSpPr/>
                        <p:nvPr/>
                      </p:nvGrpSpPr>
                      <p:grpSpPr>
                        <a:xfrm>
                          <a:off x="974958" y="4334012"/>
                          <a:ext cx="5051760" cy="180000"/>
                          <a:chOff x="974958" y="4334012"/>
                          <a:chExt cx="5051760" cy="180000"/>
                        </a:xfrm>
                      </p:grpSpPr>
                      <p:sp>
                        <p:nvSpPr>
                          <p:cNvPr id="178" name="矩形 177"/>
                          <p:cNvSpPr/>
                          <p:nvPr/>
                        </p:nvSpPr>
                        <p:spPr bwMode="auto">
                          <a:xfrm>
                            <a:off x="974958" y="4334012"/>
                            <a:ext cx="2913785" cy="180000"/>
                          </a:xfrm>
                          <a:prstGeom prst="rect">
                            <a:avLst/>
                          </a:prstGeom>
                          <a:solidFill>
                            <a:srgbClr val="FFC000"/>
                          </a:solidFill>
                          <a:ln w="9525" cap="flat" cmpd="sng" algn="ctr">
                            <a:noFill/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0000" tIns="0" rIns="90000" bIns="0" numCol="1" rtlCol="0" anchor="ctr" anchorCtr="0" compatLnSpc="1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altLang="zh-CN" sz="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/>
                                <a:ea typeface="宋体" panose="02010600030101010101" pitchFamily="2" charset="-122"/>
                                <a:cs typeface="+mn-cs"/>
                              </a:rPr>
                              <a:t>QNX|Linux </a:t>
                            </a:r>
                            <a:r>
                              <a:rPr kumimoji="0" lang="en-US" altLang="zh-CN" sz="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/>
                                <a:ea typeface="宋体" panose="02010600030101010101" pitchFamily="2" charset="-122"/>
                                <a:cs typeface="+mn-cs"/>
                              </a:rPr>
                              <a:t>Kernel&amp; Drivers</a:t>
                            </a:r>
                            <a:endParaRPr kumimoji="0" lang="zh-CN" altLang="en-US" sz="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80" name="矩形 179"/>
                          <p:cNvSpPr/>
                          <p:nvPr/>
                        </p:nvSpPr>
                        <p:spPr bwMode="auto">
                          <a:xfrm>
                            <a:off x="5162718" y="4334012"/>
                            <a:ext cx="864000" cy="180000"/>
                          </a:xfrm>
                          <a:prstGeom prst="rect">
                            <a:avLst/>
                          </a:prstGeom>
                          <a:solidFill>
                            <a:srgbClr val="FFC000"/>
                          </a:solidFill>
                          <a:ln w="9525" cap="flat" cmpd="sng" algn="ctr">
                            <a:noFill/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0000" tIns="0" rIns="90000" bIns="0" numCol="1" rtlCol="0" anchor="ctr" anchorCtr="0" compatLnSpc="1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altLang="zh-CN" sz="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/>
                                <a:ea typeface="宋体" panose="02010600030101010101" pitchFamily="2" charset="-122"/>
                                <a:cs typeface="+mn-cs"/>
                              </a:rPr>
                              <a:t>DSP</a:t>
                            </a:r>
                            <a:endParaRPr kumimoji="0" lang="zh-CN" altLang="en-US" sz="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48" name="组合 147"/>
                      <p:cNvGrpSpPr/>
                      <p:nvPr/>
                    </p:nvGrpSpPr>
                    <p:grpSpPr>
                      <a:xfrm>
                        <a:off x="930295" y="998105"/>
                        <a:ext cx="2808226" cy="264803"/>
                        <a:chOff x="235501" y="1236560"/>
                        <a:chExt cx="2753079" cy="264803"/>
                      </a:xfrm>
                    </p:grpSpPr>
                    <p:sp>
                      <p:nvSpPr>
                        <p:cNvPr id="170" name="矩形 169"/>
                        <p:cNvSpPr/>
                        <p:nvPr/>
                      </p:nvSpPr>
                      <p:spPr bwMode="auto">
                        <a:xfrm>
                          <a:off x="354595" y="1316376"/>
                          <a:ext cx="1228248" cy="180000"/>
                        </a:xfrm>
                        <a:prstGeom prst="rect">
                          <a:avLst/>
                        </a:prstGeom>
                        <a:solidFill>
                          <a:srgbClr val="5BD078"/>
                        </a:solidFill>
                        <a:ln w="9525" cap="flat" cmpd="sng" algn="ctr">
                          <a:solidFill>
                            <a:sysClr val="window" lastClr="FFFFFF"/>
                          </a:solidFill>
                          <a:prstDash val="dash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rot="0" spcFirstLastPara="0" vert="horz" wrap="square" lIns="90000" tIns="0" rIns="90000" bIns="0" numCol="1" spcCol="0" rtlCol="0" fromWordArt="0" anchor="ctr" anchorCtr="0" forceAA="0" compatLnSpc="1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altLang="zh-CN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1" name="矩形 170"/>
                        <p:cNvSpPr/>
                        <p:nvPr/>
                      </p:nvSpPr>
                      <p:spPr bwMode="auto">
                        <a:xfrm>
                          <a:off x="296567" y="1277664"/>
                          <a:ext cx="1228248" cy="180000"/>
                        </a:xfrm>
                        <a:prstGeom prst="rect">
                          <a:avLst/>
                        </a:prstGeom>
                        <a:solidFill>
                          <a:srgbClr val="5BD078"/>
                        </a:solidFill>
                        <a:ln w="9525" cap="flat" cmpd="sng" algn="ctr">
                          <a:solidFill>
                            <a:sysClr val="window" lastClr="FFFFFF"/>
                          </a:solidFill>
                          <a:prstDash val="dash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rot="0" spcFirstLastPara="0" vert="horz" wrap="square" lIns="90000" tIns="0" rIns="90000" bIns="0" numCol="1" spcCol="0" rtlCol="0" fromWordArt="0" anchor="ctr" anchorCtr="0" forceAA="0" compatLnSpc="1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altLang="zh-CN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2" name="矩形 171"/>
                        <p:cNvSpPr/>
                        <p:nvPr/>
                      </p:nvSpPr>
                      <p:spPr bwMode="auto">
                        <a:xfrm>
                          <a:off x="235501" y="1236560"/>
                          <a:ext cx="1228248" cy="180000"/>
                        </a:xfrm>
                        <a:prstGeom prst="rect">
                          <a:avLst/>
                        </a:prstGeom>
                        <a:solidFill>
                          <a:srgbClr val="5BD078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rot="0" spcFirstLastPara="0" vert="horz" wrap="square" lIns="90000" tIns="0" rIns="90000" bIns="0" numCol="1" spcCol="0" rtlCol="0" fromWordArt="0" anchor="ctr" anchorCtr="0" forceAA="0" compatLnSpc="1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8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宋体" panose="02010600030101010101" pitchFamily="2" charset="-122"/>
                              <a:cs typeface="+mn-cs"/>
                            </a:rPr>
                            <a:t>KANZI UI Domain</a:t>
                          </a:r>
                          <a:endParaRPr kumimoji="0" lang="en-US" altLang="zh-CN" sz="5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矩形 172"/>
                        <p:cNvSpPr/>
                        <p:nvPr/>
                      </p:nvSpPr>
                      <p:spPr bwMode="auto">
                        <a:xfrm>
                          <a:off x="1760332" y="1321363"/>
                          <a:ext cx="1228248" cy="180000"/>
                        </a:xfrm>
                        <a:prstGeom prst="rect">
                          <a:avLst/>
                        </a:prstGeom>
                        <a:solidFill>
                          <a:srgbClr val="5BD078"/>
                        </a:solidFill>
                        <a:ln w="9525" cap="flat" cmpd="sng" algn="ctr">
                          <a:solidFill>
                            <a:sysClr val="window" lastClr="FFFFFF"/>
                          </a:solidFill>
                          <a:prstDash val="dash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rot="0" spcFirstLastPara="0" vert="horz" wrap="square" lIns="90000" tIns="0" rIns="90000" bIns="0" numCol="1" spcCol="0" rtlCol="0" fromWordArt="0" anchor="ctr" anchorCtr="0" forceAA="0" compatLnSpc="1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altLang="zh-CN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矩形 173"/>
                        <p:cNvSpPr/>
                        <p:nvPr/>
                      </p:nvSpPr>
                      <p:spPr bwMode="auto">
                        <a:xfrm>
                          <a:off x="1746788" y="1277664"/>
                          <a:ext cx="1228248" cy="180000"/>
                        </a:xfrm>
                        <a:prstGeom prst="rect">
                          <a:avLst/>
                        </a:prstGeom>
                        <a:solidFill>
                          <a:srgbClr val="5BD078"/>
                        </a:solidFill>
                        <a:ln w="9525" cap="flat" cmpd="sng" algn="ctr">
                          <a:solidFill>
                            <a:sysClr val="window" lastClr="FFFFFF"/>
                          </a:solidFill>
                          <a:prstDash val="dash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rot="0" spcFirstLastPara="0" vert="horz" wrap="square" lIns="90000" tIns="0" rIns="90000" bIns="0" numCol="1" spcCol="0" rtlCol="0" fromWordArt="0" anchor="ctr" anchorCtr="0" forceAA="0" compatLnSpc="1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altLang="zh-CN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矩形 174"/>
                        <p:cNvSpPr/>
                        <p:nvPr/>
                      </p:nvSpPr>
                      <p:spPr bwMode="auto">
                        <a:xfrm>
                          <a:off x="1676531" y="1236560"/>
                          <a:ext cx="1228248" cy="180000"/>
                        </a:xfrm>
                        <a:prstGeom prst="rect">
                          <a:avLst/>
                        </a:prstGeom>
                        <a:solidFill>
                          <a:srgbClr val="5BD078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rot="0" spcFirstLastPara="0" vert="horz" wrap="square" lIns="90000" tIns="0" rIns="90000" bIns="0" numCol="1" spcCol="0" rtlCol="0" fromWordArt="0" anchor="ctr" anchorCtr="0" forceAA="0" compatLnSpc="1"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8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宋体" panose="02010600030101010101" pitchFamily="2" charset="-122"/>
                              <a:cs typeface="+mn-cs"/>
                            </a:rPr>
                            <a:t>Qt UI Domain</a:t>
                          </a:r>
                          <a:endParaRPr kumimoji="0" lang="en-US" altLang="zh-CN" sz="5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54" name="矩形 153"/>
                      <p:cNvSpPr/>
                      <p:nvPr/>
                    </p:nvSpPr>
                    <p:spPr bwMode="auto">
                      <a:xfrm>
                        <a:off x="937151" y="1291584"/>
                        <a:ext cx="1367477" cy="180000"/>
                      </a:xfrm>
                      <a:prstGeom prst="rect">
                        <a:avLst/>
                      </a:prstGeom>
                      <a:solidFill>
                        <a:sysClr val="window" lastClr="FFFFFF">
                          <a:lumMod val="50000"/>
                        </a:sys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="horz" wrap="square" lIns="90000" tIns="0" rIns="90000" bIns="0" numCol="1" spcCol="0" rtlCol="0" fromWordArt="0" anchor="ctr" anchorCtr="0" forceAA="0" compatLnSpc="1"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zh-CN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KANZI </a:t>
                        </a:r>
                        <a:r>
                          <a:rPr kumimoji="0" lang="en-US" altLang="zh-CN" sz="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3.6</a:t>
                        </a:r>
                        <a:endParaRPr kumimoji="0" lang="en-US" altLang="zh-CN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57" name="矩形 156"/>
                      <p:cNvSpPr/>
                      <p:nvPr/>
                    </p:nvSpPr>
                    <p:spPr bwMode="auto">
                      <a:xfrm>
                        <a:off x="5351094" y="1702232"/>
                        <a:ext cx="464891" cy="276174"/>
                      </a:xfrm>
                      <a:prstGeom prst="rect">
                        <a:avLst/>
                      </a:prstGeom>
                      <a:solidFill>
                        <a:sysClr val="window" lastClr="FFFFFF">
                          <a:lumMod val="50000"/>
                        </a:sys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="horz" wrap="square" lIns="90000" tIns="0" rIns="90000" bIns="0" numCol="1" spcCol="0" rtlCol="0" fromWordArt="0" anchor="ctr" anchorCtr="0" forceAA="0" compatLnSpc="1"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zh-CN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Qt </a:t>
                        </a:r>
                        <a:r>
                          <a:rPr kumimoji="0" lang="en-US" altLang="zh-CN" sz="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5</a:t>
                        </a:r>
                        <a:endParaRPr kumimoji="0" lang="en-US" altLang="zh-CN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59" name="矩形 158"/>
                      <p:cNvSpPr/>
                      <p:nvPr/>
                    </p:nvSpPr>
                    <p:spPr bwMode="auto">
                      <a:xfrm>
                        <a:off x="916169" y="2354780"/>
                        <a:ext cx="755837" cy="256674"/>
                      </a:xfrm>
                      <a:prstGeom prst="rect">
                        <a:avLst/>
                      </a:prstGeom>
                      <a:solidFill>
                        <a:srgbClr val="5BD078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="horz" wrap="square" lIns="90000" tIns="0" rIns="90000" bIns="0" numCol="1" spcCol="0" rtlCol="0" fromWordArt="0" anchor="ctr" anchorCtr="0" forceAA="0" compatLnSpc="1"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zh-CN" sz="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宋体" panose="02010600030101010101" pitchFamily="2" charset="-122"/>
                            <a:cs typeface="+mn-cs"/>
                          </a:rPr>
                          <a:t>cluster</a:t>
                        </a:r>
                        <a:endParaRPr kumimoji="0" lang="en-US" altLang="zh-CN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97" name="矩形 196"/>
                    <p:cNvSpPr/>
                    <p:nvPr/>
                  </p:nvSpPr>
                  <p:spPr bwMode="auto">
                    <a:xfrm>
                      <a:off x="5379306" y="5425764"/>
                      <a:ext cx="1644335" cy="252061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0000" tIns="0" rIns="90000" bIns="0" numCol="1" rtlCol="0" anchor="ctr" anchorCtr="0" compatLnSpc="1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OpenGL </a:t>
                      </a:r>
                      <a:r>
                        <a:rPr kumimoji="0" lang="en-US" altLang="zh-CN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ES</a:t>
                      </a:r>
                      <a:endParaRPr kumimoji="0" lang="zh-CN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196" name="矩形 195"/>
                  <p:cNvSpPr/>
                  <p:nvPr/>
                </p:nvSpPr>
                <p:spPr bwMode="auto">
                  <a:xfrm>
                    <a:off x="4592150" y="5613737"/>
                    <a:ext cx="3680449" cy="252109"/>
                  </a:xfrm>
                  <a:prstGeom prst="rect">
                    <a:avLst/>
                  </a:prstGeom>
                  <a:solidFill>
                    <a:srgbClr val="DF450F"/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000" tIns="0" rIns="90000" bIns="0" numCol="1" rtlCol="0" anchor="ctr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900" kern="0" dirty="0" smtClean="0">
                        <a:solidFill>
                          <a:prstClr val="black"/>
                        </a:solidFill>
                        <a:latin typeface="Arial" panose="020B0604020202020204"/>
                        <a:ea typeface="宋体" panose="02010600030101010101" pitchFamily="2" charset="-122"/>
                      </a:rPr>
                      <a:t>MCU</a:t>
                    </a:r>
                    <a:r>
                      <a:rPr kumimoji="0" lang="en-US" altLang="zh-CN" sz="9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rPr>
                      <a:t> </a:t>
                    </a:r>
                    <a:r>
                      <a:rPr kumimoji="0" lang="en-US" altLang="zh-CN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rPr>
                      <a:t>&lt;Deck / </a:t>
                    </a:r>
                    <a:r>
                      <a:rPr lang="en-US" altLang="zh-CN" sz="700" kern="0" dirty="0" smtClean="0">
                        <a:solidFill>
                          <a:prstClr val="black"/>
                        </a:solidFill>
                        <a:latin typeface="Arial" panose="020B0604020202020204"/>
                        <a:ea typeface="宋体" panose="02010600030101010101" pitchFamily="2" charset="-122"/>
                      </a:rPr>
                      <a:t>Aircon</a:t>
                    </a:r>
                    <a:r>
                      <a:rPr kumimoji="0" lang="en-US" altLang="zh-CN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rPr>
                      <a:t>&gt;</a:t>
                    </a:r>
                    <a:endParaRPr kumimoji="0" lang="en-US" altLang="zh-CN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01" name="矩形 200"/>
                <p:cNvSpPr/>
                <p:nvPr/>
              </p:nvSpPr>
              <p:spPr bwMode="auto">
                <a:xfrm>
                  <a:off x="5353513" y="615372"/>
                  <a:ext cx="2691122" cy="642021"/>
                </a:xfrm>
                <a:prstGeom prst="rect">
                  <a:avLst/>
                </a:prstGeom>
                <a:noFill/>
                <a:ln w="6350" cap="flat" cmpd="sng" algn="ctr">
                  <a:solidFill>
                    <a:srgbClr val="C00000"/>
                  </a:solidFill>
                  <a:prstDash val="lgDash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0000" tIns="0" rIns="90000" bIns="0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700" kern="0" dirty="0" smtClean="0">
                      <a:solidFill>
                        <a:srgbClr val="C00000"/>
                      </a:solidFill>
                      <a:latin typeface="Arial" panose="020B0604020202020204"/>
                      <a:ea typeface="宋体" panose="02010600030101010101" pitchFamily="2" charset="-122"/>
                    </a:rPr>
                    <a:t>CommonAPI</a:t>
                  </a:r>
                  <a:endParaRPr lang="zh-CN" altLang="en-US" sz="900" kern="0" dirty="0">
                    <a:solidFill>
                      <a:prstClr val="black"/>
                    </a:solidFill>
                    <a:latin typeface="Arial" panose="020B060402020202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0" name="矩形 199"/>
              <p:cNvSpPr/>
              <p:nvPr/>
            </p:nvSpPr>
            <p:spPr bwMode="auto">
              <a:xfrm>
                <a:off x="9809" y="1293"/>
                <a:ext cx="1233" cy="550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0000" tIns="0" rIns="9000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800" kern="0" dirty="0" smtClean="0">
                    <a:solidFill>
                      <a:prstClr val="black"/>
                    </a:solidFill>
                    <a:latin typeface="Arial" panose="020B0604020202020204"/>
                    <a:ea typeface="宋体" panose="02010600030101010101" pitchFamily="2" charset="-122"/>
                  </a:rPr>
                  <a:t>core-runtime</a:t>
                </a: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 bwMode="auto">
              <a:xfrm>
                <a:off x="3662" y="4174"/>
                <a:ext cx="1699" cy="554"/>
              </a:xfrm>
              <a:prstGeom prst="rect">
                <a:avLst/>
              </a:prstGeom>
              <a:solidFill>
                <a:srgbClr val="5BD07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0000" tIns="0" rIns="9000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aircon</a:t>
                </a:r>
                <a:endParaRPr kumimoji="0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5559" y="4173"/>
                <a:ext cx="1699" cy="570"/>
              </a:xfrm>
              <a:prstGeom prst="rect">
                <a:avLst/>
              </a:prstGeom>
              <a:solidFill>
                <a:srgbClr val="5BD07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0000" tIns="0" rIns="9000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navi</a:t>
                </a:r>
                <a:endParaRPr kumimoji="0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7556" y="4173"/>
                <a:ext cx="1699" cy="570"/>
              </a:xfrm>
              <a:prstGeom prst="rect">
                <a:avLst/>
              </a:prstGeom>
              <a:solidFill>
                <a:srgbClr val="5BD07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0000" tIns="0" rIns="9000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camera</a:t>
                </a:r>
                <a:endParaRPr kumimoji="0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6" y="3603"/>
              <a:ext cx="12769" cy="162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0530" y="1292"/>
              <a:ext cx="1445" cy="55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0000" tIns="0" rIns="90000" bIns="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800" kern="0" dirty="0" smtClean="0">
                  <a:solidFill>
                    <a:prstClr val="black"/>
                  </a:solidFill>
                  <a:latin typeface="Arial" panose="020B0604020202020204"/>
                  <a:ea typeface="宋体" panose="02010600030101010101" pitchFamily="2" charset="-122"/>
                </a:rPr>
                <a:t>someip-runtime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737" y="2947"/>
              <a:ext cx="2310" cy="397"/>
            </a:xfrm>
            <a:prstGeom prst="rect">
              <a:avLst/>
            </a:prstGeom>
            <a:solidFill>
              <a:srgbClr val="9C5BCD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0000" tIns="0" rIns="90000" bIns="0" numCol="1" rtlCol="0" anchor="ctr" anchorCtr="0" compatLnSpc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libCore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16" y="5493"/>
              <a:ext cx="445" cy="2510"/>
            </a:xfrm>
            <a:prstGeom prst="rect">
              <a:avLst/>
            </a:prstGeom>
            <a:solidFill>
              <a:srgbClr val="31B6FD"/>
            </a:solidFill>
            <a:ln>
              <a:noFill/>
            </a:ln>
            <a:effectLst/>
          </p:spPr>
          <p:txBody>
            <a:bodyPr vert="vert270" wrap="square" rtlCol="0" anchor="ctr" anchorCtr="0">
              <a:noAutofit/>
            </a:bodyPr>
            <a:lstStyle>
              <a:defPPr>
                <a:defRPr lang="de-DE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900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宋体" panose="02010600030101010101" pitchFamily="2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73E8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MF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773" y="5493"/>
              <a:ext cx="11820" cy="2510"/>
            </a:xfrm>
            <a:prstGeom prst="rect">
              <a:avLst/>
            </a:prstGeom>
            <a:solidFill>
              <a:srgbClr val="31B6FD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0000" tIns="0" rIns="90000" bIns="0" numCol="1" rtlCol="0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236</Words>
  <Application>WPS 演示</Application>
  <PresentationFormat>自定义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等线</vt:lpstr>
      <vt:lpstr>黑体</vt:lpstr>
      <vt:lpstr>Arial</vt:lpstr>
      <vt:lpstr>微软雅黑</vt:lpstr>
      <vt:lpstr>Arial Unicode MS</vt:lpstr>
      <vt:lpstr>Calibri</vt:lpstr>
      <vt:lpstr>等线</vt:lpstr>
      <vt:lpstr>Blank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Pan.瞳</cp:lastModifiedBy>
  <cp:revision>11</cp:revision>
  <dcterms:created xsi:type="dcterms:W3CDTF">2018-04-26T06:40:00Z</dcterms:created>
  <dcterms:modified xsi:type="dcterms:W3CDTF">2019-08-07T03:34:11Z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