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7" r:id="rId6"/>
    <p:sldId id="266" r:id="rId7"/>
    <p:sldId id="259" r:id="rId8"/>
    <p:sldId id="260" r:id="rId9"/>
    <p:sldId id="261" r:id="rId10"/>
    <p:sldId id="263" r:id="rId11"/>
    <p:sldId id="269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73" r:id="rId20"/>
    <p:sldId id="283" r:id="rId21"/>
    <p:sldId id="284" r:id="rId22"/>
    <p:sldId id="287" r:id="rId23"/>
    <p:sldId id="288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208" d="100"/>
          <a:sy n="208" d="100"/>
        </p:scale>
        <p:origin x="4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Yu Suan" userId="4814ffbc52308984" providerId="LiveId" clId="{DF91FE65-C8A6-4FE9-8563-9FF4C0843329}"/>
    <pc:docChg chg="undo redo custSel addSld delSld modSld sldOrd">
      <pc:chgData name="CaiYu Suan" userId="4814ffbc52308984" providerId="LiveId" clId="{DF91FE65-C8A6-4FE9-8563-9FF4C0843329}" dt="2024-12-27T12:37:51.450" v="186" actId="207"/>
      <pc:docMkLst>
        <pc:docMk/>
      </pc:docMkLst>
      <pc:sldChg chg="modSp mod">
        <pc:chgData name="CaiYu Suan" userId="4814ffbc52308984" providerId="LiveId" clId="{DF91FE65-C8A6-4FE9-8563-9FF4C0843329}" dt="2024-12-27T12:13:47.158" v="8" actId="1076"/>
        <pc:sldMkLst>
          <pc:docMk/>
          <pc:sldMk cId="0" sldId="257"/>
        </pc:sldMkLst>
        <pc:spChg chg="mod">
          <ac:chgData name="CaiYu Suan" userId="4814ffbc52308984" providerId="LiveId" clId="{DF91FE65-C8A6-4FE9-8563-9FF4C0843329}" dt="2024-12-27T12:13:47.158" v="8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CaiYu Suan" userId="4814ffbc52308984" providerId="LiveId" clId="{DF91FE65-C8A6-4FE9-8563-9FF4C0843329}" dt="2024-12-27T12:13:40.804" v="7" actId="1076"/>
          <ac:spMkLst>
            <pc:docMk/>
            <pc:sldMk cId="0" sldId="257"/>
            <ac:spMk id="11" creationId="{00000000-0000-0000-0000-000000000000}"/>
          </ac:spMkLst>
        </pc:spChg>
      </pc:sldChg>
      <pc:sldChg chg="modSp mod ord">
        <pc:chgData name="CaiYu Suan" userId="4814ffbc52308984" providerId="LiveId" clId="{DF91FE65-C8A6-4FE9-8563-9FF4C0843329}" dt="2024-12-27T12:13:54.798" v="12" actId="20577"/>
        <pc:sldMkLst>
          <pc:docMk/>
          <pc:sldMk cId="0" sldId="259"/>
        </pc:sldMkLst>
        <pc:spChg chg="mod">
          <ac:chgData name="CaiYu Suan" userId="4814ffbc52308984" providerId="LiveId" clId="{DF91FE65-C8A6-4FE9-8563-9FF4C0843329}" dt="2024-12-27T12:13:54.798" v="12" actId="20577"/>
          <ac:spMkLst>
            <pc:docMk/>
            <pc:sldMk cId="0" sldId="259"/>
            <ac:spMk id="11" creationId="{00000000-0000-0000-0000-000000000000}"/>
          </ac:spMkLst>
        </pc:spChg>
      </pc:sldChg>
      <pc:sldChg chg="modSp mod ord">
        <pc:chgData name="CaiYu Suan" userId="4814ffbc52308984" providerId="LiveId" clId="{DF91FE65-C8A6-4FE9-8563-9FF4C0843329}" dt="2024-12-27T12:18:43.343" v="116" actId="255"/>
        <pc:sldMkLst>
          <pc:docMk/>
          <pc:sldMk cId="0" sldId="260"/>
        </pc:sldMkLst>
        <pc:spChg chg="mod">
          <ac:chgData name="CaiYu Suan" userId="4814ffbc52308984" providerId="LiveId" clId="{DF91FE65-C8A6-4FE9-8563-9FF4C0843329}" dt="2024-12-27T12:18:43.343" v="116" actId="255"/>
          <ac:spMkLst>
            <pc:docMk/>
            <pc:sldMk cId="0" sldId="260"/>
            <ac:spMk id="7" creationId="{00000000-0000-0000-0000-000000000000}"/>
          </ac:spMkLst>
        </pc:spChg>
        <pc:spChg chg="mod">
          <ac:chgData name="CaiYu Suan" userId="4814ffbc52308984" providerId="LiveId" clId="{DF91FE65-C8A6-4FE9-8563-9FF4C0843329}" dt="2024-12-27T12:18:43.343" v="116" actId="255"/>
          <ac:spMkLst>
            <pc:docMk/>
            <pc:sldMk cId="0" sldId="260"/>
            <ac:spMk id="9" creationId="{00000000-0000-0000-0000-000000000000}"/>
          </ac:spMkLst>
        </pc:spChg>
        <pc:spChg chg="mod">
          <ac:chgData name="CaiYu Suan" userId="4814ffbc52308984" providerId="LiveId" clId="{DF91FE65-C8A6-4FE9-8563-9FF4C0843329}" dt="2024-12-27T12:18:43.343" v="116" actId="255"/>
          <ac:spMkLst>
            <pc:docMk/>
            <pc:sldMk cId="0" sldId="260"/>
            <ac:spMk id="21" creationId="{00000000-0000-0000-0000-000000000000}"/>
          </ac:spMkLst>
        </pc:spChg>
      </pc:sldChg>
      <pc:sldChg chg="ord">
        <pc:chgData name="CaiYu Suan" userId="4814ffbc52308984" providerId="LiveId" clId="{DF91FE65-C8A6-4FE9-8563-9FF4C0843329}" dt="2024-12-27T12:13:26.388" v="5"/>
        <pc:sldMkLst>
          <pc:docMk/>
          <pc:sldMk cId="0" sldId="261"/>
        </pc:sldMkLst>
      </pc:sldChg>
      <pc:sldChg chg="ord">
        <pc:chgData name="CaiYu Suan" userId="4814ffbc52308984" providerId="LiveId" clId="{DF91FE65-C8A6-4FE9-8563-9FF4C0843329}" dt="2024-12-27T12:13:26.388" v="5"/>
        <pc:sldMkLst>
          <pc:docMk/>
          <pc:sldMk cId="0" sldId="263"/>
        </pc:sldMkLst>
      </pc:sldChg>
      <pc:sldChg chg="modSp mod">
        <pc:chgData name="CaiYu Suan" userId="4814ffbc52308984" providerId="LiveId" clId="{DF91FE65-C8A6-4FE9-8563-9FF4C0843329}" dt="2024-12-27T12:13:51.273" v="10" actId="20577"/>
        <pc:sldMkLst>
          <pc:docMk/>
          <pc:sldMk cId="0" sldId="264"/>
        </pc:sldMkLst>
        <pc:spChg chg="mod">
          <ac:chgData name="CaiYu Suan" userId="4814ffbc52308984" providerId="LiveId" clId="{DF91FE65-C8A6-4FE9-8563-9FF4C0843329}" dt="2024-12-27T12:13:51.273" v="10" actId="20577"/>
          <ac:spMkLst>
            <pc:docMk/>
            <pc:sldMk cId="0" sldId="264"/>
            <ac:spMk id="11" creationId="{00000000-0000-0000-0000-000000000000}"/>
          </ac:spMkLst>
        </pc:spChg>
      </pc:sldChg>
      <pc:sldChg chg="modSp mod">
        <pc:chgData name="CaiYu Suan" userId="4814ffbc52308984" providerId="LiveId" clId="{DF91FE65-C8A6-4FE9-8563-9FF4C0843329}" dt="2024-12-27T12:15:54.151" v="112" actId="948"/>
        <pc:sldMkLst>
          <pc:docMk/>
          <pc:sldMk cId="0" sldId="265"/>
        </pc:sldMkLst>
        <pc:spChg chg="mod">
          <ac:chgData name="CaiYu Suan" userId="4814ffbc52308984" providerId="LiveId" clId="{DF91FE65-C8A6-4FE9-8563-9FF4C0843329}" dt="2024-12-27T12:15:12.573" v="51" actId="948"/>
          <ac:spMkLst>
            <pc:docMk/>
            <pc:sldMk cId="0" sldId="265"/>
            <ac:spMk id="7" creationId="{00000000-0000-0000-0000-000000000000}"/>
          </ac:spMkLst>
        </pc:spChg>
        <pc:spChg chg="mod">
          <ac:chgData name="CaiYu Suan" userId="4814ffbc52308984" providerId="LiveId" clId="{DF91FE65-C8A6-4FE9-8563-9FF4C0843329}" dt="2024-12-27T12:15:54.151" v="112" actId="948"/>
          <ac:spMkLst>
            <pc:docMk/>
            <pc:sldMk cId="0" sldId="265"/>
            <ac:spMk id="14" creationId="{00000000-0000-0000-0000-000000000000}"/>
          </ac:spMkLst>
        </pc:spChg>
        <pc:spChg chg="mod">
          <ac:chgData name="CaiYu Suan" userId="4814ffbc52308984" providerId="LiveId" clId="{DF91FE65-C8A6-4FE9-8563-9FF4C0843329}" dt="2024-12-27T12:15:54.151" v="112" actId="948"/>
          <ac:spMkLst>
            <pc:docMk/>
            <pc:sldMk cId="0" sldId="265"/>
            <ac:spMk id="19" creationId="{00000000-0000-0000-0000-000000000000}"/>
          </ac:spMkLst>
        </pc:spChg>
      </pc:sldChg>
      <pc:sldChg chg="ord">
        <pc:chgData name="CaiYu Suan" userId="4814ffbc52308984" providerId="LiveId" clId="{DF91FE65-C8A6-4FE9-8563-9FF4C0843329}" dt="2024-12-27T12:16:14.961" v="114"/>
        <pc:sldMkLst>
          <pc:docMk/>
          <pc:sldMk cId="0" sldId="266"/>
        </pc:sldMkLst>
      </pc:sldChg>
      <pc:sldChg chg="modSp mod">
        <pc:chgData name="CaiYu Suan" userId="4814ffbc52308984" providerId="LiveId" clId="{DF91FE65-C8A6-4FE9-8563-9FF4C0843329}" dt="2024-12-27T12:33:30.333" v="170"/>
        <pc:sldMkLst>
          <pc:docMk/>
          <pc:sldMk cId="0" sldId="272"/>
        </pc:sldMkLst>
        <pc:spChg chg="mod">
          <ac:chgData name="CaiYu Suan" userId="4814ffbc52308984" providerId="LiveId" clId="{DF91FE65-C8A6-4FE9-8563-9FF4C0843329}" dt="2024-12-27T12:33:30.333" v="170"/>
          <ac:spMkLst>
            <pc:docMk/>
            <pc:sldMk cId="0" sldId="272"/>
            <ac:spMk id="17" creationId="{00000000-0000-0000-0000-000000000000}"/>
          </ac:spMkLst>
        </pc:spChg>
      </pc:sldChg>
      <pc:sldChg chg="modSp add del mod ord">
        <pc:chgData name="CaiYu Suan" userId="4814ffbc52308984" providerId="LiveId" clId="{DF91FE65-C8A6-4FE9-8563-9FF4C0843329}" dt="2024-12-27T12:27:43.694" v="128"/>
        <pc:sldMkLst>
          <pc:docMk/>
          <pc:sldMk cId="0" sldId="273"/>
        </pc:sldMkLst>
        <pc:spChg chg="mod">
          <ac:chgData name="CaiYu Suan" userId="4814ffbc52308984" providerId="LiveId" clId="{DF91FE65-C8A6-4FE9-8563-9FF4C0843329}" dt="2024-12-27T12:27:43.694" v="128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CaiYu Suan" userId="4814ffbc52308984" providerId="LiveId" clId="{DF91FE65-C8A6-4FE9-8563-9FF4C0843329}" dt="2024-12-27T12:35:33.062" v="181" actId="207"/>
        <pc:sldMkLst>
          <pc:docMk/>
          <pc:sldMk cId="0" sldId="275"/>
        </pc:sldMkLst>
        <pc:spChg chg="mod">
          <ac:chgData name="CaiYu Suan" userId="4814ffbc52308984" providerId="LiveId" clId="{DF91FE65-C8A6-4FE9-8563-9FF4C0843329}" dt="2024-12-27T12:35:33.062" v="181" actId="207"/>
          <ac:spMkLst>
            <pc:docMk/>
            <pc:sldMk cId="0" sldId="275"/>
            <ac:spMk id="10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5:33.062" v="181" actId="207"/>
          <ac:spMkLst>
            <pc:docMk/>
            <pc:sldMk cId="0" sldId="275"/>
            <ac:spMk id="12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5:33.062" v="181" actId="207"/>
          <ac:spMkLst>
            <pc:docMk/>
            <pc:sldMk cId="0" sldId="275"/>
            <ac:spMk id="22" creationId="{00000000-0000-0000-0000-000000000000}"/>
          </ac:spMkLst>
        </pc:spChg>
      </pc:sldChg>
      <pc:sldChg chg="modSp mod">
        <pc:chgData name="CaiYu Suan" userId="4814ffbc52308984" providerId="LiveId" clId="{DF91FE65-C8A6-4FE9-8563-9FF4C0843329}" dt="2024-12-27T12:35:27.417" v="180" actId="207"/>
        <pc:sldMkLst>
          <pc:docMk/>
          <pc:sldMk cId="0" sldId="276"/>
        </pc:sldMkLst>
        <pc:spChg chg="mod">
          <ac:chgData name="CaiYu Suan" userId="4814ffbc52308984" providerId="LiveId" clId="{DF91FE65-C8A6-4FE9-8563-9FF4C0843329}" dt="2024-12-27T12:35:27.417" v="180" actId="207"/>
          <ac:spMkLst>
            <pc:docMk/>
            <pc:sldMk cId="0" sldId="276"/>
            <ac:spMk id="8" creationId="{00000000-0000-0000-0000-000000000000}"/>
          </ac:spMkLst>
        </pc:spChg>
        <pc:spChg chg="mod">
          <ac:chgData name="CaiYu Suan" userId="4814ffbc52308984" providerId="LiveId" clId="{DF91FE65-C8A6-4FE9-8563-9FF4C0843329}" dt="2024-12-27T12:28:08.985" v="130" actId="20577"/>
          <ac:spMkLst>
            <pc:docMk/>
            <pc:sldMk cId="0" sldId="276"/>
            <ac:spMk id="11" creationId="{00000000-0000-0000-0000-000000000000}"/>
          </ac:spMkLst>
        </pc:spChg>
        <pc:spChg chg="mod">
          <ac:chgData name="CaiYu Suan" userId="4814ffbc52308984" providerId="LiveId" clId="{DF91FE65-C8A6-4FE9-8563-9FF4C0843329}" dt="2024-12-27T12:28:12.317" v="132" actId="20577"/>
          <ac:spMkLst>
            <pc:docMk/>
            <pc:sldMk cId="0" sldId="276"/>
            <ac:spMk id="14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5:27.417" v="180" actId="207"/>
          <ac:spMkLst>
            <pc:docMk/>
            <pc:sldMk cId="0" sldId="276"/>
            <ac:spMk id="16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5:27.417" v="180" actId="207"/>
          <ac:spMkLst>
            <pc:docMk/>
            <pc:sldMk cId="0" sldId="276"/>
            <ac:spMk id="19" creationId="{00000000-0000-0000-0000-000000000000}"/>
          </ac:spMkLst>
        </pc:spChg>
        <pc:spChg chg="mod">
          <ac:chgData name="CaiYu Suan" userId="4814ffbc52308984" providerId="LiveId" clId="{DF91FE65-C8A6-4FE9-8563-9FF4C0843329}" dt="2024-12-27T12:28:14.659" v="134" actId="20577"/>
          <ac:spMkLst>
            <pc:docMk/>
            <pc:sldMk cId="0" sldId="276"/>
            <ac:spMk id="21" creationId="{00000000-0000-0000-0000-000000000000}"/>
          </ac:spMkLst>
        </pc:spChg>
      </pc:sldChg>
      <pc:sldChg chg="addSp delSp modSp mod">
        <pc:chgData name="CaiYu Suan" userId="4814ffbc52308984" providerId="LiveId" clId="{DF91FE65-C8A6-4FE9-8563-9FF4C0843329}" dt="2024-12-27T12:28:53.791" v="151" actId="1076"/>
        <pc:sldMkLst>
          <pc:docMk/>
          <pc:sldMk cId="0" sldId="277"/>
        </pc:sldMkLst>
        <pc:spChg chg="mod">
          <ac:chgData name="CaiYu Suan" userId="4814ffbc52308984" providerId="LiveId" clId="{DF91FE65-C8A6-4FE9-8563-9FF4C0843329}" dt="2024-12-27T12:28:39.653" v="144" actId="20577"/>
          <ac:spMkLst>
            <pc:docMk/>
            <pc:sldMk cId="0" sldId="277"/>
            <ac:spMk id="11" creationId="{00000000-0000-0000-0000-000000000000}"/>
          </ac:spMkLst>
        </pc:spChg>
        <pc:spChg chg="add mod">
          <ac:chgData name="CaiYu Suan" userId="4814ffbc52308984" providerId="LiveId" clId="{DF91FE65-C8A6-4FE9-8563-9FF4C0843329}" dt="2024-12-27T12:28:53.791" v="151" actId="1076"/>
          <ac:spMkLst>
            <pc:docMk/>
            <pc:sldMk cId="0" sldId="277"/>
            <ac:spMk id="12" creationId="{A41592AF-C42C-FD53-73EA-F5F3F2A38661}"/>
          </ac:spMkLst>
        </pc:spChg>
        <pc:spChg chg="mod">
          <ac:chgData name="CaiYu Suan" userId="4814ffbc52308984" providerId="LiveId" clId="{DF91FE65-C8A6-4FE9-8563-9FF4C0843329}" dt="2024-12-27T12:28:44.144" v="148" actId="20577"/>
          <ac:spMkLst>
            <pc:docMk/>
            <pc:sldMk cId="0" sldId="277"/>
            <ac:spMk id="16" creationId="{00000000-0000-0000-0000-000000000000}"/>
          </ac:spMkLst>
        </pc:spChg>
        <pc:spChg chg="mod">
          <ac:chgData name="CaiYu Suan" userId="4814ffbc52308984" providerId="LiveId" clId="{DF91FE65-C8A6-4FE9-8563-9FF4C0843329}" dt="2024-12-27T12:28:41.910" v="146" actId="20577"/>
          <ac:spMkLst>
            <pc:docMk/>
            <pc:sldMk cId="0" sldId="277"/>
            <ac:spMk id="20" creationId="{00000000-0000-0000-0000-000000000000}"/>
          </ac:spMkLst>
        </pc:spChg>
        <pc:spChg chg="del mod">
          <ac:chgData name="CaiYu Suan" userId="4814ffbc52308984" providerId="LiveId" clId="{DF91FE65-C8A6-4FE9-8563-9FF4C0843329}" dt="2024-12-27T12:28:25.546" v="136" actId="478"/>
          <ac:spMkLst>
            <pc:docMk/>
            <pc:sldMk cId="0" sldId="277"/>
            <ac:spMk id="21" creationId="{E40FFE30-6235-529F-F061-02C795EDAF66}"/>
          </ac:spMkLst>
        </pc:spChg>
      </pc:sldChg>
      <pc:sldChg chg="modSp mod">
        <pc:chgData name="CaiYu Suan" userId="4814ffbc52308984" providerId="LiveId" clId="{DF91FE65-C8A6-4FE9-8563-9FF4C0843329}" dt="2024-12-27T12:37:29.764" v="184" actId="207"/>
        <pc:sldMkLst>
          <pc:docMk/>
          <pc:sldMk cId="0" sldId="278"/>
        </pc:sldMkLst>
        <pc:spChg chg="mod">
          <ac:chgData name="CaiYu Suan" userId="4814ffbc52308984" providerId="LiveId" clId="{DF91FE65-C8A6-4FE9-8563-9FF4C0843329}" dt="2024-12-27T12:29:02.130" v="160" actId="20577"/>
          <ac:spMkLst>
            <pc:docMk/>
            <pc:sldMk cId="0" sldId="278"/>
            <ac:spMk id="7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7:29.764" v="184" actId="207"/>
          <ac:spMkLst>
            <pc:docMk/>
            <pc:sldMk cId="0" sldId="278"/>
            <ac:spMk id="8" creationId="{00000000-0000-0000-0000-000000000000}"/>
          </ac:spMkLst>
        </pc:spChg>
        <pc:spChg chg="mod">
          <ac:chgData name="CaiYu Suan" userId="4814ffbc52308984" providerId="LiveId" clId="{DF91FE65-C8A6-4FE9-8563-9FF4C0843329}" dt="2024-12-27T12:29:04.315" v="164" actId="20577"/>
          <ac:spMkLst>
            <pc:docMk/>
            <pc:sldMk cId="0" sldId="278"/>
            <ac:spMk id="13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7:29.764" v="184" actId="207"/>
          <ac:spMkLst>
            <pc:docMk/>
            <pc:sldMk cId="0" sldId="278"/>
            <ac:spMk id="14" creationId="{00000000-0000-0000-0000-000000000000}"/>
          </ac:spMkLst>
        </pc:spChg>
        <pc:spChg chg="mod">
          <ac:chgData name="CaiYu Suan" userId="4814ffbc52308984" providerId="LiveId" clId="{DF91FE65-C8A6-4FE9-8563-9FF4C0843329}" dt="2024-12-27T12:29:07.394" v="168" actId="20577"/>
          <ac:spMkLst>
            <pc:docMk/>
            <pc:sldMk cId="0" sldId="278"/>
            <ac:spMk id="16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7:29.764" v="184" actId="207"/>
          <ac:spMkLst>
            <pc:docMk/>
            <pc:sldMk cId="0" sldId="278"/>
            <ac:spMk id="17" creationId="{00000000-0000-0000-0000-000000000000}"/>
          </ac:spMkLst>
        </pc:spChg>
      </pc:sldChg>
      <pc:sldChg chg="del">
        <pc:chgData name="CaiYu Suan" userId="4814ffbc52308984" providerId="LiveId" clId="{DF91FE65-C8A6-4FE9-8563-9FF4C0843329}" dt="2024-12-27T12:27:26.160" v="123" actId="2696"/>
        <pc:sldMkLst>
          <pc:docMk/>
          <pc:sldMk cId="0" sldId="280"/>
        </pc:sldMkLst>
      </pc:sldChg>
      <pc:sldChg chg="del">
        <pc:chgData name="CaiYu Suan" userId="4814ffbc52308984" providerId="LiveId" clId="{DF91FE65-C8A6-4FE9-8563-9FF4C0843329}" dt="2024-12-27T12:27:21.641" v="122" actId="2696"/>
        <pc:sldMkLst>
          <pc:docMk/>
          <pc:sldMk cId="0" sldId="281"/>
        </pc:sldMkLst>
      </pc:sldChg>
      <pc:sldChg chg="del">
        <pc:chgData name="CaiYu Suan" userId="4814ffbc52308984" providerId="LiveId" clId="{DF91FE65-C8A6-4FE9-8563-9FF4C0843329}" dt="2024-12-27T12:27:18.626" v="121" actId="2696"/>
        <pc:sldMkLst>
          <pc:docMk/>
          <pc:sldMk cId="0" sldId="282"/>
        </pc:sldMkLst>
      </pc:sldChg>
      <pc:sldChg chg="modSp mod">
        <pc:chgData name="CaiYu Suan" userId="4814ffbc52308984" providerId="LiveId" clId="{DF91FE65-C8A6-4FE9-8563-9FF4C0843329}" dt="2024-12-27T12:37:44.365" v="185" actId="207"/>
        <pc:sldMkLst>
          <pc:docMk/>
          <pc:sldMk cId="0" sldId="284"/>
        </pc:sldMkLst>
        <pc:spChg chg="mod">
          <ac:chgData name="CaiYu Suan" userId="4814ffbc52308984" providerId="LiveId" clId="{DF91FE65-C8A6-4FE9-8563-9FF4C0843329}" dt="2024-12-27T12:37:44.365" v="185" actId="207"/>
          <ac:spMkLst>
            <pc:docMk/>
            <pc:sldMk cId="0" sldId="284"/>
            <ac:spMk id="7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7:44.365" v="185" actId="207"/>
          <ac:spMkLst>
            <pc:docMk/>
            <pc:sldMk cId="0" sldId="284"/>
            <ac:spMk id="13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7:44.365" v="185" actId="207"/>
          <ac:spMkLst>
            <pc:docMk/>
            <pc:sldMk cId="0" sldId="284"/>
            <ac:spMk id="17" creationId="{00000000-0000-0000-0000-000000000000}"/>
          </ac:spMkLst>
        </pc:spChg>
      </pc:sldChg>
      <pc:sldChg chg="modSp mod">
        <pc:chgData name="CaiYu Suan" userId="4814ffbc52308984" providerId="LiveId" clId="{DF91FE65-C8A6-4FE9-8563-9FF4C0843329}" dt="2024-12-27T12:37:51.450" v="186" actId="207"/>
        <pc:sldMkLst>
          <pc:docMk/>
          <pc:sldMk cId="0" sldId="287"/>
        </pc:sldMkLst>
        <pc:spChg chg="mod">
          <ac:chgData name="CaiYu Suan" userId="4814ffbc52308984" providerId="LiveId" clId="{DF91FE65-C8A6-4FE9-8563-9FF4C0843329}" dt="2024-12-27T12:37:51.450" v="186" actId="207"/>
          <ac:spMkLst>
            <pc:docMk/>
            <pc:sldMk cId="0" sldId="287"/>
            <ac:spMk id="9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7:51.450" v="186" actId="207"/>
          <ac:spMkLst>
            <pc:docMk/>
            <pc:sldMk cId="0" sldId="287"/>
            <ac:spMk id="16" creationId="{00000000-0000-0000-0000-000000000000}"/>
          </ac:spMkLst>
        </pc:spChg>
        <pc:spChg chg="mod">
          <ac:chgData name="CaiYu Suan" userId="4814ffbc52308984" providerId="LiveId" clId="{DF91FE65-C8A6-4FE9-8563-9FF4C0843329}" dt="2024-12-27T12:37:51.450" v="186" actId="207"/>
          <ac:spMkLst>
            <pc:docMk/>
            <pc:sldMk cId="0" sldId="287"/>
            <ac:spMk id="23" creationId="{00000000-0000-0000-0000-000000000000}"/>
          </ac:spMkLst>
        </pc:spChg>
      </pc:sldChg>
    </pc:docChg>
  </pc:docChgLst>
  <pc:docChgLst>
    <pc:chgData name="CaiYu Suan" userId="4814ffbc52308984" providerId="LiveId" clId="{CACD8B65-566E-4040-983E-B4FF94196D7A}"/>
    <pc:docChg chg="undo custSel addSld delSld modSld sldOrd">
      <pc:chgData name="CaiYu Suan" userId="4814ffbc52308984" providerId="LiveId" clId="{CACD8B65-566E-4040-983E-B4FF94196D7A}" dt="2024-12-26T05:11:58.454" v="417" actId="47"/>
      <pc:docMkLst>
        <pc:docMk/>
      </pc:docMkLst>
      <pc:sldChg chg="delSp modSp mod">
        <pc:chgData name="CaiYu Suan" userId="4814ffbc52308984" providerId="LiveId" clId="{CACD8B65-566E-4040-983E-B4FF94196D7A}" dt="2024-12-19T06:15:40.460" v="119" actId="1036"/>
        <pc:sldMkLst>
          <pc:docMk/>
          <pc:sldMk cId="0" sldId="256"/>
        </pc:sldMkLst>
        <pc:spChg chg="mod">
          <ac:chgData name="CaiYu Suan" userId="4814ffbc52308984" providerId="LiveId" clId="{CACD8B65-566E-4040-983E-B4FF94196D7A}" dt="2024-12-19T06:15:40.460" v="119" actId="103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5:40.460" v="119" actId="1036"/>
          <ac:spMkLst>
            <pc:docMk/>
            <pc:sldMk cId="0" sldId="256"/>
            <ac:spMk id="15" creationId="{00000000-0000-0000-0000-000000000000}"/>
          </ac:spMkLst>
        </pc:spChg>
      </pc:sldChg>
      <pc:sldChg chg="addSp modSp mod">
        <pc:chgData name="CaiYu Suan" userId="4814ffbc52308984" providerId="LiveId" clId="{CACD8B65-566E-4040-983E-B4FF94196D7A}" dt="2024-12-19T06:20:44.303" v="298" actId="1036"/>
        <pc:sldMkLst>
          <pc:docMk/>
          <pc:sldMk cId="0" sldId="257"/>
        </pc:sldMkLst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3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7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8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0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1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8:03.719" v="158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3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4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5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6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8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19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20" creationId="{00000000-0000-0000-0000-000000000000}"/>
          </ac:spMkLst>
        </pc:spChg>
        <pc:spChg chg="mod">
          <ac:chgData name="CaiYu Suan" userId="4814ffbc52308984" providerId="LiveId" clId="{CACD8B65-566E-4040-983E-B4FF94196D7A}" dt="2024-12-19T06:17:49.269" v="155" actId="1035"/>
          <ac:spMkLst>
            <pc:docMk/>
            <pc:sldMk cId="0" sldId="257"/>
            <ac:spMk id="21" creationId="{00000000-0000-0000-0000-000000000000}"/>
          </ac:spMkLst>
        </pc:spChg>
        <pc:spChg chg="add mod">
          <ac:chgData name="CaiYu Suan" userId="4814ffbc52308984" providerId="LiveId" clId="{CACD8B65-566E-4040-983E-B4FF94196D7A}" dt="2024-12-19T06:20:21.261" v="289" actId="20577"/>
          <ac:spMkLst>
            <pc:docMk/>
            <pc:sldMk cId="0" sldId="257"/>
            <ac:spMk id="22" creationId="{F9EEBD5D-6FBC-A566-2F17-75FD4E8D630B}"/>
          </ac:spMkLst>
        </pc:spChg>
        <pc:spChg chg="add mod">
          <ac:chgData name="CaiYu Suan" userId="4814ffbc52308984" providerId="LiveId" clId="{CACD8B65-566E-4040-983E-B4FF94196D7A}" dt="2024-12-19T06:18:34.913" v="268" actId="1076"/>
          <ac:spMkLst>
            <pc:docMk/>
            <pc:sldMk cId="0" sldId="257"/>
            <ac:spMk id="23" creationId="{060FD55A-13DA-101D-9C68-F4DFBF9798F4}"/>
          </ac:spMkLst>
        </pc:spChg>
        <pc:spChg chg="add mod">
          <ac:chgData name="CaiYu Suan" userId="4814ffbc52308984" providerId="LiveId" clId="{CACD8B65-566E-4040-983E-B4FF94196D7A}" dt="2024-12-19T06:20:44.303" v="298" actId="1036"/>
          <ac:spMkLst>
            <pc:docMk/>
            <pc:sldMk cId="0" sldId="257"/>
            <ac:spMk id="24" creationId="{1AF5CA12-958D-DD9F-1DC0-990061D555FD}"/>
          </ac:spMkLst>
        </pc:spChg>
      </pc:sldChg>
      <pc:sldChg chg="del">
        <pc:chgData name="CaiYu Suan" userId="4814ffbc52308984" providerId="LiveId" clId="{CACD8B65-566E-4040-983E-B4FF94196D7A}" dt="2024-12-19T06:18:45.484" v="270" actId="47"/>
        <pc:sldMkLst>
          <pc:docMk/>
          <pc:sldMk cId="0" sldId="258"/>
        </pc:sldMkLst>
      </pc:sldChg>
      <pc:sldChg chg="del">
        <pc:chgData name="CaiYu Suan" userId="4814ffbc52308984" providerId="LiveId" clId="{CACD8B65-566E-4040-983E-B4FF94196D7A}" dt="2024-12-19T06:22:54.254" v="302" actId="47"/>
        <pc:sldMkLst>
          <pc:docMk/>
          <pc:sldMk cId="0" sldId="262"/>
        </pc:sldMkLst>
      </pc:sldChg>
      <pc:sldChg chg="del">
        <pc:chgData name="CaiYu Suan" userId="4814ffbc52308984" providerId="LiveId" clId="{CACD8B65-566E-4040-983E-B4FF94196D7A}" dt="2024-12-19T06:22:35.739" v="299" actId="47"/>
        <pc:sldMkLst>
          <pc:docMk/>
          <pc:sldMk cId="0" sldId="268"/>
        </pc:sldMkLst>
      </pc:sldChg>
      <pc:sldChg chg="del">
        <pc:chgData name="CaiYu Suan" userId="4814ffbc52308984" providerId="LiveId" clId="{CACD8B65-566E-4040-983E-B4FF94196D7A}" dt="2024-12-26T05:08:31.130" v="386" actId="2696"/>
        <pc:sldMkLst>
          <pc:docMk/>
          <pc:sldMk cId="0" sldId="270"/>
        </pc:sldMkLst>
      </pc:sldChg>
      <pc:sldChg chg="del">
        <pc:chgData name="CaiYu Suan" userId="4814ffbc52308984" providerId="LiveId" clId="{CACD8B65-566E-4040-983E-B4FF94196D7A}" dt="2024-12-26T05:08:35.079" v="387" actId="2696"/>
        <pc:sldMkLst>
          <pc:docMk/>
          <pc:sldMk cId="0" sldId="271"/>
        </pc:sldMkLst>
      </pc:sldChg>
      <pc:sldChg chg="modSp mod">
        <pc:chgData name="CaiYu Suan" userId="4814ffbc52308984" providerId="LiveId" clId="{CACD8B65-566E-4040-983E-B4FF94196D7A}" dt="2024-12-19T06:23:32.115" v="303" actId="14100"/>
        <pc:sldMkLst>
          <pc:docMk/>
          <pc:sldMk cId="0" sldId="272"/>
        </pc:sldMkLst>
        <pc:spChg chg="mod">
          <ac:chgData name="CaiYu Suan" userId="4814ffbc52308984" providerId="LiveId" clId="{CACD8B65-566E-4040-983E-B4FF94196D7A}" dt="2024-12-19T06:23:32.115" v="303" actId="14100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CaiYu Suan" userId="4814ffbc52308984" providerId="LiveId" clId="{CACD8B65-566E-4040-983E-B4FF94196D7A}" dt="2024-12-19T06:23:39.713" v="304" actId="14100"/>
        <pc:sldMkLst>
          <pc:docMk/>
          <pc:sldMk cId="0" sldId="273"/>
        </pc:sldMkLst>
        <pc:spChg chg="mod">
          <ac:chgData name="CaiYu Suan" userId="4814ffbc52308984" providerId="LiveId" clId="{CACD8B65-566E-4040-983E-B4FF94196D7A}" dt="2024-12-19T06:23:39.713" v="304" actId="14100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CaiYu Suan" userId="4814ffbc52308984" providerId="LiveId" clId="{CACD8B65-566E-4040-983E-B4FF94196D7A}" dt="2024-12-26T05:09:11.415" v="393" actId="20577"/>
        <pc:sldMkLst>
          <pc:docMk/>
          <pc:sldMk cId="0" sldId="276"/>
        </pc:sldMkLst>
        <pc:spChg chg="mod">
          <ac:chgData name="CaiYu Suan" userId="4814ffbc52308984" providerId="LiveId" clId="{CACD8B65-566E-4040-983E-B4FF94196D7A}" dt="2024-12-26T05:09:02.441" v="389" actId="20577"/>
          <ac:spMkLst>
            <pc:docMk/>
            <pc:sldMk cId="0" sldId="276"/>
            <ac:spMk id="11" creationId="{00000000-0000-0000-0000-000000000000}"/>
          </ac:spMkLst>
        </pc:spChg>
        <pc:spChg chg="mod">
          <ac:chgData name="CaiYu Suan" userId="4814ffbc52308984" providerId="LiveId" clId="{CACD8B65-566E-4040-983E-B4FF94196D7A}" dt="2024-12-26T05:09:07.428" v="391" actId="20577"/>
          <ac:spMkLst>
            <pc:docMk/>
            <pc:sldMk cId="0" sldId="276"/>
            <ac:spMk id="14" creationId="{00000000-0000-0000-0000-000000000000}"/>
          </ac:spMkLst>
        </pc:spChg>
        <pc:spChg chg="mod">
          <ac:chgData name="CaiYu Suan" userId="4814ffbc52308984" providerId="LiveId" clId="{CACD8B65-566E-4040-983E-B4FF94196D7A}" dt="2024-12-26T05:09:11.415" v="393" actId="20577"/>
          <ac:spMkLst>
            <pc:docMk/>
            <pc:sldMk cId="0" sldId="276"/>
            <ac:spMk id="21" creationId="{00000000-0000-0000-0000-000000000000}"/>
          </ac:spMkLst>
        </pc:spChg>
      </pc:sldChg>
      <pc:sldChg chg="addSp delSp modSp mod">
        <pc:chgData name="CaiYu Suan" userId="4814ffbc52308984" providerId="LiveId" clId="{CACD8B65-566E-4040-983E-B4FF94196D7A}" dt="2024-12-26T05:10:05.341" v="402" actId="20577"/>
        <pc:sldMkLst>
          <pc:docMk/>
          <pc:sldMk cId="0" sldId="277"/>
        </pc:sldMkLst>
        <pc:spChg chg="mod">
          <ac:chgData name="CaiYu Suan" userId="4814ffbc52308984" providerId="LiveId" clId="{CACD8B65-566E-4040-983E-B4FF94196D7A}" dt="2024-12-26T05:09:48.781" v="398" actId="20577"/>
          <ac:spMkLst>
            <pc:docMk/>
            <pc:sldMk cId="0" sldId="277"/>
            <ac:spMk id="11" creationId="{00000000-0000-0000-0000-000000000000}"/>
          </ac:spMkLst>
        </pc:spChg>
        <pc:spChg chg="del">
          <ac:chgData name="CaiYu Suan" userId="4814ffbc52308984" providerId="LiveId" clId="{CACD8B65-566E-4040-983E-B4FF94196D7A}" dt="2024-12-26T05:09:42.923" v="396" actId="478"/>
          <ac:spMkLst>
            <pc:docMk/>
            <pc:sldMk cId="0" sldId="277"/>
            <ac:spMk id="12" creationId="{00000000-0000-0000-0000-000000000000}"/>
          </ac:spMkLst>
        </pc:spChg>
        <pc:spChg chg="mod">
          <ac:chgData name="CaiYu Suan" userId="4814ffbc52308984" providerId="LiveId" clId="{CACD8B65-566E-4040-983E-B4FF94196D7A}" dt="2024-12-26T05:10:05.341" v="402" actId="20577"/>
          <ac:spMkLst>
            <pc:docMk/>
            <pc:sldMk cId="0" sldId="277"/>
            <ac:spMk id="16" creationId="{00000000-0000-0000-0000-000000000000}"/>
          </ac:spMkLst>
        </pc:spChg>
        <pc:spChg chg="mod">
          <ac:chgData name="CaiYu Suan" userId="4814ffbc52308984" providerId="LiveId" clId="{CACD8B65-566E-4040-983E-B4FF94196D7A}" dt="2024-12-26T05:09:33.496" v="395" actId="20577"/>
          <ac:spMkLst>
            <pc:docMk/>
            <pc:sldMk cId="0" sldId="277"/>
            <ac:spMk id="20" creationId="{00000000-0000-0000-0000-000000000000}"/>
          </ac:spMkLst>
        </pc:spChg>
        <pc:spChg chg="add mod">
          <ac:chgData name="CaiYu Suan" userId="4814ffbc52308984" providerId="LiveId" clId="{CACD8B65-566E-4040-983E-B4FF94196D7A}" dt="2024-12-26T05:10:00.777" v="400" actId="1076"/>
          <ac:spMkLst>
            <pc:docMk/>
            <pc:sldMk cId="0" sldId="277"/>
            <ac:spMk id="21" creationId="{E40FFE30-6235-529F-F061-02C795EDAF66}"/>
          </ac:spMkLst>
        </pc:spChg>
      </pc:sldChg>
      <pc:sldChg chg="modSp mod">
        <pc:chgData name="CaiYu Suan" userId="4814ffbc52308984" providerId="LiveId" clId="{CACD8B65-566E-4040-983E-B4FF94196D7A}" dt="2024-12-26T05:10:47.460" v="414" actId="20577"/>
        <pc:sldMkLst>
          <pc:docMk/>
          <pc:sldMk cId="0" sldId="278"/>
        </pc:sldMkLst>
        <pc:spChg chg="mod">
          <ac:chgData name="CaiYu Suan" userId="4814ffbc52308984" providerId="LiveId" clId="{CACD8B65-566E-4040-983E-B4FF94196D7A}" dt="2024-12-26T05:10:37.552" v="406" actId="20577"/>
          <ac:spMkLst>
            <pc:docMk/>
            <pc:sldMk cId="0" sldId="278"/>
            <ac:spMk id="7" creationId="{00000000-0000-0000-0000-000000000000}"/>
          </ac:spMkLst>
        </pc:spChg>
        <pc:spChg chg="mod">
          <ac:chgData name="CaiYu Suan" userId="4814ffbc52308984" providerId="LiveId" clId="{CACD8B65-566E-4040-983E-B4FF94196D7A}" dt="2024-12-26T05:10:42.422" v="410" actId="20577"/>
          <ac:spMkLst>
            <pc:docMk/>
            <pc:sldMk cId="0" sldId="278"/>
            <ac:spMk id="13" creationId="{00000000-0000-0000-0000-000000000000}"/>
          </ac:spMkLst>
        </pc:spChg>
        <pc:spChg chg="mod">
          <ac:chgData name="CaiYu Suan" userId="4814ffbc52308984" providerId="LiveId" clId="{CACD8B65-566E-4040-983E-B4FF94196D7A}" dt="2024-12-26T05:10:47.460" v="414" actId="20577"/>
          <ac:spMkLst>
            <pc:docMk/>
            <pc:sldMk cId="0" sldId="278"/>
            <ac:spMk id="16" creationId="{00000000-0000-0000-0000-000000000000}"/>
          </ac:spMkLst>
        </pc:spChg>
      </pc:sldChg>
      <pc:sldChg chg="ord">
        <pc:chgData name="CaiYu Suan" userId="4814ffbc52308984" providerId="LiveId" clId="{CACD8B65-566E-4040-983E-B4FF94196D7A}" dt="2024-12-26T05:11:19.976" v="416"/>
        <pc:sldMkLst>
          <pc:docMk/>
          <pc:sldMk cId="0" sldId="280"/>
        </pc:sldMkLst>
      </pc:sldChg>
      <pc:sldChg chg="modSp del mod">
        <pc:chgData name="CaiYu Suan" userId="4814ffbc52308984" providerId="LiveId" clId="{CACD8B65-566E-4040-983E-B4FF94196D7A}" dt="2024-12-26T05:11:58.454" v="417" actId="47"/>
        <pc:sldMkLst>
          <pc:docMk/>
          <pc:sldMk cId="0" sldId="285"/>
        </pc:sldMkLst>
        <pc:spChg chg="mod">
          <ac:chgData name="CaiYu Suan" userId="4814ffbc52308984" providerId="LiveId" clId="{CACD8B65-566E-4040-983E-B4FF94196D7A}" dt="2024-12-19T06:24:30.157" v="320" actId="20577"/>
          <ac:spMkLst>
            <pc:docMk/>
            <pc:sldMk cId="0" sldId="285"/>
            <ac:spMk id="15" creationId="{00000000-0000-0000-0000-000000000000}"/>
          </ac:spMkLst>
        </pc:spChg>
      </pc:sldChg>
      <pc:sldChg chg="del">
        <pc:chgData name="CaiYu Suan" userId="4814ffbc52308984" providerId="LiveId" clId="{CACD8B65-566E-4040-983E-B4FF94196D7A}" dt="2024-12-19T06:24:08.074" v="305" actId="47"/>
        <pc:sldMkLst>
          <pc:docMk/>
          <pc:sldMk cId="0" sldId="286"/>
        </pc:sldMkLst>
      </pc:sldChg>
      <pc:sldChg chg="modSp mod">
        <pc:chgData name="CaiYu Suan" userId="4814ffbc52308984" providerId="LiveId" clId="{CACD8B65-566E-4040-983E-B4FF94196D7A}" dt="2024-12-19T06:25:32.886" v="385" actId="1036"/>
        <pc:sldMkLst>
          <pc:docMk/>
          <pc:sldMk cId="0" sldId="288"/>
        </pc:sldMkLst>
        <pc:spChg chg="mod">
          <ac:chgData name="CaiYu Suan" userId="4814ffbc52308984" providerId="LiveId" clId="{CACD8B65-566E-4040-983E-B4FF94196D7A}" dt="2024-12-19T06:25:32.886" v="385" actId="1036"/>
          <ac:spMkLst>
            <pc:docMk/>
            <pc:sldMk cId="0" sldId="288"/>
            <ac:spMk id="15" creationId="{00000000-0000-0000-0000-000000000000}"/>
          </ac:spMkLst>
        </pc:spChg>
        <pc:spChg chg="mod">
          <ac:chgData name="CaiYu Suan" userId="4814ffbc52308984" providerId="LiveId" clId="{CACD8B65-566E-4040-983E-B4FF94196D7A}" dt="2024-12-19T06:25:23.757" v="362" actId="1038"/>
          <ac:spMkLst>
            <pc:docMk/>
            <pc:sldMk cId="0" sldId="288"/>
            <ac:spMk id="17" creationId="{00000000-0000-0000-0000-000000000000}"/>
          </ac:spMkLst>
        </pc:spChg>
      </pc:sldChg>
      <pc:sldChg chg="new del">
        <pc:chgData name="CaiYu Suan" userId="4814ffbc52308984" providerId="LiveId" clId="{CACD8B65-566E-4040-983E-B4FF94196D7A}" dt="2024-12-19T06:22:42.456" v="301" actId="47"/>
        <pc:sldMkLst>
          <pc:docMk/>
          <pc:sldMk cId="4222180859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92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229 - 9Lug9ksIl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132" y="3614315"/>
            <a:ext cx="2326455" cy="1905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23951" y="1782166"/>
            <a:ext cx="8097012" cy="73152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300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物联网智能设计在数字孪生中的应用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pic>
        <p:nvPicPr>
          <p:cNvPr id="6" name="Image 1" descr="/www/wwwroot/ppt/cache/2024-11-4-13/4JJs2-e2e3/1734587293230 - tsj6iANef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7" name="Image 2" descr="/www/wwwroot/ppt/cache/2024-11-4-13/4JJs2-e2e3/1734587293235 - Rjwlxnq5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4132" y="2363795"/>
            <a:ext cx="1382684" cy="1132746"/>
          </a:xfrm>
          <a:prstGeom prst="rect">
            <a:avLst/>
          </a:prstGeom>
        </p:spPr>
      </p:pic>
      <p:pic>
        <p:nvPicPr>
          <p:cNvPr id="8" name="Image 3" descr="/www/wwwroot/ppt/cache/2024-11-4-13/4JJs2-e2e3/1734587293238 - AzZtCT142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115" y="4627628"/>
            <a:ext cx="1382684" cy="1132746"/>
          </a:xfrm>
          <a:prstGeom prst="rect">
            <a:avLst/>
          </a:prstGeom>
        </p:spPr>
      </p:pic>
      <p:pic>
        <p:nvPicPr>
          <p:cNvPr id="9" name="Image 4" descr="/www/wwwroot/ppt/cache/2024-11-4-13/4JJs2-e2e3/1734587293241 - qCM3vpbS6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617" y="3835796"/>
            <a:ext cx="762000" cy="647742"/>
          </a:xfrm>
          <a:prstGeom prst="rect">
            <a:avLst/>
          </a:prstGeom>
        </p:spPr>
      </p:pic>
      <p:pic>
        <p:nvPicPr>
          <p:cNvPr id="10" name="Image 5" descr="/www/wwwroot/ppt/cache/2024-11-4-13/4JJs2-e2e3/1734587293243 - 2aEW24FpN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407" y="2485715"/>
            <a:ext cx="495993" cy="433937"/>
          </a:xfrm>
          <a:prstGeom prst="rect">
            <a:avLst/>
          </a:prstGeom>
        </p:spPr>
      </p:pic>
      <p:pic>
        <p:nvPicPr>
          <p:cNvPr id="11" name="Image 6" descr="/www/wwwroot/ppt/cache/2024-11-4-13/4JJs2-e2e3/1734587293253 - OfoV8JgZ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12" name="Image 7" descr="/www/wwwroot/ppt/cache/2024-11-4-13/4JJs2-e2e3/1734587293256 - HHXeRRWWrF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3" name="Image 8" descr="/www/wwwroot/ppt/cache/2024-11-4-13/4JJs2-e2e3/1734587293260 - SnQPDCW2t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4" name="Shape 3"/>
          <p:cNvSpPr/>
          <p:nvPr/>
        </p:nvSpPr>
        <p:spPr>
          <a:xfrm>
            <a:off x="2637525" y="3343670"/>
            <a:ext cx="3265734" cy="359041"/>
          </a:xfrm>
          <a:custGeom>
            <a:avLst/>
            <a:gdLst/>
            <a:ahLst/>
            <a:cxnLst/>
            <a:rect l="l" t="t" r="r" b="b"/>
            <a:pathLst>
              <a:path w="2133026" h="359041">
                <a:moveTo>
                  <a:pt x="0" y="0"/>
                </a:moveTo>
                <a:lnTo>
                  <a:pt x="2133026" y="0"/>
                </a:lnTo>
                <a:quadBezTo>
                  <a:pt x="2133026" y="0"/>
                  <a:pt x="2133026" y="0"/>
                </a:quadBezTo>
                <a:lnTo>
                  <a:pt x="2133026" y="359041"/>
                </a:lnTo>
                <a:quadBezTo>
                  <a:pt x="2133026" y="359041"/>
                  <a:pt x="2133026" y="359041"/>
                </a:quadBezTo>
                <a:lnTo>
                  <a:pt x="0" y="359041"/>
                </a:lnTo>
                <a:quadBezTo>
                  <a:pt x="0" y="359041"/>
                  <a:pt x="0" y="359041"/>
                </a:quadBezTo>
                <a:lnTo>
                  <a:pt x="0" y="0"/>
                </a:lnTo>
                <a:quadBezTo>
                  <a:pt x="0" y="0"/>
                  <a:pt x="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4"/>
          <p:cNvSpPr/>
          <p:nvPr/>
        </p:nvSpPr>
        <p:spPr>
          <a:xfrm>
            <a:off x="2637525" y="3336107"/>
            <a:ext cx="3635528" cy="4051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zh-CN" alt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团队</a:t>
            </a:r>
            <a:r>
              <a:rPr 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：</a:t>
            </a:r>
            <a:r>
              <a:rPr lang="zh-CN" alt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李翔，钱洁君，李睿则，黄梓瑞，孙俊凯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物联网智能设计的前景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9625" y="546534"/>
            <a:ext cx="2682240" cy="583933"/>
          </a:xfrm>
          <a:custGeom>
            <a:avLst/>
            <a:gdLst/>
            <a:ahLst/>
            <a:cxnLst/>
            <a:rect l="l" t="t" r="r" b="b"/>
            <a:pathLst>
              <a:path w="2682240" h="583933">
                <a:moveTo>
                  <a:pt x="0" y="0"/>
                </a:moveTo>
                <a:lnTo>
                  <a:pt x="2682240" y="0"/>
                </a:lnTo>
                <a:lnTo>
                  <a:pt x="2682240" y="583933"/>
                </a:lnTo>
                <a:lnTo>
                  <a:pt x="0" y="58393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>
            <a:off x="0" y="3925540"/>
            <a:ext cx="9144000" cy="693732"/>
          </a:xfrm>
          <a:custGeom>
            <a:avLst/>
            <a:gdLst/>
            <a:ahLst/>
            <a:cxnLst/>
            <a:rect l="l" t="t" r="r" b="b"/>
            <a:pathLst>
              <a:path w="9144000" h="693732">
                <a:moveTo>
                  <a:pt x="0" y="0"/>
                </a:moveTo>
                <a:lnTo>
                  <a:pt x="9144000" y="0"/>
                </a:lnTo>
                <a:lnTo>
                  <a:pt x="9144000" y="693732"/>
                </a:lnTo>
                <a:lnTo>
                  <a:pt x="0" y="693732"/>
                </a:lnTo>
                <a:close/>
              </a:path>
            </a:pathLst>
          </a:custGeom>
          <a:solidFill>
            <a:srgbClr val="7BACE1">
              <a:alpha val="8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6"/>
          <p:cNvSpPr/>
          <p:nvPr/>
        </p:nvSpPr>
        <p:spPr>
          <a:xfrm>
            <a:off x="1437242" y="1620455"/>
            <a:ext cx="2445102" cy="81381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技术发展趋势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1437242" y="2434271"/>
            <a:ext cx="2445102" cy="106070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随着人工智能、5G等技术的发展，物联网智能设计将更加智能化。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物联网智能设计将向更加精细化管理、个性化服务方向发展。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2500658" y="3739074"/>
            <a:ext cx="0" cy="186466"/>
          </a:xfrm>
          <a:custGeom>
            <a:avLst/>
            <a:gdLst/>
            <a:ahLst/>
            <a:cxnLst/>
            <a:rect l="l" t="t" r="r" b="b"/>
            <a:pathLst>
              <a:path h="186466">
                <a:moveTo>
                  <a:pt x="0" y="0"/>
                </a:moveTo>
                <a:lnTo>
                  <a:pt x="0" y="186466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9"/>
          <p:cNvSpPr/>
          <p:nvPr/>
        </p:nvSpPr>
        <p:spPr>
          <a:xfrm>
            <a:off x="2449431" y="3620593"/>
            <a:ext cx="92891" cy="95435"/>
          </a:xfrm>
          <a:custGeom>
            <a:avLst/>
            <a:gdLst/>
            <a:ahLst/>
            <a:cxnLst/>
            <a:rect l="l" t="t" r="r" b="b"/>
            <a:pathLst>
              <a:path w="92891" h="95435">
                <a:moveTo>
                  <a:pt x="46446" y="0"/>
                </a:moveTo>
                <a:cubicBezTo>
                  <a:pt x="72080" y="0"/>
                  <a:pt x="92891" y="21381"/>
                  <a:pt x="92891" y="47717"/>
                </a:cubicBezTo>
                <a:cubicBezTo>
                  <a:pt x="92891" y="74053"/>
                  <a:pt x="72080" y="95435"/>
                  <a:pt x="46446" y="95435"/>
                </a:cubicBezTo>
                <a:cubicBezTo>
                  <a:pt x="20812" y="95435"/>
                  <a:pt x="0" y="74053"/>
                  <a:pt x="0" y="47717"/>
                </a:cubicBezTo>
                <a:cubicBezTo>
                  <a:pt x="0" y="21381"/>
                  <a:pt x="20812" y="0"/>
                  <a:pt x="46446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0"/>
          <p:cNvSpPr/>
          <p:nvPr/>
        </p:nvSpPr>
        <p:spPr>
          <a:xfrm>
            <a:off x="701871" y="641905"/>
            <a:ext cx="1989994" cy="3931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500" b="1" kern="0" spc="6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PART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964343" y="4048378"/>
            <a:ext cx="1046230" cy="3931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92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01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985753" y="1620455"/>
            <a:ext cx="2445102" cy="81381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行业应用前景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985753" y="2434271"/>
            <a:ext cx="2445102" cy="106070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物联网智能设计将在智慧城市、智能制造等领域发挥更大的作用。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物联网智能设计将推动传统行业转型升级，创造新的商业模式。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6049169" y="3739074"/>
            <a:ext cx="0" cy="186466"/>
          </a:xfrm>
          <a:custGeom>
            <a:avLst/>
            <a:gdLst/>
            <a:ahLst/>
            <a:cxnLst/>
            <a:rect l="l" t="t" r="r" b="b"/>
            <a:pathLst>
              <a:path h="186466">
                <a:moveTo>
                  <a:pt x="0" y="0"/>
                </a:moveTo>
                <a:lnTo>
                  <a:pt x="0" y="186466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5"/>
          <p:cNvSpPr/>
          <p:nvPr/>
        </p:nvSpPr>
        <p:spPr>
          <a:xfrm>
            <a:off x="5997942" y="3620593"/>
            <a:ext cx="92891" cy="95435"/>
          </a:xfrm>
          <a:custGeom>
            <a:avLst/>
            <a:gdLst/>
            <a:ahLst/>
            <a:cxnLst/>
            <a:rect l="l" t="t" r="r" b="b"/>
            <a:pathLst>
              <a:path w="92891" h="95435">
                <a:moveTo>
                  <a:pt x="46446" y="0"/>
                </a:moveTo>
                <a:cubicBezTo>
                  <a:pt x="72080" y="0"/>
                  <a:pt x="92891" y="21381"/>
                  <a:pt x="92891" y="47717"/>
                </a:cubicBezTo>
                <a:cubicBezTo>
                  <a:pt x="92891" y="74053"/>
                  <a:pt x="72080" y="95435"/>
                  <a:pt x="46446" y="95435"/>
                </a:cubicBezTo>
                <a:cubicBezTo>
                  <a:pt x="20812" y="95435"/>
                  <a:pt x="0" y="74053"/>
                  <a:pt x="0" y="47717"/>
                </a:cubicBezTo>
                <a:cubicBezTo>
                  <a:pt x="0" y="21381"/>
                  <a:pt x="20812" y="0"/>
                  <a:pt x="46446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16"/>
          <p:cNvSpPr/>
          <p:nvPr/>
        </p:nvSpPr>
        <p:spPr>
          <a:xfrm>
            <a:off x="5512854" y="4048378"/>
            <a:ext cx="1046230" cy="3931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92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02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401 - nH-gZDd-_-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1719" y="4024410"/>
            <a:ext cx="2326455" cy="1905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35124" y="2239366"/>
            <a:ext cx="7609332" cy="64008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5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物联网与数字孪生的融合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pic>
        <p:nvPicPr>
          <p:cNvPr id="5" name="Image 1" descr="/www/wwwroot/ppt/cache/2024-11-4-13/4JJs2-e2e3/1734587293405 - 1G7-Qgs98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6" name="Image 2" descr="/www/wwwroot/ppt/cache/2024-11-4-13/4JJs2-e2e3/1734587293409 - tFXO2ut0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750" y="2686883"/>
            <a:ext cx="1382684" cy="1132746"/>
          </a:xfrm>
          <a:prstGeom prst="rect">
            <a:avLst/>
          </a:prstGeom>
        </p:spPr>
      </p:pic>
      <p:pic>
        <p:nvPicPr>
          <p:cNvPr id="7" name="Image 3" descr="/www/wwwroot/ppt/cache/2024-11-4-13/4JJs2-e2e3/1734587293415 - 2aBB4uj5F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8" y="3319553"/>
            <a:ext cx="1792778" cy="1409713"/>
          </a:xfrm>
          <a:prstGeom prst="rect">
            <a:avLst/>
          </a:prstGeom>
        </p:spPr>
      </p:pic>
      <p:pic>
        <p:nvPicPr>
          <p:cNvPr id="8" name="Image 4" descr="/www/wwwroot/ppt/cache/2024-11-4-13/4JJs2-e2e3/1734587293423 - E76kTbgXv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9" name="Image 5" descr="/www/wwwroot/ppt/cache/2024-11-4-13/4JJs2-e2e3/1734587293426 - 5SAjYf0tI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0" name="Image 6" descr="/www/wwwroot/ppt/cache/2024-11-4-13/4JJs2-e2e3/1734587293430 - py73ri7EW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25980" y="1589310"/>
            <a:ext cx="6323630" cy="53035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50" b="1" kern="0" spc="375" dirty="0">
                <a:solidFill>
                  <a:srgbClr val="82AAD4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03</a:t>
            </a:r>
            <a:endParaRPr lang="en-US" sz="1500" dirty="0"/>
          </a:p>
        </p:txBody>
      </p:sp>
      <p:pic>
        <p:nvPicPr>
          <p:cNvPr id="12" name="Image 7" descr="/www/wwwroot/ppt/cache/2024-11-4-13/4JJs2-e2e3/1734587293445 - Oyk15bZqo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982" y="2879446"/>
            <a:ext cx="3500962" cy="2861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5" y="45720"/>
            <a:ext cx="2240963" cy="388183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物联网与数字孪生的融合优势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982387" y="1300581"/>
            <a:ext cx="4838700" cy="717042"/>
          </a:xfrm>
          <a:custGeom>
            <a:avLst/>
            <a:gdLst/>
            <a:ahLst/>
            <a:cxnLst/>
            <a:rect l="l" t="t" r="r" b="b"/>
            <a:pathLst>
              <a:path w="4838700" h="717042">
                <a:moveTo>
                  <a:pt x="73836" y="0"/>
                </a:moveTo>
                <a:lnTo>
                  <a:pt x="4764864" y="0"/>
                </a:lnTo>
                <a:quadBezTo>
                  <a:pt x="4838700" y="0"/>
                  <a:pt x="4838700" y="73836"/>
                </a:quadBezTo>
                <a:lnTo>
                  <a:pt x="4838700" y="643206"/>
                </a:lnTo>
                <a:quadBezTo>
                  <a:pt x="4838700" y="717042"/>
                  <a:pt x="4764864" y="717042"/>
                </a:quadBezTo>
                <a:lnTo>
                  <a:pt x="73836" y="717042"/>
                </a:lnTo>
                <a:quadBezTo>
                  <a:pt x="0" y="717042"/>
                  <a:pt x="0" y="643206"/>
                </a:quadBezTo>
                <a:lnTo>
                  <a:pt x="0" y="73836"/>
                </a:lnTo>
                <a:quadBezTo>
                  <a:pt x="0" y="0"/>
                  <a:pt x="73836" y="0"/>
                </a:quadBezTo>
                <a:close/>
              </a:path>
            </a:pathLst>
          </a:custGeom>
          <a:solidFill>
            <a:srgbClr val="7BACE1">
              <a:alpha val="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/>
          <p:nvPr/>
        </p:nvSpPr>
        <p:spPr>
          <a:xfrm>
            <a:off x="982387" y="828376"/>
            <a:ext cx="4174067" cy="40233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数据整合与共享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1050375" y="1286103"/>
            <a:ext cx="4592075" cy="73152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物联网收集的大量数据可以通过数字孪生平台进行整合和分析。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这有助于实现不同系统间的数据共享和协同工作。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5220631" y="886965"/>
            <a:ext cx="600456" cy="325459"/>
          </a:xfrm>
          <a:custGeom>
            <a:avLst/>
            <a:gdLst/>
            <a:ahLst/>
            <a:cxnLst/>
            <a:rect l="l" t="t" r="r" b="b"/>
            <a:pathLst>
              <a:path w="600456" h="325459">
                <a:moveTo>
                  <a:pt x="131193" y="0"/>
                </a:moveTo>
                <a:lnTo>
                  <a:pt x="469263" y="0"/>
                </a:lnTo>
                <a:quadBezTo>
                  <a:pt x="600456" y="0"/>
                  <a:pt x="600456" y="131193"/>
                </a:quadBezTo>
                <a:lnTo>
                  <a:pt x="600456" y="194266"/>
                </a:lnTo>
                <a:quadBezTo>
                  <a:pt x="600456" y="325459"/>
                  <a:pt x="469263" y="325459"/>
                </a:quadBezTo>
                <a:lnTo>
                  <a:pt x="131193" y="325459"/>
                </a:lnTo>
                <a:quadBezTo>
                  <a:pt x="0" y="325459"/>
                  <a:pt x="0" y="194266"/>
                </a:quadBezTo>
                <a:lnTo>
                  <a:pt x="0" y="131193"/>
                </a:lnTo>
                <a:quadBezTo>
                  <a:pt x="0" y="0"/>
                  <a:pt x="131193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0" name="Text 8"/>
          <p:cNvSpPr/>
          <p:nvPr/>
        </p:nvSpPr>
        <p:spPr>
          <a:xfrm>
            <a:off x="5220631" y="868677"/>
            <a:ext cx="609600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endParaRPr lang="en-US" sz="1500" dirty="0"/>
          </a:p>
        </p:txBody>
      </p:sp>
      <p:pic>
        <p:nvPicPr>
          <p:cNvPr id="11" name="Image 0" descr="/www/wwwroot/ppt/cache/2024-11-4-13/4JJs2-e2e3/1734587293457 - DzNGj_HHO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64" y="914397"/>
            <a:ext cx="1912620" cy="3486000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7438644" y="4317339"/>
            <a:ext cx="350520" cy="409930"/>
          </a:xfrm>
          <a:custGeom>
            <a:avLst/>
            <a:gdLst/>
            <a:ahLst/>
            <a:cxnLst/>
            <a:rect l="l" t="t" r="r" b="b"/>
            <a:pathLst>
              <a:path w="350520" h="409930">
                <a:moveTo>
                  <a:pt x="0" y="0"/>
                </a:moveTo>
                <a:lnTo>
                  <a:pt x="140208" y="0"/>
                </a:lnTo>
                <a:lnTo>
                  <a:pt x="350520" y="204965"/>
                </a:lnTo>
                <a:lnTo>
                  <a:pt x="140208" y="409930"/>
                </a:lnTo>
                <a:lnTo>
                  <a:pt x="0" y="409930"/>
                </a:lnTo>
                <a:lnTo>
                  <a:pt x="210312" y="204965"/>
                </a:lnTo>
                <a:lnTo>
                  <a:pt x="0" y="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0"/>
          <p:cNvSpPr/>
          <p:nvPr/>
        </p:nvSpPr>
        <p:spPr>
          <a:xfrm>
            <a:off x="7705344" y="4317339"/>
            <a:ext cx="350520" cy="409930"/>
          </a:xfrm>
          <a:custGeom>
            <a:avLst/>
            <a:gdLst/>
            <a:ahLst/>
            <a:cxnLst/>
            <a:rect l="l" t="t" r="r" b="b"/>
            <a:pathLst>
              <a:path w="350520" h="409930">
                <a:moveTo>
                  <a:pt x="0" y="0"/>
                </a:moveTo>
                <a:lnTo>
                  <a:pt x="140208" y="0"/>
                </a:lnTo>
                <a:lnTo>
                  <a:pt x="350520" y="204965"/>
                </a:lnTo>
                <a:lnTo>
                  <a:pt x="140208" y="409930"/>
                </a:lnTo>
                <a:lnTo>
                  <a:pt x="0" y="409930"/>
                </a:lnTo>
                <a:lnTo>
                  <a:pt x="210312" y="204965"/>
                </a:lnTo>
                <a:lnTo>
                  <a:pt x="0" y="0"/>
                </a:lnTo>
                <a:close/>
              </a:path>
            </a:pathLst>
          </a:custGeom>
          <a:solidFill>
            <a:srgbClr val="7BACE1">
              <a:alpha val="3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Shape 11"/>
          <p:cNvSpPr/>
          <p:nvPr/>
        </p:nvSpPr>
        <p:spPr>
          <a:xfrm>
            <a:off x="7964424" y="4317339"/>
            <a:ext cx="350520" cy="409930"/>
          </a:xfrm>
          <a:custGeom>
            <a:avLst/>
            <a:gdLst/>
            <a:ahLst/>
            <a:cxnLst/>
            <a:rect l="l" t="t" r="r" b="b"/>
            <a:pathLst>
              <a:path w="350520" h="409930">
                <a:moveTo>
                  <a:pt x="0" y="0"/>
                </a:moveTo>
                <a:lnTo>
                  <a:pt x="140208" y="0"/>
                </a:lnTo>
                <a:lnTo>
                  <a:pt x="350520" y="204965"/>
                </a:lnTo>
                <a:lnTo>
                  <a:pt x="140208" y="409930"/>
                </a:lnTo>
                <a:lnTo>
                  <a:pt x="0" y="409930"/>
                </a:lnTo>
                <a:lnTo>
                  <a:pt x="210312" y="204965"/>
                </a:lnTo>
                <a:lnTo>
                  <a:pt x="0" y="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2"/>
          <p:cNvSpPr/>
          <p:nvPr/>
        </p:nvSpPr>
        <p:spPr>
          <a:xfrm>
            <a:off x="982387" y="2489828"/>
            <a:ext cx="4838700" cy="717042"/>
          </a:xfrm>
          <a:custGeom>
            <a:avLst/>
            <a:gdLst/>
            <a:ahLst/>
            <a:cxnLst/>
            <a:rect l="l" t="t" r="r" b="b"/>
            <a:pathLst>
              <a:path w="4838700" h="717042">
                <a:moveTo>
                  <a:pt x="73836" y="0"/>
                </a:moveTo>
                <a:lnTo>
                  <a:pt x="4764864" y="0"/>
                </a:lnTo>
                <a:quadBezTo>
                  <a:pt x="4838700" y="0"/>
                  <a:pt x="4838700" y="73836"/>
                </a:quadBezTo>
                <a:lnTo>
                  <a:pt x="4838700" y="643206"/>
                </a:lnTo>
                <a:quadBezTo>
                  <a:pt x="4838700" y="717042"/>
                  <a:pt x="4764864" y="717042"/>
                </a:quadBezTo>
                <a:lnTo>
                  <a:pt x="73836" y="717042"/>
                </a:lnTo>
                <a:quadBezTo>
                  <a:pt x="0" y="717042"/>
                  <a:pt x="0" y="643206"/>
                </a:quadBezTo>
                <a:lnTo>
                  <a:pt x="0" y="73836"/>
                </a:lnTo>
                <a:quadBezTo>
                  <a:pt x="0" y="0"/>
                  <a:pt x="73836" y="0"/>
                </a:quadBezTo>
                <a:close/>
              </a:path>
            </a:pathLst>
          </a:custGeom>
          <a:solidFill>
            <a:srgbClr val="7BACE1">
              <a:alpha val="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3"/>
          <p:cNvSpPr/>
          <p:nvPr/>
        </p:nvSpPr>
        <p:spPr>
          <a:xfrm>
            <a:off x="982387" y="2017623"/>
            <a:ext cx="4174067" cy="40233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系统优化与预测维护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1050375" y="2475350"/>
            <a:ext cx="4592075" cy="85202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900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通过物联网收集的数据，数字孪生可以</a:t>
            </a:r>
            <a:r>
              <a:rPr lang="zh-CN" alt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仿真模拟</a:t>
            </a:r>
            <a:r>
              <a:rPr lang="en-US" sz="900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进行系统优化和预测维护</a:t>
            </a: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这有助于减少停机时间，提高系统运行效率。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sp>
        <p:nvSpPr>
          <p:cNvPr id="18" name="Shape 15"/>
          <p:cNvSpPr/>
          <p:nvPr/>
        </p:nvSpPr>
        <p:spPr>
          <a:xfrm>
            <a:off x="5220631" y="2076212"/>
            <a:ext cx="600456" cy="325459"/>
          </a:xfrm>
          <a:custGeom>
            <a:avLst/>
            <a:gdLst/>
            <a:ahLst/>
            <a:cxnLst/>
            <a:rect l="l" t="t" r="r" b="b"/>
            <a:pathLst>
              <a:path w="600456" h="325459">
                <a:moveTo>
                  <a:pt x="131193" y="0"/>
                </a:moveTo>
                <a:lnTo>
                  <a:pt x="469263" y="0"/>
                </a:lnTo>
                <a:quadBezTo>
                  <a:pt x="600456" y="0"/>
                  <a:pt x="600456" y="131193"/>
                </a:quadBezTo>
                <a:lnTo>
                  <a:pt x="600456" y="194266"/>
                </a:lnTo>
                <a:quadBezTo>
                  <a:pt x="600456" y="325459"/>
                  <a:pt x="469263" y="325459"/>
                </a:quadBezTo>
                <a:lnTo>
                  <a:pt x="131193" y="325459"/>
                </a:lnTo>
                <a:quadBezTo>
                  <a:pt x="0" y="325459"/>
                  <a:pt x="0" y="194266"/>
                </a:quadBezTo>
                <a:lnTo>
                  <a:pt x="0" y="131193"/>
                </a:lnTo>
                <a:quadBezTo>
                  <a:pt x="0" y="0"/>
                  <a:pt x="131193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6"/>
          <p:cNvSpPr/>
          <p:nvPr/>
        </p:nvSpPr>
        <p:spPr>
          <a:xfrm>
            <a:off x="5220631" y="2057924"/>
            <a:ext cx="609600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2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982387" y="3679075"/>
            <a:ext cx="4838700" cy="717042"/>
          </a:xfrm>
          <a:custGeom>
            <a:avLst/>
            <a:gdLst/>
            <a:ahLst/>
            <a:cxnLst/>
            <a:rect l="l" t="t" r="r" b="b"/>
            <a:pathLst>
              <a:path w="4838700" h="717042">
                <a:moveTo>
                  <a:pt x="73836" y="0"/>
                </a:moveTo>
                <a:lnTo>
                  <a:pt x="4764864" y="0"/>
                </a:lnTo>
                <a:quadBezTo>
                  <a:pt x="4838700" y="0"/>
                  <a:pt x="4838700" y="73836"/>
                </a:quadBezTo>
                <a:lnTo>
                  <a:pt x="4838700" y="643206"/>
                </a:lnTo>
                <a:quadBezTo>
                  <a:pt x="4838700" y="717042"/>
                  <a:pt x="4764864" y="717042"/>
                </a:quadBezTo>
                <a:lnTo>
                  <a:pt x="73836" y="717042"/>
                </a:lnTo>
                <a:quadBezTo>
                  <a:pt x="0" y="717042"/>
                  <a:pt x="0" y="643206"/>
                </a:quadBezTo>
                <a:lnTo>
                  <a:pt x="0" y="73836"/>
                </a:lnTo>
                <a:quadBezTo>
                  <a:pt x="0" y="0"/>
                  <a:pt x="73836" y="0"/>
                </a:quadBezTo>
                <a:close/>
              </a:path>
            </a:pathLst>
          </a:custGeom>
          <a:solidFill>
            <a:srgbClr val="7BACE1">
              <a:alpha val="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18"/>
          <p:cNvSpPr/>
          <p:nvPr/>
        </p:nvSpPr>
        <p:spPr>
          <a:xfrm>
            <a:off x="982387" y="3206870"/>
            <a:ext cx="4174067" cy="40233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个性化定制与智能决策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1050375" y="3664597"/>
            <a:ext cx="4592075" cy="73152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物联网与数字孪生的融合可以实现产品的个性化定制。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同时，它还能支持智能决策，提升企业的竞争力。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sp>
        <p:nvSpPr>
          <p:cNvPr id="23" name="Shape 20"/>
          <p:cNvSpPr/>
          <p:nvPr/>
        </p:nvSpPr>
        <p:spPr>
          <a:xfrm>
            <a:off x="5220631" y="3265459"/>
            <a:ext cx="600456" cy="325459"/>
          </a:xfrm>
          <a:custGeom>
            <a:avLst/>
            <a:gdLst/>
            <a:ahLst/>
            <a:cxnLst/>
            <a:rect l="l" t="t" r="r" b="b"/>
            <a:pathLst>
              <a:path w="600456" h="325459">
                <a:moveTo>
                  <a:pt x="131193" y="0"/>
                </a:moveTo>
                <a:lnTo>
                  <a:pt x="469263" y="0"/>
                </a:lnTo>
                <a:quadBezTo>
                  <a:pt x="600456" y="0"/>
                  <a:pt x="600456" y="131193"/>
                </a:quadBezTo>
                <a:lnTo>
                  <a:pt x="600456" y="194266"/>
                </a:lnTo>
                <a:quadBezTo>
                  <a:pt x="600456" y="325459"/>
                  <a:pt x="469263" y="325459"/>
                </a:quadBezTo>
                <a:lnTo>
                  <a:pt x="131193" y="325459"/>
                </a:lnTo>
                <a:quadBezTo>
                  <a:pt x="0" y="325459"/>
                  <a:pt x="0" y="194266"/>
                </a:quadBezTo>
                <a:lnTo>
                  <a:pt x="0" y="131193"/>
                </a:lnTo>
                <a:quadBezTo>
                  <a:pt x="0" y="0"/>
                  <a:pt x="131193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21"/>
          <p:cNvSpPr/>
          <p:nvPr/>
        </p:nvSpPr>
        <p:spPr>
          <a:xfrm>
            <a:off x="5220631" y="3247171"/>
            <a:ext cx="609600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3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468 - jV5LuukC8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1719" y="4024410"/>
            <a:ext cx="2326455" cy="1905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35124" y="2239366"/>
            <a:ext cx="7609332" cy="64008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5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应用场景与实践案例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pic>
        <p:nvPicPr>
          <p:cNvPr id="5" name="Image 1" descr="/www/wwwroot/ppt/cache/2024-11-4-13/4JJs2-e2e3/1734587293469 - nYwwC4w2V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6" name="Image 2" descr="/www/wwwroot/ppt/cache/2024-11-4-13/4JJs2-e2e3/1734587293474 - 3QW-OZsSI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750" y="2686883"/>
            <a:ext cx="1382684" cy="1132746"/>
          </a:xfrm>
          <a:prstGeom prst="rect">
            <a:avLst/>
          </a:prstGeom>
        </p:spPr>
      </p:pic>
      <p:pic>
        <p:nvPicPr>
          <p:cNvPr id="7" name="Image 3" descr="/www/wwwroot/ppt/cache/2024-11-4-13/4JJs2-e2e3/1734587293479 - j69gtJyO4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8" y="3319553"/>
            <a:ext cx="1792778" cy="1409713"/>
          </a:xfrm>
          <a:prstGeom prst="rect">
            <a:avLst/>
          </a:prstGeom>
        </p:spPr>
      </p:pic>
      <p:pic>
        <p:nvPicPr>
          <p:cNvPr id="8" name="Image 4" descr="/www/wwwroot/ppt/cache/2024-11-4-13/4JJs2-e2e3/1734587293488 - fRkYiWNs2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9" name="Image 5" descr="/www/wwwroot/ppt/cache/2024-11-4-13/4JJs2-e2e3/1734587293491 - V3Kz0usLG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0" name="Image 6" descr="/www/wwwroot/ppt/cache/2024-11-4-13/4JJs2-e2e3/1734587293494 - gBQ379d5C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25980" y="1589310"/>
            <a:ext cx="6323630" cy="53035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50" b="1" kern="0" spc="375" dirty="0">
                <a:solidFill>
                  <a:srgbClr val="82AAD4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04</a:t>
            </a:r>
            <a:endParaRPr lang="en-US" sz="1500" dirty="0"/>
          </a:p>
        </p:txBody>
      </p:sp>
      <p:pic>
        <p:nvPicPr>
          <p:cNvPr id="12" name="Image 7" descr="/www/wwwroot/ppt/cache/2024-11-4-13/4JJs2-e2e3/1734587293511 - 2xmuxByRW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982" y="2879446"/>
            <a:ext cx="3500962" cy="2861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城市管理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6248008" y="1515046"/>
            <a:ext cx="1774613" cy="900853"/>
          </a:xfrm>
          <a:custGeom>
            <a:avLst/>
            <a:gdLst/>
            <a:ahLst/>
            <a:cxnLst/>
            <a:rect l="l" t="t" r="r" b="b"/>
            <a:pathLst>
              <a:path w="1774613" h="900853">
                <a:moveTo>
                  <a:pt x="0" y="900853"/>
                </a:moveTo>
                <a:cubicBezTo>
                  <a:pt x="0" y="403659"/>
                  <a:pt x="397589" y="0"/>
                  <a:pt x="887307" y="0"/>
                </a:cubicBezTo>
                <a:cubicBezTo>
                  <a:pt x="1377025" y="0"/>
                  <a:pt x="1774613" y="403659"/>
                  <a:pt x="1774613" y="900853"/>
                </a:cubicBezTo>
                <a:lnTo>
                  <a:pt x="0" y="90085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 rot="10800000">
            <a:off x="3689687" y="2802323"/>
            <a:ext cx="1774613" cy="900853"/>
          </a:xfrm>
          <a:custGeom>
            <a:avLst/>
            <a:gdLst/>
            <a:ahLst/>
            <a:cxnLst/>
            <a:rect l="l" t="t" r="r" b="b"/>
            <a:pathLst>
              <a:path w="1774613" h="900853">
                <a:moveTo>
                  <a:pt x="0" y="900853"/>
                </a:moveTo>
                <a:cubicBezTo>
                  <a:pt x="0" y="403659"/>
                  <a:pt x="397589" y="0"/>
                  <a:pt x="887307" y="0"/>
                </a:cubicBezTo>
                <a:cubicBezTo>
                  <a:pt x="1377025" y="0"/>
                  <a:pt x="1774613" y="403659"/>
                  <a:pt x="1774613" y="900853"/>
                </a:cubicBezTo>
                <a:lnTo>
                  <a:pt x="0" y="90085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Shape 6"/>
          <p:cNvSpPr/>
          <p:nvPr/>
        </p:nvSpPr>
        <p:spPr>
          <a:xfrm>
            <a:off x="1268027" y="1607411"/>
            <a:ext cx="1774613" cy="900853"/>
          </a:xfrm>
          <a:custGeom>
            <a:avLst/>
            <a:gdLst/>
            <a:ahLst/>
            <a:cxnLst/>
            <a:rect l="l" t="t" r="r" b="b"/>
            <a:pathLst>
              <a:path w="1774613" h="900853">
                <a:moveTo>
                  <a:pt x="0" y="900853"/>
                </a:moveTo>
                <a:cubicBezTo>
                  <a:pt x="0" y="403659"/>
                  <a:pt x="397589" y="0"/>
                  <a:pt x="887307" y="0"/>
                </a:cubicBezTo>
                <a:cubicBezTo>
                  <a:pt x="1377025" y="0"/>
                  <a:pt x="1774613" y="403659"/>
                  <a:pt x="1774613" y="900853"/>
                </a:cubicBezTo>
                <a:lnTo>
                  <a:pt x="0" y="90085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9" name="Text 7"/>
          <p:cNvSpPr/>
          <p:nvPr/>
        </p:nvSpPr>
        <p:spPr>
          <a:xfrm>
            <a:off x="3486291" y="682159"/>
            <a:ext cx="2181406" cy="77724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环境监测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3663758" y="1272140"/>
            <a:ext cx="1826472" cy="1776897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部署传感器监测空气质量、水质等环境因素，实时反馈数据。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 err="1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</a:t>
            </a:r>
            <a:r>
              <a:rPr lang="zh-CN" alt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模型</a:t>
            </a:r>
            <a:r>
              <a:rPr lang="en-US" sz="900" dirty="0" err="1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用于模拟环境变化，预测未来趋势</a:t>
            </a: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1015191" y="2969201"/>
            <a:ext cx="2255520" cy="77724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智能交通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1216168" y="3565765"/>
            <a:ext cx="1826472" cy="1610697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通过物联网技术，实时监控城市交通状况，优化交通流量。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利用数字孪生模型，模拟交通灯控制策略，减少交通拥堵。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3" name="Shape 11"/>
          <p:cNvSpPr/>
          <p:nvPr/>
        </p:nvSpPr>
        <p:spPr>
          <a:xfrm>
            <a:off x="1880908" y="2608013"/>
            <a:ext cx="496993" cy="388620"/>
          </a:xfrm>
          <a:custGeom>
            <a:avLst/>
            <a:gdLst/>
            <a:ahLst/>
            <a:cxnLst/>
            <a:rect l="l" t="t" r="r" b="b"/>
            <a:pathLst>
              <a:path w="496993" h="388620">
                <a:moveTo>
                  <a:pt x="248497" y="388620"/>
                </a:moveTo>
                <a:lnTo>
                  <a:pt x="496993" y="194310"/>
                </a:lnTo>
                <a:lnTo>
                  <a:pt x="372745" y="194310"/>
                </a:lnTo>
                <a:lnTo>
                  <a:pt x="372745" y="0"/>
                </a:lnTo>
                <a:lnTo>
                  <a:pt x="124248" y="0"/>
                </a:lnTo>
                <a:lnTo>
                  <a:pt x="124248" y="194310"/>
                </a:lnTo>
                <a:lnTo>
                  <a:pt x="0" y="194310"/>
                </a:lnTo>
                <a:lnTo>
                  <a:pt x="248497" y="388620"/>
                </a:lnTo>
                <a:close/>
              </a:path>
            </a:pathLst>
          </a:custGeom>
          <a:solidFill>
            <a:srgbClr val="7BACE1">
              <a:alpha val="41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4" name="Image 0" descr="/www/wwwroot/ppt/cache/2024-11-4-13/4JJs2-e2e3/1734587293513 - UC7as2frq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07" y="1965473"/>
            <a:ext cx="299635" cy="257880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1916241" y="806619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20" h="528320">
                <a:moveTo>
                  <a:pt x="264160" y="0"/>
                </a:moveTo>
                <a:cubicBezTo>
                  <a:pt x="409954" y="0"/>
                  <a:pt x="528320" y="118366"/>
                  <a:pt x="528320" y="264160"/>
                </a:cubicBezTo>
                <a:cubicBezTo>
                  <a:pt x="528320" y="409954"/>
                  <a:pt x="409954" y="528320"/>
                  <a:pt x="264160" y="528320"/>
                </a:cubicBezTo>
                <a:cubicBezTo>
                  <a:pt x="118366" y="528320"/>
                  <a:pt x="0" y="409954"/>
                  <a:pt x="0" y="264160"/>
                </a:cubicBezTo>
                <a:cubicBezTo>
                  <a:pt x="0" y="118366"/>
                  <a:pt x="118366" y="0"/>
                  <a:pt x="264160" y="0"/>
                </a:cubicBezTo>
                <a:close/>
              </a:path>
            </a:pathLst>
          </a:custGeom>
          <a:solidFill>
            <a:srgbClr val="7BACE1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3"/>
          <p:cNvSpPr/>
          <p:nvPr/>
        </p:nvSpPr>
        <p:spPr>
          <a:xfrm>
            <a:off x="1804481" y="843195"/>
            <a:ext cx="765387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endParaRPr lang="en-US" sz="1500" dirty="0"/>
          </a:p>
        </p:txBody>
      </p:sp>
      <p:pic>
        <p:nvPicPr>
          <p:cNvPr id="17" name="Image 1" descr="/www/wwwroot/ppt/cache/2024-11-4-13/4JJs2-e2e3/1734587293513 - Z2XRyCHHl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42" y="3128042"/>
            <a:ext cx="306409" cy="26371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4340462" y="3872766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20" h="528320">
                <a:moveTo>
                  <a:pt x="264160" y="0"/>
                </a:moveTo>
                <a:cubicBezTo>
                  <a:pt x="409954" y="0"/>
                  <a:pt x="528320" y="118366"/>
                  <a:pt x="528320" y="264160"/>
                </a:cubicBezTo>
                <a:cubicBezTo>
                  <a:pt x="528320" y="409954"/>
                  <a:pt x="409954" y="528320"/>
                  <a:pt x="264160" y="528320"/>
                </a:cubicBezTo>
                <a:cubicBezTo>
                  <a:pt x="118366" y="528320"/>
                  <a:pt x="0" y="409954"/>
                  <a:pt x="0" y="264160"/>
                </a:cubicBezTo>
                <a:cubicBezTo>
                  <a:pt x="0" y="118366"/>
                  <a:pt x="118366" y="0"/>
                  <a:pt x="264160" y="0"/>
                </a:cubicBezTo>
                <a:close/>
              </a:path>
            </a:pathLst>
          </a:custGeom>
          <a:solidFill>
            <a:srgbClr val="7BACE1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5"/>
          <p:cNvSpPr/>
          <p:nvPr/>
        </p:nvSpPr>
        <p:spPr>
          <a:xfrm>
            <a:off x="4072916" y="3909342"/>
            <a:ext cx="1056640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2</a:t>
            </a:r>
            <a:endParaRPr lang="en-US" sz="1500" dirty="0"/>
          </a:p>
        </p:txBody>
      </p:sp>
      <p:sp>
        <p:nvSpPr>
          <p:cNvPr id="20" name="Shape 16"/>
          <p:cNvSpPr/>
          <p:nvPr/>
        </p:nvSpPr>
        <p:spPr>
          <a:xfrm flipV="1">
            <a:off x="4328694" y="2338093"/>
            <a:ext cx="496993" cy="388620"/>
          </a:xfrm>
          <a:custGeom>
            <a:avLst/>
            <a:gdLst/>
            <a:ahLst/>
            <a:cxnLst/>
            <a:rect l="l" t="t" r="r" b="b"/>
            <a:pathLst>
              <a:path w="496993" h="388620">
                <a:moveTo>
                  <a:pt x="248497" y="388620"/>
                </a:moveTo>
                <a:lnTo>
                  <a:pt x="496993" y="194310"/>
                </a:lnTo>
                <a:lnTo>
                  <a:pt x="372745" y="194310"/>
                </a:lnTo>
                <a:lnTo>
                  <a:pt x="372745" y="0"/>
                </a:lnTo>
                <a:lnTo>
                  <a:pt x="124248" y="0"/>
                </a:lnTo>
                <a:lnTo>
                  <a:pt x="124248" y="194310"/>
                </a:lnTo>
                <a:lnTo>
                  <a:pt x="0" y="194310"/>
                </a:lnTo>
                <a:lnTo>
                  <a:pt x="248497" y="388620"/>
                </a:lnTo>
                <a:close/>
              </a:path>
            </a:pathLst>
          </a:custGeom>
          <a:solidFill>
            <a:srgbClr val="7BACE1">
              <a:alpha val="41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17"/>
          <p:cNvSpPr/>
          <p:nvPr/>
        </p:nvSpPr>
        <p:spPr>
          <a:xfrm>
            <a:off x="5912532" y="2993696"/>
            <a:ext cx="2343573" cy="77724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公共安全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6196149" y="3588286"/>
            <a:ext cx="1894206" cy="1776897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利用物联网智能设计，实时监控城市安全状况，如火灾、地震等。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数字孪生模型帮助制定应急响应计划，提高救援效率。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3" name="Shape 19"/>
          <p:cNvSpPr/>
          <p:nvPr/>
        </p:nvSpPr>
        <p:spPr>
          <a:xfrm>
            <a:off x="6835822" y="2593944"/>
            <a:ext cx="496993" cy="388620"/>
          </a:xfrm>
          <a:custGeom>
            <a:avLst/>
            <a:gdLst/>
            <a:ahLst/>
            <a:cxnLst/>
            <a:rect l="l" t="t" r="r" b="b"/>
            <a:pathLst>
              <a:path w="496993" h="388620">
                <a:moveTo>
                  <a:pt x="248497" y="388620"/>
                </a:moveTo>
                <a:lnTo>
                  <a:pt x="496993" y="194310"/>
                </a:lnTo>
                <a:lnTo>
                  <a:pt x="372745" y="194310"/>
                </a:lnTo>
                <a:lnTo>
                  <a:pt x="372745" y="0"/>
                </a:lnTo>
                <a:lnTo>
                  <a:pt x="124248" y="0"/>
                </a:lnTo>
                <a:lnTo>
                  <a:pt x="124248" y="194310"/>
                </a:lnTo>
                <a:lnTo>
                  <a:pt x="0" y="194310"/>
                </a:lnTo>
                <a:lnTo>
                  <a:pt x="248497" y="388620"/>
                </a:lnTo>
                <a:close/>
              </a:path>
            </a:pathLst>
          </a:custGeom>
          <a:solidFill>
            <a:srgbClr val="7BACE1">
              <a:alpha val="41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4" name="Image 2" descr="/www/wwwroot/ppt/cache/2024-11-4-13/4JJs2-e2e3/1734587293514 - rB6D8UmIHj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065" y="1914828"/>
            <a:ext cx="279315" cy="257880"/>
          </a:xfrm>
          <a:prstGeom prst="rect">
            <a:avLst/>
          </a:prstGeom>
        </p:spPr>
      </p:pic>
      <p:sp>
        <p:nvSpPr>
          <p:cNvPr id="25" name="Shape 20"/>
          <p:cNvSpPr/>
          <p:nvPr/>
        </p:nvSpPr>
        <p:spPr>
          <a:xfrm>
            <a:off x="6871154" y="792551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20" h="528320">
                <a:moveTo>
                  <a:pt x="264160" y="0"/>
                </a:moveTo>
                <a:cubicBezTo>
                  <a:pt x="409954" y="0"/>
                  <a:pt x="528320" y="118366"/>
                  <a:pt x="528320" y="264160"/>
                </a:cubicBezTo>
                <a:cubicBezTo>
                  <a:pt x="528320" y="409954"/>
                  <a:pt x="409954" y="528320"/>
                  <a:pt x="264160" y="528320"/>
                </a:cubicBezTo>
                <a:cubicBezTo>
                  <a:pt x="118366" y="528320"/>
                  <a:pt x="0" y="409954"/>
                  <a:pt x="0" y="264160"/>
                </a:cubicBezTo>
                <a:cubicBezTo>
                  <a:pt x="0" y="118366"/>
                  <a:pt x="118366" y="0"/>
                  <a:pt x="264160" y="0"/>
                </a:cubicBezTo>
                <a:close/>
              </a:path>
            </a:pathLst>
          </a:custGeom>
          <a:solidFill>
            <a:srgbClr val="7BACE1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" name="Text 21"/>
          <p:cNvSpPr/>
          <p:nvPr/>
        </p:nvSpPr>
        <p:spPr>
          <a:xfrm>
            <a:off x="6671341" y="829127"/>
            <a:ext cx="894080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3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工业制造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2049392" y="736495"/>
            <a:ext cx="933151" cy="933151"/>
          </a:xfrm>
          <a:custGeom>
            <a:avLst/>
            <a:gdLst/>
            <a:ahLst/>
            <a:cxnLst/>
            <a:rect l="l" t="t" r="r" b="b"/>
            <a:pathLst>
              <a:path w="933151" h="933151">
                <a:moveTo>
                  <a:pt x="466575" y="0"/>
                </a:moveTo>
                <a:cubicBezTo>
                  <a:pt x="209065" y="0"/>
                  <a:pt x="0" y="209065"/>
                  <a:pt x="0" y="466575"/>
                </a:cubicBezTo>
                <a:cubicBezTo>
                  <a:pt x="0" y="724085"/>
                  <a:pt x="209065" y="933151"/>
                  <a:pt x="466575" y="933151"/>
                </a:cubicBezTo>
                <a:cubicBezTo>
                  <a:pt x="724085" y="933151"/>
                  <a:pt x="933151" y="724085"/>
                  <a:pt x="933151" y="466575"/>
                </a:cubicBezTo>
                <a:lnTo>
                  <a:pt x="933151" y="0"/>
                </a:lnTo>
                <a:lnTo>
                  <a:pt x="466575" y="0"/>
                </a:lnTo>
                <a:close/>
              </a:path>
            </a:pathLst>
          </a:custGeom>
          <a:solidFill>
            <a:srgbClr val="7BACE1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/>
          <p:nvPr/>
        </p:nvSpPr>
        <p:spPr>
          <a:xfrm>
            <a:off x="3172196" y="638810"/>
            <a:ext cx="3524603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设备维护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3172196" y="992880"/>
            <a:ext cx="4035275" cy="95000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通过物联网技术，实时监测设备状态，预测性维护减少停机时间。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数字孪生模型用于分析设备性能，优化生产流程。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9" name="Image 0" descr="/www/wwwroot/ppt/cache/2024-11-4-13/4JJs2-e2e3/1734587293516 - fQFdlWb4W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17" y="2812071"/>
            <a:ext cx="167780" cy="157294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1787461" y="762812"/>
            <a:ext cx="618688" cy="618688"/>
          </a:xfrm>
          <a:custGeom>
            <a:avLst/>
            <a:gdLst/>
            <a:ahLst/>
            <a:cxnLst/>
            <a:rect l="l" t="t" r="r" b="b"/>
            <a:pathLst>
              <a:path w="618688" h="618688">
                <a:moveTo>
                  <a:pt x="309344" y="0"/>
                </a:moveTo>
                <a:cubicBezTo>
                  <a:pt x="480076" y="0"/>
                  <a:pt x="618688" y="138612"/>
                  <a:pt x="618688" y="309344"/>
                </a:cubicBezTo>
                <a:cubicBezTo>
                  <a:pt x="618688" y="480076"/>
                  <a:pt x="480076" y="618688"/>
                  <a:pt x="309344" y="618688"/>
                </a:cubicBezTo>
                <a:cubicBezTo>
                  <a:pt x="138612" y="618688"/>
                  <a:pt x="0" y="480076"/>
                  <a:pt x="0" y="309344"/>
                </a:cubicBezTo>
                <a:cubicBezTo>
                  <a:pt x="0" y="138612"/>
                  <a:pt x="138612" y="0"/>
                  <a:pt x="309344" y="0"/>
                </a:cubicBezTo>
                <a:close/>
              </a:path>
            </a:pathLst>
          </a:custGeom>
          <a:solidFill>
            <a:srgbClr val="7BACE1"/>
          </a:solidFill>
          <a:ln w="19050">
            <a:solidFill>
              <a:srgbClr val="7BACE1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8"/>
          <p:cNvSpPr/>
          <p:nvPr/>
        </p:nvSpPr>
        <p:spPr>
          <a:xfrm>
            <a:off x="1746409" y="816124"/>
            <a:ext cx="700791" cy="4882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 flipH="1">
            <a:off x="6180208" y="1956901"/>
            <a:ext cx="933151" cy="933151"/>
          </a:xfrm>
          <a:custGeom>
            <a:avLst/>
            <a:gdLst/>
            <a:ahLst/>
            <a:cxnLst/>
            <a:rect l="l" t="t" r="r" b="b"/>
            <a:pathLst>
              <a:path w="933151" h="933151">
                <a:moveTo>
                  <a:pt x="466575" y="0"/>
                </a:moveTo>
                <a:cubicBezTo>
                  <a:pt x="209065" y="0"/>
                  <a:pt x="0" y="209065"/>
                  <a:pt x="0" y="466575"/>
                </a:cubicBezTo>
                <a:cubicBezTo>
                  <a:pt x="0" y="724085"/>
                  <a:pt x="209065" y="933151"/>
                  <a:pt x="466575" y="933151"/>
                </a:cubicBezTo>
                <a:cubicBezTo>
                  <a:pt x="724085" y="933151"/>
                  <a:pt x="933151" y="724085"/>
                  <a:pt x="933151" y="466575"/>
                </a:cubicBezTo>
                <a:lnTo>
                  <a:pt x="933151" y="0"/>
                </a:lnTo>
                <a:lnTo>
                  <a:pt x="466575" y="0"/>
                </a:lnTo>
                <a:close/>
              </a:path>
            </a:pathLst>
          </a:custGeom>
          <a:solidFill>
            <a:srgbClr val="7BACE1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0"/>
          <p:cNvSpPr/>
          <p:nvPr/>
        </p:nvSpPr>
        <p:spPr>
          <a:xfrm>
            <a:off x="6737851" y="1938613"/>
            <a:ext cx="618688" cy="618688"/>
          </a:xfrm>
          <a:custGeom>
            <a:avLst/>
            <a:gdLst/>
            <a:ahLst/>
            <a:cxnLst/>
            <a:rect l="l" t="t" r="r" b="b"/>
            <a:pathLst>
              <a:path w="618688" h="618688">
                <a:moveTo>
                  <a:pt x="309344" y="0"/>
                </a:moveTo>
                <a:cubicBezTo>
                  <a:pt x="480076" y="0"/>
                  <a:pt x="618688" y="138612"/>
                  <a:pt x="618688" y="309344"/>
                </a:cubicBezTo>
                <a:cubicBezTo>
                  <a:pt x="618688" y="480076"/>
                  <a:pt x="480076" y="618688"/>
                  <a:pt x="309344" y="618688"/>
                </a:cubicBezTo>
                <a:cubicBezTo>
                  <a:pt x="138612" y="618688"/>
                  <a:pt x="0" y="480076"/>
                  <a:pt x="0" y="309344"/>
                </a:cubicBezTo>
                <a:cubicBezTo>
                  <a:pt x="0" y="138612"/>
                  <a:pt x="138612" y="0"/>
                  <a:pt x="309344" y="0"/>
                </a:cubicBezTo>
                <a:close/>
              </a:path>
            </a:pathLst>
          </a:custGeom>
          <a:solidFill>
            <a:srgbClr val="7BACE1"/>
          </a:solidFill>
          <a:ln w="19050">
            <a:solidFill>
              <a:srgbClr val="7BACE1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11"/>
          <p:cNvSpPr/>
          <p:nvPr/>
        </p:nvSpPr>
        <p:spPr>
          <a:xfrm>
            <a:off x="6696799" y="2010213"/>
            <a:ext cx="700791" cy="4882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02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2993705" y="2002621"/>
            <a:ext cx="2976220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产品设计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2982543" y="2329209"/>
            <a:ext cx="3197666" cy="128240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利用物联网智能设计，收集用户反馈，持续改进产品设计。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 err="1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</a:t>
            </a:r>
            <a:r>
              <a:rPr lang="zh-CN" alt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模型</a:t>
            </a:r>
            <a:r>
              <a:rPr lang="en-US" sz="900" dirty="0" err="1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模拟产品在实际环境中的表现，提高产品可靠性</a:t>
            </a: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2106274" y="3367935"/>
            <a:ext cx="933151" cy="933151"/>
          </a:xfrm>
          <a:custGeom>
            <a:avLst/>
            <a:gdLst/>
            <a:ahLst/>
            <a:cxnLst/>
            <a:rect l="l" t="t" r="r" b="b"/>
            <a:pathLst>
              <a:path w="933151" h="933151">
                <a:moveTo>
                  <a:pt x="466575" y="0"/>
                </a:moveTo>
                <a:cubicBezTo>
                  <a:pt x="209065" y="0"/>
                  <a:pt x="0" y="209065"/>
                  <a:pt x="0" y="466575"/>
                </a:cubicBezTo>
                <a:cubicBezTo>
                  <a:pt x="0" y="724085"/>
                  <a:pt x="209065" y="933151"/>
                  <a:pt x="466575" y="933151"/>
                </a:cubicBezTo>
                <a:cubicBezTo>
                  <a:pt x="724085" y="933151"/>
                  <a:pt x="933151" y="724085"/>
                  <a:pt x="933151" y="466575"/>
                </a:cubicBezTo>
                <a:lnTo>
                  <a:pt x="933151" y="0"/>
                </a:lnTo>
                <a:lnTo>
                  <a:pt x="466575" y="0"/>
                </a:lnTo>
                <a:close/>
              </a:path>
            </a:pathLst>
          </a:custGeom>
          <a:solidFill>
            <a:srgbClr val="7BACE1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15"/>
          <p:cNvSpPr/>
          <p:nvPr/>
        </p:nvSpPr>
        <p:spPr>
          <a:xfrm>
            <a:off x="3229078" y="3367935"/>
            <a:ext cx="3884281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生产优化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3229078" y="3727450"/>
            <a:ext cx="4035275" cy="95000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物联网技术用于实时监控生产线，调整生产参数。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数字孪生模型模拟生产过程，找出效率低下环节。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1844343" y="3394252"/>
            <a:ext cx="618688" cy="618688"/>
          </a:xfrm>
          <a:custGeom>
            <a:avLst/>
            <a:gdLst/>
            <a:ahLst/>
            <a:cxnLst/>
            <a:rect l="l" t="t" r="r" b="b"/>
            <a:pathLst>
              <a:path w="618688" h="618688">
                <a:moveTo>
                  <a:pt x="309344" y="0"/>
                </a:moveTo>
                <a:cubicBezTo>
                  <a:pt x="480076" y="0"/>
                  <a:pt x="618688" y="138612"/>
                  <a:pt x="618688" y="309344"/>
                </a:cubicBezTo>
                <a:cubicBezTo>
                  <a:pt x="618688" y="480076"/>
                  <a:pt x="480076" y="618688"/>
                  <a:pt x="309344" y="618688"/>
                </a:cubicBezTo>
                <a:cubicBezTo>
                  <a:pt x="138612" y="618688"/>
                  <a:pt x="0" y="480076"/>
                  <a:pt x="0" y="309344"/>
                </a:cubicBezTo>
                <a:cubicBezTo>
                  <a:pt x="0" y="138612"/>
                  <a:pt x="138612" y="0"/>
                  <a:pt x="309344" y="0"/>
                </a:cubicBezTo>
                <a:close/>
              </a:path>
            </a:pathLst>
          </a:custGeom>
          <a:solidFill>
            <a:srgbClr val="7BACE1"/>
          </a:solidFill>
          <a:ln w="19050">
            <a:solidFill>
              <a:srgbClr val="7BACE1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18"/>
          <p:cNvSpPr/>
          <p:nvPr/>
        </p:nvSpPr>
        <p:spPr>
          <a:xfrm>
            <a:off x="1803291" y="3447564"/>
            <a:ext cx="700791" cy="4882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03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医疗健康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3018372" y="2887897"/>
            <a:ext cx="894405" cy="894754"/>
          </a:xfrm>
          <a:custGeom>
            <a:avLst/>
            <a:gdLst/>
            <a:ahLst/>
            <a:cxnLst/>
            <a:rect l="l" t="t" r="r" b="b"/>
            <a:pathLst>
              <a:path w="894405" h="894754">
                <a:moveTo>
                  <a:pt x="447202" y="0"/>
                </a:moveTo>
                <a:cubicBezTo>
                  <a:pt x="694020" y="0"/>
                  <a:pt x="894405" y="200463"/>
                  <a:pt x="894405" y="447377"/>
                </a:cubicBezTo>
                <a:cubicBezTo>
                  <a:pt x="894405" y="694291"/>
                  <a:pt x="694020" y="894754"/>
                  <a:pt x="447202" y="894754"/>
                </a:cubicBezTo>
                <a:cubicBezTo>
                  <a:pt x="200385" y="894754"/>
                  <a:pt x="0" y="694291"/>
                  <a:pt x="0" y="447377"/>
                </a:cubicBezTo>
                <a:cubicBezTo>
                  <a:pt x="0" y="200463"/>
                  <a:pt x="200385" y="0"/>
                  <a:pt x="447202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>
            <a:off x="4869763" y="1139780"/>
            <a:ext cx="894405" cy="894754"/>
          </a:xfrm>
          <a:custGeom>
            <a:avLst/>
            <a:gdLst/>
            <a:ahLst/>
            <a:cxnLst/>
            <a:rect l="l" t="t" r="r" b="b"/>
            <a:pathLst>
              <a:path w="894405" h="894754">
                <a:moveTo>
                  <a:pt x="447202" y="0"/>
                </a:moveTo>
                <a:cubicBezTo>
                  <a:pt x="694020" y="0"/>
                  <a:pt x="894405" y="200463"/>
                  <a:pt x="894405" y="447377"/>
                </a:cubicBezTo>
                <a:cubicBezTo>
                  <a:pt x="894405" y="694291"/>
                  <a:pt x="694020" y="894754"/>
                  <a:pt x="447202" y="894754"/>
                </a:cubicBezTo>
                <a:cubicBezTo>
                  <a:pt x="200385" y="894754"/>
                  <a:pt x="0" y="694291"/>
                  <a:pt x="0" y="447377"/>
                </a:cubicBezTo>
                <a:cubicBezTo>
                  <a:pt x="0" y="200463"/>
                  <a:pt x="200385" y="0"/>
                  <a:pt x="447202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6"/>
          <p:cNvSpPr/>
          <p:nvPr/>
        </p:nvSpPr>
        <p:spPr>
          <a:xfrm>
            <a:off x="2011556" y="924575"/>
            <a:ext cx="2785125" cy="81381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疾病监测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2011556" y="1554794"/>
            <a:ext cx="2785125" cy="102412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物联网技术用于监测患者生命体征，实时反馈健康状况。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数字孪生模型模拟疾病发展过程，辅助医生制定治疗方案。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965947" y="1238206"/>
            <a:ext cx="697629" cy="697902"/>
          </a:xfrm>
          <a:custGeom>
            <a:avLst/>
            <a:gdLst/>
            <a:ahLst/>
            <a:cxnLst/>
            <a:rect l="l" t="t" r="r" b="b"/>
            <a:pathLst>
              <a:path w="697629" h="697902">
                <a:moveTo>
                  <a:pt x="348815" y="0"/>
                </a:moveTo>
                <a:cubicBezTo>
                  <a:pt x="541331" y="0"/>
                  <a:pt x="697629" y="156360"/>
                  <a:pt x="697629" y="348951"/>
                </a:cubicBezTo>
                <a:cubicBezTo>
                  <a:pt x="697629" y="541542"/>
                  <a:pt x="541331" y="697902"/>
                  <a:pt x="348815" y="697902"/>
                </a:cubicBezTo>
                <a:cubicBezTo>
                  <a:pt x="156299" y="697902"/>
                  <a:pt x="0" y="541542"/>
                  <a:pt x="0" y="348951"/>
                </a:cubicBezTo>
                <a:cubicBezTo>
                  <a:pt x="0" y="156360"/>
                  <a:pt x="156299" y="0"/>
                  <a:pt x="348815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/>
          <p:nvPr/>
        </p:nvSpPr>
        <p:spPr>
          <a:xfrm>
            <a:off x="769172" y="1404276"/>
            <a:ext cx="1091180" cy="42588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</a:rPr>
              <a:t>01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6013760" y="924575"/>
            <a:ext cx="2785125" cy="81381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医疗设备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013760" y="1554794"/>
            <a:ext cx="2785125" cy="102412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利用物联网智能设计，实现医疗设备的远程监控和维护。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数字孪生技术用于优化医疗设备性能，提高治疗效果。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4968150" y="1238206"/>
            <a:ext cx="697629" cy="697902"/>
          </a:xfrm>
          <a:custGeom>
            <a:avLst/>
            <a:gdLst/>
            <a:ahLst/>
            <a:cxnLst/>
            <a:rect l="l" t="t" r="r" b="b"/>
            <a:pathLst>
              <a:path w="697629" h="697902">
                <a:moveTo>
                  <a:pt x="348815" y="0"/>
                </a:moveTo>
                <a:cubicBezTo>
                  <a:pt x="541331" y="0"/>
                  <a:pt x="697629" y="156360"/>
                  <a:pt x="697629" y="348951"/>
                </a:cubicBezTo>
                <a:cubicBezTo>
                  <a:pt x="697629" y="541542"/>
                  <a:pt x="541331" y="697902"/>
                  <a:pt x="348815" y="697902"/>
                </a:cubicBezTo>
                <a:cubicBezTo>
                  <a:pt x="156299" y="697902"/>
                  <a:pt x="0" y="541542"/>
                  <a:pt x="0" y="348951"/>
                </a:cubicBezTo>
                <a:cubicBezTo>
                  <a:pt x="0" y="156360"/>
                  <a:pt x="156299" y="0"/>
                  <a:pt x="348815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4"/>
          <p:cNvSpPr/>
          <p:nvPr/>
        </p:nvSpPr>
        <p:spPr>
          <a:xfrm>
            <a:off x="4771375" y="1404276"/>
            <a:ext cx="1091180" cy="42588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03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4162369" y="2672693"/>
            <a:ext cx="2785125" cy="81381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个性化治疗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162369" y="3302911"/>
            <a:ext cx="2785125" cy="102412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物联网技术收集患者数据，为个性化治疗提供依据。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数字孪生模型模拟患者反应，定制个性化治疗方案。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9" name="Shape 17"/>
          <p:cNvSpPr/>
          <p:nvPr/>
        </p:nvSpPr>
        <p:spPr>
          <a:xfrm>
            <a:off x="3116759" y="2986323"/>
            <a:ext cx="697629" cy="697902"/>
          </a:xfrm>
          <a:custGeom>
            <a:avLst/>
            <a:gdLst/>
            <a:ahLst/>
            <a:cxnLst/>
            <a:rect l="l" t="t" r="r" b="b"/>
            <a:pathLst>
              <a:path w="697629" h="697902">
                <a:moveTo>
                  <a:pt x="348815" y="0"/>
                </a:moveTo>
                <a:cubicBezTo>
                  <a:pt x="541331" y="0"/>
                  <a:pt x="697629" y="156360"/>
                  <a:pt x="697629" y="348951"/>
                </a:cubicBezTo>
                <a:cubicBezTo>
                  <a:pt x="697629" y="541542"/>
                  <a:pt x="541331" y="697902"/>
                  <a:pt x="348815" y="697902"/>
                </a:cubicBezTo>
                <a:cubicBezTo>
                  <a:pt x="156299" y="697902"/>
                  <a:pt x="0" y="541542"/>
                  <a:pt x="0" y="348951"/>
                </a:cubicBezTo>
                <a:cubicBezTo>
                  <a:pt x="0" y="156360"/>
                  <a:pt x="156299" y="0"/>
                  <a:pt x="348815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18"/>
          <p:cNvSpPr/>
          <p:nvPr/>
        </p:nvSpPr>
        <p:spPr>
          <a:xfrm>
            <a:off x="2919984" y="3152394"/>
            <a:ext cx="1091180" cy="42588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02</a:t>
            </a:r>
            <a:endParaRPr lang="en-US" sz="1500" dirty="0"/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A41592AF-C42C-FD53-73EA-F5F3F2A38661}"/>
              </a:ext>
            </a:extLst>
          </p:cNvPr>
          <p:cNvSpPr/>
          <p:nvPr/>
        </p:nvSpPr>
        <p:spPr>
          <a:xfrm>
            <a:off x="865123" y="1139780"/>
            <a:ext cx="894405" cy="894754"/>
          </a:xfrm>
          <a:custGeom>
            <a:avLst/>
            <a:gdLst/>
            <a:ahLst/>
            <a:cxnLst/>
            <a:rect l="l" t="t" r="r" b="b"/>
            <a:pathLst>
              <a:path w="894405" h="894754">
                <a:moveTo>
                  <a:pt x="447202" y="0"/>
                </a:moveTo>
                <a:cubicBezTo>
                  <a:pt x="694020" y="0"/>
                  <a:pt x="894405" y="200463"/>
                  <a:pt x="894405" y="447377"/>
                </a:cubicBezTo>
                <a:cubicBezTo>
                  <a:pt x="894405" y="694291"/>
                  <a:pt x="694020" y="894754"/>
                  <a:pt x="447202" y="894754"/>
                </a:cubicBezTo>
                <a:cubicBezTo>
                  <a:pt x="200385" y="894754"/>
                  <a:pt x="0" y="694291"/>
                  <a:pt x="0" y="447377"/>
                </a:cubicBezTo>
                <a:cubicBezTo>
                  <a:pt x="0" y="200463"/>
                  <a:pt x="200385" y="0"/>
                  <a:pt x="447202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农业生产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2736765" y="1006632"/>
            <a:ext cx="5147733" cy="501227"/>
          </a:xfrm>
          <a:custGeom>
            <a:avLst/>
            <a:gdLst/>
            <a:ahLst/>
            <a:cxnLst/>
            <a:rect l="l" t="t" r="r" b="b"/>
            <a:pathLst>
              <a:path w="5147733" h="501227">
                <a:moveTo>
                  <a:pt x="0" y="0"/>
                </a:moveTo>
                <a:lnTo>
                  <a:pt x="5147733" y="0"/>
                </a:lnTo>
                <a:lnTo>
                  <a:pt x="5147733" y="501227"/>
                </a:lnTo>
                <a:lnTo>
                  <a:pt x="0" y="501227"/>
                </a:lnTo>
                <a:close/>
              </a:path>
            </a:pathLst>
          </a:custGeom>
          <a:solidFill>
            <a:srgbClr val="7BACE1">
              <a:alpha val="8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/>
          <p:nvPr/>
        </p:nvSpPr>
        <p:spPr>
          <a:xfrm>
            <a:off x="2736765" y="1006632"/>
            <a:ext cx="5041280" cy="617477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作物监测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2736765" y="1507859"/>
            <a:ext cx="5147733" cy="74405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物联网技术用于监测作物生长环境，实时调整种植条件。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数字孪生模型模拟作物生长过程，提高产量和品质。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1178560" y="1783318"/>
            <a:ext cx="1090507" cy="1090507"/>
          </a:xfrm>
          <a:custGeom>
            <a:avLst/>
            <a:gdLst/>
            <a:ahLst/>
            <a:cxnLst/>
            <a:rect l="l" t="t" r="r" b="b"/>
            <a:pathLst>
              <a:path w="1090507" h="1090507">
                <a:moveTo>
                  <a:pt x="0" y="0"/>
                </a:moveTo>
                <a:lnTo>
                  <a:pt x="1090507" y="0"/>
                </a:lnTo>
                <a:lnTo>
                  <a:pt x="1090507" y="1090507"/>
                </a:lnTo>
                <a:lnTo>
                  <a:pt x="0" y="1090507"/>
                </a:lnTo>
                <a:close/>
              </a:path>
            </a:pathLst>
          </a:custGeom>
          <a:solidFill>
            <a:srgbClr val="7BACE1">
              <a:alpha val="9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0" name="Text 8"/>
          <p:cNvSpPr/>
          <p:nvPr/>
        </p:nvSpPr>
        <p:spPr>
          <a:xfrm>
            <a:off x="1028869" y="2141119"/>
            <a:ext cx="1420009" cy="3931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92000"/>
              </a:lnSpc>
              <a:buNone/>
            </a:pPr>
            <a:r>
              <a:rPr lang="en-US" sz="1200" b="1" kern="0" spc="6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PART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2487168" y="1237603"/>
            <a:ext cx="0" cy="2575560"/>
          </a:xfrm>
          <a:custGeom>
            <a:avLst/>
            <a:gdLst/>
            <a:ahLst/>
            <a:cxnLst/>
            <a:rect l="l" t="t" r="r" b="b"/>
            <a:pathLst>
              <a:path h="2575560">
                <a:moveTo>
                  <a:pt x="0" y="0"/>
                </a:moveTo>
                <a:lnTo>
                  <a:pt x="0" y="2575560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10"/>
          <p:cNvSpPr/>
          <p:nvPr/>
        </p:nvSpPr>
        <p:spPr>
          <a:xfrm>
            <a:off x="2736765" y="2312315"/>
            <a:ext cx="5147733" cy="501227"/>
          </a:xfrm>
          <a:custGeom>
            <a:avLst/>
            <a:gdLst/>
            <a:ahLst/>
            <a:cxnLst/>
            <a:rect l="l" t="t" r="r" b="b"/>
            <a:pathLst>
              <a:path w="5147733" h="501227">
                <a:moveTo>
                  <a:pt x="0" y="0"/>
                </a:moveTo>
                <a:lnTo>
                  <a:pt x="5147733" y="0"/>
                </a:lnTo>
                <a:lnTo>
                  <a:pt x="5147733" y="501227"/>
                </a:lnTo>
                <a:lnTo>
                  <a:pt x="0" y="501227"/>
                </a:lnTo>
                <a:close/>
              </a:path>
            </a:pathLst>
          </a:custGeom>
          <a:solidFill>
            <a:srgbClr val="7BACE1">
              <a:alpha val="8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Text 11"/>
          <p:cNvSpPr/>
          <p:nvPr/>
        </p:nvSpPr>
        <p:spPr>
          <a:xfrm>
            <a:off x="2736765" y="2312315"/>
            <a:ext cx="5041280" cy="617477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农业设备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2736765" y="2813542"/>
            <a:ext cx="5147733" cy="74405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利用物联网智能设计，实现农业设备的远程控制和优化。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数字孪生技术用于分析设备使用效率，降低能耗。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2738797" y="3555899"/>
            <a:ext cx="5147733" cy="501227"/>
          </a:xfrm>
          <a:custGeom>
            <a:avLst/>
            <a:gdLst/>
            <a:ahLst/>
            <a:cxnLst/>
            <a:rect l="l" t="t" r="r" b="b"/>
            <a:pathLst>
              <a:path w="5147733" h="501227">
                <a:moveTo>
                  <a:pt x="0" y="0"/>
                </a:moveTo>
                <a:lnTo>
                  <a:pt x="5147733" y="0"/>
                </a:lnTo>
                <a:lnTo>
                  <a:pt x="5147733" y="501227"/>
                </a:lnTo>
                <a:lnTo>
                  <a:pt x="0" y="501227"/>
                </a:lnTo>
                <a:close/>
              </a:path>
            </a:pathLst>
          </a:custGeom>
          <a:solidFill>
            <a:srgbClr val="7BACE1">
              <a:alpha val="8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4"/>
          <p:cNvSpPr/>
          <p:nvPr/>
        </p:nvSpPr>
        <p:spPr>
          <a:xfrm>
            <a:off x="2738797" y="3555899"/>
            <a:ext cx="5041280" cy="617477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农业管理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2736765" y="4057126"/>
            <a:ext cx="5113189" cy="74405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物联网技术用于收集农田数据，辅助决策农业生产。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数字孪生模型模拟农业管理策略，提高资源利用效率。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8" name="Shape 16"/>
          <p:cNvSpPr/>
          <p:nvPr/>
        </p:nvSpPr>
        <p:spPr>
          <a:xfrm>
            <a:off x="2487749" y="124374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Shape 17"/>
          <p:cNvSpPr/>
          <p:nvPr/>
        </p:nvSpPr>
        <p:spPr>
          <a:xfrm>
            <a:off x="2492925" y="253431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Shape 18"/>
          <p:cNvSpPr/>
          <p:nvPr/>
        </p:nvSpPr>
        <p:spPr>
          <a:xfrm>
            <a:off x="2492925" y="380651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530 - 7lIOmiWmY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1719" y="4024410"/>
            <a:ext cx="2326455" cy="1905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35124" y="2239366"/>
            <a:ext cx="7609332" cy="64008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5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面临的挑战与解决方案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pic>
        <p:nvPicPr>
          <p:cNvPr id="5" name="Image 1" descr="/www/wwwroot/ppt/cache/2024-11-4-13/4JJs2-e2e3/1734587293532 - -GskFzFRk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6" name="Image 2" descr="/www/wwwroot/ppt/cache/2024-11-4-13/4JJs2-e2e3/1734587293536 - 5lGWwR00k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750" y="2686883"/>
            <a:ext cx="1382684" cy="1132746"/>
          </a:xfrm>
          <a:prstGeom prst="rect">
            <a:avLst/>
          </a:prstGeom>
        </p:spPr>
      </p:pic>
      <p:pic>
        <p:nvPicPr>
          <p:cNvPr id="7" name="Image 3" descr="/www/wwwroot/ppt/cache/2024-11-4-13/4JJs2-e2e3/1734587293541 - z32-vSACHq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8" y="3319553"/>
            <a:ext cx="1792778" cy="1409713"/>
          </a:xfrm>
          <a:prstGeom prst="rect">
            <a:avLst/>
          </a:prstGeom>
        </p:spPr>
      </p:pic>
      <p:pic>
        <p:nvPicPr>
          <p:cNvPr id="8" name="Image 4" descr="/www/wwwroot/ppt/cache/2024-11-4-13/4JJs2-e2e3/1734587293550 - chSRyGFZy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9" name="Image 5" descr="/www/wwwroot/ppt/cache/2024-11-4-13/4JJs2-e2e3/1734587293552 - IELc6rxGu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0" name="Image 6" descr="/www/wwwroot/ppt/cache/2024-11-4-13/4JJs2-e2e3/1734587293556 - 9ADeLHERiv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25980" y="1589310"/>
            <a:ext cx="6323630" cy="53035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50" b="1" kern="0" spc="375" dirty="0">
                <a:solidFill>
                  <a:srgbClr val="82AAD4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05</a:t>
            </a:r>
            <a:endParaRPr lang="en-US" sz="1500" dirty="0"/>
          </a:p>
        </p:txBody>
      </p:sp>
      <p:pic>
        <p:nvPicPr>
          <p:cNvPr id="12" name="Image 7" descr="/www/wwwroot/ppt/cache/2024-11-4-13/4JJs2-e2e3/1734587293571 - 7hleJLrKj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982" y="2879446"/>
            <a:ext cx="3500962" cy="28611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2422546" cy="388183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面临的挑战与解决方案</a:t>
            </a:r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1321364" y="998220"/>
            <a:ext cx="944880" cy="911246"/>
          </a:xfrm>
          <a:custGeom>
            <a:avLst/>
            <a:gdLst/>
            <a:ahLst/>
            <a:cxnLst/>
            <a:rect l="l" t="t" r="r" b="b"/>
            <a:pathLst>
              <a:path w="944880" h="911246">
                <a:moveTo>
                  <a:pt x="0" y="0"/>
                </a:moveTo>
                <a:lnTo>
                  <a:pt x="944880" y="0"/>
                </a:lnTo>
                <a:lnTo>
                  <a:pt x="944880" y="911246"/>
                </a:lnTo>
                <a:lnTo>
                  <a:pt x="0" y="911246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>
            <a:off x="2369876" y="998220"/>
            <a:ext cx="5450369" cy="911246"/>
          </a:xfrm>
          <a:custGeom>
            <a:avLst/>
            <a:gdLst/>
            <a:ahLst/>
            <a:cxnLst/>
            <a:rect l="l" t="t" r="r" b="b"/>
            <a:pathLst>
              <a:path w="5450369" h="911246">
                <a:moveTo>
                  <a:pt x="0" y="0"/>
                </a:moveTo>
                <a:lnTo>
                  <a:pt x="5450369" y="0"/>
                </a:lnTo>
                <a:lnTo>
                  <a:pt x="5450369" y="911246"/>
                </a:lnTo>
                <a:lnTo>
                  <a:pt x="0" y="911246"/>
                </a:lnTo>
                <a:close/>
              </a:path>
            </a:pathLst>
          </a:custGeom>
          <a:solidFill>
            <a:srgbClr val="7BACE1">
              <a:alpha val="6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6"/>
          <p:cNvSpPr/>
          <p:nvPr/>
        </p:nvSpPr>
        <p:spPr>
          <a:xfrm>
            <a:off x="2507036" y="1040945"/>
            <a:ext cx="4889048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数据安全与隐私保护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2537516" y="1374648"/>
            <a:ext cx="5117639" cy="5943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在融合过程中，数据安全和隐私保护是关键问题。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采用加密技术和身份验证机制可以增强数据的安全性。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-30480" y="4932045"/>
            <a:ext cx="9212580" cy="266700"/>
          </a:xfrm>
          <a:custGeom>
            <a:avLst/>
            <a:gdLst/>
            <a:ahLst/>
            <a:cxnLst/>
            <a:rect l="l" t="t" r="r" b="b"/>
            <a:pathLst>
              <a:path w="9212580" h="266700">
                <a:moveTo>
                  <a:pt x="0" y="0"/>
                </a:moveTo>
                <a:lnTo>
                  <a:pt x="9212580" y="0"/>
                </a:lnTo>
                <a:lnTo>
                  <a:pt x="921258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BACE1">
              <a:alpha val="52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1" name="Image 0" descr="/www/wwwroot/ppt/cache/2024-11-4-13/4JJs2-e2e3/1734587293459 - k-XQqW5Nu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34" y="1269545"/>
            <a:ext cx="358140" cy="344212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1321364" y="2026920"/>
            <a:ext cx="944880" cy="911246"/>
          </a:xfrm>
          <a:custGeom>
            <a:avLst/>
            <a:gdLst/>
            <a:ahLst/>
            <a:cxnLst/>
            <a:rect l="l" t="t" r="r" b="b"/>
            <a:pathLst>
              <a:path w="944880" h="911246">
                <a:moveTo>
                  <a:pt x="0" y="0"/>
                </a:moveTo>
                <a:lnTo>
                  <a:pt x="944880" y="0"/>
                </a:lnTo>
                <a:lnTo>
                  <a:pt x="944880" y="911246"/>
                </a:lnTo>
                <a:lnTo>
                  <a:pt x="0" y="911246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0"/>
          <p:cNvSpPr/>
          <p:nvPr/>
        </p:nvSpPr>
        <p:spPr>
          <a:xfrm>
            <a:off x="2369876" y="2026920"/>
            <a:ext cx="5450369" cy="911246"/>
          </a:xfrm>
          <a:custGeom>
            <a:avLst/>
            <a:gdLst/>
            <a:ahLst/>
            <a:cxnLst/>
            <a:rect l="l" t="t" r="r" b="b"/>
            <a:pathLst>
              <a:path w="5450369" h="911246">
                <a:moveTo>
                  <a:pt x="0" y="0"/>
                </a:moveTo>
                <a:lnTo>
                  <a:pt x="5450369" y="0"/>
                </a:lnTo>
                <a:lnTo>
                  <a:pt x="5450369" y="911246"/>
                </a:lnTo>
                <a:lnTo>
                  <a:pt x="0" y="911246"/>
                </a:lnTo>
                <a:close/>
              </a:path>
            </a:pathLst>
          </a:custGeom>
          <a:solidFill>
            <a:srgbClr val="7BACE1">
              <a:alpha val="6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Text 11"/>
          <p:cNvSpPr/>
          <p:nvPr/>
        </p:nvSpPr>
        <p:spPr>
          <a:xfrm>
            <a:off x="2507036" y="2069645"/>
            <a:ext cx="4889048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技术兼容性与标准化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2537516" y="2403348"/>
            <a:ext cx="5117639" cy="5943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物联网和数字孪生技术涉及多种技术和协议，技术兼容性是挑战之一。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制定统一的技术标准和规范是解决兼容性问题的关键。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16" name="Image 1" descr="/www/wwwroot/ppt/cache/2024-11-4-13/4JJs2-e2e3/1734587293459 - j2H7DgdGn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734" y="2298245"/>
            <a:ext cx="358140" cy="344212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1321364" y="3070860"/>
            <a:ext cx="944880" cy="911246"/>
          </a:xfrm>
          <a:custGeom>
            <a:avLst/>
            <a:gdLst/>
            <a:ahLst/>
            <a:cxnLst/>
            <a:rect l="l" t="t" r="r" b="b"/>
            <a:pathLst>
              <a:path w="944880" h="911246">
                <a:moveTo>
                  <a:pt x="0" y="0"/>
                </a:moveTo>
                <a:lnTo>
                  <a:pt x="944880" y="0"/>
                </a:lnTo>
                <a:lnTo>
                  <a:pt x="944880" y="911246"/>
                </a:lnTo>
                <a:lnTo>
                  <a:pt x="0" y="911246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4"/>
          <p:cNvSpPr/>
          <p:nvPr/>
        </p:nvSpPr>
        <p:spPr>
          <a:xfrm>
            <a:off x="2369876" y="3070860"/>
            <a:ext cx="5450369" cy="911246"/>
          </a:xfrm>
          <a:custGeom>
            <a:avLst/>
            <a:gdLst/>
            <a:ahLst/>
            <a:cxnLst/>
            <a:rect l="l" t="t" r="r" b="b"/>
            <a:pathLst>
              <a:path w="5450369" h="911246">
                <a:moveTo>
                  <a:pt x="0" y="0"/>
                </a:moveTo>
                <a:lnTo>
                  <a:pt x="5450369" y="0"/>
                </a:lnTo>
                <a:lnTo>
                  <a:pt x="5450369" y="911246"/>
                </a:lnTo>
                <a:lnTo>
                  <a:pt x="0" y="911246"/>
                </a:lnTo>
                <a:close/>
              </a:path>
            </a:pathLst>
          </a:custGeom>
          <a:solidFill>
            <a:srgbClr val="7BACE1">
              <a:alpha val="6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5"/>
          <p:cNvSpPr/>
          <p:nvPr/>
        </p:nvSpPr>
        <p:spPr>
          <a:xfrm>
            <a:off x="2507036" y="3113585"/>
            <a:ext cx="4889048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高性能计算与存储需求</a:t>
            </a:r>
            <a:endParaRPr lang="en-US" sz="1500" dirty="0"/>
          </a:p>
        </p:txBody>
      </p:sp>
      <p:sp>
        <p:nvSpPr>
          <p:cNvPr id="20" name="Text 16"/>
          <p:cNvSpPr/>
          <p:nvPr/>
        </p:nvSpPr>
        <p:spPr>
          <a:xfrm>
            <a:off x="2537516" y="3447288"/>
            <a:ext cx="5117639" cy="5943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物联网和数字孪生产生的大量数据需要高性能的计算和存储资源。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利用云计算和边缘计算技术可以满足这些需求。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21" name="Image 2" descr="/www/wwwroot/ppt/cache/2024-11-4-13/4JJs2-e2e3/1734587293459 - ob-tEbedt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166" y="3342185"/>
            <a:ext cx="304800" cy="344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2480" y="3337"/>
            <a:ext cx="785707" cy="2804160"/>
          </a:xfrm>
          <a:custGeom>
            <a:avLst/>
            <a:gdLst/>
            <a:ahLst/>
            <a:cxnLst/>
            <a:rect l="l" t="t" r="r" b="b"/>
            <a:pathLst>
              <a:path w="785707" h="2804160">
                <a:moveTo>
                  <a:pt x="0" y="0"/>
                </a:moveTo>
                <a:lnTo>
                  <a:pt x="785707" y="0"/>
                </a:lnTo>
                <a:lnTo>
                  <a:pt x="785707" y="2804160"/>
                </a:lnTo>
                <a:lnTo>
                  <a:pt x="0" y="280416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2512568" y="329343"/>
            <a:ext cx="474133" cy="471466"/>
          </a:xfrm>
          <a:custGeom>
            <a:avLst/>
            <a:gdLst/>
            <a:ahLst/>
            <a:cxnLst/>
            <a:rect l="l" t="t" r="r" b="b"/>
            <a:pathLst>
              <a:path w="474133" h="471466">
                <a:moveTo>
                  <a:pt x="275680" y="0"/>
                </a:moveTo>
                <a:lnTo>
                  <a:pt x="474133" y="0"/>
                </a:lnTo>
                <a:lnTo>
                  <a:pt x="474133" y="195786"/>
                </a:lnTo>
                <a:quadBezTo>
                  <a:pt x="474133" y="471466"/>
                  <a:pt x="198453" y="471466"/>
                </a:quadBezTo>
                <a:lnTo>
                  <a:pt x="0" y="471466"/>
                </a:lnTo>
                <a:lnTo>
                  <a:pt x="0" y="275680"/>
                </a:lnTo>
                <a:quadBezTo>
                  <a:pt x="0" y="0"/>
                  <a:pt x="27568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Text 2"/>
          <p:cNvSpPr/>
          <p:nvPr/>
        </p:nvSpPr>
        <p:spPr>
          <a:xfrm>
            <a:off x="894012" y="971077"/>
            <a:ext cx="674127" cy="1697069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44000"/>
              </a:lnSpc>
              <a:buNone/>
            </a:pPr>
            <a:r>
              <a:rPr lang="en-US" sz="27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目录</a:t>
            </a:r>
            <a:endParaRPr lang="en-US" sz="1500" dirty="0"/>
          </a:p>
          <a:p>
            <a:pPr marL="0" indent="0">
              <a:lnSpc>
                <a:spcPct val="144000"/>
              </a:lnSpc>
              <a:buNone/>
            </a:pP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 rot="5400000">
            <a:off x="762169" y="2755194"/>
            <a:ext cx="2025227" cy="3931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350" kern="0" spc="375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CONTENTS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1069848" y="4909820"/>
            <a:ext cx="948267" cy="0"/>
          </a:xfrm>
          <a:custGeom>
            <a:avLst/>
            <a:gdLst/>
            <a:ahLst/>
            <a:cxnLst/>
            <a:rect l="l" t="t" r="r" b="b"/>
            <a:pathLst>
              <a:path w="948267">
                <a:moveTo>
                  <a:pt x="0" y="0"/>
                </a:moveTo>
                <a:lnTo>
                  <a:pt x="948267" y="0"/>
                </a:lnTo>
              </a:path>
            </a:pathLst>
          </a:custGeom>
          <a:noFill/>
          <a:ln w="476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/>
          <p:nvPr/>
        </p:nvSpPr>
        <p:spPr>
          <a:xfrm>
            <a:off x="3070633" y="1014917"/>
            <a:ext cx="5053753" cy="6217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物联网智能设计概述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2146808" y="389329"/>
            <a:ext cx="1215813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01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1916515" y="4908550"/>
            <a:ext cx="6434667" cy="0"/>
          </a:xfrm>
          <a:custGeom>
            <a:avLst/>
            <a:gdLst/>
            <a:ahLst/>
            <a:cxnLst/>
            <a:rect l="l" t="t" r="r" b="b"/>
            <a:pathLst>
              <a:path w="6434667">
                <a:moveTo>
                  <a:pt x="0" y="0"/>
                </a:moveTo>
                <a:lnTo>
                  <a:pt x="6434667" y="0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8"/>
          <p:cNvSpPr/>
          <p:nvPr/>
        </p:nvSpPr>
        <p:spPr>
          <a:xfrm>
            <a:off x="2512568" y="1053243"/>
            <a:ext cx="474133" cy="471466"/>
          </a:xfrm>
          <a:custGeom>
            <a:avLst/>
            <a:gdLst/>
            <a:ahLst/>
            <a:cxnLst/>
            <a:rect l="l" t="t" r="r" b="b"/>
            <a:pathLst>
              <a:path w="474133" h="471466">
                <a:moveTo>
                  <a:pt x="275680" y="0"/>
                </a:moveTo>
                <a:lnTo>
                  <a:pt x="474133" y="0"/>
                </a:lnTo>
                <a:lnTo>
                  <a:pt x="474133" y="195786"/>
                </a:lnTo>
                <a:quadBezTo>
                  <a:pt x="474133" y="471466"/>
                  <a:pt x="198453" y="471466"/>
                </a:quadBezTo>
                <a:lnTo>
                  <a:pt x="0" y="471466"/>
                </a:lnTo>
                <a:lnTo>
                  <a:pt x="0" y="275680"/>
                </a:lnTo>
                <a:quadBezTo>
                  <a:pt x="0" y="0"/>
                  <a:pt x="27568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/>
          <p:nvPr/>
        </p:nvSpPr>
        <p:spPr>
          <a:xfrm>
            <a:off x="3070633" y="265817"/>
            <a:ext cx="5053753" cy="6217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数字孪生技术基础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2146808" y="1113229"/>
            <a:ext cx="1215813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02</a:t>
            </a:r>
            <a:endParaRPr lang="en-US" sz="1500" dirty="0"/>
          </a:p>
        </p:txBody>
      </p:sp>
      <p:sp>
        <p:nvSpPr>
          <p:cNvPr id="13" name="Shape 11"/>
          <p:cNvSpPr/>
          <p:nvPr/>
        </p:nvSpPr>
        <p:spPr>
          <a:xfrm>
            <a:off x="2512568" y="1792383"/>
            <a:ext cx="474133" cy="471466"/>
          </a:xfrm>
          <a:custGeom>
            <a:avLst/>
            <a:gdLst/>
            <a:ahLst/>
            <a:cxnLst/>
            <a:rect l="l" t="t" r="r" b="b"/>
            <a:pathLst>
              <a:path w="474133" h="471466">
                <a:moveTo>
                  <a:pt x="275680" y="0"/>
                </a:moveTo>
                <a:lnTo>
                  <a:pt x="474133" y="0"/>
                </a:lnTo>
                <a:lnTo>
                  <a:pt x="474133" y="195786"/>
                </a:lnTo>
                <a:quadBezTo>
                  <a:pt x="474133" y="471466"/>
                  <a:pt x="198453" y="471466"/>
                </a:quadBezTo>
                <a:lnTo>
                  <a:pt x="0" y="471466"/>
                </a:lnTo>
                <a:lnTo>
                  <a:pt x="0" y="275680"/>
                </a:lnTo>
                <a:quadBezTo>
                  <a:pt x="0" y="0"/>
                  <a:pt x="27568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Text 12"/>
          <p:cNvSpPr/>
          <p:nvPr/>
        </p:nvSpPr>
        <p:spPr>
          <a:xfrm>
            <a:off x="3080681" y="1792383"/>
            <a:ext cx="5053753" cy="6217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物联网与数字孪生的融合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2146808" y="1852369"/>
            <a:ext cx="1215813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03</a:t>
            </a: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2512568" y="2543715"/>
            <a:ext cx="474133" cy="471466"/>
          </a:xfrm>
          <a:custGeom>
            <a:avLst/>
            <a:gdLst/>
            <a:ahLst/>
            <a:cxnLst/>
            <a:rect l="l" t="t" r="r" b="b"/>
            <a:pathLst>
              <a:path w="474133" h="471466">
                <a:moveTo>
                  <a:pt x="275680" y="0"/>
                </a:moveTo>
                <a:lnTo>
                  <a:pt x="474133" y="0"/>
                </a:lnTo>
                <a:lnTo>
                  <a:pt x="474133" y="195786"/>
                </a:lnTo>
                <a:quadBezTo>
                  <a:pt x="474133" y="471466"/>
                  <a:pt x="198453" y="471466"/>
                </a:quadBezTo>
                <a:lnTo>
                  <a:pt x="0" y="471466"/>
                </a:lnTo>
                <a:lnTo>
                  <a:pt x="0" y="275680"/>
                </a:lnTo>
                <a:quadBezTo>
                  <a:pt x="0" y="0"/>
                  <a:pt x="27568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15"/>
          <p:cNvSpPr/>
          <p:nvPr/>
        </p:nvSpPr>
        <p:spPr>
          <a:xfrm>
            <a:off x="3080681" y="2543715"/>
            <a:ext cx="5053753" cy="6217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应用场景与实践案例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2146808" y="2594557"/>
            <a:ext cx="1215813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04</a:t>
            </a:r>
            <a:endParaRPr lang="en-US" sz="1500" dirty="0"/>
          </a:p>
        </p:txBody>
      </p:sp>
      <p:sp>
        <p:nvSpPr>
          <p:cNvPr id="19" name="Shape 17"/>
          <p:cNvSpPr/>
          <p:nvPr/>
        </p:nvSpPr>
        <p:spPr>
          <a:xfrm>
            <a:off x="2512568" y="3299809"/>
            <a:ext cx="474133" cy="471466"/>
          </a:xfrm>
          <a:custGeom>
            <a:avLst/>
            <a:gdLst/>
            <a:ahLst/>
            <a:cxnLst/>
            <a:rect l="l" t="t" r="r" b="b"/>
            <a:pathLst>
              <a:path w="474133" h="471466">
                <a:moveTo>
                  <a:pt x="275680" y="0"/>
                </a:moveTo>
                <a:lnTo>
                  <a:pt x="474133" y="0"/>
                </a:lnTo>
                <a:lnTo>
                  <a:pt x="474133" y="195786"/>
                </a:lnTo>
                <a:quadBezTo>
                  <a:pt x="474133" y="471466"/>
                  <a:pt x="198453" y="471466"/>
                </a:quadBezTo>
                <a:lnTo>
                  <a:pt x="0" y="471466"/>
                </a:lnTo>
                <a:lnTo>
                  <a:pt x="0" y="275680"/>
                </a:lnTo>
                <a:quadBezTo>
                  <a:pt x="0" y="0"/>
                  <a:pt x="27568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18"/>
          <p:cNvSpPr/>
          <p:nvPr/>
        </p:nvSpPr>
        <p:spPr>
          <a:xfrm>
            <a:off x="3080681" y="3299809"/>
            <a:ext cx="5053753" cy="6217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面临的挑战与解决方案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2146808" y="3332363"/>
            <a:ext cx="1215813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05</a:t>
            </a:r>
            <a:endParaRPr lang="en-US" sz="1500" dirty="0"/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F9EEBD5D-6FBC-A566-2F17-75FD4E8D630B}"/>
              </a:ext>
            </a:extLst>
          </p:cNvPr>
          <p:cNvSpPr/>
          <p:nvPr/>
        </p:nvSpPr>
        <p:spPr>
          <a:xfrm>
            <a:off x="2512567" y="4088457"/>
            <a:ext cx="474133" cy="471466"/>
          </a:xfrm>
          <a:custGeom>
            <a:avLst/>
            <a:gdLst/>
            <a:ahLst/>
            <a:cxnLst/>
            <a:rect l="l" t="t" r="r" b="b"/>
            <a:pathLst>
              <a:path w="474133" h="471466">
                <a:moveTo>
                  <a:pt x="275680" y="0"/>
                </a:moveTo>
                <a:lnTo>
                  <a:pt x="474133" y="0"/>
                </a:lnTo>
                <a:lnTo>
                  <a:pt x="474133" y="195786"/>
                </a:lnTo>
                <a:quadBezTo>
                  <a:pt x="474133" y="471466"/>
                  <a:pt x="198453" y="471466"/>
                </a:quadBezTo>
                <a:lnTo>
                  <a:pt x="0" y="471466"/>
                </a:lnTo>
                <a:lnTo>
                  <a:pt x="0" y="275680"/>
                </a:lnTo>
                <a:quadBezTo>
                  <a:pt x="0" y="0"/>
                  <a:pt x="27568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pPr algn="ctr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060FD55A-13DA-101D-9C68-F4DFBF9798F4}"/>
              </a:ext>
            </a:extLst>
          </p:cNvPr>
          <p:cNvSpPr/>
          <p:nvPr/>
        </p:nvSpPr>
        <p:spPr>
          <a:xfrm>
            <a:off x="3080681" y="4063452"/>
            <a:ext cx="4771813" cy="84124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发展趋势与未来展望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1AF5CA12-958D-DD9F-1DC0-990061D555FD}"/>
              </a:ext>
            </a:extLst>
          </p:cNvPr>
          <p:cNvSpPr/>
          <p:nvPr/>
        </p:nvSpPr>
        <p:spPr>
          <a:xfrm>
            <a:off x="2146808" y="4133001"/>
            <a:ext cx="1215813" cy="44467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06</a:t>
            </a:r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583 - _fAa59X5v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1719" y="4024410"/>
            <a:ext cx="2326455" cy="1905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35124" y="2239366"/>
            <a:ext cx="7609332" cy="64008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5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发展趋势与未来展望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pic>
        <p:nvPicPr>
          <p:cNvPr id="5" name="Image 1" descr="/www/wwwroot/ppt/cache/2024-11-4-13/4JJs2-e2e3/1734587293584 - ekDRJiHSW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6" name="Image 2" descr="/www/wwwroot/ppt/cache/2024-11-4-13/4JJs2-e2e3/1734587293589 - oPnHA62kB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750" y="2686883"/>
            <a:ext cx="1382684" cy="1132746"/>
          </a:xfrm>
          <a:prstGeom prst="rect">
            <a:avLst/>
          </a:prstGeom>
        </p:spPr>
      </p:pic>
      <p:pic>
        <p:nvPicPr>
          <p:cNvPr id="7" name="Image 3" descr="/www/wwwroot/ppt/cache/2024-11-4-13/4JJs2-e2e3/1734587293594 - pzD_Xtb6b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8" y="3319553"/>
            <a:ext cx="1792778" cy="1409713"/>
          </a:xfrm>
          <a:prstGeom prst="rect">
            <a:avLst/>
          </a:prstGeom>
        </p:spPr>
      </p:pic>
      <p:pic>
        <p:nvPicPr>
          <p:cNvPr id="8" name="Image 4" descr="/www/wwwroot/ppt/cache/2024-11-4-13/4JJs2-e2e3/1734587293602 - 4zndbjg8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9" name="Image 5" descr="/www/wwwroot/ppt/cache/2024-11-4-13/4JJs2-e2e3/1734587293611 - p1jt_fQeK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0" name="Image 6" descr="/www/wwwroot/ppt/cache/2024-11-4-13/4JJs2-e2e3/1734587293616 - MgENYDW1qV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25980" y="1589310"/>
            <a:ext cx="6323630" cy="53035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50" b="1" kern="0" spc="375" dirty="0">
                <a:solidFill>
                  <a:srgbClr val="82AAD4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06</a:t>
            </a:r>
            <a:endParaRPr lang="en-US" sz="1500" dirty="0"/>
          </a:p>
        </p:txBody>
      </p:sp>
      <p:pic>
        <p:nvPicPr>
          <p:cNvPr id="12" name="Image 7" descr="/www/wwwroot/ppt/cache/2024-11-4-13/4JJs2-e2e3/1734587293630 - wYJk7YRGW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982" y="2879446"/>
            <a:ext cx="3500962" cy="2861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技术创新趋势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4"/>
          <p:cNvSpPr/>
          <p:nvPr/>
        </p:nvSpPr>
        <p:spPr>
          <a:xfrm>
            <a:off x="1075779" y="1478321"/>
            <a:ext cx="2896923" cy="60350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物联网与数字孪生融合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859156" y="1923771"/>
            <a:ext cx="3113546" cy="113364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物联网技术的快速发展，为数字孪生模型提供了实时数据支持。</a:t>
            </a:r>
            <a:endParaRPr lang="en-US" sz="1500" dirty="0"/>
          </a:p>
          <a:p>
            <a:pPr marL="0" indent="0"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数字孪生模型的精确度随着物联网数据的丰富而提高。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4033841" y="1693474"/>
            <a:ext cx="1076318" cy="1124167"/>
          </a:xfrm>
          <a:custGeom>
            <a:avLst/>
            <a:gdLst/>
            <a:ahLst/>
            <a:cxnLst/>
            <a:rect l="l" t="t" r="r" b="b"/>
            <a:pathLst>
              <a:path w="1076318" h="1124167">
                <a:moveTo>
                  <a:pt x="538159" y="0"/>
                </a:moveTo>
                <a:lnTo>
                  <a:pt x="0" y="562084"/>
                </a:lnTo>
                <a:lnTo>
                  <a:pt x="538159" y="1124167"/>
                </a:lnTo>
                <a:lnTo>
                  <a:pt x="1076318" y="562084"/>
                </a:lnTo>
                <a:lnTo>
                  <a:pt x="538159" y="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9" name="Image 0" descr="/www/wwwroot/ppt/cache/2024-11-4-13/4JJs2-e2e3/1734587293632 - fqVrGELdy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10" y="2102859"/>
            <a:ext cx="346576" cy="323686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631129" y="1478321"/>
            <a:ext cx="444649" cy="430306"/>
          </a:xfrm>
          <a:custGeom>
            <a:avLst/>
            <a:gdLst/>
            <a:ahLst/>
            <a:cxnLst/>
            <a:rect l="l" t="t" r="r" b="b"/>
            <a:pathLst>
              <a:path w="444649" h="430306">
                <a:moveTo>
                  <a:pt x="222325" y="0"/>
                </a:moveTo>
                <a:lnTo>
                  <a:pt x="0" y="215153"/>
                </a:lnTo>
                <a:lnTo>
                  <a:pt x="222325" y="430306"/>
                </a:lnTo>
                <a:lnTo>
                  <a:pt x="444649" y="215153"/>
                </a:lnTo>
                <a:lnTo>
                  <a:pt x="222325" y="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8"/>
          <p:cNvSpPr/>
          <p:nvPr/>
        </p:nvSpPr>
        <p:spPr>
          <a:xfrm>
            <a:off x="311986" y="1478321"/>
            <a:ext cx="710005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3359751" y="3154542"/>
            <a:ext cx="3176622" cy="60350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边缘计算的融合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3143128" y="3599992"/>
            <a:ext cx="3256981" cy="113364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边缘计算减少了数据传输延迟，提高了物联网智能设计的响应速度。</a:t>
            </a:r>
            <a:endParaRPr lang="en-US" sz="1500" dirty="0"/>
          </a:p>
          <a:p>
            <a:pPr marL="0" indent="0"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边缘智能使得数据处理更加接近数据源头，提高了效率。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2915101" y="3154542"/>
            <a:ext cx="444649" cy="430306"/>
          </a:xfrm>
          <a:custGeom>
            <a:avLst/>
            <a:gdLst/>
            <a:ahLst/>
            <a:cxnLst/>
            <a:rect l="l" t="t" r="r" b="b"/>
            <a:pathLst>
              <a:path w="444649" h="430306">
                <a:moveTo>
                  <a:pt x="222325" y="0"/>
                </a:moveTo>
                <a:lnTo>
                  <a:pt x="0" y="215153"/>
                </a:lnTo>
                <a:lnTo>
                  <a:pt x="222325" y="430306"/>
                </a:lnTo>
                <a:lnTo>
                  <a:pt x="444649" y="215153"/>
                </a:lnTo>
                <a:lnTo>
                  <a:pt x="222325" y="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12"/>
          <p:cNvSpPr/>
          <p:nvPr/>
        </p:nvSpPr>
        <p:spPr>
          <a:xfrm>
            <a:off x="2595958" y="3154542"/>
            <a:ext cx="710005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03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5374178" y="1478321"/>
            <a:ext cx="2646381" cy="60350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人工智能的集成</a:t>
            </a:r>
            <a:endParaRPr lang="en-US" sz="1500" dirty="0"/>
          </a:p>
          <a:p>
            <a:pPr marL="0" indent="0">
              <a:lnSpc>
                <a:spcPct val="92000"/>
              </a:lnSpc>
              <a:buNone/>
            </a:pP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5374178" y="1923771"/>
            <a:ext cx="2889751" cy="113364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buNone/>
            </a:pPr>
            <a:r>
              <a:rPr lang="en-US" sz="900" dirty="0" err="1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人工智能算法应用，提升了智能分析能力</a:t>
            </a: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sz="1500" dirty="0"/>
          </a:p>
          <a:p>
            <a:pPr marL="0" indent="0"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智能优化算法使得数字孪生模型能够自适应调整和优化。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18" name="Shape 15"/>
          <p:cNvSpPr/>
          <p:nvPr/>
        </p:nvSpPr>
        <p:spPr>
          <a:xfrm>
            <a:off x="8020559" y="1478321"/>
            <a:ext cx="444649" cy="430306"/>
          </a:xfrm>
          <a:custGeom>
            <a:avLst/>
            <a:gdLst/>
            <a:ahLst/>
            <a:cxnLst/>
            <a:rect l="l" t="t" r="r" b="b"/>
            <a:pathLst>
              <a:path w="444649" h="430306">
                <a:moveTo>
                  <a:pt x="222325" y="0"/>
                </a:moveTo>
                <a:lnTo>
                  <a:pt x="0" y="215153"/>
                </a:lnTo>
                <a:lnTo>
                  <a:pt x="222325" y="430306"/>
                </a:lnTo>
                <a:lnTo>
                  <a:pt x="444649" y="215153"/>
                </a:lnTo>
                <a:lnTo>
                  <a:pt x="222325" y="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6"/>
          <p:cNvSpPr/>
          <p:nvPr/>
        </p:nvSpPr>
        <p:spPr>
          <a:xfrm>
            <a:off x="7701415" y="1478321"/>
            <a:ext cx="710005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02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857026" y="1902445"/>
            <a:ext cx="3636085" cy="0"/>
          </a:xfrm>
          <a:custGeom>
            <a:avLst/>
            <a:gdLst/>
            <a:ahLst/>
            <a:cxnLst/>
            <a:rect l="l" t="t" r="r" b="b"/>
            <a:pathLst>
              <a:path w="3636085">
                <a:moveTo>
                  <a:pt x="0" y="0"/>
                </a:moveTo>
                <a:lnTo>
                  <a:pt x="3636085" y="0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Shape 18"/>
          <p:cNvSpPr/>
          <p:nvPr/>
        </p:nvSpPr>
        <p:spPr>
          <a:xfrm>
            <a:off x="4735247" y="1899483"/>
            <a:ext cx="3521336" cy="0"/>
          </a:xfrm>
          <a:custGeom>
            <a:avLst/>
            <a:gdLst/>
            <a:ahLst/>
            <a:cxnLst/>
            <a:rect l="l" t="t" r="r" b="b"/>
            <a:pathLst>
              <a:path w="3521336">
                <a:moveTo>
                  <a:pt x="0" y="0"/>
                </a:moveTo>
                <a:lnTo>
                  <a:pt x="3521336" y="0"/>
                </a:lnTo>
              </a:path>
            </a:pathLst>
          </a:custGeom>
          <a:noFill/>
          <a:ln w="9525">
            <a:solidFill>
              <a:srgbClr val="7BACE1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未来展望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2060526" y="946653"/>
            <a:ext cx="5912583" cy="904469"/>
          </a:xfrm>
          <a:custGeom>
            <a:avLst/>
            <a:gdLst/>
            <a:ahLst/>
            <a:cxnLst/>
            <a:rect l="l" t="t" r="r" b="b"/>
            <a:pathLst>
              <a:path w="5912583" h="904469">
                <a:moveTo>
                  <a:pt x="0" y="0"/>
                </a:moveTo>
                <a:lnTo>
                  <a:pt x="5912583" y="0"/>
                </a:lnTo>
                <a:lnTo>
                  <a:pt x="5912583" y="904469"/>
                </a:lnTo>
                <a:lnTo>
                  <a:pt x="0" y="904469"/>
                </a:lnTo>
                <a:close/>
              </a:path>
            </a:pathLst>
          </a:custGeom>
          <a:solidFill>
            <a:srgbClr val="7BACE1">
              <a:alpha val="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7" name="Image 0" descr="/www/wwwroot/ppt/cache/2024-11-4-13/4JJs2-e2e3/1734587293643 - zrYj2HuHk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30" y="593534"/>
            <a:ext cx="6099679" cy="46663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113866" y="593822"/>
            <a:ext cx="5859243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技术突破方向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2169559" y="1005302"/>
            <a:ext cx="5803550" cy="965649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未来物联网智能设计在数字孪生中的应用将朝着更加智能化、精细化的方向发展。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新一代通信技术、更高效的算法将是技术突破的关键。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440970" y="520670"/>
            <a:ext cx="633247" cy="633247"/>
          </a:xfrm>
          <a:custGeom>
            <a:avLst/>
            <a:gdLst/>
            <a:ahLst/>
            <a:cxnLst/>
            <a:rect l="l" t="t" r="r" b="b"/>
            <a:pathLst>
              <a:path w="633247" h="633247">
                <a:moveTo>
                  <a:pt x="236918" y="0"/>
                </a:moveTo>
                <a:lnTo>
                  <a:pt x="633247" y="0"/>
                </a:lnTo>
                <a:lnTo>
                  <a:pt x="633247" y="396329"/>
                </a:lnTo>
                <a:quadBezTo>
                  <a:pt x="633247" y="633247"/>
                  <a:pt x="396329" y="633247"/>
                </a:quadBezTo>
                <a:lnTo>
                  <a:pt x="0" y="633247"/>
                </a:lnTo>
                <a:lnTo>
                  <a:pt x="0" y="236918"/>
                </a:lnTo>
                <a:quadBezTo>
                  <a:pt x="0" y="0"/>
                  <a:pt x="236918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8"/>
          <p:cNvSpPr/>
          <p:nvPr/>
        </p:nvSpPr>
        <p:spPr>
          <a:xfrm>
            <a:off x="1120049" y="566390"/>
            <a:ext cx="1275090" cy="53949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1128437" y="1999488"/>
            <a:ext cx="1275090" cy="53949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2060526" y="2372041"/>
            <a:ext cx="5912583" cy="904469"/>
          </a:xfrm>
          <a:custGeom>
            <a:avLst/>
            <a:gdLst/>
            <a:ahLst/>
            <a:cxnLst/>
            <a:rect l="l" t="t" r="r" b="b"/>
            <a:pathLst>
              <a:path w="5912583" h="904469">
                <a:moveTo>
                  <a:pt x="0" y="0"/>
                </a:moveTo>
                <a:lnTo>
                  <a:pt x="5912583" y="0"/>
                </a:lnTo>
                <a:lnTo>
                  <a:pt x="5912583" y="904469"/>
                </a:lnTo>
                <a:lnTo>
                  <a:pt x="0" y="904469"/>
                </a:lnTo>
                <a:close/>
              </a:path>
            </a:pathLst>
          </a:custGeom>
          <a:solidFill>
            <a:srgbClr val="7BACE1">
              <a:alpha val="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4" name="Image 1" descr="/www/wwwroot/ppt/cache/2024-11-4-13/4JJs2-e2e3/1734587293647 - SVV-ag_ki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30" y="2018922"/>
            <a:ext cx="6099679" cy="466632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2113866" y="2019210"/>
            <a:ext cx="5859243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行业融合趋势</a:t>
            </a:r>
            <a:endParaRPr lang="en-US" sz="1500" dirty="0"/>
          </a:p>
        </p:txBody>
      </p:sp>
      <p:sp>
        <p:nvSpPr>
          <p:cNvPr id="16" name="Text 12"/>
          <p:cNvSpPr/>
          <p:nvPr/>
        </p:nvSpPr>
        <p:spPr>
          <a:xfrm>
            <a:off x="2169559" y="2430690"/>
            <a:ext cx="5803550" cy="965649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物联网智能设计与各行业的深度融合，将催生更多创新应用。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跨行业合作将推动数字孪生技术在不同领域的广泛应用。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7" name="Shape 13"/>
          <p:cNvSpPr/>
          <p:nvPr/>
        </p:nvSpPr>
        <p:spPr>
          <a:xfrm>
            <a:off x="1440970" y="1946058"/>
            <a:ext cx="633247" cy="633247"/>
          </a:xfrm>
          <a:custGeom>
            <a:avLst/>
            <a:gdLst/>
            <a:ahLst/>
            <a:cxnLst/>
            <a:rect l="l" t="t" r="r" b="b"/>
            <a:pathLst>
              <a:path w="633247" h="633247">
                <a:moveTo>
                  <a:pt x="236918" y="0"/>
                </a:moveTo>
                <a:lnTo>
                  <a:pt x="633247" y="0"/>
                </a:lnTo>
                <a:lnTo>
                  <a:pt x="633247" y="396329"/>
                </a:lnTo>
                <a:quadBezTo>
                  <a:pt x="633247" y="633247"/>
                  <a:pt x="396329" y="633247"/>
                </a:quadBezTo>
                <a:lnTo>
                  <a:pt x="0" y="633247"/>
                </a:lnTo>
                <a:lnTo>
                  <a:pt x="0" y="236918"/>
                </a:lnTo>
                <a:quadBezTo>
                  <a:pt x="0" y="0"/>
                  <a:pt x="236918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14"/>
          <p:cNvSpPr/>
          <p:nvPr/>
        </p:nvSpPr>
        <p:spPr>
          <a:xfrm>
            <a:off x="1120049" y="1991778"/>
            <a:ext cx="1275090" cy="53949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2</a:t>
            </a: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1128437" y="3424876"/>
            <a:ext cx="1275090" cy="53949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endParaRPr lang="en-US" sz="1500" dirty="0"/>
          </a:p>
        </p:txBody>
      </p:sp>
      <p:sp>
        <p:nvSpPr>
          <p:cNvPr id="20" name="Shape 16"/>
          <p:cNvSpPr/>
          <p:nvPr/>
        </p:nvSpPr>
        <p:spPr>
          <a:xfrm>
            <a:off x="2060526" y="3795995"/>
            <a:ext cx="5912583" cy="904469"/>
          </a:xfrm>
          <a:custGeom>
            <a:avLst/>
            <a:gdLst/>
            <a:ahLst/>
            <a:cxnLst/>
            <a:rect l="l" t="t" r="r" b="b"/>
            <a:pathLst>
              <a:path w="5912583" h="904469">
                <a:moveTo>
                  <a:pt x="0" y="0"/>
                </a:moveTo>
                <a:lnTo>
                  <a:pt x="5912583" y="0"/>
                </a:lnTo>
                <a:lnTo>
                  <a:pt x="5912583" y="904469"/>
                </a:lnTo>
                <a:lnTo>
                  <a:pt x="0" y="904469"/>
                </a:lnTo>
                <a:close/>
              </a:path>
            </a:pathLst>
          </a:custGeom>
          <a:solidFill>
            <a:srgbClr val="7BACE1">
              <a:alpha val="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1" name="Image 2" descr="/www/wwwroot/ppt/cache/2024-11-4-13/4JJs2-e2e3/1734587293650 - BoQOAnXJ1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30" y="3442876"/>
            <a:ext cx="6099679" cy="466632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2113866" y="3443164"/>
            <a:ext cx="5859243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社会影响与挑战</a:t>
            </a:r>
            <a:endParaRPr lang="en-US" sz="1500" dirty="0"/>
          </a:p>
        </p:txBody>
      </p:sp>
      <p:sp>
        <p:nvSpPr>
          <p:cNvPr id="23" name="Text 18"/>
          <p:cNvSpPr/>
          <p:nvPr/>
        </p:nvSpPr>
        <p:spPr>
          <a:xfrm>
            <a:off x="2169559" y="3854644"/>
            <a:ext cx="5803550" cy="965649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物联网智能设计在数字孪生中的应用将对社会产生深远影响，包括就业结构的变化。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r>
              <a:rPr lang="en-US" sz="900" dirty="0"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同时，也面临着数据安全、隐私保护等挑战，需要建立相应的法律法规体系。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24" name="Shape 19"/>
          <p:cNvSpPr/>
          <p:nvPr/>
        </p:nvSpPr>
        <p:spPr>
          <a:xfrm>
            <a:off x="1440970" y="3370012"/>
            <a:ext cx="633247" cy="633247"/>
          </a:xfrm>
          <a:custGeom>
            <a:avLst/>
            <a:gdLst/>
            <a:ahLst/>
            <a:cxnLst/>
            <a:rect l="l" t="t" r="r" b="b"/>
            <a:pathLst>
              <a:path w="633247" h="633247">
                <a:moveTo>
                  <a:pt x="236918" y="0"/>
                </a:moveTo>
                <a:lnTo>
                  <a:pt x="633247" y="0"/>
                </a:lnTo>
                <a:lnTo>
                  <a:pt x="633247" y="396329"/>
                </a:lnTo>
                <a:quadBezTo>
                  <a:pt x="633247" y="633247"/>
                  <a:pt x="396329" y="633247"/>
                </a:quadBezTo>
                <a:lnTo>
                  <a:pt x="0" y="633247"/>
                </a:lnTo>
                <a:lnTo>
                  <a:pt x="0" y="236918"/>
                </a:lnTo>
                <a:quadBezTo>
                  <a:pt x="0" y="0"/>
                  <a:pt x="236918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5" name="Text 20"/>
          <p:cNvSpPr/>
          <p:nvPr/>
        </p:nvSpPr>
        <p:spPr>
          <a:xfrm>
            <a:off x="1120049" y="3415732"/>
            <a:ext cx="1275090" cy="53949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3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659 - TQZDsaPFX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132" y="3614315"/>
            <a:ext cx="2326455" cy="1905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61797" y="2686883"/>
            <a:ext cx="6420405" cy="42419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96000"/>
              </a:lnSpc>
              <a:buNone/>
            </a:pPr>
            <a:r>
              <a:rPr lang="en-US" sz="1650" kern="0" spc="1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期待您的指导与意见！</a:t>
            </a: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624535" y="1928470"/>
            <a:ext cx="8097012" cy="54864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300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感谢您的观看！</a:t>
            </a:r>
            <a:endParaRPr lang="en-US" sz="1500" dirty="0"/>
          </a:p>
        </p:txBody>
      </p:sp>
      <p:pic>
        <p:nvPicPr>
          <p:cNvPr id="6" name="Image 1" descr="/www/wwwroot/ppt/cache/2024-11-4-13/4JJs2-e2e3/1734587293660 - yEAuYHwEB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7" name="Image 2" descr="/www/wwwroot/ppt/cache/2024-11-4-13/4JJs2-e2e3/1734587293664 - jHuyosteN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4132" y="2363795"/>
            <a:ext cx="1382684" cy="1132746"/>
          </a:xfrm>
          <a:prstGeom prst="rect">
            <a:avLst/>
          </a:prstGeom>
        </p:spPr>
      </p:pic>
      <p:pic>
        <p:nvPicPr>
          <p:cNvPr id="8" name="Image 3" descr="/www/wwwroot/ppt/cache/2024-11-4-13/4JJs2-e2e3/1734587293668 - b9Ih494O5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115" y="4627628"/>
            <a:ext cx="1382684" cy="1132746"/>
          </a:xfrm>
          <a:prstGeom prst="rect">
            <a:avLst/>
          </a:prstGeom>
        </p:spPr>
      </p:pic>
      <p:pic>
        <p:nvPicPr>
          <p:cNvPr id="9" name="Image 4" descr="/www/wwwroot/ppt/cache/2024-11-4-13/4JJs2-e2e3/1734587293671 - 0BXmFJOqN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617" y="3835796"/>
            <a:ext cx="762000" cy="647742"/>
          </a:xfrm>
          <a:prstGeom prst="rect">
            <a:avLst/>
          </a:prstGeom>
        </p:spPr>
      </p:pic>
      <p:pic>
        <p:nvPicPr>
          <p:cNvPr id="10" name="Image 5" descr="/www/wwwroot/ppt/cache/2024-11-4-13/4JJs2-e2e3/1734587293672 - YVng1BAKp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407" y="2485715"/>
            <a:ext cx="495993" cy="433937"/>
          </a:xfrm>
          <a:prstGeom prst="rect">
            <a:avLst/>
          </a:prstGeom>
        </p:spPr>
      </p:pic>
      <p:pic>
        <p:nvPicPr>
          <p:cNvPr id="11" name="Image 6" descr="/www/wwwroot/ppt/cache/2024-11-4-13/4JJs2-e2e3/1734587293681 - JIogPOssJ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12" name="Image 7" descr="/www/wwwroot/ppt/cache/2024-11-4-13/4JJs2-e2e3/1734587293684 - 8FQwY5JGTx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3" name="Image 8" descr="/www/wwwroot/ppt/cache/2024-11-4-13/4JJs2-e2e3/1734587293688 - lybOu2Uw5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4" name="Shape 3"/>
          <p:cNvSpPr/>
          <p:nvPr/>
        </p:nvSpPr>
        <p:spPr>
          <a:xfrm>
            <a:off x="2391461" y="3580570"/>
            <a:ext cx="2133026" cy="359041"/>
          </a:xfrm>
          <a:custGeom>
            <a:avLst/>
            <a:gdLst/>
            <a:ahLst/>
            <a:cxnLst/>
            <a:rect l="l" t="t" r="r" b="b"/>
            <a:pathLst>
              <a:path w="2133026" h="359041">
                <a:moveTo>
                  <a:pt x="0" y="0"/>
                </a:moveTo>
                <a:lnTo>
                  <a:pt x="2133026" y="0"/>
                </a:lnTo>
                <a:quadBezTo>
                  <a:pt x="2133026" y="0"/>
                  <a:pt x="2133026" y="0"/>
                </a:quadBezTo>
                <a:lnTo>
                  <a:pt x="2133026" y="359041"/>
                </a:lnTo>
                <a:quadBezTo>
                  <a:pt x="2133026" y="359041"/>
                  <a:pt x="2133026" y="359041"/>
                </a:quadBezTo>
                <a:lnTo>
                  <a:pt x="0" y="359041"/>
                </a:lnTo>
                <a:quadBezTo>
                  <a:pt x="0" y="359041"/>
                  <a:pt x="0" y="359041"/>
                </a:quadBezTo>
                <a:lnTo>
                  <a:pt x="0" y="0"/>
                </a:lnTo>
                <a:quadBezTo>
                  <a:pt x="0" y="0"/>
                  <a:pt x="0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4"/>
          <p:cNvSpPr/>
          <p:nvPr/>
        </p:nvSpPr>
        <p:spPr>
          <a:xfrm>
            <a:off x="2402195" y="3559867"/>
            <a:ext cx="1940152" cy="4051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主讲人： </a:t>
            </a:r>
            <a:r>
              <a:rPr lang="zh-CN" alt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李翔</a:t>
            </a:r>
            <a:endParaRPr lang="en-US" sz="1500" dirty="0"/>
          </a:p>
        </p:txBody>
      </p:sp>
      <p:sp>
        <p:nvSpPr>
          <p:cNvPr id="16" name="Shape 5"/>
          <p:cNvSpPr/>
          <p:nvPr/>
        </p:nvSpPr>
        <p:spPr>
          <a:xfrm>
            <a:off x="4619513" y="3571426"/>
            <a:ext cx="2133026" cy="359041"/>
          </a:xfrm>
          <a:custGeom>
            <a:avLst/>
            <a:gdLst/>
            <a:ahLst/>
            <a:cxnLst/>
            <a:rect l="l" t="t" r="r" b="b"/>
            <a:pathLst>
              <a:path w="2133026" h="359041">
                <a:moveTo>
                  <a:pt x="0" y="0"/>
                </a:moveTo>
                <a:lnTo>
                  <a:pt x="2133026" y="0"/>
                </a:lnTo>
                <a:quadBezTo>
                  <a:pt x="2133026" y="0"/>
                  <a:pt x="2133026" y="0"/>
                </a:quadBezTo>
                <a:lnTo>
                  <a:pt x="2133026" y="359041"/>
                </a:lnTo>
                <a:quadBezTo>
                  <a:pt x="2133026" y="359041"/>
                  <a:pt x="2133026" y="359041"/>
                </a:quadBezTo>
                <a:lnTo>
                  <a:pt x="0" y="359041"/>
                </a:lnTo>
                <a:quadBezTo>
                  <a:pt x="0" y="359041"/>
                  <a:pt x="0" y="359041"/>
                </a:quadBezTo>
                <a:lnTo>
                  <a:pt x="0" y="0"/>
                </a:lnTo>
                <a:quadBezTo>
                  <a:pt x="0" y="0"/>
                  <a:pt x="0" y="0"/>
                </a:quadBezTo>
                <a:close/>
              </a:path>
            </a:pathLst>
          </a:custGeom>
          <a:solidFill>
            <a:srgbClr val="8CD6EC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6"/>
          <p:cNvSpPr/>
          <p:nvPr/>
        </p:nvSpPr>
        <p:spPr>
          <a:xfrm>
            <a:off x="4664673" y="3543999"/>
            <a:ext cx="2133026" cy="4051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汇报时间： 2024</a:t>
            </a:r>
            <a:r>
              <a:rPr lang="zh-CN" alt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年</a:t>
            </a:r>
            <a:r>
              <a:rPr lang="en-US" altLang="zh-CN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r>
              <a:rPr lang="zh-CN" alt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月</a:t>
            </a:r>
            <a:r>
              <a:rPr lang="en-US" altLang="zh-CN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2</a:t>
            </a:r>
            <a:r>
              <a:rPr lang="zh-CN" altLang="en-US" sz="1050" b="1" kern="0" spc="75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日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343 - 8EDrDYs7N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1719" y="4024410"/>
            <a:ext cx="2326455" cy="1905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35124" y="2239366"/>
            <a:ext cx="7609332" cy="64008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5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数字孪生技术基础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pic>
        <p:nvPicPr>
          <p:cNvPr id="5" name="Image 1" descr="/www/wwwroot/ppt/cache/2024-11-4-13/4JJs2-e2e3/1734587293345 - 49jQRYV-V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6" name="Image 2" descr="/www/wwwroot/ppt/cache/2024-11-4-13/4JJs2-e2e3/1734587293349 - ZCGnGuazu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750" y="2686883"/>
            <a:ext cx="1382684" cy="1132746"/>
          </a:xfrm>
          <a:prstGeom prst="rect">
            <a:avLst/>
          </a:prstGeom>
        </p:spPr>
      </p:pic>
      <p:pic>
        <p:nvPicPr>
          <p:cNvPr id="7" name="Image 3" descr="/www/wwwroot/ppt/cache/2024-11-4-13/4JJs2-e2e3/1734587293354 - hwI9ml-Nm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8" y="3319553"/>
            <a:ext cx="1792778" cy="1409713"/>
          </a:xfrm>
          <a:prstGeom prst="rect">
            <a:avLst/>
          </a:prstGeom>
        </p:spPr>
      </p:pic>
      <p:pic>
        <p:nvPicPr>
          <p:cNvPr id="8" name="Image 4" descr="/www/wwwroot/ppt/cache/2024-11-4-13/4JJs2-e2e3/1734587293362 - MwTVElu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9" name="Image 5" descr="/www/wwwroot/ppt/cache/2024-11-4-13/4JJs2-e2e3/1734587293366 - 8R1zEYNA0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0" name="Image 6" descr="/www/wwwroot/ppt/cache/2024-11-4-13/4JJs2-e2e3/1734587293369 - cqVuB4i0jZ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25980" y="1589310"/>
            <a:ext cx="6323630" cy="614079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50" b="1" kern="0" spc="375" dirty="0">
                <a:solidFill>
                  <a:srgbClr val="82AAD4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01</a:t>
            </a:r>
            <a:endParaRPr lang="en-US" sz="1500" dirty="0"/>
          </a:p>
        </p:txBody>
      </p:sp>
      <p:pic>
        <p:nvPicPr>
          <p:cNvPr id="12" name="Image 7" descr="/www/wwwroot/ppt/cache/2024-11-4-13/4JJs2-e2e3/1734587293384 - B6BQ-qnqw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982" y="2879446"/>
            <a:ext cx="3500962" cy="2861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数字孪生的概念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4"/>
          <p:cNvSpPr/>
          <p:nvPr/>
        </p:nvSpPr>
        <p:spPr>
          <a:xfrm>
            <a:off x="2949702" y="819270"/>
            <a:ext cx="5658721" cy="64922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数字孪生的定义</a:t>
            </a:r>
            <a:endParaRPr lang="en-US" sz="1500" dirty="0"/>
          </a:p>
          <a:p>
            <a:pPr marL="0" indent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2996269" y="1073133"/>
            <a:ext cx="5612154" cy="9305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数字孪生是实体世界中的物理系统在虚拟世界中的数字映射</a:t>
            </a: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它通过模拟实体系统的行为、性能和结构来优化产品设计、生产过程和运营管理。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2038350" y="936388"/>
            <a:ext cx="888332" cy="728312"/>
          </a:xfrm>
          <a:custGeom>
            <a:avLst/>
            <a:gdLst/>
            <a:ahLst/>
            <a:cxnLst/>
            <a:rect l="l" t="t" r="r" b="b"/>
            <a:pathLst>
              <a:path w="888332" h="728312">
                <a:moveTo>
                  <a:pt x="0" y="0"/>
                </a:moveTo>
                <a:lnTo>
                  <a:pt x="888332" y="0"/>
                </a:lnTo>
                <a:lnTo>
                  <a:pt x="888332" y="582649"/>
                </a:lnTo>
                <a:lnTo>
                  <a:pt x="444166" y="582649"/>
                </a:lnTo>
                <a:lnTo>
                  <a:pt x="266500" y="728312"/>
                </a:lnTo>
                <a:lnTo>
                  <a:pt x="266500" y="582649"/>
                </a:lnTo>
                <a:lnTo>
                  <a:pt x="0" y="582649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9" name="Image 0" descr="/www/wwwroot/ppt/cache/2024-11-4-13/4JJs2-e2e3/1734587293385 - kj6P7ugH-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90" y="1043935"/>
            <a:ext cx="339852" cy="33705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851916" y="2090778"/>
            <a:ext cx="975360" cy="975360"/>
          </a:xfrm>
          <a:custGeom>
            <a:avLst/>
            <a:gdLst/>
            <a:ahLst/>
            <a:cxnLst/>
            <a:rect l="l" t="t" r="r" b="b"/>
            <a:pathLst>
              <a:path w="975360" h="975360">
                <a:moveTo>
                  <a:pt x="0" y="0"/>
                </a:moveTo>
                <a:lnTo>
                  <a:pt x="975360" y="0"/>
                </a:lnTo>
                <a:lnTo>
                  <a:pt x="975360" y="975360"/>
                </a:lnTo>
                <a:lnTo>
                  <a:pt x="0" y="975360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8"/>
          <p:cNvSpPr/>
          <p:nvPr/>
        </p:nvSpPr>
        <p:spPr>
          <a:xfrm>
            <a:off x="653796" y="1783080"/>
            <a:ext cx="975360" cy="975360"/>
          </a:xfrm>
          <a:custGeom>
            <a:avLst/>
            <a:gdLst/>
            <a:ahLst/>
            <a:cxnLst/>
            <a:rect l="l" t="t" r="r" b="b"/>
            <a:pathLst>
              <a:path w="975360" h="975360">
                <a:moveTo>
                  <a:pt x="0" y="0"/>
                </a:moveTo>
                <a:lnTo>
                  <a:pt x="975360" y="0"/>
                </a:lnTo>
                <a:lnTo>
                  <a:pt x="975360" y="975360"/>
                </a:lnTo>
                <a:lnTo>
                  <a:pt x="0" y="97536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9"/>
          <p:cNvSpPr/>
          <p:nvPr/>
        </p:nvSpPr>
        <p:spPr>
          <a:xfrm>
            <a:off x="2481072" y="1591056"/>
            <a:ext cx="0" cy="575854"/>
          </a:xfrm>
          <a:custGeom>
            <a:avLst/>
            <a:gdLst/>
            <a:ahLst/>
            <a:cxnLst/>
            <a:rect l="l" t="t" r="r" b="b"/>
            <a:pathLst>
              <a:path h="575854">
                <a:moveTo>
                  <a:pt x="0" y="0"/>
                </a:moveTo>
                <a:lnTo>
                  <a:pt x="0" y="575854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10"/>
          <p:cNvSpPr/>
          <p:nvPr/>
        </p:nvSpPr>
        <p:spPr>
          <a:xfrm>
            <a:off x="2949702" y="2090778"/>
            <a:ext cx="5658721" cy="64922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数字孪生的组成</a:t>
            </a:r>
            <a:endParaRPr lang="en-US" sz="1500" dirty="0"/>
          </a:p>
          <a:p>
            <a:pPr marL="0" indent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2996269" y="2344634"/>
            <a:ext cx="5612154" cy="930511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</a:rPr>
              <a:t>数字孪生包括物理模型、虚拟模型、连接桥梁和数据分析四个部分</a:t>
            </a:r>
            <a:r>
              <a:rPr lang="zh-CN" alt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</a:rPr>
              <a:t>。</a:t>
            </a:r>
            <a:endParaRPr lang="en-US" sz="15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物理模型是实体系统的实际代表，虚拟模型是对实体系统的数字仿真。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2038350" y="2207895"/>
            <a:ext cx="888332" cy="728312"/>
          </a:xfrm>
          <a:custGeom>
            <a:avLst/>
            <a:gdLst/>
            <a:ahLst/>
            <a:cxnLst/>
            <a:rect l="l" t="t" r="r" b="b"/>
            <a:pathLst>
              <a:path w="888332" h="728312">
                <a:moveTo>
                  <a:pt x="0" y="0"/>
                </a:moveTo>
                <a:lnTo>
                  <a:pt x="888332" y="0"/>
                </a:lnTo>
                <a:lnTo>
                  <a:pt x="888332" y="582649"/>
                </a:lnTo>
                <a:lnTo>
                  <a:pt x="444166" y="582649"/>
                </a:lnTo>
                <a:lnTo>
                  <a:pt x="266500" y="728312"/>
                </a:lnTo>
                <a:lnTo>
                  <a:pt x="266500" y="582649"/>
                </a:lnTo>
                <a:lnTo>
                  <a:pt x="0" y="582649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6" name="Image 1" descr="/www/wwwroot/ppt/cache/2024-11-4-13/4JJs2-e2e3/1734587293385 - hpbhKLgw9-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590" y="2315442"/>
            <a:ext cx="339852" cy="337055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2481072" y="2862563"/>
            <a:ext cx="0" cy="575854"/>
          </a:xfrm>
          <a:custGeom>
            <a:avLst/>
            <a:gdLst/>
            <a:ahLst/>
            <a:cxnLst/>
            <a:rect l="l" t="t" r="r" b="b"/>
            <a:pathLst>
              <a:path h="575854">
                <a:moveTo>
                  <a:pt x="0" y="0"/>
                </a:moveTo>
                <a:lnTo>
                  <a:pt x="0" y="575854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14"/>
          <p:cNvSpPr/>
          <p:nvPr/>
        </p:nvSpPr>
        <p:spPr>
          <a:xfrm>
            <a:off x="2901805" y="3375236"/>
            <a:ext cx="5658721" cy="39319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数字孪生的应用领域</a:t>
            </a: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2998799" y="3624570"/>
            <a:ext cx="5612154" cy="745845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</a:rPr>
              <a:t>数字孪生被广泛应用于制造业、建筑行业、医疗保健等领域</a:t>
            </a: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</a:rPr>
              <a:t>。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它可以帮助企业提高效率、降低成本并增强产品质量</a:t>
            </a: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sp>
        <p:nvSpPr>
          <p:cNvPr id="20" name="Shape 16"/>
          <p:cNvSpPr/>
          <p:nvPr/>
        </p:nvSpPr>
        <p:spPr>
          <a:xfrm>
            <a:off x="2054461" y="3492353"/>
            <a:ext cx="888332" cy="728312"/>
          </a:xfrm>
          <a:custGeom>
            <a:avLst/>
            <a:gdLst/>
            <a:ahLst/>
            <a:cxnLst/>
            <a:rect l="l" t="t" r="r" b="b"/>
            <a:pathLst>
              <a:path w="888332" h="728312">
                <a:moveTo>
                  <a:pt x="0" y="0"/>
                </a:moveTo>
                <a:lnTo>
                  <a:pt x="888332" y="0"/>
                </a:lnTo>
                <a:lnTo>
                  <a:pt x="888332" y="582649"/>
                </a:lnTo>
                <a:lnTo>
                  <a:pt x="444166" y="582649"/>
                </a:lnTo>
                <a:lnTo>
                  <a:pt x="266500" y="728312"/>
                </a:lnTo>
                <a:lnTo>
                  <a:pt x="266500" y="582649"/>
                </a:lnTo>
                <a:lnTo>
                  <a:pt x="0" y="582649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1" name="Image 2" descr="/www/wwwroot/ppt/cache/2024-11-4-13/4JJs2-e2e3/1734587293386 - McYX6gs1G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701" y="3599900"/>
            <a:ext cx="339852" cy="337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数字孪生的实施步骤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502696" y="1078343"/>
            <a:ext cx="1949661" cy="816277"/>
          </a:xfrm>
          <a:custGeom>
            <a:avLst/>
            <a:gdLst/>
            <a:ahLst/>
            <a:cxnLst/>
            <a:rect l="l" t="t" r="r" b="b"/>
            <a:pathLst>
              <a:path w="1949661" h="816277">
                <a:moveTo>
                  <a:pt x="0" y="816277"/>
                </a:moveTo>
                <a:cubicBezTo>
                  <a:pt x="0" y="365762"/>
                  <a:pt x="436807" y="0"/>
                  <a:pt x="974830" y="0"/>
                </a:cubicBezTo>
                <a:cubicBezTo>
                  <a:pt x="1512854" y="0"/>
                  <a:pt x="1949661" y="365762"/>
                  <a:pt x="1949661" y="816277"/>
                </a:cubicBezTo>
                <a:lnTo>
                  <a:pt x="0" y="816277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/>
          <p:nvPr/>
        </p:nvSpPr>
        <p:spPr>
          <a:xfrm>
            <a:off x="502696" y="1858045"/>
            <a:ext cx="1901862" cy="84124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系统分析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2696" y="2699293"/>
            <a:ext cx="1949661" cy="12801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系统分析是确定数字孪生项目的需求和目标的关键步骤。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它包括对物理系统的深入了解和虚拟模型的规划。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02696" y="1327219"/>
            <a:ext cx="1949661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586377" y="2724150"/>
            <a:ext cx="1818735" cy="0"/>
          </a:xfrm>
          <a:custGeom>
            <a:avLst/>
            <a:gdLst/>
            <a:ahLst/>
            <a:cxnLst/>
            <a:rect l="l" t="t" r="r" b="b"/>
            <a:pathLst>
              <a:path w="1818735">
                <a:moveTo>
                  <a:pt x="18187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9"/>
          <p:cNvSpPr/>
          <p:nvPr/>
        </p:nvSpPr>
        <p:spPr>
          <a:xfrm rot="10800000">
            <a:off x="502696" y="4045791"/>
            <a:ext cx="1973743" cy="415962"/>
          </a:xfrm>
          <a:custGeom>
            <a:avLst/>
            <a:gdLst/>
            <a:ahLst/>
            <a:cxnLst/>
            <a:rect l="l" t="t" r="r" b="b"/>
            <a:pathLst>
              <a:path w="1973743" h="415962">
                <a:moveTo>
                  <a:pt x="0" y="100277"/>
                </a:moveTo>
                <a:quadBezTo>
                  <a:pt x="0" y="0"/>
                  <a:pt x="100277" y="0"/>
                </a:quadBezTo>
                <a:lnTo>
                  <a:pt x="1873466" y="0"/>
                </a:lnTo>
                <a:quadBezTo>
                  <a:pt x="1973743" y="0"/>
                  <a:pt x="1973743" y="100277"/>
                </a:quadBezTo>
                <a:lnTo>
                  <a:pt x="1973743" y="415962"/>
                </a:lnTo>
                <a:lnTo>
                  <a:pt x="0" y="415962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10"/>
          <p:cNvSpPr/>
          <p:nvPr/>
        </p:nvSpPr>
        <p:spPr>
          <a:xfrm>
            <a:off x="2537236" y="1078343"/>
            <a:ext cx="1949661" cy="816277"/>
          </a:xfrm>
          <a:custGeom>
            <a:avLst/>
            <a:gdLst/>
            <a:ahLst/>
            <a:cxnLst/>
            <a:rect l="l" t="t" r="r" b="b"/>
            <a:pathLst>
              <a:path w="1949661" h="816277">
                <a:moveTo>
                  <a:pt x="0" y="816277"/>
                </a:moveTo>
                <a:cubicBezTo>
                  <a:pt x="0" y="365762"/>
                  <a:pt x="436807" y="0"/>
                  <a:pt x="974830" y="0"/>
                </a:cubicBezTo>
                <a:cubicBezTo>
                  <a:pt x="1512854" y="0"/>
                  <a:pt x="1949661" y="365762"/>
                  <a:pt x="1949661" y="816277"/>
                </a:cubicBezTo>
                <a:lnTo>
                  <a:pt x="0" y="816277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Text 11"/>
          <p:cNvSpPr/>
          <p:nvPr/>
        </p:nvSpPr>
        <p:spPr>
          <a:xfrm>
            <a:off x="2537236" y="1858045"/>
            <a:ext cx="1901862" cy="84124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数据采集与处理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2537236" y="2699293"/>
            <a:ext cx="1949661" cy="12801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数据采集与处理涉及从物理系统收集数据并将其转换为可用的格式。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它确保数据的准确性和完整性，为模拟和仿真提供基础。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2537236" y="1327219"/>
            <a:ext cx="1949661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2</a:t>
            </a: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2620917" y="2724150"/>
            <a:ext cx="1818735" cy="0"/>
          </a:xfrm>
          <a:custGeom>
            <a:avLst/>
            <a:gdLst/>
            <a:ahLst/>
            <a:cxnLst/>
            <a:rect l="l" t="t" r="r" b="b"/>
            <a:pathLst>
              <a:path w="1818735">
                <a:moveTo>
                  <a:pt x="18187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5"/>
          <p:cNvSpPr/>
          <p:nvPr/>
        </p:nvSpPr>
        <p:spPr>
          <a:xfrm rot="10800000">
            <a:off x="2537236" y="4045791"/>
            <a:ext cx="1973743" cy="415962"/>
          </a:xfrm>
          <a:custGeom>
            <a:avLst/>
            <a:gdLst/>
            <a:ahLst/>
            <a:cxnLst/>
            <a:rect l="l" t="t" r="r" b="b"/>
            <a:pathLst>
              <a:path w="1973743" h="415962">
                <a:moveTo>
                  <a:pt x="0" y="100277"/>
                </a:moveTo>
                <a:quadBezTo>
                  <a:pt x="0" y="0"/>
                  <a:pt x="100277" y="0"/>
                </a:quadBezTo>
                <a:lnTo>
                  <a:pt x="1873466" y="0"/>
                </a:lnTo>
                <a:quadBezTo>
                  <a:pt x="1973743" y="0"/>
                  <a:pt x="1973743" y="100277"/>
                </a:quadBezTo>
                <a:lnTo>
                  <a:pt x="1973743" y="415962"/>
                </a:lnTo>
                <a:lnTo>
                  <a:pt x="0" y="415962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6"/>
          <p:cNvSpPr/>
          <p:nvPr/>
        </p:nvSpPr>
        <p:spPr>
          <a:xfrm>
            <a:off x="4562632" y="1078343"/>
            <a:ext cx="1949661" cy="816277"/>
          </a:xfrm>
          <a:custGeom>
            <a:avLst/>
            <a:gdLst/>
            <a:ahLst/>
            <a:cxnLst/>
            <a:rect l="l" t="t" r="r" b="b"/>
            <a:pathLst>
              <a:path w="1949661" h="816277">
                <a:moveTo>
                  <a:pt x="0" y="816277"/>
                </a:moveTo>
                <a:cubicBezTo>
                  <a:pt x="0" y="365762"/>
                  <a:pt x="436807" y="0"/>
                  <a:pt x="974830" y="0"/>
                </a:cubicBezTo>
                <a:cubicBezTo>
                  <a:pt x="1512854" y="0"/>
                  <a:pt x="1949661" y="365762"/>
                  <a:pt x="1949661" y="816277"/>
                </a:cubicBezTo>
                <a:lnTo>
                  <a:pt x="0" y="816277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7"/>
          <p:cNvSpPr/>
          <p:nvPr/>
        </p:nvSpPr>
        <p:spPr>
          <a:xfrm>
            <a:off x="4562632" y="1858045"/>
            <a:ext cx="1901862" cy="84124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虚拟模型创建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4562632" y="2699293"/>
            <a:ext cx="1949661" cy="12801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虚拟模型创建是根据采集的数据构建数字孪生的虚拟副本。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它需要精确的建模和验证，以确保虚拟模型与物理系统的一致性。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4562632" y="1327219"/>
            <a:ext cx="1949661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3</a:t>
            </a:r>
            <a:endParaRPr lang="en-US" sz="1500" dirty="0"/>
          </a:p>
        </p:txBody>
      </p:sp>
      <p:sp>
        <p:nvSpPr>
          <p:cNvPr id="22" name="Shape 20"/>
          <p:cNvSpPr/>
          <p:nvPr/>
        </p:nvSpPr>
        <p:spPr>
          <a:xfrm>
            <a:off x="4646313" y="2724150"/>
            <a:ext cx="1818735" cy="0"/>
          </a:xfrm>
          <a:custGeom>
            <a:avLst/>
            <a:gdLst/>
            <a:ahLst/>
            <a:cxnLst/>
            <a:rect l="l" t="t" r="r" b="b"/>
            <a:pathLst>
              <a:path w="1818735">
                <a:moveTo>
                  <a:pt x="18187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Shape 21"/>
          <p:cNvSpPr/>
          <p:nvPr/>
        </p:nvSpPr>
        <p:spPr>
          <a:xfrm rot="10800000">
            <a:off x="4562632" y="4045791"/>
            <a:ext cx="1973743" cy="415962"/>
          </a:xfrm>
          <a:custGeom>
            <a:avLst/>
            <a:gdLst/>
            <a:ahLst/>
            <a:cxnLst/>
            <a:rect l="l" t="t" r="r" b="b"/>
            <a:pathLst>
              <a:path w="1973743" h="415962">
                <a:moveTo>
                  <a:pt x="0" y="100277"/>
                </a:moveTo>
                <a:quadBezTo>
                  <a:pt x="0" y="0"/>
                  <a:pt x="100277" y="0"/>
                </a:quadBezTo>
                <a:lnTo>
                  <a:pt x="1873466" y="0"/>
                </a:lnTo>
                <a:quadBezTo>
                  <a:pt x="1973743" y="0"/>
                  <a:pt x="1973743" y="100277"/>
                </a:quadBezTo>
                <a:lnTo>
                  <a:pt x="1973743" y="415962"/>
                </a:lnTo>
                <a:lnTo>
                  <a:pt x="0" y="415962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4" name="Shape 22"/>
          <p:cNvSpPr/>
          <p:nvPr/>
        </p:nvSpPr>
        <p:spPr>
          <a:xfrm>
            <a:off x="6597172" y="1078343"/>
            <a:ext cx="1949661" cy="816277"/>
          </a:xfrm>
          <a:custGeom>
            <a:avLst/>
            <a:gdLst/>
            <a:ahLst/>
            <a:cxnLst/>
            <a:rect l="l" t="t" r="r" b="b"/>
            <a:pathLst>
              <a:path w="1949661" h="816277">
                <a:moveTo>
                  <a:pt x="0" y="816277"/>
                </a:moveTo>
                <a:cubicBezTo>
                  <a:pt x="0" y="365762"/>
                  <a:pt x="436807" y="0"/>
                  <a:pt x="974830" y="0"/>
                </a:cubicBezTo>
                <a:cubicBezTo>
                  <a:pt x="1512854" y="0"/>
                  <a:pt x="1949661" y="365762"/>
                  <a:pt x="1949661" y="816277"/>
                </a:cubicBezTo>
                <a:lnTo>
                  <a:pt x="0" y="816277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5" name="Text 23"/>
          <p:cNvSpPr/>
          <p:nvPr/>
        </p:nvSpPr>
        <p:spPr>
          <a:xfrm>
            <a:off x="6597172" y="1858045"/>
            <a:ext cx="1901862" cy="841248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模拟与优化</a:t>
            </a: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  <a:p>
            <a:pPr marL="0" indent="0">
              <a:lnSpc>
                <a:spcPct val="96000"/>
              </a:lnSpc>
              <a:buNone/>
            </a:pP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6597172" y="2699293"/>
            <a:ext cx="1949661" cy="12801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模拟与优化使用虚拟模型来测试和优化物理系统的性能。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它可以减少实物测试的需要，缩短产品开发周期。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6597172" y="1327219"/>
            <a:ext cx="1949661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4</a:t>
            </a:r>
            <a:endParaRPr lang="en-US" sz="1500" dirty="0"/>
          </a:p>
        </p:txBody>
      </p:sp>
      <p:sp>
        <p:nvSpPr>
          <p:cNvPr id="28" name="Shape 26"/>
          <p:cNvSpPr/>
          <p:nvPr/>
        </p:nvSpPr>
        <p:spPr>
          <a:xfrm>
            <a:off x="6680853" y="2724150"/>
            <a:ext cx="1818735" cy="0"/>
          </a:xfrm>
          <a:custGeom>
            <a:avLst/>
            <a:gdLst/>
            <a:ahLst/>
            <a:cxnLst/>
            <a:rect l="l" t="t" r="r" b="b"/>
            <a:pathLst>
              <a:path w="1818735">
                <a:moveTo>
                  <a:pt x="18187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Shape 27"/>
          <p:cNvSpPr/>
          <p:nvPr/>
        </p:nvSpPr>
        <p:spPr>
          <a:xfrm rot="10800000">
            <a:off x="6597172" y="4045791"/>
            <a:ext cx="1973743" cy="415962"/>
          </a:xfrm>
          <a:custGeom>
            <a:avLst/>
            <a:gdLst/>
            <a:ahLst/>
            <a:cxnLst/>
            <a:rect l="l" t="t" r="r" b="b"/>
            <a:pathLst>
              <a:path w="1973743" h="415962">
                <a:moveTo>
                  <a:pt x="0" y="100277"/>
                </a:moveTo>
                <a:quadBezTo>
                  <a:pt x="0" y="0"/>
                  <a:pt x="100277" y="0"/>
                </a:quadBezTo>
                <a:lnTo>
                  <a:pt x="1873466" y="0"/>
                </a:lnTo>
                <a:quadBezTo>
                  <a:pt x="1973743" y="0"/>
                  <a:pt x="1973743" y="100277"/>
                </a:quadBezTo>
                <a:lnTo>
                  <a:pt x="1973743" y="415962"/>
                </a:lnTo>
                <a:lnTo>
                  <a:pt x="0" y="415962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数字孪生的关键技术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4635073" y="1571790"/>
            <a:ext cx="1929496" cy="1958773"/>
          </a:xfrm>
          <a:custGeom>
            <a:avLst/>
            <a:gdLst/>
            <a:ahLst/>
            <a:cxnLst/>
            <a:rect l="l" t="t" r="r" b="b"/>
            <a:pathLst>
              <a:path w="1929496" h="1958773">
                <a:moveTo>
                  <a:pt x="964748" y="0"/>
                </a:moveTo>
                <a:cubicBezTo>
                  <a:pt x="1497207" y="0"/>
                  <a:pt x="1929496" y="438848"/>
                  <a:pt x="1929496" y="979386"/>
                </a:cubicBezTo>
                <a:cubicBezTo>
                  <a:pt x="1929496" y="1519924"/>
                  <a:pt x="1497207" y="1958773"/>
                  <a:pt x="964748" y="1958773"/>
                </a:cubicBezTo>
                <a:cubicBezTo>
                  <a:pt x="432289" y="1958773"/>
                  <a:pt x="0" y="1519924"/>
                  <a:pt x="0" y="979386"/>
                </a:cubicBezTo>
                <a:cubicBezTo>
                  <a:pt x="0" y="438848"/>
                  <a:pt x="432289" y="0"/>
                  <a:pt x="964748" y="0"/>
                </a:cubicBezTo>
                <a:close/>
              </a:path>
            </a:pathLst>
          </a:custGeom>
          <a:solidFill>
            <a:srgbClr val="7BACE1">
              <a:alpha val="9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>
            <a:off x="4662039" y="1596546"/>
            <a:ext cx="1875562" cy="1909260"/>
          </a:xfrm>
          <a:custGeom>
            <a:avLst/>
            <a:gdLst/>
            <a:ahLst/>
            <a:cxnLst/>
            <a:rect l="l" t="t" r="r" b="b"/>
            <a:pathLst>
              <a:path w="1875562" h="1909260">
                <a:moveTo>
                  <a:pt x="937781" y="0"/>
                </a:moveTo>
                <a:cubicBezTo>
                  <a:pt x="1455357" y="0"/>
                  <a:pt x="1875562" y="427755"/>
                  <a:pt x="1875562" y="954630"/>
                </a:cubicBezTo>
                <a:cubicBezTo>
                  <a:pt x="1875562" y="1481505"/>
                  <a:pt x="1455357" y="1909260"/>
                  <a:pt x="937781" y="1909260"/>
                </a:cubicBezTo>
                <a:cubicBezTo>
                  <a:pt x="420206" y="1909260"/>
                  <a:pt x="0" y="1481505"/>
                  <a:pt x="0" y="954630"/>
                </a:cubicBezTo>
                <a:cubicBezTo>
                  <a:pt x="0" y="427755"/>
                  <a:pt x="420206" y="0"/>
                  <a:pt x="937781" y="0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6"/>
          <p:cNvSpPr/>
          <p:nvPr/>
        </p:nvSpPr>
        <p:spPr>
          <a:xfrm>
            <a:off x="4493655" y="1114590"/>
            <a:ext cx="2230619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大数据分析技术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787570" y="1842516"/>
            <a:ext cx="1674329" cy="141732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大数据分析技术用于处理和分析数字孪生产生的海量数据。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它可以帮助识别模式、趋势和异常，为决策提供支持。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5309672" y="3323773"/>
            <a:ext cx="469481" cy="465647"/>
          </a:xfrm>
          <a:custGeom>
            <a:avLst/>
            <a:gdLst/>
            <a:ahLst/>
            <a:cxnLst/>
            <a:rect l="l" t="t" r="r" b="b"/>
            <a:pathLst>
              <a:path w="469481" h="465647">
                <a:moveTo>
                  <a:pt x="234741" y="0"/>
                </a:moveTo>
                <a:cubicBezTo>
                  <a:pt x="364297" y="0"/>
                  <a:pt x="469481" y="104325"/>
                  <a:pt x="469481" y="232824"/>
                </a:cubicBezTo>
                <a:cubicBezTo>
                  <a:pt x="469481" y="361323"/>
                  <a:pt x="364297" y="465647"/>
                  <a:pt x="234741" y="465647"/>
                </a:cubicBezTo>
                <a:cubicBezTo>
                  <a:pt x="105184" y="465647"/>
                  <a:pt x="0" y="361323"/>
                  <a:pt x="0" y="232824"/>
                </a:cubicBezTo>
                <a:cubicBezTo>
                  <a:pt x="0" y="104325"/>
                  <a:pt x="105184" y="0"/>
                  <a:pt x="234741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/>
          <p:nvPr/>
        </p:nvSpPr>
        <p:spPr>
          <a:xfrm>
            <a:off x="5165405" y="3315678"/>
            <a:ext cx="758015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03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2618558" y="1640370"/>
            <a:ext cx="1929496" cy="1958773"/>
          </a:xfrm>
          <a:custGeom>
            <a:avLst/>
            <a:gdLst/>
            <a:ahLst/>
            <a:cxnLst/>
            <a:rect l="l" t="t" r="r" b="b"/>
            <a:pathLst>
              <a:path w="1929496" h="1958773">
                <a:moveTo>
                  <a:pt x="964748" y="0"/>
                </a:moveTo>
                <a:cubicBezTo>
                  <a:pt x="1497207" y="0"/>
                  <a:pt x="1929496" y="438848"/>
                  <a:pt x="1929496" y="979386"/>
                </a:cubicBezTo>
                <a:cubicBezTo>
                  <a:pt x="1929496" y="1519924"/>
                  <a:pt x="1497207" y="1958773"/>
                  <a:pt x="964748" y="1958773"/>
                </a:cubicBezTo>
                <a:cubicBezTo>
                  <a:pt x="432289" y="1958773"/>
                  <a:pt x="0" y="1519924"/>
                  <a:pt x="0" y="979386"/>
                </a:cubicBezTo>
                <a:cubicBezTo>
                  <a:pt x="0" y="438848"/>
                  <a:pt x="432289" y="0"/>
                  <a:pt x="964748" y="0"/>
                </a:cubicBezTo>
                <a:close/>
              </a:path>
            </a:pathLst>
          </a:custGeom>
          <a:solidFill>
            <a:srgbClr val="7BACE1">
              <a:alpha val="9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1"/>
          <p:cNvSpPr/>
          <p:nvPr/>
        </p:nvSpPr>
        <p:spPr>
          <a:xfrm>
            <a:off x="2645525" y="1665126"/>
            <a:ext cx="1875562" cy="1909260"/>
          </a:xfrm>
          <a:custGeom>
            <a:avLst/>
            <a:gdLst/>
            <a:ahLst/>
            <a:cxnLst/>
            <a:rect l="l" t="t" r="r" b="b"/>
            <a:pathLst>
              <a:path w="1875562" h="1909260">
                <a:moveTo>
                  <a:pt x="937781" y="0"/>
                </a:moveTo>
                <a:cubicBezTo>
                  <a:pt x="1455357" y="0"/>
                  <a:pt x="1875562" y="427755"/>
                  <a:pt x="1875562" y="954630"/>
                </a:cubicBezTo>
                <a:cubicBezTo>
                  <a:pt x="1875562" y="1481505"/>
                  <a:pt x="1455357" y="1909260"/>
                  <a:pt x="937781" y="1909260"/>
                </a:cubicBezTo>
                <a:cubicBezTo>
                  <a:pt x="420206" y="1909260"/>
                  <a:pt x="0" y="1481505"/>
                  <a:pt x="0" y="954630"/>
                </a:cubicBezTo>
                <a:cubicBezTo>
                  <a:pt x="0" y="427755"/>
                  <a:pt x="420206" y="0"/>
                  <a:pt x="937781" y="0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Text 12"/>
          <p:cNvSpPr/>
          <p:nvPr/>
        </p:nvSpPr>
        <p:spPr>
          <a:xfrm>
            <a:off x="2467997" y="3571710"/>
            <a:ext cx="2230619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模拟与仿真技术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2771056" y="1911096"/>
            <a:ext cx="1674329" cy="141732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模拟与仿真技术用于创建虚拟模型，模拟实体系统的行为。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这些技术可以预测系统在不同条件下的性能和响应。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3348565" y="1368954"/>
            <a:ext cx="469481" cy="465647"/>
          </a:xfrm>
          <a:custGeom>
            <a:avLst/>
            <a:gdLst/>
            <a:ahLst/>
            <a:cxnLst/>
            <a:rect l="l" t="t" r="r" b="b"/>
            <a:pathLst>
              <a:path w="469481" h="465647">
                <a:moveTo>
                  <a:pt x="234741" y="0"/>
                </a:moveTo>
                <a:cubicBezTo>
                  <a:pt x="364297" y="0"/>
                  <a:pt x="469481" y="104325"/>
                  <a:pt x="469481" y="232824"/>
                </a:cubicBezTo>
                <a:cubicBezTo>
                  <a:pt x="469481" y="361323"/>
                  <a:pt x="364297" y="465647"/>
                  <a:pt x="234741" y="465647"/>
                </a:cubicBezTo>
                <a:cubicBezTo>
                  <a:pt x="105184" y="465647"/>
                  <a:pt x="0" y="361323"/>
                  <a:pt x="0" y="232824"/>
                </a:cubicBezTo>
                <a:cubicBezTo>
                  <a:pt x="0" y="104325"/>
                  <a:pt x="105184" y="0"/>
                  <a:pt x="234741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15"/>
          <p:cNvSpPr/>
          <p:nvPr/>
        </p:nvSpPr>
        <p:spPr>
          <a:xfrm>
            <a:off x="3204298" y="1354001"/>
            <a:ext cx="758015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02</a:t>
            </a:r>
            <a:endParaRPr lang="en-US" sz="1500" dirty="0"/>
          </a:p>
        </p:txBody>
      </p:sp>
      <p:sp>
        <p:nvSpPr>
          <p:cNvPr id="18" name="Shape 16"/>
          <p:cNvSpPr/>
          <p:nvPr/>
        </p:nvSpPr>
        <p:spPr>
          <a:xfrm>
            <a:off x="565468" y="1661989"/>
            <a:ext cx="1929496" cy="1958773"/>
          </a:xfrm>
          <a:custGeom>
            <a:avLst/>
            <a:gdLst/>
            <a:ahLst/>
            <a:cxnLst/>
            <a:rect l="l" t="t" r="r" b="b"/>
            <a:pathLst>
              <a:path w="1929496" h="1958773">
                <a:moveTo>
                  <a:pt x="964748" y="0"/>
                </a:moveTo>
                <a:cubicBezTo>
                  <a:pt x="1497207" y="0"/>
                  <a:pt x="1929496" y="438848"/>
                  <a:pt x="1929496" y="979386"/>
                </a:cubicBezTo>
                <a:cubicBezTo>
                  <a:pt x="1929496" y="1519924"/>
                  <a:pt x="1497207" y="1958773"/>
                  <a:pt x="964748" y="1958773"/>
                </a:cubicBezTo>
                <a:cubicBezTo>
                  <a:pt x="432289" y="1958773"/>
                  <a:pt x="0" y="1519924"/>
                  <a:pt x="0" y="979386"/>
                </a:cubicBezTo>
                <a:cubicBezTo>
                  <a:pt x="0" y="438848"/>
                  <a:pt x="432289" y="0"/>
                  <a:pt x="964748" y="0"/>
                </a:cubicBezTo>
                <a:close/>
              </a:path>
            </a:pathLst>
          </a:custGeom>
          <a:solidFill>
            <a:srgbClr val="7BACE1">
              <a:alpha val="9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Shape 17"/>
          <p:cNvSpPr/>
          <p:nvPr/>
        </p:nvSpPr>
        <p:spPr>
          <a:xfrm>
            <a:off x="592435" y="1686745"/>
            <a:ext cx="1875562" cy="1909260"/>
          </a:xfrm>
          <a:custGeom>
            <a:avLst/>
            <a:gdLst/>
            <a:ahLst/>
            <a:cxnLst/>
            <a:rect l="l" t="t" r="r" b="b"/>
            <a:pathLst>
              <a:path w="1875562" h="1909260">
                <a:moveTo>
                  <a:pt x="937781" y="0"/>
                </a:moveTo>
                <a:cubicBezTo>
                  <a:pt x="1455357" y="0"/>
                  <a:pt x="1875562" y="427755"/>
                  <a:pt x="1875562" y="954630"/>
                </a:cubicBezTo>
                <a:cubicBezTo>
                  <a:pt x="1875562" y="1481505"/>
                  <a:pt x="1455357" y="1909260"/>
                  <a:pt x="937781" y="1909260"/>
                </a:cubicBezTo>
                <a:cubicBezTo>
                  <a:pt x="420206" y="1909260"/>
                  <a:pt x="0" y="1481505"/>
                  <a:pt x="0" y="954630"/>
                </a:cubicBezTo>
                <a:cubicBezTo>
                  <a:pt x="0" y="427755"/>
                  <a:pt x="420206" y="0"/>
                  <a:pt x="937781" y="0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18"/>
          <p:cNvSpPr/>
          <p:nvPr/>
        </p:nvSpPr>
        <p:spPr>
          <a:xfrm>
            <a:off x="414906" y="1204789"/>
            <a:ext cx="2230619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717965" y="1932715"/>
            <a:ext cx="1674329" cy="141732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物联网技术是实现数字孪生的基础，通过传感器和设备连接收集数据。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它支持实时数据传输和设备间的智能通信。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2" name="Shape 20"/>
          <p:cNvSpPr/>
          <p:nvPr/>
        </p:nvSpPr>
        <p:spPr>
          <a:xfrm>
            <a:off x="1240067" y="3413972"/>
            <a:ext cx="469481" cy="465647"/>
          </a:xfrm>
          <a:custGeom>
            <a:avLst/>
            <a:gdLst/>
            <a:ahLst/>
            <a:cxnLst/>
            <a:rect l="l" t="t" r="r" b="b"/>
            <a:pathLst>
              <a:path w="469481" h="465647">
                <a:moveTo>
                  <a:pt x="234741" y="0"/>
                </a:moveTo>
                <a:cubicBezTo>
                  <a:pt x="364297" y="0"/>
                  <a:pt x="469481" y="104325"/>
                  <a:pt x="469481" y="232824"/>
                </a:cubicBezTo>
                <a:cubicBezTo>
                  <a:pt x="469481" y="361323"/>
                  <a:pt x="364297" y="465647"/>
                  <a:pt x="234741" y="465647"/>
                </a:cubicBezTo>
                <a:cubicBezTo>
                  <a:pt x="105184" y="465647"/>
                  <a:pt x="0" y="361323"/>
                  <a:pt x="0" y="232824"/>
                </a:cubicBezTo>
                <a:cubicBezTo>
                  <a:pt x="0" y="104325"/>
                  <a:pt x="105184" y="0"/>
                  <a:pt x="234741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21"/>
          <p:cNvSpPr/>
          <p:nvPr/>
        </p:nvSpPr>
        <p:spPr>
          <a:xfrm>
            <a:off x="1095800" y="3405877"/>
            <a:ext cx="758015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01</a:t>
            </a:r>
            <a:endParaRPr lang="en-US" sz="1500" dirty="0"/>
          </a:p>
        </p:txBody>
      </p:sp>
      <p:sp>
        <p:nvSpPr>
          <p:cNvPr id="24" name="Shape 22"/>
          <p:cNvSpPr/>
          <p:nvPr/>
        </p:nvSpPr>
        <p:spPr>
          <a:xfrm>
            <a:off x="6649037" y="1629558"/>
            <a:ext cx="1929496" cy="1958773"/>
          </a:xfrm>
          <a:custGeom>
            <a:avLst/>
            <a:gdLst/>
            <a:ahLst/>
            <a:cxnLst/>
            <a:rect l="l" t="t" r="r" b="b"/>
            <a:pathLst>
              <a:path w="1929496" h="1958773">
                <a:moveTo>
                  <a:pt x="964748" y="0"/>
                </a:moveTo>
                <a:cubicBezTo>
                  <a:pt x="1497207" y="0"/>
                  <a:pt x="1929496" y="438848"/>
                  <a:pt x="1929496" y="979386"/>
                </a:cubicBezTo>
                <a:cubicBezTo>
                  <a:pt x="1929496" y="1519924"/>
                  <a:pt x="1497207" y="1958773"/>
                  <a:pt x="964748" y="1958773"/>
                </a:cubicBezTo>
                <a:cubicBezTo>
                  <a:pt x="432289" y="1958773"/>
                  <a:pt x="0" y="1519924"/>
                  <a:pt x="0" y="979386"/>
                </a:cubicBezTo>
                <a:cubicBezTo>
                  <a:pt x="0" y="438848"/>
                  <a:pt x="432289" y="0"/>
                  <a:pt x="964748" y="0"/>
                </a:cubicBezTo>
                <a:close/>
              </a:path>
            </a:pathLst>
          </a:custGeom>
          <a:solidFill>
            <a:srgbClr val="7BACE1">
              <a:alpha val="93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5" name="Shape 23"/>
          <p:cNvSpPr/>
          <p:nvPr/>
        </p:nvSpPr>
        <p:spPr>
          <a:xfrm>
            <a:off x="6676003" y="1654314"/>
            <a:ext cx="1875562" cy="1909260"/>
          </a:xfrm>
          <a:custGeom>
            <a:avLst/>
            <a:gdLst/>
            <a:ahLst/>
            <a:cxnLst/>
            <a:rect l="l" t="t" r="r" b="b"/>
            <a:pathLst>
              <a:path w="1875562" h="1909260">
                <a:moveTo>
                  <a:pt x="937781" y="0"/>
                </a:moveTo>
                <a:cubicBezTo>
                  <a:pt x="1455357" y="0"/>
                  <a:pt x="1875562" y="427755"/>
                  <a:pt x="1875562" y="954630"/>
                </a:cubicBezTo>
                <a:cubicBezTo>
                  <a:pt x="1875562" y="1481505"/>
                  <a:pt x="1455357" y="1909260"/>
                  <a:pt x="937781" y="1909260"/>
                </a:cubicBezTo>
                <a:cubicBezTo>
                  <a:pt x="420206" y="1909260"/>
                  <a:pt x="0" y="1481505"/>
                  <a:pt x="0" y="954630"/>
                </a:cubicBezTo>
                <a:cubicBezTo>
                  <a:pt x="0" y="427755"/>
                  <a:pt x="420206" y="0"/>
                  <a:pt x="937781" y="0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" name="Text 24"/>
          <p:cNvSpPr/>
          <p:nvPr/>
        </p:nvSpPr>
        <p:spPr>
          <a:xfrm>
            <a:off x="6498475" y="3560899"/>
            <a:ext cx="2230619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云计算与边缘计算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6801534" y="1900284"/>
            <a:ext cx="1674329" cy="141732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云计算和边缘计算提供数字孪生所需的计算能力和存储资源。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5B5B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它们支持数据的实时处理和分析，确保系统的快速响应。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8" name="Shape 26"/>
          <p:cNvSpPr/>
          <p:nvPr/>
        </p:nvSpPr>
        <p:spPr>
          <a:xfrm>
            <a:off x="7379044" y="1358143"/>
            <a:ext cx="469481" cy="465647"/>
          </a:xfrm>
          <a:custGeom>
            <a:avLst/>
            <a:gdLst/>
            <a:ahLst/>
            <a:cxnLst/>
            <a:rect l="l" t="t" r="r" b="b"/>
            <a:pathLst>
              <a:path w="469481" h="465647">
                <a:moveTo>
                  <a:pt x="234741" y="0"/>
                </a:moveTo>
                <a:cubicBezTo>
                  <a:pt x="364297" y="0"/>
                  <a:pt x="469481" y="104325"/>
                  <a:pt x="469481" y="232824"/>
                </a:cubicBezTo>
                <a:cubicBezTo>
                  <a:pt x="469481" y="361323"/>
                  <a:pt x="364297" y="465647"/>
                  <a:pt x="234741" y="465647"/>
                </a:cubicBezTo>
                <a:cubicBezTo>
                  <a:pt x="105184" y="465647"/>
                  <a:pt x="0" y="361323"/>
                  <a:pt x="0" y="232824"/>
                </a:cubicBezTo>
                <a:cubicBezTo>
                  <a:pt x="0" y="104325"/>
                  <a:pt x="105184" y="0"/>
                  <a:pt x="234741" y="0"/>
                </a:cubic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9" name="Text 27"/>
          <p:cNvSpPr/>
          <p:nvPr/>
        </p:nvSpPr>
        <p:spPr>
          <a:xfrm>
            <a:off x="7234777" y="1343190"/>
            <a:ext cx="758015" cy="484632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04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www/wwwroot/ppt/cache/2024-11-4-13/4JJs2-e2e3/1734587293272 - QIlBiCR7f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1719" y="4024410"/>
            <a:ext cx="2326455" cy="1905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9661" y="130025"/>
            <a:ext cx="1173605" cy="72237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r">
              <a:lnSpc>
                <a:spcPct val="7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CreateWorld Best Future</a:t>
            </a:r>
            <a:endParaRPr lang="en-US" sz="1500" dirty="0"/>
          </a:p>
          <a:p>
            <a:pPr marL="0" indent="0">
              <a:lnSpc>
                <a:spcPct val="7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35124" y="2239366"/>
            <a:ext cx="7609332" cy="64008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50" b="1" kern="0" spc="375" dirty="0">
                <a:solidFill>
                  <a:srgbClr val="57585B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物联网智能设计概述</a:t>
            </a: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</p:txBody>
      </p:sp>
      <p:pic>
        <p:nvPicPr>
          <p:cNvPr id="5" name="Image 1" descr="/www/wwwroot/ppt/cache/2024-11-4-13/4JJs2-e2e3/1734587293274 - -QdG2iQbN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220080"/>
            <a:ext cx="329184" cy="188699"/>
          </a:xfrm>
          <a:prstGeom prst="rect">
            <a:avLst/>
          </a:prstGeom>
        </p:spPr>
      </p:pic>
      <p:pic>
        <p:nvPicPr>
          <p:cNvPr id="6" name="Image 2" descr="/www/wwwroot/ppt/cache/2024-11-4-13/4JJs2-e2e3/1734587293278 - elyKEA6oT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750" y="2686883"/>
            <a:ext cx="1382684" cy="1132746"/>
          </a:xfrm>
          <a:prstGeom prst="rect">
            <a:avLst/>
          </a:prstGeom>
        </p:spPr>
      </p:pic>
      <p:pic>
        <p:nvPicPr>
          <p:cNvPr id="7" name="Image 3" descr="/www/wwwroot/ppt/cache/2024-11-4-13/4JJs2-e2e3/1734587293283 - hR5cEa9WO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8" y="3319553"/>
            <a:ext cx="1792778" cy="1409713"/>
          </a:xfrm>
          <a:prstGeom prst="rect">
            <a:avLst/>
          </a:prstGeom>
        </p:spPr>
      </p:pic>
      <p:pic>
        <p:nvPicPr>
          <p:cNvPr id="8" name="Image 4" descr="/www/wwwroot/ppt/cache/2024-11-4-13/4JJs2-e2e3/1734587293292 - LIJuUeXk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-1007824"/>
            <a:ext cx="2326455" cy="1905920"/>
          </a:xfrm>
          <a:prstGeom prst="rect">
            <a:avLst/>
          </a:prstGeom>
        </p:spPr>
      </p:pic>
      <p:pic>
        <p:nvPicPr>
          <p:cNvPr id="9" name="Image 5" descr="/www/wwwroot/ppt/cache/2024-11-4-13/4JJs2-e2e3/1734587293294 - AVhz8_EEL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098" y="1000131"/>
            <a:ext cx="883920" cy="751381"/>
          </a:xfrm>
          <a:prstGeom prst="rect">
            <a:avLst/>
          </a:prstGeom>
        </p:spPr>
      </p:pic>
      <p:pic>
        <p:nvPicPr>
          <p:cNvPr id="10" name="Image 6" descr="/www/wwwroot/ppt/cache/2024-11-4-13/4JJs2-e2e3/1734587293298 - A-1SXifaZu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078" y="-75160"/>
            <a:ext cx="1382684" cy="1132746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25980" y="1589310"/>
            <a:ext cx="6323630" cy="614079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50" b="1" kern="0" spc="375" dirty="0">
                <a:solidFill>
                  <a:srgbClr val="82AAD4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02</a:t>
            </a:r>
            <a:endParaRPr lang="en-US" sz="1500" dirty="0"/>
          </a:p>
        </p:txBody>
      </p:sp>
      <p:pic>
        <p:nvPicPr>
          <p:cNvPr id="12" name="Image 7" descr="/www/wwwroot/ppt/cache/2024-11-4-13/4JJs2-e2e3/1734587293313 - K9FFqIE8Yv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982" y="2879446"/>
            <a:ext cx="3500962" cy="2861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物联网智能设计的概念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4"/>
          <p:cNvSpPr/>
          <p:nvPr/>
        </p:nvSpPr>
        <p:spPr>
          <a:xfrm>
            <a:off x="2600345" y="489019"/>
            <a:ext cx="3797940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物联网智能设计的定义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2600345" y="1037659"/>
            <a:ext cx="3943310" cy="1487587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spcBef>
                <a:spcPts val="375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物联网智能设计是指利用物联网技术，将物理设备与网络结合，实现设备的智能管理与控制。</a:t>
            </a:r>
            <a:endParaRPr lang="en-US" sz="1100" dirty="0"/>
          </a:p>
          <a:p>
            <a:pPr marL="0" indent="0"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物联网智能设计强调设备的互联互通，以及通过数据分析实现设备性能的优化。</a:t>
            </a: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257687" y="2767399"/>
            <a:ext cx="3296468" cy="77724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物联网智能设计的特点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257687" y="3655314"/>
            <a:ext cx="2998441" cy="2051844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spcBef>
                <a:spcPts val="375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物联网智能设计具有实时性、动态性和自适应性的特点。</a:t>
            </a:r>
            <a:endParaRPr lang="en-US" sz="1100" dirty="0"/>
          </a:p>
          <a:p>
            <a:pPr marL="0" indent="0">
              <a:spcBef>
                <a:spcPts val="375"/>
              </a:spcBef>
              <a:buNone/>
            </a:pPr>
            <a:r>
              <a:rPr lang="en-US" sz="900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通过智能算法，物联网智能设计能够提高系统的效率和可靠性</a:t>
            </a: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 flipH="1">
            <a:off x="3939266" y="1813661"/>
            <a:ext cx="840385" cy="840385"/>
          </a:xfrm>
          <a:custGeom>
            <a:avLst/>
            <a:gdLst/>
            <a:ahLst/>
            <a:cxnLst/>
            <a:rect l="l" t="t" r="r" b="b"/>
            <a:pathLst>
              <a:path w="840385" h="840385">
                <a:moveTo>
                  <a:pt x="756346" y="672308"/>
                </a:moveTo>
                <a:cubicBezTo>
                  <a:pt x="873272" y="516407"/>
                  <a:pt x="867662" y="300571"/>
                  <a:pt x="742796" y="150955"/>
                </a:cubicBezTo>
                <a:cubicBezTo>
                  <a:pt x="617930" y="1339"/>
                  <a:pt x="406579" y="-42790"/>
                  <a:pt x="232277" y="44361"/>
                </a:cubicBezTo>
                <a:cubicBezTo>
                  <a:pt x="57974" y="131512"/>
                  <a:pt x="-33533" y="327070"/>
                  <a:pt x="11241" y="516733"/>
                </a:cubicBezTo>
                <a:cubicBezTo>
                  <a:pt x="56014" y="706395"/>
                  <a:pt x="225317" y="840385"/>
                  <a:pt x="420192" y="840385"/>
                </a:cubicBezTo>
                <a:lnTo>
                  <a:pt x="840385" y="840385"/>
                </a:lnTo>
                <a:lnTo>
                  <a:pt x="840385" y="672308"/>
                </a:lnTo>
                <a:lnTo>
                  <a:pt x="756346" y="672308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/>
          <p:nvPr/>
        </p:nvSpPr>
        <p:spPr>
          <a:xfrm>
            <a:off x="3835174" y="1930578"/>
            <a:ext cx="1048568" cy="5943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 flipV="1">
            <a:off x="4417302" y="2644387"/>
            <a:ext cx="840385" cy="840385"/>
          </a:xfrm>
          <a:custGeom>
            <a:avLst/>
            <a:gdLst/>
            <a:ahLst/>
            <a:cxnLst/>
            <a:rect l="l" t="t" r="r" b="b"/>
            <a:pathLst>
              <a:path w="840385" h="840385">
                <a:moveTo>
                  <a:pt x="756346" y="672308"/>
                </a:moveTo>
                <a:cubicBezTo>
                  <a:pt x="873272" y="516407"/>
                  <a:pt x="867662" y="300571"/>
                  <a:pt x="742796" y="150955"/>
                </a:cubicBezTo>
                <a:cubicBezTo>
                  <a:pt x="617930" y="1339"/>
                  <a:pt x="406579" y="-42790"/>
                  <a:pt x="232277" y="44361"/>
                </a:cubicBezTo>
                <a:cubicBezTo>
                  <a:pt x="57974" y="131512"/>
                  <a:pt x="-33533" y="327070"/>
                  <a:pt x="11241" y="516733"/>
                </a:cubicBezTo>
                <a:cubicBezTo>
                  <a:pt x="56014" y="706395"/>
                  <a:pt x="225317" y="840385"/>
                  <a:pt x="420192" y="840385"/>
                </a:cubicBezTo>
                <a:lnTo>
                  <a:pt x="840385" y="840385"/>
                </a:lnTo>
                <a:lnTo>
                  <a:pt x="840385" y="672308"/>
                </a:lnTo>
                <a:lnTo>
                  <a:pt x="756346" y="672308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Text 11"/>
          <p:cNvSpPr/>
          <p:nvPr/>
        </p:nvSpPr>
        <p:spPr>
          <a:xfrm>
            <a:off x="4313211" y="2767399"/>
            <a:ext cx="1048568" cy="5943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2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2675438" y="1001083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336804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3"/>
          <p:cNvSpPr/>
          <p:nvPr/>
        </p:nvSpPr>
        <p:spPr>
          <a:xfrm>
            <a:off x="4947626" y="3590359"/>
            <a:ext cx="3771900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4"/>
          <p:cNvSpPr/>
          <p:nvPr/>
        </p:nvSpPr>
        <p:spPr>
          <a:xfrm rot="2700000">
            <a:off x="-731273" y="-248821"/>
            <a:ext cx="1217258" cy="1217258"/>
          </a:xfrm>
          <a:custGeom>
            <a:avLst/>
            <a:gdLst/>
            <a:ahLst/>
            <a:cxnLst/>
            <a:rect l="l" t="t" r="r" b="b"/>
            <a:pathLst>
              <a:path w="1217258" h="1217258">
                <a:moveTo>
                  <a:pt x="152157" y="0"/>
                </a:moveTo>
                <a:lnTo>
                  <a:pt x="1065101" y="0"/>
                </a:lnTo>
                <a:quadBezTo>
                  <a:pt x="1217258" y="0"/>
                  <a:pt x="1217258" y="152157"/>
                </a:quadBezTo>
                <a:lnTo>
                  <a:pt x="1217258" y="1065101"/>
                </a:lnTo>
                <a:quadBezTo>
                  <a:pt x="1217258" y="1217258"/>
                  <a:pt x="1065101" y="1217258"/>
                </a:quadBezTo>
                <a:lnTo>
                  <a:pt x="152157" y="1217258"/>
                </a:lnTo>
                <a:quadBezTo>
                  <a:pt x="0" y="1217258"/>
                  <a:pt x="0" y="1065101"/>
                </a:quadBezTo>
                <a:lnTo>
                  <a:pt x="0" y="152157"/>
                </a:lnTo>
                <a:quadBezTo>
                  <a:pt x="0" y="0"/>
                  <a:pt x="152157" y="0"/>
                </a:quadBezTo>
                <a:close/>
              </a:path>
            </a:pathLst>
          </a:custGeom>
          <a:solidFill>
            <a:srgbClr val="7BACE1">
              <a:alpha val="47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5"/>
          <p:cNvSpPr/>
          <p:nvPr/>
        </p:nvSpPr>
        <p:spPr>
          <a:xfrm rot="2700000">
            <a:off x="129458" y="-492661"/>
            <a:ext cx="1217258" cy="1217258"/>
          </a:xfrm>
          <a:custGeom>
            <a:avLst/>
            <a:gdLst/>
            <a:ahLst/>
            <a:cxnLst/>
            <a:rect l="l" t="t" r="r" b="b"/>
            <a:pathLst>
              <a:path w="1217258" h="1217258">
                <a:moveTo>
                  <a:pt x="152157" y="0"/>
                </a:moveTo>
                <a:lnTo>
                  <a:pt x="1065101" y="0"/>
                </a:lnTo>
                <a:quadBezTo>
                  <a:pt x="1217258" y="0"/>
                  <a:pt x="1217258" y="152157"/>
                </a:quadBezTo>
                <a:lnTo>
                  <a:pt x="1217258" y="1065101"/>
                </a:lnTo>
                <a:quadBezTo>
                  <a:pt x="1217258" y="1217258"/>
                  <a:pt x="1065101" y="1217258"/>
                </a:quadBezTo>
                <a:lnTo>
                  <a:pt x="152157" y="1217258"/>
                </a:lnTo>
                <a:quadBezTo>
                  <a:pt x="0" y="1217258"/>
                  <a:pt x="0" y="1065101"/>
                </a:quadBezTo>
                <a:lnTo>
                  <a:pt x="0" y="152157"/>
                </a:lnTo>
                <a:quadBezTo>
                  <a:pt x="0" y="0"/>
                  <a:pt x="152157" y="0"/>
                </a:quadBezTo>
                <a:close/>
              </a:path>
            </a:pathLst>
          </a:custGeom>
          <a:solidFill>
            <a:srgbClr val="7BACE1">
              <a:alpha val="47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6"/>
          <p:cNvSpPr/>
          <p:nvPr/>
        </p:nvSpPr>
        <p:spPr>
          <a:xfrm rot="2700000">
            <a:off x="8245482" y="4376519"/>
            <a:ext cx="1217258" cy="1217258"/>
          </a:xfrm>
          <a:custGeom>
            <a:avLst/>
            <a:gdLst/>
            <a:ahLst/>
            <a:cxnLst/>
            <a:rect l="l" t="t" r="r" b="b"/>
            <a:pathLst>
              <a:path w="1217258" h="1217258">
                <a:moveTo>
                  <a:pt x="152157" y="0"/>
                </a:moveTo>
                <a:lnTo>
                  <a:pt x="1065101" y="0"/>
                </a:lnTo>
                <a:quadBezTo>
                  <a:pt x="1217258" y="0"/>
                  <a:pt x="1217258" y="152157"/>
                </a:quadBezTo>
                <a:lnTo>
                  <a:pt x="1217258" y="1065101"/>
                </a:lnTo>
                <a:quadBezTo>
                  <a:pt x="1217258" y="1217258"/>
                  <a:pt x="1065101" y="1217258"/>
                </a:quadBezTo>
                <a:lnTo>
                  <a:pt x="152157" y="1217258"/>
                </a:lnTo>
                <a:quadBezTo>
                  <a:pt x="0" y="1217258"/>
                  <a:pt x="0" y="1065101"/>
                </a:quadBezTo>
                <a:lnTo>
                  <a:pt x="0" y="152157"/>
                </a:lnTo>
                <a:quadBezTo>
                  <a:pt x="0" y="0"/>
                  <a:pt x="152157" y="0"/>
                </a:quadBezTo>
                <a:close/>
              </a:path>
            </a:pathLst>
          </a:custGeom>
          <a:solidFill>
            <a:srgbClr val="7BACE1">
              <a:alpha val="47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Shape 17"/>
          <p:cNvSpPr/>
          <p:nvPr/>
        </p:nvSpPr>
        <p:spPr>
          <a:xfrm flipH="1" flipV="1">
            <a:off x="3315233" y="2644387"/>
            <a:ext cx="840385" cy="840385"/>
          </a:xfrm>
          <a:custGeom>
            <a:avLst/>
            <a:gdLst/>
            <a:ahLst/>
            <a:cxnLst/>
            <a:rect l="l" t="t" r="r" b="b"/>
            <a:pathLst>
              <a:path w="840385" h="840385">
                <a:moveTo>
                  <a:pt x="756346" y="672308"/>
                </a:moveTo>
                <a:cubicBezTo>
                  <a:pt x="873272" y="516407"/>
                  <a:pt x="867662" y="300571"/>
                  <a:pt x="742796" y="150955"/>
                </a:cubicBezTo>
                <a:cubicBezTo>
                  <a:pt x="617930" y="1339"/>
                  <a:pt x="406579" y="-42790"/>
                  <a:pt x="232277" y="44361"/>
                </a:cubicBezTo>
                <a:cubicBezTo>
                  <a:pt x="57974" y="131512"/>
                  <a:pt x="-33533" y="327070"/>
                  <a:pt x="11241" y="516733"/>
                </a:cubicBezTo>
                <a:cubicBezTo>
                  <a:pt x="56014" y="706395"/>
                  <a:pt x="225317" y="840385"/>
                  <a:pt x="420192" y="840385"/>
                </a:cubicBezTo>
                <a:lnTo>
                  <a:pt x="840385" y="840385"/>
                </a:lnTo>
                <a:lnTo>
                  <a:pt x="840385" y="672308"/>
                </a:lnTo>
                <a:lnTo>
                  <a:pt x="756346" y="672308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18"/>
          <p:cNvSpPr/>
          <p:nvPr/>
        </p:nvSpPr>
        <p:spPr>
          <a:xfrm>
            <a:off x="738087" y="2835979"/>
            <a:ext cx="2529388" cy="77724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物联网智能设计的应用领域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837147" y="3655314"/>
            <a:ext cx="3318470" cy="1631216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spcBef>
                <a:spcPts val="375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物联网智能设计广泛应用于智能家居、智慧城市、工业自动化等领域</a:t>
            </a: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。</a:t>
            </a: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这些领域的应用极大地提升了生活质量和工作效率。</a:t>
            </a: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2" name="Shape 20"/>
          <p:cNvSpPr/>
          <p:nvPr/>
        </p:nvSpPr>
        <p:spPr>
          <a:xfrm>
            <a:off x="837147" y="3582924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336804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7BACE1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21"/>
          <p:cNvSpPr/>
          <p:nvPr/>
        </p:nvSpPr>
        <p:spPr>
          <a:xfrm>
            <a:off x="3315233" y="2758255"/>
            <a:ext cx="793572" cy="5943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3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26" y="45720"/>
            <a:ext cx="1982804" cy="3657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物联网智能设计的组成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 rot="-2700000">
            <a:off x="109722" y="-264892"/>
            <a:ext cx="529783" cy="529783"/>
          </a:xfrm>
          <a:custGeom>
            <a:avLst/>
            <a:gdLst/>
            <a:ahLst/>
            <a:cxnLst/>
            <a:rect l="l" t="t" r="r" b="b"/>
            <a:pathLst>
              <a:path w="529783" h="529783">
                <a:moveTo>
                  <a:pt x="0" y="0"/>
                </a:moveTo>
                <a:lnTo>
                  <a:pt x="0" y="529783"/>
                </a:lnTo>
                <a:lnTo>
                  <a:pt x="529783" y="529783"/>
                </a:ln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 rot="-2700000">
            <a:off x="322316" y="-226324"/>
            <a:ext cx="452648" cy="452648"/>
          </a:xfrm>
          <a:custGeom>
            <a:avLst/>
            <a:gdLst/>
            <a:ahLst/>
            <a:cxnLst/>
            <a:rect l="l" t="t" r="r" b="b"/>
            <a:pathLst>
              <a:path w="452648" h="452648">
                <a:moveTo>
                  <a:pt x="0" y="0"/>
                </a:moveTo>
                <a:lnTo>
                  <a:pt x="0" y="452648"/>
                </a:lnTo>
                <a:lnTo>
                  <a:pt x="452648" y="452648"/>
                </a:lnTo>
                <a:close/>
              </a:path>
            </a:pathLst>
          </a:custGeom>
          <a:solidFill>
            <a:srgbClr val="7BACE1">
              <a:alpha val="16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599846" y="416966"/>
            <a:ext cx="8258476" cy="0"/>
          </a:xfrm>
          <a:custGeom>
            <a:avLst/>
            <a:gdLst/>
            <a:ahLst/>
            <a:cxnLst/>
            <a:rect l="l" t="t" r="r" b="b"/>
            <a:pathLst>
              <a:path w="8258476">
                <a:moveTo>
                  <a:pt x="0" y="0"/>
                </a:moveTo>
                <a:lnTo>
                  <a:pt x="8258476" y="0"/>
                </a:lnTo>
              </a:path>
            </a:pathLst>
          </a:custGeom>
          <a:noFill/>
          <a:ln w="9525">
            <a:solidFill>
              <a:srgbClr val="7BACE1">
                <a:alpha val="68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983524" y="941142"/>
            <a:ext cx="3291208" cy="1630608"/>
          </a:xfrm>
          <a:custGeom>
            <a:avLst/>
            <a:gdLst/>
            <a:ahLst/>
            <a:cxnLst/>
            <a:rect l="l" t="t" r="r" b="b"/>
            <a:pathLst>
              <a:path w="3291208" h="1630608">
                <a:moveTo>
                  <a:pt x="0" y="0"/>
                </a:moveTo>
                <a:lnTo>
                  <a:pt x="3291208" y="0"/>
                </a:lnTo>
                <a:lnTo>
                  <a:pt x="3291208" y="1630608"/>
                </a:lnTo>
                <a:lnTo>
                  <a:pt x="0" y="163060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>
            <a:off x="876500" y="819150"/>
            <a:ext cx="3306793" cy="1676328"/>
          </a:xfrm>
          <a:custGeom>
            <a:avLst/>
            <a:gdLst/>
            <a:ahLst/>
            <a:cxnLst/>
            <a:rect l="l" t="t" r="r" b="b"/>
            <a:pathLst>
              <a:path w="3306793" h="1676328">
                <a:moveTo>
                  <a:pt x="0" y="0"/>
                </a:moveTo>
                <a:lnTo>
                  <a:pt x="3306793" y="0"/>
                </a:lnTo>
                <a:lnTo>
                  <a:pt x="3306793" y="1676328"/>
                </a:lnTo>
                <a:lnTo>
                  <a:pt x="0" y="167632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6"/>
          <p:cNvSpPr/>
          <p:nvPr/>
        </p:nvSpPr>
        <p:spPr>
          <a:xfrm>
            <a:off x="1219372" y="901446"/>
            <a:ext cx="2963921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硬件设施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1039806" y="1358646"/>
            <a:ext cx="3143486" cy="10515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硬件设施包括传感器、执行器、通信模块等，是物联网智能设计的基础。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硬件设施的性能直接影响物联网系统的稳定性和可靠性。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1039806" y="1054709"/>
            <a:ext cx="170422" cy="165068"/>
          </a:xfrm>
          <a:custGeom>
            <a:avLst/>
            <a:gdLst/>
            <a:ahLst/>
            <a:cxnLst/>
            <a:rect l="l" t="t" r="r" b="b"/>
            <a:pathLst>
              <a:path w="170422" h="165068">
                <a:moveTo>
                  <a:pt x="20633" y="0"/>
                </a:moveTo>
                <a:lnTo>
                  <a:pt x="149788" y="0"/>
                </a:lnTo>
                <a:quadBezTo>
                  <a:pt x="170422" y="0"/>
                  <a:pt x="170422" y="20633"/>
                </a:quadBezTo>
                <a:lnTo>
                  <a:pt x="170422" y="144434"/>
                </a:lnTo>
                <a:quadBezTo>
                  <a:pt x="170422" y="165068"/>
                  <a:pt x="149788" y="165068"/>
                </a:quadBezTo>
                <a:lnTo>
                  <a:pt x="20633" y="165068"/>
                </a:lnTo>
                <a:quadBezTo>
                  <a:pt x="0" y="165068"/>
                  <a:pt x="0" y="144434"/>
                </a:quadBezTo>
                <a:lnTo>
                  <a:pt x="0" y="20633"/>
                </a:lnTo>
                <a:quadBezTo>
                  <a:pt x="0" y="0"/>
                  <a:pt x="20633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9"/>
          <p:cNvSpPr/>
          <p:nvPr/>
        </p:nvSpPr>
        <p:spPr>
          <a:xfrm>
            <a:off x="-30480" y="4932045"/>
            <a:ext cx="9212580" cy="266700"/>
          </a:xfrm>
          <a:custGeom>
            <a:avLst/>
            <a:gdLst/>
            <a:ahLst/>
            <a:cxnLst/>
            <a:rect l="l" t="t" r="r" b="b"/>
            <a:pathLst>
              <a:path w="9212580" h="266700">
                <a:moveTo>
                  <a:pt x="0" y="0"/>
                </a:moveTo>
                <a:lnTo>
                  <a:pt x="9212580" y="0"/>
                </a:lnTo>
                <a:lnTo>
                  <a:pt x="921258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BACE1">
              <a:alpha val="52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10"/>
          <p:cNvSpPr/>
          <p:nvPr/>
        </p:nvSpPr>
        <p:spPr>
          <a:xfrm>
            <a:off x="4934294" y="941142"/>
            <a:ext cx="3291208" cy="1630608"/>
          </a:xfrm>
          <a:custGeom>
            <a:avLst/>
            <a:gdLst/>
            <a:ahLst/>
            <a:cxnLst/>
            <a:rect l="l" t="t" r="r" b="b"/>
            <a:pathLst>
              <a:path w="3291208" h="1630608">
                <a:moveTo>
                  <a:pt x="0" y="0"/>
                </a:moveTo>
                <a:lnTo>
                  <a:pt x="3291208" y="0"/>
                </a:lnTo>
                <a:lnTo>
                  <a:pt x="3291208" y="1630608"/>
                </a:lnTo>
                <a:lnTo>
                  <a:pt x="0" y="163060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1"/>
          <p:cNvSpPr/>
          <p:nvPr/>
        </p:nvSpPr>
        <p:spPr>
          <a:xfrm>
            <a:off x="4827270" y="819150"/>
            <a:ext cx="3306793" cy="1676328"/>
          </a:xfrm>
          <a:custGeom>
            <a:avLst/>
            <a:gdLst/>
            <a:ahLst/>
            <a:cxnLst/>
            <a:rect l="l" t="t" r="r" b="b"/>
            <a:pathLst>
              <a:path w="3306793" h="1676328">
                <a:moveTo>
                  <a:pt x="0" y="0"/>
                </a:moveTo>
                <a:lnTo>
                  <a:pt x="3306793" y="0"/>
                </a:lnTo>
                <a:lnTo>
                  <a:pt x="3306793" y="1676328"/>
                </a:lnTo>
                <a:lnTo>
                  <a:pt x="0" y="167632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12"/>
          <p:cNvSpPr/>
          <p:nvPr/>
        </p:nvSpPr>
        <p:spPr>
          <a:xfrm>
            <a:off x="5170142" y="901446"/>
            <a:ext cx="2963921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软件平台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990576" y="1358646"/>
            <a:ext cx="3143486" cy="10515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软件平台负责数据的收集、处理和展示，是物联网智能设计的核心。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软件平台通过算法分析，为用户提供决策支持和智能服务。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4990576" y="1054709"/>
            <a:ext cx="170422" cy="165068"/>
          </a:xfrm>
          <a:custGeom>
            <a:avLst/>
            <a:gdLst/>
            <a:ahLst/>
            <a:cxnLst/>
            <a:rect l="l" t="t" r="r" b="b"/>
            <a:pathLst>
              <a:path w="170422" h="165068">
                <a:moveTo>
                  <a:pt x="20633" y="0"/>
                </a:moveTo>
                <a:lnTo>
                  <a:pt x="149788" y="0"/>
                </a:lnTo>
                <a:quadBezTo>
                  <a:pt x="170422" y="0"/>
                  <a:pt x="170422" y="20633"/>
                </a:quadBezTo>
                <a:lnTo>
                  <a:pt x="170422" y="144434"/>
                </a:lnTo>
                <a:quadBezTo>
                  <a:pt x="170422" y="165068"/>
                  <a:pt x="149788" y="165068"/>
                </a:quadBezTo>
                <a:lnTo>
                  <a:pt x="20633" y="165068"/>
                </a:lnTo>
                <a:quadBezTo>
                  <a:pt x="0" y="165068"/>
                  <a:pt x="0" y="144434"/>
                </a:quadBezTo>
                <a:lnTo>
                  <a:pt x="0" y="20633"/>
                </a:lnTo>
                <a:quadBezTo>
                  <a:pt x="0" y="0"/>
                  <a:pt x="20633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5"/>
          <p:cNvSpPr/>
          <p:nvPr/>
        </p:nvSpPr>
        <p:spPr>
          <a:xfrm>
            <a:off x="2682640" y="3009972"/>
            <a:ext cx="3291208" cy="1630608"/>
          </a:xfrm>
          <a:custGeom>
            <a:avLst/>
            <a:gdLst/>
            <a:ahLst/>
            <a:cxnLst/>
            <a:rect l="l" t="t" r="r" b="b"/>
            <a:pathLst>
              <a:path w="3291208" h="1630608">
                <a:moveTo>
                  <a:pt x="0" y="0"/>
                </a:moveTo>
                <a:lnTo>
                  <a:pt x="3291208" y="0"/>
                </a:lnTo>
                <a:lnTo>
                  <a:pt x="3291208" y="1630608"/>
                </a:lnTo>
                <a:lnTo>
                  <a:pt x="0" y="163060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6"/>
          <p:cNvSpPr/>
          <p:nvPr/>
        </p:nvSpPr>
        <p:spPr>
          <a:xfrm>
            <a:off x="2575616" y="2887980"/>
            <a:ext cx="3306793" cy="1676328"/>
          </a:xfrm>
          <a:custGeom>
            <a:avLst/>
            <a:gdLst/>
            <a:ahLst/>
            <a:cxnLst/>
            <a:rect l="l" t="t" r="r" b="b"/>
            <a:pathLst>
              <a:path w="3306793" h="1676328">
                <a:moveTo>
                  <a:pt x="0" y="0"/>
                </a:moveTo>
                <a:lnTo>
                  <a:pt x="3306793" y="0"/>
                </a:lnTo>
                <a:lnTo>
                  <a:pt x="3306793" y="1676328"/>
                </a:lnTo>
                <a:lnTo>
                  <a:pt x="0" y="167632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7"/>
          <p:cNvSpPr/>
          <p:nvPr/>
        </p:nvSpPr>
        <p:spPr>
          <a:xfrm>
            <a:off x="2918488" y="2970276"/>
            <a:ext cx="2963921" cy="45720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数据分析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2738922" y="3427476"/>
            <a:ext cx="3143486" cy="105156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数据在物联网智能设计中至关重要，用于提取有用信息。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通过机器学习等技术，数据分析能够预测设备状态，优化系统运行。</a:t>
            </a: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1" name="Shape 19"/>
          <p:cNvSpPr/>
          <p:nvPr/>
        </p:nvSpPr>
        <p:spPr>
          <a:xfrm>
            <a:off x="2738922" y="3123539"/>
            <a:ext cx="170422" cy="165068"/>
          </a:xfrm>
          <a:custGeom>
            <a:avLst/>
            <a:gdLst/>
            <a:ahLst/>
            <a:cxnLst/>
            <a:rect l="l" t="t" r="r" b="b"/>
            <a:pathLst>
              <a:path w="170422" h="165068">
                <a:moveTo>
                  <a:pt x="20633" y="0"/>
                </a:moveTo>
                <a:lnTo>
                  <a:pt x="149788" y="0"/>
                </a:lnTo>
                <a:quadBezTo>
                  <a:pt x="170422" y="0"/>
                  <a:pt x="170422" y="20633"/>
                </a:quadBezTo>
                <a:lnTo>
                  <a:pt x="170422" y="144434"/>
                </a:lnTo>
                <a:quadBezTo>
                  <a:pt x="170422" y="165068"/>
                  <a:pt x="149788" y="165068"/>
                </a:quadBezTo>
                <a:lnTo>
                  <a:pt x="20633" y="165068"/>
                </a:lnTo>
                <a:quadBezTo>
                  <a:pt x="0" y="165068"/>
                  <a:pt x="0" y="144434"/>
                </a:quadBezTo>
                <a:lnTo>
                  <a:pt x="0" y="20633"/>
                </a:lnTo>
                <a:quadBezTo>
                  <a:pt x="0" y="0"/>
                  <a:pt x="20633" y="0"/>
                </a:quadBezTo>
                <a:close/>
              </a:path>
            </a:pathLst>
          </a:custGeom>
          <a:solidFill>
            <a:srgbClr val="7BACE1"/>
          </a:solidFill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550</Words>
  <Application>Microsoft Office PowerPoint</Application>
  <PresentationFormat>全屏显示(16:9)</PresentationFormat>
  <Paragraphs>264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CaiYu Suan</cp:lastModifiedBy>
  <cp:revision>1</cp:revision>
  <dcterms:created xsi:type="dcterms:W3CDTF">2024-12-19T05:48:13Z</dcterms:created>
  <dcterms:modified xsi:type="dcterms:W3CDTF">2024-12-27T12:38:46Z</dcterms:modified>
</cp:coreProperties>
</file>