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88" r:id="rId2"/>
    <p:sldId id="402" r:id="rId3"/>
    <p:sldId id="446" r:id="rId4"/>
    <p:sldId id="415" r:id="rId5"/>
    <p:sldId id="428" r:id="rId6"/>
    <p:sldId id="427" r:id="rId7"/>
    <p:sldId id="432" r:id="rId8"/>
    <p:sldId id="439" r:id="rId9"/>
    <p:sldId id="416" r:id="rId10"/>
    <p:sldId id="447" r:id="rId11"/>
    <p:sldId id="440" r:id="rId12"/>
    <p:sldId id="441" r:id="rId13"/>
    <p:sldId id="433" r:id="rId14"/>
    <p:sldId id="420" r:id="rId15"/>
    <p:sldId id="423" r:id="rId16"/>
    <p:sldId id="422" r:id="rId17"/>
    <p:sldId id="424" r:id="rId18"/>
    <p:sldId id="431" r:id="rId19"/>
    <p:sldId id="434" r:id="rId20"/>
    <p:sldId id="443" r:id="rId21"/>
    <p:sldId id="442" r:id="rId22"/>
    <p:sldId id="444" r:id="rId23"/>
    <p:sldId id="445" r:id="rId24"/>
    <p:sldId id="448" r:id="rId25"/>
    <p:sldId id="436" r:id="rId26"/>
    <p:sldId id="437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348">
          <p15:clr>
            <a:srgbClr val="A4A3A4"/>
          </p15:clr>
        </p15:guide>
        <p15:guide id="4" orient="horz" pos="2890">
          <p15:clr>
            <a:srgbClr val="A4A3A4"/>
          </p15:clr>
        </p15:guide>
        <p15:guide id="5" orient="horz" pos="15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C96EA"/>
    <a:srgbClr val="E562E0"/>
    <a:srgbClr val="FF8300"/>
    <a:srgbClr val="6ECFF6"/>
    <a:srgbClr val="E6172D"/>
    <a:srgbClr val="007FC7"/>
    <a:srgbClr val="FE7C72"/>
    <a:srgbClr val="FFCD00"/>
    <a:srgbClr val="B9E5FB"/>
    <a:srgbClr val="B21DA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9804" autoAdjust="0"/>
    <p:restoredTop sz="94653" autoAdjust="0"/>
  </p:normalViewPr>
  <p:slideViewPr>
    <p:cSldViewPr>
      <p:cViewPr varScale="1">
        <p:scale>
          <a:sx n="91" d="100"/>
          <a:sy n="91" d="100"/>
        </p:scale>
        <p:origin x="-282" y="-96"/>
      </p:cViewPr>
      <p:guideLst>
        <p:guide orient="horz" pos="1620"/>
        <p:guide orient="horz" pos="1348"/>
        <p:guide orient="horz" pos="2890"/>
        <p:guide orient="horz" pos="157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16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s\Works_And_Jobs\Sina\reports\20160929\NBC&#34920;&#29616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s\Works_And_Jobs\Sina\reports\20160929\NBC&#34920;&#29616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s\Works_And_Jobs\Sina\reports\20160929\NBC&#34920;&#29616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zh-CN" altLang="en-US"/>
              <a:t>不同分类模式</a:t>
            </a:r>
            <a:r>
              <a:rPr lang="en-US" altLang="zh-CN"/>
              <a:t>NBC</a:t>
            </a:r>
            <a:r>
              <a:rPr lang="zh-CN" altLang="en-US"/>
              <a:t>分类准确率（</a:t>
            </a:r>
            <a:r>
              <a:rPr lang="en-US" altLang="zh-CN"/>
              <a:t>%</a:t>
            </a:r>
            <a:r>
              <a:rPr lang="zh-CN" altLang="en-US"/>
              <a:t>）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9.8571741032370999E-2"/>
          <c:y val="0.20140055409740457"/>
          <c:w val="0.82878937007874043"/>
          <c:h val="0.64454469233012612"/>
        </c:manualLayout>
      </c:layout>
      <c:lineChart>
        <c:grouping val="standard"/>
        <c:ser>
          <c:idx val="0"/>
          <c:order val="0"/>
          <c:tx>
            <c:strRef>
              <c:f>不同特征分类!$B$1</c:f>
              <c:strCache>
                <c:ptCount val="1"/>
                <c:pt idx="0">
                  <c:v>分类准确率（%）</c:v>
                </c:pt>
              </c:strCache>
            </c:strRef>
          </c:tx>
          <c:marker>
            <c:symbol val="none"/>
          </c:marker>
          <c:dLbls>
            <c:showVal val="1"/>
          </c:dLbls>
          <c:cat>
            <c:strRef>
              <c:f>不同特征分类!$A$2:$A$4</c:f>
              <c:strCache>
                <c:ptCount val="3"/>
                <c:pt idx="0">
                  <c:v>直接分类</c:v>
                </c:pt>
                <c:pt idx="1">
                  <c:v>特征伸缩</c:v>
                </c:pt>
                <c:pt idx="2">
                  <c:v>特征二值</c:v>
                </c:pt>
              </c:strCache>
            </c:strRef>
          </c:cat>
          <c:val>
            <c:numRef>
              <c:f>不同特征分类!$B$2:$B$4</c:f>
              <c:numCache>
                <c:formatCode>General</c:formatCode>
                <c:ptCount val="3"/>
                <c:pt idx="0">
                  <c:v>84.16</c:v>
                </c:pt>
                <c:pt idx="1">
                  <c:v>87.29</c:v>
                </c:pt>
                <c:pt idx="2">
                  <c:v>99.86999999999999</c:v>
                </c:pt>
              </c:numCache>
            </c:numRef>
          </c:val>
        </c:ser>
        <c:marker val="1"/>
        <c:axId val="90032768"/>
        <c:axId val="90263936"/>
      </c:lineChart>
      <c:catAx>
        <c:axId val="90032768"/>
        <c:scaling>
          <c:orientation val="minMax"/>
        </c:scaling>
        <c:axPos val="b"/>
        <c:tickLblPos val="nextTo"/>
        <c:crossAx val="90263936"/>
        <c:crosses val="autoZero"/>
        <c:auto val="1"/>
        <c:lblAlgn val="ctr"/>
        <c:lblOffset val="100"/>
      </c:catAx>
      <c:valAx>
        <c:axId val="90263936"/>
        <c:scaling>
          <c:orientation val="minMax"/>
          <c:max val="100"/>
        </c:scaling>
        <c:axPos val="l"/>
        <c:numFmt formatCode="General" sourceLinked="1"/>
        <c:tickLblPos val="nextTo"/>
        <c:crossAx val="900327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34125"/>
          <c:y val="0.68128937007874013"/>
          <c:w val="0.29763888888888906"/>
          <c:h val="8.3717191601049915E-2"/>
        </c:manualLayout>
      </c:layout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zh-CN" altLang="en-US"/>
              <a:t>不同数据量分类准确率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1844797932456047"/>
          <c:y val="0.16111931558367629"/>
          <c:w val="0.84513995959762223"/>
          <c:h val="0.65951419412637535"/>
        </c:manualLayout>
      </c:layout>
      <c:lineChart>
        <c:grouping val="standard"/>
        <c:ser>
          <c:idx val="1"/>
          <c:order val="0"/>
          <c:tx>
            <c:strRef>
              <c:f>不同数据量分类!$B$1</c:f>
              <c:strCache>
                <c:ptCount val="1"/>
                <c:pt idx="0">
                  <c:v>分类准确率</c:v>
                </c:pt>
              </c:strCache>
            </c:strRef>
          </c:tx>
          <c:marker>
            <c:symbol val="none"/>
          </c:marker>
          <c:dLbls>
            <c:txPr>
              <a:bodyPr rot="2700000" vert="horz"/>
              <a:lstStyle/>
              <a:p>
                <a:pPr>
                  <a:defRPr/>
                </a:pPr>
                <a:endParaRPr lang="zh-CN"/>
              </a:p>
            </c:txPr>
            <c:dLblPos val="b"/>
            <c:showVal val="1"/>
          </c:dLbls>
          <c:cat>
            <c:numRef>
              <c:f>不同数据量分类!$A$2:$A$14</c:f>
              <c:numCache>
                <c:formatCode>0_ 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6</c:v>
                </c:pt>
                <c:pt idx="3">
                  <c:v>11</c:v>
                </c:pt>
                <c:pt idx="4">
                  <c:v>31</c:v>
                </c:pt>
                <c:pt idx="5">
                  <c:v>61</c:v>
                </c:pt>
                <c:pt idx="6">
                  <c:v>87</c:v>
                </c:pt>
                <c:pt idx="7">
                  <c:v>158</c:v>
                </c:pt>
                <c:pt idx="8">
                  <c:v>251</c:v>
                </c:pt>
                <c:pt idx="9">
                  <c:v>631</c:v>
                </c:pt>
                <c:pt idx="10">
                  <c:v>976</c:v>
                </c:pt>
                <c:pt idx="11">
                  <c:v>10046</c:v>
                </c:pt>
                <c:pt idx="12">
                  <c:v>99702</c:v>
                </c:pt>
              </c:numCache>
            </c:numRef>
          </c:cat>
          <c:val>
            <c:numRef>
              <c:f>不同数据量分类!$B$2:$B$14</c:f>
              <c:numCache>
                <c:formatCode>0.00%</c:formatCode>
                <c:ptCount val="13"/>
                <c:pt idx="0">
                  <c:v>0.5</c:v>
                </c:pt>
                <c:pt idx="1">
                  <c:v>0.65887000000000007</c:v>
                </c:pt>
                <c:pt idx="2">
                  <c:v>0.81577999999999995</c:v>
                </c:pt>
                <c:pt idx="3">
                  <c:v>0.84621000000000002</c:v>
                </c:pt>
                <c:pt idx="4">
                  <c:v>0.96220000000000017</c:v>
                </c:pt>
                <c:pt idx="5">
                  <c:v>0.97189000000000014</c:v>
                </c:pt>
                <c:pt idx="6">
                  <c:v>0.98089000000000004</c:v>
                </c:pt>
                <c:pt idx="7">
                  <c:v>0.99358999999999986</c:v>
                </c:pt>
                <c:pt idx="8">
                  <c:v>0.99465999999999999</c:v>
                </c:pt>
                <c:pt idx="9">
                  <c:v>0.99695999999999996</c:v>
                </c:pt>
                <c:pt idx="10">
                  <c:v>0.99782999999999999</c:v>
                </c:pt>
                <c:pt idx="11">
                  <c:v>0.99804000000000004</c:v>
                </c:pt>
                <c:pt idx="12">
                  <c:v>0.99810999999999994</c:v>
                </c:pt>
              </c:numCache>
            </c:numRef>
          </c:val>
        </c:ser>
        <c:marker val="1"/>
        <c:axId val="90335104"/>
        <c:axId val="90336640"/>
      </c:lineChart>
      <c:catAx>
        <c:axId val="90335104"/>
        <c:scaling>
          <c:orientation val="minMax"/>
        </c:scaling>
        <c:axPos val="b"/>
        <c:numFmt formatCode="0_ " sourceLinked="1"/>
        <c:tickLblPos val="nextTo"/>
        <c:crossAx val="90336640"/>
        <c:crosses val="autoZero"/>
        <c:auto val="1"/>
        <c:lblAlgn val="ctr"/>
        <c:lblOffset val="100"/>
      </c:catAx>
      <c:valAx>
        <c:axId val="90336640"/>
        <c:scaling>
          <c:orientation val="minMax"/>
          <c:max val="1"/>
        </c:scaling>
        <c:axPos val="l"/>
        <c:numFmt formatCode="0.00%" sourceLinked="1"/>
        <c:tickLblPos val="nextTo"/>
        <c:crossAx val="903351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1446052976428789"/>
          <c:y val="0.70799300325690351"/>
          <c:w val="0.17135087566031643"/>
          <c:h val="6.6973284526442509E-2"/>
        </c:manualLayout>
      </c:layout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barChart>
        <c:barDir val="col"/>
        <c:grouping val="clustered"/>
        <c:ser>
          <c:idx val="0"/>
          <c:order val="0"/>
          <c:tx>
            <c:v>分类准确率</c:v>
          </c:tx>
          <c:dLbls>
            <c:showVal val="1"/>
          </c:dLbls>
          <c:cat>
            <c:numRef>
              <c:f>'不同特征值(single)'!$A$1:$A$17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'不同特征值(single)'!$B$1:$B$17</c:f>
              <c:numCache>
                <c:formatCode>0.00%</c:formatCode>
                <c:ptCount val="17"/>
                <c:pt idx="0">
                  <c:v>0.99778161202859195</c:v>
                </c:pt>
                <c:pt idx="1">
                  <c:v>0.63589769108280203</c:v>
                </c:pt>
                <c:pt idx="2">
                  <c:v>0.51030696281507304</c:v>
                </c:pt>
                <c:pt idx="3">
                  <c:v>0.51373158264007202</c:v>
                </c:pt>
                <c:pt idx="4">
                  <c:v>0.51443952505534296</c:v>
                </c:pt>
                <c:pt idx="5">
                  <c:v>0.76700731389640298</c:v>
                </c:pt>
                <c:pt idx="6">
                  <c:v>0.86269339833839098</c:v>
                </c:pt>
                <c:pt idx="7">
                  <c:v>0.56967519832360403</c:v>
                </c:pt>
                <c:pt idx="8">
                  <c:v>0.571010466789027</c:v>
                </c:pt>
                <c:pt idx="9">
                  <c:v>0.50563266948300101</c:v>
                </c:pt>
                <c:pt idx="10">
                  <c:v>0.49671916010498601</c:v>
                </c:pt>
                <c:pt idx="11">
                  <c:v>0.49977695167286201</c:v>
                </c:pt>
                <c:pt idx="12">
                  <c:v>0.51900167372255501</c:v>
                </c:pt>
                <c:pt idx="13">
                  <c:v>0.49743078074332697</c:v>
                </c:pt>
                <c:pt idx="14">
                  <c:v>0.497498390053004</c:v>
                </c:pt>
                <c:pt idx="15">
                  <c:v>0.49860627177700301</c:v>
                </c:pt>
                <c:pt idx="16">
                  <c:v>0.67943971000000003</c:v>
                </c:pt>
              </c:numCache>
            </c:numRef>
          </c:val>
        </c:ser>
        <c:axId val="92643712"/>
        <c:axId val="93321472"/>
      </c:barChart>
      <c:catAx>
        <c:axId val="92643712"/>
        <c:scaling>
          <c:orientation val="minMax"/>
        </c:scaling>
        <c:axPos val="b"/>
        <c:numFmt formatCode="General" sourceLinked="1"/>
        <c:tickLblPos val="nextTo"/>
        <c:crossAx val="93321472"/>
        <c:crosses val="autoZero"/>
        <c:auto val="1"/>
        <c:lblAlgn val="ctr"/>
        <c:lblOffset val="100"/>
      </c:catAx>
      <c:valAx>
        <c:axId val="93321472"/>
        <c:scaling>
          <c:orientation val="minMax"/>
          <c:max val="1"/>
        </c:scaling>
        <c:axPos val="l"/>
        <c:majorGridlines/>
        <c:numFmt formatCode="0.00%" sourceLinked="1"/>
        <c:tickLblPos val="nextTo"/>
        <c:crossAx val="9264371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barChart>
        <c:barDir val="col"/>
        <c:grouping val="clustered"/>
        <c:ser>
          <c:idx val="0"/>
          <c:order val="0"/>
          <c:dLbls>
            <c:showVal val="1"/>
          </c:dLbls>
          <c:cat>
            <c:strRef>
              <c:f>'不同特征值(2维）'!$B$1:$B$21</c:f>
              <c:strCache>
                <c:ptCount val="21"/>
                <c:pt idx="0">
                  <c:v>0,1</c:v>
                </c:pt>
                <c:pt idx="1">
                  <c:v>0,5</c:v>
                </c:pt>
                <c:pt idx="2">
                  <c:v>0,6</c:v>
                </c:pt>
                <c:pt idx="3">
                  <c:v>0,7</c:v>
                </c:pt>
                <c:pt idx="4">
                  <c:v>0,8</c:v>
                </c:pt>
                <c:pt idx="5">
                  <c:v>0,16</c:v>
                </c:pt>
                <c:pt idx="6">
                  <c:v>1,5</c:v>
                </c:pt>
                <c:pt idx="7">
                  <c:v>1,6</c:v>
                </c:pt>
                <c:pt idx="8">
                  <c:v>1,7</c:v>
                </c:pt>
                <c:pt idx="9">
                  <c:v>1,8</c:v>
                </c:pt>
                <c:pt idx="10">
                  <c:v>1,16</c:v>
                </c:pt>
                <c:pt idx="11">
                  <c:v>5,6</c:v>
                </c:pt>
                <c:pt idx="12">
                  <c:v>5,7</c:v>
                </c:pt>
                <c:pt idx="13">
                  <c:v>5,8</c:v>
                </c:pt>
                <c:pt idx="14">
                  <c:v>5,16</c:v>
                </c:pt>
                <c:pt idx="15">
                  <c:v>6,7</c:v>
                </c:pt>
                <c:pt idx="16">
                  <c:v>6,8</c:v>
                </c:pt>
                <c:pt idx="17">
                  <c:v>6,16</c:v>
                </c:pt>
                <c:pt idx="18">
                  <c:v>7,8</c:v>
                </c:pt>
                <c:pt idx="19">
                  <c:v>7,16</c:v>
                </c:pt>
                <c:pt idx="20">
                  <c:v>8,16</c:v>
                </c:pt>
              </c:strCache>
            </c:strRef>
          </c:cat>
          <c:val>
            <c:numRef>
              <c:f>'不同特征值(2维）'!$C$1:$C$21</c:f>
              <c:numCache>
                <c:formatCode>0.00%</c:formatCode>
                <c:ptCount val="21"/>
                <c:pt idx="0">
                  <c:v>0.99760813235001</c:v>
                </c:pt>
                <c:pt idx="1">
                  <c:v>0.99829872404303199</c:v>
                </c:pt>
                <c:pt idx="2">
                  <c:v>0.99836577031644602</c:v>
                </c:pt>
                <c:pt idx="3">
                  <c:v>0.99761822061231498</c:v>
                </c:pt>
                <c:pt idx="4">
                  <c:v>0.99800219758265896</c:v>
                </c:pt>
                <c:pt idx="5">
                  <c:v>0.99775639427631202</c:v>
                </c:pt>
                <c:pt idx="6">
                  <c:v>0.86124139307454295</c:v>
                </c:pt>
                <c:pt idx="7">
                  <c:v>0.882681845657868</c:v>
                </c:pt>
                <c:pt idx="8">
                  <c:v>0.69050676676874401</c:v>
                </c:pt>
                <c:pt idx="9">
                  <c:v>0.70675020210185902</c:v>
                </c:pt>
                <c:pt idx="10">
                  <c:v>0.74776841370368496</c:v>
                </c:pt>
                <c:pt idx="11">
                  <c:v>0.85769728331177197</c:v>
                </c:pt>
                <c:pt idx="12">
                  <c:v>0.80093806737946305</c:v>
                </c:pt>
                <c:pt idx="13">
                  <c:v>0.83105981112277005</c:v>
                </c:pt>
                <c:pt idx="14">
                  <c:v>0.79498495486459297</c:v>
                </c:pt>
                <c:pt idx="15">
                  <c:v>0.925516822051074</c:v>
                </c:pt>
                <c:pt idx="16">
                  <c:v>0.88328075709779097</c:v>
                </c:pt>
                <c:pt idx="17">
                  <c:v>0.97964838043423497</c:v>
                </c:pt>
                <c:pt idx="18">
                  <c:v>0.62402153861494702</c:v>
                </c:pt>
                <c:pt idx="19">
                  <c:v>0.69853419380659298</c:v>
                </c:pt>
                <c:pt idx="20">
                  <c:v>0.71679872427368296</c:v>
                </c:pt>
              </c:numCache>
            </c:numRef>
          </c:val>
        </c:ser>
        <c:axId val="104089472"/>
        <c:axId val="104125568"/>
      </c:barChart>
      <c:catAx>
        <c:axId val="104089472"/>
        <c:scaling>
          <c:orientation val="minMax"/>
        </c:scaling>
        <c:axPos val="b"/>
        <c:tickLblPos val="nextTo"/>
        <c:crossAx val="104125568"/>
        <c:crosses val="autoZero"/>
        <c:auto val="1"/>
        <c:lblAlgn val="ctr"/>
        <c:lblOffset val="100"/>
      </c:catAx>
      <c:valAx>
        <c:axId val="104125568"/>
        <c:scaling>
          <c:orientation val="minMax"/>
          <c:max val="1"/>
        </c:scaling>
        <c:axPos val="l"/>
        <c:majorGridlines/>
        <c:numFmt formatCode="0.00%" sourceLinked="1"/>
        <c:tickLblPos val="nextTo"/>
        <c:crossAx val="10408947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华文楷体" panose="0201060004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华文楷体" panose="02010600040101010101" pitchFamily="2" charset="-122"/>
              </a:defRPr>
            </a:lvl1pPr>
          </a:lstStyle>
          <a:p>
            <a:fld id="{0BD6233F-13FE-470D-9158-C0DF3C4C1B5F}" type="datetimeFigureOut">
              <a:rPr lang="zh-CN" altLang="en-US" smtClean="0"/>
              <a:pPr/>
              <a:t>2016/9/29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华文楷体" panose="0201060004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华文楷体" panose="02010600040101010101" pitchFamily="2" charset="-122"/>
              </a:defRPr>
            </a:lvl1pPr>
          </a:lstStyle>
          <a:p>
            <a:fld id="{54C4ED09-BEFB-4CF8-9CC3-4B3F60FDE3D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393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华文楷体" panose="0201060004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华文楷体" panose="0201060004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华文楷体" panose="0201060004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华文楷体" panose="0201060004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华文楷体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0635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2077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72694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9465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8722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02841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5565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华文楷体" panose="020106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7018-73B0-4027-BE95-6BB7F5055690}" type="datetime1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7506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华文楷体" panose="02010600040101010101" pitchFamily="2" charset="-122"/>
              </a:defRPr>
            </a:lvl1pPr>
            <a:lvl2pPr>
              <a:defRPr>
                <a:ea typeface="华文楷体" panose="02010600040101010101" pitchFamily="2" charset="-122"/>
              </a:defRPr>
            </a:lvl2pPr>
            <a:lvl3pPr>
              <a:defRPr>
                <a:ea typeface="华文楷体" panose="02010600040101010101" pitchFamily="2" charset="-122"/>
              </a:defRPr>
            </a:lvl3pPr>
            <a:lvl4pPr>
              <a:defRPr>
                <a:ea typeface="华文楷体" panose="02010600040101010101" pitchFamily="2" charset="-122"/>
              </a:defRPr>
            </a:lvl4pPr>
            <a:lvl5pPr>
              <a:defRPr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C8F3-665F-4B42-AC95-ED3EE28BCFF4}" type="datetime1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95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华文楷体" panose="02010600040101010101" pitchFamily="2" charset="-122"/>
              </a:defRPr>
            </a:lvl1pPr>
            <a:lvl2pPr>
              <a:defRPr>
                <a:ea typeface="华文楷体" panose="02010600040101010101" pitchFamily="2" charset="-122"/>
              </a:defRPr>
            </a:lvl2pPr>
            <a:lvl3pPr>
              <a:defRPr>
                <a:ea typeface="华文楷体" panose="02010600040101010101" pitchFamily="2" charset="-122"/>
              </a:defRPr>
            </a:lvl3pPr>
            <a:lvl4pPr>
              <a:defRPr>
                <a:ea typeface="华文楷体" panose="02010600040101010101" pitchFamily="2" charset="-122"/>
              </a:defRPr>
            </a:lvl4pPr>
            <a:lvl5pPr>
              <a:defRPr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EFC0-D7E9-427E-9795-437D39FFB23B}" type="datetime1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6704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5626-33E2-47AE-BF23-EF4D68E1FFFB}" type="datetime1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10"/>
          <p:cNvSpPr>
            <a:spLocks noGrp="1"/>
          </p:cNvSpPr>
          <p:nvPr>
            <p:ph type="title"/>
          </p:nvPr>
        </p:nvSpPr>
        <p:spPr>
          <a:xfrm>
            <a:off x="302840" y="461870"/>
            <a:ext cx="8229600" cy="435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9861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华文楷体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B0E7-6A2F-4F07-9569-8557FB236C46}" type="datetime1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23883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华文楷体" panose="02010600040101010101" pitchFamily="2" charset="-122"/>
              </a:defRPr>
            </a:lvl1pPr>
            <a:lvl2pPr>
              <a:defRPr sz="2400">
                <a:ea typeface="华文楷体" panose="02010600040101010101" pitchFamily="2" charset="-122"/>
              </a:defRPr>
            </a:lvl2pPr>
            <a:lvl3pPr>
              <a:defRPr sz="2000">
                <a:ea typeface="华文楷体" panose="02010600040101010101" pitchFamily="2" charset="-122"/>
              </a:defRPr>
            </a:lvl3pPr>
            <a:lvl4pPr>
              <a:defRPr sz="1800">
                <a:ea typeface="华文楷体" panose="02010600040101010101" pitchFamily="2" charset="-122"/>
              </a:defRPr>
            </a:lvl4pPr>
            <a:lvl5pPr>
              <a:defRPr sz="1800">
                <a:ea typeface="华文楷体" panose="0201060004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华文楷体" panose="02010600040101010101" pitchFamily="2" charset="-122"/>
              </a:defRPr>
            </a:lvl1pPr>
            <a:lvl2pPr>
              <a:defRPr sz="2400">
                <a:ea typeface="华文楷体" panose="02010600040101010101" pitchFamily="2" charset="-122"/>
              </a:defRPr>
            </a:lvl2pPr>
            <a:lvl3pPr>
              <a:defRPr sz="2000">
                <a:ea typeface="华文楷体" panose="02010600040101010101" pitchFamily="2" charset="-122"/>
              </a:defRPr>
            </a:lvl3pPr>
            <a:lvl4pPr>
              <a:defRPr sz="1800">
                <a:ea typeface="华文楷体" panose="02010600040101010101" pitchFamily="2" charset="-122"/>
              </a:defRPr>
            </a:lvl4pPr>
            <a:lvl5pPr>
              <a:defRPr sz="1800">
                <a:ea typeface="华文楷体" panose="0201060004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38E2-83F9-41D0-93F8-CB798B7168F4}" type="datetime1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00828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华文楷体" panose="020106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华文楷体" panose="02010600040101010101" pitchFamily="2" charset="-122"/>
              </a:defRPr>
            </a:lvl1pPr>
            <a:lvl2pPr>
              <a:defRPr sz="2000">
                <a:ea typeface="华文楷体" panose="02010600040101010101" pitchFamily="2" charset="-122"/>
              </a:defRPr>
            </a:lvl2pPr>
            <a:lvl3pPr>
              <a:defRPr sz="1800">
                <a:ea typeface="华文楷体" panose="02010600040101010101" pitchFamily="2" charset="-122"/>
              </a:defRPr>
            </a:lvl3pPr>
            <a:lvl4pPr>
              <a:defRPr sz="1600">
                <a:ea typeface="华文楷体" panose="02010600040101010101" pitchFamily="2" charset="-122"/>
              </a:defRPr>
            </a:lvl4pPr>
            <a:lvl5pPr>
              <a:defRPr sz="1600">
                <a:ea typeface="华文楷体" panose="0201060004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华文楷体" panose="020106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华文楷体" panose="02010600040101010101" pitchFamily="2" charset="-122"/>
              </a:defRPr>
            </a:lvl1pPr>
            <a:lvl2pPr>
              <a:defRPr sz="2000">
                <a:ea typeface="华文楷体" panose="02010600040101010101" pitchFamily="2" charset="-122"/>
              </a:defRPr>
            </a:lvl2pPr>
            <a:lvl3pPr>
              <a:defRPr sz="1800">
                <a:ea typeface="华文楷体" panose="02010600040101010101" pitchFamily="2" charset="-122"/>
              </a:defRPr>
            </a:lvl3pPr>
            <a:lvl4pPr>
              <a:defRPr sz="1600">
                <a:ea typeface="华文楷体" panose="02010600040101010101" pitchFamily="2" charset="-122"/>
              </a:defRPr>
            </a:lvl4pPr>
            <a:lvl5pPr>
              <a:defRPr sz="1600">
                <a:ea typeface="华文楷体" panose="0201060004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421C-0DB1-4470-9717-97CE711A2C3E}" type="datetime1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25812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EAEC-07D1-4170-B3C0-C7E0F3128868}" type="datetime1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660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CC56-45C1-43D8-991A-EFE38F2FCE0E}" type="datetime1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7202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华文楷体" panose="02010600040101010101" pitchFamily="2" charset="-122"/>
              </a:defRPr>
            </a:lvl1pPr>
            <a:lvl2pPr>
              <a:defRPr sz="2800">
                <a:ea typeface="华文楷体" panose="02010600040101010101" pitchFamily="2" charset="-122"/>
              </a:defRPr>
            </a:lvl2pPr>
            <a:lvl3pPr>
              <a:defRPr sz="2400">
                <a:ea typeface="华文楷体" panose="02010600040101010101" pitchFamily="2" charset="-122"/>
              </a:defRPr>
            </a:lvl3pPr>
            <a:lvl4pPr>
              <a:defRPr sz="2000">
                <a:ea typeface="华文楷体" panose="02010600040101010101" pitchFamily="2" charset="-122"/>
              </a:defRPr>
            </a:lvl4pPr>
            <a:lvl5pPr>
              <a:defRPr sz="2000">
                <a:ea typeface="华文楷体" panose="0201060004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华文楷体" panose="02010600040101010101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2055-40E4-40C3-8A6B-09019062B27F}" type="datetime1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632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2"/>
            <a:ext cx="5486400" cy="42505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华文楷体" panose="02010600040101010101" pitchFamily="2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华文楷体" panose="02010600040101010101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548F-E051-4821-8C81-DBDA92B2C5D4}" type="datetime1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29198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fld id="{CB6A873E-DB98-43EC-90DA-7584FB6B7A86}" type="datetime1">
              <a:rPr lang="zh-CN" altLang="en-US" smtClean="0"/>
              <a:pPr/>
              <a:t>2016/9/29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r>
              <a:rPr lang="en-US" altLang="zh-CN" dirty="0" smtClean="0"/>
              <a:t>Confidential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7484" y="268099"/>
            <a:ext cx="9144000" cy="35100"/>
          </a:xfrm>
          <a:prstGeom prst="rect">
            <a:avLst/>
          </a:prstGeom>
          <a:gradFill>
            <a:gsLst>
              <a:gs pos="0">
                <a:srgbClr val="E6162D"/>
              </a:gs>
              <a:gs pos="100000">
                <a:srgbClr val="FF993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4514" y="-10886"/>
            <a:ext cx="179512" cy="515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200" baseline="0" dirty="0" smtClean="0">
                <a:latin typeface="+mj-lt"/>
                <a:ea typeface="华文楷体" panose="02010600040101010101" pitchFamily="2" charset="-122"/>
              </a:rPr>
              <a:t>Confidential	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标题占位符 10"/>
          <p:cNvSpPr>
            <a:spLocks noGrp="1"/>
          </p:cNvSpPr>
          <p:nvPr>
            <p:ph type="title"/>
          </p:nvPr>
        </p:nvSpPr>
        <p:spPr>
          <a:xfrm>
            <a:off x="302840" y="461870"/>
            <a:ext cx="8229600" cy="435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855" b="18080"/>
          <a:stretch/>
        </p:blipFill>
        <p:spPr bwMode="auto">
          <a:xfrm>
            <a:off x="7452320" y="69574"/>
            <a:ext cx="1152128" cy="34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8725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571604" y="1851670"/>
            <a:ext cx="67448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朴素贝叶斯模型分享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3851920" y="2787774"/>
            <a:ext cx="43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6096" y="292249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51920" y="2933384"/>
            <a:ext cx="2160000" cy="369332"/>
          </a:xfrm>
          <a:prstGeom prst="rect">
            <a:avLst/>
          </a:prstGeom>
          <a:solidFill>
            <a:srgbClr val="E61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9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211710"/>
            <a:ext cx="143000" cy="10081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93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朴素贝叶斯分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类应用实践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156" y="2211710"/>
            <a:ext cx="143000" cy="10081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785786" y="1285866"/>
            <a:ext cx="4009539" cy="483355"/>
            <a:chOff x="4882941" y="3318276"/>
            <a:chExt cx="4009539" cy="483355"/>
          </a:xfrm>
        </p:grpSpPr>
        <p:sp>
          <p:nvSpPr>
            <p:cNvPr id="13" name="矩形 12"/>
            <p:cNvSpPr/>
            <p:nvPr/>
          </p:nvSpPr>
          <p:spPr>
            <a:xfrm>
              <a:off x="4882941" y="3318276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36096" y="3339966"/>
              <a:ext cx="3456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数据解释与分析</a:t>
              </a:r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32"/>
          <p:cNvGrpSpPr/>
          <p:nvPr/>
        </p:nvGrpSpPr>
        <p:grpSpPr>
          <a:xfrm>
            <a:off x="785738" y="2077954"/>
            <a:ext cx="4009539" cy="483355"/>
            <a:chOff x="4882941" y="3318276"/>
            <a:chExt cx="4009539" cy="483355"/>
          </a:xfrm>
        </p:grpSpPr>
        <p:sp>
          <p:nvSpPr>
            <p:cNvPr id="16" name="矩形 15"/>
            <p:cNvSpPr/>
            <p:nvPr/>
          </p:nvSpPr>
          <p:spPr>
            <a:xfrm>
              <a:off x="4882941" y="3318276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34"/>
            <p:cNvSpPr txBox="1"/>
            <p:nvPr/>
          </p:nvSpPr>
          <p:spPr>
            <a:xfrm>
              <a:off x="5436096" y="3339966"/>
              <a:ext cx="3456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模型导入与预测</a:t>
              </a:r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32"/>
          <p:cNvGrpSpPr/>
          <p:nvPr/>
        </p:nvGrpSpPr>
        <p:grpSpPr>
          <a:xfrm>
            <a:off x="785738" y="2870042"/>
            <a:ext cx="4009539" cy="483355"/>
            <a:chOff x="4882941" y="3318276"/>
            <a:chExt cx="4009539" cy="483355"/>
          </a:xfrm>
        </p:grpSpPr>
        <p:sp>
          <p:nvSpPr>
            <p:cNvPr id="19" name="矩形 18"/>
            <p:cNvSpPr/>
            <p:nvPr/>
          </p:nvSpPr>
          <p:spPr>
            <a:xfrm>
              <a:off x="4882941" y="3318276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34"/>
            <p:cNvSpPr txBox="1"/>
            <p:nvPr/>
          </p:nvSpPr>
          <p:spPr>
            <a:xfrm>
              <a:off x="5436096" y="3339966"/>
              <a:ext cx="3456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导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出文件格式</a:t>
              </a:r>
              <a:endParaRPr lang="en-US" altLang="zh-CN" sz="2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27" name="标题 3"/>
          <p:cNvSpPr>
            <a:spLocks noGrp="1"/>
          </p:cNvSpPr>
          <p:nvPr>
            <p:ph type="title"/>
          </p:nvPr>
        </p:nvSpPr>
        <p:spPr>
          <a:xfrm>
            <a:off x="302840" y="461870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数据分析与测试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2211710"/>
            <a:ext cx="143000" cy="10081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1472" y="928676"/>
            <a:ext cx="79295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用户</a:t>
            </a:r>
            <a:r>
              <a:rPr lang="en-US" altLang="zh-CN" sz="1400" dirty="0" smtClean="0">
                <a:solidFill>
                  <a:srgbClr val="FF0000"/>
                </a:solidFill>
              </a:rPr>
              <a:t>ID: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uid</a:t>
            </a:r>
            <a:r>
              <a:rPr lang="zh-CN" altLang="en-US" sz="1400" dirty="0" smtClean="0">
                <a:solidFill>
                  <a:srgbClr val="FF0000"/>
                </a:solidFill>
              </a:rPr>
              <a:t>；访问时段</a:t>
            </a:r>
            <a:r>
              <a:rPr lang="en-US" altLang="zh-CN" sz="1400" dirty="0" smtClean="0">
                <a:solidFill>
                  <a:srgbClr val="FF0000"/>
                </a:solidFill>
              </a:rPr>
              <a:t>: hour</a:t>
            </a:r>
            <a:r>
              <a:rPr lang="zh-CN" altLang="en-US" sz="1400" dirty="0" smtClean="0">
                <a:solidFill>
                  <a:srgbClr val="FF0000"/>
                </a:solidFill>
              </a:rPr>
              <a:t>；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/>
              <a:t>页面访问总数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req_num</a:t>
            </a:r>
            <a:endParaRPr lang="en-US" altLang="zh-CN" sz="1400" dirty="0" smtClean="0"/>
          </a:p>
          <a:p>
            <a:r>
              <a:rPr lang="en-US" altLang="zh-CN" sz="1400" dirty="0" smtClean="0"/>
              <a:t>profile</a:t>
            </a:r>
            <a:r>
              <a:rPr lang="zh-CN" altLang="en-US" sz="1400" dirty="0" smtClean="0"/>
              <a:t>页访问数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profile_num</a:t>
            </a:r>
            <a:endParaRPr lang="en-US" altLang="zh-CN" sz="1400" dirty="0" smtClean="0"/>
          </a:p>
          <a:p>
            <a:r>
              <a:rPr lang="zh-CN" altLang="en-US" sz="1400" dirty="0" smtClean="0"/>
              <a:t>关注页访问数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follow_num</a:t>
            </a:r>
            <a:endParaRPr lang="en-US" altLang="zh-CN" sz="1400" dirty="0" smtClean="0"/>
          </a:p>
          <a:p>
            <a:r>
              <a:rPr lang="zh-CN" altLang="en-US" sz="1400" dirty="0" smtClean="0"/>
              <a:t>粉丝页访问数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fans_num</a:t>
            </a:r>
            <a:endParaRPr lang="en-US" altLang="zh-CN" sz="1400" dirty="0" smtClean="0"/>
          </a:p>
          <a:p>
            <a:r>
              <a:rPr lang="zh-CN" altLang="en-US" sz="1400" dirty="0" smtClean="0"/>
              <a:t>用户信息页访问数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pinfo_num</a:t>
            </a:r>
            <a:endParaRPr lang="en-US" altLang="zh-CN" sz="1400" dirty="0" smtClean="0"/>
          </a:p>
          <a:p>
            <a:r>
              <a:rPr lang="zh-CN" altLang="en-US" sz="1400" dirty="0" smtClean="0"/>
              <a:t>主页访问数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home_num</a:t>
            </a:r>
            <a:endParaRPr lang="en-US" altLang="zh-CN" sz="1400" dirty="0" smtClean="0"/>
          </a:p>
          <a:p>
            <a:r>
              <a:rPr lang="zh-CN" altLang="en-US" sz="1400" dirty="0" smtClean="0"/>
              <a:t>微博接口访问数</a:t>
            </a:r>
            <a:r>
              <a:rPr lang="en-US" altLang="zh-CN" sz="1400" dirty="0" smtClean="0"/>
              <a:t>:  </a:t>
            </a:r>
            <a:r>
              <a:rPr lang="en-US" altLang="zh-CN" sz="1400" dirty="0" err="1" smtClean="0"/>
              <a:t>aj_mblog_num</a:t>
            </a:r>
            <a:endParaRPr lang="en-US" altLang="zh-CN" sz="1400" dirty="0" smtClean="0"/>
          </a:p>
          <a:p>
            <a:r>
              <a:rPr lang="zh-CN" altLang="en-US" sz="1400" dirty="0" smtClean="0"/>
              <a:t>微博页访问数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weibo_num</a:t>
            </a:r>
            <a:endParaRPr lang="en-US" altLang="zh-CN" sz="1400" dirty="0" smtClean="0"/>
          </a:p>
          <a:p>
            <a:r>
              <a:rPr lang="zh-CN" altLang="en-US" sz="1400" dirty="0" smtClean="0"/>
              <a:t>微博评论接口访问数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aj_cmt_num</a:t>
            </a:r>
            <a:endParaRPr lang="en-US" altLang="zh-CN" sz="1400" dirty="0" smtClean="0"/>
          </a:p>
          <a:p>
            <a:r>
              <a:rPr lang="zh-CN" altLang="en-US" sz="1400" dirty="0" smtClean="0"/>
              <a:t>相册页访问数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album_num</a:t>
            </a:r>
            <a:endParaRPr lang="en-US" altLang="zh-CN" sz="1400" dirty="0" smtClean="0"/>
          </a:p>
          <a:p>
            <a:r>
              <a:rPr lang="zh-CN" altLang="en-US" sz="1400" dirty="0" smtClean="0"/>
              <a:t>活动页访问数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einterest_num</a:t>
            </a:r>
            <a:endParaRPr lang="en-US" altLang="zh-CN" sz="1400" dirty="0" smtClean="0"/>
          </a:p>
          <a:p>
            <a:r>
              <a:rPr lang="zh-CN" altLang="en-US" sz="1400" dirty="0" smtClean="0"/>
              <a:t>活动相册页访问数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ephoto_num</a:t>
            </a:r>
            <a:endParaRPr lang="en-US" altLang="zh-CN" sz="1400" dirty="0" smtClean="0"/>
          </a:p>
          <a:p>
            <a:r>
              <a:rPr lang="zh-CN" altLang="en-US" sz="1400" dirty="0" smtClean="0"/>
              <a:t>活动规则页访问数</a:t>
            </a:r>
            <a:r>
              <a:rPr lang="en-US" altLang="zh-CN" sz="1400" dirty="0" smtClean="0"/>
              <a:t>:  </a:t>
            </a:r>
            <a:r>
              <a:rPr lang="en-US" altLang="zh-CN" sz="1400" dirty="0" err="1" smtClean="0"/>
              <a:t>erule_num</a:t>
            </a:r>
            <a:endParaRPr lang="en-US" altLang="zh-CN" sz="1400" dirty="0" smtClean="0"/>
          </a:p>
          <a:p>
            <a:r>
              <a:rPr lang="zh-CN" altLang="en-US" sz="1400" dirty="0" smtClean="0"/>
              <a:t>活动列表页访问数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elist_num</a:t>
            </a:r>
            <a:endParaRPr lang="en-US" altLang="zh-CN" sz="1400" dirty="0" smtClean="0"/>
          </a:p>
          <a:p>
            <a:r>
              <a:rPr lang="zh-CN" altLang="en-US" sz="1400" dirty="0" smtClean="0"/>
              <a:t>我的</a:t>
            </a:r>
            <a:r>
              <a:rPr lang="zh-CN" altLang="en-US" sz="1400" b="1" dirty="0" smtClean="0"/>
              <a:t>活</a:t>
            </a:r>
            <a:r>
              <a:rPr lang="zh-CN" altLang="en-US" sz="1400" dirty="0" smtClean="0"/>
              <a:t>动页访问数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myenent_num</a:t>
            </a:r>
            <a:endParaRPr lang="en-US" altLang="zh-CN" sz="1400" dirty="0" smtClean="0"/>
          </a:p>
          <a:p>
            <a:r>
              <a:rPr lang="en-US" altLang="zh-CN" sz="1400" dirty="0" err="1" smtClean="0"/>
              <a:t>aj</a:t>
            </a:r>
            <a:r>
              <a:rPr lang="zh-CN" altLang="en-US" sz="1400" dirty="0" smtClean="0"/>
              <a:t>接口访问数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aj_list_num</a:t>
            </a:r>
            <a:endParaRPr lang="en-US" altLang="zh-CN" sz="1400" dirty="0" smtClean="0"/>
          </a:p>
          <a:p>
            <a:r>
              <a:rPr lang="zh-CN" altLang="en-US" sz="1400" dirty="0" smtClean="0"/>
              <a:t>独立</a:t>
            </a:r>
            <a:r>
              <a:rPr lang="en-US" altLang="zh-CN" sz="1400" dirty="0" err="1" smtClean="0"/>
              <a:t>url</a:t>
            </a:r>
            <a:r>
              <a:rPr lang="zh-CN" altLang="en-US" sz="1400" dirty="0" smtClean="0"/>
              <a:t>访问数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durl_num</a:t>
            </a:r>
            <a:endParaRPr lang="zh-CN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071552"/>
            <a:ext cx="4929222" cy="145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527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27" name="标题 3"/>
          <p:cNvSpPr>
            <a:spLocks noGrp="1"/>
          </p:cNvSpPr>
          <p:nvPr>
            <p:ph type="title"/>
          </p:nvPr>
        </p:nvSpPr>
        <p:spPr>
          <a:xfrm>
            <a:off x="302840" y="461870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数据分析与测试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2211710"/>
            <a:ext cx="143000" cy="10081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8676"/>
            <a:ext cx="8594387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527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27" name="标题 3"/>
          <p:cNvSpPr>
            <a:spLocks noGrp="1"/>
          </p:cNvSpPr>
          <p:nvPr>
            <p:ph type="title"/>
          </p:nvPr>
        </p:nvSpPr>
        <p:spPr>
          <a:xfrm>
            <a:off x="302840" y="461870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导出文件格式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2211710"/>
            <a:ext cx="143000" cy="10081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65161" y="11590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b="7661"/>
          <a:stretch>
            <a:fillRect/>
          </a:stretch>
        </p:blipFill>
        <p:spPr bwMode="auto">
          <a:xfrm>
            <a:off x="5500694" y="500048"/>
            <a:ext cx="3022847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357158" y="1142990"/>
            <a:ext cx="49292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模型类别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model_type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multinomial</a:t>
            </a:r>
          </a:p>
          <a:p>
            <a:r>
              <a:rPr lang="zh-CN" altLang="en-US" dirty="0" smtClean="0"/>
              <a:t>分类总数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class_count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r>
              <a:rPr lang="zh-CN" altLang="en-US" dirty="0" smtClean="0"/>
              <a:t>所有类标 </a:t>
            </a:r>
            <a:r>
              <a:rPr lang="en-US" altLang="zh-CN" dirty="0" smtClean="0"/>
              <a:t>- labels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0.0 1.0</a:t>
            </a:r>
          </a:p>
          <a:p>
            <a:r>
              <a:rPr lang="zh-CN" altLang="en-US" dirty="0" smtClean="0"/>
              <a:t>类标对应的先验概率</a:t>
            </a:r>
            <a:r>
              <a:rPr lang="en-US" altLang="zh-CN" dirty="0" smtClean="0"/>
              <a:t>- </a:t>
            </a:r>
          </a:p>
          <a:p>
            <a:r>
              <a:rPr lang="en-US" altLang="zh-CN" dirty="0" smtClean="0"/>
              <a:t>pi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-0.6928149877521879 -0.6934794837564375</a:t>
            </a:r>
          </a:p>
          <a:p>
            <a:r>
              <a:rPr lang="zh-CN" altLang="en-US" dirty="0" smtClean="0"/>
              <a:t>特征总数（特征向量维度）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features_count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357</a:t>
            </a:r>
          </a:p>
          <a:p>
            <a:r>
              <a:rPr lang="zh-CN" altLang="en-US" dirty="0" smtClean="0"/>
              <a:t>对应特征在不同类标下的后验概率（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值） </a:t>
            </a:r>
            <a:r>
              <a:rPr lang="en-US" altLang="zh-CN" dirty="0" smtClean="0"/>
              <a:t>- </a:t>
            </a:r>
          </a:p>
          <a:p>
            <a:r>
              <a:rPr lang="en-US" altLang="zh-CN" dirty="0" smtClean="0"/>
              <a:t>theta : 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-13.14642359495315 -13.145759540210639 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-13.14642359495315 -3.567586701599847 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-13.14642359495315 -4.062684519280332 </a:t>
            </a:r>
            <a:endParaRPr lang="zh-CN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740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2211710"/>
            <a:ext cx="143000" cy="10081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3"/>
          <p:cNvSpPr>
            <a:spLocks noGrp="1"/>
          </p:cNvSpPr>
          <p:nvPr>
            <p:ph type="title"/>
          </p:nvPr>
        </p:nvSpPr>
        <p:spPr>
          <a:xfrm>
            <a:off x="302840" y="461870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模型导入与预测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2071684"/>
            <a:ext cx="59245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矩形 19"/>
          <p:cNvSpPr/>
          <p:nvPr/>
        </p:nvSpPr>
        <p:spPr>
          <a:xfrm>
            <a:off x="357158" y="1142990"/>
            <a:ext cx="63579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生成算法模型类，储存相关参数，并定义预测操作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使用到了</a:t>
            </a:r>
            <a:r>
              <a:rPr lang="en-US" altLang="zh-CN" dirty="0" err="1" smtClean="0"/>
              <a:t>MLLib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DenseMatrix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breeze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scala</a:t>
            </a:r>
            <a:r>
              <a:rPr lang="zh-CN" altLang="en-US" dirty="0" smtClean="0"/>
              <a:t>下线性代数库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4063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0" y="2211710"/>
            <a:ext cx="143000" cy="10081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模型导入与预测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 r="5262"/>
          <a:stretch>
            <a:fillRect/>
          </a:stretch>
        </p:blipFill>
        <p:spPr bwMode="auto">
          <a:xfrm>
            <a:off x="1928794" y="2214560"/>
            <a:ext cx="7000924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357158" y="1142990"/>
            <a:ext cx="7572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按照模型导出文件格式读出参数数据，并生成</a:t>
            </a:r>
            <a:r>
              <a:rPr lang="en-US" altLang="zh-CN" dirty="0" err="1" smtClean="0"/>
              <a:t>weiNaiveBayesModel</a:t>
            </a:r>
            <a:r>
              <a:rPr lang="zh-CN" altLang="en-US" dirty="0" smtClean="0"/>
              <a:t>类对象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43489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27" name="标题 3"/>
          <p:cNvSpPr>
            <a:spLocks noGrp="1"/>
          </p:cNvSpPr>
          <p:nvPr>
            <p:ph type="title"/>
          </p:nvPr>
        </p:nvSpPr>
        <p:spPr>
          <a:xfrm>
            <a:off x="302840" y="461870"/>
            <a:ext cx="8229600" cy="435695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模型预测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scala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2211710"/>
            <a:ext cx="143000" cy="10081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142990"/>
            <a:ext cx="5357850" cy="2524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357158" y="1142990"/>
            <a:ext cx="27146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model.theta.transpose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fc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lc</a:t>
            </a:r>
            <a:r>
              <a:rPr lang="en-US" altLang="zh-CN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_</a:t>
            </a:r>
            <a:r>
              <a:rPr lang="en-US" altLang="zh-CN" dirty="0" err="1" smtClean="0"/>
              <a:t>test.features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fc</a:t>
            </a:r>
            <a:r>
              <a:rPr lang="en-US" altLang="zh-CN" dirty="0" smtClean="0"/>
              <a:t>*1)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model.pi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lc</a:t>
            </a:r>
            <a:r>
              <a:rPr lang="en-US" altLang="zh-CN" dirty="0" smtClean="0"/>
              <a:t>*1)</a:t>
            </a:r>
          </a:p>
          <a:p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357158" y="3357568"/>
            <a:ext cx="7920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model.theta.transpose</a:t>
            </a:r>
            <a:r>
              <a:rPr lang="en-US" altLang="zh-CN" dirty="0" smtClean="0"/>
              <a:t>*_</a:t>
            </a:r>
            <a:r>
              <a:rPr lang="en-US" altLang="zh-CN" dirty="0" err="1" smtClean="0"/>
              <a:t>test.features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model.pi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5107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0" y="2211710"/>
            <a:ext cx="143000" cy="10081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3"/>
          <p:cNvSpPr>
            <a:spLocks noGrp="1"/>
          </p:cNvSpPr>
          <p:nvPr>
            <p:ph type="title"/>
          </p:nvPr>
        </p:nvSpPr>
        <p:spPr>
          <a:xfrm>
            <a:off x="302840" y="461870"/>
            <a:ext cx="8229600" cy="435695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模型预测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- java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714758"/>
            <a:ext cx="5072098" cy="128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928676"/>
            <a:ext cx="357187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矩形 13"/>
          <p:cNvSpPr/>
          <p:nvPr/>
        </p:nvSpPr>
        <p:spPr>
          <a:xfrm>
            <a:off x="714348" y="1142990"/>
            <a:ext cx="27146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model.theta.transpose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fc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lc</a:t>
            </a:r>
            <a:r>
              <a:rPr lang="en-US" altLang="zh-CN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_</a:t>
            </a:r>
            <a:r>
              <a:rPr lang="en-US" altLang="zh-CN" dirty="0" err="1" smtClean="0"/>
              <a:t>test.features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fc</a:t>
            </a:r>
            <a:r>
              <a:rPr lang="en-US" altLang="zh-CN" dirty="0" smtClean="0"/>
              <a:t>*1)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model.pi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lc</a:t>
            </a:r>
            <a:r>
              <a:rPr lang="en-US" altLang="zh-CN" dirty="0" smtClean="0"/>
              <a:t>*1)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72997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27" name="标题 3"/>
          <p:cNvSpPr>
            <a:spLocks noGrp="1"/>
          </p:cNvSpPr>
          <p:nvPr>
            <p:ph type="title"/>
          </p:nvPr>
        </p:nvSpPr>
        <p:spPr>
          <a:xfrm>
            <a:off x="302840" y="461870"/>
            <a:ext cx="8229600" cy="435695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数据分析与测试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3528" y="915566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直接分类</a:t>
            </a:r>
            <a:endParaRPr lang="en-US" altLang="zh-CN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特征值限制（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Feature Scale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en-US" altLang="zh-CN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特征二值化（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Feature Binary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en-US" altLang="zh-CN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2211710"/>
            <a:ext cx="143000" cy="10081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65161" y="11590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9" name="图表 8"/>
          <p:cNvGraphicFramePr/>
          <p:nvPr/>
        </p:nvGraphicFramePr>
        <p:xfrm>
          <a:off x="1214414" y="1857370"/>
          <a:ext cx="650085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20024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0" y="2211710"/>
            <a:ext cx="143000" cy="10081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65161" y="11590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数据分析与测试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5" name="图表 14"/>
          <p:cNvGraphicFramePr/>
          <p:nvPr/>
        </p:nvGraphicFramePr>
        <p:xfrm>
          <a:off x="1643042" y="1071552"/>
          <a:ext cx="5929354" cy="342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7301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115616" y="1855152"/>
            <a:ext cx="3312368" cy="1292662"/>
            <a:chOff x="1331640" y="1347614"/>
            <a:chExt cx="3312368" cy="1292662"/>
          </a:xfrm>
        </p:grpSpPr>
        <p:sp>
          <p:nvSpPr>
            <p:cNvPr id="9" name="TextBox 8"/>
            <p:cNvSpPr txBox="1"/>
            <p:nvPr/>
          </p:nvSpPr>
          <p:spPr>
            <a:xfrm>
              <a:off x="1403648" y="1347614"/>
              <a:ext cx="32403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  <a:endPara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331640" y="2178611"/>
              <a:ext cx="2808312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979712" y="2178611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Content</a:t>
              </a:r>
              <a:endParaRPr lang="zh-CN" altLang="en-US" sz="2400" b="1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44008" y="1800363"/>
            <a:ext cx="3917838" cy="477610"/>
            <a:chOff x="4860031" y="2408570"/>
            <a:chExt cx="3455953" cy="477610"/>
          </a:xfrm>
        </p:grpSpPr>
        <p:sp>
          <p:nvSpPr>
            <p:cNvPr id="28" name="矩形 27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63656" y="2408570"/>
              <a:ext cx="2952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MLLib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</a:t>
              </a:r>
              <a:r>
                <a:rPr lang="en-US" altLang="zh-CN" sz="24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NaiveBayes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644056" y="2592451"/>
            <a:ext cx="4009539" cy="483355"/>
            <a:chOff x="4882941" y="3318276"/>
            <a:chExt cx="4009539" cy="483355"/>
          </a:xfrm>
        </p:grpSpPr>
        <p:sp>
          <p:nvSpPr>
            <p:cNvPr id="34" name="矩形 33"/>
            <p:cNvSpPr/>
            <p:nvPr/>
          </p:nvSpPr>
          <p:spPr>
            <a:xfrm>
              <a:off x="4882941" y="3318276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36096" y="3339966"/>
              <a:ext cx="3456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数据解释与分析</a:t>
              </a:r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32"/>
          <p:cNvGrpSpPr/>
          <p:nvPr/>
        </p:nvGrpSpPr>
        <p:grpSpPr>
          <a:xfrm>
            <a:off x="4644008" y="3384539"/>
            <a:ext cx="4009539" cy="483355"/>
            <a:chOff x="4882941" y="3318276"/>
            <a:chExt cx="4009539" cy="483355"/>
          </a:xfrm>
        </p:grpSpPr>
        <p:sp>
          <p:nvSpPr>
            <p:cNvPr id="16" name="矩形 15"/>
            <p:cNvSpPr/>
            <p:nvPr/>
          </p:nvSpPr>
          <p:spPr>
            <a:xfrm>
              <a:off x="4882941" y="3318276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34"/>
            <p:cNvSpPr txBox="1"/>
            <p:nvPr/>
          </p:nvSpPr>
          <p:spPr>
            <a:xfrm>
              <a:off x="5436096" y="3339966"/>
              <a:ext cx="3456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模型导入与预测</a:t>
              </a:r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0" y="2211710"/>
            <a:ext cx="143000" cy="10081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9" name="组合 26"/>
          <p:cNvGrpSpPr/>
          <p:nvPr/>
        </p:nvGrpSpPr>
        <p:grpSpPr>
          <a:xfrm>
            <a:off x="4644008" y="1059582"/>
            <a:ext cx="3528392" cy="477610"/>
            <a:chOff x="4860032" y="2408570"/>
            <a:chExt cx="3528392" cy="477610"/>
          </a:xfrm>
        </p:grpSpPr>
        <p:sp>
          <p:nvSpPr>
            <p:cNvPr id="20" name="矩形 1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8"/>
            <p:cNvSpPr txBox="1"/>
            <p:nvPr/>
          </p:nvSpPr>
          <p:spPr>
            <a:xfrm>
              <a:off x="5436096" y="2408570"/>
              <a:ext cx="2952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朴素贝叶斯算法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32"/>
          <p:cNvGrpSpPr/>
          <p:nvPr/>
        </p:nvGrpSpPr>
        <p:grpSpPr>
          <a:xfrm>
            <a:off x="4644008" y="4176627"/>
            <a:ext cx="4009539" cy="483355"/>
            <a:chOff x="4882941" y="3318276"/>
            <a:chExt cx="4009539" cy="483355"/>
          </a:xfrm>
        </p:grpSpPr>
        <p:sp>
          <p:nvSpPr>
            <p:cNvPr id="23" name="矩形 22"/>
            <p:cNvSpPr/>
            <p:nvPr/>
          </p:nvSpPr>
          <p:spPr>
            <a:xfrm>
              <a:off x="4882941" y="3318276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34"/>
            <p:cNvSpPr txBox="1"/>
            <p:nvPr/>
          </p:nvSpPr>
          <p:spPr>
            <a:xfrm>
              <a:off x="5436096" y="3339966"/>
              <a:ext cx="3456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导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出文件格式</a:t>
              </a:r>
              <a:endParaRPr lang="en-US" altLang="zh-CN" sz="2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5643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0" y="2211710"/>
            <a:ext cx="143000" cy="10081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302840" y="461870"/>
            <a:ext cx="8229600" cy="435695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数据分析与测试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915566"/>
            <a:ext cx="8424936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不同特征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值</a:t>
            </a:r>
            <a:endParaRPr lang="en-US" altLang="zh-CN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928926" y="714362"/>
          <a:ext cx="43577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859"/>
                <a:gridCol w="2178859"/>
              </a:tblGrid>
              <a:tr h="26368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featuresIndex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2636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1,2,3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66.24</a:t>
                      </a:r>
                      <a:endParaRPr lang="zh-CN" altLang="en-US" dirty="0"/>
                    </a:p>
                  </a:txBody>
                  <a:tcPr/>
                </a:tc>
              </a:tr>
              <a:tr h="2636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14,15,16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65.73</a:t>
                      </a:r>
                      <a:endParaRPr lang="zh-CN" altLang="en-US" dirty="0"/>
                    </a:p>
                  </a:txBody>
                  <a:tcPr/>
                </a:tc>
              </a:tr>
              <a:tr h="2636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4,5,6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86.89</a:t>
                      </a:r>
                    </a:p>
                  </a:txBody>
                  <a:tcPr/>
                </a:tc>
              </a:tr>
              <a:tr h="2636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7,8,9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62.45</a:t>
                      </a:r>
                      <a:endParaRPr lang="zh-CN" altLang="en-US" dirty="0"/>
                    </a:p>
                  </a:txBody>
                  <a:tcPr/>
                </a:tc>
              </a:tr>
              <a:tr h="2636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10,11,12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51.62</a:t>
                      </a:r>
                      <a:endParaRPr lang="zh-CN" altLang="en-US" dirty="0"/>
                    </a:p>
                  </a:txBody>
                  <a:tcPr/>
                </a:tc>
              </a:tr>
              <a:tr h="2636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13,14,15,16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67.47</a:t>
                      </a:r>
                      <a:endParaRPr lang="zh-CN" altLang="en-US" dirty="0"/>
                    </a:p>
                  </a:txBody>
                  <a:tcPr/>
                </a:tc>
              </a:tr>
              <a:tr h="2636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3,4,5,6,7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94.92</a:t>
                      </a:r>
                      <a:endParaRPr lang="zh-CN" altLang="en-US" dirty="0"/>
                    </a:p>
                  </a:txBody>
                  <a:tcPr/>
                </a:tc>
              </a:tr>
              <a:tr h="2636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1,2,3,4,5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87.53</a:t>
                      </a:r>
                      <a:endParaRPr lang="zh-CN" altLang="en-US" dirty="0"/>
                    </a:p>
                  </a:txBody>
                  <a:tcPr/>
                </a:tc>
              </a:tr>
              <a:tr h="2636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6,7,8,9,10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93.89</a:t>
                      </a:r>
                      <a:endParaRPr lang="zh-CN" altLang="en-US" dirty="0"/>
                    </a:p>
                  </a:txBody>
                  <a:tcPr/>
                </a:tc>
              </a:tr>
              <a:tr h="2636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11,12,13,14,15,16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68.82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055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0" y="2211710"/>
            <a:ext cx="143000" cy="10081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302840" y="461870"/>
            <a:ext cx="8229600" cy="435695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数据分析与测试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915566"/>
            <a:ext cx="8424936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不同特征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值</a:t>
            </a:r>
            <a:endParaRPr lang="en-US" altLang="zh-CN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42910" y="1500180"/>
          <a:ext cx="371477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/>
                <a:gridCol w="1857388"/>
              </a:tblGrid>
              <a:tr h="26368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featuresIndex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2636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99.81</a:t>
                      </a:r>
                      <a:endParaRPr lang="zh-CN" altLang="en-US" dirty="0"/>
                    </a:p>
                  </a:txBody>
                  <a:tcPr/>
                </a:tc>
              </a:tr>
              <a:tr h="2636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63.59</a:t>
                      </a:r>
                      <a:endParaRPr lang="zh-CN" altLang="en-US" dirty="0"/>
                    </a:p>
                  </a:txBody>
                  <a:tcPr/>
                </a:tc>
              </a:tr>
              <a:tr h="2636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51.03</a:t>
                      </a:r>
                    </a:p>
                  </a:txBody>
                  <a:tcPr/>
                </a:tc>
              </a:tr>
              <a:tr h="2636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51.37</a:t>
                      </a:r>
                      <a:endParaRPr lang="zh-CN" altLang="en-US" dirty="0"/>
                    </a:p>
                  </a:txBody>
                  <a:tcPr/>
                </a:tc>
              </a:tr>
              <a:tr h="2636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51.44</a:t>
                      </a:r>
                      <a:endParaRPr lang="zh-CN" altLang="en-US" dirty="0"/>
                    </a:p>
                  </a:txBody>
                  <a:tcPr/>
                </a:tc>
              </a:tr>
              <a:tr h="2636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76.70</a:t>
                      </a:r>
                      <a:endParaRPr lang="zh-CN" altLang="en-US" dirty="0"/>
                    </a:p>
                  </a:txBody>
                  <a:tcPr/>
                </a:tc>
              </a:tr>
              <a:tr h="2636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86.27</a:t>
                      </a:r>
                      <a:endParaRPr lang="zh-CN" altLang="en-US" dirty="0"/>
                    </a:p>
                  </a:txBody>
                  <a:tcPr/>
                </a:tc>
              </a:tr>
              <a:tr h="2636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56.97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572000" y="1071552"/>
          <a:ext cx="378621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07"/>
                <a:gridCol w="18931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featuresIndex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57.10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50.56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49.67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49.97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51.90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49.47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49.74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49.86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67.94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055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0" y="2211710"/>
            <a:ext cx="143000" cy="10081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302840" y="461870"/>
            <a:ext cx="8229600" cy="435695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数据分析与测试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915566"/>
            <a:ext cx="8424936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不同特征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值</a:t>
            </a:r>
            <a:endParaRPr lang="en-US" altLang="zh-CN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10" name="图表 9"/>
          <p:cNvGraphicFramePr/>
          <p:nvPr/>
        </p:nvGraphicFramePr>
        <p:xfrm>
          <a:off x="642910" y="1428742"/>
          <a:ext cx="78581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7055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0" y="2211710"/>
            <a:ext cx="143000" cy="10081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302840" y="461870"/>
            <a:ext cx="8229600" cy="435695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数据分析与测试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915566"/>
            <a:ext cx="8424936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不同特征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值</a:t>
            </a:r>
            <a:endParaRPr lang="en-US" altLang="zh-CN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714348" y="1571618"/>
          <a:ext cx="778674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7055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数据分析与测试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2211710"/>
            <a:ext cx="143000" cy="10081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2910" y="107155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：页</a:t>
            </a:r>
            <a:r>
              <a:rPr lang="zh-CN" altLang="en-US" dirty="0" smtClean="0"/>
              <a:t>面访问总数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req_num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：主</a:t>
            </a:r>
            <a:r>
              <a:rPr lang="zh-CN" altLang="en-US" dirty="0" smtClean="0"/>
              <a:t>页访问数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home_num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：微</a:t>
            </a:r>
            <a:r>
              <a:rPr lang="zh-CN" altLang="en-US" dirty="0" smtClean="0"/>
              <a:t>博接口访问数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aj_mblog_num</a:t>
            </a:r>
            <a:endParaRPr lang="en-US" altLang="zh-CN" dirty="0" smtClean="0"/>
          </a:p>
          <a:p>
            <a:r>
              <a:rPr lang="en-US" altLang="zh-CN" dirty="0" smtClean="0"/>
              <a:t>16</a:t>
            </a:r>
            <a:r>
              <a:rPr lang="zh-CN" altLang="en-US" dirty="0" smtClean="0"/>
              <a:t>：独</a:t>
            </a:r>
            <a:r>
              <a:rPr lang="zh-CN" altLang="en-US" dirty="0" smtClean="0"/>
              <a:t>立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访问数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durl_num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0" y="2211710"/>
            <a:ext cx="143000" cy="10081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302840" y="461870"/>
            <a:ext cx="8229600" cy="435695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数据分析与测试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915566"/>
            <a:ext cx="8424936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不同特征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值</a:t>
            </a:r>
            <a:endParaRPr lang="en-US" altLang="zh-CN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71538" y="1500180"/>
          <a:ext cx="371477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/>
                <a:gridCol w="1857388"/>
              </a:tblGrid>
              <a:tr h="26368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featuresIndex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2636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0,5,6,16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99.81</a:t>
                      </a:r>
                      <a:endParaRPr lang="zh-CN" altLang="en-US" dirty="0"/>
                    </a:p>
                  </a:txBody>
                  <a:tcPr/>
                </a:tc>
              </a:tr>
              <a:tr h="2636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5,6,16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97.54</a:t>
                      </a:r>
                      <a:endParaRPr lang="zh-CN" altLang="en-US" dirty="0"/>
                    </a:p>
                  </a:txBody>
                  <a:tcPr/>
                </a:tc>
              </a:tr>
              <a:tr h="2636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1,5,6,7,8,16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98.75</a:t>
                      </a:r>
                      <a:endParaRPr lang="zh-CN" altLang="en-US" dirty="0"/>
                    </a:p>
                  </a:txBody>
                  <a:tcPr/>
                </a:tc>
              </a:tr>
              <a:tr h="2636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1,</a:t>
                      </a:r>
                      <a:r>
                        <a:rPr lang="en-US" altLang="zh-CN" dirty="0" smtClean="0"/>
                        <a:t>5,6,</a:t>
                      </a:r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97.58</a:t>
                      </a:r>
                      <a:endParaRPr lang="zh-CN" altLang="en-US" dirty="0"/>
                    </a:p>
                  </a:txBody>
                  <a:tcPr/>
                </a:tc>
              </a:tr>
              <a:tr h="2636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7,8,16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73.91</a:t>
                      </a:r>
                      <a:endParaRPr lang="zh-CN" altLang="en-US" dirty="0"/>
                    </a:p>
                  </a:txBody>
                  <a:tcPr/>
                </a:tc>
              </a:tr>
              <a:tr h="2636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1,7,8,16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81.90</a:t>
                      </a:r>
                      <a:endParaRPr lang="zh-CN" altLang="en-US" dirty="0"/>
                    </a:p>
                  </a:txBody>
                  <a:tcPr/>
                </a:tc>
              </a:tr>
              <a:tr h="2636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3,6,7,10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93.83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线形标注 1(带强调线) 11"/>
          <p:cNvSpPr/>
          <p:nvPr/>
        </p:nvSpPr>
        <p:spPr>
          <a:xfrm>
            <a:off x="5500694" y="3286130"/>
            <a:ext cx="2928958" cy="1143008"/>
          </a:xfrm>
          <a:prstGeom prst="accentCallout1">
            <a:avLst>
              <a:gd name="adj1" fmla="val 18750"/>
              <a:gd name="adj2" fmla="val -8333"/>
              <a:gd name="adj3" fmla="val 86753"/>
              <a:gd name="adj4" fmla="val -48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粉丝页访问</a:t>
            </a:r>
            <a:r>
              <a:rPr lang="zh-CN" altLang="en-US" dirty="0" smtClean="0">
                <a:solidFill>
                  <a:schemeClr val="tx2"/>
                </a:solidFill>
              </a:rPr>
              <a:t>数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主</a:t>
            </a:r>
            <a:r>
              <a:rPr lang="zh-CN" altLang="en-US" dirty="0" smtClean="0">
                <a:solidFill>
                  <a:schemeClr val="tx2"/>
                </a:solidFill>
              </a:rPr>
              <a:t>页访问</a:t>
            </a:r>
            <a:r>
              <a:rPr lang="zh-CN" altLang="en-US" dirty="0" smtClean="0">
                <a:solidFill>
                  <a:schemeClr val="tx2"/>
                </a:solidFill>
              </a:rPr>
              <a:t>数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微</a:t>
            </a:r>
            <a:r>
              <a:rPr lang="zh-CN" altLang="en-US" dirty="0" smtClean="0">
                <a:solidFill>
                  <a:schemeClr val="tx2"/>
                </a:solidFill>
              </a:rPr>
              <a:t>博接口访问</a:t>
            </a:r>
            <a:r>
              <a:rPr lang="zh-CN" altLang="en-US" dirty="0" smtClean="0">
                <a:solidFill>
                  <a:schemeClr val="tx2"/>
                </a:solidFill>
              </a:rPr>
              <a:t>数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微</a:t>
            </a:r>
            <a:r>
              <a:rPr lang="zh-CN" altLang="en-US" dirty="0" smtClean="0">
                <a:solidFill>
                  <a:schemeClr val="tx2"/>
                </a:solidFill>
              </a:rPr>
              <a:t>博评论接口访问</a:t>
            </a:r>
            <a:r>
              <a:rPr lang="zh-CN" altLang="en-US" dirty="0" smtClean="0">
                <a:solidFill>
                  <a:schemeClr val="tx2"/>
                </a:solidFill>
              </a:rPr>
              <a:t>数</a:t>
            </a:r>
            <a:endParaRPr lang="zh-CN" altLang="en-US" dirty="0"/>
          </a:p>
        </p:txBody>
      </p:sp>
      <p:sp>
        <p:nvSpPr>
          <p:cNvPr id="13" name="线形标注 1(带强调线) 12"/>
          <p:cNvSpPr/>
          <p:nvPr/>
        </p:nvSpPr>
        <p:spPr>
          <a:xfrm>
            <a:off x="5500694" y="2000246"/>
            <a:ext cx="2928958" cy="1143008"/>
          </a:xfrm>
          <a:prstGeom prst="accentCallout1">
            <a:avLst>
              <a:gd name="adj1" fmla="val 18750"/>
              <a:gd name="adj2" fmla="val -8333"/>
              <a:gd name="adj3" fmla="val 71121"/>
              <a:gd name="adj4" fmla="val -498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Profile</a:t>
            </a:r>
            <a:r>
              <a:rPr lang="zh-CN" altLang="en-US" dirty="0" smtClean="0">
                <a:solidFill>
                  <a:schemeClr val="tx2"/>
                </a:solidFill>
              </a:rPr>
              <a:t>页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  <a:r>
              <a:rPr lang="zh-CN" altLang="en-US" dirty="0" smtClean="0">
                <a:solidFill>
                  <a:schemeClr val="tx2"/>
                </a:solidFill>
              </a:rPr>
              <a:t>主页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  <a:r>
              <a:rPr lang="zh-CN" altLang="en-US" dirty="0" smtClean="0">
                <a:solidFill>
                  <a:schemeClr val="tx2"/>
                </a:solidFill>
              </a:rPr>
              <a:t>微</a:t>
            </a:r>
            <a:r>
              <a:rPr lang="zh-CN" altLang="en-US" dirty="0" smtClean="0">
                <a:solidFill>
                  <a:schemeClr val="tx2"/>
                </a:solidFill>
              </a:rPr>
              <a:t>博接</a:t>
            </a:r>
            <a:r>
              <a:rPr lang="zh-CN" altLang="en-US" dirty="0" smtClean="0">
                <a:solidFill>
                  <a:schemeClr val="tx2"/>
                </a:solidFill>
              </a:rPr>
              <a:t>口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  <a:r>
              <a:rPr lang="zh-CN" altLang="en-US" dirty="0" smtClean="0">
                <a:solidFill>
                  <a:schemeClr val="tx2"/>
                </a:solidFill>
              </a:rPr>
              <a:t>微</a:t>
            </a:r>
            <a:r>
              <a:rPr lang="zh-CN" altLang="en-US" dirty="0" smtClean="0">
                <a:solidFill>
                  <a:schemeClr val="tx2"/>
                </a:solidFill>
              </a:rPr>
              <a:t>博</a:t>
            </a:r>
            <a:r>
              <a:rPr lang="zh-CN" altLang="en-US" dirty="0" smtClean="0">
                <a:solidFill>
                  <a:schemeClr val="tx2"/>
                </a:solidFill>
              </a:rPr>
              <a:t>页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  <a:r>
              <a:rPr lang="zh-CN" altLang="en-US" dirty="0" smtClean="0">
                <a:solidFill>
                  <a:schemeClr val="tx2"/>
                </a:solidFill>
              </a:rPr>
              <a:t>微</a:t>
            </a:r>
            <a:r>
              <a:rPr lang="zh-CN" altLang="en-US" dirty="0" smtClean="0">
                <a:solidFill>
                  <a:schemeClr val="tx2"/>
                </a:solidFill>
              </a:rPr>
              <a:t>博评论接</a:t>
            </a:r>
            <a:r>
              <a:rPr lang="zh-CN" altLang="en-US" dirty="0" smtClean="0">
                <a:solidFill>
                  <a:schemeClr val="tx2"/>
                </a:solidFill>
              </a:rPr>
              <a:t>口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  <a:r>
              <a:rPr lang="zh-CN" altLang="en-US" dirty="0" smtClean="0">
                <a:solidFill>
                  <a:schemeClr val="tx2"/>
                </a:solidFill>
              </a:rPr>
              <a:t>独</a:t>
            </a:r>
            <a:r>
              <a:rPr lang="zh-CN" altLang="en-US" dirty="0" smtClean="0">
                <a:solidFill>
                  <a:schemeClr val="tx2"/>
                </a:solidFill>
              </a:rPr>
              <a:t>立</a:t>
            </a:r>
            <a:r>
              <a:rPr lang="en-US" altLang="zh-CN" dirty="0" err="1" smtClean="0">
                <a:solidFill>
                  <a:schemeClr val="tx2"/>
                </a:solidFill>
              </a:rPr>
              <a:t>url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</a:p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访</a:t>
            </a:r>
            <a:r>
              <a:rPr lang="zh-CN" altLang="en-US" dirty="0" smtClean="0">
                <a:solidFill>
                  <a:schemeClr val="tx2"/>
                </a:solidFill>
              </a:rPr>
              <a:t>问</a:t>
            </a:r>
            <a:r>
              <a:rPr lang="zh-CN" altLang="en-US" dirty="0" smtClean="0">
                <a:solidFill>
                  <a:schemeClr val="tx2"/>
                </a:solidFill>
              </a:rPr>
              <a:t>数</a:t>
            </a:r>
            <a:endParaRPr lang="zh-CN" altLang="en-US" dirty="0"/>
          </a:p>
        </p:txBody>
      </p:sp>
      <p:sp>
        <p:nvSpPr>
          <p:cNvPr id="14" name="线形标注 1(带强调线) 13"/>
          <p:cNvSpPr/>
          <p:nvPr/>
        </p:nvSpPr>
        <p:spPr>
          <a:xfrm>
            <a:off x="5500694" y="714362"/>
            <a:ext cx="2928958" cy="1143008"/>
          </a:xfrm>
          <a:prstGeom prst="accentCallout1">
            <a:avLst>
              <a:gd name="adj1" fmla="val 18750"/>
              <a:gd name="adj2" fmla="val -8333"/>
              <a:gd name="adj3" fmla="val 118937"/>
              <a:gd name="adj4" fmla="val -523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页面访问总</a:t>
            </a:r>
            <a:r>
              <a:rPr lang="zh-CN" altLang="en-US" dirty="0" smtClean="0">
                <a:solidFill>
                  <a:schemeClr val="tx2"/>
                </a:solidFill>
              </a:rPr>
              <a:t>数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主页访问</a:t>
            </a:r>
            <a:r>
              <a:rPr lang="zh-CN" altLang="en-US" dirty="0" smtClean="0">
                <a:solidFill>
                  <a:schemeClr val="tx2"/>
                </a:solidFill>
              </a:rPr>
              <a:t>数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微博接口访问</a:t>
            </a:r>
            <a:r>
              <a:rPr lang="zh-CN" altLang="en-US" dirty="0" smtClean="0">
                <a:solidFill>
                  <a:schemeClr val="tx2"/>
                </a:solidFill>
              </a:rPr>
              <a:t>数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独立</a:t>
            </a:r>
            <a:r>
              <a:rPr lang="en-US" altLang="zh-CN" dirty="0" err="1" smtClean="0">
                <a:solidFill>
                  <a:schemeClr val="tx2"/>
                </a:solidFill>
              </a:rPr>
              <a:t>url</a:t>
            </a:r>
            <a:r>
              <a:rPr lang="zh-CN" altLang="en-US" dirty="0" smtClean="0">
                <a:solidFill>
                  <a:schemeClr val="tx2"/>
                </a:solidFill>
              </a:rPr>
              <a:t>访问</a:t>
            </a:r>
            <a:r>
              <a:rPr lang="zh-CN" altLang="en-US" dirty="0" smtClean="0">
                <a:solidFill>
                  <a:schemeClr val="tx2"/>
                </a:solidFill>
              </a:rPr>
              <a:t>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055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43306" y="1851670"/>
            <a:ext cx="4961142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Listening!</a:t>
            </a:r>
            <a:endParaRPr lang="zh-CN" altLang="en-US" sz="6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211710"/>
            <a:ext cx="143000" cy="10081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朴素贝叶斯分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理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论与实现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156" y="2211710"/>
            <a:ext cx="143000" cy="10081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42910" y="2240961"/>
            <a:ext cx="3917838" cy="477610"/>
            <a:chOff x="4860031" y="2408570"/>
            <a:chExt cx="3455953" cy="477610"/>
          </a:xfrm>
        </p:grpSpPr>
        <p:sp>
          <p:nvSpPr>
            <p:cNvPr id="7" name="矩形 6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63656" y="2408570"/>
              <a:ext cx="2952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MLLib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</a:t>
              </a:r>
              <a:r>
                <a:rPr lang="en-US" altLang="zh-CN" sz="24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NaiveBayes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26"/>
          <p:cNvGrpSpPr/>
          <p:nvPr/>
        </p:nvGrpSpPr>
        <p:grpSpPr>
          <a:xfrm>
            <a:off x="642910" y="1500180"/>
            <a:ext cx="3528392" cy="477610"/>
            <a:chOff x="4860032" y="2408570"/>
            <a:chExt cx="3528392" cy="477610"/>
          </a:xfrm>
        </p:grpSpPr>
        <p:sp>
          <p:nvSpPr>
            <p:cNvPr id="10" name="矩形 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28"/>
            <p:cNvSpPr txBox="1"/>
            <p:nvPr/>
          </p:nvSpPr>
          <p:spPr>
            <a:xfrm>
              <a:off x="5436096" y="2408570"/>
              <a:ext cx="2952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朴素贝叶斯算法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朴素贝叶斯分类算法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2211710"/>
            <a:ext cx="143000" cy="10081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2"/>
          <p:cNvSpPr txBox="1"/>
          <p:nvPr/>
        </p:nvSpPr>
        <p:spPr>
          <a:xfrm>
            <a:off x="323528" y="100011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背景知识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28596" y="1428742"/>
            <a:ext cx="8429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/>
              <a:t>朴素贝叶斯法是</a:t>
            </a:r>
            <a:r>
              <a:rPr lang="zh-CN" altLang="en-US" b="1" dirty="0" smtClean="0">
                <a:solidFill>
                  <a:srgbClr val="FF0000"/>
                </a:solidFill>
              </a:rPr>
              <a:t>基于贝叶斯定理</a:t>
            </a:r>
            <a:r>
              <a:rPr lang="zh-CN" altLang="en-US" sz="1200" dirty="0" smtClean="0"/>
              <a:t>与</a:t>
            </a:r>
            <a:r>
              <a:rPr lang="zh-CN" altLang="en-US" b="1" dirty="0" smtClean="0">
                <a:solidFill>
                  <a:srgbClr val="FF0000"/>
                </a:solidFill>
              </a:rPr>
              <a:t>特征条件独立假设</a:t>
            </a:r>
            <a:r>
              <a:rPr lang="zh-CN" altLang="en-US" sz="1200" dirty="0" smtClean="0"/>
              <a:t>的分类方法，对于给定的训练集，首先基于特征条件独立假设学习输入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输出的</a:t>
            </a:r>
            <a:r>
              <a:rPr lang="zh-CN" altLang="en-US" b="1" dirty="0" smtClean="0">
                <a:solidFill>
                  <a:srgbClr val="FF0000"/>
                </a:solidFill>
              </a:rPr>
              <a:t>联合概率分布</a:t>
            </a:r>
            <a:r>
              <a:rPr lang="zh-CN" altLang="en-US" sz="1200" dirty="0" smtClean="0"/>
              <a:t>；然后基于此模型，对于给定的输入</a:t>
            </a:r>
            <a:r>
              <a:rPr lang="en-US" altLang="zh-CN" sz="1200" dirty="0" smtClean="0"/>
              <a:t>x,</a:t>
            </a:r>
            <a:r>
              <a:rPr lang="zh-CN" altLang="en-US" sz="1200" dirty="0" smtClean="0"/>
              <a:t>利用贝叶斯定理求出后验概率最大的输出</a:t>
            </a:r>
            <a:r>
              <a:rPr lang="en-US" altLang="zh-CN" sz="1200" dirty="0" smtClean="0"/>
              <a:t>y.</a:t>
            </a:r>
            <a:r>
              <a:rPr lang="zh-CN" altLang="en-US" sz="1200" dirty="0" smtClean="0"/>
              <a:t>朴素贝叶斯法实现简单，学习与预测的效率都很高，但是当特征之间的相关性很大时，效果不是很大。</a:t>
            </a:r>
            <a:endParaRPr lang="zh-CN" altLang="en-US" sz="1200" dirty="0"/>
          </a:p>
        </p:txBody>
      </p:sp>
      <p:sp>
        <p:nvSpPr>
          <p:cNvPr id="15" name="文本框 12"/>
          <p:cNvSpPr txBox="1"/>
          <p:nvPr/>
        </p:nvSpPr>
        <p:spPr>
          <a:xfrm>
            <a:off x="357158" y="2928940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条件概率公式</a:t>
            </a:r>
            <a:endParaRPr kumimoji="1" lang="zh-CN" altLang="en-US" dirty="0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3554550" y="2790828"/>
          <a:ext cx="1614350" cy="566740"/>
        </p:xfrm>
        <a:graphic>
          <a:graphicData uri="http://schemas.openxmlformats.org/presentationml/2006/ole">
            <p:oleObj spid="_x0000_s6147" name="Equation" r:id="rId3" imgW="1193760" imgH="419040" progId="Equation.DSMT4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3500430" y="3786196"/>
          <a:ext cx="2095514" cy="571504"/>
        </p:xfrm>
        <a:graphic>
          <a:graphicData uri="http://schemas.openxmlformats.org/presentationml/2006/ole">
            <p:oleObj spid="_x0000_s6148" name="Equation" r:id="rId4" imgW="1536480" imgH="419040" progId="Equation.DSMT4">
              <p:embed/>
            </p:oleObj>
          </a:graphicData>
        </a:graphic>
      </p:graphicFrame>
      <p:sp>
        <p:nvSpPr>
          <p:cNvPr id="16" name="文本框 12"/>
          <p:cNvSpPr txBox="1"/>
          <p:nvPr/>
        </p:nvSpPr>
        <p:spPr>
          <a:xfrm>
            <a:off x="357158" y="392907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贝叶斯公式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0645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27" name="标题 3"/>
          <p:cNvSpPr>
            <a:spLocks noGrp="1"/>
          </p:cNvSpPr>
          <p:nvPr>
            <p:ph type="title"/>
          </p:nvPr>
        </p:nvSpPr>
        <p:spPr>
          <a:xfrm>
            <a:off x="302840" y="461870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朴素贝叶斯分类算法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2211710"/>
            <a:ext cx="143000" cy="10081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23528" y="100011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模型训练</a:t>
            </a:r>
            <a:endParaRPr kumimoji="1" lang="zh-CN" altLang="en-US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642910" y="1643056"/>
          <a:ext cx="2919413" cy="852487"/>
        </p:xfrm>
        <a:graphic>
          <a:graphicData uri="http://schemas.openxmlformats.org/presentationml/2006/ole">
            <p:oleObj spid="_x0000_s8194" name="Equation" r:id="rId3" imgW="1434960" imgH="419040" progId="Equation.DSMT4">
              <p:embed/>
            </p:oleObj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4286248" y="642924"/>
            <a:ext cx="4143405" cy="3848899"/>
            <a:chOff x="4286248" y="642924"/>
            <a:chExt cx="4143405" cy="3848899"/>
          </a:xfrm>
        </p:grpSpPr>
        <p:pic>
          <p:nvPicPr>
            <p:cNvPr id="14" name="图片 13" descr="NBC训练.png"/>
            <p:cNvPicPr>
              <a:picLocks noChangeAspect="1"/>
            </p:cNvPicPr>
            <p:nvPr/>
          </p:nvPicPr>
          <p:blipFill>
            <a:blip r:embed="rId4"/>
            <a:srcRect l="8667" t="5625" r="13328" b="6256"/>
            <a:stretch>
              <a:fillRect/>
            </a:stretch>
          </p:blipFill>
          <p:spPr>
            <a:xfrm>
              <a:off x="4286248" y="857238"/>
              <a:ext cx="3857652" cy="335758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715008" y="421482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应用阶段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86446" y="64292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准备阶段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43901" y="2143122"/>
              <a:ext cx="2857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训练阶段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703468" y="4001867"/>
          <a:ext cx="1033463" cy="412750"/>
        </p:xfrm>
        <a:graphic>
          <a:graphicData uri="http://schemas.openxmlformats.org/presentationml/2006/ole">
            <p:oleObj spid="_x0000_s8197" name="Equation" r:id="rId5" imgW="507960" imgH="203040" progId="Equation.DSMT4">
              <p:embed/>
            </p:oleObj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2743260" y="4001867"/>
          <a:ext cx="696913" cy="414338"/>
        </p:xfrm>
        <a:graphic>
          <a:graphicData uri="http://schemas.openxmlformats.org/presentationml/2006/ole">
            <p:oleObj spid="_x0000_s8198" name="Equation" r:id="rId6" imgW="342720" imgH="203040" progId="Equation.DSMT4">
              <p:embed/>
            </p:oleObj>
          </a:graphicData>
        </a:graphic>
      </p:graphicFrame>
      <p:sp>
        <p:nvSpPr>
          <p:cNvPr id="21" name="下箭头 20"/>
          <p:cNvSpPr/>
          <p:nvPr/>
        </p:nvSpPr>
        <p:spPr>
          <a:xfrm rot="1080063">
            <a:off x="1452137" y="2581646"/>
            <a:ext cx="276329" cy="1340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 rot="20397957">
            <a:off x="2507193" y="2581646"/>
            <a:ext cx="276329" cy="1340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2948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2211710"/>
            <a:ext cx="143000" cy="10081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3"/>
          <p:cNvSpPr>
            <a:spLocks noGrp="1"/>
          </p:cNvSpPr>
          <p:nvPr>
            <p:ph type="title"/>
          </p:nvPr>
        </p:nvSpPr>
        <p:spPr>
          <a:xfrm>
            <a:off x="302840" y="461870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朴素贝叶斯分类算法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2"/>
          <p:cNvSpPr txBox="1"/>
          <p:nvPr/>
        </p:nvSpPr>
        <p:spPr>
          <a:xfrm>
            <a:off x="323528" y="100011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预测分类</a:t>
            </a:r>
            <a:endParaRPr kumimoji="1" lang="zh-CN" alt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857620" y="1214428"/>
          <a:ext cx="2919139" cy="852492"/>
        </p:xfrm>
        <a:graphic>
          <a:graphicData uri="http://schemas.openxmlformats.org/presentationml/2006/ole">
            <p:oleObj spid="_x0000_s7170" name="Equation" r:id="rId3" imgW="1434960" imgH="419040" progId="Equation.DSMT4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3214678" y="2490788"/>
          <a:ext cx="5519737" cy="2227262"/>
        </p:xfrm>
        <a:graphic>
          <a:graphicData uri="http://schemas.openxmlformats.org/presentationml/2006/ole">
            <p:oleObj spid="_x0000_s7171" name="Equation" r:id="rId4" imgW="2895480" imgH="1168200" progId="Equation.DSMT4">
              <p:embed/>
            </p:oleObj>
          </a:graphicData>
        </a:graphic>
      </p:graphicFrame>
      <p:sp>
        <p:nvSpPr>
          <p:cNvPr id="15" name="文本框 12"/>
          <p:cNvSpPr txBox="1"/>
          <p:nvPr/>
        </p:nvSpPr>
        <p:spPr>
          <a:xfrm>
            <a:off x="285720" y="285750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全概率公式</a:t>
            </a:r>
            <a:endParaRPr kumimoji="1" lang="zh-CN" altLang="en-US" dirty="0"/>
          </a:p>
        </p:txBody>
      </p:sp>
      <p:sp>
        <p:nvSpPr>
          <p:cNvPr id="16" name="文本框 12"/>
          <p:cNvSpPr txBox="1"/>
          <p:nvPr/>
        </p:nvSpPr>
        <p:spPr>
          <a:xfrm>
            <a:off x="285720" y="142874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目标的贝叶斯表述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5371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MLLib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NaiveBayes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2211710"/>
            <a:ext cx="143000" cy="10081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28596" y="1000114"/>
            <a:ext cx="1742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NaiveBayes.train</a:t>
            </a:r>
            <a:endParaRPr lang="zh-CN" altLang="en-US" dirty="0"/>
          </a:p>
        </p:txBody>
      </p:sp>
      <p:sp>
        <p:nvSpPr>
          <p:cNvPr id="12" name="直角上箭头 11"/>
          <p:cNvSpPr/>
          <p:nvPr/>
        </p:nvSpPr>
        <p:spPr>
          <a:xfrm rot="5400000">
            <a:off x="4679157" y="2961270"/>
            <a:ext cx="214314" cy="7143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直角上箭头 12"/>
          <p:cNvSpPr/>
          <p:nvPr/>
        </p:nvSpPr>
        <p:spPr>
          <a:xfrm rot="5400000">
            <a:off x="1035851" y="1250147"/>
            <a:ext cx="214314" cy="7143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71620" y="1428742"/>
            <a:ext cx="5500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NaiveBayes</a:t>
            </a:r>
            <a:r>
              <a:rPr lang="en-US" altLang="zh-CN" dirty="0" smtClean="0"/>
              <a:t>(lambda, </a:t>
            </a:r>
            <a:r>
              <a:rPr lang="en-US" altLang="zh-CN" dirty="0" err="1" smtClean="0"/>
              <a:t>modelType</a:t>
            </a:r>
            <a:r>
              <a:rPr lang="en-US" altLang="zh-CN" dirty="0" smtClean="0"/>
              <a:t>).run(input)</a:t>
            </a:r>
            <a:endParaRPr lang="zh-CN" altLang="en-US" dirty="0"/>
          </a:p>
        </p:txBody>
      </p:sp>
      <p:sp>
        <p:nvSpPr>
          <p:cNvPr id="15" name="直角上箭头 14"/>
          <p:cNvSpPr/>
          <p:nvPr/>
        </p:nvSpPr>
        <p:spPr>
          <a:xfrm rot="5400000">
            <a:off x="2178827" y="1666633"/>
            <a:ext cx="214314" cy="7143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734045" y="1857370"/>
            <a:ext cx="5052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5F5F5F"/>
                </a:solidFill>
              </a:rPr>
              <a:t>PairRDDFunctions.combineByKey</a:t>
            </a:r>
            <a:r>
              <a:rPr lang="en-US" altLang="zh-CN" dirty="0" smtClean="0">
                <a:solidFill>
                  <a:srgbClr val="5F5F5F"/>
                </a:solidFill>
              </a:rPr>
              <a:t>(</a:t>
            </a:r>
            <a:r>
              <a:rPr lang="zh-CN" altLang="en-US" dirty="0" smtClean="0">
                <a:solidFill>
                  <a:srgbClr val="5F5F5F"/>
                </a:solidFill>
              </a:rPr>
              <a:t>特征值线性相加</a:t>
            </a:r>
            <a:r>
              <a:rPr lang="en-US" altLang="zh-CN" dirty="0" smtClean="0">
                <a:solidFill>
                  <a:srgbClr val="5F5F5F"/>
                </a:solidFill>
              </a:rPr>
              <a:t>)</a:t>
            </a:r>
            <a:endParaRPr lang="zh-CN" altLang="en-US" dirty="0"/>
          </a:p>
        </p:txBody>
      </p:sp>
      <p:sp>
        <p:nvSpPr>
          <p:cNvPr id="18" name="直角上箭头 17"/>
          <p:cNvSpPr/>
          <p:nvPr/>
        </p:nvSpPr>
        <p:spPr>
          <a:xfrm rot="5400000">
            <a:off x="3445310" y="2178841"/>
            <a:ext cx="214314" cy="7143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909657" y="2285998"/>
            <a:ext cx="50200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thetaLogDenom</a:t>
            </a:r>
            <a:r>
              <a:rPr lang="en-US" altLang="zh-CN" dirty="0" smtClean="0"/>
              <a:t> = math.log(</a:t>
            </a:r>
            <a:r>
              <a:rPr lang="en-US" altLang="zh-CN" dirty="0" err="1" smtClean="0"/>
              <a:t>sumTermFreqs.values.sum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numFeatures</a:t>
            </a:r>
            <a:r>
              <a:rPr lang="en-US" altLang="zh-CN" dirty="0" smtClean="0"/>
              <a:t> * lambda)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214942" y="3139865"/>
            <a:ext cx="342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math.log(</a:t>
            </a:r>
            <a:r>
              <a:rPr lang="en-US" altLang="zh-CN" dirty="0" err="1" smtClean="0"/>
              <a:t>sumTermFreqs</a:t>
            </a:r>
            <a:r>
              <a:rPr lang="en-US" altLang="zh-CN" dirty="0" smtClean="0"/>
              <a:t>(j) + lambda) - </a:t>
            </a:r>
            <a:r>
              <a:rPr lang="en-US" altLang="zh-CN" dirty="0" err="1" smtClean="0"/>
              <a:t>thetaLogDenom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857620" y="37861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piLogDenom</a:t>
            </a:r>
            <a:r>
              <a:rPr lang="en-US" altLang="zh-CN" dirty="0" smtClean="0"/>
              <a:t> = math.log(</a:t>
            </a:r>
            <a:r>
              <a:rPr lang="en-US" altLang="zh-CN" dirty="0" err="1" smtClean="0"/>
              <a:t>numDocuments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numLabels</a:t>
            </a:r>
            <a:r>
              <a:rPr lang="en-US" altLang="zh-CN" dirty="0" smtClean="0"/>
              <a:t> * lambda)</a:t>
            </a:r>
          </a:p>
          <a:p>
            <a:r>
              <a:rPr lang="en-US" altLang="zh-CN" dirty="0" smtClean="0"/>
              <a:t>pi(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= math.log(n + lambda) - </a:t>
            </a:r>
            <a:r>
              <a:rPr lang="en-US" altLang="zh-CN" dirty="0" err="1" smtClean="0"/>
              <a:t>piLogDenom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3" name="右箭头 22"/>
          <p:cNvSpPr/>
          <p:nvPr/>
        </p:nvSpPr>
        <p:spPr>
          <a:xfrm rot="8529876">
            <a:off x="1916099" y="2662887"/>
            <a:ext cx="1285884" cy="166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14282" y="3357568"/>
            <a:ext cx="32147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RDD[(Label, </a:t>
            </a:r>
            <a:r>
              <a:rPr lang="en-US" altLang="zh-CN" dirty="0" err="1" smtClean="0"/>
              <a:t>LabelCount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FeaturesSum</a:t>
            </a:r>
            <a:r>
              <a:rPr lang="en-US" altLang="zh-CN" dirty="0" smtClean="0"/>
              <a:t>)]</a:t>
            </a:r>
          </a:p>
          <a:p>
            <a:r>
              <a:rPr lang="en-US" altLang="zh-CN" dirty="0" smtClean="0"/>
              <a:t>(label, (n, </a:t>
            </a:r>
            <a:r>
              <a:rPr lang="en-US" altLang="zh-CN" dirty="0" err="1" smtClean="0"/>
              <a:t>sumTermFreqs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432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MLLib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NaiveBayes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5720" y="1000114"/>
            <a:ext cx="8858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def </a:t>
            </a:r>
            <a:r>
              <a:rPr lang="en-US" altLang="zh-CN" dirty="0" err="1" smtClean="0"/>
              <a:t>combineByKey</a:t>
            </a:r>
            <a:r>
              <a:rPr lang="en-US" altLang="zh-CN" dirty="0" smtClean="0"/>
              <a:t>[C](</a:t>
            </a:r>
            <a:r>
              <a:rPr lang="en-US" altLang="zh-CN" dirty="0" err="1" smtClean="0"/>
              <a:t>createCombiner</a:t>
            </a:r>
            <a:r>
              <a:rPr lang="en-US" altLang="zh-CN" dirty="0" smtClean="0"/>
              <a:t>: (V) ⇒ C,</a:t>
            </a:r>
          </a:p>
          <a:p>
            <a:r>
              <a:rPr lang="en-US" altLang="zh-CN" dirty="0" err="1" smtClean="0"/>
              <a:t>mergeValue</a:t>
            </a:r>
            <a:r>
              <a:rPr lang="en-US" altLang="zh-CN" dirty="0" smtClean="0"/>
              <a:t>: (C, V) ⇒ C,</a:t>
            </a:r>
          </a:p>
          <a:p>
            <a:r>
              <a:rPr lang="en-US" altLang="zh-CN" dirty="0" err="1" smtClean="0"/>
              <a:t>mergeCombiners</a:t>
            </a:r>
            <a:r>
              <a:rPr lang="en-US" altLang="zh-CN" dirty="0" smtClean="0"/>
              <a:t>: (C, C) ⇒ C): RDD[(K, C)]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7158" y="2000246"/>
            <a:ext cx="75009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createCombiner</a:t>
            </a:r>
            <a:r>
              <a:rPr lang="en-US" altLang="zh-CN" dirty="0" smtClean="0"/>
              <a:t> = (v: Vector) =&gt; {(1L, </a:t>
            </a:r>
            <a:r>
              <a:rPr lang="en-US" altLang="zh-CN" dirty="0" err="1" smtClean="0"/>
              <a:t>v.copy.toDense</a:t>
            </a:r>
            <a:r>
              <a:rPr lang="en-US" altLang="zh-CN" dirty="0" smtClean="0"/>
              <a:t>)},</a:t>
            </a:r>
          </a:p>
          <a:p>
            <a:r>
              <a:rPr lang="en-US" altLang="zh-CN" dirty="0" err="1" smtClean="0"/>
              <a:t>mergeValue</a:t>
            </a:r>
            <a:r>
              <a:rPr lang="en-US" altLang="zh-CN" dirty="0" smtClean="0"/>
              <a:t> = (c: (Long, </a:t>
            </a:r>
            <a:r>
              <a:rPr lang="en-US" altLang="zh-CN" dirty="0" err="1" smtClean="0"/>
              <a:t>DenseVector</a:t>
            </a:r>
            <a:r>
              <a:rPr lang="en-US" altLang="zh-CN" dirty="0" smtClean="0"/>
              <a:t>), v: Vector) =&gt;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BLAS.axpy</a:t>
            </a:r>
            <a:r>
              <a:rPr lang="en-US" altLang="zh-CN" dirty="0" smtClean="0"/>
              <a:t>(1.0, v, c._2)</a:t>
            </a:r>
          </a:p>
          <a:p>
            <a:r>
              <a:rPr lang="en-US" altLang="zh-CN" dirty="0" smtClean="0"/>
              <a:t>        (c._1 + 1L, c._2)</a:t>
            </a:r>
          </a:p>
          <a:p>
            <a:r>
              <a:rPr lang="en-US" altLang="zh-CN" dirty="0" smtClean="0"/>
              <a:t>      },</a:t>
            </a:r>
          </a:p>
          <a:p>
            <a:r>
              <a:rPr lang="en-US" altLang="zh-CN" dirty="0" err="1" smtClean="0"/>
              <a:t>mergeCombiners</a:t>
            </a:r>
            <a:r>
              <a:rPr lang="en-US" altLang="zh-CN" dirty="0" smtClean="0"/>
              <a:t> = (c1: (Long, </a:t>
            </a:r>
            <a:r>
              <a:rPr lang="en-US" altLang="zh-CN" dirty="0" err="1" smtClean="0"/>
              <a:t>DenseVector</a:t>
            </a:r>
            <a:r>
              <a:rPr lang="en-US" altLang="zh-CN" dirty="0" smtClean="0"/>
              <a:t>), c2: (Long, </a:t>
            </a:r>
            <a:r>
              <a:rPr lang="en-US" altLang="zh-CN" dirty="0" err="1" smtClean="0"/>
              <a:t>DenseVector</a:t>
            </a:r>
            <a:r>
              <a:rPr lang="en-US" altLang="zh-CN" dirty="0" smtClean="0"/>
              <a:t>)) =&gt;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BLAS.axpy</a:t>
            </a:r>
            <a:r>
              <a:rPr lang="en-US" altLang="zh-CN" dirty="0" smtClean="0"/>
              <a:t>(1.0, c2._2, c1._2)</a:t>
            </a:r>
          </a:p>
          <a:p>
            <a:r>
              <a:rPr lang="en-US" altLang="zh-CN" dirty="0" smtClean="0"/>
              <a:t>        (c1._1 + c2._1, c1._2)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 rot="19515660">
            <a:off x="4504804" y="1637413"/>
            <a:ext cx="1285884" cy="166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21321167">
            <a:off x="4362313" y="2695006"/>
            <a:ext cx="1285884" cy="166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521780">
            <a:off x="4147998" y="3909451"/>
            <a:ext cx="1285884" cy="166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57884" y="928676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每个训练样本计数</a:t>
            </a:r>
            <a:r>
              <a:rPr kumimoji="1"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27680" y="2500312"/>
            <a:ext cx="270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同类别下不同格式训练样本，计数，求和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00694" y="400051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同类别下训练样本，计数，求和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27" name="标题 3"/>
          <p:cNvSpPr>
            <a:spLocks noGrp="1"/>
          </p:cNvSpPr>
          <p:nvPr>
            <p:ph type="title"/>
          </p:nvPr>
        </p:nvSpPr>
        <p:spPr>
          <a:xfrm>
            <a:off x="302840" y="461870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MLLib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NaiveBayes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2211710"/>
            <a:ext cx="143000" cy="10081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12"/>
          <p:cNvSpPr txBox="1"/>
          <p:nvPr/>
        </p:nvSpPr>
        <p:spPr>
          <a:xfrm>
            <a:off x="323528" y="2786064"/>
            <a:ext cx="3391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Spark </a:t>
            </a:r>
            <a:r>
              <a:rPr kumimoji="1" lang="zh-CN" altLang="en-US" dirty="0" smtClean="0"/>
              <a:t>中</a:t>
            </a:r>
            <a:r>
              <a:rPr kumimoji="1" lang="en-US" altLang="zh-CN" dirty="0" err="1" smtClean="0"/>
              <a:t>NaiveBayesModel.save</a:t>
            </a:r>
            <a:r>
              <a:rPr kumimoji="1" lang="zh-CN" altLang="en-US" dirty="0" smtClean="0"/>
              <a:t>，存储格式本质是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，按分布式</a:t>
            </a:r>
            <a:r>
              <a:rPr lang="en-US" dirty="0" smtClean="0"/>
              <a:t> Parquet format</a:t>
            </a:r>
            <a:r>
              <a:rPr kumimoji="1" lang="zh-CN" altLang="en-US" dirty="0" smtClean="0"/>
              <a:t>存储。</a:t>
            </a:r>
            <a:endParaRPr kumimoji="1"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2786064"/>
            <a:ext cx="4714908" cy="187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1071552"/>
            <a:ext cx="40195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组合 11"/>
          <p:cNvGrpSpPr/>
          <p:nvPr/>
        </p:nvGrpSpPr>
        <p:grpSpPr>
          <a:xfrm>
            <a:off x="857224" y="1071552"/>
            <a:ext cx="2428892" cy="1285884"/>
            <a:chOff x="571472" y="2928940"/>
            <a:chExt cx="2428892" cy="1285884"/>
          </a:xfrm>
        </p:grpSpPr>
        <p:grpSp>
          <p:nvGrpSpPr>
            <p:cNvPr id="13" name="组合 32"/>
            <p:cNvGrpSpPr/>
            <p:nvPr/>
          </p:nvGrpSpPr>
          <p:grpSpPr>
            <a:xfrm>
              <a:off x="571472" y="3286130"/>
              <a:ext cx="2428892" cy="928694"/>
              <a:chOff x="571472" y="3286130"/>
              <a:chExt cx="2428892" cy="92869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571472" y="3357568"/>
                <a:ext cx="928694" cy="214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857356" y="3357568"/>
                <a:ext cx="142876" cy="8572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857488" y="3357568"/>
                <a:ext cx="142876" cy="1428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71472" y="3571882"/>
                <a:ext cx="928694" cy="214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857488" y="3500444"/>
                <a:ext cx="142876" cy="1428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285984" y="3357568"/>
                <a:ext cx="142876" cy="1428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285984" y="3500444"/>
                <a:ext cx="142876" cy="1428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500166" y="3357568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*</a:t>
                </a:r>
                <a:endParaRPr lang="zh-CN" altLang="en-US" dirty="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000232" y="3286130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+</a:t>
                </a:r>
                <a:endParaRPr lang="zh-CN" altLang="en-US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500298" y="3286130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=</a:t>
                </a:r>
                <a:endParaRPr lang="zh-CN" altLang="en-US" dirty="0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642910" y="2928940"/>
              <a:ext cx="6823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theta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2214546" y="2928940"/>
              <a:ext cx="359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pi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571604" y="2928940"/>
              <a:ext cx="6540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_test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4850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-宽屏16：10 - TEST">
  <a:themeElements>
    <a:clrScheme name="Weibo Fresh">
      <a:dk1>
        <a:srgbClr val="5F5F5F"/>
      </a:dk1>
      <a:lt1>
        <a:sysClr val="window" lastClr="FFFFFF"/>
      </a:lt1>
      <a:dk2>
        <a:srgbClr val="000000"/>
      </a:dk2>
      <a:lt2>
        <a:srgbClr val="707276"/>
      </a:lt2>
      <a:accent1>
        <a:srgbClr val="FFE171"/>
      </a:accent1>
      <a:accent2>
        <a:srgbClr val="76E0A3"/>
      </a:accent2>
      <a:accent3>
        <a:srgbClr val="5CACE2"/>
      </a:accent3>
      <a:accent4>
        <a:srgbClr val="AD77C3"/>
      </a:accent4>
      <a:accent5>
        <a:srgbClr val="A2ABAC"/>
      </a:accent5>
      <a:accent6>
        <a:srgbClr val="000000"/>
      </a:accent6>
      <a:hlink>
        <a:srgbClr val="2487CA"/>
      </a:hlink>
      <a:folHlink>
        <a:srgbClr val="1BC7A6"/>
      </a:folHlink>
    </a:clrScheme>
    <a:fontScheme name="新浪">
      <a:majorFont>
        <a:latin typeface="Calibri"/>
        <a:ea typeface="楷体"/>
        <a:cs typeface=""/>
      </a:majorFont>
      <a:minorFont>
        <a:latin typeface="Calibri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模板-宽屏16：10 - TEST</Template>
  <TotalTime>5993</TotalTime>
  <Words>1361</Words>
  <Application>Microsoft Macintosh PowerPoint</Application>
  <PresentationFormat>全屏显示(16:9)</PresentationFormat>
  <Paragraphs>276</Paragraphs>
  <Slides>26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模板-宽屏16：10 - TEST</vt:lpstr>
      <vt:lpstr>Equation</vt:lpstr>
      <vt:lpstr>幻灯片 1</vt:lpstr>
      <vt:lpstr>幻灯片 2</vt:lpstr>
      <vt:lpstr>朴素贝叶斯分类理论与实现</vt:lpstr>
      <vt:lpstr>朴素贝叶斯分类算法</vt:lpstr>
      <vt:lpstr>朴素贝叶斯分类算法</vt:lpstr>
      <vt:lpstr>朴素贝叶斯分类算法</vt:lpstr>
      <vt:lpstr>MLLib中的NaiveBayes</vt:lpstr>
      <vt:lpstr>MLLib中的NaiveBayes</vt:lpstr>
      <vt:lpstr>MLLib中的NaiveBayes</vt:lpstr>
      <vt:lpstr>朴素贝叶斯分类应用实践</vt:lpstr>
      <vt:lpstr>数据分析与测试</vt:lpstr>
      <vt:lpstr>数据分析与测试</vt:lpstr>
      <vt:lpstr>导出文件格式</vt:lpstr>
      <vt:lpstr>模型导入与预测</vt:lpstr>
      <vt:lpstr>模型导入与预测</vt:lpstr>
      <vt:lpstr>模型预测 - scala</vt:lpstr>
      <vt:lpstr>模型预测 - java</vt:lpstr>
      <vt:lpstr>数据分析与测试</vt:lpstr>
      <vt:lpstr>数据分析与测试</vt:lpstr>
      <vt:lpstr>数据分析与测试</vt:lpstr>
      <vt:lpstr>数据分析与测试</vt:lpstr>
      <vt:lpstr>数据分析与测试</vt:lpstr>
      <vt:lpstr>数据分析与测试</vt:lpstr>
      <vt:lpstr>数据分析与测试</vt:lpstr>
      <vt:lpstr>数据分析与测试</vt:lpstr>
      <vt:lpstr>幻灯片 26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微博业务分析报告年报   2014年</dc:title>
  <dc:creator>何昕</dc:creator>
  <cp:lastModifiedBy>Suanec</cp:lastModifiedBy>
  <cp:revision>466</cp:revision>
  <dcterms:created xsi:type="dcterms:W3CDTF">2016-01-05T09:35:38Z</dcterms:created>
  <dcterms:modified xsi:type="dcterms:W3CDTF">2016-09-29T05:27:00Z</dcterms:modified>
</cp:coreProperties>
</file>