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8" r:id="rId2"/>
    <p:sldId id="449" r:id="rId3"/>
    <p:sldId id="450" r:id="rId4"/>
    <p:sldId id="478" r:id="rId5"/>
    <p:sldId id="473" r:id="rId6"/>
    <p:sldId id="480" r:id="rId7"/>
    <p:sldId id="493" r:id="rId8"/>
    <p:sldId id="494" r:id="rId9"/>
    <p:sldId id="474" r:id="rId10"/>
    <p:sldId id="498" r:id="rId11"/>
    <p:sldId id="499" r:id="rId12"/>
    <p:sldId id="503" r:id="rId13"/>
    <p:sldId id="496" r:id="rId14"/>
    <p:sldId id="497" r:id="rId15"/>
    <p:sldId id="501" r:id="rId16"/>
    <p:sldId id="475" r:id="rId17"/>
    <p:sldId id="485" r:id="rId18"/>
    <p:sldId id="486" r:id="rId19"/>
    <p:sldId id="487" r:id="rId20"/>
    <p:sldId id="476" r:id="rId21"/>
    <p:sldId id="488" r:id="rId22"/>
    <p:sldId id="489" r:id="rId23"/>
    <p:sldId id="451" r:id="rId24"/>
    <p:sldId id="490" r:id="rId25"/>
    <p:sldId id="492" r:id="rId26"/>
    <p:sldId id="472" r:id="rId27"/>
    <p:sldId id="495" r:id="rId28"/>
    <p:sldId id="502" r:id="rId29"/>
    <p:sldId id="50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1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ECFF6"/>
    <a:srgbClr val="E20000"/>
    <a:srgbClr val="EC96EA"/>
    <a:srgbClr val="E562E0"/>
    <a:srgbClr val="FF8300"/>
    <a:srgbClr val="E6172D"/>
    <a:srgbClr val="007FC7"/>
    <a:srgbClr val="FE7C72"/>
    <a:srgbClr val="FFCD00"/>
    <a:srgbClr val="B9E5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04" autoAdjust="0"/>
    <p:restoredTop sz="84607" autoAdjust="0"/>
  </p:normalViewPr>
  <p:slideViewPr>
    <p:cSldViewPr>
      <p:cViewPr varScale="1">
        <p:scale>
          <a:sx n="100" d="100"/>
          <a:sy n="100" d="100"/>
        </p:scale>
        <p:origin x="-1758" y="-96"/>
      </p:cViewPr>
      <p:guideLst>
        <p:guide orient="horz" pos="2160"/>
        <p:guide orient="horz" pos="1797"/>
        <p:guide orient="horz" pos="3853"/>
        <p:guide orient="horz" pos="21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华文楷体" panose="02010600040101010101" pitchFamily="2" charset="-122"/>
              </a:defRPr>
            </a:lvl1pPr>
          </a:lstStyle>
          <a:p>
            <a:fld id="{0BD6233F-13FE-470D-9158-C0DF3C4C1B5F}" type="datetimeFigureOut">
              <a:rPr lang="zh-CN" altLang="en-US" smtClean="0"/>
              <a:pPr/>
              <a:t>2017/5/19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华文楷体" panose="02010600040101010101" pitchFamily="2" charset="-122"/>
              </a:defRPr>
            </a:lvl1pPr>
          </a:lstStyle>
          <a:p>
            <a:fld id="{54C4ED09-BEFB-4CF8-9CC3-4B3F60FDE3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93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模型改进，网络改进，偏置项阐述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增加网络节点（节点跟随项目数据）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网络改进，参数传递到数据中，偏置结点值不变，数据对应维度更新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偏置项，神经网络对不同数据分布的统一拟合，网络参数的浪费，特定类别的偏置项接近。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模型改进，网络改进，偏置项阐述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增加网络节点（节点跟随项目数据）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网络改进，参数传递到数据中，偏置结点值不变，数据对应维度更新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偏置项，神经网络对不同数据分布的统一拟合，网络参数的浪费，特定类别的偏置项接近。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在同等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值情况下，更为接近收敛值。意味着在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不断增长的过程中更快收敛。同等计算复杂度情况下，具有更优表现。</a:t>
            </a:r>
            <a:endParaRPr lang="en-US" altLang="zh-CN" dirty="0" smtClean="0"/>
          </a:p>
          <a:p>
            <a:r>
              <a:rPr lang="zh-CN" altLang="en-US" dirty="0" smtClean="0"/>
              <a:t>延续了</a:t>
            </a:r>
            <a:r>
              <a:rPr lang="en-US" altLang="zh-CN" dirty="0" smtClean="0"/>
              <a:t>CDL</a:t>
            </a:r>
            <a:r>
              <a:rPr lang="zh-CN" altLang="en-US" dirty="0" smtClean="0"/>
              <a:t>的不足：训练时间长，训练开销大，模型可能不稳定（因为参数过多）。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在同等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值情况下，更为接近收敛值。意味着在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不断增长的过程中更快收敛。同等计算复杂度情况下，具有更优表现。</a:t>
            </a:r>
            <a:endParaRPr lang="en-US" altLang="zh-CN" dirty="0" smtClean="0"/>
          </a:p>
          <a:p>
            <a:r>
              <a:rPr lang="zh-CN" altLang="en-US" dirty="0" smtClean="0"/>
              <a:t>延续了</a:t>
            </a:r>
            <a:r>
              <a:rPr lang="en-US" altLang="zh-CN" dirty="0" smtClean="0"/>
              <a:t>CDL</a:t>
            </a:r>
            <a:r>
              <a:rPr lang="zh-CN" altLang="en-US" dirty="0" smtClean="0"/>
              <a:t>的不足：训练时间长，训练开销大，模型可能不稳定（因为参数过多）。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在同等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值情况下，更为接近收敛值。意味着在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不断增长的过程中更快收敛。同等计算复杂度情况下，具有更优表现。</a:t>
            </a:r>
            <a:endParaRPr lang="en-US" altLang="zh-CN" dirty="0" smtClean="0"/>
          </a:p>
          <a:p>
            <a:r>
              <a:rPr lang="zh-CN" altLang="en-US" dirty="0" smtClean="0"/>
              <a:t>延续了</a:t>
            </a:r>
            <a:r>
              <a:rPr lang="en-US" altLang="zh-CN" dirty="0" smtClean="0"/>
              <a:t>CDL</a:t>
            </a:r>
            <a:r>
              <a:rPr lang="zh-CN" altLang="en-US" dirty="0" smtClean="0"/>
              <a:t>的不足：训练时间长，训练开销大，模型可能不稳定（因为参数过多）。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2%~5%</a:t>
            </a:r>
            <a:r>
              <a:rPr lang="zh-CN" altLang="en-US" dirty="0" smtClean="0"/>
              <a:t>的精度损失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，便于操作，模型可读，数据预处理，模型评估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CDL-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更多情况下能接近收敛</a:t>
            </a:r>
            <a:endParaRPr lang="en-US" altLang="zh-CN" dirty="0" smtClean="0"/>
          </a:p>
          <a:p>
            <a:r>
              <a:rPr lang="zh-CN" altLang="en-US" dirty="0" smtClean="0"/>
              <a:t>并行化丰富了可扩展性</a:t>
            </a:r>
            <a:endParaRPr lang="en-US" altLang="zh-CN" dirty="0" smtClean="0"/>
          </a:p>
          <a:p>
            <a:r>
              <a:rPr lang="zh-CN" altLang="en-US" dirty="0" smtClean="0"/>
              <a:t>框架简化了机器学习流程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神经网络参数极多，内存开销大</a:t>
            </a:r>
            <a:endParaRPr lang="en-US" altLang="zh-CN" dirty="0" smtClean="0"/>
          </a:p>
          <a:p>
            <a:r>
              <a:rPr lang="zh-CN" altLang="en-US" dirty="0" smtClean="0"/>
              <a:t>神经网络调参缓慢</a:t>
            </a:r>
            <a:endParaRPr lang="en-US" altLang="zh-CN" dirty="0" smtClean="0"/>
          </a:p>
          <a:p>
            <a:r>
              <a:rPr lang="zh-CN" altLang="en-US" dirty="0" smtClean="0"/>
              <a:t>推荐系统冷启动问题，全量信息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缓解冷启动问题，解决基于内容推荐的局限性。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一刀切的进行内容提取导致网络规模过大或者训练时间变长。</a:t>
            </a:r>
            <a:endParaRPr lang="en-US" altLang="zh-CN" dirty="0" smtClean="0"/>
          </a:p>
          <a:p>
            <a:r>
              <a:rPr lang="zh-CN" altLang="en-US" dirty="0" smtClean="0"/>
              <a:t>随着数据量的井喷式发展，可能超过单机承载极限。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LayerWise</a:t>
            </a:r>
            <a:r>
              <a:rPr lang="zh-CN" altLang="en-US" dirty="0" smtClean="0"/>
              <a:t>可行性验证</a:t>
            </a:r>
            <a:endParaRPr lang="en-US" altLang="zh-CN" dirty="0" smtClean="0"/>
          </a:p>
          <a:p>
            <a:r>
              <a:rPr lang="zh-CN" altLang="en-US" dirty="0" smtClean="0"/>
              <a:t>残差的跳跃性传递</a:t>
            </a:r>
            <a:endParaRPr lang="en-US" altLang="zh-CN" dirty="0" smtClean="0"/>
          </a:p>
          <a:p>
            <a:r>
              <a:rPr lang="zh-CN" altLang="en-US" dirty="0" smtClean="0"/>
              <a:t>深度学习框架的发展与成熟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3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7018-73B0-4027-BE95-6BB7F5055690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50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楷体" panose="02010600040101010101" pitchFamily="2" charset="-122"/>
              </a:defRPr>
            </a:lvl1pPr>
            <a:lvl2pPr>
              <a:defRPr>
                <a:ea typeface="华文楷体" panose="02010600040101010101" pitchFamily="2" charset="-122"/>
              </a:defRPr>
            </a:lvl2pPr>
            <a:lvl3pPr>
              <a:defRPr>
                <a:ea typeface="华文楷体" panose="02010600040101010101" pitchFamily="2" charset="-122"/>
              </a:defRPr>
            </a:lvl3pPr>
            <a:lvl4pPr>
              <a:defRPr>
                <a:ea typeface="华文楷体" panose="02010600040101010101" pitchFamily="2" charset="-122"/>
              </a:defRPr>
            </a:lvl4pPr>
            <a:lvl5pPr>
              <a:defRPr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C8F3-665F-4B42-AC95-ED3EE28BCFF4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9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楷体" panose="02010600040101010101" pitchFamily="2" charset="-122"/>
              </a:defRPr>
            </a:lvl1pPr>
            <a:lvl2pPr>
              <a:defRPr>
                <a:ea typeface="华文楷体" panose="02010600040101010101" pitchFamily="2" charset="-122"/>
              </a:defRPr>
            </a:lvl2pPr>
            <a:lvl3pPr>
              <a:defRPr>
                <a:ea typeface="华文楷体" panose="02010600040101010101" pitchFamily="2" charset="-122"/>
              </a:defRPr>
            </a:lvl3pPr>
            <a:lvl4pPr>
              <a:defRPr>
                <a:ea typeface="华文楷体" panose="02010600040101010101" pitchFamily="2" charset="-122"/>
              </a:defRPr>
            </a:lvl4pPr>
            <a:lvl5pPr>
              <a:defRPr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FC0-D7E9-427E-9795-437D39FFB23B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670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5626-33E2-47AE-BF23-EF4D68E1FFFB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10"/>
          <p:cNvSpPr>
            <a:spLocks noGrp="1"/>
          </p:cNvSpPr>
          <p:nvPr>
            <p:ph type="title"/>
          </p:nvPr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861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B0E7-6A2F-4F07-9569-8557FB236C46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388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华文楷体" panose="02010600040101010101" pitchFamily="2" charset="-122"/>
              </a:defRPr>
            </a:lvl1pPr>
            <a:lvl2pPr>
              <a:defRPr sz="2400">
                <a:ea typeface="华文楷体" panose="02010600040101010101" pitchFamily="2" charset="-122"/>
              </a:defRPr>
            </a:lvl2pPr>
            <a:lvl3pPr>
              <a:defRPr sz="2000">
                <a:ea typeface="华文楷体" panose="02010600040101010101" pitchFamily="2" charset="-122"/>
              </a:defRPr>
            </a:lvl3pPr>
            <a:lvl4pPr>
              <a:defRPr sz="1800">
                <a:ea typeface="华文楷体" panose="02010600040101010101" pitchFamily="2" charset="-122"/>
              </a:defRPr>
            </a:lvl4pPr>
            <a:lvl5pPr>
              <a:defRPr sz="1800">
                <a:ea typeface="华文楷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华文楷体" panose="02010600040101010101" pitchFamily="2" charset="-122"/>
              </a:defRPr>
            </a:lvl1pPr>
            <a:lvl2pPr>
              <a:defRPr sz="2400">
                <a:ea typeface="华文楷体" panose="02010600040101010101" pitchFamily="2" charset="-122"/>
              </a:defRPr>
            </a:lvl2pPr>
            <a:lvl3pPr>
              <a:defRPr sz="2000">
                <a:ea typeface="华文楷体" panose="02010600040101010101" pitchFamily="2" charset="-122"/>
              </a:defRPr>
            </a:lvl3pPr>
            <a:lvl4pPr>
              <a:defRPr sz="1800">
                <a:ea typeface="华文楷体" panose="02010600040101010101" pitchFamily="2" charset="-122"/>
              </a:defRPr>
            </a:lvl4pPr>
            <a:lvl5pPr>
              <a:defRPr sz="1800">
                <a:ea typeface="华文楷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38E2-83F9-41D0-93F8-CB798B7168F4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082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楷体" panose="02010600040101010101" pitchFamily="2" charset="-122"/>
              </a:defRPr>
            </a:lvl1pPr>
            <a:lvl2pPr>
              <a:defRPr sz="2000">
                <a:ea typeface="华文楷体" panose="02010600040101010101" pitchFamily="2" charset="-122"/>
              </a:defRPr>
            </a:lvl2pPr>
            <a:lvl3pPr>
              <a:defRPr sz="1800">
                <a:ea typeface="华文楷体" panose="02010600040101010101" pitchFamily="2" charset="-122"/>
              </a:defRPr>
            </a:lvl3pPr>
            <a:lvl4pPr>
              <a:defRPr sz="1600">
                <a:ea typeface="华文楷体" panose="02010600040101010101" pitchFamily="2" charset="-122"/>
              </a:defRPr>
            </a:lvl4pPr>
            <a:lvl5pPr>
              <a:defRPr sz="1600">
                <a:ea typeface="华文楷体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楷体" panose="02010600040101010101" pitchFamily="2" charset="-122"/>
              </a:defRPr>
            </a:lvl1pPr>
            <a:lvl2pPr>
              <a:defRPr sz="2000">
                <a:ea typeface="华文楷体" panose="02010600040101010101" pitchFamily="2" charset="-122"/>
              </a:defRPr>
            </a:lvl2pPr>
            <a:lvl3pPr>
              <a:defRPr sz="1800">
                <a:ea typeface="华文楷体" panose="02010600040101010101" pitchFamily="2" charset="-122"/>
              </a:defRPr>
            </a:lvl3pPr>
            <a:lvl4pPr>
              <a:defRPr sz="1600">
                <a:ea typeface="华文楷体" panose="02010600040101010101" pitchFamily="2" charset="-122"/>
              </a:defRPr>
            </a:lvl4pPr>
            <a:lvl5pPr>
              <a:defRPr sz="1600">
                <a:ea typeface="华文楷体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21C-0DB1-4470-9717-97CE711A2C3E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581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EAEC-07D1-4170-B3C0-C7E0F3128868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66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CC56-45C1-43D8-991A-EFE38F2FCE0E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202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华文楷体" panose="02010600040101010101" pitchFamily="2" charset="-122"/>
              </a:defRPr>
            </a:lvl1pPr>
            <a:lvl2pPr>
              <a:defRPr sz="2800">
                <a:ea typeface="华文楷体" panose="02010600040101010101" pitchFamily="2" charset="-122"/>
              </a:defRPr>
            </a:lvl2pPr>
            <a:lvl3pPr>
              <a:defRPr sz="2400">
                <a:ea typeface="华文楷体" panose="02010600040101010101" pitchFamily="2" charset="-122"/>
              </a:defRPr>
            </a:lvl3pPr>
            <a:lvl4pPr>
              <a:defRPr sz="2000">
                <a:ea typeface="华文楷体" panose="02010600040101010101" pitchFamily="2" charset="-122"/>
              </a:defRPr>
            </a:lvl4pPr>
            <a:lvl5pPr>
              <a:defRPr sz="2000">
                <a:ea typeface="华文楷体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华文楷体" panose="0201060004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2055-40E4-40C3-8A6B-09019062B27F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3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华文楷体" panose="0201060004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华文楷体" panose="0201060004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548F-E051-4821-8C81-DBDA92B2C5D4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919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CB6A873E-DB98-43EC-90DA-7584FB6B7A86}" type="datetime1">
              <a:rPr lang="zh-CN" altLang="en-US" smtClean="0"/>
              <a:pPr/>
              <a:t>2017/5/19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7484" y="357465"/>
            <a:ext cx="9144000" cy="46800"/>
          </a:xfrm>
          <a:prstGeom prst="rect">
            <a:avLst/>
          </a:prstGeom>
          <a:gradFill>
            <a:gsLst>
              <a:gs pos="0">
                <a:srgbClr val="E6162D"/>
              </a:gs>
              <a:gs pos="100000">
                <a:srgbClr val="FF993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4514" y="-14515"/>
            <a:ext cx="179512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200" baseline="0" dirty="0" smtClean="0">
                <a:latin typeface="+mj-lt"/>
                <a:ea typeface="华文楷体" panose="02010600040101010101" pitchFamily="2" charset="-122"/>
              </a:rPr>
              <a:t>Confidential	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标题占位符 10"/>
          <p:cNvSpPr>
            <a:spLocks noGrp="1"/>
          </p:cNvSpPr>
          <p:nvPr>
            <p:ph type="title"/>
          </p:nvPr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855" b="18080"/>
          <a:stretch/>
        </p:blipFill>
        <p:spPr bwMode="auto">
          <a:xfrm>
            <a:off x="7452320" y="92766"/>
            <a:ext cx="1152128" cy="4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872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14348" y="2302369"/>
            <a:ext cx="788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协同深度推荐算法并行化研究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137672" y="3071810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1848" y="37854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7672" y="3796334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答辩人：申恩兆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0562" y="4286256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指导老师：张大鹏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0892" y="4786322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1071546"/>
            <a:ext cx="465459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142844" y="5587387"/>
            <a:ext cx="87154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Wang H, Wang N, </a:t>
            </a:r>
            <a:r>
              <a:rPr lang="en-US" dirty="0" err="1" smtClean="0"/>
              <a:t>Yeung</a:t>
            </a:r>
            <a:r>
              <a:rPr lang="en-US" dirty="0" smtClean="0"/>
              <a:t> D Y. </a:t>
            </a:r>
            <a:r>
              <a:rPr lang="en-US" sz="2000" b="1" dirty="0" smtClean="0"/>
              <a:t>Collaborative Deep Learning for Recommender Systems</a:t>
            </a:r>
            <a:r>
              <a:rPr lang="en-US" dirty="0" smtClean="0"/>
              <a:t>[C]//Proceedings of the 21th ACM SIGKDD International Conference on Knowledge Discovery and Data Mining, Sydney, Australia, New York: ACM, 2015:1235-1244. </a:t>
            </a:r>
            <a:endParaRPr lang="zh-CN" altLang="en-US" dirty="0"/>
          </a:p>
        </p:txBody>
      </p:sp>
      <p:grpSp>
        <p:nvGrpSpPr>
          <p:cNvPr id="18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19" y="1071546"/>
            <a:ext cx="4674063" cy="408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18" name="矩形 17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21" name="矩形 20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4" name="矩形 23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7" name="矩形 2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143372" y="1822551"/>
          <a:ext cx="2428892" cy="320564"/>
        </p:xfrm>
        <a:graphic>
          <a:graphicData uri="http://schemas.openxmlformats.org/presentationml/2006/ole">
            <p:oleObj spid="_x0000_s102402" name="Equation" r:id="rId7" imgW="1879600" imgH="241300" progId="Equation.DSMT4">
              <p:embed/>
            </p:oleObj>
          </a:graphicData>
        </a:graphic>
      </p:graphicFrame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4143372" y="2331144"/>
          <a:ext cx="4786346" cy="383475"/>
        </p:xfrm>
        <a:graphic>
          <a:graphicData uri="http://schemas.openxmlformats.org/presentationml/2006/ole">
            <p:oleObj spid="_x0000_s102403" name="Equation" r:id="rId8" imgW="3213100" imgH="254000" progId="Equation.DSMT4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43372" y="2928934"/>
          <a:ext cx="4376329" cy="1214446"/>
        </p:xfrm>
        <a:graphic>
          <a:graphicData uri="http://schemas.openxmlformats.org/presentationml/2006/ole">
            <p:oleObj spid="_x0000_s102404" name="Equation" r:id="rId9" imgW="3543120" imgH="977760" progId="Equation.DSMT4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165621" y="4214814"/>
          <a:ext cx="4549783" cy="1246738"/>
        </p:xfrm>
        <a:graphic>
          <a:graphicData uri="http://schemas.openxmlformats.org/presentationml/2006/ole">
            <p:oleObj spid="_x0000_s102405" name="Equation" r:id="rId10" imgW="3466800" imgH="97776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643306" y="1643050"/>
            <a:ext cx="5090853" cy="3584042"/>
            <a:chOff x="3643306" y="1643050"/>
            <a:chExt cx="5090853" cy="3584042"/>
          </a:xfrm>
        </p:grpSpPr>
        <p:sp>
          <p:nvSpPr>
            <p:cNvPr id="30" name="TextBox 28"/>
            <p:cNvSpPr txBox="1"/>
            <p:nvPr/>
          </p:nvSpPr>
          <p:spPr>
            <a:xfrm>
              <a:off x="4572000" y="4857760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值对召回率和准确率的影响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3643306" y="1643050"/>
            <a:ext cx="5090853" cy="3133729"/>
          </p:xfrm>
          <a:graphic>
            <a:graphicData uri="http://schemas.openxmlformats.org/presentationml/2006/ole">
              <p:oleObj spid="_x0000_s31751" name="Graph" r:id="rId7" imgW="4154143" imgH="2558082" progId="Origin50.Graph">
                <p:embed/>
              </p:oleObj>
            </a:graphicData>
          </a:graphic>
        </p:graphicFrame>
      </p:grpSp>
      <p:grpSp>
        <p:nvGrpSpPr>
          <p:cNvPr id="31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2" name="矩形 31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36" name="矩形 3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</a:p>
          </p:txBody>
        </p:sp>
      </p:grp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3286116" y="1777953"/>
          <a:ext cx="5820118" cy="2975015"/>
        </p:xfrm>
        <a:graphic>
          <a:graphicData uri="http://schemas.openxmlformats.org/presentationml/2006/ole">
            <p:oleObj spid="_x0000_s29697" name="Graph" r:id="rId7" imgW="4267320" imgH="2192642" progId="Origin50.Graph">
              <p:embed/>
            </p:oleObj>
          </a:graphicData>
        </a:graphic>
      </p:graphicFrame>
      <p:sp>
        <p:nvSpPr>
          <p:cNvPr id="24" name="TextBox 28"/>
          <p:cNvSpPr txBox="1"/>
          <p:nvPr/>
        </p:nvSpPr>
        <p:spPr>
          <a:xfrm>
            <a:off x="4572000" y="485776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不同算法模型间推荐召回率对比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26" name="矩形 25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30" name="矩形 2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214810" y="278605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训练开销大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7620" y="2214554"/>
            <a:ext cx="2214578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训练时间长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28992" y="164305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召回表现更好</a:t>
            </a: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824042"/>
            <a:ext cx="5818046" cy="26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28" name="矩形 27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4905" y="1500174"/>
            <a:ext cx="545413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4429124" y="1428736"/>
          <a:ext cx="4143375" cy="2924175"/>
        </p:xfrm>
        <a:graphic>
          <a:graphicData uri="http://schemas.openxmlformats.org/presentationml/2006/ole">
            <p:oleObj spid="_x0000_s23553" name="Graph" r:id="rId7" imgW="4153424" imgH="2923522" progId="Origin50.Graph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8"/>
          <p:cNvSpPr txBox="1"/>
          <p:nvPr/>
        </p:nvSpPr>
        <p:spPr>
          <a:xfrm>
            <a:off x="4929190" y="450057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算法在不同集群规模下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运算效率对比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36" name="矩形 3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072066" y="335756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时间趋势与单机接近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2066" y="278605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模型并行效率不高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2066" y="221455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模型精度下降</a:t>
            </a:r>
          </a:p>
        </p:txBody>
      </p:sp>
      <p:grpSp>
        <p:nvGrpSpPr>
          <p:cNvPr id="28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30" name="矩形 2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072066" y="392906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操作流程复杂维护成本高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15616" y="2473536"/>
            <a:ext cx="3312368" cy="1569661"/>
            <a:chOff x="1331640" y="1347614"/>
            <a:chExt cx="3312368" cy="1177246"/>
          </a:xfrm>
        </p:grpSpPr>
        <p:sp>
          <p:nvSpPr>
            <p:cNvPr id="20" name="TextBox 19"/>
            <p:cNvSpPr txBox="1"/>
            <p:nvPr/>
          </p:nvSpPr>
          <p:spPr>
            <a:xfrm>
              <a:off x="1403648" y="1347614"/>
              <a:ext cx="324036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331640" y="2178611"/>
              <a:ext cx="280831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79712" y="2178611"/>
              <a:ext cx="208823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Content</a:t>
              </a:r>
              <a:endParaRPr lang="zh-CN" altLang="en-US" sz="24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44008" y="2461299"/>
            <a:ext cx="3917838" cy="576000"/>
            <a:chOff x="4860031" y="2454180"/>
            <a:chExt cx="3455953" cy="432000"/>
          </a:xfrm>
        </p:grpSpPr>
        <p:sp>
          <p:nvSpPr>
            <p:cNvPr id="24" name="矩形 23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3656" y="251223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深度学习及自动编码机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4057" y="3456597"/>
            <a:ext cx="4009539" cy="575999"/>
            <a:chOff x="4882941" y="3318276"/>
            <a:chExt cx="4009539" cy="432000"/>
          </a:xfrm>
        </p:grpSpPr>
        <p:sp>
          <p:nvSpPr>
            <p:cNvPr id="27" name="矩形 26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36096" y="3379958"/>
              <a:ext cx="34563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32"/>
          <p:cNvGrpSpPr/>
          <p:nvPr/>
        </p:nvGrpSpPr>
        <p:grpSpPr>
          <a:xfrm>
            <a:off x="4644009" y="4512722"/>
            <a:ext cx="4009539" cy="576000"/>
            <a:chOff x="4882941" y="3318276"/>
            <a:chExt cx="4009539" cy="432000"/>
          </a:xfrm>
        </p:grpSpPr>
        <p:sp>
          <p:nvSpPr>
            <p:cNvPr id="30" name="矩形 29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4"/>
            <p:cNvSpPr txBox="1"/>
            <p:nvPr/>
          </p:nvSpPr>
          <p:spPr>
            <a:xfrm>
              <a:off x="5436096" y="3362741"/>
              <a:ext cx="34563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算法并行改进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26"/>
          <p:cNvGrpSpPr/>
          <p:nvPr/>
        </p:nvGrpSpPr>
        <p:grpSpPr>
          <a:xfrm>
            <a:off x="4644008" y="1473591"/>
            <a:ext cx="3528392" cy="576000"/>
            <a:chOff x="4860032" y="2454180"/>
            <a:chExt cx="3528392" cy="432000"/>
          </a:xfrm>
        </p:grpSpPr>
        <p:sp>
          <p:nvSpPr>
            <p:cNvPr id="33" name="矩形 3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28"/>
            <p:cNvSpPr txBox="1"/>
            <p:nvPr/>
          </p:nvSpPr>
          <p:spPr>
            <a:xfrm>
              <a:off x="5436096" y="250291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研究背景与动机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2"/>
          <p:cNvGrpSpPr/>
          <p:nvPr/>
        </p:nvGrpSpPr>
        <p:grpSpPr>
          <a:xfrm>
            <a:off x="4644009" y="5568839"/>
            <a:ext cx="4009539" cy="576000"/>
            <a:chOff x="4882941" y="3318276"/>
            <a:chExt cx="4009539" cy="432000"/>
          </a:xfrm>
        </p:grpSpPr>
        <p:sp>
          <p:nvSpPr>
            <p:cNvPr id="36" name="矩形 35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4"/>
            <p:cNvSpPr txBox="1"/>
            <p:nvPr/>
          </p:nvSpPr>
          <p:spPr>
            <a:xfrm>
              <a:off x="5436096" y="3339966"/>
              <a:ext cx="34563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下机器学习框架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的机器学习框架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主体设计思路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背景，来由，动机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50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优化方向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357818" y="335756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有一定技术壁垒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278605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机器学习流程冗长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0562" y="221455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重复编码工作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6446" y="392906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模型文件不友好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的机器学习框架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主体设计思路</a:t>
              </a: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背景，来由，动机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优化方向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5357818" y="457200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配置文件交互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400050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机器学习逻辑统一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0562" y="342900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模块化操作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6446" y="514351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可读模型文件导出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5357818" y="942973"/>
          <a:ext cx="2828925" cy="2200275"/>
        </p:xfrm>
        <a:graphic>
          <a:graphicData uri="http://schemas.openxmlformats.org/presentationml/2006/ole">
            <p:oleObj spid="_x0000_s95233" name="Visio" r:id="rId7" imgW="2812903" imgH="2200914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的机器学习框架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主体设计思路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背景，来由，动机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优化方向</a:t>
              </a: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357818" y="528638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整合深度学习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471488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流程多样化智能化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0562" y="414338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提高模型并行效率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6446" y="585789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5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17" name="矩形 1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结论与贡献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总结展望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85918" y="420267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机器学习框架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00166" y="363117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CDL-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的并行化实现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2976" y="305966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CDL-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11" name="矩形 10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局限与不足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17" name="矩形 1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结论与贡献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总结展望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5918" y="507207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冷启动问题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0166" y="450057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2976" y="392906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内存开销大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11" name="矩形 10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局限与不足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17" name="矩形 1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结论与贡献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9094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课题展望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总结展望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85918" y="600076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数据全量信息的引入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0166" y="542926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集群加速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2976" y="485776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优化算法更新</a:t>
            </a: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43306" y="2468894"/>
            <a:ext cx="4961142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14348" y="2302369"/>
            <a:ext cx="788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协同深度推荐算法并行化研究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137672" y="3071810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1848" y="37854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7672" y="3796334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答辩人：申恩兆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0562" y="4286256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指导老师：张大鹏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0892" y="4786322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1670" y="785794"/>
            <a:ext cx="4961142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3071802" y="1285860"/>
          <a:ext cx="5374393" cy="650878"/>
        </p:xfrm>
        <a:graphic>
          <a:graphicData uri="http://schemas.openxmlformats.org/presentationml/2006/ole">
            <p:oleObj spid="_x0000_s80897" name="Equation" r:id="rId7" imgW="3670200" imgH="444240" progId="Equation.DSMT4">
              <p:embed/>
            </p:oleObj>
          </a:graphicData>
        </a:graphic>
      </p:graphicFrame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48000" y="3226201"/>
          <a:ext cx="4810148" cy="2846005"/>
        </p:xfrm>
        <a:graphic>
          <a:graphicData uri="http://schemas.openxmlformats.org/presentationml/2006/ole">
            <p:oleObj spid="_x0000_s80898" name="Equation" r:id="rId8" imgW="3047760" imgH="1803240" progId="Equation.DSMT4">
              <p:embed/>
            </p:oleObj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071802" y="2338794"/>
          <a:ext cx="2571768" cy="447264"/>
        </p:xfrm>
        <a:graphic>
          <a:graphicData uri="http://schemas.openxmlformats.org/presentationml/2006/ole">
            <p:oleObj spid="_x0000_s80899" name="Equation" r:id="rId9" imgW="2044440" imgH="355320" progId="Equation.DSMT4">
              <p:embed/>
            </p:oleObj>
          </a:graphicData>
        </a:graphic>
      </p:graphicFrame>
      <p:sp>
        <p:nvSpPr>
          <p:cNvPr id="14" name="TextBox 28"/>
          <p:cNvSpPr txBox="1"/>
          <p:nvPr/>
        </p:nvSpPr>
        <p:spPr>
          <a:xfrm>
            <a:off x="142844" y="141659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PMF: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42844" y="23574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AutoEncoder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214282" y="335756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CDL/CDL-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附录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：目标函数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71472" y="2214554"/>
          <a:ext cx="4143375" cy="2924175"/>
        </p:xfrm>
        <a:graphic>
          <a:graphicData uri="http://schemas.openxmlformats.org/presentationml/2006/ole">
            <p:oleObj spid="_x0000_s3073" name="Graph" r:id="rId7" imgW="4153424" imgH="2923522" progId="Origin50.Graph">
              <p:embed/>
            </p:oleObj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29124" y="2147899"/>
          <a:ext cx="4143375" cy="2924175"/>
        </p:xfrm>
        <a:graphic>
          <a:graphicData uri="http://schemas.openxmlformats.org/presentationml/2006/ole">
            <p:oleObj spid="_x0000_s3074" name="Graph" r:id="rId8" imgW="4153424" imgH="2923522" progId="Origin50.Graph">
              <p:embed/>
            </p:oleObj>
          </a:graphicData>
        </a:graphic>
      </p:graphicFrame>
      <p:sp>
        <p:nvSpPr>
          <p:cNvPr id="11" name="TextBox 28"/>
          <p:cNvSpPr txBox="1"/>
          <p:nvPr/>
        </p:nvSpPr>
        <p:spPr>
          <a:xfrm>
            <a:off x="4929190" y="521495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算法在不同集群规模下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运算效率对比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1071538" y="514351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单机版本不同实现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的单次迭代效率对比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3"/>
          <p:cNvSpPr txBox="1">
            <a:spLocks/>
          </p:cNvSpPr>
          <p:nvPr/>
        </p:nvSpPr>
        <p:spPr>
          <a:xfrm>
            <a:off x="28572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附录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：并行算法效率对比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研究背景与动机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推荐系统的场景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1285860"/>
            <a:ext cx="33382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4" name="矩形 23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7" name="矩形 2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496" y="4572008"/>
            <a:ext cx="4500562" cy="141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071546"/>
            <a:ext cx="3071834" cy="371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研究背景与动机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推荐系统的不足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推荐系统的场景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4643446"/>
            <a:ext cx="1857388" cy="166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直角双向箭头 24"/>
          <p:cNvSpPr/>
          <p:nvPr/>
        </p:nvSpPr>
        <p:spPr>
          <a:xfrm rot="16200000">
            <a:off x="6607983" y="3036091"/>
            <a:ext cx="1571636" cy="1357322"/>
          </a:xfrm>
          <a:prstGeom prst="leftUpArrow">
            <a:avLst>
              <a:gd name="adj1" fmla="val 8421"/>
              <a:gd name="adj2" fmla="val 921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743078"/>
            <a:ext cx="4991842" cy="282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深度学习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及自动编码机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起由与背景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500166" y="363117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计算能力的进步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2976" y="305966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数据量的喷涌</a:t>
            </a:r>
          </a:p>
        </p:txBody>
      </p:sp>
      <p:sp>
        <p:nvSpPr>
          <p:cNvPr id="20" name="矩形 19"/>
          <p:cNvSpPr/>
          <p:nvPr/>
        </p:nvSpPr>
        <p:spPr>
          <a:xfrm>
            <a:off x="1785918" y="420267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神经网络的发展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深度学习及自动编码机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优势与长处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起由与背景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785918" y="505993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端到端训练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00166" y="448842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高度抽象的特征抽取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2976" y="391692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拟合任何分布的能力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0838" y="2071678"/>
            <a:ext cx="534215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429132"/>
            <a:ext cx="4967170" cy="190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深度学习及自动编码机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优势与长处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起由与背景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96008"/>
            <a:ext cx="3528392" cy="576000"/>
            <a:chOff x="4860032" y="2454181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1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现状与不足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785918" y="592933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近乎艺术的调参过程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00166" y="535782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参数众多，训练缓慢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2976" y="478632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需要海量训练数据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1142984"/>
            <a:ext cx="477459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</a:p>
          </p:txBody>
        </p:sp>
      </p:grp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744388"/>
            <a:ext cx="4357718" cy="46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142844" y="5587387"/>
            <a:ext cx="87868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Wu Y, Dubois C, </a:t>
            </a:r>
            <a:r>
              <a:rPr lang="en-US" dirty="0" err="1" smtClean="0"/>
              <a:t>Zheng</a:t>
            </a:r>
            <a:r>
              <a:rPr lang="en-US" dirty="0" smtClean="0"/>
              <a:t> A X, et al. </a:t>
            </a:r>
            <a:r>
              <a:rPr lang="en-US" sz="2000" b="1" dirty="0" smtClean="0"/>
              <a:t>Collaborative </a:t>
            </a:r>
            <a:r>
              <a:rPr lang="en-US" sz="2000" b="1" dirty="0" err="1" smtClean="0"/>
              <a:t>Denoising</a:t>
            </a:r>
            <a:r>
              <a:rPr lang="en-US" sz="2000" b="1" dirty="0" smtClean="0"/>
              <a:t> Auto-Encoders for Top-N Recommender Systems</a:t>
            </a:r>
            <a:r>
              <a:rPr lang="en-US" dirty="0" smtClean="0"/>
              <a:t>[C]//ACM International Conference on Web Search and Data Mining, San Francisco, USA, New York: ACM, 2016:153-162. </a:t>
            </a:r>
            <a:endParaRPr lang="zh-CN" altLang="en-US" dirty="0"/>
          </a:p>
        </p:txBody>
      </p:sp>
      <p:grpSp>
        <p:nvGrpSpPr>
          <p:cNvPr id="18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1428736"/>
            <a:ext cx="4357718" cy="398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142844" y="5587387"/>
            <a:ext cx="87868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Wu Y, Dubois C, </a:t>
            </a:r>
            <a:r>
              <a:rPr lang="en-US" dirty="0" err="1" smtClean="0"/>
              <a:t>Zheng</a:t>
            </a:r>
            <a:r>
              <a:rPr lang="en-US" dirty="0" smtClean="0"/>
              <a:t> A X, et al. </a:t>
            </a:r>
            <a:r>
              <a:rPr lang="en-US" sz="2000" b="1" dirty="0" smtClean="0"/>
              <a:t>Collaborative </a:t>
            </a:r>
            <a:r>
              <a:rPr lang="en-US" sz="2000" b="1" dirty="0" err="1" smtClean="0"/>
              <a:t>Denoising</a:t>
            </a:r>
            <a:r>
              <a:rPr lang="en-US" sz="2000" b="1" dirty="0" smtClean="0"/>
              <a:t> Auto-Encoders for Top-N Recommender Systems</a:t>
            </a:r>
            <a:r>
              <a:rPr lang="en-US" dirty="0" smtClean="0"/>
              <a:t>[C]//ACM International Conference on Web Search and Data Mining, San Francisco, USA, New York: ACM, 2016:153-162. </a:t>
            </a:r>
            <a:endParaRPr lang="zh-CN" altLang="en-US" dirty="0"/>
          </a:p>
        </p:txBody>
      </p:sp>
      <p:grpSp>
        <p:nvGrpSpPr>
          <p:cNvPr id="18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19" name="矩形 18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2" name="矩形 21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模板-宽屏16：10 - TEST">
  <a:themeElements>
    <a:clrScheme name="Weibo Fresh">
      <a:dk1>
        <a:srgbClr val="5F5F5F"/>
      </a:dk1>
      <a:lt1>
        <a:sysClr val="window" lastClr="FFFFFF"/>
      </a:lt1>
      <a:dk2>
        <a:srgbClr val="000000"/>
      </a:dk2>
      <a:lt2>
        <a:srgbClr val="707276"/>
      </a:lt2>
      <a:accent1>
        <a:srgbClr val="FFE171"/>
      </a:accent1>
      <a:accent2>
        <a:srgbClr val="76E0A3"/>
      </a:accent2>
      <a:accent3>
        <a:srgbClr val="5CACE2"/>
      </a:accent3>
      <a:accent4>
        <a:srgbClr val="AD77C3"/>
      </a:accent4>
      <a:accent5>
        <a:srgbClr val="A2ABAC"/>
      </a:accent5>
      <a:accent6>
        <a:srgbClr val="000000"/>
      </a:accent6>
      <a:hlink>
        <a:srgbClr val="2487CA"/>
      </a:hlink>
      <a:folHlink>
        <a:srgbClr val="1BC7A6"/>
      </a:folHlink>
    </a:clrScheme>
    <a:fontScheme name="新浪">
      <a:majorFont>
        <a:latin typeface="Calibri"/>
        <a:ea typeface="楷体"/>
        <a:cs typeface=""/>
      </a:majorFont>
      <a:minorFont>
        <a:latin typeface="Calibri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模板-宽屏16：10 - TEST</Template>
  <TotalTime>6867</TotalTime>
  <Words>1195</Words>
  <Application>Microsoft Macintosh PowerPoint</Application>
  <PresentationFormat>全屏显示(4:3)</PresentationFormat>
  <Paragraphs>270</Paragraphs>
  <Slides>29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模板-宽屏16：10 - TEST</vt:lpstr>
      <vt:lpstr>Equation</vt:lpstr>
      <vt:lpstr>Graph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微博业务分析报告年报   2014年</dc:title>
  <dc:creator>何昕</dc:creator>
  <cp:lastModifiedBy>suanec</cp:lastModifiedBy>
  <cp:revision>612</cp:revision>
  <dcterms:created xsi:type="dcterms:W3CDTF">2016-01-05T09:35:38Z</dcterms:created>
  <dcterms:modified xsi:type="dcterms:W3CDTF">2017-05-19T15:42:42Z</dcterms:modified>
</cp:coreProperties>
</file>