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SemiBold"/>
      <p:regular r:id="rId21"/>
      <p:bold r:id="rId22"/>
      <p:italic r:id="rId23"/>
      <p:boldItalic r:id="rId24"/>
    </p:embeddedFon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SemiBold-bold.fntdata"/><Relationship Id="rId21" Type="http://schemas.openxmlformats.org/officeDocument/2006/relationships/font" Target="fonts/NunitoSemiBold-regular.fntdata"/><Relationship Id="rId24" Type="http://schemas.openxmlformats.org/officeDocument/2006/relationships/font" Target="fonts/NunitoSemiBold-boldItalic.fntdata"/><Relationship Id="rId23" Type="http://schemas.openxmlformats.org/officeDocument/2006/relationships/font" Target="fonts/Nunito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bbf5c1306_0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bbf5c1306_0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bbf5c1306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bbf5c1306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bbf5c1306_0_1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bbf5c1306_0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bbf5c1306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bbf5c1306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bbf5c1306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bbf5c1306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bbf5c1306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bbf5c1306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bbf5c1306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bbf5c1306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bbf5c1306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bbf5c1306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bbf5c1306_0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bbf5c1306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bbf5c1306_0_1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bbf5c1306_0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bbf5c1306_0_1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bbf5c1306_0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bbf5c1306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bbf5c1306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bbf5c1306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bbf5c1306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bbf5c1306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bbf5c1306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a:solidFill>
            <a:schemeClr val="dk1"/>
          </a:solid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419" sz="4500">
                <a:solidFill>
                  <a:schemeClr val="accent6"/>
                </a:solidFill>
                <a:latin typeface="Nunito SemiBold"/>
                <a:ea typeface="Nunito SemiBold"/>
                <a:cs typeface="Nunito SemiBold"/>
                <a:sym typeface="Nunito SemiBold"/>
              </a:rPr>
              <a:t>Entrega final</a:t>
            </a:r>
            <a:endParaRPr sz="4500">
              <a:solidFill>
                <a:schemeClr val="accent6"/>
              </a:solidFill>
              <a:latin typeface="Nunito SemiBold"/>
              <a:ea typeface="Nunito SemiBold"/>
              <a:cs typeface="Nunito SemiBold"/>
              <a:sym typeface="Nunito SemiBold"/>
            </a:endParaRPr>
          </a:p>
          <a:p>
            <a:pPr indent="0" lvl="0" marL="0" rtl="0" algn="ctr">
              <a:spcBef>
                <a:spcPts val="200"/>
              </a:spcBef>
              <a:spcAft>
                <a:spcPts val="200"/>
              </a:spcAft>
              <a:buNone/>
            </a:pPr>
            <a:r>
              <a:rPr lang="es-419" sz="2900">
                <a:solidFill>
                  <a:schemeClr val="dk1"/>
                </a:solidFill>
                <a:highlight>
                  <a:schemeClr val="accent1"/>
                </a:highlight>
                <a:latin typeface="Nunito SemiBold"/>
                <a:ea typeface="Nunito SemiBold"/>
                <a:cs typeface="Nunito SemiBold"/>
                <a:sym typeface="Nunito SemiBold"/>
              </a:rPr>
              <a:t>Data Science I: Fundamentos para la Ciencia de Datos</a:t>
            </a:r>
            <a:endParaRPr>
              <a:highlight>
                <a:schemeClr val="accent1"/>
              </a:highlight>
              <a:latin typeface="Nunito SemiBold"/>
              <a:ea typeface="Nunito SemiBold"/>
              <a:cs typeface="Nunito SemiBold"/>
              <a:sym typeface="Nunito SemiBold"/>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latin typeface="Nunito SemiBold"/>
                <a:ea typeface="Nunito SemiBold"/>
                <a:cs typeface="Nunito SemiBold"/>
                <a:sym typeface="Nunito SemiBold"/>
              </a:rPr>
              <a:t>Suarez Matias - Comisión 61155</a:t>
            </a:r>
            <a:endParaRPr>
              <a:latin typeface="Nunito SemiBold"/>
              <a:ea typeface="Nunito SemiBold"/>
              <a:cs typeface="Nunito SemiBold"/>
              <a:sym typeface="Nunit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55300"/>
            <a:ext cx="7505700" cy="50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Solución a la hipótesis </a:t>
            </a:r>
            <a:endParaRPr/>
          </a:p>
        </p:txBody>
      </p:sp>
      <p:pic>
        <p:nvPicPr>
          <p:cNvPr id="185" name="Google Shape;185;p22"/>
          <p:cNvPicPr preferRelativeResize="0"/>
          <p:nvPr/>
        </p:nvPicPr>
        <p:blipFill>
          <a:blip r:embed="rId3">
            <a:alphaModFix/>
          </a:blip>
          <a:stretch>
            <a:fillRect/>
          </a:stretch>
        </p:blipFill>
        <p:spPr>
          <a:xfrm>
            <a:off x="361650" y="629575"/>
            <a:ext cx="8358200" cy="4299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189250"/>
            <a:ext cx="7505700" cy="50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Solución a la hipótesis </a:t>
            </a:r>
            <a:endParaRPr/>
          </a:p>
        </p:txBody>
      </p:sp>
      <p:sp>
        <p:nvSpPr>
          <p:cNvPr id="191" name="Google Shape;191;p23"/>
          <p:cNvSpPr txBox="1"/>
          <p:nvPr>
            <p:ph idx="1" type="body"/>
          </p:nvPr>
        </p:nvSpPr>
        <p:spPr>
          <a:xfrm>
            <a:off x="581400" y="937650"/>
            <a:ext cx="7981200" cy="3268200"/>
          </a:xfrm>
          <a:prstGeom prst="rect">
            <a:avLst/>
          </a:prstGeom>
        </p:spPr>
        <p:txBody>
          <a:bodyPr anchorCtr="0" anchor="t" bIns="91425" lIns="91425" spcFirstLastPara="1" rIns="91425" wrap="square" tIns="91425">
            <a:noAutofit/>
          </a:bodyPr>
          <a:lstStyle/>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  Relación entre Variables</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Eje X (Tamaño de Empresa): Representa los diferentes tamaños de empresa.</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Eje Y (Salario en Dólares): Muestra los salarios en dólares de los profesionales de datos.</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 Componentes del </a:t>
            </a:r>
            <a:r>
              <a:rPr b="1" lang="es-419" sz="1000">
                <a:solidFill>
                  <a:srgbClr val="1D1D1B"/>
                </a:solidFill>
                <a:highlight>
                  <a:schemeClr val="dk1"/>
                </a:highlight>
                <a:latin typeface="Nunito"/>
                <a:ea typeface="Nunito"/>
                <a:cs typeface="Nunito"/>
                <a:sym typeface="Nunito"/>
              </a:rPr>
              <a:t>Violin</a:t>
            </a:r>
            <a:r>
              <a:rPr b="1" lang="es-419" sz="1000">
                <a:solidFill>
                  <a:srgbClr val="1D1D1B"/>
                </a:solidFill>
                <a:highlight>
                  <a:schemeClr val="dk1"/>
                </a:highlight>
                <a:latin typeface="Nunito"/>
                <a:ea typeface="Nunito"/>
                <a:cs typeface="Nunito"/>
                <a:sym typeface="Nunito"/>
              </a:rPr>
              <a:t> Plot</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Forma del Violin: La forma del gráfico muestra la distribución de los datos, similar a un boxplot pero con una estimación de densidad suavizada.</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Distribución de Densidad: La anchura del violín en diferentes puntos del eje Y muestra la densidad de los datos. Las partes más anchas indican una mayor densidad de datos (más frecuencias), mientras que las partes más estrechas indican una menor densidad.</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Boxplot Interno: A menudo, un boxplot interno proporciona una indicación adicional de la mediana y el rango intercuartílico.</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 Conclusión</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Mediante este grafico podemos ver que los salarios mas altos estan dentro de las empresas medianas y los mas bajos en las empresas chicas.</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SzPts val="275"/>
              <a:buNone/>
            </a:pPr>
            <a:r>
              <a:t/>
            </a:r>
            <a:endParaRPr b="1" sz="1047">
              <a:solidFill>
                <a:srgbClr val="1D1D1B"/>
              </a:solidFill>
              <a:highlight>
                <a:schemeClr val="dk1"/>
              </a:highlight>
              <a:latin typeface="Nunito"/>
              <a:ea typeface="Nunito"/>
              <a:cs typeface="Nunito"/>
              <a:sym typeface="Nunito"/>
            </a:endParaRPr>
          </a:p>
          <a:p>
            <a:pPr indent="0" lvl="0" marL="0" rtl="0" algn="l">
              <a:spcBef>
                <a:spcPts val="0"/>
              </a:spcBef>
              <a:spcAft>
                <a:spcPts val="1200"/>
              </a:spcAft>
              <a:buSzPts val="275"/>
              <a:buNone/>
            </a:pPr>
            <a:r>
              <a:t/>
            </a:r>
            <a:endParaRPr sz="32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3768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Conclusión</a:t>
            </a:r>
            <a:r>
              <a:rPr lang="es-419"/>
              <a:t> de la </a:t>
            </a:r>
            <a:r>
              <a:rPr lang="es-419"/>
              <a:t>hipótesis</a:t>
            </a:r>
            <a:endParaRPr/>
          </a:p>
        </p:txBody>
      </p:sp>
      <p:sp>
        <p:nvSpPr>
          <p:cNvPr id="197" name="Google Shape;197;p24"/>
          <p:cNvSpPr txBox="1"/>
          <p:nvPr>
            <p:ph idx="1" type="body"/>
          </p:nvPr>
        </p:nvSpPr>
        <p:spPr>
          <a:xfrm>
            <a:off x="819150" y="1071575"/>
            <a:ext cx="7505700" cy="3367200"/>
          </a:xfrm>
          <a:prstGeom prst="rect">
            <a:avLst/>
          </a:prstGeom>
        </p:spPr>
        <p:txBody>
          <a:bodyPr anchorCtr="0" anchor="t" bIns="91425" lIns="91425" spcFirstLastPara="1" rIns="91425" wrap="square" tIns="91425">
            <a:normAutofit fontScale="92500" lnSpcReduction="10000"/>
          </a:bodyPr>
          <a:lstStyle/>
          <a:p>
            <a:pPr indent="0" lvl="0" marL="0" rtl="0" algn="ctr">
              <a:lnSpc>
                <a:spcPct val="141666"/>
              </a:lnSpc>
              <a:spcBef>
                <a:spcPts val="0"/>
              </a:spcBef>
              <a:spcAft>
                <a:spcPts val="0"/>
              </a:spcAft>
              <a:buNone/>
            </a:pPr>
            <a:r>
              <a:rPr b="1" lang="es-419" sz="1208">
                <a:solidFill>
                  <a:srgbClr val="1D1D1B"/>
                </a:solidFill>
                <a:highlight>
                  <a:schemeClr val="dk1"/>
                </a:highlight>
                <a:latin typeface="Nunito"/>
                <a:ea typeface="Nunito"/>
                <a:cs typeface="Nunito"/>
                <a:sym typeface="Nunito"/>
              </a:rPr>
              <a:t>Basándonos en el análisis de los datos recopilados y los gráficos elaborados, se pueden derivar las siguientes conclusiones respecto a nuestra hipótesis:</a:t>
            </a:r>
            <a:endParaRPr b="1" sz="1208">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t/>
            </a:r>
            <a:endParaRPr b="1" sz="1208">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208">
                <a:solidFill>
                  <a:srgbClr val="1D1D1B"/>
                </a:solidFill>
                <a:highlight>
                  <a:schemeClr val="dk1"/>
                </a:highlight>
                <a:latin typeface="Nunito"/>
                <a:ea typeface="Nunito"/>
                <a:cs typeface="Nunito"/>
                <a:sym typeface="Nunito"/>
              </a:rPr>
              <a:t>Entre los distintos niveles de experiencia (mid, senior, executive), las diferencias salariales no son tan pronunciadas. Sin embargo, el nivel entry presenta salarios significativamente más bajos.</a:t>
            </a:r>
            <a:endParaRPr b="1" sz="1208">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t/>
            </a:r>
            <a:endParaRPr b="1" sz="1208">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208">
                <a:solidFill>
                  <a:srgbClr val="1D1D1B"/>
                </a:solidFill>
                <a:highlight>
                  <a:schemeClr val="dk1"/>
                </a:highlight>
                <a:latin typeface="Nunito"/>
                <a:ea typeface="Nunito"/>
                <a:cs typeface="Nunito"/>
                <a:sym typeface="Nunito"/>
              </a:rPr>
              <a:t>En términos del tipo de modalidad de trabajo, los empleados que trabajan de forma presencial disfrutan de salarios algo superiores en comparación con aquellos que lo hacen de manera remota. Por otro lado, los empleados que adoptan la modalidad híbrida tienden a tener los salarios más bajos.</a:t>
            </a:r>
            <a:endParaRPr b="1" sz="1208">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t/>
            </a:r>
            <a:endParaRPr b="1" sz="1208">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208">
                <a:solidFill>
                  <a:srgbClr val="1D1D1B"/>
                </a:solidFill>
                <a:highlight>
                  <a:schemeClr val="dk1"/>
                </a:highlight>
                <a:latin typeface="Nunito"/>
                <a:ea typeface="Nunito"/>
                <a:cs typeface="Nunito"/>
                <a:sym typeface="Nunito"/>
              </a:rPr>
              <a:t>Respecto al tamaño de la empresa, la mayoría de los empleados parecen estar en empresas de tamaño mediano. Las diferencias salariales entre empleados de éstas y las empresas grandes no son significativas. No obstante, aquellos que trabajan en empresas pequeñas tienden a tener salarios más bajos.</a:t>
            </a:r>
            <a:endParaRPr b="1" sz="1208">
              <a:solidFill>
                <a:srgbClr val="1D1D1B"/>
              </a:solidFill>
              <a:highlight>
                <a:schemeClr val="dk1"/>
              </a:highlight>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175775"/>
            <a:ext cx="7505700" cy="440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Conclusión del objetivo</a:t>
            </a:r>
            <a:endParaRPr/>
          </a:p>
        </p:txBody>
      </p:sp>
      <p:sp>
        <p:nvSpPr>
          <p:cNvPr id="203" name="Google Shape;203;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25"/>
          <p:cNvPicPr preferRelativeResize="0"/>
          <p:nvPr/>
        </p:nvPicPr>
        <p:blipFill>
          <a:blip r:embed="rId3">
            <a:alphaModFix/>
          </a:blip>
          <a:stretch>
            <a:fillRect/>
          </a:stretch>
        </p:blipFill>
        <p:spPr>
          <a:xfrm>
            <a:off x="281275" y="830450"/>
            <a:ext cx="8572499" cy="4138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19150" y="390200"/>
            <a:ext cx="7505700" cy="64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Conclusión del objetivo</a:t>
            </a:r>
            <a:endParaRPr/>
          </a:p>
        </p:txBody>
      </p:sp>
      <p:sp>
        <p:nvSpPr>
          <p:cNvPr id="210" name="Google Shape;210;p26"/>
          <p:cNvSpPr txBox="1"/>
          <p:nvPr>
            <p:ph idx="1" type="body"/>
          </p:nvPr>
        </p:nvSpPr>
        <p:spPr>
          <a:xfrm>
            <a:off x="819150" y="1138450"/>
            <a:ext cx="7505700" cy="3576300"/>
          </a:xfrm>
          <a:prstGeom prst="rect">
            <a:avLst/>
          </a:prstGeom>
        </p:spPr>
        <p:txBody>
          <a:bodyPr anchorCtr="0" anchor="t" bIns="91425" lIns="91425" spcFirstLastPara="1" rIns="91425" wrap="square" tIns="91425">
            <a:normAutofit fontScale="32500" lnSpcReduction="20000"/>
          </a:bodyPr>
          <a:lstStyle/>
          <a:p>
            <a:pPr indent="0" lvl="0" marL="0" rtl="0" algn="ctr">
              <a:spcBef>
                <a:spcPts val="1200"/>
              </a:spcBef>
              <a:spcAft>
                <a:spcPts val="0"/>
              </a:spcAft>
              <a:buNone/>
            </a:pPr>
            <a:r>
              <a:rPr b="1" lang="es-419" sz="3418">
                <a:solidFill>
                  <a:srgbClr val="000000"/>
                </a:solidFill>
                <a:latin typeface="Nunito"/>
                <a:ea typeface="Nunito"/>
                <a:cs typeface="Nunito"/>
                <a:sym typeface="Nunito"/>
              </a:rPr>
              <a:t>A lo largo de este proyecto, se ha trabajado para proporcionarles un modelo predictivo que pudiera satisfacer sus expectativas y necesidades empresariales.</a:t>
            </a:r>
            <a:endParaRPr b="1" sz="3418">
              <a:solidFill>
                <a:srgbClr val="000000"/>
              </a:solidFill>
              <a:latin typeface="Nunito"/>
              <a:ea typeface="Nunito"/>
              <a:cs typeface="Nunito"/>
              <a:sym typeface="Nunito"/>
            </a:endParaRPr>
          </a:p>
          <a:p>
            <a:pPr indent="0" lvl="0" marL="0" rtl="0" algn="ctr">
              <a:spcBef>
                <a:spcPts val="1200"/>
              </a:spcBef>
              <a:spcAft>
                <a:spcPts val="0"/>
              </a:spcAft>
              <a:buNone/>
            </a:pPr>
            <a:r>
              <a:rPr b="1" lang="es-419" sz="3418">
                <a:solidFill>
                  <a:srgbClr val="000000"/>
                </a:solidFill>
                <a:latin typeface="Nunito"/>
                <a:ea typeface="Nunito"/>
                <a:cs typeface="Nunito"/>
                <a:sym typeface="Nunito"/>
              </a:rPr>
              <a:t>El objetivo principal era desarrollar un modelo de regresión capaz de predecir con precisión los salarios futuros para los Data Scientists /  entry-level. A través de diversos enfoques y técnicas de modelado, incluyendo la regresión de bosques aleatorios, nos esforzamos por construir un modelo robusto y fiable. Sin embargo, los resultados obtenidos no han alcanzado el nivel de precisión deseado.</a:t>
            </a:r>
            <a:endParaRPr b="1" sz="3418">
              <a:solidFill>
                <a:srgbClr val="000000"/>
              </a:solidFill>
              <a:latin typeface="Nunito"/>
              <a:ea typeface="Nunito"/>
              <a:cs typeface="Nunito"/>
              <a:sym typeface="Nunito"/>
            </a:endParaRPr>
          </a:p>
          <a:p>
            <a:pPr indent="0" lvl="0" marL="0" rtl="0" algn="ctr">
              <a:spcBef>
                <a:spcPts val="1400"/>
              </a:spcBef>
              <a:spcAft>
                <a:spcPts val="0"/>
              </a:spcAft>
              <a:buNone/>
            </a:pPr>
            <a:r>
              <a:rPr b="1" lang="es-419" sz="3418">
                <a:solidFill>
                  <a:srgbClr val="000000"/>
                </a:solidFill>
                <a:latin typeface="Nunito"/>
                <a:ea typeface="Nunito"/>
                <a:cs typeface="Nunito"/>
                <a:sym typeface="Nunito"/>
              </a:rPr>
              <a:t>Resultados del Análisis</a:t>
            </a:r>
            <a:endParaRPr b="1" sz="3418">
              <a:solidFill>
                <a:srgbClr val="000000"/>
              </a:solidFill>
              <a:latin typeface="Nunito"/>
              <a:ea typeface="Nunito"/>
              <a:cs typeface="Nunito"/>
              <a:sym typeface="Nunito"/>
            </a:endParaRPr>
          </a:p>
          <a:p>
            <a:pPr indent="0" lvl="0" marL="0" rtl="0" algn="ctr">
              <a:spcBef>
                <a:spcPts val="1200"/>
              </a:spcBef>
              <a:spcAft>
                <a:spcPts val="0"/>
              </a:spcAft>
              <a:buNone/>
            </a:pPr>
            <a:r>
              <a:rPr b="1" lang="es-419" sz="3418">
                <a:solidFill>
                  <a:srgbClr val="000000"/>
                </a:solidFill>
                <a:latin typeface="Nunito"/>
                <a:ea typeface="Nunito"/>
                <a:cs typeface="Nunito"/>
                <a:sym typeface="Nunito"/>
              </a:rPr>
              <a:t>Los resultados más relevantes de nuestro análisis son los siguientes:</a:t>
            </a:r>
            <a:endParaRPr b="1" sz="3418">
              <a:solidFill>
                <a:srgbClr val="000000"/>
              </a:solidFill>
              <a:latin typeface="Nunito"/>
              <a:ea typeface="Nunito"/>
              <a:cs typeface="Nunito"/>
              <a:sym typeface="Nunito"/>
            </a:endParaRPr>
          </a:p>
          <a:p>
            <a:pPr indent="-299143" lvl="0" marL="457200" rtl="0" algn="ctr">
              <a:spcBef>
                <a:spcPts val="1200"/>
              </a:spcBef>
              <a:spcAft>
                <a:spcPts val="0"/>
              </a:spcAft>
              <a:buClr>
                <a:srgbClr val="000000"/>
              </a:buClr>
              <a:buSzPct val="100000"/>
              <a:buFont typeface="Arial"/>
              <a:buChar char="●"/>
            </a:pPr>
            <a:r>
              <a:rPr b="1" lang="es-419" sz="3418">
                <a:solidFill>
                  <a:srgbClr val="000000"/>
                </a:solidFill>
                <a:latin typeface="Nunito"/>
                <a:ea typeface="Nunito"/>
                <a:cs typeface="Nunito"/>
                <a:sym typeface="Nunito"/>
              </a:rPr>
              <a:t>Error Cuadrático Medio (MSE): 1,059,480,757.85</a:t>
            </a:r>
            <a:endParaRPr b="1" sz="3418">
              <a:solidFill>
                <a:srgbClr val="000000"/>
              </a:solidFill>
              <a:latin typeface="Nunito"/>
              <a:ea typeface="Nunito"/>
              <a:cs typeface="Nunito"/>
              <a:sym typeface="Nunito"/>
            </a:endParaRPr>
          </a:p>
          <a:p>
            <a:pPr indent="-299143" lvl="0" marL="457200" rtl="0" algn="ctr">
              <a:spcBef>
                <a:spcPts val="0"/>
              </a:spcBef>
              <a:spcAft>
                <a:spcPts val="0"/>
              </a:spcAft>
              <a:buClr>
                <a:srgbClr val="000000"/>
              </a:buClr>
              <a:buSzPct val="100000"/>
              <a:buFont typeface="Arial"/>
              <a:buChar char="●"/>
            </a:pPr>
            <a:r>
              <a:rPr b="1" lang="es-419" sz="3418">
                <a:solidFill>
                  <a:srgbClr val="000000"/>
                </a:solidFill>
                <a:latin typeface="Nunito"/>
                <a:ea typeface="Nunito"/>
                <a:cs typeface="Nunito"/>
                <a:sym typeface="Nunito"/>
              </a:rPr>
              <a:t>Coeficiente de Determinación (R²): 0.44</a:t>
            </a:r>
            <a:endParaRPr b="1" sz="3418">
              <a:solidFill>
                <a:srgbClr val="000000"/>
              </a:solidFill>
              <a:latin typeface="Nunito"/>
              <a:ea typeface="Nunito"/>
              <a:cs typeface="Nunito"/>
              <a:sym typeface="Nunito"/>
            </a:endParaRPr>
          </a:p>
          <a:p>
            <a:pPr indent="0" lvl="0" marL="0" rtl="0" algn="ctr">
              <a:spcBef>
                <a:spcPts val="1200"/>
              </a:spcBef>
              <a:spcAft>
                <a:spcPts val="0"/>
              </a:spcAft>
              <a:buNone/>
            </a:pPr>
            <a:r>
              <a:rPr b="1" lang="es-419" sz="3418">
                <a:solidFill>
                  <a:srgbClr val="000000"/>
                </a:solidFill>
                <a:latin typeface="Nunito"/>
                <a:ea typeface="Nunito"/>
                <a:cs typeface="Nunito"/>
                <a:sym typeface="Nunito"/>
              </a:rPr>
              <a:t>El MSE alto indica que, en promedio, las predicciones del modelo difieren significativamente de los valores reales. Un R² de 0.44 sugiere que el 44% de la variabilidad en los salarios puede ser explicada por las características utilizadas en el modelo, mientras que el 56% restante de la variabilidad no está siendo capturada adecuadamente.</a:t>
            </a:r>
            <a:endParaRPr b="1" sz="3418">
              <a:solidFill>
                <a:srgbClr val="000000"/>
              </a:solidFill>
              <a:latin typeface="Nunito"/>
              <a:ea typeface="Nunito"/>
              <a:cs typeface="Nunito"/>
              <a:sym typeface="Nunito"/>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19150" y="229450"/>
            <a:ext cx="7505700" cy="44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300"/>
              <a:t>Conclusión del objetivo</a:t>
            </a:r>
            <a:endParaRPr sz="2300"/>
          </a:p>
        </p:txBody>
      </p:sp>
      <p:sp>
        <p:nvSpPr>
          <p:cNvPr id="216" name="Google Shape;216;p27"/>
          <p:cNvSpPr txBox="1"/>
          <p:nvPr>
            <p:ph idx="1" type="body"/>
          </p:nvPr>
        </p:nvSpPr>
        <p:spPr>
          <a:xfrm>
            <a:off x="453150" y="435450"/>
            <a:ext cx="8237700" cy="4440300"/>
          </a:xfrm>
          <a:prstGeom prst="rect">
            <a:avLst/>
          </a:prstGeom>
        </p:spPr>
        <p:txBody>
          <a:bodyPr anchorCtr="0" anchor="t" bIns="91425" lIns="91425" spcFirstLastPara="1" rIns="91425" wrap="square" tIns="91425">
            <a:normAutofit fontScale="25000"/>
          </a:bodyPr>
          <a:lstStyle/>
          <a:p>
            <a:pPr indent="0" lvl="0" marL="0" rtl="0" algn="l">
              <a:spcBef>
                <a:spcPts val="1200"/>
              </a:spcBef>
              <a:spcAft>
                <a:spcPts val="0"/>
              </a:spcAft>
              <a:buNone/>
            </a:pPr>
            <a:r>
              <a:t/>
            </a:r>
            <a:endParaRPr sz="1500">
              <a:solidFill>
                <a:srgbClr val="000000"/>
              </a:solidFill>
              <a:latin typeface="Arial"/>
              <a:ea typeface="Arial"/>
              <a:cs typeface="Arial"/>
              <a:sym typeface="Arial"/>
            </a:endParaRPr>
          </a:p>
          <a:p>
            <a:pPr indent="0" lvl="0" marL="0" rtl="0" algn="ctr">
              <a:spcBef>
                <a:spcPts val="1400"/>
              </a:spcBef>
              <a:spcAft>
                <a:spcPts val="0"/>
              </a:spcAft>
              <a:buNone/>
            </a:pPr>
            <a:r>
              <a:rPr b="1" lang="es-419" sz="4350">
                <a:solidFill>
                  <a:srgbClr val="000000"/>
                </a:solidFill>
                <a:latin typeface="Nunito"/>
                <a:ea typeface="Nunito"/>
                <a:cs typeface="Nunito"/>
                <a:sym typeface="Nunito"/>
              </a:rPr>
              <a:t>Conclusiones y Recomendaciones</a:t>
            </a:r>
            <a:endParaRPr b="1" sz="4350">
              <a:solidFill>
                <a:srgbClr val="000000"/>
              </a:solidFill>
              <a:latin typeface="Nunito"/>
              <a:ea typeface="Nunito"/>
              <a:cs typeface="Nunito"/>
              <a:sym typeface="Nunito"/>
            </a:endParaRPr>
          </a:p>
          <a:p>
            <a:pPr indent="0" lvl="0" marL="0" rtl="0" algn="ctr">
              <a:spcBef>
                <a:spcPts val="1200"/>
              </a:spcBef>
              <a:spcAft>
                <a:spcPts val="0"/>
              </a:spcAft>
              <a:buNone/>
            </a:pPr>
            <a:r>
              <a:rPr b="1" lang="es-419" sz="4350">
                <a:solidFill>
                  <a:srgbClr val="000000"/>
                </a:solidFill>
                <a:latin typeface="Nunito"/>
                <a:ea typeface="Nunito"/>
                <a:cs typeface="Nunito"/>
                <a:sym typeface="Nunito"/>
              </a:rPr>
              <a:t>La precisión del modelo predictivo se ha visto limitada por la cantidad y la calidad de los datos proporcionados. Los datos disponibles </a:t>
            </a:r>
            <a:r>
              <a:rPr b="1" lang="es-419" sz="4350">
                <a:solidFill>
                  <a:srgbClr val="000000"/>
                </a:solidFill>
                <a:latin typeface="Nunito"/>
                <a:ea typeface="Nunito"/>
                <a:cs typeface="Nunito"/>
                <a:sym typeface="Nunito"/>
              </a:rPr>
              <a:t>resultan</a:t>
            </a:r>
            <a:r>
              <a:rPr b="1" lang="es-419" sz="4350">
                <a:solidFill>
                  <a:srgbClr val="000000"/>
                </a:solidFill>
                <a:latin typeface="Nunito"/>
                <a:ea typeface="Nunito"/>
                <a:cs typeface="Nunito"/>
                <a:sym typeface="Nunito"/>
              </a:rPr>
              <a:t> insuficientes para capturar completamente las complejidades y variaciones inherentes en los salarios de los Data Scientists / entry-level.</a:t>
            </a:r>
            <a:endParaRPr b="1" sz="4350">
              <a:solidFill>
                <a:srgbClr val="000000"/>
              </a:solidFill>
              <a:latin typeface="Nunito"/>
              <a:ea typeface="Nunito"/>
              <a:cs typeface="Nunito"/>
              <a:sym typeface="Nunito"/>
            </a:endParaRPr>
          </a:p>
          <a:p>
            <a:pPr indent="0" lvl="0" marL="0" rtl="0" algn="ctr">
              <a:spcBef>
                <a:spcPts val="1200"/>
              </a:spcBef>
              <a:spcAft>
                <a:spcPts val="0"/>
              </a:spcAft>
              <a:buNone/>
            </a:pPr>
            <a:r>
              <a:rPr b="1" lang="es-419" sz="4350">
                <a:solidFill>
                  <a:srgbClr val="000000"/>
                </a:solidFill>
                <a:latin typeface="Nunito"/>
                <a:ea typeface="Nunito"/>
                <a:cs typeface="Nunito"/>
                <a:sym typeface="Nunito"/>
              </a:rPr>
              <a:t>Para mejorar los resultados y alcanzar un nivel de precisión más alto en futuras predicciones, recomendamos las siguientes acciones:</a:t>
            </a:r>
            <a:endParaRPr b="1" sz="4350">
              <a:solidFill>
                <a:srgbClr val="000000"/>
              </a:solidFill>
              <a:latin typeface="Nunito"/>
              <a:ea typeface="Nunito"/>
              <a:cs typeface="Nunito"/>
              <a:sym typeface="Nunito"/>
            </a:endParaRPr>
          </a:p>
          <a:p>
            <a:pPr indent="-297657" lvl="0" marL="457200" rtl="0" algn="ctr">
              <a:spcBef>
                <a:spcPts val="1200"/>
              </a:spcBef>
              <a:spcAft>
                <a:spcPts val="0"/>
              </a:spcAft>
              <a:buClr>
                <a:srgbClr val="000000"/>
              </a:buClr>
              <a:buSzPct val="100000"/>
              <a:buFont typeface="Arial"/>
              <a:buAutoNum type="arabicPeriod"/>
            </a:pPr>
            <a:r>
              <a:rPr b="1" lang="es-419" sz="4350">
                <a:solidFill>
                  <a:srgbClr val="000000"/>
                </a:solidFill>
                <a:latin typeface="Nunito"/>
                <a:ea typeface="Nunito"/>
                <a:cs typeface="Nunito"/>
                <a:sym typeface="Nunito"/>
              </a:rPr>
              <a:t>Recopilación de Datos Adicionales: Ampliar la base de datos con más registros y variables que puedan influir en los salarios, como el sector de la empresa, habilidades específicas requeridas, beneficios adicionales, etc.</a:t>
            </a:r>
            <a:endParaRPr b="1" sz="4350">
              <a:solidFill>
                <a:srgbClr val="000000"/>
              </a:solidFill>
              <a:latin typeface="Nunito"/>
              <a:ea typeface="Nunito"/>
              <a:cs typeface="Nunito"/>
              <a:sym typeface="Nunito"/>
            </a:endParaRPr>
          </a:p>
          <a:p>
            <a:pPr indent="-297657" lvl="0" marL="457200" rtl="0" algn="ctr">
              <a:spcBef>
                <a:spcPts val="0"/>
              </a:spcBef>
              <a:spcAft>
                <a:spcPts val="0"/>
              </a:spcAft>
              <a:buClr>
                <a:srgbClr val="000000"/>
              </a:buClr>
              <a:buSzPct val="100000"/>
              <a:buFont typeface="Arial"/>
              <a:buAutoNum type="arabicPeriod"/>
            </a:pPr>
            <a:r>
              <a:rPr b="1" lang="es-419" sz="4350">
                <a:solidFill>
                  <a:srgbClr val="000000"/>
                </a:solidFill>
                <a:latin typeface="Nunito"/>
                <a:ea typeface="Nunito"/>
                <a:cs typeface="Nunito"/>
                <a:sym typeface="Nunito"/>
              </a:rPr>
              <a:t>Calidad de los Datos: Asegurarse de que los datos recopilados sean completos y precisos. La presencia de datos faltantes o incorrectos puede afectar negativamente el rendimiento del modelo.</a:t>
            </a:r>
            <a:endParaRPr b="1" sz="4350">
              <a:solidFill>
                <a:srgbClr val="000000"/>
              </a:solidFill>
              <a:latin typeface="Nunito"/>
              <a:ea typeface="Nunito"/>
              <a:cs typeface="Nunito"/>
              <a:sym typeface="Nunito"/>
            </a:endParaRPr>
          </a:p>
          <a:p>
            <a:pPr indent="0" lvl="0" marL="0" rtl="0" algn="ctr">
              <a:spcBef>
                <a:spcPts val="1200"/>
              </a:spcBef>
              <a:spcAft>
                <a:spcPts val="0"/>
              </a:spcAft>
              <a:buNone/>
            </a:pPr>
            <a:r>
              <a:rPr b="1" lang="es-419" sz="4350">
                <a:solidFill>
                  <a:srgbClr val="000000"/>
                </a:solidFill>
                <a:latin typeface="Nunito"/>
                <a:ea typeface="Nunito"/>
                <a:cs typeface="Nunito"/>
                <a:sym typeface="Nunito"/>
              </a:rPr>
              <a:t>Lamentamos no haber podido cumplir completamente con sus expectativas en este proyecto. Sin embargo, creemos firmemente que, con una mejora en la calidad y cantidad de los datos, se puede desarrollar un modelo mucho más preciso y útil para la predicción de salarios.</a:t>
            </a:r>
            <a:endParaRPr b="1" sz="4350">
              <a:solidFill>
                <a:srgbClr val="000000"/>
              </a:solidFill>
              <a:latin typeface="Nunito"/>
              <a:ea typeface="Nunito"/>
              <a:cs typeface="Nunito"/>
              <a:sym typeface="Nunito"/>
            </a:endParaRPr>
          </a:p>
          <a:p>
            <a:pPr indent="0" lvl="0" marL="0" rtl="0" algn="ctr">
              <a:spcBef>
                <a:spcPts val="1200"/>
              </a:spcBef>
              <a:spcAft>
                <a:spcPts val="0"/>
              </a:spcAft>
              <a:buNone/>
            </a:pPr>
            <a:r>
              <a:rPr b="1" lang="es-419" sz="4350">
                <a:solidFill>
                  <a:srgbClr val="000000"/>
                </a:solidFill>
                <a:latin typeface="Nunito"/>
                <a:ea typeface="Nunito"/>
                <a:cs typeface="Nunito"/>
                <a:sym typeface="Nunito"/>
              </a:rPr>
              <a:t>Quedamos a su disposición para discutir estos hallazgos en detalle y explorar posibles vías para mejorar la base de datos y el análisis predictivo. Agradecemos nuevamente su confianza en nuestros servicios y esperamos poder colaborar en futuros proyectos.</a:t>
            </a:r>
            <a:endParaRPr b="1" sz="4350">
              <a:solidFill>
                <a:srgbClr val="000000"/>
              </a:solidFill>
              <a:latin typeface="Nunito"/>
              <a:ea typeface="Nunito"/>
              <a:cs typeface="Nunito"/>
              <a:sym typeface="Nunito"/>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64300"/>
            <a:ext cx="7505700" cy="78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Introducción</a:t>
            </a:r>
            <a:endParaRPr/>
          </a:p>
        </p:txBody>
      </p:sp>
      <p:sp>
        <p:nvSpPr>
          <p:cNvPr id="135" name="Google Shape;135;p14"/>
          <p:cNvSpPr txBox="1"/>
          <p:nvPr>
            <p:ph idx="1" type="body"/>
          </p:nvPr>
        </p:nvSpPr>
        <p:spPr>
          <a:xfrm>
            <a:off x="819150" y="1602275"/>
            <a:ext cx="7505700" cy="2448000"/>
          </a:xfrm>
          <a:prstGeom prst="rect">
            <a:avLst/>
          </a:prstGeom>
        </p:spPr>
        <p:txBody>
          <a:bodyPr anchorCtr="0" anchor="t" bIns="91425" lIns="91425" spcFirstLastPara="1" rIns="91425" wrap="square" tIns="91425">
            <a:noAutofit/>
          </a:bodyPr>
          <a:lstStyle/>
          <a:p>
            <a:pPr indent="0" lvl="0" marL="0" rtl="0" algn="ctr">
              <a:lnSpc>
                <a:spcPct val="141666"/>
              </a:lnSpc>
              <a:spcBef>
                <a:spcPts val="0"/>
              </a:spcBef>
              <a:spcAft>
                <a:spcPts val="0"/>
              </a:spcAft>
              <a:buNone/>
            </a:pPr>
            <a:r>
              <a:rPr b="1" lang="es-419" sz="1400">
                <a:solidFill>
                  <a:srgbClr val="1D1D1B"/>
                </a:solidFill>
                <a:highlight>
                  <a:schemeClr val="dk1"/>
                </a:highlight>
                <a:latin typeface="Nunito"/>
                <a:ea typeface="Nunito"/>
                <a:cs typeface="Nunito"/>
                <a:sym typeface="Nunito"/>
              </a:rPr>
              <a:t>En el campo de la ciencia de datos, que va en rápida evolución, comprender las tendencias y patrones de los salarios es crucial tanto para los profesionales como para las organizaciones. Este conjunto de datos tiene como objetivo arrojar luz sobre el panorama de los salarios en ciencia de datos de 2020 a 2024. Al analizar los datos salariales durante este período, los entusiastas de los datos, los investigadores y los profesionales de la industria pueden obtener información valiosa sobre las tendencias salariales, las variaciones regionales y los factores potenciales que influyen en la compensación. dentro de la comunidad de ciencia de datos.</a:t>
            </a:r>
            <a:endParaRPr b="1" sz="1400">
              <a:solidFill>
                <a:srgbClr val="1D1D1B"/>
              </a:solidFill>
              <a:highlight>
                <a:schemeClr val="dk1"/>
              </a:highlight>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242975"/>
            <a:ext cx="7505700" cy="400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2836"/>
              <a:buNone/>
            </a:pPr>
            <a:r>
              <a:rPr lang="es-419" sz="2311"/>
              <a:t>Hipótesis</a:t>
            </a:r>
            <a:r>
              <a:rPr lang="es-419" sz="2200"/>
              <a:t>	</a:t>
            </a:r>
            <a:endParaRPr sz="2200"/>
          </a:p>
        </p:txBody>
      </p:sp>
      <p:sp>
        <p:nvSpPr>
          <p:cNvPr id="141" name="Google Shape;141;p15"/>
          <p:cNvSpPr txBox="1"/>
          <p:nvPr>
            <p:ph idx="1" type="body"/>
          </p:nvPr>
        </p:nvSpPr>
        <p:spPr>
          <a:xfrm>
            <a:off x="819150" y="652988"/>
            <a:ext cx="7806900" cy="2491200"/>
          </a:xfrm>
          <a:prstGeom prst="rect">
            <a:avLst/>
          </a:prstGeom>
        </p:spPr>
        <p:txBody>
          <a:bodyPr anchorCtr="0" anchor="t" bIns="91425" lIns="91425" spcFirstLastPara="1" rIns="91425" wrap="square" tIns="91425">
            <a:noAutofit/>
          </a:bodyPr>
          <a:lstStyle/>
          <a:p>
            <a:pPr indent="0" lvl="0" marL="0" rtl="0" algn="ctr">
              <a:lnSpc>
                <a:spcPct val="121666"/>
              </a:lnSpc>
              <a:spcBef>
                <a:spcPts val="0"/>
              </a:spcBef>
              <a:spcAft>
                <a:spcPts val="0"/>
              </a:spcAft>
              <a:buSzPts val="688"/>
              <a:buNone/>
            </a:pPr>
            <a:r>
              <a:rPr b="1" lang="es-419" sz="1100">
                <a:solidFill>
                  <a:srgbClr val="1D1D1B"/>
                </a:solidFill>
                <a:highlight>
                  <a:schemeClr val="dk1"/>
                </a:highlight>
                <a:latin typeface="Nunito"/>
                <a:ea typeface="Nunito"/>
                <a:cs typeface="Nunito"/>
                <a:sym typeface="Nunito"/>
              </a:rPr>
              <a:t>- Los salarios en dólares de los profesionales de datos varían significativamente en función de la experiencia laboral y el tipo de trabajo, y estos efectos pueden diferir según el tamaño y la ubicación de la empresa.</a:t>
            </a:r>
            <a:endParaRPr b="1" sz="1100">
              <a:solidFill>
                <a:srgbClr val="1D1D1B"/>
              </a:solidFill>
              <a:highlight>
                <a:schemeClr val="dk1"/>
              </a:highlight>
              <a:latin typeface="Nunito"/>
              <a:ea typeface="Nunito"/>
              <a:cs typeface="Nunito"/>
              <a:sym typeface="Nunito"/>
            </a:endParaRPr>
          </a:p>
          <a:p>
            <a:pPr indent="0" lvl="0" marL="0" rtl="0" algn="ctr">
              <a:lnSpc>
                <a:spcPct val="121666"/>
              </a:lnSpc>
              <a:spcBef>
                <a:spcPts val="0"/>
              </a:spcBef>
              <a:spcAft>
                <a:spcPts val="0"/>
              </a:spcAft>
              <a:buSzPts val="688"/>
              <a:buNone/>
            </a:pPr>
            <a:r>
              <a:t/>
            </a:r>
            <a:endParaRPr b="1" sz="1100">
              <a:solidFill>
                <a:srgbClr val="1D1D1B"/>
              </a:solidFill>
              <a:highlight>
                <a:schemeClr val="dk1"/>
              </a:highlight>
              <a:latin typeface="Nunito"/>
              <a:ea typeface="Nunito"/>
              <a:cs typeface="Nunito"/>
              <a:sym typeface="Nunito"/>
            </a:endParaRPr>
          </a:p>
          <a:p>
            <a:pPr indent="0" lvl="0" marL="0" rtl="0" algn="ctr">
              <a:lnSpc>
                <a:spcPct val="121666"/>
              </a:lnSpc>
              <a:spcBef>
                <a:spcPts val="0"/>
              </a:spcBef>
              <a:spcAft>
                <a:spcPts val="0"/>
              </a:spcAft>
              <a:buSzPts val="688"/>
              <a:buNone/>
            </a:pPr>
            <a:r>
              <a:rPr b="1" lang="es-419" sz="1100">
                <a:solidFill>
                  <a:srgbClr val="1D1D1B"/>
                </a:solidFill>
                <a:highlight>
                  <a:schemeClr val="dk1"/>
                </a:highlight>
                <a:latin typeface="Nunito"/>
                <a:ea typeface="Nunito"/>
                <a:cs typeface="Nunito"/>
                <a:sym typeface="Nunito"/>
              </a:rPr>
              <a:t>- Experiencia Laboral: Se espera que los profesionales con más experiencia laboral (e.g., Senior-level, Executive-level) reciban salarios más altos en comparación con aquellos en niveles más bajos (e.g., Entry-level, Mid-level).</a:t>
            </a:r>
            <a:endParaRPr b="1" sz="1100">
              <a:solidFill>
                <a:srgbClr val="1D1D1B"/>
              </a:solidFill>
              <a:highlight>
                <a:schemeClr val="dk1"/>
              </a:highlight>
              <a:latin typeface="Nunito"/>
              <a:ea typeface="Nunito"/>
              <a:cs typeface="Nunito"/>
              <a:sym typeface="Nunito"/>
            </a:endParaRPr>
          </a:p>
          <a:p>
            <a:pPr indent="0" lvl="0" marL="0" rtl="0" algn="ctr">
              <a:lnSpc>
                <a:spcPct val="121666"/>
              </a:lnSpc>
              <a:spcBef>
                <a:spcPts val="0"/>
              </a:spcBef>
              <a:spcAft>
                <a:spcPts val="0"/>
              </a:spcAft>
              <a:buSzPts val="688"/>
              <a:buNone/>
            </a:pPr>
            <a:r>
              <a:t/>
            </a:r>
            <a:endParaRPr b="1" sz="1100">
              <a:solidFill>
                <a:srgbClr val="1D1D1B"/>
              </a:solidFill>
              <a:highlight>
                <a:schemeClr val="dk1"/>
              </a:highlight>
              <a:latin typeface="Nunito"/>
              <a:ea typeface="Nunito"/>
              <a:cs typeface="Nunito"/>
              <a:sym typeface="Nunito"/>
            </a:endParaRPr>
          </a:p>
          <a:p>
            <a:pPr indent="0" lvl="0" marL="0" rtl="0" algn="ctr">
              <a:lnSpc>
                <a:spcPct val="121666"/>
              </a:lnSpc>
              <a:spcBef>
                <a:spcPts val="0"/>
              </a:spcBef>
              <a:spcAft>
                <a:spcPts val="0"/>
              </a:spcAft>
              <a:buSzPts val="688"/>
              <a:buNone/>
            </a:pPr>
            <a:r>
              <a:rPr b="1" lang="es-419" sz="1100">
                <a:solidFill>
                  <a:srgbClr val="1D1D1B"/>
                </a:solidFill>
                <a:highlight>
                  <a:schemeClr val="dk1"/>
                </a:highlight>
                <a:latin typeface="Nunito"/>
                <a:ea typeface="Nunito"/>
                <a:cs typeface="Nunito"/>
                <a:sym typeface="Nunito"/>
              </a:rPr>
              <a:t>- Tipo de Trabajo: Diferentes tipos de trabajos (e.g., Data Engineer, Data Scientist, BI Developer) pueden tener diferentes rangos salariales debido a la demanda de habilidades específicas y la naturaleza del trabajo.</a:t>
            </a:r>
            <a:endParaRPr b="1" sz="1100">
              <a:solidFill>
                <a:srgbClr val="1D1D1B"/>
              </a:solidFill>
              <a:highlight>
                <a:schemeClr val="dk1"/>
              </a:highlight>
              <a:latin typeface="Nunito"/>
              <a:ea typeface="Nunito"/>
              <a:cs typeface="Nunito"/>
              <a:sym typeface="Nunito"/>
            </a:endParaRPr>
          </a:p>
          <a:p>
            <a:pPr indent="0" lvl="0" marL="0" rtl="0" algn="ctr">
              <a:lnSpc>
                <a:spcPct val="121666"/>
              </a:lnSpc>
              <a:spcBef>
                <a:spcPts val="0"/>
              </a:spcBef>
              <a:spcAft>
                <a:spcPts val="0"/>
              </a:spcAft>
              <a:buSzPts val="688"/>
              <a:buNone/>
            </a:pPr>
            <a:r>
              <a:t/>
            </a:r>
            <a:endParaRPr b="1" sz="1100">
              <a:solidFill>
                <a:srgbClr val="1D1D1B"/>
              </a:solidFill>
              <a:highlight>
                <a:schemeClr val="dk1"/>
              </a:highlight>
              <a:latin typeface="Nunito"/>
              <a:ea typeface="Nunito"/>
              <a:cs typeface="Nunito"/>
              <a:sym typeface="Nunito"/>
            </a:endParaRPr>
          </a:p>
          <a:p>
            <a:pPr indent="0" lvl="0" marL="0" rtl="0" algn="ctr">
              <a:lnSpc>
                <a:spcPct val="121666"/>
              </a:lnSpc>
              <a:spcBef>
                <a:spcPts val="0"/>
              </a:spcBef>
              <a:spcAft>
                <a:spcPts val="0"/>
              </a:spcAft>
              <a:buSzPts val="688"/>
              <a:buNone/>
            </a:pPr>
            <a:r>
              <a:rPr b="1" lang="es-419" sz="1100">
                <a:solidFill>
                  <a:srgbClr val="1D1D1B"/>
                </a:solidFill>
                <a:highlight>
                  <a:schemeClr val="dk1"/>
                </a:highlight>
                <a:latin typeface="Nunito"/>
                <a:ea typeface="Nunito"/>
                <a:cs typeface="Nunito"/>
                <a:sym typeface="Nunito"/>
              </a:rPr>
              <a:t>- Tamaño de la Empresa: Las empresas más grandes pueden tener más recursos y, por lo tanto, pueden ofrecer salarios más altos en comparación con las empresas más pequeñas.</a:t>
            </a:r>
            <a:endParaRPr b="1" sz="1100">
              <a:solidFill>
                <a:srgbClr val="1D1D1B"/>
              </a:solidFill>
              <a:highlight>
                <a:schemeClr val="dk1"/>
              </a:highlight>
              <a:latin typeface="Nunito"/>
              <a:ea typeface="Nunito"/>
              <a:cs typeface="Nunito"/>
              <a:sym typeface="Nunito"/>
            </a:endParaRPr>
          </a:p>
          <a:p>
            <a:pPr indent="0" lvl="0" marL="0" rtl="0" algn="l">
              <a:lnSpc>
                <a:spcPct val="95000"/>
              </a:lnSpc>
              <a:spcBef>
                <a:spcPts val="0"/>
              </a:spcBef>
              <a:spcAft>
                <a:spcPts val="1200"/>
              </a:spcAft>
              <a:buSzPts val="688"/>
              <a:buNone/>
            </a:pPr>
            <a:r>
              <a:t/>
            </a:r>
            <a:endParaRPr sz="812"/>
          </a:p>
        </p:txBody>
      </p:sp>
      <p:sp>
        <p:nvSpPr>
          <p:cNvPr id="142" name="Google Shape;142;p15"/>
          <p:cNvSpPr txBox="1"/>
          <p:nvPr>
            <p:ph type="title"/>
          </p:nvPr>
        </p:nvSpPr>
        <p:spPr>
          <a:xfrm>
            <a:off x="743850" y="3153988"/>
            <a:ext cx="7505700" cy="400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3043"/>
              <a:buNone/>
            </a:pPr>
            <a:r>
              <a:rPr lang="es-419" sz="2300"/>
              <a:t>O</a:t>
            </a:r>
            <a:r>
              <a:rPr lang="es-419" sz="2300"/>
              <a:t>bjetivos	</a:t>
            </a:r>
            <a:endParaRPr sz="2200"/>
          </a:p>
        </p:txBody>
      </p:sp>
      <p:sp>
        <p:nvSpPr>
          <p:cNvPr id="143" name="Google Shape;143;p15"/>
          <p:cNvSpPr txBox="1"/>
          <p:nvPr>
            <p:ph idx="1" type="body"/>
          </p:nvPr>
        </p:nvSpPr>
        <p:spPr>
          <a:xfrm>
            <a:off x="819150" y="3554200"/>
            <a:ext cx="7806900" cy="1007100"/>
          </a:xfrm>
          <a:prstGeom prst="rect">
            <a:avLst/>
          </a:prstGeom>
        </p:spPr>
        <p:txBody>
          <a:bodyPr anchorCtr="0" anchor="t" bIns="91425" lIns="91425" spcFirstLastPara="1" rIns="91425" wrap="square" tIns="91425">
            <a:noAutofit/>
          </a:bodyPr>
          <a:lstStyle/>
          <a:p>
            <a:pPr indent="0" lvl="0" marL="0" rtl="0" algn="ctr">
              <a:lnSpc>
                <a:spcPct val="121666"/>
              </a:lnSpc>
              <a:spcBef>
                <a:spcPts val="0"/>
              </a:spcBef>
              <a:spcAft>
                <a:spcPts val="0"/>
              </a:spcAft>
              <a:buSzPts val="770"/>
              <a:buNone/>
            </a:pPr>
            <a:r>
              <a:rPr b="1" lang="es-419" sz="1142">
                <a:solidFill>
                  <a:srgbClr val="1D1D1B"/>
                </a:solidFill>
                <a:highlight>
                  <a:schemeClr val="dk1"/>
                </a:highlight>
                <a:latin typeface="Nunito"/>
                <a:ea typeface="Nunito"/>
                <a:cs typeface="Nunito"/>
                <a:sym typeface="Nunito"/>
              </a:rPr>
              <a:t>Dado el crecimiento continuo y la demanda en la industria del análisis de datos, se nos </a:t>
            </a:r>
            <a:r>
              <a:rPr b="1" lang="es-419" sz="1142">
                <a:solidFill>
                  <a:srgbClr val="1D1D1B"/>
                </a:solidFill>
                <a:highlight>
                  <a:schemeClr val="dk1"/>
                </a:highlight>
                <a:latin typeface="Nunito"/>
                <a:ea typeface="Nunito"/>
                <a:cs typeface="Nunito"/>
                <a:sym typeface="Nunito"/>
              </a:rPr>
              <a:t>pidió</a:t>
            </a:r>
            <a:r>
              <a:rPr b="1" lang="es-419" sz="1142">
                <a:solidFill>
                  <a:srgbClr val="1D1D1B"/>
                </a:solidFill>
                <a:highlight>
                  <a:schemeClr val="dk1"/>
                </a:highlight>
                <a:latin typeface="Nunito"/>
                <a:ea typeface="Nunito"/>
                <a:cs typeface="Nunito"/>
                <a:sym typeface="Nunito"/>
              </a:rPr>
              <a:t>  predecir los salarios de las personas que comiencen a trabajar como Data Scientists en posiciones de entrada (entry-level) para los años 2025, 2026 y 2027. Buscamos proporcionar una visión precisa y fundamentada de las expectativas salariales futuras en este campo emergente.</a:t>
            </a:r>
            <a:endParaRPr b="1" sz="1142">
              <a:solidFill>
                <a:srgbClr val="1D1D1B"/>
              </a:solidFill>
              <a:highlight>
                <a:schemeClr val="dk1"/>
              </a:highlight>
              <a:latin typeface="Nunito"/>
              <a:ea typeface="Nunito"/>
              <a:cs typeface="Nunito"/>
              <a:sym typeface="Nunito"/>
            </a:endParaRPr>
          </a:p>
          <a:p>
            <a:pPr indent="0" lvl="0" marL="0" rtl="0" algn="l">
              <a:lnSpc>
                <a:spcPct val="95000"/>
              </a:lnSpc>
              <a:spcBef>
                <a:spcPts val="0"/>
              </a:spcBef>
              <a:spcAft>
                <a:spcPts val="1200"/>
              </a:spcAft>
              <a:buSzPts val="770"/>
              <a:buNone/>
            </a:pPr>
            <a:r>
              <a:t/>
            </a:r>
            <a:endParaRPr sz="1018">
              <a:solidFill>
                <a:srgbClr val="1D1D1B"/>
              </a:solidFill>
              <a:highlight>
                <a:schemeClr val="dk1"/>
              </a:highlight>
              <a:latin typeface="Nunito SemiBold"/>
              <a:ea typeface="Nunito SemiBold"/>
              <a:cs typeface="Nunito SemiBold"/>
              <a:sym typeface="Nunito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416975"/>
            <a:ext cx="7505700" cy="6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Datos utilizados</a:t>
            </a:r>
            <a:endParaRPr/>
          </a:p>
        </p:txBody>
      </p:sp>
      <p:pic>
        <p:nvPicPr>
          <p:cNvPr id="149" name="Google Shape;149;p16"/>
          <p:cNvPicPr preferRelativeResize="0"/>
          <p:nvPr/>
        </p:nvPicPr>
        <p:blipFill>
          <a:blip r:embed="rId3">
            <a:alphaModFix/>
          </a:blip>
          <a:stretch>
            <a:fillRect/>
          </a:stretch>
        </p:blipFill>
        <p:spPr>
          <a:xfrm>
            <a:off x="428600" y="1071575"/>
            <a:ext cx="8416550" cy="336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614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Datos utilizados</a:t>
            </a:r>
            <a:endParaRPr/>
          </a:p>
          <a:p>
            <a:pPr indent="0" lvl="0" marL="0" rtl="0" algn="l">
              <a:spcBef>
                <a:spcPts val="0"/>
              </a:spcBef>
              <a:spcAft>
                <a:spcPts val="0"/>
              </a:spcAft>
              <a:buNone/>
            </a:pPr>
            <a:r>
              <a:t/>
            </a:r>
            <a:endParaRPr/>
          </a:p>
        </p:txBody>
      </p:sp>
      <p:sp>
        <p:nvSpPr>
          <p:cNvPr id="155" name="Google Shape;155;p17"/>
          <p:cNvSpPr txBox="1"/>
          <p:nvPr>
            <p:ph idx="1" type="body"/>
          </p:nvPr>
        </p:nvSpPr>
        <p:spPr>
          <a:xfrm>
            <a:off x="819150" y="1607350"/>
            <a:ext cx="7505700" cy="3013800"/>
          </a:xfrm>
          <a:prstGeom prst="rect">
            <a:avLst/>
          </a:prstGeom>
        </p:spPr>
        <p:txBody>
          <a:bodyPr anchorCtr="0" anchor="t" bIns="91425" lIns="91425" spcFirstLastPara="1" rIns="91425" wrap="square" tIns="91425">
            <a:normAutofit fontScale="92500" lnSpcReduction="20000"/>
          </a:bodyPr>
          <a:lstStyle/>
          <a:p>
            <a:pPr indent="-305435" lvl="0" marL="457200" rtl="0" algn="ctr">
              <a:lnSpc>
                <a:spcPct val="141666"/>
              </a:lnSpc>
              <a:spcBef>
                <a:spcPts val="0"/>
              </a:spcBef>
              <a:spcAft>
                <a:spcPts val="0"/>
              </a:spcAft>
              <a:buClr>
                <a:srgbClr val="1D1D1B"/>
              </a:buClr>
              <a:buSzPct val="100000"/>
              <a:buFont typeface="Nunito"/>
              <a:buChar char="➢"/>
            </a:pPr>
            <a:r>
              <a:rPr b="1" lang="es-419" sz="1308">
                <a:solidFill>
                  <a:srgbClr val="1D1D1B"/>
                </a:solidFill>
                <a:highlight>
                  <a:schemeClr val="dk1"/>
                </a:highlight>
                <a:latin typeface="Nunito"/>
                <a:ea typeface="Nunito"/>
                <a:cs typeface="Nunito"/>
                <a:sym typeface="Nunito"/>
              </a:rPr>
              <a:t>- job_title: El puesto de trabajo o función asociada con el salario informado.</a:t>
            </a:r>
            <a:endParaRPr b="1" sz="1308">
              <a:solidFill>
                <a:srgbClr val="1D1D1B"/>
              </a:solidFill>
              <a:highlight>
                <a:schemeClr val="dk1"/>
              </a:highlight>
              <a:latin typeface="Nunito"/>
              <a:ea typeface="Nunito"/>
              <a:cs typeface="Nunito"/>
              <a:sym typeface="Nunito"/>
            </a:endParaRPr>
          </a:p>
          <a:p>
            <a:pPr indent="-305435" lvl="0" marL="457200" rtl="0" algn="ctr">
              <a:lnSpc>
                <a:spcPct val="141666"/>
              </a:lnSpc>
              <a:spcBef>
                <a:spcPts val="0"/>
              </a:spcBef>
              <a:spcAft>
                <a:spcPts val="0"/>
              </a:spcAft>
              <a:buClr>
                <a:srgbClr val="1D1D1B"/>
              </a:buClr>
              <a:buSzPct val="100000"/>
              <a:buFont typeface="Nunito"/>
              <a:buChar char="➢"/>
            </a:pPr>
            <a:r>
              <a:rPr b="1" lang="es-419" sz="1308">
                <a:solidFill>
                  <a:srgbClr val="1D1D1B"/>
                </a:solidFill>
                <a:highlight>
                  <a:schemeClr val="dk1"/>
                </a:highlight>
                <a:latin typeface="Nunito"/>
                <a:ea typeface="Nunito"/>
                <a:cs typeface="Nunito"/>
                <a:sym typeface="Nunito"/>
              </a:rPr>
              <a:t>- experience_level: El nivel de experiencia del individuo.</a:t>
            </a:r>
            <a:endParaRPr b="1" sz="1308">
              <a:solidFill>
                <a:srgbClr val="1D1D1B"/>
              </a:solidFill>
              <a:highlight>
                <a:schemeClr val="dk1"/>
              </a:highlight>
              <a:latin typeface="Nunito"/>
              <a:ea typeface="Nunito"/>
              <a:cs typeface="Nunito"/>
              <a:sym typeface="Nunito"/>
            </a:endParaRPr>
          </a:p>
          <a:p>
            <a:pPr indent="-305435" lvl="0" marL="457200" rtl="0" algn="ctr">
              <a:lnSpc>
                <a:spcPct val="141666"/>
              </a:lnSpc>
              <a:spcBef>
                <a:spcPts val="0"/>
              </a:spcBef>
              <a:spcAft>
                <a:spcPts val="0"/>
              </a:spcAft>
              <a:buClr>
                <a:srgbClr val="1D1D1B"/>
              </a:buClr>
              <a:buSzPct val="100000"/>
              <a:buFont typeface="Nunito"/>
              <a:buChar char="➢"/>
            </a:pPr>
            <a:r>
              <a:rPr b="1" lang="es-419" sz="1308">
                <a:solidFill>
                  <a:srgbClr val="1D1D1B"/>
                </a:solidFill>
                <a:highlight>
                  <a:schemeClr val="dk1"/>
                </a:highlight>
                <a:latin typeface="Nunito"/>
                <a:ea typeface="Nunito"/>
                <a:cs typeface="Nunito"/>
                <a:sym typeface="Nunito"/>
              </a:rPr>
              <a:t>- employment_type: Indica si el empleo es a tiempo completo, a tiempo parcial, etc.</a:t>
            </a:r>
            <a:endParaRPr b="1" sz="1308">
              <a:solidFill>
                <a:srgbClr val="1D1D1B"/>
              </a:solidFill>
              <a:highlight>
                <a:schemeClr val="dk1"/>
              </a:highlight>
              <a:latin typeface="Nunito"/>
              <a:ea typeface="Nunito"/>
              <a:cs typeface="Nunito"/>
              <a:sym typeface="Nunito"/>
            </a:endParaRPr>
          </a:p>
          <a:p>
            <a:pPr indent="-305435" lvl="0" marL="457200" rtl="0" algn="ctr">
              <a:lnSpc>
                <a:spcPct val="141666"/>
              </a:lnSpc>
              <a:spcBef>
                <a:spcPts val="0"/>
              </a:spcBef>
              <a:spcAft>
                <a:spcPts val="0"/>
              </a:spcAft>
              <a:buClr>
                <a:srgbClr val="1D1D1B"/>
              </a:buClr>
              <a:buSzPct val="100000"/>
              <a:buFont typeface="Nunito"/>
              <a:buChar char="➢"/>
            </a:pPr>
            <a:r>
              <a:rPr b="1" lang="es-419" sz="1308">
                <a:solidFill>
                  <a:srgbClr val="1D1D1B"/>
                </a:solidFill>
                <a:highlight>
                  <a:schemeClr val="dk1"/>
                </a:highlight>
                <a:latin typeface="Nunito"/>
                <a:ea typeface="Nunito"/>
                <a:cs typeface="Nunito"/>
                <a:sym typeface="Nunito"/>
              </a:rPr>
              <a:t>- work_models: Describe diferentes modelos de trabajo (remoto, presencial, híbrido).</a:t>
            </a:r>
            <a:endParaRPr b="1" sz="1308">
              <a:solidFill>
                <a:srgbClr val="1D1D1B"/>
              </a:solidFill>
              <a:highlight>
                <a:schemeClr val="dk1"/>
              </a:highlight>
              <a:latin typeface="Nunito"/>
              <a:ea typeface="Nunito"/>
              <a:cs typeface="Nunito"/>
              <a:sym typeface="Nunito"/>
            </a:endParaRPr>
          </a:p>
          <a:p>
            <a:pPr indent="-305435" lvl="0" marL="457200" rtl="0" algn="ctr">
              <a:lnSpc>
                <a:spcPct val="141666"/>
              </a:lnSpc>
              <a:spcBef>
                <a:spcPts val="0"/>
              </a:spcBef>
              <a:spcAft>
                <a:spcPts val="0"/>
              </a:spcAft>
              <a:buClr>
                <a:srgbClr val="1D1D1B"/>
              </a:buClr>
              <a:buSzPct val="100000"/>
              <a:buFont typeface="Nunito"/>
              <a:buChar char="➢"/>
            </a:pPr>
            <a:r>
              <a:rPr b="1" lang="es-419" sz="1308">
                <a:solidFill>
                  <a:srgbClr val="1D1D1B"/>
                </a:solidFill>
                <a:highlight>
                  <a:schemeClr val="dk1"/>
                </a:highlight>
                <a:latin typeface="Nunito"/>
                <a:ea typeface="Nunito"/>
                <a:cs typeface="Nunito"/>
                <a:sym typeface="Nunito"/>
              </a:rPr>
              <a:t>- work_year: El año específico en el que se registró la información salarial.</a:t>
            </a:r>
            <a:endParaRPr b="1" sz="1308">
              <a:solidFill>
                <a:srgbClr val="1D1D1B"/>
              </a:solidFill>
              <a:highlight>
                <a:schemeClr val="dk1"/>
              </a:highlight>
              <a:latin typeface="Nunito"/>
              <a:ea typeface="Nunito"/>
              <a:cs typeface="Nunito"/>
              <a:sym typeface="Nunito"/>
            </a:endParaRPr>
          </a:p>
          <a:p>
            <a:pPr indent="-305435" lvl="0" marL="457200" rtl="0" algn="ctr">
              <a:lnSpc>
                <a:spcPct val="141666"/>
              </a:lnSpc>
              <a:spcBef>
                <a:spcPts val="0"/>
              </a:spcBef>
              <a:spcAft>
                <a:spcPts val="0"/>
              </a:spcAft>
              <a:buClr>
                <a:srgbClr val="1D1D1B"/>
              </a:buClr>
              <a:buSzPct val="100000"/>
              <a:buFont typeface="Nunito"/>
              <a:buChar char="➢"/>
            </a:pPr>
            <a:r>
              <a:rPr b="1" lang="es-419" sz="1308">
                <a:solidFill>
                  <a:srgbClr val="1D1D1B"/>
                </a:solidFill>
                <a:highlight>
                  <a:schemeClr val="dk1"/>
                </a:highlight>
                <a:latin typeface="Nunito"/>
                <a:ea typeface="Nunito"/>
                <a:cs typeface="Nunito"/>
                <a:sym typeface="Nunito"/>
              </a:rPr>
              <a:t>- employee_residence: El lugar de residencia del empleado.</a:t>
            </a:r>
            <a:endParaRPr b="1" sz="1308">
              <a:solidFill>
                <a:srgbClr val="1D1D1B"/>
              </a:solidFill>
              <a:highlight>
                <a:schemeClr val="dk1"/>
              </a:highlight>
              <a:latin typeface="Nunito"/>
              <a:ea typeface="Nunito"/>
              <a:cs typeface="Nunito"/>
              <a:sym typeface="Nunito"/>
            </a:endParaRPr>
          </a:p>
          <a:p>
            <a:pPr indent="-305435" lvl="0" marL="457200" rtl="0" algn="ctr">
              <a:lnSpc>
                <a:spcPct val="141666"/>
              </a:lnSpc>
              <a:spcBef>
                <a:spcPts val="0"/>
              </a:spcBef>
              <a:spcAft>
                <a:spcPts val="0"/>
              </a:spcAft>
              <a:buClr>
                <a:srgbClr val="1D1D1B"/>
              </a:buClr>
              <a:buSzPct val="100000"/>
              <a:buFont typeface="Nunito"/>
              <a:buChar char="➢"/>
            </a:pPr>
            <a:r>
              <a:rPr b="1" lang="es-419" sz="1308">
                <a:solidFill>
                  <a:srgbClr val="1D1D1B"/>
                </a:solidFill>
                <a:highlight>
                  <a:schemeClr val="dk1"/>
                </a:highlight>
                <a:latin typeface="Nunito"/>
                <a:ea typeface="Nunito"/>
                <a:cs typeface="Nunito"/>
                <a:sym typeface="Nunito"/>
              </a:rPr>
              <a:t>- salary: El salario informado en la moneda original.</a:t>
            </a:r>
            <a:endParaRPr b="1" sz="1308">
              <a:solidFill>
                <a:srgbClr val="1D1D1B"/>
              </a:solidFill>
              <a:highlight>
                <a:schemeClr val="dk1"/>
              </a:highlight>
              <a:latin typeface="Nunito"/>
              <a:ea typeface="Nunito"/>
              <a:cs typeface="Nunito"/>
              <a:sym typeface="Nunito"/>
            </a:endParaRPr>
          </a:p>
          <a:p>
            <a:pPr indent="-305435" lvl="0" marL="457200" rtl="0" algn="ctr">
              <a:lnSpc>
                <a:spcPct val="141666"/>
              </a:lnSpc>
              <a:spcBef>
                <a:spcPts val="0"/>
              </a:spcBef>
              <a:spcAft>
                <a:spcPts val="0"/>
              </a:spcAft>
              <a:buClr>
                <a:srgbClr val="1D1D1B"/>
              </a:buClr>
              <a:buSzPct val="100000"/>
              <a:buFont typeface="Nunito"/>
              <a:buChar char="➢"/>
            </a:pPr>
            <a:r>
              <a:rPr b="1" lang="es-419" sz="1308">
                <a:solidFill>
                  <a:srgbClr val="1D1D1B"/>
                </a:solidFill>
                <a:highlight>
                  <a:schemeClr val="dk1"/>
                </a:highlight>
                <a:latin typeface="Nunito"/>
                <a:ea typeface="Nunito"/>
                <a:cs typeface="Nunito"/>
                <a:sym typeface="Nunito"/>
              </a:rPr>
              <a:t>- salary_currency: La moneda en la que está denominado el salario.</a:t>
            </a:r>
            <a:endParaRPr b="1" sz="1308">
              <a:solidFill>
                <a:srgbClr val="1D1D1B"/>
              </a:solidFill>
              <a:highlight>
                <a:schemeClr val="dk1"/>
              </a:highlight>
              <a:latin typeface="Nunito"/>
              <a:ea typeface="Nunito"/>
              <a:cs typeface="Nunito"/>
              <a:sym typeface="Nunito"/>
            </a:endParaRPr>
          </a:p>
          <a:p>
            <a:pPr indent="-305435" lvl="0" marL="457200" rtl="0" algn="ctr">
              <a:lnSpc>
                <a:spcPct val="141666"/>
              </a:lnSpc>
              <a:spcBef>
                <a:spcPts val="0"/>
              </a:spcBef>
              <a:spcAft>
                <a:spcPts val="0"/>
              </a:spcAft>
              <a:buClr>
                <a:srgbClr val="1D1D1B"/>
              </a:buClr>
              <a:buSzPct val="100000"/>
              <a:buFont typeface="Nunito"/>
              <a:buChar char="➢"/>
            </a:pPr>
            <a:r>
              <a:rPr b="1" lang="es-419" sz="1308">
                <a:solidFill>
                  <a:srgbClr val="1D1D1B"/>
                </a:solidFill>
                <a:highlight>
                  <a:schemeClr val="dk1"/>
                </a:highlight>
                <a:latin typeface="Nunito"/>
                <a:ea typeface="Nunito"/>
                <a:cs typeface="Nunito"/>
                <a:sym typeface="Nunito"/>
              </a:rPr>
              <a:t>- salary_in_usd: El salario convertido en dólares estadounidenses.</a:t>
            </a:r>
            <a:endParaRPr b="1" sz="1308">
              <a:solidFill>
                <a:srgbClr val="1D1D1B"/>
              </a:solidFill>
              <a:highlight>
                <a:schemeClr val="dk1"/>
              </a:highlight>
              <a:latin typeface="Nunito"/>
              <a:ea typeface="Nunito"/>
              <a:cs typeface="Nunito"/>
              <a:sym typeface="Nunito"/>
            </a:endParaRPr>
          </a:p>
          <a:p>
            <a:pPr indent="-305435" lvl="0" marL="457200" rtl="0" algn="ctr">
              <a:lnSpc>
                <a:spcPct val="141666"/>
              </a:lnSpc>
              <a:spcBef>
                <a:spcPts val="0"/>
              </a:spcBef>
              <a:spcAft>
                <a:spcPts val="0"/>
              </a:spcAft>
              <a:buClr>
                <a:srgbClr val="1D1D1B"/>
              </a:buClr>
              <a:buSzPct val="100000"/>
              <a:buFont typeface="Nunito"/>
              <a:buChar char="➢"/>
            </a:pPr>
            <a:r>
              <a:rPr b="1" lang="es-419" sz="1308">
                <a:solidFill>
                  <a:srgbClr val="1D1D1B"/>
                </a:solidFill>
                <a:highlight>
                  <a:schemeClr val="dk1"/>
                </a:highlight>
                <a:latin typeface="Nunito"/>
                <a:ea typeface="Nunito"/>
                <a:cs typeface="Nunito"/>
                <a:sym typeface="Nunito"/>
              </a:rPr>
              <a:t>- company_location: La ubicación geográfica de la organización empleadora.</a:t>
            </a:r>
            <a:endParaRPr b="1" sz="1308">
              <a:solidFill>
                <a:srgbClr val="1D1D1B"/>
              </a:solidFill>
              <a:highlight>
                <a:schemeClr val="dk1"/>
              </a:highlight>
              <a:latin typeface="Nunito"/>
              <a:ea typeface="Nunito"/>
              <a:cs typeface="Nunito"/>
              <a:sym typeface="Nunito"/>
            </a:endParaRPr>
          </a:p>
          <a:p>
            <a:pPr indent="-305435" lvl="0" marL="457200" rtl="0" algn="ctr">
              <a:lnSpc>
                <a:spcPct val="141666"/>
              </a:lnSpc>
              <a:spcBef>
                <a:spcPts val="0"/>
              </a:spcBef>
              <a:spcAft>
                <a:spcPts val="0"/>
              </a:spcAft>
              <a:buClr>
                <a:srgbClr val="1D1D1B"/>
              </a:buClr>
              <a:buSzPct val="100000"/>
              <a:buFont typeface="Nunito"/>
              <a:buChar char="➢"/>
            </a:pPr>
            <a:r>
              <a:rPr b="1" lang="es-419" sz="1308">
                <a:solidFill>
                  <a:srgbClr val="1D1D1B"/>
                </a:solidFill>
                <a:highlight>
                  <a:schemeClr val="dk1"/>
                </a:highlight>
                <a:latin typeface="Nunito"/>
                <a:ea typeface="Nunito"/>
                <a:cs typeface="Nunito"/>
                <a:sym typeface="Nunito"/>
              </a:rPr>
              <a:t>- company_size: El tamaño de la empresa, categorizado por el número de empleados.</a:t>
            </a:r>
            <a:endParaRPr b="1" sz="1308">
              <a:solidFill>
                <a:srgbClr val="1D1D1B"/>
              </a:solidFill>
              <a:highlight>
                <a:schemeClr val="dk1"/>
              </a:highlight>
              <a:latin typeface="Nunito"/>
              <a:ea typeface="Nunito"/>
              <a:cs typeface="Nunito"/>
              <a:sym typeface="Nunito"/>
            </a:endParaRPr>
          </a:p>
          <a:p>
            <a:pPr indent="0" lvl="0" marL="0" rtl="0" algn="ctr">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256225"/>
            <a:ext cx="7505700" cy="50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Solución a la </a:t>
            </a:r>
            <a:r>
              <a:rPr lang="es-419"/>
              <a:t>hipótesis</a:t>
            </a:r>
            <a:r>
              <a:rPr lang="es-419"/>
              <a:t> </a:t>
            </a:r>
            <a:endParaRPr/>
          </a:p>
        </p:txBody>
      </p:sp>
      <p:pic>
        <p:nvPicPr>
          <p:cNvPr id="161" name="Google Shape;161;p18"/>
          <p:cNvPicPr preferRelativeResize="0"/>
          <p:nvPr/>
        </p:nvPicPr>
        <p:blipFill>
          <a:blip r:embed="rId3">
            <a:alphaModFix/>
          </a:blip>
          <a:stretch>
            <a:fillRect/>
          </a:stretch>
        </p:blipFill>
        <p:spPr>
          <a:xfrm>
            <a:off x="413000" y="870650"/>
            <a:ext cx="8318000" cy="3964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269625"/>
            <a:ext cx="7505700" cy="50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Solución a la hipótesis </a:t>
            </a:r>
            <a:endParaRPr/>
          </a:p>
        </p:txBody>
      </p:sp>
      <p:sp>
        <p:nvSpPr>
          <p:cNvPr id="167" name="Google Shape;167;p19"/>
          <p:cNvSpPr txBox="1"/>
          <p:nvPr>
            <p:ph idx="1" type="body"/>
          </p:nvPr>
        </p:nvSpPr>
        <p:spPr>
          <a:xfrm>
            <a:off x="581400" y="843900"/>
            <a:ext cx="7981200" cy="3964800"/>
          </a:xfrm>
          <a:prstGeom prst="rect">
            <a:avLst/>
          </a:prstGeom>
        </p:spPr>
        <p:txBody>
          <a:bodyPr anchorCtr="0" anchor="t" bIns="91425" lIns="91425" spcFirstLastPara="1" rIns="91425" wrap="square" tIns="91425">
            <a:noAutofit/>
          </a:bodyPr>
          <a:lstStyle/>
          <a:p>
            <a:pPr indent="0" lvl="0" marL="0" rtl="0" algn="ctr">
              <a:lnSpc>
                <a:spcPct val="141666"/>
              </a:lnSpc>
              <a:spcBef>
                <a:spcPts val="0"/>
              </a:spcBef>
              <a:spcAft>
                <a:spcPts val="0"/>
              </a:spcAft>
              <a:buSzPts val="275"/>
              <a:buNone/>
            </a:pPr>
            <a:r>
              <a:rPr b="1" lang="es-419" sz="1047">
                <a:solidFill>
                  <a:srgbClr val="1D1D1B"/>
                </a:solidFill>
                <a:highlight>
                  <a:schemeClr val="dk1"/>
                </a:highlight>
                <a:latin typeface="Courier New"/>
                <a:ea typeface="Courier New"/>
                <a:cs typeface="Courier New"/>
                <a:sym typeface="Courier New"/>
              </a:rPr>
              <a:t>- D</a:t>
            </a:r>
            <a:r>
              <a:rPr b="1" lang="es-419" sz="1047">
                <a:solidFill>
                  <a:srgbClr val="1D1D1B"/>
                </a:solidFill>
                <a:highlight>
                  <a:schemeClr val="dk1"/>
                </a:highlight>
                <a:latin typeface="Nunito"/>
                <a:ea typeface="Nunito"/>
                <a:cs typeface="Nunito"/>
                <a:sym typeface="Nunito"/>
              </a:rPr>
              <a:t>istribución de Salarios</a:t>
            </a:r>
            <a:endParaRPr b="1" sz="1047">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SzPts val="275"/>
              <a:buNone/>
            </a:pPr>
            <a:r>
              <a:rPr b="1" lang="es-419" sz="1047">
                <a:solidFill>
                  <a:srgbClr val="1D1D1B"/>
                </a:solidFill>
                <a:highlight>
                  <a:schemeClr val="dk1"/>
                </a:highlight>
                <a:latin typeface="Nunito"/>
                <a:ea typeface="Nunito"/>
                <a:cs typeface="Nunito"/>
                <a:sym typeface="Nunito"/>
              </a:rPr>
              <a:t>Eje X (Salario en Dólares): Representa los salarios de los profesionales de datos en dólares.</a:t>
            </a:r>
            <a:endParaRPr b="1" sz="1047">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SzPts val="275"/>
              <a:buNone/>
            </a:pPr>
            <a:r>
              <a:rPr b="1" lang="es-419" sz="1047">
                <a:solidFill>
                  <a:srgbClr val="1D1D1B"/>
                </a:solidFill>
                <a:highlight>
                  <a:schemeClr val="dk1"/>
                </a:highlight>
                <a:latin typeface="Nunito"/>
                <a:ea typeface="Nunito"/>
                <a:cs typeface="Nunito"/>
                <a:sym typeface="Nunito"/>
              </a:rPr>
              <a:t>Eje Y (Frecuencia): Indica cuántos profesionales tienen un salario en el rango específico representado por cada bin del histograma.</a:t>
            </a:r>
            <a:endParaRPr b="1" sz="1047">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SzPts val="275"/>
              <a:buNone/>
            </a:pPr>
            <a:r>
              <a:t/>
            </a:r>
            <a:endParaRPr b="1" sz="1047">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SzPts val="275"/>
              <a:buNone/>
            </a:pPr>
            <a:r>
              <a:rPr b="1" lang="es-419" sz="1047">
                <a:solidFill>
                  <a:srgbClr val="1D1D1B"/>
                </a:solidFill>
                <a:highlight>
                  <a:schemeClr val="dk1"/>
                </a:highlight>
                <a:latin typeface="Nunito"/>
                <a:ea typeface="Nunito"/>
                <a:cs typeface="Nunito"/>
                <a:sym typeface="Nunito"/>
              </a:rPr>
              <a:t>- Forma del Histograma</a:t>
            </a:r>
            <a:endParaRPr b="1" sz="1047">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SzPts val="275"/>
              <a:buNone/>
            </a:pPr>
            <a:r>
              <a:rPr b="1" lang="es-419" sz="1047">
                <a:solidFill>
                  <a:srgbClr val="1D1D1B"/>
                </a:solidFill>
                <a:highlight>
                  <a:schemeClr val="dk1"/>
                </a:highlight>
                <a:latin typeface="Nunito"/>
                <a:ea typeface="Nunito"/>
                <a:cs typeface="Nunito"/>
                <a:sym typeface="Nunito"/>
              </a:rPr>
              <a:t>Centro y Dispersión: El histograma muestra cómo se distribuyen los salarios. Puedes observar dónde se concentra la mayoría de los salarios (centro) y qué tan dispersos están (amplitud de la distribución).</a:t>
            </a:r>
            <a:endParaRPr b="1" sz="1047">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SzPts val="275"/>
              <a:buNone/>
            </a:pPr>
            <a:r>
              <a:t/>
            </a:r>
            <a:endParaRPr b="1" sz="1047">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SzPts val="275"/>
              <a:buNone/>
            </a:pPr>
            <a:r>
              <a:rPr b="1" lang="es-419" sz="1047">
                <a:solidFill>
                  <a:srgbClr val="1D1D1B"/>
                </a:solidFill>
                <a:highlight>
                  <a:schemeClr val="dk1"/>
                </a:highlight>
                <a:latin typeface="Nunito"/>
                <a:ea typeface="Nunito"/>
                <a:cs typeface="Nunito"/>
                <a:sym typeface="Nunito"/>
              </a:rPr>
              <a:t>- Barras (Bins)</a:t>
            </a:r>
            <a:endParaRPr b="1" sz="1047">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SzPts val="275"/>
              <a:buNone/>
            </a:pPr>
            <a:r>
              <a:rPr b="1" lang="es-419" sz="1047">
                <a:solidFill>
                  <a:srgbClr val="1D1D1B"/>
                </a:solidFill>
                <a:highlight>
                  <a:schemeClr val="dk1"/>
                </a:highlight>
                <a:latin typeface="Nunito"/>
                <a:ea typeface="Nunito"/>
                <a:cs typeface="Nunito"/>
                <a:sym typeface="Nunito"/>
              </a:rPr>
              <a:t>Altura de las Barras: Cada barra representa el número de profesionales cuyos salarios caen dentro del rango específico de esa barra. Bins más altos indican una mayor concentración de salarios en ese rango.</a:t>
            </a:r>
            <a:endParaRPr b="1" sz="1047">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SzPts val="275"/>
              <a:buNone/>
            </a:pPr>
            <a:r>
              <a:t/>
            </a:r>
            <a:endParaRPr b="1" sz="1047">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SzPts val="275"/>
              <a:buNone/>
            </a:pPr>
            <a:r>
              <a:rPr b="1" lang="es-419" sz="1047">
                <a:solidFill>
                  <a:srgbClr val="1D1D1B"/>
                </a:solidFill>
                <a:highlight>
                  <a:schemeClr val="dk1"/>
                </a:highlight>
                <a:latin typeface="Nunito"/>
                <a:ea typeface="Nunito"/>
                <a:cs typeface="Nunito"/>
                <a:sym typeface="Nunito"/>
              </a:rPr>
              <a:t>- Conclusión</a:t>
            </a:r>
            <a:endParaRPr b="1" sz="1047">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SzPts val="275"/>
              <a:buNone/>
            </a:pPr>
            <a:r>
              <a:rPr b="1" lang="es-419" sz="1047">
                <a:solidFill>
                  <a:srgbClr val="1D1D1B"/>
                </a:solidFill>
                <a:highlight>
                  <a:schemeClr val="dk1"/>
                </a:highlight>
                <a:latin typeface="Nunito"/>
                <a:ea typeface="Nunito"/>
                <a:cs typeface="Nunito"/>
                <a:sym typeface="Nunito"/>
              </a:rPr>
              <a:t>La asimetría del histograma está sesgado a la izquierda, sugiere que la mayoria de los profesionales ganan entrel USD 100.000 y USD 150.000.</a:t>
            </a:r>
            <a:endParaRPr b="1" sz="1047">
              <a:solidFill>
                <a:srgbClr val="1D1D1B"/>
              </a:solidFill>
              <a:highlight>
                <a:schemeClr val="dk1"/>
              </a:highlight>
              <a:latin typeface="Nunito"/>
              <a:ea typeface="Nunito"/>
              <a:cs typeface="Nunito"/>
              <a:sym typeface="Nunito"/>
            </a:endParaRPr>
          </a:p>
          <a:p>
            <a:pPr indent="0" lvl="0" marL="0" rtl="0" algn="l">
              <a:spcBef>
                <a:spcPts val="0"/>
              </a:spcBef>
              <a:spcAft>
                <a:spcPts val="1200"/>
              </a:spcAft>
              <a:buSzPts val="275"/>
              <a:buNone/>
            </a:pPr>
            <a:r>
              <a:t/>
            </a:r>
            <a:endParaRPr sz="32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122275"/>
            <a:ext cx="7505700" cy="50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Solución a la hipótesis </a:t>
            </a:r>
            <a:endParaRPr/>
          </a:p>
        </p:txBody>
      </p:sp>
      <p:pic>
        <p:nvPicPr>
          <p:cNvPr id="173" name="Google Shape;173;p20"/>
          <p:cNvPicPr preferRelativeResize="0"/>
          <p:nvPr/>
        </p:nvPicPr>
        <p:blipFill>
          <a:blip r:embed="rId3">
            <a:alphaModFix/>
          </a:blip>
          <a:stretch>
            <a:fillRect/>
          </a:stretch>
        </p:blipFill>
        <p:spPr>
          <a:xfrm>
            <a:off x="522375" y="696550"/>
            <a:ext cx="8304625" cy="428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189250"/>
            <a:ext cx="7505700" cy="50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Solución a la hipótesis </a:t>
            </a:r>
            <a:endParaRPr/>
          </a:p>
        </p:txBody>
      </p:sp>
      <p:sp>
        <p:nvSpPr>
          <p:cNvPr id="179" name="Google Shape;179;p21"/>
          <p:cNvSpPr txBox="1"/>
          <p:nvPr>
            <p:ph idx="1" type="body"/>
          </p:nvPr>
        </p:nvSpPr>
        <p:spPr>
          <a:xfrm>
            <a:off x="581400" y="696550"/>
            <a:ext cx="7981200" cy="3964800"/>
          </a:xfrm>
          <a:prstGeom prst="rect">
            <a:avLst/>
          </a:prstGeom>
        </p:spPr>
        <p:txBody>
          <a:bodyPr anchorCtr="0" anchor="t" bIns="91425" lIns="91425" spcFirstLastPara="1" rIns="91425" wrap="square" tIns="91425">
            <a:noAutofit/>
          </a:bodyPr>
          <a:lstStyle/>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 Relación entre Variables</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Eje X (Experiencia Laboral): Representa los niveles de experiencia laboral. Las categorías podrían ser Entry-level, Mid-level, Senior-level, Executive-level.</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Eje Y (Salario en Dólares): Muestra los salarios en dólares de los profesionales de datos</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 Dispersión de Puntos</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Puntos de Datos: Cada punto en el gráfico representa a un profesional con un nivel de experiencia específico y su salario correspondiente.</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Alpha (Transparencia): La transparencia de los puntos (alpha=0.6) permite visualizar mejor la densidad de los puntos, especialmente en áreas con muchos puntos superpuestos.</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 Coloración por Tipo de Trabajo</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Hue (Tipo de Trabajo): Los diferentes colores de los puntos representan diferentes tipos de trabajo (tipo_de_trabajo). Esto permite visualizar cómo varía el salario no solo con la experiencia laboral, sino también con el tipo de trabajo.</a:t>
            </a:r>
            <a:endParaRPr b="1" sz="1000">
              <a:solidFill>
                <a:srgbClr val="1D1D1B"/>
              </a:solidFill>
              <a:highlight>
                <a:schemeClr val="dk1"/>
              </a:highlight>
              <a:latin typeface="Nunito"/>
              <a:ea typeface="Nunito"/>
              <a:cs typeface="Nunito"/>
              <a:sym typeface="Nunito"/>
            </a:endParaRPr>
          </a:p>
          <a:p>
            <a:pPr indent="0" lvl="0" marL="0" rtl="0" algn="l">
              <a:lnSpc>
                <a:spcPct val="141666"/>
              </a:lnSpc>
              <a:spcBef>
                <a:spcPts val="0"/>
              </a:spcBef>
              <a:spcAft>
                <a:spcPts val="0"/>
              </a:spcAft>
              <a:buNone/>
            </a:pPr>
            <a:r>
              <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 Conclusión</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Lo que se observa es que entre mid-level, senior-level y executive-level, no hay tanta diferencia en los salarios maximos, pero si se puede ver una concentración mas pronunciada en lo que es senior-level.</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None/>
            </a:pPr>
            <a:r>
              <a:rPr b="1" lang="es-419" sz="1000">
                <a:solidFill>
                  <a:srgbClr val="1D1D1B"/>
                </a:solidFill>
                <a:highlight>
                  <a:schemeClr val="dk1"/>
                </a:highlight>
                <a:latin typeface="Nunito"/>
                <a:ea typeface="Nunito"/>
                <a:cs typeface="Nunito"/>
                <a:sym typeface="Nunito"/>
              </a:rPr>
              <a:t>En tanto entry-level se observan los salario máximos más bajos de todos.</a:t>
            </a:r>
            <a:endParaRPr b="1" sz="1000">
              <a:solidFill>
                <a:srgbClr val="1D1D1B"/>
              </a:solidFill>
              <a:highlight>
                <a:schemeClr val="dk1"/>
              </a:highlight>
              <a:latin typeface="Nunito"/>
              <a:ea typeface="Nunito"/>
              <a:cs typeface="Nunito"/>
              <a:sym typeface="Nunito"/>
            </a:endParaRPr>
          </a:p>
          <a:p>
            <a:pPr indent="0" lvl="0" marL="0" rtl="0" algn="ctr">
              <a:lnSpc>
                <a:spcPct val="141666"/>
              </a:lnSpc>
              <a:spcBef>
                <a:spcPts val="0"/>
              </a:spcBef>
              <a:spcAft>
                <a:spcPts val="0"/>
              </a:spcAft>
              <a:buSzPts val="275"/>
              <a:buNone/>
            </a:pPr>
            <a:r>
              <a:t/>
            </a:r>
            <a:endParaRPr b="1" sz="1047">
              <a:solidFill>
                <a:srgbClr val="1D1D1B"/>
              </a:solidFill>
              <a:highlight>
                <a:schemeClr val="dk1"/>
              </a:highlight>
              <a:latin typeface="Nunito"/>
              <a:ea typeface="Nunito"/>
              <a:cs typeface="Nunito"/>
              <a:sym typeface="Nunito"/>
            </a:endParaRPr>
          </a:p>
          <a:p>
            <a:pPr indent="0" lvl="0" marL="0" rtl="0" algn="l">
              <a:spcBef>
                <a:spcPts val="0"/>
              </a:spcBef>
              <a:spcAft>
                <a:spcPts val="1200"/>
              </a:spcAft>
              <a:buSzPts val="275"/>
              <a:buNone/>
            </a:pPr>
            <a:r>
              <a:t/>
            </a:r>
            <a:endParaRPr sz="325"/>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