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69" r:id="rId2"/>
  </p:sldIdLst>
  <p:sldSz cx="15119350"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3" d="100"/>
          <a:sy n="33" d="100"/>
        </p:scale>
        <p:origin x="3258" y="2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3499590"/>
            <a:ext cx="12851448" cy="7444669"/>
          </a:xfrm>
        </p:spPr>
        <p:txBody>
          <a:bodyPr anchor="b"/>
          <a:lstStyle>
            <a:lvl1pPr algn="ctr">
              <a:defRPr sz="9921"/>
            </a:lvl1pPr>
          </a:lstStyle>
          <a:p>
            <a:r>
              <a:rPr lang="en-US"/>
              <a:t>Click to edit Master title style</a:t>
            </a:r>
            <a:endParaRPr lang="en-US" dirty="0"/>
          </a:p>
        </p:txBody>
      </p:sp>
      <p:sp>
        <p:nvSpPr>
          <p:cNvPr id="3" name="Subtitle 2"/>
          <p:cNvSpPr>
            <a:spLocks noGrp="1"/>
          </p:cNvSpPr>
          <p:nvPr>
            <p:ph type="subTitle" idx="1"/>
          </p:nvPr>
        </p:nvSpPr>
        <p:spPr>
          <a:xfrm>
            <a:off x="1889919" y="11231355"/>
            <a:ext cx="11339513" cy="5162758"/>
          </a:xfrm>
        </p:spPr>
        <p:txBody>
          <a:bodyPr/>
          <a:lstStyle>
            <a:lvl1pPr marL="0" indent="0" algn="ctr">
              <a:buNone/>
              <a:defRPr sz="3968"/>
            </a:lvl1pPr>
            <a:lvl2pPr marL="755980" indent="0" algn="ctr">
              <a:buNone/>
              <a:defRPr sz="3307"/>
            </a:lvl2pPr>
            <a:lvl3pPr marL="1511960" indent="0" algn="ctr">
              <a:buNone/>
              <a:defRPr sz="2976"/>
            </a:lvl3pPr>
            <a:lvl4pPr marL="2267941" indent="0" algn="ctr">
              <a:buNone/>
              <a:defRPr sz="2646"/>
            </a:lvl4pPr>
            <a:lvl5pPr marL="3023921" indent="0" algn="ctr">
              <a:buNone/>
              <a:defRPr sz="2646"/>
            </a:lvl5pPr>
            <a:lvl6pPr marL="3779901" indent="0" algn="ctr">
              <a:buNone/>
              <a:defRPr sz="2646"/>
            </a:lvl6pPr>
            <a:lvl7pPr marL="4535881" indent="0" algn="ctr">
              <a:buNone/>
              <a:defRPr sz="2646"/>
            </a:lvl7pPr>
            <a:lvl8pPr marL="5291861" indent="0" algn="ctr">
              <a:buNone/>
              <a:defRPr sz="2646"/>
            </a:lvl8pPr>
            <a:lvl9pPr marL="6047842" indent="0" algn="ctr">
              <a:buNone/>
              <a:defRPr sz="264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181F48-17B0-424F-A69D-300EB9E682EE}"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77BCAC-3A60-458F-8E88-E5604AD67F83}" type="slidenum">
              <a:rPr lang="en-US" smtClean="0"/>
              <a:t>‹#›</a:t>
            </a:fld>
            <a:endParaRPr lang="en-US"/>
          </a:p>
        </p:txBody>
      </p:sp>
    </p:spTree>
    <p:extLst>
      <p:ext uri="{BB962C8B-B14F-4D97-AF65-F5344CB8AC3E}">
        <p14:creationId xmlns:p14="http://schemas.microsoft.com/office/powerpoint/2010/main" val="1359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181F48-17B0-424F-A69D-300EB9E682EE}"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77BCAC-3A60-458F-8E88-E5604AD67F83}" type="slidenum">
              <a:rPr lang="en-US" smtClean="0"/>
              <a:t>‹#›</a:t>
            </a:fld>
            <a:endParaRPr lang="en-US"/>
          </a:p>
        </p:txBody>
      </p:sp>
    </p:spTree>
    <p:extLst>
      <p:ext uri="{BB962C8B-B14F-4D97-AF65-F5344CB8AC3E}">
        <p14:creationId xmlns:p14="http://schemas.microsoft.com/office/powerpoint/2010/main" val="3536626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1138480"/>
            <a:ext cx="3260110"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39456" y="1138480"/>
            <a:ext cx="9591338" cy="181216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181F48-17B0-424F-A69D-300EB9E682EE}"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77BCAC-3A60-458F-8E88-E5604AD67F83}" type="slidenum">
              <a:rPr lang="en-US" smtClean="0"/>
              <a:t>‹#›</a:t>
            </a:fld>
            <a:endParaRPr lang="en-US"/>
          </a:p>
        </p:txBody>
      </p:sp>
    </p:spTree>
    <p:extLst>
      <p:ext uri="{BB962C8B-B14F-4D97-AF65-F5344CB8AC3E}">
        <p14:creationId xmlns:p14="http://schemas.microsoft.com/office/powerpoint/2010/main" val="24447250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Option 3 - 4 w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24774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181F48-17B0-424F-A69D-300EB9E682EE}"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77BCAC-3A60-458F-8E88-E5604AD67F83}" type="slidenum">
              <a:rPr lang="en-US" smtClean="0"/>
              <a:t>‹#›</a:t>
            </a:fld>
            <a:endParaRPr lang="en-US"/>
          </a:p>
        </p:txBody>
      </p:sp>
    </p:spTree>
    <p:extLst>
      <p:ext uri="{BB962C8B-B14F-4D97-AF65-F5344CB8AC3E}">
        <p14:creationId xmlns:p14="http://schemas.microsoft.com/office/powerpoint/2010/main" val="1649186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1582" y="5331063"/>
            <a:ext cx="13040439" cy="8894992"/>
          </a:xfrm>
        </p:spPr>
        <p:txBody>
          <a:bodyPr anchor="b"/>
          <a:lstStyle>
            <a:lvl1pPr>
              <a:defRPr sz="9921"/>
            </a:lvl1pPr>
          </a:lstStyle>
          <a:p>
            <a:r>
              <a:rPr lang="en-US"/>
              <a:t>Click to edit Master title style</a:t>
            </a:r>
            <a:endParaRPr lang="en-US" dirty="0"/>
          </a:p>
        </p:txBody>
      </p:sp>
      <p:sp>
        <p:nvSpPr>
          <p:cNvPr id="3" name="Text Placeholder 2"/>
          <p:cNvSpPr>
            <a:spLocks noGrp="1"/>
          </p:cNvSpPr>
          <p:nvPr>
            <p:ph type="body" idx="1"/>
          </p:nvPr>
        </p:nvSpPr>
        <p:spPr>
          <a:xfrm>
            <a:off x="1031582" y="14310205"/>
            <a:ext cx="13040439" cy="4677666"/>
          </a:xfrm>
        </p:spPr>
        <p:txBody>
          <a:bodyPr/>
          <a:lstStyle>
            <a:lvl1pPr marL="0" indent="0">
              <a:buNone/>
              <a:defRPr sz="3968">
                <a:solidFill>
                  <a:schemeClr val="tx1"/>
                </a:solidFill>
              </a:defRPr>
            </a:lvl1pPr>
            <a:lvl2pPr marL="755980" indent="0">
              <a:buNone/>
              <a:defRPr sz="3307">
                <a:solidFill>
                  <a:schemeClr val="tx1">
                    <a:tint val="75000"/>
                  </a:schemeClr>
                </a:solidFill>
              </a:defRPr>
            </a:lvl2pPr>
            <a:lvl3pPr marL="1511960" indent="0">
              <a:buNone/>
              <a:defRPr sz="2976">
                <a:solidFill>
                  <a:schemeClr val="tx1">
                    <a:tint val="75000"/>
                  </a:schemeClr>
                </a:solidFill>
              </a:defRPr>
            </a:lvl3pPr>
            <a:lvl4pPr marL="2267941" indent="0">
              <a:buNone/>
              <a:defRPr sz="2646">
                <a:solidFill>
                  <a:schemeClr val="tx1">
                    <a:tint val="75000"/>
                  </a:schemeClr>
                </a:solidFill>
              </a:defRPr>
            </a:lvl4pPr>
            <a:lvl5pPr marL="3023921" indent="0">
              <a:buNone/>
              <a:defRPr sz="2646">
                <a:solidFill>
                  <a:schemeClr val="tx1">
                    <a:tint val="75000"/>
                  </a:schemeClr>
                </a:solidFill>
              </a:defRPr>
            </a:lvl5pPr>
            <a:lvl6pPr marL="3779901" indent="0">
              <a:buNone/>
              <a:defRPr sz="2646">
                <a:solidFill>
                  <a:schemeClr val="tx1">
                    <a:tint val="75000"/>
                  </a:schemeClr>
                </a:solidFill>
              </a:defRPr>
            </a:lvl6pPr>
            <a:lvl7pPr marL="4535881" indent="0">
              <a:buNone/>
              <a:defRPr sz="2646">
                <a:solidFill>
                  <a:schemeClr val="tx1">
                    <a:tint val="75000"/>
                  </a:schemeClr>
                </a:solidFill>
              </a:defRPr>
            </a:lvl7pPr>
            <a:lvl8pPr marL="5291861" indent="0">
              <a:buNone/>
              <a:defRPr sz="2646">
                <a:solidFill>
                  <a:schemeClr val="tx1">
                    <a:tint val="75000"/>
                  </a:schemeClr>
                </a:solidFill>
              </a:defRPr>
            </a:lvl8pPr>
            <a:lvl9pPr marL="6047842" indent="0">
              <a:buNone/>
              <a:defRPr sz="264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181F48-17B0-424F-A69D-300EB9E682EE}"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77BCAC-3A60-458F-8E88-E5604AD67F83}" type="slidenum">
              <a:rPr lang="en-US" smtClean="0"/>
              <a:t>‹#›</a:t>
            </a:fld>
            <a:endParaRPr lang="en-US"/>
          </a:p>
        </p:txBody>
      </p:sp>
    </p:spTree>
    <p:extLst>
      <p:ext uri="{BB962C8B-B14F-4D97-AF65-F5344CB8AC3E}">
        <p14:creationId xmlns:p14="http://schemas.microsoft.com/office/powerpoint/2010/main" val="89726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39455" y="5692400"/>
            <a:ext cx="6425724"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54171" y="5692400"/>
            <a:ext cx="6425724"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181F48-17B0-424F-A69D-300EB9E682EE}" type="datetimeFigureOut">
              <a:rPr lang="en-US" smtClean="0"/>
              <a:t>6/1/2023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77BCAC-3A60-458F-8E88-E5604AD67F83}" type="slidenum">
              <a:rPr lang="en-US" smtClean="0"/>
              <a:t>‹#›</a:t>
            </a:fld>
            <a:endParaRPr lang="en-US"/>
          </a:p>
        </p:txBody>
      </p:sp>
    </p:spTree>
    <p:extLst>
      <p:ext uri="{BB962C8B-B14F-4D97-AF65-F5344CB8AC3E}">
        <p14:creationId xmlns:p14="http://schemas.microsoft.com/office/powerpoint/2010/main" val="1947804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138485"/>
            <a:ext cx="13040439"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41426" y="5241960"/>
            <a:ext cx="63961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Click to edit Master text styles</a:t>
            </a:r>
          </a:p>
        </p:txBody>
      </p:sp>
      <p:sp>
        <p:nvSpPr>
          <p:cNvPr id="4" name="Content Placeholder 3"/>
          <p:cNvSpPr>
            <a:spLocks noGrp="1"/>
          </p:cNvSpPr>
          <p:nvPr>
            <p:ph sz="half" idx="2"/>
          </p:nvPr>
        </p:nvSpPr>
        <p:spPr>
          <a:xfrm>
            <a:off x="1041426" y="7810963"/>
            <a:ext cx="6396193"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54172" y="5241960"/>
            <a:ext cx="64276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Click to edit Master text styles</a:t>
            </a:r>
          </a:p>
        </p:txBody>
      </p:sp>
      <p:sp>
        <p:nvSpPr>
          <p:cNvPr id="6" name="Content Placeholder 5"/>
          <p:cNvSpPr>
            <a:spLocks noGrp="1"/>
          </p:cNvSpPr>
          <p:nvPr>
            <p:ph sz="quarter" idx="4"/>
          </p:nvPr>
        </p:nvSpPr>
        <p:spPr>
          <a:xfrm>
            <a:off x="7654172" y="7810963"/>
            <a:ext cx="6427693"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181F48-17B0-424F-A69D-300EB9E682EE}" type="datetimeFigureOut">
              <a:rPr lang="en-US" smtClean="0"/>
              <a:t>6/1/2023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77BCAC-3A60-458F-8E88-E5604AD67F83}" type="slidenum">
              <a:rPr lang="en-US" smtClean="0"/>
              <a:t>‹#›</a:t>
            </a:fld>
            <a:endParaRPr lang="en-US"/>
          </a:p>
        </p:txBody>
      </p:sp>
    </p:spTree>
    <p:extLst>
      <p:ext uri="{BB962C8B-B14F-4D97-AF65-F5344CB8AC3E}">
        <p14:creationId xmlns:p14="http://schemas.microsoft.com/office/powerpoint/2010/main" val="3848154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181F48-17B0-424F-A69D-300EB9E682EE}" type="datetimeFigureOut">
              <a:rPr lang="en-US" smtClean="0"/>
              <a:t>6/1/2023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77BCAC-3A60-458F-8E88-E5604AD67F83}" type="slidenum">
              <a:rPr lang="en-US" smtClean="0"/>
              <a:t>‹#›</a:t>
            </a:fld>
            <a:endParaRPr lang="en-US"/>
          </a:p>
        </p:txBody>
      </p:sp>
    </p:spTree>
    <p:extLst>
      <p:ext uri="{BB962C8B-B14F-4D97-AF65-F5344CB8AC3E}">
        <p14:creationId xmlns:p14="http://schemas.microsoft.com/office/powerpoint/2010/main" val="497482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181F48-17B0-424F-A69D-300EB9E682EE}" type="datetimeFigureOut">
              <a:rPr lang="en-US" smtClean="0"/>
              <a:t>6/1/2023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77BCAC-3A60-458F-8E88-E5604AD67F83}" type="slidenum">
              <a:rPr lang="en-US" smtClean="0"/>
              <a:t>‹#›</a:t>
            </a:fld>
            <a:endParaRPr lang="en-US"/>
          </a:p>
        </p:txBody>
      </p:sp>
    </p:spTree>
    <p:extLst>
      <p:ext uri="{BB962C8B-B14F-4D97-AF65-F5344CB8AC3E}">
        <p14:creationId xmlns:p14="http://schemas.microsoft.com/office/powerpoint/2010/main" val="1586564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en-US"/>
              <a:t>Click to edit Master title style</a:t>
            </a:r>
            <a:endParaRPr lang="en-US" dirty="0"/>
          </a:p>
        </p:txBody>
      </p:sp>
      <p:sp>
        <p:nvSpPr>
          <p:cNvPr id="3" name="Content Placeholder 2"/>
          <p:cNvSpPr>
            <a:spLocks noGrp="1"/>
          </p:cNvSpPr>
          <p:nvPr>
            <p:ph idx="1"/>
          </p:nvPr>
        </p:nvSpPr>
        <p:spPr>
          <a:xfrm>
            <a:off x="6427693" y="3078850"/>
            <a:ext cx="7654171" cy="15196234"/>
          </a:xfrm>
        </p:spPr>
        <p:txBody>
          <a:bodyPr/>
          <a:lstStyle>
            <a:lvl1pPr>
              <a:defRPr sz="5291"/>
            </a:lvl1pPr>
            <a:lvl2pPr>
              <a:defRPr sz="4630"/>
            </a:lvl2pPr>
            <a:lvl3pPr>
              <a:defRPr sz="3968"/>
            </a:lvl3pPr>
            <a:lvl4pPr>
              <a:defRPr sz="3307"/>
            </a:lvl4pPr>
            <a:lvl5pPr>
              <a:defRPr sz="3307"/>
            </a:lvl5pPr>
            <a:lvl6pPr>
              <a:defRPr sz="3307"/>
            </a:lvl6pPr>
            <a:lvl7pPr>
              <a:defRPr sz="3307"/>
            </a:lvl7pPr>
            <a:lvl8pPr>
              <a:defRPr sz="3307"/>
            </a:lvl8pPr>
            <a:lvl9pPr>
              <a:defRPr sz="330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Click to edit Master text styles</a:t>
            </a:r>
          </a:p>
        </p:txBody>
      </p:sp>
      <p:sp>
        <p:nvSpPr>
          <p:cNvPr id="5" name="Date Placeholder 4"/>
          <p:cNvSpPr>
            <a:spLocks noGrp="1"/>
          </p:cNvSpPr>
          <p:nvPr>
            <p:ph type="dt" sz="half" idx="10"/>
          </p:nvPr>
        </p:nvSpPr>
        <p:spPr/>
        <p:txBody>
          <a:bodyPr/>
          <a:lstStyle/>
          <a:p>
            <a:fld id="{4A181F48-17B0-424F-A69D-300EB9E682EE}" type="datetimeFigureOut">
              <a:rPr lang="en-US" smtClean="0"/>
              <a:t>6/1/2023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77BCAC-3A60-458F-8E88-E5604AD67F83}" type="slidenum">
              <a:rPr lang="en-US" smtClean="0"/>
              <a:t>‹#›</a:t>
            </a:fld>
            <a:endParaRPr lang="en-US"/>
          </a:p>
        </p:txBody>
      </p:sp>
    </p:spTree>
    <p:extLst>
      <p:ext uri="{BB962C8B-B14F-4D97-AF65-F5344CB8AC3E}">
        <p14:creationId xmlns:p14="http://schemas.microsoft.com/office/powerpoint/2010/main" val="3764350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en-US"/>
              <a:t>Click to edit Master title style</a:t>
            </a:r>
            <a:endParaRPr lang="en-US" dirty="0"/>
          </a:p>
        </p:txBody>
      </p:sp>
      <p:sp>
        <p:nvSpPr>
          <p:cNvPr id="3" name="Picture Placeholder 2"/>
          <p:cNvSpPr>
            <a:spLocks noGrp="1" noChangeAspect="1"/>
          </p:cNvSpPr>
          <p:nvPr>
            <p:ph type="pic" idx="1"/>
          </p:nvPr>
        </p:nvSpPr>
        <p:spPr>
          <a:xfrm>
            <a:off x="6427693" y="3078850"/>
            <a:ext cx="7654171" cy="15196234"/>
          </a:xfrm>
        </p:spPr>
        <p:txBody>
          <a:bodyPr anchor="t"/>
          <a:lstStyle>
            <a:lvl1pPr marL="0" indent="0">
              <a:buNone/>
              <a:defRPr sz="5291"/>
            </a:lvl1pPr>
            <a:lvl2pPr marL="755980" indent="0">
              <a:buNone/>
              <a:defRPr sz="4630"/>
            </a:lvl2pPr>
            <a:lvl3pPr marL="1511960" indent="0">
              <a:buNone/>
              <a:defRPr sz="3968"/>
            </a:lvl3pPr>
            <a:lvl4pPr marL="2267941" indent="0">
              <a:buNone/>
              <a:defRPr sz="3307"/>
            </a:lvl4pPr>
            <a:lvl5pPr marL="3023921" indent="0">
              <a:buNone/>
              <a:defRPr sz="3307"/>
            </a:lvl5pPr>
            <a:lvl6pPr marL="3779901" indent="0">
              <a:buNone/>
              <a:defRPr sz="3307"/>
            </a:lvl6pPr>
            <a:lvl7pPr marL="4535881" indent="0">
              <a:buNone/>
              <a:defRPr sz="3307"/>
            </a:lvl7pPr>
            <a:lvl8pPr marL="5291861" indent="0">
              <a:buNone/>
              <a:defRPr sz="3307"/>
            </a:lvl8pPr>
            <a:lvl9pPr marL="6047842" indent="0">
              <a:buNone/>
              <a:defRPr sz="3307"/>
            </a:lvl9pPr>
          </a:lstStyle>
          <a:p>
            <a:r>
              <a:rPr lang="en-US"/>
              <a:t>Click icon to add picture</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Click to edit Master text styles</a:t>
            </a:r>
          </a:p>
        </p:txBody>
      </p:sp>
      <p:sp>
        <p:nvSpPr>
          <p:cNvPr id="5" name="Date Placeholder 4"/>
          <p:cNvSpPr>
            <a:spLocks noGrp="1"/>
          </p:cNvSpPr>
          <p:nvPr>
            <p:ph type="dt" sz="half" idx="10"/>
          </p:nvPr>
        </p:nvSpPr>
        <p:spPr/>
        <p:txBody>
          <a:bodyPr/>
          <a:lstStyle/>
          <a:p>
            <a:fld id="{4A181F48-17B0-424F-A69D-300EB9E682EE}" type="datetimeFigureOut">
              <a:rPr lang="en-US" smtClean="0"/>
              <a:t>6/1/2023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77BCAC-3A60-458F-8E88-E5604AD67F83}" type="slidenum">
              <a:rPr lang="en-US" smtClean="0"/>
              <a:t>‹#›</a:t>
            </a:fld>
            <a:endParaRPr lang="en-US"/>
          </a:p>
        </p:txBody>
      </p:sp>
    </p:spTree>
    <p:extLst>
      <p:ext uri="{BB962C8B-B14F-4D97-AF65-F5344CB8AC3E}">
        <p14:creationId xmlns:p14="http://schemas.microsoft.com/office/powerpoint/2010/main" val="2778706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1138485"/>
            <a:ext cx="13040439"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39456" y="5692400"/>
            <a:ext cx="13040439" cy="13567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9455" y="19819457"/>
            <a:ext cx="3401854" cy="1138480"/>
          </a:xfrm>
          <a:prstGeom prst="rect">
            <a:avLst/>
          </a:prstGeom>
        </p:spPr>
        <p:txBody>
          <a:bodyPr vert="horz" lIns="91440" tIns="45720" rIns="91440" bIns="45720" rtlCol="0" anchor="ctr"/>
          <a:lstStyle>
            <a:lvl1pPr algn="l">
              <a:defRPr sz="1984">
                <a:solidFill>
                  <a:schemeClr val="tx1">
                    <a:tint val="75000"/>
                  </a:schemeClr>
                </a:solidFill>
              </a:defRPr>
            </a:lvl1pPr>
          </a:lstStyle>
          <a:p>
            <a:fld id="{4A181F48-17B0-424F-A69D-300EB9E682EE}" type="datetimeFigureOut">
              <a:rPr lang="en-US" smtClean="0"/>
              <a:t>6/1/2023</a:t>
            </a:fld>
            <a:endParaRPr lang="en-US"/>
          </a:p>
        </p:txBody>
      </p:sp>
      <p:sp>
        <p:nvSpPr>
          <p:cNvPr id="5" name="Footer Placeholder 4"/>
          <p:cNvSpPr>
            <a:spLocks noGrp="1"/>
          </p:cNvSpPr>
          <p:nvPr>
            <p:ph type="ftr" sz="quarter" idx="3"/>
          </p:nvPr>
        </p:nvSpPr>
        <p:spPr>
          <a:xfrm>
            <a:off x="5008285" y="19819457"/>
            <a:ext cx="5102781" cy="1138480"/>
          </a:xfrm>
          <a:prstGeom prst="rect">
            <a:avLst/>
          </a:prstGeom>
        </p:spPr>
        <p:txBody>
          <a:bodyPr vert="horz" lIns="91440" tIns="45720" rIns="91440" bIns="45720" rtlCol="0" anchor="ctr"/>
          <a:lstStyle>
            <a:lvl1pPr algn="ctr">
              <a:defRPr sz="1984">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678041" y="19819457"/>
            <a:ext cx="3401854" cy="1138480"/>
          </a:xfrm>
          <a:prstGeom prst="rect">
            <a:avLst/>
          </a:prstGeom>
        </p:spPr>
        <p:txBody>
          <a:bodyPr vert="horz" lIns="91440" tIns="45720" rIns="91440" bIns="45720" rtlCol="0" anchor="ctr"/>
          <a:lstStyle>
            <a:lvl1pPr algn="r">
              <a:defRPr sz="1984">
                <a:solidFill>
                  <a:schemeClr val="tx1">
                    <a:tint val="75000"/>
                  </a:schemeClr>
                </a:solidFill>
              </a:defRPr>
            </a:lvl1pPr>
          </a:lstStyle>
          <a:p>
            <a:fld id="{9477BCAC-3A60-458F-8E88-E5604AD67F83}" type="slidenum">
              <a:rPr lang="en-US" smtClean="0"/>
              <a:t>‹#›</a:t>
            </a:fld>
            <a:endParaRPr lang="en-US"/>
          </a:p>
        </p:txBody>
      </p:sp>
    </p:spTree>
    <p:extLst>
      <p:ext uri="{BB962C8B-B14F-4D97-AF65-F5344CB8AC3E}">
        <p14:creationId xmlns:p14="http://schemas.microsoft.com/office/powerpoint/2010/main" val="287049606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1511960" rtl="0" eaLnBrk="1" latinLnBrk="0" hangingPunct="1">
        <a:lnSpc>
          <a:spcPct val="90000"/>
        </a:lnSpc>
        <a:spcBef>
          <a:spcPct val="0"/>
        </a:spcBef>
        <a:buNone/>
        <a:defRPr sz="7275" kern="1200">
          <a:solidFill>
            <a:schemeClr val="tx1"/>
          </a:solidFill>
          <a:latin typeface="+mj-lt"/>
          <a:ea typeface="+mj-ea"/>
          <a:cs typeface="+mj-cs"/>
        </a:defRPr>
      </a:lvl1pPr>
    </p:titleStyle>
    <p:bodyStyle>
      <a:lvl1pPr marL="377990" indent="-377990" algn="l" defTabSz="1511960" rtl="0" eaLnBrk="1" latinLnBrk="0" hangingPunct="1">
        <a:lnSpc>
          <a:spcPct val="90000"/>
        </a:lnSpc>
        <a:spcBef>
          <a:spcPts val="1654"/>
        </a:spcBef>
        <a:buFont typeface="Arial" panose="020B0604020202020204" pitchFamily="34" charset="0"/>
        <a:buChar char="•"/>
        <a:defRPr sz="4630" kern="1200">
          <a:solidFill>
            <a:schemeClr val="tx1"/>
          </a:solidFill>
          <a:latin typeface="+mn-lt"/>
          <a:ea typeface="+mn-ea"/>
          <a:cs typeface="+mn-cs"/>
        </a:defRPr>
      </a:lvl1pPr>
      <a:lvl2pPr marL="1133970" indent="-377990" algn="l" defTabSz="1511960" rtl="0" eaLnBrk="1" latinLnBrk="0" hangingPunct="1">
        <a:lnSpc>
          <a:spcPct val="90000"/>
        </a:lnSpc>
        <a:spcBef>
          <a:spcPts val="827"/>
        </a:spcBef>
        <a:buFont typeface="Arial" panose="020B0604020202020204" pitchFamily="34" charset="0"/>
        <a:buChar char="•"/>
        <a:defRPr sz="3968" kern="1200">
          <a:solidFill>
            <a:schemeClr val="tx1"/>
          </a:solidFill>
          <a:latin typeface="+mn-lt"/>
          <a:ea typeface="+mn-ea"/>
          <a:cs typeface="+mn-cs"/>
        </a:defRPr>
      </a:lvl2pPr>
      <a:lvl3pPr marL="1889951" indent="-377990" algn="l" defTabSz="1511960" rtl="0" eaLnBrk="1" latinLnBrk="0" hangingPunct="1">
        <a:lnSpc>
          <a:spcPct val="90000"/>
        </a:lnSpc>
        <a:spcBef>
          <a:spcPts val="827"/>
        </a:spcBef>
        <a:buFont typeface="Arial" panose="020B0604020202020204" pitchFamily="34" charset="0"/>
        <a:buChar char="•"/>
        <a:defRPr sz="3307" kern="1200">
          <a:solidFill>
            <a:schemeClr val="tx1"/>
          </a:solidFill>
          <a:latin typeface="+mn-lt"/>
          <a:ea typeface="+mn-ea"/>
          <a:cs typeface="+mn-cs"/>
        </a:defRPr>
      </a:lvl3pPr>
      <a:lvl4pPr marL="264593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4pPr>
      <a:lvl5pPr marL="340191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5pPr>
      <a:lvl6pPr marL="415789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6pPr>
      <a:lvl7pPr marL="491387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7pPr>
      <a:lvl8pPr marL="566985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8pPr>
      <a:lvl9pPr marL="642583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9pPr>
    </p:bodyStyle>
    <p:otherStyle>
      <a:defPPr>
        <a:defRPr lang="en-US"/>
      </a:defPPr>
      <a:lvl1pPr marL="0" algn="l" defTabSz="1511960" rtl="0" eaLnBrk="1" latinLnBrk="0" hangingPunct="1">
        <a:defRPr sz="2976" kern="1200">
          <a:solidFill>
            <a:schemeClr val="tx1"/>
          </a:solidFill>
          <a:latin typeface="+mn-lt"/>
          <a:ea typeface="+mn-ea"/>
          <a:cs typeface="+mn-cs"/>
        </a:defRPr>
      </a:lvl1pPr>
      <a:lvl2pPr marL="755980" algn="l" defTabSz="1511960" rtl="0" eaLnBrk="1" latinLnBrk="0" hangingPunct="1">
        <a:defRPr sz="2976" kern="1200">
          <a:solidFill>
            <a:schemeClr val="tx1"/>
          </a:solidFill>
          <a:latin typeface="+mn-lt"/>
          <a:ea typeface="+mn-ea"/>
          <a:cs typeface="+mn-cs"/>
        </a:defRPr>
      </a:lvl2pPr>
      <a:lvl3pPr marL="1511960" algn="l" defTabSz="1511960" rtl="0" eaLnBrk="1" latinLnBrk="0" hangingPunct="1">
        <a:defRPr sz="2976" kern="1200">
          <a:solidFill>
            <a:schemeClr val="tx1"/>
          </a:solidFill>
          <a:latin typeface="+mn-lt"/>
          <a:ea typeface="+mn-ea"/>
          <a:cs typeface="+mn-cs"/>
        </a:defRPr>
      </a:lvl3pPr>
      <a:lvl4pPr marL="2267941" algn="l" defTabSz="1511960" rtl="0" eaLnBrk="1" latinLnBrk="0" hangingPunct="1">
        <a:defRPr sz="2976" kern="1200">
          <a:solidFill>
            <a:schemeClr val="tx1"/>
          </a:solidFill>
          <a:latin typeface="+mn-lt"/>
          <a:ea typeface="+mn-ea"/>
          <a:cs typeface="+mn-cs"/>
        </a:defRPr>
      </a:lvl4pPr>
      <a:lvl5pPr marL="3023921" algn="l" defTabSz="1511960" rtl="0" eaLnBrk="1" latinLnBrk="0" hangingPunct="1">
        <a:defRPr sz="2976" kern="1200">
          <a:solidFill>
            <a:schemeClr val="tx1"/>
          </a:solidFill>
          <a:latin typeface="+mn-lt"/>
          <a:ea typeface="+mn-ea"/>
          <a:cs typeface="+mn-cs"/>
        </a:defRPr>
      </a:lvl5pPr>
      <a:lvl6pPr marL="3779901" algn="l" defTabSz="1511960" rtl="0" eaLnBrk="1" latinLnBrk="0" hangingPunct="1">
        <a:defRPr sz="2976" kern="1200">
          <a:solidFill>
            <a:schemeClr val="tx1"/>
          </a:solidFill>
          <a:latin typeface="+mn-lt"/>
          <a:ea typeface="+mn-ea"/>
          <a:cs typeface="+mn-cs"/>
        </a:defRPr>
      </a:lvl6pPr>
      <a:lvl7pPr marL="4535881" algn="l" defTabSz="1511960" rtl="0" eaLnBrk="1" latinLnBrk="0" hangingPunct="1">
        <a:defRPr sz="2976" kern="1200">
          <a:solidFill>
            <a:schemeClr val="tx1"/>
          </a:solidFill>
          <a:latin typeface="+mn-lt"/>
          <a:ea typeface="+mn-ea"/>
          <a:cs typeface="+mn-cs"/>
        </a:defRPr>
      </a:lvl7pPr>
      <a:lvl8pPr marL="5291861" algn="l" defTabSz="1511960" rtl="0" eaLnBrk="1" latinLnBrk="0" hangingPunct="1">
        <a:defRPr sz="2976" kern="1200">
          <a:solidFill>
            <a:schemeClr val="tx1"/>
          </a:solidFill>
          <a:latin typeface="+mn-lt"/>
          <a:ea typeface="+mn-ea"/>
          <a:cs typeface="+mn-cs"/>
        </a:defRPr>
      </a:lvl8pPr>
      <a:lvl9pPr marL="6047842" algn="l" defTabSz="1511960" rtl="0" eaLnBrk="1" latinLnBrk="0" hangingPunct="1">
        <a:defRPr sz="297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B8F02A5-A1B0-4C5E-86BE-892019AFFCA3}"/>
              </a:ext>
            </a:extLst>
          </p:cNvPr>
          <p:cNvSpPr>
            <a:spLocks/>
          </p:cNvSpPr>
          <p:nvPr/>
        </p:nvSpPr>
        <p:spPr>
          <a:xfrm>
            <a:off x="-681" y="8996"/>
            <a:ext cx="15119350" cy="4389208"/>
          </a:xfrm>
          <a:prstGeom prst="rect">
            <a:avLst/>
          </a:prstGeom>
          <a:solidFill>
            <a:srgbClr val="202E50"/>
          </a:solidFill>
          <a:ln w="19050" cap="sq" cmpd="sng" algn="ctr">
            <a:noFill/>
            <a:prstDash val="solid"/>
            <a:miter lim="800000"/>
          </a:ln>
          <a:effectLst/>
        </p:spPr>
        <p:txBody>
          <a:bodyPr rot="0" spcFirstLastPara="0" vertOverflow="overflow" horzOverflow="overflow" vert="horz" wrap="square" lIns="125848" tIns="125848" rIns="125848" bIns="125848" numCol="1" spcCol="0" rtlCol="0" fromWordArt="0" anchor="t" anchorCtr="0" forceAA="0" compatLnSpc="1">
            <a:prstTxWarp prst="textNoShape">
              <a:avLst/>
            </a:prstTxWarp>
            <a:normAutofit/>
          </a:bodyPr>
          <a:lstStyle/>
          <a:p>
            <a:pPr defTabSz="1751511">
              <a:defRPr/>
            </a:pPr>
            <a:endParaRPr lang="en-GB" sz="2497" kern="0">
              <a:solidFill>
                <a:srgbClr val="3F3F3F"/>
              </a:solidFill>
              <a:latin typeface="Segoe UI"/>
            </a:endParaRPr>
          </a:p>
        </p:txBody>
      </p:sp>
      <p:sp>
        <p:nvSpPr>
          <p:cNvPr id="8" name="TextBox 7">
            <a:extLst>
              <a:ext uri="{FF2B5EF4-FFF2-40B4-BE49-F238E27FC236}">
                <a16:creationId xmlns:a16="http://schemas.microsoft.com/office/drawing/2014/main" id="{1759F42D-FDA5-4B71-90AD-30AFD739F0A6}"/>
              </a:ext>
            </a:extLst>
          </p:cNvPr>
          <p:cNvSpPr txBox="1"/>
          <p:nvPr/>
        </p:nvSpPr>
        <p:spPr>
          <a:xfrm>
            <a:off x="654166" y="1014491"/>
            <a:ext cx="13809657" cy="1428752"/>
          </a:xfrm>
          <a:prstGeom prst="rect">
            <a:avLst/>
          </a:prstGeom>
          <a:noFill/>
          <a:ln w="19050" cap="sq">
            <a:noFill/>
            <a:miter lim="800000"/>
          </a:ln>
        </p:spPr>
        <p:txBody>
          <a:bodyPr wrap="square" lIns="0" tIns="0" rIns="0" bIns="0" rtlCol="0" anchor="t" anchorCtr="0">
            <a:normAutofit/>
          </a:bodyPr>
          <a:lstStyle/>
          <a:p>
            <a:pPr defTabSz="1751511"/>
            <a:r>
              <a:rPr lang="en-GB" sz="4495" b="1" dirty="0">
                <a:solidFill>
                  <a:prstClr val="white"/>
                </a:solidFill>
                <a:latin typeface="Montserrat" panose="02000505000000020004" pitchFamily="2" charset="0"/>
                <a:cs typeface="Segoe UI Semilight" panose="020B0402040204020203" pitchFamily="34" charset="0"/>
              </a:rPr>
              <a:t>Employee Attrition</a:t>
            </a:r>
          </a:p>
          <a:p>
            <a:pPr defTabSz="1751511"/>
            <a:r>
              <a:rPr lang="en-GB" sz="4495" b="1" dirty="0">
                <a:solidFill>
                  <a:prstClr val="white"/>
                </a:solidFill>
                <a:latin typeface="Montserrat" panose="02000505000000020004" pitchFamily="2" charset="0"/>
                <a:cs typeface="Segoe UI Semilight" panose="020B0402040204020203" pitchFamily="34" charset="0"/>
              </a:rPr>
              <a:t>						 </a:t>
            </a:r>
          </a:p>
        </p:txBody>
      </p:sp>
      <p:sp>
        <p:nvSpPr>
          <p:cNvPr id="9" name="TextBox 8">
            <a:extLst>
              <a:ext uri="{FF2B5EF4-FFF2-40B4-BE49-F238E27FC236}">
                <a16:creationId xmlns:a16="http://schemas.microsoft.com/office/drawing/2014/main" id="{1B4BA6C5-9755-4205-A0A5-9CF79D86B60A}"/>
              </a:ext>
            </a:extLst>
          </p:cNvPr>
          <p:cNvSpPr txBox="1"/>
          <p:nvPr/>
        </p:nvSpPr>
        <p:spPr>
          <a:xfrm>
            <a:off x="10988339" y="592199"/>
            <a:ext cx="3044820" cy="420007"/>
          </a:xfrm>
          <a:prstGeom prst="rect">
            <a:avLst/>
          </a:prstGeom>
          <a:noFill/>
          <a:ln w="19050" cap="sq">
            <a:noFill/>
            <a:miter lim="800000"/>
          </a:ln>
        </p:spPr>
        <p:txBody>
          <a:bodyPr wrap="square" lIns="0" tIns="0" rIns="0" bIns="0" rtlCol="0" anchor="t" anchorCtr="0">
            <a:normAutofit lnSpcReduction="10000"/>
          </a:bodyPr>
          <a:lstStyle/>
          <a:p>
            <a:pPr defTabSz="1751511"/>
            <a:r>
              <a:rPr lang="en-GB" sz="2797" i="1" dirty="0">
                <a:solidFill>
                  <a:srgbClr val="F6AA16"/>
                </a:solidFill>
                <a:latin typeface="Georgia" panose="02040502050405020303" pitchFamily="18" charset="0"/>
                <a:cs typeface="Segoe UI Semilight" panose="020B0402040204020203" pitchFamily="34" charset="0"/>
              </a:rPr>
              <a:t>Hasan Can Dizdar</a:t>
            </a:r>
          </a:p>
        </p:txBody>
      </p:sp>
      <p:sp>
        <p:nvSpPr>
          <p:cNvPr id="5" name="TextBox 4">
            <a:extLst>
              <a:ext uri="{FF2B5EF4-FFF2-40B4-BE49-F238E27FC236}">
                <a16:creationId xmlns:a16="http://schemas.microsoft.com/office/drawing/2014/main" id="{4EC390E4-7C33-101C-645A-9ABDC453AC71}"/>
              </a:ext>
            </a:extLst>
          </p:cNvPr>
          <p:cNvSpPr txBox="1">
            <a:spLocks/>
          </p:cNvSpPr>
          <p:nvPr/>
        </p:nvSpPr>
        <p:spPr>
          <a:xfrm>
            <a:off x="654844" y="2209717"/>
            <a:ext cx="8549477" cy="1846129"/>
          </a:xfrm>
          <a:prstGeom prst="rect">
            <a:avLst/>
          </a:prstGeom>
          <a:noFill/>
          <a:ln w="19050" cap="sq">
            <a:noFill/>
            <a:miter lim="800000"/>
          </a:ln>
        </p:spPr>
        <p:txBody>
          <a:bodyPr wrap="square" anchor="ctr">
            <a:normAutofit fontScale="55000" lnSpcReduction="20000"/>
          </a:bodyPr>
          <a:lstStyle/>
          <a:p>
            <a:pPr defTabSz="1751511"/>
            <a:r>
              <a:rPr lang="en-US" sz="3600" b="0" i="0" dirty="0">
                <a:solidFill>
                  <a:srgbClr val="FFC000"/>
                </a:solidFill>
                <a:effectLst/>
                <a:latin typeface="Söhne"/>
              </a:rPr>
              <a:t>The secret to thriving in any business structure is the ability to attract and maintain highly skilled employees. One of the primary roles of a Human Resources analyst is understanding the variables that contribute to employee retention and those that lead to employee attrition. The provided dataset includes information about current and former employees. The objective is to identify and improve these factors to prevent loss of good people.</a:t>
            </a:r>
            <a:endParaRPr lang="de-DE" sz="3600" b="1" dirty="0">
              <a:solidFill>
                <a:srgbClr val="FFC000"/>
              </a:solidFill>
              <a:latin typeface="Montserrat" panose="02000505000000020004" pitchFamily="2" charset="0"/>
            </a:endParaRPr>
          </a:p>
        </p:txBody>
      </p:sp>
      <p:grpSp>
        <p:nvGrpSpPr>
          <p:cNvPr id="25" name="Group 24">
            <a:extLst>
              <a:ext uri="{FF2B5EF4-FFF2-40B4-BE49-F238E27FC236}">
                <a16:creationId xmlns:a16="http://schemas.microsoft.com/office/drawing/2014/main" id="{AB709BBE-6035-63BE-36BF-2F416B860A9C}"/>
              </a:ext>
            </a:extLst>
          </p:cNvPr>
          <p:cNvGrpSpPr/>
          <p:nvPr/>
        </p:nvGrpSpPr>
        <p:grpSpPr>
          <a:xfrm>
            <a:off x="8481719" y="4668815"/>
            <a:ext cx="5832432" cy="3085851"/>
            <a:chOff x="1311275" y="20676334"/>
            <a:chExt cx="13609638" cy="6179154"/>
          </a:xfrm>
        </p:grpSpPr>
        <p:sp>
          <p:nvSpPr>
            <p:cNvPr id="26" name="Rectangle 25">
              <a:extLst>
                <a:ext uri="{FF2B5EF4-FFF2-40B4-BE49-F238E27FC236}">
                  <a16:creationId xmlns:a16="http://schemas.microsoft.com/office/drawing/2014/main" id="{FDD89ADC-BE46-0485-5ED0-D40AE2A0C01B}"/>
                </a:ext>
              </a:extLst>
            </p:cNvPr>
            <p:cNvSpPr/>
            <p:nvPr/>
          </p:nvSpPr>
          <p:spPr>
            <a:xfrm>
              <a:off x="1312864" y="21732806"/>
              <a:ext cx="13608049" cy="5122682"/>
            </a:xfrm>
            <a:prstGeom prst="rect">
              <a:avLst/>
            </a:prstGeom>
            <a:noFill/>
            <a:ln w="19050" cap="sq" cmpd="sng" algn="ctr">
              <a:noFill/>
              <a:prstDash val="solid"/>
              <a:miter lim="800000"/>
            </a:ln>
            <a:effectLst/>
          </p:spPr>
          <p:txBody>
            <a:bodyPr rot="0" spcFirstLastPara="0" vertOverflow="overflow" horzOverflow="overflow" vert="horz" wrap="square" lIns="125848" tIns="125848" rIns="125848" bIns="125848" numCol="1" spcCol="0" rtlCol="0" fromWordArt="0" anchor="t" anchorCtr="0" forceAA="0" compatLnSpc="1">
              <a:prstTxWarp prst="textNoShape">
                <a:avLst/>
              </a:prstTxWarp>
              <a:normAutofit/>
            </a:bodyPr>
            <a:lstStyle/>
            <a:p>
              <a:pPr marL="269676" indent="-269676" defTabSz="1751511">
                <a:spcAft>
                  <a:spcPts val="200"/>
                </a:spcAft>
                <a:buClr>
                  <a:srgbClr val="19243F"/>
                </a:buClr>
                <a:buFont typeface="Arial" panose="020B0604020202020204" pitchFamily="34" charset="0"/>
                <a:buChar char="•"/>
                <a:defRPr/>
              </a:pPr>
              <a:r>
                <a:rPr lang="en-GB" sz="1798" kern="0" dirty="0">
                  <a:solidFill>
                    <a:srgbClr val="202E50"/>
                  </a:solidFill>
                  <a:latin typeface="Open Sans" panose="020B0606030504020204" pitchFamily="34" charset="0"/>
                  <a:ea typeface="Open Sans" panose="020B0606030504020204" pitchFamily="34" charset="0"/>
                  <a:cs typeface="Open Sans" panose="020B0606030504020204" pitchFamily="34" charset="0"/>
                </a:rPr>
                <a:t>Our data has 9 features that are categorical data including the target label and the rest is numerical data. The constant columns are dropped since they don’t really give any useful information for prediction. Lastly, we separated the target label from the dataset. </a:t>
              </a:r>
            </a:p>
          </p:txBody>
        </p:sp>
        <p:sp>
          <p:nvSpPr>
            <p:cNvPr id="28" name="Parallelogram 27">
              <a:extLst>
                <a:ext uri="{FF2B5EF4-FFF2-40B4-BE49-F238E27FC236}">
                  <a16:creationId xmlns:a16="http://schemas.microsoft.com/office/drawing/2014/main" id="{ED55B927-0869-6065-4F67-479B0F0CD57F}"/>
                </a:ext>
              </a:extLst>
            </p:cNvPr>
            <p:cNvSpPr/>
            <p:nvPr/>
          </p:nvSpPr>
          <p:spPr>
            <a:xfrm>
              <a:off x="1311275" y="20676334"/>
              <a:ext cx="13608049" cy="1009650"/>
            </a:xfrm>
            <a:prstGeom prst="parallelogram">
              <a:avLst>
                <a:gd name="adj" fmla="val 25000"/>
              </a:avLst>
            </a:prstGeom>
            <a:solidFill>
              <a:srgbClr val="202E50"/>
            </a:solidFill>
            <a:ln w="19050" cap="sq" cmpd="sng" algn="ctr">
              <a:noFill/>
              <a:prstDash val="solid"/>
              <a:miter lim="800000"/>
            </a:ln>
            <a:effectLst/>
          </p:spPr>
          <p:txBody>
            <a:bodyPr rot="0" spcFirstLastPara="0" vertOverflow="overflow" horzOverflow="overflow" vert="horz" wrap="square" lIns="0" tIns="0" rIns="0" bIns="17978" numCol="1" spcCol="0" rtlCol="0" fromWordArt="0" anchor="ctr" anchorCtr="0" forceAA="0" compatLnSpc="1">
              <a:prstTxWarp prst="textNoShape">
                <a:avLst/>
              </a:prstTxWarp>
              <a:noAutofit/>
            </a:bodyPr>
            <a:lstStyle/>
            <a:p>
              <a:pPr defTabSz="1751511">
                <a:defRPr/>
              </a:pPr>
              <a:r>
                <a:rPr lang="en-GB" sz="3000" b="1" kern="0" dirty="0">
                  <a:solidFill>
                    <a:prstClr val="white"/>
                  </a:solidFill>
                  <a:latin typeface="Montserrat" panose="02000505000000020004" pitchFamily="2" charset="0"/>
                </a:rPr>
                <a:t>2. </a:t>
              </a:r>
              <a:r>
                <a:rPr lang="en-GB" sz="2900" b="1" kern="0" dirty="0">
                  <a:solidFill>
                    <a:prstClr val="white"/>
                  </a:solidFill>
                  <a:latin typeface="Montserrat" panose="02000505000000020004" pitchFamily="2" charset="0"/>
                </a:rPr>
                <a:t>Cleaning of the Data</a:t>
              </a:r>
            </a:p>
          </p:txBody>
        </p:sp>
      </p:grpSp>
      <p:sp>
        <p:nvSpPr>
          <p:cNvPr id="67" name="Rectangle 66">
            <a:extLst>
              <a:ext uri="{FF2B5EF4-FFF2-40B4-BE49-F238E27FC236}">
                <a16:creationId xmlns:a16="http://schemas.microsoft.com/office/drawing/2014/main" id="{D6A84F17-6E73-5348-813A-5B6DE16F73BC}"/>
              </a:ext>
            </a:extLst>
          </p:cNvPr>
          <p:cNvSpPr>
            <a:spLocks/>
          </p:cNvSpPr>
          <p:nvPr/>
        </p:nvSpPr>
        <p:spPr>
          <a:xfrm>
            <a:off x="0" y="10580936"/>
            <a:ext cx="15119350" cy="6394195"/>
          </a:xfrm>
          <a:prstGeom prst="rect">
            <a:avLst/>
          </a:prstGeom>
          <a:solidFill>
            <a:srgbClr val="202E50"/>
          </a:solidFill>
          <a:ln w="19050" cap="sq" cmpd="sng" algn="ctr">
            <a:noFill/>
            <a:prstDash val="solid"/>
            <a:miter lim="800000"/>
          </a:ln>
          <a:effectLst/>
        </p:spPr>
        <p:txBody>
          <a:bodyPr rot="0" spcFirstLastPara="0" vertOverflow="overflow" horzOverflow="overflow" vert="horz" wrap="square" lIns="125848" tIns="125848" rIns="125848" bIns="125848" numCol="1" spcCol="0" rtlCol="0" fromWordArt="0" anchor="t" anchorCtr="0" forceAA="0" compatLnSpc="1">
            <a:prstTxWarp prst="textNoShape">
              <a:avLst/>
            </a:prstTxWarp>
            <a:normAutofit/>
          </a:bodyPr>
          <a:lstStyle/>
          <a:p>
            <a:pPr defTabSz="1751511">
              <a:defRPr/>
            </a:pPr>
            <a:endParaRPr lang="en-GB" sz="2497" kern="0" dirty="0">
              <a:solidFill>
                <a:srgbClr val="3F3F3F"/>
              </a:solidFill>
              <a:latin typeface="Segoe UI"/>
            </a:endParaRPr>
          </a:p>
        </p:txBody>
      </p:sp>
      <p:sp>
        <p:nvSpPr>
          <p:cNvPr id="110" name="Rectangle 109">
            <a:extLst>
              <a:ext uri="{FF2B5EF4-FFF2-40B4-BE49-F238E27FC236}">
                <a16:creationId xmlns:a16="http://schemas.microsoft.com/office/drawing/2014/main" id="{C4BE35AE-17B6-33CC-C3C8-33C8CE6C3E8D}"/>
              </a:ext>
            </a:extLst>
          </p:cNvPr>
          <p:cNvSpPr>
            <a:spLocks/>
          </p:cNvSpPr>
          <p:nvPr/>
        </p:nvSpPr>
        <p:spPr>
          <a:xfrm>
            <a:off x="0" y="16964403"/>
            <a:ext cx="15119350" cy="4419222"/>
          </a:xfrm>
          <a:prstGeom prst="rect">
            <a:avLst/>
          </a:prstGeom>
          <a:solidFill>
            <a:schemeClr val="bg1"/>
          </a:solidFill>
          <a:ln w="19050" cap="sq" cmpd="sng" algn="ctr">
            <a:solidFill>
              <a:schemeClr val="bg2"/>
            </a:solidFill>
            <a:prstDash val="solid"/>
            <a:miter lim="800000"/>
          </a:ln>
          <a:effectLst/>
        </p:spPr>
        <p:txBody>
          <a:bodyPr rot="0" spcFirstLastPara="0" vertOverflow="overflow" horzOverflow="overflow" vert="horz" wrap="square" lIns="125848" tIns="125848" rIns="125848" bIns="125848" numCol="1" spcCol="0" rtlCol="0" fromWordArt="0" anchor="t" anchorCtr="0" forceAA="0" compatLnSpc="1">
            <a:prstTxWarp prst="textNoShape">
              <a:avLst/>
            </a:prstTxWarp>
            <a:normAutofit/>
          </a:bodyPr>
          <a:lstStyle/>
          <a:p>
            <a:pPr defTabSz="1751511">
              <a:defRPr/>
            </a:pPr>
            <a:endParaRPr lang="en-GB" sz="2497" kern="0">
              <a:solidFill>
                <a:srgbClr val="3F3F3F"/>
              </a:solidFill>
              <a:latin typeface="Segoe UI"/>
            </a:endParaRPr>
          </a:p>
        </p:txBody>
      </p:sp>
      <p:sp>
        <p:nvSpPr>
          <p:cNvPr id="113" name="Parallelogram 112">
            <a:extLst>
              <a:ext uri="{FF2B5EF4-FFF2-40B4-BE49-F238E27FC236}">
                <a16:creationId xmlns:a16="http://schemas.microsoft.com/office/drawing/2014/main" id="{F0F64459-A786-70BD-6A20-35200B787D4A}"/>
              </a:ext>
            </a:extLst>
          </p:cNvPr>
          <p:cNvSpPr/>
          <p:nvPr/>
        </p:nvSpPr>
        <p:spPr>
          <a:xfrm>
            <a:off x="654843" y="17307533"/>
            <a:ext cx="6627893" cy="504216"/>
          </a:xfrm>
          <a:prstGeom prst="parallelogram">
            <a:avLst>
              <a:gd name="adj" fmla="val 25000"/>
            </a:avLst>
          </a:prstGeom>
          <a:solidFill>
            <a:srgbClr val="202E50"/>
          </a:solidFill>
          <a:ln w="19050" cap="sq" cmpd="sng" algn="ctr">
            <a:noFill/>
            <a:prstDash val="solid"/>
            <a:miter lim="800000"/>
          </a:ln>
          <a:effectLst/>
        </p:spPr>
        <p:txBody>
          <a:bodyPr rot="0" spcFirstLastPara="0" vertOverflow="overflow" horzOverflow="overflow" vert="horz" wrap="square" lIns="0" tIns="0" rIns="0" bIns="17978" numCol="1" spcCol="0" rtlCol="0" fromWordArt="0" anchor="ctr" anchorCtr="0" forceAA="0" compatLnSpc="1">
            <a:prstTxWarp prst="textNoShape">
              <a:avLst/>
            </a:prstTxWarp>
            <a:noAutofit/>
          </a:bodyPr>
          <a:lstStyle/>
          <a:p>
            <a:pPr defTabSz="1751511">
              <a:defRPr/>
            </a:pPr>
            <a:r>
              <a:rPr lang="en-GB" sz="2996" b="1" kern="0" dirty="0">
                <a:solidFill>
                  <a:prstClr val="white"/>
                </a:solidFill>
                <a:latin typeface="Montserrat" panose="02000505000000020004" pitchFamily="2" charset="0"/>
              </a:rPr>
              <a:t>4. Conclusion </a:t>
            </a:r>
          </a:p>
        </p:txBody>
      </p:sp>
      <p:sp>
        <p:nvSpPr>
          <p:cNvPr id="117" name="Rectangle 116">
            <a:extLst>
              <a:ext uri="{FF2B5EF4-FFF2-40B4-BE49-F238E27FC236}">
                <a16:creationId xmlns:a16="http://schemas.microsoft.com/office/drawing/2014/main" id="{1A44E6B1-A6AA-875C-E84E-B340DEECDE79}"/>
              </a:ext>
            </a:extLst>
          </p:cNvPr>
          <p:cNvSpPr/>
          <p:nvPr/>
        </p:nvSpPr>
        <p:spPr>
          <a:xfrm>
            <a:off x="654166" y="17861345"/>
            <a:ext cx="6858662" cy="3314998"/>
          </a:xfrm>
          <a:prstGeom prst="rect">
            <a:avLst/>
          </a:prstGeom>
          <a:noFill/>
          <a:ln w="19050" cap="sq" cmpd="sng" algn="ctr">
            <a:noFill/>
            <a:prstDash val="solid"/>
            <a:miter lim="800000"/>
          </a:ln>
          <a:effectLst/>
        </p:spPr>
        <p:txBody>
          <a:bodyPr rot="0" spcFirstLastPara="0" vertOverflow="overflow" horzOverflow="overflow" vert="horz" wrap="square" lIns="125848" tIns="125848" rIns="125848" bIns="125848" numCol="1" spcCol="0" rtlCol="0" fromWordArt="0" anchor="t" anchorCtr="0" forceAA="0" compatLnSpc="1">
            <a:prstTxWarp prst="textNoShape">
              <a:avLst/>
            </a:prstTxWarp>
            <a:normAutofit/>
          </a:bodyPr>
          <a:lstStyle/>
          <a:p>
            <a:pPr marL="269676" indent="-269676" defTabSz="1751511">
              <a:spcAft>
                <a:spcPts val="200"/>
              </a:spcAft>
              <a:buClr>
                <a:srgbClr val="19243F"/>
              </a:buClr>
              <a:buFont typeface="Arial" panose="020B0604020202020204" pitchFamily="34" charset="0"/>
              <a:buChar char="•"/>
              <a:defRPr/>
            </a:pPr>
            <a:r>
              <a:rPr lang="en-US" sz="1798" kern="0" dirty="0">
                <a:solidFill>
                  <a:srgbClr val="202E50"/>
                </a:solidFill>
                <a:latin typeface="Open Sans" panose="020B0606030504020204" pitchFamily="34" charset="0"/>
                <a:ea typeface="Open Sans" panose="020B0606030504020204" pitchFamily="34" charset="0"/>
                <a:cs typeface="Open Sans" panose="020B0606030504020204" pitchFamily="34" charset="0"/>
              </a:rPr>
              <a:t>In our study, we examined four machine learning algorithms individually and as a combined ensemble using a voting classifier. The results showed that the ensemble model maintained comparable accuracy but significantly improved precision. This suggests that the ensemble model effectively identified positive instances while maintaining overall accuracy. Therefore, using a voting classifier ensemble can enhance precision, reduce false positives, and improve the overall performance of the predictive model.</a:t>
            </a:r>
            <a:endParaRPr lang="de-DE" sz="1798" kern="0" dirty="0">
              <a:solidFill>
                <a:srgbClr val="202E5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EB55F059-F2BD-D1BA-DEA3-80A858AD04BE}"/>
              </a:ext>
            </a:extLst>
          </p:cNvPr>
          <p:cNvSpPr txBox="1"/>
          <p:nvPr/>
        </p:nvSpPr>
        <p:spPr>
          <a:xfrm>
            <a:off x="10988339" y="1035589"/>
            <a:ext cx="3645084" cy="962594"/>
          </a:xfrm>
          <a:prstGeom prst="rect">
            <a:avLst/>
          </a:prstGeom>
          <a:noFill/>
          <a:ln w="19050" cap="sq">
            <a:noFill/>
            <a:miter lim="800000"/>
          </a:ln>
        </p:spPr>
        <p:txBody>
          <a:bodyPr wrap="square" lIns="0" tIns="0" rIns="0" bIns="0" rtlCol="0" anchor="t" anchorCtr="0">
            <a:noAutofit/>
          </a:bodyPr>
          <a:lstStyle/>
          <a:p>
            <a:pPr defTabSz="1751511"/>
            <a:r>
              <a:rPr lang="en-GB" sz="2800" i="1" dirty="0">
                <a:solidFill>
                  <a:srgbClr val="F6AA16"/>
                </a:solidFill>
                <a:latin typeface="Georgia" panose="02040502050405020303" pitchFamily="18" charset="0"/>
                <a:cs typeface="Segoe UI Semilight" panose="020B0402040204020203" pitchFamily="34" charset="0"/>
              </a:rPr>
              <a:t>Suat </a:t>
            </a:r>
            <a:r>
              <a:rPr lang="en-GB" sz="2800" i="1" dirty="0" err="1">
                <a:solidFill>
                  <a:srgbClr val="F6AA16"/>
                </a:solidFill>
                <a:latin typeface="Georgia" panose="02040502050405020303" pitchFamily="18" charset="0"/>
                <a:cs typeface="Segoe UI Semilight" panose="020B0402040204020203" pitchFamily="34" charset="0"/>
              </a:rPr>
              <a:t>Köroğlu</a:t>
            </a:r>
            <a:endParaRPr lang="en-GB" sz="2800" i="1" dirty="0">
              <a:solidFill>
                <a:srgbClr val="F6AA16"/>
              </a:solidFill>
              <a:latin typeface="Georgia" panose="02040502050405020303" pitchFamily="18" charset="0"/>
              <a:cs typeface="Segoe UI Semilight" panose="020B0402040204020203" pitchFamily="34" charset="0"/>
            </a:endParaRPr>
          </a:p>
        </p:txBody>
      </p:sp>
      <p:grpSp>
        <p:nvGrpSpPr>
          <p:cNvPr id="33" name="Group 32">
            <a:extLst>
              <a:ext uri="{FF2B5EF4-FFF2-40B4-BE49-F238E27FC236}">
                <a16:creationId xmlns:a16="http://schemas.microsoft.com/office/drawing/2014/main" id="{B92022AC-5A2F-DDB3-40C3-8ED96765EC2F}"/>
              </a:ext>
            </a:extLst>
          </p:cNvPr>
          <p:cNvGrpSpPr/>
          <p:nvPr/>
        </p:nvGrpSpPr>
        <p:grpSpPr>
          <a:xfrm>
            <a:off x="805201" y="4662775"/>
            <a:ext cx="5832432" cy="2668597"/>
            <a:chOff x="1311275" y="20676334"/>
            <a:chExt cx="13609638" cy="5343638"/>
          </a:xfrm>
        </p:grpSpPr>
        <p:sp>
          <p:nvSpPr>
            <p:cNvPr id="35" name="Rectangle 34">
              <a:extLst>
                <a:ext uri="{FF2B5EF4-FFF2-40B4-BE49-F238E27FC236}">
                  <a16:creationId xmlns:a16="http://schemas.microsoft.com/office/drawing/2014/main" id="{5C1DB7E8-9F94-55B4-3F52-3E775C90140E}"/>
                </a:ext>
              </a:extLst>
            </p:cNvPr>
            <p:cNvSpPr/>
            <p:nvPr/>
          </p:nvSpPr>
          <p:spPr>
            <a:xfrm>
              <a:off x="1312864" y="21732806"/>
              <a:ext cx="13608049" cy="4287166"/>
            </a:xfrm>
            <a:prstGeom prst="rect">
              <a:avLst/>
            </a:prstGeom>
            <a:noFill/>
            <a:ln w="19050" cap="sq" cmpd="sng" algn="ctr">
              <a:noFill/>
              <a:prstDash val="solid"/>
              <a:miter lim="800000"/>
            </a:ln>
            <a:effectLst/>
          </p:spPr>
          <p:txBody>
            <a:bodyPr rot="0" spcFirstLastPara="0" vertOverflow="overflow" horzOverflow="overflow" vert="horz" wrap="square" lIns="125848" tIns="125848" rIns="125848" bIns="125848" numCol="1" spcCol="0" rtlCol="0" fromWordArt="0" anchor="t" anchorCtr="0" forceAA="0" compatLnSpc="1">
              <a:prstTxWarp prst="textNoShape">
                <a:avLst/>
              </a:prstTxWarp>
              <a:normAutofit fontScale="92500" lnSpcReduction="10000"/>
            </a:bodyPr>
            <a:lstStyle/>
            <a:p>
              <a:pPr marL="269676" indent="-269676" defTabSz="1751511">
                <a:spcAft>
                  <a:spcPts val="200"/>
                </a:spcAft>
                <a:buClr>
                  <a:srgbClr val="19243F"/>
                </a:buClr>
                <a:buFont typeface="Arial" panose="020B0604020202020204" pitchFamily="34" charset="0"/>
                <a:buChar char="•"/>
                <a:defRPr/>
              </a:pPr>
              <a:r>
                <a:rPr lang="en-US" sz="1798" kern="0" dirty="0">
                  <a:solidFill>
                    <a:srgbClr val="202E50"/>
                  </a:solidFill>
                  <a:latin typeface="Open Sans" panose="020B0606030504020204" pitchFamily="34" charset="0"/>
                  <a:ea typeface="Open Sans" panose="020B0606030504020204" pitchFamily="34" charset="0"/>
                  <a:cs typeface="Open Sans" panose="020B0606030504020204" pitchFamily="34" charset="0"/>
                </a:rPr>
                <a:t>The employee attrition dataset consists of 1030 instances and 34 features. Its objective is to identify factors influencing employee retention and departure. Analyzing these attributes helps us understand the key factors that influence employees to stay or leave. These insights enable organizations to develop strategies to enhance engagement, satisfaction, and reduce turnover.</a:t>
              </a:r>
              <a:endParaRPr lang="de-DE" sz="1798" kern="0" dirty="0">
                <a:solidFill>
                  <a:srgbClr val="202E5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6" name="Parallelogram 35">
              <a:extLst>
                <a:ext uri="{FF2B5EF4-FFF2-40B4-BE49-F238E27FC236}">
                  <a16:creationId xmlns:a16="http://schemas.microsoft.com/office/drawing/2014/main" id="{9BF4FAF3-5EDB-F9BE-0ACE-F67BA892E364}"/>
                </a:ext>
              </a:extLst>
            </p:cNvPr>
            <p:cNvSpPr/>
            <p:nvPr/>
          </p:nvSpPr>
          <p:spPr>
            <a:xfrm>
              <a:off x="1311275" y="20676334"/>
              <a:ext cx="13608050" cy="1009650"/>
            </a:xfrm>
            <a:prstGeom prst="parallelogram">
              <a:avLst>
                <a:gd name="adj" fmla="val 25000"/>
              </a:avLst>
            </a:prstGeom>
            <a:solidFill>
              <a:srgbClr val="202E50"/>
            </a:solidFill>
            <a:ln w="19050" cap="sq" cmpd="sng" algn="ctr">
              <a:noFill/>
              <a:prstDash val="solid"/>
              <a:miter lim="800000"/>
            </a:ln>
            <a:effectLst/>
          </p:spPr>
          <p:txBody>
            <a:bodyPr rot="0" spcFirstLastPara="0" vertOverflow="overflow" horzOverflow="overflow" vert="horz" wrap="square" lIns="0" tIns="0" rIns="0" bIns="17978" numCol="1" spcCol="0" rtlCol="0" fromWordArt="0" anchor="ctr" anchorCtr="0" forceAA="0" compatLnSpc="1">
              <a:prstTxWarp prst="textNoShape">
                <a:avLst/>
              </a:prstTxWarp>
              <a:noAutofit/>
            </a:bodyPr>
            <a:lstStyle/>
            <a:p>
              <a:pPr defTabSz="1751511">
                <a:defRPr/>
              </a:pPr>
              <a:r>
                <a:rPr lang="en-GB" sz="2996" b="1" kern="0" dirty="0">
                  <a:solidFill>
                    <a:prstClr val="white"/>
                  </a:solidFill>
                  <a:latin typeface="Montserrat" panose="02000505000000020004" pitchFamily="2" charset="0"/>
                </a:rPr>
                <a:t>1. Introduction</a:t>
              </a:r>
            </a:p>
          </p:txBody>
        </p:sp>
      </p:grpSp>
      <p:pic>
        <p:nvPicPr>
          <p:cNvPr id="11" name="Picture 10">
            <a:extLst>
              <a:ext uri="{FF2B5EF4-FFF2-40B4-BE49-F238E27FC236}">
                <a16:creationId xmlns:a16="http://schemas.microsoft.com/office/drawing/2014/main" id="{A30D1FD9-1410-E1CA-1E6F-D822626336A9}"/>
              </a:ext>
            </a:extLst>
          </p:cNvPr>
          <p:cNvPicPr>
            <a:picLocks noChangeAspect="1"/>
          </p:cNvPicPr>
          <p:nvPr/>
        </p:nvPicPr>
        <p:blipFill>
          <a:blip r:embed="rId2"/>
          <a:stretch>
            <a:fillRect/>
          </a:stretch>
        </p:blipFill>
        <p:spPr>
          <a:xfrm>
            <a:off x="7836615" y="17053569"/>
            <a:ext cx="7120595" cy="4240678"/>
          </a:xfrm>
          <a:prstGeom prst="rect">
            <a:avLst/>
          </a:prstGeom>
        </p:spPr>
      </p:pic>
      <p:grpSp>
        <p:nvGrpSpPr>
          <p:cNvPr id="39" name="Group 38">
            <a:extLst>
              <a:ext uri="{FF2B5EF4-FFF2-40B4-BE49-F238E27FC236}">
                <a16:creationId xmlns:a16="http://schemas.microsoft.com/office/drawing/2014/main" id="{614441F0-FA79-38C8-55C3-21BEC183C495}"/>
              </a:ext>
            </a:extLst>
          </p:cNvPr>
          <p:cNvGrpSpPr/>
          <p:nvPr/>
        </p:nvGrpSpPr>
        <p:grpSpPr>
          <a:xfrm>
            <a:off x="805199" y="7595943"/>
            <a:ext cx="6022934" cy="2961613"/>
            <a:chOff x="1311275" y="20676338"/>
            <a:chExt cx="14054163" cy="5930378"/>
          </a:xfrm>
        </p:grpSpPr>
        <p:sp>
          <p:nvSpPr>
            <p:cNvPr id="40" name="Rectangle 39">
              <a:extLst>
                <a:ext uri="{FF2B5EF4-FFF2-40B4-BE49-F238E27FC236}">
                  <a16:creationId xmlns:a16="http://schemas.microsoft.com/office/drawing/2014/main" id="{132D7530-A328-C15B-EC6D-DCB2EA295676}"/>
                </a:ext>
              </a:extLst>
            </p:cNvPr>
            <p:cNvSpPr/>
            <p:nvPr/>
          </p:nvSpPr>
          <p:spPr>
            <a:xfrm>
              <a:off x="1312864" y="21732804"/>
              <a:ext cx="14052574" cy="4873912"/>
            </a:xfrm>
            <a:prstGeom prst="rect">
              <a:avLst/>
            </a:prstGeom>
            <a:noFill/>
            <a:ln w="19050" cap="sq" cmpd="sng" algn="ctr">
              <a:noFill/>
              <a:prstDash val="solid"/>
              <a:miter lim="800000"/>
            </a:ln>
            <a:effectLst/>
          </p:spPr>
          <p:txBody>
            <a:bodyPr rot="0" spcFirstLastPara="0" vertOverflow="overflow" horzOverflow="overflow" vert="horz" wrap="square" lIns="125848" tIns="125848" rIns="125848" bIns="125848" numCol="1" spcCol="0" rtlCol="0" fromWordArt="0" anchor="t" anchorCtr="0" forceAA="0" compatLnSpc="1">
              <a:prstTxWarp prst="textNoShape">
                <a:avLst/>
              </a:prstTxWarp>
              <a:normAutofit/>
            </a:bodyPr>
            <a:lstStyle/>
            <a:p>
              <a:pPr marL="269676" indent="-269676" defTabSz="1751511">
                <a:spcAft>
                  <a:spcPts val="200"/>
                </a:spcAft>
                <a:buClr>
                  <a:srgbClr val="19243F"/>
                </a:buClr>
                <a:buFont typeface="Arial" panose="020B0604020202020204" pitchFamily="34" charset="0"/>
                <a:buChar char="•"/>
                <a:defRPr/>
              </a:pPr>
              <a:r>
                <a:rPr lang="en-US" sz="1798" kern="0" dirty="0">
                  <a:solidFill>
                    <a:srgbClr val="202E50"/>
                  </a:solidFill>
                  <a:latin typeface="Open Sans" panose="020B0606030504020204" pitchFamily="34" charset="0"/>
                  <a:ea typeface="Open Sans" panose="020B0606030504020204" pitchFamily="34" charset="0"/>
                  <a:cs typeface="Open Sans" panose="020B0606030504020204" pitchFamily="34" charset="0"/>
                </a:rPr>
                <a:t>In the data preprocessing pipeline, the target label was encoded using label encoding. Categorical columns were one-hot encoded, while numerical features were scaled. Missing values were imputed with the median value to ensure a complete dataset.</a:t>
              </a:r>
              <a:endParaRPr lang="en-GB" sz="1798" kern="0" dirty="0">
                <a:solidFill>
                  <a:srgbClr val="202E5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1" name="Parallelogram 40">
              <a:extLst>
                <a:ext uri="{FF2B5EF4-FFF2-40B4-BE49-F238E27FC236}">
                  <a16:creationId xmlns:a16="http://schemas.microsoft.com/office/drawing/2014/main" id="{4528A8EF-DF69-0ECC-2301-0791A84AAB04}"/>
                </a:ext>
              </a:extLst>
            </p:cNvPr>
            <p:cNvSpPr/>
            <p:nvPr/>
          </p:nvSpPr>
          <p:spPr>
            <a:xfrm>
              <a:off x="1311275" y="20676338"/>
              <a:ext cx="13608049" cy="1009650"/>
            </a:xfrm>
            <a:prstGeom prst="parallelogram">
              <a:avLst>
                <a:gd name="adj" fmla="val 25000"/>
              </a:avLst>
            </a:prstGeom>
            <a:solidFill>
              <a:srgbClr val="202E50"/>
            </a:solidFill>
            <a:ln w="19050" cap="sq" cmpd="sng" algn="ctr">
              <a:noFill/>
              <a:prstDash val="solid"/>
              <a:miter lim="800000"/>
            </a:ln>
            <a:effectLst/>
          </p:spPr>
          <p:txBody>
            <a:bodyPr rot="0" spcFirstLastPara="0" vertOverflow="overflow" horzOverflow="overflow" vert="horz" wrap="square" lIns="0" tIns="0" rIns="0" bIns="17978" numCol="1" spcCol="0" rtlCol="0" fromWordArt="0" anchor="ctr" anchorCtr="0" forceAA="0" compatLnSpc="1">
              <a:prstTxWarp prst="textNoShape">
                <a:avLst/>
              </a:prstTxWarp>
              <a:noAutofit/>
            </a:bodyPr>
            <a:lstStyle/>
            <a:p>
              <a:pPr defTabSz="1751511">
                <a:defRPr/>
              </a:pPr>
              <a:r>
                <a:rPr lang="en-GB" sz="3000" b="1" kern="0" dirty="0">
                  <a:solidFill>
                    <a:prstClr val="white"/>
                  </a:solidFill>
                  <a:latin typeface="Montserrat" panose="02000505000000020004" pitchFamily="2" charset="0"/>
                </a:rPr>
                <a:t>3. </a:t>
              </a:r>
              <a:r>
                <a:rPr lang="en-GB" sz="2700" b="1" kern="0" dirty="0">
                  <a:solidFill>
                    <a:prstClr val="white"/>
                  </a:solidFill>
                  <a:latin typeface="Montserrat" panose="02000505000000020004" pitchFamily="2" charset="0"/>
                </a:rPr>
                <a:t>Preparation of the data</a:t>
              </a:r>
            </a:p>
          </p:txBody>
        </p:sp>
      </p:grpSp>
      <p:grpSp>
        <p:nvGrpSpPr>
          <p:cNvPr id="46" name="Group 45">
            <a:extLst>
              <a:ext uri="{FF2B5EF4-FFF2-40B4-BE49-F238E27FC236}">
                <a16:creationId xmlns:a16="http://schemas.microsoft.com/office/drawing/2014/main" id="{6A771232-6966-8562-6D93-8501982ECEE3}"/>
              </a:ext>
            </a:extLst>
          </p:cNvPr>
          <p:cNvGrpSpPr/>
          <p:nvPr/>
        </p:nvGrpSpPr>
        <p:grpSpPr>
          <a:xfrm>
            <a:off x="8480696" y="7595943"/>
            <a:ext cx="5832432" cy="3130903"/>
            <a:chOff x="1311275" y="20676334"/>
            <a:chExt cx="13609638" cy="6179154"/>
          </a:xfrm>
        </p:grpSpPr>
        <p:sp>
          <p:nvSpPr>
            <p:cNvPr id="47" name="Rectangle 46">
              <a:extLst>
                <a:ext uri="{FF2B5EF4-FFF2-40B4-BE49-F238E27FC236}">
                  <a16:creationId xmlns:a16="http://schemas.microsoft.com/office/drawing/2014/main" id="{0D21429E-4196-F21F-60B3-5706639E3011}"/>
                </a:ext>
              </a:extLst>
            </p:cNvPr>
            <p:cNvSpPr/>
            <p:nvPr/>
          </p:nvSpPr>
          <p:spPr>
            <a:xfrm>
              <a:off x="1312864" y="21732806"/>
              <a:ext cx="13608049" cy="5122682"/>
            </a:xfrm>
            <a:prstGeom prst="rect">
              <a:avLst/>
            </a:prstGeom>
            <a:noFill/>
            <a:ln w="19050" cap="sq" cmpd="sng" algn="ctr">
              <a:noFill/>
              <a:prstDash val="solid"/>
              <a:miter lim="800000"/>
            </a:ln>
            <a:effectLst/>
          </p:spPr>
          <p:txBody>
            <a:bodyPr rot="0" spcFirstLastPara="0" vertOverflow="overflow" horzOverflow="overflow" vert="horz" wrap="square" lIns="125848" tIns="125848" rIns="125848" bIns="125848" numCol="1" spcCol="0" rtlCol="0" fromWordArt="0" anchor="t" anchorCtr="0" forceAA="0" compatLnSpc="1">
              <a:prstTxWarp prst="textNoShape">
                <a:avLst/>
              </a:prstTxWarp>
              <a:normAutofit/>
            </a:bodyPr>
            <a:lstStyle/>
            <a:p>
              <a:pPr marL="269676" indent="-269676" defTabSz="1751511">
                <a:spcAft>
                  <a:spcPts val="200"/>
                </a:spcAft>
                <a:buClr>
                  <a:srgbClr val="19243F"/>
                </a:buClr>
                <a:buFont typeface="Arial" panose="020B0604020202020204" pitchFamily="34" charset="0"/>
                <a:buChar char="•"/>
                <a:defRPr/>
              </a:pPr>
              <a:r>
                <a:rPr lang="en-US" sz="1798" kern="0" dirty="0">
                  <a:solidFill>
                    <a:srgbClr val="202E50"/>
                  </a:solidFill>
                  <a:latin typeface="Open Sans" panose="020B0606030504020204" pitchFamily="34" charset="0"/>
                  <a:ea typeface="Open Sans" panose="020B0606030504020204" pitchFamily="34" charset="0"/>
                  <a:cs typeface="Open Sans" panose="020B0606030504020204" pitchFamily="34" charset="0"/>
                </a:rPr>
                <a:t>After the preparation, </a:t>
              </a:r>
              <a:r>
                <a:rPr lang="en-GB" sz="1798" kern="0" dirty="0">
                  <a:solidFill>
                    <a:srgbClr val="202E50"/>
                  </a:solidFill>
                  <a:latin typeface="Open Sans" panose="020B0606030504020204" pitchFamily="34" charset="0"/>
                  <a:ea typeface="Open Sans" panose="020B0606030504020204" pitchFamily="34" charset="0"/>
                  <a:cs typeface="Open Sans" panose="020B0606030504020204" pitchFamily="34" charset="0"/>
                </a:rPr>
                <a:t>the data is split into training and test datasets with the margin of 0.8 train and 0.2 test sets. This ensures that our trained models are tested on the data that they have never seen before. </a:t>
              </a:r>
            </a:p>
          </p:txBody>
        </p:sp>
        <p:sp>
          <p:nvSpPr>
            <p:cNvPr id="48" name="Parallelogram 47">
              <a:extLst>
                <a:ext uri="{FF2B5EF4-FFF2-40B4-BE49-F238E27FC236}">
                  <a16:creationId xmlns:a16="http://schemas.microsoft.com/office/drawing/2014/main" id="{8BC3A93C-DBB0-8B00-F739-95F7C6827512}"/>
                </a:ext>
              </a:extLst>
            </p:cNvPr>
            <p:cNvSpPr/>
            <p:nvPr/>
          </p:nvSpPr>
          <p:spPr>
            <a:xfrm>
              <a:off x="1311275" y="20676334"/>
              <a:ext cx="13608049" cy="1009650"/>
            </a:xfrm>
            <a:prstGeom prst="parallelogram">
              <a:avLst>
                <a:gd name="adj" fmla="val 25000"/>
              </a:avLst>
            </a:prstGeom>
            <a:solidFill>
              <a:srgbClr val="202E50"/>
            </a:solidFill>
            <a:ln w="19050" cap="sq" cmpd="sng" algn="ctr">
              <a:noFill/>
              <a:prstDash val="solid"/>
              <a:miter lim="800000"/>
            </a:ln>
            <a:effectLst/>
          </p:spPr>
          <p:txBody>
            <a:bodyPr rot="0" spcFirstLastPara="0" vertOverflow="overflow" horzOverflow="overflow" vert="horz" wrap="square" lIns="0" tIns="0" rIns="0" bIns="17978" numCol="1" spcCol="0" rtlCol="0" fromWordArt="0" anchor="ctr" anchorCtr="0" forceAA="0" compatLnSpc="1">
              <a:prstTxWarp prst="textNoShape">
                <a:avLst/>
              </a:prstTxWarp>
              <a:noAutofit/>
            </a:bodyPr>
            <a:lstStyle/>
            <a:p>
              <a:pPr defTabSz="1751511">
                <a:defRPr/>
              </a:pPr>
              <a:r>
                <a:rPr lang="en-GB" sz="3000" b="1" kern="0" dirty="0">
                  <a:solidFill>
                    <a:prstClr val="white"/>
                  </a:solidFill>
                  <a:latin typeface="Montserrat" panose="02000505000000020004" pitchFamily="2" charset="0"/>
                </a:rPr>
                <a:t>4. </a:t>
              </a:r>
              <a:r>
                <a:rPr lang="en-GB" sz="2900" b="1" kern="0" dirty="0">
                  <a:solidFill>
                    <a:prstClr val="white"/>
                  </a:solidFill>
                  <a:latin typeface="Montserrat" panose="02000505000000020004" pitchFamily="2" charset="0"/>
                </a:rPr>
                <a:t>Train and Test Split</a:t>
              </a:r>
            </a:p>
          </p:txBody>
        </p:sp>
      </p:grpSp>
      <p:sp>
        <p:nvSpPr>
          <p:cNvPr id="49" name="Parallelogram 15">
            <a:extLst>
              <a:ext uri="{FF2B5EF4-FFF2-40B4-BE49-F238E27FC236}">
                <a16:creationId xmlns:a16="http://schemas.microsoft.com/office/drawing/2014/main" id="{B2FBF895-39D3-08E6-1CC5-D1F43920AB75}"/>
              </a:ext>
            </a:extLst>
          </p:cNvPr>
          <p:cNvSpPr/>
          <p:nvPr/>
        </p:nvSpPr>
        <p:spPr>
          <a:xfrm>
            <a:off x="805199" y="11155526"/>
            <a:ext cx="4033947" cy="504216"/>
          </a:xfrm>
          <a:prstGeom prst="parallelogram">
            <a:avLst>
              <a:gd name="adj" fmla="val 25000"/>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17978" numCol="1" spcCol="0" rtlCol="0" fromWordArt="0" anchor="ctr" anchorCtr="0" forceAA="0" compatLnSpc="1">
            <a:prstTxWarp prst="textNoShape">
              <a:avLst/>
            </a:prstTxWarp>
            <a:noAutofit/>
          </a:bodyPr>
          <a:lstStyle/>
          <a:p>
            <a:pPr algn="ctr" defTabSz="1751511">
              <a:defRPr/>
            </a:pPr>
            <a:r>
              <a:rPr lang="en-GB" sz="2700" b="1" kern="0" dirty="0">
                <a:solidFill>
                  <a:srgbClr val="202E50"/>
                </a:solidFill>
                <a:latin typeface="Montserrat" panose="02000505000000020004" pitchFamily="2" charset="0"/>
              </a:rPr>
              <a:t>Precision &amp; Recall </a:t>
            </a:r>
          </a:p>
        </p:txBody>
      </p:sp>
      <p:sp>
        <p:nvSpPr>
          <p:cNvPr id="50" name="Rectangle 49">
            <a:extLst>
              <a:ext uri="{FF2B5EF4-FFF2-40B4-BE49-F238E27FC236}">
                <a16:creationId xmlns:a16="http://schemas.microsoft.com/office/drawing/2014/main" id="{A730F2E4-0D46-D64F-BF78-ACA79F09748C}"/>
              </a:ext>
            </a:extLst>
          </p:cNvPr>
          <p:cNvSpPr/>
          <p:nvPr/>
        </p:nvSpPr>
        <p:spPr>
          <a:xfrm>
            <a:off x="805199" y="11712887"/>
            <a:ext cx="4033947" cy="2814239"/>
          </a:xfrm>
          <a:prstGeom prst="rect">
            <a:avLst/>
          </a:prstGeom>
          <a:noFill/>
          <a:ln w="19050" cap="sq" cmpd="sng" algn="ctr">
            <a:noFill/>
            <a:prstDash val="solid"/>
            <a:miter lim="800000"/>
          </a:ln>
          <a:effectLst/>
        </p:spPr>
        <p:txBody>
          <a:bodyPr rot="0" spcFirstLastPara="0" vertOverflow="overflow" horzOverflow="overflow" vert="horz" wrap="square" lIns="125848" tIns="125848" rIns="125848" bIns="125848" numCol="1" spcCol="0" rtlCol="0" fromWordArt="0" anchor="t" anchorCtr="0" forceAA="0" compatLnSpc="1">
            <a:prstTxWarp prst="textNoShape">
              <a:avLst/>
            </a:prstTxWarp>
            <a:normAutofit/>
          </a:bodyPr>
          <a:lstStyle/>
          <a:p>
            <a:pPr marL="285750" indent="-285750" algn="l">
              <a:buFont typeface="Arial" panose="020B0604020202020204" pitchFamily="34" charset="0"/>
              <a:buChar char="•"/>
            </a:pPr>
            <a:r>
              <a:rPr lang="en-US" sz="1600" b="0" i="0" dirty="0">
                <a:solidFill>
                  <a:srgbClr val="D1D5DB"/>
                </a:solidFill>
                <a:effectLst/>
                <a:latin typeface="Söhne"/>
              </a:rPr>
              <a:t>In our project, precision was chosen as a crucial metric for evaluating machine learning models. In an employee attrition scenario, minimizing false positives is essential to avoid unnecessary interventions and resource allocation on employees who are not at risk of leaving. Precision helps us achieve this goal effectively.</a:t>
            </a:r>
            <a:endParaRPr lang="en-US" sz="1600" b="0" i="0" dirty="0">
              <a:solidFill>
                <a:srgbClr val="CECAC3"/>
              </a:solidFill>
              <a:effectLst/>
              <a:latin typeface="Söhne"/>
            </a:endParaRPr>
          </a:p>
        </p:txBody>
      </p:sp>
      <p:sp>
        <p:nvSpPr>
          <p:cNvPr id="57" name="Parallelogram 15">
            <a:extLst>
              <a:ext uri="{FF2B5EF4-FFF2-40B4-BE49-F238E27FC236}">
                <a16:creationId xmlns:a16="http://schemas.microsoft.com/office/drawing/2014/main" id="{271B151A-48BE-11D4-70A1-C522C5ADBB9C}"/>
              </a:ext>
            </a:extLst>
          </p:cNvPr>
          <p:cNvSpPr/>
          <p:nvPr/>
        </p:nvSpPr>
        <p:spPr>
          <a:xfrm>
            <a:off x="5644345" y="11158480"/>
            <a:ext cx="4033947" cy="504216"/>
          </a:xfrm>
          <a:prstGeom prst="parallelogram">
            <a:avLst>
              <a:gd name="adj" fmla="val 25000"/>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17978" numCol="1" spcCol="0" rtlCol="0" fromWordArt="0" anchor="ctr" anchorCtr="0" forceAA="0" compatLnSpc="1">
            <a:prstTxWarp prst="textNoShape">
              <a:avLst/>
            </a:prstTxWarp>
            <a:noAutofit/>
          </a:bodyPr>
          <a:lstStyle/>
          <a:p>
            <a:pPr algn="ctr" defTabSz="1751511">
              <a:defRPr/>
            </a:pPr>
            <a:r>
              <a:rPr lang="en-GB" sz="2700" b="1" kern="0" dirty="0">
                <a:solidFill>
                  <a:srgbClr val="202E50"/>
                </a:solidFill>
                <a:latin typeface="Montserrat" panose="02000505000000020004" pitchFamily="2" charset="0"/>
              </a:rPr>
              <a:t>Models</a:t>
            </a:r>
          </a:p>
        </p:txBody>
      </p:sp>
      <p:sp>
        <p:nvSpPr>
          <p:cNvPr id="58" name="Parallelogram 15">
            <a:extLst>
              <a:ext uri="{FF2B5EF4-FFF2-40B4-BE49-F238E27FC236}">
                <a16:creationId xmlns:a16="http://schemas.microsoft.com/office/drawing/2014/main" id="{4B15359D-F2DE-ED38-65EA-72944C35367C}"/>
              </a:ext>
            </a:extLst>
          </p:cNvPr>
          <p:cNvSpPr/>
          <p:nvPr/>
        </p:nvSpPr>
        <p:spPr>
          <a:xfrm>
            <a:off x="10381847" y="11158480"/>
            <a:ext cx="4033947" cy="504216"/>
          </a:xfrm>
          <a:prstGeom prst="parallelogram">
            <a:avLst>
              <a:gd name="adj" fmla="val 25000"/>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17978" numCol="1" spcCol="0" rtlCol="0" fromWordArt="0" anchor="ctr" anchorCtr="0" forceAA="0" compatLnSpc="1">
            <a:prstTxWarp prst="textNoShape">
              <a:avLst/>
            </a:prstTxWarp>
            <a:noAutofit/>
          </a:bodyPr>
          <a:lstStyle/>
          <a:p>
            <a:pPr algn="ctr" defTabSz="1751511">
              <a:defRPr/>
            </a:pPr>
            <a:r>
              <a:rPr lang="en-GB" sz="2700" b="1" kern="0" dirty="0">
                <a:solidFill>
                  <a:srgbClr val="202E50"/>
                </a:solidFill>
                <a:latin typeface="Montserrat" panose="02000505000000020004" pitchFamily="2" charset="0"/>
              </a:rPr>
              <a:t>Optimization</a:t>
            </a:r>
          </a:p>
        </p:txBody>
      </p:sp>
      <p:sp>
        <p:nvSpPr>
          <p:cNvPr id="62" name="Rectangle 61">
            <a:extLst>
              <a:ext uri="{FF2B5EF4-FFF2-40B4-BE49-F238E27FC236}">
                <a16:creationId xmlns:a16="http://schemas.microsoft.com/office/drawing/2014/main" id="{AEA0ED8D-10EB-6B7C-FB4A-8D7791CF4589}"/>
              </a:ext>
            </a:extLst>
          </p:cNvPr>
          <p:cNvSpPr/>
          <p:nvPr/>
        </p:nvSpPr>
        <p:spPr>
          <a:xfrm>
            <a:off x="5644344" y="11712293"/>
            <a:ext cx="4033947" cy="2814239"/>
          </a:xfrm>
          <a:prstGeom prst="rect">
            <a:avLst/>
          </a:prstGeom>
          <a:noFill/>
          <a:ln w="19050" cap="sq" cmpd="sng" algn="ctr">
            <a:noFill/>
            <a:prstDash val="solid"/>
            <a:miter lim="800000"/>
          </a:ln>
          <a:effectLst/>
        </p:spPr>
        <p:txBody>
          <a:bodyPr rot="0" spcFirstLastPara="0" vertOverflow="overflow" horzOverflow="overflow" vert="horz" wrap="square" lIns="125848" tIns="125848" rIns="125848" bIns="125848" numCol="1" spcCol="0" rtlCol="0" fromWordArt="0" anchor="t" anchorCtr="0" forceAA="0" compatLnSpc="1">
            <a:prstTxWarp prst="textNoShape">
              <a:avLst/>
            </a:prstTxWarp>
            <a:normAutofit/>
          </a:bodyPr>
          <a:lstStyle/>
          <a:p>
            <a:pPr marL="285750" indent="-285750" algn="l">
              <a:buFont typeface="Arial" panose="020B0604020202020204" pitchFamily="34" charset="0"/>
              <a:buChar char="•"/>
            </a:pPr>
            <a:r>
              <a:rPr lang="en-US" sz="1400" b="0" i="0" dirty="0">
                <a:solidFill>
                  <a:srgbClr val="D1D5DB"/>
                </a:solidFill>
                <a:effectLst/>
                <a:latin typeface="Söhne"/>
              </a:rPr>
              <a:t>In our project, we aimed to create a voting classifier and compare its performance to individual models. We trained four models: Random Forest, K-Nearest Neighbors, Support Vector Machine, and AdaBoost. Logistic regression and decision tree models were initially included but later dropped due to reduced precision and accuracy of the voting classifier. We then trained the ensemble model to determine its effectiveness compared to the individual models.</a:t>
            </a:r>
            <a:endParaRPr lang="en-US" sz="1400" b="0" i="0" dirty="0">
              <a:solidFill>
                <a:srgbClr val="CECAC3"/>
              </a:solidFill>
              <a:effectLst/>
              <a:latin typeface="Söhne"/>
            </a:endParaRPr>
          </a:p>
        </p:txBody>
      </p:sp>
      <p:sp>
        <p:nvSpPr>
          <p:cNvPr id="63" name="Rectangle 62">
            <a:extLst>
              <a:ext uri="{FF2B5EF4-FFF2-40B4-BE49-F238E27FC236}">
                <a16:creationId xmlns:a16="http://schemas.microsoft.com/office/drawing/2014/main" id="{442A47AD-3354-8332-253A-98F35DB275DF}"/>
              </a:ext>
            </a:extLst>
          </p:cNvPr>
          <p:cNvSpPr/>
          <p:nvPr/>
        </p:nvSpPr>
        <p:spPr>
          <a:xfrm>
            <a:off x="5932677" y="14637748"/>
            <a:ext cx="3591059" cy="412286"/>
          </a:xfrm>
          <a:prstGeom prst="rect">
            <a:avLst/>
          </a:prstGeom>
          <a:noFill/>
          <a:ln w="19050" cap="sq" cmpd="sng" algn="ctr">
            <a:noFill/>
            <a:prstDash val="solid"/>
            <a:miter lim="800000"/>
          </a:ln>
          <a:effectLst/>
        </p:spPr>
        <p:txBody>
          <a:bodyPr rot="0" spcFirstLastPara="0" vertOverflow="overflow" horzOverflow="overflow" vert="horz" wrap="square" lIns="125848" tIns="125848" rIns="125848" bIns="125848" numCol="1" spcCol="0" rtlCol="0" fromWordArt="0" anchor="t" anchorCtr="0" forceAA="0" compatLnSpc="1">
            <a:prstTxWarp prst="textNoShape">
              <a:avLst/>
            </a:prstTxWarp>
            <a:noAutofit/>
          </a:bodyPr>
          <a:lstStyle/>
          <a:p>
            <a:pPr algn="ctr"/>
            <a:r>
              <a:rPr lang="en-US" sz="1600" b="0" i="0" dirty="0">
                <a:solidFill>
                  <a:srgbClr val="CECAC3"/>
                </a:solidFill>
                <a:effectLst/>
                <a:latin typeface="Söhne"/>
              </a:rPr>
              <a:t>Example accuracy and precision scores:</a:t>
            </a:r>
          </a:p>
        </p:txBody>
      </p:sp>
      <p:pic>
        <p:nvPicPr>
          <p:cNvPr id="66" name="Picture 65">
            <a:extLst>
              <a:ext uri="{FF2B5EF4-FFF2-40B4-BE49-F238E27FC236}">
                <a16:creationId xmlns:a16="http://schemas.microsoft.com/office/drawing/2014/main" id="{F2DAFFB4-111A-5D2D-94E5-6BFCFBF9B412}"/>
              </a:ext>
            </a:extLst>
          </p:cNvPr>
          <p:cNvPicPr>
            <a:picLocks noChangeAspect="1"/>
          </p:cNvPicPr>
          <p:nvPr/>
        </p:nvPicPr>
        <p:blipFill>
          <a:blip r:embed="rId3"/>
          <a:stretch>
            <a:fillRect/>
          </a:stretch>
        </p:blipFill>
        <p:spPr>
          <a:xfrm>
            <a:off x="5188087" y="15412746"/>
            <a:ext cx="2540119" cy="464323"/>
          </a:xfrm>
          <a:prstGeom prst="rect">
            <a:avLst/>
          </a:prstGeom>
        </p:spPr>
      </p:pic>
      <p:pic>
        <p:nvPicPr>
          <p:cNvPr id="69" name="Picture 68">
            <a:extLst>
              <a:ext uri="{FF2B5EF4-FFF2-40B4-BE49-F238E27FC236}">
                <a16:creationId xmlns:a16="http://schemas.microsoft.com/office/drawing/2014/main" id="{41407291-1F7C-0765-B9BB-F7B084904FDA}"/>
              </a:ext>
            </a:extLst>
          </p:cNvPr>
          <p:cNvPicPr>
            <a:picLocks noChangeAspect="1"/>
          </p:cNvPicPr>
          <p:nvPr/>
        </p:nvPicPr>
        <p:blipFill>
          <a:blip r:embed="rId4"/>
          <a:stretch>
            <a:fillRect/>
          </a:stretch>
        </p:blipFill>
        <p:spPr>
          <a:xfrm>
            <a:off x="7950356" y="15392901"/>
            <a:ext cx="2567725" cy="480473"/>
          </a:xfrm>
          <a:prstGeom prst="rect">
            <a:avLst/>
          </a:prstGeom>
        </p:spPr>
      </p:pic>
      <p:sp>
        <p:nvSpPr>
          <p:cNvPr id="70" name="Rectangle 69">
            <a:extLst>
              <a:ext uri="{FF2B5EF4-FFF2-40B4-BE49-F238E27FC236}">
                <a16:creationId xmlns:a16="http://schemas.microsoft.com/office/drawing/2014/main" id="{B83A199F-0B30-1FED-BCAB-BB74D104F18F}"/>
              </a:ext>
            </a:extLst>
          </p:cNvPr>
          <p:cNvSpPr/>
          <p:nvPr/>
        </p:nvSpPr>
        <p:spPr>
          <a:xfrm>
            <a:off x="10381846" y="11712293"/>
            <a:ext cx="4033947" cy="2814239"/>
          </a:xfrm>
          <a:prstGeom prst="rect">
            <a:avLst/>
          </a:prstGeom>
          <a:noFill/>
          <a:ln w="19050" cap="sq" cmpd="sng" algn="ctr">
            <a:noFill/>
            <a:prstDash val="solid"/>
            <a:miter lim="800000"/>
          </a:ln>
          <a:effectLst/>
        </p:spPr>
        <p:txBody>
          <a:bodyPr rot="0" spcFirstLastPara="0" vertOverflow="overflow" horzOverflow="overflow" vert="horz" wrap="square" lIns="125848" tIns="125848" rIns="125848" bIns="125848" numCol="1" spcCol="0" rtlCol="0" fromWordArt="0" anchor="t" anchorCtr="0" forceAA="0" compatLnSpc="1">
            <a:prstTxWarp prst="textNoShape">
              <a:avLst/>
            </a:prstTxWarp>
            <a:normAutofit/>
          </a:bodyPr>
          <a:lstStyle/>
          <a:p>
            <a:pPr marL="285750" indent="-285750" algn="l">
              <a:buFont typeface="Arial" panose="020B0604020202020204" pitchFamily="34" charset="0"/>
              <a:buChar char="•"/>
            </a:pPr>
            <a:r>
              <a:rPr lang="en-US" sz="1400" b="0" i="0" dirty="0">
                <a:solidFill>
                  <a:srgbClr val="D1D5DB"/>
                </a:solidFill>
                <a:effectLst/>
                <a:latin typeface="Söhne"/>
              </a:rPr>
              <a:t>Before training the models, we tuned their hyperparameters using </a:t>
            </a:r>
            <a:r>
              <a:rPr lang="en-US" sz="1400" b="0" i="0" dirty="0" err="1">
                <a:solidFill>
                  <a:srgbClr val="D1D5DB"/>
                </a:solidFill>
                <a:effectLst/>
                <a:latin typeface="Söhne"/>
              </a:rPr>
              <a:t>GridSearchCV</a:t>
            </a:r>
            <a:r>
              <a:rPr lang="en-US" sz="1400" b="0" i="0" dirty="0">
                <a:solidFill>
                  <a:srgbClr val="D1D5DB"/>
                </a:solidFill>
                <a:effectLst/>
                <a:latin typeface="Söhne"/>
              </a:rPr>
              <a:t>. The 'Tuning' function we developed takes the estimator and hyperparameters as inputs, and returns the best model found by </a:t>
            </a:r>
            <a:r>
              <a:rPr lang="en-US" sz="1400" b="0" i="0" dirty="0" err="1">
                <a:solidFill>
                  <a:srgbClr val="D1D5DB"/>
                </a:solidFill>
                <a:effectLst/>
                <a:latin typeface="Söhne"/>
              </a:rPr>
              <a:t>GridSearch</a:t>
            </a:r>
            <a:r>
              <a:rPr lang="en-US" sz="1400" b="0" i="0" dirty="0">
                <a:solidFill>
                  <a:srgbClr val="D1D5DB"/>
                </a:solidFill>
                <a:effectLst/>
                <a:latin typeface="Söhne"/>
              </a:rPr>
              <a:t>. The tuned models were then tested on the test set, and accuracy and precision were calculated for plotting.</a:t>
            </a:r>
            <a:endParaRPr lang="en-US" sz="1400" b="0" i="0" dirty="0">
              <a:solidFill>
                <a:srgbClr val="CECAC3"/>
              </a:solidFill>
              <a:effectLst/>
              <a:latin typeface="Söhne"/>
            </a:endParaRPr>
          </a:p>
        </p:txBody>
      </p:sp>
      <p:pic>
        <p:nvPicPr>
          <p:cNvPr id="75" name="Picture 74">
            <a:extLst>
              <a:ext uri="{FF2B5EF4-FFF2-40B4-BE49-F238E27FC236}">
                <a16:creationId xmlns:a16="http://schemas.microsoft.com/office/drawing/2014/main" id="{1329E851-5CC6-5BF8-7EB3-95F99A6333A1}"/>
              </a:ext>
            </a:extLst>
          </p:cNvPr>
          <p:cNvPicPr>
            <a:picLocks noChangeAspect="1"/>
          </p:cNvPicPr>
          <p:nvPr/>
        </p:nvPicPr>
        <p:blipFill>
          <a:blip r:embed="rId5"/>
          <a:stretch>
            <a:fillRect/>
          </a:stretch>
        </p:blipFill>
        <p:spPr>
          <a:xfrm>
            <a:off x="11058510" y="13840740"/>
            <a:ext cx="2901690" cy="1128899"/>
          </a:xfrm>
          <a:prstGeom prst="rect">
            <a:avLst/>
          </a:prstGeom>
        </p:spPr>
      </p:pic>
      <p:pic>
        <p:nvPicPr>
          <p:cNvPr id="81" name="Picture 80">
            <a:extLst>
              <a:ext uri="{FF2B5EF4-FFF2-40B4-BE49-F238E27FC236}">
                <a16:creationId xmlns:a16="http://schemas.microsoft.com/office/drawing/2014/main" id="{FD30B69E-0FE7-D43B-E27F-414A1ADDC02C}"/>
              </a:ext>
            </a:extLst>
          </p:cNvPr>
          <p:cNvPicPr>
            <a:picLocks noChangeAspect="1"/>
          </p:cNvPicPr>
          <p:nvPr/>
        </p:nvPicPr>
        <p:blipFill>
          <a:blip r:embed="rId6"/>
          <a:stretch>
            <a:fillRect/>
          </a:stretch>
        </p:blipFill>
        <p:spPr>
          <a:xfrm>
            <a:off x="10781250" y="15231837"/>
            <a:ext cx="3456209" cy="1128898"/>
          </a:xfrm>
          <a:prstGeom prst="rect">
            <a:avLst/>
          </a:prstGeom>
        </p:spPr>
      </p:pic>
      <p:pic>
        <p:nvPicPr>
          <p:cNvPr id="14" name="Picture 13">
            <a:extLst>
              <a:ext uri="{FF2B5EF4-FFF2-40B4-BE49-F238E27FC236}">
                <a16:creationId xmlns:a16="http://schemas.microsoft.com/office/drawing/2014/main" id="{62CC7C16-35A7-AAAA-317F-6546E7D76F1F}"/>
              </a:ext>
            </a:extLst>
          </p:cNvPr>
          <p:cNvPicPr>
            <a:picLocks noChangeAspect="1"/>
          </p:cNvPicPr>
          <p:nvPr/>
        </p:nvPicPr>
        <p:blipFill>
          <a:blip r:embed="rId7"/>
          <a:stretch>
            <a:fillRect/>
          </a:stretch>
        </p:blipFill>
        <p:spPr>
          <a:xfrm>
            <a:off x="1127844" y="14137507"/>
            <a:ext cx="3388656" cy="2631538"/>
          </a:xfrm>
          <a:prstGeom prst="rect">
            <a:avLst/>
          </a:prstGeom>
        </p:spPr>
      </p:pic>
    </p:spTree>
    <p:extLst>
      <p:ext uri="{BB962C8B-B14F-4D97-AF65-F5344CB8AC3E}">
        <p14:creationId xmlns:p14="http://schemas.microsoft.com/office/powerpoint/2010/main" val="25722835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621</TotalTime>
  <Words>570</Words>
  <Application>Microsoft Office PowerPoint</Application>
  <PresentationFormat>Custom</PresentationFormat>
  <Paragraphs>22</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Calibri</vt:lpstr>
      <vt:lpstr>Calibri Light</vt:lpstr>
      <vt:lpstr>Georgia</vt:lpstr>
      <vt:lpstr>Montserrat</vt:lpstr>
      <vt:lpstr>Open Sans</vt:lpstr>
      <vt:lpstr>Segoe UI</vt:lpstr>
      <vt:lpstr>Söhne</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HASAN CAN DIZDAR</dc:creator>
  <cp:lastModifiedBy>HASAN CAN DIZDAR</cp:lastModifiedBy>
  <cp:revision>19</cp:revision>
  <dcterms:created xsi:type="dcterms:W3CDTF">2022-12-19T08:33:25Z</dcterms:created>
  <dcterms:modified xsi:type="dcterms:W3CDTF">2023-06-01T21:12:33Z</dcterms:modified>
</cp:coreProperties>
</file>