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webextensions/webextension1.xml" ContentType="application/vnd.ms-office.webextension+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7" r:id="rId2"/>
    <p:sldId id="256" r:id="rId3"/>
    <p:sldId id="259" r:id="rId4"/>
    <p:sldId id="260" r:id="rId5"/>
    <p:sldId id="261" r:id="rId6"/>
    <p:sldId id="263" r:id="rId7"/>
    <p:sldId id="264" r:id="rId8"/>
    <p:sldId id="265"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3F55"/>
    <a:srgbClr val="E55270"/>
    <a:srgbClr val="CC0000"/>
    <a:srgbClr val="D0C4C6"/>
    <a:srgbClr val="FBC1C8"/>
    <a:srgbClr val="EB0F0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61C8923-B201-440C-8D10-48F162E59F8F}" v="118" dt="2025-06-12T22:50:16.97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4830" autoAdjust="0"/>
  </p:normalViewPr>
  <p:slideViewPr>
    <p:cSldViewPr snapToGrid="0">
      <p:cViewPr varScale="1">
        <p:scale>
          <a:sx n="67" d="100"/>
          <a:sy n="67" d="100"/>
        </p:scale>
        <p:origin x="1296" y="2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andon Warfield" userId="8d3e5fd69d570719" providerId="LiveId" clId="{961C8923-B201-440C-8D10-48F162E59F8F}"/>
    <pc:docChg chg="undo custSel addSld delSld modSld">
      <pc:chgData name="Brandon Warfield" userId="8d3e5fd69d570719" providerId="LiveId" clId="{961C8923-B201-440C-8D10-48F162E59F8F}" dt="2025-06-12T22:50:42.195" v="270" actId="21"/>
      <pc:docMkLst>
        <pc:docMk/>
      </pc:docMkLst>
      <pc:sldChg chg="delSp modSp mod">
        <pc:chgData name="Brandon Warfield" userId="8d3e5fd69d570719" providerId="LiveId" clId="{961C8923-B201-440C-8D10-48F162E59F8F}" dt="2025-06-12T22:50:42.195" v="270" actId="21"/>
        <pc:sldMkLst>
          <pc:docMk/>
          <pc:sldMk cId="3035163271" sldId="257"/>
        </pc:sldMkLst>
        <pc:spChg chg="del mod">
          <ac:chgData name="Brandon Warfield" userId="8d3e5fd69d570719" providerId="LiveId" clId="{961C8923-B201-440C-8D10-48F162E59F8F}" dt="2025-06-12T22:50:42.195" v="270" actId="21"/>
          <ac:spMkLst>
            <pc:docMk/>
            <pc:sldMk cId="3035163271" sldId="257"/>
            <ac:spMk id="3" creationId="{DB1A3FE1-836F-ECF3-E5EE-BE8AB2FDDB4A}"/>
          </ac:spMkLst>
        </pc:spChg>
      </pc:sldChg>
      <pc:sldChg chg="modSp mod">
        <pc:chgData name="Brandon Warfield" userId="8d3e5fd69d570719" providerId="LiveId" clId="{961C8923-B201-440C-8D10-48F162E59F8F}" dt="2025-06-12T21:38:38.270" v="182" actId="113"/>
        <pc:sldMkLst>
          <pc:docMk/>
          <pc:sldMk cId="1515960961" sldId="261"/>
        </pc:sldMkLst>
        <pc:spChg chg="mod">
          <ac:chgData name="Brandon Warfield" userId="8d3e5fd69d570719" providerId="LiveId" clId="{961C8923-B201-440C-8D10-48F162E59F8F}" dt="2025-06-12T21:38:38.270" v="182" actId="113"/>
          <ac:spMkLst>
            <pc:docMk/>
            <pc:sldMk cId="1515960961" sldId="261"/>
            <ac:spMk id="21" creationId="{63309126-9401-966C-3724-2657E9C6BAD3}"/>
          </ac:spMkLst>
        </pc:spChg>
      </pc:sldChg>
      <pc:sldChg chg="modSp mod">
        <pc:chgData name="Brandon Warfield" userId="8d3e5fd69d570719" providerId="LiveId" clId="{961C8923-B201-440C-8D10-48F162E59F8F}" dt="2025-06-12T08:10:26.030" v="5" actId="14861"/>
        <pc:sldMkLst>
          <pc:docMk/>
          <pc:sldMk cId="1095768745" sldId="263"/>
        </pc:sldMkLst>
        <pc:spChg chg="mod">
          <ac:chgData name="Brandon Warfield" userId="8d3e5fd69d570719" providerId="LiveId" clId="{961C8923-B201-440C-8D10-48F162E59F8F}" dt="2025-06-12T08:10:26.030" v="5" actId="14861"/>
          <ac:spMkLst>
            <pc:docMk/>
            <pc:sldMk cId="1095768745" sldId="263"/>
            <ac:spMk id="2" creationId="{2B14D40D-6A31-2527-EB7D-8086D0F31F8A}"/>
          </ac:spMkLst>
        </pc:spChg>
        <pc:spChg chg="mod">
          <ac:chgData name="Brandon Warfield" userId="8d3e5fd69d570719" providerId="LiveId" clId="{961C8923-B201-440C-8D10-48F162E59F8F}" dt="2025-06-12T07:59:41.007" v="4" actId="1076"/>
          <ac:spMkLst>
            <pc:docMk/>
            <pc:sldMk cId="1095768745" sldId="263"/>
            <ac:spMk id="19" creationId="{57CBA556-E3E3-12E2-7759-1B615AD7D177}"/>
          </ac:spMkLst>
        </pc:spChg>
        <pc:picChg chg="mod">
          <ac:chgData name="Brandon Warfield" userId="8d3e5fd69d570719" providerId="LiveId" clId="{961C8923-B201-440C-8D10-48F162E59F8F}" dt="2025-06-12T07:59:31.960" v="3" actId="1076"/>
          <ac:picMkLst>
            <pc:docMk/>
            <pc:sldMk cId="1095768745" sldId="263"/>
            <ac:picMk id="18" creationId="{75B35E5D-D6FC-6AD1-3509-CAFF9B9A6779}"/>
          </ac:picMkLst>
        </pc:picChg>
      </pc:sldChg>
      <pc:sldChg chg="addSp delSp modSp add del mod modTransition setBg">
        <pc:chgData name="Brandon Warfield" userId="8d3e5fd69d570719" providerId="LiveId" clId="{961C8923-B201-440C-8D10-48F162E59F8F}" dt="2025-06-12T13:57:34.072" v="8" actId="48537"/>
        <pc:sldMkLst>
          <pc:docMk/>
          <pc:sldMk cId="1616987197" sldId="264"/>
        </pc:sldMkLst>
        <pc:spChg chg="mod">
          <ac:chgData name="Brandon Warfield" userId="8d3e5fd69d570719" providerId="LiveId" clId="{961C8923-B201-440C-8D10-48F162E59F8F}" dt="2025-06-12T13:57:34.072" v="8" actId="48537"/>
          <ac:spMkLst>
            <pc:docMk/>
            <pc:sldMk cId="1616987197" sldId="264"/>
            <ac:spMk id="2" creationId="{2F2FBBA0-56DC-BCAD-5050-05152E910883}"/>
          </ac:spMkLst>
        </pc:spChg>
        <pc:spChg chg="mod">
          <ac:chgData name="Brandon Warfield" userId="8d3e5fd69d570719" providerId="LiveId" clId="{961C8923-B201-440C-8D10-48F162E59F8F}" dt="2025-06-12T13:57:34.072" v="8" actId="48537"/>
          <ac:spMkLst>
            <pc:docMk/>
            <pc:sldMk cId="1616987197" sldId="264"/>
            <ac:spMk id="4" creationId="{01B6CBF9-D171-0458-4E5F-E50DA6DD79E3}"/>
          </ac:spMkLst>
        </pc:spChg>
        <pc:spChg chg="add del">
          <ac:chgData name="Brandon Warfield" userId="8d3e5fd69d570719" providerId="LiveId" clId="{961C8923-B201-440C-8D10-48F162E59F8F}" dt="2025-06-12T13:57:34.072" v="8" actId="48537"/>
          <ac:spMkLst>
            <pc:docMk/>
            <pc:sldMk cId="1616987197" sldId="264"/>
            <ac:spMk id="10" creationId="{9D905D5B-81A8-A5BA-F070-2788B26E0FA0}"/>
          </ac:spMkLst>
        </pc:spChg>
        <pc:picChg chg="mod">
          <ac:chgData name="Brandon Warfield" userId="8d3e5fd69d570719" providerId="LiveId" clId="{961C8923-B201-440C-8D10-48F162E59F8F}" dt="2025-06-12T13:57:34.072" v="8" actId="48537"/>
          <ac:picMkLst>
            <pc:docMk/>
            <pc:sldMk cId="1616987197" sldId="264"/>
            <ac:picMk id="5" creationId="{2E9A4D5A-9D6D-4FA1-AC29-20F297CDEF58}"/>
          </ac:picMkLst>
        </pc:picChg>
      </pc:sldChg>
      <pc:sldChg chg="addSp delSp modSp new mod modNotesTx">
        <pc:chgData name="Brandon Warfield" userId="8d3e5fd69d570719" providerId="LiveId" clId="{961C8923-B201-440C-8D10-48F162E59F8F}" dt="2025-06-12T21:14:34.750" v="79" actId="313"/>
        <pc:sldMkLst>
          <pc:docMk/>
          <pc:sldMk cId="1673839474" sldId="264"/>
        </pc:sldMkLst>
        <pc:spChg chg="mod">
          <ac:chgData name="Brandon Warfield" userId="8d3e5fd69d570719" providerId="LiveId" clId="{961C8923-B201-440C-8D10-48F162E59F8F}" dt="2025-06-12T21:06:54.979" v="68" actId="1076"/>
          <ac:spMkLst>
            <pc:docMk/>
            <pc:sldMk cId="1673839474" sldId="264"/>
            <ac:spMk id="2" creationId="{0C9B88E4-D302-CFE8-7AF9-42AA7E9B834F}"/>
          </ac:spMkLst>
        </pc:spChg>
        <pc:spChg chg="add mod">
          <ac:chgData name="Brandon Warfield" userId="8d3e5fd69d570719" providerId="LiveId" clId="{961C8923-B201-440C-8D10-48F162E59F8F}" dt="2025-06-12T21:05:11.629" v="67" actId="207"/>
          <ac:spMkLst>
            <pc:docMk/>
            <pc:sldMk cId="1673839474" sldId="264"/>
            <ac:spMk id="8" creationId="{8FF1F8BE-2E95-B4C4-9FF7-0A9EC27E4BFA}"/>
          </ac:spMkLst>
        </pc:spChg>
        <pc:graphicFrameChg chg="add del mod">
          <ac:chgData name="Brandon Warfield" userId="8d3e5fd69d570719" providerId="LiveId" clId="{961C8923-B201-440C-8D10-48F162E59F8F}" dt="2025-06-12T14:12:01.880" v="41" actId="21"/>
          <ac:graphicFrameMkLst>
            <pc:docMk/>
            <pc:sldMk cId="1673839474" sldId="264"/>
            <ac:graphicFrameMk id="3" creationId="{188BAFA8-8757-6A99-6D53-DF056E725859}"/>
          </ac:graphicFrameMkLst>
        </pc:graphicFrameChg>
        <pc:picChg chg="add del mod">
          <ac:chgData name="Brandon Warfield" userId="8d3e5fd69d570719" providerId="LiveId" clId="{961C8923-B201-440C-8D10-48F162E59F8F}" dt="2025-06-12T14:12:22.947" v="43" actId="21"/>
          <ac:picMkLst>
            <pc:docMk/>
            <pc:sldMk cId="1673839474" sldId="264"/>
            <ac:picMk id="5" creationId="{9211A252-F2D7-C980-8724-57F7299B33D2}"/>
          </ac:picMkLst>
        </pc:picChg>
        <pc:picChg chg="add mod">
          <ac:chgData name="Brandon Warfield" userId="8d3e5fd69d570719" providerId="LiveId" clId="{961C8923-B201-440C-8D10-48F162E59F8F}" dt="2025-06-12T20:55:47.070" v="57" actId="14861"/>
          <ac:picMkLst>
            <pc:docMk/>
            <pc:sldMk cId="1673839474" sldId="264"/>
            <ac:picMk id="7" creationId="{8D4FA826-99E9-66F3-9B9A-CFC6D255C679}"/>
          </ac:picMkLst>
        </pc:picChg>
        <pc:picChg chg="add mod">
          <ac:chgData name="Brandon Warfield" userId="8d3e5fd69d570719" providerId="LiveId" clId="{961C8923-B201-440C-8D10-48F162E59F8F}" dt="2025-06-12T21:02:39.080" v="61" actId="14100"/>
          <ac:picMkLst>
            <pc:docMk/>
            <pc:sldMk cId="1673839474" sldId="264"/>
            <ac:picMk id="2050" creationId="{F82F6A8F-E183-41B7-25A9-80C7035AA731}"/>
          </ac:picMkLst>
        </pc:picChg>
      </pc:sldChg>
      <pc:sldChg chg="addSp delSp modSp add del mod modTransition setBg">
        <pc:chgData name="Brandon Warfield" userId="8d3e5fd69d570719" providerId="LiveId" clId="{961C8923-B201-440C-8D10-48F162E59F8F}" dt="2025-06-12T14:05:23.930" v="14" actId="48537"/>
        <pc:sldMkLst>
          <pc:docMk/>
          <pc:sldMk cId="2298609458" sldId="264"/>
        </pc:sldMkLst>
        <pc:spChg chg="mod">
          <ac:chgData name="Brandon Warfield" userId="8d3e5fd69d570719" providerId="LiveId" clId="{961C8923-B201-440C-8D10-48F162E59F8F}" dt="2025-06-12T14:05:23.930" v="14" actId="48537"/>
          <ac:spMkLst>
            <pc:docMk/>
            <pc:sldMk cId="2298609458" sldId="264"/>
            <ac:spMk id="2" creationId="{94CACAAA-07A4-2768-D51C-DBD4542B9561}"/>
          </ac:spMkLst>
        </pc:spChg>
        <pc:spChg chg="add del">
          <ac:chgData name="Brandon Warfield" userId="8d3e5fd69d570719" providerId="LiveId" clId="{961C8923-B201-440C-8D10-48F162E59F8F}" dt="2025-06-12T14:05:23.930" v="14" actId="48537"/>
          <ac:spMkLst>
            <pc:docMk/>
            <pc:sldMk cId="2298609458" sldId="264"/>
            <ac:spMk id="9" creationId="{DDD1D22E-5996-E45B-92B2-659F701A4A3B}"/>
          </ac:spMkLst>
        </pc:spChg>
        <pc:graphicFrameChg chg="mod modGraphic">
          <ac:chgData name="Brandon Warfield" userId="8d3e5fd69d570719" providerId="LiveId" clId="{961C8923-B201-440C-8D10-48F162E59F8F}" dt="2025-06-12T14:05:23.930" v="14" actId="48537"/>
          <ac:graphicFrameMkLst>
            <pc:docMk/>
            <pc:sldMk cId="2298609458" sldId="264"/>
            <ac:graphicFrameMk id="4" creationId="{93937213-8856-4FAF-BF05-AF8C9538F4E8}"/>
          </ac:graphicFrameMkLst>
        </pc:graphicFrameChg>
      </pc:sldChg>
      <pc:sldChg chg="addSp delSp modSp add del mod modTransition setBg">
        <pc:chgData name="Brandon Warfield" userId="8d3e5fd69d570719" providerId="LiveId" clId="{961C8923-B201-440C-8D10-48F162E59F8F}" dt="2025-06-12T13:59:04.983" v="11" actId="48537"/>
        <pc:sldMkLst>
          <pc:docMk/>
          <pc:sldMk cId="2997240944" sldId="264"/>
        </pc:sldMkLst>
        <pc:spChg chg="mod">
          <ac:chgData name="Brandon Warfield" userId="8d3e5fd69d570719" providerId="LiveId" clId="{961C8923-B201-440C-8D10-48F162E59F8F}" dt="2025-06-12T13:59:04.983" v="11" actId="48537"/>
          <ac:spMkLst>
            <pc:docMk/>
            <pc:sldMk cId="2997240944" sldId="264"/>
            <ac:spMk id="2" creationId="{E5C260CD-DC29-E4AE-2903-88D7F7FFE199}"/>
          </ac:spMkLst>
        </pc:spChg>
        <pc:spChg chg="mod">
          <ac:chgData name="Brandon Warfield" userId="8d3e5fd69d570719" providerId="LiveId" clId="{961C8923-B201-440C-8D10-48F162E59F8F}" dt="2025-06-12T13:59:04.983" v="11" actId="48537"/>
          <ac:spMkLst>
            <pc:docMk/>
            <pc:sldMk cId="2997240944" sldId="264"/>
            <ac:spMk id="4" creationId="{F9B34B90-80F2-B9B7-8FA4-E9E01E26815E}"/>
          </ac:spMkLst>
        </pc:spChg>
        <pc:spChg chg="add del">
          <ac:chgData name="Brandon Warfield" userId="8d3e5fd69d570719" providerId="LiveId" clId="{961C8923-B201-440C-8D10-48F162E59F8F}" dt="2025-06-12T13:59:04.983" v="11" actId="48537"/>
          <ac:spMkLst>
            <pc:docMk/>
            <pc:sldMk cId="2997240944" sldId="264"/>
            <ac:spMk id="10" creationId="{2961259D-605E-E200-FF9F-7C8C71D7C8E4}"/>
          </ac:spMkLst>
        </pc:spChg>
        <pc:picChg chg="mod ord">
          <ac:chgData name="Brandon Warfield" userId="8d3e5fd69d570719" providerId="LiveId" clId="{961C8923-B201-440C-8D10-48F162E59F8F}" dt="2025-06-12T13:59:04.983" v="11" actId="48537"/>
          <ac:picMkLst>
            <pc:docMk/>
            <pc:sldMk cId="2997240944" sldId="264"/>
            <ac:picMk id="5" creationId="{96B1C971-F17B-4E07-A3AF-86B83B769E28}"/>
          </ac:picMkLst>
        </pc:picChg>
      </pc:sldChg>
      <pc:sldChg chg="addSp delSp modSp add del mod modTransition setBg">
        <pc:chgData name="Brandon Warfield" userId="8d3e5fd69d570719" providerId="LiveId" clId="{961C8923-B201-440C-8D10-48F162E59F8F}" dt="2025-06-12T21:17:07.037" v="82" actId="48537"/>
        <pc:sldMkLst>
          <pc:docMk/>
          <pc:sldMk cId="2171396125" sldId="265"/>
        </pc:sldMkLst>
        <pc:spChg chg="mod">
          <ac:chgData name="Brandon Warfield" userId="8d3e5fd69d570719" providerId="LiveId" clId="{961C8923-B201-440C-8D10-48F162E59F8F}" dt="2025-06-12T21:17:07.037" v="82" actId="48537"/>
          <ac:spMkLst>
            <pc:docMk/>
            <pc:sldMk cId="2171396125" sldId="265"/>
            <ac:spMk id="2" creationId="{83080A48-F20D-55AF-0801-69B05FD26FD9}"/>
          </ac:spMkLst>
        </pc:spChg>
        <pc:spChg chg="add del">
          <ac:chgData name="Brandon Warfield" userId="8d3e5fd69d570719" providerId="LiveId" clId="{961C8923-B201-440C-8D10-48F162E59F8F}" dt="2025-06-12T21:17:07.037" v="82" actId="48537"/>
          <ac:spMkLst>
            <pc:docMk/>
            <pc:sldMk cId="2171396125" sldId="265"/>
            <ac:spMk id="9" creationId="{DDD1D22E-5996-E45B-92B2-659F701A4A3B}"/>
          </ac:spMkLst>
        </pc:spChg>
        <pc:graphicFrameChg chg="mod modGraphic">
          <ac:chgData name="Brandon Warfield" userId="8d3e5fd69d570719" providerId="LiveId" clId="{961C8923-B201-440C-8D10-48F162E59F8F}" dt="2025-06-12T21:17:07.037" v="82" actId="48537"/>
          <ac:graphicFrameMkLst>
            <pc:docMk/>
            <pc:sldMk cId="2171396125" sldId="265"/>
            <ac:graphicFrameMk id="4" creationId="{275E4FB8-9235-4C86-8994-C95AEBE09AB6}"/>
          </ac:graphicFrameMkLst>
        </pc:graphicFrameChg>
      </pc:sldChg>
      <pc:sldChg chg="addSp modSp add mod modTransition setBg">
        <pc:chgData name="Brandon Warfield" userId="8d3e5fd69d570719" providerId="LiveId" clId="{961C8923-B201-440C-8D10-48F162E59F8F}" dt="2025-06-12T21:39:51.354" v="267"/>
        <pc:sldMkLst>
          <pc:docMk/>
          <pc:sldMk cId="3125684269" sldId="265"/>
        </pc:sldMkLst>
        <pc:spChg chg="mod">
          <ac:chgData name="Brandon Warfield" userId="8d3e5fd69d570719" providerId="LiveId" clId="{961C8923-B201-440C-8D10-48F162E59F8F}" dt="2025-06-12T21:23:32.875" v="178" actId="1076"/>
          <ac:spMkLst>
            <pc:docMk/>
            <pc:sldMk cId="3125684269" sldId="265"/>
            <ac:spMk id="2" creationId="{43978D78-8804-3169-B163-F1560FFF6D40}"/>
          </ac:spMkLst>
        </pc:spChg>
        <pc:spChg chg="mod">
          <ac:chgData name="Brandon Warfield" userId="8d3e5fd69d570719" providerId="LiveId" clId="{961C8923-B201-440C-8D10-48F162E59F8F}" dt="2025-06-12T21:23:04.391" v="176" actId="27636"/>
          <ac:spMkLst>
            <pc:docMk/>
            <pc:sldMk cId="3125684269" sldId="265"/>
            <ac:spMk id="4" creationId="{F5B8FA74-5604-EC2B-8D03-720EFCEF8CBE}"/>
          </ac:spMkLst>
        </pc:spChg>
        <pc:spChg chg="add">
          <ac:chgData name="Brandon Warfield" userId="8d3e5fd69d570719" providerId="LiveId" clId="{961C8923-B201-440C-8D10-48F162E59F8F}" dt="2025-06-12T21:17:42.697" v="84" actId="48537"/>
          <ac:spMkLst>
            <pc:docMk/>
            <pc:sldMk cId="3125684269" sldId="265"/>
            <ac:spMk id="10" creationId="{5E8D3B17-7638-DFD3-18E4-8A6D611749CF}"/>
          </ac:spMkLst>
        </pc:spChg>
        <pc:picChg chg="mod">
          <ac:chgData name="Brandon Warfield" userId="8d3e5fd69d570719" providerId="LiveId" clId="{961C8923-B201-440C-8D10-48F162E59F8F}" dt="2025-06-12T21:17:42.697" v="84" actId="48537"/>
          <ac:picMkLst>
            <pc:docMk/>
            <pc:sldMk cId="3125684269" sldId="265"/>
            <ac:picMk id="5" creationId="{096D6B19-590A-48CC-8E65-0EB60F261A4A}"/>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A2656C-EA26-4958-8960-8FAD5D5401EC}" type="datetimeFigureOut">
              <a:rPr lang="en-US" smtClean="0"/>
              <a:t>6/11/2025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FD3E5B-BE55-4248-B9CA-9A06294B11A9}" type="slidenum">
              <a:rPr lang="en-US" smtClean="0"/>
              <a:t>‹#›</a:t>
            </a:fld>
            <a:endParaRPr lang="en-US"/>
          </a:p>
        </p:txBody>
      </p:sp>
    </p:spTree>
    <p:extLst>
      <p:ext uri="{BB962C8B-B14F-4D97-AF65-F5344CB8AC3E}">
        <p14:creationId xmlns:p14="http://schemas.microsoft.com/office/powerpoint/2010/main" val="42665901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presentation addresses inventory vulnerabilities, forecasting gaps, cost efficiency by product category, and EOQ insights across SKUs.</a:t>
            </a:r>
          </a:p>
          <a:p>
            <a:endParaRPr lang="en-US" dirty="0"/>
          </a:p>
        </p:txBody>
      </p:sp>
      <p:sp>
        <p:nvSpPr>
          <p:cNvPr id="4" name="Slide Number Placeholder 3"/>
          <p:cNvSpPr>
            <a:spLocks noGrp="1"/>
          </p:cNvSpPr>
          <p:nvPr>
            <p:ph type="sldNum" sz="quarter" idx="5"/>
          </p:nvPr>
        </p:nvSpPr>
        <p:spPr/>
        <p:txBody>
          <a:bodyPr/>
          <a:lstStyle/>
          <a:p>
            <a:fld id="{8AFD3E5B-BE55-4248-B9CA-9A06294B11A9}" type="slidenum">
              <a:rPr lang="en-US" smtClean="0"/>
              <a:t>1</a:t>
            </a:fld>
            <a:endParaRPr lang="en-US"/>
          </a:p>
        </p:txBody>
      </p:sp>
    </p:spTree>
    <p:extLst>
      <p:ext uri="{BB962C8B-B14F-4D97-AF65-F5344CB8AC3E}">
        <p14:creationId xmlns:p14="http://schemas.microsoft.com/office/powerpoint/2010/main" val="36402317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These SKUs are holding </a:t>
            </a:r>
            <a:r>
              <a:rPr lang="en-US" b="1" dirty="0"/>
              <a:t>more inventory than needed</a:t>
            </a:r>
            <a:r>
              <a:rPr lang="en-US" dirty="0"/>
              <a:t> based on recent demand.</a:t>
            </a:r>
          </a:p>
          <a:p>
            <a:endParaRPr lang="en-US" dirty="0"/>
          </a:p>
        </p:txBody>
      </p:sp>
      <p:sp>
        <p:nvSpPr>
          <p:cNvPr id="4" name="Slide Number Placeholder 3"/>
          <p:cNvSpPr>
            <a:spLocks noGrp="1"/>
          </p:cNvSpPr>
          <p:nvPr>
            <p:ph type="sldNum" sz="quarter" idx="5"/>
          </p:nvPr>
        </p:nvSpPr>
        <p:spPr/>
        <p:txBody>
          <a:bodyPr/>
          <a:lstStyle/>
          <a:p>
            <a:fld id="{6356FDA3-B831-49FB-B1E5-909C05F4B801}" type="slidenum">
              <a:rPr lang="en-US" smtClean="0"/>
              <a:t>3</a:t>
            </a:fld>
            <a:endParaRPr lang="en-US"/>
          </a:p>
        </p:txBody>
      </p:sp>
    </p:spTree>
    <p:extLst>
      <p:ext uri="{BB962C8B-B14F-4D97-AF65-F5344CB8AC3E}">
        <p14:creationId xmlns:p14="http://schemas.microsoft.com/office/powerpoint/2010/main" val="9980980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Delhi and Mumbai have Slightly Higher Error Rates.</a:t>
            </a:r>
          </a:p>
          <a:p>
            <a:r>
              <a:rPr lang="en-US" dirty="0"/>
              <a:t>Particularly for </a:t>
            </a:r>
            <a:r>
              <a:rPr lang="en-US" b="1" dirty="0"/>
              <a:t>skincare in Delhi</a:t>
            </a:r>
            <a:r>
              <a:rPr lang="en-US" dirty="0"/>
              <a:t> (10.16%) and </a:t>
            </a:r>
            <a:r>
              <a:rPr lang="en-US" b="1" dirty="0"/>
              <a:t>haircare in Mumbai</a:t>
            </a:r>
            <a:r>
              <a:rPr lang="en-US" dirty="0"/>
              <a:t> (10.12%).</a:t>
            </a:r>
          </a:p>
          <a:p>
            <a:r>
              <a:rPr lang="en-US" dirty="0"/>
              <a:t>These could be reviewed for potential over-forecasting or under-forecasting bias.</a:t>
            </a:r>
          </a:p>
          <a:p>
            <a:endParaRPr lang="en-US" dirty="0"/>
          </a:p>
        </p:txBody>
      </p:sp>
      <p:sp>
        <p:nvSpPr>
          <p:cNvPr id="4" name="Slide Number Placeholder 3"/>
          <p:cNvSpPr>
            <a:spLocks noGrp="1"/>
          </p:cNvSpPr>
          <p:nvPr>
            <p:ph type="sldNum" sz="quarter" idx="5"/>
          </p:nvPr>
        </p:nvSpPr>
        <p:spPr/>
        <p:txBody>
          <a:bodyPr/>
          <a:lstStyle/>
          <a:p>
            <a:fld id="{8AFD3E5B-BE55-4248-B9CA-9A06294B11A9}" type="slidenum">
              <a:rPr lang="en-US" smtClean="0"/>
              <a:t>4</a:t>
            </a:fld>
            <a:endParaRPr lang="en-US"/>
          </a:p>
        </p:txBody>
      </p:sp>
    </p:spTree>
    <p:extLst>
      <p:ext uri="{BB962C8B-B14F-4D97-AF65-F5344CB8AC3E}">
        <p14:creationId xmlns:p14="http://schemas.microsoft.com/office/powerpoint/2010/main" val="386867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comparisons spotlight where suppliers may benefit from </a:t>
            </a:r>
            <a:r>
              <a:rPr lang="en-US" b="1" dirty="0"/>
              <a:t>right-sizing EOQ</a:t>
            </a:r>
            <a:r>
              <a:rPr lang="en-US" dirty="0"/>
              <a:t> to reduce costs while maintaining service levels.”</a:t>
            </a:r>
          </a:p>
        </p:txBody>
      </p:sp>
      <p:sp>
        <p:nvSpPr>
          <p:cNvPr id="4" name="Slide Number Placeholder 3"/>
          <p:cNvSpPr>
            <a:spLocks noGrp="1"/>
          </p:cNvSpPr>
          <p:nvPr>
            <p:ph type="sldNum" sz="quarter" idx="5"/>
          </p:nvPr>
        </p:nvSpPr>
        <p:spPr/>
        <p:txBody>
          <a:bodyPr/>
          <a:lstStyle/>
          <a:p>
            <a:fld id="{8AFD3E5B-BE55-4248-B9CA-9A06294B11A9}" type="slidenum">
              <a:rPr lang="en-US" smtClean="0"/>
              <a:t>5</a:t>
            </a:fld>
            <a:endParaRPr lang="en-US"/>
          </a:p>
        </p:txBody>
      </p:sp>
    </p:spTree>
    <p:extLst>
      <p:ext uri="{BB962C8B-B14F-4D97-AF65-F5344CB8AC3E}">
        <p14:creationId xmlns:p14="http://schemas.microsoft.com/office/powerpoint/2010/main" val="27902319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Although this view doesn’t group SKUs by product type (e.g., skincare, cosmetics), it highlights </a:t>
            </a:r>
            <a:r>
              <a:rPr lang="en-US" b="1" dirty="0"/>
              <a:t>which SKUs to prioritize</a:t>
            </a:r>
            <a:r>
              <a:rPr lang="en-US" dirty="0"/>
              <a:t> within each category for </a:t>
            </a:r>
            <a:r>
              <a:rPr lang="en-US" b="1" dirty="0"/>
              <a:t>cost control</a:t>
            </a:r>
            <a:r>
              <a:rPr lang="en-US" dirty="0"/>
              <a:t>, </a:t>
            </a:r>
            <a:r>
              <a:rPr lang="en-US" b="1" dirty="0"/>
              <a:t>cycle count frequency</a:t>
            </a:r>
            <a:r>
              <a:rPr lang="en-US" dirty="0"/>
              <a:t>, or </a:t>
            </a:r>
            <a:r>
              <a:rPr lang="en-US" b="1" dirty="0"/>
              <a:t>right-sizing inventory levels</a:t>
            </a:r>
            <a:r>
              <a:rPr lang="en-US" dirty="0"/>
              <a:t>.</a:t>
            </a:r>
          </a:p>
        </p:txBody>
      </p:sp>
      <p:sp>
        <p:nvSpPr>
          <p:cNvPr id="4" name="Slide Number Placeholder 3"/>
          <p:cNvSpPr>
            <a:spLocks noGrp="1"/>
          </p:cNvSpPr>
          <p:nvPr>
            <p:ph type="sldNum" sz="quarter" idx="5"/>
          </p:nvPr>
        </p:nvSpPr>
        <p:spPr/>
        <p:txBody>
          <a:bodyPr/>
          <a:lstStyle/>
          <a:p>
            <a:fld id="{8AFD3E5B-BE55-4248-B9CA-9A06294B11A9}" type="slidenum">
              <a:rPr lang="en-US" smtClean="0"/>
              <a:t>6</a:t>
            </a:fld>
            <a:endParaRPr lang="en-US"/>
          </a:p>
        </p:txBody>
      </p:sp>
    </p:spTree>
    <p:extLst>
      <p:ext uri="{BB962C8B-B14F-4D97-AF65-F5344CB8AC3E}">
        <p14:creationId xmlns:p14="http://schemas.microsoft.com/office/powerpoint/2010/main" val="35609557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chart classifies SKUs by </a:t>
            </a:r>
            <a:r>
              <a:rPr lang="en-US" b="1" dirty="0"/>
              <a:t>inventory surplus vs. last sale date</a:t>
            </a:r>
            <a:r>
              <a:rPr lang="en-US" dirty="0"/>
              <a:t>.”</a:t>
            </a:r>
          </a:p>
          <a:p>
            <a:pPr marL="171450" indent="-171450">
              <a:buFont typeface="Arial" panose="020B0604020202020204" pitchFamily="34" charset="0"/>
              <a:buChar char="•"/>
            </a:pPr>
            <a:r>
              <a:rPr lang="en-US" b="1" dirty="0"/>
              <a:t>SKU8</a:t>
            </a:r>
            <a:r>
              <a:rPr lang="en-US" dirty="0"/>
              <a:t> and </a:t>
            </a:r>
            <a:r>
              <a:rPr lang="en-US" b="1" dirty="0"/>
              <a:t>SKU61</a:t>
            </a:r>
            <a:r>
              <a:rPr lang="en-US" dirty="0"/>
              <a:t> are high-risk dead stock with excess units and no recent movement.</a:t>
            </a:r>
          </a:p>
          <a:p>
            <a:pPr marL="171450" indent="-171450">
              <a:buFont typeface="Arial" panose="020B0604020202020204" pitchFamily="34" charset="0"/>
              <a:buChar char="•"/>
            </a:pPr>
            <a:r>
              <a:rPr lang="en-US" b="1" dirty="0"/>
              <a:t>SKU64</a:t>
            </a:r>
            <a:r>
              <a:rPr lang="en-US" dirty="0"/>
              <a:t> and </a:t>
            </a:r>
            <a:r>
              <a:rPr lang="en-US" b="1" dirty="0"/>
              <a:t>SKU87</a:t>
            </a:r>
            <a:r>
              <a:rPr lang="en-US" dirty="0"/>
              <a:t> are mid-risk—slowing but salvageable.</a:t>
            </a:r>
          </a:p>
          <a:p>
            <a:pPr marL="171450" indent="-171450">
              <a:buFont typeface="Arial" panose="020B0604020202020204" pitchFamily="34" charset="0"/>
              <a:buChar char="•"/>
            </a:pPr>
            <a:r>
              <a:rPr lang="en-US" b="1" dirty="0"/>
              <a:t>SKU3</a:t>
            </a:r>
            <a:r>
              <a:rPr lang="en-US" dirty="0"/>
              <a:t>, though recently sold, already shows early signs of surplus, flagging a </a:t>
            </a:r>
            <a:r>
              <a:rPr lang="en-US" b="1" dirty="0"/>
              <a:t>forecasting imbalance</a:t>
            </a:r>
            <a:r>
              <a:rPr lang="en-US" dirty="0"/>
              <a:t>.</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“This visual lets us </a:t>
            </a:r>
            <a:r>
              <a:rPr lang="en-US" b="1" dirty="0"/>
              <a:t>prioritize clearance, forecast corrections, or reorder suspensions</a:t>
            </a:r>
            <a:r>
              <a:rPr lang="en-US" dirty="0"/>
              <a:t>.”</a:t>
            </a:r>
          </a:p>
          <a:p>
            <a:endParaRPr lang="en-US" dirty="0"/>
          </a:p>
        </p:txBody>
      </p:sp>
      <p:sp>
        <p:nvSpPr>
          <p:cNvPr id="4" name="Slide Number Placeholder 3"/>
          <p:cNvSpPr>
            <a:spLocks noGrp="1"/>
          </p:cNvSpPr>
          <p:nvPr>
            <p:ph type="sldNum" sz="quarter" idx="5"/>
          </p:nvPr>
        </p:nvSpPr>
        <p:spPr/>
        <p:txBody>
          <a:bodyPr/>
          <a:lstStyle/>
          <a:p>
            <a:fld id="{8AFD3E5B-BE55-4248-B9CA-9A06294B11A9}" type="slidenum">
              <a:rPr lang="en-US" smtClean="0"/>
              <a:t>7</a:t>
            </a:fld>
            <a:endParaRPr lang="en-US"/>
          </a:p>
        </p:txBody>
      </p:sp>
    </p:spTree>
    <p:extLst>
      <p:ext uri="{BB962C8B-B14F-4D97-AF65-F5344CB8AC3E}">
        <p14:creationId xmlns:p14="http://schemas.microsoft.com/office/powerpoint/2010/main" val="37300085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Effective inventory optimization requires accurate demand forecasting to ensure stock levels meet customer needs. Implementing automated inventory management systems can reduce human error and improve efficiency. Regularly reviewing and adjusting reorder points and safety stock levels based on sales data helps maintain optimal inventory levels, preventing both overstock and stockouts.</a:t>
            </a:r>
          </a:p>
        </p:txBody>
      </p:sp>
      <p:sp>
        <p:nvSpPr>
          <p:cNvPr id="4" name="Slide Number Placeholder 3"/>
          <p:cNvSpPr>
            <a:spLocks noGrp="1"/>
          </p:cNvSpPr>
          <p:nvPr>
            <p:ph type="sldNum" sz="quarter" idx="5"/>
          </p:nvPr>
        </p:nvSpPr>
        <p:spPr/>
        <p:txBody>
          <a:bodyPr/>
          <a:lstStyle/>
          <a:p>
            <a:fld id="{8AFD3E5B-BE55-4248-B9CA-9A06294B11A9}" type="slidenum">
              <a:rPr lang="en-US" smtClean="0"/>
              <a:t>8</a:t>
            </a:fld>
            <a:endParaRPr lang="en-US"/>
          </a:p>
        </p:txBody>
      </p:sp>
    </p:spTree>
    <p:extLst>
      <p:ext uri="{BB962C8B-B14F-4D97-AF65-F5344CB8AC3E}">
        <p14:creationId xmlns:p14="http://schemas.microsoft.com/office/powerpoint/2010/main" val="9759935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5A7DF-7D88-35A3-94B9-BE18CBFE657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DF1AB41-965C-251C-B9DF-D7D763B41B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A46B736-34E7-2407-605A-9877009C52FB}"/>
              </a:ext>
            </a:extLst>
          </p:cNvPr>
          <p:cNvSpPr>
            <a:spLocks noGrp="1"/>
          </p:cNvSpPr>
          <p:nvPr>
            <p:ph type="dt" sz="half" idx="10"/>
          </p:nvPr>
        </p:nvSpPr>
        <p:spPr/>
        <p:txBody>
          <a:bodyPr/>
          <a:lstStyle/>
          <a:p>
            <a:fld id="{27E69BEF-546E-470C-B243-802C4BE52932}" type="datetimeFigureOut">
              <a:rPr lang="en-US" smtClean="0"/>
              <a:t>6/10/2025</a:t>
            </a:fld>
            <a:endParaRPr lang="en-US"/>
          </a:p>
        </p:txBody>
      </p:sp>
      <p:sp>
        <p:nvSpPr>
          <p:cNvPr id="5" name="Footer Placeholder 4">
            <a:extLst>
              <a:ext uri="{FF2B5EF4-FFF2-40B4-BE49-F238E27FC236}">
                <a16:creationId xmlns:a16="http://schemas.microsoft.com/office/drawing/2014/main" id="{0B45D83D-BC5D-E06E-6915-CF4895E45B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6F09A6-EC0E-5A63-4C04-1DF406134D0C}"/>
              </a:ext>
            </a:extLst>
          </p:cNvPr>
          <p:cNvSpPr>
            <a:spLocks noGrp="1"/>
          </p:cNvSpPr>
          <p:nvPr>
            <p:ph type="sldNum" sz="quarter" idx="12"/>
          </p:nvPr>
        </p:nvSpPr>
        <p:spPr/>
        <p:txBody>
          <a:bodyPr/>
          <a:lstStyle/>
          <a:p>
            <a:fld id="{CAA7AB76-41E0-4386-A913-B078635FB5A4}" type="slidenum">
              <a:rPr lang="en-US" smtClean="0"/>
              <a:t>‹#›</a:t>
            </a:fld>
            <a:endParaRPr lang="en-US"/>
          </a:p>
        </p:txBody>
      </p:sp>
    </p:spTree>
    <p:extLst>
      <p:ext uri="{BB962C8B-B14F-4D97-AF65-F5344CB8AC3E}">
        <p14:creationId xmlns:p14="http://schemas.microsoft.com/office/powerpoint/2010/main" val="4060117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25887-80C2-D474-CAC4-31B0A182189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5998D8-F889-CAB4-D8BC-6A6B722BB33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1D85DE-FAC8-3497-2A55-99168EADC0F8}"/>
              </a:ext>
            </a:extLst>
          </p:cNvPr>
          <p:cNvSpPr>
            <a:spLocks noGrp="1"/>
          </p:cNvSpPr>
          <p:nvPr>
            <p:ph type="dt" sz="half" idx="10"/>
          </p:nvPr>
        </p:nvSpPr>
        <p:spPr/>
        <p:txBody>
          <a:bodyPr/>
          <a:lstStyle/>
          <a:p>
            <a:fld id="{27E69BEF-546E-470C-B243-802C4BE52932}" type="datetimeFigureOut">
              <a:rPr lang="en-US" smtClean="0"/>
              <a:t>6/10/2025</a:t>
            </a:fld>
            <a:endParaRPr lang="en-US"/>
          </a:p>
        </p:txBody>
      </p:sp>
      <p:sp>
        <p:nvSpPr>
          <p:cNvPr id="5" name="Footer Placeholder 4">
            <a:extLst>
              <a:ext uri="{FF2B5EF4-FFF2-40B4-BE49-F238E27FC236}">
                <a16:creationId xmlns:a16="http://schemas.microsoft.com/office/drawing/2014/main" id="{F5C61200-D4F6-C74E-A0CE-52ABF55430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5922CC-ECB3-667D-662E-01EA8B2E9791}"/>
              </a:ext>
            </a:extLst>
          </p:cNvPr>
          <p:cNvSpPr>
            <a:spLocks noGrp="1"/>
          </p:cNvSpPr>
          <p:nvPr>
            <p:ph type="sldNum" sz="quarter" idx="12"/>
          </p:nvPr>
        </p:nvSpPr>
        <p:spPr/>
        <p:txBody>
          <a:bodyPr/>
          <a:lstStyle/>
          <a:p>
            <a:fld id="{CAA7AB76-41E0-4386-A913-B078635FB5A4}" type="slidenum">
              <a:rPr lang="en-US" smtClean="0"/>
              <a:t>‹#›</a:t>
            </a:fld>
            <a:endParaRPr lang="en-US"/>
          </a:p>
        </p:txBody>
      </p:sp>
    </p:spTree>
    <p:extLst>
      <p:ext uri="{BB962C8B-B14F-4D97-AF65-F5344CB8AC3E}">
        <p14:creationId xmlns:p14="http://schemas.microsoft.com/office/powerpoint/2010/main" val="21159992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749A449-670E-A3F8-7641-6A00622A9C4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5EEFDA4-1617-A25A-9D94-A2A30E643F3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D7F56A-47B1-F142-76FE-BDF715B04782}"/>
              </a:ext>
            </a:extLst>
          </p:cNvPr>
          <p:cNvSpPr>
            <a:spLocks noGrp="1"/>
          </p:cNvSpPr>
          <p:nvPr>
            <p:ph type="dt" sz="half" idx="10"/>
          </p:nvPr>
        </p:nvSpPr>
        <p:spPr/>
        <p:txBody>
          <a:bodyPr/>
          <a:lstStyle/>
          <a:p>
            <a:fld id="{27E69BEF-546E-470C-B243-802C4BE52932}" type="datetimeFigureOut">
              <a:rPr lang="en-US" smtClean="0"/>
              <a:t>6/10/2025</a:t>
            </a:fld>
            <a:endParaRPr lang="en-US"/>
          </a:p>
        </p:txBody>
      </p:sp>
      <p:sp>
        <p:nvSpPr>
          <p:cNvPr id="5" name="Footer Placeholder 4">
            <a:extLst>
              <a:ext uri="{FF2B5EF4-FFF2-40B4-BE49-F238E27FC236}">
                <a16:creationId xmlns:a16="http://schemas.microsoft.com/office/drawing/2014/main" id="{F10E88DB-7F0E-0101-95A3-E41948349A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BAA631-3721-E3EA-D382-C20C8B7D62D7}"/>
              </a:ext>
            </a:extLst>
          </p:cNvPr>
          <p:cNvSpPr>
            <a:spLocks noGrp="1"/>
          </p:cNvSpPr>
          <p:nvPr>
            <p:ph type="sldNum" sz="quarter" idx="12"/>
          </p:nvPr>
        </p:nvSpPr>
        <p:spPr/>
        <p:txBody>
          <a:bodyPr/>
          <a:lstStyle/>
          <a:p>
            <a:fld id="{CAA7AB76-41E0-4386-A913-B078635FB5A4}" type="slidenum">
              <a:rPr lang="en-US" smtClean="0"/>
              <a:t>‹#›</a:t>
            </a:fld>
            <a:endParaRPr lang="en-US"/>
          </a:p>
        </p:txBody>
      </p:sp>
    </p:spTree>
    <p:extLst>
      <p:ext uri="{BB962C8B-B14F-4D97-AF65-F5344CB8AC3E}">
        <p14:creationId xmlns:p14="http://schemas.microsoft.com/office/powerpoint/2010/main" val="2787388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74032-376B-131F-3B86-BC04AA43DB3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FCA54A-A225-1288-95B4-BE85A6F8EDA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88C9A7-27B5-98F3-0329-48BD743D561F}"/>
              </a:ext>
            </a:extLst>
          </p:cNvPr>
          <p:cNvSpPr>
            <a:spLocks noGrp="1"/>
          </p:cNvSpPr>
          <p:nvPr>
            <p:ph type="dt" sz="half" idx="10"/>
          </p:nvPr>
        </p:nvSpPr>
        <p:spPr/>
        <p:txBody>
          <a:bodyPr/>
          <a:lstStyle/>
          <a:p>
            <a:fld id="{27E69BEF-546E-470C-B243-802C4BE52932}" type="datetimeFigureOut">
              <a:rPr lang="en-US" smtClean="0"/>
              <a:t>6/10/2025</a:t>
            </a:fld>
            <a:endParaRPr lang="en-US"/>
          </a:p>
        </p:txBody>
      </p:sp>
      <p:sp>
        <p:nvSpPr>
          <p:cNvPr id="5" name="Footer Placeholder 4">
            <a:extLst>
              <a:ext uri="{FF2B5EF4-FFF2-40B4-BE49-F238E27FC236}">
                <a16:creationId xmlns:a16="http://schemas.microsoft.com/office/drawing/2014/main" id="{1888CF29-A165-B2D7-5EB9-30E645770E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702EFB-2634-02AF-75BD-BD3613E0032E}"/>
              </a:ext>
            </a:extLst>
          </p:cNvPr>
          <p:cNvSpPr>
            <a:spLocks noGrp="1"/>
          </p:cNvSpPr>
          <p:nvPr>
            <p:ph type="sldNum" sz="quarter" idx="12"/>
          </p:nvPr>
        </p:nvSpPr>
        <p:spPr/>
        <p:txBody>
          <a:bodyPr/>
          <a:lstStyle/>
          <a:p>
            <a:fld id="{CAA7AB76-41E0-4386-A913-B078635FB5A4}" type="slidenum">
              <a:rPr lang="en-US" smtClean="0"/>
              <a:t>‹#›</a:t>
            </a:fld>
            <a:endParaRPr lang="en-US"/>
          </a:p>
        </p:txBody>
      </p:sp>
    </p:spTree>
    <p:extLst>
      <p:ext uri="{BB962C8B-B14F-4D97-AF65-F5344CB8AC3E}">
        <p14:creationId xmlns:p14="http://schemas.microsoft.com/office/powerpoint/2010/main" val="28155960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C0D13-6EB9-CF9F-0651-D0EDB59511C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36C702-1470-CA52-6A5D-3F8115262B2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6926694-D0C3-6955-1152-8F52AD1E6AC1}"/>
              </a:ext>
            </a:extLst>
          </p:cNvPr>
          <p:cNvSpPr>
            <a:spLocks noGrp="1"/>
          </p:cNvSpPr>
          <p:nvPr>
            <p:ph type="dt" sz="half" idx="10"/>
          </p:nvPr>
        </p:nvSpPr>
        <p:spPr/>
        <p:txBody>
          <a:bodyPr/>
          <a:lstStyle/>
          <a:p>
            <a:fld id="{27E69BEF-546E-470C-B243-802C4BE52932}" type="datetimeFigureOut">
              <a:rPr lang="en-US" smtClean="0"/>
              <a:t>6/10/2025</a:t>
            </a:fld>
            <a:endParaRPr lang="en-US"/>
          </a:p>
        </p:txBody>
      </p:sp>
      <p:sp>
        <p:nvSpPr>
          <p:cNvPr id="5" name="Footer Placeholder 4">
            <a:extLst>
              <a:ext uri="{FF2B5EF4-FFF2-40B4-BE49-F238E27FC236}">
                <a16:creationId xmlns:a16="http://schemas.microsoft.com/office/drawing/2014/main" id="{2205960E-D4C8-65F5-B3B5-97840607A4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200BF5-3FC3-D823-40D5-4D644FEB6131}"/>
              </a:ext>
            </a:extLst>
          </p:cNvPr>
          <p:cNvSpPr>
            <a:spLocks noGrp="1"/>
          </p:cNvSpPr>
          <p:nvPr>
            <p:ph type="sldNum" sz="quarter" idx="12"/>
          </p:nvPr>
        </p:nvSpPr>
        <p:spPr/>
        <p:txBody>
          <a:bodyPr/>
          <a:lstStyle/>
          <a:p>
            <a:fld id="{CAA7AB76-41E0-4386-A913-B078635FB5A4}" type="slidenum">
              <a:rPr lang="en-US" smtClean="0"/>
              <a:t>‹#›</a:t>
            </a:fld>
            <a:endParaRPr lang="en-US"/>
          </a:p>
        </p:txBody>
      </p:sp>
    </p:spTree>
    <p:extLst>
      <p:ext uri="{BB962C8B-B14F-4D97-AF65-F5344CB8AC3E}">
        <p14:creationId xmlns:p14="http://schemas.microsoft.com/office/powerpoint/2010/main" val="2912279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DB686-A583-F8E6-CF98-2EA08AB7A45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CE2668C-C3DE-ECCD-7ABA-B5DA8D9B35E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22FE82E-AC5C-1044-C81A-68E8480E67D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D1C49FB-0336-7B69-83C6-035953324FA7}"/>
              </a:ext>
            </a:extLst>
          </p:cNvPr>
          <p:cNvSpPr>
            <a:spLocks noGrp="1"/>
          </p:cNvSpPr>
          <p:nvPr>
            <p:ph type="dt" sz="half" idx="10"/>
          </p:nvPr>
        </p:nvSpPr>
        <p:spPr/>
        <p:txBody>
          <a:bodyPr/>
          <a:lstStyle/>
          <a:p>
            <a:fld id="{27E69BEF-546E-470C-B243-802C4BE52932}" type="datetimeFigureOut">
              <a:rPr lang="en-US" smtClean="0"/>
              <a:t>6/10/2025</a:t>
            </a:fld>
            <a:endParaRPr lang="en-US"/>
          </a:p>
        </p:txBody>
      </p:sp>
      <p:sp>
        <p:nvSpPr>
          <p:cNvPr id="6" name="Footer Placeholder 5">
            <a:extLst>
              <a:ext uri="{FF2B5EF4-FFF2-40B4-BE49-F238E27FC236}">
                <a16:creationId xmlns:a16="http://schemas.microsoft.com/office/drawing/2014/main" id="{0F67A829-515F-69C8-EAF7-738DECFAF0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2EC3E2-22B1-2C3B-EF69-F2D958DD7C69}"/>
              </a:ext>
            </a:extLst>
          </p:cNvPr>
          <p:cNvSpPr>
            <a:spLocks noGrp="1"/>
          </p:cNvSpPr>
          <p:nvPr>
            <p:ph type="sldNum" sz="quarter" idx="12"/>
          </p:nvPr>
        </p:nvSpPr>
        <p:spPr/>
        <p:txBody>
          <a:bodyPr/>
          <a:lstStyle/>
          <a:p>
            <a:fld id="{CAA7AB76-41E0-4386-A913-B078635FB5A4}" type="slidenum">
              <a:rPr lang="en-US" smtClean="0"/>
              <a:t>‹#›</a:t>
            </a:fld>
            <a:endParaRPr lang="en-US"/>
          </a:p>
        </p:txBody>
      </p:sp>
    </p:spTree>
    <p:extLst>
      <p:ext uri="{BB962C8B-B14F-4D97-AF65-F5344CB8AC3E}">
        <p14:creationId xmlns:p14="http://schemas.microsoft.com/office/powerpoint/2010/main" val="987533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ABC19-BDCD-8B89-7C26-81930B75966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37019CF-EC59-AB6C-6BB4-B81046E69D9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F92CCE7-4CCF-D4F2-AED1-6DBA04182B8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CBD38E8-9F23-FBFE-8348-E2BFD18646A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66C479E-CA14-0D2E-6D5D-AC321959886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BD222C9-4210-975E-0D55-98F0069873CE}"/>
              </a:ext>
            </a:extLst>
          </p:cNvPr>
          <p:cNvSpPr>
            <a:spLocks noGrp="1"/>
          </p:cNvSpPr>
          <p:nvPr>
            <p:ph type="dt" sz="half" idx="10"/>
          </p:nvPr>
        </p:nvSpPr>
        <p:spPr/>
        <p:txBody>
          <a:bodyPr/>
          <a:lstStyle/>
          <a:p>
            <a:fld id="{27E69BEF-546E-470C-B243-802C4BE52932}" type="datetimeFigureOut">
              <a:rPr lang="en-US" smtClean="0"/>
              <a:t>6/10/2025</a:t>
            </a:fld>
            <a:endParaRPr lang="en-US"/>
          </a:p>
        </p:txBody>
      </p:sp>
      <p:sp>
        <p:nvSpPr>
          <p:cNvPr id="8" name="Footer Placeholder 7">
            <a:extLst>
              <a:ext uri="{FF2B5EF4-FFF2-40B4-BE49-F238E27FC236}">
                <a16:creationId xmlns:a16="http://schemas.microsoft.com/office/drawing/2014/main" id="{5FA6E53F-6E5D-3CED-3C78-BDEB44FF16A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0B80A72-DBF8-429D-B437-0367ABD910AD}"/>
              </a:ext>
            </a:extLst>
          </p:cNvPr>
          <p:cNvSpPr>
            <a:spLocks noGrp="1"/>
          </p:cNvSpPr>
          <p:nvPr>
            <p:ph type="sldNum" sz="quarter" idx="12"/>
          </p:nvPr>
        </p:nvSpPr>
        <p:spPr/>
        <p:txBody>
          <a:bodyPr/>
          <a:lstStyle/>
          <a:p>
            <a:fld id="{CAA7AB76-41E0-4386-A913-B078635FB5A4}" type="slidenum">
              <a:rPr lang="en-US" smtClean="0"/>
              <a:t>‹#›</a:t>
            </a:fld>
            <a:endParaRPr lang="en-US"/>
          </a:p>
        </p:txBody>
      </p:sp>
    </p:spTree>
    <p:extLst>
      <p:ext uri="{BB962C8B-B14F-4D97-AF65-F5344CB8AC3E}">
        <p14:creationId xmlns:p14="http://schemas.microsoft.com/office/powerpoint/2010/main" val="31416489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7F8B4-E0C4-39DF-2AAF-A2C215DA49E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31EF14C-4C1F-6BB2-6E53-9D71680FF4A5}"/>
              </a:ext>
            </a:extLst>
          </p:cNvPr>
          <p:cNvSpPr>
            <a:spLocks noGrp="1"/>
          </p:cNvSpPr>
          <p:nvPr>
            <p:ph type="dt" sz="half" idx="10"/>
          </p:nvPr>
        </p:nvSpPr>
        <p:spPr/>
        <p:txBody>
          <a:bodyPr/>
          <a:lstStyle/>
          <a:p>
            <a:fld id="{27E69BEF-546E-470C-B243-802C4BE52932}" type="datetimeFigureOut">
              <a:rPr lang="en-US" smtClean="0"/>
              <a:t>6/10/2025</a:t>
            </a:fld>
            <a:endParaRPr lang="en-US"/>
          </a:p>
        </p:txBody>
      </p:sp>
      <p:sp>
        <p:nvSpPr>
          <p:cNvPr id="4" name="Footer Placeholder 3">
            <a:extLst>
              <a:ext uri="{FF2B5EF4-FFF2-40B4-BE49-F238E27FC236}">
                <a16:creationId xmlns:a16="http://schemas.microsoft.com/office/drawing/2014/main" id="{2612973E-6828-B456-48D4-AA85523B1E0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36BB8B4-AE14-FBCA-1B05-75C9EA096778}"/>
              </a:ext>
            </a:extLst>
          </p:cNvPr>
          <p:cNvSpPr>
            <a:spLocks noGrp="1"/>
          </p:cNvSpPr>
          <p:nvPr>
            <p:ph type="sldNum" sz="quarter" idx="12"/>
          </p:nvPr>
        </p:nvSpPr>
        <p:spPr/>
        <p:txBody>
          <a:bodyPr/>
          <a:lstStyle/>
          <a:p>
            <a:fld id="{CAA7AB76-41E0-4386-A913-B078635FB5A4}" type="slidenum">
              <a:rPr lang="en-US" smtClean="0"/>
              <a:t>‹#›</a:t>
            </a:fld>
            <a:endParaRPr lang="en-US"/>
          </a:p>
        </p:txBody>
      </p:sp>
    </p:spTree>
    <p:extLst>
      <p:ext uri="{BB962C8B-B14F-4D97-AF65-F5344CB8AC3E}">
        <p14:creationId xmlns:p14="http://schemas.microsoft.com/office/powerpoint/2010/main" val="41751662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EE3068-09CD-5152-21EC-8CE6195CB160}"/>
              </a:ext>
            </a:extLst>
          </p:cNvPr>
          <p:cNvSpPr>
            <a:spLocks noGrp="1"/>
          </p:cNvSpPr>
          <p:nvPr>
            <p:ph type="dt" sz="half" idx="10"/>
          </p:nvPr>
        </p:nvSpPr>
        <p:spPr/>
        <p:txBody>
          <a:bodyPr/>
          <a:lstStyle/>
          <a:p>
            <a:fld id="{27E69BEF-546E-470C-B243-802C4BE52932}" type="datetimeFigureOut">
              <a:rPr lang="en-US" smtClean="0"/>
              <a:t>6/10/2025</a:t>
            </a:fld>
            <a:endParaRPr lang="en-US"/>
          </a:p>
        </p:txBody>
      </p:sp>
      <p:sp>
        <p:nvSpPr>
          <p:cNvPr id="3" name="Footer Placeholder 2">
            <a:extLst>
              <a:ext uri="{FF2B5EF4-FFF2-40B4-BE49-F238E27FC236}">
                <a16:creationId xmlns:a16="http://schemas.microsoft.com/office/drawing/2014/main" id="{E093600F-EC1A-95C9-F8AC-59D74A9B2DC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BE0B776-A26F-BAC4-4337-36AF8EAA296E}"/>
              </a:ext>
            </a:extLst>
          </p:cNvPr>
          <p:cNvSpPr>
            <a:spLocks noGrp="1"/>
          </p:cNvSpPr>
          <p:nvPr>
            <p:ph type="sldNum" sz="quarter" idx="12"/>
          </p:nvPr>
        </p:nvSpPr>
        <p:spPr/>
        <p:txBody>
          <a:bodyPr/>
          <a:lstStyle/>
          <a:p>
            <a:fld id="{CAA7AB76-41E0-4386-A913-B078635FB5A4}" type="slidenum">
              <a:rPr lang="en-US" smtClean="0"/>
              <a:t>‹#›</a:t>
            </a:fld>
            <a:endParaRPr lang="en-US"/>
          </a:p>
        </p:txBody>
      </p:sp>
    </p:spTree>
    <p:extLst>
      <p:ext uri="{BB962C8B-B14F-4D97-AF65-F5344CB8AC3E}">
        <p14:creationId xmlns:p14="http://schemas.microsoft.com/office/powerpoint/2010/main" val="27132651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8EADD-32DA-0D65-7E07-F039EF63D2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4163262-0329-79B2-5AE0-640470B0597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64DB2FF-097D-80B7-5016-E7493DF0CE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092DE8-83D2-FE58-DEBB-FAF3057A9E00}"/>
              </a:ext>
            </a:extLst>
          </p:cNvPr>
          <p:cNvSpPr>
            <a:spLocks noGrp="1"/>
          </p:cNvSpPr>
          <p:nvPr>
            <p:ph type="dt" sz="half" idx="10"/>
          </p:nvPr>
        </p:nvSpPr>
        <p:spPr/>
        <p:txBody>
          <a:bodyPr/>
          <a:lstStyle/>
          <a:p>
            <a:fld id="{27E69BEF-546E-470C-B243-802C4BE52932}" type="datetimeFigureOut">
              <a:rPr lang="en-US" smtClean="0"/>
              <a:t>6/10/2025</a:t>
            </a:fld>
            <a:endParaRPr lang="en-US"/>
          </a:p>
        </p:txBody>
      </p:sp>
      <p:sp>
        <p:nvSpPr>
          <p:cNvPr id="6" name="Footer Placeholder 5">
            <a:extLst>
              <a:ext uri="{FF2B5EF4-FFF2-40B4-BE49-F238E27FC236}">
                <a16:creationId xmlns:a16="http://schemas.microsoft.com/office/drawing/2014/main" id="{9F42C9B2-282D-CE7F-CF5E-8A82D75636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380BA2-7C78-17AE-344D-D6777F799DD1}"/>
              </a:ext>
            </a:extLst>
          </p:cNvPr>
          <p:cNvSpPr>
            <a:spLocks noGrp="1"/>
          </p:cNvSpPr>
          <p:nvPr>
            <p:ph type="sldNum" sz="quarter" idx="12"/>
          </p:nvPr>
        </p:nvSpPr>
        <p:spPr/>
        <p:txBody>
          <a:bodyPr/>
          <a:lstStyle/>
          <a:p>
            <a:fld id="{CAA7AB76-41E0-4386-A913-B078635FB5A4}" type="slidenum">
              <a:rPr lang="en-US" smtClean="0"/>
              <a:t>‹#›</a:t>
            </a:fld>
            <a:endParaRPr lang="en-US"/>
          </a:p>
        </p:txBody>
      </p:sp>
    </p:spTree>
    <p:extLst>
      <p:ext uri="{BB962C8B-B14F-4D97-AF65-F5344CB8AC3E}">
        <p14:creationId xmlns:p14="http://schemas.microsoft.com/office/powerpoint/2010/main" val="4610259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23803-5FE8-329C-F47C-7E6298318C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7047526-4264-50DF-7F0A-DADC6711576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0E8B95E-18DA-F5C3-1E9B-889B311CFD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F97E76-FAF2-F87F-7FEA-402A467F9064}"/>
              </a:ext>
            </a:extLst>
          </p:cNvPr>
          <p:cNvSpPr>
            <a:spLocks noGrp="1"/>
          </p:cNvSpPr>
          <p:nvPr>
            <p:ph type="dt" sz="half" idx="10"/>
          </p:nvPr>
        </p:nvSpPr>
        <p:spPr/>
        <p:txBody>
          <a:bodyPr/>
          <a:lstStyle/>
          <a:p>
            <a:fld id="{27E69BEF-546E-470C-B243-802C4BE52932}" type="datetimeFigureOut">
              <a:rPr lang="en-US" smtClean="0"/>
              <a:t>6/10/2025</a:t>
            </a:fld>
            <a:endParaRPr lang="en-US"/>
          </a:p>
        </p:txBody>
      </p:sp>
      <p:sp>
        <p:nvSpPr>
          <p:cNvPr id="6" name="Footer Placeholder 5">
            <a:extLst>
              <a:ext uri="{FF2B5EF4-FFF2-40B4-BE49-F238E27FC236}">
                <a16:creationId xmlns:a16="http://schemas.microsoft.com/office/drawing/2014/main" id="{8C399BD2-683C-246C-AE0E-C7572926E7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4A6704-FBC2-FC95-C1B1-16BCB7CD5229}"/>
              </a:ext>
            </a:extLst>
          </p:cNvPr>
          <p:cNvSpPr>
            <a:spLocks noGrp="1"/>
          </p:cNvSpPr>
          <p:nvPr>
            <p:ph type="sldNum" sz="quarter" idx="12"/>
          </p:nvPr>
        </p:nvSpPr>
        <p:spPr/>
        <p:txBody>
          <a:bodyPr/>
          <a:lstStyle/>
          <a:p>
            <a:fld id="{CAA7AB76-41E0-4386-A913-B078635FB5A4}" type="slidenum">
              <a:rPr lang="en-US" smtClean="0"/>
              <a:t>‹#›</a:t>
            </a:fld>
            <a:endParaRPr lang="en-US"/>
          </a:p>
        </p:txBody>
      </p:sp>
    </p:spTree>
    <p:extLst>
      <p:ext uri="{BB962C8B-B14F-4D97-AF65-F5344CB8AC3E}">
        <p14:creationId xmlns:p14="http://schemas.microsoft.com/office/powerpoint/2010/main" val="13623159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FBC1C8">
                <a:alpha val="89804"/>
              </a:srgbClr>
            </a:gs>
            <a:gs pos="100000">
              <a:srgbClr val="E55270"/>
            </a:gs>
          </a:gsLst>
          <a:lin ang="21594000" scaled="0"/>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3D586A3-1E55-C9F1-E167-52C38AF822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AD1693-6A97-52C1-858B-9B5D3827B4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06A2EA-130C-0919-DDDE-F4AA13B086B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7E69BEF-546E-470C-B243-802C4BE52932}" type="datetimeFigureOut">
              <a:rPr lang="en-US" smtClean="0"/>
              <a:t>6/10/2025</a:t>
            </a:fld>
            <a:endParaRPr lang="en-US"/>
          </a:p>
        </p:txBody>
      </p:sp>
      <p:sp>
        <p:nvSpPr>
          <p:cNvPr id="5" name="Footer Placeholder 4">
            <a:extLst>
              <a:ext uri="{FF2B5EF4-FFF2-40B4-BE49-F238E27FC236}">
                <a16:creationId xmlns:a16="http://schemas.microsoft.com/office/drawing/2014/main" id="{76931393-B287-D0BE-3819-296D7D3FD52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5A637C6A-32CD-2AFE-7986-5D1E947002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AA7AB76-41E0-4386-A913-B078635FB5A4}" type="slidenum">
              <a:rPr lang="en-US" smtClean="0"/>
              <a:t>‹#›</a:t>
            </a:fld>
            <a:endParaRPr lang="en-US"/>
          </a:p>
        </p:txBody>
      </p:sp>
    </p:spTree>
    <p:extLst>
      <p:ext uri="{BB962C8B-B14F-4D97-AF65-F5344CB8AC3E}">
        <p14:creationId xmlns:p14="http://schemas.microsoft.com/office/powerpoint/2010/main" val="708133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microsoft.com/office/2011/relationships/webextension" Target="../webextensions/webextension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4.xml"/><Relationship Id="rId5" Type="http://schemas.openxmlformats.org/officeDocument/2006/relationships/image" Target="../media/image5.sv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11.emf"/></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F269BDC9-F5DC-4A16-9583-2F8CE41846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0438B3-F592-AB65-218F-6CF6109D0C58}"/>
              </a:ext>
            </a:extLst>
          </p:cNvPr>
          <p:cNvSpPr>
            <a:spLocks noGrp="1"/>
          </p:cNvSpPr>
          <p:nvPr>
            <p:ph type="ctrTitle"/>
          </p:nvPr>
        </p:nvSpPr>
        <p:spPr>
          <a:xfrm>
            <a:off x="1524000" y="4063296"/>
            <a:ext cx="9144000" cy="1152663"/>
          </a:xfrm>
        </p:spPr>
        <p:txBody>
          <a:bodyPr anchor="ctr">
            <a:normAutofit/>
          </a:bodyPr>
          <a:lstStyle/>
          <a:p>
            <a:r>
              <a:rPr lang="en-US" sz="4400" dirty="0"/>
              <a:t>Inventory Risk &amp; Forecasting Review</a:t>
            </a:r>
          </a:p>
        </p:txBody>
      </p:sp>
      <p:sp>
        <p:nvSpPr>
          <p:cNvPr id="17" name="Freeform: Shape 16">
            <a:extLst>
              <a:ext uri="{FF2B5EF4-FFF2-40B4-BE49-F238E27FC236}">
                <a16:creationId xmlns:a16="http://schemas.microsoft.com/office/drawing/2014/main" id="{903CE7F4-D1BB-4A5B-8E96-915177640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2"/>
            <a:ext cx="9379192" cy="4251280"/>
          </a:xfrm>
          <a:custGeom>
            <a:avLst/>
            <a:gdLst>
              <a:gd name="connsiteX0" fmla="*/ 9379192 w 9379192"/>
              <a:gd name="connsiteY0" fmla="*/ 3752527 h 3752527"/>
              <a:gd name="connsiteX1" fmla="*/ 3293459 w 9379192"/>
              <a:gd name="connsiteY1" fmla="*/ 3752527 h 3752527"/>
              <a:gd name="connsiteX2" fmla="*/ 3297156 w 9379192"/>
              <a:gd name="connsiteY2" fmla="*/ 3752055 h 3752527"/>
              <a:gd name="connsiteX3" fmla="*/ 3642095 w 9379192"/>
              <a:gd name="connsiteY3" fmla="*/ 3690141 h 3752527"/>
              <a:gd name="connsiteX4" fmla="*/ 2307659 w 9379192"/>
              <a:gd name="connsiteY4" fmla="*/ 3500267 h 3752527"/>
              <a:gd name="connsiteX5" fmla="*/ 2383194 w 9379192"/>
              <a:gd name="connsiteY5" fmla="*/ 3475501 h 3752527"/>
              <a:gd name="connsiteX6" fmla="*/ 2237161 w 9379192"/>
              <a:gd name="connsiteY6" fmla="*/ 3376437 h 3752527"/>
              <a:gd name="connsiteX7" fmla="*/ 1637924 w 9379192"/>
              <a:gd name="connsiteY7" fmla="*/ 3219585 h 3752527"/>
              <a:gd name="connsiteX8" fmla="*/ 2383194 w 9379192"/>
              <a:gd name="connsiteY8" fmla="*/ 2955415 h 3752527"/>
              <a:gd name="connsiteX9" fmla="*/ 1542249 w 9379192"/>
              <a:gd name="connsiteY9" fmla="*/ 2596307 h 3752527"/>
              <a:gd name="connsiteX10" fmla="*/ 1114221 w 9379192"/>
              <a:gd name="connsiteY10" fmla="*/ 2509625 h 3752527"/>
              <a:gd name="connsiteX11" fmla="*/ 2524191 w 9379192"/>
              <a:gd name="connsiteY11" fmla="*/ 2059708 h 3752527"/>
              <a:gd name="connsiteX12" fmla="*/ 238027 w 9379192"/>
              <a:gd name="connsiteY12" fmla="*/ 1836815 h 3752527"/>
              <a:gd name="connsiteX13" fmla="*/ 424343 w 9379192"/>
              <a:gd name="connsiteY13" fmla="*/ 1746006 h 3752527"/>
              <a:gd name="connsiteX14" fmla="*/ 1844384 w 9379192"/>
              <a:gd name="connsiteY14" fmla="*/ 1770772 h 3752527"/>
              <a:gd name="connsiteX15" fmla="*/ 2081058 w 9379192"/>
              <a:gd name="connsiteY15" fmla="*/ 1700602 h 3752527"/>
              <a:gd name="connsiteX16" fmla="*/ 1844384 w 9379192"/>
              <a:gd name="connsiteY16" fmla="*/ 1589154 h 3752527"/>
              <a:gd name="connsiteX17" fmla="*/ 922869 w 9379192"/>
              <a:gd name="connsiteY17" fmla="*/ 1506601 h 3752527"/>
              <a:gd name="connsiteX18" fmla="*/ 681160 w 9379192"/>
              <a:gd name="connsiteY18" fmla="*/ 1320855 h 3752527"/>
              <a:gd name="connsiteX19" fmla="*/ 273276 w 9379192"/>
              <a:gd name="connsiteY19" fmla="*/ 1106216 h 3752527"/>
              <a:gd name="connsiteX20" fmla="*/ 555269 w 9379192"/>
              <a:gd name="connsiteY20" fmla="*/ 928727 h 3752527"/>
              <a:gd name="connsiteX21" fmla="*/ 97029 w 9379192"/>
              <a:gd name="connsiteY21" fmla="*/ 664555 h 3752527"/>
              <a:gd name="connsiteX22" fmla="*/ 227955 w 9379192"/>
              <a:gd name="connsiteY22" fmla="*/ 317831 h 3752527"/>
              <a:gd name="connsiteX23" fmla="*/ 998402 w 9379192"/>
              <a:gd name="connsiteY23" fmla="*/ 235277 h 3752527"/>
              <a:gd name="connsiteX24" fmla="*/ 2030701 w 9379192"/>
              <a:gd name="connsiteY24" fmla="*/ 115575 h 3752527"/>
              <a:gd name="connsiteX25" fmla="*/ 3068036 w 9379192"/>
              <a:gd name="connsiteY25" fmla="*/ 12383 h 3752527"/>
              <a:gd name="connsiteX26" fmla="*/ 4105370 w 9379192"/>
              <a:gd name="connsiteY26" fmla="*/ 12383 h 3752527"/>
              <a:gd name="connsiteX27" fmla="*/ 4402472 w 9379192"/>
              <a:gd name="connsiteY27" fmla="*/ 20638 h 3752527"/>
              <a:gd name="connsiteX28" fmla="*/ 4407507 w 9379192"/>
              <a:gd name="connsiteY28" fmla="*/ 20638 h 3752527"/>
              <a:gd name="connsiteX29" fmla="*/ 5696622 w 9379192"/>
              <a:gd name="connsiteY29" fmla="*/ 57788 h 3752527"/>
              <a:gd name="connsiteX30" fmla="*/ 6175004 w 9379192"/>
              <a:gd name="connsiteY30" fmla="*/ 61915 h 3752527"/>
              <a:gd name="connsiteX31" fmla="*/ 7212339 w 9379192"/>
              <a:gd name="connsiteY31" fmla="*/ 66042 h 3752527"/>
              <a:gd name="connsiteX32" fmla="*/ 8244638 w 9379192"/>
              <a:gd name="connsiteY32" fmla="*/ 49532 h 3752527"/>
              <a:gd name="connsiteX33" fmla="*/ 9292044 w 9379192"/>
              <a:gd name="connsiteY33" fmla="*/ 0 h 3752527"/>
              <a:gd name="connsiteX34" fmla="*/ 9379192 w 9379192"/>
              <a:gd name="connsiteY34" fmla="*/ 2762 h 375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9379192" h="3752527">
                <a:moveTo>
                  <a:pt x="9379192" y="3752527"/>
                </a:moveTo>
                <a:lnTo>
                  <a:pt x="3293459" y="3752527"/>
                </a:lnTo>
                <a:lnTo>
                  <a:pt x="3297156" y="3752055"/>
                </a:lnTo>
                <a:cubicBezTo>
                  <a:pt x="3412975" y="3736577"/>
                  <a:pt x="3551454" y="3714906"/>
                  <a:pt x="3642095" y="3690141"/>
                </a:cubicBezTo>
                <a:cubicBezTo>
                  <a:pt x="3380244" y="3686012"/>
                  <a:pt x="2347945" y="3529162"/>
                  <a:pt x="2307659" y="3500267"/>
                </a:cubicBezTo>
                <a:cubicBezTo>
                  <a:pt x="2327803" y="3492012"/>
                  <a:pt x="2358017" y="3483757"/>
                  <a:pt x="2383194" y="3475501"/>
                </a:cubicBezTo>
                <a:cubicBezTo>
                  <a:pt x="2327803" y="3450736"/>
                  <a:pt x="2282482" y="3421842"/>
                  <a:pt x="2237161" y="3376437"/>
                </a:cubicBezTo>
                <a:cubicBezTo>
                  <a:pt x="2091129" y="3223714"/>
                  <a:pt x="1844384" y="3277374"/>
                  <a:pt x="1637924" y="3219585"/>
                </a:cubicBezTo>
                <a:cubicBezTo>
                  <a:pt x="1768850" y="2897627"/>
                  <a:pt x="2116307" y="3017329"/>
                  <a:pt x="2383194" y="2955415"/>
                </a:cubicBezTo>
                <a:cubicBezTo>
                  <a:pt x="1683245" y="2765541"/>
                  <a:pt x="1819207" y="2666477"/>
                  <a:pt x="1542249" y="2596307"/>
                </a:cubicBezTo>
                <a:cubicBezTo>
                  <a:pt x="1194791" y="2509625"/>
                  <a:pt x="1114221" y="2509625"/>
                  <a:pt x="1114221" y="2509625"/>
                </a:cubicBezTo>
                <a:cubicBezTo>
                  <a:pt x="1522105" y="2245455"/>
                  <a:pt x="2010559" y="2530264"/>
                  <a:pt x="2524191" y="2059708"/>
                </a:cubicBezTo>
                <a:cubicBezTo>
                  <a:pt x="2030701" y="1993667"/>
                  <a:pt x="555269" y="1960645"/>
                  <a:pt x="238027" y="1836815"/>
                </a:cubicBezTo>
                <a:cubicBezTo>
                  <a:pt x="358880" y="1882219"/>
                  <a:pt x="368952" y="1746006"/>
                  <a:pt x="424343" y="1746006"/>
                </a:cubicBezTo>
                <a:cubicBezTo>
                  <a:pt x="892655" y="1741879"/>
                  <a:pt x="1371037" y="1820305"/>
                  <a:pt x="1844384" y="1770772"/>
                </a:cubicBezTo>
                <a:cubicBezTo>
                  <a:pt x="1929989" y="1766645"/>
                  <a:pt x="2065951" y="1803793"/>
                  <a:pt x="2081058" y="1700602"/>
                </a:cubicBezTo>
                <a:cubicBezTo>
                  <a:pt x="2096164" y="1572644"/>
                  <a:pt x="1919919" y="1601537"/>
                  <a:pt x="1844384" y="1589154"/>
                </a:cubicBezTo>
                <a:cubicBezTo>
                  <a:pt x="1537212" y="1547877"/>
                  <a:pt x="1235076" y="1531367"/>
                  <a:pt x="922869" y="1506601"/>
                </a:cubicBezTo>
                <a:cubicBezTo>
                  <a:pt x="791943" y="1494218"/>
                  <a:pt x="630804" y="1518984"/>
                  <a:pt x="681160" y="1320855"/>
                </a:cubicBezTo>
                <a:cubicBezTo>
                  <a:pt x="640874" y="1130983"/>
                  <a:pt x="399166" y="1197025"/>
                  <a:pt x="273276" y="1106216"/>
                </a:cubicBezTo>
                <a:cubicBezTo>
                  <a:pt x="333703" y="998897"/>
                  <a:pt x="504913" y="1073196"/>
                  <a:pt x="555269" y="928727"/>
                </a:cubicBezTo>
                <a:cubicBezTo>
                  <a:pt x="313560" y="974131"/>
                  <a:pt x="338738" y="660428"/>
                  <a:pt x="97029" y="664555"/>
                </a:cubicBezTo>
                <a:cubicBezTo>
                  <a:pt x="-104395" y="478810"/>
                  <a:pt x="41638" y="388001"/>
                  <a:pt x="227955" y="317831"/>
                </a:cubicBezTo>
                <a:cubicBezTo>
                  <a:pt x="469664" y="231150"/>
                  <a:pt x="736551" y="251788"/>
                  <a:pt x="998402" y="235277"/>
                </a:cubicBezTo>
                <a:cubicBezTo>
                  <a:pt x="1345860" y="198128"/>
                  <a:pt x="1678209" y="111447"/>
                  <a:pt x="2030701" y="115575"/>
                </a:cubicBezTo>
                <a:cubicBezTo>
                  <a:pt x="2363052" y="28893"/>
                  <a:pt x="2730650" y="123829"/>
                  <a:pt x="3068036" y="12383"/>
                </a:cubicBezTo>
                <a:cubicBezTo>
                  <a:pt x="3410457" y="12383"/>
                  <a:pt x="3757914" y="12383"/>
                  <a:pt x="4105370" y="12383"/>
                </a:cubicBezTo>
                <a:cubicBezTo>
                  <a:pt x="4206084" y="16510"/>
                  <a:pt x="4301759" y="16510"/>
                  <a:pt x="4402472" y="20638"/>
                </a:cubicBezTo>
                <a:cubicBezTo>
                  <a:pt x="4402472" y="20638"/>
                  <a:pt x="4407507" y="20638"/>
                  <a:pt x="4407507" y="20638"/>
                </a:cubicBezTo>
                <a:cubicBezTo>
                  <a:pt x="4840570" y="33022"/>
                  <a:pt x="5268596" y="41276"/>
                  <a:pt x="5696622" y="57788"/>
                </a:cubicBezTo>
                <a:cubicBezTo>
                  <a:pt x="5857761" y="57788"/>
                  <a:pt x="6013864" y="61915"/>
                  <a:pt x="6175004" y="61915"/>
                </a:cubicBezTo>
                <a:cubicBezTo>
                  <a:pt x="6517425" y="82553"/>
                  <a:pt x="6864883" y="94936"/>
                  <a:pt x="7212339" y="66042"/>
                </a:cubicBezTo>
                <a:cubicBezTo>
                  <a:pt x="7559796" y="90809"/>
                  <a:pt x="7897182" y="74298"/>
                  <a:pt x="8244638" y="49532"/>
                </a:cubicBezTo>
                <a:cubicBezTo>
                  <a:pt x="8597130" y="78426"/>
                  <a:pt x="8944587" y="37149"/>
                  <a:pt x="9292044" y="0"/>
                </a:cubicBezTo>
                <a:lnTo>
                  <a:pt x="9379192" y="2762"/>
                </a:lnTo>
                <a:close/>
              </a:path>
            </a:pathLst>
          </a:custGeom>
          <a:solidFill>
            <a:schemeClr val="bg2">
              <a:alpha val="50000"/>
            </a:schemeClr>
          </a:solidFill>
          <a:ln w="32707" cap="flat">
            <a:noFill/>
            <a:prstDash val="solid"/>
            <a:miter/>
          </a:ln>
        </p:spPr>
        <p:txBody>
          <a:bodyPr rtlCol="0" anchor="ctr"/>
          <a:lstStyle/>
          <a:p>
            <a:endParaRPr lang="en-US"/>
          </a:p>
        </p:txBody>
      </p:sp>
      <p:pic>
        <p:nvPicPr>
          <p:cNvPr id="5" name="Picture 4" descr="A red and white logo&#10;&#10;AI-generated content may be incorrect.">
            <a:extLst>
              <a:ext uri="{FF2B5EF4-FFF2-40B4-BE49-F238E27FC236}">
                <a16:creationId xmlns:a16="http://schemas.microsoft.com/office/drawing/2014/main" id="{00F667E1-F95F-C09F-11C7-74CE7F52D2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468" y="778133"/>
            <a:ext cx="10905064" cy="2889842"/>
          </a:xfrm>
          <a:prstGeom prst="rect">
            <a:avLst/>
          </a:prstGeom>
          <a:effectLst>
            <a:glow rad="127000">
              <a:srgbClr val="E55270"/>
            </a:glow>
            <a:innerShdw blurRad="114300">
              <a:prstClr val="black"/>
            </a:innerShdw>
          </a:effectLst>
        </p:spPr>
      </p:pic>
    </p:spTree>
    <p:extLst>
      <p:ext uri="{BB962C8B-B14F-4D97-AF65-F5344CB8AC3E}">
        <p14:creationId xmlns:p14="http://schemas.microsoft.com/office/powerpoint/2010/main" val="30351632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38E80-C178-57F6-1BDB-1523B893183E}"/>
              </a:ext>
            </a:extLst>
          </p:cNvPr>
          <p:cNvSpPr>
            <a:spLocks noGrp="1"/>
          </p:cNvSpPr>
          <p:nvPr>
            <p:ph type="ctrTitle"/>
          </p:nvPr>
        </p:nvSpPr>
        <p:spPr/>
        <p:txBody>
          <a:bodyPr/>
          <a:lstStyle/>
          <a:p>
            <a:r>
              <a:rPr lang="en-US"/>
              <a:t>Shiseido Overview</a:t>
            </a:r>
          </a:p>
        </p:txBody>
      </p:sp>
      <p:sp>
        <p:nvSpPr>
          <p:cNvPr id="3" name="Subtitle 2">
            <a:extLst>
              <a:ext uri="{FF2B5EF4-FFF2-40B4-BE49-F238E27FC236}">
                <a16:creationId xmlns:a16="http://schemas.microsoft.com/office/drawing/2014/main" id="{910689C6-35DD-F341-8C1A-3C3A77DF7461}"/>
              </a:ext>
            </a:extLst>
          </p:cNvPr>
          <p:cNvSpPr>
            <a:spLocks noGrp="1"/>
          </p:cNvSpPr>
          <p:nvPr>
            <p:ph type="subTitle" idx="1"/>
          </p:nvPr>
        </p:nvSpPr>
        <p:spPr/>
        <p:txBody>
          <a:bodyPr/>
          <a:lstStyle/>
          <a:p>
            <a:endParaRPr lang="en-US"/>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4" name="Add-in 3">
                <a:extLst>
                  <a:ext uri="{FF2B5EF4-FFF2-40B4-BE49-F238E27FC236}">
                    <a16:creationId xmlns:a16="http://schemas.microsoft.com/office/drawing/2014/main" id="{5A26EC0D-7F0F-84EC-7037-FA4B171D5F42}"/>
                  </a:ext>
                </a:extLst>
              </p:cNvPr>
              <p:cNvGraphicFramePr>
                <a:graphicFrameLocks noGrp="1"/>
              </p:cNvGraphicFramePr>
              <p:nvPr>
                <p:extLst>
                  <p:ext uri="{D42A27DB-BD31-4B8C-83A1-F6EECF244321}">
                    <p14:modId xmlns:p14="http://schemas.microsoft.com/office/powerpoint/2010/main" val="3858220402"/>
                  </p:ext>
                </p:extLst>
              </p:nvPr>
            </p:nvGraphicFramePr>
            <p:xfrm>
              <a:off x="159099" y="492369"/>
              <a:ext cx="11873802" cy="6163501"/>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4" name="Add-in 3">
                <a:extLst>
                  <a:ext uri="{FF2B5EF4-FFF2-40B4-BE49-F238E27FC236}">
                    <a16:creationId xmlns:a16="http://schemas.microsoft.com/office/drawing/2014/main" id="{5A26EC0D-7F0F-84EC-7037-FA4B171D5F42}"/>
                  </a:ext>
                </a:extLst>
              </p:cNvPr>
              <p:cNvPicPr>
                <a:picLocks noGrp="1" noRot="1" noChangeAspect="1" noMove="1" noResize="1" noEditPoints="1" noAdjustHandles="1" noChangeArrowheads="1" noChangeShapeType="1"/>
              </p:cNvPicPr>
              <p:nvPr/>
            </p:nvPicPr>
            <p:blipFill>
              <a:blip r:embed="rId3"/>
              <a:stretch>
                <a:fillRect/>
              </a:stretch>
            </p:blipFill>
            <p:spPr>
              <a:xfrm>
                <a:off x="159099" y="492369"/>
                <a:ext cx="11873802" cy="6163501"/>
              </a:xfrm>
              <a:prstGeom prst="rect">
                <a:avLst/>
              </a:prstGeom>
            </p:spPr>
          </p:pic>
        </mc:Fallback>
      </mc:AlternateContent>
      <p:sp>
        <p:nvSpPr>
          <p:cNvPr id="5" name="TextBox 4">
            <a:extLst>
              <a:ext uri="{FF2B5EF4-FFF2-40B4-BE49-F238E27FC236}">
                <a16:creationId xmlns:a16="http://schemas.microsoft.com/office/drawing/2014/main" id="{BFC938AC-4FF5-9690-D9E0-096EFA510B5E}"/>
              </a:ext>
            </a:extLst>
          </p:cNvPr>
          <p:cNvSpPr txBox="1"/>
          <p:nvPr/>
        </p:nvSpPr>
        <p:spPr>
          <a:xfrm>
            <a:off x="159099" y="30704"/>
            <a:ext cx="4260501"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Dynamic Executive Dashboard</a:t>
            </a:r>
          </a:p>
        </p:txBody>
      </p:sp>
    </p:spTree>
    <p:extLst>
      <p:ext uri="{BB962C8B-B14F-4D97-AF65-F5344CB8AC3E}">
        <p14:creationId xmlns:p14="http://schemas.microsoft.com/office/powerpoint/2010/main" val="11659388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2961259D-605E-E200-FF9F-7C8C71D7C8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CAA080-501D-760D-691F-2DF992900816}"/>
              </a:ext>
            </a:extLst>
          </p:cNvPr>
          <p:cNvSpPr>
            <a:spLocks noGrp="1"/>
          </p:cNvSpPr>
          <p:nvPr>
            <p:ph type="title"/>
          </p:nvPr>
        </p:nvSpPr>
        <p:spPr>
          <a:xfrm>
            <a:off x="212539" y="887437"/>
            <a:ext cx="6035040" cy="734119"/>
          </a:xfrm>
        </p:spPr>
        <p:txBody>
          <a:bodyPr vert="horz" lIns="91440" tIns="45720" rIns="91440" bIns="45720" rtlCol="0" anchor="b">
            <a:normAutofit/>
          </a:bodyPr>
          <a:lstStyle/>
          <a:p>
            <a:r>
              <a:rPr lang="en-US" sz="3600" b="1" kern="1200" dirty="0">
                <a:solidFill>
                  <a:schemeClr val="tx1"/>
                </a:solidFill>
                <a:latin typeface="Times New Roman" panose="02020603050405020304" pitchFamily="18" charset="0"/>
                <a:cs typeface="Times New Roman" panose="02020603050405020304" pitchFamily="18" charset="0"/>
              </a:rPr>
              <a:t>SKUs at Risk</a:t>
            </a:r>
          </a:p>
        </p:txBody>
      </p:sp>
      <p:sp>
        <p:nvSpPr>
          <p:cNvPr id="4" name="Content Placeholder 3">
            <a:extLst>
              <a:ext uri="{FF2B5EF4-FFF2-40B4-BE49-F238E27FC236}">
                <a16:creationId xmlns:a16="http://schemas.microsoft.com/office/drawing/2014/main" id="{9C80A5D7-EE82-D7B9-761F-0490940A0735}"/>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12647" y="2212848"/>
            <a:ext cx="6035041" cy="4096512"/>
          </a:xfrm>
        </p:spPr>
        <p:txBody>
          <a:bodyPr>
            <a:normAutofit/>
          </a:bodyPr>
          <a:lstStyle/>
          <a:p>
            <a:pPr marL="0" lvl="1" indent="0">
              <a:buNone/>
            </a:pPr>
            <a:endParaRPr lang="en-US" sz="1400" dirty="0"/>
          </a:p>
          <a:p>
            <a:pPr marL="0" lvl="1" indent="0">
              <a:buNone/>
            </a:pPr>
            <a:endParaRPr lang="en-US" sz="1400" dirty="0"/>
          </a:p>
        </p:txBody>
      </p:sp>
      <p:pic>
        <p:nvPicPr>
          <p:cNvPr id="5" name="Content Placeholder 4" descr="Laptop with graph screen on table">
            <a:extLst>
              <a:ext uri="{FF2B5EF4-FFF2-40B4-BE49-F238E27FC236}">
                <a16:creationId xmlns:a16="http://schemas.microsoft.com/office/drawing/2014/main" id="{B360613C-470B-4455-AD43-B3E24890678F}"/>
              </a:ext>
            </a:extLst>
          </p:cNvPr>
          <p:cNvPicPr>
            <a:picLocks noGrp="1" noChangeAspect="1"/>
          </p:cNvPicPr>
          <p:nvPr>
            <p:ph sz="half" idx="1"/>
          </p:nvPr>
        </p:nvPicPr>
        <p:blipFill>
          <a:blip r:embed="rId3"/>
          <a:srcRect l="30352" r="16648"/>
          <a:stretch>
            <a:fillRect/>
          </a:stretch>
        </p:blipFill>
        <p:spPr>
          <a:xfrm>
            <a:off x="7345680" y="10"/>
            <a:ext cx="4846320" cy="6857990"/>
          </a:xfrm>
          <a:prstGeom prst="rect">
            <a:avLst/>
          </a:prstGeom>
        </p:spPr>
      </p:pic>
      <p:pic>
        <p:nvPicPr>
          <p:cNvPr id="7" name="Graphic 6">
            <a:extLst>
              <a:ext uri="{FF2B5EF4-FFF2-40B4-BE49-F238E27FC236}">
                <a16:creationId xmlns:a16="http://schemas.microsoft.com/office/drawing/2014/main" id="{A12E322C-EB43-AF16-448B-8AC99E131FC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12539" y="1679124"/>
            <a:ext cx="6934551" cy="4651797"/>
          </a:xfrm>
          <a:prstGeom prst="rect">
            <a:avLst/>
          </a:prstGeom>
          <a:effectLst>
            <a:outerShdw blurRad="63500" sx="102000" sy="102000" algn="ctr" rotWithShape="0">
              <a:prstClr val="black">
                <a:alpha val="40000"/>
              </a:prstClr>
            </a:outerShdw>
          </a:effectLst>
        </p:spPr>
      </p:pic>
      <p:sp>
        <p:nvSpPr>
          <p:cNvPr id="8" name="TextBox 7">
            <a:extLst>
              <a:ext uri="{FF2B5EF4-FFF2-40B4-BE49-F238E27FC236}">
                <a16:creationId xmlns:a16="http://schemas.microsoft.com/office/drawing/2014/main" id="{980D40BB-72FC-9BF9-2219-FF720DD145F6}"/>
              </a:ext>
            </a:extLst>
          </p:cNvPr>
          <p:cNvSpPr txBox="1"/>
          <p:nvPr/>
        </p:nvSpPr>
        <p:spPr>
          <a:xfrm>
            <a:off x="4547233" y="4005023"/>
            <a:ext cx="2599857" cy="2246769"/>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a:t>
            </a:r>
            <a:r>
              <a:rPr lang="en-US" sz="1400" b="1" dirty="0">
                <a:latin typeface="Times New Roman" panose="02020603050405020304" pitchFamily="18" charset="0"/>
                <a:cs typeface="Times New Roman" panose="02020603050405020304" pitchFamily="18" charset="0"/>
              </a:rPr>
              <a:t>SKU3</a:t>
            </a:r>
            <a:r>
              <a:rPr lang="en-US" sz="1400" dirty="0">
                <a:latin typeface="Times New Roman" panose="02020603050405020304" pitchFamily="18" charset="0"/>
                <a:cs typeface="Times New Roman" panose="02020603050405020304" pitchFamily="18" charset="0"/>
              </a:rPr>
              <a:t>, </a:t>
            </a:r>
            <a:r>
              <a:rPr lang="en-US" sz="1400" b="1" dirty="0">
                <a:latin typeface="Times New Roman" panose="02020603050405020304" pitchFamily="18" charset="0"/>
                <a:cs typeface="Times New Roman" panose="02020603050405020304" pitchFamily="18" charset="0"/>
              </a:rPr>
              <a:t>SKU87</a:t>
            </a:r>
            <a:r>
              <a:rPr lang="en-US" sz="1400" dirty="0">
                <a:latin typeface="Times New Roman" panose="02020603050405020304" pitchFamily="18" charset="0"/>
                <a:cs typeface="Times New Roman" panose="02020603050405020304" pitchFamily="18" charset="0"/>
              </a:rPr>
              <a:t>, and </a:t>
            </a:r>
            <a:r>
              <a:rPr lang="en-US" sz="1400" b="1" dirty="0">
                <a:latin typeface="Times New Roman" panose="02020603050405020304" pitchFamily="18" charset="0"/>
                <a:cs typeface="Times New Roman" panose="02020603050405020304" pitchFamily="18" charset="0"/>
              </a:rPr>
              <a:t>SKU97</a:t>
            </a:r>
            <a:r>
              <a:rPr lang="en-US" sz="1400" dirty="0">
                <a:latin typeface="Times New Roman" panose="02020603050405020304" pitchFamily="18" charset="0"/>
                <a:cs typeface="Times New Roman" panose="02020603050405020304" pitchFamily="18" charset="0"/>
              </a:rPr>
              <a:t> currently show </a:t>
            </a:r>
            <a:r>
              <a:rPr lang="en-US" sz="1400" b="1" dirty="0">
                <a:latin typeface="Times New Roman" panose="02020603050405020304" pitchFamily="18" charset="0"/>
                <a:cs typeface="Times New Roman" panose="02020603050405020304" pitchFamily="18" charset="0"/>
              </a:rPr>
              <a:t>excessively</a:t>
            </a:r>
            <a:r>
              <a:rPr lang="en-US" sz="1400" dirty="0">
                <a:latin typeface="Times New Roman" panose="02020603050405020304" pitchFamily="18" charset="0"/>
                <a:cs typeface="Times New Roman" panose="02020603050405020304" pitchFamily="18" charset="0"/>
              </a:rPr>
              <a:t> </a:t>
            </a:r>
            <a:r>
              <a:rPr lang="en-US" sz="1400" dirty="0">
                <a:solidFill>
                  <a:srgbClr val="00B0F0"/>
                </a:solidFill>
                <a:latin typeface="Times New Roman" panose="02020603050405020304" pitchFamily="18" charset="0"/>
                <a:cs typeface="Times New Roman" panose="02020603050405020304" pitchFamily="18" charset="0"/>
              </a:rPr>
              <a:t>high</a:t>
            </a:r>
            <a:r>
              <a:rPr lang="en-US" sz="1400" dirty="0">
                <a:solidFill>
                  <a:schemeClr val="tx2">
                    <a:lumMod val="50000"/>
                    <a:lumOff val="50000"/>
                  </a:schemeClr>
                </a:solidFill>
                <a:latin typeface="Times New Roman" panose="02020603050405020304" pitchFamily="18" charset="0"/>
                <a:cs typeface="Times New Roman" panose="02020603050405020304" pitchFamily="18" charset="0"/>
              </a:rPr>
              <a:t> </a:t>
            </a:r>
            <a:r>
              <a:rPr lang="en-US" sz="1400" dirty="0">
                <a:solidFill>
                  <a:srgbClr val="00B0F0"/>
                </a:solidFill>
                <a:latin typeface="Times New Roman" panose="02020603050405020304" pitchFamily="18" charset="0"/>
                <a:cs typeface="Times New Roman" panose="02020603050405020304" pitchFamily="18" charset="0"/>
              </a:rPr>
              <a:t>stock coverage </a:t>
            </a:r>
            <a:r>
              <a:rPr lang="en-US" sz="1400" dirty="0">
                <a:latin typeface="Times New Roman" panose="02020603050405020304" pitchFamily="18" charset="0"/>
                <a:cs typeface="Times New Roman" panose="02020603050405020304" pitchFamily="18" charset="0"/>
              </a:rPr>
              <a:t>despite </a:t>
            </a:r>
            <a:r>
              <a:rPr lang="en-US" sz="1400" b="1" dirty="0">
                <a:solidFill>
                  <a:schemeClr val="bg1">
                    <a:lumMod val="50000"/>
                  </a:schemeClr>
                </a:solidFill>
                <a:latin typeface="Times New Roman" panose="02020603050405020304" pitchFamily="18" charset="0"/>
                <a:cs typeface="Times New Roman" panose="02020603050405020304" pitchFamily="18" charset="0"/>
              </a:rPr>
              <a:t>minimal</a:t>
            </a:r>
            <a:r>
              <a:rPr lang="en-US" sz="1400" dirty="0">
                <a:latin typeface="Times New Roman" panose="02020603050405020304" pitchFamily="18" charset="0"/>
                <a:cs typeface="Times New Roman" panose="02020603050405020304" pitchFamily="18" charset="0"/>
              </a:rPr>
              <a:t> stockout risk, suggesting </a:t>
            </a:r>
            <a:r>
              <a:rPr lang="en-US" sz="1400" dirty="0">
                <a:solidFill>
                  <a:srgbClr val="F23F55"/>
                </a:solidFill>
                <a:latin typeface="Times New Roman" panose="02020603050405020304" pitchFamily="18" charset="0"/>
                <a:cs typeface="Times New Roman" panose="02020603050405020304" pitchFamily="18" charset="0"/>
              </a:rPr>
              <a:t>overstocking</a:t>
            </a:r>
            <a:r>
              <a:rPr lang="en-US" sz="1400" dirty="0">
                <a:latin typeface="Times New Roman" panose="02020603050405020304" pitchFamily="18" charset="0"/>
                <a:cs typeface="Times New Roman" panose="02020603050405020304" pitchFamily="18" charset="0"/>
              </a:rPr>
              <a:t> or </a:t>
            </a:r>
            <a:r>
              <a:rPr lang="en-US" sz="1400" dirty="0">
                <a:solidFill>
                  <a:srgbClr val="F23F55"/>
                </a:solidFill>
                <a:latin typeface="Times New Roman" panose="02020603050405020304" pitchFamily="18" charset="0"/>
                <a:cs typeface="Times New Roman" panose="02020603050405020304" pitchFamily="18" charset="0"/>
              </a:rPr>
              <a:t>conservative replenishment thresholds</a:t>
            </a:r>
            <a:r>
              <a:rPr lang="en-US" sz="1400" dirty="0">
                <a:latin typeface="Times New Roman" panose="02020603050405020304" pitchFamily="18" charset="0"/>
                <a:cs typeface="Times New Roman" panose="02020603050405020304" pitchFamily="18" charset="0"/>
              </a:rPr>
              <a:t>. These SKUs may be candidates for </a:t>
            </a:r>
            <a:r>
              <a:rPr lang="en-US" sz="1400" dirty="0">
                <a:solidFill>
                  <a:srgbClr val="00B0F0"/>
                </a:solidFill>
                <a:latin typeface="Times New Roman" panose="02020603050405020304" pitchFamily="18" charset="0"/>
                <a:cs typeface="Times New Roman" panose="02020603050405020304" pitchFamily="18" charset="0"/>
              </a:rPr>
              <a:t>inventory right-sizing </a:t>
            </a:r>
            <a:r>
              <a:rPr lang="en-US" sz="1400" dirty="0">
                <a:latin typeface="Times New Roman" panose="02020603050405020304" pitchFamily="18" charset="0"/>
                <a:cs typeface="Times New Roman" panose="02020603050405020304" pitchFamily="18" charset="0"/>
              </a:rPr>
              <a:t>to reduce carrying costs without compromising service levels."</a:t>
            </a:r>
          </a:p>
        </p:txBody>
      </p:sp>
    </p:spTree>
    <p:extLst>
      <p:ext uri="{BB962C8B-B14F-4D97-AF65-F5344CB8AC3E}">
        <p14:creationId xmlns:p14="http://schemas.microsoft.com/office/powerpoint/2010/main" val="127693560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FBC1C8">
                <a:alpha val="89804"/>
              </a:srgbClr>
            </a:gs>
            <a:gs pos="100000">
              <a:srgbClr val="E55270"/>
            </a:gs>
          </a:gsLst>
          <a:lin ang="8400000" scaled="0"/>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44061-A809-1133-DB8C-64C93996CE2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Average Forecast Error Rate by Product Type and Region</a:t>
            </a:r>
          </a:p>
        </p:txBody>
      </p:sp>
      <p:graphicFrame>
        <p:nvGraphicFramePr>
          <p:cNvPr id="12" name="Table 11">
            <a:extLst>
              <a:ext uri="{FF2B5EF4-FFF2-40B4-BE49-F238E27FC236}">
                <a16:creationId xmlns:a16="http://schemas.microsoft.com/office/drawing/2014/main" id="{54B8D33A-9F1A-C565-CACD-ED981689A500}"/>
              </a:ext>
            </a:extLst>
          </p:cNvPr>
          <p:cNvGraphicFramePr>
            <a:graphicFrameLocks noGrp="1"/>
          </p:cNvGraphicFramePr>
          <p:nvPr>
            <p:extLst>
              <p:ext uri="{D42A27DB-BD31-4B8C-83A1-F6EECF244321}">
                <p14:modId xmlns:p14="http://schemas.microsoft.com/office/powerpoint/2010/main" val="923148283"/>
              </p:ext>
            </p:extLst>
          </p:nvPr>
        </p:nvGraphicFramePr>
        <p:xfrm>
          <a:off x="838200" y="1958091"/>
          <a:ext cx="7345346" cy="2203154"/>
        </p:xfrm>
        <a:graphic>
          <a:graphicData uri="http://schemas.openxmlformats.org/drawingml/2006/table">
            <a:tbl>
              <a:tblPr>
                <a:effectLst>
                  <a:outerShdw blurRad="63500" sx="102000" sy="102000" algn="ctr" rotWithShape="0">
                    <a:prstClr val="black">
                      <a:alpha val="40000"/>
                    </a:prstClr>
                  </a:outerShdw>
                </a:effectLst>
              </a:tblPr>
              <a:tblGrid>
                <a:gridCol w="2514136">
                  <a:extLst>
                    <a:ext uri="{9D8B030D-6E8A-4147-A177-3AD203B41FA5}">
                      <a16:colId xmlns:a16="http://schemas.microsoft.com/office/drawing/2014/main" val="3019749652"/>
                    </a:ext>
                  </a:extLst>
                </a:gridCol>
                <a:gridCol w="1010234">
                  <a:extLst>
                    <a:ext uri="{9D8B030D-6E8A-4147-A177-3AD203B41FA5}">
                      <a16:colId xmlns:a16="http://schemas.microsoft.com/office/drawing/2014/main" val="1031919306"/>
                    </a:ext>
                  </a:extLst>
                </a:gridCol>
                <a:gridCol w="732790">
                  <a:extLst>
                    <a:ext uri="{9D8B030D-6E8A-4147-A177-3AD203B41FA5}">
                      <a16:colId xmlns:a16="http://schemas.microsoft.com/office/drawing/2014/main" val="1899417223"/>
                    </a:ext>
                  </a:extLst>
                </a:gridCol>
                <a:gridCol w="663001">
                  <a:extLst>
                    <a:ext uri="{9D8B030D-6E8A-4147-A177-3AD203B41FA5}">
                      <a16:colId xmlns:a16="http://schemas.microsoft.com/office/drawing/2014/main" val="2999916303"/>
                    </a:ext>
                  </a:extLst>
                </a:gridCol>
                <a:gridCol w="697895">
                  <a:extLst>
                    <a:ext uri="{9D8B030D-6E8A-4147-A177-3AD203B41FA5}">
                      <a16:colId xmlns:a16="http://schemas.microsoft.com/office/drawing/2014/main" val="2330185550"/>
                    </a:ext>
                  </a:extLst>
                </a:gridCol>
                <a:gridCol w="732790">
                  <a:extLst>
                    <a:ext uri="{9D8B030D-6E8A-4147-A177-3AD203B41FA5}">
                      <a16:colId xmlns:a16="http://schemas.microsoft.com/office/drawing/2014/main" val="2888263513"/>
                    </a:ext>
                  </a:extLst>
                </a:gridCol>
                <a:gridCol w="994500">
                  <a:extLst>
                    <a:ext uri="{9D8B030D-6E8A-4147-A177-3AD203B41FA5}">
                      <a16:colId xmlns:a16="http://schemas.microsoft.com/office/drawing/2014/main" val="2031020378"/>
                    </a:ext>
                  </a:extLst>
                </a:gridCol>
              </a:tblGrid>
              <a:tr h="390799">
                <a:tc>
                  <a:txBody>
                    <a:bodyPr/>
                    <a:lstStyle/>
                    <a:p>
                      <a:pPr algn="l" fontAlgn="b"/>
                      <a:r>
                        <a:rPr lang="en-US" sz="1100" b="1" i="0" u="none" strike="noStrike" dirty="0">
                          <a:solidFill>
                            <a:srgbClr val="000000"/>
                          </a:solidFill>
                          <a:effectLst/>
                          <a:latin typeface="Times New Roman" panose="02020603050405020304" pitchFamily="18" charset="0"/>
                        </a:rPr>
                        <a:t>Average of Forecast  Error Rate</a:t>
                      </a:r>
                    </a:p>
                  </a:txBody>
                  <a:tcPr marL="7620" marR="7620" marT="7620" marB="0" anchor="b">
                    <a:lnL>
                      <a:noFill/>
                    </a:lnL>
                    <a:lnR>
                      <a:noFill/>
                    </a:lnR>
                    <a:lnT>
                      <a:noFill/>
                    </a:lnT>
                    <a:lnB>
                      <a:noFill/>
                    </a:lnB>
                    <a:solidFill>
                      <a:srgbClr val="D9D9D9"/>
                    </a:solidFill>
                  </a:tcPr>
                </a:tc>
                <a:tc>
                  <a:txBody>
                    <a:bodyPr/>
                    <a:lstStyle/>
                    <a:p>
                      <a:pPr algn="l" fontAlgn="b"/>
                      <a:endParaRPr lang="en-US" sz="1100" b="1" i="0" u="none" strike="noStrike" dirty="0">
                        <a:solidFill>
                          <a:srgbClr val="000000"/>
                        </a:solidFill>
                        <a:effectLst/>
                        <a:latin typeface="Aptos Narrow" panose="020B0004020202020204" pitchFamily="34" charset="0"/>
                      </a:endParaRPr>
                    </a:p>
                  </a:txBody>
                  <a:tcPr marL="7620" marR="7620" marT="7620" marB="0" anchor="b">
                    <a:lnL>
                      <a:noFill/>
                    </a:lnL>
                    <a:lnR>
                      <a:noFill/>
                    </a:lnR>
                    <a:lnT>
                      <a:noFill/>
                    </a:lnT>
                    <a:lnB>
                      <a:noFill/>
                    </a:lnB>
                    <a:solidFill>
                      <a:srgbClr val="D9D9D9"/>
                    </a:solidFill>
                  </a:tcPr>
                </a:tc>
                <a:tc>
                  <a:txBody>
                    <a:bodyPr/>
                    <a:lstStyle/>
                    <a:p>
                      <a:pPr algn="l" fontAlgn="b"/>
                      <a:endParaRPr lang="en-US" sz="1100" b="1" i="0" u="none" strike="noStrike" dirty="0">
                        <a:solidFill>
                          <a:srgbClr val="000000"/>
                        </a:solidFill>
                        <a:effectLst/>
                        <a:latin typeface="Aptos Narrow" panose="020B0004020202020204" pitchFamily="34" charset="0"/>
                      </a:endParaRPr>
                    </a:p>
                  </a:txBody>
                  <a:tcPr marL="7620" marR="7620" marT="7620" marB="0" anchor="b">
                    <a:lnL>
                      <a:noFill/>
                    </a:lnL>
                    <a:lnR>
                      <a:noFill/>
                    </a:lnR>
                    <a:lnT>
                      <a:noFill/>
                    </a:lnT>
                    <a:lnB>
                      <a:noFill/>
                    </a:lnB>
                    <a:solidFill>
                      <a:srgbClr val="D9D9D9"/>
                    </a:solidFill>
                  </a:tcPr>
                </a:tc>
                <a:tc>
                  <a:txBody>
                    <a:bodyPr/>
                    <a:lstStyle/>
                    <a:p>
                      <a:pPr algn="l" fontAlgn="b"/>
                      <a:endParaRPr lang="en-US" sz="1100" b="1" i="0" u="none" strike="noStrike">
                        <a:solidFill>
                          <a:srgbClr val="000000"/>
                        </a:solidFill>
                        <a:effectLst/>
                        <a:latin typeface="Aptos Narrow" panose="020B0004020202020204" pitchFamily="34" charset="0"/>
                      </a:endParaRPr>
                    </a:p>
                  </a:txBody>
                  <a:tcPr marL="7620" marR="7620" marT="7620" marB="0" anchor="b">
                    <a:lnL>
                      <a:noFill/>
                    </a:lnL>
                    <a:lnR>
                      <a:noFill/>
                    </a:lnR>
                    <a:lnT>
                      <a:noFill/>
                    </a:lnT>
                    <a:lnB>
                      <a:noFill/>
                    </a:lnB>
                    <a:solidFill>
                      <a:srgbClr val="D9D9D9"/>
                    </a:solidFill>
                  </a:tcPr>
                </a:tc>
                <a:tc>
                  <a:txBody>
                    <a:bodyPr/>
                    <a:lstStyle/>
                    <a:p>
                      <a:pPr algn="l" fontAlgn="b"/>
                      <a:endParaRPr lang="en-US" sz="1100" b="1" i="0" u="none" strike="noStrike">
                        <a:solidFill>
                          <a:srgbClr val="000000"/>
                        </a:solidFill>
                        <a:effectLst/>
                        <a:latin typeface="Aptos Narrow" panose="020B0004020202020204" pitchFamily="34" charset="0"/>
                      </a:endParaRPr>
                    </a:p>
                  </a:txBody>
                  <a:tcPr marL="7620" marR="7620" marT="7620" marB="0" anchor="b">
                    <a:lnL>
                      <a:noFill/>
                    </a:lnL>
                    <a:lnR>
                      <a:noFill/>
                    </a:lnR>
                    <a:lnT>
                      <a:noFill/>
                    </a:lnT>
                    <a:lnB>
                      <a:noFill/>
                    </a:lnB>
                    <a:solidFill>
                      <a:srgbClr val="D9D9D9"/>
                    </a:solidFill>
                  </a:tcPr>
                </a:tc>
                <a:tc>
                  <a:txBody>
                    <a:bodyPr/>
                    <a:lstStyle/>
                    <a:p>
                      <a:pPr algn="l" fontAlgn="b"/>
                      <a:endParaRPr lang="en-US" sz="1100" b="1" i="0" u="none" strike="noStrike" dirty="0">
                        <a:solidFill>
                          <a:srgbClr val="000000"/>
                        </a:solidFill>
                        <a:effectLst/>
                        <a:latin typeface="Aptos Narrow" panose="020B0004020202020204" pitchFamily="34" charset="0"/>
                      </a:endParaRPr>
                    </a:p>
                  </a:txBody>
                  <a:tcPr marL="7620" marR="7620" marT="7620" marB="0" anchor="b">
                    <a:lnL>
                      <a:noFill/>
                    </a:lnL>
                    <a:lnR>
                      <a:noFill/>
                    </a:lnR>
                    <a:lnT>
                      <a:noFill/>
                    </a:lnT>
                    <a:lnB>
                      <a:noFill/>
                    </a:lnB>
                    <a:solidFill>
                      <a:srgbClr val="D9D9D9"/>
                    </a:solidFill>
                  </a:tcPr>
                </a:tc>
                <a:tc>
                  <a:txBody>
                    <a:bodyPr/>
                    <a:lstStyle/>
                    <a:p>
                      <a:pPr algn="l" fontAlgn="b"/>
                      <a:endParaRPr lang="en-US" sz="1100" b="1" i="0" u="none" strike="noStrike" dirty="0">
                        <a:solidFill>
                          <a:srgbClr val="000000"/>
                        </a:solidFill>
                        <a:effectLst/>
                        <a:latin typeface="Aptos Narrow" panose="020B0004020202020204" pitchFamily="34" charset="0"/>
                      </a:endParaRPr>
                    </a:p>
                  </a:txBody>
                  <a:tcPr marL="7620" marR="7620" marT="7620" marB="0" anchor="b">
                    <a:lnL>
                      <a:noFill/>
                    </a:lnL>
                    <a:lnR>
                      <a:noFill/>
                    </a:lnR>
                    <a:lnT>
                      <a:noFill/>
                    </a:lnT>
                    <a:lnB>
                      <a:noFill/>
                    </a:lnB>
                    <a:solidFill>
                      <a:srgbClr val="D9D9D9"/>
                    </a:solidFill>
                  </a:tcPr>
                </a:tc>
                <a:extLst>
                  <a:ext uri="{0D108BD9-81ED-4DB2-BD59-A6C34878D82A}">
                    <a16:rowId xmlns:a16="http://schemas.microsoft.com/office/drawing/2014/main" val="2433367986"/>
                  </a:ext>
                </a:extLst>
              </a:tr>
              <a:tr h="362471">
                <a:tc>
                  <a:txBody>
                    <a:bodyPr/>
                    <a:lstStyle/>
                    <a:p>
                      <a:pPr algn="l" fontAlgn="b"/>
                      <a:endParaRPr lang="en-US" sz="1100" b="1" i="0" u="none" strike="noStrike">
                        <a:solidFill>
                          <a:srgbClr val="000000"/>
                        </a:solidFill>
                        <a:effectLst/>
                        <a:latin typeface="Aptos Narrow" panose="020B0004020202020204" pitchFamily="34" charset="0"/>
                      </a:endParaRPr>
                    </a:p>
                  </a:txBody>
                  <a:tcPr marL="7620" marR="7620" marT="7620" marB="0" anchor="b">
                    <a:lnL>
                      <a:noFill/>
                    </a:lnL>
                    <a:lnR>
                      <a:noFill/>
                    </a:lnR>
                    <a:lnT>
                      <a:noFill/>
                    </a:lnT>
                    <a:lnB w="6350" cap="flat" cmpd="sng" algn="ctr">
                      <a:solidFill>
                        <a:srgbClr val="3F3F3F"/>
                      </a:solidFill>
                      <a:prstDash val="solid"/>
                      <a:round/>
                      <a:headEnd type="none" w="med" len="med"/>
                      <a:tailEnd type="none" w="med" len="med"/>
                    </a:lnB>
                    <a:solidFill>
                      <a:srgbClr val="D9D9D9"/>
                    </a:solidFill>
                  </a:tcPr>
                </a:tc>
                <a:tc>
                  <a:txBody>
                    <a:bodyPr/>
                    <a:lstStyle/>
                    <a:p>
                      <a:pPr algn="l" fontAlgn="b"/>
                      <a:r>
                        <a:rPr lang="en-US" sz="1100" b="1" i="0" u="none" strike="noStrike">
                          <a:solidFill>
                            <a:srgbClr val="000000"/>
                          </a:solidFill>
                          <a:effectLst/>
                          <a:latin typeface="Aptos Narrow" panose="020B0004020202020204" pitchFamily="34" charset="0"/>
                        </a:rPr>
                        <a:t>Bangalore</a:t>
                      </a:r>
                    </a:p>
                  </a:txBody>
                  <a:tcPr marL="7620" marR="7620" marT="7620" marB="0" anchor="b">
                    <a:lnL>
                      <a:noFill/>
                    </a:lnL>
                    <a:lnR>
                      <a:noFill/>
                    </a:lnR>
                    <a:lnT>
                      <a:noFill/>
                    </a:lnT>
                    <a:lnB w="6350" cap="flat" cmpd="sng" algn="ctr">
                      <a:solidFill>
                        <a:srgbClr val="A6A6A6"/>
                      </a:solidFill>
                      <a:prstDash val="solid"/>
                      <a:round/>
                      <a:headEnd type="none" w="med" len="med"/>
                      <a:tailEnd type="none" w="med" len="med"/>
                    </a:lnB>
                    <a:solidFill>
                      <a:srgbClr val="D9D9D9"/>
                    </a:solidFill>
                  </a:tcPr>
                </a:tc>
                <a:tc>
                  <a:txBody>
                    <a:bodyPr/>
                    <a:lstStyle/>
                    <a:p>
                      <a:pPr algn="l" fontAlgn="b"/>
                      <a:r>
                        <a:rPr lang="en-US" sz="1100" b="1" i="0" u="none" strike="noStrike">
                          <a:solidFill>
                            <a:srgbClr val="000000"/>
                          </a:solidFill>
                          <a:effectLst/>
                          <a:latin typeface="Aptos Narrow" panose="020B0004020202020204" pitchFamily="34" charset="0"/>
                        </a:rPr>
                        <a:t>Chennai</a:t>
                      </a:r>
                    </a:p>
                  </a:txBody>
                  <a:tcPr marL="7620" marR="7620" marT="7620" marB="0" anchor="b">
                    <a:lnL>
                      <a:noFill/>
                    </a:lnL>
                    <a:lnR>
                      <a:noFill/>
                    </a:lnR>
                    <a:lnT>
                      <a:noFill/>
                    </a:lnT>
                    <a:lnB w="6350" cap="flat" cmpd="sng" algn="ctr">
                      <a:solidFill>
                        <a:srgbClr val="A6A6A6"/>
                      </a:solidFill>
                      <a:prstDash val="solid"/>
                      <a:round/>
                      <a:headEnd type="none" w="med" len="med"/>
                      <a:tailEnd type="none" w="med" len="med"/>
                    </a:lnB>
                    <a:solidFill>
                      <a:srgbClr val="D9D9D9"/>
                    </a:solidFill>
                  </a:tcPr>
                </a:tc>
                <a:tc>
                  <a:txBody>
                    <a:bodyPr/>
                    <a:lstStyle/>
                    <a:p>
                      <a:pPr algn="l" fontAlgn="b"/>
                      <a:r>
                        <a:rPr lang="en-US" sz="1100" b="1" i="0" u="none" strike="noStrike">
                          <a:solidFill>
                            <a:srgbClr val="000000"/>
                          </a:solidFill>
                          <a:effectLst/>
                          <a:latin typeface="Aptos Narrow" panose="020B0004020202020204" pitchFamily="34" charset="0"/>
                        </a:rPr>
                        <a:t>Delhi</a:t>
                      </a:r>
                    </a:p>
                  </a:txBody>
                  <a:tcPr marL="7620" marR="7620" marT="7620" marB="0" anchor="b">
                    <a:lnL>
                      <a:noFill/>
                    </a:lnL>
                    <a:lnR>
                      <a:noFill/>
                    </a:lnR>
                    <a:lnT>
                      <a:noFill/>
                    </a:lnT>
                    <a:lnB w="6350" cap="flat" cmpd="sng" algn="ctr">
                      <a:solidFill>
                        <a:srgbClr val="A6A6A6"/>
                      </a:solidFill>
                      <a:prstDash val="solid"/>
                      <a:round/>
                      <a:headEnd type="none" w="med" len="med"/>
                      <a:tailEnd type="none" w="med" len="med"/>
                    </a:lnB>
                    <a:solidFill>
                      <a:srgbClr val="D9D9D9"/>
                    </a:solidFill>
                  </a:tcPr>
                </a:tc>
                <a:tc>
                  <a:txBody>
                    <a:bodyPr/>
                    <a:lstStyle/>
                    <a:p>
                      <a:pPr algn="l" fontAlgn="b"/>
                      <a:r>
                        <a:rPr lang="en-US" sz="1100" b="1" i="0" u="none" strike="noStrike">
                          <a:solidFill>
                            <a:srgbClr val="000000"/>
                          </a:solidFill>
                          <a:effectLst/>
                          <a:latin typeface="Aptos Narrow" panose="020B0004020202020204" pitchFamily="34" charset="0"/>
                        </a:rPr>
                        <a:t>Kolkata</a:t>
                      </a:r>
                    </a:p>
                  </a:txBody>
                  <a:tcPr marL="7620" marR="7620" marT="7620" marB="0" anchor="b">
                    <a:lnL>
                      <a:noFill/>
                    </a:lnL>
                    <a:lnR>
                      <a:noFill/>
                    </a:lnR>
                    <a:lnT>
                      <a:noFill/>
                    </a:lnT>
                    <a:lnB w="6350" cap="flat" cmpd="sng" algn="ctr">
                      <a:solidFill>
                        <a:srgbClr val="A6A6A6"/>
                      </a:solidFill>
                      <a:prstDash val="solid"/>
                      <a:round/>
                      <a:headEnd type="none" w="med" len="med"/>
                      <a:tailEnd type="none" w="med" len="med"/>
                    </a:lnB>
                    <a:solidFill>
                      <a:srgbClr val="D9D9D9"/>
                    </a:solidFill>
                  </a:tcPr>
                </a:tc>
                <a:tc>
                  <a:txBody>
                    <a:bodyPr/>
                    <a:lstStyle/>
                    <a:p>
                      <a:pPr algn="l" fontAlgn="b"/>
                      <a:r>
                        <a:rPr lang="en-US" sz="1100" b="1" i="0" u="none" strike="noStrike">
                          <a:solidFill>
                            <a:srgbClr val="000000"/>
                          </a:solidFill>
                          <a:effectLst/>
                          <a:latin typeface="Aptos Narrow" panose="020B0004020202020204" pitchFamily="34" charset="0"/>
                        </a:rPr>
                        <a:t>Mumbai</a:t>
                      </a:r>
                    </a:p>
                  </a:txBody>
                  <a:tcPr marL="7620" marR="7620" marT="7620" marB="0" anchor="b">
                    <a:lnL>
                      <a:noFill/>
                    </a:lnL>
                    <a:lnR>
                      <a:noFill/>
                    </a:lnR>
                    <a:lnT>
                      <a:noFill/>
                    </a:lnT>
                    <a:lnB w="6350" cap="flat" cmpd="sng" algn="ctr">
                      <a:solidFill>
                        <a:srgbClr val="A6A6A6"/>
                      </a:solidFill>
                      <a:prstDash val="solid"/>
                      <a:round/>
                      <a:headEnd type="none" w="med" len="med"/>
                      <a:tailEnd type="none" w="med" len="med"/>
                    </a:lnB>
                    <a:solidFill>
                      <a:srgbClr val="D9D9D9"/>
                    </a:solidFill>
                  </a:tcPr>
                </a:tc>
                <a:tc>
                  <a:txBody>
                    <a:bodyPr/>
                    <a:lstStyle/>
                    <a:p>
                      <a:pPr algn="l" fontAlgn="b"/>
                      <a:r>
                        <a:rPr lang="en-US" sz="1100" b="1" i="0" u="none" strike="noStrike">
                          <a:solidFill>
                            <a:srgbClr val="000000"/>
                          </a:solidFill>
                          <a:effectLst/>
                          <a:latin typeface="Aptos Narrow" panose="020B0004020202020204" pitchFamily="34" charset="0"/>
                        </a:rPr>
                        <a:t>Grand Total</a:t>
                      </a:r>
                    </a:p>
                  </a:txBody>
                  <a:tcPr marL="7620" marR="7620" marT="7620" marB="0" anchor="b">
                    <a:lnL>
                      <a:noFill/>
                    </a:lnL>
                    <a:lnR>
                      <a:noFill/>
                    </a:lnR>
                    <a:lnT>
                      <a:noFill/>
                    </a:lnT>
                    <a:lnB w="6350" cap="flat" cmpd="sng" algn="ctr">
                      <a:solidFill>
                        <a:srgbClr val="A6A6A6"/>
                      </a:solidFill>
                      <a:prstDash val="solid"/>
                      <a:round/>
                      <a:headEnd type="none" w="med" len="med"/>
                      <a:tailEnd type="none" w="med" len="med"/>
                    </a:lnB>
                    <a:solidFill>
                      <a:srgbClr val="D9D9D9"/>
                    </a:solidFill>
                  </a:tcPr>
                </a:tc>
                <a:extLst>
                  <a:ext uri="{0D108BD9-81ED-4DB2-BD59-A6C34878D82A}">
                    <a16:rowId xmlns:a16="http://schemas.microsoft.com/office/drawing/2014/main" val="247908366"/>
                  </a:ext>
                </a:extLst>
              </a:tr>
              <a:tr h="362471">
                <a:tc>
                  <a:txBody>
                    <a:bodyPr/>
                    <a:lstStyle/>
                    <a:p>
                      <a:pPr algn="l" fontAlgn="b"/>
                      <a:r>
                        <a:rPr lang="en-US" sz="1100" b="1" i="0" u="none" strike="noStrike">
                          <a:solidFill>
                            <a:srgbClr val="3F3F3F"/>
                          </a:solidFill>
                          <a:effectLst/>
                          <a:latin typeface="Aptos Narrow" panose="020B0004020202020204" pitchFamily="34" charset="0"/>
                        </a:rPr>
                        <a:t>cosmetics</a:t>
                      </a:r>
                    </a:p>
                  </a:txBody>
                  <a:tcPr marL="7620" marR="7620" marT="7620" marB="0" anchor="b">
                    <a:lnL w="6350" cap="flat" cmpd="sng" algn="ctr">
                      <a:solidFill>
                        <a:srgbClr val="3F3F3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ctr"/>
                      <a:r>
                        <a:rPr lang="en-US" sz="1100" b="0" i="0" u="none" strike="noStrike">
                          <a:solidFill>
                            <a:srgbClr val="000000"/>
                          </a:solidFill>
                          <a:effectLst/>
                          <a:latin typeface="Aptos Narrow" panose="020B0004020202020204" pitchFamily="34" charset="0"/>
                        </a:rPr>
                        <a:t>10.24%</a:t>
                      </a:r>
                    </a:p>
                  </a:txBody>
                  <a:tcPr marL="7620" marR="7620" marT="762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A6A6A6"/>
                      </a:solidFill>
                      <a:prstDash val="solid"/>
                      <a:round/>
                      <a:headEnd type="none" w="med" len="med"/>
                      <a:tailEnd type="none" w="med" len="med"/>
                    </a:lnT>
                    <a:lnB>
                      <a:noFill/>
                    </a:lnB>
                    <a:solidFill>
                      <a:srgbClr val="F8696B"/>
                    </a:solidFill>
                  </a:tcPr>
                </a:tc>
                <a:tc>
                  <a:txBody>
                    <a:bodyPr/>
                    <a:lstStyle/>
                    <a:p>
                      <a:pPr algn="l" fontAlgn="ctr"/>
                      <a:r>
                        <a:rPr lang="en-US" sz="1100" b="0" i="0" u="none" strike="noStrike">
                          <a:solidFill>
                            <a:srgbClr val="000000"/>
                          </a:solidFill>
                          <a:effectLst/>
                          <a:latin typeface="Aptos Narrow" panose="020B0004020202020204" pitchFamily="34" charset="0"/>
                        </a:rPr>
                        <a:t>10.12%</a:t>
                      </a:r>
                    </a:p>
                  </a:txBody>
                  <a:tcPr marL="7620" marR="7620" marT="762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A6A6A6"/>
                      </a:solidFill>
                      <a:prstDash val="solid"/>
                      <a:round/>
                      <a:headEnd type="none" w="med" len="med"/>
                      <a:tailEnd type="none" w="med" len="med"/>
                    </a:lnT>
                    <a:lnB>
                      <a:noFill/>
                    </a:lnB>
                    <a:solidFill>
                      <a:srgbClr val="FAB3B5"/>
                    </a:solidFill>
                  </a:tcPr>
                </a:tc>
                <a:tc>
                  <a:txBody>
                    <a:bodyPr/>
                    <a:lstStyle/>
                    <a:p>
                      <a:pPr algn="l" fontAlgn="ctr"/>
                      <a:r>
                        <a:rPr lang="en-US" sz="1100" b="0" i="0" u="none" strike="noStrike">
                          <a:solidFill>
                            <a:srgbClr val="000000"/>
                          </a:solidFill>
                          <a:effectLst/>
                          <a:latin typeface="Aptos Narrow" panose="020B0004020202020204" pitchFamily="34" charset="0"/>
                        </a:rPr>
                        <a:t>10.06%</a:t>
                      </a:r>
                    </a:p>
                  </a:txBody>
                  <a:tcPr marL="7620" marR="7620" marT="762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A6A6A6"/>
                      </a:solidFill>
                      <a:prstDash val="solid"/>
                      <a:round/>
                      <a:headEnd type="none" w="med" len="med"/>
                      <a:tailEnd type="none" w="med" len="med"/>
                    </a:lnT>
                    <a:lnB>
                      <a:noFill/>
                    </a:lnB>
                    <a:solidFill>
                      <a:srgbClr val="FBD8DA"/>
                    </a:solidFill>
                  </a:tcPr>
                </a:tc>
                <a:tc>
                  <a:txBody>
                    <a:bodyPr/>
                    <a:lstStyle/>
                    <a:p>
                      <a:pPr algn="l" fontAlgn="ctr"/>
                      <a:r>
                        <a:rPr lang="en-US" sz="1100" b="0" i="0" u="none" strike="noStrike">
                          <a:solidFill>
                            <a:srgbClr val="000000"/>
                          </a:solidFill>
                          <a:effectLst/>
                          <a:latin typeface="Aptos Narrow" panose="020B0004020202020204" pitchFamily="34" charset="0"/>
                        </a:rPr>
                        <a:t>10.04%</a:t>
                      </a:r>
                    </a:p>
                  </a:txBody>
                  <a:tcPr marL="7620" marR="7620" marT="762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A6A6A6"/>
                      </a:solidFill>
                      <a:prstDash val="solid"/>
                      <a:round/>
                      <a:headEnd type="none" w="med" len="med"/>
                      <a:tailEnd type="none" w="med" len="med"/>
                    </a:lnT>
                    <a:lnB>
                      <a:noFill/>
                    </a:lnB>
                    <a:solidFill>
                      <a:srgbClr val="FCE4E7"/>
                    </a:solidFill>
                  </a:tcPr>
                </a:tc>
                <a:tc>
                  <a:txBody>
                    <a:bodyPr/>
                    <a:lstStyle/>
                    <a:p>
                      <a:pPr algn="l" fontAlgn="ctr"/>
                      <a:r>
                        <a:rPr lang="en-US" sz="1100" b="0" i="0" u="none" strike="noStrike">
                          <a:solidFill>
                            <a:srgbClr val="000000"/>
                          </a:solidFill>
                          <a:effectLst/>
                          <a:latin typeface="Aptos Narrow" panose="020B0004020202020204" pitchFamily="34" charset="0"/>
                        </a:rPr>
                        <a:t>10.00%</a:t>
                      </a:r>
                    </a:p>
                  </a:txBody>
                  <a:tcPr marL="7620" marR="7620" marT="762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A6A6A6"/>
                      </a:solidFill>
                      <a:prstDash val="solid"/>
                      <a:round/>
                      <a:headEnd type="none" w="med" len="med"/>
                      <a:tailEnd type="none" w="med" len="med"/>
                    </a:lnT>
                    <a:lnB>
                      <a:noFill/>
                    </a:lnB>
                    <a:solidFill>
                      <a:srgbClr val="FCFCFF"/>
                    </a:solidFill>
                  </a:tcPr>
                </a:tc>
                <a:tc>
                  <a:txBody>
                    <a:bodyPr/>
                    <a:lstStyle/>
                    <a:p>
                      <a:pPr algn="l" fontAlgn="ctr"/>
                      <a:r>
                        <a:rPr lang="en-US" sz="1100" b="0" i="0" u="none" strike="noStrike">
                          <a:solidFill>
                            <a:srgbClr val="000000"/>
                          </a:solidFill>
                          <a:effectLst/>
                          <a:latin typeface="Aptos Narrow" panose="020B0004020202020204" pitchFamily="34" charset="0"/>
                        </a:rPr>
                        <a:t>10.09%</a:t>
                      </a:r>
                    </a:p>
                  </a:txBody>
                  <a:tcPr marL="7620" marR="7620" marT="7620" marB="0" anchor="ctr">
                    <a:lnL w="6350" cap="flat" cmpd="sng" algn="ctr">
                      <a:solidFill>
                        <a:srgbClr val="BFBFBF"/>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a:noFill/>
                    </a:lnB>
                    <a:solidFill>
                      <a:srgbClr val="FBC4C7"/>
                    </a:solidFill>
                  </a:tcPr>
                </a:tc>
                <a:extLst>
                  <a:ext uri="{0D108BD9-81ED-4DB2-BD59-A6C34878D82A}">
                    <a16:rowId xmlns:a16="http://schemas.microsoft.com/office/drawing/2014/main" val="1269822707"/>
                  </a:ext>
                </a:extLst>
              </a:tr>
              <a:tr h="362471">
                <a:tc>
                  <a:txBody>
                    <a:bodyPr/>
                    <a:lstStyle/>
                    <a:p>
                      <a:pPr algn="l" fontAlgn="b"/>
                      <a:r>
                        <a:rPr lang="en-US" sz="1100" b="1" i="0" u="none" strike="noStrike">
                          <a:solidFill>
                            <a:srgbClr val="3F3F3F"/>
                          </a:solidFill>
                          <a:effectLst/>
                          <a:latin typeface="Aptos Narrow" panose="020B0004020202020204" pitchFamily="34" charset="0"/>
                        </a:rPr>
                        <a:t>haircare</a:t>
                      </a:r>
                    </a:p>
                  </a:txBody>
                  <a:tcPr marL="7620" marR="7620" marT="7620" marB="0" anchor="b">
                    <a:lnL w="6350" cap="flat" cmpd="sng" algn="ctr">
                      <a:solidFill>
                        <a:srgbClr val="3F3F3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ctr"/>
                      <a:r>
                        <a:rPr lang="en-US" sz="1100" b="0" i="0" u="none" strike="noStrike">
                          <a:solidFill>
                            <a:srgbClr val="000000"/>
                          </a:solidFill>
                          <a:effectLst/>
                          <a:latin typeface="Aptos Narrow" panose="020B0004020202020204" pitchFamily="34" charset="0"/>
                        </a:rPr>
                        <a:t>10.00%</a:t>
                      </a:r>
                    </a:p>
                  </a:txBody>
                  <a:tcPr marL="7620" marR="7620" marT="762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a:noFill/>
                    </a:lnB>
                    <a:solidFill>
                      <a:srgbClr val="FCFCFF"/>
                    </a:solidFill>
                  </a:tcPr>
                </a:tc>
                <a:tc>
                  <a:txBody>
                    <a:bodyPr/>
                    <a:lstStyle/>
                    <a:p>
                      <a:pPr algn="l" fontAlgn="ctr"/>
                      <a:r>
                        <a:rPr lang="en-US" sz="1100" b="0" i="0" u="none" strike="noStrike">
                          <a:solidFill>
                            <a:srgbClr val="000000"/>
                          </a:solidFill>
                          <a:effectLst/>
                          <a:latin typeface="Aptos Narrow" panose="020B0004020202020204" pitchFamily="34" charset="0"/>
                        </a:rPr>
                        <a:t>10.10%</a:t>
                      </a:r>
                    </a:p>
                  </a:txBody>
                  <a:tcPr marL="7620" marR="7620" marT="762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a:noFill/>
                    </a:lnB>
                    <a:solidFill>
                      <a:srgbClr val="FBBFC2"/>
                    </a:solidFill>
                  </a:tcPr>
                </a:tc>
                <a:tc>
                  <a:txBody>
                    <a:bodyPr/>
                    <a:lstStyle/>
                    <a:p>
                      <a:pPr algn="l" fontAlgn="ctr"/>
                      <a:r>
                        <a:rPr lang="en-US" sz="1100" b="0" i="0" u="none" strike="noStrike">
                          <a:solidFill>
                            <a:srgbClr val="000000"/>
                          </a:solidFill>
                          <a:effectLst/>
                          <a:latin typeface="Aptos Narrow" panose="020B0004020202020204" pitchFamily="34" charset="0"/>
                        </a:rPr>
                        <a:t>10.04%</a:t>
                      </a:r>
                    </a:p>
                  </a:txBody>
                  <a:tcPr marL="7620" marR="7620" marT="762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a:noFill/>
                    </a:lnB>
                    <a:solidFill>
                      <a:srgbClr val="FCE4E7"/>
                    </a:solidFill>
                  </a:tcPr>
                </a:tc>
                <a:tc>
                  <a:txBody>
                    <a:bodyPr/>
                    <a:lstStyle/>
                    <a:p>
                      <a:pPr algn="l" fontAlgn="ctr"/>
                      <a:r>
                        <a:rPr lang="en-US" sz="1100" b="0" i="0" u="none" strike="noStrike">
                          <a:solidFill>
                            <a:srgbClr val="000000"/>
                          </a:solidFill>
                          <a:effectLst/>
                          <a:latin typeface="Aptos Narrow" panose="020B0004020202020204" pitchFamily="34" charset="0"/>
                        </a:rPr>
                        <a:t>10.02%</a:t>
                      </a:r>
                    </a:p>
                  </a:txBody>
                  <a:tcPr marL="7620" marR="7620" marT="762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a:noFill/>
                    </a:lnB>
                    <a:solidFill>
                      <a:srgbClr val="FCF0F3"/>
                    </a:solidFill>
                  </a:tcPr>
                </a:tc>
                <a:tc>
                  <a:txBody>
                    <a:bodyPr/>
                    <a:lstStyle/>
                    <a:p>
                      <a:pPr algn="l" fontAlgn="ctr"/>
                      <a:r>
                        <a:rPr lang="en-US" sz="1100" b="0" i="0" u="none" strike="noStrike">
                          <a:solidFill>
                            <a:srgbClr val="000000"/>
                          </a:solidFill>
                          <a:effectLst/>
                          <a:latin typeface="Aptos Narrow" panose="020B0004020202020204" pitchFamily="34" charset="0"/>
                        </a:rPr>
                        <a:t>10.12%</a:t>
                      </a:r>
                    </a:p>
                  </a:txBody>
                  <a:tcPr marL="7620" marR="7620" marT="762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a:noFill/>
                    </a:lnB>
                    <a:solidFill>
                      <a:srgbClr val="FAB3B5"/>
                    </a:solidFill>
                  </a:tcPr>
                </a:tc>
                <a:tc>
                  <a:txBody>
                    <a:bodyPr/>
                    <a:lstStyle/>
                    <a:p>
                      <a:pPr algn="l" fontAlgn="ctr"/>
                      <a:r>
                        <a:rPr lang="en-US" sz="1100" b="0" i="0" u="none" strike="noStrike">
                          <a:solidFill>
                            <a:srgbClr val="000000"/>
                          </a:solidFill>
                          <a:effectLst/>
                          <a:latin typeface="Aptos Narrow" panose="020B0004020202020204" pitchFamily="34" charset="0"/>
                        </a:rPr>
                        <a:t>10.05%</a:t>
                      </a:r>
                    </a:p>
                  </a:txBody>
                  <a:tcPr marL="7620" marR="7620" marT="7620" marB="0" anchor="ctr">
                    <a:lnL w="6350" cap="flat" cmpd="sng" algn="ctr">
                      <a:solidFill>
                        <a:srgbClr val="BFBFBF"/>
                      </a:solidFill>
                      <a:prstDash val="solid"/>
                      <a:round/>
                      <a:headEnd type="none" w="med" len="med"/>
                      <a:tailEnd type="none" w="med" len="med"/>
                    </a:lnL>
                    <a:lnR>
                      <a:noFill/>
                    </a:lnR>
                    <a:lnT>
                      <a:noFill/>
                    </a:lnT>
                    <a:lnB>
                      <a:noFill/>
                    </a:lnB>
                    <a:solidFill>
                      <a:srgbClr val="FCDADD"/>
                    </a:solidFill>
                  </a:tcPr>
                </a:tc>
                <a:extLst>
                  <a:ext uri="{0D108BD9-81ED-4DB2-BD59-A6C34878D82A}">
                    <a16:rowId xmlns:a16="http://schemas.microsoft.com/office/drawing/2014/main" val="1791123956"/>
                  </a:ext>
                </a:extLst>
              </a:tr>
              <a:tr h="362471">
                <a:tc>
                  <a:txBody>
                    <a:bodyPr/>
                    <a:lstStyle/>
                    <a:p>
                      <a:pPr algn="l" fontAlgn="b"/>
                      <a:r>
                        <a:rPr lang="en-US" sz="1100" b="1" i="0" u="none" strike="noStrike">
                          <a:solidFill>
                            <a:srgbClr val="3F3F3F"/>
                          </a:solidFill>
                          <a:effectLst/>
                          <a:latin typeface="Aptos Narrow" panose="020B0004020202020204" pitchFamily="34" charset="0"/>
                        </a:rPr>
                        <a:t>skincare</a:t>
                      </a:r>
                    </a:p>
                  </a:txBody>
                  <a:tcPr marL="7620" marR="7620" marT="7620" marB="0" anchor="b">
                    <a:lnL w="6350" cap="flat" cmpd="sng" algn="ctr">
                      <a:solidFill>
                        <a:srgbClr val="3F3F3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2F2F2"/>
                    </a:solidFill>
                  </a:tcPr>
                </a:tc>
                <a:tc>
                  <a:txBody>
                    <a:bodyPr/>
                    <a:lstStyle/>
                    <a:p>
                      <a:pPr algn="l" fontAlgn="ctr"/>
                      <a:r>
                        <a:rPr lang="en-US" sz="1100" b="0" i="0" u="none" strike="noStrike">
                          <a:solidFill>
                            <a:srgbClr val="000000"/>
                          </a:solidFill>
                          <a:effectLst/>
                          <a:latin typeface="Aptos Narrow" panose="020B0004020202020204" pitchFamily="34" charset="0"/>
                        </a:rPr>
                        <a:t>10.00%</a:t>
                      </a:r>
                    </a:p>
                  </a:txBody>
                  <a:tcPr marL="7620" marR="7620" marT="762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w="6350" cap="flat" cmpd="sng" algn="ctr">
                      <a:solidFill>
                        <a:srgbClr val="A6A6A6"/>
                      </a:solidFill>
                      <a:prstDash val="solid"/>
                      <a:round/>
                      <a:headEnd type="none" w="med" len="med"/>
                      <a:tailEnd type="none" w="med" len="med"/>
                    </a:lnB>
                    <a:solidFill>
                      <a:srgbClr val="FCFCFF"/>
                    </a:solidFill>
                  </a:tcPr>
                </a:tc>
                <a:tc>
                  <a:txBody>
                    <a:bodyPr/>
                    <a:lstStyle/>
                    <a:p>
                      <a:pPr algn="l" fontAlgn="ctr"/>
                      <a:r>
                        <a:rPr lang="en-US" sz="1100" b="0" i="0" u="none" strike="noStrike">
                          <a:solidFill>
                            <a:srgbClr val="000000"/>
                          </a:solidFill>
                          <a:effectLst/>
                          <a:latin typeface="Aptos Narrow" panose="020B0004020202020204" pitchFamily="34" charset="0"/>
                        </a:rPr>
                        <a:t>10.00%</a:t>
                      </a:r>
                    </a:p>
                  </a:txBody>
                  <a:tcPr marL="7620" marR="7620" marT="762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w="6350" cap="flat" cmpd="sng" algn="ctr">
                      <a:solidFill>
                        <a:srgbClr val="A6A6A6"/>
                      </a:solidFill>
                      <a:prstDash val="solid"/>
                      <a:round/>
                      <a:headEnd type="none" w="med" len="med"/>
                      <a:tailEnd type="none" w="med" len="med"/>
                    </a:lnB>
                    <a:solidFill>
                      <a:srgbClr val="FCFCFF"/>
                    </a:solidFill>
                  </a:tcPr>
                </a:tc>
                <a:tc>
                  <a:txBody>
                    <a:bodyPr/>
                    <a:lstStyle/>
                    <a:p>
                      <a:pPr algn="l" fontAlgn="ctr"/>
                      <a:r>
                        <a:rPr lang="en-US" sz="1100" b="0" i="0" u="none" strike="noStrike">
                          <a:solidFill>
                            <a:srgbClr val="000000"/>
                          </a:solidFill>
                          <a:effectLst/>
                          <a:latin typeface="Aptos Narrow" panose="020B0004020202020204" pitchFamily="34" charset="0"/>
                        </a:rPr>
                        <a:t>10.16%</a:t>
                      </a:r>
                    </a:p>
                  </a:txBody>
                  <a:tcPr marL="7620" marR="7620" marT="762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w="6350" cap="flat" cmpd="sng" algn="ctr">
                      <a:solidFill>
                        <a:srgbClr val="A6A6A6"/>
                      </a:solidFill>
                      <a:prstDash val="solid"/>
                      <a:round/>
                      <a:headEnd type="none" w="med" len="med"/>
                      <a:tailEnd type="none" w="med" len="med"/>
                    </a:lnB>
                    <a:solidFill>
                      <a:srgbClr val="FA9B9D"/>
                    </a:solidFill>
                  </a:tcPr>
                </a:tc>
                <a:tc>
                  <a:txBody>
                    <a:bodyPr/>
                    <a:lstStyle/>
                    <a:p>
                      <a:pPr algn="l" fontAlgn="ctr"/>
                      <a:r>
                        <a:rPr lang="en-US" sz="1100" b="0" i="0" u="none" strike="noStrike">
                          <a:solidFill>
                            <a:srgbClr val="000000"/>
                          </a:solidFill>
                          <a:effectLst/>
                          <a:latin typeface="Aptos Narrow" panose="020B0004020202020204" pitchFamily="34" charset="0"/>
                        </a:rPr>
                        <a:t>10.00%</a:t>
                      </a:r>
                    </a:p>
                  </a:txBody>
                  <a:tcPr marL="7620" marR="7620" marT="762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w="6350" cap="flat" cmpd="sng" algn="ctr">
                      <a:solidFill>
                        <a:srgbClr val="A6A6A6"/>
                      </a:solidFill>
                      <a:prstDash val="solid"/>
                      <a:round/>
                      <a:headEnd type="none" w="med" len="med"/>
                      <a:tailEnd type="none" w="med" len="med"/>
                    </a:lnB>
                    <a:solidFill>
                      <a:srgbClr val="FCFCFF"/>
                    </a:solidFill>
                  </a:tcPr>
                </a:tc>
                <a:tc>
                  <a:txBody>
                    <a:bodyPr/>
                    <a:lstStyle/>
                    <a:p>
                      <a:pPr algn="l" fontAlgn="ctr"/>
                      <a:r>
                        <a:rPr lang="en-US" sz="1100" b="0" i="0" u="none" strike="noStrike">
                          <a:solidFill>
                            <a:srgbClr val="000000"/>
                          </a:solidFill>
                          <a:effectLst/>
                          <a:latin typeface="Aptos Narrow" panose="020B0004020202020204" pitchFamily="34" charset="0"/>
                        </a:rPr>
                        <a:t>10.00%</a:t>
                      </a:r>
                    </a:p>
                  </a:txBody>
                  <a:tcPr marL="7620" marR="7620" marT="762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w="6350" cap="flat" cmpd="sng" algn="ctr">
                      <a:solidFill>
                        <a:srgbClr val="A6A6A6"/>
                      </a:solidFill>
                      <a:prstDash val="solid"/>
                      <a:round/>
                      <a:headEnd type="none" w="med" len="med"/>
                      <a:tailEnd type="none" w="med" len="med"/>
                    </a:lnB>
                    <a:solidFill>
                      <a:srgbClr val="FCFCFF"/>
                    </a:solidFill>
                  </a:tcPr>
                </a:tc>
                <a:tc>
                  <a:txBody>
                    <a:bodyPr/>
                    <a:lstStyle/>
                    <a:p>
                      <a:pPr algn="l" fontAlgn="ctr"/>
                      <a:r>
                        <a:rPr lang="en-US" sz="1100" b="0" i="0" u="none" strike="noStrike">
                          <a:solidFill>
                            <a:srgbClr val="000000"/>
                          </a:solidFill>
                          <a:effectLst/>
                          <a:latin typeface="Aptos Narrow" panose="020B0004020202020204" pitchFamily="34" charset="0"/>
                        </a:rPr>
                        <a:t>10.03%</a:t>
                      </a:r>
                    </a:p>
                  </a:txBody>
                  <a:tcPr marL="7620" marR="7620" marT="7620" marB="0" anchor="ctr">
                    <a:lnL w="6350" cap="flat" cmpd="sng" algn="ctr">
                      <a:solidFill>
                        <a:srgbClr val="BFBFBF"/>
                      </a:solidFill>
                      <a:prstDash val="solid"/>
                      <a:round/>
                      <a:headEnd type="none" w="med" len="med"/>
                      <a:tailEnd type="none" w="med" len="med"/>
                    </a:lnL>
                    <a:lnR>
                      <a:noFill/>
                    </a:lnR>
                    <a:lnT>
                      <a:noFill/>
                    </a:lnT>
                    <a:lnB w="6350" cap="flat" cmpd="sng" algn="ctr">
                      <a:solidFill>
                        <a:srgbClr val="A6A6A6"/>
                      </a:solidFill>
                      <a:prstDash val="solid"/>
                      <a:round/>
                      <a:headEnd type="none" w="med" len="med"/>
                      <a:tailEnd type="none" w="med" len="med"/>
                    </a:lnB>
                    <a:solidFill>
                      <a:srgbClr val="FCE9EC"/>
                    </a:solidFill>
                  </a:tcPr>
                </a:tc>
                <a:extLst>
                  <a:ext uri="{0D108BD9-81ED-4DB2-BD59-A6C34878D82A}">
                    <a16:rowId xmlns:a16="http://schemas.microsoft.com/office/drawing/2014/main" val="2060378406"/>
                  </a:ext>
                </a:extLst>
              </a:tr>
              <a:tr h="362471">
                <a:tc>
                  <a:txBody>
                    <a:bodyPr/>
                    <a:lstStyle/>
                    <a:p>
                      <a:pPr algn="l" fontAlgn="b"/>
                      <a:r>
                        <a:rPr lang="en-US" sz="1100" b="1" i="0" u="none" strike="noStrike">
                          <a:solidFill>
                            <a:srgbClr val="000000"/>
                          </a:solidFill>
                          <a:effectLst/>
                          <a:latin typeface="Aptos Narrow" panose="020B0004020202020204" pitchFamily="34" charset="0"/>
                        </a:rPr>
                        <a:t>Grand Total</a:t>
                      </a:r>
                    </a:p>
                  </a:txBody>
                  <a:tcPr marL="7620" marR="7620" marT="7620" marB="0" anchor="b">
                    <a:lnL>
                      <a:noFill/>
                    </a:lnL>
                    <a:lnR w="6350" cap="flat" cmpd="sng" algn="ctr">
                      <a:solidFill>
                        <a:srgbClr val="BFBFBF"/>
                      </a:solidFill>
                      <a:prstDash val="solid"/>
                      <a:round/>
                      <a:headEnd type="none" w="med" len="med"/>
                      <a:tailEnd type="none" w="med" len="med"/>
                    </a:lnR>
                    <a:lnT w="6350" cap="flat" cmpd="sng" algn="ctr">
                      <a:solidFill>
                        <a:srgbClr val="A6A6A6"/>
                      </a:solidFill>
                      <a:prstDash val="solid"/>
                      <a:round/>
                      <a:headEnd type="none" w="med" len="med"/>
                      <a:tailEnd type="none" w="med" len="med"/>
                    </a:lnT>
                    <a:lnB>
                      <a:noFill/>
                    </a:lnB>
                    <a:solidFill>
                      <a:srgbClr val="D9D9D9"/>
                    </a:solidFill>
                  </a:tcPr>
                </a:tc>
                <a:tc>
                  <a:txBody>
                    <a:bodyPr/>
                    <a:lstStyle/>
                    <a:p>
                      <a:pPr algn="r" fontAlgn="b"/>
                      <a:r>
                        <a:rPr lang="en-US" sz="1100" b="1" i="0" u="none" strike="noStrike">
                          <a:solidFill>
                            <a:srgbClr val="000000"/>
                          </a:solidFill>
                          <a:effectLst/>
                          <a:latin typeface="Aptos Narrow" panose="020B0004020202020204" pitchFamily="34" charset="0"/>
                        </a:rPr>
                        <a:t>10.08%</a:t>
                      </a:r>
                    </a:p>
                  </a:txBody>
                  <a:tcPr marL="7620" marR="7620" marT="7620"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A6A6A6"/>
                      </a:solidFill>
                      <a:prstDash val="solid"/>
                      <a:round/>
                      <a:headEnd type="none" w="med" len="med"/>
                      <a:tailEnd type="none" w="med" len="med"/>
                    </a:lnT>
                    <a:lnB>
                      <a:noFill/>
                    </a:lnB>
                    <a:solidFill>
                      <a:srgbClr val="D9D9D9"/>
                    </a:solidFill>
                  </a:tcPr>
                </a:tc>
                <a:tc>
                  <a:txBody>
                    <a:bodyPr/>
                    <a:lstStyle/>
                    <a:p>
                      <a:pPr algn="r" fontAlgn="b"/>
                      <a:r>
                        <a:rPr lang="en-US" sz="1100" b="1" i="0" u="none" strike="noStrike">
                          <a:solidFill>
                            <a:srgbClr val="000000"/>
                          </a:solidFill>
                          <a:effectLst/>
                          <a:latin typeface="Aptos Narrow" panose="020B0004020202020204" pitchFamily="34" charset="0"/>
                        </a:rPr>
                        <a:t>10.07%</a:t>
                      </a:r>
                    </a:p>
                  </a:txBody>
                  <a:tcPr marL="7620" marR="7620" marT="7620"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A6A6A6"/>
                      </a:solidFill>
                      <a:prstDash val="solid"/>
                      <a:round/>
                      <a:headEnd type="none" w="med" len="med"/>
                      <a:tailEnd type="none" w="med" len="med"/>
                    </a:lnT>
                    <a:lnB>
                      <a:noFill/>
                    </a:lnB>
                    <a:solidFill>
                      <a:srgbClr val="D9D9D9"/>
                    </a:solidFill>
                  </a:tcPr>
                </a:tc>
                <a:tc>
                  <a:txBody>
                    <a:bodyPr/>
                    <a:lstStyle/>
                    <a:p>
                      <a:pPr algn="r" fontAlgn="b"/>
                      <a:r>
                        <a:rPr lang="en-US" sz="1100" b="1" i="0" u="none" strike="noStrike">
                          <a:solidFill>
                            <a:srgbClr val="000000"/>
                          </a:solidFill>
                          <a:effectLst/>
                          <a:latin typeface="Aptos Narrow" panose="020B0004020202020204" pitchFamily="34" charset="0"/>
                        </a:rPr>
                        <a:t>10.08%</a:t>
                      </a:r>
                    </a:p>
                  </a:txBody>
                  <a:tcPr marL="7620" marR="7620" marT="7620"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A6A6A6"/>
                      </a:solidFill>
                      <a:prstDash val="solid"/>
                      <a:round/>
                      <a:headEnd type="none" w="med" len="med"/>
                      <a:tailEnd type="none" w="med" len="med"/>
                    </a:lnT>
                    <a:lnB>
                      <a:noFill/>
                    </a:lnB>
                    <a:solidFill>
                      <a:srgbClr val="D9D9D9"/>
                    </a:solidFill>
                  </a:tcPr>
                </a:tc>
                <a:tc>
                  <a:txBody>
                    <a:bodyPr/>
                    <a:lstStyle/>
                    <a:p>
                      <a:pPr algn="r" fontAlgn="b"/>
                      <a:r>
                        <a:rPr lang="en-US" sz="1100" b="1" i="0" u="none" strike="noStrike">
                          <a:solidFill>
                            <a:srgbClr val="000000"/>
                          </a:solidFill>
                          <a:effectLst/>
                          <a:latin typeface="Aptos Narrow" panose="020B0004020202020204" pitchFamily="34" charset="0"/>
                        </a:rPr>
                        <a:t>10.02%</a:t>
                      </a:r>
                    </a:p>
                  </a:txBody>
                  <a:tcPr marL="7620" marR="7620" marT="7620"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A6A6A6"/>
                      </a:solidFill>
                      <a:prstDash val="solid"/>
                      <a:round/>
                      <a:headEnd type="none" w="med" len="med"/>
                      <a:tailEnd type="none" w="med" len="med"/>
                    </a:lnT>
                    <a:lnB>
                      <a:noFill/>
                    </a:lnB>
                    <a:solidFill>
                      <a:srgbClr val="D9D9D9"/>
                    </a:solidFill>
                  </a:tcPr>
                </a:tc>
                <a:tc>
                  <a:txBody>
                    <a:bodyPr/>
                    <a:lstStyle/>
                    <a:p>
                      <a:pPr algn="r" fontAlgn="b"/>
                      <a:r>
                        <a:rPr lang="en-US" sz="1100" b="1" i="0" u="none" strike="noStrike">
                          <a:solidFill>
                            <a:srgbClr val="000000"/>
                          </a:solidFill>
                          <a:effectLst/>
                          <a:latin typeface="Aptos Narrow" panose="020B0004020202020204" pitchFamily="34" charset="0"/>
                        </a:rPr>
                        <a:t>10.04%</a:t>
                      </a:r>
                    </a:p>
                  </a:txBody>
                  <a:tcPr marL="7620" marR="7620" marT="7620"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A6A6A6"/>
                      </a:solidFill>
                      <a:prstDash val="solid"/>
                      <a:round/>
                      <a:headEnd type="none" w="med" len="med"/>
                      <a:tailEnd type="none" w="med" len="med"/>
                    </a:lnT>
                    <a:lnB>
                      <a:noFill/>
                    </a:lnB>
                    <a:solidFill>
                      <a:srgbClr val="D9D9D9"/>
                    </a:solidFill>
                  </a:tcPr>
                </a:tc>
                <a:tc>
                  <a:txBody>
                    <a:bodyPr/>
                    <a:lstStyle/>
                    <a:p>
                      <a:pPr algn="r" fontAlgn="b"/>
                      <a:r>
                        <a:rPr lang="en-US" sz="1100" b="1" i="0" u="none" strike="noStrike" dirty="0">
                          <a:solidFill>
                            <a:srgbClr val="000000"/>
                          </a:solidFill>
                          <a:effectLst/>
                          <a:latin typeface="Aptos Narrow" panose="020B0004020202020204" pitchFamily="34" charset="0"/>
                        </a:rPr>
                        <a:t>10.06%</a:t>
                      </a:r>
                    </a:p>
                  </a:txBody>
                  <a:tcPr marL="7620" marR="7620" marT="7620" marB="0" anchor="b">
                    <a:lnL w="6350" cap="flat" cmpd="sng" algn="ctr">
                      <a:solidFill>
                        <a:srgbClr val="BFBFBF"/>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a:noFill/>
                    </a:lnB>
                    <a:solidFill>
                      <a:srgbClr val="D9D9D9"/>
                    </a:solidFill>
                  </a:tcPr>
                </a:tc>
                <a:extLst>
                  <a:ext uri="{0D108BD9-81ED-4DB2-BD59-A6C34878D82A}">
                    <a16:rowId xmlns:a16="http://schemas.microsoft.com/office/drawing/2014/main" val="2531340799"/>
                  </a:ext>
                </a:extLst>
              </a:tr>
            </a:tbl>
          </a:graphicData>
        </a:graphic>
      </p:graphicFrame>
      <p:sp>
        <p:nvSpPr>
          <p:cNvPr id="13" name="TextBox 12">
            <a:extLst>
              <a:ext uri="{FF2B5EF4-FFF2-40B4-BE49-F238E27FC236}">
                <a16:creationId xmlns:a16="http://schemas.microsoft.com/office/drawing/2014/main" id="{D9E588CD-BA30-5661-A5EC-BFA5C91148B1}"/>
              </a:ext>
            </a:extLst>
          </p:cNvPr>
          <p:cNvSpPr txBox="1"/>
          <p:nvPr/>
        </p:nvSpPr>
        <p:spPr>
          <a:xfrm>
            <a:off x="7230626" y="4428648"/>
            <a:ext cx="4123174" cy="1477328"/>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a:t>
            </a:r>
            <a:r>
              <a:rPr lang="en-US" dirty="0">
                <a:solidFill>
                  <a:srgbClr val="F23F55"/>
                </a:solidFill>
                <a:latin typeface="Times New Roman" panose="02020603050405020304" pitchFamily="18" charset="0"/>
                <a:cs typeface="Times New Roman" panose="02020603050405020304" pitchFamily="18" charset="0"/>
              </a:rPr>
              <a:t>Cosmetics</a:t>
            </a:r>
            <a:r>
              <a:rPr lang="en-US" dirty="0">
                <a:latin typeface="Times New Roman" panose="02020603050405020304" pitchFamily="18" charset="0"/>
                <a:cs typeface="Times New Roman" panose="02020603050405020304" pitchFamily="18" charset="0"/>
              </a:rPr>
              <a:t> in </a:t>
            </a:r>
            <a:r>
              <a:rPr lang="en-US" dirty="0">
                <a:solidFill>
                  <a:srgbClr val="F23F55"/>
                </a:solidFill>
                <a:latin typeface="Times New Roman" panose="02020603050405020304" pitchFamily="18" charset="0"/>
                <a:cs typeface="Times New Roman" panose="02020603050405020304" pitchFamily="18" charset="0"/>
              </a:rPr>
              <a:t>Bangalore</a:t>
            </a:r>
            <a:r>
              <a:rPr lang="en-US" dirty="0">
                <a:latin typeface="Times New Roman" panose="02020603050405020304" pitchFamily="18" charset="0"/>
                <a:cs typeface="Times New Roman" panose="02020603050405020304" pitchFamily="18" charset="0"/>
              </a:rPr>
              <a:t> shows the highest forecast error rate </a:t>
            </a:r>
            <a:r>
              <a:rPr lang="en-US" dirty="0">
                <a:solidFill>
                  <a:srgbClr val="F23F55"/>
                </a:solidFill>
                <a:latin typeface="Times New Roman" panose="02020603050405020304" pitchFamily="18" charset="0"/>
                <a:cs typeface="Times New Roman" panose="02020603050405020304" pitchFamily="18" charset="0"/>
              </a:rPr>
              <a:t>(10.24%)</a:t>
            </a:r>
            <a:r>
              <a:rPr lang="en-US" dirty="0">
                <a:solidFill>
                  <a:schemeClr val="tx1">
                    <a:lumMod val="95000"/>
                    <a:lumOff val="5000"/>
                  </a:schemeClr>
                </a:solidFill>
                <a:latin typeface="Times New Roman" panose="02020603050405020304" pitchFamily="18" charset="0"/>
                <a:cs typeface="Times New Roman" panose="02020603050405020304" pitchFamily="18" charset="0"/>
              </a:rPr>
              <a:t>,</a:t>
            </a:r>
            <a:r>
              <a:rPr lang="en-US" dirty="0">
                <a:solidFill>
                  <a:srgbClr val="F23F55"/>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indicating a need for </a:t>
            </a:r>
            <a:r>
              <a:rPr lang="en-US" dirty="0">
                <a:solidFill>
                  <a:srgbClr val="F23F55"/>
                </a:solidFill>
                <a:latin typeface="Times New Roman" panose="02020603050405020304" pitchFamily="18" charset="0"/>
                <a:cs typeface="Times New Roman" panose="02020603050405020304" pitchFamily="18" charset="0"/>
              </a:rPr>
              <a:t>model adjustment</a:t>
            </a:r>
            <a:r>
              <a:rPr lang="en-US" dirty="0">
                <a:latin typeface="Times New Roman" panose="02020603050405020304" pitchFamily="18" charset="0"/>
                <a:cs typeface="Times New Roman" panose="02020603050405020304" pitchFamily="18" charset="0"/>
              </a:rPr>
              <a:t>. </a:t>
            </a:r>
            <a:r>
              <a:rPr lang="en-US" dirty="0">
                <a:solidFill>
                  <a:srgbClr val="00B0F0"/>
                </a:solidFill>
                <a:latin typeface="Times New Roman" panose="02020603050405020304" pitchFamily="18" charset="0"/>
                <a:cs typeface="Times New Roman" panose="02020603050405020304" pitchFamily="18" charset="0"/>
              </a:rPr>
              <a:t>Skincare</a:t>
            </a:r>
            <a:r>
              <a:rPr lang="en-US" dirty="0">
                <a:latin typeface="Times New Roman" panose="02020603050405020304" pitchFamily="18" charset="0"/>
                <a:cs typeface="Times New Roman" panose="02020603050405020304" pitchFamily="18" charset="0"/>
              </a:rPr>
              <a:t> remains the </a:t>
            </a:r>
            <a:r>
              <a:rPr lang="en-US" dirty="0">
                <a:solidFill>
                  <a:srgbClr val="00B0F0"/>
                </a:solidFill>
                <a:latin typeface="Times New Roman" panose="02020603050405020304" pitchFamily="18" charset="0"/>
                <a:cs typeface="Times New Roman" panose="02020603050405020304" pitchFamily="18" charset="0"/>
              </a:rPr>
              <a:t>most stable </a:t>
            </a:r>
            <a:r>
              <a:rPr lang="en-US" dirty="0">
                <a:latin typeface="Times New Roman" panose="02020603050405020304" pitchFamily="18" charset="0"/>
                <a:cs typeface="Times New Roman" panose="02020603050405020304" pitchFamily="18" charset="0"/>
              </a:rPr>
              <a:t>across regions.”</a:t>
            </a:r>
          </a:p>
        </p:txBody>
      </p:sp>
    </p:spTree>
    <p:extLst>
      <p:ext uri="{BB962C8B-B14F-4D97-AF65-F5344CB8AC3E}">
        <p14:creationId xmlns:p14="http://schemas.microsoft.com/office/powerpoint/2010/main" val="22508277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FBC1C8">
                <a:alpha val="89804"/>
              </a:srgbClr>
            </a:gs>
            <a:gs pos="100000">
              <a:srgbClr val="E55270"/>
            </a:gs>
          </a:gsLst>
          <a:lin ang="12000000" scaled="0"/>
        </a:gradFill>
        <a:effectLst/>
      </p:bgPr>
    </p:bg>
    <p:spTree>
      <p:nvGrpSpPr>
        <p:cNvPr id="1" name=""/>
        <p:cNvGrpSpPr/>
        <p:nvPr/>
      </p:nvGrpSpPr>
      <p:grpSpPr>
        <a:xfrm>
          <a:off x="0" y="0"/>
          <a:ext cx="0" cy="0"/>
          <a:chOff x="0" y="0"/>
          <a:chExt cx="0" cy="0"/>
        </a:xfrm>
      </p:grpSpPr>
      <p:sp useBgFill="1">
        <p:nvSpPr>
          <p:cNvPr id="68" name="Rectangle 67">
            <a:extLst>
              <a:ext uri="{FF2B5EF4-FFF2-40B4-BE49-F238E27FC236}">
                <a16:creationId xmlns:a16="http://schemas.microsoft.com/office/drawing/2014/main" id="{38468727-63BE-4191-B4A6-C30C82C0E9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8A3E6B-F826-1880-7523-29F9ED96B445}"/>
              </a:ext>
            </a:extLst>
          </p:cNvPr>
          <p:cNvSpPr>
            <a:spLocks noGrp="1"/>
          </p:cNvSpPr>
          <p:nvPr>
            <p:ph type="title"/>
          </p:nvPr>
        </p:nvSpPr>
        <p:spPr>
          <a:xfrm>
            <a:off x="457201" y="412454"/>
            <a:ext cx="2381250" cy="2101850"/>
          </a:xfrm>
        </p:spPr>
        <p:txBody>
          <a:bodyPr vert="horz" lIns="91440" tIns="45720" rIns="91440" bIns="45720" rtlCol="0" anchor="ctr">
            <a:normAutofit/>
          </a:bodyPr>
          <a:lstStyle/>
          <a:p>
            <a:r>
              <a:rPr lang="en-US" sz="2800" b="1" kern="1200" dirty="0">
                <a:solidFill>
                  <a:schemeClr val="tx1"/>
                </a:solidFill>
                <a:latin typeface="+mj-lt"/>
                <a:ea typeface="+mj-ea"/>
                <a:cs typeface="+mj-cs"/>
              </a:rPr>
              <a:t>Supplier EOQ vs Demand Analysis</a:t>
            </a:r>
          </a:p>
        </p:txBody>
      </p:sp>
      <p:sp>
        <p:nvSpPr>
          <p:cNvPr id="70" name="Rectangle 69">
            <a:extLst>
              <a:ext uri="{FF2B5EF4-FFF2-40B4-BE49-F238E27FC236}">
                <a16:creationId xmlns:a16="http://schemas.microsoft.com/office/drawing/2014/main" id="{9D355BB6-1BB8-4828-B246-CFB31742D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34839"/>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72" name="Rectangle 71">
            <a:extLst>
              <a:ext uri="{FF2B5EF4-FFF2-40B4-BE49-F238E27FC236}">
                <a16:creationId xmlns:a16="http://schemas.microsoft.com/office/drawing/2014/main" id="{CA52A9B9-B2B3-46F0-9D53-0EFF9905BF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45238" y="1452646"/>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Content Placeholder 20">
            <a:extLst>
              <a:ext uri="{FF2B5EF4-FFF2-40B4-BE49-F238E27FC236}">
                <a16:creationId xmlns:a16="http://schemas.microsoft.com/office/drawing/2014/main" id="{63309126-9401-966C-3724-2657E9C6BAD3}"/>
              </a:ext>
            </a:extLst>
          </p:cNvPr>
          <p:cNvSpPr>
            <a:spLocks noGrp="1"/>
          </p:cNvSpPr>
          <p:nvPr>
            <p:ph sz="half" idx="1"/>
          </p:nvPr>
        </p:nvSpPr>
        <p:spPr>
          <a:xfrm>
            <a:off x="3157538" y="730270"/>
            <a:ext cx="3243262" cy="1784034"/>
          </a:xfrm>
        </p:spPr>
        <p:txBody>
          <a:bodyPr vert="horz" lIns="91440" tIns="45720" rIns="91440" bIns="45720" rtlCol="0" anchor="ctr">
            <a:normAutofit fontScale="92500" lnSpcReduction="20000"/>
          </a:bodyPr>
          <a:lstStyle/>
          <a:p>
            <a:pPr marL="0" indent="0">
              <a:buNone/>
            </a:pPr>
            <a:r>
              <a:rPr lang="en-US" sz="1600" b="1" dirty="0">
                <a:solidFill>
                  <a:srgbClr val="F23F55"/>
                </a:solidFill>
                <a:latin typeface="Times New Roman" panose="02020603050405020304" pitchFamily="18" charset="0"/>
                <a:cs typeface="Times New Roman" panose="02020603050405020304" pitchFamily="18" charset="0"/>
              </a:rPr>
              <a:t>SKU28 </a:t>
            </a:r>
            <a:r>
              <a:rPr lang="en-US" sz="1600" dirty="0">
                <a:solidFill>
                  <a:schemeClr val="tx1">
                    <a:lumMod val="95000"/>
                    <a:lumOff val="5000"/>
                  </a:schemeClr>
                </a:solidFill>
                <a:latin typeface="Times New Roman" panose="02020603050405020304" pitchFamily="18" charset="0"/>
                <a:cs typeface="Times New Roman" panose="02020603050405020304" pitchFamily="18" charset="0"/>
              </a:rPr>
              <a:t>(</a:t>
            </a:r>
            <a:r>
              <a:rPr lang="en-US" sz="1600" b="1" dirty="0">
                <a:solidFill>
                  <a:srgbClr val="F23F55"/>
                </a:solidFill>
                <a:latin typeface="Times New Roman" panose="02020603050405020304" pitchFamily="18" charset="0"/>
                <a:cs typeface="Times New Roman" panose="02020603050405020304" pitchFamily="18" charset="0"/>
              </a:rPr>
              <a:t>S1</a:t>
            </a:r>
            <a:r>
              <a:rPr lang="en-US" sz="1600" dirty="0">
                <a:solidFill>
                  <a:schemeClr val="tx1">
                    <a:lumMod val="95000"/>
                    <a:lumOff val="5000"/>
                  </a:schemeClr>
                </a:solidFill>
                <a:latin typeface="Times New Roman" panose="02020603050405020304" pitchFamily="18" charset="0"/>
                <a:cs typeface="Times New Roman" panose="02020603050405020304" pitchFamily="18" charset="0"/>
              </a:rPr>
              <a:t>)</a:t>
            </a:r>
            <a:r>
              <a:rPr lang="en-US" sz="1600" b="1" dirty="0">
                <a:solidFill>
                  <a:srgbClr val="F23F55"/>
                </a:solidFill>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shows a disproportionately high EOQ (</a:t>
            </a:r>
            <a:r>
              <a:rPr lang="en-US" sz="1600" b="1" dirty="0">
                <a:solidFill>
                  <a:srgbClr val="F23F55"/>
                </a:solidFill>
                <a:latin typeface="Times New Roman" panose="02020603050405020304" pitchFamily="18" charset="0"/>
                <a:cs typeface="Times New Roman" panose="02020603050405020304" pitchFamily="18" charset="0"/>
              </a:rPr>
              <a:t>409.17 units</a:t>
            </a:r>
            <a:r>
              <a:rPr lang="en-US" sz="1600" dirty="0">
                <a:latin typeface="Times New Roman" panose="02020603050405020304" pitchFamily="18" charset="0"/>
                <a:cs typeface="Times New Roman" panose="02020603050405020304" pitchFamily="18" charset="0"/>
              </a:rPr>
              <a:t>), indicating either </a:t>
            </a:r>
            <a:r>
              <a:rPr lang="en-US" sz="1600" b="1" dirty="0">
                <a:solidFill>
                  <a:srgbClr val="F23F55"/>
                </a:solidFill>
                <a:latin typeface="Times New Roman" panose="02020603050405020304" pitchFamily="18" charset="0"/>
                <a:cs typeface="Times New Roman" panose="02020603050405020304" pitchFamily="18" charset="0"/>
              </a:rPr>
              <a:t>batch-heavy ordering behavior</a:t>
            </a:r>
            <a:r>
              <a:rPr lang="en-US" sz="1600" dirty="0">
                <a:solidFill>
                  <a:srgbClr val="F23F55"/>
                </a:solidFill>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or a </a:t>
            </a:r>
            <a:r>
              <a:rPr lang="en-US" sz="1600" b="1" dirty="0">
                <a:solidFill>
                  <a:srgbClr val="F23F55"/>
                </a:solidFill>
                <a:latin typeface="Times New Roman" panose="02020603050405020304" pitchFamily="18" charset="0"/>
                <a:cs typeface="Times New Roman" panose="02020603050405020304" pitchFamily="18" charset="0"/>
              </a:rPr>
              <a:t>misalignment in replenishment logic</a:t>
            </a:r>
            <a:r>
              <a:rPr lang="en-US" sz="1600" dirty="0">
                <a:latin typeface="Times New Roman" panose="02020603050405020304" pitchFamily="18" charset="0"/>
                <a:cs typeface="Times New Roman" panose="02020603050405020304" pitchFamily="18" charset="0"/>
              </a:rPr>
              <a:t>.</a:t>
            </a:r>
          </a:p>
          <a:p>
            <a:pPr marL="0" indent="0">
              <a:buNone/>
            </a:pPr>
            <a:r>
              <a:rPr lang="en-US" sz="1600" dirty="0">
                <a:latin typeface="Times New Roman" panose="02020603050405020304" pitchFamily="18" charset="0"/>
                <a:cs typeface="Times New Roman" panose="02020603050405020304" pitchFamily="18" charset="0"/>
              </a:rPr>
              <a:t>On the other hand, several SKUs like </a:t>
            </a:r>
            <a:r>
              <a:rPr lang="en-US" sz="1600" b="1" dirty="0">
                <a:latin typeface="Times New Roman" panose="02020603050405020304" pitchFamily="18" charset="0"/>
                <a:cs typeface="Times New Roman" panose="02020603050405020304" pitchFamily="18" charset="0"/>
              </a:rPr>
              <a:t>SKU44 (S2)</a:t>
            </a:r>
            <a:r>
              <a:rPr lang="en-US" sz="1600" dirty="0">
                <a:latin typeface="Times New Roman" panose="02020603050405020304" pitchFamily="18" charset="0"/>
                <a:cs typeface="Times New Roman" panose="02020603050405020304" pitchFamily="18" charset="0"/>
              </a:rPr>
              <a:t> and </a:t>
            </a:r>
            <a:r>
              <a:rPr lang="en-US" sz="1600" b="1" dirty="0">
                <a:latin typeface="Times New Roman" panose="02020603050405020304" pitchFamily="18" charset="0"/>
                <a:cs typeface="Times New Roman" panose="02020603050405020304" pitchFamily="18" charset="0"/>
              </a:rPr>
              <a:t>SKU69 (S4)</a:t>
            </a:r>
            <a:r>
              <a:rPr lang="en-US" sz="1600" dirty="0">
                <a:latin typeface="Times New Roman" panose="02020603050405020304" pitchFamily="18" charset="0"/>
                <a:cs typeface="Times New Roman" panose="02020603050405020304" pitchFamily="18" charset="0"/>
              </a:rPr>
              <a:t> maintain </a:t>
            </a:r>
            <a:r>
              <a:rPr lang="en-US" sz="1600" dirty="0">
                <a:solidFill>
                  <a:schemeClr val="tx2">
                    <a:lumMod val="75000"/>
                    <a:lumOff val="25000"/>
                  </a:schemeClr>
                </a:solidFill>
                <a:latin typeface="Times New Roman" panose="02020603050405020304" pitchFamily="18" charset="0"/>
                <a:cs typeface="Times New Roman" panose="02020603050405020304" pitchFamily="18" charset="0"/>
              </a:rPr>
              <a:t>tight EOQ-to-demand ratios</a:t>
            </a:r>
            <a:r>
              <a:rPr lang="en-US" sz="1600" dirty="0">
                <a:latin typeface="Times New Roman" panose="02020603050405020304" pitchFamily="18" charset="0"/>
                <a:cs typeface="Times New Roman" panose="02020603050405020304" pitchFamily="18" charset="0"/>
              </a:rPr>
              <a:t>, reflecting </a:t>
            </a:r>
            <a:r>
              <a:rPr lang="en-US" sz="1600" dirty="0">
                <a:solidFill>
                  <a:schemeClr val="tx2">
                    <a:lumMod val="75000"/>
                    <a:lumOff val="25000"/>
                  </a:schemeClr>
                </a:solidFill>
                <a:latin typeface="Times New Roman" panose="02020603050405020304" pitchFamily="18" charset="0"/>
                <a:cs typeface="Times New Roman" panose="02020603050405020304" pitchFamily="18" charset="0"/>
              </a:rPr>
              <a:t>efficient inventory planning</a:t>
            </a:r>
            <a:r>
              <a:rPr lang="en-US" sz="1600" dirty="0">
                <a:latin typeface="Times New Roman" panose="02020603050405020304" pitchFamily="18" charset="0"/>
                <a:cs typeface="Times New Roman" panose="02020603050405020304" pitchFamily="18" charset="0"/>
              </a:rPr>
              <a:t>.</a:t>
            </a:r>
          </a:p>
          <a:p>
            <a:pPr marL="0" indent="0">
              <a:buNone/>
            </a:pPr>
            <a:endParaRPr lang="en-US" sz="1700" dirty="0"/>
          </a:p>
        </p:txBody>
      </p:sp>
      <p:pic>
        <p:nvPicPr>
          <p:cNvPr id="6" name="Content Placeholder 5">
            <a:extLst>
              <a:ext uri="{FF2B5EF4-FFF2-40B4-BE49-F238E27FC236}">
                <a16:creationId xmlns:a16="http://schemas.microsoft.com/office/drawing/2014/main" id="{24316190-6FEB-06B5-927E-A83465ED207D}"/>
              </a:ext>
            </a:extLst>
          </p:cNvPr>
          <p:cNvPicPr>
            <a:picLocks noGrp="1" noChangeAspect="1"/>
          </p:cNvPicPr>
          <p:nvPr>
            <p:ph sz="half" idx="2"/>
          </p:nvPr>
        </p:nvPicPr>
        <p:blipFill>
          <a:blip r:embed="rId3"/>
          <a:srcRect t="564" b="8193"/>
          <a:stretch>
            <a:fillRect/>
          </a:stretch>
        </p:blipFill>
        <p:spPr>
          <a:xfrm>
            <a:off x="128016" y="2959630"/>
            <a:ext cx="6324835" cy="3772766"/>
          </a:xfrm>
          <a:prstGeom prst="rect">
            <a:avLst/>
          </a:prstGeom>
          <a:effectLst>
            <a:glow rad="88900">
              <a:srgbClr val="E55270"/>
            </a:glow>
          </a:effectLst>
          <a:scene3d>
            <a:camera prst="orthographicFront"/>
            <a:lightRig rig="threePt" dir="t"/>
          </a:scene3d>
          <a:sp3d>
            <a:bevelT prst="convex"/>
          </a:sp3d>
        </p:spPr>
      </p:pic>
      <p:pic>
        <p:nvPicPr>
          <p:cNvPr id="5" name="Content Placeholder 4" descr="Shipping and logistics concept,cargo box">
            <a:extLst>
              <a:ext uri="{FF2B5EF4-FFF2-40B4-BE49-F238E27FC236}">
                <a16:creationId xmlns:a16="http://schemas.microsoft.com/office/drawing/2014/main" id="{009B858D-9F64-4E79-B5CB-AE6290BA584E}"/>
              </a:ext>
            </a:extLst>
          </p:cNvPr>
          <p:cNvPicPr>
            <a:picLocks noChangeAspect="1"/>
          </p:cNvPicPr>
          <p:nvPr/>
        </p:nvPicPr>
        <p:blipFill>
          <a:blip r:embed="rId4"/>
          <a:srcRect l="18196" r="19736" b="-1"/>
          <a:stretch>
            <a:fillRect/>
          </a:stretch>
        </p:blipFill>
        <p:spPr>
          <a:xfrm>
            <a:off x="6591299" y="1"/>
            <a:ext cx="5600701" cy="6857999"/>
          </a:xfrm>
          <a:prstGeom prst="rect">
            <a:avLst/>
          </a:prstGeom>
        </p:spPr>
      </p:pic>
    </p:spTree>
    <p:extLst>
      <p:ext uri="{BB962C8B-B14F-4D97-AF65-F5344CB8AC3E}">
        <p14:creationId xmlns:p14="http://schemas.microsoft.com/office/powerpoint/2010/main" val="151596096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rgbClr val="FBC1C8">
                <a:alpha val="89804"/>
              </a:srgbClr>
            </a:gs>
            <a:gs pos="100000">
              <a:srgbClr val="E55270"/>
            </a:gs>
          </a:gsLst>
          <a:lin ang="3600000" scaled="0"/>
        </a:gra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5E8D3B17-7638-DFD3-18E4-8A6D61174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14D40D-6A31-2527-EB7D-8086D0F31F8A}"/>
              </a:ext>
            </a:extLst>
          </p:cNvPr>
          <p:cNvSpPr>
            <a:spLocks noGrp="1"/>
          </p:cNvSpPr>
          <p:nvPr>
            <p:ph type="title"/>
          </p:nvPr>
        </p:nvSpPr>
        <p:spPr>
          <a:xfrm>
            <a:off x="4910328" y="646349"/>
            <a:ext cx="7033844" cy="460485"/>
          </a:xfrm>
          <a:effectLst>
            <a:glow rad="228600">
              <a:schemeClr val="accent2">
                <a:satMod val="175000"/>
                <a:alpha val="40000"/>
              </a:schemeClr>
            </a:glow>
          </a:effectLst>
        </p:spPr>
        <p:txBody>
          <a:bodyPr vert="horz" lIns="91440" tIns="45720" rIns="91440" bIns="45720" rtlCol="0" anchor="b">
            <a:normAutofit/>
          </a:bodyPr>
          <a:lstStyle/>
          <a:p>
            <a:r>
              <a:rPr lang="en-US" sz="2400" dirty="0">
                <a:latin typeface="Times New Roman" panose="02020603050405020304" pitchFamily="18" charset="0"/>
                <a:cs typeface="Times New Roman" panose="02020603050405020304" pitchFamily="18" charset="0"/>
              </a:rPr>
              <a:t>"Prioritizing SKUs Driving Holding Cost Disparity"</a:t>
            </a:r>
            <a:endParaRPr lang="en-US" sz="2400" b="1" kern="1200" dirty="0">
              <a:solidFill>
                <a:schemeClr val="tx1"/>
              </a:solidFill>
              <a:latin typeface="Times New Roman" panose="02020603050405020304" pitchFamily="18" charset="0"/>
              <a:cs typeface="Times New Roman" panose="02020603050405020304" pitchFamily="18" charset="0"/>
            </a:endParaRPr>
          </a:p>
        </p:txBody>
      </p:sp>
      <p:pic>
        <p:nvPicPr>
          <p:cNvPr id="5" name="Content Placeholder 4" descr="Boxes On Rack In Warehouse">
            <a:extLst>
              <a:ext uri="{FF2B5EF4-FFF2-40B4-BE49-F238E27FC236}">
                <a16:creationId xmlns:a16="http://schemas.microsoft.com/office/drawing/2014/main" id="{4E741879-D9B6-41F8-873F-D396D61FC780}"/>
              </a:ext>
            </a:extLst>
          </p:cNvPr>
          <p:cNvPicPr>
            <a:picLocks noGrp="1" noChangeAspect="1"/>
          </p:cNvPicPr>
          <p:nvPr>
            <p:ph sz="half" idx="1"/>
          </p:nvPr>
        </p:nvPicPr>
        <p:blipFill>
          <a:blip r:embed="rId3"/>
          <a:srcRect l="30357" r="21850" b="-1"/>
          <a:stretch>
            <a:fillRect/>
          </a:stretch>
        </p:blipFill>
        <p:spPr>
          <a:xfrm>
            <a:off x="20" y="10"/>
            <a:ext cx="4910308" cy="6857990"/>
          </a:xfrm>
          <a:prstGeom prst="rect">
            <a:avLst/>
          </a:prstGeom>
        </p:spPr>
      </p:pic>
      <p:pic>
        <p:nvPicPr>
          <p:cNvPr id="18" name="Picture 17">
            <a:extLst>
              <a:ext uri="{FF2B5EF4-FFF2-40B4-BE49-F238E27FC236}">
                <a16:creationId xmlns:a16="http://schemas.microsoft.com/office/drawing/2014/main" id="{75B35E5D-D6FC-6AD1-3509-CAFF9B9A6779}"/>
              </a:ext>
            </a:extLst>
          </p:cNvPr>
          <p:cNvPicPr>
            <a:picLocks noChangeAspect="1"/>
          </p:cNvPicPr>
          <p:nvPr/>
        </p:nvPicPr>
        <p:blipFill>
          <a:blip r:embed="rId4"/>
          <a:stretch>
            <a:fillRect/>
          </a:stretch>
        </p:blipFill>
        <p:spPr>
          <a:xfrm>
            <a:off x="5024176" y="1227414"/>
            <a:ext cx="6919996" cy="4279083"/>
          </a:xfrm>
          <a:prstGeom prst="rect">
            <a:avLst/>
          </a:prstGeom>
          <a:effectLst>
            <a:glow rad="127000">
              <a:srgbClr val="E55270"/>
            </a:glow>
          </a:effectLst>
          <a:scene3d>
            <a:camera prst="orthographicFront"/>
            <a:lightRig rig="threePt" dir="t"/>
          </a:scene3d>
          <a:sp3d>
            <a:bevelT/>
          </a:sp3d>
        </p:spPr>
      </p:pic>
      <p:sp>
        <p:nvSpPr>
          <p:cNvPr id="19" name="TextBox 18">
            <a:extLst>
              <a:ext uri="{FF2B5EF4-FFF2-40B4-BE49-F238E27FC236}">
                <a16:creationId xmlns:a16="http://schemas.microsoft.com/office/drawing/2014/main" id="{57CBA556-E3E3-12E2-7759-1B615AD7D177}"/>
              </a:ext>
            </a:extLst>
          </p:cNvPr>
          <p:cNvSpPr txBox="1"/>
          <p:nvPr/>
        </p:nvSpPr>
        <p:spPr>
          <a:xfrm>
            <a:off x="7857811" y="5627077"/>
            <a:ext cx="4086361" cy="1077218"/>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The </a:t>
            </a:r>
            <a:r>
              <a:rPr lang="en-US" sz="1600" b="1" dirty="0">
                <a:solidFill>
                  <a:srgbClr val="CC0000"/>
                </a:solidFill>
                <a:latin typeface="Times New Roman" panose="02020603050405020304" pitchFamily="18" charset="0"/>
                <a:cs typeface="Times New Roman" panose="02020603050405020304" pitchFamily="18" charset="0"/>
              </a:rPr>
              <a:t>red bars</a:t>
            </a:r>
            <a:r>
              <a:rPr lang="en-US" sz="1600" dirty="0">
                <a:solidFill>
                  <a:srgbClr val="CC0000"/>
                </a:solidFill>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represent the </a:t>
            </a:r>
            <a:r>
              <a:rPr lang="en-US" sz="1600" b="1" dirty="0">
                <a:latin typeface="Times New Roman" panose="02020603050405020304" pitchFamily="18" charset="0"/>
                <a:cs typeface="Times New Roman" panose="02020603050405020304" pitchFamily="18" charset="0"/>
              </a:rPr>
              <a:t>top 10 SKUs</a:t>
            </a:r>
            <a:r>
              <a:rPr lang="en-US" sz="1600" dirty="0">
                <a:latin typeface="Times New Roman" panose="02020603050405020304" pitchFamily="18" charset="0"/>
                <a:cs typeface="Times New Roman" panose="02020603050405020304" pitchFamily="18" charset="0"/>
              </a:rPr>
              <a:t>, which contribute to </a:t>
            </a:r>
            <a:r>
              <a:rPr lang="en-US" sz="1600" b="1" dirty="0">
                <a:solidFill>
                  <a:srgbClr val="CC0000"/>
                </a:solidFill>
                <a:latin typeface="Times New Roman" panose="02020603050405020304" pitchFamily="18" charset="0"/>
                <a:cs typeface="Times New Roman" panose="02020603050405020304" pitchFamily="18" charset="0"/>
              </a:rPr>
              <a:t>over 80%</a:t>
            </a:r>
            <a:r>
              <a:rPr lang="en-US" sz="1600" dirty="0">
                <a:solidFill>
                  <a:srgbClr val="CC0000"/>
                </a:solidFill>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of </a:t>
            </a:r>
            <a:r>
              <a:rPr lang="en-US" sz="1600" b="1" dirty="0">
                <a:latin typeface="Times New Roman" panose="02020603050405020304" pitchFamily="18" charset="0"/>
                <a:cs typeface="Times New Roman" panose="02020603050405020304" pitchFamily="18" charset="0"/>
              </a:rPr>
              <a:t>cumulative holding costs</a:t>
            </a:r>
            <a:r>
              <a:rPr lang="en-US" sz="1600" dirty="0">
                <a:latin typeface="Times New Roman" panose="02020603050405020304" pitchFamily="18" charset="0"/>
                <a:cs typeface="Times New Roman" panose="02020603050405020304" pitchFamily="18" charset="0"/>
              </a:rPr>
              <a:t>, identifying them as </a:t>
            </a:r>
            <a:r>
              <a:rPr lang="en-US" sz="1600" b="1" dirty="0">
                <a:solidFill>
                  <a:srgbClr val="CC0000"/>
                </a:solidFill>
                <a:latin typeface="Times New Roman" panose="02020603050405020304" pitchFamily="18" charset="0"/>
                <a:cs typeface="Times New Roman" panose="02020603050405020304" pitchFamily="18" charset="0"/>
              </a:rPr>
              <a:t>high-impact</a:t>
            </a:r>
            <a:r>
              <a:rPr lang="en-US" sz="1600" dirty="0">
                <a:solidFill>
                  <a:srgbClr val="CC0000"/>
                </a:solidFill>
                <a:latin typeface="Times New Roman" panose="02020603050405020304" pitchFamily="18" charset="0"/>
                <a:cs typeface="Times New Roman" panose="02020603050405020304" pitchFamily="18" charset="0"/>
              </a:rPr>
              <a:t>, </a:t>
            </a:r>
            <a:r>
              <a:rPr lang="en-US" sz="1600" b="1" dirty="0">
                <a:solidFill>
                  <a:srgbClr val="CC0000"/>
                </a:solidFill>
                <a:latin typeface="Times New Roman" panose="02020603050405020304" pitchFamily="18" charset="0"/>
                <a:cs typeface="Times New Roman" panose="02020603050405020304" pitchFamily="18" charset="0"/>
              </a:rPr>
              <a:t>cost-intensive inventory</a:t>
            </a:r>
            <a:r>
              <a:rPr lang="en-US" sz="16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09576874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B88E4-D302-CFE8-7AF9-42AA7E9B834F}"/>
              </a:ext>
            </a:extLst>
          </p:cNvPr>
          <p:cNvSpPr>
            <a:spLocks noGrp="1"/>
          </p:cNvSpPr>
          <p:nvPr>
            <p:ph type="title"/>
          </p:nvPr>
        </p:nvSpPr>
        <p:spPr>
          <a:xfrm>
            <a:off x="255270" y="377190"/>
            <a:ext cx="5840730" cy="1451611"/>
          </a:xfrm>
        </p:spPr>
        <p:txBody>
          <a:bodyPr>
            <a:normAutofit/>
          </a:bodyPr>
          <a:lstStyle/>
          <a:p>
            <a:r>
              <a:rPr lang="en-US" sz="3200" dirty="0">
                <a:latin typeface="Times New Roman" panose="02020603050405020304" pitchFamily="18" charset="0"/>
                <a:cs typeface="Times New Roman" panose="02020603050405020304" pitchFamily="18" charset="0"/>
              </a:rPr>
              <a:t>"Dead Stock Prioritization by Overstock and Reorder Sensitivity"</a:t>
            </a:r>
          </a:p>
        </p:txBody>
      </p:sp>
      <p:pic>
        <p:nvPicPr>
          <p:cNvPr id="2050" name="Picture 2">
            <a:extLst>
              <a:ext uri="{FF2B5EF4-FFF2-40B4-BE49-F238E27FC236}">
                <a16:creationId xmlns:a16="http://schemas.microsoft.com/office/drawing/2014/main" id="{F82F6A8F-E183-41B7-25A9-80C7035AA7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1270" y="0"/>
            <a:ext cx="5840730" cy="41148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8D4FA826-99E9-66F3-9B9A-CFC6D255C679}"/>
              </a:ext>
            </a:extLst>
          </p:cNvPr>
          <p:cNvPicPr>
            <a:picLocks noChangeAspect="1"/>
          </p:cNvPicPr>
          <p:nvPr/>
        </p:nvPicPr>
        <p:blipFill>
          <a:blip r:embed="rId4"/>
          <a:stretch>
            <a:fillRect/>
          </a:stretch>
        </p:blipFill>
        <p:spPr>
          <a:xfrm>
            <a:off x="255270" y="1908811"/>
            <a:ext cx="5840730" cy="4744085"/>
          </a:xfrm>
          <a:prstGeom prst="rect">
            <a:avLst/>
          </a:prstGeom>
          <a:effectLst>
            <a:glow rad="127000">
              <a:srgbClr val="E55270"/>
            </a:glow>
          </a:effectLst>
        </p:spPr>
      </p:pic>
      <p:sp>
        <p:nvSpPr>
          <p:cNvPr id="8" name="TextBox 7">
            <a:extLst>
              <a:ext uri="{FF2B5EF4-FFF2-40B4-BE49-F238E27FC236}">
                <a16:creationId xmlns:a16="http://schemas.microsoft.com/office/drawing/2014/main" id="{8FF1F8BE-2E95-B4C4-9FF7-0A9EC27E4BFA}"/>
              </a:ext>
            </a:extLst>
          </p:cNvPr>
          <p:cNvSpPr txBox="1"/>
          <p:nvPr/>
        </p:nvSpPr>
        <p:spPr>
          <a:xfrm>
            <a:off x="6351270" y="4280853"/>
            <a:ext cx="5410200" cy="2308324"/>
          </a:xfrm>
          <a:prstGeom prst="rect">
            <a:avLst/>
          </a:prstGeom>
          <a:noFill/>
        </p:spPr>
        <p:txBody>
          <a:bodyPr wrap="square" rtlCol="0">
            <a:spAutoFit/>
          </a:bodyPr>
          <a:lstStyle/>
          <a:p>
            <a:r>
              <a:rPr lang="en-US" dirty="0"/>
              <a:t>“This slide pinpoints </a:t>
            </a:r>
            <a:r>
              <a:rPr lang="en-US" b="1" dirty="0">
                <a:solidFill>
                  <a:srgbClr val="F23F55"/>
                </a:solidFill>
              </a:rPr>
              <a:t>dead stock risks</a:t>
            </a:r>
            <a:r>
              <a:rPr lang="en-US" dirty="0">
                <a:solidFill>
                  <a:srgbClr val="F23F55"/>
                </a:solidFill>
              </a:rPr>
              <a:t> </a:t>
            </a:r>
            <a:r>
              <a:rPr lang="en-US" dirty="0"/>
              <a:t>like </a:t>
            </a:r>
            <a:r>
              <a:rPr lang="en-US" b="1" dirty="0"/>
              <a:t>SKU8</a:t>
            </a:r>
            <a:r>
              <a:rPr lang="en-US" dirty="0"/>
              <a:t> and </a:t>
            </a:r>
            <a:r>
              <a:rPr lang="en-US" b="1" dirty="0"/>
              <a:t>SKU61</a:t>
            </a:r>
            <a:r>
              <a:rPr lang="en-US" dirty="0"/>
              <a:t>, which have not sold in over </a:t>
            </a:r>
            <a:r>
              <a:rPr lang="en-US" b="1" dirty="0">
                <a:solidFill>
                  <a:schemeClr val="tx1">
                    <a:lumMod val="95000"/>
                    <a:lumOff val="5000"/>
                  </a:schemeClr>
                </a:solidFill>
              </a:rPr>
              <a:t>7 months</a:t>
            </a:r>
            <a:r>
              <a:rPr lang="en-US" dirty="0">
                <a:solidFill>
                  <a:schemeClr val="tx1">
                    <a:lumMod val="95000"/>
                    <a:lumOff val="5000"/>
                  </a:schemeClr>
                </a:solidFill>
              </a:rPr>
              <a:t> </a:t>
            </a:r>
            <a:r>
              <a:rPr lang="en-US" dirty="0"/>
              <a:t>yet carry </a:t>
            </a:r>
            <a:r>
              <a:rPr lang="en-US" b="1" dirty="0"/>
              <a:t>600+ units in excess</a:t>
            </a:r>
            <a:r>
              <a:rPr lang="en-US" dirty="0"/>
              <a:t>. Their bubble size shows </a:t>
            </a:r>
            <a:r>
              <a:rPr lang="en-US" b="1" dirty="0">
                <a:solidFill>
                  <a:srgbClr val="F23F55"/>
                </a:solidFill>
              </a:rPr>
              <a:t>high overstock</a:t>
            </a:r>
            <a:r>
              <a:rPr lang="en-US" dirty="0">
                <a:solidFill>
                  <a:srgbClr val="F23F55"/>
                </a:solidFill>
              </a:rPr>
              <a:t> </a:t>
            </a:r>
            <a:r>
              <a:rPr lang="en-US" dirty="0"/>
              <a:t>far above reorder point thresholds. We can recommend </a:t>
            </a:r>
            <a:r>
              <a:rPr lang="en-US" b="1" dirty="0">
                <a:solidFill>
                  <a:srgbClr val="00B0F0"/>
                </a:solidFill>
              </a:rPr>
              <a:t>liquidation or markdown strategies</a:t>
            </a:r>
            <a:r>
              <a:rPr lang="en-US" dirty="0">
                <a:solidFill>
                  <a:srgbClr val="00B0F0"/>
                </a:solidFill>
              </a:rPr>
              <a:t> </a:t>
            </a:r>
            <a:r>
              <a:rPr lang="en-US" dirty="0"/>
              <a:t>for these SKUs to reduce </a:t>
            </a:r>
            <a:r>
              <a:rPr lang="en-US" b="1" dirty="0"/>
              <a:t>holding cost exposure</a:t>
            </a:r>
            <a:r>
              <a:rPr lang="en-US" dirty="0"/>
              <a:t>. Others like </a:t>
            </a:r>
            <a:r>
              <a:rPr lang="en-US" b="1" dirty="0"/>
              <a:t>SKU3</a:t>
            </a:r>
            <a:r>
              <a:rPr lang="en-US" dirty="0"/>
              <a:t> have smaller gaps, indicating better </a:t>
            </a:r>
            <a:r>
              <a:rPr lang="en-US" b="1" dirty="0">
                <a:solidFill>
                  <a:srgbClr val="00B0F0"/>
                </a:solidFill>
              </a:rPr>
              <a:t>demand alignment</a:t>
            </a:r>
            <a:r>
              <a:rPr lang="en-US" dirty="0"/>
              <a:t>.”</a:t>
            </a:r>
          </a:p>
        </p:txBody>
      </p:sp>
    </p:spTree>
    <p:extLst>
      <p:ext uri="{BB962C8B-B14F-4D97-AF65-F5344CB8AC3E}">
        <p14:creationId xmlns:p14="http://schemas.microsoft.com/office/powerpoint/2010/main" val="16738394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rgbClr val="FBC1C8">
                <a:alpha val="89804"/>
              </a:srgbClr>
            </a:gs>
            <a:gs pos="100000">
              <a:srgbClr val="E55270"/>
            </a:gs>
          </a:gsLst>
          <a:lin ang="16200000" scaled="0"/>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E8D3B17-7638-DFD3-18E4-8A6D61174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978D78-8804-3169-B163-F1560FFF6D40}"/>
              </a:ext>
            </a:extLst>
          </p:cNvPr>
          <p:cNvSpPr>
            <a:spLocks noGrp="1"/>
          </p:cNvSpPr>
          <p:nvPr>
            <p:ph type="title"/>
          </p:nvPr>
        </p:nvSpPr>
        <p:spPr>
          <a:xfrm>
            <a:off x="5074597" y="607224"/>
            <a:ext cx="6410107" cy="1527048"/>
          </a:xfrm>
        </p:spPr>
        <p:txBody>
          <a:bodyPr vert="horz" lIns="91440" tIns="45720" rIns="91440" bIns="45720" rtlCol="0" anchor="b">
            <a:normAutofit/>
          </a:bodyPr>
          <a:lstStyle/>
          <a:p>
            <a:r>
              <a:rPr lang="en-US" sz="3600" dirty="0"/>
              <a:t>"Inventory Optimization Recommendations"</a:t>
            </a:r>
            <a:endParaRPr lang="en-US" sz="3600" b="1" kern="1200" dirty="0">
              <a:solidFill>
                <a:schemeClr val="tx1"/>
              </a:solidFill>
              <a:latin typeface="+mj-lt"/>
              <a:ea typeface="+mj-ea"/>
              <a:cs typeface="+mj-cs"/>
            </a:endParaRPr>
          </a:p>
        </p:txBody>
      </p:sp>
      <p:pic>
        <p:nvPicPr>
          <p:cNvPr id="5" name="Content Placeholder 4" descr="3d illustration">
            <a:extLst>
              <a:ext uri="{FF2B5EF4-FFF2-40B4-BE49-F238E27FC236}">
                <a16:creationId xmlns:a16="http://schemas.microsoft.com/office/drawing/2014/main" id="{096D6B19-590A-48CC-8E65-0EB60F261A4A}"/>
              </a:ext>
            </a:extLst>
          </p:cNvPr>
          <p:cNvPicPr>
            <a:picLocks noGrp="1" noChangeAspect="1"/>
          </p:cNvPicPr>
          <p:nvPr>
            <p:ph sz="half" idx="1"/>
          </p:nvPr>
        </p:nvPicPr>
        <p:blipFill>
          <a:blip r:embed="rId3"/>
          <a:srcRect l="7633" r="20767"/>
          <a:stretch>
            <a:fillRect/>
          </a:stretch>
        </p:blipFill>
        <p:spPr>
          <a:xfrm>
            <a:off x="20" y="10"/>
            <a:ext cx="4910308" cy="6857990"/>
          </a:xfrm>
          <a:prstGeom prst="rect">
            <a:avLst/>
          </a:prstGeom>
        </p:spPr>
      </p:pic>
      <p:sp>
        <p:nvSpPr>
          <p:cNvPr id="4" name="Content Placeholder 3">
            <a:extLst>
              <a:ext uri="{FF2B5EF4-FFF2-40B4-BE49-F238E27FC236}">
                <a16:creationId xmlns:a16="http://schemas.microsoft.com/office/drawing/2014/main" id="{F5B8FA74-5604-EC2B-8D03-720EFCEF8CBE}"/>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074597" y="2214282"/>
            <a:ext cx="6410106" cy="4449408"/>
          </a:xfrm>
        </p:spPr>
        <p:txBody>
          <a:bodyPr>
            <a:normAutofit/>
          </a:bodyPr>
          <a:lstStyle/>
          <a:p>
            <a:pPr marL="0" indent="0">
              <a:buNone/>
            </a:pPr>
            <a:r>
              <a:rPr lang="en-US" sz="1400" b="1" dirty="0"/>
              <a:t>1. Clear Excess from Aged SKUs</a:t>
            </a:r>
            <a:endParaRPr lang="en-US" sz="1400" dirty="0"/>
          </a:p>
          <a:p>
            <a:r>
              <a:rPr lang="en-US" sz="1400" b="1" dirty="0"/>
              <a:t>SKU8</a:t>
            </a:r>
            <a:r>
              <a:rPr lang="en-US" sz="1400" dirty="0"/>
              <a:t> and </a:t>
            </a:r>
            <a:r>
              <a:rPr lang="en-US" sz="1400" b="1" dirty="0"/>
              <a:t>SKU49</a:t>
            </a:r>
            <a:r>
              <a:rPr lang="en-US" sz="1400" dirty="0"/>
              <a:t> should be prioritized for </a:t>
            </a:r>
            <a:r>
              <a:rPr lang="en-US" sz="1400" b="1" dirty="0"/>
              <a:t>markdowns</a:t>
            </a:r>
            <a:r>
              <a:rPr lang="en-US" sz="1400" dirty="0"/>
              <a:t>, </a:t>
            </a:r>
            <a:r>
              <a:rPr lang="en-US" sz="1400" b="1" dirty="0"/>
              <a:t>clearance</a:t>
            </a:r>
            <a:r>
              <a:rPr lang="en-US" sz="1400" dirty="0"/>
              <a:t>, or </a:t>
            </a:r>
            <a:r>
              <a:rPr lang="en-US" sz="1400" b="1" dirty="0"/>
              <a:t>discontinuation</a:t>
            </a:r>
            <a:r>
              <a:rPr lang="en-US" sz="1400" dirty="0"/>
              <a:t> due to prolonged inactivity and high overstock.</a:t>
            </a:r>
          </a:p>
          <a:p>
            <a:pPr marL="0" indent="0">
              <a:buNone/>
            </a:pPr>
            <a:r>
              <a:rPr lang="en-US" sz="1400" b="1" dirty="0"/>
              <a:t>2. Tighten Forecasting Logic for Active SKUs</a:t>
            </a:r>
            <a:endParaRPr lang="en-US" sz="1400" dirty="0"/>
          </a:p>
          <a:p>
            <a:r>
              <a:rPr lang="en-US" sz="1400" dirty="0"/>
              <a:t>SKUs like </a:t>
            </a:r>
            <a:r>
              <a:rPr lang="en-US" sz="1400" b="1" dirty="0"/>
              <a:t>SKU61</a:t>
            </a:r>
            <a:r>
              <a:rPr lang="en-US" sz="1400" dirty="0"/>
              <a:t> and </a:t>
            </a:r>
            <a:r>
              <a:rPr lang="en-US" sz="1400" b="1" dirty="0"/>
              <a:t>SKU3</a:t>
            </a:r>
            <a:r>
              <a:rPr lang="en-US" sz="1400" dirty="0"/>
              <a:t> reflect </a:t>
            </a:r>
            <a:r>
              <a:rPr lang="en-US" sz="1400" b="1" dirty="0"/>
              <a:t>over-replenishment despite recent sales</a:t>
            </a:r>
            <a:r>
              <a:rPr lang="en-US" sz="1400" dirty="0"/>
              <a:t>. Improve </a:t>
            </a:r>
            <a:r>
              <a:rPr lang="en-US" sz="1400" b="1" dirty="0"/>
              <a:t>reorder trigger precision</a:t>
            </a:r>
            <a:r>
              <a:rPr lang="en-US" sz="1400" dirty="0"/>
              <a:t> using demand forecasting models (e.g. exponential smoothing, XGBoost).</a:t>
            </a:r>
          </a:p>
          <a:p>
            <a:pPr marL="0" indent="0">
              <a:buNone/>
            </a:pPr>
            <a:r>
              <a:rPr lang="en-US" sz="1400" b="1" dirty="0"/>
              <a:t>3. Monitor Near-Risk Inventory</a:t>
            </a:r>
            <a:endParaRPr lang="en-US" sz="1400" dirty="0"/>
          </a:p>
          <a:p>
            <a:r>
              <a:rPr lang="en-US" sz="1400" b="1" dirty="0"/>
              <a:t>SKU64</a:t>
            </a:r>
            <a:r>
              <a:rPr lang="en-US" sz="1400" dirty="0"/>
              <a:t> and </a:t>
            </a:r>
            <a:r>
              <a:rPr lang="en-US" sz="1400" b="1" dirty="0"/>
              <a:t>SKU97</a:t>
            </a:r>
            <a:r>
              <a:rPr lang="en-US" sz="1400" dirty="0"/>
              <a:t> are still active but approaching dormancy. Use </a:t>
            </a:r>
            <a:r>
              <a:rPr lang="en-US" sz="1400" b="1" dirty="0"/>
              <a:t>stock-to-sales ratio tracking</a:t>
            </a:r>
            <a:r>
              <a:rPr lang="en-US" sz="1400" dirty="0"/>
              <a:t> to prevent escalation.</a:t>
            </a:r>
          </a:p>
          <a:p>
            <a:pPr marL="0" indent="0">
              <a:buNone/>
            </a:pPr>
            <a:r>
              <a:rPr lang="en-US" sz="1400" b="1" dirty="0"/>
              <a:t>4. Implement ROP-Based Inventory Alerts</a:t>
            </a:r>
            <a:endParaRPr lang="en-US" sz="1400" dirty="0"/>
          </a:p>
          <a:p>
            <a:r>
              <a:rPr lang="en-US" sz="1400" dirty="0"/>
              <a:t>Use reorder point logic (ROP = avg. daily demand × lead time) to </a:t>
            </a:r>
            <a:r>
              <a:rPr lang="en-US" sz="1400" b="1" dirty="0"/>
              <a:t>automate alerting</a:t>
            </a:r>
            <a:r>
              <a:rPr lang="en-US" sz="1400" dirty="0"/>
              <a:t> for </a:t>
            </a:r>
            <a:r>
              <a:rPr lang="en-US" sz="1400" b="1" dirty="0"/>
              <a:t>understock, on-target, or overstock states</a:t>
            </a:r>
            <a:r>
              <a:rPr lang="en-US" sz="1400" dirty="0"/>
              <a:t> across SKUs.</a:t>
            </a:r>
          </a:p>
          <a:p>
            <a:pPr marL="0" indent="0">
              <a:buNone/>
            </a:pPr>
            <a:r>
              <a:rPr lang="en-US" sz="1400" b="1" dirty="0"/>
              <a:t>5. Align Supply Chain to SKU Behavior</a:t>
            </a:r>
            <a:endParaRPr lang="en-US" sz="1400" dirty="0"/>
          </a:p>
          <a:p>
            <a:r>
              <a:rPr lang="en-US" sz="1400" dirty="0"/>
              <a:t>Incorporate </a:t>
            </a:r>
            <a:r>
              <a:rPr lang="en-US" sz="1400" b="1" dirty="0"/>
              <a:t>Last Sold Date</a:t>
            </a:r>
            <a:r>
              <a:rPr lang="en-US" sz="1400" dirty="0"/>
              <a:t> and </a:t>
            </a:r>
            <a:r>
              <a:rPr lang="en-US" sz="1400" b="1" dirty="0"/>
              <a:t>surplus thresholds</a:t>
            </a:r>
            <a:r>
              <a:rPr lang="en-US" sz="1400" dirty="0"/>
              <a:t> into your </a:t>
            </a:r>
            <a:r>
              <a:rPr lang="en-US" sz="1400" b="1" dirty="0"/>
              <a:t>inventory planning dashboards</a:t>
            </a:r>
            <a:r>
              <a:rPr lang="en-US" sz="1400" dirty="0"/>
              <a:t> to anticipate and avoid future dead stock.</a:t>
            </a:r>
          </a:p>
          <a:p>
            <a:pPr marL="0" indent="0">
              <a:spcBef>
                <a:spcPts val="2500"/>
              </a:spcBef>
              <a:buNone/>
            </a:pPr>
            <a:endParaRPr lang="en-US" sz="1400" dirty="0"/>
          </a:p>
        </p:txBody>
      </p:sp>
    </p:spTree>
    <p:extLst>
      <p:ext uri="{BB962C8B-B14F-4D97-AF65-F5344CB8AC3E}">
        <p14:creationId xmlns:p14="http://schemas.microsoft.com/office/powerpoint/2010/main" val="3125684269"/>
      </p:ext>
    </p:extLst>
  </p:cSld>
  <p:clrMapOvr>
    <a:masterClrMapping/>
  </p:clrMapOvr>
  <p:transition>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webextensions/webextension1.xml><?xml version="1.0" encoding="utf-8"?>
<we:webextension xmlns:we="http://schemas.microsoft.com/office/webextensions/webextension/2010/11" id="{026E64E7-95EF-4375-9CD0-B047A48876AD}">
  <we:reference id="wa200003233" version="2.0.0.3" store="en-US" storeType="OMEX"/>
  <we:alternateReferences>
    <we:reference id="WA200003233" version="2.0.0.3" store="" storeType="OMEX"/>
  </we:alternateReferences>
  <we:properties>
    <we:property name="embedUrl" value="&quot;/reportEmbed?reportId=5e4e179b-ba32-4357-94aa-6d7e99f49d5e&amp;config=eyJjbHVzdGVyVXJsIjoiaHR0cHM6Ly9XQUJJLVVTLUNFTlRSQUwtQi1QUklNQVJZLXJlZGlyZWN0LmFuYWx5c2lzLndpbmRvd3MubmV0IiwiZW1iZWRGZWF0dXJlcyI6eyJ1c2FnZU1ldHJpY3NWTmV4dCI6dHJ1ZX19&amp;disableSensitivityBanner=true&amp;storytellingChangeViewModeShortcutKeys=true&quot;"/>
    <we:property name="bookmark" value="&quot;H4sIAAAAAAAAA+1aW0/rRhD+K5Vfzkta+X7hDQKoqJxTDqFUqELReHccfHC86XoNJ0X57x2vnQC5kHDLcSt4QPZ6dnfmm29mZ+zcGTwtRhmMv8AQjR1jT4jrIcjrnyyjY+T1WGw5XuCEMQShmbgJ+GGA9FSMVCrywti5MxTIAarztCghqxaiwb8uOwZk2QkMqrsEsgI7xghlIXLI0n+wFqZHSpY46Rj4fZQJCdWSPQUKq2VvSJzuSQXrF4d2BKbSG+whU/Uod5njO1ZsW44fg8W4ywMSK2oBrdlSkWppvX1X5ArSnLapxiBKwMKQrLTAj8Ik8OKoGk/STDUi8fjg+0iSdWTzeFSB0yVdB0KmDDJDWyGxqJW+M7oiK4f66uDReE+UkuEpJvpRrlI1ppX202F/v7J8QnCcSEFg6fELBPmZFL06FHIISiHXElfitisRqtsdc3JJI0WaD7IG2Hsbz2o9iyxlKCu3xd8IH23NEMlt1cUACYNqEtk1qndOsbi3/fHV+dQtdsc4lGKopzX84bTDokUdo9aC9OwYf16hRD2H4OepakA5mgOqaEQ2gLC+0btvgh3pcA5ZqVlKWxynqjb+rh6maZ9s07Z/Nr1PlfTlhP5NJnoeBwVLUBoKrnFETY7lS+7TDC5u82rNerECsymVF1YsFFFK9bRHe1puzfpVGDUrVxjUoUJIfHsQDDOr35WaFVYdI4lcx/dc2/OZl/g+CxkLVwdTk2kS9CLXD13mQeB5DuWZqCJPE2q7/AZyhnwhznYHA4kDmDLp4BVBeEjA9Y/yG8yVkOMzCXkBtY/mTO8pwa5FqU4Jlv5J90w/PyzzxqHmYoh2ZmYGlo9JCFYQuIkXA6WcJLg380yMvtDdZvFWlPHfJcpxFXaPzZs+oOuv04tnRS4Zy0vi3X3wdmbCyUPh1Zg9ivspjV8f1b3f/jBoZKpLihmJ0A6/S45yb6y32E/lNLjseWxez5eZbsnzeVFpSj42dixTR0oNkf0A3Q1cseU8qhHXikOc4eqJMzo2mej1J+LU9KUKPfsUZFlZUFQh3wPZvQKpHh2INFtsjULvkXIqDy3N/E2VMn5h7n/SCXW+Z8yKk9gMPLQTCMzQ8wN3bfG0MqN/RihKiW8O4ZlQkO0yRYzoQUZn4dI0/UO1o6MUGRBLeQs1nCp3IKWQ/ZOGEqvUe9vauFeORllKR+KcTseCwUzX1iFVNTPlMi+uzVUZNSbdab6q4eqKYSxelbe2GFjvlYw24EGdkkwvRvBiHlg8jJnn+GD7L09Jz1P0a/8U8sFCwVxX660iqi6aiIddUah+t5Q3LdPvV5HxFqunif+kcpsFehuDeik13iOs10RLHc4OY64XMzt0wA65bXII+dpw/kHNVPGwgqcyqX+cFi3opIr/aScVrGik1rnhfbuo5WhvvYua2f02LdSWXiS21XXr3hySYOR+vDfchHp1Wo+DxI0DO7ACiLjrMYwRW9o4PihFttj3rGi+m2EdD9tTZtVb4HYVZRfiok8V1bSkaJVeZxJz3j9iSxvWtdl3lN4IVR8fmxWL1vyR/aY+X10M6l1e+q1hI8rT1qfi9q0/Z8zyku1FSRyYTpBEETOjKGRh8FFufpSbT724b2vR0tp602rXqdmW4rd9H4AWUu+6OpiJYogqZcV/qBbWv1J514/omx1s9dvLOHQsNN0k8Ow4TADcSH9QeZKf6RAGc5WB/ltOWMp2xQgYnkCOS/AjpCDnyJ+F2mTyL/nKDlZTJAAA&quot;"/>
    <we:property name="datasetId" value="&quot;dab09d62-18f4-49e7-a5ab-8c6df85f76d6&quot;"/>
    <we:property name="pageName" value="&quot;d4c3631b2136ba1cd4d7&quot;"/>
    <we:property name="reportUrl" value="&quot;/links/jogRVvyqZF?ctid=c207a2ac-fbb3-47dd-8955-d284c02dad59&amp;bookmarkGuid=6275a18e-9de3-4ad0-8e94-334be46515b2&quot;"/>
    <we:property name="reportName" value="&quot;Shiseido Overview&quot;"/>
    <we:property name="reportState" value="&quot;CONNECTED&quot;"/>
    <we:property name="pageDisplayName" value="&quot;Page 1&quot;"/>
    <we:property name="backgroundColor" value="&quot;#000000&quot;"/>
    <we:property name="initialStateBookmark" value="&quot;H4sIAAAAAAAAA+1aW1OrSBD+K1u8nJfsFhAI4JtGrbW8HI/JumVtWalmpokcCZMdhniyVv77NgOJmouJtxx2Sx8sGHpmvv76Mt2Qe4PH2TCB8RkM0Ngx9oS4HYC8/cUyGkZajX39eny6e3HcO9s9PaBhMVSxSDNj595QIPuoLuMsh6RYgQb/um4YkCTn0C/uIkgybBhDlJlIIYn/wVKYHimZ46Rh4I9hIiQUS3YUKCyWHZE43dPe1m9N2hGYikfYQabKUe6wZqtphbbVbIVgMe5wj8SyUkAjWypSLK23b4tUQZzSNsUYBBFY6Hu+aUEr8CPPDYNiPIoTVYmE44MfQ0nakc7jYcFKm7D2hYwZJIbWQmJWgr432iLJB/rq4Ml4R+SS4QVG+lGqYjWmlfbjQW+/0HxCdJxLQWTp8SsEeUpAbw6FHIBSyLXEjbhrS4TidsecXNNIFqf9pCL2QcduiTNLYoayMFv4nfjR2gyQzFZc9JE4KCaRXsNy5xizB92fXl1OzWI3jEMpBnpa5TicdljUqGGUKAhnw/jzBiXqOUQ/j1VFytEcUVklsgGF5Y3efRPuCMMlJLn2UtriJFal8vflME37Ypu29avpfCmkryf0bzLR8zgoWMLSQHDNI2rnWL7kPs3g4i4t1iwXyzCZuvLCipkil1IdbdGOlluzfhFG1coFB2WoEBPfHwXDTOsPdc2Cq4YRBU6z5Tq222Ju1GoxnzF/dTBVKSZCN3BavsNc8Fy36XsYFM5ThdouH0HKkC/E2W6/L7EPU086eEMQHhJxvaN0hKkSctyVkGZQ2mhO9Y4S7Fbk6oJo6Z23u/r5YZ5WBjUXQ7QxU9OzWhj5YHmeE7khUMqJvAc1u2J4RnebxVuWh3/nKMdF2D1Vb/qArr9NL14UuaQsz8nvHoK3MROOHguv5uxJ3E/d+O1R3Tn+w6CRKZYYExKhHb5KjnJvrLfYj+U0uOx5bt7uLzNs0cv9okBKNjZ2LFNHSkmR/YjdDUyx5TyqGdfAIUxw9cSZO1aZ6O0n4lT1pYBefAqyJM8oqpDvgWzfgFRPDkSaLbbmQh+RcgoLLc38VZUyfmXuf9YIZb5nzAqj0PRctCPwTN9tec7a4mllRj9FyHKJ705hVyhIdpkij+hAQmfh0jT9U9HRUYoMyEt5DRFOwR1IKWTvvHKJVfDetzbu5MNhEtOROIfpRDCYYa0dU0Uzky+z4tpclVBj0p7mq5KuthiE4k15a4uB9VHJaAM/KFOS6YYIbsg9i/shc5stsFuvT0kvA/qtdwFpf6FgLqv1WjmqLprID9siU712Lkc1w/e7SHiN4WnHfxbcZoFex6Be6hofEdZroqUM5yZjjhsy22+C7XPb5ODzteH8k5qp7HEFT2VS7yTOatBJZf/TTspb0UitM8PHdlHL2d56FzXT+31aqC29SKyr6da9OSRB3/x8b7iJ65VpPfQiJ/Rsz/Ig4I7LMESsaeP4qBTZYt+zovmuhnU8bA/MqrfA9SrKrsRVjyqqaUlRK1xdiSnvHbGlDeva7DuMR0KVx8dmxaI1f2S/q81XF4N6l9d+a9jI5WnrC3H33p8zZnnJdoMo9MymFwUBM4PAZ773WW5+lpvPvbiva9FS23rTqtepWZfit34fgBZS77o6OLuNUwYS/0OlsP6Ryod+Q9/sXCtfXoZ+00LTiTzXDv0IwAn095Rn3TMeQH+uMNB/y/2Vkl02BIbnkOIS/ogpSDnyTVlrFFjiKtFs2nFMJv8CMcMBonskAAA=&quot;"/>
    <we:property name="isFooterCollapsed" value="true"/>
    <we:property name="isFiltersActionButtonVisible" value="true"/>
    <we:property name="isVisualContainerHeaderHidden" value="false"/>
    <we:property name="reportEmbeddedTime" value="&quot;2025-06-11T04:36:27.422Z&quot;"/>
    <we:property name="creatorTenantId" value="&quot;c207a2ac-fbb3-47dd-8955-d284c02dad59&quot;"/>
    <we:property name="creatorUserId" value="&quot;100320045B0A20FC&quot;"/>
    <we:property name="creatorSessionId" value="&quot;19d93d7c-095e-4923-ac6c-850ce3696d86&quot;"/>
    <we:property name="artifactViewState" value="&quot;live&quot;"/>
    <we:property name="isTitleSuggestionsDialogDismissed" value="true"/>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2535</TotalTime>
  <Words>745</Words>
  <Application>Microsoft Office PowerPoint</Application>
  <PresentationFormat>Widescreen</PresentationFormat>
  <Paragraphs>81</Paragraphs>
  <Slides>8</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Aptos</vt:lpstr>
      <vt:lpstr>Aptos Display</vt:lpstr>
      <vt:lpstr>Aptos Narrow</vt:lpstr>
      <vt:lpstr>Arial</vt:lpstr>
      <vt:lpstr>Calibri</vt:lpstr>
      <vt:lpstr>Times New Roman</vt:lpstr>
      <vt:lpstr>Office Theme</vt:lpstr>
      <vt:lpstr>Inventory Risk &amp; Forecasting Review</vt:lpstr>
      <vt:lpstr>Shiseido Overview</vt:lpstr>
      <vt:lpstr>SKUs at Risk</vt:lpstr>
      <vt:lpstr>Average Forecast Error Rate by Product Type and Region</vt:lpstr>
      <vt:lpstr>Supplier EOQ vs Demand Analysis</vt:lpstr>
      <vt:lpstr>"Prioritizing SKUs Driving Holding Cost Disparity"</vt:lpstr>
      <vt:lpstr>"Dead Stock Prioritization by Overstock and Reorder Sensitivity"</vt:lpstr>
      <vt:lpstr>"Inventory Optimization 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Brandon Warfield</dc:creator>
  <cp:lastModifiedBy>Brandon Warfield</cp:lastModifiedBy>
  <cp:revision>1</cp:revision>
  <dcterms:created xsi:type="dcterms:W3CDTF">2025-06-11T04:34:51Z</dcterms:created>
  <dcterms:modified xsi:type="dcterms:W3CDTF">2025-06-12T22:50:44Z</dcterms:modified>
</cp:coreProperties>
</file>