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5" r:id="rId6"/>
    <p:sldId id="276" r:id="rId7"/>
    <p:sldId id="277" r:id="rId8"/>
    <p:sldId id="274" r:id="rId9"/>
    <p:sldId id="278" r:id="rId10"/>
    <p:sldId id="279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8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2F1E-9621-FDF0-AD4D-D45D6B380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124BF-E5BD-6BE1-AF9E-D50BFD780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24E24-2B61-9C22-D0C5-743ED5C9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188-CBE7-495C-8FEB-6E9A79CBEA8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5037-3D9F-5742-D5AE-99449059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B50BC-9D37-8D04-2DCD-C08B5C8A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8B47-D06E-4427-8EE2-8BE2CC782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374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B298-2C10-230B-956D-8313E206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1D107-D313-3631-9D05-21C9F0F81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84A61-B626-2A7F-42A6-40866D31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188-CBE7-495C-8FEB-6E9A79CBEA8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232C-20CC-FAB8-6A43-29A10CAB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1F897-1644-4FD0-E5B3-544F6632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8B47-D06E-4427-8EE2-8BE2CC782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334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22D72-3C8A-ABD2-0466-FC1FA1CB1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38B3E-654F-B9F2-12BC-BCADB1A3C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43B9E-5E62-F52E-7E7D-C6681306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188-CBE7-495C-8FEB-6E9A79CBEA8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39FC4-DC01-F7D9-C083-4A3BE025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325B3-0A70-BAEB-B1B5-4E1960A9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8B47-D06E-4427-8EE2-8BE2CC782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063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4735-71B2-19B9-DDC9-6100D06D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9FF6-2D1D-6329-ECDD-8DC1E418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15CD5-7FA9-9EA6-660F-D2124877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188-CBE7-495C-8FEB-6E9A79CBEA8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FE156-8A94-5546-0F94-3B0F04F8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564-9EA8-02FA-49A1-9A0D5214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8B47-D06E-4427-8EE2-8BE2CC782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11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400F-5257-2C20-F56A-CC445577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0B87-17A7-7E34-D995-7058FAD8E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ABD7-5311-A144-5DA2-DA1BA538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188-CBE7-495C-8FEB-6E9A79CBEA8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B6867-7608-4748-07BE-2840D0B9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3FA6-9AE3-AC8A-CFDF-445E5654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8B47-D06E-4427-8EE2-8BE2CC782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185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C35C-3DD3-9824-5454-8106CDC5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BE69F-085E-FE74-8B97-B74FC2786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8D74D-1EEF-ECDD-C81E-1B84ADE0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6C23-B3BD-3C3E-47E6-CF690D91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188-CBE7-495C-8FEB-6E9A79CBEA8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F67B1-ADD8-68DD-D576-42B18C85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07874-2F43-0267-C0B2-8ACA7261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8B47-D06E-4427-8EE2-8BE2CC782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211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254B-3E25-6850-3ECD-748F429D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78C7B-2781-A16A-3B66-53978D1AF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1B465-F770-889C-CB2B-B4A1A86EB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5C829-3B0C-8E3D-763D-6F61DAB7B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1FC3B-61B4-6C99-5312-1B75211D7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4F0C9-3E84-2384-7033-BC67B5A0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188-CBE7-495C-8FEB-6E9A79CBEA8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B0790-7883-6EC4-7C22-B51AD529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1556C-8E39-8699-F58E-3EBA2DC8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8B47-D06E-4427-8EE2-8BE2CC782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467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44DC-11B5-00D7-1336-2AD6C56E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BF07C-6FDE-C5E4-0DB1-CA6B490F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188-CBE7-495C-8FEB-6E9A79CBEA8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05E74-1458-9D1F-F08B-21DE5821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2DA35-6D47-B2FE-1A4C-2B40DD4E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8B47-D06E-4427-8EE2-8BE2CC782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094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27F16-0293-3874-5644-D82246B4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188-CBE7-495C-8FEB-6E9A79CBEA8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B1BED-81C1-0ADC-EFEE-01AC48FE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CB43B-208B-DB1C-521A-F72D3AE2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8B47-D06E-4427-8EE2-8BE2CC782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098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0771-B13B-0F6C-9824-C22DD3D8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0576-D04C-F04E-D2FF-4ECC8AA28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B2CF0-17FC-3BBA-2333-16FDB359D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7D9E4-4790-348E-37B7-A855D36C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188-CBE7-495C-8FEB-6E9A79CBEA8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497D0-5A12-530C-AFE7-B9F12667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70C97-2AC5-0BC4-D072-42E5C467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8B47-D06E-4427-8EE2-8BE2CC782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979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724B-8837-B700-16DB-5AFC9910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8F8C7-1358-8FB4-8F9A-13F235415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9F446-CF89-946B-4F68-5B069018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595BC-C85A-9D13-2EEC-B4392B58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188-CBE7-495C-8FEB-6E9A79CBEA8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16A41-23B9-2EE6-507D-CE0EF21D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6DEAC-DFDF-970F-7586-CF70BCFD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8B47-D06E-4427-8EE2-8BE2CC782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06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E1ED7-DF28-CB21-FCA8-E873638D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8EBFD-0012-039B-167A-B78F37839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88270-EC1D-912D-0505-4A5964A2D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E8188-CBE7-495C-8FEB-6E9A79CBEA8D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4875-EB14-32CC-7C86-C623AFD86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86F9F-2FC7-CC9A-0F7F-AC7CD968B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68B47-D06E-4427-8EE2-8BE2CC782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70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610354" y="857233"/>
            <a:ext cx="4543457" cy="4754879"/>
            <a:chOff x="5000628" y="714360"/>
            <a:chExt cx="3786214" cy="3962399"/>
          </a:xfrm>
        </p:grpSpPr>
        <p:pic>
          <p:nvPicPr>
            <p:cNvPr id="17410" name="Picture 2" descr="https://freopay.com/wp-content/uploads/2022/07/how-to-create-UPI-id.png"/>
            <p:cNvPicPr>
              <a:picLocks noChangeAspect="1" noChangeArrowheads="1"/>
            </p:cNvPicPr>
            <p:nvPr/>
          </p:nvPicPr>
          <p:blipFill>
            <a:blip r:embed="rId2">
              <a:lum/>
            </a:blip>
            <a:srcRect l="25635" r="27490"/>
            <a:stretch>
              <a:fillRect/>
            </a:stretch>
          </p:blipFill>
          <p:spPr bwMode="auto">
            <a:xfrm>
              <a:off x="5000628" y="714360"/>
              <a:ext cx="3714775" cy="3962399"/>
            </a:xfrm>
            <a:prstGeom prst="rect">
              <a:avLst/>
            </a:prstGeom>
            <a:noFill/>
          </p:spPr>
        </p:pic>
        <p:sp>
          <p:nvSpPr>
            <p:cNvPr id="9" name="Oval 8"/>
            <p:cNvSpPr/>
            <p:nvPr/>
          </p:nvSpPr>
          <p:spPr>
            <a:xfrm>
              <a:off x="7643834" y="2357434"/>
              <a:ext cx="1143008" cy="11430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579A7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60"/>
            </a:p>
          </p:txBody>
        </p:sp>
        <p:pic>
          <p:nvPicPr>
            <p:cNvPr id="17415" name="Picture 7" descr="C:\Users\Sagnik\Downloads\pngwing.com (2)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24356" y="2516185"/>
              <a:ext cx="981965" cy="825506"/>
            </a:xfrm>
            <a:prstGeom prst="rect">
              <a:avLst/>
            </a:prstGeom>
            <a:noFill/>
          </p:spPr>
        </p:pic>
      </p:grpSp>
      <p:sp>
        <p:nvSpPr>
          <p:cNvPr id="14" name="Rectangle 13"/>
          <p:cNvSpPr/>
          <p:nvPr/>
        </p:nvSpPr>
        <p:spPr>
          <a:xfrm>
            <a:off x="0" y="0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466" y="1135830"/>
            <a:ext cx="56578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5A80D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UPI Fraudulent Transaction </a:t>
            </a:r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Operation Recognition </a:t>
            </a:r>
          </a:p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using </a:t>
            </a:r>
          </a:p>
          <a:p>
            <a:r>
              <a:rPr lang="en-IN" sz="3200" b="1" dirty="0">
                <a:solidFill>
                  <a:srgbClr val="5A80D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 Model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600847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  <p:pic>
        <p:nvPicPr>
          <p:cNvPr id="17417" name="Picture 9" descr="Warning Icon transparent PNG - Stick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0512" y="2228842"/>
            <a:ext cx="857256" cy="857256"/>
          </a:xfrm>
          <a:prstGeom prst="rect">
            <a:avLst/>
          </a:prstGeom>
          <a:noFill/>
          <a:scene3d>
            <a:camera prst="perspectiveAbove"/>
            <a:lightRig rig="threePt" dir="t"/>
          </a:scene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4DA33EB-E9C9-3B21-9036-4F98C3FBBB2B}"/>
              </a:ext>
            </a:extLst>
          </p:cNvPr>
          <p:cNvGrpSpPr/>
          <p:nvPr/>
        </p:nvGrpSpPr>
        <p:grpSpPr>
          <a:xfrm>
            <a:off x="617619" y="5919255"/>
            <a:ext cx="6429302" cy="571534"/>
            <a:chOff x="158455" y="110926"/>
            <a:chExt cx="5357752" cy="476279"/>
          </a:xfrm>
        </p:grpSpPr>
        <p:pic>
          <p:nvPicPr>
            <p:cNvPr id="3" name="Picture 2" descr="FEST">
              <a:extLst>
                <a:ext uri="{FF2B5EF4-FFF2-40B4-BE49-F238E27FC236}">
                  <a16:creationId xmlns:a16="http://schemas.microsoft.com/office/drawing/2014/main" id="{80BC97FF-6E66-4418-2CDC-FC36D6E16A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44" b="96889" l="1786" r="96875">
                          <a14:foregroundMark x1="34375" y1="88889" x2="16071" y2="60000"/>
                          <a14:foregroundMark x1="16071" y1="60000" x2="27679" y2="18667"/>
                          <a14:foregroundMark x1="27679" y1="18667" x2="75000" y2="8889"/>
                          <a14:foregroundMark x1="75000" y1="8889" x2="83036" y2="40444"/>
                          <a14:foregroundMark x1="83036" y1="40444" x2="74554" y2="62667"/>
                          <a14:foregroundMark x1="74554" y1="62667" x2="64732" y2="71556"/>
                          <a14:foregroundMark x1="49107" y1="96000" x2="27232" y2="90222"/>
                          <a14:foregroundMark x1="27232" y1="90222" x2="11161" y2="74222"/>
                          <a14:foregroundMark x1="11161" y1="74222" x2="4018" y2="52444"/>
                          <a14:foregroundMark x1="4018" y1="52444" x2="9821" y2="25333"/>
                          <a14:foregroundMark x1="9821" y1="25333" x2="30357" y2="10667"/>
                          <a14:foregroundMark x1="30357" y1="10667" x2="61161" y2="9778"/>
                          <a14:foregroundMark x1="61161" y1="9778" x2="98214" y2="40444"/>
                          <a14:foregroundMark x1="98214" y1="40444" x2="95089" y2="64444"/>
                          <a14:foregroundMark x1="95089" y1="64444" x2="69196" y2="88444"/>
                          <a14:foregroundMark x1="69196" y1="88444" x2="49107" y2="96889"/>
                          <a14:foregroundMark x1="8929" y1="67556" x2="6250" y2="41778"/>
                          <a14:foregroundMark x1="6250" y1="41778" x2="7143" y2="39111"/>
                          <a14:foregroundMark x1="9375" y1="69333" x2="4018" y2="45333"/>
                          <a14:foregroundMark x1="4018" y1="45333" x2="4911" y2="38667"/>
                          <a14:foregroundMark x1="3571" y1="58222" x2="2232" y2="57778"/>
                          <a14:foregroundMark x1="48214" y1="96444" x2="72768" y2="89778"/>
                          <a14:foregroundMark x1="72768" y1="89778" x2="91964" y2="69778"/>
                          <a14:foregroundMark x1="91964" y1="69778" x2="96875" y2="44000"/>
                          <a14:foregroundMark x1="96875" y1="44000" x2="91518" y2="30667"/>
                          <a14:foregroundMark x1="16518" y1="38667" x2="58929" y2="48444"/>
                          <a14:foregroundMark x1="58929" y1="48444" x2="42411" y2="27556"/>
                          <a14:foregroundMark x1="42411" y1="27556" x2="35714" y2="73333"/>
                          <a14:foregroundMark x1="35714" y1="73333" x2="68304" y2="60000"/>
                          <a14:foregroundMark x1="68304" y1="60000" x2="35714" y2="39111"/>
                          <a14:foregroundMark x1="35714" y1="39111" x2="34821" y2="39111"/>
                          <a14:foregroundMark x1="20089" y1="52444" x2="47321" y2="55111"/>
                          <a14:foregroundMark x1="20536" y1="58222" x2="50446" y2="57333"/>
                          <a14:foregroundMark x1="50446" y1="57333" x2="73661" y2="57778"/>
                          <a14:foregroundMark x1="46875" y1="67556" x2="78571" y2="63556"/>
                          <a14:foregroundMark x1="78571" y1="63556" x2="78571" y2="63556"/>
                          <a14:foregroundMark x1="47321" y1="60444" x2="68304" y2="61778"/>
                          <a14:foregroundMark x1="36607" y1="63556" x2="52679" y2="55556"/>
                          <a14:foregroundMark x1="45982" y1="51111" x2="69643" y2="34667"/>
                          <a14:foregroundMark x1="68304" y1="35111" x2="81250" y2="58222"/>
                          <a14:foregroundMark x1="81250" y1="58222" x2="81250" y2="58667"/>
                          <a14:foregroundMark x1="57589" y1="38667" x2="70982" y2="64000"/>
                          <a14:foregroundMark x1="19196" y1="72444" x2="35268" y2="56444"/>
                          <a14:foregroundMark x1="35268" y1="56444" x2="35268" y2="56444"/>
                          <a14:foregroundMark x1="63839" y1="52444" x2="73214" y2="49333"/>
                          <a14:foregroundMark x1="30357" y1="24889" x2="40625" y2="20889"/>
                          <a14:foregroundMark x1="25893" y1="12889" x2="56250" y2="9333"/>
                          <a14:foregroundMark x1="56250" y1="9333" x2="66518" y2="11556"/>
                          <a14:foregroundMark x1="36607" y1="5333" x2="62946" y2="8000"/>
                          <a14:foregroundMark x1="62946" y1="8000" x2="66518" y2="10667"/>
                          <a14:foregroundMark x1="38839" y1="4000" x2="61607" y2="6222"/>
                          <a14:foregroundMark x1="61607" y1="6222" x2="69196" y2="12889"/>
                          <a14:foregroundMark x1="33929" y1="6667" x2="60714" y2="7111"/>
                          <a14:foregroundMark x1="60714" y1="7111" x2="60714" y2="7556"/>
                          <a14:foregroundMark x1="62054" y1="6667" x2="50893" y2="444"/>
                          <a14:foregroundMark x1="45089" y1="2667" x2="45536" y2="1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55" y="110926"/>
              <a:ext cx="474162" cy="476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ABF909-0696-C9C3-FC6B-3085479E9213}"/>
                </a:ext>
              </a:extLst>
            </p:cNvPr>
            <p:cNvSpPr txBox="1"/>
            <p:nvPr/>
          </p:nvSpPr>
          <p:spPr>
            <a:xfrm>
              <a:off x="619663" y="143188"/>
              <a:ext cx="4896544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B. P. PODDAR INSTITUTE OF MANAGEMENT &amp; TECHNOLOGY Approved by AICTE, New Delhi and Affiliated to MAKAUT, W.B.</a:t>
              </a:r>
              <a:endParaRPr lang="en-IN" sz="12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FD7E53-A9E9-EDF9-D2C8-F240E9E8B7BE}"/>
              </a:ext>
            </a:extLst>
          </p:cNvPr>
          <p:cNvSpPr txBox="1"/>
          <p:nvPr/>
        </p:nvSpPr>
        <p:spPr>
          <a:xfrm>
            <a:off x="618888" y="3169772"/>
            <a:ext cx="320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Paper Code : </a:t>
            </a:r>
            <a:r>
              <a:rPr lang="en-IN" b="1" dirty="0">
                <a:solidFill>
                  <a:srgbClr val="1D21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PGIT(DS)194B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72CFC-5087-A23A-E754-A8A3F625A201}"/>
              </a:ext>
            </a:extLst>
          </p:cNvPr>
          <p:cNvSpPr txBox="1"/>
          <p:nvPr/>
        </p:nvSpPr>
        <p:spPr>
          <a:xfrm>
            <a:off x="617619" y="3539104"/>
            <a:ext cx="5168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Prepared by,</a:t>
            </a: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Subarna Paul                    11561723008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4328" y="514330"/>
            <a:ext cx="9423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Models &amp; Comparative Study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1384325" y="1390651"/>
            <a:ext cx="9423350" cy="4562594"/>
            <a:chOff x="571472" y="1142988"/>
            <a:chExt cx="8286776" cy="2714644"/>
          </a:xfrm>
        </p:grpSpPr>
        <p:sp>
          <p:nvSpPr>
            <p:cNvPr id="19" name="Rectangle 18"/>
            <p:cNvSpPr/>
            <p:nvPr/>
          </p:nvSpPr>
          <p:spPr>
            <a:xfrm>
              <a:off x="571472" y="1142988"/>
              <a:ext cx="2143140" cy="8572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2910" y="1310006"/>
              <a:ext cx="2000264" cy="360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Logistic Regression (LR)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14612" y="1142988"/>
              <a:ext cx="3071834" cy="8572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14612" y="1248451"/>
              <a:ext cx="3071834" cy="663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Performs well in handling high-dimensional data with complex relationships, missing values, and outliers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86414" y="1142988"/>
              <a:ext cx="3071834" cy="8572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86414" y="1248451"/>
              <a:ext cx="3071834" cy="511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Computationally expensive for massive datasets and challenging to interpret.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71472" y="2071682"/>
              <a:ext cx="2143140" cy="8572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2910" y="2238700"/>
              <a:ext cx="2000264" cy="360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K-Nearest Neighbors (KNN)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14612" y="2071682"/>
              <a:ext cx="3071834" cy="8572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14612" y="2177145"/>
              <a:ext cx="3071834" cy="511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Easy to implement and works well on small datasets, handling nonlinear relationships.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86414" y="2071682"/>
              <a:ext cx="3071834" cy="8572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86414" y="2177145"/>
              <a:ext cx="3071834" cy="511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Computationally expensive for large datasets sensitive to irrelevant features and distance metrics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71472" y="3000376"/>
              <a:ext cx="2143140" cy="8572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2910" y="3167394"/>
              <a:ext cx="2000264" cy="360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Support Vector Machine (SVM)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714612" y="3000376"/>
              <a:ext cx="3071834" cy="8572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14612" y="3105839"/>
              <a:ext cx="3071834" cy="511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Performs well on many problems, including nonlinear data, and handles high-dimensional data.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86414" y="3000376"/>
              <a:ext cx="3071834" cy="8572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86414" y="3105839"/>
              <a:ext cx="3071834" cy="663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Computationally expensive for large datasets. Sensitive to choice of kernel function and hyper-parameters.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331A876-9346-8E7A-EC31-31D4041CD325}"/>
              </a:ext>
            </a:extLst>
          </p:cNvPr>
          <p:cNvSpPr/>
          <p:nvPr/>
        </p:nvSpPr>
        <p:spPr>
          <a:xfrm>
            <a:off x="0" y="0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0AD06-6AE3-8B4A-914F-5D268E2048CB}"/>
              </a:ext>
            </a:extLst>
          </p:cNvPr>
          <p:cNvSpPr/>
          <p:nvPr/>
        </p:nvSpPr>
        <p:spPr>
          <a:xfrm>
            <a:off x="0" y="6600847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4328" y="514330"/>
            <a:ext cx="9423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Models &amp; Comparative Study</a:t>
            </a:r>
          </a:p>
        </p:txBody>
      </p:sp>
      <p:grpSp>
        <p:nvGrpSpPr>
          <p:cNvPr id="2" name="Group 77"/>
          <p:cNvGrpSpPr/>
          <p:nvPr/>
        </p:nvGrpSpPr>
        <p:grpSpPr>
          <a:xfrm>
            <a:off x="1384325" y="1390650"/>
            <a:ext cx="9423350" cy="4649004"/>
            <a:chOff x="571472" y="1142988"/>
            <a:chExt cx="8286776" cy="2714644"/>
          </a:xfrm>
        </p:grpSpPr>
        <p:sp>
          <p:nvSpPr>
            <p:cNvPr id="19" name="Rectangle 18"/>
            <p:cNvSpPr/>
            <p:nvPr/>
          </p:nvSpPr>
          <p:spPr>
            <a:xfrm>
              <a:off x="571472" y="1142988"/>
              <a:ext cx="2143140" cy="8572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2910" y="1310006"/>
              <a:ext cx="2000264" cy="204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Naive Bayes (NB)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14612" y="1142988"/>
              <a:ext cx="3071834" cy="8572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14612" y="1248451"/>
              <a:ext cx="3071834" cy="502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Fast and straightforward, performing well in handling categorical features.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86414" y="1142988"/>
              <a:ext cx="3071834" cy="8572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86414" y="1248451"/>
              <a:ext cx="3071834" cy="502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Assumes independence between features. may not perform well on highly nonlinear data.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71472" y="2071682"/>
              <a:ext cx="2143140" cy="8572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2910" y="2238700"/>
              <a:ext cx="2000264" cy="204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Decision Tree (DT)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14612" y="2071682"/>
              <a:ext cx="3071834" cy="8572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14612" y="2177145"/>
              <a:ext cx="3071834" cy="650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Easy to interpret and handles nonlinear relationships. Good performance on small to medium datasets.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86414" y="2071682"/>
              <a:ext cx="3071834" cy="8572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86414" y="2177145"/>
              <a:ext cx="3071834" cy="35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Easily overfits the data and is</a:t>
              </a:r>
            </a:p>
            <a:p>
              <a:r>
                <a:rPr lang="en-IN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sensitive to small changes in data.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71472" y="3000376"/>
              <a:ext cx="2143140" cy="8572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2910" y="3167394"/>
              <a:ext cx="2000264" cy="204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Random Forest (RF)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714612" y="3000376"/>
              <a:ext cx="3071834" cy="8572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14612" y="3105839"/>
              <a:ext cx="3071834" cy="650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Performs well in handling high-dimensional data with complex relationships, missing</a:t>
              </a:r>
            </a:p>
            <a:p>
              <a:r>
                <a:rPr lang="en-IN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values, and outliers.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86414" y="3000376"/>
              <a:ext cx="3071834" cy="8572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86414" y="3105839"/>
              <a:ext cx="3071834" cy="502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Computationally expensive for massive datasets and challenging to interpret.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BDC4922-8290-EA15-E6D0-4EEB7C447E1F}"/>
              </a:ext>
            </a:extLst>
          </p:cNvPr>
          <p:cNvSpPr/>
          <p:nvPr/>
        </p:nvSpPr>
        <p:spPr>
          <a:xfrm>
            <a:off x="0" y="0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71C23-5F4F-AA10-EA0A-08723DB0D27E}"/>
              </a:ext>
            </a:extLst>
          </p:cNvPr>
          <p:cNvSpPr/>
          <p:nvPr/>
        </p:nvSpPr>
        <p:spPr>
          <a:xfrm>
            <a:off x="0" y="6600847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6015" y="514330"/>
            <a:ext cx="3879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Summary of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F5788-44A4-1CBA-3792-41DD459BB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0" y="1609696"/>
            <a:ext cx="7863840" cy="44805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9201D8-97DF-6AA4-D4CF-F29B8404F0E3}"/>
              </a:ext>
            </a:extLst>
          </p:cNvPr>
          <p:cNvSpPr/>
          <p:nvPr/>
        </p:nvSpPr>
        <p:spPr>
          <a:xfrm>
            <a:off x="0" y="0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1A58ED-7182-4430-0F6A-EA05353DF92C}"/>
              </a:ext>
            </a:extLst>
          </p:cNvPr>
          <p:cNvSpPr/>
          <p:nvPr/>
        </p:nvSpPr>
        <p:spPr>
          <a:xfrm>
            <a:off x="0" y="6600847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0952" y="514330"/>
            <a:ext cx="2230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10929F-6165-7699-E17E-2F37AB018217}"/>
              </a:ext>
            </a:extLst>
          </p:cNvPr>
          <p:cNvSpPr/>
          <p:nvPr/>
        </p:nvSpPr>
        <p:spPr>
          <a:xfrm>
            <a:off x="0" y="0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8890F-7099-AE5B-0965-8A6E745571DB}"/>
              </a:ext>
            </a:extLst>
          </p:cNvPr>
          <p:cNvSpPr/>
          <p:nvPr/>
        </p:nvSpPr>
        <p:spPr>
          <a:xfrm>
            <a:off x="0" y="6600847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BC1BE-9754-62A7-CF5A-F33F0DA624D0}"/>
              </a:ext>
            </a:extLst>
          </p:cNvPr>
          <p:cNvSpPr txBox="1"/>
          <p:nvPr/>
        </p:nvSpPr>
        <p:spPr>
          <a:xfrm>
            <a:off x="4996981" y="3424238"/>
            <a:ext cx="2198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</a:t>
            </a:r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83B45C-6D01-585B-8909-5238E1ACEC7D}"/>
              </a:ext>
            </a:extLst>
          </p:cNvPr>
          <p:cNvSpPr txBox="1"/>
          <p:nvPr/>
        </p:nvSpPr>
        <p:spPr>
          <a:xfrm>
            <a:off x="1343025" y="4412814"/>
            <a:ext cx="95916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Nitu Kumari, S. Kannan and A. Muthukumaravel - “Credit Card Fraud Detection Using Genetic-A Survey” published by MiddleEast Journal of Scientific Research, IDOSI Publications,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V. N. Dornadula and S. Geetha ―Credit Card Fraud Detection using Machine Learning Algorithms, Procedia Comput. Sci., vol. 165, pp. 631–641, 2019, </a:t>
            </a:r>
            <a:r>
              <a:rPr lang="en-IN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doi</a:t>
            </a: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: 10.1016/j.procs.2020.01.057.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The python standard library (https://docs.python.org/3/library/index.html#the-pythonstandard-library)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6B8ABB-3C88-4BE5-19A9-BDA6330BA0C8}"/>
              </a:ext>
            </a:extLst>
          </p:cNvPr>
          <p:cNvSpPr txBox="1"/>
          <p:nvPr/>
        </p:nvSpPr>
        <p:spPr>
          <a:xfrm>
            <a:off x="1343025" y="1372871"/>
            <a:ext cx="9591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This report underscores the significance of employing artificial intelligence for the detection of fraudulent UPI transactions. We put forth several classification algorithms capable of categorizing transactions based on specific features. 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6A7F3B-5851-2717-065C-1F3A3FA1FBE0}"/>
              </a:ext>
            </a:extLst>
          </p:cNvPr>
          <p:cNvSpPr/>
          <p:nvPr/>
        </p:nvSpPr>
        <p:spPr>
          <a:xfrm>
            <a:off x="0" y="0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576283-88A7-ACE6-49E5-A39EBF32AE96}"/>
              </a:ext>
            </a:extLst>
          </p:cNvPr>
          <p:cNvSpPr/>
          <p:nvPr/>
        </p:nvSpPr>
        <p:spPr>
          <a:xfrm>
            <a:off x="0" y="6600847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16920-A547-A88F-B9CD-B37354136C66}"/>
              </a:ext>
            </a:extLst>
          </p:cNvPr>
          <p:cNvSpPr txBox="1"/>
          <p:nvPr/>
        </p:nvSpPr>
        <p:spPr>
          <a:xfrm>
            <a:off x="3616988" y="2921169"/>
            <a:ext cx="49580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THANK </a:t>
            </a:r>
            <a:r>
              <a:rPr lang="en-US" sz="6000" dirty="0">
                <a:solidFill>
                  <a:srgbClr val="5A80D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YOU !</a:t>
            </a:r>
            <a:endParaRPr lang="en-IN" sz="6000" dirty="0">
              <a:solidFill>
                <a:srgbClr val="5A80D8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883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 ai powered content creation isometric concept with chatbot on laptop screen 3d vector illustration">
            <a:extLst>
              <a:ext uri="{FF2B5EF4-FFF2-40B4-BE49-F238E27FC236}">
                <a16:creationId xmlns:a16="http://schemas.microsoft.com/office/drawing/2014/main" id="{6FF9F9E9-8335-F391-1AEA-1220448F8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1502569"/>
            <a:ext cx="4238825" cy="385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65115" y="514330"/>
            <a:ext cx="2261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2C3F14-11AB-78AA-C037-DC4B10D9ADEB}"/>
              </a:ext>
            </a:extLst>
          </p:cNvPr>
          <p:cNvSpPr/>
          <p:nvPr/>
        </p:nvSpPr>
        <p:spPr>
          <a:xfrm>
            <a:off x="0" y="0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D49D80-004B-7AE4-7BDB-23E6AB082E8C}"/>
              </a:ext>
            </a:extLst>
          </p:cNvPr>
          <p:cNvSpPr/>
          <p:nvPr/>
        </p:nvSpPr>
        <p:spPr>
          <a:xfrm>
            <a:off x="0" y="6600847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27099-55F5-D7F0-1F96-57AE6B713505}"/>
              </a:ext>
            </a:extLst>
          </p:cNvPr>
          <p:cNvSpPr txBox="1"/>
          <p:nvPr/>
        </p:nvSpPr>
        <p:spPr>
          <a:xfrm>
            <a:off x="1200150" y="1356282"/>
            <a:ext cx="5676900" cy="4611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UPI Fraudulent Types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Program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Fraud Detection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Predictive Model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 Models Used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 Models &amp; Comparative Study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Summary of 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References</a:t>
            </a:r>
            <a:endParaRPr lang="en-IN" sz="1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3285" y="514330"/>
            <a:ext cx="2505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2544" y="1543037"/>
            <a:ext cx="9686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Bank/UPI transactions fall into two categories: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Genuine and Fraudulent transactions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Our project focused on using machine learning models to identify – </a:t>
            </a:r>
          </a:p>
          <a:p>
            <a:pPr algn="ctr"/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Fraudulent UPI transactions</a:t>
            </a:r>
          </a:p>
          <a:p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11480" indent="-411480">
              <a:buFont typeface="Arial" pitchFamily="34" charset="0"/>
              <a:buChar char="•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Developed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several machine learning models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using various methodologies and strategies.</a:t>
            </a:r>
          </a:p>
          <a:p>
            <a:pPr marL="411480" indent="-411480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11480" indent="-411480">
              <a:buFont typeface="Arial" pitchFamily="34" charset="0"/>
              <a:buChar char="•"/>
            </a:pP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Compared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assessed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the models from the previous stage using both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quantitative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visual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criteria.</a:t>
            </a:r>
          </a:p>
          <a:p>
            <a:pPr marL="411480" indent="-411480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11480" indent="-411480">
              <a:buFont typeface="Arial" pitchFamily="34" charset="0"/>
              <a:buChar char="•"/>
            </a:pP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Analyzed the results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obtained and drew a conclusion about the research objective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A8A10-24FA-F63A-8B5C-C08E7044644A}"/>
              </a:ext>
            </a:extLst>
          </p:cNvPr>
          <p:cNvSpPr/>
          <p:nvPr/>
        </p:nvSpPr>
        <p:spPr>
          <a:xfrm>
            <a:off x="0" y="0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7620BB-34C3-1F75-A5FD-711AFEB8CC65}"/>
              </a:ext>
            </a:extLst>
          </p:cNvPr>
          <p:cNvSpPr/>
          <p:nvPr/>
        </p:nvSpPr>
        <p:spPr>
          <a:xfrm>
            <a:off x="0" y="6600847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3578" y="514330"/>
            <a:ext cx="4124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UPI Fraudulent Types</a:t>
            </a:r>
          </a:p>
        </p:txBody>
      </p:sp>
      <p:sp>
        <p:nvSpPr>
          <p:cNvPr id="5" name="Oval 4"/>
          <p:cNvSpPr/>
          <p:nvPr/>
        </p:nvSpPr>
        <p:spPr>
          <a:xfrm>
            <a:off x="4081449" y="1800214"/>
            <a:ext cx="4029103" cy="4029103"/>
          </a:xfrm>
          <a:prstGeom prst="ellipse">
            <a:avLst/>
          </a:prstGeom>
          <a:noFill/>
          <a:ln w="57150">
            <a:solidFill>
              <a:srgbClr val="5A80D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6" name="Rectangle 5"/>
          <p:cNvSpPr/>
          <p:nvPr/>
        </p:nvSpPr>
        <p:spPr>
          <a:xfrm>
            <a:off x="7553335" y="3557588"/>
            <a:ext cx="1971689" cy="514354"/>
          </a:xfrm>
          <a:prstGeom prst="rect">
            <a:avLst/>
          </a:prstGeom>
          <a:solidFill>
            <a:schemeClr val="bg1"/>
          </a:solidFill>
          <a:ln w="38100">
            <a:solidFill>
              <a:srgbClr val="5A8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Social Engineering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581250" y="3600451"/>
            <a:ext cx="1971689" cy="514354"/>
          </a:xfrm>
          <a:prstGeom prst="rect">
            <a:avLst/>
          </a:prstGeom>
          <a:solidFill>
            <a:schemeClr val="bg1"/>
          </a:solidFill>
          <a:ln w="38100">
            <a:solidFill>
              <a:srgbClr val="5A8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Malware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67293" y="1543037"/>
            <a:ext cx="1971689" cy="514354"/>
          </a:xfrm>
          <a:prstGeom prst="rect">
            <a:avLst/>
          </a:prstGeom>
          <a:solidFill>
            <a:schemeClr val="bg1"/>
          </a:solidFill>
          <a:ln w="38100">
            <a:solidFill>
              <a:srgbClr val="5A8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Phishing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53018" y="5572140"/>
            <a:ext cx="1971689" cy="514354"/>
          </a:xfrm>
          <a:prstGeom prst="rect">
            <a:avLst/>
          </a:prstGeom>
          <a:solidFill>
            <a:schemeClr val="bg1"/>
          </a:solidFill>
          <a:ln w="38100">
            <a:solidFill>
              <a:srgbClr val="5A8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Money Mules</a:t>
            </a:r>
          </a:p>
        </p:txBody>
      </p:sp>
      <p:pic>
        <p:nvPicPr>
          <p:cNvPr id="1026" name="Picture 2" descr="C:\Users\Sagnik\Downloads\fraud-al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7331" y="3043234"/>
            <a:ext cx="1543061" cy="1543061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6D842B-A59C-2A7C-262D-91964EDCA609}"/>
              </a:ext>
            </a:extLst>
          </p:cNvPr>
          <p:cNvSpPr/>
          <p:nvPr/>
        </p:nvSpPr>
        <p:spPr>
          <a:xfrm>
            <a:off x="0" y="0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E7B8D-7153-F52B-92C0-FF207141194B}"/>
              </a:ext>
            </a:extLst>
          </p:cNvPr>
          <p:cNvSpPr/>
          <p:nvPr/>
        </p:nvSpPr>
        <p:spPr>
          <a:xfrm>
            <a:off x="0" y="6600847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6229" y="514330"/>
            <a:ext cx="2779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Program Flow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233" y="2152640"/>
            <a:ext cx="9687533" cy="283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DDC45A-15F9-A22B-6E3F-E9E430434CF9}"/>
              </a:ext>
            </a:extLst>
          </p:cNvPr>
          <p:cNvSpPr/>
          <p:nvPr/>
        </p:nvSpPr>
        <p:spPr>
          <a:xfrm>
            <a:off x="0" y="0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CBFCFD-5DBD-ACBE-1326-E2631BF33570}"/>
              </a:ext>
            </a:extLst>
          </p:cNvPr>
          <p:cNvSpPr/>
          <p:nvPr/>
        </p:nvSpPr>
        <p:spPr>
          <a:xfrm>
            <a:off x="0" y="6600847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7664" y="514330"/>
            <a:ext cx="4476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Fraud Detection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2544" y="1543037"/>
            <a:ext cx="968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Supervised Learning model, they map input variables (x) to discrete output functions (y) that represent categories rather than numerical values.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638269" y="4457707"/>
            <a:ext cx="8915462" cy="1543061"/>
            <a:chOff x="857224" y="2143120"/>
            <a:chExt cx="7429552" cy="1285884"/>
          </a:xfrm>
        </p:grpSpPr>
        <p:sp>
          <p:nvSpPr>
            <p:cNvPr id="12" name="Rectangle 11"/>
            <p:cNvSpPr/>
            <p:nvPr/>
          </p:nvSpPr>
          <p:spPr>
            <a:xfrm>
              <a:off x="857224" y="2571748"/>
              <a:ext cx="857256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A80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71736" y="2143120"/>
              <a:ext cx="857256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A80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4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x_train</a:t>
              </a:r>
              <a:endParaRPr lang="en-IN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71736" y="3000376"/>
              <a:ext cx="857256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A80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4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x_test</a:t>
              </a:r>
              <a:endParaRPr lang="en-IN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29520" y="2571748"/>
              <a:ext cx="857256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A80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72132" y="2143120"/>
              <a:ext cx="857256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A80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4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y_train</a:t>
              </a:r>
              <a:endParaRPr lang="en-IN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72132" y="3000376"/>
              <a:ext cx="857256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A80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4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y_test</a:t>
              </a:r>
              <a:endParaRPr lang="en-IN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638269" y="3086098"/>
            <a:ext cx="9001188" cy="771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21" name="Rectangle 20"/>
          <p:cNvSpPr/>
          <p:nvPr/>
        </p:nvSpPr>
        <p:spPr>
          <a:xfrm>
            <a:off x="8496317" y="3086098"/>
            <a:ext cx="2143140" cy="771530"/>
          </a:xfrm>
          <a:prstGeom prst="rect">
            <a:avLst/>
          </a:prstGeom>
          <a:solidFill>
            <a:srgbClr val="F57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39061" y="2828921"/>
            <a:ext cx="2914670" cy="190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1638269" y="2828921"/>
            <a:ext cx="2828945" cy="190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67214" y="2314567"/>
            <a:ext cx="317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Dataset </a:t>
            </a:r>
          </a:p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Train: 80%, Test: 20%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5684" y="3268730"/>
            <a:ext cx="23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 Set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02033" y="3268730"/>
            <a:ext cx="213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Set</a:t>
            </a:r>
          </a:p>
        </p:txBody>
      </p:sp>
      <p:cxnSp>
        <p:nvCxnSpPr>
          <p:cNvPr id="32" name="Straight Arrow Connector 31"/>
          <p:cNvCxnSpPr>
            <a:stCxn id="12" idx="3"/>
            <a:endCxn id="14" idx="1"/>
          </p:cNvCxnSpPr>
          <p:nvPr/>
        </p:nvCxnSpPr>
        <p:spPr>
          <a:xfrm flipV="1">
            <a:off x="2666976" y="4714884"/>
            <a:ext cx="1028707" cy="514354"/>
          </a:xfrm>
          <a:prstGeom prst="straightConnector1">
            <a:avLst/>
          </a:prstGeom>
          <a:ln w="19050">
            <a:solidFill>
              <a:srgbClr val="5A80D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15" idx="1"/>
          </p:cNvCxnSpPr>
          <p:nvPr/>
        </p:nvCxnSpPr>
        <p:spPr>
          <a:xfrm>
            <a:off x="2666976" y="5229237"/>
            <a:ext cx="1028707" cy="514354"/>
          </a:xfrm>
          <a:prstGeom prst="straightConnector1">
            <a:avLst/>
          </a:prstGeom>
          <a:ln w="19050">
            <a:solidFill>
              <a:srgbClr val="5A80D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1"/>
            <a:endCxn id="17" idx="3"/>
          </p:cNvCxnSpPr>
          <p:nvPr/>
        </p:nvCxnSpPr>
        <p:spPr>
          <a:xfrm rot="10800000">
            <a:off x="8324866" y="4714884"/>
            <a:ext cx="1200158" cy="514354"/>
          </a:xfrm>
          <a:prstGeom prst="straightConnector1">
            <a:avLst/>
          </a:prstGeom>
          <a:ln w="19050">
            <a:solidFill>
              <a:srgbClr val="5A80D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1"/>
            <a:endCxn id="18" idx="3"/>
          </p:cNvCxnSpPr>
          <p:nvPr/>
        </p:nvCxnSpPr>
        <p:spPr>
          <a:xfrm rot="10800000" flipV="1">
            <a:off x="8324866" y="5229237"/>
            <a:ext cx="1200158" cy="514354"/>
          </a:xfrm>
          <a:prstGeom prst="straightConnector1">
            <a:avLst/>
          </a:prstGeom>
          <a:ln w="19050">
            <a:solidFill>
              <a:srgbClr val="5A80D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0972EB1-9844-9F7B-5884-EC553129514F}"/>
              </a:ext>
            </a:extLst>
          </p:cNvPr>
          <p:cNvSpPr/>
          <p:nvPr/>
        </p:nvSpPr>
        <p:spPr>
          <a:xfrm>
            <a:off x="0" y="0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1CF8F-4401-385E-AE97-70D84ADFAB5D}"/>
              </a:ext>
            </a:extLst>
          </p:cNvPr>
          <p:cNvSpPr/>
          <p:nvPr/>
        </p:nvSpPr>
        <p:spPr>
          <a:xfrm>
            <a:off x="0" y="6600847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9667" y="514330"/>
            <a:ext cx="389266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8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Predictive Model Flow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006934" y="2132856"/>
            <a:ext cx="8178132" cy="2542384"/>
            <a:chOff x="1357290" y="1643054"/>
            <a:chExt cx="6429420" cy="1931508"/>
          </a:xfrm>
        </p:grpSpPr>
        <p:sp>
          <p:nvSpPr>
            <p:cNvPr id="11" name="Rounded Rectangle 10"/>
            <p:cNvSpPr/>
            <p:nvPr/>
          </p:nvSpPr>
          <p:spPr>
            <a:xfrm>
              <a:off x="1357290" y="1643054"/>
              <a:ext cx="1928826" cy="571504"/>
            </a:xfrm>
            <a:prstGeom prst="roundRect">
              <a:avLst/>
            </a:prstGeom>
            <a:solidFill>
              <a:srgbClr val="0000FF"/>
            </a:solidFill>
            <a:ln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16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sklearn models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643306" y="1643054"/>
              <a:ext cx="1928826" cy="571504"/>
            </a:xfrm>
            <a:prstGeom prst="roundRect">
              <a:avLst/>
            </a:prstGeom>
            <a:solidFill>
              <a:srgbClr val="01B0F0"/>
            </a:solidFill>
            <a:ln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8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Set random state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857884" y="1643054"/>
              <a:ext cx="1928826" cy="571504"/>
            </a:xfrm>
            <a:prstGeom prst="roundRect">
              <a:avLst/>
            </a:prstGeom>
            <a:solidFill>
              <a:srgbClr val="0000FF"/>
            </a:solidFill>
            <a:ln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92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fit x_train, y_train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357290" y="2857500"/>
              <a:ext cx="1928826" cy="717062"/>
            </a:xfrm>
            <a:prstGeom prst="roundRect">
              <a:avLst/>
            </a:prstGeom>
            <a:solidFill>
              <a:srgbClr val="01B0F0"/>
            </a:solidFill>
            <a:ln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8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Predict accuracy score using y_test, y_pred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643306" y="2857499"/>
              <a:ext cx="1928826" cy="717061"/>
            </a:xfrm>
            <a:prstGeom prst="roundRect">
              <a:avLst/>
            </a:prstGeom>
            <a:solidFill>
              <a:srgbClr val="0000FF"/>
            </a:solidFill>
            <a:ln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16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sklearn metrics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857884" y="2857500"/>
              <a:ext cx="1928826" cy="717060"/>
            </a:xfrm>
            <a:prstGeom prst="roundRect">
              <a:avLst/>
            </a:prstGeom>
            <a:solidFill>
              <a:srgbClr val="01B0F0"/>
            </a:solidFill>
            <a:ln>
              <a:solidFill>
                <a:srgbClr val="0000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8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Predict y_pred using x_test</a:t>
              </a:r>
            </a:p>
          </p:txBody>
        </p:sp>
        <p:cxnSp>
          <p:nvCxnSpPr>
            <p:cNvPr id="20" name="Straight Arrow Connector 19"/>
            <p:cNvCxnSpPr>
              <a:stCxn id="11" idx="3"/>
              <a:endCxn id="12" idx="1"/>
            </p:cNvCxnSpPr>
            <p:nvPr/>
          </p:nvCxnSpPr>
          <p:spPr>
            <a:xfrm>
              <a:off x="3286116" y="1928806"/>
              <a:ext cx="357190" cy="1588"/>
            </a:xfrm>
            <a:prstGeom prst="straightConnector1">
              <a:avLst/>
            </a:prstGeom>
            <a:ln w="19050">
              <a:solidFill>
                <a:srgbClr val="00005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2" idx="3"/>
              <a:endCxn id="13" idx="1"/>
            </p:cNvCxnSpPr>
            <p:nvPr/>
          </p:nvCxnSpPr>
          <p:spPr>
            <a:xfrm>
              <a:off x="5572132" y="1928806"/>
              <a:ext cx="285752" cy="1588"/>
            </a:xfrm>
            <a:prstGeom prst="straightConnector1">
              <a:avLst/>
            </a:prstGeom>
            <a:ln w="19050">
              <a:solidFill>
                <a:srgbClr val="00005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6822297" y="2214558"/>
              <a:ext cx="0" cy="642942"/>
            </a:xfrm>
            <a:prstGeom prst="straightConnector1">
              <a:avLst/>
            </a:prstGeom>
            <a:ln w="19050">
              <a:solidFill>
                <a:srgbClr val="00005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stCxn id="18" idx="1"/>
              <a:endCxn id="17" idx="3"/>
            </p:cNvCxnSpPr>
            <p:nvPr/>
          </p:nvCxnSpPr>
          <p:spPr>
            <a:xfrm flipH="1">
              <a:off x="5572132" y="3216030"/>
              <a:ext cx="285752" cy="0"/>
            </a:xfrm>
            <a:prstGeom prst="straightConnector1">
              <a:avLst/>
            </a:prstGeom>
            <a:ln w="19050">
              <a:solidFill>
                <a:srgbClr val="00005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cxnSpLocks/>
              <a:stCxn id="17" idx="1"/>
              <a:endCxn id="16" idx="3"/>
            </p:cNvCxnSpPr>
            <p:nvPr/>
          </p:nvCxnSpPr>
          <p:spPr>
            <a:xfrm flipH="1">
              <a:off x="3286116" y="3216030"/>
              <a:ext cx="357190" cy="1"/>
            </a:xfrm>
            <a:prstGeom prst="straightConnector1">
              <a:avLst/>
            </a:prstGeom>
            <a:ln w="19050">
              <a:solidFill>
                <a:srgbClr val="00005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7FC3424-BB66-9FD9-630F-5FDD3A5413EF}"/>
              </a:ext>
            </a:extLst>
          </p:cNvPr>
          <p:cNvSpPr/>
          <p:nvPr/>
        </p:nvSpPr>
        <p:spPr>
          <a:xfrm>
            <a:off x="0" y="0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7AB8DA-DF85-F294-7542-2766F7474A55}"/>
              </a:ext>
            </a:extLst>
          </p:cNvPr>
          <p:cNvSpPr/>
          <p:nvPr/>
        </p:nvSpPr>
        <p:spPr>
          <a:xfrm>
            <a:off x="0" y="6600847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0766" y="514330"/>
            <a:ext cx="4990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 Models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5869" y="2080618"/>
            <a:ext cx="4152931" cy="333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>
              <a:lnSpc>
                <a:spcPct val="200000"/>
              </a:lnSpc>
              <a:buFont typeface="Arial" pitchFamily="34" charset="0"/>
              <a:buChar char="•"/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Logistic Regression (LR)</a:t>
            </a:r>
          </a:p>
          <a:p>
            <a:pPr marL="411480" indent="-411480">
              <a:lnSpc>
                <a:spcPct val="200000"/>
              </a:lnSpc>
              <a:buFont typeface="Arial" pitchFamily="34" charset="0"/>
              <a:buChar char="•"/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K-Nearest Neighbours (KNN)</a:t>
            </a:r>
          </a:p>
          <a:p>
            <a:pPr marL="411480" indent="-411480">
              <a:lnSpc>
                <a:spcPct val="200000"/>
              </a:lnSpc>
              <a:buFont typeface="Arial" pitchFamily="34" charset="0"/>
              <a:buChar char="•"/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Support Vector Machine (SVM)</a:t>
            </a:r>
          </a:p>
          <a:p>
            <a:pPr marL="411480" indent="-411480">
              <a:lnSpc>
                <a:spcPct val="200000"/>
              </a:lnSpc>
              <a:buFont typeface="Arial" pitchFamily="34" charset="0"/>
              <a:buChar char="•"/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Naive Bayes (NB)</a:t>
            </a:r>
          </a:p>
          <a:p>
            <a:pPr marL="411480" indent="-411480">
              <a:lnSpc>
                <a:spcPct val="200000"/>
              </a:lnSpc>
              <a:buFont typeface="Arial" pitchFamily="34" charset="0"/>
              <a:buChar char="•"/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Decision Tree (DT)</a:t>
            </a:r>
          </a:p>
          <a:p>
            <a:pPr marL="411480" indent="-411480">
              <a:lnSpc>
                <a:spcPct val="200000"/>
              </a:lnSpc>
              <a:buFont typeface="Arial" pitchFamily="34" charset="0"/>
              <a:buChar char="•"/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Random Forest (RF)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C4DE7-3481-15D1-A086-23F4F9A27BD2}"/>
              </a:ext>
            </a:extLst>
          </p:cNvPr>
          <p:cNvSpPr/>
          <p:nvPr/>
        </p:nvSpPr>
        <p:spPr>
          <a:xfrm>
            <a:off x="0" y="0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C815E-2F49-1234-9B5D-04223BEF9F3B}"/>
              </a:ext>
            </a:extLst>
          </p:cNvPr>
          <p:cNvSpPr/>
          <p:nvPr/>
        </p:nvSpPr>
        <p:spPr>
          <a:xfrm>
            <a:off x="0" y="6600847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  <p:pic>
        <p:nvPicPr>
          <p:cNvPr id="2050" name="Picture 2" descr="Free vector brain with digital circuit and programmer with laptop. machine learning, artificial intelligence, digital brain and artificial thinking process concept. vector isolated illustration.">
            <a:extLst>
              <a:ext uri="{FF2B5EF4-FFF2-40B4-BE49-F238E27FC236}">
                <a16:creationId xmlns:a16="http://schemas.microsoft.com/office/drawing/2014/main" id="{C5AA0D9E-FF69-C69D-961E-B56C6175E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86970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2495" y="514330"/>
            <a:ext cx="5707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80" b="1" dirty="0">
                <a:latin typeface="Arial" pitchFamily="34" charset="0"/>
                <a:cs typeface="Arial" pitchFamily="34" charset="0"/>
              </a:rPr>
              <a:t>Machine Learning Models Used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39737" y="1158341"/>
            <a:ext cx="9712528" cy="5185330"/>
            <a:chOff x="714348" y="965284"/>
            <a:chExt cx="8093773" cy="4321108"/>
          </a:xfrm>
        </p:grpSpPr>
        <p:grpSp>
          <p:nvGrpSpPr>
            <p:cNvPr id="7" name="Group 6"/>
            <p:cNvGrpSpPr/>
            <p:nvPr/>
          </p:nvGrpSpPr>
          <p:grpSpPr>
            <a:xfrm>
              <a:off x="750066" y="965284"/>
              <a:ext cx="8054133" cy="1964224"/>
              <a:chOff x="357157" y="965284"/>
              <a:chExt cx="8054133" cy="1964224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18848" b="6755"/>
              <a:stretch/>
            </p:blipFill>
            <p:spPr bwMode="auto">
              <a:xfrm>
                <a:off x="357157" y="965284"/>
                <a:ext cx="2428843" cy="1964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723" b="6869"/>
              <a:stretch/>
            </p:blipFill>
            <p:spPr bwMode="auto">
              <a:xfrm>
                <a:off x="2786049" y="1000113"/>
                <a:ext cx="2821801" cy="1929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1162" b="10344"/>
              <a:stretch/>
            </p:blipFill>
            <p:spPr bwMode="auto">
              <a:xfrm>
                <a:off x="5675367" y="1015066"/>
                <a:ext cx="2735923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4101" name="Picture 5"/>
            <p:cNvPicPr>
              <a:picLocks noChangeAspect="1" noChangeArrowheads="1"/>
            </p:cNvPicPr>
            <p:nvPr/>
          </p:nvPicPr>
          <p:blipFill rotWithShape="1">
            <a:blip r:embed="rId5"/>
            <a:srcRect b="7927"/>
            <a:stretch/>
          </p:blipFill>
          <p:spPr bwMode="auto">
            <a:xfrm>
              <a:off x="714348" y="3321562"/>
              <a:ext cx="2464562" cy="1929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 rotWithShape="1">
            <a:blip r:embed="rId6"/>
            <a:srcRect b="8497"/>
            <a:stretch/>
          </p:blipFill>
          <p:spPr bwMode="auto">
            <a:xfrm>
              <a:off x="3143240" y="3357565"/>
              <a:ext cx="2857520" cy="185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 rotWithShape="1">
            <a:blip r:embed="rId7"/>
            <a:srcRect b="6666"/>
            <a:stretch/>
          </p:blipFill>
          <p:spPr bwMode="auto">
            <a:xfrm>
              <a:off x="6072198" y="3286128"/>
              <a:ext cx="2735923" cy="2000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DFE6EA3-3824-21A5-E8DA-CA15699C9D26}"/>
              </a:ext>
            </a:extLst>
          </p:cNvPr>
          <p:cNvSpPr/>
          <p:nvPr/>
        </p:nvSpPr>
        <p:spPr>
          <a:xfrm>
            <a:off x="0" y="0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83D588-56C4-B30F-9E70-E282E93AC571}"/>
              </a:ext>
            </a:extLst>
          </p:cNvPr>
          <p:cNvSpPr/>
          <p:nvPr/>
        </p:nvSpPr>
        <p:spPr>
          <a:xfrm>
            <a:off x="0" y="6600847"/>
            <a:ext cx="12192000" cy="257153"/>
          </a:xfrm>
          <a:prstGeom prst="rect">
            <a:avLst/>
          </a:prstGeom>
          <a:solidFill>
            <a:srgbClr val="5A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 dirty="0">
              <a:solidFill>
                <a:srgbClr val="5A80D8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7DB36-7B6E-9904-BF4C-5DBB98361CE1}"/>
              </a:ext>
            </a:extLst>
          </p:cNvPr>
          <p:cNvSpPr txBox="1"/>
          <p:nvPr/>
        </p:nvSpPr>
        <p:spPr>
          <a:xfrm>
            <a:off x="1244441" y="3439633"/>
            <a:ext cx="159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 : 84%</a:t>
            </a:r>
            <a:endParaRPr lang="en-IN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42690-F88D-035B-343D-C118E93FA6B6}"/>
              </a:ext>
            </a:extLst>
          </p:cNvPr>
          <p:cNvSpPr txBox="1"/>
          <p:nvPr/>
        </p:nvSpPr>
        <p:spPr>
          <a:xfrm>
            <a:off x="7583430" y="6222001"/>
            <a:ext cx="159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 : 83%</a:t>
            </a:r>
            <a:endParaRPr lang="en-IN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68EFA-BA4D-B65F-3464-59879756788E}"/>
              </a:ext>
            </a:extLst>
          </p:cNvPr>
          <p:cNvSpPr txBox="1"/>
          <p:nvPr/>
        </p:nvSpPr>
        <p:spPr>
          <a:xfrm>
            <a:off x="4111543" y="6222001"/>
            <a:ext cx="159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 : 67%</a:t>
            </a:r>
            <a:endParaRPr lang="en-IN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8FC52-163A-CAA8-D30A-3199A05B2163}"/>
              </a:ext>
            </a:extLst>
          </p:cNvPr>
          <p:cNvSpPr txBox="1"/>
          <p:nvPr/>
        </p:nvSpPr>
        <p:spPr>
          <a:xfrm>
            <a:off x="1248291" y="6222001"/>
            <a:ext cx="159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 : 84%</a:t>
            </a:r>
            <a:endParaRPr lang="en-IN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E233A-F835-1DFD-04D6-AAC8C5199A75}"/>
              </a:ext>
            </a:extLst>
          </p:cNvPr>
          <p:cNvSpPr txBox="1"/>
          <p:nvPr/>
        </p:nvSpPr>
        <p:spPr>
          <a:xfrm>
            <a:off x="7622998" y="3439633"/>
            <a:ext cx="159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 : 84%</a:t>
            </a:r>
            <a:endParaRPr lang="en-IN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64090-DB34-8811-FDC6-8A360FDB298B}"/>
              </a:ext>
            </a:extLst>
          </p:cNvPr>
          <p:cNvSpPr txBox="1"/>
          <p:nvPr/>
        </p:nvSpPr>
        <p:spPr>
          <a:xfrm>
            <a:off x="4111543" y="3439633"/>
            <a:ext cx="159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 : 82%</a:t>
            </a:r>
            <a:endParaRPr lang="en-IN" sz="16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657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Subarna Paul</dc:creator>
  <cp:lastModifiedBy>Subarna Paul</cp:lastModifiedBy>
  <cp:revision>21</cp:revision>
  <dcterms:created xsi:type="dcterms:W3CDTF">2024-01-19T16:15:42Z</dcterms:created>
  <dcterms:modified xsi:type="dcterms:W3CDTF">2024-01-19T18:17:44Z</dcterms:modified>
</cp:coreProperties>
</file>