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8"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FFD07-00DF-4D2C-88E1-14A27F7AAA6C}" type="datetimeFigureOut">
              <a:rPr lang="en-AU" smtClean="0"/>
              <a:t>1/07/2025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BC7564-AEC0-4B29-84C9-FD467F50B9BB}" type="slidenum">
              <a:rPr lang="en-AU" smtClean="0"/>
              <a:t>‹#›</a:t>
            </a:fld>
            <a:endParaRPr lang="en-AU"/>
          </a:p>
        </p:txBody>
      </p:sp>
    </p:spTree>
    <p:extLst>
      <p:ext uri="{BB962C8B-B14F-4D97-AF65-F5344CB8AC3E}">
        <p14:creationId xmlns:p14="http://schemas.microsoft.com/office/powerpoint/2010/main" val="606016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D24E-CA8B-3B7D-098C-65BDD2655C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90AD7D0B-9F5F-4D39-DD1A-C40DE4114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2FB77A0-9AE4-CCAE-2C46-9C557D27AAE9}"/>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32234A51-E4DF-E81F-7900-3D6BDEACF2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D780C9F-F26C-8D61-5ABA-3D38C84743E0}"/>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3188443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95C3-993A-4130-EA2B-672EFE9DCE7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0235F3A-AC41-F56A-6322-1014BD2971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F64C126-A6FC-05BA-5204-C73C20039C92}"/>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80150158-48C6-A03D-EE24-E0AAE1BEAC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05F441-1065-1471-2474-F54FED1822F7}"/>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94943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2DFA27-B759-1B52-C709-F8A3FECD2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33DC905-427F-ADFB-F2D9-AD95101716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E733F2-57D3-4E6E-7B34-FCEB69D565E1}"/>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89BBB7A4-724C-98D0-09DB-1D604B6A10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EED465-3279-8D85-1AC3-E5737744488A}"/>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195133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109E-ABB3-E4E7-FA44-299F12DE9FB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FEDC89F-5B8E-8C63-0B7E-38303AF4C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F931F07-B004-9A3F-EAB3-215F4B3FA29E}"/>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62C58B44-027A-6908-A6C8-A567BA5B87C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1D9664-8E72-EE35-FECF-1074C1C0250B}"/>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53863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8D67-303A-6152-4AF8-D22234EE6B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F84D49F-7EAB-4EE4-2F15-9CA5731364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DCCF1E-C3C8-E3DC-AA2B-D48BBDDC493A}"/>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B39272B4-8871-4E26-D803-332E9671054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69D1E7-1DF8-837B-C730-FB6F38F6F311}"/>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43861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FC37-3E91-5A94-8E55-3EF28B7C1C3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07E7060-1CD6-184F-CDF0-F20AD2B95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ECB1C1D-CEA3-F60A-E0D3-8E91BE6C0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3608EAB-8466-1693-24E6-15FA0FF4DAA0}"/>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6" name="Footer Placeholder 5">
            <a:extLst>
              <a:ext uri="{FF2B5EF4-FFF2-40B4-BE49-F238E27FC236}">
                <a16:creationId xmlns:a16="http://schemas.microsoft.com/office/drawing/2014/main" id="{8A5BEB7D-E974-FAFB-8CB2-2C91CBC142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34C6A9C-0BE6-A4BE-F76E-12DA076E2147}"/>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1372559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6E51-20EF-D115-8160-83823D38B83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017A05C-3A67-CB23-8115-3ACD2D0195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7E7BBC-C319-9D54-4D45-9D12C1A99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360F1A1-9137-18DF-1E75-56456BEC4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D2020-FDF9-F50B-BFF5-8F4B851743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59E818A-3950-B618-1756-A6266E9EC17F}"/>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8" name="Footer Placeholder 7">
            <a:extLst>
              <a:ext uri="{FF2B5EF4-FFF2-40B4-BE49-F238E27FC236}">
                <a16:creationId xmlns:a16="http://schemas.microsoft.com/office/drawing/2014/main" id="{6F06AA2A-CDCC-2E6C-09CD-BE674B3B5F5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F4888A2-4318-A642-043B-D4FAF2955DCD}"/>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128183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D305-068F-48F2-9BFF-6719AA2D292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2B72DCC-9A7F-F495-57A2-9152E28CB174}"/>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4" name="Footer Placeholder 3">
            <a:extLst>
              <a:ext uri="{FF2B5EF4-FFF2-40B4-BE49-F238E27FC236}">
                <a16:creationId xmlns:a16="http://schemas.microsoft.com/office/drawing/2014/main" id="{FB91795C-8E1E-6944-28E3-0B0FD6DEBC4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763993A-F931-D86D-CC58-13305D1B9440}"/>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87822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048D6A-5479-362A-2D2C-F63CA7B75BD4}"/>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3" name="Footer Placeholder 2">
            <a:extLst>
              <a:ext uri="{FF2B5EF4-FFF2-40B4-BE49-F238E27FC236}">
                <a16:creationId xmlns:a16="http://schemas.microsoft.com/office/drawing/2014/main" id="{9D292D79-0B78-C035-73C5-769095CA2F3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1228B95-F672-2A12-97C0-CF31A3216223}"/>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249578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6BA6-BE01-784D-61F4-B659721F7E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4362A78-742A-88AA-6275-CC5FA0DFD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F475C53-3613-5BD3-39A4-74726D25D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3F72F0-5C04-BB10-661F-24468FD982DF}"/>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6" name="Footer Placeholder 5">
            <a:extLst>
              <a:ext uri="{FF2B5EF4-FFF2-40B4-BE49-F238E27FC236}">
                <a16:creationId xmlns:a16="http://schemas.microsoft.com/office/drawing/2014/main" id="{A4B8249A-7669-3DAF-3A8B-65CF20D574A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605EF68-C179-804F-7B60-6696D8517E18}"/>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1591487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6856B-724A-C7F1-40CD-932E4FF25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85F2EF4-C691-A0B6-9832-C280C272E5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53C21C8-A3AA-5B05-D862-4201FADEA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EB1BF1-7887-D421-805F-0882F0C25CAE}"/>
              </a:ext>
            </a:extLst>
          </p:cNvPr>
          <p:cNvSpPr>
            <a:spLocks noGrp="1"/>
          </p:cNvSpPr>
          <p:nvPr>
            <p:ph type="dt" sz="half" idx="10"/>
          </p:nvPr>
        </p:nvSpPr>
        <p:spPr/>
        <p:txBody>
          <a:bodyPr/>
          <a:lstStyle/>
          <a:p>
            <a:fld id="{4BF8188E-C21F-457F-B894-B956D7F33151}" type="datetimeFigureOut">
              <a:rPr lang="en-AU" smtClean="0"/>
              <a:t>1/07/2025</a:t>
            </a:fld>
            <a:endParaRPr lang="en-AU"/>
          </a:p>
        </p:txBody>
      </p:sp>
      <p:sp>
        <p:nvSpPr>
          <p:cNvPr id="6" name="Footer Placeholder 5">
            <a:extLst>
              <a:ext uri="{FF2B5EF4-FFF2-40B4-BE49-F238E27FC236}">
                <a16:creationId xmlns:a16="http://schemas.microsoft.com/office/drawing/2014/main" id="{2C3586D7-3B46-9CAD-E866-94B027DC1A9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11494E-B472-112D-CB97-C7BEC7E5A91E}"/>
              </a:ext>
            </a:extLst>
          </p:cNvPr>
          <p:cNvSpPr>
            <a:spLocks noGrp="1"/>
          </p:cNvSpPr>
          <p:nvPr>
            <p:ph type="sldNum" sz="quarter" idx="12"/>
          </p:nvPr>
        </p:nvSpPr>
        <p:spPr/>
        <p:txBody>
          <a:bodyPr/>
          <a:lstStyle/>
          <a:p>
            <a:fld id="{17B933AE-7255-4059-BC81-4A61213D1773}" type="slidenum">
              <a:rPr lang="en-AU" smtClean="0"/>
              <a:t>‹#›</a:t>
            </a:fld>
            <a:endParaRPr lang="en-AU"/>
          </a:p>
        </p:txBody>
      </p:sp>
    </p:spTree>
    <p:extLst>
      <p:ext uri="{BB962C8B-B14F-4D97-AF65-F5344CB8AC3E}">
        <p14:creationId xmlns:p14="http://schemas.microsoft.com/office/powerpoint/2010/main" val="3869050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7CDAF84-B127-BC02-335D-7AB44056E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AFA6B25-CAC9-1B27-53FD-6F8355B87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52F2DD7-0763-4116-32C0-A6C6CBF5FF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F8188E-C21F-457F-B894-B956D7F33151}" type="datetimeFigureOut">
              <a:rPr lang="en-AU" smtClean="0"/>
              <a:t>1/07/2025</a:t>
            </a:fld>
            <a:endParaRPr lang="en-AU"/>
          </a:p>
        </p:txBody>
      </p:sp>
      <p:sp>
        <p:nvSpPr>
          <p:cNvPr id="5" name="Footer Placeholder 4">
            <a:extLst>
              <a:ext uri="{FF2B5EF4-FFF2-40B4-BE49-F238E27FC236}">
                <a16:creationId xmlns:a16="http://schemas.microsoft.com/office/drawing/2014/main" id="{09ECDCCE-DDB9-F304-B95F-326A476C1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A4E220D-2780-EDE1-1DDE-553B01464A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B933AE-7255-4059-BC81-4A61213D1773}" type="slidenum">
              <a:rPr lang="en-AU" smtClean="0"/>
              <a:t>‹#›</a:t>
            </a:fld>
            <a:endParaRPr lang="en-AU"/>
          </a:p>
        </p:txBody>
      </p:sp>
    </p:spTree>
    <p:extLst>
      <p:ext uri="{BB962C8B-B14F-4D97-AF65-F5344CB8AC3E}">
        <p14:creationId xmlns:p14="http://schemas.microsoft.com/office/powerpoint/2010/main" val="3200995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2A93-A080-844F-44CF-5CD2DE37B330}"/>
              </a:ext>
            </a:extLst>
          </p:cNvPr>
          <p:cNvSpPr>
            <a:spLocks noGrp="1"/>
          </p:cNvSpPr>
          <p:nvPr>
            <p:ph type="ctrTitle"/>
          </p:nvPr>
        </p:nvSpPr>
        <p:spPr>
          <a:xfrm>
            <a:off x="1524000" y="1041400"/>
            <a:ext cx="9144000" cy="2387600"/>
          </a:xfrm>
        </p:spPr>
        <p:txBody>
          <a:bodyPr>
            <a:normAutofit/>
          </a:bodyPr>
          <a:lstStyle/>
          <a:p>
            <a:r>
              <a:rPr lang="en-AU" sz="7200" dirty="0">
                <a:latin typeface="Adobe Garamond Pro" panose="02020502060506020403" pitchFamily="18" charset="0"/>
              </a:rPr>
              <a:t>Notable.</a:t>
            </a:r>
          </a:p>
        </p:txBody>
      </p:sp>
      <p:sp>
        <p:nvSpPr>
          <p:cNvPr id="3" name="TextBox 2">
            <a:extLst>
              <a:ext uri="{FF2B5EF4-FFF2-40B4-BE49-F238E27FC236}">
                <a16:creationId xmlns:a16="http://schemas.microsoft.com/office/drawing/2014/main" id="{E06BBD57-E94B-6F77-411A-0B4FD0D31ACF}"/>
              </a:ext>
            </a:extLst>
          </p:cNvPr>
          <p:cNvSpPr txBox="1"/>
          <p:nvPr/>
        </p:nvSpPr>
        <p:spPr>
          <a:xfrm>
            <a:off x="3008376" y="3493008"/>
            <a:ext cx="6175248" cy="646331"/>
          </a:xfrm>
          <a:prstGeom prst="rect">
            <a:avLst/>
          </a:prstGeom>
          <a:noFill/>
        </p:spPr>
        <p:txBody>
          <a:bodyPr wrap="square" rtlCol="0">
            <a:spAutoFit/>
          </a:bodyPr>
          <a:lstStyle/>
          <a:p>
            <a:r>
              <a:rPr lang="en-AU" sz="3600" dirty="0">
                <a:latin typeface="Avenir Next LT Pro" panose="020B0504020202020204" pitchFamily="34" charset="0"/>
              </a:rPr>
              <a:t>Making Notes Great Again</a:t>
            </a:r>
          </a:p>
        </p:txBody>
      </p:sp>
    </p:spTree>
    <p:extLst>
      <p:ext uri="{BB962C8B-B14F-4D97-AF65-F5344CB8AC3E}">
        <p14:creationId xmlns:p14="http://schemas.microsoft.com/office/powerpoint/2010/main" val="2754631676"/>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E180-4D52-4FAF-6A2F-A2E918550580}"/>
              </a:ext>
            </a:extLst>
          </p:cNvPr>
          <p:cNvSpPr>
            <a:spLocks noGrp="1"/>
          </p:cNvSpPr>
          <p:nvPr>
            <p:ph type="title"/>
          </p:nvPr>
        </p:nvSpPr>
        <p:spPr/>
        <p:txBody>
          <a:bodyPr/>
          <a:lstStyle/>
          <a:p>
            <a:r>
              <a:rPr lang="en-AU" dirty="0">
                <a:latin typeface="Adobe Garamond Pro" panose="02020502060506020403" pitchFamily="18" charset="0"/>
              </a:rPr>
              <a:t>Note Taking Sucks, But It Doesn’t Have To.</a:t>
            </a:r>
          </a:p>
        </p:txBody>
      </p:sp>
      <p:sp>
        <p:nvSpPr>
          <p:cNvPr id="3" name="Content Placeholder 2">
            <a:extLst>
              <a:ext uri="{FF2B5EF4-FFF2-40B4-BE49-F238E27FC236}">
                <a16:creationId xmlns:a16="http://schemas.microsoft.com/office/drawing/2014/main" id="{43808D42-68E3-7315-B51E-0DC39364D493}"/>
              </a:ext>
            </a:extLst>
          </p:cNvPr>
          <p:cNvSpPr>
            <a:spLocks noGrp="1"/>
          </p:cNvSpPr>
          <p:nvPr>
            <p:ph idx="1"/>
          </p:nvPr>
        </p:nvSpPr>
        <p:spPr>
          <a:xfrm>
            <a:off x="838199" y="1825625"/>
            <a:ext cx="9294092" cy="1083830"/>
          </a:xfrm>
        </p:spPr>
        <p:txBody>
          <a:bodyPr>
            <a:noAutofit/>
          </a:bodyPr>
          <a:lstStyle/>
          <a:p>
            <a:pPr marL="0" indent="0">
              <a:buNone/>
            </a:pPr>
            <a:r>
              <a:rPr lang="en-AU" sz="2400" dirty="0">
                <a:latin typeface="Avenir Next LT Pro" panose="020B0504020202020204" pitchFamily="34" charset="0"/>
              </a:rPr>
              <a:t>Microsoft, Apple and Google have developed notes applications and all these notes applications suck.</a:t>
            </a:r>
          </a:p>
          <a:p>
            <a:pPr marL="0" indent="0">
              <a:buNone/>
            </a:pPr>
            <a:endParaRPr lang="en-AU" sz="2400" dirty="0">
              <a:latin typeface="Avenir Next LT Pro" panose="020B0504020202020204" pitchFamily="34" charset="0"/>
            </a:endParaRPr>
          </a:p>
        </p:txBody>
      </p:sp>
      <p:sp>
        <p:nvSpPr>
          <p:cNvPr id="4" name="TextBox 3">
            <a:extLst>
              <a:ext uri="{FF2B5EF4-FFF2-40B4-BE49-F238E27FC236}">
                <a16:creationId xmlns:a16="http://schemas.microsoft.com/office/drawing/2014/main" id="{BCC071EE-9166-C60B-5C9C-868CC825B160}"/>
              </a:ext>
            </a:extLst>
          </p:cNvPr>
          <p:cNvSpPr txBox="1"/>
          <p:nvPr/>
        </p:nvSpPr>
        <p:spPr>
          <a:xfrm>
            <a:off x="838199" y="2909455"/>
            <a:ext cx="9294092" cy="3046988"/>
          </a:xfrm>
          <a:prstGeom prst="rect">
            <a:avLst/>
          </a:prstGeom>
          <a:noFill/>
        </p:spPr>
        <p:txBody>
          <a:bodyPr wrap="square" rtlCol="0">
            <a:spAutoFit/>
          </a:bodyPr>
          <a:lstStyle/>
          <a:p>
            <a:r>
              <a:rPr lang="en-AU" sz="2400" dirty="0">
                <a:latin typeface="Avenir Next LT Pro" panose="020B0504020202020204" pitchFamily="34" charset="0"/>
              </a:rPr>
              <a:t>Microsoft Sticky Notes is the most used note taking app, and it sucks. Want to organise your notes, use it on your phone, or make a template, well if you're using Sticky Notes, too bad. Apple Notes, the iOS and MacOS notes app also shares these limitations. </a:t>
            </a:r>
          </a:p>
          <a:p>
            <a:endParaRPr lang="en-AU" sz="2400" dirty="0">
              <a:latin typeface="Avenir Next LT Pro" panose="020B0504020202020204" pitchFamily="34" charset="0"/>
            </a:endParaRPr>
          </a:p>
          <a:p>
            <a:r>
              <a:rPr lang="en-AU" sz="2400" dirty="0">
                <a:latin typeface="Avenir Next LT Pro" panose="020B0504020202020204" pitchFamily="34" charset="0"/>
              </a:rPr>
              <a:t>Notable aims to fix these problems and Make Notes Great Again.</a:t>
            </a:r>
          </a:p>
          <a:p>
            <a:endParaRPr lang="en-AU" sz="2400" dirty="0"/>
          </a:p>
        </p:txBody>
      </p:sp>
      <p:pic>
        <p:nvPicPr>
          <p:cNvPr id="6" name="Picture 5">
            <a:extLst>
              <a:ext uri="{FF2B5EF4-FFF2-40B4-BE49-F238E27FC236}">
                <a16:creationId xmlns:a16="http://schemas.microsoft.com/office/drawing/2014/main" id="{33E30CA6-BE14-A8F5-1FBA-B55C7B80B4F3}"/>
              </a:ext>
            </a:extLst>
          </p:cNvPr>
          <p:cNvPicPr>
            <a:picLocks noChangeAspect="1"/>
          </p:cNvPicPr>
          <p:nvPr/>
        </p:nvPicPr>
        <p:blipFill>
          <a:blip r:embed="rId2"/>
          <a:stretch>
            <a:fillRect/>
          </a:stretch>
        </p:blipFill>
        <p:spPr>
          <a:xfrm>
            <a:off x="10172418" y="2749169"/>
            <a:ext cx="2019582" cy="1943371"/>
          </a:xfrm>
          <a:prstGeom prst="rect">
            <a:avLst/>
          </a:prstGeom>
        </p:spPr>
      </p:pic>
    </p:spTree>
    <p:extLst>
      <p:ext uri="{BB962C8B-B14F-4D97-AF65-F5344CB8AC3E}">
        <p14:creationId xmlns:p14="http://schemas.microsoft.com/office/powerpoint/2010/main" val="3506424695"/>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pic>
        <p:nvPicPr>
          <p:cNvPr id="1026" name="Picture 2" descr="A beginner's guide to digital note-taking: get started today | Paperless X">
            <a:extLst>
              <a:ext uri="{FF2B5EF4-FFF2-40B4-BE49-F238E27FC236}">
                <a16:creationId xmlns:a16="http://schemas.microsoft.com/office/drawing/2014/main" id="{7AFDCDC9-754E-5217-5778-9EE56F896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1392" y="0"/>
            <a:ext cx="3340608" cy="187909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35FAD3F-44D3-10AF-AF3D-B899001091B6}"/>
              </a:ext>
            </a:extLst>
          </p:cNvPr>
          <p:cNvSpPr>
            <a:spLocks noGrp="1"/>
          </p:cNvSpPr>
          <p:nvPr>
            <p:ph idx="1"/>
          </p:nvPr>
        </p:nvSpPr>
        <p:spPr>
          <a:xfrm>
            <a:off x="838200" y="1871807"/>
            <a:ext cx="9728200" cy="862157"/>
          </a:xfrm>
        </p:spPr>
        <p:txBody>
          <a:bodyPr>
            <a:noAutofit/>
          </a:bodyPr>
          <a:lstStyle/>
          <a:p>
            <a:pPr marL="0" indent="0">
              <a:buNone/>
            </a:pPr>
            <a:r>
              <a:rPr lang="en-US" sz="2400" dirty="0">
                <a:latin typeface="Avenir Next LT Pro" panose="020B0504020202020204" pitchFamily="34" charset="0"/>
              </a:rPr>
              <a:t>The bad note taking capability provided by Sticky Notes and Apple Notes are an issue because of:</a:t>
            </a:r>
            <a:endParaRPr lang="en-AU" sz="2400" dirty="0">
              <a:latin typeface="Avenir Next LT Pro" panose="020B0504020202020204" pitchFamily="34" charset="0"/>
            </a:endParaRPr>
          </a:p>
          <a:p>
            <a:endParaRPr lang="en-US" sz="2400" dirty="0"/>
          </a:p>
        </p:txBody>
      </p:sp>
      <p:sp>
        <p:nvSpPr>
          <p:cNvPr id="5" name="Title 4">
            <a:extLst>
              <a:ext uri="{FF2B5EF4-FFF2-40B4-BE49-F238E27FC236}">
                <a16:creationId xmlns:a16="http://schemas.microsoft.com/office/drawing/2014/main" id="{CF6CF85A-C3DB-5A1B-1526-ABE2798D9356}"/>
              </a:ext>
            </a:extLst>
          </p:cNvPr>
          <p:cNvSpPr>
            <a:spLocks noGrp="1"/>
          </p:cNvSpPr>
          <p:nvPr>
            <p:ph type="title"/>
          </p:nvPr>
        </p:nvSpPr>
        <p:spPr/>
        <p:txBody>
          <a:bodyPr/>
          <a:lstStyle/>
          <a:p>
            <a:r>
              <a:rPr lang="en-US" dirty="0">
                <a:latin typeface="Adobe Garamond Pro" panose="02020502060506020403" pitchFamily="18" charset="0"/>
              </a:rPr>
              <a:t>Why Bad Note Taking Is An Issue.</a:t>
            </a:r>
            <a:endParaRPr lang="en-AU" dirty="0">
              <a:latin typeface="Adobe Garamond Pro" panose="02020502060506020403" pitchFamily="18" charset="0"/>
            </a:endParaRPr>
          </a:p>
        </p:txBody>
      </p:sp>
      <p:sp>
        <p:nvSpPr>
          <p:cNvPr id="6" name="TextBox 5">
            <a:extLst>
              <a:ext uri="{FF2B5EF4-FFF2-40B4-BE49-F238E27FC236}">
                <a16:creationId xmlns:a16="http://schemas.microsoft.com/office/drawing/2014/main" id="{32E167C7-DC63-E67E-B242-82BDA934DFF8}"/>
              </a:ext>
            </a:extLst>
          </p:cNvPr>
          <p:cNvSpPr txBox="1"/>
          <p:nvPr/>
        </p:nvSpPr>
        <p:spPr>
          <a:xfrm>
            <a:off x="838199" y="2733964"/>
            <a:ext cx="9728199" cy="1200329"/>
          </a:xfrm>
          <a:prstGeom prst="rect">
            <a:avLst/>
          </a:prstGeom>
          <a:noFill/>
        </p:spPr>
        <p:txBody>
          <a:bodyPr wrap="square" rtlCol="0">
            <a:spAutoFit/>
          </a:bodyPr>
          <a:lstStyle/>
          <a:p>
            <a:r>
              <a:rPr lang="en-AU" sz="2400" b="1" dirty="0">
                <a:latin typeface="Avenir Next LT Pro" panose="020B0504020202020204" pitchFamily="34" charset="0"/>
              </a:rPr>
              <a:t>Disorganisation-</a:t>
            </a:r>
            <a:r>
              <a:rPr lang="en-AU" sz="2400" dirty="0">
                <a:latin typeface="Avenir Next LT Pro" panose="020B0504020202020204" pitchFamily="34" charset="0"/>
              </a:rPr>
              <a:t>Lack of organisation capabilities for notes makes it easy to become disorganised and miss deadlines and due dates.</a:t>
            </a:r>
            <a:endParaRPr lang="en-AU" sz="2400" b="1" dirty="0">
              <a:latin typeface="Avenir Next LT Pro" panose="020B0504020202020204" pitchFamily="34" charset="0"/>
            </a:endParaRPr>
          </a:p>
          <a:p>
            <a:endParaRPr lang="en-AU" sz="2400" dirty="0"/>
          </a:p>
        </p:txBody>
      </p:sp>
      <p:sp>
        <p:nvSpPr>
          <p:cNvPr id="7" name="TextBox 6">
            <a:extLst>
              <a:ext uri="{FF2B5EF4-FFF2-40B4-BE49-F238E27FC236}">
                <a16:creationId xmlns:a16="http://schemas.microsoft.com/office/drawing/2014/main" id="{4353B1A0-A08F-F906-AC4A-5F8BD87EAD9F}"/>
              </a:ext>
            </a:extLst>
          </p:cNvPr>
          <p:cNvSpPr txBox="1"/>
          <p:nvPr/>
        </p:nvSpPr>
        <p:spPr>
          <a:xfrm>
            <a:off x="838193" y="3851266"/>
            <a:ext cx="9728199" cy="1200329"/>
          </a:xfrm>
          <a:prstGeom prst="rect">
            <a:avLst/>
          </a:prstGeom>
          <a:noFill/>
        </p:spPr>
        <p:txBody>
          <a:bodyPr wrap="square" rtlCol="0">
            <a:spAutoFit/>
          </a:bodyPr>
          <a:lstStyle/>
          <a:p>
            <a:r>
              <a:rPr lang="en-AU" sz="2400" b="1" dirty="0">
                <a:latin typeface="Avenir Next LT Pro" panose="020B0504020202020204" pitchFamily="34" charset="0"/>
              </a:rPr>
              <a:t>Lack of portability-</a:t>
            </a:r>
            <a:r>
              <a:rPr lang="en-AU" sz="2400" dirty="0">
                <a:latin typeface="Avenir Next LT Pro" panose="020B0504020202020204" pitchFamily="34" charset="0"/>
              </a:rPr>
              <a:t>Being unable to take your notes onto another device severely restricts the ability of people to access their notes on the go.</a:t>
            </a:r>
            <a:endParaRPr lang="en-AU" sz="2400" b="1" dirty="0">
              <a:latin typeface="Avenir Next LT Pro" panose="020B0504020202020204" pitchFamily="34" charset="0"/>
            </a:endParaRPr>
          </a:p>
        </p:txBody>
      </p:sp>
      <p:sp>
        <p:nvSpPr>
          <p:cNvPr id="8" name="TextBox 7">
            <a:extLst>
              <a:ext uri="{FF2B5EF4-FFF2-40B4-BE49-F238E27FC236}">
                <a16:creationId xmlns:a16="http://schemas.microsoft.com/office/drawing/2014/main" id="{0ADB78B8-7E43-2CA4-D516-0034ADA5456F}"/>
              </a:ext>
            </a:extLst>
          </p:cNvPr>
          <p:cNvSpPr txBox="1"/>
          <p:nvPr/>
        </p:nvSpPr>
        <p:spPr>
          <a:xfrm>
            <a:off x="838187" y="5051595"/>
            <a:ext cx="9728199" cy="1200329"/>
          </a:xfrm>
          <a:prstGeom prst="rect">
            <a:avLst/>
          </a:prstGeom>
          <a:noFill/>
        </p:spPr>
        <p:txBody>
          <a:bodyPr wrap="square" rtlCol="0">
            <a:spAutoFit/>
          </a:bodyPr>
          <a:lstStyle/>
          <a:p>
            <a:r>
              <a:rPr lang="en-AU" sz="2400" b="1" dirty="0">
                <a:latin typeface="Avenir Next LT Pro" panose="020B0504020202020204" pitchFamily="34" charset="0"/>
              </a:rPr>
              <a:t>Lost productivity-</a:t>
            </a:r>
            <a:r>
              <a:rPr lang="en-AU" sz="2400" dirty="0">
                <a:latin typeface="Avenir Next LT Pro" panose="020B0504020202020204" pitchFamily="34" charset="0"/>
              </a:rPr>
              <a:t>Disorganisation and lack of portability result in more inefficient work and lost productivity.</a:t>
            </a:r>
            <a:endParaRPr lang="en-AU" sz="2400" dirty="0"/>
          </a:p>
          <a:p>
            <a:endParaRPr lang="en-AU" sz="2400" dirty="0"/>
          </a:p>
        </p:txBody>
      </p:sp>
    </p:spTree>
    <p:extLst>
      <p:ext uri="{BB962C8B-B14F-4D97-AF65-F5344CB8AC3E}">
        <p14:creationId xmlns:p14="http://schemas.microsoft.com/office/powerpoint/2010/main" val="144883034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1F29-33D7-8275-3375-0C44BF08E285}"/>
              </a:ext>
            </a:extLst>
          </p:cNvPr>
          <p:cNvSpPr>
            <a:spLocks noGrp="1"/>
          </p:cNvSpPr>
          <p:nvPr>
            <p:ph type="title"/>
          </p:nvPr>
        </p:nvSpPr>
        <p:spPr/>
        <p:txBody>
          <a:bodyPr/>
          <a:lstStyle/>
          <a:p>
            <a:r>
              <a:rPr lang="en-US" dirty="0">
                <a:latin typeface="Adobe Garamond Pro" panose="02020502060506020403" pitchFamily="18" charset="0"/>
              </a:rPr>
              <a:t>The Notable Advantage.</a:t>
            </a:r>
            <a:endParaRPr lang="en-AU" dirty="0">
              <a:latin typeface="Adobe Garamond Pro" panose="02020502060506020403" pitchFamily="18" charset="0"/>
            </a:endParaRPr>
          </a:p>
        </p:txBody>
      </p:sp>
      <p:sp>
        <p:nvSpPr>
          <p:cNvPr id="3" name="Content Placeholder 2">
            <a:extLst>
              <a:ext uri="{FF2B5EF4-FFF2-40B4-BE49-F238E27FC236}">
                <a16:creationId xmlns:a16="http://schemas.microsoft.com/office/drawing/2014/main" id="{4A45383D-1058-368E-C35C-70E2FF4856E3}"/>
              </a:ext>
            </a:extLst>
          </p:cNvPr>
          <p:cNvSpPr>
            <a:spLocks noGrp="1"/>
          </p:cNvSpPr>
          <p:nvPr>
            <p:ph idx="1"/>
          </p:nvPr>
        </p:nvSpPr>
        <p:spPr>
          <a:xfrm>
            <a:off x="1657927" y="1753609"/>
            <a:ext cx="8876145" cy="1325563"/>
          </a:xfrm>
        </p:spPr>
        <p:txBody>
          <a:bodyPr>
            <a:normAutofit/>
          </a:bodyPr>
          <a:lstStyle/>
          <a:p>
            <a:pPr marL="0" indent="0">
              <a:buNone/>
            </a:pPr>
            <a:r>
              <a:rPr lang="en-AU" sz="2400" dirty="0">
                <a:latin typeface="Avenir Next LT Pro" panose="020B0504020202020204" pitchFamily="34" charset="0"/>
              </a:rPr>
              <a:t>Notable is the solution to the disorganisation and lack of portability of Sticky Notes and Apple Notes. </a:t>
            </a:r>
          </a:p>
          <a:p>
            <a:pPr marL="0" indent="0">
              <a:buNone/>
            </a:pPr>
            <a:r>
              <a:rPr lang="en-AU" sz="2400" dirty="0">
                <a:latin typeface="Avenir Next LT Pro" panose="020B0504020202020204" pitchFamily="34" charset="0"/>
              </a:rPr>
              <a:t>Notable Ensures:</a:t>
            </a:r>
          </a:p>
        </p:txBody>
      </p:sp>
      <p:sp>
        <p:nvSpPr>
          <p:cNvPr id="5" name="TextBox 4">
            <a:extLst>
              <a:ext uri="{FF2B5EF4-FFF2-40B4-BE49-F238E27FC236}">
                <a16:creationId xmlns:a16="http://schemas.microsoft.com/office/drawing/2014/main" id="{F61D1B25-C75D-1562-E9FC-5E3FEE1DEF0D}"/>
              </a:ext>
            </a:extLst>
          </p:cNvPr>
          <p:cNvSpPr txBox="1"/>
          <p:nvPr/>
        </p:nvSpPr>
        <p:spPr>
          <a:xfrm>
            <a:off x="1657927" y="3079172"/>
            <a:ext cx="8876144" cy="1200329"/>
          </a:xfrm>
          <a:prstGeom prst="rect">
            <a:avLst/>
          </a:prstGeom>
          <a:noFill/>
        </p:spPr>
        <p:txBody>
          <a:bodyPr wrap="square" rtlCol="0">
            <a:spAutoFit/>
          </a:bodyPr>
          <a:lstStyle/>
          <a:p>
            <a:r>
              <a:rPr lang="en-AU" sz="2400" dirty="0">
                <a:latin typeface="Avenir Next LT Pro" panose="020B0504020202020204" pitchFamily="34" charset="0"/>
              </a:rPr>
              <a:t>Notes are ordered, organised and formatted to make reading them easier.</a:t>
            </a:r>
          </a:p>
          <a:p>
            <a:endParaRPr lang="en-AU" sz="2400" dirty="0"/>
          </a:p>
        </p:txBody>
      </p:sp>
      <p:sp>
        <p:nvSpPr>
          <p:cNvPr id="6" name="TextBox 5">
            <a:extLst>
              <a:ext uri="{FF2B5EF4-FFF2-40B4-BE49-F238E27FC236}">
                <a16:creationId xmlns:a16="http://schemas.microsoft.com/office/drawing/2014/main" id="{014C8AD2-48A2-43D8-2F2E-8D4D1FAE54A0}"/>
              </a:ext>
            </a:extLst>
          </p:cNvPr>
          <p:cNvSpPr txBox="1"/>
          <p:nvPr/>
        </p:nvSpPr>
        <p:spPr>
          <a:xfrm>
            <a:off x="1657925" y="3984336"/>
            <a:ext cx="8876143" cy="830997"/>
          </a:xfrm>
          <a:prstGeom prst="rect">
            <a:avLst/>
          </a:prstGeom>
          <a:noFill/>
        </p:spPr>
        <p:txBody>
          <a:bodyPr wrap="square" rtlCol="0">
            <a:spAutoFit/>
          </a:bodyPr>
          <a:lstStyle/>
          <a:p>
            <a:r>
              <a:rPr lang="en-AU" sz="2400" dirty="0">
                <a:latin typeface="Avenir Next LT Pro" panose="020B0504020202020204" pitchFamily="34" charset="0"/>
              </a:rPr>
              <a:t>Notes can be taken anywhere and read or edited on any device.</a:t>
            </a:r>
          </a:p>
        </p:txBody>
      </p:sp>
      <p:sp>
        <p:nvSpPr>
          <p:cNvPr id="7" name="TextBox 6">
            <a:extLst>
              <a:ext uri="{FF2B5EF4-FFF2-40B4-BE49-F238E27FC236}">
                <a16:creationId xmlns:a16="http://schemas.microsoft.com/office/drawing/2014/main" id="{AAFD39E3-F3BD-D293-59D5-F37EBA815C07}"/>
              </a:ext>
            </a:extLst>
          </p:cNvPr>
          <p:cNvSpPr txBox="1"/>
          <p:nvPr/>
        </p:nvSpPr>
        <p:spPr>
          <a:xfrm>
            <a:off x="1657922" y="4815333"/>
            <a:ext cx="8876143" cy="830997"/>
          </a:xfrm>
          <a:prstGeom prst="rect">
            <a:avLst/>
          </a:prstGeom>
          <a:noFill/>
        </p:spPr>
        <p:txBody>
          <a:bodyPr wrap="square" rtlCol="0">
            <a:spAutoFit/>
          </a:bodyPr>
          <a:lstStyle/>
          <a:p>
            <a:r>
              <a:rPr lang="en-AU" sz="2400" dirty="0">
                <a:latin typeface="Avenir Next LT Pro" panose="020B0504020202020204" pitchFamily="34" charset="0"/>
              </a:rPr>
              <a:t>Productivity lost from the effects of bad notes apps is regained.</a:t>
            </a:r>
          </a:p>
        </p:txBody>
      </p:sp>
    </p:spTree>
    <p:extLst>
      <p:ext uri="{BB962C8B-B14F-4D97-AF65-F5344CB8AC3E}">
        <p14:creationId xmlns:p14="http://schemas.microsoft.com/office/powerpoint/2010/main" val="14284322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7A59-AC80-34AF-1968-05A0798252B0}"/>
              </a:ext>
            </a:extLst>
          </p:cNvPr>
          <p:cNvSpPr>
            <a:spLocks noGrp="1"/>
          </p:cNvSpPr>
          <p:nvPr>
            <p:ph type="title"/>
          </p:nvPr>
        </p:nvSpPr>
        <p:spPr>
          <a:xfrm>
            <a:off x="290945" y="392835"/>
            <a:ext cx="11610109" cy="1325563"/>
          </a:xfrm>
        </p:spPr>
        <p:txBody>
          <a:bodyPr/>
          <a:lstStyle/>
          <a:p>
            <a:r>
              <a:rPr lang="en-US" dirty="0">
                <a:latin typeface="Adobe Garamond Pro" panose="02020502060506020403" pitchFamily="18" charset="0"/>
              </a:rPr>
              <a:t>H</a:t>
            </a:r>
            <a:r>
              <a:rPr lang="en-AU" dirty="0">
                <a:latin typeface="Adobe Garamond Pro" panose="02020502060506020403" pitchFamily="18" charset="0"/>
              </a:rPr>
              <a:t>ow Notable uses software to be the solution.</a:t>
            </a:r>
          </a:p>
        </p:txBody>
      </p:sp>
      <p:sp>
        <p:nvSpPr>
          <p:cNvPr id="3" name="Content Placeholder 2">
            <a:extLst>
              <a:ext uri="{FF2B5EF4-FFF2-40B4-BE49-F238E27FC236}">
                <a16:creationId xmlns:a16="http://schemas.microsoft.com/office/drawing/2014/main" id="{80951660-80B6-1272-0FCD-2958E2A0F9AD}"/>
              </a:ext>
            </a:extLst>
          </p:cNvPr>
          <p:cNvSpPr>
            <a:spLocks noGrp="1"/>
          </p:cNvSpPr>
          <p:nvPr>
            <p:ph idx="1"/>
          </p:nvPr>
        </p:nvSpPr>
        <p:spPr>
          <a:xfrm>
            <a:off x="838200" y="1825625"/>
            <a:ext cx="10515600" cy="1881188"/>
          </a:xfrm>
        </p:spPr>
        <p:txBody>
          <a:bodyPr>
            <a:noAutofit/>
          </a:bodyPr>
          <a:lstStyle/>
          <a:p>
            <a:pPr marL="0" indent="0">
              <a:buNone/>
            </a:pPr>
            <a:r>
              <a:rPr lang="en-US" sz="2400" dirty="0">
                <a:latin typeface="Avenir Next LT Pro" panose="020B0504020202020204" pitchFamily="34" charset="0"/>
              </a:rPr>
              <a:t>Notable uses the approach of a Progressive Web Application (PWA) to ensure that it is easy to use, portable and can use the latest in Rich Text processing software to effectively create and organize notes. Notes are saved locally and to a cloud database so you can access your notes from any device at any time.</a:t>
            </a:r>
          </a:p>
        </p:txBody>
      </p:sp>
      <p:sp>
        <p:nvSpPr>
          <p:cNvPr id="4" name="TextBox 3">
            <a:extLst>
              <a:ext uri="{FF2B5EF4-FFF2-40B4-BE49-F238E27FC236}">
                <a16:creationId xmlns:a16="http://schemas.microsoft.com/office/drawing/2014/main" id="{F2DCD8A9-7C8D-4EFC-4512-D80B31E2B9C1}"/>
              </a:ext>
            </a:extLst>
          </p:cNvPr>
          <p:cNvSpPr txBox="1"/>
          <p:nvPr/>
        </p:nvSpPr>
        <p:spPr>
          <a:xfrm>
            <a:off x="838200" y="3814040"/>
            <a:ext cx="10515600" cy="830997"/>
          </a:xfrm>
          <a:prstGeom prst="rect">
            <a:avLst/>
          </a:prstGeom>
          <a:noFill/>
        </p:spPr>
        <p:txBody>
          <a:bodyPr wrap="square" rtlCol="0">
            <a:spAutoFit/>
          </a:bodyPr>
          <a:lstStyle/>
          <a:p>
            <a:r>
              <a:rPr lang="en-US" sz="2400" dirty="0">
                <a:latin typeface="Avenir Next LT Pro" panose="020B0504020202020204" pitchFamily="34" charset="0"/>
              </a:rPr>
              <a:t>Notable features 2 Factor Authentication with a QR code to prevent unwanted access to notes, safeguarding your ideas from prying eyes.</a:t>
            </a:r>
            <a:endParaRPr lang="en-AU" sz="2400" dirty="0">
              <a:latin typeface="Avenir Next LT Pro" panose="020B0504020202020204" pitchFamily="34" charset="0"/>
            </a:endParaRPr>
          </a:p>
        </p:txBody>
      </p:sp>
      <p:pic>
        <p:nvPicPr>
          <p:cNvPr id="2050" name="Picture 2" descr="A QR Code">
            <a:extLst>
              <a:ext uri="{FF2B5EF4-FFF2-40B4-BE49-F238E27FC236}">
                <a16:creationId xmlns:a16="http://schemas.microsoft.com/office/drawing/2014/main" id="{35B5C8BB-DA48-0BFC-2573-AFB3EC85C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83" y="4834927"/>
            <a:ext cx="1872233" cy="1872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68419"/>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AD64E-A544-8E86-989C-DA6D85F38734}"/>
              </a:ext>
            </a:extLst>
          </p:cNvPr>
          <p:cNvSpPr>
            <a:spLocks noGrp="1"/>
          </p:cNvSpPr>
          <p:nvPr>
            <p:ph type="title"/>
          </p:nvPr>
        </p:nvSpPr>
        <p:spPr>
          <a:xfrm>
            <a:off x="360218" y="328181"/>
            <a:ext cx="11471564" cy="5158219"/>
          </a:xfrm>
        </p:spPr>
        <p:txBody>
          <a:bodyPr>
            <a:normAutofit/>
          </a:bodyPr>
          <a:lstStyle/>
          <a:p>
            <a:r>
              <a:rPr lang="en-US" sz="3200" dirty="0">
                <a:latin typeface="Avenir Next LT Pro" panose="020B0504020202020204" pitchFamily="34" charset="0"/>
              </a:rPr>
              <a:t>Note taking sucks, but Notable makes sure it doesn’t have to.</a:t>
            </a:r>
            <a:br>
              <a:rPr lang="en-US" sz="3200" dirty="0">
                <a:latin typeface="Avenir Next LT Pro" panose="020B0504020202020204" pitchFamily="34" charset="0"/>
              </a:rPr>
            </a:br>
            <a:br>
              <a:rPr lang="en-US" sz="3200" dirty="0">
                <a:latin typeface="Avenir Next LT Pro" panose="020B0504020202020204" pitchFamily="34" charset="0"/>
              </a:rPr>
            </a:br>
            <a:r>
              <a:rPr lang="en-US" sz="3200" dirty="0">
                <a:latin typeface="Avenir Next LT Pro" panose="020B0504020202020204" pitchFamily="34" charset="0"/>
              </a:rPr>
              <a:t>Notable takes the disorganization and lack of portability out of note taking, making your work more organized and your organization more productive and efficient.</a:t>
            </a:r>
            <a:endParaRPr lang="en-AU" sz="3200" dirty="0">
              <a:latin typeface="Avenir Next LT Pro" panose="020B0504020202020204" pitchFamily="34" charset="0"/>
            </a:endParaRPr>
          </a:p>
        </p:txBody>
      </p:sp>
    </p:spTree>
    <p:extLst>
      <p:ext uri="{BB962C8B-B14F-4D97-AF65-F5344CB8AC3E}">
        <p14:creationId xmlns:p14="http://schemas.microsoft.com/office/powerpoint/2010/main" val="201163958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alpha val="60000"/>
          </a:schemeClr>
        </a:solidFill>
        <a:effectLst/>
      </p:bgPr>
    </p:bg>
    <p:spTree>
      <p:nvGrpSpPr>
        <p:cNvPr id="1" name="">
          <a:extLst>
            <a:ext uri="{FF2B5EF4-FFF2-40B4-BE49-F238E27FC236}">
              <a16:creationId xmlns:a16="http://schemas.microsoft.com/office/drawing/2014/main" id="{88C466D1-4EE0-A0E0-E944-4AFFAFEE1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2D02A9-EA86-813B-0EA1-BC8AFB4C7C64}"/>
              </a:ext>
            </a:extLst>
          </p:cNvPr>
          <p:cNvSpPr>
            <a:spLocks noGrp="1"/>
          </p:cNvSpPr>
          <p:nvPr>
            <p:ph type="ctrTitle"/>
          </p:nvPr>
        </p:nvSpPr>
        <p:spPr>
          <a:xfrm>
            <a:off x="1524000" y="1041400"/>
            <a:ext cx="9144000" cy="2387600"/>
          </a:xfrm>
        </p:spPr>
        <p:txBody>
          <a:bodyPr>
            <a:normAutofit/>
          </a:bodyPr>
          <a:lstStyle/>
          <a:p>
            <a:r>
              <a:rPr lang="en-AU" sz="7200" dirty="0">
                <a:latin typeface="Adobe Garamond Pro" panose="02020502060506020403" pitchFamily="18" charset="0"/>
              </a:rPr>
              <a:t>Notable.</a:t>
            </a:r>
          </a:p>
        </p:txBody>
      </p:sp>
      <p:sp>
        <p:nvSpPr>
          <p:cNvPr id="3" name="TextBox 2">
            <a:extLst>
              <a:ext uri="{FF2B5EF4-FFF2-40B4-BE49-F238E27FC236}">
                <a16:creationId xmlns:a16="http://schemas.microsoft.com/office/drawing/2014/main" id="{854FB30A-55EF-0C12-C637-7F9788EFE2E4}"/>
              </a:ext>
            </a:extLst>
          </p:cNvPr>
          <p:cNvSpPr txBox="1"/>
          <p:nvPr/>
        </p:nvSpPr>
        <p:spPr>
          <a:xfrm>
            <a:off x="3008376" y="3493008"/>
            <a:ext cx="6175248" cy="646331"/>
          </a:xfrm>
          <a:prstGeom prst="rect">
            <a:avLst/>
          </a:prstGeom>
          <a:noFill/>
        </p:spPr>
        <p:txBody>
          <a:bodyPr wrap="square" rtlCol="0">
            <a:spAutoFit/>
          </a:bodyPr>
          <a:lstStyle/>
          <a:p>
            <a:r>
              <a:rPr lang="en-AU" sz="3600" dirty="0">
                <a:latin typeface="Avenir Next LT Pro" panose="020B0504020202020204" pitchFamily="34" charset="0"/>
              </a:rPr>
              <a:t>Making Notes Great Again</a:t>
            </a:r>
          </a:p>
        </p:txBody>
      </p:sp>
    </p:spTree>
    <p:extLst>
      <p:ext uri="{BB962C8B-B14F-4D97-AF65-F5344CB8AC3E}">
        <p14:creationId xmlns:p14="http://schemas.microsoft.com/office/powerpoint/2010/main" val="3821961605"/>
      </p:ext>
    </p:extLst>
  </p:cSld>
  <p:clrMapOvr>
    <a:masterClrMapping/>
  </p:clrMapOvr>
  <p:transition spd="slow">
    <p:comb/>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389</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Adobe Garamond Pro</vt:lpstr>
      <vt:lpstr>Aptos</vt:lpstr>
      <vt:lpstr>Aptos Display</vt:lpstr>
      <vt:lpstr>Arial</vt:lpstr>
      <vt:lpstr>Avenir Next LT Pro</vt:lpstr>
      <vt:lpstr>Office Theme</vt:lpstr>
      <vt:lpstr>Notable.</vt:lpstr>
      <vt:lpstr>Note Taking Sucks, But It Doesn’t Have To.</vt:lpstr>
      <vt:lpstr>Why Bad Note Taking Is An Issue.</vt:lpstr>
      <vt:lpstr>The Notable Advantage.</vt:lpstr>
      <vt:lpstr>How Notable uses software to be the solution.</vt:lpstr>
      <vt:lpstr>Note taking sucks, but Notable makes sure it doesn’t have to.  Notable takes the disorganization and lack of portability out of note taking, making your work more organized and your organization more productive and efficient.</vt:lpstr>
      <vt:lpstr>Notable.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Watson, Charlie</dc:creator>
  <cp:lastModifiedBy>Watson, Charlie</cp:lastModifiedBy>
  <cp:revision>188</cp:revision>
  <dcterms:created xsi:type="dcterms:W3CDTF">2025-06-23T02:35:59Z</dcterms:created>
  <dcterms:modified xsi:type="dcterms:W3CDTF">2025-07-01T02:52:56Z</dcterms:modified>
</cp:coreProperties>
</file>