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70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Nunito" pitchFamily="2" charset="0"/>
      <p:regular r:id="rId13"/>
      <p:bold r:id="rId14"/>
      <p:italic r:id="rId15"/>
      <p:boldItalic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54B836-6B5C-4BF7-9CFF-E14DE07D9EB6}">
  <a:tblStyle styleId="{F854B836-6B5C-4BF7-9CFF-E14DE07D9E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16" autoAdjust="0"/>
  </p:normalViewPr>
  <p:slideViewPr>
    <p:cSldViewPr snapToGrid="0">
      <p:cViewPr varScale="1">
        <p:scale>
          <a:sx n="100" d="100"/>
          <a:sy n="100" d="100"/>
        </p:scale>
        <p:origin x="70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67883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500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9090756a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9090756a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8216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50481a64f_0_2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50481a64f_0_2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748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50481a64f_0_2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50481a64f_0_2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143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50481a64f_0_2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50481a64f_0_2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0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42d6d3cf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42d6d3cf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9936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42d6d3cf0_0_2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42d6d3cf0_0_2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059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42d6d3cf0_0_2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42d6d3cf0_0_2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4780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42d6d3cf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42d6d3cf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3171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206F-4DA5-8736-621F-FA09CFD8F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1" y="257176"/>
            <a:ext cx="8686798" cy="270509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Examination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9BB07-A5EF-9596-D2FF-DD3B360AD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1" y="2299161"/>
            <a:ext cx="4676774" cy="155257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– Subhash Chandrakar</a:t>
            </a:r>
          </a:p>
          <a:p>
            <a:pPr algn="l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Enroll No – 2214510622</a:t>
            </a:r>
          </a:p>
          <a:p>
            <a:pPr algn="l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MCA – 4</a:t>
            </a:r>
            <a:r>
              <a:rPr lang="en-US" b="1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</a:t>
            </a:r>
          </a:p>
          <a:p>
            <a:pPr algn="l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 – 4</a:t>
            </a:r>
          </a:p>
          <a:p>
            <a:pPr algn="l"/>
            <a:r>
              <a:rPr lang="en-US" b="1" i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Engineering and Research Department</a:t>
            </a:r>
          </a:p>
          <a:p>
            <a:pPr algn="l"/>
            <a:r>
              <a:rPr lang="en-US" b="1" i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Manipal University Jaipur</a:t>
            </a:r>
          </a:p>
        </p:txBody>
      </p:sp>
      <p:pic>
        <p:nvPicPr>
          <p:cNvPr id="1026" name="Picture 2" descr="Online Examination System: Conduct Online Exams for Students">
            <a:extLst>
              <a:ext uri="{FF2B5EF4-FFF2-40B4-BE49-F238E27FC236}">
                <a16:creationId xmlns:a16="http://schemas.microsoft.com/office/drawing/2014/main" id="{723D39CA-6E1C-7A94-E8CA-73F660C1A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2137783"/>
            <a:ext cx="3486149" cy="2603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005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>
            <a:spLocks noGrp="1"/>
          </p:cNvSpPr>
          <p:nvPr>
            <p:ph type="title"/>
          </p:nvPr>
        </p:nvSpPr>
        <p:spPr>
          <a:xfrm>
            <a:off x="476250" y="251325"/>
            <a:ext cx="7766625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 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Google Shape;229;p21"/>
          <p:cNvSpPr txBox="1">
            <a:spLocks noGrp="1"/>
          </p:cNvSpPr>
          <p:nvPr>
            <p:ph type="body" idx="1"/>
          </p:nvPr>
        </p:nvSpPr>
        <p:spPr>
          <a:xfrm>
            <a:off x="228600" y="1114425"/>
            <a:ext cx="5156775" cy="3777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285750">
              <a:buClr>
                <a:srgbClr val="000000"/>
              </a:buClr>
              <a:buSzPts val="1500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INTERFACE</a:t>
            </a:r>
          </a:p>
          <a:p>
            <a:pPr marL="133350" indent="0">
              <a:buClr>
                <a:srgbClr val="000000"/>
              </a:buClr>
              <a:buSzPts val="1500"/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3350" indent="0" algn="just">
              <a:buClr>
                <a:srgbClr val="000000"/>
              </a:buClr>
              <a:buSzPts val="1500"/>
              <a:buNone/>
            </a:pPr>
            <a:r>
              <a:rPr lang="en-US" sz="1400" dirty="0"/>
              <a:t>Test-takers experience a user-friendly interface, intuitive navigation, and instant feedback, enhancing their overall exam experience and learning outcomes.</a:t>
            </a:r>
          </a:p>
          <a:p>
            <a:pPr marL="133350" indent="0" algn="just">
              <a:buClr>
                <a:srgbClr val="000000"/>
              </a:buClr>
              <a:buSzPts val="1500"/>
              <a:buNone/>
            </a:pPr>
            <a:endParaRPr lang="en-US" sz="1400" dirty="0"/>
          </a:p>
          <a:p>
            <a:pPr marL="133350" indent="0" algn="just">
              <a:buClr>
                <a:srgbClr val="000000"/>
              </a:buClr>
              <a:buSzPts val="1500"/>
              <a:buNone/>
            </a:pPr>
            <a:endParaRPr lang="en-US" sz="1600" dirty="0"/>
          </a:p>
          <a:p>
            <a:pPr marL="476250" indent="-342900" algn="just">
              <a:buClr>
                <a:srgbClr val="000000"/>
              </a:buClr>
              <a:buSzPts val="1500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MANAGEMENT</a:t>
            </a:r>
          </a:p>
          <a:p>
            <a:pPr marL="133350" indent="0" algn="just">
              <a:buClr>
                <a:srgbClr val="000000"/>
              </a:buClr>
              <a:buSzPts val="1500"/>
              <a:buNone/>
            </a:pPr>
            <a:endParaRPr lang="en-US" sz="1400" dirty="0"/>
          </a:p>
          <a:p>
            <a:pPr marL="133350" indent="0" algn="just">
              <a:buClr>
                <a:srgbClr val="000000"/>
              </a:buClr>
              <a:buSzPts val="1500"/>
              <a:buNone/>
            </a:pPr>
            <a:r>
              <a:rPr lang="en-US" sz="1400" dirty="0"/>
              <a:t>Administrators benefit from a streamlined process to create, schedule, and manage exams, with real-time monitoring and analytics to track student performance.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endParaRPr sz="15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Placeholder 8">
            <a:extLst>
              <a:ext uri="{FF2B5EF4-FFF2-40B4-BE49-F238E27FC236}">
                <a16:creationId xmlns:a16="http://schemas.microsoft.com/office/drawing/2014/main" id="{E66A9354-96A5-F623-D7B9-07729589C9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835" r="28835"/>
          <a:stretch>
            <a:fillRect/>
          </a:stretch>
        </p:blipFill>
        <p:spPr>
          <a:xfrm>
            <a:off x="6027341" y="566737"/>
            <a:ext cx="2546181" cy="4010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233224" y="315823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244945" y="1270423"/>
            <a:ext cx="4879526" cy="3045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SzPts val="1800"/>
              <a:buNone/>
            </a:pPr>
            <a:r>
              <a:rPr lang="en-US" sz="1800" dirty="0"/>
              <a:t>Online examination systems are digital platforms that enable the conduct of assessments and exams over the internet. They provide flexibility, accessibility, and convenience to both students and educators.</a:t>
            </a:r>
          </a:p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solidFill>
                <a:schemeClr val="bg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Placeholder 6">
            <a:extLst>
              <a:ext uri="{FF2B5EF4-FFF2-40B4-BE49-F238E27FC236}">
                <a16:creationId xmlns:a16="http://schemas.microsoft.com/office/drawing/2014/main" id="{04631FD6-9405-2A20-C85D-C2FA43FFF8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118" r="28118"/>
          <a:stretch>
            <a:fillRect/>
          </a:stretch>
        </p:blipFill>
        <p:spPr>
          <a:xfrm>
            <a:off x="5915025" y="653834"/>
            <a:ext cx="2333625" cy="35597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C063D-175B-1FB1-06BE-639EB11F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19" y="248576"/>
            <a:ext cx="8094031" cy="64807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14F49-77DB-4AB2-5826-D496E706B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819" y="1114425"/>
            <a:ext cx="4341181" cy="3324300"/>
          </a:xfrm>
        </p:spPr>
        <p:txBody>
          <a:bodyPr/>
          <a:lstStyle/>
          <a:p>
            <a:pPr marL="14605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Seamless Exam Creation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Easily create exams with different question types such as multiple-choice, short answer, and essay questions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Automated Grading </a:t>
            </a:r>
          </a:p>
          <a:p>
            <a:pPr marL="14605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r>
              <a:rPr lang="en-US" dirty="0"/>
              <a:t>Automated grading saves time and ensures consistency in evaluation, providing immediate feedback to students</a:t>
            </a:r>
          </a:p>
          <a:p>
            <a:pPr marL="14605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Secure Exam Environment</a:t>
            </a:r>
          </a:p>
          <a:p>
            <a:pPr marL="14605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r>
              <a:rPr lang="en-US" dirty="0"/>
              <a:t>Secure exam monitoring features prevent cheating and ensure the integrity of the assessment process.</a:t>
            </a:r>
          </a:p>
          <a:p>
            <a:pPr marL="14605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94787" y="1475358"/>
            <a:ext cx="3330063" cy="2501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194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213064" y="301840"/>
            <a:ext cx="8173261" cy="904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of the Existing Manual Examination System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285750" y="1003178"/>
            <a:ext cx="4419600" cy="3614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400" dirty="0"/>
              <a:t>The current system is manual, involving the maintenance of records for already registered students.</a:t>
            </a:r>
          </a:p>
          <a:p>
            <a:endParaRPr lang="en-US" sz="1400" dirty="0"/>
          </a:p>
          <a:p>
            <a:pPr algn="just"/>
            <a:r>
              <a:rPr lang="en-US" sz="1400" dirty="0"/>
              <a:t>For students residing in distant locations, reaching the examination center poses a significant challenge.</a:t>
            </a:r>
          </a:p>
          <a:p>
            <a:endParaRPr lang="en-US" sz="1400" dirty="0"/>
          </a:p>
          <a:p>
            <a:pPr algn="just"/>
            <a:r>
              <a:rPr lang="en-US" sz="1400" dirty="0"/>
              <a:t>The preparation of registration/application forms and question papers for students is time-consuming and incurs substantial costs, with a potential for errors.</a:t>
            </a:r>
          </a:p>
          <a:p>
            <a:pPr marL="120650" lvl="0" indent="0" algn="just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700" y="1426150"/>
            <a:ext cx="3965550" cy="22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177553" y="221942"/>
            <a:ext cx="8234597" cy="7316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/>
              <a:t>Advantages of Online Examination Systems Over Manual Methods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177553" y="852256"/>
            <a:ext cx="4526597" cy="3577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285750" algn="just">
              <a:buSzPts val="1500"/>
            </a:pPr>
            <a:r>
              <a:rPr lang="en-US" sz="1400" dirty="0"/>
              <a:t>Online examination systems effectively overcome the drawbacks associated with traditional manual methods.</a:t>
            </a:r>
          </a:p>
          <a:p>
            <a:pPr marL="419100" indent="-285750" algn="just">
              <a:buSzPts val="1500"/>
            </a:pPr>
            <a:endParaRPr lang="en-US"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19100" indent="-285750" algn="just">
              <a:buSzPts val="1500"/>
            </a:pPr>
            <a:r>
              <a:rPr lang="en-US" sz="1400" dirty="0"/>
              <a:t>Results are precise and can be declared promptly.</a:t>
            </a:r>
          </a:p>
          <a:p>
            <a:pPr marL="419100" indent="-285750" algn="just">
              <a:buSzPts val="1500"/>
            </a:pPr>
            <a:endParaRPr lang="en-US"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19100" indent="-285750" algn="just">
              <a:buSzPts val="1500"/>
            </a:pPr>
            <a:r>
              <a:rPr lang="en-US" sz="1400" dirty="0"/>
              <a:t>Online systems significantly reduce the risk of question paper leaks.</a:t>
            </a:r>
          </a:p>
          <a:p>
            <a:pPr marL="419100" indent="-285750" algn="just">
              <a:buSzPts val="1500"/>
            </a:pPr>
            <a:endParaRPr lang="en-US"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19100" indent="-285750" algn="just">
              <a:buSzPts val="1500"/>
            </a:pPr>
            <a:r>
              <a:rPr lang="en-US" sz="1400" dirty="0"/>
              <a:t>Logs of candidates' appearances and their marks are systematically stored and backed up for future reference</a:t>
            </a:r>
            <a:r>
              <a:rPr lang="en-US" sz="2000" dirty="0"/>
              <a:t>.</a:t>
            </a: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16"/>
          <p:cNvPicPr preferRelativeResize="0"/>
          <p:nvPr/>
        </p:nvPicPr>
        <p:blipFill rotWithShape="1">
          <a:blip r:embed="rId3">
            <a:alphaModFix/>
          </a:blip>
          <a:srcRect t="20178"/>
          <a:stretch/>
        </p:blipFill>
        <p:spPr>
          <a:xfrm>
            <a:off x="4876750" y="1025222"/>
            <a:ext cx="3885125" cy="29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214600" y="227475"/>
            <a:ext cx="4195475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Measures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Google Shape;156;p17"/>
          <p:cNvSpPr txBox="1">
            <a:spLocks noGrp="1"/>
          </p:cNvSpPr>
          <p:nvPr>
            <p:ph type="body" idx="1"/>
          </p:nvPr>
        </p:nvSpPr>
        <p:spPr>
          <a:xfrm>
            <a:off x="428626" y="1132096"/>
            <a:ext cx="3981449" cy="30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400" b="1" dirty="0"/>
              <a:t>Ensuring Exam Integrity</a:t>
            </a:r>
          </a:p>
          <a:p>
            <a:pPr marL="0" indent="0" algn="just">
              <a:spcAft>
                <a:spcPts val="1600"/>
              </a:spcAft>
              <a:buNone/>
            </a:pPr>
            <a:r>
              <a:rPr lang="en-US" sz="1400" dirty="0"/>
              <a:t>Online examination systems utilize advanced security features such as browser lockdown, webcam monitoring, and plagiarism detection to maintain the integrity of assessments.</a:t>
            </a:r>
          </a:p>
          <a:p>
            <a:pPr marL="285750" indent="-285750" algn="just">
              <a:spcAft>
                <a:spcPts val="1600"/>
              </a:spcAft>
            </a:pPr>
            <a:r>
              <a:rPr lang="en-US" sz="1400" b="1" dirty="0"/>
              <a:t>Webcam Monitoring</a:t>
            </a:r>
            <a:r>
              <a:rPr lang="en-US" sz="1400" dirty="0"/>
              <a:t>: </a:t>
            </a:r>
          </a:p>
          <a:p>
            <a:pPr marL="0" indent="0" algn="just">
              <a:spcAft>
                <a:spcPts val="1600"/>
              </a:spcAft>
              <a:buNone/>
            </a:pPr>
            <a:r>
              <a:rPr lang="en-US" sz="1400" dirty="0"/>
              <a:t>Provides real-time surveillance to detect and deter any suspicious behavior or misconduct.</a:t>
            </a:r>
          </a:p>
          <a:p>
            <a:pPr marL="0" indent="0">
              <a:spcAft>
                <a:spcPts val="1600"/>
              </a:spcAft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Placeholder 6">
            <a:extLst>
              <a:ext uri="{FF2B5EF4-FFF2-40B4-BE49-F238E27FC236}">
                <a16:creationId xmlns:a16="http://schemas.microsoft.com/office/drawing/2014/main" id="{6A06441A-952E-845E-5C49-74BF48834B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148" r="28148"/>
          <a:stretch>
            <a:fillRect/>
          </a:stretch>
        </p:blipFill>
        <p:spPr>
          <a:xfrm>
            <a:off x="5800725" y="874920"/>
            <a:ext cx="2424486" cy="36182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810000" cy="36671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400" b="1" dirty="0"/>
              <a:t>Growth in Online Exam Usage</a:t>
            </a:r>
          </a:p>
          <a:p>
            <a:pPr marL="0" indent="0" algn="just">
              <a:spcAft>
                <a:spcPts val="1600"/>
              </a:spcAft>
              <a:buNone/>
            </a:pPr>
            <a:r>
              <a:rPr lang="en-US" sz="1400" dirty="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Statistical data shows a significant 70% increase in the adoption of online examination systems compared to traditional exam methods</a:t>
            </a:r>
            <a:endParaRPr lang="en-US" sz="1400" b="1" dirty="0"/>
          </a:p>
          <a:p>
            <a:pPr marL="285750" indent="-285750">
              <a:spcAft>
                <a:spcPts val="1600"/>
              </a:spcAft>
            </a:pPr>
            <a:r>
              <a:rPr lang="en-US" b="1" dirty="0"/>
              <a:t>Increased Adoption</a:t>
            </a:r>
            <a:r>
              <a:rPr lang="en-US" dirty="0"/>
              <a:t>: </a:t>
            </a:r>
          </a:p>
          <a:p>
            <a:pPr marL="0" indent="0" algn="just">
              <a:spcAft>
                <a:spcPts val="1600"/>
              </a:spcAft>
              <a:buNone/>
            </a:pPr>
            <a:r>
              <a:rPr lang="en-US" dirty="0"/>
              <a:t>A significant rise in the number of educational institutions and organizations adopting online examination systems for their assessment needs.</a:t>
            </a:r>
            <a:endParaRPr dirty="0"/>
          </a:p>
        </p:txBody>
      </p:sp>
      <p:sp>
        <p:nvSpPr>
          <p:cNvPr id="2" name="Google Shape;200;p18">
            <a:extLst>
              <a:ext uri="{FF2B5EF4-FFF2-40B4-BE49-F238E27FC236}">
                <a16:creationId xmlns:a16="http://schemas.microsoft.com/office/drawing/2014/main" id="{38FD0EF3-233D-6C39-5B0C-0D76026447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6225" y="276226"/>
            <a:ext cx="4381500" cy="7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Statistics</a:t>
            </a:r>
            <a:br>
              <a:rPr lang="en-US" sz="3200" dirty="0">
                <a:latin typeface="Poppins"/>
                <a:cs typeface="Poppins"/>
              </a:rPr>
            </a:br>
            <a:endParaRPr b="1" dirty="0">
              <a:solidFill>
                <a:srgbClr val="5E5E5E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D1A91B-8B62-074D-E355-4A108924D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428674"/>
            <a:ext cx="3467100" cy="24194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>
            <a:spLocks noGrp="1"/>
          </p:cNvSpPr>
          <p:nvPr>
            <p:ph type="title"/>
          </p:nvPr>
        </p:nvSpPr>
        <p:spPr>
          <a:xfrm>
            <a:off x="200025" y="200024"/>
            <a:ext cx="6753225" cy="762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Traditional Exams</a:t>
            </a:r>
            <a:br>
              <a:rPr lang="en-US" sz="3200" dirty="0">
                <a:latin typeface="Poppins"/>
                <a:cs typeface="Poppins"/>
              </a:rPr>
            </a:br>
            <a:endParaRPr dirty="0"/>
          </a:p>
        </p:txBody>
      </p:sp>
      <p:sp>
        <p:nvSpPr>
          <p:cNvPr id="212" name="Google Shape;212;p19"/>
          <p:cNvSpPr txBox="1">
            <a:spLocks noGrp="1"/>
          </p:cNvSpPr>
          <p:nvPr>
            <p:ph type="body" idx="1"/>
          </p:nvPr>
        </p:nvSpPr>
        <p:spPr>
          <a:xfrm>
            <a:off x="548959" y="962024"/>
            <a:ext cx="7311388" cy="3082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4483E3-C9DF-8321-4C0F-196013845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427093"/>
              </p:ext>
            </p:extLst>
          </p:nvPr>
        </p:nvGraphicFramePr>
        <p:xfrm>
          <a:off x="447675" y="962025"/>
          <a:ext cx="7412672" cy="3082393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23975">
                  <a:extLst>
                    <a:ext uri="{9D8B030D-6E8A-4147-A177-3AD203B41FA5}">
                      <a16:colId xmlns:a16="http://schemas.microsoft.com/office/drawing/2014/main" val="2472537812"/>
                    </a:ext>
                  </a:extLst>
                </a:gridCol>
                <a:gridCol w="2393164">
                  <a:extLst>
                    <a:ext uri="{9D8B030D-6E8A-4147-A177-3AD203B41FA5}">
                      <a16:colId xmlns:a16="http://schemas.microsoft.com/office/drawing/2014/main" val="3199117660"/>
                    </a:ext>
                  </a:extLst>
                </a:gridCol>
                <a:gridCol w="3695533">
                  <a:extLst>
                    <a:ext uri="{9D8B030D-6E8A-4147-A177-3AD203B41FA5}">
                      <a16:colId xmlns:a16="http://schemas.microsoft.com/office/drawing/2014/main" val="2985534323"/>
                    </a:ext>
                  </a:extLst>
                </a:gridCol>
              </a:tblGrid>
              <a:tr h="7195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Aspect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Online Exams</a:t>
                      </a:r>
                      <a:endParaRPr lang="en-US" sz="2800" dirty="0">
                        <a:latin typeface="Times New Roman" panose="02020603050405020304" pitchFamily="18" charset="0"/>
                        <a:ea typeface="Poppins SemiBold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Traditional Exams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776205"/>
                  </a:ext>
                </a:extLst>
              </a:tr>
              <a:tr h="710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Poppins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Poppins" pitchFamily="34" charset="-122"/>
                          <a:cs typeface="Times New Roman" panose="02020603050405020304" pitchFamily="18" charset="0"/>
                        </a:rPr>
                        <a:t>Flexibility</a:t>
                      </a:r>
                      <a:endParaRPr lang="en-US" sz="1400" dirty="0">
                        <a:latin typeface="Times New Roman" panose="02020603050405020304" pitchFamily="18" charset="0"/>
                        <a:ea typeface="Poppins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Poppins" pitchFamily="34" charset="-122"/>
                          <a:cs typeface="Times New Roman" panose="02020603050405020304" pitchFamily="18" charset="0"/>
                        </a:rPr>
                        <a:t>Allows remote access</a:t>
                      </a:r>
                      <a:endParaRPr lang="en-US" sz="1400" dirty="0">
                        <a:latin typeface="Times New Roman" panose="02020603050405020304" pitchFamily="18" charset="0"/>
                        <a:ea typeface="Poppins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rgbClr val="000000"/>
                        </a:solidFill>
                        <a:latin typeface="Poppins" pitchFamily="34" charset="0"/>
                        <a:ea typeface="Poppins" pitchFamily="34" charset="-122"/>
                        <a:cs typeface="Poppins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Poppins" pitchFamily="34" charset="-122"/>
                          <a:cs typeface="Times New Roman" panose="02020603050405020304" pitchFamily="18" charset="0"/>
                        </a:rPr>
                        <a:t>Requires physical presence</a:t>
                      </a:r>
                      <a:endParaRPr lang="en-US" sz="1400" dirty="0">
                        <a:latin typeface="Times New Roman" panose="02020603050405020304" pitchFamily="18" charset="0"/>
                        <a:ea typeface="Poppins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64491"/>
                  </a:ext>
                </a:extLst>
              </a:tr>
              <a:tr h="710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rgbClr val="000000"/>
                        </a:solidFill>
                        <a:latin typeface="Poppins" pitchFamily="34" charset="0"/>
                        <a:ea typeface="Poppins" pitchFamily="34" charset="-122"/>
                        <a:cs typeface="Poppins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Poppins" pitchFamily="34" charset="-122"/>
                          <a:cs typeface="Times New Roman" panose="02020603050405020304" pitchFamily="18" charset="0"/>
                        </a:rPr>
                        <a:t>Grading</a:t>
                      </a:r>
                      <a:endParaRPr lang="en-US" sz="1400" dirty="0">
                        <a:latin typeface="Times New Roman" panose="02020603050405020304" pitchFamily="18" charset="0"/>
                        <a:ea typeface="Poppins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rgbClr val="000000"/>
                        </a:solidFill>
                        <a:latin typeface="Poppins" pitchFamily="34" charset="0"/>
                        <a:ea typeface="Poppins" pitchFamily="34" charset="-122"/>
                        <a:cs typeface="Poppins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Poppins" pitchFamily="34" charset="-122"/>
                          <a:cs typeface="Times New Roman" panose="02020603050405020304" pitchFamily="18" charset="0"/>
                        </a:rPr>
                        <a:t>Automated and immediate</a:t>
                      </a:r>
                      <a:endParaRPr lang="en-US" sz="1400" dirty="0">
                        <a:latin typeface="Times New Roman" panose="02020603050405020304" pitchFamily="18" charset="0"/>
                        <a:ea typeface="Poppins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rgbClr val="000000"/>
                        </a:solidFill>
                        <a:latin typeface="Poppins" pitchFamily="34" charset="0"/>
                        <a:ea typeface="Poppins" pitchFamily="34" charset="-122"/>
                        <a:cs typeface="Poppins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Poppins" pitchFamily="34" charset="-122"/>
                          <a:cs typeface="Times New Roman" panose="02020603050405020304" pitchFamily="18" charset="0"/>
                        </a:rPr>
                        <a:t>Manual and time-consuming</a:t>
                      </a:r>
                      <a:endParaRPr lang="en-US" sz="1400" dirty="0">
                        <a:latin typeface="Times New Roman" panose="02020603050405020304" pitchFamily="18" charset="0"/>
                        <a:ea typeface="Poppins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39507"/>
                  </a:ext>
                </a:extLst>
              </a:tr>
              <a:tr h="887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rgbClr val="000000"/>
                        </a:solidFill>
                        <a:latin typeface="Poppins" pitchFamily="34" charset="0"/>
                        <a:ea typeface="Poppins" pitchFamily="34" charset="-122"/>
                        <a:cs typeface="Poppins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Poppins" pitchFamily="34" charset="-122"/>
                          <a:cs typeface="Times New Roman" panose="02020603050405020304" pitchFamily="18" charset="0"/>
                        </a:rPr>
                        <a:t>Accessibility</a:t>
                      </a:r>
                      <a:endParaRPr lang="en-US" sz="1400" dirty="0">
                        <a:latin typeface="Times New Roman" panose="02020603050405020304" pitchFamily="18" charset="0"/>
                        <a:ea typeface="Poppins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Poppins" pitchFamily="34" charset="-122"/>
                          <a:cs typeface="Times New Roman" panose="02020603050405020304" pitchFamily="18" charset="0"/>
                        </a:rPr>
                        <a:t>Enhanced for diverse needs</a:t>
                      </a:r>
                      <a:endParaRPr lang="en-US" sz="1400" dirty="0">
                        <a:latin typeface="Times New Roman" panose="02020603050405020304" pitchFamily="18" charset="0"/>
                        <a:ea typeface="Poppins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Poppins" pitchFamily="34" charset="-122"/>
                          <a:cs typeface="Times New Roman" panose="02020603050405020304" pitchFamily="18" charset="0"/>
                        </a:rPr>
                        <a:t>Limited to specific locations</a:t>
                      </a:r>
                      <a:endParaRPr lang="en-US" sz="1400" dirty="0">
                        <a:latin typeface="Times New Roman" panose="02020603050405020304" pitchFamily="18" charset="0"/>
                        <a:ea typeface="Poppins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50373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>
            <a:spLocks noGrp="1"/>
          </p:cNvSpPr>
          <p:nvPr>
            <p:ph type="title"/>
          </p:nvPr>
        </p:nvSpPr>
        <p:spPr>
          <a:xfrm>
            <a:off x="238125" y="247650"/>
            <a:ext cx="8553450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 for Implementing Online Examination Tools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Google Shape;221;p20"/>
          <p:cNvSpPr txBox="1">
            <a:spLocks noGrp="1"/>
          </p:cNvSpPr>
          <p:nvPr>
            <p:ph type="body" idx="1"/>
          </p:nvPr>
        </p:nvSpPr>
        <p:spPr>
          <a:xfrm>
            <a:off x="238125" y="883662"/>
            <a:ext cx="5867400" cy="4012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and Support</a:t>
            </a:r>
          </a:p>
          <a:p>
            <a:pPr marL="0" indent="0" algn="just">
              <a:spcAft>
                <a:spcPts val="1600"/>
              </a:spcAft>
              <a:buNone/>
            </a:pPr>
            <a:r>
              <a:rPr lang="en-US" sz="1400" dirty="0"/>
              <a:t>Provide comprehensive training and ongoing support to educators and learners to ensure seamless adoption and utilization of online examination tools.</a:t>
            </a:r>
          </a:p>
          <a:p>
            <a:pPr marL="285750" indent="-285750">
              <a:spcAft>
                <a:spcPts val="1600"/>
              </a:spcAf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Accessibility Considerations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spcAft>
                <a:spcPts val="1600"/>
              </a:spcAft>
              <a:buNone/>
            </a:pPr>
            <a:r>
              <a:rPr lang="en-US" sz="1400" dirty="0"/>
              <a:t>Implement accessibility features such as screen reader compatibility, alternative text for images, and keyboard navigation to cater to diverse learner needs.</a:t>
            </a:r>
          </a:p>
          <a:p>
            <a:pPr marL="285750" indent="-285750" algn="just">
              <a:spcAft>
                <a:spcPts val="1600"/>
              </a:spcAft>
            </a:pPr>
            <a:r>
              <a:rPr lang="en-US" sz="1400" b="1" dirty="0"/>
              <a:t>Data Security</a:t>
            </a:r>
          </a:p>
          <a:p>
            <a:pPr marL="0" indent="0" algn="just">
              <a:spcAft>
                <a:spcPts val="1600"/>
              </a:spcAft>
              <a:buNone/>
            </a:pPr>
            <a:r>
              <a:rPr lang="en-US" sz="1400" dirty="0"/>
              <a:t>Prioritize data security measures such as encryption, secure server storage, and regular audits to protect sensitive exam data and ensure compliance with privacy regulations</a:t>
            </a:r>
            <a:endParaRPr lang="en-US" sz="1400" b="1" dirty="0"/>
          </a:p>
          <a:p>
            <a:pPr marL="0" indent="0" algn="just">
              <a:spcAft>
                <a:spcPts val="1600"/>
              </a:spcAft>
              <a:buNone/>
            </a:pPr>
            <a:endParaRPr lang="en-US" sz="1200" dirty="0"/>
          </a:p>
          <a:p>
            <a:pPr marL="285750" indent="-285750">
              <a:spcAft>
                <a:spcPts val="1600"/>
              </a:spcAft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A04EA3-533D-94D8-B33E-5A0BD6AAB6E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100137"/>
            <a:ext cx="2666999" cy="33099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515</Words>
  <Application>Microsoft Office PowerPoint</Application>
  <PresentationFormat>On-screen Show (16:9)</PresentationFormat>
  <Paragraphs>84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Roboto</vt:lpstr>
      <vt:lpstr>Times New Roman</vt:lpstr>
      <vt:lpstr>Poppins</vt:lpstr>
      <vt:lpstr>Nunito</vt:lpstr>
      <vt:lpstr>Arial</vt:lpstr>
      <vt:lpstr>Calibri</vt:lpstr>
      <vt:lpstr>Shift</vt:lpstr>
      <vt:lpstr>Online Examination System</vt:lpstr>
      <vt:lpstr>Introduction</vt:lpstr>
      <vt:lpstr>Key Features</vt:lpstr>
      <vt:lpstr>Challenges of the Existing Manual Examination System</vt:lpstr>
      <vt:lpstr>Advantages of Online Examination Systems Over Manual Methods</vt:lpstr>
      <vt:lpstr>Security Measures</vt:lpstr>
      <vt:lpstr>Usage Statistics </vt:lpstr>
      <vt:lpstr>Comparison with Traditional Exams </vt:lpstr>
      <vt:lpstr>Best Practices for Implementing Online Examination Tools</vt:lpstr>
      <vt:lpstr>USER EXPERIENCE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EXAMINATION SYSTEM</dc:title>
  <cp:lastModifiedBy>Subhash Chandrakar</cp:lastModifiedBy>
  <cp:revision>13</cp:revision>
  <dcterms:modified xsi:type="dcterms:W3CDTF">2024-08-07T08:02:38Z</dcterms:modified>
</cp:coreProperties>
</file>