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CD8343-791E-4B1B-8F99-53543FC27CFB}"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5C31A6D7-2D36-497D-A27C-F8431AF3F0E5}" type="slidenum">
              <a:rPr lang="en-IN" smtClean="0"/>
              <a:t>‹#›</a:t>
            </a:fld>
            <a:endParaRPr lang="en-IN"/>
          </a:p>
        </p:txBody>
      </p:sp>
    </p:spTree>
    <p:extLst>
      <p:ext uri="{BB962C8B-B14F-4D97-AF65-F5344CB8AC3E}">
        <p14:creationId xmlns:p14="http://schemas.microsoft.com/office/powerpoint/2010/main" val="204689642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CD8343-791E-4B1B-8F99-53543FC27CFB}" type="datetimeFigureOut">
              <a:rPr lang="en-IN" smtClean="0"/>
              <a:t>29-04-2020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5C31A6D7-2D36-497D-A27C-F8431AF3F0E5}" type="slidenum">
              <a:rPr lang="en-IN" smtClean="0"/>
              <a:t>‹#›</a:t>
            </a:fld>
            <a:endParaRPr lang="en-IN"/>
          </a:p>
        </p:txBody>
      </p:sp>
    </p:spTree>
    <p:extLst>
      <p:ext uri="{BB962C8B-B14F-4D97-AF65-F5344CB8AC3E}">
        <p14:creationId xmlns:p14="http://schemas.microsoft.com/office/powerpoint/2010/main" val="3040730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CD8343-791E-4B1B-8F99-53543FC27CFB}" type="datetimeFigureOut">
              <a:rPr lang="en-IN" smtClean="0"/>
              <a:t>29-04-2020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5C31A6D7-2D36-497D-A27C-F8431AF3F0E5}" type="slidenum">
              <a:rPr lang="en-IN" smtClean="0"/>
              <a:t>‹#›</a:t>
            </a:fld>
            <a:endParaRPr lang="en-IN"/>
          </a:p>
        </p:txBody>
      </p:sp>
    </p:spTree>
    <p:extLst>
      <p:ext uri="{BB962C8B-B14F-4D97-AF65-F5344CB8AC3E}">
        <p14:creationId xmlns:p14="http://schemas.microsoft.com/office/powerpoint/2010/main" val="3504505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CD8343-791E-4B1B-8F99-53543FC27CFB}" type="datetimeFigureOut">
              <a:rPr lang="en-IN" smtClean="0"/>
              <a:t>29-04-2020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5C31A6D7-2D36-497D-A27C-F8431AF3F0E5}"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348808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CD8343-791E-4B1B-8F99-53543FC27CFB}" type="datetimeFigureOut">
              <a:rPr lang="en-IN" smtClean="0"/>
              <a:t>29-04-2020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5C31A6D7-2D36-497D-A27C-F8431AF3F0E5}" type="slidenum">
              <a:rPr lang="en-IN" smtClean="0"/>
              <a:t>‹#›</a:t>
            </a:fld>
            <a:endParaRPr lang="en-IN"/>
          </a:p>
        </p:txBody>
      </p:sp>
    </p:spTree>
    <p:extLst>
      <p:ext uri="{BB962C8B-B14F-4D97-AF65-F5344CB8AC3E}">
        <p14:creationId xmlns:p14="http://schemas.microsoft.com/office/powerpoint/2010/main" val="1321721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CD8343-791E-4B1B-8F99-53543FC27CFB}" type="datetimeFigureOut">
              <a:rPr lang="en-IN" smtClean="0"/>
              <a:t>29-04-2020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31A6D7-2D36-497D-A27C-F8431AF3F0E5}" type="slidenum">
              <a:rPr lang="en-IN" smtClean="0"/>
              <a:t>‹#›</a:t>
            </a:fld>
            <a:endParaRPr lang="en-IN"/>
          </a:p>
        </p:txBody>
      </p:sp>
    </p:spTree>
    <p:extLst>
      <p:ext uri="{BB962C8B-B14F-4D97-AF65-F5344CB8AC3E}">
        <p14:creationId xmlns:p14="http://schemas.microsoft.com/office/powerpoint/2010/main" val="990352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CD8343-791E-4B1B-8F99-53543FC27CFB}" type="datetimeFigureOut">
              <a:rPr lang="en-IN" smtClean="0"/>
              <a:t>29-04-2020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31A6D7-2D36-497D-A27C-F8431AF3F0E5}" type="slidenum">
              <a:rPr lang="en-IN" smtClean="0"/>
              <a:t>‹#›</a:t>
            </a:fld>
            <a:endParaRPr lang="en-IN"/>
          </a:p>
        </p:txBody>
      </p:sp>
    </p:spTree>
    <p:extLst>
      <p:ext uri="{BB962C8B-B14F-4D97-AF65-F5344CB8AC3E}">
        <p14:creationId xmlns:p14="http://schemas.microsoft.com/office/powerpoint/2010/main" val="1904090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D8343-791E-4B1B-8F99-53543FC27CFB}"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1A6D7-2D36-497D-A27C-F8431AF3F0E5}" type="slidenum">
              <a:rPr lang="en-IN" smtClean="0"/>
              <a:t>‹#›</a:t>
            </a:fld>
            <a:endParaRPr lang="en-IN"/>
          </a:p>
        </p:txBody>
      </p:sp>
    </p:spTree>
    <p:extLst>
      <p:ext uri="{BB962C8B-B14F-4D97-AF65-F5344CB8AC3E}">
        <p14:creationId xmlns:p14="http://schemas.microsoft.com/office/powerpoint/2010/main" val="24853216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9CD8343-791E-4B1B-8F99-53543FC27CFB}" type="datetimeFigureOut">
              <a:rPr lang="en-IN" smtClean="0"/>
              <a:t>29-04-2020</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C31A6D7-2D36-497D-A27C-F8431AF3F0E5}" type="slidenum">
              <a:rPr lang="en-IN" smtClean="0"/>
              <a:t>‹#›</a:t>
            </a:fld>
            <a:endParaRPr lang="en-IN"/>
          </a:p>
        </p:txBody>
      </p:sp>
    </p:spTree>
    <p:extLst>
      <p:ext uri="{BB962C8B-B14F-4D97-AF65-F5344CB8AC3E}">
        <p14:creationId xmlns:p14="http://schemas.microsoft.com/office/powerpoint/2010/main" val="298227228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D8343-791E-4B1B-8F99-53543FC27CFB}"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1A6D7-2D36-497D-A27C-F8431AF3F0E5}" type="slidenum">
              <a:rPr lang="en-IN" smtClean="0"/>
              <a:t>‹#›</a:t>
            </a:fld>
            <a:endParaRPr lang="en-IN"/>
          </a:p>
        </p:txBody>
      </p:sp>
    </p:spTree>
    <p:extLst>
      <p:ext uri="{BB962C8B-B14F-4D97-AF65-F5344CB8AC3E}">
        <p14:creationId xmlns:p14="http://schemas.microsoft.com/office/powerpoint/2010/main" val="60390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CD8343-791E-4B1B-8F99-53543FC27CFB}"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5C31A6D7-2D36-497D-A27C-F8431AF3F0E5}" type="slidenum">
              <a:rPr lang="en-IN" smtClean="0"/>
              <a:t>‹#›</a:t>
            </a:fld>
            <a:endParaRPr lang="en-IN"/>
          </a:p>
        </p:txBody>
      </p:sp>
    </p:spTree>
    <p:extLst>
      <p:ext uri="{BB962C8B-B14F-4D97-AF65-F5344CB8AC3E}">
        <p14:creationId xmlns:p14="http://schemas.microsoft.com/office/powerpoint/2010/main" val="91973100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CD8343-791E-4B1B-8F99-53543FC27CFB}" type="datetimeFigureOut">
              <a:rPr lang="en-IN" smtClean="0"/>
              <a:t>29-04-2020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1A6D7-2D36-497D-A27C-F8431AF3F0E5}" type="slidenum">
              <a:rPr lang="en-IN" smtClean="0"/>
              <a:t>‹#›</a:t>
            </a:fld>
            <a:endParaRPr lang="en-IN"/>
          </a:p>
        </p:txBody>
      </p:sp>
    </p:spTree>
    <p:extLst>
      <p:ext uri="{BB962C8B-B14F-4D97-AF65-F5344CB8AC3E}">
        <p14:creationId xmlns:p14="http://schemas.microsoft.com/office/powerpoint/2010/main" val="4195180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CD8343-791E-4B1B-8F99-53543FC27CFB}" type="datetimeFigureOut">
              <a:rPr lang="en-IN" smtClean="0"/>
              <a:t>29-04-2020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31A6D7-2D36-497D-A27C-F8431AF3F0E5}" type="slidenum">
              <a:rPr lang="en-IN" smtClean="0"/>
              <a:t>‹#›</a:t>
            </a:fld>
            <a:endParaRPr lang="en-IN"/>
          </a:p>
        </p:txBody>
      </p:sp>
    </p:spTree>
    <p:extLst>
      <p:ext uri="{BB962C8B-B14F-4D97-AF65-F5344CB8AC3E}">
        <p14:creationId xmlns:p14="http://schemas.microsoft.com/office/powerpoint/2010/main" val="1636548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CD8343-791E-4B1B-8F99-53543FC27CFB}" type="datetimeFigureOut">
              <a:rPr lang="en-IN" smtClean="0"/>
              <a:t>29-04-2020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31A6D7-2D36-497D-A27C-F8431AF3F0E5}" type="slidenum">
              <a:rPr lang="en-IN" smtClean="0"/>
              <a:t>‹#›</a:t>
            </a:fld>
            <a:endParaRPr lang="en-IN"/>
          </a:p>
        </p:txBody>
      </p:sp>
    </p:spTree>
    <p:extLst>
      <p:ext uri="{BB962C8B-B14F-4D97-AF65-F5344CB8AC3E}">
        <p14:creationId xmlns:p14="http://schemas.microsoft.com/office/powerpoint/2010/main" val="3258070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9CD8343-791E-4B1B-8F99-53543FC27CFB}" type="datetimeFigureOut">
              <a:rPr lang="en-IN" smtClean="0"/>
              <a:t>29-04-2020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31A6D7-2D36-497D-A27C-F8431AF3F0E5}" type="slidenum">
              <a:rPr lang="en-IN" smtClean="0"/>
              <a:t>‹#›</a:t>
            </a:fld>
            <a:endParaRPr lang="en-IN"/>
          </a:p>
        </p:txBody>
      </p:sp>
    </p:spTree>
    <p:extLst>
      <p:ext uri="{BB962C8B-B14F-4D97-AF65-F5344CB8AC3E}">
        <p14:creationId xmlns:p14="http://schemas.microsoft.com/office/powerpoint/2010/main" val="1877988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CD8343-791E-4B1B-8F99-53543FC27CFB}" type="datetimeFigureOut">
              <a:rPr lang="en-IN" smtClean="0"/>
              <a:t>29-04-2020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1A6D7-2D36-497D-A27C-F8431AF3F0E5}" type="slidenum">
              <a:rPr lang="en-IN" smtClean="0"/>
              <a:t>‹#›</a:t>
            </a:fld>
            <a:endParaRPr lang="en-IN"/>
          </a:p>
        </p:txBody>
      </p:sp>
    </p:spTree>
    <p:extLst>
      <p:ext uri="{BB962C8B-B14F-4D97-AF65-F5344CB8AC3E}">
        <p14:creationId xmlns:p14="http://schemas.microsoft.com/office/powerpoint/2010/main" val="2460043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CD8343-791E-4B1B-8F99-53543FC27CFB}" type="datetimeFigureOut">
              <a:rPr lang="en-IN" smtClean="0"/>
              <a:t>29-04-2020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1A6D7-2D36-497D-A27C-F8431AF3F0E5}" type="slidenum">
              <a:rPr lang="en-IN" smtClean="0"/>
              <a:t>‹#›</a:t>
            </a:fld>
            <a:endParaRPr lang="en-IN"/>
          </a:p>
        </p:txBody>
      </p:sp>
    </p:spTree>
    <p:extLst>
      <p:ext uri="{BB962C8B-B14F-4D97-AF65-F5344CB8AC3E}">
        <p14:creationId xmlns:p14="http://schemas.microsoft.com/office/powerpoint/2010/main" val="867805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9CD8343-791E-4B1B-8F99-53543FC27CFB}" type="datetimeFigureOut">
              <a:rPr lang="en-IN" smtClean="0"/>
              <a:t>29-04-2020</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C31A6D7-2D36-497D-A27C-F8431AF3F0E5}" type="slidenum">
              <a:rPr lang="en-IN" smtClean="0"/>
              <a:t>‹#›</a:t>
            </a:fld>
            <a:endParaRPr lang="en-IN"/>
          </a:p>
        </p:txBody>
      </p:sp>
    </p:spTree>
    <p:extLst>
      <p:ext uri="{BB962C8B-B14F-4D97-AF65-F5344CB8AC3E}">
        <p14:creationId xmlns:p14="http://schemas.microsoft.com/office/powerpoint/2010/main" val="76442801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018BE-7973-414D-AD48-E2A0DD957E24}"/>
              </a:ext>
            </a:extLst>
          </p:cNvPr>
          <p:cNvSpPr>
            <a:spLocks noGrp="1"/>
          </p:cNvSpPr>
          <p:nvPr>
            <p:ph type="ctrTitle"/>
          </p:nvPr>
        </p:nvSpPr>
        <p:spPr/>
        <p:txBody>
          <a:bodyPr/>
          <a:lstStyle/>
          <a:p>
            <a:r>
              <a:rPr lang="en-IN" dirty="0"/>
              <a:t>SPECTRUM ONLINE INTERNSHIP 2020 TASK 1</a:t>
            </a:r>
          </a:p>
        </p:txBody>
      </p:sp>
      <p:sp>
        <p:nvSpPr>
          <p:cNvPr id="3" name="Subtitle 2">
            <a:extLst>
              <a:ext uri="{FF2B5EF4-FFF2-40B4-BE49-F238E27FC236}">
                <a16:creationId xmlns:a16="http://schemas.microsoft.com/office/drawing/2014/main" id="{84C3A127-05DB-483C-BD26-E2F5F62B3C22}"/>
              </a:ext>
            </a:extLst>
          </p:cNvPr>
          <p:cNvSpPr>
            <a:spLocks noGrp="1"/>
          </p:cNvSpPr>
          <p:nvPr>
            <p:ph type="subTitle" idx="1"/>
          </p:nvPr>
        </p:nvSpPr>
        <p:spPr/>
        <p:txBody>
          <a:bodyPr/>
          <a:lstStyle/>
          <a:p>
            <a:r>
              <a:rPr lang="en-IN" dirty="0"/>
              <a:t>DESIGN OF BODY MASS INDEX CALCULATOR USING GRAPHICAL USER INTERFACE DEVELOPMENT ENVIRONMENT IN MATLAB</a:t>
            </a:r>
          </a:p>
          <a:p>
            <a:endParaRPr lang="en-IN" dirty="0"/>
          </a:p>
        </p:txBody>
      </p:sp>
    </p:spTree>
    <p:extLst>
      <p:ext uri="{BB962C8B-B14F-4D97-AF65-F5344CB8AC3E}">
        <p14:creationId xmlns:p14="http://schemas.microsoft.com/office/powerpoint/2010/main" val="518624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4EDA45-D178-448D-8A0E-C73713FCD08B}"/>
              </a:ext>
            </a:extLst>
          </p:cNvPr>
          <p:cNvSpPr txBox="1"/>
          <p:nvPr/>
        </p:nvSpPr>
        <p:spPr>
          <a:xfrm>
            <a:off x="4174435" y="2584174"/>
            <a:ext cx="7076661" cy="584775"/>
          </a:xfrm>
          <a:prstGeom prst="rect">
            <a:avLst/>
          </a:prstGeom>
          <a:noFill/>
        </p:spPr>
        <p:txBody>
          <a:bodyPr wrap="square" rtlCol="0">
            <a:spAutoFit/>
          </a:bodyPr>
          <a:lstStyle/>
          <a:p>
            <a:r>
              <a:rPr lang="en-IN" sz="3200" dirty="0"/>
              <a:t>THANK YOU.</a:t>
            </a:r>
          </a:p>
        </p:txBody>
      </p:sp>
    </p:spTree>
    <p:extLst>
      <p:ext uri="{BB962C8B-B14F-4D97-AF65-F5344CB8AC3E}">
        <p14:creationId xmlns:p14="http://schemas.microsoft.com/office/powerpoint/2010/main" val="2922853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E6081D-29A1-4AC4-A643-9C5BB4D556C5}"/>
              </a:ext>
            </a:extLst>
          </p:cNvPr>
          <p:cNvSpPr>
            <a:spLocks noGrp="1"/>
          </p:cNvSpPr>
          <p:nvPr>
            <p:ph idx="1"/>
          </p:nvPr>
        </p:nvSpPr>
        <p:spPr>
          <a:xfrm>
            <a:off x="720077" y="2363377"/>
            <a:ext cx="9613861" cy="3599316"/>
          </a:xfrm>
        </p:spPr>
        <p:txBody>
          <a:bodyPr/>
          <a:lstStyle/>
          <a:p>
            <a:pPr marL="0" indent="0">
              <a:buNone/>
            </a:pPr>
            <a:r>
              <a:rPr lang="en-IN" dirty="0">
                <a:solidFill>
                  <a:schemeClr val="bg1">
                    <a:lumMod val="95000"/>
                    <a:lumOff val="5000"/>
                  </a:schemeClr>
                </a:solidFill>
              </a:rPr>
              <a:t>SUBMITTED BY</a:t>
            </a:r>
            <a:r>
              <a:rPr lang="en-IN" dirty="0"/>
              <a:t>: </a:t>
            </a:r>
            <a:r>
              <a:rPr lang="en-IN" dirty="0">
                <a:solidFill>
                  <a:srgbClr val="002060"/>
                </a:solidFill>
              </a:rPr>
              <a:t>SUBHAM KEDIA</a:t>
            </a:r>
          </a:p>
          <a:p>
            <a:pPr marL="0" indent="0">
              <a:buNone/>
            </a:pPr>
            <a:r>
              <a:rPr lang="en-IN" dirty="0">
                <a:solidFill>
                  <a:srgbClr val="002060"/>
                </a:solidFill>
              </a:rPr>
              <a:t>		   REGD. NO.: 1701106111</a:t>
            </a:r>
          </a:p>
          <a:p>
            <a:pPr marL="0" indent="0">
              <a:buNone/>
            </a:pPr>
            <a:r>
              <a:rPr lang="en-IN" dirty="0">
                <a:solidFill>
                  <a:srgbClr val="002060"/>
                </a:solidFill>
              </a:rPr>
              <a:t>		   BRANCH: ELECTRICAL ENGINEERING</a:t>
            </a:r>
          </a:p>
          <a:p>
            <a:pPr marL="0" indent="0">
              <a:buNone/>
            </a:pPr>
            <a:r>
              <a:rPr lang="en-IN" dirty="0">
                <a:solidFill>
                  <a:srgbClr val="002060"/>
                </a:solidFill>
              </a:rPr>
              <a:t>		   SECTION A</a:t>
            </a:r>
          </a:p>
          <a:p>
            <a:pPr marL="0" indent="0">
              <a:buNone/>
            </a:pPr>
            <a:r>
              <a:rPr lang="en-IN" dirty="0">
                <a:solidFill>
                  <a:srgbClr val="002060"/>
                </a:solidFill>
              </a:rPr>
              <a:t>		   6</a:t>
            </a:r>
            <a:r>
              <a:rPr lang="en-IN" baseline="30000" dirty="0">
                <a:solidFill>
                  <a:srgbClr val="002060"/>
                </a:solidFill>
              </a:rPr>
              <a:t>TH</a:t>
            </a:r>
            <a:r>
              <a:rPr lang="en-IN" dirty="0">
                <a:solidFill>
                  <a:srgbClr val="002060"/>
                </a:solidFill>
              </a:rPr>
              <a:t> SEMESTER</a:t>
            </a:r>
          </a:p>
          <a:p>
            <a:pPr marL="0" indent="0">
              <a:buNone/>
            </a:pPr>
            <a:r>
              <a:rPr lang="en-IN" dirty="0">
                <a:solidFill>
                  <a:srgbClr val="002060"/>
                </a:solidFill>
              </a:rPr>
              <a:t>		   COLLEGE OF ENGINEERING AND TECHNOLOGY</a:t>
            </a:r>
          </a:p>
        </p:txBody>
      </p:sp>
      <p:sp>
        <p:nvSpPr>
          <p:cNvPr id="4" name="TextBox 3">
            <a:extLst>
              <a:ext uri="{FF2B5EF4-FFF2-40B4-BE49-F238E27FC236}">
                <a16:creationId xmlns:a16="http://schemas.microsoft.com/office/drawing/2014/main" id="{863AB53F-3BC5-422E-BC7B-0073608D76B8}"/>
              </a:ext>
            </a:extLst>
          </p:cNvPr>
          <p:cNvSpPr txBox="1"/>
          <p:nvPr/>
        </p:nvSpPr>
        <p:spPr>
          <a:xfrm>
            <a:off x="720077" y="874643"/>
            <a:ext cx="5181600" cy="769441"/>
          </a:xfrm>
          <a:prstGeom prst="rect">
            <a:avLst/>
          </a:prstGeom>
          <a:noFill/>
        </p:spPr>
        <p:txBody>
          <a:bodyPr wrap="square" rtlCol="0">
            <a:spAutoFit/>
          </a:bodyPr>
          <a:lstStyle/>
          <a:p>
            <a:r>
              <a:rPr lang="en-IN" sz="4400" dirty="0"/>
              <a:t>TASK 1</a:t>
            </a:r>
          </a:p>
        </p:txBody>
      </p:sp>
    </p:spTree>
    <p:extLst>
      <p:ext uri="{BB962C8B-B14F-4D97-AF65-F5344CB8AC3E}">
        <p14:creationId xmlns:p14="http://schemas.microsoft.com/office/powerpoint/2010/main" val="1094932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62747-D371-4A97-92AC-4CD20AAF2F14}"/>
              </a:ext>
            </a:extLst>
          </p:cNvPr>
          <p:cNvSpPr>
            <a:spLocks noGrp="1"/>
          </p:cNvSpPr>
          <p:nvPr>
            <p:ph type="title"/>
          </p:nvPr>
        </p:nvSpPr>
        <p:spPr>
          <a:xfrm>
            <a:off x="680320" y="739976"/>
            <a:ext cx="9613861" cy="1080938"/>
          </a:xfrm>
        </p:spPr>
        <p:txBody>
          <a:bodyPr>
            <a:noAutofit/>
          </a:bodyPr>
          <a:lstStyle/>
          <a:p>
            <a:br>
              <a:rPr lang="en-IN" sz="2400" dirty="0"/>
            </a:br>
            <a:br>
              <a:rPr lang="en-IN" sz="2400" dirty="0"/>
            </a:br>
            <a:r>
              <a:rPr lang="en-IN" sz="2400" dirty="0"/>
              <a:t>DESIGN OF BODY MASS INDEX CALCULATOR USING GRAPHICAL USER INTERFACE DEVELOPMENT ENVIRONMENT IN MATLAB</a:t>
            </a:r>
            <a:br>
              <a:rPr lang="en-IN" sz="2400" dirty="0"/>
            </a:br>
            <a:r>
              <a:rPr lang="en-IN" sz="2400" dirty="0"/>
              <a:t>(USE MENU FUNCTION)</a:t>
            </a:r>
            <a:br>
              <a:rPr lang="en-IN" sz="2400" dirty="0"/>
            </a:br>
            <a:br>
              <a:rPr lang="en-IN" sz="2400" dirty="0"/>
            </a:br>
            <a:endParaRPr lang="en-IN" sz="2400" dirty="0"/>
          </a:p>
        </p:txBody>
      </p:sp>
      <p:sp>
        <p:nvSpPr>
          <p:cNvPr id="3" name="Content Placeholder 2">
            <a:extLst>
              <a:ext uri="{FF2B5EF4-FFF2-40B4-BE49-F238E27FC236}">
                <a16:creationId xmlns:a16="http://schemas.microsoft.com/office/drawing/2014/main" id="{0D1CCFE5-4A1B-404D-858C-D554B3835E68}"/>
              </a:ext>
            </a:extLst>
          </p:cNvPr>
          <p:cNvSpPr>
            <a:spLocks noGrp="1"/>
          </p:cNvSpPr>
          <p:nvPr>
            <p:ph idx="1"/>
          </p:nvPr>
        </p:nvSpPr>
        <p:spPr/>
        <p:txBody>
          <a:bodyPr/>
          <a:lstStyle/>
          <a:p>
            <a:pPr marL="0" indent="0">
              <a:buNone/>
            </a:pPr>
            <a:r>
              <a:rPr lang="en-IN" dirty="0"/>
              <a:t>The MATLABs inbuilt Graphical User Interface Development Environment was used to create a BMI calculator.</a:t>
            </a:r>
          </a:p>
          <a:p>
            <a:pPr marL="0" indent="0">
              <a:buNone/>
            </a:pPr>
            <a:r>
              <a:rPr lang="en-IN" dirty="0"/>
              <a:t>As mentioned in the task 1 instruction document, menu function was used to ask the user a choice between two metric systems, namely, Imperial System and SI System.</a:t>
            </a:r>
          </a:p>
          <a:p>
            <a:pPr marL="0" indent="0">
              <a:buNone/>
            </a:pPr>
            <a:r>
              <a:rPr lang="en-IN" dirty="0"/>
              <a:t>The following pages contain some snippets and observations in order to provide the respected mentor a clear picture.</a:t>
            </a:r>
          </a:p>
          <a:p>
            <a:pPr marL="0" indent="0">
              <a:buNone/>
            </a:pPr>
            <a:r>
              <a:rPr lang="en-IN" dirty="0"/>
              <a:t>The .m files used for the following pages are “</a:t>
            </a:r>
            <a:r>
              <a:rPr lang="en-IN" dirty="0" err="1"/>
              <a:t>Welcome.m</a:t>
            </a:r>
            <a:r>
              <a:rPr lang="en-IN" dirty="0"/>
              <a:t>”, “</a:t>
            </a:r>
            <a:r>
              <a:rPr lang="en-IN" dirty="0" err="1"/>
              <a:t>Measurements.m</a:t>
            </a:r>
            <a:r>
              <a:rPr lang="en-IN" dirty="0"/>
              <a:t>” and “</a:t>
            </a:r>
            <a:r>
              <a:rPr lang="en-IN" dirty="0" err="1"/>
              <a:t>Condition.m</a:t>
            </a:r>
            <a:r>
              <a:rPr lang="en-IN" dirty="0"/>
              <a:t>”.</a:t>
            </a:r>
          </a:p>
        </p:txBody>
      </p:sp>
    </p:spTree>
    <p:extLst>
      <p:ext uri="{BB962C8B-B14F-4D97-AF65-F5344CB8AC3E}">
        <p14:creationId xmlns:p14="http://schemas.microsoft.com/office/powerpoint/2010/main" val="148603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5A8975-CE2D-4897-A05D-5A5EFF73B8C7}"/>
              </a:ext>
            </a:extLst>
          </p:cNvPr>
          <p:cNvPicPr>
            <a:picLocks noChangeAspect="1"/>
          </p:cNvPicPr>
          <p:nvPr/>
        </p:nvPicPr>
        <p:blipFill>
          <a:blip r:embed="rId2"/>
          <a:stretch>
            <a:fillRect/>
          </a:stretch>
        </p:blipFill>
        <p:spPr>
          <a:xfrm>
            <a:off x="5081382" y="667785"/>
            <a:ext cx="4305300" cy="1838325"/>
          </a:xfrm>
          <a:prstGeom prst="rect">
            <a:avLst/>
          </a:prstGeom>
        </p:spPr>
      </p:pic>
      <p:sp>
        <p:nvSpPr>
          <p:cNvPr id="4" name="TextBox 3">
            <a:extLst>
              <a:ext uri="{FF2B5EF4-FFF2-40B4-BE49-F238E27FC236}">
                <a16:creationId xmlns:a16="http://schemas.microsoft.com/office/drawing/2014/main" id="{6CDF4034-C30F-4A6B-BDD7-73821F43EF8F}"/>
              </a:ext>
            </a:extLst>
          </p:cNvPr>
          <p:cNvSpPr txBox="1"/>
          <p:nvPr/>
        </p:nvSpPr>
        <p:spPr>
          <a:xfrm>
            <a:off x="954157" y="437322"/>
            <a:ext cx="3021495" cy="1754326"/>
          </a:xfrm>
          <a:prstGeom prst="rect">
            <a:avLst/>
          </a:prstGeom>
          <a:noFill/>
        </p:spPr>
        <p:txBody>
          <a:bodyPr wrap="square" rtlCol="0">
            <a:spAutoFit/>
          </a:bodyPr>
          <a:lstStyle/>
          <a:p>
            <a:r>
              <a:rPr lang="en-IN" dirty="0">
                <a:solidFill>
                  <a:srgbClr val="002060"/>
                </a:solidFill>
              </a:rPr>
              <a:t>When “</a:t>
            </a:r>
            <a:r>
              <a:rPr lang="en-IN" dirty="0" err="1">
                <a:solidFill>
                  <a:srgbClr val="002060"/>
                </a:solidFill>
              </a:rPr>
              <a:t>Welcome.m</a:t>
            </a:r>
            <a:r>
              <a:rPr lang="en-IN" dirty="0">
                <a:solidFill>
                  <a:srgbClr val="002060"/>
                </a:solidFill>
              </a:rPr>
              <a:t>” is run, or “Welcome” is entered in the command window, such a GUI window opens up.</a:t>
            </a:r>
          </a:p>
          <a:p>
            <a:r>
              <a:rPr lang="en-IN" dirty="0">
                <a:solidFill>
                  <a:srgbClr val="002060"/>
                </a:solidFill>
              </a:rPr>
              <a:t>This window asks for the user’s name.</a:t>
            </a:r>
          </a:p>
        </p:txBody>
      </p:sp>
      <p:sp>
        <p:nvSpPr>
          <p:cNvPr id="6" name="Arrow: Right 5">
            <a:extLst>
              <a:ext uri="{FF2B5EF4-FFF2-40B4-BE49-F238E27FC236}">
                <a16:creationId xmlns:a16="http://schemas.microsoft.com/office/drawing/2014/main" id="{50E2575C-151B-4FD4-8AF1-F1E87255C3A0}"/>
              </a:ext>
            </a:extLst>
          </p:cNvPr>
          <p:cNvSpPr/>
          <p:nvPr/>
        </p:nvSpPr>
        <p:spPr>
          <a:xfrm>
            <a:off x="3975652" y="1135580"/>
            <a:ext cx="982318" cy="357809"/>
          </a:xfrm>
          <a:prstGeom prst="rightArrow">
            <a:avLst/>
          </a:prstGeom>
          <a:solidFill>
            <a:srgbClr val="FF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cxnSp>
        <p:nvCxnSpPr>
          <p:cNvPr id="8" name="Connector: Elbow 7">
            <a:extLst>
              <a:ext uri="{FF2B5EF4-FFF2-40B4-BE49-F238E27FC236}">
                <a16:creationId xmlns:a16="http://schemas.microsoft.com/office/drawing/2014/main" id="{32A4DA52-5866-41B0-842C-CB69D6B124C2}"/>
              </a:ext>
            </a:extLst>
          </p:cNvPr>
          <p:cNvCxnSpPr>
            <a:cxnSpLocks/>
          </p:cNvCxnSpPr>
          <p:nvPr/>
        </p:nvCxnSpPr>
        <p:spPr>
          <a:xfrm rot="16200000" flipH="1">
            <a:off x="6907481" y="2627032"/>
            <a:ext cx="555366" cy="313079"/>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6F11F9B8-A6D8-43DC-B1C6-88289FF4F4B0}"/>
              </a:ext>
            </a:extLst>
          </p:cNvPr>
          <p:cNvSpPr txBox="1"/>
          <p:nvPr/>
        </p:nvSpPr>
        <p:spPr>
          <a:xfrm>
            <a:off x="6764408" y="3089087"/>
            <a:ext cx="2146852" cy="923330"/>
          </a:xfrm>
          <a:prstGeom prst="rect">
            <a:avLst/>
          </a:prstGeom>
          <a:noFill/>
        </p:spPr>
        <p:txBody>
          <a:bodyPr wrap="square" rtlCol="0">
            <a:spAutoFit/>
          </a:bodyPr>
          <a:lstStyle/>
          <a:p>
            <a:r>
              <a:rPr lang="en-IN" dirty="0">
                <a:solidFill>
                  <a:srgbClr val="00B0F0"/>
                </a:solidFill>
              </a:rPr>
              <a:t>Enter a name and press the “GO” button to proceed.</a:t>
            </a:r>
          </a:p>
        </p:txBody>
      </p:sp>
      <p:pic>
        <p:nvPicPr>
          <p:cNvPr id="12" name="Picture 11">
            <a:extLst>
              <a:ext uri="{FF2B5EF4-FFF2-40B4-BE49-F238E27FC236}">
                <a16:creationId xmlns:a16="http://schemas.microsoft.com/office/drawing/2014/main" id="{05DAED6B-D9A7-485A-8303-0686C337B96E}"/>
              </a:ext>
            </a:extLst>
          </p:cNvPr>
          <p:cNvPicPr>
            <a:picLocks noChangeAspect="1"/>
          </p:cNvPicPr>
          <p:nvPr/>
        </p:nvPicPr>
        <p:blipFill>
          <a:blip r:embed="rId3"/>
          <a:stretch>
            <a:fillRect/>
          </a:stretch>
        </p:blipFill>
        <p:spPr>
          <a:xfrm>
            <a:off x="531242" y="4582353"/>
            <a:ext cx="3935569" cy="1838325"/>
          </a:xfrm>
          <a:prstGeom prst="rect">
            <a:avLst/>
          </a:prstGeom>
        </p:spPr>
      </p:pic>
      <p:cxnSp>
        <p:nvCxnSpPr>
          <p:cNvPr id="19" name="Connector: Elbow 18">
            <a:extLst>
              <a:ext uri="{FF2B5EF4-FFF2-40B4-BE49-F238E27FC236}">
                <a16:creationId xmlns:a16="http://schemas.microsoft.com/office/drawing/2014/main" id="{18763B89-1B6F-445A-A871-19822EEDEC6D}"/>
              </a:ext>
            </a:extLst>
          </p:cNvPr>
          <p:cNvCxnSpPr>
            <a:cxnSpLocks/>
          </p:cNvCxnSpPr>
          <p:nvPr/>
        </p:nvCxnSpPr>
        <p:spPr>
          <a:xfrm rot="10800000" flipV="1">
            <a:off x="2499026" y="3428998"/>
            <a:ext cx="4047550" cy="1023731"/>
          </a:xfrm>
          <a:prstGeom prst="bentConnector3">
            <a:avLst>
              <a:gd name="adj1" fmla="val 100094"/>
            </a:avLst>
          </a:prstGeom>
          <a:ln>
            <a:tailEnd type="triangle"/>
          </a:ln>
        </p:spPr>
        <p:style>
          <a:lnRef idx="1">
            <a:schemeClr val="dk1"/>
          </a:lnRef>
          <a:fillRef idx="0">
            <a:schemeClr val="dk1"/>
          </a:fillRef>
          <a:effectRef idx="0">
            <a:schemeClr val="dk1"/>
          </a:effectRef>
          <a:fontRef idx="minor">
            <a:schemeClr val="tx1"/>
          </a:fontRef>
        </p:style>
      </p:cxnSp>
      <p:sp>
        <p:nvSpPr>
          <p:cNvPr id="23" name="Arrow: Right 22">
            <a:extLst>
              <a:ext uri="{FF2B5EF4-FFF2-40B4-BE49-F238E27FC236}">
                <a16:creationId xmlns:a16="http://schemas.microsoft.com/office/drawing/2014/main" id="{6A8E6EA6-22CF-4A2E-852F-C375DC9E65FC}"/>
              </a:ext>
            </a:extLst>
          </p:cNvPr>
          <p:cNvSpPr/>
          <p:nvPr/>
        </p:nvSpPr>
        <p:spPr>
          <a:xfrm>
            <a:off x="4522800" y="5181600"/>
            <a:ext cx="1043113" cy="194018"/>
          </a:xfrm>
          <a:prstGeom prst="rightArrow">
            <a:avLst/>
          </a:prstGeom>
          <a:solidFill>
            <a:srgbClr val="FF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726A9378-6BD6-4B02-9BFC-002B36178F9E}"/>
              </a:ext>
            </a:extLst>
          </p:cNvPr>
          <p:cNvSpPr txBox="1"/>
          <p:nvPr/>
        </p:nvSpPr>
        <p:spPr>
          <a:xfrm>
            <a:off x="5777948" y="4943061"/>
            <a:ext cx="3133312" cy="923330"/>
          </a:xfrm>
          <a:prstGeom prst="rect">
            <a:avLst/>
          </a:prstGeom>
          <a:noFill/>
        </p:spPr>
        <p:txBody>
          <a:bodyPr wrap="square" rtlCol="0">
            <a:spAutoFit/>
          </a:bodyPr>
          <a:lstStyle/>
          <a:p>
            <a:r>
              <a:rPr lang="en-IN" dirty="0">
                <a:solidFill>
                  <a:schemeClr val="accent4">
                    <a:lumMod val="60000"/>
                    <a:lumOff val="40000"/>
                  </a:schemeClr>
                </a:solidFill>
              </a:rPr>
              <a:t>A MENU window opens, asking the choice of metric system to the user.</a:t>
            </a:r>
          </a:p>
        </p:txBody>
      </p:sp>
    </p:spTree>
    <p:extLst>
      <p:ext uri="{BB962C8B-B14F-4D97-AF65-F5344CB8AC3E}">
        <p14:creationId xmlns:p14="http://schemas.microsoft.com/office/powerpoint/2010/main" val="3753973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5E5272-30AB-4614-98CA-DD2D08FD5AB0}"/>
              </a:ext>
            </a:extLst>
          </p:cNvPr>
          <p:cNvPicPr>
            <a:picLocks noChangeAspect="1"/>
          </p:cNvPicPr>
          <p:nvPr/>
        </p:nvPicPr>
        <p:blipFill>
          <a:blip r:embed="rId2"/>
          <a:stretch>
            <a:fillRect/>
          </a:stretch>
        </p:blipFill>
        <p:spPr>
          <a:xfrm>
            <a:off x="444775" y="352424"/>
            <a:ext cx="5094700" cy="2231749"/>
          </a:xfrm>
          <a:prstGeom prst="rect">
            <a:avLst/>
          </a:prstGeom>
        </p:spPr>
      </p:pic>
      <p:pic>
        <p:nvPicPr>
          <p:cNvPr id="3" name="Picture 2">
            <a:extLst>
              <a:ext uri="{FF2B5EF4-FFF2-40B4-BE49-F238E27FC236}">
                <a16:creationId xmlns:a16="http://schemas.microsoft.com/office/drawing/2014/main" id="{0E4D7E2B-B509-468E-BA67-107591E8A183}"/>
              </a:ext>
            </a:extLst>
          </p:cNvPr>
          <p:cNvPicPr>
            <a:picLocks noChangeAspect="1"/>
          </p:cNvPicPr>
          <p:nvPr/>
        </p:nvPicPr>
        <p:blipFill rotWithShape="1">
          <a:blip r:embed="rId3"/>
          <a:srcRect l="1378"/>
          <a:stretch/>
        </p:blipFill>
        <p:spPr>
          <a:xfrm>
            <a:off x="6652527" y="2004078"/>
            <a:ext cx="5094701" cy="2231749"/>
          </a:xfrm>
          <a:prstGeom prst="rect">
            <a:avLst/>
          </a:prstGeom>
        </p:spPr>
      </p:pic>
      <p:pic>
        <p:nvPicPr>
          <p:cNvPr id="4" name="Picture 3">
            <a:extLst>
              <a:ext uri="{FF2B5EF4-FFF2-40B4-BE49-F238E27FC236}">
                <a16:creationId xmlns:a16="http://schemas.microsoft.com/office/drawing/2014/main" id="{A2A501C4-D48D-45E1-9D21-56E646A38442}"/>
              </a:ext>
            </a:extLst>
          </p:cNvPr>
          <p:cNvPicPr>
            <a:picLocks noChangeAspect="1"/>
          </p:cNvPicPr>
          <p:nvPr/>
        </p:nvPicPr>
        <p:blipFill>
          <a:blip r:embed="rId4"/>
          <a:stretch>
            <a:fillRect/>
          </a:stretch>
        </p:blipFill>
        <p:spPr>
          <a:xfrm>
            <a:off x="3175620" y="4732683"/>
            <a:ext cx="3238500" cy="1362075"/>
          </a:xfrm>
          <a:prstGeom prst="rect">
            <a:avLst/>
          </a:prstGeom>
        </p:spPr>
      </p:pic>
      <p:sp>
        <p:nvSpPr>
          <p:cNvPr id="5" name="Arrow: Right 4">
            <a:extLst>
              <a:ext uri="{FF2B5EF4-FFF2-40B4-BE49-F238E27FC236}">
                <a16:creationId xmlns:a16="http://schemas.microsoft.com/office/drawing/2014/main" id="{474F8433-8D53-42E2-8234-31C6F9713BAF}"/>
              </a:ext>
            </a:extLst>
          </p:cNvPr>
          <p:cNvSpPr/>
          <p:nvPr/>
        </p:nvSpPr>
        <p:spPr>
          <a:xfrm>
            <a:off x="5724939" y="352424"/>
            <a:ext cx="1152939" cy="177663"/>
          </a:xfrm>
          <a:prstGeom prst="righ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F3912997-AA22-4A51-AF1D-82793B226FAC}"/>
              </a:ext>
            </a:extLst>
          </p:cNvPr>
          <p:cNvSpPr txBox="1"/>
          <p:nvPr/>
        </p:nvSpPr>
        <p:spPr>
          <a:xfrm>
            <a:off x="6877878" y="238539"/>
            <a:ext cx="3034748" cy="1200329"/>
          </a:xfrm>
          <a:prstGeom prst="rect">
            <a:avLst/>
          </a:prstGeom>
          <a:noFill/>
        </p:spPr>
        <p:txBody>
          <a:bodyPr wrap="square" rtlCol="0">
            <a:spAutoFit/>
          </a:bodyPr>
          <a:lstStyle/>
          <a:p>
            <a:r>
              <a:rPr lang="en-IN" dirty="0"/>
              <a:t>When option “Imperial System” is selected the window appears as such. Enter some values.</a:t>
            </a:r>
          </a:p>
        </p:txBody>
      </p:sp>
      <p:sp>
        <p:nvSpPr>
          <p:cNvPr id="11" name="Arrow: Down 10">
            <a:extLst>
              <a:ext uri="{FF2B5EF4-FFF2-40B4-BE49-F238E27FC236}">
                <a16:creationId xmlns:a16="http://schemas.microsoft.com/office/drawing/2014/main" id="{BA97AE42-DF92-490B-B202-74625505398C}"/>
              </a:ext>
            </a:extLst>
          </p:cNvPr>
          <p:cNvSpPr/>
          <p:nvPr/>
        </p:nvSpPr>
        <p:spPr>
          <a:xfrm>
            <a:off x="8183217" y="1395100"/>
            <a:ext cx="212035" cy="568292"/>
          </a:xfrm>
          <a:prstGeom prst="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Connector: Elbow 12">
            <a:extLst>
              <a:ext uri="{FF2B5EF4-FFF2-40B4-BE49-F238E27FC236}">
                <a16:creationId xmlns:a16="http://schemas.microsoft.com/office/drawing/2014/main" id="{89CF3590-28AE-4B03-94A0-B067B0CE7737}"/>
              </a:ext>
            </a:extLst>
          </p:cNvPr>
          <p:cNvCxnSpPr/>
          <p:nvPr/>
        </p:nvCxnSpPr>
        <p:spPr>
          <a:xfrm rot="10800000" flipV="1">
            <a:off x="6652527" y="4426225"/>
            <a:ext cx="1312030" cy="834887"/>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96D8676-EB93-4947-BC9A-BDFC3B1A695B}"/>
              </a:ext>
            </a:extLst>
          </p:cNvPr>
          <p:cNvSpPr txBox="1"/>
          <p:nvPr/>
        </p:nvSpPr>
        <p:spPr>
          <a:xfrm>
            <a:off x="7580243" y="4801037"/>
            <a:ext cx="2703443" cy="1477328"/>
          </a:xfrm>
          <a:prstGeom prst="rect">
            <a:avLst/>
          </a:prstGeom>
          <a:noFill/>
        </p:spPr>
        <p:txBody>
          <a:bodyPr wrap="square" rtlCol="0">
            <a:spAutoFit/>
          </a:bodyPr>
          <a:lstStyle/>
          <a:p>
            <a:r>
              <a:rPr lang="en-IN" dirty="0"/>
              <a:t>When clicked on “Calculate” a window shows the health  condition of the user, on basis of body weight.</a:t>
            </a:r>
          </a:p>
        </p:txBody>
      </p:sp>
    </p:spTree>
    <p:extLst>
      <p:ext uri="{BB962C8B-B14F-4D97-AF65-F5344CB8AC3E}">
        <p14:creationId xmlns:p14="http://schemas.microsoft.com/office/powerpoint/2010/main" val="71712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37AB3E-14B6-451D-AD60-7C7239E6C3F9}"/>
              </a:ext>
            </a:extLst>
          </p:cNvPr>
          <p:cNvPicPr>
            <a:picLocks noChangeAspect="1"/>
          </p:cNvPicPr>
          <p:nvPr/>
        </p:nvPicPr>
        <p:blipFill>
          <a:blip r:embed="rId2"/>
          <a:stretch>
            <a:fillRect/>
          </a:stretch>
        </p:blipFill>
        <p:spPr>
          <a:xfrm>
            <a:off x="405020" y="352425"/>
            <a:ext cx="4829589" cy="2115616"/>
          </a:xfrm>
          <a:prstGeom prst="rect">
            <a:avLst/>
          </a:prstGeom>
        </p:spPr>
      </p:pic>
      <p:sp>
        <p:nvSpPr>
          <p:cNvPr id="5" name="TextBox 4">
            <a:extLst>
              <a:ext uri="{FF2B5EF4-FFF2-40B4-BE49-F238E27FC236}">
                <a16:creationId xmlns:a16="http://schemas.microsoft.com/office/drawing/2014/main" id="{D9437B31-3228-4189-A93F-2645430F7244}"/>
              </a:ext>
            </a:extLst>
          </p:cNvPr>
          <p:cNvSpPr txBox="1"/>
          <p:nvPr/>
        </p:nvSpPr>
        <p:spPr>
          <a:xfrm>
            <a:off x="6427304" y="418685"/>
            <a:ext cx="3154017" cy="1477328"/>
          </a:xfrm>
          <a:prstGeom prst="rect">
            <a:avLst/>
          </a:prstGeom>
          <a:noFill/>
        </p:spPr>
        <p:txBody>
          <a:bodyPr wrap="square" rtlCol="0">
            <a:spAutoFit/>
          </a:bodyPr>
          <a:lstStyle/>
          <a:p>
            <a:r>
              <a:rPr lang="en-IN" dirty="0"/>
              <a:t>When option “SI System” is selected the window appears as such. Enter some values.</a:t>
            </a:r>
          </a:p>
          <a:p>
            <a:endParaRPr lang="en-IN" dirty="0"/>
          </a:p>
        </p:txBody>
      </p:sp>
      <p:sp>
        <p:nvSpPr>
          <p:cNvPr id="6" name="Arrow: Right 5">
            <a:extLst>
              <a:ext uri="{FF2B5EF4-FFF2-40B4-BE49-F238E27FC236}">
                <a16:creationId xmlns:a16="http://schemas.microsoft.com/office/drawing/2014/main" id="{9D711186-D0FD-465A-AC51-5BE9910E4043}"/>
              </a:ext>
            </a:extLst>
          </p:cNvPr>
          <p:cNvSpPr/>
          <p:nvPr/>
        </p:nvSpPr>
        <p:spPr>
          <a:xfrm>
            <a:off x="5327374" y="569843"/>
            <a:ext cx="1007165" cy="251792"/>
          </a:xfrm>
          <a:prstGeom prst="righ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Down 6">
            <a:extLst>
              <a:ext uri="{FF2B5EF4-FFF2-40B4-BE49-F238E27FC236}">
                <a16:creationId xmlns:a16="http://schemas.microsoft.com/office/drawing/2014/main" id="{7BA25704-F87E-4EB2-BF45-8DAAA464C7EC}"/>
              </a:ext>
            </a:extLst>
          </p:cNvPr>
          <p:cNvSpPr/>
          <p:nvPr/>
        </p:nvSpPr>
        <p:spPr>
          <a:xfrm>
            <a:off x="8163339" y="1537252"/>
            <a:ext cx="278296" cy="930789"/>
          </a:xfrm>
          <a:prstGeom prst="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ECDD885F-FE85-4D55-97B0-28E68C84044E}"/>
              </a:ext>
            </a:extLst>
          </p:cNvPr>
          <p:cNvPicPr>
            <a:picLocks noChangeAspect="1"/>
          </p:cNvPicPr>
          <p:nvPr/>
        </p:nvPicPr>
        <p:blipFill>
          <a:blip r:embed="rId3"/>
          <a:stretch>
            <a:fillRect/>
          </a:stretch>
        </p:blipFill>
        <p:spPr>
          <a:xfrm>
            <a:off x="6334539" y="2634406"/>
            <a:ext cx="5033075" cy="2215889"/>
          </a:xfrm>
          <a:prstGeom prst="rect">
            <a:avLst/>
          </a:prstGeom>
        </p:spPr>
      </p:pic>
      <p:cxnSp>
        <p:nvCxnSpPr>
          <p:cNvPr id="10" name="Connector: Elbow 9">
            <a:extLst>
              <a:ext uri="{FF2B5EF4-FFF2-40B4-BE49-F238E27FC236}">
                <a16:creationId xmlns:a16="http://schemas.microsoft.com/office/drawing/2014/main" id="{2B3BCC58-97CC-4E5C-867E-0475ADAA769B}"/>
              </a:ext>
            </a:extLst>
          </p:cNvPr>
          <p:cNvCxnSpPr>
            <a:cxnSpLocks/>
          </p:cNvCxnSpPr>
          <p:nvPr/>
        </p:nvCxnSpPr>
        <p:spPr>
          <a:xfrm rot="10800000" flipV="1">
            <a:off x="4147930" y="4055164"/>
            <a:ext cx="1948070" cy="334796"/>
          </a:xfrm>
          <a:prstGeom prst="bentConnector3">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2" name="Picture 11">
            <a:extLst>
              <a:ext uri="{FF2B5EF4-FFF2-40B4-BE49-F238E27FC236}">
                <a16:creationId xmlns:a16="http://schemas.microsoft.com/office/drawing/2014/main" id="{C0217B77-0554-46B4-938B-8EF932F0EA61}"/>
              </a:ext>
            </a:extLst>
          </p:cNvPr>
          <p:cNvPicPr>
            <a:picLocks noChangeAspect="1"/>
          </p:cNvPicPr>
          <p:nvPr/>
        </p:nvPicPr>
        <p:blipFill rotWithShape="1">
          <a:blip r:embed="rId4"/>
          <a:srcRect r="2434"/>
          <a:stretch/>
        </p:blipFill>
        <p:spPr>
          <a:xfrm>
            <a:off x="647491" y="3565337"/>
            <a:ext cx="3261899" cy="1314450"/>
          </a:xfrm>
          <a:prstGeom prst="rect">
            <a:avLst/>
          </a:prstGeom>
        </p:spPr>
      </p:pic>
    </p:spTree>
    <p:extLst>
      <p:ext uri="{BB962C8B-B14F-4D97-AF65-F5344CB8AC3E}">
        <p14:creationId xmlns:p14="http://schemas.microsoft.com/office/powerpoint/2010/main" val="1795279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20F09-9576-4DFE-B385-E17EC8A45B99}"/>
              </a:ext>
            </a:extLst>
          </p:cNvPr>
          <p:cNvSpPr>
            <a:spLocks noGrp="1"/>
          </p:cNvSpPr>
          <p:nvPr>
            <p:ph type="title"/>
          </p:nvPr>
        </p:nvSpPr>
        <p:spPr/>
        <p:txBody>
          <a:bodyPr>
            <a:noAutofit/>
          </a:bodyPr>
          <a:lstStyle/>
          <a:p>
            <a:br>
              <a:rPr lang="en-IN" sz="1800" dirty="0"/>
            </a:br>
            <a:br>
              <a:rPr lang="en-IN" sz="1800" dirty="0"/>
            </a:br>
            <a:r>
              <a:rPr lang="en-IN" sz="1800" dirty="0"/>
              <a:t>DESIGN OF BODY MASS INDEX CALCULATOR USING GRAPHICAL USER INTERFACE DEVELOPMENT ENVIRONMENT IN MATLAB</a:t>
            </a:r>
            <a:br>
              <a:rPr lang="en-IN" sz="1800" dirty="0"/>
            </a:br>
            <a:r>
              <a:rPr lang="en-IN" sz="1800" dirty="0"/>
              <a:t>(NOT USING MENU FUNCTION)</a:t>
            </a:r>
            <a:br>
              <a:rPr lang="en-IN" sz="1800" dirty="0"/>
            </a:br>
            <a:br>
              <a:rPr lang="en-IN" sz="1800" dirty="0"/>
            </a:br>
            <a:endParaRPr lang="en-IN" sz="1800" dirty="0"/>
          </a:p>
        </p:txBody>
      </p:sp>
      <p:sp>
        <p:nvSpPr>
          <p:cNvPr id="3" name="TextBox 2">
            <a:extLst>
              <a:ext uri="{FF2B5EF4-FFF2-40B4-BE49-F238E27FC236}">
                <a16:creationId xmlns:a16="http://schemas.microsoft.com/office/drawing/2014/main" id="{7A5B28BA-F520-4C08-801C-5640CBB9C2BA}"/>
              </a:ext>
            </a:extLst>
          </p:cNvPr>
          <p:cNvSpPr txBox="1"/>
          <p:nvPr/>
        </p:nvSpPr>
        <p:spPr>
          <a:xfrm>
            <a:off x="680321" y="2478157"/>
            <a:ext cx="7527234" cy="1477328"/>
          </a:xfrm>
          <a:prstGeom prst="rect">
            <a:avLst/>
          </a:prstGeom>
          <a:noFill/>
        </p:spPr>
        <p:txBody>
          <a:bodyPr wrap="square" rtlCol="0">
            <a:spAutoFit/>
          </a:bodyPr>
          <a:lstStyle/>
          <a:p>
            <a:r>
              <a:rPr lang="en-IN" dirty="0"/>
              <a:t>The use of MENU function makes the flow a little bit tedious.</a:t>
            </a:r>
          </a:p>
          <a:p>
            <a:r>
              <a:rPr lang="en-IN" dirty="0"/>
              <a:t>So the following pages shall show GUI for BMI calculation without a menu function.</a:t>
            </a:r>
          </a:p>
          <a:p>
            <a:r>
              <a:rPr lang="en-IN" dirty="0"/>
              <a:t>The files “</a:t>
            </a:r>
            <a:r>
              <a:rPr lang="en-IN" dirty="0" err="1"/>
              <a:t>BMICalculator.m</a:t>
            </a:r>
            <a:r>
              <a:rPr lang="en-IN" dirty="0"/>
              <a:t>” and “</a:t>
            </a:r>
            <a:r>
              <a:rPr lang="en-IN" dirty="0" err="1"/>
              <a:t>Condition.m</a:t>
            </a:r>
            <a:r>
              <a:rPr lang="en-IN" dirty="0"/>
              <a:t>” are used </a:t>
            </a:r>
            <a:r>
              <a:rPr lang="en-IN" dirty="0" err="1"/>
              <a:t>foor</a:t>
            </a:r>
            <a:r>
              <a:rPr lang="en-IN" dirty="0"/>
              <a:t> the following GUI windows.</a:t>
            </a:r>
          </a:p>
        </p:txBody>
      </p:sp>
    </p:spTree>
    <p:extLst>
      <p:ext uri="{BB962C8B-B14F-4D97-AF65-F5344CB8AC3E}">
        <p14:creationId xmlns:p14="http://schemas.microsoft.com/office/powerpoint/2010/main" val="1716666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7F906D-FED0-4F72-81EB-C116B06D5DAC}"/>
              </a:ext>
            </a:extLst>
          </p:cNvPr>
          <p:cNvPicPr>
            <a:picLocks noChangeAspect="1"/>
          </p:cNvPicPr>
          <p:nvPr/>
        </p:nvPicPr>
        <p:blipFill>
          <a:blip r:embed="rId2"/>
          <a:stretch>
            <a:fillRect/>
          </a:stretch>
        </p:blipFill>
        <p:spPr>
          <a:xfrm>
            <a:off x="550380" y="370646"/>
            <a:ext cx="4193898" cy="2983718"/>
          </a:xfrm>
          <a:prstGeom prst="rect">
            <a:avLst/>
          </a:prstGeom>
        </p:spPr>
      </p:pic>
      <p:sp>
        <p:nvSpPr>
          <p:cNvPr id="3" name="TextBox 2">
            <a:extLst>
              <a:ext uri="{FF2B5EF4-FFF2-40B4-BE49-F238E27FC236}">
                <a16:creationId xmlns:a16="http://schemas.microsoft.com/office/drawing/2014/main" id="{983291AF-3C66-4C9E-A20B-11DF2EAF8E6D}"/>
              </a:ext>
            </a:extLst>
          </p:cNvPr>
          <p:cNvSpPr txBox="1"/>
          <p:nvPr/>
        </p:nvSpPr>
        <p:spPr>
          <a:xfrm>
            <a:off x="6096000" y="463826"/>
            <a:ext cx="3511826" cy="1477328"/>
          </a:xfrm>
          <a:prstGeom prst="rect">
            <a:avLst/>
          </a:prstGeom>
          <a:noFill/>
        </p:spPr>
        <p:txBody>
          <a:bodyPr wrap="square" rtlCol="0">
            <a:spAutoFit/>
          </a:bodyPr>
          <a:lstStyle/>
          <a:p>
            <a:r>
              <a:rPr lang="en-IN" dirty="0"/>
              <a:t>When the file “</a:t>
            </a:r>
            <a:r>
              <a:rPr lang="en-IN" dirty="0" err="1"/>
              <a:t>BMICalculator.m</a:t>
            </a:r>
            <a:r>
              <a:rPr lang="en-IN" dirty="0"/>
              <a:t>” is run or “</a:t>
            </a:r>
            <a:r>
              <a:rPr lang="en-IN" dirty="0" err="1"/>
              <a:t>BMICalculator</a:t>
            </a:r>
            <a:r>
              <a:rPr lang="en-IN" dirty="0"/>
              <a:t>” is entered in the command window, such a GUI window appears.</a:t>
            </a:r>
          </a:p>
        </p:txBody>
      </p:sp>
      <p:sp>
        <p:nvSpPr>
          <p:cNvPr id="4" name="Arrow: Right 3">
            <a:extLst>
              <a:ext uri="{FF2B5EF4-FFF2-40B4-BE49-F238E27FC236}">
                <a16:creationId xmlns:a16="http://schemas.microsoft.com/office/drawing/2014/main" id="{5E7A2FA9-4F2C-4DAC-8C6F-0DBDE2458876}"/>
              </a:ext>
            </a:extLst>
          </p:cNvPr>
          <p:cNvSpPr/>
          <p:nvPr/>
        </p:nvSpPr>
        <p:spPr>
          <a:xfrm>
            <a:off x="4837043" y="516835"/>
            <a:ext cx="1166192" cy="344556"/>
          </a:xfrm>
          <a:prstGeom prst="righ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A88FFDD1-C222-4B93-AFE1-D66C9307E693}"/>
              </a:ext>
            </a:extLst>
          </p:cNvPr>
          <p:cNvPicPr>
            <a:picLocks noChangeAspect="1"/>
          </p:cNvPicPr>
          <p:nvPr/>
        </p:nvPicPr>
        <p:blipFill>
          <a:blip r:embed="rId3"/>
          <a:stretch>
            <a:fillRect/>
          </a:stretch>
        </p:blipFill>
        <p:spPr>
          <a:xfrm>
            <a:off x="7273993" y="2429756"/>
            <a:ext cx="4367627" cy="3125957"/>
          </a:xfrm>
          <a:prstGeom prst="rect">
            <a:avLst/>
          </a:prstGeom>
        </p:spPr>
      </p:pic>
      <p:pic>
        <p:nvPicPr>
          <p:cNvPr id="6" name="Picture 5">
            <a:extLst>
              <a:ext uri="{FF2B5EF4-FFF2-40B4-BE49-F238E27FC236}">
                <a16:creationId xmlns:a16="http://schemas.microsoft.com/office/drawing/2014/main" id="{4C515B59-2209-42AA-AD1F-2BB61B79F816}"/>
              </a:ext>
            </a:extLst>
          </p:cNvPr>
          <p:cNvPicPr>
            <a:picLocks noChangeAspect="1"/>
          </p:cNvPicPr>
          <p:nvPr/>
        </p:nvPicPr>
        <p:blipFill>
          <a:blip r:embed="rId4"/>
          <a:stretch>
            <a:fillRect/>
          </a:stretch>
        </p:blipFill>
        <p:spPr>
          <a:xfrm>
            <a:off x="2953058" y="4770262"/>
            <a:ext cx="3767970" cy="1570903"/>
          </a:xfrm>
          <a:prstGeom prst="rect">
            <a:avLst/>
          </a:prstGeom>
        </p:spPr>
      </p:pic>
      <p:sp>
        <p:nvSpPr>
          <p:cNvPr id="7" name="Arrow: Right 6">
            <a:extLst>
              <a:ext uri="{FF2B5EF4-FFF2-40B4-BE49-F238E27FC236}">
                <a16:creationId xmlns:a16="http://schemas.microsoft.com/office/drawing/2014/main" id="{369B1AF7-93B2-4D18-867F-673AD2ADF5B0}"/>
              </a:ext>
            </a:extLst>
          </p:cNvPr>
          <p:cNvSpPr/>
          <p:nvPr/>
        </p:nvSpPr>
        <p:spPr>
          <a:xfrm rot="7853456">
            <a:off x="5993452" y="3773192"/>
            <a:ext cx="1166192" cy="261499"/>
          </a:xfrm>
          <a:prstGeom prst="righ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84381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34514-0114-44BB-80CB-CDF17B424D50}"/>
              </a:ext>
            </a:extLst>
          </p:cNvPr>
          <p:cNvSpPr>
            <a:spLocks noGrp="1"/>
          </p:cNvSpPr>
          <p:nvPr>
            <p:ph type="title"/>
          </p:nvPr>
        </p:nvSpPr>
        <p:spPr/>
        <p:txBody>
          <a:bodyPr/>
          <a:lstStyle/>
          <a:p>
            <a:r>
              <a:rPr lang="en-IN" dirty="0"/>
              <a:t>CONCLUSIONS:</a:t>
            </a:r>
          </a:p>
        </p:txBody>
      </p:sp>
      <p:sp>
        <p:nvSpPr>
          <p:cNvPr id="3" name="Content Placeholder 2">
            <a:extLst>
              <a:ext uri="{FF2B5EF4-FFF2-40B4-BE49-F238E27FC236}">
                <a16:creationId xmlns:a16="http://schemas.microsoft.com/office/drawing/2014/main" id="{03F396DA-057F-4953-9D06-9CEC1EED10F6}"/>
              </a:ext>
            </a:extLst>
          </p:cNvPr>
          <p:cNvSpPr>
            <a:spLocks noGrp="1"/>
          </p:cNvSpPr>
          <p:nvPr>
            <p:ph idx="1"/>
          </p:nvPr>
        </p:nvSpPr>
        <p:spPr>
          <a:xfrm>
            <a:off x="680321" y="2336873"/>
            <a:ext cx="9613861" cy="4116936"/>
          </a:xfrm>
        </p:spPr>
        <p:txBody>
          <a:bodyPr>
            <a:normAutofit fontScale="85000" lnSpcReduction="20000"/>
          </a:bodyPr>
          <a:lstStyle/>
          <a:p>
            <a:r>
              <a:rPr lang="en-US" sz="2000" dirty="0">
                <a:solidFill>
                  <a:schemeClr val="accent6">
                    <a:lumMod val="60000"/>
                    <a:lumOff val="40000"/>
                  </a:schemeClr>
                </a:solidFill>
              </a:rPr>
              <a:t>The use of menu() function was studied.</a:t>
            </a:r>
          </a:p>
          <a:p>
            <a:pPr marL="0" indent="0">
              <a:buNone/>
            </a:pPr>
            <a:r>
              <a:rPr lang="en-US" sz="1400" dirty="0">
                <a:solidFill>
                  <a:schemeClr val="accent6">
                    <a:lumMod val="60000"/>
                    <a:lumOff val="40000"/>
                  </a:schemeClr>
                </a:solidFill>
              </a:rPr>
              <a:t>    title='In what system would you like your BMI to be calculated?’;</a:t>
            </a:r>
            <a:endParaRPr lang="en-IN" sz="1400" dirty="0">
              <a:solidFill>
                <a:schemeClr val="accent6">
                  <a:lumMod val="60000"/>
                  <a:lumOff val="40000"/>
                </a:schemeClr>
              </a:solidFill>
            </a:endParaRPr>
          </a:p>
          <a:p>
            <a:pPr marL="0" indent="0">
              <a:buNone/>
            </a:pPr>
            <a:r>
              <a:rPr lang="en-IN" sz="1400" dirty="0">
                <a:solidFill>
                  <a:schemeClr val="accent6">
                    <a:lumMod val="60000"/>
                    <a:lumOff val="40000"/>
                  </a:schemeClr>
                </a:solidFill>
              </a:rPr>
              <a:t>    k=menu(</a:t>
            </a:r>
            <a:r>
              <a:rPr lang="en-IN" sz="1400" dirty="0" err="1">
                <a:solidFill>
                  <a:schemeClr val="accent6">
                    <a:lumMod val="60000"/>
                    <a:lumOff val="40000"/>
                  </a:schemeClr>
                </a:solidFill>
              </a:rPr>
              <a:t>title,'Imperial</a:t>
            </a:r>
            <a:r>
              <a:rPr lang="en-IN" sz="1400" dirty="0">
                <a:solidFill>
                  <a:schemeClr val="accent6">
                    <a:lumMod val="60000"/>
                    <a:lumOff val="40000"/>
                  </a:schemeClr>
                </a:solidFill>
              </a:rPr>
              <a:t> System', 'SI System’);</a:t>
            </a:r>
          </a:p>
          <a:p>
            <a:r>
              <a:rPr lang="en-IN" sz="2000" dirty="0">
                <a:solidFill>
                  <a:schemeClr val="accent6">
                    <a:lumMod val="60000"/>
                    <a:lumOff val="40000"/>
                  </a:schemeClr>
                </a:solidFill>
              </a:rPr>
              <a:t>The title is the message that is displayed. The other two arguments are the options that appear on tabs.</a:t>
            </a:r>
          </a:p>
          <a:p>
            <a:r>
              <a:rPr lang="en-IN" sz="2000" dirty="0">
                <a:solidFill>
                  <a:schemeClr val="accent6">
                    <a:lumMod val="60000"/>
                    <a:lumOff val="40000"/>
                  </a:schemeClr>
                </a:solidFill>
              </a:rPr>
              <a:t>The choice of option returns a value equal to the position where that particular option appears from the top starting from 1.</a:t>
            </a:r>
          </a:p>
          <a:p>
            <a:r>
              <a:rPr lang="en-IN" sz="2000" dirty="0">
                <a:solidFill>
                  <a:schemeClr val="accent6">
                    <a:lumMod val="60000"/>
                    <a:lumOff val="40000"/>
                  </a:schemeClr>
                </a:solidFill>
              </a:rPr>
              <a:t>The principle elements of a GUI are Components, Containers and </a:t>
            </a:r>
            <a:r>
              <a:rPr lang="en-IN" sz="2000" dirty="0" err="1">
                <a:solidFill>
                  <a:schemeClr val="accent6">
                    <a:lumMod val="60000"/>
                    <a:lumOff val="40000"/>
                  </a:schemeClr>
                </a:solidFill>
              </a:rPr>
              <a:t>Callbacks</a:t>
            </a:r>
            <a:r>
              <a:rPr lang="en-IN" sz="2000" dirty="0">
                <a:solidFill>
                  <a:schemeClr val="accent6">
                    <a:lumMod val="60000"/>
                    <a:lumOff val="40000"/>
                  </a:schemeClr>
                </a:solidFill>
              </a:rPr>
              <a:t>. They were studied briefly too.</a:t>
            </a:r>
          </a:p>
          <a:p>
            <a:r>
              <a:rPr lang="en-IN" sz="2000" dirty="0">
                <a:solidFill>
                  <a:schemeClr val="accent6">
                    <a:lumMod val="60000"/>
                    <a:lumOff val="40000"/>
                  </a:schemeClr>
                </a:solidFill>
              </a:rPr>
              <a:t>Components are elements for example, text boxes, graphical controls, menus, axes and toolbars. Containers are panels in which one or more components or containers can be added. Example of components are panels and button groups. </a:t>
            </a:r>
            <a:r>
              <a:rPr lang="en-IN" sz="2000" dirty="0" err="1">
                <a:solidFill>
                  <a:schemeClr val="accent6">
                    <a:lumMod val="60000"/>
                    <a:lumOff val="40000"/>
                  </a:schemeClr>
                </a:solidFill>
              </a:rPr>
              <a:t>Callbacks</a:t>
            </a:r>
            <a:r>
              <a:rPr lang="en-IN" sz="2000" dirty="0">
                <a:solidFill>
                  <a:schemeClr val="accent6">
                    <a:lumMod val="60000"/>
                    <a:lumOff val="40000"/>
                  </a:schemeClr>
                </a:solidFill>
              </a:rPr>
              <a:t> are the functions which are written for the GUI to act in an event of a mouse click or keyboard entry on some components.</a:t>
            </a:r>
          </a:p>
          <a:p>
            <a:r>
              <a:rPr lang="en-IN" sz="2000" dirty="0">
                <a:solidFill>
                  <a:schemeClr val="accent6">
                    <a:lumMod val="60000"/>
                    <a:lumOff val="40000"/>
                  </a:schemeClr>
                </a:solidFill>
              </a:rPr>
              <a:t>The </a:t>
            </a:r>
            <a:r>
              <a:rPr lang="en-IN" sz="2000" dirty="0" err="1">
                <a:solidFill>
                  <a:schemeClr val="accent6">
                    <a:lumMod val="60000"/>
                    <a:lumOff val="40000"/>
                  </a:schemeClr>
                </a:solidFill>
              </a:rPr>
              <a:t>callback</a:t>
            </a:r>
            <a:r>
              <a:rPr lang="en-IN" sz="2000" dirty="0">
                <a:solidFill>
                  <a:schemeClr val="accent6">
                    <a:lumMod val="60000"/>
                    <a:lumOff val="40000"/>
                  </a:schemeClr>
                </a:solidFill>
              </a:rPr>
              <a:t> functions can be found in the code submitted in the format </a:t>
            </a:r>
            <a:r>
              <a:rPr lang="en-IN" sz="2000" dirty="0" err="1">
                <a:solidFill>
                  <a:schemeClr val="accent6">
                    <a:lumMod val="60000"/>
                    <a:lumOff val="40000"/>
                  </a:schemeClr>
                </a:solidFill>
              </a:rPr>
              <a:t>tagname_Callback</a:t>
            </a:r>
            <a:r>
              <a:rPr lang="en-IN" sz="2000" dirty="0">
                <a:solidFill>
                  <a:schemeClr val="accent6">
                    <a:lumMod val="60000"/>
                    <a:lumOff val="40000"/>
                  </a:schemeClr>
                </a:solidFill>
              </a:rPr>
              <a:t>(</a:t>
            </a:r>
            <a:r>
              <a:rPr lang="en-IN" sz="2000" dirty="0" err="1">
                <a:solidFill>
                  <a:schemeClr val="accent6">
                    <a:lumMod val="60000"/>
                    <a:lumOff val="40000"/>
                  </a:schemeClr>
                </a:solidFill>
              </a:rPr>
              <a:t>hObject,eventdata,handles</a:t>
            </a:r>
            <a:r>
              <a:rPr lang="en-IN" sz="2000" dirty="0">
                <a:solidFill>
                  <a:schemeClr val="accent6">
                    <a:lumMod val="60000"/>
                    <a:lumOff val="40000"/>
                  </a:schemeClr>
                </a:solidFill>
              </a:rPr>
              <a:t>). Where the tag name is the tag of a component.</a:t>
            </a:r>
          </a:p>
          <a:p>
            <a:pPr marL="0" indent="0">
              <a:buNone/>
            </a:pPr>
            <a:endParaRPr lang="en-IN" dirty="0">
              <a:solidFill>
                <a:schemeClr val="accent6">
                  <a:lumMod val="60000"/>
                  <a:lumOff val="40000"/>
                </a:schemeClr>
              </a:solidFill>
            </a:endParaRPr>
          </a:p>
        </p:txBody>
      </p:sp>
    </p:spTree>
    <p:extLst>
      <p:ext uri="{BB962C8B-B14F-4D97-AF65-F5344CB8AC3E}">
        <p14:creationId xmlns:p14="http://schemas.microsoft.com/office/powerpoint/2010/main" val="326655169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70</TotalTime>
  <Words>606</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Trebuchet MS</vt:lpstr>
      <vt:lpstr>Berlin</vt:lpstr>
      <vt:lpstr>SPECTRUM ONLINE INTERNSHIP 2020 TASK 1</vt:lpstr>
      <vt:lpstr>PowerPoint Presentation</vt:lpstr>
      <vt:lpstr>  DESIGN OF BODY MASS INDEX CALCULATOR USING GRAPHICAL USER INTERFACE DEVELOPMENT ENVIRONMENT IN MATLAB (USE MENU FUNCTION)  </vt:lpstr>
      <vt:lpstr>PowerPoint Presentation</vt:lpstr>
      <vt:lpstr>PowerPoint Presentation</vt:lpstr>
      <vt:lpstr>PowerPoint Presentation</vt:lpstr>
      <vt:lpstr>  DESIGN OF BODY MASS INDEX CALCULATOR USING GRAPHICAL USER INTERFACE DEVELOPMENT ENVIRONMENT IN MATLAB (NOT USING MENU FUNCTION)  </vt:lpstr>
      <vt:lpstr>PowerPoint Presentation</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SPECTRUM ONLINE INTERNSHIP 2020 TASK 1</dc:title>
  <dc:creator>OCAC</dc:creator>
  <cp:lastModifiedBy>OCAC</cp:lastModifiedBy>
  <cp:revision>9</cp:revision>
  <dcterms:created xsi:type="dcterms:W3CDTF">2020-04-29T18:10:31Z</dcterms:created>
  <dcterms:modified xsi:type="dcterms:W3CDTF">2020-04-29T19:21:21Z</dcterms:modified>
</cp:coreProperties>
</file>