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6843" y="3887812"/>
            <a:ext cx="12195668"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p:cNvSpPr/>
          <p:nvPr/>
        </p:nvSpPr>
        <p:spPr>
          <a:xfrm>
            <a:off x="-6843" y="2059012"/>
            <a:ext cx="12195668"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72440" y="2194560"/>
            <a:ext cx="11247120" cy="1739347"/>
          </a:xfrm>
        </p:spPr>
        <p:txBody>
          <a:bodyPr tIns="45720" bIns="45720" anchor="ctr">
            <a:normAutofit/>
          </a:bodyPr>
          <a:lstStyle>
            <a:lvl1pPr algn="ctr">
              <a:lnSpc>
                <a:spcPct val="80000"/>
              </a:lnSpc>
              <a:defRPr sz="6000" spc="15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342900" y="3915938"/>
            <a:ext cx="11506200" cy="457200"/>
          </a:xfrm>
        </p:spPr>
        <p:txBody>
          <a:bodyPr>
            <a:normAutofit/>
          </a:bodyPr>
          <a:lstStyle>
            <a:lvl1pPr marL="0" indent="0" algn="ctr">
              <a:buNone/>
              <a:defRPr sz="2000">
                <a:solidFill>
                  <a:srgbClr val="FFFFFF"/>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96DFF08F-DC6B-4601-B491-B0F83F6DD2DA}" type="datetimeFigureOut">
              <a:rPr lang="en-US" dirty="0"/>
              <a:pPr/>
              <a:t>5/21/2020</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5/21/2020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96DFF08F-DC6B-4601-B491-B0F83F6DD2DA}" type="datetimeFigureOut">
              <a:rPr lang="en-US" dirty="0"/>
              <a:t>5/21/2020</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5/21/2020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43" y="3887812"/>
            <a:ext cx="12195668"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75488" y="2194560"/>
            <a:ext cx="11247120" cy="1737360"/>
          </a:xfrm>
        </p:spPr>
        <p:txBody>
          <a:bodyPr anchor="ctr">
            <a:noAutofit/>
          </a:bodyPr>
          <a:lstStyle>
            <a:lvl1pPr algn="ctr">
              <a:lnSpc>
                <a:spcPct val="80000"/>
              </a:lnSpc>
              <a:defRPr sz="6000" b="0" spc="150" baseline="0">
                <a:solidFill>
                  <a:srgbClr val="FFFF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47472" y="3911827"/>
            <a:ext cx="11503152" cy="457200"/>
          </a:xfrm>
        </p:spPr>
        <p:txBody>
          <a:bodyPr anchor="t">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1"/>
                </a:solidFill>
              </a:defRPr>
            </a:lvl1pPr>
          </a:lstStyle>
          <a:p>
            <a:fld id="{96DFF08F-DC6B-4601-B491-B0F83F6DD2DA}" type="datetimeFigureOut">
              <a:rPr lang="en-US" dirty="0"/>
              <a:pPr/>
              <a:t>5/21/2020</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5/21/2020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5/21/2020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5/21/2020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5/21/2020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5/21/2020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5/21/2020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96DFF08F-DC6B-4601-B491-B0F83F6DD2DA}" type="datetimeFigureOut">
              <a:rPr lang="en-US" dirty="0"/>
              <a:pPr/>
              <a:t>5/21/2020</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000" kern="1200" cap="all"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F77BA-DECC-44C9-9904-EF7C453744E6}"/>
              </a:ext>
            </a:extLst>
          </p:cNvPr>
          <p:cNvSpPr>
            <a:spLocks noGrp="1"/>
          </p:cNvSpPr>
          <p:nvPr>
            <p:ph type="ctrTitle"/>
          </p:nvPr>
        </p:nvSpPr>
        <p:spPr/>
        <p:txBody>
          <a:bodyPr>
            <a:normAutofit fontScale="90000"/>
          </a:bodyPr>
          <a:lstStyle/>
          <a:p>
            <a:r>
              <a:rPr lang="en-IN" dirty="0"/>
              <a:t>SPECTRUM ONLINE INTERNSHIP </a:t>
            </a:r>
            <a:r>
              <a:rPr lang="en-IN" sz="8000" dirty="0"/>
              <a:t>2020</a:t>
            </a:r>
            <a:r>
              <a:rPr lang="en-IN" dirty="0"/>
              <a:t> TASK </a:t>
            </a:r>
            <a:r>
              <a:rPr lang="en-IN" sz="6700" dirty="0"/>
              <a:t>3</a:t>
            </a:r>
            <a:endParaRPr lang="en-IN" dirty="0"/>
          </a:p>
        </p:txBody>
      </p:sp>
      <p:sp>
        <p:nvSpPr>
          <p:cNvPr id="3" name="Subtitle 2">
            <a:extLst>
              <a:ext uri="{FF2B5EF4-FFF2-40B4-BE49-F238E27FC236}">
                <a16:creationId xmlns:a16="http://schemas.microsoft.com/office/drawing/2014/main" id="{B37EA0F8-7C96-4573-88EC-111F86AA60F7}"/>
              </a:ext>
            </a:extLst>
          </p:cNvPr>
          <p:cNvSpPr>
            <a:spLocks noGrp="1"/>
          </p:cNvSpPr>
          <p:nvPr>
            <p:ph type="subTitle" idx="1"/>
          </p:nvPr>
        </p:nvSpPr>
        <p:spPr/>
        <p:txBody>
          <a:bodyPr/>
          <a:lstStyle/>
          <a:p>
            <a:r>
              <a:rPr lang="en-IN" dirty="0"/>
              <a:t>MATLAB PROGRAM TO MODULATE AND DEMODULATE AN AUDIO SIGNAL AND PLOT IT ACCORDINGLY.</a:t>
            </a:r>
          </a:p>
        </p:txBody>
      </p:sp>
    </p:spTree>
    <p:extLst>
      <p:ext uri="{BB962C8B-B14F-4D97-AF65-F5344CB8AC3E}">
        <p14:creationId xmlns:p14="http://schemas.microsoft.com/office/powerpoint/2010/main" val="1219050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EB9C0-ED21-4CE7-80FD-03AEC0E7070E}"/>
              </a:ext>
            </a:extLst>
          </p:cNvPr>
          <p:cNvSpPr>
            <a:spLocks noGrp="1"/>
          </p:cNvSpPr>
          <p:nvPr>
            <p:ph type="title"/>
          </p:nvPr>
        </p:nvSpPr>
        <p:spPr/>
        <p:txBody>
          <a:bodyPr/>
          <a:lstStyle/>
          <a:p>
            <a:r>
              <a:rPr lang="en-IN" dirty="0"/>
              <a:t>TASK 3</a:t>
            </a:r>
          </a:p>
        </p:txBody>
      </p:sp>
      <p:sp>
        <p:nvSpPr>
          <p:cNvPr id="3" name="Content Placeholder 2">
            <a:extLst>
              <a:ext uri="{FF2B5EF4-FFF2-40B4-BE49-F238E27FC236}">
                <a16:creationId xmlns:a16="http://schemas.microsoft.com/office/drawing/2014/main" id="{5A78FB97-F0BB-4E75-9441-81AC5BFC0395}"/>
              </a:ext>
            </a:extLst>
          </p:cNvPr>
          <p:cNvSpPr>
            <a:spLocks noGrp="1"/>
          </p:cNvSpPr>
          <p:nvPr>
            <p:ph idx="1"/>
          </p:nvPr>
        </p:nvSpPr>
        <p:spPr/>
        <p:txBody>
          <a:bodyPr/>
          <a:lstStyle/>
          <a:p>
            <a:pPr marL="0" indent="0">
              <a:buNone/>
            </a:pPr>
            <a:r>
              <a:rPr lang="en-IN" dirty="0"/>
              <a:t>SUBMITTED BY: </a:t>
            </a:r>
            <a:r>
              <a:rPr lang="en-IN" dirty="0">
                <a:solidFill>
                  <a:srgbClr val="FFFF00"/>
                </a:solidFill>
              </a:rPr>
              <a:t>SUBHAM KEDIA</a:t>
            </a:r>
          </a:p>
          <a:p>
            <a:pPr marL="0" indent="0">
              <a:buNone/>
            </a:pPr>
            <a:r>
              <a:rPr lang="en-IN" dirty="0">
                <a:solidFill>
                  <a:srgbClr val="FFFF00"/>
                </a:solidFill>
              </a:rPr>
              <a:t>		   REGD. NO.: 1701106111</a:t>
            </a:r>
          </a:p>
          <a:p>
            <a:pPr marL="0" indent="0">
              <a:buNone/>
            </a:pPr>
            <a:r>
              <a:rPr lang="en-IN" dirty="0">
                <a:solidFill>
                  <a:srgbClr val="FFFF00"/>
                </a:solidFill>
              </a:rPr>
              <a:t>		   BRANCH: ELECTRICAL ENGINEERING</a:t>
            </a:r>
          </a:p>
          <a:p>
            <a:pPr marL="0" indent="0">
              <a:buNone/>
            </a:pPr>
            <a:r>
              <a:rPr lang="en-IN" dirty="0">
                <a:solidFill>
                  <a:srgbClr val="FFFF00"/>
                </a:solidFill>
              </a:rPr>
              <a:t>		   SECTION A</a:t>
            </a:r>
          </a:p>
          <a:p>
            <a:pPr marL="0" indent="0">
              <a:buNone/>
            </a:pPr>
            <a:r>
              <a:rPr lang="en-IN" dirty="0">
                <a:solidFill>
                  <a:srgbClr val="FFFF00"/>
                </a:solidFill>
              </a:rPr>
              <a:t>		   6</a:t>
            </a:r>
            <a:r>
              <a:rPr lang="en-IN" baseline="30000" dirty="0">
                <a:solidFill>
                  <a:srgbClr val="FFFF00"/>
                </a:solidFill>
              </a:rPr>
              <a:t>TH</a:t>
            </a:r>
            <a:r>
              <a:rPr lang="en-IN" dirty="0">
                <a:solidFill>
                  <a:srgbClr val="FFFF00"/>
                </a:solidFill>
              </a:rPr>
              <a:t> SEMESTER</a:t>
            </a:r>
          </a:p>
          <a:p>
            <a:pPr marL="0" indent="0">
              <a:buNone/>
            </a:pPr>
            <a:r>
              <a:rPr lang="en-IN" dirty="0">
                <a:solidFill>
                  <a:srgbClr val="FFFF00"/>
                </a:solidFill>
              </a:rPr>
              <a:t>		   COLLEGE OF ENGINEERING AND TECHNOLOGY</a:t>
            </a:r>
          </a:p>
          <a:p>
            <a:pPr marL="0" indent="0">
              <a:buNone/>
            </a:pPr>
            <a:endParaRPr lang="en-IN" dirty="0"/>
          </a:p>
        </p:txBody>
      </p:sp>
    </p:spTree>
    <p:extLst>
      <p:ext uri="{BB962C8B-B14F-4D97-AF65-F5344CB8AC3E}">
        <p14:creationId xmlns:p14="http://schemas.microsoft.com/office/powerpoint/2010/main" val="1489098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56FCB-5708-4B5F-8369-45C6810A060D}"/>
              </a:ext>
            </a:extLst>
          </p:cNvPr>
          <p:cNvSpPr>
            <a:spLocks noGrp="1"/>
          </p:cNvSpPr>
          <p:nvPr>
            <p:ph type="title"/>
          </p:nvPr>
        </p:nvSpPr>
        <p:spPr/>
        <p:txBody>
          <a:bodyPr>
            <a:normAutofit/>
          </a:bodyPr>
          <a:lstStyle/>
          <a:p>
            <a:r>
              <a:rPr lang="en-IN" sz="2400" dirty="0">
                <a:solidFill>
                  <a:schemeClr val="accent6">
                    <a:lumMod val="50000"/>
                  </a:schemeClr>
                </a:solidFill>
              </a:rPr>
              <a:t>MATLAB PROGRAM TO MODULATE AND DEMODULATE AN AUDIO SIGNAL AND PLOT IT ACCORDINGLY.</a:t>
            </a:r>
          </a:p>
        </p:txBody>
      </p:sp>
      <p:sp>
        <p:nvSpPr>
          <p:cNvPr id="3" name="Content Placeholder 2">
            <a:extLst>
              <a:ext uri="{FF2B5EF4-FFF2-40B4-BE49-F238E27FC236}">
                <a16:creationId xmlns:a16="http://schemas.microsoft.com/office/drawing/2014/main" id="{400BF236-165E-4EC0-8EEC-43F4B3EAC580}"/>
              </a:ext>
            </a:extLst>
          </p:cNvPr>
          <p:cNvSpPr>
            <a:spLocks noGrp="1"/>
          </p:cNvSpPr>
          <p:nvPr>
            <p:ph idx="1"/>
          </p:nvPr>
        </p:nvSpPr>
        <p:spPr>
          <a:xfrm>
            <a:off x="212035" y="1974574"/>
            <a:ext cx="11767930" cy="4599250"/>
          </a:xfrm>
        </p:spPr>
        <p:txBody>
          <a:bodyPr>
            <a:normAutofit lnSpcReduction="10000"/>
          </a:bodyPr>
          <a:lstStyle/>
          <a:p>
            <a:r>
              <a:rPr lang="en-IN" dirty="0"/>
              <a:t>A MATLAB Script file ‘</a:t>
            </a:r>
            <a:r>
              <a:rPr lang="en-IN" dirty="0" err="1"/>
              <a:t>mod_demod.m</a:t>
            </a:r>
            <a:r>
              <a:rPr lang="en-IN" dirty="0"/>
              <a:t>’ is the solution submitted.</a:t>
            </a:r>
          </a:p>
          <a:p>
            <a:r>
              <a:rPr lang="en-IN" dirty="0"/>
              <a:t>First the user is asked, if MATLAB can start recording his voice for 10 seconds.</a:t>
            </a:r>
          </a:p>
          <a:p>
            <a:r>
              <a:rPr lang="en-IN" dirty="0"/>
              <a:t>The recorded audio is saved to the user desired folder with user desired filename on the computer. Command ‘</a:t>
            </a:r>
            <a:r>
              <a:rPr lang="en-IN" dirty="0" err="1"/>
              <a:t>uigetdir</a:t>
            </a:r>
            <a:r>
              <a:rPr lang="en-IN" dirty="0"/>
              <a:t>’ is used to allow the user to select his desired location or directory.</a:t>
            </a:r>
          </a:p>
          <a:p>
            <a:r>
              <a:rPr lang="en-IN" dirty="0"/>
              <a:t>From the Signal Processing Toolbox, “modulate(</a:t>
            </a:r>
            <a:r>
              <a:rPr lang="en-IN" dirty="0" err="1"/>
              <a:t>x,fc,fs,’method</a:t>
            </a:r>
            <a:r>
              <a:rPr lang="en-IN" dirty="0"/>
              <a:t>’)” function is used. This function modulates the message signal ‘x’ with a carrier wave ‘cos(2</a:t>
            </a:r>
            <a:r>
              <a:rPr lang="el-GR" dirty="0"/>
              <a:t>π</a:t>
            </a:r>
            <a:r>
              <a:rPr lang="en-IN" dirty="0"/>
              <a:t>fc*t)’, by the mentioned method ‘am’ or ‘</a:t>
            </a:r>
            <a:r>
              <a:rPr lang="en-IN" dirty="0" err="1"/>
              <a:t>fm</a:t>
            </a:r>
            <a:r>
              <a:rPr lang="en-IN" dirty="0"/>
              <a:t>’ meant for ‘Amplitude Modulation’ or ‘Frequency Modulation’ respectively, and returns a modulated wave. The choice between AM or FM is asked to the user by use of ‘menu( )’ function.</a:t>
            </a:r>
          </a:p>
          <a:p>
            <a:r>
              <a:rPr lang="en-IN" dirty="0"/>
              <a:t>The modulated signal is then demodulated to get the same input signal.</a:t>
            </a:r>
          </a:p>
          <a:p>
            <a:r>
              <a:rPr lang="en-IN" dirty="0"/>
              <a:t>In two figure windows, the plots of input audio signal, carrier signal, modulated signal and demodulated signal are plotted on the figure window.</a:t>
            </a:r>
          </a:p>
          <a:p>
            <a:r>
              <a:rPr lang="en-IN" dirty="0"/>
              <a:t>After a pause of 5 seconds, the demodulated signal is played in the background.</a:t>
            </a:r>
          </a:p>
        </p:txBody>
      </p:sp>
    </p:spTree>
    <p:extLst>
      <p:ext uri="{BB962C8B-B14F-4D97-AF65-F5344CB8AC3E}">
        <p14:creationId xmlns:p14="http://schemas.microsoft.com/office/powerpoint/2010/main" val="3692592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C0499FC-A3F6-45B4-8039-56BF7896EF90}"/>
              </a:ext>
            </a:extLst>
          </p:cNvPr>
          <p:cNvPicPr>
            <a:picLocks noChangeAspect="1"/>
          </p:cNvPicPr>
          <p:nvPr/>
        </p:nvPicPr>
        <p:blipFill>
          <a:blip r:embed="rId2"/>
          <a:stretch>
            <a:fillRect/>
          </a:stretch>
        </p:blipFill>
        <p:spPr>
          <a:xfrm>
            <a:off x="169585" y="269391"/>
            <a:ext cx="10587462" cy="3159609"/>
          </a:xfrm>
          <a:prstGeom prst="rect">
            <a:avLst/>
          </a:prstGeom>
        </p:spPr>
      </p:pic>
      <p:pic>
        <p:nvPicPr>
          <p:cNvPr id="3" name="Picture 2">
            <a:extLst>
              <a:ext uri="{FF2B5EF4-FFF2-40B4-BE49-F238E27FC236}">
                <a16:creationId xmlns:a16="http://schemas.microsoft.com/office/drawing/2014/main" id="{79243713-AFE9-4C56-9695-D5A4490D9CE7}"/>
              </a:ext>
            </a:extLst>
          </p:cNvPr>
          <p:cNvPicPr>
            <a:picLocks noChangeAspect="1"/>
          </p:cNvPicPr>
          <p:nvPr/>
        </p:nvPicPr>
        <p:blipFill>
          <a:blip r:embed="rId3"/>
          <a:stretch>
            <a:fillRect/>
          </a:stretch>
        </p:blipFill>
        <p:spPr>
          <a:xfrm>
            <a:off x="351695" y="3010574"/>
            <a:ext cx="10587462" cy="3432261"/>
          </a:xfrm>
          <a:prstGeom prst="rect">
            <a:avLst/>
          </a:prstGeom>
        </p:spPr>
      </p:pic>
      <p:pic>
        <p:nvPicPr>
          <p:cNvPr id="4" name="Picture 3">
            <a:extLst>
              <a:ext uri="{FF2B5EF4-FFF2-40B4-BE49-F238E27FC236}">
                <a16:creationId xmlns:a16="http://schemas.microsoft.com/office/drawing/2014/main" id="{B46618A9-DE5B-4830-8E4E-3A0776A5007E}"/>
              </a:ext>
            </a:extLst>
          </p:cNvPr>
          <p:cNvPicPr>
            <a:picLocks noChangeAspect="1"/>
          </p:cNvPicPr>
          <p:nvPr/>
        </p:nvPicPr>
        <p:blipFill>
          <a:blip r:embed="rId4"/>
          <a:stretch>
            <a:fillRect/>
          </a:stretch>
        </p:blipFill>
        <p:spPr>
          <a:xfrm>
            <a:off x="5784062" y="4726704"/>
            <a:ext cx="6225101" cy="1767777"/>
          </a:xfrm>
          <a:prstGeom prst="rect">
            <a:avLst/>
          </a:prstGeom>
        </p:spPr>
      </p:pic>
    </p:spTree>
    <p:extLst>
      <p:ext uri="{BB962C8B-B14F-4D97-AF65-F5344CB8AC3E}">
        <p14:creationId xmlns:p14="http://schemas.microsoft.com/office/powerpoint/2010/main" val="1892025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68D8CF9-2CB9-4D0A-A611-2AB38FD49C66}"/>
              </a:ext>
            </a:extLst>
          </p:cNvPr>
          <p:cNvPicPr>
            <a:picLocks noChangeAspect="1"/>
          </p:cNvPicPr>
          <p:nvPr/>
        </p:nvPicPr>
        <p:blipFill>
          <a:blip r:embed="rId2"/>
          <a:stretch>
            <a:fillRect/>
          </a:stretch>
        </p:blipFill>
        <p:spPr>
          <a:xfrm>
            <a:off x="1150041" y="197540"/>
            <a:ext cx="10687050" cy="4819650"/>
          </a:xfrm>
          <a:prstGeom prst="rect">
            <a:avLst/>
          </a:prstGeom>
        </p:spPr>
      </p:pic>
      <p:sp>
        <p:nvSpPr>
          <p:cNvPr id="3" name="TextBox 2">
            <a:extLst>
              <a:ext uri="{FF2B5EF4-FFF2-40B4-BE49-F238E27FC236}">
                <a16:creationId xmlns:a16="http://schemas.microsoft.com/office/drawing/2014/main" id="{DB6431E5-DEDD-43B9-92EF-6650AA6611F1}"/>
              </a:ext>
            </a:extLst>
          </p:cNvPr>
          <p:cNvSpPr txBox="1"/>
          <p:nvPr/>
        </p:nvSpPr>
        <p:spPr>
          <a:xfrm>
            <a:off x="596347" y="5274365"/>
            <a:ext cx="4280452" cy="1200329"/>
          </a:xfrm>
          <a:prstGeom prst="rect">
            <a:avLst/>
          </a:prstGeom>
          <a:noFill/>
        </p:spPr>
        <p:txBody>
          <a:bodyPr wrap="square" rtlCol="0">
            <a:spAutoFit/>
          </a:bodyPr>
          <a:lstStyle/>
          <a:p>
            <a:r>
              <a:rPr lang="en-IN" dirty="0"/>
              <a:t>The functions modulate( ) and </a:t>
            </a:r>
            <a:r>
              <a:rPr lang="en-IN" dirty="0" err="1"/>
              <a:t>demod</a:t>
            </a:r>
            <a:r>
              <a:rPr lang="en-IN" dirty="0"/>
              <a:t>( ) belong to signal processing toolbox. These were used to modulate and demodulate the audio message, respectively.</a:t>
            </a:r>
          </a:p>
        </p:txBody>
      </p:sp>
      <p:sp>
        <p:nvSpPr>
          <p:cNvPr id="4" name="TextBox 3">
            <a:extLst>
              <a:ext uri="{FF2B5EF4-FFF2-40B4-BE49-F238E27FC236}">
                <a16:creationId xmlns:a16="http://schemas.microsoft.com/office/drawing/2014/main" id="{522E7F5F-FF5E-4B1E-9CB8-15C549E8B03B}"/>
              </a:ext>
            </a:extLst>
          </p:cNvPr>
          <p:cNvSpPr txBox="1"/>
          <p:nvPr/>
        </p:nvSpPr>
        <p:spPr>
          <a:xfrm>
            <a:off x="5989983" y="5183132"/>
            <a:ext cx="3392556" cy="1477328"/>
          </a:xfrm>
          <a:prstGeom prst="rect">
            <a:avLst/>
          </a:prstGeom>
          <a:noFill/>
        </p:spPr>
        <p:txBody>
          <a:bodyPr wrap="square" rtlCol="0">
            <a:spAutoFit/>
          </a:bodyPr>
          <a:lstStyle/>
          <a:p>
            <a:r>
              <a:rPr lang="en-IN" dirty="0"/>
              <a:t>The carrier signal generated when modulate function is used is “cos(2*pi*fc*t)”. This function was created within the code for purpose of displaying.</a:t>
            </a:r>
          </a:p>
        </p:txBody>
      </p:sp>
    </p:spTree>
    <p:extLst>
      <p:ext uri="{BB962C8B-B14F-4D97-AF65-F5344CB8AC3E}">
        <p14:creationId xmlns:p14="http://schemas.microsoft.com/office/powerpoint/2010/main" val="332701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0F374-64E8-45F6-8D23-7DC041382F70}"/>
              </a:ext>
            </a:extLst>
          </p:cNvPr>
          <p:cNvSpPr>
            <a:spLocks noGrp="1"/>
          </p:cNvSpPr>
          <p:nvPr>
            <p:ph type="title"/>
          </p:nvPr>
        </p:nvSpPr>
        <p:spPr/>
        <p:txBody>
          <a:bodyPr/>
          <a:lstStyle/>
          <a:p>
            <a:r>
              <a:rPr lang="en-IN" dirty="0"/>
              <a:t>Using </a:t>
            </a:r>
            <a:r>
              <a:rPr lang="en-IN" dirty="0" err="1"/>
              <a:t>gui</a:t>
            </a:r>
            <a:endParaRPr lang="en-IN" dirty="0"/>
          </a:p>
        </p:txBody>
      </p:sp>
      <p:sp>
        <p:nvSpPr>
          <p:cNvPr id="3" name="TextBox 2">
            <a:extLst>
              <a:ext uri="{FF2B5EF4-FFF2-40B4-BE49-F238E27FC236}">
                <a16:creationId xmlns:a16="http://schemas.microsoft.com/office/drawing/2014/main" id="{89CB808A-F479-4A6B-A77B-30B7B2EFFD93}"/>
              </a:ext>
            </a:extLst>
          </p:cNvPr>
          <p:cNvSpPr txBox="1"/>
          <p:nvPr/>
        </p:nvSpPr>
        <p:spPr>
          <a:xfrm>
            <a:off x="742122" y="1948070"/>
            <a:ext cx="10787269" cy="369332"/>
          </a:xfrm>
          <a:prstGeom prst="rect">
            <a:avLst/>
          </a:prstGeom>
          <a:noFill/>
        </p:spPr>
        <p:txBody>
          <a:bodyPr wrap="square" rtlCol="0">
            <a:spAutoFit/>
          </a:bodyPr>
          <a:lstStyle/>
          <a:p>
            <a:r>
              <a:rPr lang="en-IN" dirty="0"/>
              <a:t>The file ‘</a:t>
            </a:r>
            <a:r>
              <a:rPr lang="en-IN" dirty="0" err="1"/>
              <a:t>guimoddemod.m</a:t>
            </a:r>
            <a:r>
              <a:rPr lang="en-IN" dirty="0"/>
              <a:t>’ is the .m file for a GUI designed interface.</a:t>
            </a:r>
          </a:p>
        </p:txBody>
      </p:sp>
      <p:pic>
        <p:nvPicPr>
          <p:cNvPr id="4" name="Picture 3">
            <a:extLst>
              <a:ext uri="{FF2B5EF4-FFF2-40B4-BE49-F238E27FC236}">
                <a16:creationId xmlns:a16="http://schemas.microsoft.com/office/drawing/2014/main" id="{4E10F7B5-F46C-471F-8B50-51DB493B705B}"/>
              </a:ext>
            </a:extLst>
          </p:cNvPr>
          <p:cNvPicPr>
            <a:picLocks noChangeAspect="1"/>
          </p:cNvPicPr>
          <p:nvPr/>
        </p:nvPicPr>
        <p:blipFill>
          <a:blip r:embed="rId2"/>
          <a:stretch>
            <a:fillRect/>
          </a:stretch>
        </p:blipFill>
        <p:spPr>
          <a:xfrm>
            <a:off x="3483807" y="2342751"/>
            <a:ext cx="3813726" cy="3159944"/>
          </a:xfrm>
          <a:prstGeom prst="rect">
            <a:avLst/>
          </a:prstGeom>
        </p:spPr>
      </p:pic>
      <p:sp>
        <p:nvSpPr>
          <p:cNvPr id="5" name="TextBox 4">
            <a:extLst>
              <a:ext uri="{FF2B5EF4-FFF2-40B4-BE49-F238E27FC236}">
                <a16:creationId xmlns:a16="http://schemas.microsoft.com/office/drawing/2014/main" id="{13A0003F-DB1F-48D3-8863-BFFA60B9A503}"/>
              </a:ext>
            </a:extLst>
          </p:cNvPr>
          <p:cNvSpPr txBox="1"/>
          <p:nvPr/>
        </p:nvSpPr>
        <p:spPr>
          <a:xfrm>
            <a:off x="7448669" y="2394969"/>
            <a:ext cx="3538330" cy="1754326"/>
          </a:xfrm>
          <a:prstGeom prst="rect">
            <a:avLst/>
          </a:prstGeom>
          <a:noFill/>
        </p:spPr>
        <p:txBody>
          <a:bodyPr wrap="square" rtlCol="0">
            <a:spAutoFit/>
          </a:bodyPr>
          <a:lstStyle/>
          <a:p>
            <a:r>
              <a:rPr lang="en-IN" dirty="0"/>
              <a:t>One can directly enter the location for the file to be saved along with the name or click on the ‘Browse’ button to select a directory and a default name ‘</a:t>
            </a:r>
            <a:r>
              <a:rPr lang="en-IN" dirty="0" err="1"/>
              <a:t>newfile.wave</a:t>
            </a:r>
            <a:r>
              <a:rPr lang="en-IN" dirty="0"/>
              <a:t>’ is created.</a:t>
            </a:r>
          </a:p>
        </p:txBody>
      </p:sp>
      <p:sp>
        <p:nvSpPr>
          <p:cNvPr id="6" name="TextBox 5">
            <a:extLst>
              <a:ext uri="{FF2B5EF4-FFF2-40B4-BE49-F238E27FC236}">
                <a16:creationId xmlns:a16="http://schemas.microsoft.com/office/drawing/2014/main" id="{ADFA7EE2-6BBB-483A-B91A-7AD5F014794D}"/>
              </a:ext>
            </a:extLst>
          </p:cNvPr>
          <p:cNvSpPr txBox="1"/>
          <p:nvPr/>
        </p:nvSpPr>
        <p:spPr>
          <a:xfrm>
            <a:off x="7448669" y="4149295"/>
            <a:ext cx="2623931" cy="1200329"/>
          </a:xfrm>
          <a:prstGeom prst="rect">
            <a:avLst/>
          </a:prstGeom>
          <a:noFill/>
        </p:spPr>
        <p:txBody>
          <a:bodyPr wrap="square" rtlCol="0">
            <a:spAutoFit/>
          </a:bodyPr>
          <a:lstStyle/>
          <a:p>
            <a:r>
              <a:rPr lang="en-IN" dirty="0"/>
              <a:t>Then select between ‘Amplitude modulation’ or ‘Frequency Modulation’.</a:t>
            </a:r>
          </a:p>
        </p:txBody>
      </p:sp>
      <p:sp>
        <p:nvSpPr>
          <p:cNvPr id="7" name="TextBox 6">
            <a:extLst>
              <a:ext uri="{FF2B5EF4-FFF2-40B4-BE49-F238E27FC236}">
                <a16:creationId xmlns:a16="http://schemas.microsoft.com/office/drawing/2014/main" id="{94492A35-6555-4ED7-8732-9F526538892B}"/>
              </a:ext>
            </a:extLst>
          </p:cNvPr>
          <p:cNvSpPr txBox="1"/>
          <p:nvPr/>
        </p:nvSpPr>
        <p:spPr>
          <a:xfrm>
            <a:off x="3667823" y="5528044"/>
            <a:ext cx="2945011" cy="1200329"/>
          </a:xfrm>
          <a:prstGeom prst="rect">
            <a:avLst/>
          </a:prstGeom>
          <a:noFill/>
        </p:spPr>
        <p:txBody>
          <a:bodyPr wrap="square" rtlCol="0">
            <a:spAutoFit/>
          </a:bodyPr>
          <a:lstStyle/>
          <a:p>
            <a:r>
              <a:rPr lang="en-IN" dirty="0"/>
              <a:t>When ‘Start Record’ button is pressed the audio recording starts and after 10 seconds it stops.</a:t>
            </a:r>
          </a:p>
        </p:txBody>
      </p:sp>
    </p:spTree>
    <p:extLst>
      <p:ext uri="{BB962C8B-B14F-4D97-AF65-F5344CB8AC3E}">
        <p14:creationId xmlns:p14="http://schemas.microsoft.com/office/powerpoint/2010/main" val="821151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90C7E0B-42B2-4F0A-8BE2-3D025D7D6E99}"/>
              </a:ext>
            </a:extLst>
          </p:cNvPr>
          <p:cNvPicPr>
            <a:picLocks noChangeAspect="1"/>
          </p:cNvPicPr>
          <p:nvPr/>
        </p:nvPicPr>
        <p:blipFill>
          <a:blip r:embed="rId2"/>
          <a:stretch>
            <a:fillRect/>
          </a:stretch>
        </p:blipFill>
        <p:spPr>
          <a:xfrm>
            <a:off x="222388" y="184288"/>
            <a:ext cx="10687050" cy="4819650"/>
          </a:xfrm>
          <a:prstGeom prst="rect">
            <a:avLst/>
          </a:prstGeom>
        </p:spPr>
      </p:pic>
    </p:spTree>
    <p:extLst>
      <p:ext uri="{BB962C8B-B14F-4D97-AF65-F5344CB8AC3E}">
        <p14:creationId xmlns:p14="http://schemas.microsoft.com/office/powerpoint/2010/main" val="1929064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80D09-19B2-45A7-8BEA-7B99D9655CF6}"/>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BCFCFBC5-3822-44B3-A24A-2ECBCF218D9F}"/>
              </a:ext>
            </a:extLst>
          </p:cNvPr>
          <p:cNvSpPr>
            <a:spLocks noGrp="1"/>
          </p:cNvSpPr>
          <p:nvPr>
            <p:ph idx="1"/>
          </p:nvPr>
        </p:nvSpPr>
        <p:spPr/>
        <p:txBody>
          <a:bodyPr/>
          <a:lstStyle/>
          <a:p>
            <a:pPr marL="0" indent="0">
              <a:buNone/>
            </a:pPr>
            <a:r>
              <a:rPr lang="en-IN" dirty="0"/>
              <a:t>In MATLAB the recorded audio is saved as a column matrix. This column matrix has a number of cells determined by the sampling frequency and time of recording. The number of cells is always less than or equal to the product of sampling frequency fs, and time of recording t.</a:t>
            </a:r>
          </a:p>
          <a:p>
            <a:pPr marL="0" indent="0">
              <a:buNone/>
            </a:pPr>
            <a:r>
              <a:rPr lang="en-IN" dirty="0"/>
              <a:t>To increase the volume of the demodulated audio, the output of </a:t>
            </a:r>
            <a:r>
              <a:rPr lang="en-IN" dirty="0" err="1"/>
              <a:t>demod</a:t>
            </a:r>
            <a:r>
              <a:rPr lang="en-IN" dirty="0"/>
              <a:t> function is multiplied by a whole number, and is now used as a input to </a:t>
            </a:r>
            <a:r>
              <a:rPr lang="en-IN" dirty="0" err="1"/>
              <a:t>audioplayer</a:t>
            </a:r>
            <a:r>
              <a:rPr lang="en-IN" dirty="0"/>
              <a:t>( ).</a:t>
            </a:r>
          </a:p>
        </p:txBody>
      </p:sp>
    </p:spTree>
    <p:extLst>
      <p:ext uri="{BB962C8B-B14F-4D97-AF65-F5344CB8AC3E}">
        <p14:creationId xmlns:p14="http://schemas.microsoft.com/office/powerpoint/2010/main" val="37596292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606060"/>
      </a:dk2>
      <a:lt2>
        <a:srgbClr val="EDEDED"/>
      </a:lt2>
      <a:accent1>
        <a:srgbClr val="FFC000"/>
      </a:accent1>
      <a:accent2>
        <a:srgbClr val="A5D028"/>
      </a:accent2>
      <a:accent3>
        <a:srgbClr val="0CC978"/>
      </a:accent3>
      <a:accent4>
        <a:srgbClr val="099BDD"/>
      </a:accent4>
      <a:accent5>
        <a:srgbClr val="47BFCD"/>
      </a:accent5>
      <a:accent6>
        <a:srgbClr val="DD7C15"/>
      </a:accent6>
      <a:hlink>
        <a:srgbClr val="FF9933"/>
      </a:hlink>
      <a:folHlink>
        <a:srgbClr val="B2B2B2"/>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B1D2DA32-AC8B-4194-BF85-FF4A5B40EB50}"/>
    </a:ext>
  </a:extLst>
</a:theme>
</file>

<file path=docProps/app.xml><?xml version="1.0" encoding="utf-8"?>
<Properties xmlns="http://schemas.openxmlformats.org/officeDocument/2006/extended-properties" xmlns:vt="http://schemas.openxmlformats.org/officeDocument/2006/docPropsVTypes">
  <Template>TM03090430[[fn=Banded]]</Template>
  <TotalTime>70</TotalTime>
  <Words>531</Words>
  <Application>Microsoft Office PowerPoint</Application>
  <PresentationFormat>Widescreen</PresentationFormat>
  <Paragraphs>27</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Corbel</vt:lpstr>
      <vt:lpstr>Wingdings</vt:lpstr>
      <vt:lpstr>Banded</vt:lpstr>
      <vt:lpstr>SPECTRUM ONLINE INTERNSHIP 2020 TASK 3</vt:lpstr>
      <vt:lpstr>TASK 3</vt:lpstr>
      <vt:lpstr>MATLAB PROGRAM TO MODULATE AND DEMODULATE AN AUDIO SIGNAL AND PLOT IT ACCORDINGLY.</vt:lpstr>
      <vt:lpstr>PowerPoint Presentation</vt:lpstr>
      <vt:lpstr>PowerPoint Presentation</vt:lpstr>
      <vt:lpstr>Using gui</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SPECTRUM ONLINE INTERNSHIP 2020 TASK 3</dc:title>
  <dc:creator>OCAC</dc:creator>
  <cp:lastModifiedBy>OCAC</cp:lastModifiedBy>
  <cp:revision>8</cp:revision>
  <dcterms:created xsi:type="dcterms:W3CDTF">2020-05-21T00:09:33Z</dcterms:created>
  <dcterms:modified xsi:type="dcterms:W3CDTF">2020-05-21T04:35:38Z</dcterms:modified>
</cp:coreProperties>
</file>