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1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0.97000000000000053</c:v>
                </c:pt>
                <c:pt idx="6">
                  <c:v>3.68</c:v>
                </c:pt>
                <c:pt idx="7">
                  <c:v>0.44000000000000022</c:v>
                </c:pt>
                <c:pt idx="8">
                  <c:v>5.54</c:v>
                </c:pt>
                <c:pt idx="9">
                  <c:v>0.83000000000000063</c:v>
                </c:pt>
                <c:pt idx="10">
                  <c:v>4.74</c:v>
                </c:pt>
                <c:pt idx="11">
                  <c:v>5.03</c:v>
                </c:pt>
              </c:numCache>
            </c:numRef>
          </c:val>
          <c:extLst>
            <c:ext xmlns:c16="http://schemas.microsoft.com/office/drawing/2014/chart" uri="{C3380CC4-5D6E-409C-BE32-E72D297353CC}">
              <c16:uniqueId val="{00000000-26B0-0645-95D4-7F0577F9F5B8}"/>
            </c:ext>
          </c:extLst>
        </c:ser>
        <c:dLbls>
          <c:showLegendKey val="0"/>
          <c:showVal val="0"/>
          <c:showCatName val="0"/>
          <c:showSerName val="0"/>
          <c:showPercent val="0"/>
          <c:showBubbleSize val="0"/>
          <c:showLeaderLines val="1"/>
        </c:dLbls>
        <c:firstSliceAng val="0"/>
      </c:pieChart>
    </c:plotArea>
    <c:legend>
      <c:legendPos val="r"/>
      <c:overlay val="0"/>
      <c:txPr>
        <a:bodyPr/>
        <a:lstStyle/>
        <a:p>
          <a:pPr rtl="0">
            <a:defRPr/>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overlay val="0"/>
    </c:title>
    <c:autoTitleDeleted val="0"/>
    <c:plotArea>
      <c:layout/>
      <c:scatterChart>
        <c:scatterStyle val="lineMarker"/>
        <c:varyColors val="0"/>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mooth val="0"/>
          <c:extLst>
            <c:ext xmlns:c16="http://schemas.microsoft.com/office/drawing/2014/chart" uri="{C3380CC4-5D6E-409C-BE32-E72D297353CC}">
              <c16:uniqueId val="{00000000-38BD-4346-A144-54FFA20BE250}"/>
            </c:ext>
          </c:extLst>
        </c:ser>
        <c:dLbls>
          <c:showLegendKey val="0"/>
          <c:showVal val="0"/>
          <c:showCatName val="0"/>
          <c:showSerName val="0"/>
          <c:showPercent val="0"/>
          <c:showBubbleSize val="0"/>
        </c:dLbls>
        <c:axId val="93756416"/>
        <c:axId val="75051776"/>
      </c:scatterChart>
      <c:valAx>
        <c:axId val="93756416"/>
        <c:scaling>
          <c:orientation val="minMax"/>
        </c:scaling>
        <c:delete val="0"/>
        <c:axPos val="b"/>
        <c:majorTickMark val="out"/>
        <c:minorTickMark val="none"/>
        <c:tickLblPos val="nextTo"/>
        <c:crossAx val="75051776"/>
        <c:crosses val="autoZero"/>
        <c:crossBetween val="midCat"/>
      </c:valAx>
      <c:valAx>
        <c:axId val="75051776"/>
        <c:scaling>
          <c:orientation val="minMax"/>
        </c:scaling>
        <c:delete val="0"/>
        <c:axPos val="l"/>
        <c:majorGridlines/>
        <c:numFmt formatCode="General" sourceLinked="1"/>
        <c:majorTickMark val="out"/>
        <c:minorTickMark val="none"/>
        <c:tickLblPos val="nextTo"/>
        <c:crossAx val="93756416"/>
        <c:crosses val="autoZero"/>
        <c:crossBetween val="midCat"/>
      </c:valAx>
    </c:plotArea>
    <c:legend>
      <c:legendPos val="r"/>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C5C967-8EC6-4D9A-B1BF-9A29F758B569}" type="datetimeFigureOut">
              <a:rPr lang="en-US" smtClean="0"/>
              <a:pPr/>
              <a:t>9/9/2024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9C5C967-8EC6-4D9A-B1BF-9A29F758B56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EDFCF-3349-4B23-8F05-8CAEE6772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F9C5C967-8EC6-4D9A-B1BF-9A29F758B569}" type="datetimeFigureOut">
              <a:rPr lang="en-US" smtClean="0"/>
              <a:pPr/>
              <a:t>9/9/2024</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6EDFCF-3349-4B23-8F05-8CAEE6772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9C5C967-8EC6-4D9A-B1BF-9A29F758B56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EDFCF-3349-4B23-8F05-8CAEE6772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9C5C967-8EC6-4D9A-B1BF-9A29F758B569}" type="datetimeFigureOut">
              <a:rPr lang="en-US" smtClean="0"/>
              <a:pPr/>
              <a:t>9/9/2024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9C5C967-8EC6-4D9A-B1BF-9A29F758B569}"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EDFCF-3349-4B23-8F05-8CAEE6772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9C5C967-8EC6-4D9A-B1BF-9A29F758B569}" type="datetimeFigureOut">
              <a:rPr lang="en-US" smtClean="0"/>
              <a:pPr/>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6EDFCF-3349-4B23-8F05-8CAEE6772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9C5C967-8EC6-4D9A-B1BF-9A29F758B569}" type="datetimeFigureOut">
              <a:rPr lang="en-US" smtClean="0"/>
              <a:pPr/>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6EDFCF-3349-4B23-8F05-8CAEE6772F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C5C967-8EC6-4D9A-B1BF-9A29F758B569}" type="datetimeFigureOut">
              <a:rPr lang="en-US" smtClean="0"/>
              <a:pPr/>
              <a:t>9/9/2024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346EDFCF-3349-4B23-8F05-8CAEE6772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9C5C967-8EC6-4D9A-B1BF-9A29F758B569}"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EDFCF-3349-4B23-8F05-8CAEE6772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F9C5C967-8EC6-4D9A-B1BF-9A29F758B569}"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EDFCF-3349-4B23-8F05-8CAEE6772F8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9C5C967-8EC6-4D9A-B1BF-9A29F758B569}" type="datetimeFigureOut">
              <a:rPr lang="en-US" smtClean="0"/>
              <a:pPr/>
              <a:t>9/9/2024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6EDFCF-3349-4B23-8F05-8CAEE6772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hyperlink" Target="https://www.aihr.com/blog/employee-misconduct/" TargetMode="Externa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EMPLOYEE ATTRITION</a:t>
            </a:r>
          </a:p>
        </p:txBody>
      </p:sp>
      <p:sp>
        <p:nvSpPr>
          <p:cNvPr id="3" name="Subtitle 2"/>
          <p:cNvSpPr>
            <a:spLocks noGrp="1"/>
          </p:cNvSpPr>
          <p:nvPr>
            <p:ph type="subTitle" idx="1"/>
          </p:nvPr>
        </p:nvSpPr>
        <p:spPr>
          <a:xfrm>
            <a:off x="3354442" y="3539864"/>
            <a:ext cx="5003772" cy="1101248"/>
          </a:xfrm>
        </p:spPr>
        <p:txBody>
          <a:bodyPr>
            <a:normAutofit lnSpcReduction="10000"/>
          </a:bodyPr>
          <a:lstStyle/>
          <a:p>
            <a:r>
              <a:rPr lang="en-US" b="1" dirty="0">
                <a:solidFill>
                  <a:schemeClr val="accent4">
                    <a:lumMod val="50000"/>
                  </a:schemeClr>
                </a:solidFill>
              </a:rPr>
              <a:t>NAME-GOKUL.S </a:t>
            </a:r>
          </a:p>
          <a:p>
            <a:r>
              <a:rPr lang="en-US" b="1" dirty="0">
                <a:solidFill>
                  <a:schemeClr val="accent4">
                    <a:lumMod val="50000"/>
                  </a:schemeClr>
                </a:solidFill>
              </a:rPr>
              <a:t>DEPARTMENT-B.COM(CA)</a:t>
            </a:r>
          </a:p>
          <a:p>
            <a:r>
              <a:rPr lang="en-US" b="1" dirty="0">
                <a:solidFill>
                  <a:schemeClr val="accent4">
                    <a:lumMod val="50000"/>
                  </a:schemeClr>
                </a:solidFill>
              </a:rPr>
              <a:t>YEAR-3</a:t>
            </a:r>
            <a:r>
              <a:rPr lang="en-US" b="1" baseline="30000" dirty="0">
                <a:solidFill>
                  <a:schemeClr val="accent4">
                    <a:lumMod val="50000"/>
                  </a:schemeClr>
                </a:solidFill>
              </a:rPr>
              <a:t>RD</a:t>
            </a:r>
            <a:r>
              <a:rPr lang="en-US" b="1" dirty="0">
                <a:solidFill>
                  <a:schemeClr val="accent4">
                    <a:lumMod val="50000"/>
                  </a:schemeClr>
                </a:solidFill>
              </a:rPr>
              <a:t> YEAR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extLst>
                    <a:ext uri="{9D8B030D-6E8A-4147-A177-3AD203B41FA5}">
                      <a16:colId xmlns:a16="http://schemas.microsoft.com/office/drawing/2014/main" val="20000"/>
                    </a:ext>
                  </a:extLst>
                </a:gridCol>
                <a:gridCol w="1299204">
                  <a:extLst>
                    <a:ext uri="{9D8B030D-6E8A-4147-A177-3AD203B41FA5}">
                      <a16:colId xmlns:a16="http://schemas.microsoft.com/office/drawing/2014/main" val="20001"/>
                    </a:ext>
                  </a:extLst>
                </a:gridCol>
                <a:gridCol w="938755">
                  <a:extLst>
                    <a:ext uri="{9D8B030D-6E8A-4147-A177-3AD203B41FA5}">
                      <a16:colId xmlns:a16="http://schemas.microsoft.com/office/drawing/2014/main" val="20002"/>
                    </a:ext>
                  </a:extLst>
                </a:gridCol>
                <a:gridCol w="1156608">
                  <a:extLst>
                    <a:ext uri="{9D8B030D-6E8A-4147-A177-3AD203B41FA5}">
                      <a16:colId xmlns:a16="http://schemas.microsoft.com/office/drawing/2014/main" val="20003"/>
                    </a:ext>
                  </a:extLst>
                </a:gridCol>
                <a:gridCol w="1156608">
                  <a:extLst>
                    <a:ext uri="{9D8B030D-6E8A-4147-A177-3AD203B41FA5}">
                      <a16:colId xmlns:a16="http://schemas.microsoft.com/office/drawing/2014/main" val="20004"/>
                    </a:ext>
                  </a:extLst>
                </a:gridCol>
                <a:gridCol w="1699264">
                  <a:extLst>
                    <a:ext uri="{9D8B030D-6E8A-4147-A177-3AD203B41FA5}">
                      <a16:colId xmlns:a16="http://schemas.microsoft.com/office/drawing/2014/main" val="20005"/>
                    </a:ext>
                  </a:extLst>
                </a:gridCol>
                <a:gridCol w="998169">
                  <a:extLst>
                    <a:ext uri="{9D8B030D-6E8A-4147-A177-3AD203B41FA5}">
                      <a16:colId xmlns:a16="http://schemas.microsoft.com/office/drawing/2014/main" val="20006"/>
                    </a:ext>
                  </a:extLst>
                </a:gridCol>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ATTRITION</a:t>
            </a:r>
          </a:p>
        </p:txBody>
      </p:sp>
      <p:sp>
        <p:nvSpPr>
          <p:cNvPr id="3" name="Content Placeholder 2"/>
          <p:cNvSpPr>
            <a:spLocks noGrp="1"/>
          </p:cNvSpPr>
          <p:nvPr>
            <p:ph idx="1"/>
          </p:nvPr>
        </p:nvSpPr>
        <p:spPr/>
        <p:txBody>
          <a:bodyPr>
            <a:normAutofit/>
          </a:bodyPr>
          <a:lstStyle/>
          <a:p>
            <a:pPr>
              <a:buNone/>
            </a:pPr>
            <a:r>
              <a:rPr lang="en-US" b="1" dirty="0"/>
              <a:t>Attrition Meaning:</a:t>
            </a:r>
          </a:p>
          <a:p>
            <a:pPr>
              <a:buNone/>
            </a:pPr>
            <a:r>
              <a:rPr lang="en-US" dirty="0"/>
              <a:t>                Attrition 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a:t>EMPLOYEE ATTRITION VS EMPLOYEE TURNOVER</a:t>
            </a:r>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a:t>Attrition Rate: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extLst>
                    <a:ext uri="{9D8B030D-6E8A-4147-A177-3AD203B41FA5}">
                      <a16:colId xmlns:a16="http://schemas.microsoft.com/office/drawing/2014/main" val="20000"/>
                    </a:ext>
                  </a:extLst>
                </a:gridCol>
                <a:gridCol w="2631128">
                  <a:extLst>
                    <a:ext uri="{9D8B030D-6E8A-4147-A177-3AD203B41FA5}">
                      <a16:colId xmlns:a16="http://schemas.microsoft.com/office/drawing/2014/main" val="20001"/>
                    </a:ext>
                  </a:extLst>
                </a:gridCol>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extLst>
                  <a:ext uri="{0D108BD9-81ED-4DB2-BD59-A6C34878D82A}">
                    <a16:rowId xmlns:a16="http://schemas.microsoft.com/office/drawing/2014/main" val="10000"/>
                  </a:ext>
                </a:extLst>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br>
                        <a:rPr lang="en-US" sz="1100" dirty="0"/>
                      </a:br>
                      <a:r>
                        <a:rPr lang="en-US" sz="1100" dirty="0"/>
                        <a:t>In termination for cause cases, such as poor performance or </a:t>
                      </a:r>
                      <a:r>
                        <a:rPr lang="en-US" sz="1100" dirty="0">
                          <a:hlinkClick r:id="rId2"/>
                        </a:rPr>
                        <a:t>misconduct</a:t>
                      </a:r>
                      <a:r>
                        <a:rPr lang="en-US" sz="1100" dirty="0"/>
                        <a:t>, 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rate:                                                                 </a:t>
            </a:r>
          </a:p>
          <a:p>
            <a:r>
              <a:rPr lang="en-US" sz="2000" dirty="0"/>
              <a:t>                                                                                                                               Calculating 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ATTRITION </a:t>
            </a:r>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a:t>Is employee attrition always bad?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a:t>Is employee attrition always bad?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9</TotalTime>
  <Words>497</Words>
  <Application>Microsoft Office PowerPoint</Application>
  <PresentationFormat>On-screen Show (4:3)</PresentationFormat>
  <Paragraphs>128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EMPLOYEE ATTRITION</vt:lpstr>
      <vt:lpstr>ATTRITION</vt:lpstr>
      <vt:lpstr>EMPLOYEE ATTRITION VS EMPLOYEE TURNOVER</vt:lpstr>
      <vt:lpstr>PowerPoint Presentation</vt:lpstr>
      <vt:lpstr>PowerPoint Presentation</vt:lpstr>
      <vt:lpstr>PowerPoint Presentation</vt:lpstr>
      <vt:lpstr>ATTRITION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Guest User</cp:lastModifiedBy>
  <cp:revision>4</cp:revision>
  <dcterms:created xsi:type="dcterms:W3CDTF">2024-08-23T08:08:26Z</dcterms:created>
  <dcterms:modified xsi:type="dcterms:W3CDTF">2024-09-09T10:22:31Z</dcterms:modified>
</cp:coreProperties>
</file>