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BISH\AppData\Local\Microsoft\Windows\INetCache\IE\SAO7WU2A\Shabana_excel%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[Shabana_excel(1).xlsx]Sheet1!PivotTable1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perfomance analysis</a:t>
            </a:r>
          </a:p>
        </c:rich>
      </c:tx>
      <c:layout>
        <c:manualLayout>
          <c:xMode val="edge"/>
          <c:yMode val="edge"/>
          <c:x val="0.331513157894737"/>
          <c:y val="0.234722220235401"/>
        </c:manualLayout>
      </c:layout>
      <c:overlay val="0"/>
      <c:spPr>
        <a:noFill/>
        <a:ln>
          <a:noFill/>
        </a:ln>
        <a:effectLst/>
      </c:spPr>
    </c:title>
    <c:autoTitleDeleted val="0"/>
    <c:plotArea>
      <c:layout>
        <c:manualLayout>
          <c:layoutTarget val="inner"/>
          <c:xMode val="edge"/>
          <c:yMode val="edge"/>
          <c:x val="0.106394736842105"/>
          <c:y val="0.331944442457623"/>
          <c:w val="0.634"/>
          <c:h val="0.448009262239492"/>
        </c:manualLayout>
      </c:layout>
      <c:lineChart>
        <c:grouping val="standard"/>
        <c:varyColors val="0"/>
        <c:ser>
          <c:idx val="0"/>
          <c:order val="0"/>
          <c:tx>
            <c:strRef>
              <c:f>'[Shabana_excel(1).xlsx]Sheet1'!$B$3:$B$4</c:f>
              <c:strCache>
                <c:ptCount val="1"/>
                <c:pt idx="0">
                  <c:v>HIGH</c:v>
                </c:pt>
              </c:strCache>
            </c:strRef>
          </c:tx>
          <c:spPr>
            <a:ln w="28575" cap="rnd">
              <a:solidFill>
                <a:schemeClr val="accent1"/>
              </a:solidFill>
              <a:round/>
            </a:ln>
            <a:effectLst/>
          </c:spPr>
          <c:marker>
            <c:symbol val="none"/>
          </c:marker>
          <c:dLbls>
            <c:delete val="1"/>
          </c:dLbls>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'[Shabana_excel(1).xlsx]Sheet1'!$B$5:$B$15</c:f>
              <c:numCache>
                <c:formatCode>General</c:formatCode>
                <c:ptCount val="10"/>
                <c:pt idx="0">
                  <c:v>17.0</c:v>
                </c:pt>
                <c:pt idx="1">
                  <c:v>20.0</c:v>
                </c:pt>
                <c:pt idx="2">
                  <c:v>21.0</c:v>
                </c:pt>
                <c:pt idx="3">
                  <c:v>17.0</c:v>
                </c:pt>
                <c:pt idx="4">
                  <c:v>22.0</c:v>
                </c:pt>
                <c:pt idx="5">
                  <c:v>31.0</c:v>
                </c:pt>
                <c:pt idx="6">
                  <c:v>27.0</c:v>
                </c:pt>
                <c:pt idx="7">
                  <c:v>27.0</c:v>
                </c:pt>
                <c:pt idx="8">
                  <c:v>21.0</c:v>
                </c:pt>
                <c:pt idx="9">
                  <c:v>26.0</c:v>
                </c:pt>
              </c:numCache>
            </c:numRef>
          </c:val>
          <c:smooth val="0"/>
        </c:ser>
        <c:ser>
          <c:idx val="1"/>
          <c:order val="1"/>
          <c:tx>
            <c:strRef>
              <c:f>'[Shabana_excel(1).xlsx]Sheet1'!$C$3:$C$4</c:f>
              <c:strCache>
                <c:ptCount val="1"/>
                <c:pt idx="0">
                  <c:v>LOW</c:v>
                </c:pt>
              </c:strCache>
            </c:strRef>
          </c:tx>
          <c:spPr>
            <a:ln w="28575" cap="rnd">
              <a:solidFill>
                <a:schemeClr val="accent2"/>
              </a:solidFill>
              <a:round/>
            </a:ln>
            <a:effectLst/>
          </c:spPr>
          <c:marker>
            <c:symbol val="none"/>
          </c:marker>
          <c:dLbls>
            <c:delete val="1"/>
          </c:dLbls>
          <c:trendline>
            <c:spPr>
              <a:ln w="19050" cap="rnd">
                <a:solidFill>
                  <a:schemeClr val="accent2"/>
                </a:solidFill>
                <a:prstDash val="sysDot"/>
              </a:ln>
              <a:effectLst/>
            </c:spPr>
            <c:trendlineType val="exp"/>
            <c:dispRSqr val="0"/>
            <c:dispEq val="0"/>
          </c:trendline>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'[Shabana_excel(1).xlsx]Sheet1'!$C$5:$C$15</c:f>
              <c:numCache>
                <c:formatCode>General</c:formatCode>
                <c:ptCount val="10"/>
                <c:pt idx="0">
                  <c:v>35.0</c:v>
                </c:pt>
                <c:pt idx="1">
                  <c:v>48.0</c:v>
                </c:pt>
                <c:pt idx="2">
                  <c:v>42.0</c:v>
                </c:pt>
                <c:pt idx="3">
                  <c:v>40.0</c:v>
                </c:pt>
                <c:pt idx="4">
                  <c:v>41.0</c:v>
                </c:pt>
                <c:pt idx="5">
                  <c:v>33.0</c:v>
                </c:pt>
                <c:pt idx="6">
                  <c:v>43.0</c:v>
                </c:pt>
                <c:pt idx="7">
                  <c:v>43.0</c:v>
                </c:pt>
                <c:pt idx="8">
                  <c:v>45.0</c:v>
                </c:pt>
                <c:pt idx="9">
                  <c:v>35.0</c:v>
                </c:pt>
              </c:numCache>
            </c:numRef>
          </c:val>
          <c:smooth val="0"/>
        </c:ser>
        <c:ser>
          <c:idx val="2"/>
          <c:order val="2"/>
          <c:tx>
            <c:strRef>
              <c:f>'[Shabana_excel(1).xlsx]Sheet1'!$D$3:$D$4</c:f>
              <c:strCache>
                <c:ptCount val="1"/>
                <c:pt idx="0">
                  <c:v>MED</c:v>
                </c:pt>
              </c:strCache>
            </c:strRef>
          </c:tx>
          <c:spPr>
            <a:ln w="28575" cap="rnd">
              <a:solidFill>
                <a:schemeClr val="accent3"/>
              </a:solidFill>
              <a:round/>
            </a:ln>
            <a:effectLst/>
          </c:spPr>
          <c:marker>
            <c:symbol val="none"/>
          </c:marker>
          <c:dLbls>
            <c:delete val="1"/>
          </c:dLbls>
          <c:trendline>
            <c:spPr>
              <a:ln w="19050" cap="rnd">
                <a:solidFill>
                  <a:schemeClr val="accent3"/>
                </a:solidFill>
                <a:prstDash val="sysDot"/>
              </a:ln>
              <a:effectLst/>
            </c:spPr>
            <c:trendlineType val="linear"/>
            <c:dispRSqr val="0"/>
            <c:dispEq val="0"/>
          </c:trendline>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'[Shabana_excel(1).xlsx]Sheet1'!$D$5:$D$15</c:f>
              <c:numCache>
                <c:formatCode>General</c:formatCode>
                <c:ptCount val="10"/>
                <c:pt idx="0">
                  <c:v>85.0</c:v>
                </c:pt>
                <c:pt idx="1">
                  <c:v>65.0</c:v>
                </c:pt>
                <c:pt idx="2">
                  <c:v>79.0</c:v>
                </c:pt>
                <c:pt idx="3">
                  <c:v>92.0</c:v>
                </c:pt>
                <c:pt idx="4">
                  <c:v>79.0</c:v>
                </c:pt>
                <c:pt idx="5">
                  <c:v>70.0</c:v>
                </c:pt>
                <c:pt idx="6">
                  <c:v>75.0</c:v>
                </c:pt>
                <c:pt idx="7">
                  <c:v>83.0</c:v>
                </c:pt>
                <c:pt idx="8">
                  <c:v>72.0</c:v>
                </c:pt>
                <c:pt idx="9">
                  <c:v>85.0</c:v>
                </c:pt>
              </c:numCache>
            </c:numRef>
          </c:val>
          <c:smooth val="0"/>
        </c:ser>
        <c:ser>
          <c:idx val="3"/>
          <c:order val="3"/>
          <c:tx>
            <c:strRef>
              <c:f>'[Shabana_excel(1).xlsx]Sheet1'!$E$3:$E$4</c:f>
              <c:strCache>
                <c:ptCount val="1"/>
                <c:pt idx="0">
                  <c:v>VERY HIGH</c:v>
                </c:pt>
              </c:strCache>
            </c:strRef>
          </c:tx>
          <c:spPr>
            <a:ln w="28575" cap="rnd">
              <a:solidFill>
                <a:schemeClr val="accent4"/>
              </a:solidFill>
              <a:round/>
            </a:ln>
            <a:effectLst/>
          </c:spPr>
          <c:marker>
            <c:symbol val="none"/>
          </c:marker>
          <c:dLbls>
            <c:delete val="1"/>
          </c:dLbls>
          <c:cat>
            <c:strRef>
              <c:f>'[Shabana_excel(1).xlsx]Sheet1'!$A$5:$A$15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'[Shabana_excel(1).xlsx]Sheet1'!$E$5:$E$15</c:f>
              <c:numCache>
                <c:formatCode>General</c:formatCode>
                <c:ptCount val="10"/>
                <c:pt idx="0">
                  <c:v>15.0</c:v>
                </c:pt>
                <c:pt idx="1">
                  <c:v>15.0</c:v>
                </c:pt>
                <c:pt idx="2">
                  <c:v>14.0</c:v>
                </c:pt>
                <c:pt idx="3">
                  <c:v>9.0</c:v>
                </c:pt>
                <c:pt idx="4">
                  <c:v>15.0</c:v>
                </c:pt>
                <c:pt idx="5">
                  <c:v>12.0</c:v>
                </c:pt>
                <c:pt idx="6">
                  <c:v>15.0</c:v>
                </c:pt>
                <c:pt idx="7">
                  <c:v>17.0</c:v>
                </c:pt>
                <c:pt idx="8">
                  <c:v>13.0</c:v>
                </c:pt>
                <c:pt idx="9">
                  <c:v>13.0</c:v>
                </c:pt>
              </c:numCache>
            </c:numRef>
          </c:val>
          <c:smooth val="0"/>
        </c:ser>
        <c:dLbls>
          <c:showLegendKey val="0"/>
          <c:showVal val="0"/>
          <c:showCatName val="0"/>
          <c:showSerName val="0"/>
          <c:showPercent val="0"/>
          <c:showBubbleSize val="0"/>
        </c:dLbls>
        <c:marker val="0"/>
        <c:smooth val="0"/>
        <c:axId val="441530310"/>
        <c:axId val="729437948"/>
      </c:lineChart>
      <c:catAx>
        <c:axId val="44153031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29437948"/>
        <c:crosses val="autoZero"/>
        <c:auto val="1"/>
        <c:lblAlgn val="ctr"/>
        <c:lblOffset val="100"/>
        <c:noMultiLvlLbl val="0"/>
      </c:catAx>
      <c:valAx>
        <c:axId val="72943794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153031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24"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0" y="0"/>
            <a:ext cx="12192000" cy="6858000"/>
          </a:xfrm>
          <a:prstGeom prst="rect"/>
          <a:noFill/>
          <a:ln w="9525">
            <a:noFill/>
          </a:ln>
        </p:spPr>
      </p:pic>
      <p:sp>
        <p:nvSpPr>
          <p:cNvPr id="1048581" name="Rectangle 3"/>
          <p:cNvSpPr>
            <a:spLocks noGrp="1" noChangeArrowheads="1"/>
          </p:cNvSpPr>
          <p:nvPr>
            <p:ph type="ctrTitle"/>
          </p:nvPr>
        </p:nvSpPr>
        <p:spPr>
          <a:xfrm>
            <a:off x="2063751" y="1701800"/>
            <a:ext cx="9211733" cy="1082675"/>
          </a:xfrm>
        </p:spPr>
        <p:txBody>
          <a:bodyPr/>
          <a:lstStyle>
            <a:lvl1pPr algn="r"/>
          </a:lstStyle>
          <a:p>
            <a:pPr lvl="0"/>
            <a:r>
              <a:rPr altLang="zh-CN" lang="en-US" noProof="0" smtClean="0"/>
              <a:t>Click to edit Master title style</a:t>
            </a:r>
            <a:endParaRPr altLang="zh-CN" lang="en-US" noProof="0" smtClean="0"/>
          </a:p>
        </p:txBody>
      </p:sp>
      <p:sp>
        <p:nvSpPr>
          <p:cNvPr id="1048582" name="Rectangle 4"/>
          <p:cNvSpPr>
            <a:spLocks noGrp="1" noChangeArrowheads="1"/>
          </p:cNvSpPr>
          <p:nvPr>
            <p:ph type="subTitle" idx="1"/>
          </p:nvPr>
        </p:nvSpPr>
        <p:spPr>
          <a:xfrm>
            <a:off x="2063751" y="2927350"/>
            <a:ext cx="9218083" cy="1752600"/>
          </a:xfrm>
        </p:spPr>
        <p:txBody>
          <a:bodyPr/>
          <a:lstStyle>
            <a:lvl1pPr algn="r" indent="0" marL="0">
              <a:buFontTx/>
              <a:buNone/>
            </a:lvl1pPr>
          </a:lstStyle>
          <a:p>
            <a:pPr lvl="0"/>
            <a:r>
              <a:rPr altLang="zh-CN" lang="en-US" noProof="0" smtClean="0"/>
              <a:t>Click to edit Master subtitle style</a:t>
            </a:r>
            <a:endParaRPr altLang="zh-CN" lang="en-US" noProof="0" smtClean="0"/>
          </a:p>
        </p:txBody>
      </p:sp>
      <p:sp>
        <p:nvSpPr>
          <p:cNvPr id="1048583"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B61BEF0D-F0BB-DE4B-95CE-6DB70DBA9567}" type="datetimeFigureOut">
              <a:rPr dirty="0" lang="en-US"/>
            </a:fld>
            <a:endParaRPr dirty="0" lang="en-US"/>
          </a:p>
        </p:txBody>
      </p:sp>
      <p:sp>
        <p:nvSpPr>
          <p:cNvPr id="1048584"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dirty="0" lang="en-US"/>
          </a:p>
        </p:txBody>
      </p:sp>
      <p:sp>
        <p:nvSpPr>
          <p:cNvPr id="1048585"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D57F1E4F-1CFF-5643-939E-217C01CDF565}" type="slidenum">
              <a:rPr dirty="0" lang="en-US"/>
            </a:fld>
            <a:endParaRPr dirty="0"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0"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7"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7"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588"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589"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59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5"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47" name="Footer Placeholder 5"/>
          <p:cNvSpPr>
            <a:spLocks noGrp="1"/>
          </p:cNvSpPr>
          <p:nvPr>
            <p:ph type="ftr" sz="quarter" idx="11"/>
          </p:nvPr>
        </p:nvSpPr>
        <p:spPr/>
        <p:txBody>
          <a:bodyPr/>
          <a:p>
            <a:endParaRPr dirty="0" lang="en-US"/>
          </a:p>
        </p:txBody>
      </p:sp>
      <p:sp>
        <p:nvSpPr>
          <p:cNvPr id="1048648"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9"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50"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1"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2"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3"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55" name="Footer Placeholder 7"/>
          <p:cNvSpPr>
            <a:spLocks noGrp="1"/>
          </p:cNvSpPr>
          <p:nvPr>
            <p:ph type="ftr" sz="quarter" idx="11"/>
          </p:nvPr>
        </p:nvSpPr>
        <p:spPr/>
        <p:txBody>
          <a:bodyPr/>
          <a:p>
            <a:endParaRPr dirty="0" lang="en-US"/>
          </a:p>
        </p:txBody>
      </p:sp>
      <p:sp>
        <p:nvSpPr>
          <p:cNvPr id="1048656"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p>
            <a:r>
              <a:rPr lang="en-US" smtClean="0"/>
              <a:t>Click to edit Master title style</a:t>
            </a:r>
            <a:endParaRPr lang="en-US"/>
          </a:p>
        </p:txBody>
      </p:sp>
      <p:sp>
        <p:nvSpPr>
          <p:cNvPr id="1048617"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18" name="Footer Placeholder 3"/>
          <p:cNvSpPr>
            <a:spLocks noGrp="1"/>
          </p:cNvSpPr>
          <p:nvPr>
            <p:ph type="ftr" sz="quarter" idx="11"/>
          </p:nvPr>
        </p:nvSpPr>
        <p:spPr/>
        <p:txBody>
          <a:bodyPr/>
          <a:p>
            <a:endParaRPr dirty="0" lang="en-US"/>
          </a:p>
        </p:txBody>
      </p:sp>
      <p:sp>
        <p:nvSpPr>
          <p:cNvPr id="1048619"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600"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01" name="Footer Placeholder 2"/>
          <p:cNvSpPr>
            <a:spLocks noGrp="1"/>
          </p:cNvSpPr>
          <p:nvPr>
            <p:ph type="ftr" sz="quarter" idx="11"/>
          </p:nvPr>
        </p:nvSpPr>
        <p:spPr/>
        <p:txBody>
          <a:bodyPr/>
          <a:p>
            <a:endParaRPr dirty="0" lang="en-US"/>
          </a:p>
        </p:txBody>
      </p:sp>
      <p:sp>
        <p:nvSpPr>
          <p:cNvPr id="1048602"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7"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58"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9"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60"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34"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35"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3"/>
          <p:cNvPicPr>
            <a:picLocks noChangeAspect="1"/>
          </p:cNvPicPr>
          <p:nvPr/>
        </p:nvPicPr>
        <p:blipFill>
          <a:blip xmlns:r="http://schemas.openxmlformats.org/officeDocument/2006/relationships" r:embed="rId12"/>
          <a:stretch>
            <a:fillRect/>
          </a:stretch>
        </p:blipFill>
        <p:spPr>
          <a:xfrm>
            <a:off x="-8467" y="0"/>
            <a:ext cx="12200467"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B61BEF0D-F0BB-DE4B-95CE-6DB70DBA9567}" type="datetimeFigureOut">
              <a:rPr dirty="0" lang="en-US"/>
            </a:fld>
            <a:endParaRPr dirty="0"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dirty="0"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176020" y="549275"/>
            <a:ext cx="8267065" cy="1646555"/>
          </a:xfrm>
          <a:noFill/>
          <a:ln>
            <a:noFill/>
            <a:prstDash val="solid"/>
          </a:ln>
        </p:spPr>
        <p:txBody>
          <a:bodyPr/>
          <a:p>
            <a:pPr algn="l"/>
            <a:r>
              <a:rPr b="1" dirty="0" sz="3600" lang="en-US" u="sng">
                <a:solidFill>
                  <a:srgbClr val="002060"/>
                </a:solidFill>
                <a:latin typeface="Times New Roman" panose="02020603050405020304" pitchFamily="18" charset="0"/>
                <a:cs typeface="Times New Roman" panose="02020603050405020304" pitchFamily="18" charset="0"/>
              </a:rPr>
              <a:t>EMPLOYEE PERFORMANCE ANALYSIS USING EXCEL</a:t>
            </a:r>
            <a:endParaRPr altLang="en-US" b="1" dirty="0" sz="3600" lang="en-US" u="sng">
              <a:solidFill>
                <a:srgbClr val="002060"/>
              </a:solidFill>
              <a:latin typeface="Times New Roman" panose="02020603050405020304" pitchFamily="18" charset="0"/>
              <a:cs typeface="Times New Roman" panose="02020603050405020304" pitchFamily="18" charset="0"/>
            </a:endParaRPr>
          </a:p>
        </p:txBody>
      </p:sp>
      <p:sp>
        <p:nvSpPr>
          <p:cNvPr id="1048587" name="TextBox 3"/>
          <p:cNvSpPr txBox="1"/>
          <p:nvPr/>
        </p:nvSpPr>
        <p:spPr>
          <a:xfrm>
            <a:off x="1648460" y="3265805"/>
            <a:ext cx="8245475"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U</a:t>
            </a:r>
            <a:r>
              <a:rPr b="1" dirty="0" sz="2400" lang="en-US">
                <a:solidFill>
                  <a:srgbClr val="36363D"/>
                </a:solidFill>
                <a:latin typeface="Times New Roman" panose="02020603050405020304" pitchFamily="18" charset="0"/>
                <a:cs typeface="Times New Roman" panose="02020603050405020304" pitchFamily="18" charset="0"/>
              </a:rPr>
              <a:t>B</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M</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Segoe UI Emoji" panose="020B0502040204020203" charset="0"/>
                <a:cs typeface="Segoe UI Emoji" panose="020B0502040204020203" charset="0"/>
              </a:rPr>
              <a:t>3122</a:t>
            </a:r>
            <a:r>
              <a:rPr b="1" dirty="0" sz="2400" lang="en-US">
                <a:solidFill>
                  <a:srgbClr val="36363D"/>
                </a:solidFill>
                <a:latin typeface="Segoe UI Emoji" panose="020B0502040204020203" charset="0"/>
                <a:cs typeface="Segoe UI Emoji" panose="020B0502040204020203" charset="0"/>
              </a:rPr>
              <a:t>1</a:t>
            </a:r>
            <a:r>
              <a:rPr b="1" dirty="0" sz="2400" lang="en-US">
                <a:solidFill>
                  <a:srgbClr val="36363D"/>
                </a:solidFill>
                <a:latin typeface="Segoe UI Emoji" panose="020B0502040204020203" charset="0"/>
                <a:cs typeface="Segoe UI Emoji" panose="020B0502040204020203" charset="0"/>
              </a:rPr>
              <a:t>8</a:t>
            </a:r>
            <a:r>
              <a:rPr b="1" dirty="0" sz="2400" lang="en-US">
                <a:solidFill>
                  <a:srgbClr val="36363D"/>
                </a:solidFill>
                <a:latin typeface="Segoe UI Emoji" panose="020B0502040204020203" charset="0"/>
                <a:cs typeface="Segoe UI Emoji" panose="020B0502040204020203" charset="0"/>
              </a:rPr>
              <a:t>3</a:t>
            </a:r>
            <a:r>
              <a:rPr b="1" dirty="0" sz="2400" lang="en-US">
                <a:solidFill>
                  <a:srgbClr val="36363D"/>
                </a:solidFill>
                <a:latin typeface="Segoe UI Emoji" panose="020B0502040204020203" charset="0"/>
                <a:cs typeface="Segoe UI Emoji" panose="020B0502040204020203" charset="0"/>
              </a:rPr>
              <a:t>1</a:t>
            </a:r>
            <a:r>
              <a:rPr b="1" dirty="0" sz="2400" lang="en-US">
                <a:solidFill>
                  <a:srgbClr val="36363D"/>
                </a:solidFill>
                <a:latin typeface="Segoe UI Emoji" panose="020B0502040204020203" charset="0"/>
                <a:cs typeface="Segoe UI Emoji" panose="020B0502040204020203" charset="0"/>
              </a:rPr>
              <a:t>2</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559185D098B3FBD8BBC4A7CB52466FA7</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Segoe UI Emoji" panose="020B0502040204020203" charset="0"/>
                <a:cs typeface="Segoe UI Emoji" panose="020B0502040204020203"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Segoe UI Emoji" panose="020B0502040204020203" charset="0"/>
                <a:cs typeface="Segoe UI Emoji" panose="020B0502040204020203" charset="0"/>
              </a:rPr>
              <a:t> </a:t>
            </a:r>
            <a:r>
              <a:rPr b="1" dirty="0" sz="2400" lang="en-US">
                <a:solidFill>
                  <a:srgbClr val="36363D"/>
                </a:solidFill>
                <a:latin typeface="Segoe UI Emoji" panose="020B0502040204020203" charset="0"/>
                <a:cs typeface="Segoe UI Emoji" panose="020B0502040204020203" charset="0"/>
              </a:rPr>
              <a:t>G</a:t>
            </a:r>
            <a:r>
              <a:rPr b="1" dirty="0" sz="2400" lang="en-US">
                <a:solidFill>
                  <a:srgbClr val="36363D"/>
                </a:solidFill>
                <a:latin typeface="Segoe UI Emoji" panose="020B0502040204020203" charset="0"/>
                <a:cs typeface="Segoe UI Emoji" panose="020B0502040204020203" charset="0"/>
              </a:rPr>
              <a:t>OV</a:t>
            </a:r>
            <a:r>
              <a:rPr b="1" dirty="0" sz="2400" lang="en-US">
                <a:solidFill>
                  <a:srgbClr val="36363D"/>
                </a:solidFill>
                <a:latin typeface="Segoe UI Emoji" panose="020B0502040204020203" charset="0"/>
                <a:cs typeface="Segoe UI Emoji" panose="020B0502040204020203" charset="0"/>
              </a:rPr>
              <a:t>ERNMENT </a:t>
            </a:r>
            <a:r>
              <a:rPr b="1" dirty="0" sz="2400" lang="en-US">
                <a:solidFill>
                  <a:srgbClr val="36363D"/>
                </a:solidFill>
                <a:latin typeface="Segoe UI Emoji" panose="020B0502040204020203" charset="0"/>
                <a:cs typeface="Segoe UI Emoji" panose="020B0502040204020203" charset="0"/>
              </a:rPr>
              <a:t>ART'S </a:t>
            </a:r>
            <a:r>
              <a:rPr b="1" dirty="0" sz="2400" lang="en-US">
                <a:solidFill>
                  <a:srgbClr val="36363D"/>
                </a:solidFill>
                <a:latin typeface="Segoe UI Emoji" panose="020B0502040204020203" charset="0"/>
                <a:cs typeface="Segoe UI Emoji" panose="020B0502040204020203" charset="0"/>
              </a:rPr>
              <a:t>AN</a:t>
            </a:r>
            <a:r>
              <a:rPr b="1" dirty="0" sz="2400" lang="en-US">
                <a:solidFill>
                  <a:srgbClr val="36363D"/>
                </a:solidFill>
                <a:latin typeface="Segoe UI Emoji" panose="020B0502040204020203" charset="0"/>
                <a:cs typeface="Segoe UI Emoji" panose="020B0502040204020203" charset="0"/>
              </a:rPr>
              <a:t>D </a:t>
            </a:r>
            <a:r>
              <a:rPr b="1" dirty="0" sz="2400" lang="en-US">
                <a:solidFill>
                  <a:srgbClr val="36363D"/>
                </a:solidFill>
                <a:latin typeface="Segoe UI Emoji" panose="020B0502040204020203" charset="0"/>
                <a:cs typeface="Segoe UI Emoji" panose="020B0502040204020203" charset="0"/>
              </a:rPr>
              <a:t>SC</a:t>
            </a:r>
            <a:r>
              <a:rPr b="1" dirty="0" sz="2400" lang="en-US">
                <a:solidFill>
                  <a:srgbClr val="36363D"/>
                </a:solidFill>
                <a:latin typeface="Segoe UI Emoji" panose="020B0502040204020203" charset="0"/>
                <a:cs typeface="Segoe UI Emoji" panose="020B0502040204020203" charset="0"/>
              </a:rPr>
              <a:t>IENCE</a:t>
            </a:r>
            <a:r>
              <a:rPr b="1" dirty="0" sz="2400" lang="en-US">
                <a:solidFill>
                  <a:srgbClr val="36363D"/>
                </a:solidFill>
                <a:latin typeface="Segoe UI Emoji" panose="020B0502040204020203" charset="0"/>
                <a:cs typeface="Segoe UI Emoji" panose="020B0502040204020203" charset="0"/>
              </a:rPr>
              <a:t> C</a:t>
            </a:r>
            <a:r>
              <a:rPr b="1" dirty="0" sz="2400" lang="en-US">
                <a:solidFill>
                  <a:srgbClr val="36363D"/>
                </a:solidFill>
                <a:latin typeface="Segoe UI Emoji" panose="020B0502040204020203" charset="0"/>
                <a:cs typeface="Segoe UI Emoji" panose="020B0502040204020203" charset="0"/>
              </a:rPr>
              <a:t>OL</a:t>
            </a:r>
            <a:r>
              <a:rPr b="1" dirty="0" sz="2400" lang="en-US">
                <a:solidFill>
                  <a:srgbClr val="36363D"/>
                </a:solidFill>
                <a:latin typeface="Segoe UI Emoji" panose="020B0502040204020203" charset="0"/>
                <a:cs typeface="Segoe UI Emoji" panose="020B0502040204020203" charset="0"/>
              </a:rPr>
              <a:t>LEGE</a:t>
            </a:r>
            <a:r>
              <a:rPr b="1" dirty="0" sz="2400" lang="en-US">
                <a:solidFill>
                  <a:srgbClr val="36363D"/>
                </a:solidFill>
                <a:latin typeface="Segoe UI Emoji" panose="020B0502040204020203" charset="0"/>
                <a:cs typeface="Segoe UI Emoji" panose="020B0502040204020203" charset="0"/>
              </a:rPr>
              <a:t> R</a:t>
            </a:r>
            <a:r>
              <a:rPr b="1" dirty="0" sz="2400" lang="en-US">
                <a:solidFill>
                  <a:srgbClr val="36363D"/>
                </a:solidFill>
                <a:latin typeface="Segoe UI Emoji" panose="020B0502040204020203" charset="0"/>
                <a:cs typeface="Segoe UI Emoji" panose="020B0502040204020203" charset="0"/>
              </a:rPr>
              <a:t>K </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GA</a:t>
            </a:r>
            <a:r>
              <a:rPr b="1" dirty="0" sz="2400" lang="en-US">
                <a:solidFill>
                  <a:srgbClr val="36363D"/>
                </a:solidFill>
                <a:latin typeface="Segoe UI Emoji" panose="020B0502040204020203" charset="0"/>
                <a:cs typeface="Segoe UI Emoji" panose="020B0502040204020203" charset="0"/>
              </a:rPr>
              <a:t>R </a:t>
            </a:r>
            <a:r>
              <a:rPr b="1" dirty="0" sz="2400" lang="en-US">
                <a:solidFill>
                  <a:srgbClr val="36363D"/>
                </a:solidFill>
                <a:latin typeface="Segoe UI Emoji" panose="020B0502040204020203" charset="0"/>
                <a:cs typeface="Segoe UI Emoji" panose="020B0502040204020203" charset="0"/>
              </a:rPr>
              <a:t>CH</a:t>
            </a:r>
            <a:r>
              <a:rPr b="1" dirty="0" sz="2400" lang="en-US">
                <a:solidFill>
                  <a:srgbClr val="36363D"/>
                </a:solidFill>
                <a:latin typeface="Segoe UI Emoji" panose="020B0502040204020203" charset="0"/>
                <a:cs typeface="Segoe UI Emoji" panose="020B0502040204020203" charset="0"/>
              </a:rPr>
              <a:t>EN</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I </a:t>
            </a:r>
            <a:r>
              <a:rPr b="1" dirty="0" sz="2400" lang="en-US">
                <a:solidFill>
                  <a:srgbClr val="36363D"/>
                </a:solidFill>
                <a:latin typeface="Segoe UI Emoji" panose="020B0502040204020203" charset="0"/>
                <a:cs typeface="Segoe UI Emoji" panose="020B0502040204020203" charset="0"/>
              </a:rPr>
              <a:t>-8</a:t>
            </a:r>
            <a:r>
              <a:rPr b="1" dirty="0" sz="2400" lang="en-US">
                <a:solidFill>
                  <a:srgbClr val="36363D"/>
                </a:solidFill>
                <a:latin typeface="Segoe UI Emoji" panose="020B0502040204020203" charset="0"/>
                <a:cs typeface="Segoe UI Emoji" panose="020B0502040204020203" charset="0"/>
              </a:rPr>
              <a:t>1</a:t>
            </a:r>
            <a:endParaRPr b="1" dirty="0" sz="2400" lang="en-US">
              <a:solidFill>
                <a:srgbClr val="36363D"/>
              </a:solidFill>
              <a:latin typeface="Segoe UI Emoji" panose="020B0502040204020203" charset="0"/>
              <a:cs typeface="Segoe UI Emoj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extBox 1"/>
          <p:cNvSpPr txBox="1"/>
          <p:nvPr/>
        </p:nvSpPr>
        <p:spPr>
          <a:xfrm>
            <a:off x="543338" y="320213"/>
            <a:ext cx="6520070" cy="637540"/>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23" name="TextBox 4"/>
          <p:cNvSpPr txBox="1"/>
          <p:nvPr/>
        </p:nvSpPr>
        <p:spPr>
          <a:xfrm>
            <a:off x="1303262" y="1166842"/>
            <a:ext cx="9287492" cy="4561839"/>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1"/>
          <p:cNvSpPr txBox="1"/>
          <p:nvPr/>
        </p:nvSpPr>
        <p:spPr>
          <a:xfrm>
            <a:off x="583095" y="598509"/>
            <a:ext cx="6944140" cy="1196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graphicFrame>
        <p:nvGraphicFramePr>
          <p:cNvPr id="4194304" name="Chart 2"/>
          <p:cNvGraphicFramePr>
            <a:graphicFrameLocks/>
          </p:cNvGraphicFramePr>
          <p:nvPr/>
        </p:nvGraphicFramePr>
        <p:xfrm>
          <a:off x="2877820" y="2204720"/>
          <a:ext cx="6685915" cy="34016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extBox 1"/>
          <p:cNvSpPr txBox="1"/>
          <p:nvPr/>
        </p:nvSpPr>
        <p:spPr>
          <a:xfrm>
            <a:off x="596348" y="437321"/>
            <a:ext cx="5658678" cy="701040"/>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26" name="TextBox 3"/>
          <p:cNvSpPr txBox="1"/>
          <p:nvPr/>
        </p:nvSpPr>
        <p:spPr>
          <a:xfrm>
            <a:off x="1297213" y="1509769"/>
            <a:ext cx="9330927" cy="3342640"/>
          </a:xfrm>
          <a:prstGeom prst="rect"/>
          <a:noFill/>
        </p:spPr>
        <p:txBody>
          <a:bodyPr wrap="square">
            <a:spAutoFit/>
          </a:bodyPr>
          <a:p>
            <a:r>
              <a:rPr b="1" dirty="0" sz="36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title"/>
          </p:nvPr>
        </p:nvSpPr>
        <p:spPr>
          <a:xfrm>
            <a:off x="3750310" y="715645"/>
            <a:ext cx="5298440" cy="896620"/>
          </a:xfrm>
          <a:solidFill>
            <a:srgbClr val="FFFFFF"/>
          </a:solidFill>
        </p:spPr>
        <p:txBody>
          <a:bodyPr>
            <a:noAutofit/>
          </a:bodyPr>
          <a:p>
            <a:r>
              <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rPr>
              <a:t>PROJECT TITLE</a:t>
            </a:r>
            <a:endPar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594" name="Round Diagonal Corner Rectangle 1"/>
          <p:cNvSpPr/>
          <p:nvPr/>
        </p:nvSpPr>
        <p:spPr>
          <a:xfrm>
            <a:off x="10028555" y="1014095"/>
            <a:ext cx="914400" cy="914400"/>
          </a:xfrm>
          <a:prstGeom prst="round2DiagRect"/>
        </p:spPr>
        <p:style>
          <a:lnRef idx="2">
            <a:schemeClr val="accent1">
              <a:lumMod val="75000"/>
            </a:schemeClr>
          </a:lnRef>
          <a:fillRef idx="1">
            <a:schemeClr val="accent1"/>
          </a:fillRef>
          <a:effectRef idx="0">
            <a:srgbClr val="FFFFFF"/>
          </a:effectRef>
          <a:fontRef idx="minor">
            <a:schemeClr val="lt1"/>
          </a:fontRef>
        </p:style>
        <p:txBody>
          <a:bodyPr anchor="ctr" rtlCol="0"/>
          <a:p>
            <a:pPr algn="ctr"/>
            <a:endParaRPr lang="en-US"/>
          </a:p>
        </p:txBody>
      </p:sp>
      <p:sp>
        <p:nvSpPr>
          <p:cNvPr id="1048595" name="Text Box 5"/>
          <p:cNvSpPr txBox="1"/>
          <p:nvPr/>
        </p:nvSpPr>
        <p:spPr>
          <a:xfrm>
            <a:off x="3856990" y="2274570"/>
            <a:ext cx="4064000" cy="2021841"/>
          </a:xfrm>
          <a:prstGeom prst="rect"/>
          <a:noFill/>
        </p:spPr>
        <p:txBody>
          <a:bodyPr rtlCol="0" wrap="square">
            <a:spAutoFit/>
          </a:bodyPr>
          <a:p>
            <a:r>
              <a:rPr b="1" sz="3200" lang="en-US">
                <a:latin typeface="+mj-ea"/>
                <a:ea typeface="+mj-ea"/>
              </a:rPr>
              <a:t>EMPLOYEE PERFORMANCE ANALYSIS USING EXCEL</a:t>
            </a:r>
            <a:endParaRPr b="1" sz="3200" lang="en-US">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itle 1"/>
          <p:cNvSpPr>
            <a:spLocks noGrp="1"/>
          </p:cNvSpPr>
          <p:nvPr>
            <p:ph type="title"/>
          </p:nvPr>
        </p:nvSpPr>
        <p:spPr>
          <a:xfrm>
            <a:off x="944880" y="795020"/>
            <a:ext cx="8143240" cy="619760"/>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cxnSp>
        <p:nvCxnSpPr>
          <p:cNvPr id="3145728" name="Straight Connector 7"/>
          <p:cNvCxnSpPr>
            <a:cxnSpLocks/>
          </p:cNvCxnSpPr>
          <p:nvPr/>
        </p:nvCxnSpPr>
        <p:spPr>
          <a:xfrm flipV="1">
            <a:off x="1789043" y="196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a:cxnSpLocks/>
          </p:cNvCxnSpPr>
          <p:nvPr/>
        </p:nvCxnSpPr>
        <p:spPr>
          <a:xfrm flipV="1">
            <a:off x="1789043" y="577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a:cxnSpLocks/>
          </p:cNvCxnSpPr>
          <p:nvPr/>
        </p:nvCxnSpPr>
        <p:spPr>
          <a:xfrm>
            <a:off x="1789043" y="1963151"/>
            <a:ext cx="0" cy="3810000"/>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a:cxnSpLocks/>
          </p:cNvCxnSpPr>
          <p:nvPr/>
        </p:nvCxnSpPr>
        <p:spPr>
          <a:xfrm>
            <a:off x="6506817" y="1963151"/>
            <a:ext cx="0" cy="3810000"/>
          </a:xfrm>
          <a:prstGeom prst="line"/>
          <a:ln>
            <a:noFill/>
          </a:ln>
        </p:spPr>
        <p:style>
          <a:lnRef idx="2">
            <a:schemeClr val="accent1"/>
          </a:lnRef>
          <a:fillRef idx="0">
            <a:srgbClr val="FFFFFF"/>
          </a:fillRef>
          <a:effectRef idx="0">
            <a:srgbClr val="FFFFFF"/>
          </a:effectRef>
          <a:fontRef idx="minor">
            <a:schemeClr val="tx1"/>
          </a:fontRef>
        </p:style>
      </p:cxnSp>
      <p:sp>
        <p:nvSpPr>
          <p:cNvPr id="1048597" name="Text Placeholder 1"/>
          <p:cNvSpPr/>
          <p:nvPr>
            <p:ph type="body" idx="1"/>
          </p:nvPr>
        </p:nvSpPr>
        <p:spPr>
          <a:xfrm>
            <a:off x="831850" y="1616710"/>
            <a:ext cx="10515600" cy="3514090"/>
          </a:xfrm>
        </p:spPr>
        <p:txBody>
          <a:bodyPr/>
          <a:p>
            <a:r>
              <a:rPr lang="en-US"/>
              <a:t>1.Problem statement</a:t>
            </a:r>
            <a:endParaRPr lang="en-US"/>
          </a:p>
          <a:p>
            <a:r>
              <a:rPr lang="en-US"/>
              <a:t>2.Project overview</a:t>
            </a:r>
            <a:endParaRPr lang="en-US"/>
          </a:p>
          <a:p>
            <a:r>
              <a:rPr lang="en-US"/>
              <a:t>3.End users</a:t>
            </a:r>
            <a:endParaRPr lang="en-US"/>
          </a:p>
          <a:p>
            <a:r>
              <a:rPr lang="en-US"/>
              <a:t>4.Our solution and proposition</a:t>
            </a:r>
            <a:endParaRPr lang="en-US"/>
          </a:p>
          <a:p>
            <a:r>
              <a:rPr lang="en-US"/>
              <a:t>5.Modelling approach</a:t>
            </a:r>
            <a:endParaRPr lang="en-US"/>
          </a:p>
          <a:p>
            <a:r>
              <a:rPr lang="en-US"/>
              <a:t>6.Results and discussion</a:t>
            </a:r>
            <a:endParaRPr lang="en-US"/>
          </a:p>
          <a:p>
            <a:r>
              <a:rPr lang="en-US"/>
              <a:t>7.Conclusion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599" name="Text Placeholder 3"/>
          <p:cNvSpPr>
            <a:spLocks noGrp="1"/>
          </p:cNvSpPr>
          <p:nvPr>
            <p:ph type="body" idx="1"/>
          </p:nvPr>
        </p:nvSpPr>
        <p:spPr>
          <a:xfrm>
            <a:off x="1028097" y="1959429"/>
            <a:ext cx="8596668" cy="3452250"/>
          </a:xfrm>
        </p:spPr>
        <p:txBody>
          <a:bodyPr>
            <a:noAutofit/>
          </a:bodyPr>
          <a:p>
            <a:pPr algn="just"/>
            <a:r>
              <a:rPr b="1" dirty="0" sz="4000" lang="en-GB">
                <a:solidFill>
                  <a:schemeClr val="tx1"/>
                </a:solidFill>
                <a:latin typeface="Segoe UI Emoji" panose="020B0502040204020203" charset="0"/>
                <a:cs typeface="Segoe UI Emoji" panose="020B0502040204020203" charset="0"/>
              </a:rPr>
              <a:t>T</a:t>
            </a:r>
            <a:r>
              <a:rPr dirty="0" sz="2400" i="1" lang="en-GB">
                <a:solidFill>
                  <a:schemeClr val="tx1"/>
                </a:solidFill>
                <a:latin typeface="Times New Roman" panose="02020603050405020304" pitchFamily="18" charset="0"/>
                <a:cs typeface="Times New Roman" panose="02020603050405020304" pitchFamily="18" charset="0"/>
              </a:rPr>
              <a:t>he problem is to identify the  Human Resources (HR) department of </a:t>
            </a:r>
            <a:r>
              <a:rPr dirty="0" sz="2400" i="1" lang="en-US">
                <a:solidFill>
                  <a:schemeClr val="tx1"/>
                </a:solidFill>
                <a:latin typeface="Times New Roman" panose="02020603050405020304" pitchFamily="18" charset="0"/>
                <a:cs typeface="Times New Roman" panose="02020603050405020304" pitchFamily="18" charset="0"/>
              </a:rPr>
              <a:t>ABC </a:t>
            </a:r>
            <a:r>
              <a:rPr dirty="0" sz="2400" i="1"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a:t>
            </a:r>
            <a:r>
              <a:rPr dirty="0" sz="2400" i="1" lang="en-GB">
                <a:solidFill>
                  <a:srgbClr val="FFC000"/>
                </a:solidFill>
                <a:latin typeface="Times New Roman" panose="02020603050405020304" pitchFamily="18" charset="0"/>
                <a:cs typeface="Times New Roman" panose="02020603050405020304" pitchFamily="18" charset="0"/>
              </a:rPr>
              <a:t> top performers</a:t>
            </a:r>
            <a:r>
              <a:rPr dirty="0" sz="2400" i="1" lang="en-GB">
                <a:solidFill>
                  <a:schemeClr val="tx1"/>
                </a:solidFill>
                <a:latin typeface="Times New Roman" panose="02020603050405020304" pitchFamily="18" charset="0"/>
                <a:cs typeface="Times New Roman" panose="02020603050405020304" pitchFamily="18" charset="0"/>
              </a:rPr>
              <a:t>, </a:t>
            </a:r>
            <a:r>
              <a:rPr dirty="0" sz="2400" i="1" lang="en-GB">
                <a:solidFill>
                  <a:schemeClr val="bg2"/>
                </a:solidFill>
                <a:latin typeface="Times New Roman" panose="02020603050405020304" pitchFamily="18" charset="0"/>
                <a:cs typeface="Times New Roman" panose="02020603050405020304" pitchFamily="18" charset="0"/>
              </a:rPr>
              <a:t>underperformers</a:t>
            </a:r>
            <a:r>
              <a:rPr dirty="0" sz="2400" i="1" lang="en-GB">
                <a:solidFill>
                  <a:schemeClr val="tx1"/>
                </a:solidFill>
                <a:latin typeface="Times New Roman" panose="02020603050405020304" pitchFamily="18" charset="0"/>
                <a:cs typeface="Times New Roman" panose="02020603050405020304" pitchFamily="18" charset="0"/>
              </a:rPr>
              <a:t>, and</a:t>
            </a:r>
            <a:r>
              <a:rPr dirty="0" sz="2400" i="1" lang="en-GB">
                <a:solidFill>
                  <a:srgbClr val="00B0F0"/>
                </a:solidFill>
                <a:latin typeface="Times New Roman" panose="02020603050405020304" pitchFamily="18" charset="0"/>
                <a:cs typeface="Times New Roman" panose="02020603050405020304" pitchFamily="18" charset="0"/>
              </a:rPr>
              <a:t> trends over time</a:t>
            </a:r>
            <a:r>
              <a:rPr dirty="0" sz="2400" i="1" lang="en-GB">
                <a:solidFill>
                  <a:schemeClr val="tx1"/>
                </a:solidFill>
                <a:latin typeface="Times New Roman" panose="02020603050405020304" pitchFamily="18" charset="0"/>
                <a:cs typeface="Times New Roman" panose="02020603050405020304" pitchFamily="18" charset="0"/>
              </a:rPr>
              <a:t>.</a:t>
            </a:r>
            <a:endParaRPr dirty="0" sz="2400" i="1"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04" name="TextBox 3"/>
          <p:cNvSpPr txBox="1"/>
          <p:nvPr/>
        </p:nvSpPr>
        <p:spPr>
          <a:xfrm>
            <a:off x="1356810" y="1273316"/>
            <a:ext cx="7678333" cy="5069840"/>
          </a:xfrm>
          <a:prstGeom prst="rect"/>
          <a:noFill/>
        </p:spPr>
        <p:txBody>
          <a:bodyPr anchor="t" wrap="square">
            <a:spAutoFit/>
          </a:bodyPr>
          <a:p>
            <a:pPr algn="just" indent="-285750" marL="285750">
              <a:buFont typeface="Arial" panose="020B0604020202020204" pitchFamily="34" charset="0"/>
              <a:buChar char="•"/>
            </a:pPr>
            <a:r>
              <a:rPr dirty="0" sz="2400" lang="en-US">
                <a:solidFill>
                  <a:srgbClr val="002060"/>
                </a:solidFill>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solidFill>
                <a:srgbClr val="002060"/>
              </a:soli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rPr>
              <a:t>Implement PivotTables to summarize and categorize performance data.</a:t>
            </a:r>
            <a:endParaRPr dirty="0" sz="2400" lang="en-GB">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Analyze seasonal or project-specific performance variations</a:t>
            </a:r>
            <a:r>
              <a:rPr dirty="0" sz="2400" lang="en-US">
                <a:latin typeface="Times New Roman" panose="02020603050405020304" pitchFamily="18" charset="0"/>
                <a:cs typeface="Times New Roman" panose="02020603050405020304" pitchFamily="18" charset="0"/>
              </a:rPr>
              <a:t>.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Design dashboards for easy visualization of performance metrics.</a:t>
            </a:r>
            <a:endParaRPr dirty="0" sz="2400" lang="en-GB">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solidFill>
                  <a:srgbClr val="0070C0"/>
                </a:solidFill>
                <a:latin typeface="Times New Roman" panose="02020603050405020304" pitchFamily="18" charset="0"/>
                <a:cs typeface="Times New Roman" panose="02020603050405020304" pitchFamily="18" charset="0"/>
              </a:rPr>
              <a:t>Share analysis results with management for decision-making. </a:t>
            </a:r>
            <a:endParaRPr dirty="0" sz="2400" lang="en-GB">
              <a:solidFill>
                <a:srgbClr val="0070C0"/>
              </a:solidFill>
              <a:latin typeface="Times New Roman" panose="02020603050405020304" pitchFamily="18" charset="0"/>
              <a:cs typeface="Times New Roman" panose="02020603050405020304" pitchFamily="18" charset="0"/>
            </a:endParaRPr>
          </a:p>
          <a:p>
            <a:pPr algn="just"/>
            <a:endParaRPr dirty="0" sz="2400" lang="en-GB">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extBox 2"/>
          <p:cNvSpPr txBox="1"/>
          <p:nvPr/>
        </p:nvSpPr>
        <p:spPr>
          <a:xfrm>
            <a:off x="515573" y="790397"/>
            <a:ext cx="8865705"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11"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extBox 1"/>
          <p:cNvSpPr txBox="1"/>
          <p:nvPr/>
        </p:nvSpPr>
        <p:spPr>
          <a:xfrm>
            <a:off x="225287" y="291548"/>
            <a:ext cx="9037983" cy="1729739"/>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a:p>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13" name="TextBox 9"/>
          <p:cNvSpPr txBox="1"/>
          <p:nvPr/>
        </p:nvSpPr>
        <p:spPr>
          <a:xfrm>
            <a:off x="1182370" y="1859915"/>
            <a:ext cx="7393305" cy="4585335"/>
          </a:xfrm>
          <a:prstGeom prst="rect"/>
          <a:noFill/>
        </p:spPr>
        <p:txBody>
          <a:bodyPr anchor="t" wrap="square">
            <a:no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b="1" dirty="0" sz="3200" lang="en-GB">
                <a:latin typeface="Times New Roman" panose="02020603050405020304" pitchFamily="18" charset="0"/>
                <a:cs typeface="Times New Roman" panose="02020603050405020304" pitchFamily="18" charset="0"/>
              </a:rPr>
              <a:t> </a:t>
            </a:r>
            <a:r>
              <a:rPr b="1" dirty="0" sz="32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extBox 1"/>
          <p:cNvSpPr txBox="1"/>
          <p:nvPr/>
        </p:nvSpPr>
        <p:spPr>
          <a:xfrm>
            <a:off x="417759" y="627374"/>
            <a:ext cx="8004314" cy="637540"/>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15" name="TextBox 2"/>
          <p:cNvSpPr txBox="1"/>
          <p:nvPr/>
        </p:nvSpPr>
        <p:spPr>
          <a:xfrm>
            <a:off x="1012844" y="1603513"/>
            <a:ext cx="7699514" cy="56032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0" name="Title 1048712"/>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21" name=""/>
          <p:cNvSpPr txBox="1"/>
          <p:nvPr/>
        </p:nvSpPr>
        <p:spPr>
          <a:xfrm>
            <a:off x="842984" y="2611400"/>
            <a:ext cx="9328395" cy="1031240"/>
          </a:xfrm>
          <a:prstGeom prst="rect"/>
        </p:spPr>
        <p:txBody>
          <a:bodyPr rtlCol="0" wrap="square">
            <a:spAutoFit/>
          </a:bodyPr>
          <a:p>
            <a:r>
              <a:rPr sz="2800" lang="en-US">
                <a:solidFill>
                  <a:srgbClr val="000000"/>
                </a:solidFill>
              </a:rPr>
              <a:t>=IFS(Z8&gt;5,"VERY HIGH",Z8&gt;=4,"HIGH",Z8&gt;=3,"MED",TRUE,"LOW"</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KIBISH</cp:lastModifiedBy>
  <dcterms:created xsi:type="dcterms:W3CDTF">2024-08-31T08:11:00Z</dcterms:created>
  <dcterms:modified xsi:type="dcterms:W3CDTF">2024-09-11T07:43:55Z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0df4ad7018534077891e4ef7d636b094</vt:lpwstr>
  </property>
  <property fmtid="{D5CDD505-2E9C-101B-9397-08002B2CF9AE}" pid="3" name="KSOProductBuildVer">
    <vt:lpwstr>1033-12.2.0.17562</vt:lpwstr>
  </property>
</Properties>
</file>