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365613d6be77052b/Employee%20data%20-%20Naan%20mudhalav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 Naan mudhalavn.xlsx]Sheet1!PivotTable1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Sheet1!$B$4</c:f>
              <c:strCache>
                <c:ptCount val="1"/>
                <c:pt idx="0">
                  <c:v>Count of Annual Salary</c:v>
                </c:pt>
              </c:strCache>
            </c:strRef>
          </c:tx>
          <c:spPr>
            <a:solidFill>
              <a:schemeClr val="accent1"/>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Sheet1!$B$5:$B$12</c:f>
              <c:numCache>
                <c:formatCode>General</c:formatCode>
                <c:ptCount val="7"/>
                <c:pt idx="0">
                  <c:v>80</c:v>
                </c:pt>
                <c:pt idx="1">
                  <c:v>146</c:v>
                </c:pt>
                <c:pt idx="2">
                  <c:v>106</c:v>
                </c:pt>
                <c:pt idx="3">
                  <c:v>99</c:v>
                </c:pt>
                <c:pt idx="4">
                  <c:v>202</c:v>
                </c:pt>
                <c:pt idx="5">
                  <c:v>102</c:v>
                </c:pt>
                <c:pt idx="6">
                  <c:v>111</c:v>
                </c:pt>
              </c:numCache>
            </c:numRef>
          </c:val>
          <c:extLst>
            <c:ext xmlns:c16="http://schemas.microsoft.com/office/drawing/2014/chart" uri="{C3380CC4-5D6E-409C-BE32-E72D297353CC}">
              <c16:uniqueId val="{00000000-6B91-4094-A655-BB0CE54A418F}"/>
            </c:ext>
          </c:extLst>
        </c:ser>
        <c:ser>
          <c:idx val="1"/>
          <c:order val="1"/>
          <c:tx>
            <c:strRef>
              <c:f>Sheet1!$C$4</c:f>
              <c:strCache>
                <c:ptCount val="1"/>
                <c:pt idx="0">
                  <c:v>Sum of Bonus %</c:v>
                </c:pt>
              </c:strCache>
            </c:strRef>
          </c:tx>
          <c:spPr>
            <a:solidFill>
              <a:schemeClr val="accent2"/>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Sheet1!$C$5:$C$12</c:f>
              <c:numCache>
                <c:formatCode>General</c:formatCode>
                <c:ptCount val="7"/>
                <c:pt idx="0">
                  <c:v>9.3800000000000026</c:v>
                </c:pt>
                <c:pt idx="1">
                  <c:v>10.929999999999998</c:v>
                </c:pt>
                <c:pt idx="2">
                  <c:v>11.800000000000004</c:v>
                </c:pt>
                <c:pt idx="3">
                  <c:v>10.400000000000006</c:v>
                </c:pt>
                <c:pt idx="4">
                  <c:v>11.480000000000002</c:v>
                </c:pt>
                <c:pt idx="5">
                  <c:v>12.299999999999997</c:v>
                </c:pt>
                <c:pt idx="6">
                  <c:v>8.8199999999999985</c:v>
                </c:pt>
              </c:numCache>
            </c:numRef>
          </c:val>
          <c:extLst>
            <c:ext xmlns:c16="http://schemas.microsoft.com/office/drawing/2014/chart" uri="{C3380CC4-5D6E-409C-BE32-E72D297353CC}">
              <c16:uniqueId val="{00000001-6B91-4094-A655-BB0CE54A418F}"/>
            </c:ext>
          </c:extLst>
        </c:ser>
        <c:ser>
          <c:idx val="2"/>
          <c:order val="2"/>
          <c:tx>
            <c:strRef>
              <c:f>Sheet1!$D$4</c:f>
              <c:strCache>
                <c:ptCount val="1"/>
                <c:pt idx="0">
                  <c:v>Count of Exit Date</c:v>
                </c:pt>
              </c:strCache>
            </c:strRef>
          </c:tx>
          <c:spPr>
            <a:solidFill>
              <a:schemeClr val="accent3"/>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Sheet1!$D$5:$D$12</c:f>
              <c:numCache>
                <c:formatCode>General</c:formatCode>
                <c:ptCount val="7"/>
                <c:pt idx="0">
                  <c:v>6</c:v>
                </c:pt>
                <c:pt idx="1">
                  <c:v>16</c:v>
                </c:pt>
                <c:pt idx="2">
                  <c:v>8</c:v>
                </c:pt>
                <c:pt idx="3">
                  <c:v>8</c:v>
                </c:pt>
                <c:pt idx="4">
                  <c:v>14</c:v>
                </c:pt>
                <c:pt idx="5">
                  <c:v>14</c:v>
                </c:pt>
                <c:pt idx="6">
                  <c:v>7</c:v>
                </c:pt>
              </c:numCache>
            </c:numRef>
          </c:val>
          <c:extLst>
            <c:ext xmlns:c16="http://schemas.microsoft.com/office/drawing/2014/chart" uri="{C3380CC4-5D6E-409C-BE32-E72D297353CC}">
              <c16:uniqueId val="{00000002-6B91-4094-A655-BB0CE54A418F}"/>
            </c:ext>
          </c:extLst>
        </c:ser>
        <c:dLbls>
          <c:showLegendKey val="0"/>
          <c:showVal val="0"/>
          <c:showCatName val="0"/>
          <c:showSerName val="0"/>
          <c:showPercent val="0"/>
          <c:showBubbleSize val="0"/>
        </c:dLbls>
        <c:gapWidth val="219"/>
        <c:overlap val="-27"/>
        <c:axId val="559354888"/>
        <c:axId val="559374856"/>
      </c:barChart>
      <c:catAx>
        <c:axId val="559354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374856"/>
        <c:crosses val="autoZero"/>
        <c:auto val="1"/>
        <c:lblAlgn val="ctr"/>
        <c:lblOffset val="100"/>
        <c:noMultiLvlLbl val="0"/>
      </c:catAx>
      <c:valAx>
        <c:axId val="559374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354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a:t>STUDENT NAME: SELVI.V</a:t>
            </a:r>
          </a:p>
          <a:p>
            <a:r>
              <a:rPr lang="en-US" sz="2400"/>
              <a:t>REGISTER NO: 312204836</a:t>
            </a:r>
            <a:endParaRPr lang="en-US" sz="2400">
              <a:ea typeface="Calibri"/>
              <a:cs typeface="Calibri"/>
            </a:endParaRPr>
          </a:p>
          <a:p>
            <a:r>
              <a:rPr lang="en-US" sz="2400"/>
              <a:t>DEPARTMENT: B.COM(GENERAL)</a:t>
            </a:r>
            <a:endParaRPr lang="en-US" sz="2400">
              <a:ea typeface="Calibri"/>
              <a:cs typeface="Calibri"/>
            </a:endParaRPr>
          </a:p>
          <a:p>
            <a:r>
              <a:rPr lang="en-US" sz="2400"/>
              <a:t>COLLEGE: THIRUMURUGAN ARTS AND SCIENCE COLLEGE FOR WOMEN</a:t>
            </a:r>
            <a:endParaRPr lang="en-US" sz="2400">
              <a:ea typeface="Calibri"/>
              <a:cs typeface="Calibri"/>
            </a:endParaRPr>
          </a:p>
          <a:p>
            <a:r>
              <a:rPr lang="en-US" sz="2400"/>
              <a:t>           </a:t>
            </a:r>
            <a:endParaRPr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1A2E2A0B-454E-2671-373D-3EB3620E2590}"/>
              </a:ext>
            </a:extLst>
          </p:cNvPr>
          <p:cNvSpPr txBox="1"/>
          <p:nvPr/>
        </p:nvSpPr>
        <p:spPr>
          <a:xfrm>
            <a:off x="741872" y="1561381"/>
            <a:ext cx="672572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To model this data, you could use linear regression to explore how bonus percentages affect employee turnover. By fitting a regression model with exit dates as the dependent variable and bonus percentages as the independent variable, you can assess the impact of bonus size on turnover rates. Additionally, clustering analysis could group departments based on similar characteristics such as bonus percentage and turnover rates, revealing patterns or trends across different departments. Descriptive statistics and correlation analysis would further support understanding by summarizing key metrics and the strength of relationships between variables.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8C906419-DCC8-6D0C-AAE3-6B1533A3E7B7}"/>
              </a:ext>
            </a:extLst>
          </p:cNvPr>
          <p:cNvGraphicFramePr>
            <a:graphicFrameLocks/>
          </p:cNvGraphicFramePr>
          <p:nvPr>
            <p:extLst>
              <p:ext uri="{D42A27DB-BD31-4B8C-83A1-F6EECF244321}">
                <p14:modId xmlns:p14="http://schemas.microsoft.com/office/powerpoint/2010/main" val="3499958490"/>
              </p:ext>
            </p:extLst>
          </p:nvPr>
        </p:nvGraphicFramePr>
        <p:xfrm>
          <a:off x="752475" y="186443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2D3C95-2E8D-5927-377D-B51D2675528F}"/>
              </a:ext>
            </a:extLst>
          </p:cNvPr>
          <p:cNvSpPr txBox="1"/>
          <p:nvPr/>
        </p:nvSpPr>
        <p:spPr>
          <a:xfrm>
            <a:off x="759179" y="1549400"/>
            <a:ext cx="604519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To model this data, you could use linear regression to explore how bonus percentages affect employee turnover. By fitting a regression model with exit dates as the dependent variable and bonus percentages as the independent variable, you can assess the impact of bonus size on turnover rates. Additionally, clustering analysis could group departments based on similar characteristics such as bonus percentage and turnover rates, revealing patterns or trends across different departments. Descriptive statistics and correlation analysis would further support understanding by summarizing key metrics and the strength of relationships between variables.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nchor="t">
            <a:spAutoFit/>
          </a:bodyPr>
          <a:lstStyle/>
          <a:p>
            <a:pPr marL="12700">
              <a:lnSpc>
                <a:spcPct val="100000"/>
              </a:lnSpc>
              <a:spcBef>
                <a:spcPts val="130"/>
              </a:spcBef>
            </a:pPr>
            <a:r>
              <a:rPr sz="4250" u="sng" spc="5"/>
              <a:t>PROJECT</a:t>
            </a:r>
            <a:r>
              <a:rPr sz="4250" spc="-85"/>
              <a:t> </a:t>
            </a:r>
            <a:r>
              <a:rPr sz="4250" u="sng" spc="25"/>
              <a:t>TITLE</a:t>
            </a:r>
            <a:endParaRPr sz="4250" u="sng"/>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Employee Performance Data Analysis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nchor="t">
            <a:spAutoFit/>
          </a:bodyPr>
          <a:lstStyle/>
          <a:p>
            <a:pPr marL="12700">
              <a:spcBef>
                <a:spcPts val="130"/>
              </a:spcBef>
              <a:tabLst>
                <a:tab pos="2727960" algn="l"/>
              </a:tabLst>
            </a:pPr>
            <a:r>
              <a:rPr sz="4250" spc="-20"/>
              <a:t>P</a:t>
            </a:r>
            <a:r>
              <a:rPr sz="4250" spc="15"/>
              <a:t>ROB</a:t>
            </a:r>
            <a:r>
              <a:rPr sz="4250" spc="55"/>
              <a:t>L</a:t>
            </a:r>
            <a:r>
              <a:rPr sz="4250" spc="-20"/>
              <a:t>E</a:t>
            </a:r>
            <a:r>
              <a:rPr sz="4250" spc="20"/>
              <a:t>M</a:t>
            </a:r>
            <a:r>
              <a:rPr sz="4250"/>
              <a:t>	</a:t>
            </a:r>
            <a:r>
              <a:rPr lang="en-GB" sz="4250" spc="10"/>
              <a:t>S</a:t>
            </a:r>
            <a:r>
              <a:rPr lang="en-GB" sz="4250" spc="-370"/>
              <a:t>TATEMENT</a:t>
            </a:r>
            <a:r>
              <a:rPr lang="en-GB" sz="4250" spc="10"/>
              <a:t>  </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9" name="TextBox 8">
            <a:extLst>
              <a:ext uri="{FF2B5EF4-FFF2-40B4-BE49-F238E27FC236}">
                <a16:creationId xmlns:a16="http://schemas.microsoft.com/office/drawing/2014/main" id="{566A9BA6-E2B0-3956-53E2-96EFE00CD6DD}"/>
              </a:ext>
            </a:extLst>
          </p:cNvPr>
          <p:cNvSpPr txBox="1"/>
          <p:nvPr/>
        </p:nvSpPr>
        <p:spPr>
          <a:xfrm>
            <a:off x="895143" y="1710409"/>
            <a:ext cx="5791200"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Employee</a:t>
            </a:r>
            <a:r>
              <a:rPr lang="en-US"/>
              <a:t> </a:t>
            </a:r>
            <a:r>
              <a:rPr lang="en-US" sz="2000"/>
              <a:t>performance data analysis using with excel to evaluate and improve employee performance by analyzing performance data to identify trends, strengths, and areas for development. Create charts and graphs to visualize trends in employee performance over time. To conduct a detailed analysis of employee performance data to enhance decision-making processes related to staffing, development, and compensation. This analysis helps in identifying trends in performance over time to understand how employee perform</a:t>
            </a:r>
            <a:r>
              <a:rPr lang="en-US"/>
              <a:t>ance </a:t>
            </a:r>
            <a:r>
              <a:rPr lang="en-US" sz="2000"/>
              <a:t>evolves.</a:t>
            </a:r>
            <a:endParaRPr lang="en-US" sz="20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lIns="91440" tIns="45720" rIns="91440" bIns="45720" rtlCol="0" anchor="t">
            <a:spAutoFit/>
          </a:bodyPr>
          <a:lstStyle/>
          <a:p>
            <a:r>
              <a:rPr lang="en-US" sz="2400" b="1">
                <a:solidFill>
                  <a:srgbClr val="0D0D0D"/>
                </a:solidFill>
                <a:latin typeface="Times New Roman"/>
                <a:cs typeface="Times New Roman"/>
              </a:rPr>
              <a:t> Project Title: </a:t>
            </a:r>
            <a:r>
              <a:rPr lang="en-US" sz="2400">
                <a:solidFill>
                  <a:srgbClr val="0D0D0D"/>
                </a:solidFill>
                <a:latin typeface="Times New Roman"/>
                <a:cs typeface="Times New Roman"/>
              </a:rPr>
              <a:t>Department count of Annual salary and bonus Analysis. </a:t>
            </a:r>
            <a:endParaRPr lang="en-US" sz="2400">
              <a:latin typeface="Times New Roman"/>
              <a:cs typeface="Times New Roman"/>
            </a:endParaRPr>
          </a:p>
          <a:p>
            <a:r>
              <a:rPr lang="en-IN" sz="2400">
                <a:latin typeface="Times New Roman"/>
                <a:cs typeface="Times New Roman"/>
              </a:rPr>
              <a:t>      </a:t>
            </a:r>
          </a:p>
          <a:p>
            <a:r>
              <a:rPr lang="en-IN" sz="2400" b="1">
                <a:latin typeface="Times New Roman"/>
                <a:cs typeface="Times New Roman"/>
              </a:rPr>
              <a:t>Objective: </a:t>
            </a:r>
            <a:r>
              <a:rPr lang="en-IN" sz="2400">
                <a:latin typeface="Times New Roman"/>
                <a:cs typeface="Times New Roman"/>
              </a:rPr>
              <a:t>To analysis and summarize the annual salary, bons percentage, exit data across various department to identify trends and patterns in employee compensation and turnover. This analysis aims to provide insights into departmental compensation structures and employee retention rates.</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 name="TextBox 9">
            <a:extLst>
              <a:ext uri="{FF2B5EF4-FFF2-40B4-BE49-F238E27FC236}">
                <a16:creationId xmlns:a16="http://schemas.microsoft.com/office/drawing/2014/main" id="{59242BC0-1C88-2983-8BEC-FD5F8BB900B2}"/>
              </a:ext>
            </a:extLst>
          </p:cNvPr>
          <p:cNvSpPr txBox="1"/>
          <p:nvPr/>
        </p:nvSpPr>
        <p:spPr>
          <a:xfrm>
            <a:off x="886177" y="2184400"/>
            <a:ext cx="4634088" cy="2985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tx2"/>
                </a:solidFill>
              </a:rPr>
              <a:t>. </a:t>
            </a:r>
            <a:r>
              <a:rPr lang="en-US" sz="2400" b="1"/>
              <a:t>HR Manager and Directors:</a:t>
            </a:r>
            <a:endParaRPr lang="en-US" sz="2400" b="1">
              <a:ea typeface="Calibri"/>
              <a:cs typeface="Calibri"/>
            </a:endParaRPr>
          </a:p>
          <a:p>
            <a:r>
              <a:rPr lang="en-US" sz="3200" b="1">
                <a:solidFill>
                  <a:schemeClr val="tx2"/>
                </a:solidFill>
              </a:rPr>
              <a:t> .</a:t>
            </a:r>
            <a:r>
              <a:rPr lang="en-US" sz="2400" b="1"/>
              <a:t> Finance Analysts:</a:t>
            </a:r>
            <a:endParaRPr lang="en-US" sz="2400" b="1">
              <a:ea typeface="Calibri"/>
              <a:cs typeface="Calibri"/>
            </a:endParaRPr>
          </a:p>
          <a:p>
            <a:r>
              <a:rPr lang="en-US" sz="2400" b="1"/>
              <a:t> </a:t>
            </a:r>
            <a:r>
              <a:rPr lang="en-US" sz="3200" b="1">
                <a:solidFill>
                  <a:schemeClr val="tx2"/>
                </a:solidFill>
              </a:rPr>
              <a:t>. </a:t>
            </a:r>
            <a:r>
              <a:rPr lang="en-US" sz="2400" b="1"/>
              <a:t>Department and executives: </a:t>
            </a:r>
            <a:endParaRPr lang="en-US" sz="2400" b="1">
              <a:ea typeface="Calibri"/>
              <a:cs typeface="Calibri"/>
            </a:endParaRPr>
          </a:p>
          <a:p>
            <a:r>
              <a:rPr lang="en-US" sz="3200" b="1">
                <a:solidFill>
                  <a:schemeClr val="accent1"/>
                </a:solidFill>
              </a:rPr>
              <a:t>. </a:t>
            </a:r>
            <a:r>
              <a:rPr lang="en-US" sz="2400" b="1"/>
              <a:t>Business analysts:</a:t>
            </a:r>
            <a:endParaRPr lang="en-US" sz="2400" b="1">
              <a:ea typeface="Calibri"/>
              <a:cs typeface="Calibri"/>
            </a:endParaRPr>
          </a:p>
          <a:p>
            <a:r>
              <a:rPr lang="en-US" sz="3600">
                <a:solidFill>
                  <a:schemeClr val="accent1"/>
                </a:solidFill>
              </a:rPr>
              <a:t> .</a:t>
            </a:r>
            <a:r>
              <a:rPr lang="en-US" sz="2400" b="1"/>
              <a:t> Compensation and Benefits specialists:</a:t>
            </a:r>
            <a:endParaRPr lang="en-US" sz="2400" b="1">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id="{11520228-052D-9E25-54E3-D83B8AC6DD0B}"/>
              </a:ext>
            </a:extLst>
          </p:cNvPr>
          <p:cNvSpPr txBox="1"/>
          <p:nvPr/>
        </p:nvSpPr>
        <p:spPr>
          <a:xfrm>
            <a:off x="3186290" y="2057400"/>
            <a:ext cx="5452532"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Solutions:</a:t>
            </a:r>
            <a:r>
              <a:rPr lang="en-US">
                <a:solidFill>
                  <a:schemeClr val="tx2"/>
                </a:solidFill>
              </a:rPr>
              <a:t> </a:t>
            </a:r>
            <a:r>
              <a:rPr lang="en-US" sz="1600"/>
              <a:t>1. </a:t>
            </a:r>
            <a:r>
              <a:rPr lang="en-US" sz="1600" u="sng"/>
              <a:t>Compensation Analysis</a:t>
            </a:r>
            <a:r>
              <a:rPr lang="en-US" sz="1600"/>
              <a:t>: Adjust salaries and bonuses based on departmental metrics.</a:t>
            </a:r>
            <a:endParaRPr lang="en-US" sz="1600">
              <a:ea typeface="Calibri"/>
              <a:cs typeface="Calibri"/>
            </a:endParaRPr>
          </a:p>
          <a:p>
            <a:r>
              <a:rPr lang="en-US" sz="1600"/>
              <a:t> 2.</a:t>
            </a:r>
            <a:r>
              <a:rPr lang="en-US" sz="1600" i="1"/>
              <a:t> </a:t>
            </a:r>
            <a:r>
              <a:rPr lang="en-US" sz="1600" u="sng"/>
              <a:t>Turnover Insights:</a:t>
            </a:r>
            <a:r>
              <a:rPr lang="en-US" sz="1600" i="1"/>
              <a:t> </a:t>
            </a:r>
            <a:r>
              <a:rPr lang="en-US" sz="1600"/>
              <a:t>Identify links between compensation and turnover rates.</a:t>
            </a:r>
            <a:endParaRPr lang="en-US" sz="1600">
              <a:ea typeface="Calibri"/>
              <a:cs typeface="Calibri"/>
            </a:endParaRPr>
          </a:p>
          <a:p>
            <a:r>
              <a:rPr lang="en-US" sz="1600"/>
              <a:t>3. </a:t>
            </a:r>
            <a:r>
              <a:rPr lang="en-US" sz="1600" u="sng"/>
              <a:t>Budget Optimization:</a:t>
            </a:r>
            <a:endParaRPr lang="en-US" sz="1600" u="sng">
              <a:ea typeface="Calibri"/>
              <a:cs typeface="Calibri"/>
            </a:endParaRPr>
          </a:p>
          <a:p>
            <a:r>
              <a:rPr lang="en-US" sz="1600"/>
              <a:t> Align compensation spending with departmental needs</a:t>
            </a:r>
            <a:endParaRPr lang="en-US" sz="1600">
              <a:ea typeface="Calibri"/>
              <a:cs typeface="Calibri"/>
            </a:endParaRPr>
          </a:p>
          <a:p>
            <a:r>
              <a:rPr lang="en-US" sz="1600"/>
              <a:t> 4. </a:t>
            </a:r>
            <a:r>
              <a:rPr lang="en-US" sz="1600" u="sng"/>
              <a:t>Benchmarking:</a:t>
            </a:r>
            <a:r>
              <a:rPr lang="en-US" sz="1600"/>
              <a:t> Compare compensation practices across departments for fairness. </a:t>
            </a:r>
            <a:endParaRPr lang="en-US" sz="1600">
              <a:ea typeface="Calibri"/>
              <a:cs typeface="Calibri"/>
            </a:endParaRPr>
          </a:p>
        </p:txBody>
      </p:sp>
      <p:sp>
        <p:nvSpPr>
          <p:cNvPr id="11" name="TextBox 10">
            <a:extLst>
              <a:ext uri="{FF2B5EF4-FFF2-40B4-BE49-F238E27FC236}">
                <a16:creationId xmlns:a16="http://schemas.microsoft.com/office/drawing/2014/main" id="{9B1B67CC-753D-2613-815B-FE954CF56B03}"/>
              </a:ext>
            </a:extLst>
          </p:cNvPr>
          <p:cNvSpPr txBox="1"/>
          <p:nvPr/>
        </p:nvSpPr>
        <p:spPr>
          <a:xfrm>
            <a:off x="3186289" y="4202289"/>
            <a:ext cx="5452532"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Value Proposition</a:t>
            </a:r>
            <a:r>
              <a:rPr lang="en-US"/>
              <a:t>: </a:t>
            </a:r>
            <a:r>
              <a:rPr lang="en-US" sz="1600"/>
              <a:t>1. </a:t>
            </a:r>
            <a:r>
              <a:rPr lang="en-US" sz="1600" u="sng"/>
              <a:t>Enhanced Competitiveness</a:t>
            </a:r>
            <a:r>
              <a:rPr lang="en-US" sz="1600"/>
              <a:t>: Attract and retain talent with optimized compensation.</a:t>
            </a:r>
            <a:endParaRPr lang="en-US" sz="1600">
              <a:ea typeface="Calibri"/>
              <a:cs typeface="Calibri"/>
            </a:endParaRPr>
          </a:p>
          <a:p>
            <a:r>
              <a:rPr lang="en-US" sz="1600"/>
              <a:t> 2. </a:t>
            </a:r>
            <a:r>
              <a:rPr lang="en-US" sz="1600" u="sng"/>
              <a:t>Improved Retention:</a:t>
            </a:r>
            <a:r>
              <a:rPr lang="en-US" sz="1600"/>
              <a:t> Reduce turnover by addressing compensation-related issues.</a:t>
            </a:r>
            <a:endParaRPr lang="en-US" sz="1600">
              <a:ea typeface="Calibri"/>
              <a:cs typeface="Calibri"/>
            </a:endParaRPr>
          </a:p>
          <a:p>
            <a:r>
              <a:rPr lang="en-US" sz="1600"/>
              <a:t> 3. </a:t>
            </a:r>
            <a:r>
              <a:rPr lang="en-US" sz="1600" u="sng"/>
              <a:t>Efficient Budgeting</a:t>
            </a:r>
            <a:r>
              <a:rPr lang="en-US" sz="1600"/>
              <a:t>: Allocate resources effectively based on data insights. </a:t>
            </a:r>
            <a:endParaRPr lang="en-US" sz="1600">
              <a:ea typeface="Calibri"/>
              <a:cs typeface="Calibri"/>
            </a:endParaRPr>
          </a:p>
          <a:p>
            <a:r>
              <a:rPr lang="en-US" sz="1600"/>
              <a:t>4.</a:t>
            </a:r>
            <a:r>
              <a:rPr lang="en-US" sz="1600" u="sng"/>
              <a:t> Fair Practices:</a:t>
            </a:r>
            <a:r>
              <a:rPr lang="en-US" sz="1600"/>
              <a:t> Ensure equitable compensation across departments.</a:t>
            </a:r>
            <a:endParaRPr lang="en-US" sz="16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3" name="TextBox 2">
            <a:extLst>
              <a:ext uri="{FF2B5EF4-FFF2-40B4-BE49-F238E27FC236}">
                <a16:creationId xmlns:a16="http://schemas.microsoft.com/office/drawing/2014/main" id="{1AD01AA9-BFD5-EC61-9E00-AAB37D471E2C}"/>
              </a:ext>
            </a:extLst>
          </p:cNvPr>
          <p:cNvSpPr txBox="1"/>
          <p:nvPr/>
        </p:nvSpPr>
        <p:spPr>
          <a:xfrm>
            <a:off x="872067" y="1718733"/>
            <a:ext cx="538197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1.</a:t>
            </a:r>
            <a:r>
              <a:rPr lang="en-US" sz="2000" b="1"/>
              <a:t>Department: </a:t>
            </a:r>
            <a:r>
              <a:rPr lang="en-US" sz="2000"/>
              <a:t>The name of each department (e.g., Accounting, Engineering). </a:t>
            </a:r>
            <a:endParaRPr lang="en-US" sz="2000">
              <a:ea typeface="Calibri"/>
              <a:cs typeface="Calibri"/>
            </a:endParaRPr>
          </a:p>
          <a:p>
            <a:r>
              <a:rPr lang="en-US" sz="2000"/>
              <a:t>2 .</a:t>
            </a:r>
            <a:r>
              <a:rPr lang="en-US" sz="2000" b="1"/>
              <a:t>Count of Annual Salary</a:t>
            </a:r>
            <a:r>
              <a:rPr lang="en-US" sz="2000"/>
              <a:t>: The number of employees within each department. </a:t>
            </a:r>
            <a:endParaRPr lang="en-US" sz="2000">
              <a:ea typeface="Calibri"/>
              <a:cs typeface="Calibri"/>
            </a:endParaRPr>
          </a:p>
          <a:p>
            <a:r>
              <a:rPr lang="en-US" sz="2000"/>
              <a:t> 3. </a:t>
            </a:r>
            <a:r>
              <a:rPr lang="en-US" sz="2000" b="1"/>
              <a:t>Sum of Bonus: </a:t>
            </a:r>
            <a:r>
              <a:rPr lang="en-US" sz="2000"/>
              <a:t>The total percentage of bonuses distributed to employees in each department. </a:t>
            </a:r>
            <a:endParaRPr lang="en-US" sz="2000">
              <a:ea typeface="Calibri"/>
              <a:cs typeface="Calibri"/>
            </a:endParaRPr>
          </a:p>
          <a:p>
            <a:r>
              <a:rPr lang="en-US" sz="2000"/>
              <a:t>5. </a:t>
            </a:r>
            <a:r>
              <a:rPr lang="en-US" sz="2000" b="1"/>
              <a:t>Count of Exit Date: </a:t>
            </a:r>
            <a:r>
              <a:rPr lang="en-US" sz="2000"/>
              <a:t>The number of employees who exited the company from each department</a:t>
            </a:r>
            <a:r>
              <a:rPr lang="en-US"/>
              <a:t>. </a:t>
            </a:r>
            <a:endParaRPr lang="en-US">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B2EE250-4161-E126-1C78-314CDA10FE36}"/>
              </a:ext>
            </a:extLst>
          </p:cNvPr>
          <p:cNvSpPr txBox="1"/>
          <p:nvPr/>
        </p:nvSpPr>
        <p:spPr>
          <a:xfrm>
            <a:off x="2748844" y="1831623"/>
            <a:ext cx="649675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1.</a:t>
            </a:r>
            <a:r>
              <a:rPr lang="en-US" sz="1600" b="1"/>
              <a:t> Comprehensive Overview: </a:t>
            </a:r>
            <a:r>
              <a:rPr lang="en-US" sz="1600"/>
              <a:t>The dataset provides a clear, detailed snapshot of employee compensation and turnover across all departments, enabling targeted analysis and decision-making.</a:t>
            </a:r>
            <a:endParaRPr lang="en-US" sz="1600">
              <a:ea typeface="Calibri"/>
              <a:cs typeface="Calibri"/>
            </a:endParaRPr>
          </a:p>
          <a:p>
            <a:r>
              <a:rPr lang="en-US" sz="1600"/>
              <a:t> 2.</a:t>
            </a:r>
            <a:r>
              <a:rPr lang="en-US" sz="1600" b="1"/>
              <a:t> Bonus Insights</a:t>
            </a:r>
            <a:r>
              <a:rPr lang="en-US" sz="1600"/>
              <a:t>: The variation in bonus percentages across departments highlights significant opportunities for aligning compensation strategie</a:t>
            </a:r>
            <a:r>
              <a:rPr lang="en-US"/>
              <a:t>s </a:t>
            </a:r>
            <a:r>
              <a:rPr lang="en-US" sz="1600"/>
              <a:t>with performance and retention goals. </a:t>
            </a:r>
            <a:endParaRPr lang="en-US" sz="1600">
              <a:ea typeface="Calibri"/>
              <a:cs typeface="Calibri"/>
            </a:endParaRPr>
          </a:p>
        </p:txBody>
      </p:sp>
      <p:sp>
        <p:nvSpPr>
          <p:cNvPr id="11" name="TextBox 10">
            <a:extLst>
              <a:ext uri="{FF2B5EF4-FFF2-40B4-BE49-F238E27FC236}">
                <a16:creationId xmlns:a16="http://schemas.microsoft.com/office/drawing/2014/main" id="{3971775E-643A-18AE-F528-6DC38BF2E33E}"/>
              </a:ext>
            </a:extLst>
          </p:cNvPr>
          <p:cNvSpPr txBox="1"/>
          <p:nvPr/>
        </p:nvSpPr>
        <p:spPr>
          <a:xfrm>
            <a:off x="2748845" y="3383843"/>
            <a:ext cx="6694310"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 </a:t>
            </a:r>
            <a:r>
              <a:rPr lang="en-US" sz="1600" b="1"/>
              <a:t>Turnover Correlation</a:t>
            </a:r>
            <a:r>
              <a:rPr lang="en-US" sz="1600"/>
              <a:t>: By analyzing the exit data in conjunction with compensation metrics, the solution reveals potential links between pay structures and employee retention, offering actionable insights to reduce turnover</a:t>
            </a:r>
          </a:p>
          <a:p>
            <a:r>
              <a:rPr lang="en-US" sz="1600"/>
              <a:t>4. </a:t>
            </a:r>
            <a:r>
              <a:rPr lang="en-US" sz="1600" b="1"/>
              <a:t>Strategic Alignment: </a:t>
            </a:r>
            <a:r>
              <a:rPr lang="en-US" sz="1600"/>
              <a:t>The ability to compare and benchmark compensation across departments allows for strategic adjustments, ensuring equitable practices and optimized budget allocation. </a:t>
            </a:r>
            <a:endParaRPr lang="en-US" sz="1600">
              <a:ea typeface="Calibri"/>
              <a:cs typeface="Calibri"/>
            </a:endParaRPr>
          </a:p>
        </p:txBody>
      </p:sp>
      <p:sp>
        <p:nvSpPr>
          <p:cNvPr id="12" name="TextBox 11">
            <a:extLst>
              <a:ext uri="{FF2B5EF4-FFF2-40B4-BE49-F238E27FC236}">
                <a16:creationId xmlns:a16="http://schemas.microsoft.com/office/drawing/2014/main" id="{7DB07733-6612-21A4-A279-C369FE2DE6BF}"/>
              </a:ext>
            </a:extLst>
          </p:cNvPr>
          <p:cNvSpPr txBox="1"/>
          <p:nvPr/>
        </p:nvSpPr>
        <p:spPr>
          <a:xfrm>
            <a:off x="2664178" y="5175956"/>
            <a:ext cx="66943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5.</a:t>
            </a:r>
            <a:r>
              <a:rPr lang="en-US" sz="1600" b="1"/>
              <a:t>Holistic View: </a:t>
            </a:r>
            <a:r>
              <a:rPr lang="en-US" sz="1600"/>
              <a:t>The grand total summary integrates data across departments, providing a macro perspective that supports organization-wide strategic planning and resource management.</a:t>
            </a:r>
            <a:endParaRPr lang="en-US" sz="160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subashiniv2003@gmail.com</cp:lastModifiedBy>
  <cp:revision>5</cp:revision>
  <dcterms:created xsi:type="dcterms:W3CDTF">2024-03-29T15:07:22Z</dcterms:created>
  <dcterms:modified xsi:type="dcterms:W3CDTF">2024-09-02T09:23:58Z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