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16140622" r:id="rId6"/>
    <p:sldId id="262" r:id="rId7"/>
    <p:sldId id="263" r:id="rId8"/>
    <p:sldId id="16140632" r:id="rId9"/>
    <p:sldId id="265" r:id="rId10"/>
    <p:sldId id="266" r:id="rId11"/>
    <p:sldId id="16140633" r:id="rId12"/>
    <p:sldId id="267" r:id="rId13"/>
    <p:sldId id="268" r:id="rId14"/>
    <p:sldId id="16140623"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5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ubagrace123/NMProj.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Times New Roman" panose="02020603050405020304" charset="0"/>
                <a:cs typeface="Times New Roman" panose="02020603050405020304" charset="0"/>
              </a:rPr>
              <a:t>PROJECT TITLE</a:t>
            </a:r>
          </a:p>
        </p:txBody>
      </p:sp>
      <p:sp>
        <p:nvSpPr>
          <p:cNvPr id="3" name="TextBox 2"/>
          <p:cNvSpPr txBox="1"/>
          <p:nvPr/>
        </p:nvSpPr>
        <p:spPr>
          <a:xfrm>
            <a:off x="734060" y="1034415"/>
            <a:ext cx="11663045"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charset="0"/>
                <a:cs typeface="Times New Roman" panose="02020603050405020304" charset="0"/>
              </a:rPr>
              <a:t>CAPSTONE PROJECT</a:t>
            </a: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charset="0"/>
                <a:cs typeface="Times New Roman" panose="02020603050405020304" charset="0"/>
              </a:rPr>
              <a:t>Presented By:</a:t>
            </a:r>
          </a:p>
          <a:p>
            <a:r>
              <a:rPr lang="en-US" sz="2000" b="1" dirty="0">
                <a:solidFill>
                  <a:schemeClr val="accent1">
                    <a:lumMod val="75000"/>
                  </a:schemeClr>
                </a:solidFill>
                <a:latin typeface="Times New Roman" panose="02020603050405020304" charset="0"/>
                <a:cs typeface="Times New Roman" panose="02020603050405020304" charset="0"/>
              </a:rPr>
              <a:t>1. </a:t>
            </a:r>
            <a:r>
              <a:rPr lang="en-US" sz="2000" b="1" dirty="0" err="1" smtClean="0">
                <a:solidFill>
                  <a:schemeClr val="accent1">
                    <a:lumMod val="75000"/>
                  </a:schemeClr>
                </a:solidFill>
                <a:latin typeface="Times New Roman" panose="02020603050405020304" charset="0"/>
                <a:cs typeface="Times New Roman" panose="02020603050405020304" charset="0"/>
              </a:rPr>
              <a:t>Subalakshmi</a:t>
            </a:r>
            <a:r>
              <a:rPr lang="en-US" sz="2000" b="1" dirty="0" smtClean="0">
                <a:solidFill>
                  <a:schemeClr val="accent1">
                    <a:lumMod val="75000"/>
                  </a:schemeClr>
                </a:solidFill>
                <a:latin typeface="Times New Roman" panose="02020603050405020304" charset="0"/>
                <a:cs typeface="Times New Roman" panose="02020603050405020304" charset="0"/>
              </a:rPr>
              <a:t> M</a:t>
            </a:r>
            <a:r>
              <a:rPr lang="en-US" sz="2000" b="1" dirty="0" smtClean="0">
                <a:solidFill>
                  <a:schemeClr val="accent1">
                    <a:lumMod val="75000"/>
                  </a:schemeClr>
                </a:solidFill>
                <a:latin typeface="Times New Roman" panose="02020603050405020304" charset="0"/>
                <a:cs typeface="Times New Roman" panose="02020603050405020304" charset="0"/>
              </a:rPr>
              <a:t>-AURCM-Computer </a:t>
            </a:r>
            <a:r>
              <a:rPr lang="en-US" sz="2000" b="1" dirty="0">
                <a:solidFill>
                  <a:schemeClr val="accent1">
                    <a:lumMod val="75000"/>
                  </a:schemeClr>
                </a:solidFill>
                <a:latin typeface="Times New Roman" panose="02020603050405020304" charset="0"/>
                <a:cs typeface="Times New Roman" panose="02020603050405020304" charset="0"/>
              </a:rPr>
              <a:t>Science and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Conclusion</a:t>
            </a:r>
          </a:p>
        </p:txBody>
      </p:sp>
      <p:sp>
        <p:nvSpPr>
          <p:cNvPr id="2" name="Content Placeholder 1"/>
          <p:cNvSpPr>
            <a:spLocks noGrp="1"/>
          </p:cNvSpPr>
          <p:nvPr>
            <p:ph idx="1"/>
          </p:nvPr>
        </p:nvSpPr>
        <p:spPr/>
        <p:txBody>
          <a:bodyPr>
            <a:normAutofit/>
          </a:bodyPr>
          <a:lstStyle/>
          <a:p>
            <a:pPr lvl="0" algn="l" rtl="0">
              <a:lnSpc>
                <a:spcPct val="115000"/>
              </a:lnSpc>
              <a:spcBef>
                <a:spcPts val="0"/>
              </a:spcBef>
              <a:spcAft>
                <a:spcPts val="1200"/>
              </a:spcAft>
              <a:buSzPts val="1800"/>
            </a:pPr>
            <a:r>
              <a:rPr lang="en-GB" sz="2000" dirty="0">
                <a:latin typeface="Times New Roman" panose="02020603050405020304" charset="0"/>
                <a:cs typeface="Times New Roman" panose="02020603050405020304" charset="0"/>
                <a:sym typeface="+mn-ea"/>
              </a:rPr>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Advanced Encryption </a:t>
            </a:r>
            <a:r>
              <a:rPr lang="en-GB" sz="2000" dirty="0">
                <a:latin typeface="Times New Roman" panose="02020603050405020304" charset="0"/>
                <a:cs typeface="Times New Roman" panose="02020603050405020304" charset="0"/>
                <a:sym typeface="+mn-ea"/>
              </a:rPr>
              <a:t>: Implementing cutting-edge encryption techniques such as post-quantum algorithms for heightened data security.</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Behavior Analysis</a:t>
            </a:r>
            <a:r>
              <a:rPr lang="en-GB" sz="2000" dirty="0">
                <a:latin typeface="Times New Roman" panose="02020603050405020304" charset="0"/>
                <a:cs typeface="Times New Roman" panose="02020603050405020304" charset="0"/>
                <a:sym typeface="+mn-ea"/>
              </a:rPr>
              <a:t> : Utilizing machine learning to detect anomalies in keystroke patterns, enhancing threat detection capabilities.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Cloud Integration</a:t>
            </a:r>
            <a:r>
              <a:rPr lang="en-GB" sz="2000" dirty="0">
                <a:latin typeface="Times New Roman" panose="02020603050405020304" charset="0"/>
                <a:cs typeface="Times New Roman" panose="02020603050405020304" charset="0"/>
                <a:sym typeface="+mn-ea"/>
              </a:rPr>
              <a:t> : Enabling secure data synchronization with cloud services for remote access and management.</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Mobile Support </a:t>
            </a:r>
            <a:r>
              <a:rPr lang="en-GB" sz="2000" dirty="0">
                <a:latin typeface="Times New Roman" panose="02020603050405020304" charset="0"/>
                <a:cs typeface="Times New Roman" panose="02020603050405020304" charset="0"/>
                <a:sym typeface="+mn-ea"/>
              </a:rPr>
              <a:t>: Extending compatibility to mobile platforms like iOS and Android, accompanied by tailored security features.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Remote Management</a:t>
            </a:r>
            <a:r>
              <a:rPr lang="en-GB" sz="2000" dirty="0">
                <a:latin typeface="Times New Roman" panose="02020603050405020304" charset="0"/>
                <a:cs typeface="Times New Roman" panose="02020603050405020304" charset="0"/>
                <a:sym typeface="+mn-ea"/>
              </a:rPr>
              <a:t> : Implementing centralized dashboards for remote configuration and monitoring, facilitating easier management of the keylogger across devices and locations.</a:t>
            </a:r>
            <a:endParaRPr sz="2000" dirty="0">
              <a:solidFill>
                <a:srgbClr val="0D0D0D"/>
              </a:solidFill>
              <a:highlight>
                <a:srgbClr val="FFFFFF"/>
              </a:highlight>
              <a:latin typeface="Times New Roman" panose="02020603050405020304" charset="0"/>
              <a:cs typeface="Times New Roman" panose="02020603050405020304" charset="0"/>
            </a:endParaRPr>
          </a:p>
          <a:p>
            <a:pPr marL="0" lvl="0" indent="0" algn="l" rtl="0">
              <a:lnSpc>
                <a:spcPct val="115000"/>
              </a:lnSpc>
              <a:spcBef>
                <a:spcPts val="0"/>
              </a:spcBef>
              <a:spcAft>
                <a:spcPts val="1200"/>
              </a:spcAft>
              <a:buSzPts val="1946"/>
              <a:buNone/>
            </a:pPr>
            <a:endParaRPr lang="en-US">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charset="0"/>
                <a:cs typeface="Times New Roman" panose="02020603050405020304" charset="0"/>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References</a:t>
            </a:r>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latin typeface="Times New Roman" panose="02020603050405020304" charset="0"/>
                <a:ea typeface="+mn-lt"/>
                <a:cs typeface="Times New Roman" panose="02020603050405020304" charset="0"/>
              </a:rPr>
              <a:t>Smith, J. et al. (20XX). "Advanced Techniques for Keylogger Detection and Prevention." Journal of Cybersecurity, 10(2), 123-140. </a:t>
            </a:r>
          </a:p>
          <a:p>
            <a:pPr marL="305435" indent="-305435"/>
            <a:r>
              <a:rPr lang="en-IN" sz="2000" dirty="0">
                <a:solidFill>
                  <a:srgbClr val="0F0F0F"/>
                </a:solidFill>
                <a:latin typeface="Times New Roman" panose="02020603050405020304" charset="0"/>
                <a:ea typeface="+mn-lt"/>
                <a:cs typeface="Times New Roman" panose="02020603050405020304" charset="0"/>
              </a:rPr>
              <a:t>Johnson, A. (20XX). "Machine Learning Approaches for Keystroke Anomaly Detection." Conference on Information Security, Proceedings, 55-67. </a:t>
            </a:r>
          </a:p>
          <a:p>
            <a:pPr marL="305435" indent="-305435"/>
            <a:r>
              <a:rPr lang="en-IN" sz="2000" dirty="0">
                <a:solidFill>
                  <a:srgbClr val="0F0F0F"/>
                </a:solidFill>
                <a:latin typeface="Times New Roman" panose="02020603050405020304" charset="0"/>
                <a:ea typeface="+mn-lt"/>
                <a:cs typeface="Times New Roman" panose="02020603050405020304" charset="0"/>
              </a:rPr>
              <a:t>Patel, R. (20XX). "Practical Python Programming for Security Applications." O'Reilly Media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Times New Roman" panose="02020603050405020304" charset="0"/>
                <a:cs typeface="Times New Roman" panose="02020603050405020304" charset="0"/>
              </a:rPr>
              <a:t>THANK YOU</a:t>
            </a:r>
          </a:p>
        </p:txBody>
      </p:sp>
      <p:sp>
        <p:nvSpPr>
          <p:cNvPr id="11" name="object 8"/>
          <p:cNvSpPr txBox="1"/>
          <p:nvPr/>
        </p:nvSpPr>
        <p:spPr>
          <a:xfrm>
            <a:off x="783590" y="6039485"/>
            <a:ext cx="1842770" cy="447558"/>
          </a:xfrm>
          <a:prstGeom prst="rect">
            <a:avLst/>
          </a:prstGeom>
        </p:spPr>
        <p:txBody>
          <a:bodyPr vert="horz" wrap="square" lIns="0" tIns="16510" rIns="0" bIns="0" rtlCol="0">
            <a:spAutoFit/>
          </a:bodyPr>
          <a:lstStyle/>
          <a:p>
            <a:pPr marL="12700">
              <a:lnSpc>
                <a:spcPct val="100000"/>
              </a:lnSpc>
              <a:spcBef>
                <a:spcPts val="130"/>
              </a:spcBef>
            </a:pPr>
            <a:r>
              <a:rPr lang="en-US" altLang="en-IN" sz="2800" u="sng" dirty="0" smtClean="0">
                <a:solidFill>
                  <a:schemeClr val="accent1"/>
                </a:solidFill>
                <a:uFill>
                  <a:solidFill>
                    <a:srgbClr val="006FC0"/>
                  </a:solidFill>
                </a:uFill>
                <a:latin typeface="Times New Roman" panose="02020603050405020304" charset="0"/>
                <a:cs typeface="Times New Roman" panose="02020603050405020304" charset="0"/>
                <a:hlinkClick r:id="rId2"/>
              </a:rPr>
              <a:t>Project Link</a:t>
            </a:r>
            <a:endParaRPr lang="en-US" altLang="en-IN" sz="2800" u="sng" dirty="0">
              <a:solidFill>
                <a:schemeClr val="accent1"/>
              </a:solidFill>
              <a:uFill>
                <a:solidFill>
                  <a:srgbClr val="006FC0"/>
                </a:solidFill>
              </a:u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Times New Roman" panose="02020603050405020304" charset="0"/>
                <a:cs typeface="Times New Roman" panose="0202060305040502030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charset="0"/>
                <a:ea typeface="+mn-lt"/>
                <a:cs typeface="Times New Roman" panose="02020603050405020304" charset="0"/>
              </a:rPr>
              <a: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Problem Statement </a:t>
            </a:r>
            <a:r>
              <a:rPr lang="en-US" sz="2000" dirty="0">
                <a:latin typeface="Times New Roman" panose="02020603050405020304" charset="0"/>
                <a:ea typeface="+mn-lt"/>
                <a:cs typeface="Times New Roman" panose="02020603050405020304" charset="0"/>
              </a:rPr>
              <a:t>(Should not include 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Proposed System/Solution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System Development Approach </a:t>
            </a:r>
            <a:r>
              <a:rPr lang="en-US" sz="2000" dirty="0">
                <a:latin typeface="Times New Roman" panose="02020603050405020304" charset="0"/>
                <a:ea typeface="+mn-lt"/>
                <a:cs typeface="Times New Roman" panose="02020603050405020304" charset="0"/>
              </a:rPr>
              <a:t>(Technology Used) </a:t>
            </a:r>
            <a:endParaRPr lang="en-US"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Algorithm &amp; Deployment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Result (Output Image)</a:t>
            </a:r>
          </a:p>
          <a:p>
            <a:pPr marL="305435" indent="-305435"/>
            <a:r>
              <a:rPr lang="en-US" sz="2000" b="1" dirty="0">
                <a:latin typeface="Times New Roman" panose="02020603050405020304" charset="0"/>
                <a:ea typeface="+mn-lt"/>
                <a:cs typeface="Times New Roman" panose="02020603050405020304" charset="0"/>
              </a:rPr>
              <a:t>Conclusion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Future Scope</a:t>
            </a:r>
          </a:p>
          <a:p>
            <a:pPr marL="305435" indent="-305435"/>
            <a:r>
              <a:rPr lang="en-US" sz="2000" b="1" dirty="0">
                <a:latin typeface="Times New Roman" panose="02020603050405020304" charset="0"/>
                <a:ea typeface="+mn-lt"/>
                <a:cs typeface="Times New Roman" panose="02020603050405020304" charset="0"/>
              </a:rPr>
              <a:t>References</a:t>
            </a:r>
            <a:endParaRPr lang="en-US" dirty="0">
              <a:latin typeface="Times New Roman" panose="02020603050405020304" charset="0"/>
              <a:cs typeface="Times New Roman" panose="02020603050405020304" charset="0"/>
            </a:endParaRPr>
          </a:p>
          <a:p>
            <a:pPr marL="305435" indent="-305435"/>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890" b="1">
                <a:solidFill>
                  <a:schemeClr val="accent1"/>
                </a:solidFill>
                <a:latin typeface="Times New Roman" panose="02020603050405020304" charset="0"/>
                <a:cs typeface="Times New Roman" panose="02020603050405020304" charset="0"/>
              </a:rPr>
              <a:t>Problem Statement</a:t>
            </a:r>
          </a:p>
        </p:txBody>
      </p:sp>
      <p:sp>
        <p:nvSpPr>
          <p:cNvPr id="2" name="Content Placeholder 1"/>
          <p:cNvSpPr>
            <a:spLocks noGrp="1"/>
          </p:cNvSpPr>
          <p:nvPr>
            <p:ph idx="1"/>
          </p:nvPr>
        </p:nvSpPr>
        <p:spPr>
          <a:xfrm>
            <a:off x="452403" y="1237632"/>
            <a:ext cx="11029615" cy="4673324"/>
          </a:xfrm>
        </p:spPr>
        <p:txBody>
          <a:bodyPr>
            <a:normAutofit/>
          </a:bodyPr>
          <a:lstStyle/>
          <a:p>
            <a:r>
              <a:rPr lang="en-US" sz="1800" dirty="0">
                <a:latin typeface="Times New Roman" panose="02020603050405020304" charset="0"/>
                <a:cs typeface="Times New Roman" panose="02020603050405020304" charset="0"/>
                <a:sym typeface="+mn-ea"/>
              </a:rPr>
              <a:t>In the contemporary digital landscape, safeguarding personal and confidential information stands as an imperative.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Regrettably, conventional security measures often overlook the vulnerabilities inherent in unauthorized keyboard usage.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Our project is poised to rectify this oversight by devising a system capable of monitoring keyboard activity and discerning suspicious patterns.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Through the identification and mitigation of unauthorized keyboard usage, our aim is to fortify overall security protocols and safeguard sensitive data.</a:t>
            </a:r>
            <a:endParaRPr lang="en-IN" sz="1800" dirty="0">
              <a:latin typeface="Times New Roman" panose="02020603050405020304" charset="0"/>
              <a:cs typeface="Times New Roman" panose="02020603050405020304" charset="0"/>
            </a:endParaRPr>
          </a:p>
          <a:p>
            <a:pPr marL="305435" indent="-305435"/>
            <a:endParaRPr lang="en-I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908050"/>
            <a:ext cx="7329805" cy="622935"/>
          </a:xfrm>
        </p:spPr>
        <p:txBody>
          <a:bodyPr>
            <a:normAutofit fontScale="90000"/>
          </a:bodyPr>
          <a:lstStyle/>
          <a:p>
            <a:r>
              <a:rPr lang="en-US" sz="4400" b="1">
                <a:solidFill>
                  <a:schemeClr val="accent1"/>
                </a:solidFill>
                <a:latin typeface="Times New Roman" panose="02020603050405020304" charset="0"/>
                <a:cs typeface="Times New Roman" panose="02020603050405020304" charset="0"/>
              </a:rPr>
              <a:t>Proposed Solution</a:t>
            </a:r>
          </a:p>
        </p:txBody>
      </p:sp>
      <p:sp>
        <p:nvSpPr>
          <p:cNvPr id="2" name="Content Placeholder 1"/>
          <p:cNvSpPr>
            <a:spLocks noGrp="1"/>
          </p:cNvSpPr>
          <p:nvPr>
            <p:ph idx="1"/>
          </p:nvPr>
        </p:nvSpPr>
        <p:spPr>
          <a:xfrm>
            <a:off x="446405" y="1267460"/>
            <a:ext cx="10768965" cy="5082540"/>
          </a:xfrm>
        </p:spPr>
        <p:txBody>
          <a:bodyPr vert="horz" lIns="91440" tIns="45720" rIns="91440" bIns="45720" rtlCol="0" anchor="ctr">
            <a:noAutofit/>
          </a:bodyPr>
          <a:lstStyle/>
          <a:p>
            <a:r>
              <a:rPr lang="en-IN" sz="1500" b="1">
                <a:latin typeface="Times New Roman" panose="02020603050405020304" charset="0"/>
                <a:cs typeface="Times New Roman" panose="02020603050405020304" charset="0"/>
              </a:rPr>
              <a:t>Objective: </a:t>
            </a:r>
            <a:r>
              <a:rPr lang="en-IN" sz="1500">
                <a:latin typeface="Times New Roman" panose="02020603050405020304" charset="0"/>
                <a:cs typeface="Times New Roman" panose="02020603050405020304" charset="0"/>
              </a:rPr>
              <a:t>The keylogger system aims to capture keystrokes entered by users on a keyboard to monitor their activity. This can be useful for various purposes such as parental control, employee monitoring, or debugging.</a:t>
            </a:r>
            <a:endParaRPr lang="en-IN" sz="1500" b="1">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Components:</a:t>
            </a:r>
          </a:p>
          <a:p>
            <a:pPr marL="305435" indent="-305435"/>
            <a:r>
              <a:rPr lang="en-IN" sz="1500" b="1">
                <a:latin typeface="Times New Roman" panose="02020603050405020304" charset="0"/>
                <a:cs typeface="Times New Roman" panose="02020603050405020304" charset="0"/>
              </a:rPr>
              <a:t>a. Data Collection: </a:t>
            </a:r>
            <a:r>
              <a:rPr lang="en-IN" sz="1500">
                <a:latin typeface="Times New Roman" panose="02020603050405020304" charset="0"/>
                <a:cs typeface="Times New Roman" panose="02020603050405020304" charset="0"/>
              </a:rPr>
              <a:t>The keylogger captures keystrokes entered by the user in real-time.</a:t>
            </a:r>
          </a:p>
          <a:p>
            <a:pPr marL="305435" indent="-305435"/>
            <a:r>
              <a:rPr lang="en-IN" sz="1500" b="1">
                <a:latin typeface="Times New Roman" panose="02020603050405020304" charset="0"/>
                <a:cs typeface="Times New Roman" panose="02020603050405020304" charset="0"/>
              </a:rPr>
              <a:t>b. Data Preprocessing:</a:t>
            </a:r>
            <a:r>
              <a:rPr lang="en-IN" sz="1500">
                <a:latin typeface="Times New Roman" panose="02020603050405020304" charset="0"/>
                <a:cs typeface="Times New Roman" panose="02020603050405020304" charset="0"/>
              </a:rPr>
              <a:t> Since keystrokes are captured directly, there's minimal preprocessing required. However, if the captured data needs to be stored or analyzed, basic preprocessing steps like removing unwanted characters or formatting may be applied.</a:t>
            </a:r>
          </a:p>
          <a:p>
            <a:pPr marL="305435" indent="-305435"/>
            <a:r>
              <a:rPr lang="en-IN" sz="1500" b="1">
                <a:latin typeface="Times New Roman" panose="02020603050405020304" charset="0"/>
                <a:cs typeface="Times New Roman" panose="02020603050405020304" charset="0"/>
              </a:rPr>
              <a:t>c. Machine Learning Algorithm:</a:t>
            </a:r>
            <a:r>
              <a:rPr lang="en-IN" sz="1500">
                <a:latin typeface="Times New Roman" panose="02020603050405020304" charset="0"/>
                <a:cs typeface="Times New Roman" panose="02020603050405020304" charset="0"/>
              </a:rPr>
              <a:t> The system does not involve machine learning. Instead, it relies on basic programming techniques to capture and store keystrokes.</a:t>
            </a:r>
          </a:p>
          <a:p>
            <a:pPr marL="305435" indent="-305435"/>
            <a:r>
              <a:rPr lang="en-IN" sz="1500" b="1">
                <a:latin typeface="Times New Roman" panose="02020603050405020304" charset="0"/>
                <a:cs typeface="Times New Roman" panose="02020603050405020304" charset="0"/>
              </a:rPr>
              <a:t>d. Deployment: </a:t>
            </a:r>
            <a:r>
              <a:rPr lang="en-IN" sz="1500">
                <a:latin typeface="Times New Roman" panose="02020603050405020304" charset="0"/>
                <a:cs typeface="Times New Roman" panose="02020603050405020304" charset="0"/>
              </a:rPr>
              <a:t>The keylogger can be deployed on a target system discreetly, either as a standalone application or as part of a larger software package.</a:t>
            </a:r>
          </a:p>
          <a:p>
            <a:pPr marL="305435" indent="-305435"/>
            <a:r>
              <a:rPr lang="en-IN" sz="1500" b="1">
                <a:latin typeface="Times New Roman" panose="02020603050405020304" charset="0"/>
                <a:cs typeface="Times New Roman" panose="02020603050405020304" charset="0"/>
              </a:rPr>
              <a:t>e. Evaluation: </a:t>
            </a:r>
            <a:r>
              <a:rPr lang="en-IN" sz="1500">
                <a:latin typeface="Times New Roman" panose="02020603050405020304" charset="0"/>
                <a:cs typeface="Times New Roman" panose="02020603050405020304" charset="0"/>
              </a:rPr>
              <a:t>Evaluation of the keylogger typically involves testing its functionality, reliability, and stealthiness. This can be done through manual testing and user feedback.</a:t>
            </a:r>
          </a:p>
          <a:p>
            <a:pPr marL="305435" indent="-305435"/>
            <a:endParaRPr lang="en-IN" altLang="en-IN" sz="15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35176"/>
            <a:ext cx="11029616" cy="530296"/>
          </a:xfrm>
        </p:spPr>
        <p:txBody>
          <a:bodyPr>
            <a:normAutofit/>
          </a:bodyPr>
          <a:lstStyle/>
          <a:p>
            <a:r>
              <a:rPr lang="en-US" b="1">
                <a:solidFill>
                  <a:schemeClr val="accent1"/>
                </a:solidFill>
                <a:latin typeface="Times New Roman" panose="02020603050405020304" charset="0"/>
                <a:cs typeface="Times New Roman" panose="02020603050405020304" charset="0"/>
                <a:sym typeface="+mn-ea"/>
              </a:rPr>
              <a:t>Proposed Solution</a:t>
            </a:r>
          </a:p>
        </p:txBody>
      </p:sp>
      <p:sp>
        <p:nvSpPr>
          <p:cNvPr id="3" name="Content Placeholder 2"/>
          <p:cNvSpPr>
            <a:spLocks noGrp="1"/>
          </p:cNvSpPr>
          <p:nvPr>
            <p:ph idx="1"/>
          </p:nvPr>
        </p:nvSpPr>
        <p:spPr>
          <a:xfrm>
            <a:off x="581192" y="1335046"/>
            <a:ext cx="11029615" cy="4673324"/>
          </a:xfrm>
        </p:spPr>
        <p:txBody>
          <a:bodyPr>
            <a:normAutofit fontScale="90000" lnSpcReduction="20000"/>
          </a:bodyPr>
          <a:lstStyle/>
          <a:p>
            <a:pPr marL="305435" indent="-305435"/>
            <a:r>
              <a:rPr lang="en-IN" b="1">
                <a:latin typeface="Times New Roman" panose="02020603050405020304" charset="0"/>
                <a:cs typeface="Times New Roman" panose="02020603050405020304" charset="0"/>
                <a:sym typeface="+mn-ea"/>
              </a:rPr>
              <a:t>Operation:</a:t>
            </a:r>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a. Data Collection: </a:t>
            </a:r>
            <a:r>
              <a:rPr lang="en-IN">
                <a:latin typeface="Times New Roman" panose="02020603050405020304" charset="0"/>
                <a:cs typeface="Times New Roman" panose="02020603050405020304" charset="0"/>
                <a:sym typeface="+mn-ea"/>
              </a:rPr>
              <a:t>The keylogger intercepts keystrokes using a library like pynput.keyboard in Python. Each keystroke is captured along with relevant metadata such as timestamp and key code.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b. Data Preprocessing: </a:t>
            </a:r>
            <a:r>
              <a:rPr lang="en-IN">
                <a:latin typeface="Times New Roman" panose="02020603050405020304" charset="0"/>
                <a:cs typeface="Times New Roman" panose="02020603050405020304" charset="0"/>
                <a:sym typeface="+mn-ea"/>
              </a:rPr>
              <a:t>As mentioned earlier, minimal preprocessing is required. However, if data analysis is intended, preprocessing steps like encoding or formatting may be applied.</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c. Machine Learning Algorithm: </a:t>
            </a:r>
            <a:r>
              <a:rPr lang="en-IN">
                <a:latin typeface="Times New Roman" panose="02020603050405020304" charset="0"/>
                <a:cs typeface="Times New Roman" panose="02020603050405020304" charset="0"/>
                <a:sym typeface="+mn-ea"/>
              </a:rPr>
              <a:t>No machine learning algorithm is involved in this system.</a:t>
            </a:r>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d. Deployment: </a:t>
            </a:r>
            <a:r>
              <a:rPr lang="en-IN">
                <a:latin typeface="Times New Roman" panose="02020603050405020304" charset="0"/>
                <a:cs typeface="Times New Roman" panose="02020603050405020304" charset="0"/>
                <a:sym typeface="+mn-ea"/>
              </a:rPr>
              <a:t>The keylogger can be deployed on a target system manually or through social engineering techniques. It may run in the background without the user's knowledge.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 Evaluation: </a:t>
            </a:r>
            <a:r>
              <a:rPr lang="en-IN">
                <a:latin typeface="Times New Roman" panose="02020603050405020304" charset="0"/>
                <a:cs typeface="Times New Roman" panose="02020603050405020304" charset="0"/>
                <a:sym typeface="+mn-ea"/>
              </a:rPr>
              <a:t>Evaluation involves checking the accuracy and completeness of the captured keystrokes, as well as assessing the system's stealthiness to avoid detection by users or security software.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Result: </a:t>
            </a:r>
            <a:r>
              <a:rPr lang="en-IN">
                <a:latin typeface="Times New Roman" panose="02020603050405020304" charset="0"/>
                <a:cs typeface="Times New Roman" panose="02020603050405020304" charset="0"/>
                <a:sym typeface="+mn-ea"/>
              </a:rPr>
              <a:t>The keylogger system provides a means to monitor user activity by capturing keystrokes. Its effectiveness depends on factors such as reliability, stealthiness, and legality of use.</a:t>
            </a:r>
            <a:endParaRPr lang="en-IN">
              <a:latin typeface="Times New Roman" panose="02020603050405020304" charset="0"/>
              <a:cs typeface="Times New Roman" panose="02020603050405020304" charset="0"/>
            </a:endParaRPr>
          </a:p>
          <a:p>
            <a:pPr marL="305435" indent="-305435"/>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Ethical Considerations:</a:t>
            </a:r>
            <a:r>
              <a:rPr lang="en-IN">
                <a:latin typeface="Times New Roman" panose="02020603050405020304" charset="0"/>
                <a:cs typeface="Times New Roman" panose="02020603050405020304" charset="0"/>
                <a:sym typeface="+mn-ea"/>
              </a:rPr>
              <a:t> It's crucial to consider the ethical implications of deploying a keylogger, as it can potentially invade user privacy and violate laws or regulations. Proper consent and disclosure should be obtained before deploying such systems, and they should only be used for legitimate purposes in compliance with applicable laws and ethical guidelines.</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934987"/>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System  Approach</a:t>
            </a:r>
          </a:p>
        </p:txBody>
      </p:sp>
      <p:sp>
        <p:nvSpPr>
          <p:cNvPr id="2" name="Content Placeholder 1"/>
          <p:cNvSpPr>
            <a:spLocks noGrp="1"/>
          </p:cNvSpPr>
          <p:nvPr>
            <p:ph idx="1"/>
          </p:nvPr>
        </p:nvSpPr>
        <p:spPr/>
        <p:txBody>
          <a:bodyPr/>
          <a:lstStyle/>
          <a:p>
            <a:pPr marL="457200" lvl="0" indent="-349250" algn="l" rtl="0">
              <a:lnSpc>
                <a:spcPct val="115000"/>
              </a:lnSpc>
              <a:spcBef>
                <a:spcPts val="1500"/>
              </a:spcBef>
              <a:spcAft>
                <a:spcPts val="0"/>
              </a:spcAft>
              <a:buSzPts val="1900"/>
              <a:buChar char="➔"/>
            </a:pPr>
            <a:r>
              <a:rPr lang="en-GB" sz="1800" b="1" dirty="0">
                <a:latin typeface="Times New Roman" panose="02020603050405020304" charset="0"/>
                <a:cs typeface="Times New Roman" panose="02020603050405020304" charset="0"/>
                <a:sym typeface="+mn-ea"/>
              </a:rPr>
              <a:t>Testing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Unit Testing</a:t>
            </a:r>
            <a:r>
              <a:rPr lang="en-GB" sz="1800" dirty="0">
                <a:latin typeface="Times New Roman" panose="02020603050405020304" charset="0"/>
                <a:cs typeface="Times New Roman" panose="02020603050405020304" charset="0"/>
                <a:sym typeface="+mn-ea"/>
              </a:rPr>
              <a:t> : Test individual modules to ensure they function correctly.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Integration Testing</a:t>
            </a:r>
            <a:r>
              <a:rPr lang="en-GB" sz="1800" dirty="0">
                <a:latin typeface="Times New Roman" panose="02020603050405020304" charset="0"/>
                <a:cs typeface="Times New Roman" panose="02020603050405020304" charset="0"/>
                <a:sym typeface="+mn-ea"/>
              </a:rPr>
              <a:t> : Verify that modules work together seamlessly.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Security Testing</a:t>
            </a:r>
            <a:r>
              <a:rPr lang="en-GB" sz="1800" dirty="0">
                <a:latin typeface="Times New Roman" panose="02020603050405020304" charset="0"/>
                <a:cs typeface="Times New Roman" panose="02020603050405020304" charset="0"/>
                <a:sym typeface="+mn-ea"/>
              </a:rPr>
              <a:t> : Perform penetration testing and vulnerability assessments to identify and fix security flaws.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Compatibility Testing</a:t>
            </a:r>
            <a:r>
              <a:rPr lang="en-GB" sz="1800" dirty="0">
                <a:latin typeface="Times New Roman" panose="02020603050405020304" charset="0"/>
                <a:cs typeface="Times New Roman" panose="02020603050405020304" charset="0"/>
                <a:sym typeface="+mn-ea"/>
              </a:rPr>
              <a:t> : Test the keylogger on various platforms and applications to ensure compatibility.</a:t>
            </a:r>
          </a:p>
          <a:p>
            <a:pPr marL="914400" lvl="1" indent="-327025" algn="l" rtl="0">
              <a:lnSpc>
                <a:spcPct val="115000"/>
              </a:lnSpc>
              <a:spcBef>
                <a:spcPts val="0"/>
              </a:spcBef>
              <a:spcAft>
                <a:spcPts val="0"/>
              </a:spcAft>
              <a:buSzPts val="1550"/>
              <a:buChar char="◆"/>
            </a:pPr>
            <a:endParaRPr sz="18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Char char="➔"/>
            </a:pPr>
            <a:r>
              <a:rPr lang="en-GB" sz="1800" b="1" dirty="0">
                <a:latin typeface="Times New Roman" panose="02020603050405020304" charset="0"/>
                <a:cs typeface="Times New Roman" panose="02020603050405020304" charset="0"/>
                <a:sym typeface="+mn-ea"/>
              </a:rPr>
              <a:t>Deployment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Prepare installation packages for different operating systems.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Provide clear instructions for installation and configuration.</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Deploy the keylogger in controlled environments for initial use and feedback gathering.</a:t>
            </a:r>
            <a:endParaRPr lang="en-IN" sz="1800" b="1">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9845" y="760095"/>
            <a:ext cx="4480560" cy="472440"/>
          </a:xfrm>
        </p:spPr>
        <p:txBody>
          <a:bodyPr>
            <a:normAutofit/>
          </a:bodyPr>
          <a:lstStyle/>
          <a:p>
            <a:r>
              <a:rPr lang="en-US" sz="2400" b="1">
                <a:solidFill>
                  <a:schemeClr val="accent1"/>
                </a:solidFill>
                <a:latin typeface="Times New Roman" panose="02020603050405020304" charset="0"/>
                <a:ea typeface="+mj-lt"/>
                <a:cs typeface="Times New Roman" panose="02020603050405020304" charset="0"/>
              </a:rPr>
              <a:t>Algorithm </a:t>
            </a:r>
          </a:p>
        </p:txBody>
      </p:sp>
      <p:sp>
        <p:nvSpPr>
          <p:cNvPr id="2" name="Content Placeholder 1"/>
          <p:cNvSpPr>
            <a:spLocks noGrp="1"/>
          </p:cNvSpPr>
          <p:nvPr>
            <p:ph idx="1"/>
          </p:nvPr>
        </p:nvSpPr>
        <p:spPr>
          <a:xfrm>
            <a:off x="1196340" y="1366520"/>
            <a:ext cx="8656955" cy="5082540"/>
          </a:xfrm>
        </p:spPr>
        <p:txBody>
          <a:bodyPr>
            <a:normAutofit lnSpcReduction="10000"/>
          </a:bodyPr>
          <a:lstStyle/>
          <a:p>
            <a:pPr marL="139700" lvl="0" indent="0" algn="l" rtl="0">
              <a:lnSpc>
                <a:spcPct val="100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1.</a:t>
            </a:r>
            <a:r>
              <a:rPr lang="en-GB" sz="1500" b="1" dirty="0">
                <a:latin typeface="Times New Roman" panose="02020603050405020304" charset="0"/>
                <a:cs typeface="Times New Roman" panose="02020603050405020304" charset="0"/>
                <a:sym typeface="+mn-ea"/>
              </a:rPr>
              <a:t>Initialization:</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Initialize an empty string variable to store the keystrokes (e.g., log).</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Import necessary libraries (e.g., pynput.keyboard for capturing keystrokes).</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2.</a:t>
            </a:r>
            <a:r>
              <a:rPr lang="en-GB" sz="1500" b="1" dirty="0">
                <a:latin typeface="Times New Roman" panose="02020603050405020304" charset="0"/>
                <a:cs typeface="Times New Roman" panose="02020603050405020304" charset="0"/>
                <a:sym typeface="+mn-ea"/>
              </a:rPr>
              <a:t>Keystroke Capture:</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callback function (callback_function) to capture keystrokes.</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3.</a:t>
            </a:r>
            <a:r>
              <a:rPr lang="en-GB" sz="1500" b="1" dirty="0">
                <a:latin typeface="Times New Roman" panose="02020603050405020304" charset="0"/>
                <a:cs typeface="Times New Roman" panose="02020603050405020304" charset="0"/>
                <a:sym typeface="+mn-ea"/>
              </a:rPr>
              <a:t>Within the callback function:</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Capture each pressed key.</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Append the pressed key to the log variable.</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special keys such as space or shift appropriately.</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4.</a:t>
            </a:r>
            <a:r>
              <a:rPr lang="en-GB" sz="1500" b="1" dirty="0">
                <a:latin typeface="Times New Roman" panose="02020603050405020304" charset="0"/>
                <a:cs typeface="Times New Roman" panose="02020603050405020304" charset="0"/>
                <a:sym typeface="+mn-ea"/>
              </a:rPr>
              <a:t>Data Logging:</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Periodically save the captured keystrokes to a file or buffer.</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Implement logic to handle the maximum size of the log to avoid memory overflow.</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Utilize threading to handle both keystroke capturing and email sending simultaneously.</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thread function (thread_function) to handle the email sending task.</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5.</a:t>
            </a:r>
            <a:r>
              <a:rPr lang="en-GB" sz="1500" b="1" dirty="0">
                <a:latin typeface="Times New Roman" panose="02020603050405020304" charset="0"/>
                <a:cs typeface="Times New Roman" panose="02020603050405020304" charset="0"/>
                <a:sym typeface="+mn-ea"/>
              </a:rPr>
              <a:t>Keylogger Activation: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Create a listener for keyboard events using the library (e.g., pynput.keyboard).</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listener to capture keystrokes in real-time.</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6.</a:t>
            </a:r>
            <a:r>
              <a:rPr lang="en-GB" sz="1500" b="1" dirty="0">
                <a:latin typeface="Times New Roman" panose="02020603050405020304" charset="0"/>
                <a:cs typeface="Times New Roman" panose="02020603050405020304" charset="0"/>
                <a:sym typeface="+mn-ea"/>
              </a:rPr>
              <a:t>Execution: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main loop to run the keylogger indefinitely.</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keyboard interrupt or other termination signals to gracefully exit the keylogger.</a:t>
            </a:r>
          </a:p>
          <a:p>
            <a:pPr marL="425450" lvl="0" indent="-285750" algn="l" rtl="0">
              <a:lnSpc>
                <a:spcPct val="115000"/>
              </a:lnSpc>
              <a:spcBef>
                <a:spcPts val="1500"/>
              </a:spcBef>
              <a:spcAft>
                <a:spcPts val="0"/>
              </a:spcAft>
              <a:buSzPts val="1400"/>
            </a:pPr>
            <a:endParaRPr lang="en-IN" sz="15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92" y="771371"/>
            <a:ext cx="11029616" cy="530296"/>
          </a:xfrm>
        </p:spPr>
        <p:txBody>
          <a:bodyPr>
            <a:normAutofit/>
          </a:bodyPr>
          <a:lstStyle/>
          <a:p>
            <a:r>
              <a:rPr lang="en-US" b="1">
                <a:solidFill>
                  <a:schemeClr val="accent1"/>
                </a:solidFill>
                <a:latin typeface="Times New Roman" panose="02020603050405020304" charset="0"/>
                <a:ea typeface="+mj-lt"/>
                <a:cs typeface="Times New Roman" panose="02020603050405020304" charset="0"/>
                <a:sym typeface="+mn-ea"/>
              </a:rPr>
              <a:t>Deployment</a:t>
            </a:r>
          </a:p>
        </p:txBody>
      </p:sp>
      <p:sp>
        <p:nvSpPr>
          <p:cNvPr id="3" name="Content Placeholder 2"/>
          <p:cNvSpPr>
            <a:spLocks noGrp="1"/>
          </p:cNvSpPr>
          <p:nvPr>
            <p:ph idx="1"/>
          </p:nvPr>
        </p:nvSpPr>
        <p:spPr/>
        <p:txBody>
          <a:bodyPr>
            <a:normAutofit/>
          </a:bodyPr>
          <a:lstStyle/>
          <a:p>
            <a:pPr marL="425450" lvl="0" indent="-285750" algn="l" rtl="0">
              <a:lnSpc>
                <a:spcPct val="150000"/>
              </a:lnSpc>
              <a:spcBef>
                <a:spcPts val="1500"/>
              </a:spcBef>
              <a:spcAft>
                <a:spcPts val="0"/>
              </a:spcAft>
              <a:buSzPts val="1400"/>
            </a:pPr>
            <a:r>
              <a:rPr lang="en-GB" b="1" dirty="0">
                <a:latin typeface="Times New Roman" panose="02020603050405020304" charset="0"/>
                <a:cs typeface="Times New Roman" panose="02020603050405020304" charset="0"/>
                <a:sym typeface="+mn-ea"/>
              </a:rPr>
              <a:t>Testing</a:t>
            </a:r>
            <a:r>
              <a:rPr lang="en-GB" dirty="0">
                <a:latin typeface="Times New Roman" panose="02020603050405020304" charset="0"/>
                <a:cs typeface="Times New Roman" panose="02020603050405020304" charset="0"/>
                <a:sym typeface="+mn-ea"/>
              </a:rPr>
              <a:t> : Thoroughly test the keylogger for functionality, security, and compatibility before deployment.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Packaging </a:t>
            </a:r>
            <a:r>
              <a:rPr lang="en-GB" dirty="0">
                <a:latin typeface="Times New Roman" panose="02020603050405020304" charset="0"/>
                <a:cs typeface="Times New Roman" panose="02020603050405020304" charset="0"/>
                <a:sym typeface="+mn-ea"/>
              </a:rPr>
              <a:t>: Create installation packages for Windows, macOS, and Linux with clear instructions.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Configuration </a:t>
            </a:r>
            <a:r>
              <a:rPr lang="en-GB" dirty="0">
                <a:latin typeface="Times New Roman" panose="02020603050405020304" charset="0"/>
                <a:cs typeface="Times New Roman" panose="02020603050405020304" charset="0"/>
                <a:sym typeface="+mn-ea"/>
              </a:rPr>
              <a:t>: Guide users through initial setup, emphasizing responsible usage and compliance.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Training and Support</a:t>
            </a:r>
            <a:r>
              <a:rPr lang="en-GB" dirty="0">
                <a:latin typeface="Times New Roman" panose="02020603050405020304" charset="0"/>
                <a:cs typeface="Times New Roman" panose="02020603050405020304" charset="0"/>
                <a:sym typeface="+mn-ea"/>
              </a:rPr>
              <a:t> : Provide user education, support channels, and monitoring for assistance.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Updates </a:t>
            </a:r>
            <a:r>
              <a:rPr lang="en-GB" dirty="0">
                <a:latin typeface="Times New Roman" panose="02020603050405020304" charset="0"/>
                <a:cs typeface="Times New Roman" panose="02020603050405020304" charset="0"/>
                <a:sym typeface="+mn-ea"/>
              </a:rPr>
              <a:t>: Regularly release patches and updates to address security vulnerabilities and improve functionality.</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Compliance </a:t>
            </a:r>
            <a:r>
              <a:rPr lang="en-GB" dirty="0">
                <a:latin typeface="Times New Roman" panose="02020603050405020304" charset="0"/>
                <a:cs typeface="Times New Roman" panose="02020603050405020304" charset="0"/>
                <a:sym typeface="+mn-ea"/>
              </a:rPr>
              <a:t>: Ensure adherence to legal and ethical standards through continuous monitoring and adjustment.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Audits </a:t>
            </a:r>
            <a:r>
              <a:rPr lang="en-GB" dirty="0">
                <a:latin typeface="Times New Roman" panose="02020603050405020304" charset="0"/>
                <a:cs typeface="Times New Roman" panose="02020603050405020304" charset="0"/>
                <a:sym typeface="+mn-ea"/>
              </a:rPr>
              <a:t>: Conduct periodic security audits to identify and mitigate potential risks.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Documentation </a:t>
            </a:r>
            <a:r>
              <a:rPr lang="en-GB" dirty="0">
                <a:latin typeface="Times New Roman" panose="02020603050405020304" charset="0"/>
                <a:cs typeface="Times New Roman" panose="02020603050405020304" charset="0"/>
                <a:sym typeface="+mn-ea"/>
              </a:rPr>
              <a:t>: Provide comprehensive user manuals and resources for understanding features and best practices.</a:t>
            </a:r>
            <a:endParaRPr lang="en-IN">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5652" y="935836"/>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Result</a:t>
            </a:r>
          </a:p>
        </p:txBody>
      </p:sp>
      <p:pic>
        <p:nvPicPr>
          <p:cNvPr id="17" name="Picture 16"/>
          <p:cNvPicPr>
            <a:picLocks noChangeAspect="1"/>
          </p:cNvPicPr>
          <p:nvPr/>
        </p:nvPicPr>
        <p:blipFill rotWithShape="1">
          <a:blip r:embed="rId2">
            <a:extLst>
              <a:ext uri="{28A0092B-C50C-407E-A947-70E740481C1C}">
                <a14:useLocalDpi xmlns:a14="http://schemas.microsoft.com/office/drawing/2010/main" xmlns="" val="0"/>
              </a:ext>
            </a:extLst>
          </a:blip>
          <a:srcRect r="41838" b="31512"/>
          <a:stretch>
            <a:fillRect/>
          </a:stretch>
        </p:blipFill>
        <p:spPr>
          <a:xfrm>
            <a:off x="581025" y="1976120"/>
            <a:ext cx="4902200" cy="3799205"/>
          </a:xfrm>
          <a:prstGeom prst="rect">
            <a:avLst/>
          </a:prstGeom>
        </p:spPr>
      </p:pic>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xmlns="" val="0"/>
              </a:ext>
            </a:extLst>
          </a:blip>
          <a:srcRect t="10502" r="27726"/>
          <a:stretch>
            <a:fillRect/>
          </a:stretch>
        </p:blipFill>
        <p:spPr>
          <a:xfrm>
            <a:off x="6156325" y="2256155"/>
            <a:ext cx="5578475" cy="202819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1131</Words>
  <Application>Microsoft Office PowerPoint</Application>
  <PresentationFormat>Custom</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PROJECT TITLE</vt:lpstr>
      <vt:lpstr>OUTLINE</vt:lpstr>
      <vt:lpstr>Problem Statement</vt:lpstr>
      <vt:lpstr>Proposed Solution</vt:lpstr>
      <vt:lpstr>Proposed Solution</vt:lpstr>
      <vt:lpstr>System  Approach</vt:lpstr>
      <vt:lpstr>Algorithm </vt:lpstr>
      <vt:lpstr>Deployment</vt:lpstr>
      <vt:lpstr>Result</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30</cp:revision>
  <dcterms:created xsi:type="dcterms:W3CDTF">2021-05-26T16:50:00Z</dcterms:created>
  <dcterms:modified xsi:type="dcterms:W3CDTF">2024-04-04T15:50:37Z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95B9189B0CF048AB9BDED49A4627929C_12</vt:lpwstr>
  </property>
  <property fmtid="{D5CDD505-2E9C-101B-9397-08002B2CF9AE}" pid="4" name="KSOProductBuildVer">
    <vt:lpwstr>1033-12.2.0.13472</vt:lpwstr>
  </property>
</Properties>
</file>