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81" r:id="rId5"/>
    <p:sldId id="282" r:id="rId6"/>
    <p:sldId id="287" r:id="rId7"/>
    <p:sldId id="288" r:id="rId8"/>
    <p:sldId id="289" r:id="rId9"/>
    <p:sldId id="298" r:id="rId10"/>
    <p:sldId id="299" r:id="rId11"/>
    <p:sldId id="300" r:id="rId12"/>
    <p:sldId id="301" r:id="rId13"/>
    <p:sldId id="293" r:id="rId14"/>
    <p:sldId id="294" r:id="rId15"/>
    <p:sldId id="304" r:id="rId16"/>
    <p:sldId id="295" r:id="rId17"/>
    <p:sldId id="297" r:id="rId18"/>
    <p:sldId id="302" r:id="rId19"/>
    <p:sldId id="303" r:id="rId20"/>
    <p:sldId id="296" r:id="rId21"/>
    <p:sldId id="286" r:id="rId22"/>
    <p:sldId id="278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8D1F"/>
    <a:srgbClr val="95AB25"/>
    <a:srgbClr val="5F6F0F"/>
    <a:srgbClr val="394404"/>
    <a:srgbClr val="718412"/>
    <a:srgbClr val="BC5500"/>
    <a:srgbClr val="70811D"/>
    <a:srgbClr val="65741A"/>
    <a:srgbClr val="839721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4660"/>
  </p:normalViewPr>
  <p:slideViewPr>
    <p:cSldViewPr>
      <p:cViewPr varScale="1">
        <p:scale>
          <a:sx n="88" d="100"/>
          <a:sy n="88" d="100"/>
        </p:scale>
        <p:origin x="490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6/20/2021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6/20/2021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7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6/20/2021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blinds dir="vert"/>
      </p:transition>
    </mc:Choice>
    <mc:Fallback xmlns="">
      <p:transition advTm="20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blinds dir="vert"/>
      </p:transition>
    </mc:Choice>
    <mc:Fallback xmlns="">
      <p:transition advTm="2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blinds dir="vert"/>
      </p:transition>
    </mc:Choice>
    <mc:Fallback xmlns="">
      <p:transition advTm="2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blinds dir="vert"/>
      </p:transition>
    </mc:Choice>
    <mc:Fallback xmlns="">
      <p:transition advTm="20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blinds dir="vert"/>
      </p:transition>
    </mc:Choice>
    <mc:Fallback xmlns="">
      <p:transition advTm="200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blinds dir="vert"/>
      </p:transition>
    </mc:Choice>
    <mc:Fallback xmlns="">
      <p:transition advTm="20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6/20/2021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blinds dir="vert"/>
      </p:transition>
    </mc:Choice>
    <mc:Fallback xmlns="">
      <p:transition advTm="20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blinds dir="vert"/>
      </p:transition>
    </mc:Choice>
    <mc:Fallback xmlns="">
      <p:transition advTm="20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6/20/2021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blinds dir="vert"/>
      </p:transition>
    </mc:Choice>
    <mc:Fallback xmlns="">
      <p:transition advTm="20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blinds dir="vert"/>
      </p:transition>
    </mc:Choice>
    <mc:Fallback xmlns="">
      <p:transition advTm="2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blinds dir="vert"/>
      </p:transition>
    </mc:Choice>
    <mc:Fallback xmlns="">
      <p:transition advTm="2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 advTm="2000">
        <p:blinds dir="vert"/>
      </p:transition>
    </mc:Choice>
    <mc:Fallback xmlns="">
      <p:transition advTm="2000">
        <p:blinds dir="vert"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75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064974" y="-196343"/>
            <a:ext cx="10360501" cy="111074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  <a:t>EEE 306 Project by Group II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5225" y="2005979"/>
            <a:ext cx="5943600" cy="48320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Group members:</a:t>
            </a:r>
          </a:p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1706005-Nabila </a:t>
            </a:r>
            <a:r>
              <a:rPr lang="en-US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Tasfiha</a:t>
            </a: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 Rahman</a:t>
            </a:r>
          </a:p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1706006-Nusrat Subah Binte Shakhawat</a:t>
            </a:r>
          </a:p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1706007-Md.Rafiqul Islam Rafi</a:t>
            </a:r>
          </a:p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1706008-Sheikh </a:t>
            </a:r>
            <a:r>
              <a:rPr lang="en-US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Munim</a:t>
            </a: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Hussain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2800" dirty="0"/>
          </a:p>
          <a:p>
            <a:r>
              <a:rPr lang="en-US" sz="2800" dirty="0">
                <a:solidFill>
                  <a:schemeClr val="bg1"/>
                </a:solidFill>
              </a:rPr>
              <a:t>Date of Submission: 20/06/2021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057233"/>
            <a:ext cx="5305779" cy="280076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4400" b="1" i="1" dirty="0"/>
              <a:t>Submitted to:</a:t>
            </a:r>
          </a:p>
          <a:p>
            <a:r>
              <a:rPr lang="en-US" sz="4400" b="1" i="1" dirty="0"/>
              <a:t>Dr. Md. Nasim Ahmed Dewan</a:t>
            </a:r>
          </a:p>
          <a:p>
            <a:r>
              <a:rPr lang="en-US" sz="4400" b="1" i="1" dirty="0" err="1"/>
              <a:t>Suzit</a:t>
            </a:r>
            <a:r>
              <a:rPr lang="en-US" sz="4400" b="1" i="1" dirty="0"/>
              <a:t> Hasan </a:t>
            </a:r>
            <a:r>
              <a:rPr lang="en-US" sz="4400" b="1" i="1" dirty="0" err="1"/>
              <a:t>Nayem</a:t>
            </a:r>
            <a:endParaRPr lang="en-US" sz="4400" b="1" i="1" dirty="0"/>
          </a:p>
        </p:txBody>
      </p:sp>
      <p:sp useBgFill="1">
        <p:nvSpPr>
          <p:cNvPr id="2" name="TextBox 1"/>
          <p:cNvSpPr txBox="1"/>
          <p:nvPr/>
        </p:nvSpPr>
        <p:spPr>
          <a:xfrm>
            <a:off x="1218883" y="2299428"/>
            <a:ext cx="3886200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Level: III</a:t>
            </a:r>
          </a:p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Term: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15B04-542A-4363-B1EE-F05A6B78C5C9}"/>
              </a:ext>
            </a:extLst>
          </p:cNvPr>
          <p:cNvSpPr txBox="1"/>
          <p:nvPr/>
        </p:nvSpPr>
        <p:spPr>
          <a:xfrm>
            <a:off x="1064974" y="804212"/>
            <a:ext cx="9599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Algerian" panose="04020705040A02060702" pitchFamily="82" charset="0"/>
              </a:rPr>
              <a:t>Comparison Between Load Flow using Classical Newton Raphson and Simplified Newton Raphson</a:t>
            </a:r>
            <a:endParaRPr lang="en-GB" sz="2800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89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honeycomb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2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83F1-F0BE-4DFF-9E12-749DA9C8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B32C6-8E58-47E5-98B3-505317CB8E99}"/>
              </a:ext>
            </a:extLst>
          </p:cNvPr>
          <p:cNvSpPr txBox="1"/>
          <p:nvPr/>
        </p:nvSpPr>
        <p:spPr>
          <a:xfrm>
            <a:off x="2667593" y="-22946"/>
            <a:ext cx="2069952" cy="138499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latin typeface="Bahnschrift SemiLight" panose="020B0502040204020203" pitchFamily="34" charset="0"/>
              </a:rPr>
              <a:t>The Built-in </a:t>
            </a:r>
          </a:p>
          <a:p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latin typeface="Bahnschrift SemiLight" panose="020B0502040204020203" pitchFamily="34" charset="0"/>
              </a:rPr>
              <a:t>part</a:t>
            </a:r>
            <a:endParaRPr lang="en-GB" sz="2800" i="1" dirty="0">
              <a:solidFill>
                <a:schemeClr val="accent5">
                  <a:lumMod val="75000"/>
                </a:schemeClr>
              </a:solidFill>
              <a:latin typeface="Bahnschrift SemiLight" panose="020B0502040204020203" pitchFamily="34" charset="0"/>
            </a:endParaRPr>
          </a:p>
          <a:p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70ABD-6278-40D4-AE87-B76ECEA4B08E}"/>
              </a:ext>
            </a:extLst>
          </p:cNvPr>
          <p:cNvSpPr txBox="1"/>
          <p:nvPr/>
        </p:nvSpPr>
        <p:spPr>
          <a:xfrm>
            <a:off x="1218883" y="1688730"/>
            <a:ext cx="3505200" cy="95410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4 choices of IEEE standard data</a:t>
            </a:r>
            <a:endParaRPr lang="en-GB" sz="2800" dirty="0">
              <a:solidFill>
                <a:schemeClr val="bg2"/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6EA8A36-C977-4C22-BB81-6F1465DE6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545" y="-36342"/>
            <a:ext cx="7468247" cy="2796782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B30071-66F0-4060-BCC1-0B249B8E8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545" y="2773836"/>
            <a:ext cx="7468247" cy="4084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2B120C-757D-47BC-A015-2E5432717C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2837"/>
            <a:ext cx="4724401" cy="42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3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heel spokes="1"/>
      </p:transition>
    </mc:Choice>
    <mc:Fallback xmlns="">
      <p:transition>
        <p:wheel spokes="1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F29F-E234-4279-A99C-45F29FDD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162" y="38685"/>
            <a:ext cx="10360501" cy="12239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Two Methods and Their Comparison (shown for 30 buses here)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F9020A-3A2C-4B10-A741-2AFC00B13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62648"/>
            <a:ext cx="6268467" cy="557190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C8D1B1-8D47-46AC-8C88-856F71787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66" y="1262648"/>
            <a:ext cx="5912145" cy="559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4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heel spokes="1"/>
      </p:transition>
    </mc:Choice>
    <mc:Fallback xmlns="">
      <p:transition>
        <p:wheel spokes="1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DEBA-6531-4078-9AB8-608D31B1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12" y="-457200"/>
            <a:ext cx="10360501" cy="12239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Comparison Graphs</a:t>
            </a:r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092191-529B-4AC5-9944-AF1959F52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6094412" cy="5867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88B81-A43E-4647-8333-51D2D21CA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059" y="994117"/>
            <a:ext cx="6103766" cy="586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3BC40B-D1C4-416C-9FF3-7F00AEBF9E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6593614"/>
            <a:ext cx="1028844" cy="314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1D6C36-BBA1-4FB5-B14E-53139C141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93" y="6596927"/>
            <a:ext cx="1028844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0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heel spokes="1"/>
      </p:transition>
    </mc:Choice>
    <mc:Fallback xmlns="">
      <p:transition>
        <p:wheel spokes="1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1B6C-A884-45A6-95CE-1D1553B6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9BD1BF-E4FB-4A9D-9534-8D92B51BE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387129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31EEC4-5D1F-4FB6-AB75-A41527137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71" y="3871295"/>
            <a:ext cx="12232695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2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heel spokes="1"/>
      </p:transition>
    </mc:Choice>
    <mc:Fallback xmlns="">
      <p:transition>
        <p:wheel spokes="1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3129-FD24-40CF-BD21-9C20CBF3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F3920A-A7B2-4901-A946-4D0189325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4" cy="312446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EEC43A-D856-49CD-A7DE-ABFCE0782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464"/>
            <a:ext cx="12188824" cy="37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6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heel spokes="1"/>
      </p:transition>
    </mc:Choice>
    <mc:Fallback xmlns="">
      <p:transition>
        <p:wheel spokes="1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975A-11F7-4C29-BC19-1EE5847D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F11249-4CF0-4229-B1EE-901BFC639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55" y="0"/>
            <a:ext cx="6643468" cy="35588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17031A-ED27-46E2-84C3-C53092F13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9650"/>
            <a:ext cx="6627813" cy="3348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A61F9-AE02-41F1-8B97-E3C60E158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68" y="0"/>
            <a:ext cx="5533218" cy="3509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9801AE-5D9B-4717-80AF-4562AA6B9F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3502917"/>
            <a:ext cx="5625074" cy="33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6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heel spokes="1"/>
      </p:transition>
    </mc:Choice>
    <mc:Fallback xmlns="">
      <p:transition>
        <p:wheel spokes="1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7ACC-8333-41E5-8217-44423E27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047AA-8C57-4572-8548-143613412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2"/>
            <a:ext cx="12228518" cy="6914053"/>
          </a:xfrm>
        </p:spPr>
      </p:pic>
    </p:spTree>
    <p:extLst>
      <p:ext uri="{BB962C8B-B14F-4D97-AF65-F5344CB8AC3E}">
        <p14:creationId xmlns:p14="http://schemas.microsoft.com/office/powerpoint/2010/main" val="15984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heel spokes="1"/>
      </p:transition>
    </mc:Choice>
    <mc:Fallback xmlns="">
      <p:transition>
        <p:wheel spokes="1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rgbClr val="95AB2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C303-3330-4E47-B87D-D2F182E6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09A5B-E822-4880-BA00-E7EF7D5901F2}"/>
              </a:ext>
            </a:extLst>
          </p:cNvPr>
          <p:cNvSpPr txBox="1"/>
          <p:nvPr/>
        </p:nvSpPr>
        <p:spPr>
          <a:xfrm>
            <a:off x="8556091" y="-21323"/>
            <a:ext cx="3632734" cy="138499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Newton Raphson Method</a:t>
            </a:r>
            <a:endParaRPr lang="en-GB" sz="2800" dirty="0">
              <a:solidFill>
                <a:schemeClr val="accent3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89C71-F481-41BB-BD70-1A88CDDB879E}"/>
              </a:ext>
            </a:extLst>
          </p:cNvPr>
          <p:cNvSpPr txBox="1"/>
          <p:nvPr/>
        </p:nvSpPr>
        <p:spPr>
          <a:xfrm>
            <a:off x="-50986" y="2461442"/>
            <a:ext cx="2284573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The Equations</a:t>
            </a:r>
            <a:endParaRPr lang="en-GB" sz="2800" dirty="0">
              <a:solidFill>
                <a:schemeClr val="accent3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A1F8FF-1FF6-456D-9138-9AD3687B2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986" y="-35169"/>
            <a:ext cx="8607077" cy="252447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9ADD65-3693-469C-88BC-16324FCB40BF}"/>
              </a:ext>
            </a:extLst>
          </p:cNvPr>
          <p:cNvSpPr txBox="1"/>
          <p:nvPr/>
        </p:nvSpPr>
        <p:spPr>
          <a:xfrm>
            <a:off x="8528712" y="5529609"/>
            <a:ext cx="3604940" cy="132839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Simplified NR Method</a:t>
            </a:r>
            <a:endParaRPr lang="en-GB" sz="4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23194D-D46F-4EAC-B535-ED755B626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587" y="2489308"/>
            <a:ext cx="6322504" cy="436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4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ippl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7B8D1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063C-6D30-45F4-B99E-04FCD2AA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6D0E1-AA77-4360-9DF2-E40E434ED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4D6F6B-D4E8-48A1-8ECD-4D945DF2A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4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ippl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1412" y="1295400"/>
            <a:ext cx="10591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latin typeface="BankGothic Md BT" panose="020B0807020203060204" pitchFamily="34" charset="0"/>
              </a:rPr>
              <a:t>Thank you for your patience! </a:t>
            </a:r>
          </a:p>
        </p:txBody>
      </p:sp>
    </p:spTree>
    <p:extLst>
      <p:ext uri="{BB962C8B-B14F-4D97-AF65-F5344CB8AC3E}">
        <p14:creationId xmlns:p14="http://schemas.microsoft.com/office/powerpoint/2010/main" val="41566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97A8-5ED6-4C15-9320-56B172DA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925B85-8640-4F79-9633-17E01B80F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92"/>
            <a:ext cx="12188825" cy="6839508"/>
          </a:xfrm>
        </p:spPr>
      </p:pic>
    </p:spTree>
    <p:extLst>
      <p:ext uri="{BB962C8B-B14F-4D97-AF65-F5344CB8AC3E}">
        <p14:creationId xmlns:p14="http://schemas.microsoft.com/office/powerpoint/2010/main" val="4043033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37D8-EC0B-408A-981E-8C4732FD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AC8FE6-E12B-449D-A295-374981926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23" y="3276600"/>
            <a:ext cx="8039902" cy="3581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05B3C0-8451-4A1D-A908-BF50E580B5B8}"/>
              </a:ext>
            </a:extLst>
          </p:cNvPr>
          <p:cNvSpPr txBox="1"/>
          <p:nvPr/>
        </p:nvSpPr>
        <p:spPr>
          <a:xfrm>
            <a:off x="4545474" y="-77428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5F6F0F"/>
                </a:solidFill>
                <a:latin typeface="Bahnschrift SemiLight" panose="020B0502040204020203" pitchFamily="34" charset="0"/>
              </a:rPr>
              <a:t>The User Defined part</a:t>
            </a:r>
            <a:endParaRPr lang="en-GB" sz="2800" i="1" dirty="0">
              <a:solidFill>
                <a:srgbClr val="5F6F0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FE2C05-E033-4DA1-AA6A-1DF876479D41}"/>
              </a:ext>
            </a:extLst>
          </p:cNvPr>
          <p:cNvSpPr txBox="1"/>
          <p:nvPr/>
        </p:nvSpPr>
        <p:spPr>
          <a:xfrm>
            <a:off x="760412" y="4495799"/>
            <a:ext cx="22071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94404"/>
                </a:solidFill>
                <a:latin typeface="Arial Rounded MT Bold" panose="020F0704030504030204" pitchFamily="34" charset="0"/>
              </a:rPr>
              <a:t>Input your own data into the excel file!</a:t>
            </a:r>
            <a:endParaRPr lang="en-GB" sz="2800" dirty="0">
              <a:solidFill>
                <a:srgbClr val="394404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EB1B8-9B62-4513-925D-1F455C3A7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1" y="0"/>
            <a:ext cx="4646613" cy="3276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0C360A-B33B-4194-A1C4-CF6D23A9BCFD}"/>
              </a:ext>
            </a:extLst>
          </p:cNvPr>
          <p:cNvSpPr txBox="1"/>
          <p:nvPr/>
        </p:nvSpPr>
        <p:spPr>
          <a:xfrm>
            <a:off x="5383674" y="2283715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SLD of the network here</a:t>
            </a:r>
            <a:endParaRPr lang="en-GB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6811DD-A760-43C1-B212-151131195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68" y="0"/>
            <a:ext cx="4556242" cy="3322031"/>
          </a:xfrm>
        </p:spPr>
      </p:pic>
    </p:spTree>
    <p:extLst>
      <p:ext uri="{BB962C8B-B14F-4D97-AF65-F5344CB8AC3E}">
        <p14:creationId xmlns:p14="http://schemas.microsoft.com/office/powerpoint/2010/main" val="3394973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037D-1917-43BD-AC7F-D456DD62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08DF20-419B-4561-BD64-2E75C0B9F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675812" cy="21336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2DFB88-576E-43A8-8C69-06489759E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7097"/>
            <a:ext cx="9675812" cy="50677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BA3F40-D69C-4FC4-B44F-97CC132578B1}"/>
              </a:ext>
            </a:extLst>
          </p:cNvPr>
          <p:cNvSpPr txBox="1"/>
          <p:nvPr/>
        </p:nvSpPr>
        <p:spPr>
          <a:xfrm>
            <a:off x="9750425" y="264417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2 Methods</a:t>
            </a:r>
            <a:endParaRPr lang="en-GB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7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BCD8-E466-4C4D-A1BE-D7102CCD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41B3EC-E8D1-4E01-B4C3-5D9F2CF29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90962" cy="6858000"/>
          </a:xfrm>
        </p:spPr>
      </p:pic>
    </p:spTree>
    <p:extLst>
      <p:ext uri="{BB962C8B-B14F-4D97-AF65-F5344CB8AC3E}">
        <p14:creationId xmlns:p14="http://schemas.microsoft.com/office/powerpoint/2010/main" val="3623188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8A9B-74EE-4ACE-8C22-8643FF34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CF953-35AE-46AE-A1CD-607C6354C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323878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2C78E8-6542-499D-9253-2E75DF34E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5406"/>
            <a:ext cx="12188824" cy="361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8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7ED8-3379-4C76-AF82-9C56D045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80290F-D7D9-4DDB-B4D3-53DCB1D85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66613" cy="32522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45F52-DAB1-43F1-8E6D-A8AC74D1A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89" y="3252219"/>
            <a:ext cx="12266613" cy="360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01D7-B615-4E14-9CAF-66167913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70E5B-AEE9-467D-A80D-F650FF137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424"/>
            <a:ext cx="5256212" cy="26824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F4B9B-3ADA-4507-A93C-40BCDC257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2" y="654424"/>
            <a:ext cx="6932613" cy="3425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BCDD20-652C-4C19-B992-2B1A750F0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65" y="3353980"/>
            <a:ext cx="5284177" cy="346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CD54F9-6582-403C-AE99-D9218809FD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2" y="4097367"/>
            <a:ext cx="6932613" cy="2760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5B7D25-047C-4A02-A535-2E06BBB03378}"/>
              </a:ext>
            </a:extLst>
          </p:cNvPr>
          <p:cNvSpPr txBox="1"/>
          <p:nvPr/>
        </p:nvSpPr>
        <p:spPr>
          <a:xfrm>
            <a:off x="3427412" y="36342"/>
            <a:ext cx="6858079" cy="52322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Abnormal Reports Shown Separately</a:t>
            </a:r>
            <a:endParaRPr lang="en-GB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7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D60F-E052-4CE6-A804-C3AC265B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2D940E-7BFB-4F3B-B42C-6ADFF8043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37"/>
            <a:ext cx="12188825" cy="6917337"/>
          </a:xfrm>
        </p:spPr>
      </p:pic>
    </p:spTree>
    <p:extLst>
      <p:ext uri="{BB962C8B-B14F-4D97-AF65-F5344CB8AC3E}">
        <p14:creationId xmlns:p14="http://schemas.microsoft.com/office/powerpoint/2010/main" val="4846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D5948A0C459048AD032CE375D0EAB8" ma:contentTypeVersion="10" ma:contentTypeDescription="Create a new document." ma:contentTypeScope="" ma:versionID="5c04a9fb891bdcd266bcbdcf1da98b94">
  <xsd:schema xmlns:xsd="http://www.w3.org/2001/XMLSchema" xmlns:xs="http://www.w3.org/2001/XMLSchema" xmlns:p="http://schemas.microsoft.com/office/2006/metadata/properties" xmlns:ns2="205047d5-fb05-494e-929a-3f182572e182" targetNamespace="http://schemas.microsoft.com/office/2006/metadata/properties" ma:root="true" ma:fieldsID="07215e410c7fc85942ca8c1cbe04294c" ns2:_="">
    <xsd:import namespace="205047d5-fb05-494e-929a-3f182572e1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5047d5-fb05-494e-929a-3f182572e1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7B2B471-662D-4E5C-8819-214FFFD36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5047d5-fb05-494e-929a-3f182572e1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48F299-24A0-4659-BE3D-FE76F80D8B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781</TotalTime>
  <Words>122</Words>
  <Application>Microsoft Office PowerPoint</Application>
  <PresentationFormat>Custom</PresentationFormat>
  <Paragraphs>29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Algerian</vt:lpstr>
      <vt:lpstr>Arial</vt:lpstr>
      <vt:lpstr>Arial Black</vt:lpstr>
      <vt:lpstr>Arial Rounded MT Bold</vt:lpstr>
      <vt:lpstr>Bahnschrift SemiLight</vt:lpstr>
      <vt:lpstr>BankGothic Md BT</vt:lpstr>
      <vt:lpstr>Calibri</vt:lpstr>
      <vt:lpstr>Tech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Methods and Their Comparison (shown for 30 buses here)</vt:lpstr>
      <vt:lpstr>Comparison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1706005 - Nabila Tasfiha Rahman</dc:creator>
  <cp:lastModifiedBy>1706008 - Sheikh Munim Hussain</cp:lastModifiedBy>
  <cp:revision>164</cp:revision>
  <dcterms:created xsi:type="dcterms:W3CDTF">2020-12-19T12:21:58Z</dcterms:created>
  <dcterms:modified xsi:type="dcterms:W3CDTF">2021-06-20T13:35:43Z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0x01010006D5948A0C459048AD032CE375D0EAB8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