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79" r:id="rId5"/>
    <p:sldMasterId id="2147483792" r:id="rId6"/>
  </p:sldMasterIdLst>
  <p:notesMasterIdLst>
    <p:notesMasterId r:id="rId38"/>
  </p:notesMasterIdLst>
  <p:sldIdLst>
    <p:sldId id="256" r:id="rId7"/>
    <p:sldId id="591" r:id="rId8"/>
    <p:sldId id="634" r:id="rId9"/>
    <p:sldId id="652" r:id="rId10"/>
    <p:sldId id="648" r:id="rId11"/>
    <p:sldId id="649" r:id="rId12"/>
    <p:sldId id="650" r:id="rId13"/>
    <p:sldId id="653" r:id="rId14"/>
    <p:sldId id="654" r:id="rId15"/>
    <p:sldId id="645" r:id="rId16"/>
    <p:sldId id="655" r:id="rId17"/>
    <p:sldId id="656" r:id="rId18"/>
    <p:sldId id="663" r:id="rId19"/>
    <p:sldId id="657" r:id="rId20"/>
    <p:sldId id="658" r:id="rId21"/>
    <p:sldId id="659" r:id="rId22"/>
    <p:sldId id="660" r:id="rId23"/>
    <p:sldId id="661" r:id="rId24"/>
    <p:sldId id="662" r:id="rId25"/>
    <p:sldId id="664" r:id="rId26"/>
    <p:sldId id="665" r:id="rId27"/>
    <p:sldId id="666" r:id="rId28"/>
    <p:sldId id="667" r:id="rId29"/>
    <p:sldId id="668" r:id="rId30"/>
    <p:sldId id="675" r:id="rId31"/>
    <p:sldId id="669" r:id="rId32"/>
    <p:sldId id="670" r:id="rId33"/>
    <p:sldId id="671" r:id="rId34"/>
    <p:sldId id="672" r:id="rId35"/>
    <p:sldId id="673" r:id="rId36"/>
    <p:sldId id="67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6"/>
      </p:cViewPr>
      <p:guideLst>
        <p:guide orient="horz" pos="2160"/>
        <p:guide pos="38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0BF3F-AEB2-4B90-8B98-98F95C1822D3}" type="datetimeFigureOut">
              <a:rPr lang="en-US" smtClean="0"/>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D453F7-7465-42B1-9AA1-FC4B32B196E3}" type="slidenum">
              <a:rPr lang="en-US" smtClean="0"/>
              <a:t>‹#›</a:t>
            </a:fld>
            <a:endParaRPr lang="en-US"/>
          </a:p>
        </p:txBody>
      </p:sp>
    </p:spTree>
    <p:extLst>
      <p:ext uri="{BB962C8B-B14F-4D97-AF65-F5344CB8AC3E}">
        <p14:creationId xmlns:p14="http://schemas.microsoft.com/office/powerpoint/2010/main" val="333302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019299" y="1871133"/>
            <a:ext cx="5111752"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DB2D4653-C654-41D6-BC1A-9A2F0BA7556D}" type="datetime1">
              <a:rPr lang="en-US" smtClean="0"/>
              <a:t>11/16/2022</a:t>
            </a:fld>
            <a:endParaRPr lang="en-US"/>
          </a:p>
        </p:txBody>
      </p:sp>
      <p:sp>
        <p:nvSpPr>
          <p:cNvPr id="5" name="Footer Placeholder 4"/>
          <p:cNvSpPr>
            <a:spLocks noGrp="1"/>
          </p:cNvSpPr>
          <p:nvPr>
            <p:ph type="ftr" sz="quarter" idx="11"/>
          </p:nvPr>
        </p:nvSpPr>
        <p:spPr>
          <a:xfrm>
            <a:off x="2019299" y="5037663"/>
            <a:ext cx="3910976" cy="279400"/>
          </a:xfrm>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a:xfrm>
            <a:off x="6717676" y="5037663"/>
            <a:ext cx="413375"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301"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6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1" y="1041401"/>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F7862D-8FC9-4C8D-8616-C2D3EDF8285A}" type="datetime1">
              <a:rPr lang="en-US" smtClean="0"/>
              <a:t>11/16/2022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628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2" y="982132"/>
            <a:ext cx="7194549"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7902" y="4343401"/>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746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10"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971551" y="4343401"/>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967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00112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241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2" y="4470401"/>
            <a:ext cx="7207252"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6323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D72C9-CD79-4ED9-A1BC-11297C73F37D}"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04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3"/>
            <a:ext cx="1418171"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8" y="982132"/>
            <a:ext cx="5574770"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6A5FE-48E4-4EF0-AF0C-34745394CA0D}"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47918"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350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4733366" y="2708476"/>
            <a:ext cx="3313355" cy="1702160"/>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4733366" y="4421082"/>
            <a:ext cx="3309803" cy="1260629"/>
          </a:xfrm>
        </p:spPr>
        <p:txBody>
          <a:bodyPr>
            <a:normAutofit/>
          </a:bodyPr>
          <a:lstStyle>
            <a:lvl1pPr marL="0" indent="0" algn="l">
              <a:buNone/>
              <a:defRPr sz="1350">
                <a:solidFill>
                  <a:srgbClr val="42424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1800"/>
            </a:lvl1pPr>
          </a:lstStyle>
          <a:p>
            <a:fld id="{DB2D4653-C654-41D6-BC1A-9A2F0BA7556D}" type="datetime1">
              <a:rPr lang="en-US" smtClean="0"/>
              <a:t>11/16/2022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ooter Placeholder 4"/>
          <p:cNvSpPr>
            <a:spLocks noGrp="1"/>
          </p:cNvSpPr>
          <p:nvPr>
            <p:ph type="ftr" sz="quarter" idx="11"/>
          </p:nvPr>
        </p:nvSpPr>
        <p:spPr>
          <a:xfrm>
            <a:off x="5303520" y="5719968"/>
            <a:ext cx="2831592" cy="365125"/>
          </a:xfrm>
        </p:spPr>
        <p:txBody>
          <a:bodyPr>
            <a:normAutofit/>
          </a:bodyPr>
          <a:lstStyle>
            <a:lvl1pPr>
              <a:defRPr>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a:xfrm>
            <a:off x="4649097" y="5719968"/>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51672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157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602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6" y="2900831"/>
            <a:ext cx="6637468" cy="1362075"/>
          </a:xfrm>
        </p:spPr>
        <p:txBody>
          <a:bodyPr anchor="b"/>
          <a:lstStyle>
            <a:lvl1pPr algn="l">
              <a:defRPr sz="3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6" y="4267202"/>
            <a:ext cx="6637467" cy="1520413"/>
          </a:xfrm>
        </p:spPr>
        <p:txBody>
          <a:bodyPr anchor="t"/>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4568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CAF8921-FA0E-491B-A90A-68B94B667F35}" type="datetime1">
              <a:rPr lang="en-US" smtClean="0"/>
              <a:t>11/16/2022</a:t>
            </a:fld>
            <a:endParaRPr lang="en-US"/>
          </a:p>
        </p:txBody>
      </p:sp>
      <p:sp>
        <p:nvSpPr>
          <p:cNvPr id="6" name="Footer Placeholder 5"/>
          <p:cNvSpPr>
            <a:spLocks noGrp="1"/>
          </p:cNvSpPr>
          <p:nvPr>
            <p:ph type="ftr" sz="quarter" idx="11"/>
          </p:nvPr>
        </p:nvSpPr>
        <p:spPr/>
        <p:txBody>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187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2" y="2316009"/>
            <a:ext cx="3057148"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41721"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8" y="2316010"/>
            <a:ext cx="3055717"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152"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11/16/2022</a:t>
            </a:fld>
            <a:endParaRPr lang="en-US"/>
          </a:p>
        </p:txBody>
      </p:sp>
      <p:sp>
        <p:nvSpPr>
          <p:cNvPr id="8" name="Footer Placeholder 7"/>
          <p:cNvSpPr>
            <a:spLocks noGrp="1"/>
          </p:cNvSpPr>
          <p:nvPr>
            <p:ph type="ftr" sz="quarter" idx="11"/>
          </p:nvPr>
        </p:nvSpPr>
        <p:spPr/>
        <p:txBody>
          <a:bodyPr/>
          <a:lstStyle/>
          <a:p>
            <a:r>
              <a:rPr lang="en-US" dirty="0"/>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0337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1C3304-CA81-479F-9B16-EA9383EEB5F3}" type="datetime1">
              <a:rPr lang="en-US" smtClean="0"/>
              <a:t>11/16/2022</a:t>
            </a:fld>
            <a:endParaRPr lang="en-US"/>
          </a:p>
        </p:txBody>
      </p:sp>
      <p:sp>
        <p:nvSpPr>
          <p:cNvPr id="4" name="Footer Placeholder 3"/>
          <p:cNvSpPr>
            <a:spLocks noGrp="1"/>
          </p:cNvSpPr>
          <p:nvPr>
            <p:ph type="ftr" sz="quarter" idx="11"/>
          </p:nvPr>
        </p:nvSpPr>
        <p:spPr/>
        <p:txBody>
          <a:bodyPr/>
          <a:lstStyle/>
          <a:p>
            <a:r>
              <a:rPr lang="en-US" dirty="0"/>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944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11/16/2022</a:t>
            </a:fld>
            <a:endParaRPr lang="en-US"/>
          </a:p>
        </p:txBody>
      </p:sp>
      <p:sp>
        <p:nvSpPr>
          <p:cNvPr id="3" name="Footer Placeholder 2"/>
          <p:cNvSpPr>
            <a:spLocks noGrp="1"/>
          </p:cNvSpPr>
          <p:nvPr>
            <p:ph type="ftr" sz="quarter" idx="11"/>
          </p:nvPr>
        </p:nvSpPr>
        <p:spPr/>
        <p:txBody>
          <a:bodyPr/>
          <a:lstStyle/>
          <a:p>
            <a:r>
              <a:rPr lang="en-US" dirty="0"/>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7499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ate Placeholder 4"/>
          <p:cNvSpPr>
            <a:spLocks noGrp="1"/>
          </p:cNvSpPr>
          <p:nvPr>
            <p:ph type="dt" sz="half" idx="10"/>
          </p:nvPr>
        </p:nvSpPr>
        <p:spPr/>
        <p:txBody>
          <a:bodyPr/>
          <a:lstStyle/>
          <a:p>
            <a:fld id="{192130E3-EEE8-4A5B-A1C6-6BEEF1C59919}" type="datetime1">
              <a:rPr lang="en-US" smtClean="0"/>
              <a:t>11/16/2022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2" y="601885"/>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5895" y="856527"/>
            <a:ext cx="3090440"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2" name="Title 1"/>
          <p:cNvSpPr>
            <a:spLocks noGrp="1"/>
          </p:cNvSpPr>
          <p:nvPr>
            <p:ph type="title"/>
          </p:nvPr>
        </p:nvSpPr>
        <p:spPr>
          <a:xfrm>
            <a:off x="4739833" y="2657436"/>
            <a:ext cx="3304572" cy="1463153"/>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4736593" y="4136994"/>
            <a:ext cx="3298784" cy="1517904"/>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843054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p:cNvSpPr/>
          <p:nvPr/>
        </p:nvSpPr>
        <p:spPr>
          <a:xfrm>
            <a:off x="905572" y="601885"/>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734424" y="2660904"/>
            <a:ext cx="3300984" cy="1463040"/>
          </a:xfrm>
        </p:spPr>
        <p:txBody>
          <a:bodyPr anchor="b">
            <a:normAutofit/>
          </a:bodyPr>
          <a:lstStyle>
            <a:lvl1pPr algn="l">
              <a:defRPr sz="2100" b="0"/>
            </a:lvl1pPr>
          </a:lstStyle>
          <a:p>
            <a:r>
              <a:rPr lang="en-US"/>
              <a:t>Click to edit Master title style</a:t>
            </a:r>
          </a:p>
        </p:txBody>
      </p:sp>
      <p:sp>
        <p:nvSpPr>
          <p:cNvPr id="3" name="Picture Placeholder 2"/>
          <p:cNvSpPr>
            <a:spLocks noGrp="1"/>
          </p:cNvSpPr>
          <p:nvPr>
            <p:ph type="pic" idx="1"/>
          </p:nvPr>
        </p:nvSpPr>
        <p:spPr>
          <a:xfrm>
            <a:off x="1005209" y="693795"/>
            <a:ext cx="3359623"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34631" y="4133090"/>
            <a:ext cx="3300573"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11/16/2022</a:t>
            </a:fld>
            <a:endParaRPr lang="en-US"/>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7644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D72C9-CD79-4ED9-A1BC-11297C73F37D}"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9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7"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5FE-48E4-4EF0-AF0C-34745394CA0D}"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7076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B71F-5023-403B-A94C-9F092ECC2BDC}"/>
              </a:ext>
            </a:extLst>
          </p:cNvPr>
          <p:cNvSpPr>
            <a:spLocks noGrp="1"/>
          </p:cNvSpPr>
          <p:nvPr>
            <p:ph type="title"/>
          </p:nvPr>
        </p:nvSpPr>
        <p:spPr>
          <a:xfrm>
            <a:off x="442914" y="103188"/>
            <a:ext cx="8243887" cy="131445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E62C891-4B3A-4537-9BC2-C367E8F600B4}"/>
              </a:ext>
            </a:extLst>
          </p:cNvPr>
          <p:cNvSpPr>
            <a:spLocks noGrp="1"/>
          </p:cNvSpPr>
          <p:nvPr>
            <p:ph type="tbl" idx="1"/>
          </p:nvPr>
        </p:nvSpPr>
        <p:spPr>
          <a:xfrm>
            <a:off x="457200" y="1600201"/>
            <a:ext cx="8229600" cy="4456113"/>
          </a:xfrm>
        </p:spPr>
        <p:txBody>
          <a:bodyPr/>
          <a:lstStyle/>
          <a:p>
            <a:endParaRPr lang="en-US"/>
          </a:p>
        </p:txBody>
      </p:sp>
      <p:sp>
        <p:nvSpPr>
          <p:cNvPr id="4" name="Date Placeholder 3">
            <a:extLst>
              <a:ext uri="{FF2B5EF4-FFF2-40B4-BE49-F238E27FC236}">
                <a16:creationId xmlns:a16="http://schemas.microsoft.com/office/drawing/2014/main" id="{0D1A0415-C7EC-4DC8-9FC6-FDF1831DD5A3}"/>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BA6A5D-F0A7-4F13-82AA-6CD96C044E8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F0699B-98A2-420D-8260-DBDF3C3BCE54}"/>
              </a:ext>
            </a:extLst>
          </p:cNvPr>
          <p:cNvSpPr>
            <a:spLocks noGrp="1"/>
          </p:cNvSpPr>
          <p:nvPr>
            <p:ph type="sldNum" sz="quarter" idx="12"/>
          </p:nvPr>
        </p:nvSpPr>
        <p:spPr>
          <a:xfrm>
            <a:off x="6553200" y="6243638"/>
            <a:ext cx="2133600" cy="457200"/>
          </a:xfrm>
        </p:spPr>
        <p:txBody>
          <a:bodyPr/>
          <a:lstStyle>
            <a:lvl1pPr>
              <a:defRPr/>
            </a:lvl1pPr>
          </a:lstStyle>
          <a:p>
            <a:fld id="{A79DC73A-B4EB-4E02-AB09-ADEE0E7AB114}" type="slidenum">
              <a:rPr lang="en-US" altLang="en-US"/>
              <a:pPr/>
              <a:t>‹#›</a:t>
            </a:fld>
            <a:endParaRPr lang="en-US" altLang="en-US"/>
          </a:p>
        </p:txBody>
      </p:sp>
    </p:spTree>
    <p:extLst>
      <p:ext uri="{BB962C8B-B14F-4D97-AF65-F5344CB8AC3E}">
        <p14:creationId xmlns:p14="http://schemas.microsoft.com/office/powerpoint/2010/main" val="2983927344"/>
      </p:ext>
    </p:extLst>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1" y="1752606"/>
            <a:ext cx="6119016"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11/16/2022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509543"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056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p:cNvSpPr>
            <a:spLocks noGrp="1"/>
          </p:cNvSpPr>
          <p:nvPr>
            <p:ph type="ctrTitle"/>
          </p:nvPr>
        </p:nvSpPr>
        <p:spPr>
          <a:xfrm>
            <a:off x="4733367" y="2708476"/>
            <a:ext cx="3313355" cy="1702160"/>
          </a:xfrm>
        </p:spPr>
        <p:txBody>
          <a:bodyPr>
            <a:normAutofit/>
          </a:bodyPr>
          <a:lstStyle>
            <a:lvl1pPr>
              <a:defRPr sz="2025"/>
            </a:lvl1pPr>
          </a:lstStyle>
          <a:p>
            <a:r>
              <a:rPr lang="en-US"/>
              <a:t>Click to edit Master title style</a:t>
            </a:r>
            <a:endParaRPr lang="en-US" dirty="0"/>
          </a:p>
        </p:txBody>
      </p:sp>
      <p:sp>
        <p:nvSpPr>
          <p:cNvPr id="3" name="Subtitle 2"/>
          <p:cNvSpPr>
            <a:spLocks noGrp="1"/>
          </p:cNvSpPr>
          <p:nvPr>
            <p:ph type="subTitle" idx="1"/>
          </p:nvPr>
        </p:nvSpPr>
        <p:spPr>
          <a:xfrm>
            <a:off x="4733367" y="4421084"/>
            <a:ext cx="3309803" cy="1260629"/>
          </a:xfrm>
        </p:spPr>
        <p:txBody>
          <a:bodyPr>
            <a:normAutofit/>
          </a:bodyPr>
          <a:lstStyle>
            <a:lvl1pPr marL="0" indent="0" algn="l">
              <a:buNone/>
              <a:defRPr sz="1013">
                <a:solidFill>
                  <a:srgbClr val="424242"/>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1350"/>
            </a:lvl1pPr>
          </a:lstStyle>
          <a:p>
            <a:fld id="{DB2D4653-C654-41D6-BC1A-9A2F0BA7556D}" type="datetime1">
              <a:rPr lang="en-US" smtClean="0"/>
              <a:t>11/16/2022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Footer Placeholder 4"/>
          <p:cNvSpPr>
            <a:spLocks noGrp="1"/>
          </p:cNvSpPr>
          <p:nvPr>
            <p:ph type="ftr" sz="quarter" idx="11"/>
          </p:nvPr>
        </p:nvSpPr>
        <p:spPr>
          <a:xfrm>
            <a:off x="5303520" y="5719970"/>
            <a:ext cx="2831592" cy="365125"/>
          </a:xfrm>
        </p:spPr>
        <p:txBody>
          <a:bodyPr>
            <a:normAutofit/>
          </a:bodyPr>
          <a:lstStyle>
            <a:lvl1pPr>
              <a:defRPr>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a:xfrm>
            <a:off x="4649097" y="5719970"/>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904335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87937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7" y="2900831"/>
            <a:ext cx="6637468" cy="1362075"/>
          </a:xfrm>
        </p:spPr>
        <p:txBody>
          <a:bodyPr anchor="b"/>
          <a:lstStyle>
            <a:lvl1pPr algn="l">
              <a:defRPr sz="225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6" y="4267204"/>
            <a:ext cx="6637467" cy="1520413"/>
          </a:xfrm>
        </p:spPr>
        <p:txBody>
          <a:bodyPr anchor="t"/>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6537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CAF8921-FA0E-491B-A90A-68B94B667F35}" type="datetime1">
              <a:rPr lang="en-US" smtClean="0"/>
              <a:t>11/16/2022</a:t>
            </a:fld>
            <a:endParaRPr lang="en-US"/>
          </a:p>
        </p:txBody>
      </p:sp>
      <p:sp>
        <p:nvSpPr>
          <p:cNvPr id="6" name="Footer Placeholder 5"/>
          <p:cNvSpPr>
            <a:spLocks noGrp="1"/>
          </p:cNvSpPr>
          <p:nvPr>
            <p:ph type="ftr" sz="quarter" idx="11"/>
          </p:nvPr>
        </p:nvSpPr>
        <p:spPr/>
        <p:txBody>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7163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2" y="2316009"/>
            <a:ext cx="3057148" cy="639762"/>
          </a:xfrm>
        </p:spPr>
        <p:txBody>
          <a:bodyPr anchor="b"/>
          <a:lstStyle>
            <a:lvl1pPr marL="0" indent="0">
              <a:buNone/>
              <a:defRPr sz="135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1041721" y="2974698"/>
            <a:ext cx="3419856" cy="2835797"/>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9" y="2316010"/>
            <a:ext cx="3055717" cy="639762"/>
          </a:xfrm>
        </p:spPr>
        <p:txBody>
          <a:bodyPr anchor="b"/>
          <a:lstStyle>
            <a:lvl1pPr marL="0" indent="0">
              <a:buNone/>
              <a:defRPr sz="135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4645152" y="2974698"/>
            <a:ext cx="3419856" cy="2835797"/>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11/16/2022</a:t>
            </a:fld>
            <a:endParaRPr lang="en-US"/>
          </a:p>
        </p:txBody>
      </p:sp>
      <p:sp>
        <p:nvSpPr>
          <p:cNvPr id="8" name="Footer Placeholder 7"/>
          <p:cNvSpPr>
            <a:spLocks noGrp="1"/>
          </p:cNvSpPr>
          <p:nvPr>
            <p:ph type="ftr" sz="quarter" idx="11"/>
          </p:nvPr>
        </p:nvSpPr>
        <p:spPr/>
        <p:txBody>
          <a:bodyPr/>
          <a:lstStyle/>
          <a:p>
            <a:r>
              <a:rPr lang="en-US" dirty="0"/>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55927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1C3304-CA81-479F-9B16-EA9383EEB5F3}" type="datetime1">
              <a:rPr lang="en-US" smtClean="0"/>
              <a:t>11/16/2022</a:t>
            </a:fld>
            <a:endParaRPr lang="en-US"/>
          </a:p>
        </p:txBody>
      </p:sp>
      <p:sp>
        <p:nvSpPr>
          <p:cNvPr id="4" name="Footer Placeholder 3"/>
          <p:cNvSpPr>
            <a:spLocks noGrp="1"/>
          </p:cNvSpPr>
          <p:nvPr>
            <p:ph type="ftr" sz="quarter" idx="11"/>
          </p:nvPr>
        </p:nvSpPr>
        <p:spPr/>
        <p:txBody>
          <a:bodyPr/>
          <a:lstStyle/>
          <a:p>
            <a:r>
              <a:rPr lang="en-US" dirty="0"/>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75178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11/16/2022</a:t>
            </a:fld>
            <a:endParaRPr lang="en-US"/>
          </a:p>
        </p:txBody>
      </p:sp>
      <p:sp>
        <p:nvSpPr>
          <p:cNvPr id="3" name="Footer Placeholder 2"/>
          <p:cNvSpPr>
            <a:spLocks noGrp="1"/>
          </p:cNvSpPr>
          <p:nvPr>
            <p:ph type="ftr" sz="quarter" idx="11"/>
          </p:nvPr>
        </p:nvSpPr>
        <p:spPr/>
        <p:txBody>
          <a:bodyPr/>
          <a:lstStyle/>
          <a:p>
            <a:r>
              <a:rPr lang="en-US" dirty="0"/>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54705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 name="Date Placeholder 4"/>
          <p:cNvSpPr>
            <a:spLocks noGrp="1"/>
          </p:cNvSpPr>
          <p:nvPr>
            <p:ph type="dt" sz="half" idx="10"/>
          </p:nvPr>
        </p:nvSpPr>
        <p:spPr/>
        <p:txBody>
          <a:bodyPr/>
          <a:lstStyle/>
          <a:p>
            <a:fld id="{192130E3-EEE8-4A5B-A1C6-6BEEF1C59919}" type="datetime1">
              <a:rPr lang="en-US" smtClean="0"/>
              <a:t>11/16/2022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3" y="601887"/>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Content Placeholder 2"/>
          <p:cNvSpPr>
            <a:spLocks noGrp="1"/>
          </p:cNvSpPr>
          <p:nvPr>
            <p:ph idx="1"/>
          </p:nvPr>
        </p:nvSpPr>
        <p:spPr>
          <a:xfrm>
            <a:off x="1145896" y="856527"/>
            <a:ext cx="3090440" cy="5150734"/>
          </a:xfrm>
        </p:spPr>
        <p:txBody>
          <a:bodyPr/>
          <a:lstStyle>
            <a:lvl1pPr>
              <a:defRPr sz="1350"/>
            </a:lvl1pPr>
            <a:lvl2pPr>
              <a:defRPr sz="1238"/>
            </a:lvl2pPr>
            <a:lvl3pPr>
              <a:defRPr sz="1125"/>
            </a:lvl3pPr>
            <a:lvl4pPr>
              <a:defRPr sz="1013"/>
            </a:lvl4pPr>
            <a:lvl5pPr>
              <a:defRPr sz="900"/>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 name="Footer Placeholder 5"/>
          <p:cNvSpPr>
            <a:spLocks noGrp="1"/>
          </p:cNvSpPr>
          <p:nvPr>
            <p:ph type="ftr" sz="quarter" idx="11"/>
          </p:nvPr>
        </p:nvSpPr>
        <p:spPr>
          <a:xfrm>
            <a:off x="4641448" y="5724839"/>
            <a:ext cx="3493664" cy="365125"/>
          </a:xfrm>
        </p:spPr>
        <p:txBody>
          <a:bodyPr>
            <a:normAutofit/>
          </a:bodyPr>
          <a:lstStyle/>
          <a:p>
            <a:r>
              <a:rPr lang="en-US" dirty="0"/>
              <a:t>Machine Learning: Practical Machine Learning Tools and Techniques (Chapter 1)</a:t>
            </a:r>
          </a:p>
        </p:txBody>
      </p:sp>
      <p:sp>
        <p:nvSpPr>
          <p:cNvPr id="2" name="Title 1"/>
          <p:cNvSpPr>
            <a:spLocks noGrp="1"/>
          </p:cNvSpPr>
          <p:nvPr>
            <p:ph type="title"/>
          </p:nvPr>
        </p:nvSpPr>
        <p:spPr>
          <a:xfrm>
            <a:off x="4739833" y="2657438"/>
            <a:ext cx="3304572" cy="1463153"/>
          </a:xfrm>
        </p:spPr>
        <p:txBody>
          <a:bodyPr anchor="b">
            <a:normAutofit/>
          </a:bodyPr>
          <a:lstStyle>
            <a:lvl1pPr algn="l">
              <a:defRPr sz="1575" b="0"/>
            </a:lvl1pPr>
          </a:lstStyle>
          <a:p>
            <a:r>
              <a:rPr lang="en-US"/>
              <a:t>Click to edit Master title style</a:t>
            </a:r>
          </a:p>
        </p:txBody>
      </p:sp>
      <p:sp>
        <p:nvSpPr>
          <p:cNvPr id="4" name="Text Placeholder 3"/>
          <p:cNvSpPr>
            <a:spLocks noGrp="1"/>
          </p:cNvSpPr>
          <p:nvPr>
            <p:ph type="body" sz="half" idx="2"/>
          </p:nvPr>
        </p:nvSpPr>
        <p:spPr>
          <a:xfrm>
            <a:off x="4736593" y="4136994"/>
            <a:ext cx="3298784" cy="1517904"/>
          </a:xfrm>
        </p:spPr>
        <p:txBody>
          <a:bodyPr>
            <a:normAutofit/>
          </a:bodyPr>
          <a:lstStyle>
            <a:lvl1pPr marL="0" indent="0">
              <a:buNone/>
              <a:defRPr sz="900">
                <a:solidFill>
                  <a:srgbClr val="424242"/>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Tree>
    <p:extLst>
      <p:ext uri="{BB962C8B-B14F-4D97-AF65-F5344CB8AC3E}">
        <p14:creationId xmlns:p14="http://schemas.microsoft.com/office/powerpoint/2010/main" val="28911219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2" name="Rectangle 101"/>
          <p:cNvSpPr/>
          <p:nvPr/>
        </p:nvSpPr>
        <p:spPr>
          <a:xfrm>
            <a:off x="905573" y="601887"/>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p:cNvSpPr>
            <a:spLocks noGrp="1"/>
          </p:cNvSpPr>
          <p:nvPr>
            <p:ph type="title"/>
          </p:nvPr>
        </p:nvSpPr>
        <p:spPr>
          <a:xfrm>
            <a:off x="4734424" y="2660904"/>
            <a:ext cx="3300984" cy="1463040"/>
          </a:xfrm>
        </p:spPr>
        <p:txBody>
          <a:bodyPr anchor="b">
            <a:normAutofit/>
          </a:bodyPr>
          <a:lstStyle>
            <a:lvl1pPr algn="l">
              <a:defRPr sz="1575" b="0"/>
            </a:lvl1pPr>
          </a:lstStyle>
          <a:p>
            <a:r>
              <a:rPr lang="en-US"/>
              <a:t>Click to edit Master title style</a:t>
            </a:r>
          </a:p>
        </p:txBody>
      </p:sp>
      <p:sp>
        <p:nvSpPr>
          <p:cNvPr id="3" name="Picture Placeholder 2"/>
          <p:cNvSpPr>
            <a:spLocks noGrp="1"/>
          </p:cNvSpPr>
          <p:nvPr>
            <p:ph type="pic" idx="1"/>
          </p:nvPr>
        </p:nvSpPr>
        <p:spPr>
          <a:xfrm>
            <a:off x="1005210" y="693795"/>
            <a:ext cx="3359623" cy="5468112"/>
          </a:xfrm>
        </p:spPr>
        <p:txBody>
          <a:bodyPr/>
          <a:lstStyle>
            <a:lvl1pPr marL="0" indent="0">
              <a:buNone/>
              <a:defRPr sz="1800">
                <a:solidFill>
                  <a:schemeClr val="accent1"/>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p:cNvSpPr>
            <a:spLocks noGrp="1"/>
          </p:cNvSpPr>
          <p:nvPr>
            <p:ph type="body" sz="half" idx="2"/>
          </p:nvPr>
        </p:nvSpPr>
        <p:spPr>
          <a:xfrm>
            <a:off x="4734632" y="4133092"/>
            <a:ext cx="3300573" cy="1519561"/>
          </a:xfrm>
        </p:spPr>
        <p:txBody>
          <a:bodyPr>
            <a:normAutofit/>
          </a:bodyPr>
          <a:lstStyle>
            <a:lvl1pPr marL="0" indent="0">
              <a:buNone/>
              <a:defRPr sz="900">
                <a:solidFill>
                  <a:srgbClr val="424242"/>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11/16/2022</a:t>
            </a:fld>
            <a:endParaRPr lang="en-US"/>
          </a:p>
        </p:txBody>
      </p:sp>
      <p:sp>
        <p:nvSpPr>
          <p:cNvPr id="6" name="Footer Placeholder 5"/>
          <p:cNvSpPr>
            <a:spLocks noGrp="1"/>
          </p:cNvSpPr>
          <p:nvPr>
            <p:ph type="ftr" sz="quarter" idx="11"/>
          </p:nvPr>
        </p:nvSpPr>
        <p:spPr>
          <a:xfrm>
            <a:off x="4641448" y="5724839"/>
            <a:ext cx="3493664" cy="365125"/>
          </a:xfrm>
        </p:spPr>
        <p:txBody>
          <a:bodyPr>
            <a:normAutofit/>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923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D72C9-CD79-4ED9-A1BC-11297C73F37D}"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86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7862D-8FC9-4C8D-8616-C2D3EDF8285A}" type="datetime1">
              <a:rPr lang="en-US" smtClean="0"/>
              <a:t>11/16/2022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66388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2"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7"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5FE-48E4-4EF0-AF0C-34745394CA0D}" type="datetime1">
              <a:rPr lang="en-US" smtClean="0"/>
              <a:t>11/16/2022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38471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B71F-5023-403B-A94C-9F092ECC2BDC}"/>
              </a:ext>
            </a:extLst>
          </p:cNvPr>
          <p:cNvSpPr>
            <a:spLocks noGrp="1"/>
          </p:cNvSpPr>
          <p:nvPr>
            <p:ph type="title"/>
          </p:nvPr>
        </p:nvSpPr>
        <p:spPr>
          <a:xfrm>
            <a:off x="442915" y="103188"/>
            <a:ext cx="8243887" cy="131445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E62C891-4B3A-4537-9BC2-C367E8F600B4}"/>
              </a:ext>
            </a:extLst>
          </p:cNvPr>
          <p:cNvSpPr>
            <a:spLocks noGrp="1"/>
          </p:cNvSpPr>
          <p:nvPr>
            <p:ph type="tbl" idx="1"/>
          </p:nvPr>
        </p:nvSpPr>
        <p:spPr>
          <a:xfrm>
            <a:off x="457200" y="1600201"/>
            <a:ext cx="8229600" cy="4456113"/>
          </a:xfrm>
        </p:spPr>
        <p:txBody>
          <a:bodyPr/>
          <a:lstStyle/>
          <a:p>
            <a:endParaRPr lang="en-US"/>
          </a:p>
        </p:txBody>
      </p:sp>
      <p:sp>
        <p:nvSpPr>
          <p:cNvPr id="4" name="Date Placeholder 3">
            <a:extLst>
              <a:ext uri="{FF2B5EF4-FFF2-40B4-BE49-F238E27FC236}">
                <a16:creationId xmlns:a16="http://schemas.microsoft.com/office/drawing/2014/main" id="{0D1A0415-C7EC-4DC8-9FC6-FDF1831DD5A3}"/>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BA6A5D-F0A7-4F13-82AA-6CD96C044E8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F0699B-98A2-420D-8260-DBDF3C3BCE54}"/>
              </a:ext>
            </a:extLst>
          </p:cNvPr>
          <p:cNvSpPr>
            <a:spLocks noGrp="1"/>
          </p:cNvSpPr>
          <p:nvPr>
            <p:ph type="sldNum" sz="quarter" idx="12"/>
          </p:nvPr>
        </p:nvSpPr>
        <p:spPr>
          <a:xfrm>
            <a:off x="6553200" y="6243638"/>
            <a:ext cx="2133600" cy="457200"/>
          </a:xfrm>
        </p:spPr>
        <p:txBody>
          <a:bodyPr/>
          <a:lstStyle>
            <a:lvl1pPr>
              <a:defRPr/>
            </a:lvl1pPr>
          </a:lstStyle>
          <a:p>
            <a:fld id="{A79DC73A-B4EB-4E02-AB09-ADEE0E7AB114}" type="slidenum">
              <a:rPr lang="en-US" altLang="en-US"/>
              <a:pPr/>
              <a:t>‹#›</a:t>
            </a:fld>
            <a:endParaRPr lang="en-US" altLang="en-US"/>
          </a:p>
        </p:txBody>
      </p:sp>
    </p:spTree>
    <p:extLst>
      <p:ext uri="{BB962C8B-B14F-4D97-AF65-F5344CB8AC3E}">
        <p14:creationId xmlns:p14="http://schemas.microsoft.com/office/powerpoint/2010/main" val="3322657386"/>
      </p:ext>
    </p:extLst>
  </p:cSld>
  <p:clrMapOvr>
    <a:masterClrMapping/>
  </p:clrMapOvr>
  <p:transition spd="med"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1"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71551"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35503"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11/16/2022</a:t>
            </a:fld>
            <a:endParaRPr lang="en-US"/>
          </a:p>
        </p:txBody>
      </p:sp>
      <p:sp>
        <p:nvSpPr>
          <p:cNvPr id="8" name="Footer Placeholder 7"/>
          <p:cNvSpPr>
            <a:spLocks noGrp="1"/>
          </p:cNvSpPr>
          <p:nvPr>
            <p:ph type="ftr" sz="quarter" idx="11"/>
          </p:nvPr>
        </p:nvSpPr>
        <p:spPr/>
        <p:txBody>
          <a:bodyPr/>
          <a:lstStyle/>
          <a:p>
            <a:r>
              <a:rPr lang="en-US"/>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64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C3304-CA81-479F-9B16-EA9383EEB5F3}" type="datetime1">
              <a:rPr lang="en-US" smtClean="0"/>
              <a:t>11/16/2022</a:t>
            </a:fld>
            <a:endParaRPr lang="en-US"/>
          </a:p>
        </p:txBody>
      </p:sp>
      <p:sp>
        <p:nvSpPr>
          <p:cNvPr id="4" name="Footer Placeholder 3"/>
          <p:cNvSpPr>
            <a:spLocks noGrp="1"/>
          </p:cNvSpPr>
          <p:nvPr>
            <p:ph type="ftr" sz="quarter" idx="11"/>
          </p:nvPr>
        </p:nvSpPr>
        <p:spPr/>
        <p:txBody>
          <a:bodyPr/>
          <a:lstStyle/>
          <a:p>
            <a:r>
              <a:rPr lang="en-US"/>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8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11/16/2022</a:t>
            </a:fld>
            <a:endParaRPr lang="en-US"/>
          </a:p>
        </p:txBody>
      </p:sp>
      <p:sp>
        <p:nvSpPr>
          <p:cNvPr id="3" name="Footer Placeholder 2"/>
          <p:cNvSpPr>
            <a:spLocks noGrp="1"/>
          </p:cNvSpPr>
          <p:nvPr>
            <p:ph type="ftr" sz="quarter" idx="11"/>
          </p:nvPr>
        </p:nvSpPr>
        <p:spPr/>
        <p:txBody>
          <a:bodyPr/>
          <a:lstStyle/>
          <a:p>
            <a:r>
              <a:rPr lang="en-US"/>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371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60" y="1388534"/>
            <a:ext cx="278884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064002" y="982133"/>
            <a:ext cx="4102100"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60"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2130E3-EEE8-4A5B-A1C6-6BEEF1C59919}" type="datetime1">
              <a:rPr lang="en-US" smtClean="0"/>
              <a:t>11/16/2022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69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0" y="1883832"/>
            <a:ext cx="4681363"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5" y="1041400"/>
            <a:ext cx="2297511"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0" y="3255432"/>
            <a:ext cx="4681363"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11/16/2022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5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3.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Placeholder 1"/>
          <p:cNvSpPr>
            <a:spLocks noGrp="1"/>
          </p:cNvSpPr>
          <p:nvPr>
            <p:ph type="title"/>
          </p:nvPr>
        </p:nvSpPr>
        <p:spPr>
          <a:xfrm>
            <a:off x="971553" y="982133"/>
            <a:ext cx="7200897"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2" y="2556932"/>
            <a:ext cx="7200897"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5969001"/>
            <a:ext cx="1200151"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F7862D-8FC9-4C8D-8616-C2D3EDF8285A}" type="datetime1">
              <a:rPr lang="en-US" smtClean="0"/>
              <a:t>11/16/2022</a:t>
            </a:fld>
            <a:endParaRPr lang="en-US"/>
          </a:p>
        </p:txBody>
      </p:sp>
      <p:sp>
        <p:nvSpPr>
          <p:cNvPr id="5" name="Footer Placeholder 4"/>
          <p:cNvSpPr>
            <a:spLocks noGrp="1"/>
          </p:cNvSpPr>
          <p:nvPr>
            <p:ph type="ftr" sz="quarter" idx="3"/>
          </p:nvPr>
        </p:nvSpPr>
        <p:spPr>
          <a:xfrm>
            <a:off x="971552" y="5969001"/>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Machine Learning: Practical Machine Learning Tools and Techniques (Chapter 1)</a:t>
            </a:r>
          </a:p>
        </p:txBody>
      </p:sp>
      <p:sp>
        <p:nvSpPr>
          <p:cNvPr id="6" name="Slide Number Placeholder 5"/>
          <p:cNvSpPr>
            <a:spLocks noGrp="1"/>
          </p:cNvSpPr>
          <p:nvPr>
            <p:ph type="sldNum" sz="quarter" idx="4"/>
          </p:nvPr>
        </p:nvSpPr>
        <p:spPr>
          <a:xfrm>
            <a:off x="7765428" y="5969001"/>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005101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6" name="Rectangle 65"/>
          <p:cNvSpPr/>
          <p:nvPr/>
        </p:nvSpPr>
        <p:spPr>
          <a:xfrm>
            <a:off x="457200" y="33348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3"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4"/>
            <a:ext cx="2133600" cy="365125"/>
          </a:xfrm>
          <a:prstGeom prst="rect">
            <a:avLst/>
          </a:prstGeom>
        </p:spPr>
        <p:txBody>
          <a:bodyPr vert="horz" lIns="91440" tIns="45720" rIns="91440" bIns="45720" rtlCol="0" anchor="ctr"/>
          <a:lstStyle>
            <a:lvl1pPr algn="r">
              <a:defRPr sz="900">
                <a:solidFill>
                  <a:srgbClr val="FEFEFE"/>
                </a:solidFill>
              </a:defRPr>
            </a:lvl1pPr>
          </a:lstStyle>
          <a:p>
            <a:fld id="{28F7862D-8FC9-4C8D-8616-C2D3EDF8285A}" type="datetime1">
              <a:rPr lang="en-US" smtClean="0"/>
              <a:t>11/16/2022</a:t>
            </a:fld>
            <a:endParaRPr lang="en-US"/>
          </a:p>
        </p:txBody>
      </p:sp>
      <p:sp>
        <p:nvSpPr>
          <p:cNvPr id="5" name="Footer Placeholder 4"/>
          <p:cNvSpPr>
            <a:spLocks noGrp="1"/>
          </p:cNvSpPr>
          <p:nvPr>
            <p:ph type="ftr" sz="quarter" idx="3"/>
          </p:nvPr>
        </p:nvSpPr>
        <p:spPr>
          <a:xfrm>
            <a:off x="4641448" y="5852162"/>
            <a:ext cx="3502152" cy="365125"/>
          </a:xfrm>
          <a:prstGeom prst="rect">
            <a:avLst/>
          </a:prstGeom>
        </p:spPr>
        <p:txBody>
          <a:bodyPr vert="horz" lIns="91440" tIns="45720" rIns="91440" bIns="45720" rtlCol="0" anchor="ctr"/>
          <a:lstStyle>
            <a:lvl1pPr algn="r">
              <a:defRPr sz="900">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4"/>
          </p:nvPr>
        </p:nvSpPr>
        <p:spPr>
          <a:xfrm>
            <a:off x="4649096" y="224493"/>
            <a:ext cx="1332156" cy="365125"/>
          </a:xfrm>
          <a:prstGeom prst="rect">
            <a:avLst/>
          </a:prstGeom>
        </p:spPr>
        <p:txBody>
          <a:bodyPr vert="horz" lIns="91440" tIns="45720" rIns="91440" bIns="45720" rtlCol="0" anchor="ctr"/>
          <a:lstStyle>
            <a:lvl1pPr algn="l">
              <a:defRPr sz="900">
                <a:solidFill>
                  <a:srgbClr val="FEFEFE"/>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8041139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ftr="0" dt="0"/>
  <p:txStyles>
    <p:titleStyle>
      <a:lvl1pPr algn="l" defTabSz="685800"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1pPr>
      <a:lvl2pPr marL="480060" indent="-205740" algn="l" defTabSz="685800" rtl="0" eaLnBrk="1" latinLnBrk="0" hangingPunct="1">
        <a:spcBef>
          <a:spcPct val="20000"/>
        </a:spcBef>
        <a:buClr>
          <a:schemeClr val="accent1"/>
        </a:buClr>
        <a:buSzPct val="76000"/>
        <a:buFont typeface="Wingdings 2" pitchFamily="18" charset="2"/>
        <a:buChar char=""/>
        <a:defRPr sz="1650" kern="1200">
          <a:solidFill>
            <a:schemeClr val="tx2"/>
          </a:solidFill>
          <a:latin typeface="+mn-lt"/>
          <a:ea typeface="+mn-ea"/>
          <a:cs typeface="+mn-cs"/>
        </a:defRPr>
      </a:lvl2pPr>
      <a:lvl3pPr marL="685800" indent="-171450" algn="l" defTabSz="685800" rtl="0" eaLnBrk="1" latinLnBrk="0" hangingPunct="1">
        <a:spcBef>
          <a:spcPct val="20000"/>
        </a:spcBef>
        <a:buClr>
          <a:schemeClr val="accent1"/>
        </a:buClr>
        <a:buSzPct val="76000"/>
        <a:buFont typeface="Wingdings 2" pitchFamily="18" charset="2"/>
        <a:buChar char=""/>
        <a:defRPr sz="1500" kern="1200">
          <a:solidFill>
            <a:schemeClr val="tx2"/>
          </a:solidFill>
          <a:latin typeface="+mn-lt"/>
          <a:ea typeface="+mn-ea"/>
          <a:cs typeface="+mn-cs"/>
        </a:defRPr>
      </a:lvl3pPr>
      <a:lvl4pPr marL="843534" indent="-171450" algn="l" defTabSz="685800" rtl="0" eaLnBrk="1" latinLnBrk="0" hangingPunct="1">
        <a:spcBef>
          <a:spcPct val="20000"/>
        </a:spcBef>
        <a:buClr>
          <a:schemeClr val="accent1"/>
        </a:buClr>
        <a:buSzPct val="76000"/>
        <a:buFont typeface="Wingdings 2" pitchFamily="18" charset="2"/>
        <a:buChar char=""/>
        <a:defRPr sz="1350" kern="1200">
          <a:solidFill>
            <a:schemeClr val="tx2"/>
          </a:solidFill>
          <a:latin typeface="+mn-lt"/>
          <a:ea typeface="+mn-ea"/>
          <a:cs typeface="+mn-cs"/>
        </a:defRPr>
      </a:lvl4pPr>
      <a:lvl5pPr marL="994410" indent="-171450" algn="l" defTabSz="685800" rtl="0" eaLnBrk="1" latinLnBrk="0" hangingPunct="1">
        <a:spcBef>
          <a:spcPct val="20000"/>
        </a:spcBef>
        <a:buClr>
          <a:schemeClr val="accent1"/>
        </a:buClr>
        <a:buSzPct val="76000"/>
        <a:buFont typeface="Wingdings 2" pitchFamily="18" charset="2"/>
        <a:buChar char=""/>
        <a:defRPr sz="1200" kern="1200" baseline="0">
          <a:solidFill>
            <a:schemeClr val="tx2"/>
          </a:solidFill>
          <a:latin typeface="+mn-lt"/>
          <a:ea typeface="+mn-ea"/>
          <a:cs typeface="+mn-cs"/>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13"/>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66" name="Rectangle 65"/>
          <p:cNvSpPr/>
          <p:nvPr/>
        </p:nvSpPr>
        <p:spPr>
          <a:xfrm>
            <a:off x="457200" y="333491"/>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4"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6"/>
            <a:ext cx="2133600" cy="365125"/>
          </a:xfrm>
          <a:prstGeom prst="rect">
            <a:avLst/>
          </a:prstGeom>
        </p:spPr>
        <p:txBody>
          <a:bodyPr vert="horz" lIns="91440" tIns="45720" rIns="91440" bIns="45720" rtlCol="0" anchor="ctr"/>
          <a:lstStyle>
            <a:lvl1pPr algn="r">
              <a:defRPr sz="675">
                <a:solidFill>
                  <a:srgbClr val="FEFEFE"/>
                </a:solidFill>
              </a:defRPr>
            </a:lvl1pPr>
          </a:lstStyle>
          <a:p>
            <a:fld id="{28F7862D-8FC9-4C8D-8616-C2D3EDF8285A}" type="datetime1">
              <a:rPr lang="en-US" smtClean="0"/>
              <a:t>11/16/2022</a:t>
            </a:fld>
            <a:endParaRPr lang="en-US"/>
          </a:p>
        </p:txBody>
      </p:sp>
      <p:sp>
        <p:nvSpPr>
          <p:cNvPr id="5" name="Footer Placeholder 4"/>
          <p:cNvSpPr>
            <a:spLocks noGrp="1"/>
          </p:cNvSpPr>
          <p:nvPr>
            <p:ph type="ftr" sz="quarter" idx="3"/>
          </p:nvPr>
        </p:nvSpPr>
        <p:spPr>
          <a:xfrm>
            <a:off x="4641448" y="5852164"/>
            <a:ext cx="3502152" cy="365125"/>
          </a:xfrm>
          <a:prstGeom prst="rect">
            <a:avLst/>
          </a:prstGeom>
        </p:spPr>
        <p:txBody>
          <a:bodyPr vert="horz" lIns="91440" tIns="45720" rIns="91440" bIns="45720" rtlCol="0" anchor="ctr"/>
          <a:lstStyle>
            <a:lvl1pPr algn="r">
              <a:defRPr sz="675">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4"/>
          </p:nvPr>
        </p:nvSpPr>
        <p:spPr>
          <a:xfrm>
            <a:off x="4649096" y="224495"/>
            <a:ext cx="1332156" cy="365125"/>
          </a:xfrm>
          <a:prstGeom prst="rect">
            <a:avLst/>
          </a:prstGeom>
        </p:spPr>
        <p:txBody>
          <a:bodyPr vert="horz" lIns="91440" tIns="45720" rIns="91440" bIns="45720" rtlCol="0" anchor="ctr"/>
          <a:lstStyle>
            <a:lvl1pPr algn="l">
              <a:defRPr sz="675">
                <a:solidFill>
                  <a:srgbClr val="FEFEFE"/>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6607005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Lst>
  <p:hf sldNum="0" hdr="0" ftr="0" dt="0"/>
  <p:txStyles>
    <p:titleStyle>
      <a:lvl1pPr algn="l" defTabSz="514350" rtl="0" eaLnBrk="1" latinLnBrk="0" hangingPunct="1">
        <a:spcBef>
          <a:spcPct val="0"/>
        </a:spcBef>
        <a:buNone/>
        <a:defRPr sz="225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92881" indent="-154305" algn="l" defTabSz="514350" rtl="0" eaLnBrk="1" latinLnBrk="0" hangingPunct="1">
        <a:spcBef>
          <a:spcPct val="20000"/>
        </a:spcBef>
        <a:buClr>
          <a:schemeClr val="accent1"/>
        </a:buClr>
        <a:buSzPct val="76000"/>
        <a:buFont typeface="Wingdings 2" pitchFamily="18" charset="2"/>
        <a:buChar char=""/>
        <a:defRPr sz="1350" kern="1200">
          <a:solidFill>
            <a:schemeClr val="tx2"/>
          </a:solidFill>
          <a:latin typeface="+mn-lt"/>
          <a:ea typeface="+mn-ea"/>
          <a:cs typeface="+mn-cs"/>
        </a:defRPr>
      </a:lvl1pPr>
      <a:lvl2pPr marL="360045" indent="-154305" algn="l" defTabSz="514350" rtl="0" eaLnBrk="1" latinLnBrk="0" hangingPunct="1">
        <a:spcBef>
          <a:spcPct val="20000"/>
        </a:spcBef>
        <a:buClr>
          <a:schemeClr val="accent1"/>
        </a:buClr>
        <a:buSzPct val="76000"/>
        <a:buFont typeface="Wingdings 2" pitchFamily="18" charset="2"/>
        <a:buChar char=""/>
        <a:defRPr sz="1238" kern="1200">
          <a:solidFill>
            <a:schemeClr val="tx2"/>
          </a:solidFill>
          <a:latin typeface="+mn-lt"/>
          <a:ea typeface="+mn-ea"/>
          <a:cs typeface="+mn-cs"/>
        </a:defRPr>
      </a:lvl2pPr>
      <a:lvl3pPr marL="514350" indent="-128588" algn="l" defTabSz="514350" rtl="0" eaLnBrk="1" latinLnBrk="0" hangingPunct="1">
        <a:spcBef>
          <a:spcPct val="20000"/>
        </a:spcBef>
        <a:buClr>
          <a:schemeClr val="accent1"/>
        </a:buClr>
        <a:buSzPct val="76000"/>
        <a:buFont typeface="Wingdings 2" pitchFamily="18" charset="2"/>
        <a:buChar char=""/>
        <a:defRPr sz="1125" kern="1200">
          <a:solidFill>
            <a:schemeClr val="tx2"/>
          </a:solidFill>
          <a:latin typeface="+mn-lt"/>
          <a:ea typeface="+mn-ea"/>
          <a:cs typeface="+mn-cs"/>
        </a:defRPr>
      </a:lvl3pPr>
      <a:lvl4pPr marL="632651" indent="-128588" algn="l" defTabSz="514350" rtl="0" eaLnBrk="1" latinLnBrk="0" hangingPunct="1">
        <a:spcBef>
          <a:spcPct val="20000"/>
        </a:spcBef>
        <a:buClr>
          <a:schemeClr val="accent1"/>
        </a:buClr>
        <a:buSzPct val="76000"/>
        <a:buFont typeface="Wingdings 2" pitchFamily="18" charset="2"/>
        <a:buChar char=""/>
        <a:defRPr sz="1013" kern="1200">
          <a:solidFill>
            <a:schemeClr val="tx2"/>
          </a:solidFill>
          <a:latin typeface="+mn-lt"/>
          <a:ea typeface="+mn-ea"/>
          <a:cs typeface="+mn-cs"/>
        </a:defRPr>
      </a:lvl4pPr>
      <a:lvl5pPr marL="745808" indent="-128588" algn="l" defTabSz="514350" rtl="0" eaLnBrk="1" latinLnBrk="0" hangingPunct="1">
        <a:spcBef>
          <a:spcPct val="20000"/>
        </a:spcBef>
        <a:buClr>
          <a:schemeClr val="accent1"/>
        </a:buClr>
        <a:buSzPct val="76000"/>
        <a:buFont typeface="Wingdings 2" pitchFamily="18" charset="2"/>
        <a:buChar char=""/>
        <a:defRPr sz="900" kern="1200" baseline="0">
          <a:solidFill>
            <a:schemeClr val="tx2"/>
          </a:solidFill>
          <a:latin typeface="+mn-lt"/>
          <a:ea typeface="+mn-ea"/>
          <a:cs typeface="+mn-cs"/>
        </a:defRPr>
      </a:lvl5pPr>
      <a:lvl6pPr marL="853821" indent="-128588" algn="l" defTabSz="514350" rtl="0" eaLnBrk="1" latinLnBrk="0" hangingPunct="1">
        <a:spcBef>
          <a:spcPct val="20000"/>
        </a:spcBef>
        <a:buClr>
          <a:schemeClr val="accent1"/>
        </a:buClr>
        <a:buSzPct val="76000"/>
        <a:buFont typeface="Wingdings 2" pitchFamily="18" charset="2"/>
        <a:buChar char=""/>
        <a:defRPr sz="788" kern="1200">
          <a:solidFill>
            <a:schemeClr val="tx2"/>
          </a:solidFill>
          <a:latin typeface="+mn-lt"/>
          <a:ea typeface="+mn-ea"/>
          <a:cs typeface="+mn-cs"/>
        </a:defRPr>
      </a:lvl6pPr>
      <a:lvl7pPr marL="966978" indent="-128588" algn="l" defTabSz="514350" rtl="0" eaLnBrk="1" latinLnBrk="0" hangingPunct="1">
        <a:spcBef>
          <a:spcPct val="20000"/>
        </a:spcBef>
        <a:buClr>
          <a:schemeClr val="accent1"/>
        </a:buClr>
        <a:buSzPct val="76000"/>
        <a:buFont typeface="Wingdings 2" pitchFamily="18" charset="2"/>
        <a:buChar char=""/>
        <a:defRPr sz="788" kern="1200">
          <a:solidFill>
            <a:schemeClr val="tx2"/>
          </a:solidFill>
          <a:latin typeface="+mn-lt"/>
          <a:ea typeface="+mn-ea"/>
          <a:cs typeface="+mn-cs"/>
        </a:defRPr>
      </a:lvl7pPr>
      <a:lvl8pPr marL="1080135" indent="-128588" algn="l" defTabSz="514350" rtl="0" eaLnBrk="1" latinLnBrk="0" hangingPunct="1">
        <a:spcBef>
          <a:spcPct val="20000"/>
        </a:spcBef>
        <a:buClr>
          <a:schemeClr val="accent1"/>
        </a:buClr>
        <a:buSzPct val="76000"/>
        <a:buFont typeface="Wingdings 2" pitchFamily="18" charset="2"/>
        <a:buChar char=""/>
        <a:defRPr sz="788" kern="1200">
          <a:solidFill>
            <a:schemeClr val="tx2"/>
          </a:solidFill>
          <a:latin typeface="+mn-lt"/>
          <a:ea typeface="+mn-ea"/>
          <a:cs typeface="+mn-cs"/>
        </a:defRPr>
      </a:lvl8pPr>
      <a:lvl9pPr marL="1193292" indent="-128588" algn="l" defTabSz="514350" rtl="0" eaLnBrk="1" latinLnBrk="0" hangingPunct="1">
        <a:spcBef>
          <a:spcPct val="20000"/>
        </a:spcBef>
        <a:buClr>
          <a:schemeClr val="accent1"/>
        </a:buClr>
        <a:buSzPct val="76000"/>
        <a:buFont typeface="Wingdings 2" pitchFamily="18" charset="2"/>
        <a:buChar char=""/>
        <a:defRPr sz="788" kern="1200">
          <a:solidFill>
            <a:schemeClr val="tx2"/>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5.png"/><Relationship Id="rId7" Type="http://schemas.openxmlformats.org/officeDocument/2006/relationships/image" Target="../media/image18.png"/><Relationship Id="rId12"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19.xml"/><Relationship Id="rId6" Type="http://schemas.microsoft.com/office/2007/relationships/hdphoto" Target="../media/hdphoto2.wdp"/><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9.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9.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jp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5.png"/><Relationship Id="rId7" Type="http://schemas.openxmlformats.org/officeDocument/2006/relationships/image" Target="../media/image51.png"/><Relationship Id="rId12" Type="http://schemas.openxmlformats.org/officeDocument/2006/relationships/image" Target="../media/image37.png"/><Relationship Id="rId2" Type="http://schemas.openxmlformats.org/officeDocument/2006/relationships/image" Target="../media/image48.png"/><Relationship Id="rId1" Type="http://schemas.openxmlformats.org/officeDocument/2006/relationships/slideLayout" Target="../slideLayouts/slideLayout19.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6.png"/><Relationship Id="rId9"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9.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9.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50.png"/><Relationship Id="rId1" Type="http://schemas.openxmlformats.org/officeDocument/2006/relationships/slideLayout" Target="../slideLayouts/slideLayout19.xml"/><Relationship Id="rId6" Type="http://schemas.openxmlformats.org/officeDocument/2006/relationships/image" Target="../media/image69.png"/><Relationship Id="rId5" Type="http://schemas.openxmlformats.org/officeDocument/2006/relationships/image" Target="../media/image49.png"/><Relationship Id="rId4" Type="http://schemas.openxmlformats.org/officeDocument/2006/relationships/image" Target="../media/image68.png"/><Relationship Id="rId9" Type="http://schemas.openxmlformats.org/officeDocument/2006/relationships/image" Target="../media/image7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73.tmp"/><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9.xml"/><Relationship Id="rId4" Type="http://schemas.openxmlformats.org/officeDocument/2006/relationships/image" Target="../media/image76.png"/></Relationships>
</file>

<file path=ppt/slides/_rels/slide2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9.xml"/><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9.xml"/><Relationship Id="rId4" Type="http://schemas.openxmlformats.org/officeDocument/2006/relationships/image" Target="../media/image82.png"/></Relationships>
</file>

<file path=ppt/slides/_rels/slide27.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2" Type="http://schemas.openxmlformats.org/officeDocument/2006/relationships/image" Target="../media/image83.png"/><Relationship Id="rId1" Type="http://schemas.openxmlformats.org/officeDocument/2006/relationships/slideLayout" Target="../slideLayouts/slideLayout19.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2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9.xml"/><Relationship Id="rId5" Type="http://schemas.openxmlformats.org/officeDocument/2006/relationships/image" Target="../media/image98.png"/><Relationship Id="rId4" Type="http://schemas.openxmlformats.org/officeDocument/2006/relationships/image" Target="../media/image97.png"/></Relationships>
</file>

<file path=ppt/slides/_rels/slide2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8.png"/><Relationship Id="rId2" Type="http://schemas.openxmlformats.org/officeDocument/2006/relationships/image" Target="../media/image99.png"/><Relationship Id="rId1" Type="http://schemas.openxmlformats.org/officeDocument/2006/relationships/slideLayout" Target="../slideLayouts/slideLayout19.xml"/><Relationship Id="rId6" Type="http://schemas.openxmlformats.org/officeDocument/2006/relationships/image" Target="../media/image103.png"/><Relationship Id="rId11" Type="http://schemas.openxmlformats.org/officeDocument/2006/relationships/image" Target="../media/image107.png"/><Relationship Id="rId5" Type="http://schemas.openxmlformats.org/officeDocument/2006/relationships/image" Target="../media/image102.png"/><Relationship Id="rId10" Type="http://schemas.openxmlformats.org/officeDocument/2006/relationships/image" Target="../media/image65.png"/><Relationship Id="rId4" Type="http://schemas.openxmlformats.org/officeDocument/2006/relationships/image" Target="../media/image101.jpg"/><Relationship Id="rId9" Type="http://schemas.openxmlformats.org/officeDocument/2006/relationships/image" Target="../media/image106.png"/></Relationships>
</file>

<file path=ppt/slides/_rels/slide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3" Type="http://schemas.openxmlformats.org/officeDocument/2006/relationships/image" Target="../media/image110.png"/><Relationship Id="rId7" Type="http://schemas.openxmlformats.org/officeDocument/2006/relationships/image" Target="../media/image113.png"/><Relationship Id="rId12" Type="http://schemas.openxmlformats.org/officeDocument/2006/relationships/image" Target="../media/image118.png"/><Relationship Id="rId2" Type="http://schemas.openxmlformats.org/officeDocument/2006/relationships/image" Target="../media/image109.png"/><Relationship Id="rId1" Type="http://schemas.openxmlformats.org/officeDocument/2006/relationships/slideLayout" Target="../slideLayouts/slideLayout19.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86.png"/><Relationship Id="rId9" Type="http://schemas.openxmlformats.org/officeDocument/2006/relationships/image" Target="../media/image115.png"/></Relationships>
</file>

<file path=ppt/slides/_rels/slide31.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18.png"/><Relationship Id="rId3" Type="http://schemas.openxmlformats.org/officeDocument/2006/relationships/image" Target="../media/image121.png"/><Relationship Id="rId7" Type="http://schemas.openxmlformats.org/officeDocument/2006/relationships/image" Target="../media/image125.png"/><Relationship Id="rId12" Type="http://schemas.openxmlformats.org/officeDocument/2006/relationships/image" Target="../media/image127.png"/><Relationship Id="rId2" Type="http://schemas.openxmlformats.org/officeDocument/2006/relationships/image" Target="../media/image120.png"/><Relationship Id="rId1" Type="http://schemas.openxmlformats.org/officeDocument/2006/relationships/slideLayout" Target="../slideLayouts/slideLayout19.xml"/><Relationship Id="rId6" Type="http://schemas.openxmlformats.org/officeDocument/2006/relationships/image" Target="../media/image124.png"/><Relationship Id="rId11" Type="http://schemas.openxmlformats.org/officeDocument/2006/relationships/image" Target="../media/image117.png"/><Relationship Id="rId5" Type="http://schemas.openxmlformats.org/officeDocument/2006/relationships/image" Target="../media/image123.png"/><Relationship Id="rId10" Type="http://schemas.openxmlformats.org/officeDocument/2006/relationships/image" Target="../media/image116.png"/><Relationship Id="rId4" Type="http://schemas.openxmlformats.org/officeDocument/2006/relationships/image" Target="../media/image122.png"/><Relationship Id="rId9" Type="http://schemas.openxmlformats.org/officeDocument/2006/relationships/image" Target="../media/image115.png"/><Relationship Id="rId14" Type="http://schemas.openxmlformats.org/officeDocument/2006/relationships/image" Target="../media/image1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666" y="2768488"/>
            <a:ext cx="5818909" cy="1754326"/>
          </a:xfrm>
          <a:prstGeom prst="rect">
            <a:avLst/>
          </a:prstGeom>
        </p:spPr>
        <p:txBody>
          <a:bodyPr wrap="square">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Week 6:</a:t>
            </a: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b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Machine Learning</a:t>
            </a:r>
            <a:endParaRPr lang="en-US" sz="5400" dirty="0"/>
          </a:p>
        </p:txBody>
      </p:sp>
    </p:spTree>
    <p:extLst>
      <p:ext uri="{BB962C8B-B14F-4D97-AF65-F5344CB8AC3E}">
        <p14:creationId xmlns:p14="http://schemas.microsoft.com/office/powerpoint/2010/main" val="3933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F2C9B1-A25A-4DED-A8E7-D9D75BBD6F29}"/>
              </a:ext>
            </a:extLst>
          </p:cNvPr>
          <p:cNvSpPr>
            <a:spLocks noGrp="1"/>
          </p:cNvSpPr>
          <p:nvPr>
            <p:ph idx="1"/>
          </p:nvPr>
        </p:nvSpPr>
        <p:spPr>
          <a:xfrm>
            <a:off x="251838" y="145490"/>
            <a:ext cx="6179091" cy="6712510"/>
          </a:xfrm>
          <a:solidFill>
            <a:schemeClr val="bg1"/>
          </a:solidFill>
        </p:spPr>
        <p:txBody>
          <a:bodyPr>
            <a:noAutofit/>
          </a:bodyPr>
          <a:lstStyle/>
          <a:p>
            <a:pPr>
              <a:spcBef>
                <a:spcPts val="0"/>
              </a:spcBef>
            </a:pPr>
            <a:r>
              <a:rPr lang="en-US" sz="2000" dirty="0" err="1"/>
              <a:t>X_new</a:t>
            </a:r>
            <a:r>
              <a:rPr lang="en-US" sz="2000" dirty="0"/>
              <a:t> = </a:t>
            </a:r>
            <a:r>
              <a:rPr lang="en-US" sz="2000" dirty="0" err="1"/>
              <a:t>np.array</a:t>
            </a:r>
            <a:r>
              <a:rPr lang="en-US" sz="2000" dirty="0"/>
              <a:t>([[0], [2]])</a:t>
            </a:r>
          </a:p>
          <a:p>
            <a:pPr>
              <a:spcBef>
                <a:spcPts val="0"/>
              </a:spcBef>
            </a:pPr>
            <a:r>
              <a:rPr lang="en-US" sz="2000" dirty="0" err="1"/>
              <a:t>X_new_b</a:t>
            </a:r>
            <a:r>
              <a:rPr lang="en-US" sz="2000" dirty="0"/>
              <a:t> = </a:t>
            </a:r>
            <a:r>
              <a:rPr lang="en-US" sz="2000" dirty="0" err="1"/>
              <a:t>np.c</a:t>
            </a:r>
            <a:r>
              <a:rPr lang="en-US" sz="2000" dirty="0"/>
              <a:t>_[</a:t>
            </a:r>
            <a:r>
              <a:rPr lang="en-US" sz="2000" dirty="0" err="1"/>
              <a:t>np.ones</a:t>
            </a:r>
            <a:r>
              <a:rPr lang="en-US" sz="2000" dirty="0"/>
              <a:t>((2, 1)), </a:t>
            </a:r>
            <a:r>
              <a:rPr lang="en-US" sz="2000" dirty="0" err="1"/>
              <a:t>X_new</a:t>
            </a:r>
            <a:r>
              <a:rPr lang="en-US" sz="2000" dirty="0"/>
              <a:t>] # add x0 = 1 to each instance</a:t>
            </a:r>
          </a:p>
          <a:p>
            <a:pPr>
              <a:spcBef>
                <a:spcPts val="0"/>
              </a:spcBef>
            </a:pPr>
            <a:r>
              <a:rPr lang="en-US" sz="2000" dirty="0" err="1"/>
              <a:t>n_epochs</a:t>
            </a:r>
            <a:r>
              <a:rPr lang="en-US" sz="2000" dirty="0"/>
              <a:t> = 500</a:t>
            </a:r>
          </a:p>
          <a:p>
            <a:pPr>
              <a:spcBef>
                <a:spcPts val="0"/>
              </a:spcBef>
            </a:pPr>
            <a:r>
              <a:rPr lang="en-US" sz="2000" dirty="0"/>
              <a:t>t0, t1 = 5, 50 # learning schedule hyperparameters</a:t>
            </a:r>
          </a:p>
          <a:p>
            <a:pPr>
              <a:spcBef>
                <a:spcPts val="0"/>
              </a:spcBef>
            </a:pPr>
            <a:r>
              <a:rPr lang="en-US" sz="2000" dirty="0"/>
              <a:t>def </a:t>
            </a:r>
            <a:r>
              <a:rPr lang="en-US" sz="2000" dirty="0" err="1"/>
              <a:t>learning_schedule</a:t>
            </a:r>
            <a:r>
              <a:rPr lang="en-US" sz="2000" dirty="0"/>
              <a:t>(t):</a:t>
            </a:r>
          </a:p>
          <a:p>
            <a:pPr>
              <a:spcBef>
                <a:spcPts val="0"/>
              </a:spcBef>
            </a:pPr>
            <a:r>
              <a:rPr lang="en-US" sz="2000" dirty="0"/>
              <a:t>  return t0 / (t + t1)</a:t>
            </a:r>
          </a:p>
          <a:p>
            <a:pPr>
              <a:spcBef>
                <a:spcPts val="0"/>
              </a:spcBef>
            </a:pPr>
            <a:r>
              <a:rPr lang="en-US" sz="2000" dirty="0"/>
              <a:t>theta = </a:t>
            </a:r>
            <a:r>
              <a:rPr lang="en-US" sz="2000" dirty="0" err="1"/>
              <a:t>np.random.randn</a:t>
            </a:r>
            <a:r>
              <a:rPr lang="en-US" sz="2000" dirty="0"/>
              <a:t>(2,1) # random initialization</a:t>
            </a:r>
          </a:p>
          <a:p>
            <a:pPr>
              <a:spcBef>
                <a:spcPts val="0"/>
              </a:spcBef>
            </a:pPr>
            <a:r>
              <a:rPr lang="en-US" sz="2000" dirty="0"/>
              <a:t>for epoch in range(</a:t>
            </a:r>
            <a:r>
              <a:rPr lang="en-US" sz="2000" dirty="0" err="1"/>
              <a:t>n_epochs</a:t>
            </a:r>
            <a:r>
              <a:rPr lang="en-US" sz="2000" dirty="0"/>
              <a:t>):</a:t>
            </a:r>
          </a:p>
          <a:p>
            <a:pPr>
              <a:spcBef>
                <a:spcPts val="0"/>
              </a:spcBef>
            </a:pPr>
            <a:r>
              <a:rPr lang="en-US" sz="2000" dirty="0"/>
              <a:t>  for </a:t>
            </a:r>
            <a:r>
              <a:rPr lang="en-US" sz="2000" dirty="0" err="1"/>
              <a:t>i</a:t>
            </a:r>
            <a:r>
              <a:rPr lang="en-US" sz="2000" dirty="0"/>
              <a:t> in range(m):</a:t>
            </a:r>
          </a:p>
          <a:p>
            <a:pPr>
              <a:spcBef>
                <a:spcPts val="0"/>
              </a:spcBef>
            </a:pPr>
            <a:r>
              <a:rPr lang="en-US" sz="2000" dirty="0"/>
              <a:t>    </a:t>
            </a:r>
            <a:r>
              <a:rPr lang="en-US" sz="2000" dirty="0" err="1"/>
              <a:t>random_index</a:t>
            </a:r>
            <a:r>
              <a:rPr lang="en-US" sz="2000" dirty="0"/>
              <a:t> = </a:t>
            </a:r>
            <a:r>
              <a:rPr lang="en-US" sz="2000" dirty="0" err="1"/>
              <a:t>np.random.randint</a:t>
            </a:r>
            <a:r>
              <a:rPr lang="en-US" sz="2000" dirty="0"/>
              <a:t>(m)</a:t>
            </a:r>
          </a:p>
          <a:p>
            <a:pPr>
              <a:spcBef>
                <a:spcPts val="0"/>
              </a:spcBef>
            </a:pPr>
            <a:r>
              <a:rPr lang="en-US" sz="2000" dirty="0"/>
              <a:t>    xi = </a:t>
            </a:r>
            <a:r>
              <a:rPr lang="en-US" sz="2000" dirty="0" err="1"/>
              <a:t>X_b</a:t>
            </a:r>
            <a:r>
              <a:rPr lang="en-US" sz="2000" dirty="0"/>
              <a:t>[random_index:random_index+1]</a:t>
            </a:r>
          </a:p>
          <a:p>
            <a:pPr>
              <a:spcBef>
                <a:spcPts val="0"/>
              </a:spcBef>
            </a:pPr>
            <a:r>
              <a:rPr lang="en-US" sz="2000" dirty="0"/>
              <a:t>    </a:t>
            </a:r>
            <a:r>
              <a:rPr lang="en-US" sz="2000" dirty="0" err="1"/>
              <a:t>yi</a:t>
            </a:r>
            <a:r>
              <a:rPr lang="en-US" sz="2000" dirty="0"/>
              <a:t> = y[random_index:random_index+1]</a:t>
            </a:r>
          </a:p>
          <a:p>
            <a:pPr>
              <a:spcBef>
                <a:spcPts val="0"/>
              </a:spcBef>
            </a:pPr>
            <a:r>
              <a:rPr lang="en-US" sz="2000" dirty="0"/>
              <a:t>    gradients = 2 * xi.T.dot(xi.dot(theta) - </a:t>
            </a:r>
            <a:r>
              <a:rPr lang="en-US" sz="2000" dirty="0" err="1"/>
              <a:t>yi</a:t>
            </a:r>
            <a:r>
              <a:rPr lang="en-US" sz="2000" dirty="0"/>
              <a:t>)</a:t>
            </a:r>
          </a:p>
          <a:p>
            <a:pPr>
              <a:spcBef>
                <a:spcPts val="0"/>
              </a:spcBef>
            </a:pPr>
            <a:r>
              <a:rPr lang="en-US" sz="2000" dirty="0"/>
              <a:t>    eta = </a:t>
            </a:r>
            <a:r>
              <a:rPr lang="en-US" sz="2000" dirty="0" err="1"/>
              <a:t>learning_schedule</a:t>
            </a:r>
            <a:r>
              <a:rPr lang="en-US" sz="2000" dirty="0"/>
              <a:t>(epoch * m + </a:t>
            </a:r>
            <a:r>
              <a:rPr lang="en-US" sz="2000" dirty="0" err="1"/>
              <a:t>i</a:t>
            </a:r>
            <a:r>
              <a:rPr lang="en-US" sz="2000" dirty="0"/>
              <a:t>)</a:t>
            </a:r>
          </a:p>
          <a:p>
            <a:pPr>
              <a:spcBef>
                <a:spcPts val="0"/>
              </a:spcBef>
            </a:pPr>
            <a:r>
              <a:rPr lang="en-US" sz="2000" dirty="0"/>
              <a:t>    theta = theta - eta * gradients</a:t>
            </a:r>
          </a:p>
          <a:p>
            <a:pPr>
              <a:spcBef>
                <a:spcPts val="0"/>
              </a:spcBef>
            </a:pPr>
            <a:r>
              <a:rPr lang="en-US" sz="2000" dirty="0"/>
              <a:t>  </a:t>
            </a:r>
            <a:r>
              <a:rPr lang="en-US" sz="2000" dirty="0" err="1"/>
              <a:t>y_predict</a:t>
            </a:r>
            <a:r>
              <a:rPr lang="en-US" sz="2000" dirty="0"/>
              <a:t> = X_new_b.dot(theta)</a:t>
            </a:r>
          </a:p>
          <a:p>
            <a:pPr>
              <a:spcBef>
                <a:spcPts val="0"/>
              </a:spcBef>
            </a:pPr>
            <a:r>
              <a:rPr lang="en-US" sz="2000" dirty="0"/>
              <a:t>  </a:t>
            </a:r>
            <a:r>
              <a:rPr lang="en-US" sz="2000" dirty="0" err="1"/>
              <a:t>plt.plot</a:t>
            </a:r>
            <a:r>
              <a:rPr lang="en-US" sz="2000" dirty="0"/>
              <a:t>(</a:t>
            </a:r>
            <a:r>
              <a:rPr lang="en-US" sz="2000" dirty="0" err="1"/>
              <a:t>X_new</a:t>
            </a:r>
            <a:r>
              <a:rPr lang="en-US" sz="2000" dirty="0"/>
              <a:t>, </a:t>
            </a:r>
            <a:r>
              <a:rPr lang="en-US" sz="2000" dirty="0" err="1"/>
              <a:t>y_predict</a:t>
            </a:r>
            <a:r>
              <a:rPr lang="en-US" sz="2000" dirty="0"/>
              <a:t>, "r")</a:t>
            </a:r>
          </a:p>
          <a:p>
            <a:pPr>
              <a:spcBef>
                <a:spcPts val="0"/>
              </a:spcBef>
            </a:pPr>
            <a:r>
              <a:rPr lang="en-US" sz="2000" dirty="0"/>
              <a:t>print(theta)</a:t>
            </a:r>
          </a:p>
          <a:p>
            <a:pPr>
              <a:spcBef>
                <a:spcPts val="0"/>
              </a:spcBef>
            </a:pPr>
            <a:r>
              <a:rPr lang="en-US" sz="2000" dirty="0" err="1"/>
              <a:t>plt.plot</a:t>
            </a:r>
            <a:r>
              <a:rPr lang="en-US" sz="2000" dirty="0"/>
              <a:t>(X, y, "b.")</a:t>
            </a:r>
          </a:p>
          <a:p>
            <a:pPr>
              <a:spcBef>
                <a:spcPts val="0"/>
              </a:spcBef>
            </a:pPr>
            <a:r>
              <a:rPr lang="en-US" sz="2000" dirty="0" err="1"/>
              <a:t>plt.axis</a:t>
            </a:r>
            <a:r>
              <a:rPr lang="en-US" sz="2000" dirty="0"/>
              <a:t>([0, 2, 0, 15])</a:t>
            </a:r>
          </a:p>
          <a:p>
            <a:pPr>
              <a:spcBef>
                <a:spcPts val="0"/>
              </a:spcBef>
            </a:pPr>
            <a:r>
              <a:rPr lang="en-US" sz="2000" dirty="0" err="1"/>
              <a:t>plt.show</a:t>
            </a:r>
            <a:r>
              <a:rPr lang="en-US" sz="2000" dirty="0"/>
              <a:t>()</a:t>
            </a:r>
          </a:p>
          <a:p>
            <a:pPr>
              <a:spcBef>
                <a:spcPts val="0"/>
              </a:spcBef>
            </a:pPr>
            <a:endParaRPr lang="en-US" sz="2000" dirty="0"/>
          </a:p>
        </p:txBody>
      </p:sp>
      <p:sp>
        <p:nvSpPr>
          <p:cNvPr id="2" name="Title 1">
            <a:extLst>
              <a:ext uri="{FF2B5EF4-FFF2-40B4-BE49-F238E27FC236}">
                <a16:creationId xmlns:a16="http://schemas.microsoft.com/office/drawing/2014/main" id="{C2A2B8C4-386C-4871-86E5-A79404BAAE61}"/>
              </a:ext>
            </a:extLst>
          </p:cNvPr>
          <p:cNvSpPr>
            <a:spLocks noGrp="1"/>
          </p:cNvSpPr>
          <p:nvPr>
            <p:ph type="title"/>
          </p:nvPr>
        </p:nvSpPr>
        <p:spPr>
          <a:xfrm>
            <a:off x="4825218" y="0"/>
            <a:ext cx="4443509" cy="604031"/>
          </a:xfrm>
          <a:solidFill>
            <a:schemeClr val="accent6">
              <a:lumMod val="20000"/>
              <a:lumOff val="80000"/>
            </a:schemeClr>
          </a:solidFill>
        </p:spPr>
        <p:txBody>
          <a:bodyPr>
            <a:noAutofit/>
          </a:bodyPr>
          <a:lstStyle/>
          <a:p>
            <a:pPr algn="ctr"/>
            <a:r>
              <a:rPr lang="en-US" sz="3600" dirty="0"/>
              <a:t>Stochastic GD</a:t>
            </a:r>
          </a:p>
        </p:txBody>
      </p:sp>
      <p:pic>
        <p:nvPicPr>
          <p:cNvPr id="5" name="Picture 4">
            <a:extLst>
              <a:ext uri="{FF2B5EF4-FFF2-40B4-BE49-F238E27FC236}">
                <a16:creationId xmlns:a16="http://schemas.microsoft.com/office/drawing/2014/main" id="{E8C5CFC1-356D-4443-A46E-8A4B6D49D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746" y="3242746"/>
            <a:ext cx="4164982" cy="3011223"/>
          </a:xfrm>
          <a:prstGeom prst="rect">
            <a:avLst/>
          </a:prstGeom>
        </p:spPr>
      </p:pic>
    </p:spTree>
    <p:extLst>
      <p:ext uri="{BB962C8B-B14F-4D97-AF65-F5344CB8AC3E}">
        <p14:creationId xmlns:p14="http://schemas.microsoft.com/office/powerpoint/2010/main" val="236493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barn(inVertic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arn(inVertical)">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barn(inVertical)">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barn(inVertical)">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barn(inVertical)">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barn(inVertical)">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barn(inVertical)">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barn(inVertical)">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barn(inVertical)">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barn(inVertical)">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barn(inVertical)">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barn(inVertical)">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barn(inVertical)">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barn(inVertical)">
                                      <p:cBhvr>
                                        <p:cTn id="102" dur="500"/>
                                        <p:tgtEl>
                                          <p:spTgt spid="3">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3">
                                            <p:txEl>
                                              <p:pRg st="19" end="19"/>
                                            </p:txEl>
                                          </p:spTgt>
                                        </p:tgtEl>
                                        <p:attrNameLst>
                                          <p:attrName>style.visibility</p:attrName>
                                        </p:attrNameLst>
                                      </p:cBhvr>
                                      <p:to>
                                        <p:strVal val="visible"/>
                                      </p:to>
                                    </p:set>
                                    <p:animEffect transition="in" filter="barn(inVertical)">
                                      <p:cBhvr>
                                        <p:cTn id="107" dur="500"/>
                                        <p:tgtEl>
                                          <p:spTgt spid="3">
                                            <p:txEl>
                                              <p:pRg st="19" end="1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3">
                                            <p:txEl>
                                              <p:pRg st="20" end="20"/>
                                            </p:txEl>
                                          </p:spTgt>
                                        </p:tgtEl>
                                        <p:attrNameLst>
                                          <p:attrName>style.visibility</p:attrName>
                                        </p:attrNameLst>
                                      </p:cBhvr>
                                      <p:to>
                                        <p:strVal val="visible"/>
                                      </p:to>
                                    </p:set>
                                    <p:animEffect transition="in" filter="barn(inVertical)">
                                      <p:cBhvr>
                                        <p:cTn id="112" dur="500"/>
                                        <p:tgtEl>
                                          <p:spTgt spid="3">
                                            <p:txEl>
                                              <p:pRg st="20" end="2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nodeType="clickEffect">
                                  <p:stCondLst>
                                    <p:cond delay="0"/>
                                  </p:stCondLst>
                                  <p:childTnLst>
                                    <p:set>
                                      <p:cBhvr>
                                        <p:cTn id="116" dur="1" fill="hold">
                                          <p:stCondLst>
                                            <p:cond delay="0"/>
                                          </p:stCondLst>
                                        </p:cTn>
                                        <p:tgtEl>
                                          <p:spTgt spid="5"/>
                                        </p:tgtEl>
                                        <p:attrNameLst>
                                          <p:attrName>style.visibility</p:attrName>
                                        </p:attrNameLst>
                                      </p:cBhvr>
                                      <p:to>
                                        <p:strVal val="visible"/>
                                      </p:to>
                                    </p:set>
                                    <p:animEffect transition="in" filter="barn(inVertical)">
                                      <p:cBhvr>
                                        <p:cTn id="1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FFB8-E62C-4CC7-A2FC-F6299E614CED}"/>
              </a:ext>
            </a:extLst>
          </p:cNvPr>
          <p:cNvSpPr>
            <a:spLocks noGrp="1"/>
          </p:cNvSpPr>
          <p:nvPr>
            <p:ph type="title"/>
          </p:nvPr>
        </p:nvSpPr>
        <p:spPr/>
        <p:txBody>
          <a:bodyPr>
            <a:normAutofit/>
          </a:bodyPr>
          <a:lstStyle/>
          <a:p>
            <a:r>
              <a:rPr lang="en-US" sz="4000" b="1" i="1" dirty="0"/>
              <a:t>Polynomial Regression</a:t>
            </a:r>
          </a:p>
        </p:txBody>
      </p:sp>
      <p:sp>
        <p:nvSpPr>
          <p:cNvPr id="3" name="Text Placeholder 2">
            <a:extLst>
              <a:ext uri="{FF2B5EF4-FFF2-40B4-BE49-F238E27FC236}">
                <a16:creationId xmlns:a16="http://schemas.microsoft.com/office/drawing/2014/main" id="{F5948CE5-DFC2-4D5A-8930-2225CABDC90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0234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094C2653-951D-4CB0-89F4-8772FE312594}"/>
              </a:ext>
            </a:extLst>
          </p:cNvPr>
          <p:cNvSpPr txBox="1"/>
          <p:nvPr/>
        </p:nvSpPr>
        <p:spPr>
          <a:xfrm>
            <a:off x="379512" y="1460533"/>
            <a:ext cx="5641464" cy="4752583"/>
          </a:xfrm>
          <a:prstGeom prst="rect">
            <a:avLst/>
          </a:prstGeom>
        </p:spPr>
        <p:txBody>
          <a:bodyPr vert="horz" wrap="square" lIns="0" tIns="12700" rIns="0" bIns="0" rtlCol="0">
            <a:spAutoFit/>
          </a:bodyPr>
          <a:lstStyle/>
          <a:p>
            <a:pPr marL="355600" indent="-342900">
              <a:buChar char="-"/>
              <a:tabLst>
                <a:tab pos="354965" algn="l"/>
                <a:tab pos="355600" algn="l"/>
              </a:tabLst>
            </a:pPr>
            <a:r>
              <a:rPr sz="2800" dirty="0">
                <a:latin typeface="+mj-lt"/>
                <a:cs typeface="Segoe Print"/>
              </a:rPr>
              <a:t>If the </a:t>
            </a:r>
            <a:r>
              <a:rPr sz="2800" spc="-5" dirty="0">
                <a:latin typeface="+mj-lt"/>
                <a:cs typeface="Segoe Print"/>
              </a:rPr>
              <a:t>relationship</a:t>
            </a:r>
            <a:r>
              <a:rPr sz="2800" spc="-10" dirty="0">
                <a:latin typeface="+mj-lt"/>
                <a:cs typeface="Segoe Print"/>
              </a:rPr>
              <a:t> </a:t>
            </a:r>
            <a:r>
              <a:rPr sz="2800" spc="-5" dirty="0">
                <a:latin typeface="+mj-lt"/>
                <a:cs typeface="Segoe Print"/>
              </a:rPr>
              <a:t>between</a:t>
            </a:r>
            <a:r>
              <a:rPr sz="2800" spc="5" dirty="0">
                <a:latin typeface="+mj-lt"/>
                <a:cs typeface="Segoe Print"/>
              </a:rPr>
              <a:t> </a:t>
            </a:r>
            <a:r>
              <a:rPr sz="2800" dirty="0">
                <a:latin typeface="+mj-lt"/>
                <a:cs typeface="Segoe Print"/>
              </a:rPr>
              <a:t>the</a:t>
            </a:r>
            <a:r>
              <a:rPr sz="2800" spc="-5" dirty="0">
                <a:latin typeface="+mj-lt"/>
                <a:cs typeface="Segoe Print"/>
              </a:rPr>
              <a:t> inputs</a:t>
            </a:r>
            <a:r>
              <a:rPr sz="2800" dirty="0">
                <a:latin typeface="+mj-lt"/>
                <a:cs typeface="Segoe Print"/>
              </a:rPr>
              <a:t> and</a:t>
            </a:r>
            <a:r>
              <a:rPr sz="2800" spc="-5" dirty="0">
                <a:latin typeface="+mj-lt"/>
                <a:cs typeface="Segoe Print"/>
              </a:rPr>
              <a:t> </a:t>
            </a:r>
            <a:r>
              <a:rPr sz="2800" dirty="0">
                <a:latin typeface="+mj-lt"/>
                <a:cs typeface="Segoe Print"/>
              </a:rPr>
              <a:t>output </a:t>
            </a:r>
            <a:r>
              <a:rPr sz="2800" spc="-5" dirty="0">
                <a:latin typeface="+mj-lt"/>
                <a:cs typeface="Segoe Print"/>
              </a:rPr>
              <a:t>is</a:t>
            </a:r>
            <a:r>
              <a:rPr sz="2800" spc="15" dirty="0">
                <a:latin typeface="+mj-lt"/>
                <a:cs typeface="Segoe Print"/>
              </a:rPr>
              <a:t> </a:t>
            </a:r>
            <a:r>
              <a:rPr sz="2800" spc="-5" dirty="0">
                <a:solidFill>
                  <a:srgbClr val="C00000"/>
                </a:solidFill>
                <a:latin typeface="+mj-lt"/>
                <a:cs typeface="Segoe Print"/>
              </a:rPr>
              <a:t>not</a:t>
            </a:r>
            <a:r>
              <a:rPr sz="2800" dirty="0">
                <a:solidFill>
                  <a:srgbClr val="C00000"/>
                </a:solidFill>
                <a:latin typeface="+mj-lt"/>
                <a:cs typeface="Segoe Print"/>
              </a:rPr>
              <a:t> </a:t>
            </a:r>
            <a:r>
              <a:rPr sz="2800" spc="-5" dirty="0">
                <a:latin typeface="+mj-lt"/>
                <a:cs typeface="Segoe Print"/>
              </a:rPr>
              <a:t>linear,</a:t>
            </a:r>
            <a:r>
              <a:rPr lang="en-US" sz="2800" spc="-5" dirty="0">
                <a:latin typeface="+mj-lt"/>
                <a:cs typeface="Segoe Print"/>
              </a:rPr>
              <a:t> </a:t>
            </a:r>
            <a:r>
              <a:rPr sz="2800" spc="-5" dirty="0">
                <a:latin typeface="+mj-lt"/>
                <a:cs typeface="Segoe Print"/>
              </a:rPr>
              <a:t>we</a:t>
            </a:r>
            <a:r>
              <a:rPr sz="2800" dirty="0">
                <a:latin typeface="+mj-lt"/>
                <a:cs typeface="Segoe Print"/>
              </a:rPr>
              <a:t> can</a:t>
            </a:r>
            <a:r>
              <a:rPr sz="2800" spc="-5" dirty="0">
                <a:latin typeface="+mj-lt"/>
                <a:cs typeface="Segoe Print"/>
              </a:rPr>
              <a:t> </a:t>
            </a:r>
            <a:r>
              <a:rPr sz="2800" dirty="0">
                <a:latin typeface="+mj-lt"/>
                <a:cs typeface="Segoe Print"/>
              </a:rPr>
              <a:t>use</a:t>
            </a:r>
            <a:r>
              <a:rPr sz="2800" spc="-10" dirty="0">
                <a:latin typeface="+mj-lt"/>
                <a:cs typeface="Segoe Print"/>
              </a:rPr>
              <a:t> </a:t>
            </a:r>
            <a:r>
              <a:rPr sz="2800" dirty="0">
                <a:latin typeface="+mj-lt"/>
                <a:cs typeface="Segoe Print"/>
              </a:rPr>
              <a:t>a</a:t>
            </a:r>
            <a:r>
              <a:rPr sz="2800" spc="10" dirty="0">
                <a:latin typeface="+mj-lt"/>
                <a:cs typeface="Segoe Print"/>
              </a:rPr>
              <a:t> </a:t>
            </a:r>
            <a:r>
              <a:rPr sz="2800" spc="-5" dirty="0">
                <a:latin typeface="+mj-lt"/>
                <a:cs typeface="Segoe Print"/>
              </a:rPr>
              <a:t>polynomial</a:t>
            </a:r>
            <a:r>
              <a:rPr sz="2800" spc="-10" dirty="0">
                <a:latin typeface="+mj-lt"/>
                <a:cs typeface="Segoe Print"/>
              </a:rPr>
              <a:t> </a:t>
            </a:r>
            <a:r>
              <a:rPr sz="2800" dirty="0">
                <a:latin typeface="+mj-lt"/>
                <a:cs typeface="Segoe Print"/>
              </a:rPr>
              <a:t>to</a:t>
            </a:r>
            <a:r>
              <a:rPr sz="2800" spc="-5" dirty="0">
                <a:latin typeface="+mj-lt"/>
                <a:cs typeface="Segoe Print"/>
              </a:rPr>
              <a:t> </a:t>
            </a:r>
            <a:r>
              <a:rPr sz="2800" dirty="0">
                <a:latin typeface="+mj-lt"/>
                <a:cs typeface="Segoe Print"/>
              </a:rPr>
              <a:t>model</a:t>
            </a:r>
            <a:r>
              <a:rPr sz="2800" spc="-10" dirty="0">
                <a:latin typeface="+mj-lt"/>
                <a:cs typeface="Segoe Print"/>
              </a:rPr>
              <a:t> </a:t>
            </a:r>
            <a:r>
              <a:rPr sz="2800" dirty="0">
                <a:latin typeface="+mj-lt"/>
                <a:cs typeface="Segoe Print"/>
              </a:rPr>
              <a:t>the</a:t>
            </a:r>
            <a:r>
              <a:rPr sz="2800" spc="5" dirty="0">
                <a:latin typeface="+mj-lt"/>
                <a:cs typeface="Segoe Print"/>
              </a:rPr>
              <a:t> </a:t>
            </a:r>
            <a:r>
              <a:rPr sz="2800" spc="-5" dirty="0">
                <a:latin typeface="+mj-lt"/>
                <a:cs typeface="Segoe Print"/>
              </a:rPr>
              <a:t>relationship.</a:t>
            </a:r>
            <a:endParaRPr sz="2800" dirty="0">
              <a:latin typeface="+mj-lt"/>
              <a:cs typeface="Segoe Print"/>
            </a:endParaRPr>
          </a:p>
          <a:p>
            <a:pPr marL="354965" marR="275590" indent="-342900">
              <a:buChar char="-"/>
              <a:tabLst>
                <a:tab pos="354965" algn="l"/>
                <a:tab pos="355600" algn="l"/>
              </a:tabLst>
            </a:pPr>
            <a:r>
              <a:rPr sz="2800" dirty="0">
                <a:latin typeface="+mj-lt"/>
                <a:cs typeface="Segoe Print"/>
              </a:rPr>
              <a:t>We </a:t>
            </a:r>
            <a:r>
              <a:rPr sz="2800" spc="-5" dirty="0">
                <a:latin typeface="+mj-lt"/>
                <a:cs typeface="Segoe Print"/>
              </a:rPr>
              <a:t>will </a:t>
            </a:r>
            <a:r>
              <a:rPr sz="2800" dirty="0">
                <a:latin typeface="+mj-lt"/>
                <a:cs typeface="Segoe Print"/>
              </a:rPr>
              <a:t>formulate the </a:t>
            </a:r>
            <a:r>
              <a:rPr sz="2800" spc="-5" dirty="0">
                <a:latin typeface="+mj-lt"/>
                <a:cs typeface="Segoe Print"/>
              </a:rPr>
              <a:t>polynomial regression model </a:t>
            </a:r>
            <a:r>
              <a:rPr sz="2800" dirty="0">
                <a:latin typeface="+mj-lt"/>
                <a:cs typeface="Segoe Print"/>
              </a:rPr>
              <a:t>for </a:t>
            </a:r>
            <a:r>
              <a:rPr sz="2800" spc="-10" dirty="0">
                <a:latin typeface="+mj-lt"/>
                <a:cs typeface="Segoe Print"/>
              </a:rPr>
              <a:t>single </a:t>
            </a:r>
            <a:r>
              <a:rPr sz="2800" spc="-705" dirty="0">
                <a:latin typeface="+mj-lt"/>
                <a:cs typeface="Segoe Print"/>
              </a:rPr>
              <a:t> </a:t>
            </a:r>
            <a:r>
              <a:rPr sz="2800" dirty="0">
                <a:latin typeface="+mj-lt"/>
                <a:cs typeface="Segoe Print"/>
              </a:rPr>
              <a:t>feature</a:t>
            </a:r>
            <a:r>
              <a:rPr sz="2800" spc="15" dirty="0">
                <a:latin typeface="+mj-lt"/>
                <a:cs typeface="Segoe Print"/>
              </a:rPr>
              <a:t> </a:t>
            </a:r>
            <a:r>
              <a:rPr sz="2800" spc="-5" dirty="0">
                <a:latin typeface="+mj-lt"/>
                <a:cs typeface="Segoe Print"/>
              </a:rPr>
              <a:t>regression problem.</a:t>
            </a:r>
            <a:endParaRPr sz="2800" dirty="0">
              <a:latin typeface="+mj-lt"/>
              <a:cs typeface="Segoe Print"/>
            </a:endParaRPr>
          </a:p>
          <a:p>
            <a:pPr marL="354965" marR="1206500" indent="-342900">
              <a:buChar char="-"/>
              <a:tabLst>
                <a:tab pos="354965" algn="l"/>
                <a:tab pos="355600" algn="l"/>
              </a:tabLst>
            </a:pPr>
            <a:r>
              <a:rPr sz="2800" dirty="0">
                <a:latin typeface="+mj-lt"/>
                <a:cs typeface="Segoe Print"/>
              </a:rPr>
              <a:t>Polynomial Regression </a:t>
            </a:r>
            <a:r>
              <a:rPr sz="2800" spc="-5" dirty="0">
                <a:latin typeface="+mj-lt"/>
                <a:cs typeface="Segoe Print"/>
              </a:rPr>
              <a:t>is often </a:t>
            </a:r>
            <a:r>
              <a:rPr sz="2800" dirty="0">
                <a:latin typeface="+mj-lt"/>
                <a:cs typeface="Segoe Print"/>
              </a:rPr>
              <a:t>termed as </a:t>
            </a:r>
            <a:r>
              <a:rPr sz="2800" b="1" spc="-5" dirty="0">
                <a:latin typeface="+mj-lt"/>
                <a:cs typeface="Segoe Print"/>
              </a:rPr>
              <a:t>Non-linear </a:t>
            </a:r>
            <a:r>
              <a:rPr sz="2800" b="1" spc="-705" dirty="0">
                <a:latin typeface="+mj-lt"/>
                <a:cs typeface="Segoe Print"/>
              </a:rPr>
              <a:t> </a:t>
            </a:r>
            <a:r>
              <a:rPr sz="2800" b="1" spc="-5" dirty="0">
                <a:latin typeface="+mj-lt"/>
                <a:cs typeface="Segoe Print"/>
              </a:rPr>
              <a:t>Regression</a:t>
            </a:r>
            <a:r>
              <a:rPr sz="2800" b="1" spc="5" dirty="0">
                <a:latin typeface="+mj-lt"/>
                <a:cs typeface="Segoe Print"/>
              </a:rPr>
              <a:t> </a:t>
            </a:r>
            <a:r>
              <a:rPr sz="2800" spc="-5" dirty="0">
                <a:latin typeface="+mj-lt"/>
                <a:cs typeface="Segoe Print"/>
              </a:rPr>
              <a:t>or</a:t>
            </a:r>
            <a:r>
              <a:rPr lang="en-US" sz="2800" spc="-5" dirty="0">
                <a:latin typeface="+mj-lt"/>
                <a:cs typeface="Segoe Print"/>
              </a:rPr>
              <a:t> </a:t>
            </a:r>
            <a:r>
              <a:rPr lang="en-US" sz="2800" b="1" spc="-5" dirty="0">
                <a:latin typeface="+mj-lt"/>
                <a:cs typeface="Segoe Print"/>
              </a:rPr>
              <a:t>L</a:t>
            </a:r>
            <a:r>
              <a:rPr sz="2800" b="1" spc="-5" dirty="0">
                <a:latin typeface="+mj-lt"/>
                <a:cs typeface="Segoe Print"/>
              </a:rPr>
              <a:t>inear in</a:t>
            </a:r>
            <a:r>
              <a:rPr sz="2800" b="1" spc="-10" dirty="0">
                <a:latin typeface="+mj-lt"/>
                <a:cs typeface="Segoe Print"/>
              </a:rPr>
              <a:t> </a:t>
            </a:r>
            <a:r>
              <a:rPr sz="2800" b="1" spc="-5" dirty="0">
                <a:latin typeface="+mj-lt"/>
                <a:cs typeface="Segoe Print"/>
              </a:rPr>
              <a:t>Parameter</a:t>
            </a:r>
            <a:r>
              <a:rPr lang="en-US" sz="2800" b="1" spc="-5" dirty="0">
                <a:latin typeface="+mj-lt"/>
                <a:cs typeface="Segoe Print"/>
              </a:rPr>
              <a:t> </a:t>
            </a:r>
            <a:r>
              <a:rPr sz="2800" b="1" spc="-5" dirty="0">
                <a:latin typeface="+mj-lt"/>
                <a:cs typeface="Segoe Print"/>
              </a:rPr>
              <a:t>Regression.</a:t>
            </a:r>
            <a:endParaRPr sz="2800" dirty="0">
              <a:latin typeface="+mj-lt"/>
              <a:cs typeface="Segoe Print"/>
            </a:endParaRPr>
          </a:p>
        </p:txBody>
      </p:sp>
      <p:sp>
        <p:nvSpPr>
          <p:cNvPr id="7" name="object 4">
            <a:extLst>
              <a:ext uri="{FF2B5EF4-FFF2-40B4-BE49-F238E27FC236}">
                <a16:creationId xmlns:a16="http://schemas.microsoft.com/office/drawing/2014/main" id="{A88071C0-3BCB-4493-BFE1-BFDC652E01AF}"/>
              </a:ext>
            </a:extLst>
          </p:cNvPr>
          <p:cNvSpPr txBox="1">
            <a:spLocks/>
          </p:cNvSpPr>
          <p:nvPr/>
        </p:nvSpPr>
        <p:spPr>
          <a:xfrm>
            <a:off x="576459" y="770601"/>
            <a:ext cx="6133832" cy="689932"/>
          </a:xfrm>
          <a:prstGeom prst="rect">
            <a:avLst/>
          </a:prstGeom>
        </p:spPr>
        <p:txBody>
          <a:bodyPr vert="horz" wrap="square" lIns="0" tIns="12700" rIns="0" bIns="0" rtlCol="0" anchor="b">
            <a:spAutoFit/>
          </a:bodyPr>
          <a:lstStyle>
            <a:lvl1pPr algn="l" defTabSz="685800"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sz="4400" spc="-10" dirty="0"/>
              <a:t>Polynomial</a:t>
            </a:r>
            <a:r>
              <a:rPr lang="en-US" sz="4400" spc="-55" dirty="0"/>
              <a:t> </a:t>
            </a:r>
            <a:r>
              <a:rPr lang="en-US" sz="4400" spc="-15" dirty="0"/>
              <a:t>Regression</a:t>
            </a:r>
          </a:p>
        </p:txBody>
      </p:sp>
      <p:pic>
        <p:nvPicPr>
          <p:cNvPr id="9" name="Picture 8">
            <a:extLst>
              <a:ext uri="{FF2B5EF4-FFF2-40B4-BE49-F238E27FC236}">
                <a16:creationId xmlns:a16="http://schemas.microsoft.com/office/drawing/2014/main" id="{6CB950CD-275D-4116-8975-A00B4CA06552}"/>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l="54557" r="2161"/>
          <a:stretch/>
        </p:blipFill>
        <p:spPr>
          <a:xfrm>
            <a:off x="5880299" y="3594153"/>
            <a:ext cx="3162101" cy="3151307"/>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86B53734-2FC1-4C14-BC8C-1084B6488D4C}"/>
              </a:ext>
            </a:extLst>
          </p:cNvPr>
          <p:cNvPicPr>
            <a:picLocks noChangeAspect="1"/>
          </p:cNvPicPr>
          <p:nvPr/>
        </p:nvPicPr>
        <p:blipFill rotWithShape="1">
          <a:blip r:embed="rId4">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l="3510" r="53285"/>
          <a:stretch/>
        </p:blipFill>
        <p:spPr>
          <a:xfrm>
            <a:off x="5866232" y="295423"/>
            <a:ext cx="3045539" cy="32987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021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49071" y="716621"/>
            <a:ext cx="7024744" cy="618256"/>
          </a:xfrm>
        </p:spPr>
        <p:txBody>
          <a:bodyPr>
            <a:noAutofit/>
          </a:bodyPr>
          <a:lstStyle/>
          <a:p>
            <a:r>
              <a:rPr lang="en-US" sz="4000" b="1" dirty="0"/>
              <a:t>Correlation Coefficient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96" y="1547446"/>
            <a:ext cx="8328074" cy="4593933"/>
          </a:xfrm>
          <a:prstGeom prst="rect">
            <a:avLst/>
          </a:prstGeom>
        </p:spPr>
      </p:pic>
    </p:spTree>
    <p:extLst>
      <p:ext uri="{BB962C8B-B14F-4D97-AF65-F5344CB8AC3E}">
        <p14:creationId xmlns:p14="http://schemas.microsoft.com/office/powerpoint/2010/main" val="284067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1D08BA2-9996-4008-97DE-E3AFFF2F43F4}"/>
              </a:ext>
            </a:extLst>
          </p:cNvPr>
          <p:cNvSpPr txBox="1"/>
          <p:nvPr/>
        </p:nvSpPr>
        <p:spPr>
          <a:xfrm>
            <a:off x="808409" y="622103"/>
            <a:ext cx="7810646" cy="629211"/>
          </a:xfrm>
          <a:prstGeom prst="rect">
            <a:avLst/>
          </a:prstGeom>
        </p:spPr>
        <p:txBody>
          <a:bodyPr vert="horz" wrap="square" lIns="0" tIns="12700" rIns="0" bIns="0" rtlCol="0">
            <a:spAutoFit/>
          </a:bodyPr>
          <a:lstStyle/>
          <a:p>
            <a:pPr marL="12700" marR="5080">
              <a:lnSpc>
                <a:spcPct val="119300"/>
              </a:lnSpc>
              <a:spcBef>
                <a:spcPts val="100"/>
              </a:spcBef>
            </a:pPr>
            <a:r>
              <a:rPr sz="3600" b="1" u="heavy" dirty="0">
                <a:solidFill>
                  <a:srgbClr val="006FC0"/>
                </a:solidFill>
                <a:uFill>
                  <a:solidFill>
                    <a:srgbClr val="006FC0"/>
                  </a:solidFill>
                </a:uFill>
                <a:latin typeface="Calibri"/>
                <a:cs typeface="Calibri"/>
              </a:rPr>
              <a:t>Single</a:t>
            </a:r>
            <a:r>
              <a:rPr sz="3600" b="1" u="heavy" spc="-10" dirty="0">
                <a:solidFill>
                  <a:srgbClr val="006FC0"/>
                </a:solidFill>
                <a:uFill>
                  <a:solidFill>
                    <a:srgbClr val="006FC0"/>
                  </a:solidFill>
                </a:uFill>
                <a:latin typeface="Calibri"/>
                <a:cs typeface="Calibri"/>
              </a:rPr>
              <a:t> </a:t>
            </a:r>
            <a:r>
              <a:rPr sz="3600" b="1" u="heavy" spc="-20" dirty="0">
                <a:solidFill>
                  <a:srgbClr val="006FC0"/>
                </a:solidFill>
                <a:uFill>
                  <a:solidFill>
                    <a:srgbClr val="006FC0"/>
                  </a:solidFill>
                </a:uFill>
                <a:latin typeface="Calibri"/>
                <a:cs typeface="Calibri"/>
              </a:rPr>
              <a:t>Feature</a:t>
            </a:r>
            <a:r>
              <a:rPr sz="3600" b="1" u="heavy" spc="-5" dirty="0">
                <a:solidFill>
                  <a:srgbClr val="006FC0"/>
                </a:solidFill>
                <a:uFill>
                  <a:solidFill>
                    <a:srgbClr val="006FC0"/>
                  </a:solidFill>
                </a:uFill>
                <a:latin typeface="Calibri"/>
                <a:cs typeface="Calibri"/>
              </a:rPr>
              <a:t> </a:t>
            </a:r>
            <a:r>
              <a:rPr sz="3600" b="1" u="heavy" spc="-15" dirty="0">
                <a:solidFill>
                  <a:srgbClr val="006FC0"/>
                </a:solidFill>
                <a:uFill>
                  <a:solidFill>
                    <a:srgbClr val="006FC0"/>
                  </a:solidFill>
                </a:uFill>
                <a:latin typeface="Calibri"/>
                <a:cs typeface="Calibri"/>
              </a:rPr>
              <a:t>Regression: </a:t>
            </a:r>
            <a:r>
              <a:rPr sz="3600" b="1" spc="-530" dirty="0">
                <a:solidFill>
                  <a:srgbClr val="006FC0"/>
                </a:solidFill>
                <a:latin typeface="Calibri"/>
                <a:cs typeface="Calibri"/>
              </a:rPr>
              <a:t> </a:t>
            </a:r>
            <a:r>
              <a:rPr sz="3600" b="1" u="heavy" spc="-10" dirty="0">
                <a:uFill>
                  <a:solidFill>
                    <a:srgbClr val="000000"/>
                  </a:solidFill>
                </a:uFill>
                <a:latin typeface="Calibri"/>
                <a:cs typeface="Calibri"/>
              </a:rPr>
              <a:t>Formulation:</a:t>
            </a:r>
            <a:endParaRPr sz="3600" dirty="0">
              <a:latin typeface="Calibri"/>
              <a:cs typeface="Calibri"/>
            </a:endParaRPr>
          </a:p>
        </p:txBody>
      </p:sp>
      <p:pic>
        <p:nvPicPr>
          <p:cNvPr id="6" name="object 4">
            <a:extLst>
              <a:ext uri="{FF2B5EF4-FFF2-40B4-BE49-F238E27FC236}">
                <a16:creationId xmlns:a16="http://schemas.microsoft.com/office/drawing/2014/main" id="{A67616A9-38F9-45AA-B84B-DD098A614B30}"/>
              </a:ext>
            </a:extLst>
          </p:cNvPr>
          <p:cNvPicPr/>
          <p:nvPr/>
        </p:nvPicPr>
        <p:blipFill>
          <a:blip r:embed="rId2" cstate="print"/>
          <a:stretch>
            <a:fillRect/>
          </a:stretch>
        </p:blipFill>
        <p:spPr>
          <a:xfrm>
            <a:off x="608075" y="1495296"/>
            <a:ext cx="3626105" cy="335661"/>
          </a:xfrm>
          <a:prstGeom prst="rect">
            <a:avLst/>
          </a:prstGeom>
        </p:spPr>
      </p:pic>
      <p:pic>
        <p:nvPicPr>
          <p:cNvPr id="7" name="object 5">
            <a:extLst>
              <a:ext uri="{FF2B5EF4-FFF2-40B4-BE49-F238E27FC236}">
                <a16:creationId xmlns:a16="http://schemas.microsoft.com/office/drawing/2014/main" id="{78C842A3-1331-4B7E-8FD2-A8C71BAC99C5}"/>
              </a:ext>
            </a:extLst>
          </p:cNvPr>
          <p:cNvPicPr/>
          <p:nvPr/>
        </p:nvPicPr>
        <p:blipFill>
          <a:blip r:embed="rId3" cstate="print"/>
          <a:stretch>
            <a:fillRect/>
          </a:stretch>
        </p:blipFill>
        <p:spPr>
          <a:xfrm>
            <a:off x="618978" y="1943100"/>
            <a:ext cx="6733408" cy="394969"/>
          </a:xfrm>
          <a:prstGeom prst="rect">
            <a:avLst/>
          </a:prstGeom>
        </p:spPr>
      </p:pic>
      <p:grpSp>
        <p:nvGrpSpPr>
          <p:cNvPr id="8" name="object 6">
            <a:extLst>
              <a:ext uri="{FF2B5EF4-FFF2-40B4-BE49-F238E27FC236}">
                <a16:creationId xmlns:a16="http://schemas.microsoft.com/office/drawing/2014/main" id="{A5ADAA87-A98A-44FE-AD59-976F70327F79}"/>
              </a:ext>
            </a:extLst>
          </p:cNvPr>
          <p:cNvGrpSpPr/>
          <p:nvPr/>
        </p:nvGrpSpPr>
        <p:grpSpPr>
          <a:xfrm>
            <a:off x="618978" y="2491740"/>
            <a:ext cx="6747852" cy="881380"/>
            <a:chOff x="2502535" y="2424048"/>
            <a:chExt cx="5933440" cy="881380"/>
          </a:xfrm>
        </p:grpSpPr>
        <p:sp>
          <p:nvSpPr>
            <p:cNvPr id="9" name="object 7">
              <a:extLst>
                <a:ext uri="{FF2B5EF4-FFF2-40B4-BE49-F238E27FC236}">
                  <a16:creationId xmlns:a16="http://schemas.microsoft.com/office/drawing/2014/main" id="{2575816A-57EC-4F58-99B5-DB9004CD2DE5}"/>
                </a:ext>
              </a:extLst>
            </p:cNvPr>
            <p:cNvSpPr/>
            <p:nvPr/>
          </p:nvSpPr>
          <p:spPr>
            <a:xfrm>
              <a:off x="2508885" y="2430398"/>
              <a:ext cx="5920740" cy="868680"/>
            </a:xfrm>
            <a:custGeom>
              <a:avLst/>
              <a:gdLst/>
              <a:ahLst/>
              <a:cxnLst/>
              <a:rect l="l" t="t" r="r" b="b"/>
              <a:pathLst>
                <a:path w="5920740" h="868679">
                  <a:moveTo>
                    <a:pt x="5920740" y="0"/>
                  </a:moveTo>
                  <a:lnTo>
                    <a:pt x="0" y="0"/>
                  </a:lnTo>
                  <a:lnTo>
                    <a:pt x="0" y="868679"/>
                  </a:lnTo>
                  <a:lnTo>
                    <a:pt x="5920740" y="868679"/>
                  </a:lnTo>
                  <a:lnTo>
                    <a:pt x="5920740" y="0"/>
                  </a:lnTo>
                  <a:close/>
                </a:path>
              </a:pathLst>
            </a:custGeom>
            <a:solidFill>
              <a:srgbClr val="5B9BD4"/>
            </a:solidFill>
          </p:spPr>
          <p:txBody>
            <a:bodyPr wrap="square" lIns="0" tIns="0" rIns="0" bIns="0" rtlCol="0"/>
            <a:lstStyle/>
            <a:p>
              <a:endParaRPr/>
            </a:p>
          </p:txBody>
        </p:sp>
        <p:sp>
          <p:nvSpPr>
            <p:cNvPr id="10" name="object 8">
              <a:extLst>
                <a:ext uri="{FF2B5EF4-FFF2-40B4-BE49-F238E27FC236}">
                  <a16:creationId xmlns:a16="http://schemas.microsoft.com/office/drawing/2014/main" id="{A065561E-B99C-4921-8EE5-6385EF911692}"/>
                </a:ext>
              </a:extLst>
            </p:cNvPr>
            <p:cNvSpPr/>
            <p:nvPr/>
          </p:nvSpPr>
          <p:spPr>
            <a:xfrm>
              <a:off x="2508885" y="2430398"/>
              <a:ext cx="5920740" cy="868680"/>
            </a:xfrm>
            <a:custGeom>
              <a:avLst/>
              <a:gdLst/>
              <a:ahLst/>
              <a:cxnLst/>
              <a:rect l="l" t="t" r="r" b="b"/>
              <a:pathLst>
                <a:path w="5920740" h="868679">
                  <a:moveTo>
                    <a:pt x="0" y="868679"/>
                  </a:moveTo>
                  <a:lnTo>
                    <a:pt x="5920740" y="868679"/>
                  </a:lnTo>
                  <a:lnTo>
                    <a:pt x="5920740" y="0"/>
                  </a:lnTo>
                  <a:lnTo>
                    <a:pt x="0" y="0"/>
                  </a:lnTo>
                  <a:lnTo>
                    <a:pt x="0" y="868679"/>
                  </a:lnTo>
                  <a:close/>
                </a:path>
              </a:pathLst>
            </a:custGeom>
            <a:ln w="12700">
              <a:solidFill>
                <a:srgbClr val="41709C"/>
              </a:solidFill>
            </a:ln>
          </p:spPr>
          <p:txBody>
            <a:bodyPr wrap="square" lIns="0" tIns="0" rIns="0" bIns="0" rtlCol="0"/>
            <a:lstStyle/>
            <a:p>
              <a:endParaRPr/>
            </a:p>
          </p:txBody>
        </p:sp>
        <p:pic>
          <p:nvPicPr>
            <p:cNvPr id="11" name="object 9">
              <a:extLst>
                <a:ext uri="{FF2B5EF4-FFF2-40B4-BE49-F238E27FC236}">
                  <a16:creationId xmlns:a16="http://schemas.microsoft.com/office/drawing/2014/main" id="{297852F9-9D37-4167-AE9F-880F1E0C5FAC}"/>
                </a:ext>
              </a:extLst>
            </p:cNvPr>
            <p:cNvPicPr/>
            <p:nvPr/>
          </p:nvPicPr>
          <p:blipFill>
            <a:blip r:embed="rId4" cstate="print"/>
            <a:stretch>
              <a:fillRect/>
            </a:stretch>
          </p:blipFill>
          <p:spPr>
            <a:xfrm>
              <a:off x="2756916" y="2506217"/>
              <a:ext cx="5578602" cy="739139"/>
            </a:xfrm>
            <a:prstGeom prst="rect">
              <a:avLst/>
            </a:prstGeom>
          </p:spPr>
        </p:pic>
      </p:grpSp>
      <p:pic>
        <p:nvPicPr>
          <p:cNvPr id="12" name="object 10">
            <a:extLst>
              <a:ext uri="{FF2B5EF4-FFF2-40B4-BE49-F238E27FC236}">
                <a16:creationId xmlns:a16="http://schemas.microsoft.com/office/drawing/2014/main" id="{C717C58A-CF17-459D-8467-7335D48CD805}"/>
              </a:ext>
            </a:extLst>
          </p:cNvPr>
          <p:cNvPicPr/>
          <p:nvPr/>
        </p:nvPicPr>
        <p:blipFill>
          <a:blip r:embed="rId5" cstate="print">
            <a:duotone>
              <a:schemeClr val="accent5">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colorTemperature colorTemp="11200"/>
                    </a14:imgEffect>
                    <a14:imgEffect>
                      <a14:saturation sat="400000"/>
                    </a14:imgEffect>
                  </a14:imgLayer>
                </a14:imgProps>
              </a:ext>
            </a:extLst>
          </a:blip>
          <a:stretch>
            <a:fillRect/>
          </a:stretch>
        </p:blipFill>
        <p:spPr>
          <a:xfrm>
            <a:off x="618978" y="3538220"/>
            <a:ext cx="7810647" cy="336550"/>
          </a:xfrm>
          <a:prstGeom prst="rect">
            <a:avLst/>
          </a:prstGeom>
        </p:spPr>
      </p:pic>
      <p:pic>
        <p:nvPicPr>
          <p:cNvPr id="13" name="object 11">
            <a:extLst>
              <a:ext uri="{FF2B5EF4-FFF2-40B4-BE49-F238E27FC236}">
                <a16:creationId xmlns:a16="http://schemas.microsoft.com/office/drawing/2014/main" id="{510B9AD7-94C7-46E4-B0D7-EF37329FBC48}"/>
              </a:ext>
            </a:extLst>
          </p:cNvPr>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18978" y="5039106"/>
            <a:ext cx="8059440" cy="685799"/>
          </a:xfrm>
          <a:prstGeom prst="rect">
            <a:avLst/>
          </a:prstGeom>
        </p:spPr>
      </p:pic>
      <p:pic>
        <p:nvPicPr>
          <p:cNvPr id="14" name="object 12">
            <a:extLst>
              <a:ext uri="{FF2B5EF4-FFF2-40B4-BE49-F238E27FC236}">
                <a16:creationId xmlns:a16="http://schemas.microsoft.com/office/drawing/2014/main" id="{DF0F29D8-9A0B-473E-8E1A-207CFABB311D}"/>
              </a:ext>
            </a:extLst>
          </p:cNvPr>
          <p:cNvPicPr/>
          <p:nvPr/>
        </p:nvPicPr>
        <p:blipFill>
          <a:blip r:embed="rId9" cstate="print"/>
          <a:stretch>
            <a:fillRect/>
          </a:stretch>
        </p:blipFill>
        <p:spPr>
          <a:xfrm>
            <a:off x="7569327" y="2173224"/>
            <a:ext cx="860298" cy="1335786"/>
          </a:xfrm>
          <a:prstGeom prst="rect">
            <a:avLst/>
          </a:prstGeom>
        </p:spPr>
      </p:pic>
      <p:pic>
        <p:nvPicPr>
          <p:cNvPr id="15" name="object 13">
            <a:extLst>
              <a:ext uri="{FF2B5EF4-FFF2-40B4-BE49-F238E27FC236}">
                <a16:creationId xmlns:a16="http://schemas.microsoft.com/office/drawing/2014/main" id="{0D9F40E5-6BE9-44AE-A940-C6D9B8AEBA2E}"/>
              </a:ext>
            </a:extLst>
          </p:cNvPr>
          <p:cNvPicPr/>
          <p:nvPr/>
        </p:nvPicPr>
        <p:blipFill>
          <a:blip r:embed="rId10" cstate="print"/>
          <a:stretch>
            <a:fillRect/>
          </a:stretch>
        </p:blipFill>
        <p:spPr>
          <a:xfrm>
            <a:off x="2756916" y="5884926"/>
            <a:ext cx="3913632" cy="519683"/>
          </a:xfrm>
          <a:prstGeom prst="rect">
            <a:avLst/>
          </a:prstGeom>
        </p:spPr>
      </p:pic>
      <p:pic>
        <p:nvPicPr>
          <p:cNvPr id="16" name="object 14">
            <a:extLst>
              <a:ext uri="{FF2B5EF4-FFF2-40B4-BE49-F238E27FC236}">
                <a16:creationId xmlns:a16="http://schemas.microsoft.com/office/drawing/2014/main" id="{AD67194F-3BBA-4D2E-8F4D-A29AC0393294}"/>
              </a:ext>
            </a:extLst>
          </p:cNvPr>
          <p:cNvPicPr/>
          <p:nvPr/>
        </p:nvPicPr>
        <p:blipFill>
          <a:blip r:embed="rId11" cstate="print">
            <a:extLst>
              <a:ext uri="{BEBA8EAE-BF5A-486C-A8C5-ECC9F3942E4B}">
                <a14:imgProps xmlns:a14="http://schemas.microsoft.com/office/drawing/2010/main">
                  <a14:imgLayer r:embed="rId12">
                    <a14:imgEffect>
                      <a14:saturation sat="400000"/>
                    </a14:imgEffect>
                  </a14:imgLayer>
                </a14:imgProps>
              </a:ext>
            </a:extLst>
          </a:blip>
          <a:stretch>
            <a:fillRect/>
          </a:stretch>
        </p:blipFill>
        <p:spPr>
          <a:xfrm>
            <a:off x="618978" y="4193286"/>
            <a:ext cx="7716540" cy="685799"/>
          </a:xfrm>
          <a:prstGeom prst="rect">
            <a:avLst/>
          </a:prstGeom>
        </p:spPr>
      </p:pic>
    </p:spTree>
    <p:extLst>
      <p:ext uri="{BB962C8B-B14F-4D97-AF65-F5344CB8AC3E}">
        <p14:creationId xmlns:p14="http://schemas.microsoft.com/office/powerpoint/2010/main" val="383530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371E192E-F4D7-4729-BE34-EB6513423404}"/>
              </a:ext>
            </a:extLst>
          </p:cNvPr>
          <p:cNvGrpSpPr/>
          <p:nvPr/>
        </p:nvGrpSpPr>
        <p:grpSpPr>
          <a:xfrm>
            <a:off x="6291089" y="785712"/>
            <a:ext cx="2027555" cy="647700"/>
            <a:chOff x="5962777" y="1299336"/>
            <a:chExt cx="2027555" cy="647700"/>
          </a:xfrm>
        </p:grpSpPr>
        <p:sp>
          <p:nvSpPr>
            <p:cNvPr id="5" name="object 3">
              <a:extLst>
                <a:ext uri="{FF2B5EF4-FFF2-40B4-BE49-F238E27FC236}">
                  <a16:creationId xmlns:a16="http://schemas.microsoft.com/office/drawing/2014/main" id="{7EDA1201-401D-4C84-9F15-27D5857ECE93}"/>
                </a:ext>
              </a:extLst>
            </p:cNvPr>
            <p:cNvSpPr/>
            <p:nvPr/>
          </p:nvSpPr>
          <p:spPr>
            <a:xfrm>
              <a:off x="5969127" y="1305686"/>
              <a:ext cx="2014855" cy="635000"/>
            </a:xfrm>
            <a:custGeom>
              <a:avLst/>
              <a:gdLst/>
              <a:ahLst/>
              <a:cxnLst/>
              <a:rect l="l" t="t" r="r" b="b"/>
              <a:pathLst>
                <a:path w="2014854" h="635000">
                  <a:moveTo>
                    <a:pt x="2014727" y="0"/>
                  </a:moveTo>
                  <a:lnTo>
                    <a:pt x="0" y="0"/>
                  </a:lnTo>
                  <a:lnTo>
                    <a:pt x="0" y="634746"/>
                  </a:lnTo>
                  <a:lnTo>
                    <a:pt x="2014727" y="634746"/>
                  </a:lnTo>
                  <a:lnTo>
                    <a:pt x="2014727" y="0"/>
                  </a:lnTo>
                  <a:close/>
                </a:path>
              </a:pathLst>
            </a:custGeom>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lstStyle/>
            <a:p>
              <a:endParaRPr/>
            </a:p>
          </p:txBody>
        </p:sp>
        <p:sp>
          <p:nvSpPr>
            <p:cNvPr id="6" name="object 4">
              <a:extLst>
                <a:ext uri="{FF2B5EF4-FFF2-40B4-BE49-F238E27FC236}">
                  <a16:creationId xmlns:a16="http://schemas.microsoft.com/office/drawing/2014/main" id="{0CB41B5A-D845-4D52-A48C-856971B62C17}"/>
                </a:ext>
              </a:extLst>
            </p:cNvPr>
            <p:cNvSpPr/>
            <p:nvPr/>
          </p:nvSpPr>
          <p:spPr>
            <a:xfrm>
              <a:off x="5969127" y="1305686"/>
              <a:ext cx="2014855" cy="635000"/>
            </a:xfrm>
            <a:custGeom>
              <a:avLst/>
              <a:gdLst/>
              <a:ahLst/>
              <a:cxnLst/>
              <a:rect l="l" t="t" r="r" b="b"/>
              <a:pathLst>
                <a:path w="2014854" h="635000">
                  <a:moveTo>
                    <a:pt x="0" y="634746"/>
                  </a:moveTo>
                  <a:lnTo>
                    <a:pt x="2014727" y="634746"/>
                  </a:lnTo>
                  <a:lnTo>
                    <a:pt x="2014727" y="0"/>
                  </a:lnTo>
                  <a:lnTo>
                    <a:pt x="0" y="0"/>
                  </a:lnTo>
                  <a:lnTo>
                    <a:pt x="0" y="634746"/>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wrap="square" lIns="0" tIns="0" rIns="0" bIns="0" rtlCol="0"/>
            <a:lstStyle/>
            <a:p>
              <a:endParaRPr/>
            </a:p>
          </p:txBody>
        </p:sp>
        <p:pic>
          <p:nvPicPr>
            <p:cNvPr id="7" name="object 5">
              <a:extLst>
                <a:ext uri="{FF2B5EF4-FFF2-40B4-BE49-F238E27FC236}">
                  <a16:creationId xmlns:a16="http://schemas.microsoft.com/office/drawing/2014/main" id="{61208F45-5AA9-47CD-97FA-B7783AFDFC58}"/>
                </a:ext>
              </a:extLst>
            </p:cNvPr>
            <p:cNvPicPr/>
            <p:nvPr/>
          </p:nvPicPr>
          <p:blipFill>
            <a:blip r:embed="rId2" cstate="print"/>
            <a:stretch>
              <a:fillRect/>
            </a:stretch>
          </p:blipFill>
          <p:spPr>
            <a:xfrm>
              <a:off x="6013704" y="1475993"/>
              <a:ext cx="1866900" cy="306324"/>
            </a:xfrm>
            <a:prstGeom prst="rect">
              <a:avLst/>
            </a:prstGeom>
          </p:spPr>
          <p:style>
            <a:lnRef idx="2">
              <a:schemeClr val="accent2">
                <a:shade val="50000"/>
              </a:schemeClr>
            </a:lnRef>
            <a:fillRef idx="1">
              <a:schemeClr val="accent2"/>
            </a:fillRef>
            <a:effectRef idx="0">
              <a:schemeClr val="accent2"/>
            </a:effectRef>
            <a:fontRef idx="minor">
              <a:schemeClr val="lt1"/>
            </a:fontRef>
          </p:style>
        </p:pic>
      </p:grpSp>
      <p:sp>
        <p:nvSpPr>
          <p:cNvPr id="8" name="object 6">
            <a:extLst>
              <a:ext uri="{FF2B5EF4-FFF2-40B4-BE49-F238E27FC236}">
                <a16:creationId xmlns:a16="http://schemas.microsoft.com/office/drawing/2014/main" id="{0D39A559-63A5-4CAC-B327-910E3AE22DA8}"/>
              </a:ext>
            </a:extLst>
          </p:cNvPr>
          <p:cNvSpPr txBox="1"/>
          <p:nvPr/>
        </p:nvSpPr>
        <p:spPr>
          <a:xfrm>
            <a:off x="928297" y="29147"/>
            <a:ext cx="7097666" cy="560731"/>
          </a:xfrm>
          <a:prstGeom prst="rect">
            <a:avLst/>
          </a:prstGeom>
          <a:solidFill>
            <a:schemeClr val="accent1">
              <a:lumMod val="40000"/>
              <a:lumOff val="60000"/>
            </a:schemeClr>
          </a:solidFill>
        </p:spPr>
        <p:txBody>
          <a:bodyPr vert="horz" wrap="square" lIns="0" tIns="12700" rIns="0" bIns="0" rtlCol="0">
            <a:spAutoFit/>
          </a:bodyPr>
          <a:lstStyle/>
          <a:p>
            <a:pPr marL="12700" marR="5080">
              <a:lnSpc>
                <a:spcPct val="119300"/>
              </a:lnSpc>
              <a:spcBef>
                <a:spcPts val="100"/>
              </a:spcBef>
            </a:pPr>
            <a:r>
              <a:rPr sz="3200" b="1" u="heavy" dirty="0">
                <a:solidFill>
                  <a:srgbClr val="006FC0"/>
                </a:solidFill>
                <a:uFill>
                  <a:solidFill>
                    <a:srgbClr val="006FC0"/>
                  </a:solidFill>
                </a:uFill>
                <a:latin typeface="Calibri"/>
                <a:cs typeface="Calibri"/>
              </a:rPr>
              <a:t>Single</a:t>
            </a:r>
            <a:r>
              <a:rPr sz="3200" b="1" u="heavy" spc="-10" dirty="0">
                <a:solidFill>
                  <a:srgbClr val="006FC0"/>
                </a:solidFill>
                <a:uFill>
                  <a:solidFill>
                    <a:srgbClr val="006FC0"/>
                  </a:solidFill>
                </a:uFill>
                <a:latin typeface="Calibri"/>
                <a:cs typeface="Calibri"/>
              </a:rPr>
              <a:t> </a:t>
            </a:r>
            <a:r>
              <a:rPr sz="3200" b="1" u="heavy" spc="-20" dirty="0">
                <a:solidFill>
                  <a:srgbClr val="006FC0"/>
                </a:solidFill>
                <a:uFill>
                  <a:solidFill>
                    <a:srgbClr val="006FC0"/>
                  </a:solidFill>
                </a:uFill>
                <a:latin typeface="Calibri"/>
                <a:cs typeface="Calibri"/>
              </a:rPr>
              <a:t>Feature</a:t>
            </a:r>
            <a:r>
              <a:rPr sz="3200" b="1" u="heavy" spc="-5" dirty="0">
                <a:solidFill>
                  <a:srgbClr val="006FC0"/>
                </a:solidFill>
                <a:uFill>
                  <a:solidFill>
                    <a:srgbClr val="006FC0"/>
                  </a:solidFill>
                </a:uFill>
                <a:latin typeface="Calibri"/>
                <a:cs typeface="Calibri"/>
              </a:rPr>
              <a:t> </a:t>
            </a:r>
            <a:r>
              <a:rPr sz="3200" b="1" u="heavy" spc="-15" dirty="0">
                <a:solidFill>
                  <a:srgbClr val="006FC0"/>
                </a:solidFill>
                <a:uFill>
                  <a:solidFill>
                    <a:srgbClr val="006FC0"/>
                  </a:solidFill>
                </a:uFill>
                <a:latin typeface="Calibri"/>
                <a:cs typeface="Calibri"/>
              </a:rPr>
              <a:t>Regression: </a:t>
            </a:r>
            <a:r>
              <a:rPr sz="3200" b="1" spc="-530" dirty="0">
                <a:solidFill>
                  <a:srgbClr val="006FC0"/>
                </a:solidFill>
                <a:latin typeface="Calibri"/>
                <a:cs typeface="Calibri"/>
              </a:rPr>
              <a:t> </a:t>
            </a:r>
            <a:r>
              <a:rPr sz="3200" b="1" u="heavy" spc="-10" dirty="0">
                <a:uFill>
                  <a:solidFill>
                    <a:srgbClr val="000000"/>
                  </a:solidFill>
                </a:uFill>
                <a:latin typeface="Calibri"/>
                <a:cs typeface="Calibri"/>
              </a:rPr>
              <a:t>Formulation:</a:t>
            </a:r>
            <a:endParaRPr sz="3200" dirty="0">
              <a:latin typeface="Calibri"/>
              <a:cs typeface="Calibri"/>
            </a:endParaRPr>
          </a:p>
        </p:txBody>
      </p:sp>
      <p:pic>
        <p:nvPicPr>
          <p:cNvPr id="9" name="object 8">
            <a:extLst>
              <a:ext uri="{FF2B5EF4-FFF2-40B4-BE49-F238E27FC236}">
                <a16:creationId xmlns:a16="http://schemas.microsoft.com/office/drawing/2014/main" id="{E021EB94-4EC9-45F9-A7D7-E2D5EE604ED3}"/>
              </a:ext>
            </a:extLst>
          </p:cNvPr>
          <p:cNvPicPr/>
          <p:nvPr/>
        </p:nvPicPr>
        <p:blipFill>
          <a:blip r:embed="rId3" cstate="print"/>
          <a:stretch>
            <a:fillRect/>
          </a:stretch>
        </p:blipFill>
        <p:spPr>
          <a:xfrm>
            <a:off x="593818" y="826048"/>
            <a:ext cx="5444870" cy="436244"/>
          </a:xfrm>
          <a:prstGeom prst="rect">
            <a:avLst/>
          </a:prstGeom>
        </p:spPr>
      </p:pic>
      <p:pic>
        <p:nvPicPr>
          <p:cNvPr id="10" name="object 9">
            <a:extLst>
              <a:ext uri="{FF2B5EF4-FFF2-40B4-BE49-F238E27FC236}">
                <a16:creationId xmlns:a16="http://schemas.microsoft.com/office/drawing/2014/main" id="{0F92517F-A9A6-4BCC-92AE-D5DF9999B0EC}"/>
              </a:ext>
            </a:extLst>
          </p:cNvPr>
          <p:cNvPicPr/>
          <p:nvPr/>
        </p:nvPicPr>
        <p:blipFill>
          <a:blip r:embed="rId4" cstate="print"/>
          <a:stretch>
            <a:fillRect/>
          </a:stretch>
        </p:blipFill>
        <p:spPr>
          <a:xfrm>
            <a:off x="785579" y="1681907"/>
            <a:ext cx="7768353" cy="790886"/>
          </a:xfrm>
          <a:prstGeom prst="rect">
            <a:avLst/>
          </a:prstGeom>
        </p:spPr>
      </p:pic>
      <p:pic>
        <p:nvPicPr>
          <p:cNvPr id="12" name="object 11">
            <a:extLst>
              <a:ext uri="{FF2B5EF4-FFF2-40B4-BE49-F238E27FC236}">
                <a16:creationId xmlns:a16="http://schemas.microsoft.com/office/drawing/2014/main" id="{A31E9E26-9DE5-42BB-A28D-DA0DD6C604A8}"/>
              </a:ext>
            </a:extLst>
          </p:cNvPr>
          <p:cNvPicPr/>
          <p:nvPr/>
        </p:nvPicPr>
        <p:blipFill>
          <a:blip r:embed="rId5" cstate="print"/>
          <a:stretch>
            <a:fillRect/>
          </a:stretch>
        </p:blipFill>
        <p:spPr>
          <a:xfrm>
            <a:off x="2379184" y="3267672"/>
            <a:ext cx="3717035" cy="662939"/>
          </a:xfrm>
          <a:prstGeom prst="rect">
            <a:avLst/>
          </a:prstGeom>
        </p:spPr>
      </p:pic>
      <p:pic>
        <p:nvPicPr>
          <p:cNvPr id="13" name="object 12">
            <a:extLst>
              <a:ext uri="{FF2B5EF4-FFF2-40B4-BE49-F238E27FC236}">
                <a16:creationId xmlns:a16="http://schemas.microsoft.com/office/drawing/2014/main" id="{5C2B3DA8-F984-4EB4-9E2B-3E721FABD6C7}"/>
              </a:ext>
            </a:extLst>
          </p:cNvPr>
          <p:cNvPicPr/>
          <p:nvPr/>
        </p:nvPicPr>
        <p:blipFill>
          <a:blip r:embed="rId6" cstate="print"/>
          <a:stretch>
            <a:fillRect/>
          </a:stretch>
        </p:blipFill>
        <p:spPr>
          <a:xfrm>
            <a:off x="807614" y="2723114"/>
            <a:ext cx="7664975" cy="438080"/>
          </a:xfrm>
          <a:prstGeom prst="rect">
            <a:avLst/>
          </a:prstGeom>
        </p:spPr>
      </p:pic>
      <p:pic>
        <p:nvPicPr>
          <p:cNvPr id="14" name="object 13">
            <a:extLst>
              <a:ext uri="{FF2B5EF4-FFF2-40B4-BE49-F238E27FC236}">
                <a16:creationId xmlns:a16="http://schemas.microsoft.com/office/drawing/2014/main" id="{290B179C-CA7F-4CAD-91BF-CF6117A35CD4}"/>
              </a:ext>
            </a:extLst>
          </p:cNvPr>
          <p:cNvPicPr/>
          <p:nvPr/>
        </p:nvPicPr>
        <p:blipFill>
          <a:blip r:embed="rId7" cstate="print"/>
          <a:stretch>
            <a:fillRect/>
          </a:stretch>
        </p:blipFill>
        <p:spPr>
          <a:xfrm>
            <a:off x="593818" y="4627626"/>
            <a:ext cx="611123" cy="1093470"/>
          </a:xfrm>
          <a:prstGeom prst="rect">
            <a:avLst/>
          </a:prstGeom>
        </p:spPr>
      </p:pic>
      <p:pic>
        <p:nvPicPr>
          <p:cNvPr id="15" name="object 14">
            <a:extLst>
              <a:ext uri="{FF2B5EF4-FFF2-40B4-BE49-F238E27FC236}">
                <a16:creationId xmlns:a16="http://schemas.microsoft.com/office/drawing/2014/main" id="{2F2A7D96-858F-4D42-9D3C-FC215735CFDB}"/>
              </a:ext>
            </a:extLst>
          </p:cNvPr>
          <p:cNvPicPr/>
          <p:nvPr/>
        </p:nvPicPr>
        <p:blipFill>
          <a:blip r:embed="rId8" cstate="print"/>
          <a:stretch>
            <a:fillRect/>
          </a:stretch>
        </p:blipFill>
        <p:spPr>
          <a:xfrm>
            <a:off x="1479261" y="4627626"/>
            <a:ext cx="587501" cy="1093470"/>
          </a:xfrm>
          <a:prstGeom prst="rect">
            <a:avLst/>
          </a:prstGeom>
        </p:spPr>
      </p:pic>
      <p:grpSp>
        <p:nvGrpSpPr>
          <p:cNvPr id="16" name="object 15">
            <a:extLst>
              <a:ext uri="{FF2B5EF4-FFF2-40B4-BE49-F238E27FC236}">
                <a16:creationId xmlns:a16="http://schemas.microsoft.com/office/drawing/2014/main" id="{0ADA0E1C-68C2-431A-A143-94E9F9FCE6EA}"/>
              </a:ext>
            </a:extLst>
          </p:cNvPr>
          <p:cNvGrpSpPr/>
          <p:nvPr/>
        </p:nvGrpSpPr>
        <p:grpSpPr>
          <a:xfrm>
            <a:off x="2320510" y="4506467"/>
            <a:ext cx="2668905" cy="1599565"/>
            <a:chOff x="4444746" y="4506467"/>
            <a:chExt cx="2668905" cy="1599565"/>
          </a:xfrm>
        </p:grpSpPr>
        <p:pic>
          <p:nvPicPr>
            <p:cNvPr id="17" name="object 16">
              <a:extLst>
                <a:ext uri="{FF2B5EF4-FFF2-40B4-BE49-F238E27FC236}">
                  <a16:creationId xmlns:a16="http://schemas.microsoft.com/office/drawing/2014/main" id="{2D73919F-CDF0-47A3-9D7C-4DE8654CBD33}"/>
                </a:ext>
              </a:extLst>
            </p:cNvPr>
            <p:cNvPicPr/>
            <p:nvPr/>
          </p:nvPicPr>
          <p:blipFill>
            <a:blip r:embed="rId9" cstate="print"/>
            <a:stretch>
              <a:fillRect/>
            </a:stretch>
          </p:blipFill>
          <p:spPr>
            <a:xfrm>
              <a:off x="4503420" y="4506467"/>
              <a:ext cx="2609850" cy="1335786"/>
            </a:xfrm>
            <a:prstGeom prst="rect">
              <a:avLst/>
            </a:prstGeom>
          </p:spPr>
        </p:pic>
        <p:pic>
          <p:nvPicPr>
            <p:cNvPr id="18" name="object 17">
              <a:extLst>
                <a:ext uri="{FF2B5EF4-FFF2-40B4-BE49-F238E27FC236}">
                  <a16:creationId xmlns:a16="http://schemas.microsoft.com/office/drawing/2014/main" id="{C77DAA2B-56DB-4FB5-92C1-090E3146C980}"/>
                </a:ext>
              </a:extLst>
            </p:cNvPr>
            <p:cNvPicPr/>
            <p:nvPr/>
          </p:nvPicPr>
          <p:blipFill>
            <a:blip r:embed="rId10" cstate="print"/>
            <a:stretch>
              <a:fillRect/>
            </a:stretch>
          </p:blipFill>
          <p:spPr>
            <a:xfrm>
              <a:off x="4444746" y="5814059"/>
              <a:ext cx="2133600" cy="291845"/>
            </a:xfrm>
            <a:prstGeom prst="rect">
              <a:avLst/>
            </a:prstGeom>
          </p:spPr>
        </p:pic>
      </p:grpSp>
      <p:pic>
        <p:nvPicPr>
          <p:cNvPr id="19" name="object 18">
            <a:extLst>
              <a:ext uri="{FF2B5EF4-FFF2-40B4-BE49-F238E27FC236}">
                <a16:creationId xmlns:a16="http://schemas.microsoft.com/office/drawing/2014/main" id="{14134ED6-FFF2-4434-86AF-857A89D5E009}"/>
              </a:ext>
            </a:extLst>
          </p:cNvPr>
          <p:cNvPicPr/>
          <p:nvPr/>
        </p:nvPicPr>
        <p:blipFill>
          <a:blip r:embed="rId11" cstate="print"/>
          <a:stretch>
            <a:fillRect/>
          </a:stretch>
        </p:blipFill>
        <p:spPr>
          <a:xfrm>
            <a:off x="5301454" y="5098541"/>
            <a:ext cx="1925574" cy="272795"/>
          </a:xfrm>
          <a:prstGeom prst="rect">
            <a:avLst/>
          </a:prstGeom>
        </p:spPr>
      </p:pic>
      <p:pic>
        <p:nvPicPr>
          <p:cNvPr id="20" name="object 19">
            <a:extLst>
              <a:ext uri="{FF2B5EF4-FFF2-40B4-BE49-F238E27FC236}">
                <a16:creationId xmlns:a16="http://schemas.microsoft.com/office/drawing/2014/main" id="{BEE6DB3C-8D97-4351-B7E8-6BCD122D8DC8}"/>
              </a:ext>
            </a:extLst>
          </p:cNvPr>
          <p:cNvPicPr/>
          <p:nvPr/>
        </p:nvPicPr>
        <p:blipFill>
          <a:blip r:embed="rId12" cstate="print"/>
          <a:stretch>
            <a:fillRect/>
          </a:stretch>
        </p:blipFill>
        <p:spPr>
          <a:xfrm>
            <a:off x="3209764" y="6197346"/>
            <a:ext cx="245363" cy="208787"/>
          </a:xfrm>
          <a:prstGeom prst="rect">
            <a:avLst/>
          </a:prstGeom>
        </p:spPr>
      </p:pic>
      <p:pic>
        <p:nvPicPr>
          <p:cNvPr id="21" name="object 20">
            <a:extLst>
              <a:ext uri="{FF2B5EF4-FFF2-40B4-BE49-F238E27FC236}">
                <a16:creationId xmlns:a16="http://schemas.microsoft.com/office/drawing/2014/main" id="{945806A2-7BDE-461C-A2FB-3B663A44774E}"/>
              </a:ext>
            </a:extLst>
          </p:cNvPr>
          <p:cNvPicPr/>
          <p:nvPr/>
        </p:nvPicPr>
        <p:blipFill>
          <a:blip r:embed="rId13" cstate="print"/>
          <a:stretch>
            <a:fillRect/>
          </a:stretch>
        </p:blipFill>
        <p:spPr>
          <a:xfrm>
            <a:off x="1601181" y="6192011"/>
            <a:ext cx="172212" cy="195834"/>
          </a:xfrm>
          <a:prstGeom prst="rect">
            <a:avLst/>
          </a:prstGeom>
        </p:spPr>
      </p:pic>
      <p:pic>
        <p:nvPicPr>
          <p:cNvPr id="22" name="object 21">
            <a:extLst>
              <a:ext uri="{FF2B5EF4-FFF2-40B4-BE49-F238E27FC236}">
                <a16:creationId xmlns:a16="http://schemas.microsoft.com/office/drawing/2014/main" id="{73759214-D10C-4EE6-AA53-59F6C916FC10}"/>
              </a:ext>
            </a:extLst>
          </p:cNvPr>
          <p:cNvPicPr/>
          <p:nvPr/>
        </p:nvPicPr>
        <p:blipFill>
          <a:blip r:embed="rId14" cstate="print"/>
          <a:stretch>
            <a:fillRect/>
          </a:stretch>
        </p:blipFill>
        <p:spPr>
          <a:xfrm>
            <a:off x="4669756" y="6192011"/>
            <a:ext cx="153161" cy="214122"/>
          </a:xfrm>
          <a:prstGeom prst="rect">
            <a:avLst/>
          </a:prstGeom>
        </p:spPr>
      </p:pic>
      <p:sp>
        <p:nvSpPr>
          <p:cNvPr id="23" name="object 22">
            <a:extLst>
              <a:ext uri="{FF2B5EF4-FFF2-40B4-BE49-F238E27FC236}">
                <a16:creationId xmlns:a16="http://schemas.microsoft.com/office/drawing/2014/main" id="{96389E32-445A-4609-80CD-EC79B4E27EE7}"/>
              </a:ext>
            </a:extLst>
          </p:cNvPr>
          <p:cNvSpPr txBox="1"/>
          <p:nvPr/>
        </p:nvSpPr>
        <p:spPr>
          <a:xfrm>
            <a:off x="393896" y="3972100"/>
            <a:ext cx="8370276" cy="382156"/>
          </a:xfrm>
          <a:prstGeom prst="rect">
            <a:avLst/>
          </a:prstGeom>
          <a:solidFill>
            <a:schemeClr val="bg2">
              <a:lumMod val="20000"/>
              <a:lumOff val="80000"/>
            </a:schemeClr>
          </a:solidFill>
        </p:spPr>
        <p:txBody>
          <a:bodyPr vert="horz" wrap="square" lIns="0" tIns="12700" rIns="0" bIns="0" rtlCol="0">
            <a:spAutoFit/>
          </a:bodyPr>
          <a:lstStyle/>
          <a:p>
            <a:pPr marL="12700" marR="200025" algn="ctr">
              <a:lnSpc>
                <a:spcPct val="100000"/>
              </a:lnSpc>
              <a:spcBef>
                <a:spcPts val="100"/>
              </a:spcBef>
            </a:pPr>
            <a:r>
              <a:rPr lang="en-US" sz="2400" b="1" dirty="0">
                <a:solidFill>
                  <a:srgbClr val="C00000"/>
                </a:solidFill>
                <a:latin typeface="Segoe Print"/>
                <a:cs typeface="Segoe Print"/>
              </a:rPr>
              <a:t>Residual Error, </a:t>
            </a:r>
            <a:r>
              <a:rPr sz="2400" b="1" dirty="0">
                <a:solidFill>
                  <a:srgbClr val="C00000"/>
                </a:solidFill>
                <a:latin typeface="Segoe Print"/>
                <a:cs typeface="Segoe Print"/>
              </a:rPr>
              <a:t>We</a:t>
            </a:r>
            <a:r>
              <a:rPr sz="2400" b="1" spc="-55" dirty="0">
                <a:solidFill>
                  <a:srgbClr val="C00000"/>
                </a:solidFill>
                <a:latin typeface="Segoe Print"/>
                <a:cs typeface="Segoe Print"/>
              </a:rPr>
              <a:t> </a:t>
            </a:r>
            <a:r>
              <a:rPr sz="2400" b="1" spc="-5" dirty="0">
                <a:solidFill>
                  <a:srgbClr val="C00000"/>
                </a:solidFill>
                <a:latin typeface="Segoe Print"/>
                <a:cs typeface="Segoe Print"/>
              </a:rPr>
              <a:t>have</a:t>
            </a:r>
            <a:r>
              <a:rPr sz="2400" b="1" spc="-50" dirty="0">
                <a:solidFill>
                  <a:srgbClr val="C00000"/>
                </a:solidFill>
                <a:latin typeface="Segoe Print"/>
                <a:cs typeface="Segoe Print"/>
              </a:rPr>
              <a:t> </a:t>
            </a:r>
            <a:r>
              <a:rPr sz="2400" b="1" spc="-5" dirty="0">
                <a:solidFill>
                  <a:srgbClr val="C00000"/>
                </a:solidFill>
                <a:latin typeface="Segoe Print"/>
                <a:cs typeface="Segoe Print"/>
              </a:rPr>
              <a:t>seen </a:t>
            </a:r>
            <a:r>
              <a:rPr sz="2400" b="1" spc="-625" dirty="0">
                <a:solidFill>
                  <a:srgbClr val="C00000"/>
                </a:solidFill>
                <a:latin typeface="Segoe Print"/>
                <a:cs typeface="Segoe Print"/>
              </a:rPr>
              <a:t> </a:t>
            </a:r>
            <a:r>
              <a:rPr sz="2400" b="1" dirty="0">
                <a:solidFill>
                  <a:srgbClr val="C00000"/>
                </a:solidFill>
                <a:latin typeface="Segoe Print"/>
                <a:cs typeface="Segoe Print"/>
              </a:rPr>
              <a:t>this</a:t>
            </a:r>
            <a:r>
              <a:rPr sz="2400" b="1" spc="635" dirty="0">
                <a:solidFill>
                  <a:srgbClr val="C00000"/>
                </a:solidFill>
                <a:latin typeface="Segoe Print"/>
                <a:cs typeface="Segoe Print"/>
              </a:rPr>
              <a:t> </a:t>
            </a:r>
            <a:r>
              <a:rPr sz="2400" b="1" spc="-5" dirty="0">
                <a:solidFill>
                  <a:srgbClr val="C00000"/>
                </a:solidFill>
                <a:latin typeface="Segoe Print"/>
                <a:cs typeface="Segoe Print"/>
              </a:rPr>
              <a:t>before. </a:t>
            </a:r>
            <a:r>
              <a:rPr sz="2400" b="1" dirty="0">
                <a:solidFill>
                  <a:srgbClr val="C00000"/>
                </a:solidFill>
                <a:latin typeface="Segoe Print"/>
                <a:cs typeface="Segoe Print"/>
              </a:rPr>
              <a:t> </a:t>
            </a:r>
            <a:endParaRPr sz="2400" dirty="0">
              <a:latin typeface="Segoe Print"/>
              <a:cs typeface="Segoe Print"/>
            </a:endParaRPr>
          </a:p>
        </p:txBody>
      </p:sp>
      <p:pic>
        <p:nvPicPr>
          <p:cNvPr id="24" name="object 23">
            <a:extLst>
              <a:ext uri="{FF2B5EF4-FFF2-40B4-BE49-F238E27FC236}">
                <a16:creationId xmlns:a16="http://schemas.microsoft.com/office/drawing/2014/main" id="{832E08B3-753C-4BF0-A9D5-FE81A186F215}"/>
              </a:ext>
            </a:extLst>
          </p:cNvPr>
          <p:cNvPicPr/>
          <p:nvPr/>
        </p:nvPicPr>
        <p:blipFill>
          <a:blip r:embed="rId15" cstate="print"/>
          <a:stretch>
            <a:fillRect/>
          </a:stretch>
        </p:blipFill>
        <p:spPr>
          <a:xfrm>
            <a:off x="5462997" y="5634990"/>
            <a:ext cx="2148839" cy="358140"/>
          </a:xfrm>
          <a:prstGeom prst="rect">
            <a:avLst/>
          </a:prstGeom>
        </p:spPr>
      </p:pic>
    </p:spTree>
    <p:extLst>
      <p:ext uri="{BB962C8B-B14F-4D97-AF65-F5344CB8AC3E}">
        <p14:creationId xmlns:p14="http://schemas.microsoft.com/office/powerpoint/2010/main" val="227371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arn(inVertical)">
                                      <p:cBhvr>
                                        <p:cTn id="46" dur="500"/>
                                        <p:tgtEl>
                                          <p:spTgt spid="19"/>
                                        </p:tgtEl>
                                      </p:cBhvr>
                                    </p:animEffect>
                                  </p:childTnLst>
                                </p:cTn>
                              </p:par>
                              <p:par>
                                <p:cTn id="47" presetID="16" presetClass="entr" presetSubtype="21"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arn(inVertical)">
                                      <p:cBhvr>
                                        <p:cTn id="49" dur="500"/>
                                        <p:tgtEl>
                                          <p:spTgt spid="20"/>
                                        </p:tgtEl>
                                      </p:cBhvr>
                                    </p:animEffect>
                                  </p:childTnLst>
                                </p:cTn>
                              </p:par>
                              <p:par>
                                <p:cTn id="50" presetID="16" presetClass="entr" presetSubtype="21"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arn(inVertical)">
                                      <p:cBhvr>
                                        <p:cTn id="52" dur="500"/>
                                        <p:tgtEl>
                                          <p:spTgt spid="21"/>
                                        </p:tgtEl>
                                      </p:cBhvr>
                                    </p:animEffect>
                                  </p:childTnLst>
                                </p:cTn>
                              </p:par>
                              <p:par>
                                <p:cTn id="53" presetID="16" presetClass="entr" presetSubtype="21"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barn(inVertical)">
                                      <p:cBhvr>
                                        <p:cTn id="55" dur="500"/>
                                        <p:tgtEl>
                                          <p:spTgt spid="22"/>
                                        </p:tgtEl>
                                      </p:cBhvr>
                                    </p:animEffect>
                                  </p:childTnLst>
                                </p:cTn>
                              </p:par>
                              <p:par>
                                <p:cTn id="56" presetID="16" presetClass="entr" presetSubtype="21"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arn(inVertical)">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0DB29B1-00AE-4802-BF23-402BA1281195}"/>
              </a:ext>
            </a:extLst>
          </p:cNvPr>
          <p:cNvSpPr txBox="1"/>
          <p:nvPr/>
        </p:nvSpPr>
        <p:spPr>
          <a:xfrm>
            <a:off x="718830" y="95932"/>
            <a:ext cx="7706340" cy="629211"/>
          </a:xfrm>
          <a:prstGeom prst="rect">
            <a:avLst/>
          </a:prstGeom>
          <a:solidFill>
            <a:schemeClr val="bg2">
              <a:lumMod val="20000"/>
              <a:lumOff val="80000"/>
            </a:schemeClr>
          </a:solidFill>
        </p:spPr>
        <p:txBody>
          <a:bodyPr vert="horz" wrap="square" lIns="0" tIns="12700" rIns="0" bIns="0" rtlCol="0">
            <a:spAutoFit/>
          </a:bodyPr>
          <a:lstStyle/>
          <a:p>
            <a:pPr marL="12700" marR="5080">
              <a:lnSpc>
                <a:spcPct val="119300"/>
              </a:lnSpc>
              <a:spcBef>
                <a:spcPts val="100"/>
              </a:spcBef>
            </a:pPr>
            <a:r>
              <a:rPr sz="3600" b="1" dirty="0">
                <a:solidFill>
                  <a:srgbClr val="006FC0"/>
                </a:solidFill>
                <a:uFill>
                  <a:solidFill>
                    <a:srgbClr val="006FC0"/>
                  </a:solidFill>
                </a:uFill>
                <a:latin typeface="Calibri"/>
                <a:cs typeface="Calibri"/>
              </a:rPr>
              <a:t>Single</a:t>
            </a:r>
            <a:r>
              <a:rPr sz="3600" b="1" spc="-5" dirty="0">
                <a:solidFill>
                  <a:srgbClr val="006FC0"/>
                </a:solidFill>
                <a:uFill>
                  <a:solidFill>
                    <a:srgbClr val="006FC0"/>
                  </a:solidFill>
                </a:uFill>
                <a:latin typeface="Calibri"/>
                <a:cs typeface="Calibri"/>
              </a:rPr>
              <a:t> </a:t>
            </a:r>
            <a:r>
              <a:rPr sz="3600" b="1" spc="-20" dirty="0">
                <a:solidFill>
                  <a:srgbClr val="006FC0"/>
                </a:solidFill>
                <a:uFill>
                  <a:solidFill>
                    <a:srgbClr val="006FC0"/>
                  </a:solidFill>
                </a:uFill>
                <a:latin typeface="Calibri"/>
                <a:cs typeface="Calibri"/>
              </a:rPr>
              <a:t>Feature</a:t>
            </a:r>
            <a:r>
              <a:rPr sz="3600" b="1" dirty="0">
                <a:solidFill>
                  <a:srgbClr val="006FC0"/>
                </a:solidFill>
                <a:uFill>
                  <a:solidFill>
                    <a:srgbClr val="006FC0"/>
                  </a:solidFill>
                </a:uFill>
                <a:latin typeface="Calibri"/>
                <a:cs typeface="Calibri"/>
              </a:rPr>
              <a:t> </a:t>
            </a:r>
            <a:r>
              <a:rPr sz="3600" b="1" spc="-15" dirty="0">
                <a:solidFill>
                  <a:srgbClr val="006FC0"/>
                </a:solidFill>
                <a:uFill>
                  <a:solidFill>
                    <a:srgbClr val="006FC0"/>
                  </a:solidFill>
                </a:uFill>
                <a:latin typeface="Calibri"/>
                <a:cs typeface="Calibri"/>
              </a:rPr>
              <a:t>Regression: </a:t>
            </a:r>
            <a:r>
              <a:rPr sz="3600" b="1" spc="-10" dirty="0">
                <a:solidFill>
                  <a:srgbClr val="006FC0"/>
                </a:solidFill>
                <a:latin typeface="Calibri"/>
                <a:cs typeface="Calibri"/>
              </a:rPr>
              <a:t> </a:t>
            </a:r>
            <a:r>
              <a:rPr sz="3600" b="1" spc="-10" dirty="0">
                <a:uFill>
                  <a:solidFill>
                    <a:srgbClr val="000000"/>
                  </a:solidFill>
                </a:uFill>
                <a:latin typeface="Calibri"/>
                <a:cs typeface="Calibri"/>
              </a:rPr>
              <a:t>Example</a:t>
            </a:r>
            <a:r>
              <a:rPr sz="3600" b="1" spc="-20" dirty="0">
                <a:uFill>
                  <a:solidFill>
                    <a:srgbClr val="000000"/>
                  </a:solidFill>
                </a:uFill>
                <a:latin typeface="Calibri"/>
                <a:cs typeface="Calibri"/>
              </a:rPr>
              <a:t> </a:t>
            </a:r>
            <a:endParaRPr sz="3600" b="1" dirty="0">
              <a:latin typeface="Calibri"/>
              <a:cs typeface="Calibri"/>
            </a:endParaRPr>
          </a:p>
        </p:txBody>
      </p:sp>
      <p:pic>
        <p:nvPicPr>
          <p:cNvPr id="5" name="object 4">
            <a:extLst>
              <a:ext uri="{FF2B5EF4-FFF2-40B4-BE49-F238E27FC236}">
                <a16:creationId xmlns:a16="http://schemas.microsoft.com/office/drawing/2014/main" id="{31C57F78-C65D-4EDC-B8E0-C1AF7EB590CA}"/>
              </a:ext>
            </a:extLst>
          </p:cNvPr>
          <p:cNvPicPr/>
          <p:nvPr/>
        </p:nvPicPr>
        <p:blipFill>
          <a:blip r:embed="rId2" cstate="print"/>
          <a:stretch>
            <a:fillRect/>
          </a:stretch>
        </p:blipFill>
        <p:spPr>
          <a:xfrm>
            <a:off x="836675" y="954570"/>
            <a:ext cx="7477331" cy="361325"/>
          </a:xfrm>
          <a:prstGeom prst="rect">
            <a:avLst/>
          </a:prstGeom>
        </p:spPr>
      </p:pic>
      <p:pic>
        <p:nvPicPr>
          <p:cNvPr id="6" name="object 5">
            <a:extLst>
              <a:ext uri="{FF2B5EF4-FFF2-40B4-BE49-F238E27FC236}">
                <a16:creationId xmlns:a16="http://schemas.microsoft.com/office/drawing/2014/main" id="{C178D907-743F-4B8D-BC7B-E33E721A2264}"/>
              </a:ext>
            </a:extLst>
          </p:cNvPr>
          <p:cNvPicPr/>
          <p:nvPr/>
        </p:nvPicPr>
        <p:blipFill>
          <a:blip r:embed="rId3" cstate="print"/>
          <a:stretch>
            <a:fillRect/>
          </a:stretch>
        </p:blipFill>
        <p:spPr>
          <a:xfrm>
            <a:off x="2220452" y="2827817"/>
            <a:ext cx="6203047" cy="654591"/>
          </a:xfrm>
          <a:prstGeom prst="rect">
            <a:avLst/>
          </a:prstGeom>
        </p:spPr>
      </p:pic>
      <p:pic>
        <p:nvPicPr>
          <p:cNvPr id="7" name="object 6">
            <a:extLst>
              <a:ext uri="{FF2B5EF4-FFF2-40B4-BE49-F238E27FC236}">
                <a16:creationId xmlns:a16="http://schemas.microsoft.com/office/drawing/2014/main" id="{5D8B0ACC-69F2-49BF-96BD-7AF76F72F089}"/>
              </a:ext>
            </a:extLst>
          </p:cNvPr>
          <p:cNvPicPr/>
          <p:nvPr/>
        </p:nvPicPr>
        <p:blipFill>
          <a:blip r:embed="rId4" cstate="print"/>
          <a:stretch>
            <a:fillRect/>
          </a:stretch>
        </p:blipFill>
        <p:spPr>
          <a:xfrm>
            <a:off x="824716" y="1501490"/>
            <a:ext cx="7489290" cy="361325"/>
          </a:xfrm>
          <a:prstGeom prst="rect">
            <a:avLst/>
          </a:prstGeom>
        </p:spPr>
      </p:pic>
      <p:pic>
        <p:nvPicPr>
          <p:cNvPr id="8" name="object 7">
            <a:extLst>
              <a:ext uri="{FF2B5EF4-FFF2-40B4-BE49-F238E27FC236}">
                <a16:creationId xmlns:a16="http://schemas.microsoft.com/office/drawing/2014/main" id="{54E322AF-8B43-4DAE-88A5-1319EA2DF465}"/>
              </a:ext>
            </a:extLst>
          </p:cNvPr>
          <p:cNvPicPr/>
          <p:nvPr/>
        </p:nvPicPr>
        <p:blipFill>
          <a:blip r:embed="rId5" cstate="print"/>
          <a:stretch>
            <a:fillRect/>
          </a:stretch>
        </p:blipFill>
        <p:spPr>
          <a:xfrm>
            <a:off x="1777159" y="2023029"/>
            <a:ext cx="2538984" cy="509776"/>
          </a:xfrm>
          <a:prstGeom prst="rect">
            <a:avLst/>
          </a:prstGeom>
        </p:spPr>
      </p:pic>
      <p:pic>
        <p:nvPicPr>
          <p:cNvPr id="10" name="object 9">
            <a:extLst>
              <a:ext uri="{FF2B5EF4-FFF2-40B4-BE49-F238E27FC236}">
                <a16:creationId xmlns:a16="http://schemas.microsoft.com/office/drawing/2014/main" id="{79663840-B291-4400-887C-9C2511B37119}"/>
              </a:ext>
            </a:extLst>
          </p:cNvPr>
          <p:cNvPicPr/>
          <p:nvPr/>
        </p:nvPicPr>
        <p:blipFill>
          <a:blip r:embed="rId6" cstate="print"/>
          <a:stretch>
            <a:fillRect/>
          </a:stretch>
        </p:blipFill>
        <p:spPr>
          <a:xfrm>
            <a:off x="597643" y="2107581"/>
            <a:ext cx="1090423" cy="340672"/>
          </a:xfrm>
          <a:prstGeom prst="rect">
            <a:avLst/>
          </a:prstGeom>
        </p:spPr>
      </p:pic>
      <p:pic>
        <p:nvPicPr>
          <p:cNvPr id="11" name="object 10">
            <a:extLst>
              <a:ext uri="{FF2B5EF4-FFF2-40B4-BE49-F238E27FC236}">
                <a16:creationId xmlns:a16="http://schemas.microsoft.com/office/drawing/2014/main" id="{866CF7C7-25B5-48A7-98D0-0FFA3849BF69}"/>
              </a:ext>
            </a:extLst>
          </p:cNvPr>
          <p:cNvPicPr/>
          <p:nvPr/>
        </p:nvPicPr>
        <p:blipFill>
          <a:blip r:embed="rId7" cstate="print"/>
          <a:stretch>
            <a:fillRect/>
          </a:stretch>
        </p:blipFill>
        <p:spPr>
          <a:xfrm>
            <a:off x="651925" y="2968667"/>
            <a:ext cx="1395584" cy="338370"/>
          </a:xfrm>
          <a:prstGeom prst="rect">
            <a:avLst/>
          </a:prstGeom>
        </p:spPr>
      </p:pic>
      <p:pic>
        <p:nvPicPr>
          <p:cNvPr id="12" name="object 11">
            <a:extLst>
              <a:ext uri="{FF2B5EF4-FFF2-40B4-BE49-F238E27FC236}">
                <a16:creationId xmlns:a16="http://schemas.microsoft.com/office/drawing/2014/main" id="{493F6C94-58D5-424B-B29C-81D30054C386}"/>
              </a:ext>
            </a:extLst>
          </p:cNvPr>
          <p:cNvPicPr/>
          <p:nvPr/>
        </p:nvPicPr>
        <p:blipFill>
          <a:blip r:embed="rId8" cstate="print"/>
          <a:stretch>
            <a:fillRect/>
          </a:stretch>
        </p:blipFill>
        <p:spPr>
          <a:xfrm>
            <a:off x="6365984" y="1953174"/>
            <a:ext cx="2212787" cy="582225"/>
          </a:xfrm>
          <a:prstGeom prst="rect">
            <a:avLst/>
          </a:prstGeom>
        </p:spPr>
      </p:pic>
      <p:pic>
        <p:nvPicPr>
          <p:cNvPr id="13" name="object 12">
            <a:extLst>
              <a:ext uri="{FF2B5EF4-FFF2-40B4-BE49-F238E27FC236}">
                <a16:creationId xmlns:a16="http://schemas.microsoft.com/office/drawing/2014/main" id="{949349B4-6B1E-4B4A-B680-12D9151F2068}"/>
              </a:ext>
            </a:extLst>
          </p:cNvPr>
          <p:cNvPicPr/>
          <p:nvPr/>
        </p:nvPicPr>
        <p:blipFill>
          <a:blip r:embed="rId9" cstate="print"/>
          <a:stretch>
            <a:fillRect/>
          </a:stretch>
        </p:blipFill>
        <p:spPr>
          <a:xfrm>
            <a:off x="4499991" y="2092276"/>
            <a:ext cx="1682145" cy="418330"/>
          </a:xfrm>
          <a:prstGeom prst="rect">
            <a:avLst/>
          </a:prstGeom>
        </p:spPr>
      </p:pic>
      <p:grpSp>
        <p:nvGrpSpPr>
          <p:cNvPr id="14" name="object 13">
            <a:extLst>
              <a:ext uri="{FF2B5EF4-FFF2-40B4-BE49-F238E27FC236}">
                <a16:creationId xmlns:a16="http://schemas.microsoft.com/office/drawing/2014/main" id="{6D984BA7-6407-41A1-9407-17B7FBCBE3BF}"/>
              </a:ext>
            </a:extLst>
          </p:cNvPr>
          <p:cNvGrpSpPr/>
          <p:nvPr/>
        </p:nvGrpSpPr>
        <p:grpSpPr>
          <a:xfrm>
            <a:off x="3938954" y="3715249"/>
            <a:ext cx="5031427" cy="3046819"/>
            <a:chOff x="6792468" y="3985219"/>
            <a:chExt cx="3641090" cy="2440305"/>
          </a:xfrm>
        </p:grpSpPr>
        <p:pic>
          <p:nvPicPr>
            <p:cNvPr id="15" name="object 14">
              <a:extLst>
                <a:ext uri="{FF2B5EF4-FFF2-40B4-BE49-F238E27FC236}">
                  <a16:creationId xmlns:a16="http://schemas.microsoft.com/office/drawing/2014/main" id="{130D4948-9A00-4AA5-86FC-60687DE1DA93}"/>
                </a:ext>
              </a:extLst>
            </p:cNvPr>
            <p:cNvPicPr/>
            <p:nvPr/>
          </p:nvPicPr>
          <p:blipFill>
            <a:blip r:embed="rId10" cstate="print"/>
            <a:stretch>
              <a:fillRect/>
            </a:stretch>
          </p:blipFill>
          <p:spPr>
            <a:xfrm>
              <a:off x="7138055" y="3985219"/>
              <a:ext cx="3295450" cy="2440140"/>
            </a:xfrm>
            <a:prstGeom prst="rect">
              <a:avLst/>
            </a:prstGeom>
          </p:spPr>
        </p:pic>
        <p:pic>
          <p:nvPicPr>
            <p:cNvPr id="16" name="object 15">
              <a:extLst>
                <a:ext uri="{FF2B5EF4-FFF2-40B4-BE49-F238E27FC236}">
                  <a16:creationId xmlns:a16="http://schemas.microsoft.com/office/drawing/2014/main" id="{3411172D-0640-45D1-AF2E-0139DDD6D167}"/>
                </a:ext>
              </a:extLst>
            </p:cNvPr>
            <p:cNvPicPr/>
            <p:nvPr/>
          </p:nvPicPr>
          <p:blipFill>
            <a:blip r:embed="rId11" cstate="print"/>
            <a:stretch>
              <a:fillRect/>
            </a:stretch>
          </p:blipFill>
          <p:spPr>
            <a:xfrm>
              <a:off x="7019544" y="4123182"/>
              <a:ext cx="118872" cy="163068"/>
            </a:xfrm>
            <a:prstGeom prst="rect">
              <a:avLst/>
            </a:prstGeom>
          </p:spPr>
        </p:pic>
        <p:pic>
          <p:nvPicPr>
            <p:cNvPr id="17" name="object 16">
              <a:extLst>
                <a:ext uri="{FF2B5EF4-FFF2-40B4-BE49-F238E27FC236}">
                  <a16:creationId xmlns:a16="http://schemas.microsoft.com/office/drawing/2014/main" id="{43CE874B-74AB-4FCD-895F-125CDF26D0C8}"/>
                </a:ext>
              </a:extLst>
            </p:cNvPr>
            <p:cNvPicPr/>
            <p:nvPr/>
          </p:nvPicPr>
          <p:blipFill>
            <a:blip r:embed="rId12" cstate="print"/>
            <a:stretch>
              <a:fillRect/>
            </a:stretch>
          </p:blipFill>
          <p:spPr>
            <a:xfrm>
              <a:off x="6792468" y="4541520"/>
              <a:ext cx="454914" cy="254507"/>
            </a:xfrm>
            <a:prstGeom prst="rect">
              <a:avLst/>
            </a:prstGeom>
          </p:spPr>
        </p:pic>
      </p:grpSp>
      <p:pic>
        <p:nvPicPr>
          <p:cNvPr id="18" name="object 17">
            <a:extLst>
              <a:ext uri="{FF2B5EF4-FFF2-40B4-BE49-F238E27FC236}">
                <a16:creationId xmlns:a16="http://schemas.microsoft.com/office/drawing/2014/main" id="{3B10B16C-074A-4807-9228-DF23E732EBB6}"/>
              </a:ext>
            </a:extLst>
          </p:cNvPr>
          <p:cNvPicPr/>
          <p:nvPr/>
        </p:nvPicPr>
        <p:blipFill>
          <a:blip r:embed="rId13" cstate="print"/>
          <a:stretch>
            <a:fillRect/>
          </a:stretch>
        </p:blipFill>
        <p:spPr>
          <a:xfrm>
            <a:off x="756826" y="4767081"/>
            <a:ext cx="2927252" cy="509776"/>
          </a:xfrm>
          <a:prstGeom prst="rect">
            <a:avLst/>
          </a:prstGeom>
        </p:spPr>
      </p:pic>
    </p:spTree>
    <p:extLst>
      <p:ext uri="{BB962C8B-B14F-4D97-AF65-F5344CB8AC3E}">
        <p14:creationId xmlns:p14="http://schemas.microsoft.com/office/powerpoint/2010/main" val="267959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par>
                                <p:cTn id="24" presetID="16" presetClass="entr" presetSubtype="21"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40DB29B1-00AE-4802-BF23-402BA1281195}"/>
              </a:ext>
            </a:extLst>
          </p:cNvPr>
          <p:cNvSpPr txBox="1"/>
          <p:nvPr/>
        </p:nvSpPr>
        <p:spPr>
          <a:xfrm>
            <a:off x="520505" y="39660"/>
            <a:ext cx="7526215" cy="629211"/>
          </a:xfrm>
          <a:prstGeom prst="rect">
            <a:avLst/>
          </a:prstGeom>
          <a:solidFill>
            <a:schemeClr val="bg2">
              <a:lumMod val="20000"/>
              <a:lumOff val="80000"/>
            </a:schemeClr>
          </a:solidFill>
        </p:spPr>
        <p:txBody>
          <a:bodyPr vert="horz" wrap="square" lIns="0" tIns="12700" rIns="0" bIns="0" rtlCol="0">
            <a:spAutoFit/>
          </a:bodyPr>
          <a:lstStyle/>
          <a:p>
            <a:pPr marL="12700" marR="5080">
              <a:lnSpc>
                <a:spcPct val="119300"/>
              </a:lnSpc>
              <a:spcBef>
                <a:spcPts val="100"/>
              </a:spcBef>
            </a:pPr>
            <a:r>
              <a:rPr sz="3600" b="1" dirty="0">
                <a:solidFill>
                  <a:srgbClr val="006FC0"/>
                </a:solidFill>
                <a:uFill>
                  <a:solidFill>
                    <a:srgbClr val="006FC0"/>
                  </a:solidFill>
                </a:uFill>
                <a:latin typeface="Calibri"/>
                <a:cs typeface="Calibri"/>
              </a:rPr>
              <a:t>Single</a:t>
            </a:r>
            <a:r>
              <a:rPr sz="3600" b="1" spc="-5" dirty="0">
                <a:solidFill>
                  <a:srgbClr val="006FC0"/>
                </a:solidFill>
                <a:uFill>
                  <a:solidFill>
                    <a:srgbClr val="006FC0"/>
                  </a:solidFill>
                </a:uFill>
                <a:latin typeface="Calibri"/>
                <a:cs typeface="Calibri"/>
              </a:rPr>
              <a:t> </a:t>
            </a:r>
            <a:r>
              <a:rPr sz="3600" b="1" spc="-20" dirty="0">
                <a:solidFill>
                  <a:srgbClr val="006FC0"/>
                </a:solidFill>
                <a:uFill>
                  <a:solidFill>
                    <a:srgbClr val="006FC0"/>
                  </a:solidFill>
                </a:uFill>
                <a:latin typeface="Calibri"/>
                <a:cs typeface="Calibri"/>
              </a:rPr>
              <a:t>Feature</a:t>
            </a:r>
            <a:r>
              <a:rPr sz="3600" b="1" dirty="0">
                <a:solidFill>
                  <a:srgbClr val="006FC0"/>
                </a:solidFill>
                <a:uFill>
                  <a:solidFill>
                    <a:srgbClr val="006FC0"/>
                  </a:solidFill>
                </a:uFill>
                <a:latin typeface="Calibri"/>
                <a:cs typeface="Calibri"/>
              </a:rPr>
              <a:t> </a:t>
            </a:r>
            <a:r>
              <a:rPr sz="3600" b="1" spc="-15" dirty="0">
                <a:solidFill>
                  <a:srgbClr val="006FC0"/>
                </a:solidFill>
                <a:uFill>
                  <a:solidFill>
                    <a:srgbClr val="006FC0"/>
                  </a:solidFill>
                </a:uFill>
                <a:latin typeface="Calibri"/>
                <a:cs typeface="Calibri"/>
              </a:rPr>
              <a:t>Regression: </a:t>
            </a:r>
            <a:r>
              <a:rPr sz="3600" b="1" spc="-10" dirty="0">
                <a:solidFill>
                  <a:srgbClr val="006FC0"/>
                </a:solidFill>
                <a:latin typeface="Calibri"/>
                <a:cs typeface="Calibri"/>
              </a:rPr>
              <a:t> </a:t>
            </a:r>
            <a:r>
              <a:rPr sz="3600" b="1" spc="-10" dirty="0">
                <a:uFill>
                  <a:solidFill>
                    <a:srgbClr val="000000"/>
                  </a:solidFill>
                </a:uFill>
                <a:latin typeface="Calibri"/>
                <a:cs typeface="Calibri"/>
              </a:rPr>
              <a:t>Example</a:t>
            </a:r>
            <a:r>
              <a:rPr sz="3600" b="1" spc="-20" dirty="0">
                <a:uFill>
                  <a:solidFill>
                    <a:srgbClr val="000000"/>
                  </a:solidFill>
                </a:uFill>
                <a:latin typeface="Calibri"/>
                <a:cs typeface="Calibri"/>
              </a:rPr>
              <a:t> </a:t>
            </a:r>
            <a:endParaRPr sz="3600" b="1" dirty="0">
              <a:latin typeface="Calibri"/>
              <a:cs typeface="Calibri"/>
            </a:endParaRPr>
          </a:p>
        </p:txBody>
      </p:sp>
      <p:grpSp>
        <p:nvGrpSpPr>
          <p:cNvPr id="19" name="object 2">
            <a:extLst>
              <a:ext uri="{FF2B5EF4-FFF2-40B4-BE49-F238E27FC236}">
                <a16:creationId xmlns:a16="http://schemas.microsoft.com/office/drawing/2014/main" id="{237A5CFF-A635-41ED-A91C-B12DA309F817}"/>
              </a:ext>
            </a:extLst>
          </p:cNvPr>
          <p:cNvGrpSpPr/>
          <p:nvPr/>
        </p:nvGrpSpPr>
        <p:grpSpPr>
          <a:xfrm>
            <a:off x="-1167632" y="4159046"/>
            <a:ext cx="12192000" cy="2671445"/>
            <a:chOff x="0" y="4187182"/>
            <a:chExt cx="12192000" cy="2671445"/>
          </a:xfrm>
        </p:grpSpPr>
        <p:pic>
          <p:nvPicPr>
            <p:cNvPr id="20" name="object 3">
              <a:extLst>
                <a:ext uri="{FF2B5EF4-FFF2-40B4-BE49-F238E27FC236}">
                  <a16:creationId xmlns:a16="http://schemas.microsoft.com/office/drawing/2014/main" id="{C9A0B802-EFE3-4E1B-BA7F-5D407E2E0E70}"/>
                </a:ext>
              </a:extLst>
            </p:cNvPr>
            <p:cNvPicPr/>
            <p:nvPr/>
          </p:nvPicPr>
          <p:blipFill>
            <a:blip r:embed="rId2" cstate="print"/>
            <a:stretch>
              <a:fillRect/>
            </a:stretch>
          </p:blipFill>
          <p:spPr>
            <a:xfrm>
              <a:off x="1851480" y="4187182"/>
              <a:ext cx="3519416" cy="2568970"/>
            </a:xfrm>
            <a:prstGeom prst="rect">
              <a:avLst/>
            </a:prstGeom>
          </p:spPr>
        </p:pic>
        <p:pic>
          <p:nvPicPr>
            <p:cNvPr id="21" name="object 4">
              <a:extLst>
                <a:ext uri="{FF2B5EF4-FFF2-40B4-BE49-F238E27FC236}">
                  <a16:creationId xmlns:a16="http://schemas.microsoft.com/office/drawing/2014/main" id="{3F454765-1A98-4AEE-8A92-31DD575E07DF}"/>
                </a:ext>
              </a:extLst>
            </p:cNvPr>
            <p:cNvPicPr/>
            <p:nvPr/>
          </p:nvPicPr>
          <p:blipFill>
            <a:blip r:embed="rId3" cstate="print"/>
            <a:stretch>
              <a:fillRect/>
            </a:stretch>
          </p:blipFill>
          <p:spPr>
            <a:xfrm>
              <a:off x="1716023" y="4377690"/>
              <a:ext cx="118872" cy="163068"/>
            </a:xfrm>
            <a:prstGeom prst="rect">
              <a:avLst/>
            </a:prstGeom>
          </p:spPr>
        </p:pic>
        <p:pic>
          <p:nvPicPr>
            <p:cNvPr id="22" name="object 5">
              <a:extLst>
                <a:ext uri="{FF2B5EF4-FFF2-40B4-BE49-F238E27FC236}">
                  <a16:creationId xmlns:a16="http://schemas.microsoft.com/office/drawing/2014/main" id="{0C795B51-4AAB-49C3-B95F-A5E3CE21C7CF}"/>
                </a:ext>
              </a:extLst>
            </p:cNvPr>
            <p:cNvPicPr/>
            <p:nvPr/>
          </p:nvPicPr>
          <p:blipFill>
            <a:blip r:embed="rId4" cstate="print"/>
            <a:stretch>
              <a:fillRect/>
            </a:stretch>
          </p:blipFill>
          <p:spPr>
            <a:xfrm>
              <a:off x="1488185" y="4796028"/>
              <a:ext cx="455675" cy="254507"/>
            </a:xfrm>
            <a:prstGeom prst="rect">
              <a:avLst/>
            </a:prstGeom>
          </p:spPr>
        </p:pic>
        <p:pic>
          <p:nvPicPr>
            <p:cNvPr id="23" name="object 6">
              <a:extLst>
                <a:ext uri="{FF2B5EF4-FFF2-40B4-BE49-F238E27FC236}">
                  <a16:creationId xmlns:a16="http://schemas.microsoft.com/office/drawing/2014/main" id="{3E53EA96-149A-479E-85BC-6EC5DF29B64B}"/>
                </a:ext>
              </a:extLst>
            </p:cNvPr>
            <p:cNvPicPr/>
            <p:nvPr/>
          </p:nvPicPr>
          <p:blipFill>
            <a:blip r:embed="rId5" cstate="print"/>
            <a:stretch>
              <a:fillRect/>
            </a:stretch>
          </p:blipFill>
          <p:spPr>
            <a:xfrm>
              <a:off x="1196340" y="5160264"/>
              <a:ext cx="717804" cy="306324"/>
            </a:xfrm>
            <a:prstGeom prst="rect">
              <a:avLst/>
            </a:prstGeom>
          </p:spPr>
        </p:pic>
        <p:pic>
          <p:nvPicPr>
            <p:cNvPr id="24" name="object 7">
              <a:extLst>
                <a:ext uri="{FF2B5EF4-FFF2-40B4-BE49-F238E27FC236}">
                  <a16:creationId xmlns:a16="http://schemas.microsoft.com/office/drawing/2014/main" id="{5003313F-592E-4334-9A44-AAFD5676CA1B}"/>
                </a:ext>
              </a:extLst>
            </p:cNvPr>
            <p:cNvPicPr/>
            <p:nvPr/>
          </p:nvPicPr>
          <p:blipFill>
            <a:blip r:embed="rId6" cstate="print"/>
            <a:stretch>
              <a:fillRect/>
            </a:stretch>
          </p:blipFill>
          <p:spPr>
            <a:xfrm>
              <a:off x="6547148" y="4191670"/>
              <a:ext cx="3519484" cy="2568261"/>
            </a:xfrm>
            <a:prstGeom prst="rect">
              <a:avLst/>
            </a:prstGeom>
          </p:spPr>
        </p:pic>
        <p:pic>
          <p:nvPicPr>
            <p:cNvPr id="25" name="object 8">
              <a:extLst>
                <a:ext uri="{FF2B5EF4-FFF2-40B4-BE49-F238E27FC236}">
                  <a16:creationId xmlns:a16="http://schemas.microsoft.com/office/drawing/2014/main" id="{9D3FAC4C-4B50-45A5-9C5C-07AD7A885EE0}"/>
                </a:ext>
              </a:extLst>
            </p:cNvPr>
            <p:cNvPicPr/>
            <p:nvPr/>
          </p:nvPicPr>
          <p:blipFill>
            <a:blip r:embed="rId3" cstate="print"/>
            <a:stretch>
              <a:fillRect/>
            </a:stretch>
          </p:blipFill>
          <p:spPr>
            <a:xfrm>
              <a:off x="6404610" y="4377690"/>
              <a:ext cx="118871" cy="163068"/>
            </a:xfrm>
            <a:prstGeom prst="rect">
              <a:avLst/>
            </a:prstGeom>
          </p:spPr>
        </p:pic>
        <p:pic>
          <p:nvPicPr>
            <p:cNvPr id="26" name="object 9">
              <a:extLst>
                <a:ext uri="{FF2B5EF4-FFF2-40B4-BE49-F238E27FC236}">
                  <a16:creationId xmlns:a16="http://schemas.microsoft.com/office/drawing/2014/main" id="{7A66E1E8-82B9-4EFF-A6EA-367563BB4EAD}"/>
                </a:ext>
              </a:extLst>
            </p:cNvPr>
            <p:cNvPicPr/>
            <p:nvPr/>
          </p:nvPicPr>
          <p:blipFill>
            <a:blip r:embed="rId4" cstate="print"/>
            <a:stretch>
              <a:fillRect/>
            </a:stretch>
          </p:blipFill>
          <p:spPr>
            <a:xfrm>
              <a:off x="6176771" y="4796028"/>
              <a:ext cx="455675" cy="254507"/>
            </a:xfrm>
            <a:prstGeom prst="rect">
              <a:avLst/>
            </a:prstGeom>
          </p:spPr>
        </p:pic>
        <p:pic>
          <p:nvPicPr>
            <p:cNvPr id="27" name="object 10">
              <a:extLst>
                <a:ext uri="{FF2B5EF4-FFF2-40B4-BE49-F238E27FC236}">
                  <a16:creationId xmlns:a16="http://schemas.microsoft.com/office/drawing/2014/main" id="{9DADC772-175B-4BDE-B63E-FEC9DC038713}"/>
                </a:ext>
              </a:extLst>
            </p:cNvPr>
            <p:cNvPicPr/>
            <p:nvPr/>
          </p:nvPicPr>
          <p:blipFill>
            <a:blip r:embed="rId7" cstate="print"/>
            <a:stretch>
              <a:fillRect/>
            </a:stretch>
          </p:blipFill>
          <p:spPr>
            <a:xfrm>
              <a:off x="5884925" y="5160264"/>
              <a:ext cx="717803" cy="306324"/>
            </a:xfrm>
            <a:prstGeom prst="rect">
              <a:avLst/>
            </a:prstGeom>
          </p:spPr>
        </p:pic>
      </p:grpSp>
      <p:pic>
        <p:nvPicPr>
          <p:cNvPr id="29" name="object 13">
            <a:extLst>
              <a:ext uri="{FF2B5EF4-FFF2-40B4-BE49-F238E27FC236}">
                <a16:creationId xmlns:a16="http://schemas.microsoft.com/office/drawing/2014/main" id="{AD069B5A-EEF0-4223-8BA9-C4BFEA6FE15E}"/>
              </a:ext>
            </a:extLst>
          </p:cNvPr>
          <p:cNvPicPr/>
          <p:nvPr/>
        </p:nvPicPr>
        <p:blipFill>
          <a:blip r:embed="rId8" cstate="print"/>
          <a:stretch>
            <a:fillRect/>
          </a:stretch>
        </p:blipFill>
        <p:spPr>
          <a:xfrm>
            <a:off x="692658" y="809244"/>
            <a:ext cx="1725168" cy="254508"/>
          </a:xfrm>
          <a:prstGeom prst="rect">
            <a:avLst/>
          </a:prstGeom>
        </p:spPr>
      </p:pic>
      <p:grpSp>
        <p:nvGrpSpPr>
          <p:cNvPr id="30" name="object 14">
            <a:extLst>
              <a:ext uri="{FF2B5EF4-FFF2-40B4-BE49-F238E27FC236}">
                <a16:creationId xmlns:a16="http://schemas.microsoft.com/office/drawing/2014/main" id="{A892C27B-2D54-4EBE-9D4E-217CEB7F9F65}"/>
              </a:ext>
            </a:extLst>
          </p:cNvPr>
          <p:cNvGrpSpPr/>
          <p:nvPr/>
        </p:nvGrpSpPr>
        <p:grpSpPr>
          <a:xfrm>
            <a:off x="30231" y="1395107"/>
            <a:ext cx="4148454" cy="2569845"/>
            <a:chOff x="1197863" y="1423243"/>
            <a:chExt cx="4148454" cy="2569845"/>
          </a:xfrm>
        </p:grpSpPr>
        <p:pic>
          <p:nvPicPr>
            <p:cNvPr id="31" name="object 15">
              <a:extLst>
                <a:ext uri="{FF2B5EF4-FFF2-40B4-BE49-F238E27FC236}">
                  <a16:creationId xmlns:a16="http://schemas.microsoft.com/office/drawing/2014/main" id="{40E2FC6D-B97C-4879-A458-84D8C3652C82}"/>
                </a:ext>
              </a:extLst>
            </p:cNvPr>
            <p:cNvPicPr/>
            <p:nvPr/>
          </p:nvPicPr>
          <p:blipFill>
            <a:blip r:embed="rId9" cstate="print"/>
            <a:stretch>
              <a:fillRect/>
            </a:stretch>
          </p:blipFill>
          <p:spPr>
            <a:xfrm>
              <a:off x="1826218" y="1423243"/>
              <a:ext cx="3519681" cy="2569307"/>
            </a:xfrm>
            <a:prstGeom prst="rect">
              <a:avLst/>
            </a:prstGeom>
          </p:spPr>
        </p:pic>
        <p:pic>
          <p:nvPicPr>
            <p:cNvPr id="32" name="object 16">
              <a:extLst>
                <a:ext uri="{FF2B5EF4-FFF2-40B4-BE49-F238E27FC236}">
                  <a16:creationId xmlns:a16="http://schemas.microsoft.com/office/drawing/2014/main" id="{D337991F-80E3-4341-AD12-A35BE2EE514C}"/>
                </a:ext>
              </a:extLst>
            </p:cNvPr>
            <p:cNvPicPr/>
            <p:nvPr/>
          </p:nvPicPr>
          <p:blipFill>
            <a:blip r:embed="rId3" cstate="print"/>
            <a:stretch>
              <a:fillRect/>
            </a:stretch>
          </p:blipFill>
          <p:spPr>
            <a:xfrm>
              <a:off x="1718309" y="1507998"/>
              <a:ext cx="118872" cy="163067"/>
            </a:xfrm>
            <a:prstGeom prst="rect">
              <a:avLst/>
            </a:prstGeom>
          </p:spPr>
        </p:pic>
        <p:pic>
          <p:nvPicPr>
            <p:cNvPr id="33" name="object 17">
              <a:extLst>
                <a:ext uri="{FF2B5EF4-FFF2-40B4-BE49-F238E27FC236}">
                  <a16:creationId xmlns:a16="http://schemas.microsoft.com/office/drawing/2014/main" id="{651E0B89-B3EE-4594-8D88-0EFF32F77B14}"/>
                </a:ext>
              </a:extLst>
            </p:cNvPr>
            <p:cNvPicPr/>
            <p:nvPr/>
          </p:nvPicPr>
          <p:blipFill>
            <a:blip r:embed="rId10" cstate="print"/>
            <a:stretch>
              <a:fillRect/>
            </a:stretch>
          </p:blipFill>
          <p:spPr>
            <a:xfrm>
              <a:off x="1490472" y="1926336"/>
              <a:ext cx="455676" cy="254508"/>
            </a:xfrm>
            <a:prstGeom prst="rect">
              <a:avLst/>
            </a:prstGeom>
          </p:spPr>
        </p:pic>
        <p:pic>
          <p:nvPicPr>
            <p:cNvPr id="34" name="object 18">
              <a:extLst>
                <a:ext uri="{FF2B5EF4-FFF2-40B4-BE49-F238E27FC236}">
                  <a16:creationId xmlns:a16="http://schemas.microsoft.com/office/drawing/2014/main" id="{24ECAACF-7223-41FC-9192-4570D670FDE5}"/>
                </a:ext>
              </a:extLst>
            </p:cNvPr>
            <p:cNvPicPr/>
            <p:nvPr/>
          </p:nvPicPr>
          <p:blipFill>
            <a:blip r:embed="rId7" cstate="print"/>
            <a:stretch>
              <a:fillRect/>
            </a:stretch>
          </p:blipFill>
          <p:spPr>
            <a:xfrm>
              <a:off x="1197863" y="2290572"/>
              <a:ext cx="717804" cy="306324"/>
            </a:xfrm>
            <a:prstGeom prst="rect">
              <a:avLst/>
            </a:prstGeom>
          </p:spPr>
        </p:pic>
      </p:grpSp>
      <p:grpSp>
        <p:nvGrpSpPr>
          <p:cNvPr id="35" name="object 19">
            <a:extLst>
              <a:ext uri="{FF2B5EF4-FFF2-40B4-BE49-F238E27FC236}">
                <a16:creationId xmlns:a16="http://schemas.microsoft.com/office/drawing/2014/main" id="{7830ABEA-F0E8-49B8-B8E2-69C48DC9C620}"/>
              </a:ext>
            </a:extLst>
          </p:cNvPr>
          <p:cNvGrpSpPr/>
          <p:nvPr/>
        </p:nvGrpSpPr>
        <p:grpSpPr>
          <a:xfrm>
            <a:off x="4747012" y="1377581"/>
            <a:ext cx="4154170" cy="2569845"/>
            <a:chOff x="5914644" y="1405717"/>
            <a:chExt cx="4154170" cy="2569845"/>
          </a:xfrm>
        </p:grpSpPr>
        <p:pic>
          <p:nvPicPr>
            <p:cNvPr id="36" name="object 20">
              <a:extLst>
                <a:ext uri="{FF2B5EF4-FFF2-40B4-BE49-F238E27FC236}">
                  <a16:creationId xmlns:a16="http://schemas.microsoft.com/office/drawing/2014/main" id="{1E391189-2319-4FC5-AB71-FC24D486A27B}"/>
                </a:ext>
              </a:extLst>
            </p:cNvPr>
            <p:cNvPicPr/>
            <p:nvPr/>
          </p:nvPicPr>
          <p:blipFill>
            <a:blip r:embed="rId11" cstate="print"/>
            <a:stretch>
              <a:fillRect/>
            </a:stretch>
          </p:blipFill>
          <p:spPr>
            <a:xfrm>
              <a:off x="6548721" y="1405717"/>
              <a:ext cx="3520093" cy="2569307"/>
            </a:xfrm>
            <a:prstGeom prst="rect">
              <a:avLst/>
            </a:prstGeom>
          </p:spPr>
        </p:pic>
        <p:pic>
          <p:nvPicPr>
            <p:cNvPr id="37" name="object 21">
              <a:extLst>
                <a:ext uri="{FF2B5EF4-FFF2-40B4-BE49-F238E27FC236}">
                  <a16:creationId xmlns:a16="http://schemas.microsoft.com/office/drawing/2014/main" id="{2C6BE3DE-EE11-4E81-8C11-D4C7525658C6}"/>
                </a:ext>
              </a:extLst>
            </p:cNvPr>
            <p:cNvPicPr/>
            <p:nvPr/>
          </p:nvPicPr>
          <p:blipFill>
            <a:blip r:embed="rId3" cstate="print"/>
            <a:stretch>
              <a:fillRect/>
            </a:stretch>
          </p:blipFill>
          <p:spPr>
            <a:xfrm>
              <a:off x="6435090" y="1507998"/>
              <a:ext cx="118871" cy="163067"/>
            </a:xfrm>
            <a:prstGeom prst="rect">
              <a:avLst/>
            </a:prstGeom>
          </p:spPr>
        </p:pic>
        <p:pic>
          <p:nvPicPr>
            <p:cNvPr id="38" name="object 22">
              <a:extLst>
                <a:ext uri="{FF2B5EF4-FFF2-40B4-BE49-F238E27FC236}">
                  <a16:creationId xmlns:a16="http://schemas.microsoft.com/office/drawing/2014/main" id="{5490FB54-5918-46B6-B43C-13A00E06D263}"/>
                </a:ext>
              </a:extLst>
            </p:cNvPr>
            <p:cNvPicPr/>
            <p:nvPr/>
          </p:nvPicPr>
          <p:blipFill>
            <a:blip r:embed="rId10" cstate="print"/>
            <a:stretch>
              <a:fillRect/>
            </a:stretch>
          </p:blipFill>
          <p:spPr>
            <a:xfrm>
              <a:off x="6207252" y="1926336"/>
              <a:ext cx="455675" cy="254508"/>
            </a:xfrm>
            <a:prstGeom prst="rect">
              <a:avLst/>
            </a:prstGeom>
          </p:spPr>
        </p:pic>
        <p:pic>
          <p:nvPicPr>
            <p:cNvPr id="39" name="object 23">
              <a:extLst>
                <a:ext uri="{FF2B5EF4-FFF2-40B4-BE49-F238E27FC236}">
                  <a16:creationId xmlns:a16="http://schemas.microsoft.com/office/drawing/2014/main" id="{C7365A0F-A8C7-461F-A30B-BEFE82EDF0E8}"/>
                </a:ext>
              </a:extLst>
            </p:cNvPr>
            <p:cNvPicPr/>
            <p:nvPr/>
          </p:nvPicPr>
          <p:blipFill>
            <a:blip r:embed="rId5" cstate="print"/>
            <a:stretch>
              <a:fillRect/>
            </a:stretch>
          </p:blipFill>
          <p:spPr>
            <a:xfrm>
              <a:off x="5914644" y="2290572"/>
              <a:ext cx="717803" cy="306324"/>
            </a:xfrm>
            <a:prstGeom prst="rect">
              <a:avLst/>
            </a:prstGeom>
          </p:spPr>
        </p:pic>
      </p:grpSp>
      <p:sp>
        <p:nvSpPr>
          <p:cNvPr id="40" name="object 24">
            <a:extLst>
              <a:ext uri="{FF2B5EF4-FFF2-40B4-BE49-F238E27FC236}">
                <a16:creationId xmlns:a16="http://schemas.microsoft.com/office/drawing/2014/main" id="{EE057916-6520-4D7C-A72C-C92F8EE02B8F}"/>
              </a:ext>
            </a:extLst>
          </p:cNvPr>
          <p:cNvSpPr txBox="1"/>
          <p:nvPr/>
        </p:nvSpPr>
        <p:spPr>
          <a:xfrm>
            <a:off x="2374744" y="1159756"/>
            <a:ext cx="5268789" cy="289823"/>
          </a:xfrm>
          <a:prstGeom prst="rect">
            <a:avLst/>
          </a:prstGeom>
        </p:spPr>
        <p:txBody>
          <a:bodyPr vert="horz" wrap="square" lIns="0" tIns="12700" rIns="0" bIns="0" rtlCol="0">
            <a:spAutoFit/>
          </a:bodyPr>
          <a:lstStyle/>
          <a:p>
            <a:pPr marL="12700" marR="5080">
              <a:lnSpc>
                <a:spcPct val="100000"/>
              </a:lnSpc>
              <a:spcBef>
                <a:spcPts val="100"/>
              </a:spcBef>
            </a:pPr>
            <a:r>
              <a:rPr sz="1800" b="1" dirty="0">
                <a:solidFill>
                  <a:srgbClr val="C00000"/>
                </a:solidFill>
                <a:latin typeface="Segoe Print"/>
                <a:cs typeface="Segoe Print"/>
              </a:rPr>
              <a:t>Underfi</a:t>
            </a:r>
            <a:r>
              <a:rPr sz="1800" b="1" spc="-10" dirty="0">
                <a:solidFill>
                  <a:srgbClr val="C00000"/>
                </a:solidFill>
                <a:latin typeface="Segoe Print"/>
                <a:cs typeface="Segoe Print"/>
              </a:rPr>
              <a:t>t</a:t>
            </a:r>
            <a:r>
              <a:rPr sz="1800" b="1" dirty="0">
                <a:solidFill>
                  <a:srgbClr val="C00000"/>
                </a:solidFill>
                <a:latin typeface="Segoe Print"/>
                <a:cs typeface="Segoe Print"/>
              </a:rPr>
              <a:t>ting:  </a:t>
            </a:r>
            <a:r>
              <a:rPr sz="1800" b="1" spc="-5" dirty="0">
                <a:latin typeface="Segoe Print"/>
                <a:cs typeface="Segoe Print"/>
              </a:rPr>
              <a:t>Model is </a:t>
            </a:r>
            <a:r>
              <a:rPr sz="1800" b="1" dirty="0">
                <a:latin typeface="Segoe Print"/>
                <a:cs typeface="Segoe Print"/>
              </a:rPr>
              <a:t>too </a:t>
            </a:r>
            <a:r>
              <a:rPr sz="1800" b="1" spc="5" dirty="0">
                <a:latin typeface="Segoe Print"/>
                <a:cs typeface="Segoe Print"/>
              </a:rPr>
              <a:t> </a:t>
            </a:r>
            <a:r>
              <a:rPr sz="1800" b="1" spc="-5" dirty="0">
                <a:latin typeface="Segoe Print"/>
                <a:cs typeface="Segoe Print"/>
              </a:rPr>
              <a:t>simple</a:t>
            </a:r>
            <a:endParaRPr sz="1800" dirty="0">
              <a:latin typeface="Segoe Print"/>
              <a:cs typeface="Segoe Print"/>
            </a:endParaRPr>
          </a:p>
        </p:txBody>
      </p:sp>
      <p:sp>
        <p:nvSpPr>
          <p:cNvPr id="41" name="object 25">
            <a:extLst>
              <a:ext uri="{FF2B5EF4-FFF2-40B4-BE49-F238E27FC236}">
                <a16:creationId xmlns:a16="http://schemas.microsoft.com/office/drawing/2014/main" id="{43C40260-78A2-426C-92E8-0024BCDB7DB8}"/>
              </a:ext>
            </a:extLst>
          </p:cNvPr>
          <p:cNvSpPr txBox="1"/>
          <p:nvPr/>
        </p:nvSpPr>
        <p:spPr>
          <a:xfrm>
            <a:off x="5355849" y="3867597"/>
            <a:ext cx="4242629" cy="289823"/>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C00000"/>
                </a:solidFill>
                <a:latin typeface="Segoe Print"/>
                <a:cs typeface="Segoe Print"/>
              </a:rPr>
              <a:t>Overfitting: </a:t>
            </a:r>
            <a:r>
              <a:rPr sz="1800" b="1" spc="-705" dirty="0">
                <a:solidFill>
                  <a:srgbClr val="C00000"/>
                </a:solidFill>
                <a:latin typeface="Segoe Print"/>
                <a:cs typeface="Segoe Print"/>
              </a:rPr>
              <a:t> </a:t>
            </a:r>
            <a:r>
              <a:rPr sz="1800" b="1" spc="-5" dirty="0">
                <a:latin typeface="Segoe Print"/>
                <a:cs typeface="Segoe Print"/>
              </a:rPr>
              <a:t>Model</a:t>
            </a:r>
            <a:r>
              <a:rPr sz="1800" b="1" spc="-35" dirty="0">
                <a:latin typeface="Segoe Print"/>
                <a:cs typeface="Segoe Print"/>
              </a:rPr>
              <a:t> </a:t>
            </a:r>
            <a:r>
              <a:rPr sz="1800" b="1" spc="-5" dirty="0">
                <a:latin typeface="Segoe Print"/>
                <a:cs typeface="Segoe Print"/>
              </a:rPr>
              <a:t>is</a:t>
            </a:r>
            <a:r>
              <a:rPr sz="1800" b="1" spc="-50" dirty="0">
                <a:latin typeface="Segoe Print"/>
                <a:cs typeface="Segoe Print"/>
              </a:rPr>
              <a:t> </a:t>
            </a:r>
            <a:r>
              <a:rPr sz="1800" b="1" dirty="0">
                <a:latin typeface="Segoe Print"/>
                <a:cs typeface="Segoe Print"/>
              </a:rPr>
              <a:t>too </a:t>
            </a:r>
            <a:r>
              <a:rPr sz="1800" b="1" spc="-705" dirty="0">
                <a:latin typeface="Segoe Print"/>
                <a:cs typeface="Segoe Print"/>
              </a:rPr>
              <a:t> </a:t>
            </a:r>
            <a:r>
              <a:rPr sz="1800" b="1" spc="-5" dirty="0">
                <a:latin typeface="Segoe Print"/>
                <a:cs typeface="Segoe Print"/>
              </a:rPr>
              <a:t>complex</a:t>
            </a:r>
            <a:endParaRPr sz="1800" dirty="0">
              <a:latin typeface="Segoe Print"/>
              <a:cs typeface="Segoe Print"/>
            </a:endParaRPr>
          </a:p>
        </p:txBody>
      </p:sp>
      <p:pic>
        <p:nvPicPr>
          <p:cNvPr id="42" name="object 26">
            <a:extLst>
              <a:ext uri="{FF2B5EF4-FFF2-40B4-BE49-F238E27FC236}">
                <a16:creationId xmlns:a16="http://schemas.microsoft.com/office/drawing/2014/main" id="{CCC6FBDA-083B-4DCC-A507-C11845EA2894}"/>
              </a:ext>
            </a:extLst>
          </p:cNvPr>
          <p:cNvPicPr/>
          <p:nvPr/>
        </p:nvPicPr>
        <p:blipFill>
          <a:blip r:embed="rId12" cstate="print"/>
          <a:stretch>
            <a:fillRect/>
          </a:stretch>
        </p:blipFill>
        <p:spPr>
          <a:xfrm>
            <a:off x="3586058" y="791172"/>
            <a:ext cx="4262627" cy="306324"/>
          </a:xfrm>
          <a:prstGeom prst="rect">
            <a:avLst/>
          </a:prstGeom>
        </p:spPr>
      </p:pic>
    </p:spTree>
    <p:extLst>
      <p:ext uri="{BB962C8B-B14F-4D97-AF65-F5344CB8AC3E}">
        <p14:creationId xmlns:p14="http://schemas.microsoft.com/office/powerpoint/2010/main" val="346294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barn(inVertical)">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barn(inVertical)">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arn(inVertical)">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2">
            <a:extLst>
              <a:ext uri="{FF2B5EF4-FFF2-40B4-BE49-F238E27FC236}">
                <a16:creationId xmlns:a16="http://schemas.microsoft.com/office/drawing/2014/main" id="{3B0D90A1-3630-46C0-9BF8-E8C250BEA305}"/>
              </a:ext>
            </a:extLst>
          </p:cNvPr>
          <p:cNvGrpSpPr/>
          <p:nvPr/>
        </p:nvGrpSpPr>
        <p:grpSpPr>
          <a:xfrm>
            <a:off x="698722" y="2215133"/>
            <a:ext cx="7746555" cy="4540837"/>
            <a:chOff x="692349" y="2215133"/>
            <a:chExt cx="8442802" cy="4540837"/>
          </a:xfrm>
        </p:grpSpPr>
        <p:pic>
          <p:nvPicPr>
            <p:cNvPr id="5" name="object 3">
              <a:extLst>
                <a:ext uri="{FF2B5EF4-FFF2-40B4-BE49-F238E27FC236}">
                  <a16:creationId xmlns:a16="http://schemas.microsoft.com/office/drawing/2014/main" id="{98BB21C9-99A0-40F0-8138-0BBF64145D6C}"/>
                </a:ext>
              </a:extLst>
            </p:cNvPr>
            <p:cNvPicPr/>
            <p:nvPr/>
          </p:nvPicPr>
          <p:blipFill>
            <a:blip r:embed="rId2" cstate="print"/>
            <a:stretch>
              <a:fillRect/>
            </a:stretch>
          </p:blipFill>
          <p:spPr>
            <a:xfrm>
              <a:off x="2231898" y="3879589"/>
              <a:ext cx="5421629" cy="2876381"/>
            </a:xfrm>
            <a:prstGeom prst="rect">
              <a:avLst/>
            </a:prstGeom>
          </p:spPr>
        </p:pic>
        <p:pic>
          <p:nvPicPr>
            <p:cNvPr id="6" name="object 4">
              <a:extLst>
                <a:ext uri="{FF2B5EF4-FFF2-40B4-BE49-F238E27FC236}">
                  <a16:creationId xmlns:a16="http://schemas.microsoft.com/office/drawing/2014/main" id="{E99ED97E-E5AD-4CD4-AC5D-370F0481D241}"/>
                </a:ext>
              </a:extLst>
            </p:cNvPr>
            <p:cNvPicPr/>
            <p:nvPr/>
          </p:nvPicPr>
          <p:blipFill>
            <a:blip r:embed="rId3" cstate="print"/>
            <a:stretch>
              <a:fillRect/>
            </a:stretch>
          </p:blipFill>
          <p:spPr>
            <a:xfrm>
              <a:off x="796289" y="2215133"/>
              <a:ext cx="7183876" cy="417704"/>
            </a:xfrm>
            <a:prstGeom prst="rect">
              <a:avLst/>
            </a:prstGeom>
          </p:spPr>
        </p:pic>
        <p:pic>
          <p:nvPicPr>
            <p:cNvPr id="7" name="object 5">
              <a:extLst>
                <a:ext uri="{FF2B5EF4-FFF2-40B4-BE49-F238E27FC236}">
                  <a16:creationId xmlns:a16="http://schemas.microsoft.com/office/drawing/2014/main" id="{8D922870-345E-49DE-9FE6-4E71C93C1AA4}"/>
                </a:ext>
              </a:extLst>
            </p:cNvPr>
            <p:cNvPicPr/>
            <p:nvPr/>
          </p:nvPicPr>
          <p:blipFill>
            <a:blip r:embed="rId4" cstate="print"/>
            <a:stretch>
              <a:fillRect/>
            </a:stretch>
          </p:blipFill>
          <p:spPr>
            <a:xfrm>
              <a:off x="692349" y="2788983"/>
              <a:ext cx="3162880" cy="336930"/>
            </a:xfrm>
            <a:prstGeom prst="rect">
              <a:avLst/>
            </a:prstGeom>
          </p:spPr>
        </p:pic>
        <p:pic>
          <p:nvPicPr>
            <p:cNvPr id="8" name="object 6">
              <a:extLst>
                <a:ext uri="{FF2B5EF4-FFF2-40B4-BE49-F238E27FC236}">
                  <a16:creationId xmlns:a16="http://schemas.microsoft.com/office/drawing/2014/main" id="{BAF5E035-B30B-474D-912C-71A1F0ED1C56}"/>
                </a:ext>
              </a:extLst>
            </p:cNvPr>
            <p:cNvPicPr/>
            <p:nvPr/>
          </p:nvPicPr>
          <p:blipFill>
            <a:blip r:embed="rId5" cstate="print"/>
            <a:stretch>
              <a:fillRect/>
            </a:stretch>
          </p:blipFill>
          <p:spPr>
            <a:xfrm>
              <a:off x="692349" y="3292975"/>
              <a:ext cx="8442802" cy="362458"/>
            </a:xfrm>
            <a:prstGeom prst="rect">
              <a:avLst/>
            </a:prstGeom>
          </p:spPr>
        </p:pic>
      </p:grpSp>
      <p:sp>
        <p:nvSpPr>
          <p:cNvPr id="10" name="object 8">
            <a:extLst>
              <a:ext uri="{FF2B5EF4-FFF2-40B4-BE49-F238E27FC236}">
                <a16:creationId xmlns:a16="http://schemas.microsoft.com/office/drawing/2014/main" id="{375FC461-E669-48A7-8C3F-2154AFFFE207}"/>
              </a:ext>
            </a:extLst>
          </p:cNvPr>
          <p:cNvSpPr txBox="1">
            <a:spLocks noGrp="1"/>
          </p:cNvSpPr>
          <p:nvPr>
            <p:ph type="title"/>
          </p:nvPr>
        </p:nvSpPr>
        <p:spPr>
          <a:xfrm>
            <a:off x="615949" y="262909"/>
            <a:ext cx="7829328" cy="628377"/>
          </a:xfrm>
          <a:prstGeom prst="rect">
            <a:avLst/>
          </a:prstGeom>
          <a:solidFill>
            <a:schemeClr val="bg2">
              <a:lumMod val="20000"/>
              <a:lumOff val="80000"/>
            </a:schemeClr>
          </a:solidFill>
        </p:spPr>
        <p:txBody>
          <a:bodyPr vert="horz" wrap="square" lIns="0" tIns="12700" rIns="0" bIns="0" rtlCol="0">
            <a:spAutoFit/>
          </a:bodyPr>
          <a:lstStyle/>
          <a:p>
            <a:pPr marL="12700">
              <a:lnSpc>
                <a:spcPct val="100000"/>
              </a:lnSpc>
              <a:spcBef>
                <a:spcPts val="100"/>
              </a:spcBef>
            </a:pPr>
            <a:r>
              <a:rPr sz="4000" b="1" spc="-10" dirty="0"/>
              <a:t>Polynomial</a:t>
            </a:r>
            <a:r>
              <a:rPr sz="4000" b="1" spc="-55" dirty="0"/>
              <a:t> </a:t>
            </a:r>
            <a:r>
              <a:rPr sz="4000" b="1" spc="-15" dirty="0"/>
              <a:t>Regression</a:t>
            </a:r>
            <a:r>
              <a:rPr lang="en-US" sz="4000" b="1" spc="-15" dirty="0"/>
              <a:t> (Overfitting)</a:t>
            </a:r>
            <a:endParaRPr sz="4000" b="1" spc="-15" dirty="0"/>
          </a:p>
        </p:txBody>
      </p:sp>
      <p:pic>
        <p:nvPicPr>
          <p:cNvPr id="11" name="object 10">
            <a:extLst>
              <a:ext uri="{FF2B5EF4-FFF2-40B4-BE49-F238E27FC236}">
                <a16:creationId xmlns:a16="http://schemas.microsoft.com/office/drawing/2014/main" id="{3B283C39-F49E-4F29-B3C6-C47C3848C0CC}"/>
              </a:ext>
            </a:extLst>
          </p:cNvPr>
          <p:cNvPicPr/>
          <p:nvPr/>
        </p:nvPicPr>
        <p:blipFill>
          <a:blip r:embed="rId6" cstate="print"/>
          <a:stretch>
            <a:fillRect/>
          </a:stretch>
        </p:blipFill>
        <p:spPr>
          <a:xfrm>
            <a:off x="810357" y="1282828"/>
            <a:ext cx="5787391" cy="350773"/>
          </a:xfrm>
          <a:prstGeom prst="rect">
            <a:avLst/>
          </a:prstGeom>
        </p:spPr>
      </p:pic>
      <p:pic>
        <p:nvPicPr>
          <p:cNvPr id="12" name="object 11">
            <a:extLst>
              <a:ext uri="{FF2B5EF4-FFF2-40B4-BE49-F238E27FC236}">
                <a16:creationId xmlns:a16="http://schemas.microsoft.com/office/drawing/2014/main" id="{7C31380F-A59E-4D53-9908-B80A6E93D646}"/>
              </a:ext>
            </a:extLst>
          </p:cNvPr>
          <p:cNvPicPr/>
          <p:nvPr/>
        </p:nvPicPr>
        <p:blipFill>
          <a:blip r:embed="rId7" cstate="print"/>
          <a:stretch>
            <a:fillRect/>
          </a:stretch>
        </p:blipFill>
        <p:spPr>
          <a:xfrm>
            <a:off x="796289" y="1758188"/>
            <a:ext cx="7039415" cy="362458"/>
          </a:xfrm>
          <a:prstGeom prst="rect">
            <a:avLst/>
          </a:prstGeom>
        </p:spPr>
      </p:pic>
      <p:sp>
        <p:nvSpPr>
          <p:cNvPr id="13" name="object 13">
            <a:extLst>
              <a:ext uri="{FF2B5EF4-FFF2-40B4-BE49-F238E27FC236}">
                <a16:creationId xmlns:a16="http://schemas.microsoft.com/office/drawing/2014/main" id="{21680760-C08B-4E77-88FA-6E069B2825AD}"/>
              </a:ext>
            </a:extLst>
          </p:cNvPr>
          <p:cNvSpPr txBox="1"/>
          <p:nvPr/>
        </p:nvSpPr>
        <p:spPr>
          <a:xfrm>
            <a:off x="6944549" y="1313688"/>
            <a:ext cx="1417955" cy="330200"/>
          </a:xfrm>
          <a:prstGeom prst="rect">
            <a:avLst/>
          </a:prstGeom>
        </p:spPr>
        <p:txBody>
          <a:bodyPr vert="horz" wrap="square" lIns="0" tIns="12065" rIns="0" bIns="0" rtlCol="0">
            <a:spAutoFit/>
          </a:bodyPr>
          <a:lstStyle/>
          <a:p>
            <a:pPr marL="12700">
              <a:lnSpc>
                <a:spcPct val="100000"/>
              </a:lnSpc>
              <a:spcBef>
                <a:spcPts val="95"/>
              </a:spcBef>
            </a:pPr>
            <a:r>
              <a:rPr sz="2000" b="1" spc="-5" dirty="0">
                <a:solidFill>
                  <a:srgbClr val="C00000"/>
                </a:solidFill>
                <a:latin typeface="Segoe Print"/>
                <a:cs typeface="Segoe Print"/>
              </a:rPr>
              <a:t>Overfitting</a:t>
            </a:r>
            <a:endParaRPr sz="2000" dirty="0">
              <a:latin typeface="Segoe Print"/>
              <a:cs typeface="Segoe Print"/>
            </a:endParaRPr>
          </a:p>
        </p:txBody>
      </p:sp>
    </p:spTree>
    <p:extLst>
      <p:ext uri="{BB962C8B-B14F-4D97-AF65-F5344CB8AC3E}">
        <p14:creationId xmlns:p14="http://schemas.microsoft.com/office/powerpoint/2010/main" val="155824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14">
            <a:extLst>
              <a:ext uri="{FF2B5EF4-FFF2-40B4-BE49-F238E27FC236}">
                <a16:creationId xmlns:a16="http://schemas.microsoft.com/office/drawing/2014/main" id="{1834712F-96B7-4AEA-9B3D-A5AAB626E455}"/>
              </a:ext>
            </a:extLst>
          </p:cNvPr>
          <p:cNvGrpSpPr/>
          <p:nvPr/>
        </p:nvGrpSpPr>
        <p:grpSpPr>
          <a:xfrm>
            <a:off x="1726538" y="3682536"/>
            <a:ext cx="5028565" cy="3189605"/>
            <a:chOff x="6959719" y="3453457"/>
            <a:chExt cx="5028565" cy="3189605"/>
          </a:xfrm>
        </p:grpSpPr>
        <p:pic>
          <p:nvPicPr>
            <p:cNvPr id="7" name="object 15">
              <a:extLst>
                <a:ext uri="{FF2B5EF4-FFF2-40B4-BE49-F238E27FC236}">
                  <a16:creationId xmlns:a16="http://schemas.microsoft.com/office/drawing/2014/main" id="{9619F4EF-8C81-4A26-B510-E9F05E1DEFF3}"/>
                </a:ext>
              </a:extLst>
            </p:cNvPr>
            <p:cNvPicPr/>
            <p:nvPr/>
          </p:nvPicPr>
          <p:blipFill>
            <a:blip r:embed="rId2" cstate="print"/>
            <a:stretch>
              <a:fillRect/>
            </a:stretch>
          </p:blipFill>
          <p:spPr>
            <a:xfrm>
              <a:off x="6959719" y="3453457"/>
              <a:ext cx="5028393" cy="3189277"/>
            </a:xfrm>
            <a:prstGeom prst="rect">
              <a:avLst/>
            </a:prstGeom>
          </p:spPr>
        </p:pic>
        <p:sp>
          <p:nvSpPr>
            <p:cNvPr id="8" name="object 16">
              <a:extLst>
                <a:ext uri="{FF2B5EF4-FFF2-40B4-BE49-F238E27FC236}">
                  <a16:creationId xmlns:a16="http://schemas.microsoft.com/office/drawing/2014/main" id="{A04CCE1D-5556-4069-9020-6303F3CEDFAB}"/>
                </a:ext>
              </a:extLst>
            </p:cNvPr>
            <p:cNvSpPr/>
            <p:nvPr/>
          </p:nvSpPr>
          <p:spPr>
            <a:xfrm>
              <a:off x="7727061" y="3571874"/>
              <a:ext cx="2221230" cy="701040"/>
            </a:xfrm>
            <a:custGeom>
              <a:avLst/>
              <a:gdLst/>
              <a:ahLst/>
              <a:cxnLst/>
              <a:rect l="l" t="t" r="r" b="b"/>
              <a:pathLst>
                <a:path w="2221229" h="701039">
                  <a:moveTo>
                    <a:pt x="2221229" y="0"/>
                  </a:moveTo>
                  <a:lnTo>
                    <a:pt x="0" y="0"/>
                  </a:lnTo>
                  <a:lnTo>
                    <a:pt x="0" y="701039"/>
                  </a:lnTo>
                  <a:lnTo>
                    <a:pt x="2221229" y="701039"/>
                  </a:lnTo>
                  <a:lnTo>
                    <a:pt x="2221229" y="0"/>
                  </a:lnTo>
                  <a:close/>
                </a:path>
              </a:pathLst>
            </a:custGeom>
            <a:solidFill>
              <a:srgbClr val="FFFFFF"/>
            </a:solidFill>
          </p:spPr>
          <p:txBody>
            <a:bodyPr wrap="square" lIns="0" tIns="0" rIns="0" bIns="0" rtlCol="0"/>
            <a:lstStyle/>
            <a:p>
              <a:endParaRPr/>
            </a:p>
          </p:txBody>
        </p:sp>
        <p:sp>
          <p:nvSpPr>
            <p:cNvPr id="9" name="object 17">
              <a:extLst>
                <a:ext uri="{FF2B5EF4-FFF2-40B4-BE49-F238E27FC236}">
                  <a16:creationId xmlns:a16="http://schemas.microsoft.com/office/drawing/2014/main" id="{020331EF-8D6A-46BC-96C5-38B44AF00ABC}"/>
                </a:ext>
              </a:extLst>
            </p:cNvPr>
            <p:cNvSpPr/>
            <p:nvPr/>
          </p:nvSpPr>
          <p:spPr>
            <a:xfrm>
              <a:off x="7727061" y="3571874"/>
              <a:ext cx="2221230" cy="701040"/>
            </a:xfrm>
            <a:custGeom>
              <a:avLst/>
              <a:gdLst/>
              <a:ahLst/>
              <a:cxnLst/>
              <a:rect l="l" t="t" r="r" b="b"/>
              <a:pathLst>
                <a:path w="2221229" h="701039">
                  <a:moveTo>
                    <a:pt x="0" y="701039"/>
                  </a:moveTo>
                  <a:lnTo>
                    <a:pt x="2221229" y="701039"/>
                  </a:lnTo>
                  <a:lnTo>
                    <a:pt x="2221229" y="0"/>
                  </a:lnTo>
                  <a:lnTo>
                    <a:pt x="0" y="0"/>
                  </a:lnTo>
                  <a:lnTo>
                    <a:pt x="0" y="701039"/>
                  </a:lnTo>
                  <a:close/>
                </a:path>
              </a:pathLst>
            </a:custGeom>
            <a:ln w="12700">
              <a:solidFill>
                <a:srgbClr val="FFFFFF"/>
              </a:solidFill>
            </a:ln>
          </p:spPr>
          <p:txBody>
            <a:bodyPr wrap="square" lIns="0" tIns="0" rIns="0" bIns="0" rtlCol="0"/>
            <a:lstStyle/>
            <a:p>
              <a:endParaRPr/>
            </a:p>
          </p:txBody>
        </p:sp>
        <p:pic>
          <p:nvPicPr>
            <p:cNvPr id="10" name="object 18">
              <a:extLst>
                <a:ext uri="{FF2B5EF4-FFF2-40B4-BE49-F238E27FC236}">
                  <a16:creationId xmlns:a16="http://schemas.microsoft.com/office/drawing/2014/main" id="{2D5D2BE5-1BE0-4BDE-A7F9-4B59B29C9148}"/>
                </a:ext>
              </a:extLst>
            </p:cNvPr>
            <p:cNvPicPr/>
            <p:nvPr/>
          </p:nvPicPr>
          <p:blipFill>
            <a:blip r:embed="rId3" cstate="print"/>
            <a:stretch>
              <a:fillRect/>
            </a:stretch>
          </p:blipFill>
          <p:spPr>
            <a:xfrm>
              <a:off x="7746491" y="3624071"/>
              <a:ext cx="867918" cy="448818"/>
            </a:xfrm>
            <a:prstGeom prst="rect">
              <a:avLst/>
            </a:prstGeom>
          </p:spPr>
        </p:pic>
        <p:pic>
          <p:nvPicPr>
            <p:cNvPr id="11" name="object 19">
              <a:extLst>
                <a:ext uri="{FF2B5EF4-FFF2-40B4-BE49-F238E27FC236}">
                  <a16:creationId xmlns:a16="http://schemas.microsoft.com/office/drawing/2014/main" id="{6699D697-B7AC-4826-8C5F-9DA08378C363}"/>
                </a:ext>
              </a:extLst>
            </p:cNvPr>
            <p:cNvPicPr/>
            <p:nvPr/>
          </p:nvPicPr>
          <p:blipFill>
            <a:blip r:embed="rId4" cstate="print"/>
            <a:stretch>
              <a:fillRect/>
            </a:stretch>
          </p:blipFill>
          <p:spPr>
            <a:xfrm>
              <a:off x="8634222" y="3697223"/>
              <a:ext cx="742950" cy="160781"/>
            </a:xfrm>
            <a:prstGeom prst="rect">
              <a:avLst/>
            </a:prstGeom>
          </p:spPr>
        </p:pic>
        <p:pic>
          <p:nvPicPr>
            <p:cNvPr id="12" name="object 20">
              <a:extLst>
                <a:ext uri="{FF2B5EF4-FFF2-40B4-BE49-F238E27FC236}">
                  <a16:creationId xmlns:a16="http://schemas.microsoft.com/office/drawing/2014/main" id="{4B56919E-31C1-4F1F-9689-E34330B19541}"/>
                </a:ext>
              </a:extLst>
            </p:cNvPr>
            <p:cNvPicPr/>
            <p:nvPr/>
          </p:nvPicPr>
          <p:blipFill>
            <a:blip r:embed="rId5" cstate="print"/>
            <a:stretch>
              <a:fillRect/>
            </a:stretch>
          </p:blipFill>
          <p:spPr>
            <a:xfrm>
              <a:off x="8614410" y="3939539"/>
              <a:ext cx="909066" cy="130301"/>
            </a:xfrm>
            <a:prstGeom prst="rect">
              <a:avLst/>
            </a:prstGeom>
          </p:spPr>
        </p:pic>
        <p:sp>
          <p:nvSpPr>
            <p:cNvPr id="13" name="object 21">
              <a:extLst>
                <a:ext uri="{FF2B5EF4-FFF2-40B4-BE49-F238E27FC236}">
                  <a16:creationId xmlns:a16="http://schemas.microsoft.com/office/drawing/2014/main" id="{6159260F-9551-4307-91E4-C54E726C1D16}"/>
                </a:ext>
              </a:extLst>
            </p:cNvPr>
            <p:cNvSpPr/>
            <p:nvPr/>
          </p:nvSpPr>
          <p:spPr>
            <a:xfrm>
              <a:off x="9138285" y="5249036"/>
              <a:ext cx="1445260" cy="490855"/>
            </a:xfrm>
            <a:custGeom>
              <a:avLst/>
              <a:gdLst/>
              <a:ahLst/>
              <a:cxnLst/>
              <a:rect l="l" t="t" r="r" b="b"/>
              <a:pathLst>
                <a:path w="1445259" h="490854">
                  <a:moveTo>
                    <a:pt x="0" y="245363"/>
                  </a:moveTo>
                  <a:lnTo>
                    <a:pt x="13027" y="198739"/>
                  </a:lnTo>
                  <a:lnTo>
                    <a:pt x="50493" y="155068"/>
                  </a:lnTo>
                  <a:lnTo>
                    <a:pt x="109976" y="115172"/>
                  </a:lnTo>
                  <a:lnTo>
                    <a:pt x="147216" y="96897"/>
                  </a:lnTo>
                  <a:lnTo>
                    <a:pt x="189051" y="79875"/>
                  </a:lnTo>
                  <a:lnTo>
                    <a:pt x="235179" y="64208"/>
                  </a:lnTo>
                  <a:lnTo>
                    <a:pt x="285296" y="49999"/>
                  </a:lnTo>
                  <a:lnTo>
                    <a:pt x="339099" y="37351"/>
                  </a:lnTo>
                  <a:lnTo>
                    <a:pt x="396287" y="26366"/>
                  </a:lnTo>
                  <a:lnTo>
                    <a:pt x="456555" y="17148"/>
                  </a:lnTo>
                  <a:lnTo>
                    <a:pt x="519600" y="9800"/>
                  </a:lnTo>
                  <a:lnTo>
                    <a:pt x="585121" y="4424"/>
                  </a:lnTo>
                  <a:lnTo>
                    <a:pt x="652814" y="1123"/>
                  </a:lnTo>
                  <a:lnTo>
                    <a:pt x="722376" y="0"/>
                  </a:lnTo>
                  <a:lnTo>
                    <a:pt x="791937" y="1123"/>
                  </a:lnTo>
                  <a:lnTo>
                    <a:pt x="859630" y="4424"/>
                  </a:lnTo>
                  <a:lnTo>
                    <a:pt x="925151" y="9800"/>
                  </a:lnTo>
                  <a:lnTo>
                    <a:pt x="988196" y="17148"/>
                  </a:lnTo>
                  <a:lnTo>
                    <a:pt x="1048464" y="26366"/>
                  </a:lnTo>
                  <a:lnTo>
                    <a:pt x="1105652" y="37351"/>
                  </a:lnTo>
                  <a:lnTo>
                    <a:pt x="1159455" y="49999"/>
                  </a:lnTo>
                  <a:lnTo>
                    <a:pt x="1209572" y="64208"/>
                  </a:lnTo>
                  <a:lnTo>
                    <a:pt x="1255700" y="79875"/>
                  </a:lnTo>
                  <a:lnTo>
                    <a:pt x="1297535" y="96897"/>
                  </a:lnTo>
                  <a:lnTo>
                    <a:pt x="1334775" y="115172"/>
                  </a:lnTo>
                  <a:lnTo>
                    <a:pt x="1394258" y="155068"/>
                  </a:lnTo>
                  <a:lnTo>
                    <a:pt x="1431724" y="198739"/>
                  </a:lnTo>
                  <a:lnTo>
                    <a:pt x="1444752" y="245363"/>
                  </a:lnTo>
                  <a:lnTo>
                    <a:pt x="1441444" y="268993"/>
                  </a:lnTo>
                  <a:lnTo>
                    <a:pt x="1415894" y="314244"/>
                  </a:lnTo>
                  <a:lnTo>
                    <a:pt x="1367117" y="356130"/>
                  </a:lnTo>
                  <a:lnTo>
                    <a:pt x="1297535" y="393830"/>
                  </a:lnTo>
                  <a:lnTo>
                    <a:pt x="1255700" y="410852"/>
                  </a:lnTo>
                  <a:lnTo>
                    <a:pt x="1209572" y="426519"/>
                  </a:lnTo>
                  <a:lnTo>
                    <a:pt x="1159455" y="440728"/>
                  </a:lnTo>
                  <a:lnTo>
                    <a:pt x="1105652" y="453376"/>
                  </a:lnTo>
                  <a:lnTo>
                    <a:pt x="1048464" y="464361"/>
                  </a:lnTo>
                  <a:lnTo>
                    <a:pt x="988196" y="473579"/>
                  </a:lnTo>
                  <a:lnTo>
                    <a:pt x="925151" y="480927"/>
                  </a:lnTo>
                  <a:lnTo>
                    <a:pt x="859630" y="486303"/>
                  </a:lnTo>
                  <a:lnTo>
                    <a:pt x="791937" y="489604"/>
                  </a:lnTo>
                  <a:lnTo>
                    <a:pt x="722376" y="490728"/>
                  </a:lnTo>
                  <a:lnTo>
                    <a:pt x="652814" y="489604"/>
                  </a:lnTo>
                  <a:lnTo>
                    <a:pt x="585121" y="486303"/>
                  </a:lnTo>
                  <a:lnTo>
                    <a:pt x="519600" y="480927"/>
                  </a:lnTo>
                  <a:lnTo>
                    <a:pt x="456555" y="473579"/>
                  </a:lnTo>
                  <a:lnTo>
                    <a:pt x="396287" y="464361"/>
                  </a:lnTo>
                  <a:lnTo>
                    <a:pt x="339099" y="453376"/>
                  </a:lnTo>
                  <a:lnTo>
                    <a:pt x="285296" y="440728"/>
                  </a:lnTo>
                  <a:lnTo>
                    <a:pt x="235179" y="426519"/>
                  </a:lnTo>
                  <a:lnTo>
                    <a:pt x="189051" y="410852"/>
                  </a:lnTo>
                  <a:lnTo>
                    <a:pt x="147216" y="393830"/>
                  </a:lnTo>
                  <a:lnTo>
                    <a:pt x="109976" y="375555"/>
                  </a:lnTo>
                  <a:lnTo>
                    <a:pt x="50493" y="335659"/>
                  </a:lnTo>
                  <a:lnTo>
                    <a:pt x="13027" y="291988"/>
                  </a:lnTo>
                  <a:lnTo>
                    <a:pt x="0" y="245363"/>
                  </a:lnTo>
                  <a:close/>
                </a:path>
              </a:pathLst>
            </a:custGeom>
            <a:ln w="57150">
              <a:solidFill>
                <a:srgbClr val="92D050"/>
              </a:solidFill>
              <a:prstDash val="dash"/>
            </a:ln>
          </p:spPr>
          <p:txBody>
            <a:bodyPr wrap="square" lIns="0" tIns="0" rIns="0" bIns="0" rtlCol="0"/>
            <a:lstStyle/>
            <a:p>
              <a:endParaRPr/>
            </a:p>
          </p:txBody>
        </p:sp>
      </p:grpSp>
      <p:sp>
        <p:nvSpPr>
          <p:cNvPr id="14" name="object 22">
            <a:extLst>
              <a:ext uri="{FF2B5EF4-FFF2-40B4-BE49-F238E27FC236}">
                <a16:creationId xmlns:a16="http://schemas.microsoft.com/office/drawing/2014/main" id="{8FAE8BFF-F589-44C6-9CD4-D94054D12985}"/>
              </a:ext>
            </a:extLst>
          </p:cNvPr>
          <p:cNvSpPr txBox="1"/>
          <p:nvPr/>
        </p:nvSpPr>
        <p:spPr>
          <a:xfrm>
            <a:off x="4143991" y="4836059"/>
            <a:ext cx="1071245" cy="513715"/>
          </a:xfrm>
          <a:prstGeom prst="rect">
            <a:avLst/>
          </a:prstGeom>
        </p:spPr>
        <p:txBody>
          <a:bodyPr vert="horz" wrap="square" lIns="0" tIns="12700" rIns="0" bIns="0" rtlCol="0">
            <a:spAutoFit/>
          </a:bodyPr>
          <a:lstStyle/>
          <a:p>
            <a:pPr marL="12700" marR="5080">
              <a:lnSpc>
                <a:spcPct val="100000"/>
              </a:lnSpc>
              <a:spcBef>
                <a:spcPts val="100"/>
              </a:spcBef>
            </a:pPr>
            <a:r>
              <a:rPr sz="1600" b="1" spc="-5" dirty="0">
                <a:latin typeface="Calibri"/>
                <a:cs typeface="Calibri"/>
              </a:rPr>
              <a:t>Good</a:t>
            </a:r>
            <a:r>
              <a:rPr sz="1600" b="1" spc="-65" dirty="0">
                <a:latin typeface="Calibri"/>
                <a:cs typeface="Calibri"/>
              </a:rPr>
              <a:t> </a:t>
            </a:r>
            <a:r>
              <a:rPr sz="1600" b="1" spc="-5" dirty="0">
                <a:latin typeface="Calibri"/>
                <a:cs typeface="Calibri"/>
              </a:rPr>
              <a:t>choice </a:t>
            </a:r>
            <a:r>
              <a:rPr sz="1600" b="1" spc="-345" dirty="0">
                <a:latin typeface="Calibri"/>
                <a:cs typeface="Calibri"/>
              </a:rPr>
              <a:t> </a:t>
            </a:r>
            <a:r>
              <a:rPr sz="1600" b="1" dirty="0">
                <a:latin typeface="Calibri"/>
                <a:cs typeface="Calibri"/>
              </a:rPr>
              <a:t>of</a:t>
            </a:r>
            <a:r>
              <a:rPr sz="1600" b="1" spc="-5" dirty="0">
                <a:latin typeface="Calibri"/>
                <a:cs typeface="Calibri"/>
              </a:rPr>
              <a:t> </a:t>
            </a:r>
            <a:r>
              <a:rPr sz="1600" b="1" i="1" dirty="0">
                <a:latin typeface="Calibri"/>
                <a:cs typeface="Calibri"/>
              </a:rPr>
              <a:t>M</a:t>
            </a:r>
            <a:endParaRPr sz="1600" dirty="0">
              <a:latin typeface="Calibri"/>
              <a:cs typeface="Calibri"/>
            </a:endParaRPr>
          </a:p>
        </p:txBody>
      </p:sp>
      <p:sp>
        <p:nvSpPr>
          <p:cNvPr id="15" name="object 23">
            <a:extLst>
              <a:ext uri="{FF2B5EF4-FFF2-40B4-BE49-F238E27FC236}">
                <a16:creationId xmlns:a16="http://schemas.microsoft.com/office/drawing/2014/main" id="{C4B492AC-40A3-42F0-9393-A363E741E793}"/>
              </a:ext>
            </a:extLst>
          </p:cNvPr>
          <p:cNvSpPr txBox="1"/>
          <p:nvPr/>
        </p:nvSpPr>
        <p:spPr>
          <a:xfrm>
            <a:off x="931730" y="2077305"/>
            <a:ext cx="2015539" cy="391160"/>
          </a:xfrm>
          <a:prstGeom prst="rect">
            <a:avLst/>
          </a:prstGeom>
        </p:spPr>
        <p:txBody>
          <a:bodyPr vert="horz" wrap="square" lIns="0" tIns="12700" rIns="0" bIns="0" rtlCol="0">
            <a:spAutoFit/>
          </a:bodyPr>
          <a:lstStyle/>
          <a:p>
            <a:pPr marL="12700">
              <a:lnSpc>
                <a:spcPct val="100000"/>
              </a:lnSpc>
              <a:spcBef>
                <a:spcPts val="100"/>
              </a:spcBef>
            </a:pPr>
            <a:r>
              <a:rPr sz="2400" b="1" u="heavy" dirty="0">
                <a:solidFill>
                  <a:srgbClr val="00AF50"/>
                </a:solidFill>
                <a:uFill>
                  <a:solidFill>
                    <a:srgbClr val="00AF50"/>
                  </a:solidFill>
                </a:uFill>
                <a:latin typeface="Calibri"/>
                <a:cs typeface="Calibri"/>
              </a:rPr>
              <a:t>Solution</a:t>
            </a:r>
            <a:r>
              <a:rPr sz="2400" b="1" u="heavy" spc="-100" dirty="0">
                <a:solidFill>
                  <a:srgbClr val="00AF50"/>
                </a:solidFill>
                <a:uFill>
                  <a:solidFill>
                    <a:srgbClr val="00AF50"/>
                  </a:solidFill>
                </a:uFill>
                <a:latin typeface="Calibri"/>
                <a:cs typeface="Calibri"/>
              </a:rPr>
              <a:t> </a:t>
            </a:r>
            <a:r>
              <a:rPr sz="2400" b="1" u="heavy" dirty="0">
                <a:solidFill>
                  <a:srgbClr val="00AF50"/>
                </a:solidFill>
                <a:uFill>
                  <a:solidFill>
                    <a:srgbClr val="00AF50"/>
                  </a:solidFill>
                </a:uFill>
                <a:latin typeface="Calibri"/>
                <a:cs typeface="Calibri"/>
              </a:rPr>
              <a:t>1:</a:t>
            </a:r>
            <a:endParaRPr sz="2400" dirty="0">
              <a:latin typeface="Calibri"/>
              <a:cs typeface="Calibri"/>
            </a:endParaRPr>
          </a:p>
        </p:txBody>
      </p:sp>
      <p:pic>
        <p:nvPicPr>
          <p:cNvPr id="16" name="object 24">
            <a:extLst>
              <a:ext uri="{FF2B5EF4-FFF2-40B4-BE49-F238E27FC236}">
                <a16:creationId xmlns:a16="http://schemas.microsoft.com/office/drawing/2014/main" id="{9D41936F-EB51-4B49-8730-B94AE2C34E18}"/>
              </a:ext>
            </a:extLst>
          </p:cNvPr>
          <p:cNvPicPr/>
          <p:nvPr/>
        </p:nvPicPr>
        <p:blipFill>
          <a:blip r:embed="rId6" cstate="print"/>
          <a:stretch>
            <a:fillRect/>
          </a:stretch>
        </p:blipFill>
        <p:spPr>
          <a:xfrm>
            <a:off x="738821" y="2537303"/>
            <a:ext cx="7476711" cy="1007557"/>
          </a:xfrm>
          <a:prstGeom prst="rect">
            <a:avLst/>
          </a:prstGeom>
        </p:spPr>
      </p:pic>
      <p:sp>
        <p:nvSpPr>
          <p:cNvPr id="17" name="object 8">
            <a:extLst>
              <a:ext uri="{FF2B5EF4-FFF2-40B4-BE49-F238E27FC236}">
                <a16:creationId xmlns:a16="http://schemas.microsoft.com/office/drawing/2014/main" id="{1C25180A-921D-4ABD-A10C-1981EB63D15B}"/>
              </a:ext>
            </a:extLst>
          </p:cNvPr>
          <p:cNvSpPr txBox="1">
            <a:spLocks noGrp="1"/>
          </p:cNvSpPr>
          <p:nvPr>
            <p:ph type="title"/>
          </p:nvPr>
        </p:nvSpPr>
        <p:spPr>
          <a:xfrm>
            <a:off x="615949" y="262909"/>
            <a:ext cx="7829328" cy="628377"/>
          </a:xfrm>
          <a:prstGeom prst="rect">
            <a:avLst/>
          </a:prstGeom>
          <a:solidFill>
            <a:schemeClr val="bg2">
              <a:lumMod val="20000"/>
              <a:lumOff val="80000"/>
            </a:schemeClr>
          </a:solidFill>
        </p:spPr>
        <p:txBody>
          <a:bodyPr vert="horz" wrap="square" lIns="0" tIns="12700" rIns="0" bIns="0" rtlCol="0">
            <a:spAutoFit/>
          </a:bodyPr>
          <a:lstStyle/>
          <a:p>
            <a:pPr marL="12700">
              <a:lnSpc>
                <a:spcPct val="100000"/>
              </a:lnSpc>
              <a:spcBef>
                <a:spcPts val="100"/>
              </a:spcBef>
            </a:pPr>
            <a:r>
              <a:rPr sz="4000" b="1" spc="-10" dirty="0"/>
              <a:t>Polynomial</a:t>
            </a:r>
            <a:r>
              <a:rPr sz="4000" b="1" spc="-55" dirty="0"/>
              <a:t> </a:t>
            </a:r>
            <a:r>
              <a:rPr sz="4000" b="1" spc="-15" dirty="0"/>
              <a:t>Regression</a:t>
            </a:r>
            <a:r>
              <a:rPr lang="en-US" sz="4000" b="1" spc="-15" dirty="0"/>
              <a:t> (Overfitting)</a:t>
            </a:r>
            <a:endParaRPr sz="4000" b="1" spc="-15" dirty="0"/>
          </a:p>
        </p:txBody>
      </p:sp>
      <p:sp>
        <p:nvSpPr>
          <p:cNvPr id="18" name="TextBox 17">
            <a:extLst>
              <a:ext uri="{FF2B5EF4-FFF2-40B4-BE49-F238E27FC236}">
                <a16:creationId xmlns:a16="http://schemas.microsoft.com/office/drawing/2014/main" id="{54D37FB0-9958-4692-B3E1-912A0A58CA94}"/>
              </a:ext>
            </a:extLst>
          </p:cNvPr>
          <p:cNvSpPr txBox="1"/>
          <p:nvPr/>
        </p:nvSpPr>
        <p:spPr>
          <a:xfrm>
            <a:off x="515903" y="889030"/>
            <a:ext cx="8398413" cy="1292662"/>
          </a:xfrm>
          <a:prstGeom prst="rect">
            <a:avLst/>
          </a:prstGeom>
          <a:noFill/>
        </p:spPr>
        <p:txBody>
          <a:bodyPr wrap="square" rtlCol="0">
            <a:spAutoFit/>
          </a:bodyPr>
          <a:lstStyle/>
          <a:p>
            <a:r>
              <a:rPr lang="en-US" sz="2600" dirty="0"/>
              <a:t>We can decide M=9 is overfitting because in this example we know true function. Mostly we do not know true function of training data. What should we do?</a:t>
            </a:r>
          </a:p>
        </p:txBody>
      </p:sp>
    </p:spTree>
    <p:extLst>
      <p:ext uri="{BB962C8B-B14F-4D97-AF65-F5344CB8AC3E}">
        <p14:creationId xmlns:p14="http://schemas.microsoft.com/office/powerpoint/2010/main" val="272389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1" y="1231901"/>
            <a:ext cx="3531177" cy="1036013"/>
          </a:xfrm>
        </p:spPr>
        <p:txBody>
          <a:bodyPr/>
          <a:lstStyle/>
          <a:p>
            <a:r>
              <a:rPr lang="en-US" b="1" dirty="0">
                <a:solidFill>
                  <a:srgbClr val="2929FF"/>
                </a:solidFill>
              </a:rPr>
              <a:t>Last Lecture..</a:t>
            </a:r>
          </a:p>
        </p:txBody>
      </p:sp>
      <p:sp>
        <p:nvSpPr>
          <p:cNvPr id="3" name="Content Placeholder 2"/>
          <p:cNvSpPr>
            <a:spLocks noGrp="1"/>
          </p:cNvSpPr>
          <p:nvPr>
            <p:ph idx="1"/>
          </p:nvPr>
        </p:nvSpPr>
        <p:spPr>
          <a:xfrm>
            <a:off x="464994" y="2631085"/>
            <a:ext cx="8214012" cy="4932218"/>
          </a:xfrm>
        </p:spPr>
        <p:txBody>
          <a:bodyPr>
            <a:noAutofit/>
          </a:bodyPr>
          <a:lstStyle/>
          <a:p>
            <a:pPr lvl="1"/>
            <a:r>
              <a:rPr lang="en-US" sz="3200" dirty="0"/>
              <a:t>Gradient Descent</a:t>
            </a:r>
          </a:p>
          <a:p>
            <a:pPr lvl="1"/>
            <a:r>
              <a:rPr lang="en-US" sz="3200" dirty="0"/>
              <a:t>Batch Gradient Descent</a:t>
            </a:r>
          </a:p>
          <a:p>
            <a:pPr lvl="1"/>
            <a:r>
              <a:rPr lang="en-US" sz="3200" dirty="0"/>
              <a:t>Stochastic Gradient Descent</a:t>
            </a:r>
          </a:p>
          <a:p>
            <a:pPr lvl="1"/>
            <a:r>
              <a:rPr lang="en-US" sz="3200" dirty="0"/>
              <a:t>Mini-Batch Gradient Descent</a:t>
            </a:r>
          </a:p>
          <a:p>
            <a:pPr lvl="1"/>
            <a:endParaRPr lang="en-US" sz="3200" dirty="0"/>
          </a:p>
          <a:p>
            <a:pPr marL="292100" indent="-292100">
              <a:lnSpc>
                <a:spcPct val="90000"/>
              </a:lnSpc>
            </a:pPr>
            <a:endParaRPr lang="en-US" sz="3200" dirty="0"/>
          </a:p>
          <a:p>
            <a:pPr marL="292100" indent="-292100">
              <a:lnSpc>
                <a:spcPct val="90000"/>
              </a:lnSpc>
            </a:pPr>
            <a:endParaRPr lang="en-US" sz="3200" b="1" dirty="0">
              <a:solidFill>
                <a:srgbClr val="00B0F0"/>
              </a:solidFill>
            </a:endParaRPr>
          </a:p>
          <a:p>
            <a:endParaRPr lang="en-US" sz="3200" dirty="0"/>
          </a:p>
        </p:txBody>
      </p:sp>
    </p:spTree>
    <p:extLst>
      <p:ext uri="{BB962C8B-B14F-4D97-AF65-F5344CB8AC3E}">
        <p14:creationId xmlns:p14="http://schemas.microsoft.com/office/powerpoint/2010/main" val="323103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8">
            <a:extLst>
              <a:ext uri="{FF2B5EF4-FFF2-40B4-BE49-F238E27FC236}">
                <a16:creationId xmlns:a16="http://schemas.microsoft.com/office/drawing/2014/main" id="{1C25180A-921D-4ABD-A10C-1981EB63D15B}"/>
              </a:ext>
            </a:extLst>
          </p:cNvPr>
          <p:cNvSpPr txBox="1">
            <a:spLocks noGrp="1"/>
          </p:cNvSpPr>
          <p:nvPr>
            <p:ph type="title"/>
          </p:nvPr>
        </p:nvSpPr>
        <p:spPr>
          <a:xfrm>
            <a:off x="615949" y="262909"/>
            <a:ext cx="7829328" cy="628377"/>
          </a:xfrm>
          <a:prstGeom prst="rect">
            <a:avLst/>
          </a:prstGeom>
          <a:solidFill>
            <a:schemeClr val="bg2">
              <a:lumMod val="20000"/>
              <a:lumOff val="80000"/>
            </a:schemeClr>
          </a:solidFill>
        </p:spPr>
        <p:txBody>
          <a:bodyPr vert="horz" wrap="square" lIns="0" tIns="12700" rIns="0" bIns="0" rtlCol="0">
            <a:spAutoFit/>
          </a:bodyPr>
          <a:lstStyle/>
          <a:p>
            <a:pPr marL="12700">
              <a:lnSpc>
                <a:spcPct val="100000"/>
              </a:lnSpc>
              <a:spcBef>
                <a:spcPts val="100"/>
              </a:spcBef>
            </a:pPr>
            <a:r>
              <a:rPr sz="4000" b="1" spc="-10" dirty="0"/>
              <a:t>Polynomial</a:t>
            </a:r>
            <a:r>
              <a:rPr sz="4000" b="1" spc="-55" dirty="0"/>
              <a:t> </a:t>
            </a:r>
            <a:r>
              <a:rPr sz="4000" b="1" spc="-15" dirty="0"/>
              <a:t>Regression</a:t>
            </a:r>
            <a:r>
              <a:rPr lang="en-US" sz="4000" b="1" spc="-15" dirty="0"/>
              <a:t> (Overfitting)</a:t>
            </a:r>
            <a:endParaRPr sz="4000" b="1" spc="-15" dirty="0"/>
          </a:p>
        </p:txBody>
      </p:sp>
      <p:sp>
        <p:nvSpPr>
          <p:cNvPr id="19" name="object 2">
            <a:extLst>
              <a:ext uri="{FF2B5EF4-FFF2-40B4-BE49-F238E27FC236}">
                <a16:creationId xmlns:a16="http://schemas.microsoft.com/office/drawing/2014/main" id="{8E156C82-CE54-42EB-9016-1830B1ED6F45}"/>
              </a:ext>
            </a:extLst>
          </p:cNvPr>
          <p:cNvSpPr txBox="1"/>
          <p:nvPr/>
        </p:nvSpPr>
        <p:spPr>
          <a:xfrm>
            <a:off x="615949" y="1000622"/>
            <a:ext cx="8077884" cy="3002745"/>
          </a:xfrm>
          <a:prstGeom prst="rect">
            <a:avLst/>
          </a:prstGeom>
        </p:spPr>
        <p:txBody>
          <a:bodyPr vert="horz" wrap="square" lIns="0" tIns="83185" rIns="0" bIns="0" rtlCol="0">
            <a:spAutoFit/>
          </a:bodyPr>
          <a:lstStyle/>
          <a:p>
            <a:pPr marL="355600" indent="-342900">
              <a:lnSpc>
                <a:spcPct val="100000"/>
              </a:lnSpc>
              <a:spcBef>
                <a:spcPts val="700"/>
              </a:spcBef>
              <a:buChar char="-"/>
              <a:tabLst>
                <a:tab pos="354965" algn="l"/>
                <a:tab pos="355600" algn="l"/>
              </a:tabLst>
            </a:pPr>
            <a:r>
              <a:rPr sz="2400" dirty="0">
                <a:latin typeface="Bahnschrift SemiLight" panose="020B0502040204020203" pitchFamily="34" charset="0"/>
                <a:cs typeface="Segoe Print"/>
              </a:rPr>
              <a:t>The </a:t>
            </a:r>
            <a:r>
              <a:rPr sz="2400" spc="-5" dirty="0">
                <a:latin typeface="Bahnschrift SemiLight" panose="020B0502040204020203" pitchFamily="34" charset="0"/>
                <a:cs typeface="Segoe Print"/>
              </a:rPr>
              <a:t>polynomial</a:t>
            </a:r>
            <a:r>
              <a:rPr sz="2400" dirty="0">
                <a:latin typeface="Bahnschrift SemiLight" panose="020B0502040204020203" pitchFamily="34" charset="0"/>
                <a:cs typeface="Segoe Print"/>
              </a:rPr>
              <a:t> </a:t>
            </a:r>
            <a:r>
              <a:rPr sz="2400" spc="-5" dirty="0">
                <a:latin typeface="Bahnschrift SemiLight" panose="020B0502040204020203" pitchFamily="34" charset="0"/>
                <a:cs typeface="Segoe Print"/>
              </a:rPr>
              <a:t>degree</a:t>
            </a:r>
            <a:r>
              <a:rPr sz="2400" spc="5" dirty="0">
                <a:latin typeface="Bahnschrift SemiLight" panose="020B0502040204020203" pitchFamily="34" charset="0"/>
                <a:cs typeface="Segoe Print"/>
              </a:rPr>
              <a:t> </a:t>
            </a:r>
            <a:r>
              <a:rPr sz="2400" dirty="0">
                <a:latin typeface="Bahnschrift SemiLight" panose="020B0502040204020203" pitchFamily="34" charset="0"/>
                <a:cs typeface="Segoe Print"/>
              </a:rPr>
              <a:t>M</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is</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the</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hyper-parameter</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of</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our </a:t>
            </a:r>
            <a:r>
              <a:rPr sz="2400" spc="-5" dirty="0">
                <a:latin typeface="Bahnschrift SemiLight" panose="020B0502040204020203" pitchFamily="34" charset="0"/>
                <a:cs typeface="Segoe Print"/>
              </a:rPr>
              <a:t>model</a:t>
            </a:r>
            <a:r>
              <a:rPr lang="en-US" sz="2400" spc="-5" dirty="0">
                <a:latin typeface="Bahnschrift SemiLight" panose="020B0502040204020203" pitchFamily="34" charset="0"/>
                <a:cs typeface="Segoe Print"/>
              </a:rPr>
              <a:t> </a:t>
            </a:r>
            <a:r>
              <a:rPr lang="en-US" sz="2400" spc="-10" dirty="0">
                <a:latin typeface="Bahnschrift SemiLight" panose="020B0502040204020203" pitchFamily="34" charset="0"/>
                <a:cs typeface="Segoe Print"/>
              </a:rPr>
              <a:t>(</a:t>
            </a:r>
            <a:r>
              <a:rPr sz="2400" dirty="0">
                <a:latin typeface="Bahnschrift SemiLight" panose="020B0502040204020203" pitchFamily="34" charset="0"/>
                <a:cs typeface="Segoe Print"/>
              </a:rPr>
              <a:t>k</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in</a:t>
            </a:r>
            <a:r>
              <a:rPr sz="2400" spc="45" dirty="0">
                <a:latin typeface="Bahnschrift SemiLight" panose="020B0502040204020203" pitchFamily="34" charset="0"/>
                <a:cs typeface="Segoe Print"/>
              </a:rPr>
              <a:t> </a:t>
            </a:r>
            <a:r>
              <a:rPr sz="2400" spc="-5" dirty="0" err="1">
                <a:latin typeface="Bahnschrift SemiLight" panose="020B0502040204020203" pitchFamily="34" charset="0"/>
                <a:cs typeface="Segoe Print"/>
              </a:rPr>
              <a:t>kNN</a:t>
            </a:r>
            <a:r>
              <a:rPr lang="en-US" sz="2400" spc="-5" dirty="0">
                <a:latin typeface="Bahnschrift SemiLight" panose="020B0502040204020203" pitchFamily="34" charset="0"/>
                <a:cs typeface="Segoe Print"/>
              </a:rPr>
              <a:t>)</a:t>
            </a:r>
            <a:r>
              <a:rPr sz="2400" spc="-5" dirty="0">
                <a:latin typeface="Bahnschrift SemiLight" panose="020B0502040204020203" pitchFamily="34" charset="0"/>
                <a:cs typeface="Segoe Print"/>
              </a:rPr>
              <a:t>,controls</a:t>
            </a:r>
            <a:r>
              <a:rPr sz="2400" spc="-30" dirty="0">
                <a:latin typeface="Bahnschrift SemiLight" panose="020B0502040204020203" pitchFamily="34" charset="0"/>
                <a:cs typeface="Segoe Print"/>
              </a:rPr>
              <a:t> </a:t>
            </a:r>
            <a:r>
              <a:rPr sz="2400" dirty="0">
                <a:latin typeface="Bahnschrift SemiLight" panose="020B0502040204020203" pitchFamily="34" charset="0"/>
                <a:cs typeface="Segoe Print"/>
              </a:rPr>
              <a:t>the complexity</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of</a:t>
            </a:r>
            <a:r>
              <a:rPr sz="2400" spc="-15" dirty="0">
                <a:latin typeface="Bahnschrift SemiLight" panose="020B0502040204020203" pitchFamily="34" charset="0"/>
                <a:cs typeface="Segoe Print"/>
              </a:rPr>
              <a:t> </a:t>
            </a:r>
            <a:r>
              <a:rPr sz="2400" dirty="0">
                <a:latin typeface="Bahnschrift SemiLight" panose="020B0502040204020203" pitchFamily="34" charset="0"/>
                <a:cs typeface="Segoe Print"/>
              </a:rPr>
              <a:t>the</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model.</a:t>
            </a:r>
          </a:p>
          <a:p>
            <a:pPr marL="355600" indent="-342900">
              <a:lnSpc>
                <a:spcPct val="100000"/>
              </a:lnSpc>
              <a:spcBef>
                <a:spcPts val="1080"/>
              </a:spcBef>
              <a:buChar char="-"/>
              <a:tabLst>
                <a:tab pos="354965" algn="l"/>
                <a:tab pos="355600" algn="l"/>
              </a:tabLst>
            </a:pPr>
            <a:r>
              <a:rPr sz="2400" dirty="0">
                <a:latin typeface="Bahnschrift SemiLight" panose="020B0502040204020203" pitchFamily="34" charset="0"/>
                <a:cs typeface="Segoe Print"/>
              </a:rPr>
              <a:t>If</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we</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stick</a:t>
            </a:r>
            <a:r>
              <a:rPr sz="2400" dirty="0">
                <a:latin typeface="Bahnschrift SemiLight" panose="020B0502040204020203" pitchFamily="34" charset="0"/>
                <a:cs typeface="Segoe Print"/>
              </a:rPr>
              <a:t> </a:t>
            </a:r>
            <a:r>
              <a:rPr sz="2400" spc="-5" dirty="0">
                <a:latin typeface="Bahnschrift SemiLight" panose="020B0502040204020203" pitchFamily="34" charset="0"/>
                <a:cs typeface="Segoe Print"/>
              </a:rPr>
              <a:t>with</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M=3</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model,</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this</a:t>
            </a:r>
            <a:r>
              <a:rPr sz="2400" spc="15" dirty="0">
                <a:latin typeface="Bahnschrift SemiLight" panose="020B0502040204020203" pitchFamily="34" charset="0"/>
                <a:cs typeface="Segoe Print"/>
              </a:rPr>
              <a:t> </a:t>
            </a:r>
            <a:r>
              <a:rPr sz="2400" spc="-5" dirty="0">
                <a:latin typeface="Bahnschrift SemiLight" panose="020B0502040204020203" pitchFamily="34" charset="0"/>
                <a:cs typeface="Segoe Print"/>
              </a:rPr>
              <a:t>is</a:t>
            </a:r>
            <a:r>
              <a:rPr sz="2400" dirty="0">
                <a:latin typeface="Bahnschrift SemiLight" panose="020B0502040204020203" pitchFamily="34" charset="0"/>
                <a:cs typeface="Segoe Print"/>
              </a:rPr>
              <a:t> the</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restriction</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on</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the</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number</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of parameters.</a:t>
            </a:r>
            <a:endParaRPr sz="2400" dirty="0">
              <a:latin typeface="Bahnschrift SemiLight" panose="020B0502040204020203" pitchFamily="34" charset="0"/>
              <a:cs typeface="Segoe Print"/>
            </a:endParaRPr>
          </a:p>
          <a:p>
            <a:pPr marL="355600" indent="-342900">
              <a:lnSpc>
                <a:spcPct val="100000"/>
              </a:lnSpc>
              <a:spcBef>
                <a:spcPts val="1080"/>
              </a:spcBef>
              <a:buChar char="-"/>
              <a:tabLst>
                <a:tab pos="354965" algn="l"/>
                <a:tab pos="355600" algn="l"/>
              </a:tabLst>
            </a:pPr>
            <a:r>
              <a:rPr sz="2400" dirty="0">
                <a:latin typeface="Bahnschrift SemiLight" panose="020B0502040204020203" pitchFamily="34" charset="0"/>
                <a:cs typeface="Segoe Print"/>
              </a:rPr>
              <a:t>We encounter</a:t>
            </a:r>
            <a:r>
              <a:rPr sz="2400" spc="-15" dirty="0">
                <a:latin typeface="Bahnschrift SemiLight" panose="020B0502040204020203" pitchFamily="34" charset="0"/>
                <a:cs typeface="Segoe Print"/>
              </a:rPr>
              <a:t> </a:t>
            </a:r>
            <a:r>
              <a:rPr sz="2400" spc="-5" dirty="0">
                <a:latin typeface="Bahnschrift SemiLight" panose="020B0502040204020203" pitchFamily="34" charset="0"/>
                <a:cs typeface="Segoe Print"/>
              </a:rPr>
              <a:t>overfitting</a:t>
            </a:r>
            <a:r>
              <a:rPr sz="2400" spc="10" dirty="0">
                <a:latin typeface="Bahnschrift SemiLight" panose="020B0502040204020203" pitchFamily="34" charset="0"/>
                <a:cs typeface="Segoe Print"/>
              </a:rPr>
              <a:t> </a:t>
            </a:r>
            <a:r>
              <a:rPr sz="2400" dirty="0">
                <a:latin typeface="Bahnschrift SemiLight" panose="020B0502040204020203" pitchFamily="34" charset="0"/>
                <a:cs typeface="Segoe Print"/>
              </a:rPr>
              <a:t>for</a:t>
            </a:r>
            <a:r>
              <a:rPr sz="2400" spc="-5" dirty="0">
                <a:latin typeface="Bahnschrift SemiLight" panose="020B0502040204020203" pitchFamily="34" charset="0"/>
                <a:cs typeface="Segoe Print"/>
              </a:rPr>
              <a:t> M=9</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because</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we</a:t>
            </a:r>
            <a:r>
              <a:rPr sz="2400" spc="5" dirty="0">
                <a:latin typeface="Bahnschrift SemiLight" panose="020B0502040204020203" pitchFamily="34" charset="0"/>
                <a:cs typeface="Segoe Print"/>
              </a:rPr>
              <a:t> </a:t>
            </a:r>
            <a:r>
              <a:rPr sz="2400" spc="-5" dirty="0">
                <a:latin typeface="Bahnschrift SemiLight" panose="020B0502040204020203" pitchFamily="34" charset="0"/>
                <a:cs typeface="Segoe Print"/>
              </a:rPr>
              <a:t>do</a:t>
            </a:r>
            <a:r>
              <a:rPr sz="2400" spc="-10" dirty="0">
                <a:latin typeface="Bahnschrift SemiLight" panose="020B0502040204020203" pitchFamily="34" charset="0"/>
                <a:cs typeface="Segoe Print"/>
              </a:rPr>
              <a:t> </a:t>
            </a:r>
            <a:r>
              <a:rPr sz="2400" spc="-5" dirty="0">
                <a:latin typeface="Bahnschrift SemiLight" panose="020B0502040204020203" pitchFamily="34" charset="0"/>
                <a:cs typeface="Segoe Print"/>
              </a:rPr>
              <a:t>not</a:t>
            </a:r>
            <a:r>
              <a:rPr sz="2400" spc="-15" dirty="0">
                <a:latin typeface="Bahnschrift SemiLight" panose="020B0502040204020203" pitchFamily="34" charset="0"/>
                <a:cs typeface="Segoe Print"/>
              </a:rPr>
              <a:t> </a:t>
            </a:r>
            <a:r>
              <a:rPr sz="2400" dirty="0">
                <a:latin typeface="Bahnschrift SemiLight" panose="020B0502040204020203" pitchFamily="34" charset="0"/>
                <a:cs typeface="Segoe Print"/>
              </a:rPr>
              <a:t>have</a:t>
            </a:r>
            <a:r>
              <a:rPr sz="2400" spc="15" dirty="0">
                <a:latin typeface="Bahnschrift SemiLight" panose="020B0502040204020203" pitchFamily="34" charset="0"/>
                <a:cs typeface="Segoe Print"/>
              </a:rPr>
              <a:t> </a:t>
            </a:r>
            <a:r>
              <a:rPr sz="2400" spc="-5" dirty="0">
                <a:latin typeface="Bahnschrift SemiLight" panose="020B0502040204020203" pitchFamily="34" charset="0"/>
                <a:cs typeface="Segoe Print"/>
              </a:rPr>
              <a:t>sufficient</a:t>
            </a:r>
            <a:r>
              <a:rPr sz="2400" spc="15" dirty="0">
                <a:latin typeface="Bahnschrift SemiLight" panose="020B0502040204020203" pitchFamily="34" charset="0"/>
                <a:cs typeface="Segoe Print"/>
              </a:rPr>
              <a:t> </a:t>
            </a:r>
            <a:r>
              <a:rPr sz="2400" spc="-5" dirty="0">
                <a:latin typeface="Bahnschrift SemiLight" panose="020B0502040204020203" pitchFamily="34" charset="0"/>
                <a:cs typeface="Segoe Print"/>
              </a:rPr>
              <a:t>data.</a:t>
            </a:r>
            <a:endParaRPr sz="2400" dirty="0">
              <a:latin typeface="Bahnschrift SemiLight" panose="020B0502040204020203" pitchFamily="34" charset="0"/>
              <a:cs typeface="Segoe Print"/>
            </a:endParaRPr>
          </a:p>
          <a:p>
            <a:pPr marL="12700">
              <a:lnSpc>
                <a:spcPct val="100000"/>
              </a:lnSpc>
              <a:spcBef>
                <a:spcPts val="415"/>
              </a:spcBef>
              <a:tabLst>
                <a:tab pos="1602740" algn="l"/>
              </a:tabLst>
            </a:pPr>
            <a:r>
              <a:rPr sz="2400" b="1" u="heavy" dirty="0">
                <a:solidFill>
                  <a:srgbClr val="00AF50"/>
                </a:solidFill>
                <a:uFill>
                  <a:solidFill>
                    <a:srgbClr val="00AF50"/>
                  </a:solidFill>
                </a:uFill>
                <a:latin typeface="Bahnschrift SemiLight" panose="020B0502040204020203" pitchFamily="34" charset="0"/>
                <a:cs typeface="Calibri"/>
              </a:rPr>
              <a:t>Solution</a:t>
            </a:r>
            <a:r>
              <a:rPr sz="2400" b="1" u="heavy" spc="-15" dirty="0">
                <a:solidFill>
                  <a:srgbClr val="00AF50"/>
                </a:solidFill>
                <a:uFill>
                  <a:solidFill>
                    <a:srgbClr val="00AF50"/>
                  </a:solidFill>
                </a:uFill>
                <a:latin typeface="Bahnschrift SemiLight" panose="020B0502040204020203" pitchFamily="34" charset="0"/>
                <a:cs typeface="Calibri"/>
              </a:rPr>
              <a:t> </a:t>
            </a:r>
            <a:r>
              <a:rPr sz="2400" b="1" u="heavy" dirty="0">
                <a:solidFill>
                  <a:srgbClr val="00AF50"/>
                </a:solidFill>
                <a:uFill>
                  <a:solidFill>
                    <a:srgbClr val="00AF50"/>
                  </a:solidFill>
                </a:uFill>
                <a:latin typeface="Bahnschrift SemiLight" panose="020B0502040204020203" pitchFamily="34" charset="0"/>
                <a:cs typeface="Calibri"/>
              </a:rPr>
              <a:t>2:</a:t>
            </a:r>
            <a:r>
              <a:rPr sz="2400" b="1" dirty="0">
                <a:solidFill>
                  <a:srgbClr val="00AF50"/>
                </a:solidFill>
                <a:latin typeface="Bahnschrift SemiLight" panose="020B0502040204020203" pitchFamily="34" charset="0"/>
                <a:cs typeface="Calibri"/>
              </a:rPr>
              <a:t>	</a:t>
            </a:r>
            <a:r>
              <a:rPr sz="2400" b="1" u="sng" dirty="0">
                <a:solidFill>
                  <a:srgbClr val="FF0000"/>
                </a:solidFill>
                <a:latin typeface="Bahnschrift SemiLight" panose="020B0502040204020203" pitchFamily="34" charset="0"/>
                <a:cs typeface="Segoe Print"/>
              </a:rPr>
              <a:t>Take more</a:t>
            </a:r>
            <a:r>
              <a:rPr sz="2400" b="1" u="sng" spc="-5" dirty="0">
                <a:solidFill>
                  <a:srgbClr val="FF0000"/>
                </a:solidFill>
                <a:latin typeface="Bahnschrift SemiLight" panose="020B0502040204020203" pitchFamily="34" charset="0"/>
                <a:cs typeface="Segoe Print"/>
              </a:rPr>
              <a:t> data</a:t>
            </a:r>
            <a:r>
              <a:rPr sz="2400" b="1" u="sng" spc="5" dirty="0">
                <a:solidFill>
                  <a:srgbClr val="FF0000"/>
                </a:solidFill>
                <a:latin typeface="Bahnschrift SemiLight" panose="020B0502040204020203" pitchFamily="34" charset="0"/>
                <a:cs typeface="Segoe Print"/>
              </a:rPr>
              <a:t> </a:t>
            </a:r>
            <a:r>
              <a:rPr sz="2400" b="1" u="sng" spc="-5" dirty="0">
                <a:solidFill>
                  <a:srgbClr val="FF0000"/>
                </a:solidFill>
                <a:latin typeface="Bahnschrift SemiLight" panose="020B0502040204020203" pitchFamily="34" charset="0"/>
                <a:cs typeface="Segoe Print"/>
              </a:rPr>
              <a:t>points</a:t>
            </a:r>
            <a:r>
              <a:rPr sz="2400" b="1" u="sng" spc="-10" dirty="0">
                <a:solidFill>
                  <a:srgbClr val="FF0000"/>
                </a:solidFill>
                <a:latin typeface="Bahnschrift SemiLight" panose="020B0502040204020203" pitchFamily="34" charset="0"/>
                <a:cs typeface="Segoe Print"/>
              </a:rPr>
              <a:t> </a:t>
            </a:r>
            <a:r>
              <a:rPr sz="2400" b="1" u="sng" dirty="0">
                <a:solidFill>
                  <a:srgbClr val="FF0000"/>
                </a:solidFill>
                <a:latin typeface="Bahnschrift SemiLight" panose="020B0502040204020203" pitchFamily="34" charset="0"/>
                <a:cs typeface="Segoe Print"/>
              </a:rPr>
              <a:t>to</a:t>
            </a:r>
            <a:r>
              <a:rPr sz="2400" b="1" u="sng" spc="-10" dirty="0">
                <a:solidFill>
                  <a:srgbClr val="FF0000"/>
                </a:solidFill>
                <a:latin typeface="Bahnschrift SemiLight" panose="020B0502040204020203" pitchFamily="34" charset="0"/>
                <a:cs typeface="Segoe Print"/>
              </a:rPr>
              <a:t> </a:t>
            </a:r>
            <a:r>
              <a:rPr sz="2400" b="1" u="sng" dirty="0">
                <a:solidFill>
                  <a:srgbClr val="FF0000"/>
                </a:solidFill>
                <a:latin typeface="Bahnschrift SemiLight" panose="020B0502040204020203" pitchFamily="34" charset="0"/>
                <a:cs typeface="Segoe Print"/>
              </a:rPr>
              <a:t>avoid</a:t>
            </a:r>
            <a:r>
              <a:rPr sz="2400" b="1" u="sng" spc="5" dirty="0">
                <a:solidFill>
                  <a:srgbClr val="FF0000"/>
                </a:solidFill>
                <a:latin typeface="Bahnschrift SemiLight" panose="020B0502040204020203" pitchFamily="34" charset="0"/>
                <a:cs typeface="Segoe Print"/>
              </a:rPr>
              <a:t> </a:t>
            </a:r>
            <a:r>
              <a:rPr sz="2400" b="1" u="sng" spc="-5" dirty="0">
                <a:solidFill>
                  <a:srgbClr val="FF0000"/>
                </a:solidFill>
                <a:latin typeface="Bahnschrift SemiLight" panose="020B0502040204020203" pitchFamily="34" charset="0"/>
                <a:cs typeface="Segoe Print"/>
              </a:rPr>
              <a:t>over-fitting.</a:t>
            </a:r>
            <a:endParaRPr sz="2400" b="1" u="sng" dirty="0">
              <a:solidFill>
                <a:srgbClr val="FF0000"/>
              </a:solidFill>
              <a:latin typeface="Bahnschrift SemiLight" panose="020B0502040204020203" pitchFamily="34" charset="0"/>
              <a:cs typeface="Segoe Print"/>
            </a:endParaRPr>
          </a:p>
        </p:txBody>
      </p:sp>
      <p:grpSp>
        <p:nvGrpSpPr>
          <p:cNvPr id="20" name="object 5">
            <a:extLst>
              <a:ext uri="{FF2B5EF4-FFF2-40B4-BE49-F238E27FC236}">
                <a16:creationId xmlns:a16="http://schemas.microsoft.com/office/drawing/2014/main" id="{0E9F60D0-6C94-43D0-82FC-43664B6195F9}"/>
              </a:ext>
            </a:extLst>
          </p:cNvPr>
          <p:cNvGrpSpPr/>
          <p:nvPr/>
        </p:nvGrpSpPr>
        <p:grpSpPr>
          <a:xfrm>
            <a:off x="754262" y="4112703"/>
            <a:ext cx="4182110" cy="2568575"/>
            <a:chOff x="149352" y="3568356"/>
            <a:chExt cx="4182110" cy="2568575"/>
          </a:xfrm>
        </p:grpSpPr>
        <p:pic>
          <p:nvPicPr>
            <p:cNvPr id="21" name="object 6">
              <a:extLst>
                <a:ext uri="{FF2B5EF4-FFF2-40B4-BE49-F238E27FC236}">
                  <a16:creationId xmlns:a16="http://schemas.microsoft.com/office/drawing/2014/main" id="{B2CA4555-8099-4289-ADDC-17A18E6EBF9F}"/>
                </a:ext>
              </a:extLst>
            </p:cNvPr>
            <p:cNvPicPr/>
            <p:nvPr/>
          </p:nvPicPr>
          <p:blipFill>
            <a:blip r:embed="rId2" cstate="print"/>
            <a:stretch>
              <a:fillRect/>
            </a:stretch>
          </p:blipFill>
          <p:spPr>
            <a:xfrm>
              <a:off x="810826" y="3568356"/>
              <a:ext cx="3520172" cy="2568261"/>
            </a:xfrm>
            <a:prstGeom prst="rect">
              <a:avLst/>
            </a:prstGeom>
          </p:spPr>
        </p:pic>
        <p:pic>
          <p:nvPicPr>
            <p:cNvPr id="22" name="object 7">
              <a:extLst>
                <a:ext uri="{FF2B5EF4-FFF2-40B4-BE49-F238E27FC236}">
                  <a16:creationId xmlns:a16="http://schemas.microsoft.com/office/drawing/2014/main" id="{C9E73189-C2C8-4387-A57D-01AF08583FBF}"/>
                </a:ext>
              </a:extLst>
            </p:cNvPr>
            <p:cNvPicPr/>
            <p:nvPr/>
          </p:nvPicPr>
          <p:blipFill>
            <a:blip r:embed="rId3" cstate="print"/>
            <a:stretch>
              <a:fillRect/>
            </a:stretch>
          </p:blipFill>
          <p:spPr>
            <a:xfrm>
              <a:off x="669035" y="3754373"/>
              <a:ext cx="118872" cy="163068"/>
            </a:xfrm>
            <a:prstGeom prst="rect">
              <a:avLst/>
            </a:prstGeom>
          </p:spPr>
        </p:pic>
        <p:pic>
          <p:nvPicPr>
            <p:cNvPr id="23" name="object 8">
              <a:extLst>
                <a:ext uri="{FF2B5EF4-FFF2-40B4-BE49-F238E27FC236}">
                  <a16:creationId xmlns:a16="http://schemas.microsoft.com/office/drawing/2014/main" id="{CDB6F5EA-8C69-4C52-86F3-CB32FA29C1EF}"/>
                </a:ext>
              </a:extLst>
            </p:cNvPr>
            <p:cNvPicPr/>
            <p:nvPr/>
          </p:nvPicPr>
          <p:blipFill>
            <a:blip r:embed="rId4" cstate="print"/>
            <a:stretch>
              <a:fillRect/>
            </a:stretch>
          </p:blipFill>
          <p:spPr>
            <a:xfrm>
              <a:off x="441197" y="4172711"/>
              <a:ext cx="455676" cy="254507"/>
            </a:xfrm>
            <a:prstGeom prst="rect">
              <a:avLst/>
            </a:prstGeom>
          </p:spPr>
        </p:pic>
        <p:pic>
          <p:nvPicPr>
            <p:cNvPr id="24" name="object 9">
              <a:extLst>
                <a:ext uri="{FF2B5EF4-FFF2-40B4-BE49-F238E27FC236}">
                  <a16:creationId xmlns:a16="http://schemas.microsoft.com/office/drawing/2014/main" id="{D6A61AAE-EB6E-4922-92BD-F514C57E1632}"/>
                </a:ext>
              </a:extLst>
            </p:cNvPr>
            <p:cNvPicPr/>
            <p:nvPr/>
          </p:nvPicPr>
          <p:blipFill>
            <a:blip r:embed="rId5" cstate="print"/>
            <a:stretch>
              <a:fillRect/>
            </a:stretch>
          </p:blipFill>
          <p:spPr>
            <a:xfrm>
              <a:off x="149352" y="4536947"/>
              <a:ext cx="717804" cy="306324"/>
            </a:xfrm>
            <a:prstGeom prst="rect">
              <a:avLst/>
            </a:prstGeom>
          </p:spPr>
        </p:pic>
        <p:pic>
          <p:nvPicPr>
            <p:cNvPr id="25" name="object 10">
              <a:extLst>
                <a:ext uri="{FF2B5EF4-FFF2-40B4-BE49-F238E27FC236}">
                  <a16:creationId xmlns:a16="http://schemas.microsoft.com/office/drawing/2014/main" id="{03CD080C-AE5A-434B-AA3C-56C2D6852747}"/>
                </a:ext>
              </a:extLst>
            </p:cNvPr>
            <p:cNvPicPr/>
            <p:nvPr/>
          </p:nvPicPr>
          <p:blipFill>
            <a:blip r:embed="rId6" cstate="print"/>
            <a:stretch>
              <a:fillRect/>
            </a:stretch>
          </p:blipFill>
          <p:spPr>
            <a:xfrm>
              <a:off x="3314700" y="3883913"/>
              <a:ext cx="726948" cy="173736"/>
            </a:xfrm>
            <a:prstGeom prst="rect">
              <a:avLst/>
            </a:prstGeom>
          </p:spPr>
        </p:pic>
        <p:pic>
          <p:nvPicPr>
            <p:cNvPr id="26" name="object 11">
              <a:extLst>
                <a:ext uri="{FF2B5EF4-FFF2-40B4-BE49-F238E27FC236}">
                  <a16:creationId xmlns:a16="http://schemas.microsoft.com/office/drawing/2014/main" id="{26F85D3A-D1A6-477C-B2E2-5DE0D7CC90D6}"/>
                </a:ext>
              </a:extLst>
            </p:cNvPr>
            <p:cNvPicPr/>
            <p:nvPr/>
          </p:nvPicPr>
          <p:blipFill>
            <a:blip r:embed="rId7" cstate="print"/>
            <a:stretch>
              <a:fillRect/>
            </a:stretch>
          </p:blipFill>
          <p:spPr>
            <a:xfrm>
              <a:off x="3314700" y="3637025"/>
              <a:ext cx="717803" cy="178307"/>
            </a:xfrm>
            <a:prstGeom prst="rect">
              <a:avLst/>
            </a:prstGeom>
          </p:spPr>
        </p:pic>
      </p:grpSp>
      <p:grpSp>
        <p:nvGrpSpPr>
          <p:cNvPr id="27" name="object 17">
            <a:extLst>
              <a:ext uri="{FF2B5EF4-FFF2-40B4-BE49-F238E27FC236}">
                <a16:creationId xmlns:a16="http://schemas.microsoft.com/office/drawing/2014/main" id="{21349E82-D4AB-4912-9A78-5E517CB6DE28}"/>
              </a:ext>
            </a:extLst>
          </p:cNvPr>
          <p:cNvGrpSpPr/>
          <p:nvPr/>
        </p:nvGrpSpPr>
        <p:grpSpPr>
          <a:xfrm>
            <a:off x="5397197" y="4121914"/>
            <a:ext cx="3506470" cy="2559050"/>
            <a:chOff x="8472160" y="3546285"/>
            <a:chExt cx="3506470" cy="2559050"/>
          </a:xfrm>
        </p:grpSpPr>
        <p:pic>
          <p:nvPicPr>
            <p:cNvPr id="28" name="object 18">
              <a:extLst>
                <a:ext uri="{FF2B5EF4-FFF2-40B4-BE49-F238E27FC236}">
                  <a16:creationId xmlns:a16="http://schemas.microsoft.com/office/drawing/2014/main" id="{3F91C93C-2E5B-486B-9AE6-069B301F097C}"/>
                </a:ext>
              </a:extLst>
            </p:cNvPr>
            <p:cNvPicPr/>
            <p:nvPr/>
          </p:nvPicPr>
          <p:blipFill>
            <a:blip r:embed="rId8" cstate="print"/>
            <a:stretch>
              <a:fillRect/>
            </a:stretch>
          </p:blipFill>
          <p:spPr>
            <a:xfrm>
              <a:off x="8472160" y="3546285"/>
              <a:ext cx="3506418" cy="2558741"/>
            </a:xfrm>
            <a:prstGeom prst="rect">
              <a:avLst/>
            </a:prstGeom>
          </p:spPr>
        </p:pic>
        <p:pic>
          <p:nvPicPr>
            <p:cNvPr id="29" name="object 19">
              <a:extLst>
                <a:ext uri="{FF2B5EF4-FFF2-40B4-BE49-F238E27FC236}">
                  <a16:creationId xmlns:a16="http://schemas.microsoft.com/office/drawing/2014/main" id="{7B9397A3-8803-4142-8F40-B7B1DDFE3EC2}"/>
                </a:ext>
              </a:extLst>
            </p:cNvPr>
            <p:cNvPicPr/>
            <p:nvPr/>
          </p:nvPicPr>
          <p:blipFill>
            <a:blip r:embed="rId9" cstate="print"/>
            <a:stretch>
              <a:fillRect/>
            </a:stretch>
          </p:blipFill>
          <p:spPr>
            <a:xfrm>
              <a:off x="11078718" y="3912108"/>
              <a:ext cx="853440" cy="173736"/>
            </a:xfrm>
            <a:prstGeom prst="rect">
              <a:avLst/>
            </a:prstGeom>
          </p:spPr>
        </p:pic>
        <p:pic>
          <p:nvPicPr>
            <p:cNvPr id="30" name="object 20">
              <a:extLst>
                <a:ext uri="{FF2B5EF4-FFF2-40B4-BE49-F238E27FC236}">
                  <a16:creationId xmlns:a16="http://schemas.microsoft.com/office/drawing/2014/main" id="{A44E1E0B-6EF5-4209-A597-1C00A5C985AF}"/>
                </a:ext>
              </a:extLst>
            </p:cNvPr>
            <p:cNvPicPr/>
            <p:nvPr/>
          </p:nvPicPr>
          <p:blipFill>
            <a:blip r:embed="rId7" cstate="print"/>
            <a:stretch>
              <a:fillRect/>
            </a:stretch>
          </p:blipFill>
          <p:spPr>
            <a:xfrm>
              <a:off x="11065764" y="3590544"/>
              <a:ext cx="717042" cy="178308"/>
            </a:xfrm>
            <a:prstGeom prst="rect">
              <a:avLst/>
            </a:prstGeom>
          </p:spPr>
        </p:pic>
      </p:grpSp>
    </p:spTree>
    <p:extLst>
      <p:ext uri="{BB962C8B-B14F-4D97-AF65-F5344CB8AC3E}">
        <p14:creationId xmlns:p14="http://schemas.microsoft.com/office/powerpoint/2010/main" val="243955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barn(inVertical)">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down)">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down)">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barn(inVertical)">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inVertical)">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8">
            <a:extLst>
              <a:ext uri="{FF2B5EF4-FFF2-40B4-BE49-F238E27FC236}">
                <a16:creationId xmlns:a16="http://schemas.microsoft.com/office/drawing/2014/main" id="{1C25180A-921D-4ABD-A10C-1981EB63D15B}"/>
              </a:ext>
            </a:extLst>
          </p:cNvPr>
          <p:cNvSpPr txBox="1">
            <a:spLocks noGrp="1"/>
          </p:cNvSpPr>
          <p:nvPr>
            <p:ph type="title"/>
          </p:nvPr>
        </p:nvSpPr>
        <p:spPr>
          <a:xfrm>
            <a:off x="657336" y="1336966"/>
            <a:ext cx="7829328" cy="628377"/>
          </a:xfrm>
          <a:prstGeom prst="rect">
            <a:avLst/>
          </a:prstGeom>
          <a:solidFill>
            <a:schemeClr val="bg2">
              <a:lumMod val="20000"/>
              <a:lumOff val="80000"/>
            </a:schemeClr>
          </a:solidFill>
        </p:spPr>
        <p:txBody>
          <a:bodyPr vert="horz" wrap="square" lIns="0" tIns="12700" rIns="0" bIns="0" rtlCol="0">
            <a:spAutoFit/>
          </a:bodyPr>
          <a:lstStyle/>
          <a:p>
            <a:pPr marL="12700">
              <a:lnSpc>
                <a:spcPct val="100000"/>
              </a:lnSpc>
              <a:spcBef>
                <a:spcPts val="100"/>
              </a:spcBef>
            </a:pPr>
            <a:r>
              <a:rPr sz="4000" b="1" spc="-10" dirty="0"/>
              <a:t>Polynomial</a:t>
            </a:r>
            <a:r>
              <a:rPr sz="4000" b="1" spc="-55" dirty="0"/>
              <a:t> </a:t>
            </a:r>
            <a:r>
              <a:rPr sz="4000" b="1" spc="-15" dirty="0"/>
              <a:t>Regression</a:t>
            </a:r>
            <a:r>
              <a:rPr lang="en-US" sz="4000" b="1" spc="-15" dirty="0"/>
              <a:t> (Overfitting)</a:t>
            </a:r>
            <a:endParaRPr sz="4000" b="1" spc="-15" dirty="0"/>
          </a:p>
        </p:txBody>
      </p:sp>
      <p:sp>
        <p:nvSpPr>
          <p:cNvPr id="15" name="object 4">
            <a:extLst>
              <a:ext uri="{FF2B5EF4-FFF2-40B4-BE49-F238E27FC236}">
                <a16:creationId xmlns:a16="http://schemas.microsoft.com/office/drawing/2014/main" id="{48FD19C1-C436-4730-A2D7-59CF12DDEB06}"/>
              </a:ext>
            </a:extLst>
          </p:cNvPr>
          <p:cNvSpPr txBox="1"/>
          <p:nvPr/>
        </p:nvSpPr>
        <p:spPr>
          <a:xfrm>
            <a:off x="2312015" y="2522220"/>
            <a:ext cx="3696898" cy="1243930"/>
          </a:xfrm>
          <a:prstGeom prst="rect">
            <a:avLst/>
          </a:prstGeom>
        </p:spPr>
        <p:txBody>
          <a:bodyPr vert="horz" wrap="square" lIns="0" tIns="12700" rIns="0" bIns="0" rtlCol="0">
            <a:spAutoFit/>
          </a:bodyPr>
          <a:lstStyle/>
          <a:p>
            <a:pPr marL="12700" algn="ctr">
              <a:lnSpc>
                <a:spcPct val="100000"/>
              </a:lnSpc>
              <a:spcBef>
                <a:spcPts val="100"/>
              </a:spcBef>
            </a:pPr>
            <a:r>
              <a:rPr sz="4000" b="1" u="heavy" dirty="0">
                <a:solidFill>
                  <a:srgbClr val="00AF50"/>
                </a:solidFill>
                <a:uFill>
                  <a:solidFill>
                    <a:srgbClr val="00AF50"/>
                  </a:solidFill>
                </a:uFill>
                <a:latin typeface="Calibri"/>
                <a:cs typeface="Calibri"/>
              </a:rPr>
              <a:t>Solution</a:t>
            </a:r>
            <a:r>
              <a:rPr sz="4000" b="1" u="heavy" spc="-35" dirty="0">
                <a:solidFill>
                  <a:srgbClr val="00AF50"/>
                </a:solidFill>
                <a:uFill>
                  <a:solidFill>
                    <a:srgbClr val="00AF50"/>
                  </a:solidFill>
                </a:uFill>
                <a:latin typeface="Calibri"/>
                <a:cs typeface="Calibri"/>
              </a:rPr>
              <a:t> </a:t>
            </a:r>
            <a:r>
              <a:rPr sz="4000" b="1" u="heavy" dirty="0">
                <a:solidFill>
                  <a:srgbClr val="00AF50"/>
                </a:solidFill>
                <a:uFill>
                  <a:solidFill>
                    <a:srgbClr val="00AF50"/>
                  </a:solidFill>
                </a:uFill>
                <a:latin typeface="Calibri"/>
                <a:cs typeface="Calibri"/>
              </a:rPr>
              <a:t>3:</a:t>
            </a:r>
            <a:r>
              <a:rPr sz="4000" b="1" u="heavy" spc="-25" dirty="0">
                <a:solidFill>
                  <a:srgbClr val="00AF50"/>
                </a:solidFill>
                <a:uFill>
                  <a:solidFill>
                    <a:srgbClr val="00AF50"/>
                  </a:solidFill>
                </a:uFill>
                <a:latin typeface="Calibri"/>
                <a:cs typeface="Calibri"/>
              </a:rPr>
              <a:t> </a:t>
            </a:r>
            <a:r>
              <a:rPr sz="4000" b="1" u="heavy" spc="-15" dirty="0">
                <a:solidFill>
                  <a:srgbClr val="00AF50"/>
                </a:solidFill>
                <a:uFill>
                  <a:solidFill>
                    <a:srgbClr val="00AF50"/>
                  </a:solidFill>
                </a:uFill>
                <a:latin typeface="Calibri"/>
                <a:cs typeface="Calibri"/>
              </a:rPr>
              <a:t>Regularization</a:t>
            </a:r>
            <a:endParaRPr sz="4000" dirty="0">
              <a:latin typeface="Calibri"/>
              <a:cs typeface="Calibri"/>
            </a:endParaRPr>
          </a:p>
        </p:txBody>
      </p:sp>
    </p:spTree>
    <p:extLst>
      <p:ext uri="{BB962C8B-B14F-4D97-AF65-F5344CB8AC3E}">
        <p14:creationId xmlns:p14="http://schemas.microsoft.com/office/powerpoint/2010/main" val="251852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CEA5-6DAC-4A2C-95AA-B86DAFFC1181}"/>
              </a:ext>
            </a:extLst>
          </p:cNvPr>
          <p:cNvSpPr>
            <a:spLocks noGrp="1"/>
          </p:cNvSpPr>
          <p:nvPr>
            <p:ph type="title"/>
          </p:nvPr>
        </p:nvSpPr>
        <p:spPr>
          <a:xfrm>
            <a:off x="635527" y="42926"/>
            <a:ext cx="7024744" cy="1143000"/>
          </a:xfrm>
        </p:spPr>
        <p:txBody>
          <a:bodyPr>
            <a:normAutofit/>
          </a:bodyPr>
          <a:lstStyle/>
          <a:p>
            <a:r>
              <a:rPr lang="en-US" sz="4000" dirty="0"/>
              <a:t>Regularization</a:t>
            </a:r>
          </a:p>
        </p:txBody>
      </p:sp>
      <p:sp>
        <p:nvSpPr>
          <p:cNvPr id="3" name="Content Placeholder 2">
            <a:extLst>
              <a:ext uri="{FF2B5EF4-FFF2-40B4-BE49-F238E27FC236}">
                <a16:creationId xmlns:a16="http://schemas.microsoft.com/office/drawing/2014/main" id="{7BD91A30-D77B-4E1D-8FED-9C16C85F8BA7}"/>
              </a:ext>
            </a:extLst>
          </p:cNvPr>
          <p:cNvSpPr>
            <a:spLocks noGrp="1"/>
          </p:cNvSpPr>
          <p:nvPr>
            <p:ph idx="1"/>
          </p:nvPr>
        </p:nvSpPr>
        <p:spPr>
          <a:xfrm>
            <a:off x="623116" y="1350498"/>
            <a:ext cx="7897767" cy="4482131"/>
          </a:xfrm>
        </p:spPr>
        <p:txBody>
          <a:bodyPr>
            <a:noAutofit/>
          </a:bodyPr>
          <a:lstStyle/>
          <a:p>
            <a:r>
              <a:rPr lang="en-US" sz="2400" dirty="0"/>
              <a:t>With univariate linear regression we didn’t have to worry about overfitting</a:t>
            </a:r>
          </a:p>
          <a:p>
            <a:r>
              <a:rPr lang="en-US" sz="2400" dirty="0"/>
              <a:t>Thus, it is common to use </a:t>
            </a:r>
            <a:r>
              <a:rPr lang="en-US" sz="2400" b="1" dirty="0"/>
              <a:t>regularization </a:t>
            </a:r>
            <a:r>
              <a:rPr lang="en-US" sz="2400" dirty="0"/>
              <a:t>on multivariate linear functions to avoid overfitting.</a:t>
            </a:r>
          </a:p>
          <a:p>
            <a:r>
              <a:rPr lang="en-US" sz="2400" dirty="0"/>
              <a:t>Recall that with regularization we minimize the total cost of a hypothesis, counting both the empirical loss and the complexity of the hypothesis:</a:t>
            </a:r>
          </a:p>
          <a:p>
            <a:r>
              <a:rPr lang="pt-BR" sz="2800" b="1" dirty="0">
                <a:solidFill>
                  <a:srgbClr val="FF0000"/>
                </a:solidFill>
              </a:rPr>
              <a:t>Cost (h) = EmpLoss(h) + λ Complexity (h) </a:t>
            </a:r>
          </a:p>
        </p:txBody>
      </p:sp>
      <p:pic>
        <p:nvPicPr>
          <p:cNvPr id="5" name="Picture 4">
            <a:extLst>
              <a:ext uri="{FF2B5EF4-FFF2-40B4-BE49-F238E27FC236}">
                <a16:creationId xmlns:a16="http://schemas.microsoft.com/office/drawing/2014/main" id="{DF032495-880A-4032-8778-D93C03EAF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634" y="4923692"/>
            <a:ext cx="5964701" cy="1073508"/>
          </a:xfrm>
          <a:prstGeom prst="rect">
            <a:avLst/>
          </a:prstGeom>
        </p:spPr>
      </p:pic>
    </p:spTree>
    <p:extLst>
      <p:ext uri="{BB962C8B-B14F-4D97-AF65-F5344CB8AC3E}">
        <p14:creationId xmlns:p14="http://schemas.microsoft.com/office/powerpoint/2010/main" val="172912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CEA5-6DAC-4A2C-95AA-B86DAFFC1181}"/>
              </a:ext>
            </a:extLst>
          </p:cNvPr>
          <p:cNvSpPr>
            <a:spLocks noGrp="1"/>
          </p:cNvSpPr>
          <p:nvPr>
            <p:ph type="title"/>
          </p:nvPr>
        </p:nvSpPr>
        <p:spPr>
          <a:xfrm>
            <a:off x="635527" y="42926"/>
            <a:ext cx="7024744" cy="1143000"/>
          </a:xfrm>
        </p:spPr>
        <p:txBody>
          <a:bodyPr>
            <a:normAutofit/>
          </a:bodyPr>
          <a:lstStyle/>
          <a:p>
            <a:r>
              <a:rPr lang="en-US" sz="4000" dirty="0"/>
              <a:t>Regularization</a:t>
            </a:r>
          </a:p>
        </p:txBody>
      </p:sp>
      <p:sp>
        <p:nvSpPr>
          <p:cNvPr id="3" name="Content Placeholder 2">
            <a:extLst>
              <a:ext uri="{FF2B5EF4-FFF2-40B4-BE49-F238E27FC236}">
                <a16:creationId xmlns:a16="http://schemas.microsoft.com/office/drawing/2014/main" id="{7BD91A30-D77B-4E1D-8FED-9C16C85F8BA7}"/>
              </a:ext>
            </a:extLst>
          </p:cNvPr>
          <p:cNvSpPr>
            <a:spLocks noGrp="1"/>
          </p:cNvSpPr>
          <p:nvPr>
            <p:ph idx="1"/>
          </p:nvPr>
        </p:nvSpPr>
        <p:spPr>
          <a:xfrm>
            <a:off x="623116" y="1350498"/>
            <a:ext cx="7897767" cy="4482131"/>
          </a:xfrm>
        </p:spPr>
        <p:txBody>
          <a:bodyPr>
            <a:noAutofit/>
          </a:bodyPr>
          <a:lstStyle/>
          <a:p>
            <a:r>
              <a:rPr lang="en-US" sz="2400" dirty="0"/>
              <a:t>For linear functions the complexity can be specified as a function of the weights. We can consider a family of regularization functions: </a:t>
            </a:r>
          </a:p>
          <a:p>
            <a:r>
              <a:rPr lang="en-US" sz="2400" dirty="0"/>
              <a:t>As with loss functions with q =1 we have </a:t>
            </a:r>
            <a:r>
              <a:rPr lang="en-US" sz="2400" b="1" dirty="0">
                <a:solidFill>
                  <a:srgbClr val="FF0000"/>
                </a:solidFill>
              </a:rPr>
              <a:t>L1 regularization</a:t>
            </a:r>
            <a:r>
              <a:rPr lang="en-US" sz="2400" dirty="0"/>
              <a:t>, which minimizes the sum of the absolute values; </a:t>
            </a:r>
          </a:p>
          <a:p>
            <a:r>
              <a:rPr lang="en-US" sz="2400" dirty="0"/>
              <a:t>With q =2, </a:t>
            </a:r>
            <a:r>
              <a:rPr lang="en-US" sz="2400" b="1" dirty="0">
                <a:solidFill>
                  <a:srgbClr val="FF0000"/>
                </a:solidFill>
              </a:rPr>
              <a:t>L2 regularization </a:t>
            </a:r>
            <a:r>
              <a:rPr lang="en-US" sz="2400" dirty="0"/>
              <a:t>minimizes the sum of squares. </a:t>
            </a:r>
          </a:p>
          <a:p>
            <a:r>
              <a:rPr lang="en-US" sz="2400" dirty="0"/>
              <a:t>Which regularization function should you pick? That depends on the specific problem, but L1 regular is SPARSE</a:t>
            </a:r>
          </a:p>
        </p:txBody>
      </p:sp>
    </p:spTree>
    <p:extLst>
      <p:ext uri="{BB962C8B-B14F-4D97-AF65-F5344CB8AC3E}">
        <p14:creationId xmlns:p14="http://schemas.microsoft.com/office/powerpoint/2010/main" val="147964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CEA5-6DAC-4A2C-95AA-B86DAFFC1181}"/>
              </a:ext>
            </a:extLst>
          </p:cNvPr>
          <p:cNvSpPr>
            <a:spLocks noGrp="1"/>
          </p:cNvSpPr>
          <p:nvPr>
            <p:ph type="title"/>
          </p:nvPr>
        </p:nvSpPr>
        <p:spPr>
          <a:xfrm>
            <a:off x="4861480" y="-47442"/>
            <a:ext cx="3036141" cy="664718"/>
          </a:xfrm>
          <a:solidFill>
            <a:schemeClr val="bg2">
              <a:lumMod val="20000"/>
              <a:lumOff val="80000"/>
            </a:schemeClr>
          </a:solidFill>
        </p:spPr>
        <p:txBody>
          <a:bodyPr>
            <a:normAutofit fontScale="90000"/>
          </a:bodyPr>
          <a:lstStyle/>
          <a:p>
            <a:r>
              <a:rPr lang="en-US" sz="4000" dirty="0"/>
              <a:t>Regularization</a:t>
            </a:r>
          </a:p>
        </p:txBody>
      </p:sp>
      <p:pic>
        <p:nvPicPr>
          <p:cNvPr id="6" name="object 3">
            <a:extLst>
              <a:ext uri="{FF2B5EF4-FFF2-40B4-BE49-F238E27FC236}">
                <a16:creationId xmlns:a16="http://schemas.microsoft.com/office/drawing/2014/main" id="{6581DE24-A8DE-4F0A-86DF-F4E08A7C9172}"/>
              </a:ext>
            </a:extLst>
          </p:cNvPr>
          <p:cNvPicPr/>
          <p:nvPr/>
        </p:nvPicPr>
        <p:blipFill>
          <a:blip r:embed="rId2" cstate="print"/>
          <a:stretch>
            <a:fillRect/>
          </a:stretch>
        </p:blipFill>
        <p:spPr>
          <a:xfrm>
            <a:off x="3419855" y="2849117"/>
            <a:ext cx="3707892" cy="513588"/>
          </a:xfrm>
          <a:prstGeom prst="rect">
            <a:avLst/>
          </a:prstGeom>
        </p:spPr>
      </p:pic>
      <p:sp>
        <p:nvSpPr>
          <p:cNvPr id="7" name="object 4">
            <a:extLst>
              <a:ext uri="{FF2B5EF4-FFF2-40B4-BE49-F238E27FC236}">
                <a16:creationId xmlns:a16="http://schemas.microsoft.com/office/drawing/2014/main" id="{3AB903EB-77B9-4533-A0CB-457482824B7B}"/>
              </a:ext>
            </a:extLst>
          </p:cNvPr>
          <p:cNvSpPr txBox="1"/>
          <p:nvPr/>
        </p:nvSpPr>
        <p:spPr>
          <a:xfrm>
            <a:off x="700425" y="734436"/>
            <a:ext cx="7914746" cy="2114681"/>
          </a:xfrm>
          <a:prstGeom prst="rect">
            <a:avLst/>
          </a:prstGeom>
        </p:spPr>
        <p:txBody>
          <a:bodyPr vert="horz" wrap="square" lIns="0" tIns="168910" rIns="0" bIns="0" rtlCol="0">
            <a:spAutoFit/>
          </a:bodyPr>
          <a:lstStyle/>
          <a:p>
            <a:pPr marL="355600" indent="-342900">
              <a:lnSpc>
                <a:spcPct val="100000"/>
              </a:lnSpc>
              <a:spcBef>
                <a:spcPts val="790"/>
              </a:spcBef>
              <a:buChar char="-"/>
              <a:tabLst>
                <a:tab pos="354965" algn="l"/>
                <a:tab pos="355600" algn="l"/>
              </a:tabLst>
            </a:pPr>
            <a:r>
              <a:rPr sz="1800" spc="-5" dirty="0">
                <a:latin typeface="Segoe Print"/>
                <a:cs typeface="Segoe Print"/>
              </a:rPr>
              <a:t>Encourages</a:t>
            </a:r>
            <a:r>
              <a:rPr sz="1800" spc="10" dirty="0">
                <a:latin typeface="Segoe Print"/>
                <a:cs typeface="Segoe Print"/>
              </a:rPr>
              <a:t> </a:t>
            </a:r>
            <a:r>
              <a:rPr sz="1800" dirty="0">
                <a:latin typeface="Segoe Print"/>
                <a:cs typeface="Segoe Print"/>
              </a:rPr>
              <a:t>the</a:t>
            </a:r>
            <a:r>
              <a:rPr sz="1800" spc="5" dirty="0">
                <a:latin typeface="Segoe Print"/>
                <a:cs typeface="Segoe Print"/>
              </a:rPr>
              <a:t> </a:t>
            </a:r>
            <a:r>
              <a:rPr sz="1800" dirty="0">
                <a:latin typeface="Segoe Print"/>
                <a:cs typeface="Segoe Print"/>
              </a:rPr>
              <a:t>model</a:t>
            </a:r>
            <a:r>
              <a:rPr sz="1800" spc="-5" dirty="0">
                <a:latin typeface="Segoe Print"/>
                <a:cs typeface="Segoe Print"/>
              </a:rPr>
              <a:t> coefficients</a:t>
            </a:r>
            <a:r>
              <a:rPr sz="1800" spc="10" dirty="0">
                <a:latin typeface="Segoe Print"/>
                <a:cs typeface="Segoe Print"/>
              </a:rPr>
              <a:t> </a:t>
            </a:r>
            <a:r>
              <a:rPr sz="1800" dirty="0">
                <a:latin typeface="Segoe Print"/>
                <a:cs typeface="Segoe Print"/>
              </a:rPr>
              <a:t>to</a:t>
            </a:r>
            <a:r>
              <a:rPr sz="1800" spc="10" dirty="0">
                <a:latin typeface="Segoe Print"/>
                <a:cs typeface="Segoe Print"/>
              </a:rPr>
              <a:t> </a:t>
            </a:r>
            <a:r>
              <a:rPr sz="1800" spc="-5" dirty="0">
                <a:latin typeface="Segoe Print"/>
                <a:cs typeface="Segoe Print"/>
              </a:rPr>
              <a:t>be</a:t>
            </a:r>
            <a:r>
              <a:rPr sz="1800" spc="5" dirty="0">
                <a:latin typeface="Segoe Print"/>
                <a:cs typeface="Segoe Print"/>
              </a:rPr>
              <a:t> </a:t>
            </a:r>
            <a:r>
              <a:rPr sz="1800" spc="-5" dirty="0">
                <a:latin typeface="Segoe Print"/>
                <a:cs typeface="Segoe Print"/>
              </a:rPr>
              <a:t>small </a:t>
            </a:r>
            <a:r>
              <a:rPr sz="1800" dirty="0">
                <a:latin typeface="Segoe Print"/>
                <a:cs typeface="Segoe Print"/>
              </a:rPr>
              <a:t>by adding</a:t>
            </a:r>
            <a:r>
              <a:rPr sz="1800" spc="10" dirty="0">
                <a:latin typeface="Segoe Print"/>
                <a:cs typeface="Segoe Print"/>
              </a:rPr>
              <a:t> </a:t>
            </a:r>
            <a:r>
              <a:rPr sz="1800" dirty="0">
                <a:latin typeface="Segoe Print"/>
                <a:cs typeface="Segoe Print"/>
              </a:rPr>
              <a:t>a</a:t>
            </a:r>
            <a:r>
              <a:rPr sz="1800" spc="5" dirty="0">
                <a:latin typeface="Segoe Print"/>
                <a:cs typeface="Segoe Print"/>
              </a:rPr>
              <a:t> </a:t>
            </a:r>
            <a:r>
              <a:rPr sz="1800" spc="-5" dirty="0">
                <a:latin typeface="Segoe Print"/>
                <a:cs typeface="Segoe Print"/>
              </a:rPr>
              <a:t>penalty</a:t>
            </a:r>
            <a:r>
              <a:rPr sz="1800" spc="5" dirty="0">
                <a:latin typeface="Segoe Print"/>
                <a:cs typeface="Segoe Print"/>
              </a:rPr>
              <a:t> </a:t>
            </a:r>
            <a:r>
              <a:rPr sz="1800" dirty="0">
                <a:latin typeface="Segoe Print"/>
                <a:cs typeface="Segoe Print"/>
              </a:rPr>
              <a:t>term</a:t>
            </a:r>
            <a:r>
              <a:rPr sz="1800" spc="5" dirty="0">
                <a:latin typeface="Segoe Print"/>
                <a:cs typeface="Segoe Print"/>
              </a:rPr>
              <a:t> </a:t>
            </a:r>
            <a:r>
              <a:rPr sz="1800" dirty="0">
                <a:latin typeface="Segoe Print"/>
                <a:cs typeface="Segoe Print"/>
              </a:rPr>
              <a:t>to the</a:t>
            </a:r>
            <a:r>
              <a:rPr sz="1800" spc="5" dirty="0">
                <a:latin typeface="Segoe Print"/>
                <a:cs typeface="Segoe Print"/>
              </a:rPr>
              <a:t> </a:t>
            </a:r>
            <a:r>
              <a:rPr sz="1800" spc="-5" dirty="0">
                <a:latin typeface="Segoe Print"/>
                <a:cs typeface="Segoe Print"/>
              </a:rPr>
              <a:t>error.</a:t>
            </a:r>
            <a:endParaRPr sz="1800" dirty="0">
              <a:latin typeface="Segoe Print"/>
              <a:cs typeface="Segoe Print"/>
            </a:endParaRPr>
          </a:p>
          <a:p>
            <a:pPr marL="355600" indent="-342900">
              <a:lnSpc>
                <a:spcPct val="100000"/>
              </a:lnSpc>
              <a:spcBef>
                <a:spcPts val="1080"/>
              </a:spcBef>
              <a:buChar char="-"/>
              <a:tabLst>
                <a:tab pos="354965" algn="l"/>
                <a:tab pos="355600" algn="l"/>
              </a:tabLst>
            </a:pPr>
            <a:r>
              <a:rPr sz="1800" dirty="0">
                <a:latin typeface="Segoe Print"/>
                <a:cs typeface="Segoe Print"/>
              </a:rPr>
              <a:t>We had the </a:t>
            </a:r>
            <a:r>
              <a:rPr sz="1800" spc="-5" dirty="0">
                <a:latin typeface="Segoe Print"/>
                <a:cs typeface="Segoe Print"/>
              </a:rPr>
              <a:t>loss</a:t>
            </a:r>
            <a:r>
              <a:rPr sz="1800" spc="-10" dirty="0">
                <a:latin typeface="Segoe Print"/>
                <a:cs typeface="Segoe Print"/>
              </a:rPr>
              <a:t> </a:t>
            </a:r>
            <a:r>
              <a:rPr sz="1800" dirty="0">
                <a:latin typeface="Segoe Print"/>
                <a:cs typeface="Segoe Print"/>
              </a:rPr>
              <a:t>function of</a:t>
            </a:r>
            <a:r>
              <a:rPr sz="1800" spc="-5" dirty="0">
                <a:latin typeface="Segoe Print"/>
                <a:cs typeface="Segoe Print"/>
              </a:rPr>
              <a:t> </a:t>
            </a:r>
            <a:r>
              <a:rPr sz="1800" dirty="0">
                <a:latin typeface="Segoe Print"/>
                <a:cs typeface="Segoe Print"/>
              </a:rPr>
              <a:t>the </a:t>
            </a:r>
            <a:r>
              <a:rPr sz="1800" spc="-5" dirty="0">
                <a:latin typeface="Segoe Print"/>
                <a:cs typeface="Segoe Print"/>
              </a:rPr>
              <a:t>following</a:t>
            </a:r>
            <a:r>
              <a:rPr sz="1800" spc="-20" dirty="0">
                <a:latin typeface="Segoe Print"/>
                <a:cs typeface="Segoe Print"/>
              </a:rPr>
              <a:t> </a:t>
            </a:r>
            <a:r>
              <a:rPr sz="1800" dirty="0">
                <a:latin typeface="Segoe Print"/>
                <a:cs typeface="Segoe Print"/>
              </a:rPr>
              <a:t>form</a:t>
            </a:r>
            <a:r>
              <a:rPr sz="1800" spc="-5" dirty="0">
                <a:latin typeface="Segoe Print"/>
                <a:cs typeface="Segoe Print"/>
              </a:rPr>
              <a:t> </a:t>
            </a:r>
            <a:r>
              <a:rPr sz="1800" dirty="0">
                <a:latin typeface="Segoe Print"/>
                <a:cs typeface="Segoe Print"/>
              </a:rPr>
              <a:t>that</a:t>
            </a:r>
            <a:r>
              <a:rPr sz="1800" spc="15" dirty="0">
                <a:latin typeface="Segoe Print"/>
                <a:cs typeface="Segoe Print"/>
              </a:rPr>
              <a:t> </a:t>
            </a:r>
            <a:r>
              <a:rPr sz="1800" spc="-5" dirty="0">
                <a:latin typeface="Segoe Print"/>
                <a:cs typeface="Segoe Print"/>
              </a:rPr>
              <a:t>we</a:t>
            </a:r>
            <a:r>
              <a:rPr sz="1800" spc="-10" dirty="0">
                <a:latin typeface="Segoe Print"/>
                <a:cs typeface="Segoe Print"/>
              </a:rPr>
              <a:t> </a:t>
            </a:r>
            <a:r>
              <a:rPr sz="1800" dirty="0">
                <a:latin typeface="Segoe Print"/>
                <a:cs typeface="Segoe Print"/>
              </a:rPr>
              <a:t>minimize</a:t>
            </a:r>
            <a:r>
              <a:rPr sz="1800" spc="5" dirty="0">
                <a:latin typeface="Segoe Print"/>
                <a:cs typeface="Segoe Print"/>
              </a:rPr>
              <a:t> </a:t>
            </a:r>
            <a:r>
              <a:rPr sz="1800" dirty="0">
                <a:latin typeface="Segoe Print"/>
                <a:cs typeface="Segoe Print"/>
              </a:rPr>
              <a:t>to</a:t>
            </a:r>
            <a:r>
              <a:rPr sz="1800" spc="-5" dirty="0">
                <a:latin typeface="Segoe Print"/>
                <a:cs typeface="Segoe Print"/>
              </a:rPr>
              <a:t> </a:t>
            </a:r>
            <a:r>
              <a:rPr sz="1800" dirty="0">
                <a:latin typeface="Segoe Print"/>
                <a:cs typeface="Segoe Print"/>
              </a:rPr>
              <a:t>find</a:t>
            </a:r>
            <a:r>
              <a:rPr sz="1800" spc="-5" dirty="0">
                <a:latin typeface="Segoe Print"/>
                <a:cs typeface="Segoe Print"/>
              </a:rPr>
              <a:t> </a:t>
            </a:r>
            <a:r>
              <a:rPr sz="1800" dirty="0">
                <a:latin typeface="Segoe Print"/>
                <a:cs typeface="Segoe Print"/>
              </a:rPr>
              <a:t>the</a:t>
            </a:r>
            <a:r>
              <a:rPr sz="1800" spc="5" dirty="0">
                <a:latin typeface="Segoe Print"/>
                <a:cs typeface="Segoe Print"/>
              </a:rPr>
              <a:t> </a:t>
            </a:r>
            <a:r>
              <a:rPr sz="1800" dirty="0">
                <a:latin typeface="Segoe Print"/>
                <a:cs typeface="Segoe Print"/>
              </a:rPr>
              <a:t>coefficients:</a:t>
            </a:r>
            <a:endParaRPr lang="en-US" sz="1800" dirty="0">
              <a:latin typeface="Segoe Print"/>
              <a:cs typeface="Segoe Print"/>
            </a:endParaRPr>
          </a:p>
          <a:p>
            <a:pPr marL="355600" indent="-342900">
              <a:lnSpc>
                <a:spcPct val="100000"/>
              </a:lnSpc>
              <a:spcBef>
                <a:spcPts val="1080"/>
              </a:spcBef>
              <a:buChar char="-"/>
              <a:tabLst>
                <a:tab pos="354965" algn="l"/>
                <a:tab pos="355600" algn="l"/>
              </a:tabLst>
            </a:pPr>
            <a:r>
              <a:rPr sz="1800" dirty="0">
                <a:latin typeface="Segoe Print"/>
                <a:cs typeface="Segoe Print"/>
              </a:rPr>
              <a:t>We add a </a:t>
            </a:r>
            <a:r>
              <a:rPr sz="1800" spc="-5" dirty="0">
                <a:latin typeface="Segoe Print"/>
                <a:cs typeface="Segoe Print"/>
              </a:rPr>
              <a:t>‘penalty</a:t>
            </a:r>
            <a:r>
              <a:rPr sz="1800" spc="5" dirty="0">
                <a:latin typeface="Segoe Print"/>
                <a:cs typeface="Segoe Print"/>
              </a:rPr>
              <a:t> </a:t>
            </a:r>
            <a:r>
              <a:rPr sz="1800" dirty="0">
                <a:latin typeface="Segoe Print"/>
                <a:cs typeface="Segoe Print"/>
              </a:rPr>
              <a:t>term’,</a:t>
            </a:r>
            <a:r>
              <a:rPr sz="1800" spc="-5" dirty="0">
                <a:latin typeface="Segoe Print"/>
                <a:cs typeface="Segoe Print"/>
              </a:rPr>
              <a:t> known</a:t>
            </a:r>
            <a:r>
              <a:rPr sz="1800" spc="-15" dirty="0">
                <a:latin typeface="Segoe Print"/>
                <a:cs typeface="Segoe Print"/>
              </a:rPr>
              <a:t> </a:t>
            </a:r>
            <a:r>
              <a:rPr sz="1800" dirty="0">
                <a:latin typeface="Segoe Print"/>
                <a:cs typeface="Segoe Print"/>
              </a:rPr>
              <a:t>as</a:t>
            </a:r>
            <a:r>
              <a:rPr sz="1800" spc="10" dirty="0">
                <a:latin typeface="Segoe Print"/>
                <a:cs typeface="Segoe Print"/>
              </a:rPr>
              <a:t> </a:t>
            </a:r>
            <a:r>
              <a:rPr sz="1800" spc="-5" dirty="0">
                <a:latin typeface="Segoe Print"/>
                <a:cs typeface="Segoe Print"/>
              </a:rPr>
              <a:t>regularizer,</a:t>
            </a:r>
            <a:r>
              <a:rPr sz="1800" dirty="0">
                <a:latin typeface="Segoe Print"/>
                <a:cs typeface="Segoe Print"/>
              </a:rPr>
              <a:t> </a:t>
            </a:r>
            <a:r>
              <a:rPr sz="1800" spc="-5" dirty="0">
                <a:latin typeface="Segoe Print"/>
                <a:cs typeface="Segoe Print"/>
              </a:rPr>
              <a:t>in </a:t>
            </a:r>
            <a:r>
              <a:rPr sz="1800" dirty="0">
                <a:latin typeface="Segoe Print"/>
                <a:cs typeface="Segoe Print"/>
              </a:rPr>
              <a:t>the </a:t>
            </a:r>
            <a:r>
              <a:rPr sz="1800" spc="-5" dirty="0">
                <a:latin typeface="Segoe Print"/>
                <a:cs typeface="Segoe Print"/>
              </a:rPr>
              <a:t>loss</a:t>
            </a:r>
            <a:r>
              <a:rPr sz="1800" spc="-10" dirty="0">
                <a:latin typeface="Segoe Print"/>
                <a:cs typeface="Segoe Print"/>
              </a:rPr>
              <a:t> </a:t>
            </a:r>
            <a:r>
              <a:rPr sz="1800" dirty="0">
                <a:latin typeface="Segoe Print"/>
                <a:cs typeface="Segoe Print"/>
              </a:rPr>
              <a:t>function</a:t>
            </a:r>
            <a:r>
              <a:rPr sz="1800" spc="-5" dirty="0">
                <a:latin typeface="Segoe Print"/>
                <a:cs typeface="Segoe Print"/>
              </a:rPr>
              <a:t> </a:t>
            </a:r>
            <a:r>
              <a:rPr sz="1800" dirty="0">
                <a:latin typeface="Segoe Print"/>
                <a:cs typeface="Segoe Print"/>
              </a:rPr>
              <a:t>as</a:t>
            </a:r>
          </a:p>
        </p:txBody>
      </p:sp>
      <p:grpSp>
        <p:nvGrpSpPr>
          <p:cNvPr id="8" name="object 5">
            <a:extLst>
              <a:ext uri="{FF2B5EF4-FFF2-40B4-BE49-F238E27FC236}">
                <a16:creationId xmlns:a16="http://schemas.microsoft.com/office/drawing/2014/main" id="{E65A55B5-37C7-4FE2-B374-31134BEDF6AB}"/>
              </a:ext>
            </a:extLst>
          </p:cNvPr>
          <p:cNvGrpSpPr/>
          <p:nvPr/>
        </p:nvGrpSpPr>
        <p:grpSpPr>
          <a:xfrm>
            <a:off x="3472434" y="4150614"/>
            <a:ext cx="4269740" cy="621665"/>
            <a:chOff x="3472434" y="4150614"/>
            <a:chExt cx="4269740" cy="621665"/>
          </a:xfrm>
        </p:grpSpPr>
        <p:pic>
          <p:nvPicPr>
            <p:cNvPr id="9" name="object 6">
              <a:extLst>
                <a:ext uri="{FF2B5EF4-FFF2-40B4-BE49-F238E27FC236}">
                  <a16:creationId xmlns:a16="http://schemas.microsoft.com/office/drawing/2014/main" id="{647CB8E5-56F1-41A2-A15D-76FB61BACE07}"/>
                </a:ext>
              </a:extLst>
            </p:cNvPr>
            <p:cNvPicPr/>
            <p:nvPr/>
          </p:nvPicPr>
          <p:blipFill>
            <a:blip r:embed="rId3" cstate="print"/>
            <a:stretch>
              <a:fillRect/>
            </a:stretch>
          </p:blipFill>
          <p:spPr>
            <a:xfrm>
              <a:off x="3472434" y="4150614"/>
              <a:ext cx="3944112" cy="356616"/>
            </a:xfrm>
            <a:prstGeom prst="rect">
              <a:avLst/>
            </a:prstGeom>
          </p:spPr>
        </p:pic>
        <p:sp>
          <p:nvSpPr>
            <p:cNvPr id="10" name="object 7">
              <a:extLst>
                <a:ext uri="{FF2B5EF4-FFF2-40B4-BE49-F238E27FC236}">
                  <a16:creationId xmlns:a16="http://schemas.microsoft.com/office/drawing/2014/main" id="{44BC6888-163A-4A21-A57A-8832806A7221}"/>
                </a:ext>
              </a:extLst>
            </p:cNvPr>
            <p:cNvSpPr/>
            <p:nvPr/>
          </p:nvSpPr>
          <p:spPr>
            <a:xfrm>
              <a:off x="4442714" y="4442078"/>
              <a:ext cx="3299460" cy="330200"/>
            </a:xfrm>
            <a:custGeom>
              <a:avLst/>
              <a:gdLst/>
              <a:ahLst/>
              <a:cxnLst/>
              <a:rect l="l" t="t" r="r" b="b"/>
              <a:pathLst>
                <a:path w="3299459" h="330200">
                  <a:moveTo>
                    <a:pt x="522732" y="10287"/>
                  </a:moveTo>
                  <a:lnTo>
                    <a:pt x="395351" y="19177"/>
                  </a:lnTo>
                  <a:lnTo>
                    <a:pt x="414667" y="51955"/>
                  </a:lnTo>
                  <a:lnTo>
                    <a:pt x="0" y="296926"/>
                  </a:lnTo>
                  <a:lnTo>
                    <a:pt x="19304" y="329692"/>
                  </a:lnTo>
                  <a:lnTo>
                    <a:pt x="434073" y="84861"/>
                  </a:lnTo>
                  <a:lnTo>
                    <a:pt x="453390" y="117602"/>
                  </a:lnTo>
                  <a:lnTo>
                    <a:pt x="502043" y="42291"/>
                  </a:lnTo>
                  <a:lnTo>
                    <a:pt x="522732" y="10287"/>
                  </a:lnTo>
                  <a:close/>
                </a:path>
                <a:path w="3299459" h="330200">
                  <a:moveTo>
                    <a:pt x="3299206" y="247650"/>
                  </a:moveTo>
                  <a:lnTo>
                    <a:pt x="2772295" y="35318"/>
                  </a:lnTo>
                  <a:lnTo>
                    <a:pt x="2775153" y="28194"/>
                  </a:lnTo>
                  <a:lnTo>
                    <a:pt x="2786507" y="0"/>
                  </a:lnTo>
                  <a:lnTo>
                    <a:pt x="2659126" y="10287"/>
                  </a:lnTo>
                  <a:lnTo>
                    <a:pt x="2743835" y="106045"/>
                  </a:lnTo>
                  <a:lnTo>
                    <a:pt x="2758084" y="70637"/>
                  </a:lnTo>
                  <a:lnTo>
                    <a:pt x="3284982" y="282956"/>
                  </a:lnTo>
                  <a:lnTo>
                    <a:pt x="3299206" y="247650"/>
                  </a:lnTo>
                  <a:close/>
                </a:path>
              </a:pathLst>
            </a:custGeom>
            <a:solidFill>
              <a:srgbClr val="000000"/>
            </a:solidFill>
          </p:spPr>
          <p:txBody>
            <a:bodyPr wrap="square" lIns="0" tIns="0" rIns="0" bIns="0" rtlCol="0"/>
            <a:lstStyle/>
            <a:p>
              <a:endParaRPr/>
            </a:p>
          </p:txBody>
        </p:sp>
      </p:grpSp>
      <p:sp>
        <p:nvSpPr>
          <p:cNvPr id="11" name="object 8">
            <a:extLst>
              <a:ext uri="{FF2B5EF4-FFF2-40B4-BE49-F238E27FC236}">
                <a16:creationId xmlns:a16="http://schemas.microsoft.com/office/drawing/2014/main" id="{54A007A7-FBD5-4BED-959E-6616D73CEBA9}"/>
              </a:ext>
            </a:extLst>
          </p:cNvPr>
          <p:cNvSpPr txBox="1"/>
          <p:nvPr/>
        </p:nvSpPr>
        <p:spPr>
          <a:xfrm>
            <a:off x="1911095" y="4726940"/>
            <a:ext cx="242252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00AF50"/>
                </a:solidFill>
                <a:latin typeface="Calibri"/>
                <a:cs typeface="Calibri"/>
              </a:rPr>
              <a:t>Regularized</a:t>
            </a:r>
            <a:r>
              <a:rPr sz="1800" b="1" spc="-50" dirty="0">
                <a:solidFill>
                  <a:srgbClr val="00AF50"/>
                </a:solidFill>
                <a:latin typeface="Calibri"/>
                <a:cs typeface="Calibri"/>
              </a:rPr>
              <a:t> </a:t>
            </a:r>
            <a:r>
              <a:rPr sz="1800" b="1" dirty="0">
                <a:solidFill>
                  <a:srgbClr val="00AF50"/>
                </a:solidFill>
                <a:latin typeface="Calibri"/>
                <a:cs typeface="Calibri"/>
              </a:rPr>
              <a:t>Loss</a:t>
            </a:r>
            <a:r>
              <a:rPr sz="1800" b="1" spc="-45" dirty="0">
                <a:solidFill>
                  <a:srgbClr val="00AF50"/>
                </a:solidFill>
                <a:latin typeface="Calibri"/>
                <a:cs typeface="Calibri"/>
              </a:rPr>
              <a:t> </a:t>
            </a:r>
            <a:r>
              <a:rPr sz="1800" b="1" spc="-5" dirty="0">
                <a:solidFill>
                  <a:srgbClr val="00AF50"/>
                </a:solidFill>
                <a:latin typeface="Calibri"/>
                <a:cs typeface="Calibri"/>
              </a:rPr>
              <a:t>function</a:t>
            </a:r>
            <a:endParaRPr sz="1800" dirty="0">
              <a:latin typeface="Calibri"/>
              <a:cs typeface="Calibri"/>
            </a:endParaRPr>
          </a:p>
        </p:txBody>
      </p:sp>
      <p:sp>
        <p:nvSpPr>
          <p:cNvPr id="12" name="object 9">
            <a:extLst>
              <a:ext uri="{FF2B5EF4-FFF2-40B4-BE49-F238E27FC236}">
                <a16:creationId xmlns:a16="http://schemas.microsoft.com/office/drawing/2014/main" id="{87C62B24-452C-4EB7-B1A1-77D83849420E}"/>
              </a:ext>
            </a:extLst>
          </p:cNvPr>
          <p:cNvSpPr txBox="1"/>
          <p:nvPr/>
        </p:nvSpPr>
        <p:spPr>
          <a:xfrm>
            <a:off x="7897621" y="4726940"/>
            <a:ext cx="1084580" cy="299720"/>
          </a:xfrm>
          <a:prstGeom prst="rect">
            <a:avLst/>
          </a:prstGeom>
        </p:spPr>
        <p:txBody>
          <a:bodyPr vert="horz" wrap="square" lIns="0" tIns="12700" rIns="0" bIns="0" rtlCol="0">
            <a:spAutoFit/>
          </a:bodyPr>
          <a:lstStyle/>
          <a:p>
            <a:pPr marL="12700">
              <a:lnSpc>
                <a:spcPct val="100000"/>
              </a:lnSpc>
              <a:spcBef>
                <a:spcPts val="100"/>
              </a:spcBef>
            </a:pPr>
            <a:r>
              <a:rPr sz="1800" b="1" spc="-25" dirty="0">
                <a:solidFill>
                  <a:srgbClr val="00AF50"/>
                </a:solidFill>
                <a:latin typeface="Calibri"/>
                <a:cs typeface="Calibri"/>
              </a:rPr>
              <a:t>R</a:t>
            </a:r>
            <a:r>
              <a:rPr sz="1800" b="1" spc="-5" dirty="0">
                <a:solidFill>
                  <a:srgbClr val="00AF50"/>
                </a:solidFill>
                <a:latin typeface="Calibri"/>
                <a:cs typeface="Calibri"/>
              </a:rPr>
              <a:t>egu</a:t>
            </a:r>
            <a:r>
              <a:rPr sz="1800" b="1" spc="-10" dirty="0">
                <a:solidFill>
                  <a:srgbClr val="00AF50"/>
                </a:solidFill>
                <a:latin typeface="Calibri"/>
                <a:cs typeface="Calibri"/>
              </a:rPr>
              <a:t>l</a:t>
            </a:r>
            <a:r>
              <a:rPr sz="1800" b="1" dirty="0">
                <a:solidFill>
                  <a:srgbClr val="00AF50"/>
                </a:solidFill>
                <a:latin typeface="Calibri"/>
                <a:cs typeface="Calibri"/>
              </a:rPr>
              <a:t>ar</a:t>
            </a:r>
            <a:r>
              <a:rPr sz="1800" b="1" spc="-10" dirty="0">
                <a:solidFill>
                  <a:srgbClr val="00AF50"/>
                </a:solidFill>
                <a:latin typeface="Calibri"/>
                <a:cs typeface="Calibri"/>
              </a:rPr>
              <a:t>i</a:t>
            </a:r>
            <a:r>
              <a:rPr sz="1800" b="1" spc="-40" dirty="0">
                <a:solidFill>
                  <a:srgbClr val="00AF50"/>
                </a:solidFill>
                <a:latin typeface="Calibri"/>
                <a:cs typeface="Calibri"/>
              </a:rPr>
              <a:t>z</a:t>
            </a:r>
            <a:r>
              <a:rPr sz="1800" b="1" spc="-5" dirty="0">
                <a:solidFill>
                  <a:srgbClr val="00AF50"/>
                </a:solidFill>
                <a:latin typeface="Calibri"/>
                <a:cs typeface="Calibri"/>
              </a:rPr>
              <a:t>er</a:t>
            </a:r>
            <a:endParaRPr sz="1800">
              <a:latin typeface="Calibri"/>
              <a:cs typeface="Calibri"/>
            </a:endParaRPr>
          </a:p>
        </p:txBody>
      </p:sp>
      <p:pic>
        <p:nvPicPr>
          <p:cNvPr id="13" name="object 10">
            <a:extLst>
              <a:ext uri="{FF2B5EF4-FFF2-40B4-BE49-F238E27FC236}">
                <a16:creationId xmlns:a16="http://schemas.microsoft.com/office/drawing/2014/main" id="{703C6552-AD6F-4D76-A240-AA8869BBFB4D}"/>
              </a:ext>
            </a:extLst>
          </p:cNvPr>
          <p:cNvPicPr/>
          <p:nvPr/>
        </p:nvPicPr>
        <p:blipFill>
          <a:blip r:embed="rId4" cstate="print"/>
          <a:stretch>
            <a:fillRect/>
          </a:stretch>
        </p:blipFill>
        <p:spPr>
          <a:xfrm>
            <a:off x="700424" y="5513832"/>
            <a:ext cx="7914747" cy="533400"/>
          </a:xfrm>
          <a:prstGeom prst="rect">
            <a:avLst/>
          </a:prstGeom>
        </p:spPr>
      </p:pic>
    </p:spTree>
    <p:extLst>
      <p:ext uri="{BB962C8B-B14F-4D97-AF65-F5344CB8AC3E}">
        <p14:creationId xmlns:p14="http://schemas.microsoft.com/office/powerpoint/2010/main" val="434047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6A32E37B-676D-4425-82DF-FB99781F6F48}"/>
              </a:ext>
            </a:extLst>
          </p:cNvPr>
          <p:cNvPicPr/>
          <p:nvPr/>
        </p:nvPicPr>
        <p:blipFill>
          <a:blip r:embed="rId2" cstate="print"/>
          <a:stretch>
            <a:fillRect/>
          </a:stretch>
        </p:blipFill>
        <p:spPr>
          <a:xfrm>
            <a:off x="2450591" y="2500532"/>
            <a:ext cx="4161224" cy="1143000"/>
          </a:xfrm>
          <a:prstGeom prst="rect">
            <a:avLst/>
          </a:prstGeom>
        </p:spPr>
      </p:pic>
      <p:pic>
        <p:nvPicPr>
          <p:cNvPr id="5" name="object 23">
            <a:extLst>
              <a:ext uri="{FF2B5EF4-FFF2-40B4-BE49-F238E27FC236}">
                <a16:creationId xmlns:a16="http://schemas.microsoft.com/office/drawing/2014/main" id="{7F8DDD6F-F323-4EED-9F0B-02AA1065744C}"/>
              </a:ext>
            </a:extLst>
          </p:cNvPr>
          <p:cNvPicPr/>
          <p:nvPr/>
        </p:nvPicPr>
        <p:blipFill>
          <a:blip r:embed="rId3" cstate="print"/>
          <a:stretch>
            <a:fillRect/>
          </a:stretch>
        </p:blipFill>
        <p:spPr>
          <a:xfrm>
            <a:off x="2208627" y="3922567"/>
            <a:ext cx="5391032" cy="764770"/>
          </a:xfrm>
          <a:prstGeom prst="rect">
            <a:avLst/>
          </a:prstGeom>
        </p:spPr>
      </p:pic>
      <p:pic>
        <p:nvPicPr>
          <p:cNvPr id="6" name="object 24">
            <a:extLst>
              <a:ext uri="{FF2B5EF4-FFF2-40B4-BE49-F238E27FC236}">
                <a16:creationId xmlns:a16="http://schemas.microsoft.com/office/drawing/2014/main" id="{5D67840D-4845-4235-B0B5-0A066F79034D}"/>
              </a:ext>
            </a:extLst>
          </p:cNvPr>
          <p:cNvPicPr/>
          <p:nvPr/>
        </p:nvPicPr>
        <p:blipFill>
          <a:blip r:embed="rId4" cstate="print"/>
          <a:stretch>
            <a:fillRect/>
          </a:stretch>
        </p:blipFill>
        <p:spPr>
          <a:xfrm>
            <a:off x="2208627" y="5328944"/>
            <a:ext cx="4515730" cy="764770"/>
          </a:xfrm>
          <a:prstGeom prst="rect">
            <a:avLst/>
          </a:prstGeom>
        </p:spPr>
      </p:pic>
      <p:sp>
        <p:nvSpPr>
          <p:cNvPr id="8" name="Rectangle 7">
            <a:extLst>
              <a:ext uri="{FF2B5EF4-FFF2-40B4-BE49-F238E27FC236}">
                <a16:creationId xmlns:a16="http://schemas.microsoft.com/office/drawing/2014/main" id="{1AFE521D-3310-4CF6-A2A2-65754DAC880D}"/>
              </a:ext>
            </a:extLst>
          </p:cNvPr>
          <p:cNvSpPr/>
          <p:nvPr/>
        </p:nvSpPr>
        <p:spPr>
          <a:xfrm>
            <a:off x="1810804" y="1302566"/>
            <a:ext cx="5788855" cy="584775"/>
          </a:xfrm>
          <a:prstGeom prst="rect">
            <a:avLst/>
          </a:prstGeom>
        </p:spPr>
        <p:txBody>
          <a:bodyPr wrap="square">
            <a:spAutoFit/>
          </a:bodyPr>
          <a:lstStyle/>
          <a:p>
            <a:r>
              <a:rPr lang="en-US" sz="3200" b="1" i="1" spc="-5" dirty="0">
                <a:solidFill>
                  <a:srgbClr val="006FC0"/>
                </a:solidFill>
                <a:latin typeface="Calibri"/>
                <a:cs typeface="Calibri"/>
              </a:rPr>
              <a:t>L</a:t>
            </a:r>
            <a:r>
              <a:rPr lang="en-US" sz="3200" b="1" i="1" spc="-7" baseline="24305" dirty="0">
                <a:solidFill>
                  <a:srgbClr val="006FC0"/>
                </a:solidFill>
                <a:latin typeface="Calibri"/>
                <a:cs typeface="Calibri"/>
              </a:rPr>
              <a:t>2</a:t>
            </a:r>
            <a:r>
              <a:rPr lang="en-US" sz="3200" b="1" i="1" spc="277" baseline="24305" dirty="0">
                <a:solidFill>
                  <a:srgbClr val="006FC0"/>
                </a:solidFill>
                <a:latin typeface="Calibri"/>
                <a:cs typeface="Calibri"/>
              </a:rPr>
              <a:t> </a:t>
            </a:r>
            <a:r>
              <a:rPr lang="en-US" sz="3200" b="1" spc="-10" dirty="0">
                <a:solidFill>
                  <a:srgbClr val="006FC0"/>
                </a:solidFill>
                <a:latin typeface="Calibri"/>
                <a:cs typeface="Calibri"/>
              </a:rPr>
              <a:t>Least-squares</a:t>
            </a:r>
            <a:r>
              <a:rPr lang="en-US" sz="3200" b="1" spc="35" dirty="0">
                <a:solidFill>
                  <a:srgbClr val="006FC0"/>
                </a:solidFill>
                <a:latin typeface="Calibri"/>
                <a:cs typeface="Calibri"/>
              </a:rPr>
              <a:t> </a:t>
            </a:r>
            <a:r>
              <a:rPr lang="en-US" sz="3200" b="1" spc="-15" dirty="0">
                <a:solidFill>
                  <a:srgbClr val="006FC0"/>
                </a:solidFill>
                <a:latin typeface="Calibri"/>
                <a:cs typeface="Calibri"/>
              </a:rPr>
              <a:t>Regularization</a:t>
            </a:r>
            <a:r>
              <a:rPr lang="en-US" sz="3200" b="1" spc="20" dirty="0">
                <a:solidFill>
                  <a:srgbClr val="006FC0"/>
                </a:solidFill>
                <a:latin typeface="Calibri"/>
                <a:cs typeface="Calibri"/>
              </a:rPr>
              <a:t> </a:t>
            </a:r>
            <a:endParaRPr lang="en-US" dirty="0"/>
          </a:p>
        </p:txBody>
      </p:sp>
    </p:spTree>
    <p:extLst>
      <p:ext uri="{BB962C8B-B14F-4D97-AF65-F5344CB8AC3E}">
        <p14:creationId xmlns:p14="http://schemas.microsoft.com/office/powerpoint/2010/main" val="288135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CEA5-6DAC-4A2C-95AA-B86DAFFC1181}"/>
              </a:ext>
            </a:extLst>
          </p:cNvPr>
          <p:cNvSpPr>
            <a:spLocks noGrp="1"/>
          </p:cNvSpPr>
          <p:nvPr>
            <p:ph type="title"/>
          </p:nvPr>
        </p:nvSpPr>
        <p:spPr>
          <a:xfrm>
            <a:off x="4861480" y="-47442"/>
            <a:ext cx="3036141" cy="664718"/>
          </a:xfrm>
          <a:solidFill>
            <a:schemeClr val="bg2">
              <a:lumMod val="20000"/>
              <a:lumOff val="80000"/>
            </a:schemeClr>
          </a:solidFill>
        </p:spPr>
        <p:txBody>
          <a:bodyPr>
            <a:normAutofit fontScale="90000"/>
          </a:bodyPr>
          <a:lstStyle/>
          <a:p>
            <a:r>
              <a:rPr lang="en-US" sz="4000" dirty="0"/>
              <a:t>Regularization</a:t>
            </a:r>
          </a:p>
        </p:txBody>
      </p:sp>
      <p:sp>
        <p:nvSpPr>
          <p:cNvPr id="14" name="object 6">
            <a:extLst>
              <a:ext uri="{FF2B5EF4-FFF2-40B4-BE49-F238E27FC236}">
                <a16:creationId xmlns:a16="http://schemas.microsoft.com/office/drawing/2014/main" id="{59658372-D2DF-4BBE-9E7C-84322E8D0363}"/>
              </a:ext>
            </a:extLst>
          </p:cNvPr>
          <p:cNvSpPr txBox="1"/>
          <p:nvPr/>
        </p:nvSpPr>
        <p:spPr>
          <a:xfrm>
            <a:off x="675248" y="790486"/>
            <a:ext cx="8201466" cy="2153795"/>
          </a:xfrm>
          <a:prstGeom prst="rect">
            <a:avLst/>
          </a:prstGeom>
        </p:spPr>
        <p:txBody>
          <a:bodyPr vert="horz" wrap="square" lIns="0" tIns="141605" rIns="0" bIns="0" rtlCol="0">
            <a:spAutoFit/>
          </a:bodyPr>
          <a:lstStyle/>
          <a:p>
            <a:pPr marL="38100">
              <a:lnSpc>
                <a:spcPct val="100000"/>
              </a:lnSpc>
              <a:spcBef>
                <a:spcPts val="1115"/>
              </a:spcBef>
            </a:pPr>
            <a:r>
              <a:rPr sz="3200" b="1" i="1" spc="-5" dirty="0">
                <a:solidFill>
                  <a:srgbClr val="006FC0"/>
                </a:solidFill>
                <a:latin typeface="Calibri"/>
                <a:cs typeface="Calibri"/>
              </a:rPr>
              <a:t>L</a:t>
            </a:r>
            <a:r>
              <a:rPr sz="3200" b="1" i="1" spc="-7" baseline="24305" dirty="0">
                <a:solidFill>
                  <a:srgbClr val="006FC0"/>
                </a:solidFill>
                <a:latin typeface="Calibri"/>
                <a:cs typeface="Calibri"/>
              </a:rPr>
              <a:t>2</a:t>
            </a:r>
            <a:r>
              <a:rPr sz="3200" b="1" i="1" spc="277" baseline="24305" dirty="0">
                <a:solidFill>
                  <a:srgbClr val="006FC0"/>
                </a:solidFill>
                <a:latin typeface="Calibri"/>
                <a:cs typeface="Calibri"/>
              </a:rPr>
              <a:t> </a:t>
            </a:r>
            <a:r>
              <a:rPr sz="3200" b="1" spc="-10" dirty="0">
                <a:solidFill>
                  <a:srgbClr val="006FC0"/>
                </a:solidFill>
                <a:latin typeface="Calibri"/>
                <a:cs typeface="Calibri"/>
              </a:rPr>
              <a:t>Least-squares</a:t>
            </a:r>
            <a:r>
              <a:rPr sz="3200" b="1" spc="35" dirty="0">
                <a:solidFill>
                  <a:srgbClr val="006FC0"/>
                </a:solidFill>
                <a:latin typeface="Calibri"/>
                <a:cs typeface="Calibri"/>
              </a:rPr>
              <a:t> </a:t>
            </a:r>
            <a:r>
              <a:rPr sz="3200" b="1" spc="-15" dirty="0">
                <a:solidFill>
                  <a:srgbClr val="006FC0"/>
                </a:solidFill>
                <a:latin typeface="Calibri"/>
                <a:cs typeface="Calibri"/>
              </a:rPr>
              <a:t>Regularization</a:t>
            </a:r>
            <a:r>
              <a:rPr sz="3200" b="1" spc="20" dirty="0">
                <a:solidFill>
                  <a:srgbClr val="006FC0"/>
                </a:solidFill>
                <a:latin typeface="Calibri"/>
                <a:cs typeface="Calibri"/>
              </a:rPr>
              <a:t> </a:t>
            </a:r>
            <a:r>
              <a:rPr sz="3200" b="1" dirty="0">
                <a:solidFill>
                  <a:srgbClr val="006FC0"/>
                </a:solidFill>
                <a:latin typeface="Calibri"/>
                <a:cs typeface="Calibri"/>
              </a:rPr>
              <a:t>–</a:t>
            </a:r>
            <a:r>
              <a:rPr sz="3200" b="1" spc="15" dirty="0">
                <a:solidFill>
                  <a:srgbClr val="006FC0"/>
                </a:solidFill>
                <a:latin typeface="Calibri"/>
                <a:cs typeface="Calibri"/>
              </a:rPr>
              <a:t> </a:t>
            </a:r>
            <a:r>
              <a:rPr sz="3200" b="1" spc="-5" dirty="0">
                <a:solidFill>
                  <a:srgbClr val="006FC0"/>
                </a:solidFill>
                <a:latin typeface="Calibri"/>
                <a:cs typeface="Calibri"/>
              </a:rPr>
              <a:t>Ridge </a:t>
            </a:r>
            <a:r>
              <a:rPr sz="3200" b="1" spc="-15" dirty="0">
                <a:solidFill>
                  <a:srgbClr val="006FC0"/>
                </a:solidFill>
                <a:latin typeface="Calibri"/>
                <a:cs typeface="Calibri"/>
              </a:rPr>
              <a:t>Regression:</a:t>
            </a:r>
            <a:endParaRPr sz="3200" dirty="0">
              <a:latin typeface="Calibri"/>
              <a:cs typeface="Calibri"/>
            </a:endParaRPr>
          </a:p>
          <a:p>
            <a:pPr marL="38100">
              <a:lnSpc>
                <a:spcPct val="100000"/>
              </a:lnSpc>
              <a:spcBef>
                <a:spcPts val="760"/>
              </a:spcBef>
              <a:tabLst>
                <a:tab pos="380365" algn="l"/>
              </a:tabLst>
            </a:pPr>
            <a:r>
              <a:rPr sz="1800" dirty="0">
                <a:latin typeface="Segoe Print"/>
                <a:cs typeface="Segoe Print"/>
              </a:rPr>
              <a:t>-	</a:t>
            </a:r>
            <a:r>
              <a:rPr sz="2000" dirty="0">
                <a:latin typeface="Segoe Print"/>
                <a:cs typeface="Segoe Print"/>
              </a:rPr>
              <a:t>Since </a:t>
            </a:r>
            <a:r>
              <a:rPr sz="2000" spc="-5" dirty="0">
                <a:latin typeface="Segoe Print"/>
                <a:cs typeface="Segoe Print"/>
              </a:rPr>
              <a:t>we</a:t>
            </a:r>
            <a:r>
              <a:rPr sz="2000" spc="10" dirty="0">
                <a:latin typeface="Segoe Print"/>
                <a:cs typeface="Segoe Print"/>
              </a:rPr>
              <a:t> </a:t>
            </a:r>
            <a:r>
              <a:rPr sz="2000" spc="-5" dirty="0">
                <a:latin typeface="Segoe Print"/>
                <a:cs typeface="Segoe Print"/>
              </a:rPr>
              <a:t>require</a:t>
            </a:r>
            <a:r>
              <a:rPr sz="2000" dirty="0">
                <a:latin typeface="Segoe Print"/>
                <a:cs typeface="Segoe Print"/>
              </a:rPr>
              <a:t> to </a:t>
            </a:r>
            <a:r>
              <a:rPr sz="2000" spc="-5" dirty="0">
                <a:latin typeface="Segoe Print"/>
                <a:cs typeface="Segoe Print"/>
              </a:rPr>
              <a:t>discourage</a:t>
            </a:r>
            <a:r>
              <a:rPr sz="2000" spc="10" dirty="0">
                <a:latin typeface="Segoe Print"/>
                <a:cs typeface="Segoe Print"/>
              </a:rPr>
              <a:t> </a:t>
            </a:r>
            <a:r>
              <a:rPr sz="2000" dirty="0">
                <a:latin typeface="Segoe Print"/>
                <a:cs typeface="Segoe Print"/>
              </a:rPr>
              <a:t>the</a:t>
            </a:r>
            <a:r>
              <a:rPr sz="2000" spc="10" dirty="0">
                <a:latin typeface="Segoe Print"/>
                <a:cs typeface="Segoe Print"/>
              </a:rPr>
              <a:t> </a:t>
            </a:r>
            <a:r>
              <a:rPr sz="2000" dirty="0">
                <a:latin typeface="Segoe Print"/>
                <a:cs typeface="Segoe Print"/>
              </a:rPr>
              <a:t>model </a:t>
            </a:r>
            <a:r>
              <a:rPr sz="2000" spc="-5" dirty="0">
                <a:latin typeface="Segoe Print"/>
                <a:cs typeface="Segoe Print"/>
              </a:rPr>
              <a:t>coefficients</a:t>
            </a:r>
            <a:r>
              <a:rPr sz="2000" spc="10" dirty="0">
                <a:latin typeface="Segoe Print"/>
                <a:cs typeface="Segoe Print"/>
              </a:rPr>
              <a:t> </a:t>
            </a:r>
            <a:r>
              <a:rPr sz="2000" dirty="0">
                <a:latin typeface="Segoe Print"/>
                <a:cs typeface="Segoe Print"/>
              </a:rPr>
              <a:t>from</a:t>
            </a:r>
            <a:r>
              <a:rPr sz="2000" spc="-10" dirty="0">
                <a:latin typeface="Segoe Print"/>
                <a:cs typeface="Segoe Print"/>
              </a:rPr>
              <a:t> </a:t>
            </a:r>
            <a:r>
              <a:rPr sz="2000" spc="-5" dirty="0">
                <a:latin typeface="Segoe Print"/>
                <a:cs typeface="Segoe Print"/>
              </a:rPr>
              <a:t>reaching</a:t>
            </a:r>
            <a:r>
              <a:rPr sz="2000" spc="10" dirty="0">
                <a:latin typeface="Segoe Print"/>
                <a:cs typeface="Segoe Print"/>
              </a:rPr>
              <a:t> </a:t>
            </a:r>
            <a:r>
              <a:rPr sz="2000" spc="-5" dirty="0">
                <a:latin typeface="Segoe Print"/>
                <a:cs typeface="Segoe Print"/>
              </a:rPr>
              <a:t>large</a:t>
            </a:r>
            <a:r>
              <a:rPr sz="2000" spc="5" dirty="0">
                <a:latin typeface="Segoe Print"/>
                <a:cs typeface="Segoe Print"/>
              </a:rPr>
              <a:t> </a:t>
            </a:r>
            <a:r>
              <a:rPr sz="2000" dirty="0">
                <a:latin typeface="Segoe Print"/>
                <a:cs typeface="Segoe Print"/>
              </a:rPr>
              <a:t>values;</a:t>
            </a:r>
            <a:r>
              <a:rPr sz="2000" spc="20" dirty="0">
                <a:latin typeface="Segoe Print"/>
                <a:cs typeface="Segoe Print"/>
              </a:rPr>
              <a:t> </a:t>
            </a:r>
            <a:r>
              <a:rPr sz="2000" spc="-5" dirty="0">
                <a:latin typeface="Segoe Print"/>
                <a:cs typeface="Segoe Print"/>
              </a:rPr>
              <a:t>we </a:t>
            </a:r>
            <a:r>
              <a:rPr sz="2000" dirty="0">
                <a:latin typeface="Segoe Print"/>
                <a:cs typeface="Segoe Print"/>
              </a:rPr>
              <a:t>can</a:t>
            </a:r>
            <a:r>
              <a:rPr lang="en-US" sz="2000" dirty="0">
                <a:latin typeface="Segoe Print"/>
                <a:cs typeface="Segoe Print"/>
              </a:rPr>
              <a:t> </a:t>
            </a:r>
            <a:r>
              <a:rPr sz="2000" dirty="0">
                <a:latin typeface="Segoe Print"/>
                <a:cs typeface="Segoe Print"/>
              </a:rPr>
              <a:t>use</a:t>
            </a:r>
            <a:r>
              <a:rPr sz="2000" spc="-5" dirty="0">
                <a:latin typeface="Segoe Print"/>
                <a:cs typeface="Segoe Print"/>
              </a:rPr>
              <a:t> </a:t>
            </a:r>
            <a:r>
              <a:rPr sz="2000" dirty="0">
                <a:latin typeface="Segoe Print"/>
                <a:cs typeface="Segoe Print"/>
              </a:rPr>
              <a:t>the</a:t>
            </a:r>
            <a:r>
              <a:rPr sz="2000" spc="-5" dirty="0">
                <a:latin typeface="Segoe Print"/>
                <a:cs typeface="Segoe Print"/>
              </a:rPr>
              <a:t> following</a:t>
            </a:r>
            <a:r>
              <a:rPr sz="2000" spc="-25" dirty="0">
                <a:latin typeface="Segoe Print"/>
                <a:cs typeface="Segoe Print"/>
              </a:rPr>
              <a:t> </a:t>
            </a:r>
            <a:r>
              <a:rPr sz="2000" spc="-5" dirty="0">
                <a:latin typeface="Segoe Print"/>
                <a:cs typeface="Segoe Print"/>
              </a:rPr>
              <a:t>simple</a:t>
            </a:r>
            <a:r>
              <a:rPr sz="2000" spc="10" dirty="0">
                <a:latin typeface="Segoe Print"/>
                <a:cs typeface="Segoe Print"/>
              </a:rPr>
              <a:t> </a:t>
            </a:r>
            <a:r>
              <a:rPr sz="2000" spc="-5" dirty="0">
                <a:latin typeface="Segoe Print"/>
                <a:cs typeface="Segoe Print"/>
              </a:rPr>
              <a:t>regularizer:</a:t>
            </a:r>
            <a:endParaRPr sz="2000" dirty="0">
              <a:latin typeface="Segoe Print"/>
              <a:cs typeface="Segoe Print"/>
            </a:endParaRPr>
          </a:p>
        </p:txBody>
      </p:sp>
      <p:pic>
        <p:nvPicPr>
          <p:cNvPr id="15" name="object 3">
            <a:extLst>
              <a:ext uri="{FF2B5EF4-FFF2-40B4-BE49-F238E27FC236}">
                <a16:creationId xmlns:a16="http://schemas.microsoft.com/office/drawing/2014/main" id="{4DEA6F64-97FE-48BC-B4EC-C3E387AAD096}"/>
              </a:ext>
            </a:extLst>
          </p:cNvPr>
          <p:cNvPicPr/>
          <p:nvPr/>
        </p:nvPicPr>
        <p:blipFill>
          <a:blip r:embed="rId2" cstate="print">
            <a:duotone>
              <a:schemeClr val="accent2">
                <a:shade val="45000"/>
                <a:satMod val="135000"/>
              </a:schemeClr>
              <a:prstClr val="white"/>
            </a:duotone>
          </a:blip>
          <a:stretch>
            <a:fillRect/>
          </a:stretch>
        </p:blipFill>
        <p:spPr>
          <a:xfrm>
            <a:off x="2552231" y="3133757"/>
            <a:ext cx="1574291" cy="513588"/>
          </a:xfrm>
          <a:prstGeom prst="rect">
            <a:avLst/>
          </a:prstGeom>
        </p:spPr>
      </p:pic>
      <p:pic>
        <p:nvPicPr>
          <p:cNvPr id="16" name="object 4">
            <a:extLst>
              <a:ext uri="{FF2B5EF4-FFF2-40B4-BE49-F238E27FC236}">
                <a16:creationId xmlns:a16="http://schemas.microsoft.com/office/drawing/2014/main" id="{8A7D41A3-C180-41FD-8FF4-52AE7E544B09}"/>
              </a:ext>
            </a:extLst>
          </p:cNvPr>
          <p:cNvPicPr/>
          <p:nvPr/>
        </p:nvPicPr>
        <p:blipFill>
          <a:blip r:embed="rId3" cstate="print"/>
          <a:stretch>
            <a:fillRect/>
          </a:stretch>
        </p:blipFill>
        <p:spPr>
          <a:xfrm>
            <a:off x="4707786" y="3260249"/>
            <a:ext cx="2967990" cy="260603"/>
          </a:xfrm>
          <a:prstGeom prst="rect">
            <a:avLst/>
          </a:prstGeom>
        </p:spPr>
      </p:pic>
      <p:pic>
        <p:nvPicPr>
          <p:cNvPr id="17" name="object 7">
            <a:extLst>
              <a:ext uri="{FF2B5EF4-FFF2-40B4-BE49-F238E27FC236}">
                <a16:creationId xmlns:a16="http://schemas.microsoft.com/office/drawing/2014/main" id="{9C17F79B-CD16-40D5-934E-44C9AAD757EE}"/>
              </a:ext>
            </a:extLst>
          </p:cNvPr>
          <p:cNvPicPr/>
          <p:nvPr/>
        </p:nvPicPr>
        <p:blipFill>
          <a:blip r:embed="rId4" cstate="print"/>
          <a:stretch>
            <a:fillRect/>
          </a:stretch>
        </p:blipFill>
        <p:spPr>
          <a:xfrm>
            <a:off x="2193948" y="4358713"/>
            <a:ext cx="5027676" cy="518922"/>
          </a:xfrm>
          <a:prstGeom prst="rect">
            <a:avLst/>
          </a:prstGeom>
        </p:spPr>
      </p:pic>
      <p:sp>
        <p:nvSpPr>
          <p:cNvPr id="18" name="object 8">
            <a:extLst>
              <a:ext uri="{FF2B5EF4-FFF2-40B4-BE49-F238E27FC236}">
                <a16:creationId xmlns:a16="http://schemas.microsoft.com/office/drawing/2014/main" id="{6C7AA3F1-FD3E-4E64-B1F3-046E4F6369FA}"/>
              </a:ext>
            </a:extLst>
          </p:cNvPr>
          <p:cNvSpPr txBox="1"/>
          <p:nvPr/>
        </p:nvSpPr>
        <p:spPr>
          <a:xfrm>
            <a:off x="649869" y="3872643"/>
            <a:ext cx="6036945" cy="2997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1800" dirty="0">
                <a:latin typeface="Segoe Print"/>
                <a:cs typeface="Segoe Print"/>
              </a:rPr>
              <a:t>-	For</a:t>
            </a:r>
            <a:r>
              <a:rPr sz="1800" spc="-25" dirty="0">
                <a:latin typeface="Segoe Print"/>
                <a:cs typeface="Segoe Print"/>
              </a:rPr>
              <a:t> </a:t>
            </a:r>
            <a:r>
              <a:rPr sz="1800" dirty="0">
                <a:latin typeface="Segoe Print"/>
                <a:cs typeface="Segoe Print"/>
              </a:rPr>
              <a:t>this</a:t>
            </a:r>
            <a:r>
              <a:rPr sz="1800" spc="-10" dirty="0">
                <a:latin typeface="Segoe Print"/>
                <a:cs typeface="Segoe Print"/>
              </a:rPr>
              <a:t> </a:t>
            </a:r>
            <a:r>
              <a:rPr sz="1800" dirty="0">
                <a:latin typeface="Segoe Print"/>
                <a:cs typeface="Segoe Print"/>
              </a:rPr>
              <a:t>choice,</a:t>
            </a:r>
            <a:r>
              <a:rPr sz="1800" spc="-15" dirty="0">
                <a:latin typeface="Segoe Print"/>
                <a:cs typeface="Segoe Print"/>
              </a:rPr>
              <a:t> </a:t>
            </a:r>
            <a:r>
              <a:rPr sz="1800" spc="-5" dirty="0">
                <a:latin typeface="Segoe Print"/>
                <a:cs typeface="Segoe Print"/>
              </a:rPr>
              <a:t>regularized</a:t>
            </a:r>
            <a:r>
              <a:rPr sz="1800" spc="-15" dirty="0">
                <a:latin typeface="Segoe Print"/>
                <a:cs typeface="Segoe Print"/>
              </a:rPr>
              <a:t> </a:t>
            </a:r>
            <a:r>
              <a:rPr sz="1800" spc="-5" dirty="0">
                <a:latin typeface="Segoe Print"/>
                <a:cs typeface="Segoe Print"/>
              </a:rPr>
              <a:t>loss</a:t>
            </a:r>
            <a:r>
              <a:rPr sz="1800" spc="-20" dirty="0">
                <a:latin typeface="Segoe Print"/>
                <a:cs typeface="Segoe Print"/>
              </a:rPr>
              <a:t> </a:t>
            </a:r>
            <a:r>
              <a:rPr sz="1800" dirty="0">
                <a:latin typeface="Segoe Print"/>
                <a:cs typeface="Segoe Print"/>
              </a:rPr>
              <a:t>function</a:t>
            </a:r>
            <a:r>
              <a:rPr sz="1800" spc="-15" dirty="0">
                <a:latin typeface="Segoe Print"/>
                <a:cs typeface="Segoe Print"/>
              </a:rPr>
              <a:t> </a:t>
            </a:r>
            <a:r>
              <a:rPr sz="1800" dirty="0">
                <a:latin typeface="Segoe Print"/>
                <a:cs typeface="Segoe Print"/>
              </a:rPr>
              <a:t>becomes</a:t>
            </a:r>
          </a:p>
        </p:txBody>
      </p:sp>
    </p:spTree>
    <p:extLst>
      <p:ext uri="{BB962C8B-B14F-4D97-AF65-F5344CB8AC3E}">
        <p14:creationId xmlns:p14="http://schemas.microsoft.com/office/powerpoint/2010/main" val="413123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83942498-55B7-4732-8FE5-D3584B5594BC}"/>
              </a:ext>
            </a:extLst>
          </p:cNvPr>
          <p:cNvSpPr txBox="1"/>
          <p:nvPr/>
        </p:nvSpPr>
        <p:spPr>
          <a:xfrm>
            <a:off x="610174" y="578761"/>
            <a:ext cx="7619541" cy="1168910"/>
          </a:xfrm>
          <a:prstGeom prst="rect">
            <a:avLst/>
          </a:prstGeom>
        </p:spPr>
        <p:txBody>
          <a:bodyPr vert="horz" wrap="square" lIns="0" tIns="141605" rIns="0" bIns="0" rtlCol="0">
            <a:spAutoFit/>
          </a:bodyPr>
          <a:lstStyle/>
          <a:p>
            <a:pPr marL="38100">
              <a:lnSpc>
                <a:spcPct val="100000"/>
              </a:lnSpc>
              <a:spcBef>
                <a:spcPts val="1115"/>
              </a:spcBef>
            </a:pPr>
            <a:r>
              <a:rPr sz="2400" b="1" i="1" spc="-5" dirty="0">
                <a:solidFill>
                  <a:srgbClr val="006FC0"/>
                </a:solidFill>
                <a:latin typeface="Calibri"/>
                <a:cs typeface="Calibri"/>
              </a:rPr>
              <a:t>L</a:t>
            </a:r>
            <a:r>
              <a:rPr sz="2400" b="1" i="1" spc="-7" baseline="24305" dirty="0">
                <a:solidFill>
                  <a:srgbClr val="006FC0"/>
                </a:solidFill>
                <a:latin typeface="Calibri"/>
                <a:cs typeface="Calibri"/>
              </a:rPr>
              <a:t>2</a:t>
            </a:r>
            <a:r>
              <a:rPr sz="2400" b="1" i="1" spc="277" baseline="24305" dirty="0">
                <a:solidFill>
                  <a:srgbClr val="006FC0"/>
                </a:solidFill>
                <a:latin typeface="Calibri"/>
                <a:cs typeface="Calibri"/>
              </a:rPr>
              <a:t> </a:t>
            </a:r>
            <a:r>
              <a:rPr sz="2400" b="1" spc="-10" dirty="0">
                <a:solidFill>
                  <a:srgbClr val="006FC0"/>
                </a:solidFill>
                <a:latin typeface="Calibri"/>
                <a:cs typeface="Calibri"/>
              </a:rPr>
              <a:t>Least-squares</a:t>
            </a:r>
            <a:r>
              <a:rPr sz="2400" b="1" spc="35" dirty="0">
                <a:solidFill>
                  <a:srgbClr val="006FC0"/>
                </a:solidFill>
                <a:latin typeface="Calibri"/>
                <a:cs typeface="Calibri"/>
              </a:rPr>
              <a:t> </a:t>
            </a:r>
            <a:r>
              <a:rPr sz="2400" b="1" spc="-15" dirty="0">
                <a:solidFill>
                  <a:srgbClr val="006FC0"/>
                </a:solidFill>
                <a:latin typeface="Calibri"/>
                <a:cs typeface="Calibri"/>
              </a:rPr>
              <a:t>Regularization</a:t>
            </a:r>
            <a:r>
              <a:rPr sz="2400" b="1" spc="20" dirty="0">
                <a:solidFill>
                  <a:srgbClr val="006FC0"/>
                </a:solidFill>
                <a:latin typeface="Calibri"/>
                <a:cs typeface="Calibri"/>
              </a:rPr>
              <a:t> </a:t>
            </a:r>
            <a:r>
              <a:rPr sz="2400" b="1" dirty="0">
                <a:solidFill>
                  <a:srgbClr val="006FC0"/>
                </a:solidFill>
                <a:latin typeface="Calibri"/>
                <a:cs typeface="Calibri"/>
              </a:rPr>
              <a:t>–</a:t>
            </a:r>
            <a:r>
              <a:rPr sz="2400" b="1" spc="15" dirty="0">
                <a:solidFill>
                  <a:srgbClr val="006FC0"/>
                </a:solidFill>
                <a:latin typeface="Calibri"/>
                <a:cs typeface="Calibri"/>
              </a:rPr>
              <a:t> </a:t>
            </a:r>
            <a:r>
              <a:rPr sz="2400" b="1" spc="-5" dirty="0">
                <a:solidFill>
                  <a:srgbClr val="006FC0"/>
                </a:solidFill>
                <a:latin typeface="Calibri"/>
                <a:cs typeface="Calibri"/>
              </a:rPr>
              <a:t>Ridge </a:t>
            </a:r>
            <a:r>
              <a:rPr sz="2400" b="1" spc="-15" dirty="0">
                <a:solidFill>
                  <a:srgbClr val="006FC0"/>
                </a:solidFill>
                <a:latin typeface="Calibri"/>
                <a:cs typeface="Calibri"/>
              </a:rPr>
              <a:t>Regression:</a:t>
            </a:r>
            <a:endParaRPr sz="2400" dirty="0">
              <a:latin typeface="Calibri"/>
              <a:cs typeface="Calibri"/>
            </a:endParaRPr>
          </a:p>
          <a:p>
            <a:pPr marL="38100">
              <a:lnSpc>
                <a:spcPct val="100000"/>
              </a:lnSpc>
              <a:spcBef>
                <a:spcPts val="760"/>
              </a:spcBef>
              <a:tabLst>
                <a:tab pos="380365" algn="l"/>
              </a:tabLst>
            </a:pPr>
            <a:r>
              <a:rPr sz="1800" dirty="0">
                <a:latin typeface="Segoe Print"/>
                <a:cs typeface="Segoe Print"/>
              </a:rPr>
              <a:t>-	Regularized</a:t>
            </a:r>
            <a:r>
              <a:rPr sz="1800" spc="-5" dirty="0">
                <a:latin typeface="Segoe Print"/>
                <a:cs typeface="Segoe Print"/>
              </a:rPr>
              <a:t> loss</a:t>
            </a:r>
            <a:r>
              <a:rPr sz="1800" spc="-10" dirty="0">
                <a:latin typeface="Segoe Print"/>
                <a:cs typeface="Segoe Print"/>
              </a:rPr>
              <a:t> </a:t>
            </a:r>
            <a:r>
              <a:rPr sz="1800" dirty="0">
                <a:latin typeface="Segoe Print"/>
                <a:cs typeface="Segoe Print"/>
              </a:rPr>
              <a:t>function</a:t>
            </a:r>
            <a:r>
              <a:rPr sz="1800" spc="-10" dirty="0">
                <a:latin typeface="Segoe Print"/>
                <a:cs typeface="Segoe Print"/>
              </a:rPr>
              <a:t> </a:t>
            </a:r>
            <a:r>
              <a:rPr sz="1800" spc="-5" dirty="0">
                <a:latin typeface="Segoe Print"/>
                <a:cs typeface="Segoe Print"/>
              </a:rPr>
              <a:t>is still</a:t>
            </a:r>
            <a:r>
              <a:rPr sz="1800" dirty="0">
                <a:latin typeface="Segoe Print"/>
                <a:cs typeface="Segoe Print"/>
              </a:rPr>
              <a:t> </a:t>
            </a:r>
            <a:r>
              <a:rPr sz="1800" spc="-5" dirty="0">
                <a:latin typeface="Segoe Print"/>
                <a:cs typeface="Segoe Print"/>
              </a:rPr>
              <a:t>quadratic,</a:t>
            </a:r>
            <a:r>
              <a:rPr sz="1800" spc="20" dirty="0">
                <a:latin typeface="Segoe Print"/>
                <a:cs typeface="Segoe Print"/>
              </a:rPr>
              <a:t> </a:t>
            </a:r>
            <a:r>
              <a:rPr sz="1800" dirty="0">
                <a:latin typeface="Segoe Print"/>
                <a:cs typeface="Segoe Print"/>
              </a:rPr>
              <a:t>and</a:t>
            </a:r>
            <a:r>
              <a:rPr sz="1800" spc="-5" dirty="0">
                <a:latin typeface="Segoe Print"/>
                <a:cs typeface="Segoe Print"/>
              </a:rPr>
              <a:t> we</a:t>
            </a:r>
            <a:r>
              <a:rPr sz="1800" dirty="0">
                <a:latin typeface="Segoe Print"/>
                <a:cs typeface="Segoe Print"/>
              </a:rPr>
              <a:t> can</a:t>
            </a:r>
            <a:r>
              <a:rPr sz="1800" spc="-5" dirty="0">
                <a:latin typeface="Segoe Print"/>
                <a:cs typeface="Segoe Print"/>
              </a:rPr>
              <a:t> </a:t>
            </a:r>
            <a:r>
              <a:rPr sz="1800" dirty="0">
                <a:latin typeface="Segoe Print"/>
                <a:cs typeface="Segoe Print"/>
              </a:rPr>
              <a:t>find closed</a:t>
            </a:r>
            <a:r>
              <a:rPr sz="1800" spc="-10" dirty="0">
                <a:latin typeface="Segoe Print"/>
                <a:cs typeface="Segoe Print"/>
              </a:rPr>
              <a:t> </a:t>
            </a:r>
            <a:r>
              <a:rPr sz="1800" dirty="0">
                <a:latin typeface="Segoe Print"/>
                <a:cs typeface="Segoe Print"/>
              </a:rPr>
              <a:t>form</a:t>
            </a:r>
            <a:r>
              <a:rPr sz="1800" spc="-5" dirty="0">
                <a:latin typeface="Segoe Print"/>
                <a:cs typeface="Segoe Print"/>
              </a:rPr>
              <a:t> solution.</a:t>
            </a:r>
            <a:endParaRPr sz="1800" dirty="0">
              <a:latin typeface="Segoe Print"/>
              <a:cs typeface="Segoe Print"/>
            </a:endParaRPr>
          </a:p>
        </p:txBody>
      </p:sp>
      <p:pic>
        <p:nvPicPr>
          <p:cNvPr id="6" name="object 5">
            <a:extLst>
              <a:ext uri="{FF2B5EF4-FFF2-40B4-BE49-F238E27FC236}">
                <a16:creationId xmlns:a16="http://schemas.microsoft.com/office/drawing/2014/main" id="{7110ABD3-3DA3-4202-ACCC-863CFAC9D90D}"/>
              </a:ext>
            </a:extLst>
          </p:cNvPr>
          <p:cNvPicPr/>
          <p:nvPr/>
        </p:nvPicPr>
        <p:blipFill>
          <a:blip r:embed="rId2" cstate="print"/>
          <a:stretch>
            <a:fillRect/>
          </a:stretch>
        </p:blipFill>
        <p:spPr>
          <a:xfrm>
            <a:off x="4224530" y="1733550"/>
            <a:ext cx="3735323" cy="519684"/>
          </a:xfrm>
          <a:prstGeom prst="rect">
            <a:avLst/>
          </a:prstGeom>
        </p:spPr>
      </p:pic>
      <p:grpSp>
        <p:nvGrpSpPr>
          <p:cNvPr id="7" name="object 6">
            <a:extLst>
              <a:ext uri="{FF2B5EF4-FFF2-40B4-BE49-F238E27FC236}">
                <a16:creationId xmlns:a16="http://schemas.microsoft.com/office/drawing/2014/main" id="{F3B8D751-C9E8-45F0-9E3A-54FA8137FE30}"/>
              </a:ext>
            </a:extLst>
          </p:cNvPr>
          <p:cNvGrpSpPr/>
          <p:nvPr/>
        </p:nvGrpSpPr>
        <p:grpSpPr>
          <a:xfrm>
            <a:off x="814754" y="2499740"/>
            <a:ext cx="7752080" cy="756920"/>
            <a:chOff x="350520" y="2455926"/>
            <a:chExt cx="7752080" cy="756920"/>
          </a:xfrm>
        </p:grpSpPr>
        <p:pic>
          <p:nvPicPr>
            <p:cNvPr id="8" name="object 7">
              <a:extLst>
                <a:ext uri="{FF2B5EF4-FFF2-40B4-BE49-F238E27FC236}">
                  <a16:creationId xmlns:a16="http://schemas.microsoft.com/office/drawing/2014/main" id="{2EFF29CE-711D-49A4-9BAB-BC31CEFA5924}"/>
                </a:ext>
              </a:extLst>
            </p:cNvPr>
            <p:cNvPicPr/>
            <p:nvPr/>
          </p:nvPicPr>
          <p:blipFill>
            <a:blip r:embed="rId3" cstate="print"/>
            <a:stretch>
              <a:fillRect/>
            </a:stretch>
          </p:blipFill>
          <p:spPr>
            <a:xfrm>
              <a:off x="350520" y="2455926"/>
              <a:ext cx="4045458" cy="228600"/>
            </a:xfrm>
            <a:prstGeom prst="rect">
              <a:avLst/>
            </a:prstGeom>
          </p:spPr>
        </p:pic>
        <p:pic>
          <p:nvPicPr>
            <p:cNvPr id="9" name="object 8">
              <a:extLst>
                <a:ext uri="{FF2B5EF4-FFF2-40B4-BE49-F238E27FC236}">
                  <a16:creationId xmlns:a16="http://schemas.microsoft.com/office/drawing/2014/main" id="{8990F88D-53DE-430E-8104-740C809F1A68}"/>
                </a:ext>
              </a:extLst>
            </p:cNvPr>
            <p:cNvPicPr/>
            <p:nvPr/>
          </p:nvPicPr>
          <p:blipFill>
            <a:blip r:embed="rId4" cstate="print"/>
            <a:stretch>
              <a:fillRect/>
            </a:stretch>
          </p:blipFill>
          <p:spPr>
            <a:xfrm>
              <a:off x="3486149" y="2699004"/>
              <a:ext cx="4616196" cy="513588"/>
            </a:xfrm>
            <a:prstGeom prst="rect">
              <a:avLst/>
            </a:prstGeom>
          </p:spPr>
        </p:pic>
      </p:grpSp>
      <p:pic>
        <p:nvPicPr>
          <p:cNvPr id="10" name="object 9">
            <a:extLst>
              <a:ext uri="{FF2B5EF4-FFF2-40B4-BE49-F238E27FC236}">
                <a16:creationId xmlns:a16="http://schemas.microsoft.com/office/drawing/2014/main" id="{940DA227-690F-4D71-9576-7F6A74AF6672}"/>
              </a:ext>
            </a:extLst>
          </p:cNvPr>
          <p:cNvPicPr/>
          <p:nvPr/>
        </p:nvPicPr>
        <p:blipFill>
          <a:blip r:embed="rId5" cstate="print"/>
          <a:stretch>
            <a:fillRect/>
          </a:stretch>
        </p:blipFill>
        <p:spPr>
          <a:xfrm>
            <a:off x="1424178" y="1924228"/>
            <a:ext cx="2663190" cy="184403"/>
          </a:xfrm>
          <a:prstGeom prst="rect">
            <a:avLst/>
          </a:prstGeom>
        </p:spPr>
      </p:pic>
      <p:pic>
        <p:nvPicPr>
          <p:cNvPr id="11" name="object 10">
            <a:extLst>
              <a:ext uri="{FF2B5EF4-FFF2-40B4-BE49-F238E27FC236}">
                <a16:creationId xmlns:a16="http://schemas.microsoft.com/office/drawing/2014/main" id="{1E31CE8F-DD13-469D-8456-B3D742795F9C}"/>
              </a:ext>
            </a:extLst>
          </p:cNvPr>
          <p:cNvPicPr/>
          <p:nvPr/>
        </p:nvPicPr>
        <p:blipFill>
          <a:blip r:embed="rId6" cstate="print"/>
          <a:stretch>
            <a:fillRect/>
          </a:stretch>
        </p:blipFill>
        <p:spPr>
          <a:xfrm>
            <a:off x="832865" y="3365987"/>
            <a:ext cx="4071366" cy="230124"/>
          </a:xfrm>
          <a:prstGeom prst="rect">
            <a:avLst/>
          </a:prstGeom>
        </p:spPr>
      </p:pic>
      <p:pic>
        <p:nvPicPr>
          <p:cNvPr id="12" name="object 11">
            <a:extLst>
              <a:ext uri="{FF2B5EF4-FFF2-40B4-BE49-F238E27FC236}">
                <a16:creationId xmlns:a16="http://schemas.microsoft.com/office/drawing/2014/main" id="{60B18192-21AA-4CF8-AE95-B4B1137366B3}"/>
              </a:ext>
            </a:extLst>
          </p:cNvPr>
          <p:cNvPicPr/>
          <p:nvPr/>
        </p:nvPicPr>
        <p:blipFill>
          <a:blip r:embed="rId7" cstate="print"/>
          <a:stretch>
            <a:fillRect/>
          </a:stretch>
        </p:blipFill>
        <p:spPr>
          <a:xfrm>
            <a:off x="2487344" y="3845241"/>
            <a:ext cx="2212086" cy="275844"/>
          </a:xfrm>
          <a:prstGeom prst="rect">
            <a:avLst/>
          </a:prstGeom>
        </p:spPr>
      </p:pic>
      <p:pic>
        <p:nvPicPr>
          <p:cNvPr id="13" name="object 12">
            <a:extLst>
              <a:ext uri="{FF2B5EF4-FFF2-40B4-BE49-F238E27FC236}">
                <a16:creationId xmlns:a16="http://schemas.microsoft.com/office/drawing/2014/main" id="{58F0F2BF-DB2A-4C51-A3F1-81E0DDDFFFE7}"/>
              </a:ext>
            </a:extLst>
          </p:cNvPr>
          <p:cNvPicPr/>
          <p:nvPr/>
        </p:nvPicPr>
        <p:blipFill>
          <a:blip r:embed="rId8" cstate="print"/>
          <a:stretch>
            <a:fillRect/>
          </a:stretch>
        </p:blipFill>
        <p:spPr>
          <a:xfrm>
            <a:off x="4860212" y="3867340"/>
            <a:ext cx="2721102" cy="313944"/>
          </a:xfrm>
          <a:prstGeom prst="rect">
            <a:avLst/>
          </a:prstGeom>
        </p:spPr>
      </p:pic>
      <p:pic>
        <p:nvPicPr>
          <p:cNvPr id="14" name="object 13">
            <a:extLst>
              <a:ext uri="{FF2B5EF4-FFF2-40B4-BE49-F238E27FC236}">
                <a16:creationId xmlns:a16="http://schemas.microsoft.com/office/drawing/2014/main" id="{874B64E0-68FF-47D4-9300-096AF7A08054}"/>
              </a:ext>
            </a:extLst>
          </p:cNvPr>
          <p:cNvPicPr/>
          <p:nvPr/>
        </p:nvPicPr>
        <p:blipFill>
          <a:blip r:embed="rId9" cstate="print"/>
          <a:stretch>
            <a:fillRect/>
          </a:stretch>
        </p:blipFill>
        <p:spPr>
          <a:xfrm>
            <a:off x="2116250" y="4309299"/>
            <a:ext cx="2992373" cy="358139"/>
          </a:xfrm>
          <a:prstGeom prst="rect">
            <a:avLst/>
          </a:prstGeom>
        </p:spPr>
      </p:pic>
      <p:pic>
        <p:nvPicPr>
          <p:cNvPr id="15" name="object 14">
            <a:extLst>
              <a:ext uri="{FF2B5EF4-FFF2-40B4-BE49-F238E27FC236}">
                <a16:creationId xmlns:a16="http://schemas.microsoft.com/office/drawing/2014/main" id="{111D0995-E13A-46EC-8BC9-4C196B58109D}"/>
              </a:ext>
            </a:extLst>
          </p:cNvPr>
          <p:cNvPicPr/>
          <p:nvPr/>
        </p:nvPicPr>
        <p:blipFill>
          <a:blip r:embed="rId10" cstate="print"/>
          <a:stretch>
            <a:fillRect/>
          </a:stretch>
        </p:blipFill>
        <p:spPr>
          <a:xfrm>
            <a:off x="3831335" y="5206746"/>
            <a:ext cx="3059430" cy="358139"/>
          </a:xfrm>
          <a:prstGeom prst="rect">
            <a:avLst/>
          </a:prstGeom>
        </p:spPr>
      </p:pic>
      <p:pic>
        <p:nvPicPr>
          <p:cNvPr id="16" name="object 15">
            <a:extLst>
              <a:ext uri="{FF2B5EF4-FFF2-40B4-BE49-F238E27FC236}">
                <a16:creationId xmlns:a16="http://schemas.microsoft.com/office/drawing/2014/main" id="{4E36AC2E-E889-4828-AE78-0AA8B3378F16}"/>
              </a:ext>
            </a:extLst>
          </p:cNvPr>
          <p:cNvPicPr/>
          <p:nvPr/>
        </p:nvPicPr>
        <p:blipFill>
          <a:blip r:embed="rId11" cstate="print"/>
          <a:stretch>
            <a:fillRect/>
          </a:stretch>
        </p:blipFill>
        <p:spPr>
          <a:xfrm>
            <a:off x="944527" y="4818395"/>
            <a:ext cx="4917186" cy="230124"/>
          </a:xfrm>
          <a:prstGeom prst="rect">
            <a:avLst/>
          </a:prstGeom>
        </p:spPr>
      </p:pic>
      <p:pic>
        <p:nvPicPr>
          <p:cNvPr id="17" name="object 16">
            <a:extLst>
              <a:ext uri="{FF2B5EF4-FFF2-40B4-BE49-F238E27FC236}">
                <a16:creationId xmlns:a16="http://schemas.microsoft.com/office/drawing/2014/main" id="{60FFE3BD-E678-4DB0-A1A6-0FFF0C7A26DA}"/>
              </a:ext>
            </a:extLst>
          </p:cNvPr>
          <p:cNvPicPr/>
          <p:nvPr/>
        </p:nvPicPr>
        <p:blipFill>
          <a:blip r:embed="rId12" cstate="print"/>
          <a:stretch>
            <a:fillRect/>
          </a:stretch>
        </p:blipFill>
        <p:spPr>
          <a:xfrm>
            <a:off x="548981" y="5776184"/>
            <a:ext cx="4667250" cy="227076"/>
          </a:xfrm>
          <a:prstGeom prst="rect">
            <a:avLst/>
          </a:prstGeom>
        </p:spPr>
      </p:pic>
      <p:pic>
        <p:nvPicPr>
          <p:cNvPr id="18" name="object 17">
            <a:extLst>
              <a:ext uri="{FF2B5EF4-FFF2-40B4-BE49-F238E27FC236}">
                <a16:creationId xmlns:a16="http://schemas.microsoft.com/office/drawing/2014/main" id="{9450F88B-9B5E-498E-8B36-A499CE0AB0E7}"/>
              </a:ext>
            </a:extLst>
          </p:cNvPr>
          <p:cNvPicPr/>
          <p:nvPr/>
        </p:nvPicPr>
        <p:blipFill>
          <a:blip r:embed="rId13" cstate="print"/>
          <a:stretch>
            <a:fillRect/>
          </a:stretch>
        </p:blipFill>
        <p:spPr>
          <a:xfrm>
            <a:off x="4133644" y="6158789"/>
            <a:ext cx="4249674" cy="224028"/>
          </a:xfrm>
          <a:prstGeom prst="rect">
            <a:avLst/>
          </a:prstGeom>
        </p:spPr>
      </p:pic>
    </p:spTree>
    <p:extLst>
      <p:ext uri="{BB962C8B-B14F-4D97-AF65-F5344CB8AC3E}">
        <p14:creationId xmlns:p14="http://schemas.microsoft.com/office/powerpoint/2010/main" val="310344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arn(inVertic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arn(inVertic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barn(inVertical)">
                                      <p:cBhvr>
                                        <p:cTn id="6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104B682-187A-4E98-BFE6-F6798CC077F4}"/>
              </a:ext>
            </a:extLst>
          </p:cNvPr>
          <p:cNvSpPr/>
          <p:nvPr/>
        </p:nvSpPr>
        <p:spPr>
          <a:xfrm>
            <a:off x="662624" y="1046225"/>
            <a:ext cx="6425565" cy="20320"/>
          </a:xfrm>
          <a:custGeom>
            <a:avLst/>
            <a:gdLst/>
            <a:ahLst/>
            <a:cxnLst/>
            <a:rect l="l" t="t" r="r" b="b"/>
            <a:pathLst>
              <a:path w="6425565" h="20319">
                <a:moveTo>
                  <a:pt x="6425133" y="0"/>
                </a:moveTo>
                <a:lnTo>
                  <a:pt x="0" y="0"/>
                </a:lnTo>
                <a:lnTo>
                  <a:pt x="0" y="19812"/>
                </a:lnTo>
                <a:lnTo>
                  <a:pt x="6425133" y="19812"/>
                </a:lnTo>
                <a:lnTo>
                  <a:pt x="6425133" y="0"/>
                </a:lnTo>
                <a:close/>
              </a:path>
            </a:pathLst>
          </a:custGeom>
          <a:solidFill>
            <a:srgbClr val="006FC0"/>
          </a:solidFill>
        </p:spPr>
        <p:txBody>
          <a:bodyPr wrap="square" lIns="0" tIns="0" rIns="0" bIns="0" rtlCol="0"/>
          <a:lstStyle/>
          <a:p>
            <a:endParaRPr/>
          </a:p>
        </p:txBody>
      </p:sp>
      <p:sp>
        <p:nvSpPr>
          <p:cNvPr id="5" name="object 4">
            <a:extLst>
              <a:ext uri="{FF2B5EF4-FFF2-40B4-BE49-F238E27FC236}">
                <a16:creationId xmlns:a16="http://schemas.microsoft.com/office/drawing/2014/main" id="{CC6F5DD8-B6A3-4C7C-8114-A87658CB7BB8}"/>
              </a:ext>
            </a:extLst>
          </p:cNvPr>
          <p:cNvSpPr txBox="1"/>
          <p:nvPr/>
        </p:nvSpPr>
        <p:spPr>
          <a:xfrm>
            <a:off x="624473" y="694435"/>
            <a:ext cx="6500495" cy="382605"/>
          </a:xfrm>
          <a:prstGeom prst="rect">
            <a:avLst/>
          </a:prstGeom>
        </p:spPr>
        <p:txBody>
          <a:bodyPr vert="horz" wrap="square" lIns="0" tIns="60325" rIns="0" bIns="0" rtlCol="0">
            <a:spAutoFit/>
          </a:bodyPr>
          <a:lstStyle/>
          <a:p>
            <a:pPr marL="38100" marR="30480">
              <a:lnSpc>
                <a:spcPts val="2530"/>
              </a:lnSpc>
              <a:spcBef>
                <a:spcPts val="475"/>
              </a:spcBef>
            </a:pPr>
            <a:r>
              <a:rPr sz="2400" b="1" i="1" spc="-5" dirty="0">
                <a:solidFill>
                  <a:srgbClr val="006FC0"/>
                </a:solidFill>
                <a:latin typeface="Calibri"/>
                <a:cs typeface="Calibri"/>
              </a:rPr>
              <a:t>L</a:t>
            </a:r>
            <a:r>
              <a:rPr sz="2400" b="1" i="1" spc="-7" baseline="24305" dirty="0">
                <a:solidFill>
                  <a:srgbClr val="006FC0"/>
                </a:solidFill>
                <a:latin typeface="Calibri"/>
                <a:cs typeface="Calibri"/>
              </a:rPr>
              <a:t>2</a:t>
            </a:r>
            <a:r>
              <a:rPr sz="2400" b="1" i="1" baseline="24305" dirty="0">
                <a:solidFill>
                  <a:srgbClr val="006FC0"/>
                </a:solidFill>
                <a:latin typeface="Calibri"/>
                <a:cs typeface="Calibri"/>
              </a:rPr>
              <a:t> </a:t>
            </a:r>
            <a:r>
              <a:rPr sz="2400" b="1" spc="-10" dirty="0">
                <a:solidFill>
                  <a:srgbClr val="006FC0"/>
                </a:solidFill>
                <a:latin typeface="Calibri"/>
                <a:cs typeface="Calibri"/>
              </a:rPr>
              <a:t>Least-squares </a:t>
            </a:r>
            <a:r>
              <a:rPr sz="2400" b="1" spc="-15" dirty="0">
                <a:solidFill>
                  <a:srgbClr val="006FC0"/>
                </a:solidFill>
                <a:latin typeface="Calibri"/>
                <a:cs typeface="Calibri"/>
              </a:rPr>
              <a:t>Regularization </a:t>
            </a:r>
            <a:r>
              <a:rPr sz="2400" b="1" dirty="0">
                <a:solidFill>
                  <a:srgbClr val="006FC0"/>
                </a:solidFill>
                <a:latin typeface="Calibri"/>
                <a:cs typeface="Calibri"/>
              </a:rPr>
              <a:t>– </a:t>
            </a:r>
            <a:r>
              <a:rPr sz="2400" b="1" spc="-5" dirty="0">
                <a:solidFill>
                  <a:srgbClr val="006FC0"/>
                </a:solidFill>
                <a:latin typeface="Calibri"/>
                <a:cs typeface="Calibri"/>
              </a:rPr>
              <a:t>Ridge </a:t>
            </a:r>
            <a:r>
              <a:rPr sz="2400" b="1" spc="-15" dirty="0">
                <a:solidFill>
                  <a:srgbClr val="006FC0"/>
                </a:solidFill>
                <a:latin typeface="Calibri"/>
                <a:cs typeface="Calibri"/>
              </a:rPr>
              <a:t>Regression:</a:t>
            </a:r>
            <a:endParaRPr sz="2400" dirty="0">
              <a:latin typeface="Calibri"/>
              <a:cs typeface="Calibri"/>
            </a:endParaRPr>
          </a:p>
        </p:txBody>
      </p:sp>
      <p:pic>
        <p:nvPicPr>
          <p:cNvPr id="6" name="object 5">
            <a:extLst>
              <a:ext uri="{FF2B5EF4-FFF2-40B4-BE49-F238E27FC236}">
                <a16:creationId xmlns:a16="http://schemas.microsoft.com/office/drawing/2014/main" id="{2226861C-7ADD-4346-9057-BD2BBE18BD9E}"/>
              </a:ext>
            </a:extLst>
          </p:cNvPr>
          <p:cNvPicPr/>
          <p:nvPr/>
        </p:nvPicPr>
        <p:blipFill>
          <a:blip r:embed="rId2" cstate="print"/>
          <a:stretch>
            <a:fillRect/>
          </a:stretch>
        </p:blipFill>
        <p:spPr>
          <a:xfrm>
            <a:off x="624473" y="1232063"/>
            <a:ext cx="3657600" cy="227075"/>
          </a:xfrm>
          <a:prstGeom prst="rect">
            <a:avLst/>
          </a:prstGeom>
        </p:spPr>
      </p:pic>
      <p:pic>
        <p:nvPicPr>
          <p:cNvPr id="7" name="object 6">
            <a:extLst>
              <a:ext uri="{FF2B5EF4-FFF2-40B4-BE49-F238E27FC236}">
                <a16:creationId xmlns:a16="http://schemas.microsoft.com/office/drawing/2014/main" id="{CCFFC9B6-88BC-4169-B067-97AA4641F97F}"/>
              </a:ext>
            </a:extLst>
          </p:cNvPr>
          <p:cNvPicPr/>
          <p:nvPr/>
        </p:nvPicPr>
        <p:blipFill>
          <a:blip r:embed="rId3" cstate="print"/>
          <a:stretch>
            <a:fillRect/>
          </a:stretch>
        </p:blipFill>
        <p:spPr>
          <a:xfrm>
            <a:off x="4562793" y="1251371"/>
            <a:ext cx="3956734" cy="207767"/>
          </a:xfrm>
          <a:prstGeom prst="rect">
            <a:avLst/>
          </a:prstGeom>
        </p:spPr>
      </p:pic>
      <p:pic>
        <p:nvPicPr>
          <p:cNvPr id="8" name="object 7">
            <a:extLst>
              <a:ext uri="{FF2B5EF4-FFF2-40B4-BE49-F238E27FC236}">
                <a16:creationId xmlns:a16="http://schemas.microsoft.com/office/drawing/2014/main" id="{6B000C4D-F313-4367-9C30-12F1F0B939B1}"/>
              </a:ext>
            </a:extLst>
          </p:cNvPr>
          <p:cNvPicPr/>
          <p:nvPr/>
        </p:nvPicPr>
        <p:blipFill>
          <a:blip r:embed="rId4" cstate="print"/>
          <a:stretch>
            <a:fillRect/>
          </a:stretch>
        </p:blipFill>
        <p:spPr>
          <a:xfrm>
            <a:off x="662624" y="1827936"/>
            <a:ext cx="8329422" cy="530351"/>
          </a:xfrm>
          <a:prstGeom prst="rect">
            <a:avLst/>
          </a:prstGeom>
        </p:spPr>
      </p:pic>
      <p:pic>
        <p:nvPicPr>
          <p:cNvPr id="41" name="Picture 40">
            <a:extLst>
              <a:ext uri="{FF2B5EF4-FFF2-40B4-BE49-F238E27FC236}">
                <a16:creationId xmlns:a16="http://schemas.microsoft.com/office/drawing/2014/main" id="{0F67FA8C-36A6-48B8-905D-0024131F9C5C}"/>
              </a:ext>
            </a:extLst>
          </p:cNvPr>
          <p:cNvPicPr>
            <a:picLocks noChangeAspect="1"/>
          </p:cNvPicPr>
          <p:nvPr/>
        </p:nvPicPr>
        <p:blipFill>
          <a:blip r:embed="rId5"/>
          <a:stretch>
            <a:fillRect/>
          </a:stretch>
        </p:blipFill>
        <p:spPr>
          <a:xfrm>
            <a:off x="112541" y="2757268"/>
            <a:ext cx="8841353" cy="3539469"/>
          </a:xfrm>
          <a:prstGeom prst="rect">
            <a:avLst/>
          </a:prstGeom>
        </p:spPr>
      </p:pic>
    </p:spTree>
    <p:extLst>
      <p:ext uri="{BB962C8B-B14F-4D97-AF65-F5344CB8AC3E}">
        <p14:creationId xmlns:p14="http://schemas.microsoft.com/office/powerpoint/2010/main" val="360632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3">
            <a:extLst>
              <a:ext uri="{FF2B5EF4-FFF2-40B4-BE49-F238E27FC236}">
                <a16:creationId xmlns:a16="http://schemas.microsoft.com/office/drawing/2014/main" id="{49559F3A-723B-4CEA-8674-D9AF17897E2F}"/>
              </a:ext>
            </a:extLst>
          </p:cNvPr>
          <p:cNvGrpSpPr/>
          <p:nvPr/>
        </p:nvGrpSpPr>
        <p:grpSpPr>
          <a:xfrm>
            <a:off x="42203" y="2035859"/>
            <a:ext cx="4885172" cy="3242310"/>
            <a:chOff x="381000" y="1914905"/>
            <a:chExt cx="5163820" cy="3242310"/>
          </a:xfrm>
        </p:grpSpPr>
        <p:sp>
          <p:nvSpPr>
            <p:cNvPr id="5" name="object 4">
              <a:extLst>
                <a:ext uri="{FF2B5EF4-FFF2-40B4-BE49-F238E27FC236}">
                  <a16:creationId xmlns:a16="http://schemas.microsoft.com/office/drawing/2014/main" id="{0528F4E3-EC1A-4E87-941E-1789BBF14CB1}"/>
                </a:ext>
              </a:extLst>
            </p:cNvPr>
            <p:cNvSpPr/>
            <p:nvPr/>
          </p:nvSpPr>
          <p:spPr>
            <a:xfrm>
              <a:off x="381000" y="1914905"/>
              <a:ext cx="5163820" cy="3242310"/>
            </a:xfrm>
            <a:custGeom>
              <a:avLst/>
              <a:gdLst/>
              <a:ahLst/>
              <a:cxnLst/>
              <a:rect l="l" t="t" r="r" b="b"/>
              <a:pathLst>
                <a:path w="5163820" h="3242310">
                  <a:moveTo>
                    <a:pt x="5163299" y="0"/>
                  </a:moveTo>
                  <a:lnTo>
                    <a:pt x="1050798" y="0"/>
                  </a:lnTo>
                  <a:lnTo>
                    <a:pt x="9144" y="0"/>
                  </a:lnTo>
                  <a:lnTo>
                    <a:pt x="0" y="0"/>
                  </a:lnTo>
                  <a:lnTo>
                    <a:pt x="0" y="3242310"/>
                  </a:lnTo>
                  <a:lnTo>
                    <a:pt x="1050798" y="3242310"/>
                  </a:lnTo>
                  <a:lnTo>
                    <a:pt x="1050798" y="421386"/>
                  </a:lnTo>
                  <a:lnTo>
                    <a:pt x="5163299" y="421386"/>
                  </a:lnTo>
                  <a:lnTo>
                    <a:pt x="5163299" y="0"/>
                  </a:lnTo>
                  <a:close/>
                </a:path>
              </a:pathLst>
            </a:custGeom>
            <a:solidFill>
              <a:srgbClr val="5B9BD4"/>
            </a:solidFill>
          </p:spPr>
          <p:txBody>
            <a:bodyPr wrap="square" lIns="0" tIns="0" rIns="0" bIns="0" rtlCol="0"/>
            <a:lstStyle/>
            <a:p>
              <a:endParaRPr/>
            </a:p>
          </p:txBody>
        </p:sp>
        <p:pic>
          <p:nvPicPr>
            <p:cNvPr id="6" name="object 5">
              <a:extLst>
                <a:ext uri="{FF2B5EF4-FFF2-40B4-BE49-F238E27FC236}">
                  <a16:creationId xmlns:a16="http://schemas.microsoft.com/office/drawing/2014/main" id="{75171231-6265-4516-B25E-445CC6AE8683}"/>
                </a:ext>
              </a:extLst>
            </p:cNvPr>
            <p:cNvPicPr/>
            <p:nvPr/>
          </p:nvPicPr>
          <p:blipFill>
            <a:blip r:embed="rId2" cstate="print"/>
            <a:stretch>
              <a:fillRect/>
            </a:stretch>
          </p:blipFill>
          <p:spPr>
            <a:xfrm>
              <a:off x="466343" y="2396489"/>
              <a:ext cx="810768" cy="2760725"/>
            </a:xfrm>
            <a:prstGeom prst="rect">
              <a:avLst/>
            </a:prstGeom>
          </p:spPr>
        </p:pic>
        <p:pic>
          <p:nvPicPr>
            <p:cNvPr id="7" name="object 6">
              <a:extLst>
                <a:ext uri="{FF2B5EF4-FFF2-40B4-BE49-F238E27FC236}">
                  <a16:creationId xmlns:a16="http://schemas.microsoft.com/office/drawing/2014/main" id="{C3F3C7A3-1995-422D-AF6F-1D2FD18A0E78}"/>
                </a:ext>
              </a:extLst>
            </p:cNvPr>
            <p:cNvPicPr/>
            <p:nvPr/>
          </p:nvPicPr>
          <p:blipFill>
            <a:blip r:embed="rId3" cstate="print"/>
            <a:stretch>
              <a:fillRect/>
            </a:stretch>
          </p:blipFill>
          <p:spPr>
            <a:xfrm>
              <a:off x="1631441" y="2050541"/>
              <a:ext cx="1060704" cy="175260"/>
            </a:xfrm>
            <a:prstGeom prst="rect">
              <a:avLst/>
            </a:prstGeom>
          </p:spPr>
        </p:pic>
        <p:pic>
          <p:nvPicPr>
            <p:cNvPr id="8" name="object 7">
              <a:extLst>
                <a:ext uri="{FF2B5EF4-FFF2-40B4-BE49-F238E27FC236}">
                  <a16:creationId xmlns:a16="http://schemas.microsoft.com/office/drawing/2014/main" id="{85C02E3F-F52D-4793-B7B7-9A812A4ED12C}"/>
                </a:ext>
              </a:extLst>
            </p:cNvPr>
            <p:cNvPicPr/>
            <p:nvPr/>
          </p:nvPicPr>
          <p:blipFill>
            <a:blip r:embed="rId4" cstate="print"/>
            <a:stretch>
              <a:fillRect/>
            </a:stretch>
          </p:blipFill>
          <p:spPr>
            <a:xfrm>
              <a:off x="1497669" y="2366141"/>
              <a:ext cx="3644101" cy="2774703"/>
            </a:xfrm>
            <a:prstGeom prst="rect">
              <a:avLst/>
            </a:prstGeom>
          </p:spPr>
        </p:pic>
        <p:pic>
          <p:nvPicPr>
            <p:cNvPr id="9" name="object 8">
              <a:extLst>
                <a:ext uri="{FF2B5EF4-FFF2-40B4-BE49-F238E27FC236}">
                  <a16:creationId xmlns:a16="http://schemas.microsoft.com/office/drawing/2014/main" id="{7F01EE33-F359-4EC3-B7AF-FBAC350C2F6B}"/>
                </a:ext>
              </a:extLst>
            </p:cNvPr>
            <p:cNvPicPr/>
            <p:nvPr/>
          </p:nvPicPr>
          <p:blipFill>
            <a:blip r:embed="rId5" cstate="print"/>
            <a:stretch>
              <a:fillRect/>
            </a:stretch>
          </p:blipFill>
          <p:spPr>
            <a:xfrm>
              <a:off x="3169157" y="2055113"/>
              <a:ext cx="997457" cy="165353"/>
            </a:xfrm>
            <a:prstGeom prst="rect">
              <a:avLst/>
            </a:prstGeom>
          </p:spPr>
        </p:pic>
        <p:pic>
          <p:nvPicPr>
            <p:cNvPr id="10" name="object 9">
              <a:extLst>
                <a:ext uri="{FF2B5EF4-FFF2-40B4-BE49-F238E27FC236}">
                  <a16:creationId xmlns:a16="http://schemas.microsoft.com/office/drawing/2014/main" id="{FD6B0425-7632-4222-896A-2E2304390618}"/>
                </a:ext>
              </a:extLst>
            </p:cNvPr>
            <p:cNvPicPr/>
            <p:nvPr/>
          </p:nvPicPr>
          <p:blipFill>
            <a:blip r:embed="rId6" cstate="print"/>
            <a:stretch>
              <a:fillRect/>
            </a:stretch>
          </p:blipFill>
          <p:spPr>
            <a:xfrm>
              <a:off x="4523232" y="2055113"/>
              <a:ext cx="722376" cy="165353"/>
            </a:xfrm>
            <a:prstGeom prst="rect">
              <a:avLst/>
            </a:prstGeom>
          </p:spPr>
        </p:pic>
      </p:grpSp>
      <p:sp>
        <p:nvSpPr>
          <p:cNvPr id="12" name="object 11">
            <a:extLst>
              <a:ext uri="{FF2B5EF4-FFF2-40B4-BE49-F238E27FC236}">
                <a16:creationId xmlns:a16="http://schemas.microsoft.com/office/drawing/2014/main" id="{F08EE439-C0CB-4ADC-9481-AEB0C997B7BA}"/>
              </a:ext>
            </a:extLst>
          </p:cNvPr>
          <p:cNvSpPr txBox="1"/>
          <p:nvPr/>
        </p:nvSpPr>
        <p:spPr>
          <a:xfrm>
            <a:off x="506450" y="706469"/>
            <a:ext cx="8743304" cy="409728"/>
          </a:xfrm>
          <a:prstGeom prst="rect">
            <a:avLst/>
          </a:prstGeom>
        </p:spPr>
        <p:txBody>
          <a:bodyPr vert="horz" wrap="square" lIns="0" tIns="60325" rIns="0" bIns="0" rtlCol="0">
            <a:spAutoFit/>
          </a:bodyPr>
          <a:lstStyle/>
          <a:p>
            <a:pPr marL="38100" marR="30480">
              <a:lnSpc>
                <a:spcPts val="2530"/>
              </a:lnSpc>
              <a:spcBef>
                <a:spcPts val="475"/>
              </a:spcBef>
            </a:pPr>
            <a:r>
              <a:rPr sz="3200" b="1" i="1" spc="-5" dirty="0">
                <a:solidFill>
                  <a:srgbClr val="006FC0"/>
                </a:solidFill>
                <a:latin typeface="Calibri"/>
                <a:cs typeface="Calibri"/>
              </a:rPr>
              <a:t>L</a:t>
            </a:r>
            <a:r>
              <a:rPr sz="3200" b="1" i="1" spc="-7" baseline="24305" dirty="0">
                <a:solidFill>
                  <a:srgbClr val="006FC0"/>
                </a:solidFill>
                <a:latin typeface="Calibri"/>
                <a:cs typeface="Calibri"/>
              </a:rPr>
              <a:t>2</a:t>
            </a:r>
            <a:r>
              <a:rPr sz="3200" b="1" i="1" baseline="24305" dirty="0">
                <a:solidFill>
                  <a:srgbClr val="006FC0"/>
                </a:solidFill>
                <a:latin typeface="Calibri"/>
                <a:cs typeface="Calibri"/>
              </a:rPr>
              <a:t> </a:t>
            </a:r>
            <a:r>
              <a:rPr sz="3200" b="1" spc="-10" dirty="0">
                <a:solidFill>
                  <a:srgbClr val="006FC0"/>
                </a:solidFill>
                <a:latin typeface="Calibri"/>
                <a:cs typeface="Calibri"/>
              </a:rPr>
              <a:t>Least-squares </a:t>
            </a:r>
            <a:r>
              <a:rPr sz="3200" b="1" spc="-15" dirty="0">
                <a:solidFill>
                  <a:srgbClr val="006FC0"/>
                </a:solidFill>
                <a:latin typeface="Calibri"/>
                <a:cs typeface="Calibri"/>
              </a:rPr>
              <a:t>Regularization </a:t>
            </a:r>
            <a:r>
              <a:rPr sz="3200" b="1" dirty="0">
                <a:solidFill>
                  <a:srgbClr val="006FC0"/>
                </a:solidFill>
                <a:latin typeface="Calibri"/>
                <a:cs typeface="Calibri"/>
              </a:rPr>
              <a:t>– </a:t>
            </a:r>
            <a:r>
              <a:rPr sz="3200" b="1" spc="-5" dirty="0">
                <a:solidFill>
                  <a:srgbClr val="006FC0"/>
                </a:solidFill>
                <a:latin typeface="Calibri"/>
                <a:cs typeface="Calibri"/>
              </a:rPr>
              <a:t>Ridge </a:t>
            </a:r>
            <a:r>
              <a:rPr sz="3200" b="1" spc="-15" dirty="0">
                <a:solidFill>
                  <a:srgbClr val="006FC0"/>
                </a:solidFill>
                <a:latin typeface="Calibri"/>
                <a:cs typeface="Calibri"/>
              </a:rPr>
              <a:t>Regression</a:t>
            </a:r>
            <a:endParaRPr sz="3200" dirty="0">
              <a:latin typeface="Calibri"/>
              <a:cs typeface="Calibri"/>
            </a:endParaRPr>
          </a:p>
        </p:txBody>
      </p:sp>
      <p:pic>
        <p:nvPicPr>
          <p:cNvPr id="13" name="object 12">
            <a:extLst>
              <a:ext uri="{FF2B5EF4-FFF2-40B4-BE49-F238E27FC236}">
                <a16:creationId xmlns:a16="http://schemas.microsoft.com/office/drawing/2014/main" id="{2B7999E8-D399-4C34-8242-28E274EAA0B8}"/>
              </a:ext>
            </a:extLst>
          </p:cNvPr>
          <p:cNvPicPr/>
          <p:nvPr/>
        </p:nvPicPr>
        <p:blipFill>
          <a:blip r:embed="rId7" cstate="print"/>
          <a:stretch>
            <a:fillRect/>
          </a:stretch>
        </p:blipFill>
        <p:spPr>
          <a:xfrm>
            <a:off x="289559" y="5583935"/>
            <a:ext cx="8327135" cy="484631"/>
          </a:xfrm>
          <a:prstGeom prst="rect">
            <a:avLst/>
          </a:prstGeom>
        </p:spPr>
      </p:pic>
      <p:grpSp>
        <p:nvGrpSpPr>
          <p:cNvPr id="14" name="object 13">
            <a:extLst>
              <a:ext uri="{FF2B5EF4-FFF2-40B4-BE49-F238E27FC236}">
                <a16:creationId xmlns:a16="http://schemas.microsoft.com/office/drawing/2014/main" id="{44EE0C22-E879-4CC3-95D1-1CC2A9F09829}"/>
              </a:ext>
            </a:extLst>
          </p:cNvPr>
          <p:cNvGrpSpPr/>
          <p:nvPr/>
        </p:nvGrpSpPr>
        <p:grpSpPr>
          <a:xfrm>
            <a:off x="5007372" y="2159509"/>
            <a:ext cx="4102735" cy="2903220"/>
            <a:chOff x="7279457" y="2440595"/>
            <a:chExt cx="4102735" cy="2903220"/>
          </a:xfrm>
        </p:grpSpPr>
        <p:pic>
          <p:nvPicPr>
            <p:cNvPr id="15" name="object 14">
              <a:extLst>
                <a:ext uri="{FF2B5EF4-FFF2-40B4-BE49-F238E27FC236}">
                  <a16:creationId xmlns:a16="http://schemas.microsoft.com/office/drawing/2014/main" id="{0905EA2D-6702-48A7-9FFA-971890A7826A}"/>
                </a:ext>
              </a:extLst>
            </p:cNvPr>
            <p:cNvPicPr/>
            <p:nvPr/>
          </p:nvPicPr>
          <p:blipFill>
            <a:blip r:embed="rId8" cstate="print"/>
            <a:stretch>
              <a:fillRect/>
            </a:stretch>
          </p:blipFill>
          <p:spPr>
            <a:xfrm>
              <a:off x="7279457" y="2440595"/>
              <a:ext cx="4102523" cy="2902753"/>
            </a:xfrm>
            <a:prstGeom prst="rect">
              <a:avLst/>
            </a:prstGeom>
          </p:spPr>
        </p:pic>
        <p:sp>
          <p:nvSpPr>
            <p:cNvPr id="16" name="object 15">
              <a:extLst>
                <a:ext uri="{FF2B5EF4-FFF2-40B4-BE49-F238E27FC236}">
                  <a16:creationId xmlns:a16="http://schemas.microsoft.com/office/drawing/2014/main" id="{E529E3B6-7E1F-45B7-BD92-FAA6D2629805}"/>
                </a:ext>
              </a:extLst>
            </p:cNvPr>
            <p:cNvSpPr/>
            <p:nvPr/>
          </p:nvSpPr>
          <p:spPr>
            <a:xfrm>
              <a:off x="9635108" y="2522600"/>
              <a:ext cx="1666875" cy="639445"/>
            </a:xfrm>
            <a:custGeom>
              <a:avLst/>
              <a:gdLst/>
              <a:ahLst/>
              <a:cxnLst/>
              <a:rect l="l" t="t" r="r" b="b"/>
              <a:pathLst>
                <a:path w="1666875" h="639444">
                  <a:moveTo>
                    <a:pt x="1559941" y="0"/>
                  </a:moveTo>
                  <a:lnTo>
                    <a:pt x="106552" y="0"/>
                  </a:lnTo>
                  <a:lnTo>
                    <a:pt x="65097" y="8380"/>
                  </a:lnTo>
                  <a:lnTo>
                    <a:pt x="31226" y="31226"/>
                  </a:lnTo>
                  <a:lnTo>
                    <a:pt x="8380" y="65097"/>
                  </a:lnTo>
                  <a:lnTo>
                    <a:pt x="0" y="106552"/>
                  </a:lnTo>
                  <a:lnTo>
                    <a:pt x="0" y="532764"/>
                  </a:lnTo>
                  <a:lnTo>
                    <a:pt x="8380" y="574220"/>
                  </a:lnTo>
                  <a:lnTo>
                    <a:pt x="31226" y="608091"/>
                  </a:lnTo>
                  <a:lnTo>
                    <a:pt x="65097" y="630937"/>
                  </a:lnTo>
                  <a:lnTo>
                    <a:pt x="106552" y="639318"/>
                  </a:lnTo>
                  <a:lnTo>
                    <a:pt x="1559941" y="639318"/>
                  </a:lnTo>
                  <a:lnTo>
                    <a:pt x="1601396" y="630937"/>
                  </a:lnTo>
                  <a:lnTo>
                    <a:pt x="1635267" y="608091"/>
                  </a:lnTo>
                  <a:lnTo>
                    <a:pt x="1658113" y="574220"/>
                  </a:lnTo>
                  <a:lnTo>
                    <a:pt x="1666494" y="532764"/>
                  </a:lnTo>
                  <a:lnTo>
                    <a:pt x="1666494" y="106552"/>
                  </a:lnTo>
                  <a:lnTo>
                    <a:pt x="1658113" y="65097"/>
                  </a:lnTo>
                  <a:lnTo>
                    <a:pt x="1635267" y="31226"/>
                  </a:lnTo>
                  <a:lnTo>
                    <a:pt x="1601396" y="8380"/>
                  </a:lnTo>
                  <a:lnTo>
                    <a:pt x="1559941" y="0"/>
                  </a:lnTo>
                  <a:close/>
                </a:path>
              </a:pathLst>
            </a:custGeom>
            <a:solidFill>
              <a:srgbClr val="FFFFFF"/>
            </a:solidFill>
          </p:spPr>
          <p:txBody>
            <a:bodyPr wrap="square" lIns="0" tIns="0" rIns="0" bIns="0" rtlCol="0"/>
            <a:lstStyle/>
            <a:p>
              <a:endParaRPr/>
            </a:p>
          </p:txBody>
        </p:sp>
        <p:sp>
          <p:nvSpPr>
            <p:cNvPr id="17" name="object 16">
              <a:extLst>
                <a:ext uri="{FF2B5EF4-FFF2-40B4-BE49-F238E27FC236}">
                  <a16:creationId xmlns:a16="http://schemas.microsoft.com/office/drawing/2014/main" id="{33D84835-7F44-4523-AC12-C6D38496A397}"/>
                </a:ext>
              </a:extLst>
            </p:cNvPr>
            <p:cNvSpPr/>
            <p:nvPr/>
          </p:nvSpPr>
          <p:spPr>
            <a:xfrm>
              <a:off x="9635108" y="2522600"/>
              <a:ext cx="1666875" cy="639445"/>
            </a:xfrm>
            <a:custGeom>
              <a:avLst/>
              <a:gdLst/>
              <a:ahLst/>
              <a:cxnLst/>
              <a:rect l="l" t="t" r="r" b="b"/>
              <a:pathLst>
                <a:path w="1666875" h="639444">
                  <a:moveTo>
                    <a:pt x="0" y="106552"/>
                  </a:moveTo>
                  <a:lnTo>
                    <a:pt x="8380" y="65097"/>
                  </a:lnTo>
                  <a:lnTo>
                    <a:pt x="31226" y="31226"/>
                  </a:lnTo>
                  <a:lnTo>
                    <a:pt x="65097" y="8380"/>
                  </a:lnTo>
                  <a:lnTo>
                    <a:pt x="106552" y="0"/>
                  </a:lnTo>
                  <a:lnTo>
                    <a:pt x="1559941" y="0"/>
                  </a:lnTo>
                  <a:lnTo>
                    <a:pt x="1601396" y="8380"/>
                  </a:lnTo>
                  <a:lnTo>
                    <a:pt x="1635267" y="31226"/>
                  </a:lnTo>
                  <a:lnTo>
                    <a:pt x="1658113" y="65097"/>
                  </a:lnTo>
                  <a:lnTo>
                    <a:pt x="1666494" y="106552"/>
                  </a:lnTo>
                  <a:lnTo>
                    <a:pt x="1666494" y="532764"/>
                  </a:lnTo>
                  <a:lnTo>
                    <a:pt x="1658113" y="574220"/>
                  </a:lnTo>
                  <a:lnTo>
                    <a:pt x="1635267" y="608091"/>
                  </a:lnTo>
                  <a:lnTo>
                    <a:pt x="1601396" y="630937"/>
                  </a:lnTo>
                  <a:lnTo>
                    <a:pt x="1559941" y="639318"/>
                  </a:lnTo>
                  <a:lnTo>
                    <a:pt x="106552" y="639318"/>
                  </a:lnTo>
                  <a:lnTo>
                    <a:pt x="65097" y="630937"/>
                  </a:lnTo>
                  <a:lnTo>
                    <a:pt x="31226" y="608091"/>
                  </a:lnTo>
                  <a:lnTo>
                    <a:pt x="8380" y="574220"/>
                  </a:lnTo>
                  <a:lnTo>
                    <a:pt x="0" y="532764"/>
                  </a:lnTo>
                  <a:lnTo>
                    <a:pt x="0" y="106552"/>
                  </a:lnTo>
                  <a:close/>
                </a:path>
              </a:pathLst>
            </a:custGeom>
            <a:ln w="12699">
              <a:solidFill>
                <a:srgbClr val="FFFFFF"/>
              </a:solidFill>
            </a:ln>
          </p:spPr>
          <p:txBody>
            <a:bodyPr wrap="square" lIns="0" tIns="0" rIns="0" bIns="0" rtlCol="0"/>
            <a:lstStyle/>
            <a:p>
              <a:endParaRPr/>
            </a:p>
          </p:txBody>
        </p:sp>
        <p:pic>
          <p:nvPicPr>
            <p:cNvPr id="18" name="object 17">
              <a:extLst>
                <a:ext uri="{FF2B5EF4-FFF2-40B4-BE49-F238E27FC236}">
                  <a16:creationId xmlns:a16="http://schemas.microsoft.com/office/drawing/2014/main" id="{CAF7A918-AB8F-479E-B724-09E6AD986093}"/>
                </a:ext>
              </a:extLst>
            </p:cNvPr>
            <p:cNvPicPr/>
            <p:nvPr/>
          </p:nvPicPr>
          <p:blipFill>
            <a:blip r:embed="rId9" cstate="print"/>
            <a:stretch>
              <a:fillRect/>
            </a:stretch>
          </p:blipFill>
          <p:spPr>
            <a:xfrm>
              <a:off x="9405366" y="2595371"/>
              <a:ext cx="909066" cy="493013"/>
            </a:xfrm>
            <a:prstGeom prst="rect">
              <a:avLst/>
            </a:prstGeom>
          </p:spPr>
        </p:pic>
        <p:pic>
          <p:nvPicPr>
            <p:cNvPr id="19" name="object 18">
              <a:extLst>
                <a:ext uri="{FF2B5EF4-FFF2-40B4-BE49-F238E27FC236}">
                  <a16:creationId xmlns:a16="http://schemas.microsoft.com/office/drawing/2014/main" id="{BACEB434-E4D6-4C0A-AD24-1BFFFE02CE53}"/>
                </a:ext>
              </a:extLst>
            </p:cNvPr>
            <p:cNvPicPr/>
            <p:nvPr/>
          </p:nvPicPr>
          <p:blipFill>
            <a:blip r:embed="rId10" cstate="print"/>
            <a:stretch>
              <a:fillRect/>
            </a:stretch>
          </p:blipFill>
          <p:spPr>
            <a:xfrm>
              <a:off x="10314432" y="2602229"/>
              <a:ext cx="908303" cy="131063"/>
            </a:xfrm>
            <a:prstGeom prst="rect">
              <a:avLst/>
            </a:prstGeom>
          </p:spPr>
        </p:pic>
        <p:pic>
          <p:nvPicPr>
            <p:cNvPr id="20" name="object 19">
              <a:extLst>
                <a:ext uri="{FF2B5EF4-FFF2-40B4-BE49-F238E27FC236}">
                  <a16:creationId xmlns:a16="http://schemas.microsoft.com/office/drawing/2014/main" id="{18D1BC98-C62D-4D8B-8751-06BB2EB86D5C}"/>
                </a:ext>
              </a:extLst>
            </p:cNvPr>
            <p:cNvPicPr/>
            <p:nvPr/>
          </p:nvPicPr>
          <p:blipFill>
            <a:blip r:embed="rId11" cstate="print"/>
            <a:stretch>
              <a:fillRect/>
            </a:stretch>
          </p:blipFill>
          <p:spPr>
            <a:xfrm>
              <a:off x="10314432" y="2937509"/>
              <a:ext cx="362711" cy="125729"/>
            </a:xfrm>
            <a:prstGeom prst="rect">
              <a:avLst/>
            </a:prstGeom>
          </p:spPr>
        </p:pic>
      </p:grpSp>
      <p:pic>
        <p:nvPicPr>
          <p:cNvPr id="21" name="object 20">
            <a:extLst>
              <a:ext uri="{FF2B5EF4-FFF2-40B4-BE49-F238E27FC236}">
                <a16:creationId xmlns:a16="http://schemas.microsoft.com/office/drawing/2014/main" id="{0F817492-157F-42B7-97B2-5E7604CD159C}"/>
              </a:ext>
            </a:extLst>
          </p:cNvPr>
          <p:cNvPicPr/>
          <p:nvPr/>
        </p:nvPicPr>
        <p:blipFill>
          <a:blip r:embed="rId12" cstate="print"/>
          <a:stretch>
            <a:fillRect/>
          </a:stretch>
        </p:blipFill>
        <p:spPr>
          <a:xfrm>
            <a:off x="291084" y="1261872"/>
            <a:ext cx="8325611" cy="533400"/>
          </a:xfrm>
          <a:prstGeom prst="rect">
            <a:avLst/>
          </a:prstGeom>
        </p:spPr>
      </p:pic>
    </p:spTree>
    <p:extLst>
      <p:ext uri="{BB962C8B-B14F-4D97-AF65-F5344CB8AC3E}">
        <p14:creationId xmlns:p14="http://schemas.microsoft.com/office/powerpoint/2010/main" val="346312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887" y="427162"/>
            <a:ext cx="7024744" cy="824582"/>
          </a:xfrm>
        </p:spPr>
        <p:txBody>
          <a:bodyPr>
            <a:normAutofit/>
          </a:bodyPr>
          <a:lstStyle/>
          <a:p>
            <a:r>
              <a:rPr lang="en-US" sz="4000" dirty="0"/>
              <a:t>Batch Gradient Descent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575" y="1312460"/>
            <a:ext cx="5240214" cy="468923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116" y="2364473"/>
            <a:ext cx="3452884" cy="2333951"/>
          </a:xfrm>
          <a:prstGeom prst="rect">
            <a:avLst/>
          </a:prstGeom>
        </p:spPr>
      </p:pic>
    </p:spTree>
    <p:extLst>
      <p:ext uri="{BB962C8B-B14F-4D97-AF65-F5344CB8AC3E}">
        <p14:creationId xmlns:p14="http://schemas.microsoft.com/office/powerpoint/2010/main" val="1521824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4">
            <a:extLst>
              <a:ext uri="{FF2B5EF4-FFF2-40B4-BE49-F238E27FC236}">
                <a16:creationId xmlns:a16="http://schemas.microsoft.com/office/drawing/2014/main" id="{2FBEB907-4324-492F-832A-0ACB9152129C}"/>
              </a:ext>
            </a:extLst>
          </p:cNvPr>
          <p:cNvSpPr txBox="1"/>
          <p:nvPr/>
        </p:nvSpPr>
        <p:spPr>
          <a:xfrm>
            <a:off x="548244" y="601185"/>
            <a:ext cx="7646686" cy="894027"/>
          </a:xfrm>
          <a:prstGeom prst="rect">
            <a:avLst/>
          </a:prstGeom>
        </p:spPr>
        <p:txBody>
          <a:bodyPr vert="horz" wrap="square" lIns="0" tIns="12700" rIns="0" bIns="0" rtlCol="0">
            <a:spAutoFit/>
          </a:bodyPr>
          <a:lstStyle/>
          <a:p>
            <a:pPr marL="38100" marR="30480" algn="ctr">
              <a:lnSpc>
                <a:spcPct val="112799"/>
              </a:lnSpc>
              <a:spcBef>
                <a:spcPts val="100"/>
              </a:spcBef>
            </a:pPr>
            <a:r>
              <a:rPr sz="2800" b="1" i="1" spc="-5" dirty="0">
                <a:solidFill>
                  <a:srgbClr val="006FC0"/>
                </a:solidFill>
                <a:latin typeface="Calibri"/>
                <a:cs typeface="Calibri"/>
              </a:rPr>
              <a:t>L</a:t>
            </a:r>
            <a:r>
              <a:rPr sz="2800" b="1" i="1" spc="-7" baseline="24305" dirty="0">
                <a:solidFill>
                  <a:srgbClr val="006FC0"/>
                </a:solidFill>
                <a:latin typeface="Calibri"/>
                <a:cs typeface="Calibri"/>
              </a:rPr>
              <a:t>2</a:t>
            </a:r>
            <a:r>
              <a:rPr sz="2800" b="1" i="1" baseline="24305" dirty="0">
                <a:solidFill>
                  <a:srgbClr val="006FC0"/>
                </a:solidFill>
                <a:latin typeface="Calibri"/>
                <a:cs typeface="Calibri"/>
              </a:rPr>
              <a:t> </a:t>
            </a:r>
            <a:r>
              <a:rPr sz="2800" b="1" spc="-10" dirty="0">
                <a:solidFill>
                  <a:srgbClr val="006FC0"/>
                </a:solidFill>
                <a:latin typeface="Calibri"/>
                <a:cs typeface="Calibri"/>
              </a:rPr>
              <a:t>Least-squares </a:t>
            </a:r>
            <a:r>
              <a:rPr sz="2800" b="1" spc="-15" dirty="0">
                <a:solidFill>
                  <a:srgbClr val="006FC0"/>
                </a:solidFill>
                <a:latin typeface="Calibri"/>
                <a:cs typeface="Calibri"/>
              </a:rPr>
              <a:t>Regularization </a:t>
            </a:r>
            <a:r>
              <a:rPr sz="2800" b="1" dirty="0">
                <a:solidFill>
                  <a:srgbClr val="006FC0"/>
                </a:solidFill>
                <a:latin typeface="Calibri"/>
                <a:cs typeface="Calibri"/>
              </a:rPr>
              <a:t>– </a:t>
            </a:r>
            <a:r>
              <a:rPr sz="2800" b="1" spc="-5" dirty="0">
                <a:solidFill>
                  <a:srgbClr val="006FC0"/>
                </a:solidFill>
                <a:latin typeface="Calibri"/>
                <a:cs typeface="Calibri"/>
              </a:rPr>
              <a:t>Ridge </a:t>
            </a:r>
            <a:r>
              <a:rPr sz="2800" b="1" spc="-15" dirty="0">
                <a:solidFill>
                  <a:srgbClr val="006FC0"/>
                </a:solidFill>
                <a:latin typeface="Calibri"/>
                <a:cs typeface="Calibri"/>
              </a:rPr>
              <a:t>Regression: </a:t>
            </a:r>
            <a:r>
              <a:rPr sz="2800" b="1" spc="-530" dirty="0">
                <a:solidFill>
                  <a:srgbClr val="006FC0"/>
                </a:solidFill>
                <a:latin typeface="Calibri"/>
                <a:cs typeface="Calibri"/>
              </a:rPr>
              <a:t> </a:t>
            </a:r>
            <a:r>
              <a:rPr sz="2400" b="1" u="heavy" spc="-10" dirty="0">
                <a:uFill>
                  <a:solidFill>
                    <a:srgbClr val="000000"/>
                  </a:solidFill>
                </a:uFill>
                <a:latin typeface="Calibri"/>
                <a:cs typeface="Calibri"/>
              </a:rPr>
              <a:t>Graphical</a:t>
            </a:r>
            <a:r>
              <a:rPr sz="2400" b="1" u="heavy" spc="-20" dirty="0">
                <a:uFill>
                  <a:solidFill>
                    <a:srgbClr val="000000"/>
                  </a:solidFill>
                </a:uFill>
                <a:latin typeface="Calibri"/>
                <a:cs typeface="Calibri"/>
              </a:rPr>
              <a:t> </a:t>
            </a:r>
            <a:r>
              <a:rPr sz="2400" b="1" u="heavy" spc="-10" dirty="0">
                <a:uFill>
                  <a:solidFill>
                    <a:srgbClr val="000000"/>
                  </a:solidFill>
                </a:uFill>
                <a:latin typeface="Calibri"/>
                <a:cs typeface="Calibri"/>
              </a:rPr>
              <a:t>Visualization:</a:t>
            </a:r>
            <a:endParaRPr sz="2400" dirty="0">
              <a:latin typeface="Calibri"/>
              <a:cs typeface="Calibri"/>
            </a:endParaRPr>
          </a:p>
        </p:txBody>
      </p:sp>
      <p:pic>
        <p:nvPicPr>
          <p:cNvPr id="6" name="object 5">
            <a:extLst>
              <a:ext uri="{FF2B5EF4-FFF2-40B4-BE49-F238E27FC236}">
                <a16:creationId xmlns:a16="http://schemas.microsoft.com/office/drawing/2014/main" id="{65E96766-DF3F-4204-A482-5CC03C297F95}"/>
              </a:ext>
            </a:extLst>
          </p:cNvPr>
          <p:cNvPicPr/>
          <p:nvPr/>
        </p:nvPicPr>
        <p:blipFill>
          <a:blip r:embed="rId2" cstate="print"/>
          <a:stretch>
            <a:fillRect/>
          </a:stretch>
        </p:blipFill>
        <p:spPr>
          <a:xfrm>
            <a:off x="949070" y="1529115"/>
            <a:ext cx="7111717" cy="430690"/>
          </a:xfrm>
          <a:prstGeom prst="rect">
            <a:avLst/>
          </a:prstGeom>
        </p:spPr>
      </p:pic>
      <p:pic>
        <p:nvPicPr>
          <p:cNvPr id="7" name="object 6">
            <a:extLst>
              <a:ext uri="{FF2B5EF4-FFF2-40B4-BE49-F238E27FC236}">
                <a16:creationId xmlns:a16="http://schemas.microsoft.com/office/drawing/2014/main" id="{88E33FBC-185F-44D6-A305-8DD2C717849E}"/>
              </a:ext>
            </a:extLst>
          </p:cNvPr>
          <p:cNvPicPr/>
          <p:nvPr/>
        </p:nvPicPr>
        <p:blipFill>
          <a:blip r:embed="rId3" cstate="print"/>
          <a:stretch>
            <a:fillRect/>
          </a:stretch>
        </p:blipFill>
        <p:spPr>
          <a:xfrm>
            <a:off x="658953" y="2628687"/>
            <a:ext cx="3734561" cy="585164"/>
          </a:xfrm>
          <a:prstGeom prst="rect">
            <a:avLst/>
          </a:prstGeom>
        </p:spPr>
      </p:pic>
      <p:pic>
        <p:nvPicPr>
          <p:cNvPr id="8" name="object 7">
            <a:extLst>
              <a:ext uri="{FF2B5EF4-FFF2-40B4-BE49-F238E27FC236}">
                <a16:creationId xmlns:a16="http://schemas.microsoft.com/office/drawing/2014/main" id="{41BE8467-D9DA-4EC8-950A-6BDE645CBA29}"/>
              </a:ext>
            </a:extLst>
          </p:cNvPr>
          <p:cNvPicPr/>
          <p:nvPr/>
        </p:nvPicPr>
        <p:blipFill>
          <a:blip r:embed="rId4" cstate="print"/>
          <a:stretch>
            <a:fillRect/>
          </a:stretch>
        </p:blipFill>
        <p:spPr>
          <a:xfrm>
            <a:off x="658953" y="2209066"/>
            <a:ext cx="2663952" cy="299451"/>
          </a:xfrm>
          <a:prstGeom prst="rect">
            <a:avLst/>
          </a:prstGeom>
        </p:spPr>
      </p:pic>
      <p:pic>
        <p:nvPicPr>
          <p:cNvPr id="9" name="object 8">
            <a:extLst>
              <a:ext uri="{FF2B5EF4-FFF2-40B4-BE49-F238E27FC236}">
                <a16:creationId xmlns:a16="http://schemas.microsoft.com/office/drawing/2014/main" id="{11DFF6F5-3B81-4947-A3AC-9DB5FE9FEC15}"/>
              </a:ext>
            </a:extLst>
          </p:cNvPr>
          <p:cNvPicPr/>
          <p:nvPr/>
        </p:nvPicPr>
        <p:blipFill>
          <a:blip r:embed="rId5" cstate="print"/>
          <a:stretch>
            <a:fillRect/>
          </a:stretch>
        </p:blipFill>
        <p:spPr>
          <a:xfrm>
            <a:off x="548244" y="3457560"/>
            <a:ext cx="4092264" cy="397393"/>
          </a:xfrm>
          <a:prstGeom prst="rect">
            <a:avLst/>
          </a:prstGeom>
        </p:spPr>
      </p:pic>
      <p:pic>
        <p:nvPicPr>
          <p:cNvPr id="10" name="object 9">
            <a:extLst>
              <a:ext uri="{FF2B5EF4-FFF2-40B4-BE49-F238E27FC236}">
                <a16:creationId xmlns:a16="http://schemas.microsoft.com/office/drawing/2014/main" id="{4D75FDC5-A556-426B-B41A-28AB9C99CB52}"/>
              </a:ext>
            </a:extLst>
          </p:cNvPr>
          <p:cNvPicPr/>
          <p:nvPr/>
        </p:nvPicPr>
        <p:blipFill>
          <a:blip r:embed="rId6" cstate="print"/>
          <a:stretch>
            <a:fillRect/>
          </a:stretch>
        </p:blipFill>
        <p:spPr>
          <a:xfrm>
            <a:off x="548244" y="4098662"/>
            <a:ext cx="4564532" cy="764698"/>
          </a:xfrm>
          <a:prstGeom prst="rect">
            <a:avLst/>
          </a:prstGeom>
        </p:spPr>
      </p:pic>
      <p:pic>
        <p:nvPicPr>
          <p:cNvPr id="11" name="object 10">
            <a:extLst>
              <a:ext uri="{FF2B5EF4-FFF2-40B4-BE49-F238E27FC236}">
                <a16:creationId xmlns:a16="http://schemas.microsoft.com/office/drawing/2014/main" id="{6D6E16D8-42A0-453A-BB08-0362EB59D758}"/>
              </a:ext>
            </a:extLst>
          </p:cNvPr>
          <p:cNvPicPr/>
          <p:nvPr/>
        </p:nvPicPr>
        <p:blipFill>
          <a:blip r:embed="rId7" cstate="print"/>
          <a:stretch>
            <a:fillRect/>
          </a:stretch>
        </p:blipFill>
        <p:spPr>
          <a:xfrm>
            <a:off x="571740" y="5293333"/>
            <a:ext cx="4100291" cy="685122"/>
          </a:xfrm>
          <a:prstGeom prst="rect">
            <a:avLst/>
          </a:prstGeom>
        </p:spPr>
      </p:pic>
      <p:grpSp>
        <p:nvGrpSpPr>
          <p:cNvPr id="12" name="object 11">
            <a:extLst>
              <a:ext uri="{FF2B5EF4-FFF2-40B4-BE49-F238E27FC236}">
                <a16:creationId xmlns:a16="http://schemas.microsoft.com/office/drawing/2014/main" id="{35149BFE-8D6D-4F7B-8F8E-8E82F0B5F6A0}"/>
              </a:ext>
            </a:extLst>
          </p:cNvPr>
          <p:cNvGrpSpPr/>
          <p:nvPr/>
        </p:nvGrpSpPr>
        <p:grpSpPr>
          <a:xfrm>
            <a:off x="4907397" y="2156745"/>
            <a:ext cx="4236603" cy="4517866"/>
            <a:chOff x="7616190" y="1555241"/>
            <a:chExt cx="4338320" cy="5119370"/>
          </a:xfrm>
        </p:grpSpPr>
        <p:pic>
          <p:nvPicPr>
            <p:cNvPr id="13" name="object 12">
              <a:extLst>
                <a:ext uri="{FF2B5EF4-FFF2-40B4-BE49-F238E27FC236}">
                  <a16:creationId xmlns:a16="http://schemas.microsoft.com/office/drawing/2014/main" id="{A23E23F1-B77A-4E81-A78A-5204E8F4A883}"/>
                </a:ext>
              </a:extLst>
            </p:cNvPr>
            <p:cNvPicPr/>
            <p:nvPr/>
          </p:nvPicPr>
          <p:blipFill>
            <a:blip r:embed="rId8" cstate="print"/>
            <a:stretch>
              <a:fillRect/>
            </a:stretch>
          </p:blipFill>
          <p:spPr>
            <a:xfrm>
              <a:off x="8069580" y="1555241"/>
              <a:ext cx="3768852" cy="5119116"/>
            </a:xfrm>
            <a:prstGeom prst="rect">
              <a:avLst/>
            </a:prstGeom>
          </p:spPr>
        </p:pic>
        <p:pic>
          <p:nvPicPr>
            <p:cNvPr id="14" name="object 13">
              <a:extLst>
                <a:ext uri="{FF2B5EF4-FFF2-40B4-BE49-F238E27FC236}">
                  <a16:creationId xmlns:a16="http://schemas.microsoft.com/office/drawing/2014/main" id="{A8D2AB1B-E1DE-48B3-8329-D0F43BDCDAC8}"/>
                </a:ext>
              </a:extLst>
            </p:cNvPr>
            <p:cNvPicPr/>
            <p:nvPr/>
          </p:nvPicPr>
          <p:blipFill>
            <a:blip r:embed="rId9" cstate="print"/>
            <a:stretch>
              <a:fillRect/>
            </a:stretch>
          </p:blipFill>
          <p:spPr>
            <a:xfrm>
              <a:off x="11735561" y="5798820"/>
              <a:ext cx="205740" cy="231647"/>
            </a:xfrm>
            <a:prstGeom prst="rect">
              <a:avLst/>
            </a:prstGeom>
          </p:spPr>
        </p:pic>
        <p:pic>
          <p:nvPicPr>
            <p:cNvPr id="15" name="object 14">
              <a:extLst>
                <a:ext uri="{FF2B5EF4-FFF2-40B4-BE49-F238E27FC236}">
                  <a16:creationId xmlns:a16="http://schemas.microsoft.com/office/drawing/2014/main" id="{E1D3DEB0-4693-4CD6-805E-3A27B1B7741D}"/>
                </a:ext>
              </a:extLst>
            </p:cNvPr>
            <p:cNvPicPr/>
            <p:nvPr/>
          </p:nvPicPr>
          <p:blipFill>
            <a:blip r:embed="rId10" cstate="print"/>
            <a:stretch>
              <a:fillRect/>
            </a:stretch>
          </p:blipFill>
          <p:spPr>
            <a:xfrm>
              <a:off x="8797290" y="1703069"/>
              <a:ext cx="212598" cy="231648"/>
            </a:xfrm>
            <a:prstGeom prst="rect">
              <a:avLst/>
            </a:prstGeom>
          </p:spPr>
        </p:pic>
        <p:pic>
          <p:nvPicPr>
            <p:cNvPr id="16" name="object 15">
              <a:extLst>
                <a:ext uri="{FF2B5EF4-FFF2-40B4-BE49-F238E27FC236}">
                  <a16:creationId xmlns:a16="http://schemas.microsoft.com/office/drawing/2014/main" id="{1D59355D-FA4C-4300-8FBB-2A2A002AA0CC}"/>
                </a:ext>
              </a:extLst>
            </p:cNvPr>
            <p:cNvPicPr/>
            <p:nvPr/>
          </p:nvPicPr>
          <p:blipFill>
            <a:blip r:embed="rId11" cstate="print"/>
            <a:stretch>
              <a:fillRect/>
            </a:stretch>
          </p:blipFill>
          <p:spPr>
            <a:xfrm>
              <a:off x="9710928" y="4395215"/>
              <a:ext cx="243077" cy="210312"/>
            </a:xfrm>
            <a:prstGeom prst="rect">
              <a:avLst/>
            </a:prstGeom>
          </p:spPr>
        </p:pic>
        <p:sp>
          <p:nvSpPr>
            <p:cNvPr id="17" name="object 16">
              <a:extLst>
                <a:ext uri="{FF2B5EF4-FFF2-40B4-BE49-F238E27FC236}">
                  <a16:creationId xmlns:a16="http://schemas.microsoft.com/office/drawing/2014/main" id="{ED14E95C-3E44-4711-8E0C-6674C9BB3723}"/>
                </a:ext>
              </a:extLst>
            </p:cNvPr>
            <p:cNvSpPr/>
            <p:nvPr/>
          </p:nvSpPr>
          <p:spPr>
            <a:xfrm>
              <a:off x="8513826" y="4920233"/>
              <a:ext cx="1440180" cy="1440180"/>
            </a:xfrm>
            <a:custGeom>
              <a:avLst/>
              <a:gdLst/>
              <a:ahLst/>
              <a:cxnLst/>
              <a:rect l="l" t="t" r="r" b="b"/>
              <a:pathLst>
                <a:path w="1440179" h="1440179">
                  <a:moveTo>
                    <a:pt x="0" y="720090"/>
                  </a:moveTo>
                  <a:lnTo>
                    <a:pt x="1531" y="672750"/>
                  </a:lnTo>
                  <a:lnTo>
                    <a:pt x="6064" y="626227"/>
                  </a:lnTo>
                  <a:lnTo>
                    <a:pt x="13502" y="580615"/>
                  </a:lnTo>
                  <a:lnTo>
                    <a:pt x="23751" y="536011"/>
                  </a:lnTo>
                  <a:lnTo>
                    <a:pt x="36716" y="492508"/>
                  </a:lnTo>
                  <a:lnTo>
                    <a:pt x="52301" y="450201"/>
                  </a:lnTo>
                  <a:lnTo>
                    <a:pt x="70412" y="409186"/>
                  </a:lnTo>
                  <a:lnTo>
                    <a:pt x="90955" y="369557"/>
                  </a:lnTo>
                  <a:lnTo>
                    <a:pt x="113833" y="331410"/>
                  </a:lnTo>
                  <a:lnTo>
                    <a:pt x="138952" y="294839"/>
                  </a:lnTo>
                  <a:lnTo>
                    <a:pt x="166217" y="259939"/>
                  </a:lnTo>
                  <a:lnTo>
                    <a:pt x="195533" y="226805"/>
                  </a:lnTo>
                  <a:lnTo>
                    <a:pt x="226805" y="195533"/>
                  </a:lnTo>
                  <a:lnTo>
                    <a:pt x="259939" y="166217"/>
                  </a:lnTo>
                  <a:lnTo>
                    <a:pt x="294839" y="138952"/>
                  </a:lnTo>
                  <a:lnTo>
                    <a:pt x="331410" y="113833"/>
                  </a:lnTo>
                  <a:lnTo>
                    <a:pt x="369557" y="90955"/>
                  </a:lnTo>
                  <a:lnTo>
                    <a:pt x="409186" y="70412"/>
                  </a:lnTo>
                  <a:lnTo>
                    <a:pt x="450201" y="52301"/>
                  </a:lnTo>
                  <a:lnTo>
                    <a:pt x="492508" y="36716"/>
                  </a:lnTo>
                  <a:lnTo>
                    <a:pt x="536011" y="23751"/>
                  </a:lnTo>
                  <a:lnTo>
                    <a:pt x="580615" y="13502"/>
                  </a:lnTo>
                  <a:lnTo>
                    <a:pt x="626227" y="6064"/>
                  </a:lnTo>
                  <a:lnTo>
                    <a:pt x="672750" y="1531"/>
                  </a:lnTo>
                  <a:lnTo>
                    <a:pt x="720090" y="0"/>
                  </a:lnTo>
                  <a:lnTo>
                    <a:pt x="767429" y="1531"/>
                  </a:lnTo>
                  <a:lnTo>
                    <a:pt x="813952" y="6064"/>
                  </a:lnTo>
                  <a:lnTo>
                    <a:pt x="859564" y="13502"/>
                  </a:lnTo>
                  <a:lnTo>
                    <a:pt x="904168" y="23751"/>
                  </a:lnTo>
                  <a:lnTo>
                    <a:pt x="947671" y="36716"/>
                  </a:lnTo>
                  <a:lnTo>
                    <a:pt x="989978" y="52301"/>
                  </a:lnTo>
                  <a:lnTo>
                    <a:pt x="1030993" y="70412"/>
                  </a:lnTo>
                  <a:lnTo>
                    <a:pt x="1070622" y="90955"/>
                  </a:lnTo>
                  <a:lnTo>
                    <a:pt x="1108769" y="113833"/>
                  </a:lnTo>
                  <a:lnTo>
                    <a:pt x="1145340" y="138952"/>
                  </a:lnTo>
                  <a:lnTo>
                    <a:pt x="1180240" y="166217"/>
                  </a:lnTo>
                  <a:lnTo>
                    <a:pt x="1213374" y="195533"/>
                  </a:lnTo>
                  <a:lnTo>
                    <a:pt x="1244646" y="226805"/>
                  </a:lnTo>
                  <a:lnTo>
                    <a:pt x="1273962" y="259939"/>
                  </a:lnTo>
                  <a:lnTo>
                    <a:pt x="1301227" y="294839"/>
                  </a:lnTo>
                  <a:lnTo>
                    <a:pt x="1326346" y="331410"/>
                  </a:lnTo>
                  <a:lnTo>
                    <a:pt x="1349224" y="369557"/>
                  </a:lnTo>
                  <a:lnTo>
                    <a:pt x="1369767" y="409186"/>
                  </a:lnTo>
                  <a:lnTo>
                    <a:pt x="1387878" y="450201"/>
                  </a:lnTo>
                  <a:lnTo>
                    <a:pt x="1403463" y="492508"/>
                  </a:lnTo>
                  <a:lnTo>
                    <a:pt x="1416428" y="536011"/>
                  </a:lnTo>
                  <a:lnTo>
                    <a:pt x="1426677" y="580615"/>
                  </a:lnTo>
                  <a:lnTo>
                    <a:pt x="1434115" y="626227"/>
                  </a:lnTo>
                  <a:lnTo>
                    <a:pt x="1438648" y="672750"/>
                  </a:lnTo>
                  <a:lnTo>
                    <a:pt x="1440179" y="720090"/>
                  </a:lnTo>
                  <a:lnTo>
                    <a:pt x="1438648" y="767436"/>
                  </a:lnTo>
                  <a:lnTo>
                    <a:pt x="1434115" y="813965"/>
                  </a:lnTo>
                  <a:lnTo>
                    <a:pt x="1426677" y="859581"/>
                  </a:lnTo>
                  <a:lnTo>
                    <a:pt x="1416428" y="904190"/>
                  </a:lnTo>
                  <a:lnTo>
                    <a:pt x="1403463" y="947696"/>
                  </a:lnTo>
                  <a:lnTo>
                    <a:pt x="1387878" y="990005"/>
                  </a:lnTo>
                  <a:lnTo>
                    <a:pt x="1369767" y="1031021"/>
                  </a:lnTo>
                  <a:lnTo>
                    <a:pt x="1349224" y="1070650"/>
                  </a:lnTo>
                  <a:lnTo>
                    <a:pt x="1326346" y="1108797"/>
                  </a:lnTo>
                  <a:lnTo>
                    <a:pt x="1301227" y="1145368"/>
                  </a:lnTo>
                  <a:lnTo>
                    <a:pt x="1273962" y="1180266"/>
                  </a:lnTo>
                  <a:lnTo>
                    <a:pt x="1244646" y="1213398"/>
                  </a:lnTo>
                  <a:lnTo>
                    <a:pt x="1213374" y="1244669"/>
                  </a:lnTo>
                  <a:lnTo>
                    <a:pt x="1180240" y="1273983"/>
                  </a:lnTo>
                  <a:lnTo>
                    <a:pt x="1145340" y="1301246"/>
                  </a:lnTo>
                  <a:lnTo>
                    <a:pt x="1108769" y="1326362"/>
                  </a:lnTo>
                  <a:lnTo>
                    <a:pt x="1070622" y="1349238"/>
                  </a:lnTo>
                  <a:lnTo>
                    <a:pt x="1030993" y="1369777"/>
                  </a:lnTo>
                  <a:lnTo>
                    <a:pt x="989978" y="1387886"/>
                  </a:lnTo>
                  <a:lnTo>
                    <a:pt x="947671" y="1403469"/>
                  </a:lnTo>
                  <a:lnTo>
                    <a:pt x="904168" y="1416432"/>
                  </a:lnTo>
                  <a:lnTo>
                    <a:pt x="859564" y="1426679"/>
                  </a:lnTo>
                  <a:lnTo>
                    <a:pt x="813952" y="1434116"/>
                  </a:lnTo>
                  <a:lnTo>
                    <a:pt x="767429" y="1438648"/>
                  </a:lnTo>
                  <a:lnTo>
                    <a:pt x="720090" y="1440180"/>
                  </a:lnTo>
                  <a:lnTo>
                    <a:pt x="672750" y="1438648"/>
                  </a:lnTo>
                  <a:lnTo>
                    <a:pt x="626227" y="1434116"/>
                  </a:lnTo>
                  <a:lnTo>
                    <a:pt x="580615" y="1426679"/>
                  </a:lnTo>
                  <a:lnTo>
                    <a:pt x="536011" y="1416432"/>
                  </a:lnTo>
                  <a:lnTo>
                    <a:pt x="492508" y="1403469"/>
                  </a:lnTo>
                  <a:lnTo>
                    <a:pt x="450201" y="1387886"/>
                  </a:lnTo>
                  <a:lnTo>
                    <a:pt x="409186" y="1369777"/>
                  </a:lnTo>
                  <a:lnTo>
                    <a:pt x="369557" y="1349238"/>
                  </a:lnTo>
                  <a:lnTo>
                    <a:pt x="331410" y="1326362"/>
                  </a:lnTo>
                  <a:lnTo>
                    <a:pt x="294839" y="1301246"/>
                  </a:lnTo>
                  <a:lnTo>
                    <a:pt x="259939" y="1273983"/>
                  </a:lnTo>
                  <a:lnTo>
                    <a:pt x="226805" y="1244669"/>
                  </a:lnTo>
                  <a:lnTo>
                    <a:pt x="195533" y="1213398"/>
                  </a:lnTo>
                  <a:lnTo>
                    <a:pt x="166217" y="1180266"/>
                  </a:lnTo>
                  <a:lnTo>
                    <a:pt x="138952" y="1145368"/>
                  </a:lnTo>
                  <a:lnTo>
                    <a:pt x="113833" y="1108797"/>
                  </a:lnTo>
                  <a:lnTo>
                    <a:pt x="90955" y="1070650"/>
                  </a:lnTo>
                  <a:lnTo>
                    <a:pt x="70412" y="1031021"/>
                  </a:lnTo>
                  <a:lnTo>
                    <a:pt x="52301" y="990005"/>
                  </a:lnTo>
                  <a:lnTo>
                    <a:pt x="36716" y="947696"/>
                  </a:lnTo>
                  <a:lnTo>
                    <a:pt x="23751" y="904190"/>
                  </a:lnTo>
                  <a:lnTo>
                    <a:pt x="13502" y="859581"/>
                  </a:lnTo>
                  <a:lnTo>
                    <a:pt x="6064" y="813965"/>
                  </a:lnTo>
                  <a:lnTo>
                    <a:pt x="1531" y="767436"/>
                  </a:lnTo>
                  <a:lnTo>
                    <a:pt x="0" y="720090"/>
                  </a:lnTo>
                  <a:close/>
                </a:path>
                <a:path w="1440179" h="1440179">
                  <a:moveTo>
                    <a:pt x="216407" y="719709"/>
                  </a:moveTo>
                  <a:lnTo>
                    <a:pt x="218714" y="671164"/>
                  </a:lnTo>
                  <a:lnTo>
                    <a:pt x="225491" y="623925"/>
                  </a:lnTo>
                  <a:lnTo>
                    <a:pt x="236529" y="578203"/>
                  </a:lnTo>
                  <a:lnTo>
                    <a:pt x="251616" y="534209"/>
                  </a:lnTo>
                  <a:lnTo>
                    <a:pt x="270541" y="492154"/>
                  </a:lnTo>
                  <a:lnTo>
                    <a:pt x="293092" y="452250"/>
                  </a:lnTo>
                  <a:lnTo>
                    <a:pt x="319059" y="414707"/>
                  </a:lnTo>
                  <a:lnTo>
                    <a:pt x="348229" y="379737"/>
                  </a:lnTo>
                  <a:lnTo>
                    <a:pt x="380392" y="347551"/>
                  </a:lnTo>
                  <a:lnTo>
                    <a:pt x="415337" y="318361"/>
                  </a:lnTo>
                  <a:lnTo>
                    <a:pt x="452852" y="292377"/>
                  </a:lnTo>
                  <a:lnTo>
                    <a:pt x="492726" y="269812"/>
                  </a:lnTo>
                  <a:lnTo>
                    <a:pt x="534748" y="250875"/>
                  </a:lnTo>
                  <a:lnTo>
                    <a:pt x="578707" y="235779"/>
                  </a:lnTo>
                  <a:lnTo>
                    <a:pt x="624391" y="224735"/>
                  </a:lnTo>
                  <a:lnTo>
                    <a:pt x="671589" y="217953"/>
                  </a:lnTo>
                  <a:lnTo>
                    <a:pt x="720090" y="215646"/>
                  </a:lnTo>
                  <a:lnTo>
                    <a:pt x="768590" y="217953"/>
                  </a:lnTo>
                  <a:lnTo>
                    <a:pt x="815788" y="224735"/>
                  </a:lnTo>
                  <a:lnTo>
                    <a:pt x="861472" y="235779"/>
                  </a:lnTo>
                  <a:lnTo>
                    <a:pt x="905431" y="250875"/>
                  </a:lnTo>
                  <a:lnTo>
                    <a:pt x="947453" y="269812"/>
                  </a:lnTo>
                  <a:lnTo>
                    <a:pt x="987327" y="292377"/>
                  </a:lnTo>
                  <a:lnTo>
                    <a:pt x="1024842" y="318361"/>
                  </a:lnTo>
                  <a:lnTo>
                    <a:pt x="1059787" y="347551"/>
                  </a:lnTo>
                  <a:lnTo>
                    <a:pt x="1091950" y="379737"/>
                  </a:lnTo>
                  <a:lnTo>
                    <a:pt x="1121120" y="414707"/>
                  </a:lnTo>
                  <a:lnTo>
                    <a:pt x="1147087" y="452250"/>
                  </a:lnTo>
                  <a:lnTo>
                    <a:pt x="1169638" y="492154"/>
                  </a:lnTo>
                  <a:lnTo>
                    <a:pt x="1188563" y="534209"/>
                  </a:lnTo>
                  <a:lnTo>
                    <a:pt x="1203650" y="578203"/>
                  </a:lnTo>
                  <a:lnTo>
                    <a:pt x="1214688" y="623925"/>
                  </a:lnTo>
                  <a:lnTo>
                    <a:pt x="1221465" y="671164"/>
                  </a:lnTo>
                  <a:lnTo>
                    <a:pt x="1223772" y="719709"/>
                  </a:lnTo>
                  <a:lnTo>
                    <a:pt x="1221465" y="768253"/>
                  </a:lnTo>
                  <a:lnTo>
                    <a:pt x="1214688" y="815492"/>
                  </a:lnTo>
                  <a:lnTo>
                    <a:pt x="1203650" y="861214"/>
                  </a:lnTo>
                  <a:lnTo>
                    <a:pt x="1188563" y="905208"/>
                  </a:lnTo>
                  <a:lnTo>
                    <a:pt x="1169638" y="947263"/>
                  </a:lnTo>
                  <a:lnTo>
                    <a:pt x="1147087" y="987167"/>
                  </a:lnTo>
                  <a:lnTo>
                    <a:pt x="1121120" y="1024710"/>
                  </a:lnTo>
                  <a:lnTo>
                    <a:pt x="1091950" y="1059680"/>
                  </a:lnTo>
                  <a:lnTo>
                    <a:pt x="1059787" y="1091866"/>
                  </a:lnTo>
                  <a:lnTo>
                    <a:pt x="1024842" y="1121056"/>
                  </a:lnTo>
                  <a:lnTo>
                    <a:pt x="987327" y="1147040"/>
                  </a:lnTo>
                  <a:lnTo>
                    <a:pt x="947453" y="1169605"/>
                  </a:lnTo>
                  <a:lnTo>
                    <a:pt x="905431" y="1188542"/>
                  </a:lnTo>
                  <a:lnTo>
                    <a:pt x="861472" y="1203638"/>
                  </a:lnTo>
                  <a:lnTo>
                    <a:pt x="815788" y="1214682"/>
                  </a:lnTo>
                  <a:lnTo>
                    <a:pt x="768590" y="1221464"/>
                  </a:lnTo>
                  <a:lnTo>
                    <a:pt x="720090" y="1223772"/>
                  </a:lnTo>
                  <a:lnTo>
                    <a:pt x="671589" y="1221464"/>
                  </a:lnTo>
                  <a:lnTo>
                    <a:pt x="624391" y="1214682"/>
                  </a:lnTo>
                  <a:lnTo>
                    <a:pt x="578707" y="1203638"/>
                  </a:lnTo>
                  <a:lnTo>
                    <a:pt x="534748" y="1188542"/>
                  </a:lnTo>
                  <a:lnTo>
                    <a:pt x="492726" y="1169605"/>
                  </a:lnTo>
                  <a:lnTo>
                    <a:pt x="452852" y="1147040"/>
                  </a:lnTo>
                  <a:lnTo>
                    <a:pt x="415337" y="1121056"/>
                  </a:lnTo>
                  <a:lnTo>
                    <a:pt x="380392" y="1091866"/>
                  </a:lnTo>
                  <a:lnTo>
                    <a:pt x="348229" y="1059680"/>
                  </a:lnTo>
                  <a:lnTo>
                    <a:pt x="319059" y="1024710"/>
                  </a:lnTo>
                  <a:lnTo>
                    <a:pt x="293092" y="987167"/>
                  </a:lnTo>
                  <a:lnTo>
                    <a:pt x="270541" y="947263"/>
                  </a:lnTo>
                  <a:lnTo>
                    <a:pt x="251616" y="905208"/>
                  </a:lnTo>
                  <a:lnTo>
                    <a:pt x="236529" y="861214"/>
                  </a:lnTo>
                  <a:lnTo>
                    <a:pt x="225491" y="815492"/>
                  </a:lnTo>
                  <a:lnTo>
                    <a:pt x="218714" y="768253"/>
                  </a:lnTo>
                  <a:lnTo>
                    <a:pt x="216407" y="719709"/>
                  </a:lnTo>
                  <a:close/>
                </a:path>
                <a:path w="1440179" h="1440179">
                  <a:moveTo>
                    <a:pt x="465581" y="719709"/>
                  </a:moveTo>
                  <a:lnTo>
                    <a:pt x="469932" y="671143"/>
                  </a:lnTo>
                  <a:lnTo>
                    <a:pt x="482477" y="625437"/>
                  </a:lnTo>
                  <a:lnTo>
                    <a:pt x="502454" y="583353"/>
                  </a:lnTo>
                  <a:lnTo>
                    <a:pt x="529100" y="545653"/>
                  </a:lnTo>
                  <a:lnTo>
                    <a:pt x="561655" y="513098"/>
                  </a:lnTo>
                  <a:lnTo>
                    <a:pt x="599355" y="486452"/>
                  </a:lnTo>
                  <a:lnTo>
                    <a:pt x="641439" y="466475"/>
                  </a:lnTo>
                  <a:lnTo>
                    <a:pt x="687145" y="453930"/>
                  </a:lnTo>
                  <a:lnTo>
                    <a:pt x="735710" y="449580"/>
                  </a:lnTo>
                  <a:lnTo>
                    <a:pt x="784276" y="453930"/>
                  </a:lnTo>
                  <a:lnTo>
                    <a:pt x="829982" y="466475"/>
                  </a:lnTo>
                  <a:lnTo>
                    <a:pt x="872066" y="486452"/>
                  </a:lnTo>
                  <a:lnTo>
                    <a:pt x="909766" y="513098"/>
                  </a:lnTo>
                  <a:lnTo>
                    <a:pt x="942321" y="545653"/>
                  </a:lnTo>
                  <a:lnTo>
                    <a:pt x="968967" y="583353"/>
                  </a:lnTo>
                  <a:lnTo>
                    <a:pt x="988944" y="625437"/>
                  </a:lnTo>
                  <a:lnTo>
                    <a:pt x="1001489" y="671143"/>
                  </a:lnTo>
                  <a:lnTo>
                    <a:pt x="1005840" y="719709"/>
                  </a:lnTo>
                  <a:lnTo>
                    <a:pt x="1001489" y="768264"/>
                  </a:lnTo>
                  <a:lnTo>
                    <a:pt x="988944" y="813965"/>
                  </a:lnTo>
                  <a:lnTo>
                    <a:pt x="968967" y="856047"/>
                  </a:lnTo>
                  <a:lnTo>
                    <a:pt x="942321" y="893749"/>
                  </a:lnTo>
                  <a:lnTo>
                    <a:pt x="909766" y="926306"/>
                  </a:lnTo>
                  <a:lnTo>
                    <a:pt x="872066" y="952957"/>
                  </a:lnTo>
                  <a:lnTo>
                    <a:pt x="829982" y="972937"/>
                  </a:lnTo>
                  <a:lnTo>
                    <a:pt x="784276" y="985485"/>
                  </a:lnTo>
                  <a:lnTo>
                    <a:pt x="735710" y="989838"/>
                  </a:lnTo>
                  <a:lnTo>
                    <a:pt x="687145" y="985485"/>
                  </a:lnTo>
                  <a:lnTo>
                    <a:pt x="641439" y="972937"/>
                  </a:lnTo>
                  <a:lnTo>
                    <a:pt x="599355" y="952957"/>
                  </a:lnTo>
                  <a:lnTo>
                    <a:pt x="561655" y="926306"/>
                  </a:lnTo>
                  <a:lnTo>
                    <a:pt x="529100" y="893749"/>
                  </a:lnTo>
                  <a:lnTo>
                    <a:pt x="502454" y="856047"/>
                  </a:lnTo>
                  <a:lnTo>
                    <a:pt x="482477" y="813965"/>
                  </a:lnTo>
                  <a:lnTo>
                    <a:pt x="469932" y="768264"/>
                  </a:lnTo>
                  <a:lnTo>
                    <a:pt x="465581" y="719709"/>
                  </a:lnTo>
                  <a:close/>
                </a:path>
              </a:pathLst>
            </a:custGeom>
            <a:ln w="28575">
              <a:solidFill>
                <a:srgbClr val="FF0809"/>
              </a:solidFill>
            </a:ln>
          </p:spPr>
          <p:txBody>
            <a:bodyPr wrap="square" lIns="0" tIns="0" rIns="0" bIns="0" rtlCol="0"/>
            <a:lstStyle/>
            <a:p>
              <a:endParaRPr/>
            </a:p>
          </p:txBody>
        </p:sp>
        <p:pic>
          <p:nvPicPr>
            <p:cNvPr id="18" name="object 17">
              <a:extLst>
                <a:ext uri="{FF2B5EF4-FFF2-40B4-BE49-F238E27FC236}">
                  <a16:creationId xmlns:a16="http://schemas.microsoft.com/office/drawing/2014/main" id="{216839B5-7501-408A-8C51-DC83022E261A}"/>
                </a:ext>
              </a:extLst>
            </p:cNvPr>
            <p:cNvPicPr/>
            <p:nvPr/>
          </p:nvPicPr>
          <p:blipFill>
            <a:blip r:embed="rId12" cstate="print"/>
            <a:stretch>
              <a:fillRect/>
            </a:stretch>
          </p:blipFill>
          <p:spPr>
            <a:xfrm>
              <a:off x="10421112" y="1573529"/>
              <a:ext cx="1533144" cy="513588"/>
            </a:xfrm>
            <a:prstGeom prst="rect">
              <a:avLst/>
            </a:prstGeom>
          </p:spPr>
        </p:pic>
        <p:pic>
          <p:nvPicPr>
            <p:cNvPr id="19" name="object 18">
              <a:extLst>
                <a:ext uri="{FF2B5EF4-FFF2-40B4-BE49-F238E27FC236}">
                  <a16:creationId xmlns:a16="http://schemas.microsoft.com/office/drawing/2014/main" id="{C81269EB-F97E-4AE3-9EEE-CE15C0480C45}"/>
                </a:ext>
              </a:extLst>
            </p:cNvPr>
            <p:cNvPicPr/>
            <p:nvPr/>
          </p:nvPicPr>
          <p:blipFill>
            <a:blip r:embed="rId13" cstate="print"/>
            <a:stretch>
              <a:fillRect/>
            </a:stretch>
          </p:blipFill>
          <p:spPr>
            <a:xfrm>
              <a:off x="7616190" y="4661915"/>
              <a:ext cx="670559" cy="519684"/>
            </a:xfrm>
            <a:prstGeom prst="rect">
              <a:avLst/>
            </a:prstGeom>
          </p:spPr>
        </p:pic>
      </p:grpSp>
    </p:spTree>
    <p:extLst>
      <p:ext uri="{BB962C8B-B14F-4D97-AF65-F5344CB8AC3E}">
        <p14:creationId xmlns:p14="http://schemas.microsoft.com/office/powerpoint/2010/main" val="3776647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object 4">
            <a:extLst>
              <a:ext uri="{FF2B5EF4-FFF2-40B4-BE49-F238E27FC236}">
                <a16:creationId xmlns:a16="http://schemas.microsoft.com/office/drawing/2014/main" id="{A6476B95-189E-473A-97B5-8A49F2B249BD}"/>
              </a:ext>
            </a:extLst>
          </p:cNvPr>
          <p:cNvGrpSpPr/>
          <p:nvPr/>
        </p:nvGrpSpPr>
        <p:grpSpPr>
          <a:xfrm>
            <a:off x="712343" y="1216024"/>
            <a:ext cx="7017384" cy="798830"/>
            <a:chOff x="201929" y="1307591"/>
            <a:chExt cx="7017384" cy="798830"/>
          </a:xfrm>
        </p:grpSpPr>
        <p:pic>
          <p:nvPicPr>
            <p:cNvPr id="22" name="object 5">
              <a:extLst>
                <a:ext uri="{FF2B5EF4-FFF2-40B4-BE49-F238E27FC236}">
                  <a16:creationId xmlns:a16="http://schemas.microsoft.com/office/drawing/2014/main" id="{AA14FA97-AAC3-40BE-9E0A-08E17B7C3B98}"/>
                </a:ext>
              </a:extLst>
            </p:cNvPr>
            <p:cNvPicPr/>
            <p:nvPr/>
          </p:nvPicPr>
          <p:blipFill>
            <a:blip r:embed="rId2" cstate="print"/>
            <a:stretch>
              <a:fillRect/>
            </a:stretch>
          </p:blipFill>
          <p:spPr>
            <a:xfrm>
              <a:off x="4724400" y="1307591"/>
              <a:ext cx="2494788" cy="541020"/>
            </a:xfrm>
            <a:prstGeom prst="rect">
              <a:avLst/>
            </a:prstGeom>
          </p:spPr>
        </p:pic>
        <p:pic>
          <p:nvPicPr>
            <p:cNvPr id="23" name="object 6">
              <a:extLst>
                <a:ext uri="{FF2B5EF4-FFF2-40B4-BE49-F238E27FC236}">
                  <a16:creationId xmlns:a16="http://schemas.microsoft.com/office/drawing/2014/main" id="{28887773-9E1D-4ABE-8D58-D4079C858533}"/>
                </a:ext>
              </a:extLst>
            </p:cNvPr>
            <p:cNvPicPr/>
            <p:nvPr/>
          </p:nvPicPr>
          <p:blipFill>
            <a:blip r:embed="rId3" cstate="print"/>
            <a:stretch>
              <a:fillRect/>
            </a:stretch>
          </p:blipFill>
          <p:spPr>
            <a:xfrm>
              <a:off x="201929" y="1876043"/>
              <a:ext cx="5688330" cy="230124"/>
            </a:xfrm>
            <a:prstGeom prst="rect">
              <a:avLst/>
            </a:prstGeom>
          </p:spPr>
        </p:pic>
      </p:grpSp>
      <p:pic>
        <p:nvPicPr>
          <p:cNvPr id="24" name="object 7">
            <a:extLst>
              <a:ext uri="{FF2B5EF4-FFF2-40B4-BE49-F238E27FC236}">
                <a16:creationId xmlns:a16="http://schemas.microsoft.com/office/drawing/2014/main" id="{5E1D6F8E-F4F6-48C7-98A9-A26F09479EA1}"/>
              </a:ext>
            </a:extLst>
          </p:cNvPr>
          <p:cNvPicPr/>
          <p:nvPr/>
        </p:nvPicPr>
        <p:blipFill>
          <a:blip r:embed="rId4" cstate="print"/>
          <a:stretch>
            <a:fillRect/>
          </a:stretch>
        </p:blipFill>
        <p:spPr>
          <a:xfrm>
            <a:off x="712343" y="1216024"/>
            <a:ext cx="4327398" cy="260603"/>
          </a:xfrm>
          <a:prstGeom prst="rect">
            <a:avLst/>
          </a:prstGeom>
        </p:spPr>
      </p:pic>
      <p:pic>
        <p:nvPicPr>
          <p:cNvPr id="25" name="object 8">
            <a:extLst>
              <a:ext uri="{FF2B5EF4-FFF2-40B4-BE49-F238E27FC236}">
                <a16:creationId xmlns:a16="http://schemas.microsoft.com/office/drawing/2014/main" id="{13477A77-2E82-4AE4-BC76-08124E23FD83}"/>
              </a:ext>
            </a:extLst>
          </p:cNvPr>
          <p:cNvPicPr/>
          <p:nvPr/>
        </p:nvPicPr>
        <p:blipFill>
          <a:blip r:embed="rId5" cstate="print"/>
          <a:stretch>
            <a:fillRect/>
          </a:stretch>
        </p:blipFill>
        <p:spPr>
          <a:xfrm>
            <a:off x="584150" y="3460124"/>
            <a:ext cx="4710684" cy="649870"/>
          </a:xfrm>
          <a:prstGeom prst="rect">
            <a:avLst/>
          </a:prstGeom>
        </p:spPr>
      </p:pic>
      <p:pic>
        <p:nvPicPr>
          <p:cNvPr id="26" name="object 9">
            <a:extLst>
              <a:ext uri="{FF2B5EF4-FFF2-40B4-BE49-F238E27FC236}">
                <a16:creationId xmlns:a16="http://schemas.microsoft.com/office/drawing/2014/main" id="{FD9A3055-C1F9-4993-B5E3-5BB853417EA7}"/>
              </a:ext>
            </a:extLst>
          </p:cNvPr>
          <p:cNvPicPr/>
          <p:nvPr/>
        </p:nvPicPr>
        <p:blipFill>
          <a:blip r:embed="rId6" cstate="print"/>
          <a:stretch>
            <a:fillRect/>
          </a:stretch>
        </p:blipFill>
        <p:spPr>
          <a:xfrm>
            <a:off x="274575" y="4367550"/>
            <a:ext cx="5072253" cy="307954"/>
          </a:xfrm>
          <a:prstGeom prst="rect">
            <a:avLst/>
          </a:prstGeom>
        </p:spPr>
      </p:pic>
      <p:pic>
        <p:nvPicPr>
          <p:cNvPr id="28" name="object 11">
            <a:extLst>
              <a:ext uri="{FF2B5EF4-FFF2-40B4-BE49-F238E27FC236}">
                <a16:creationId xmlns:a16="http://schemas.microsoft.com/office/drawing/2014/main" id="{F962A426-C733-4A94-A0A0-14B9C386BE48}"/>
              </a:ext>
            </a:extLst>
          </p:cNvPr>
          <p:cNvPicPr/>
          <p:nvPr/>
        </p:nvPicPr>
        <p:blipFill>
          <a:blip r:embed="rId7" cstate="print"/>
          <a:stretch>
            <a:fillRect/>
          </a:stretch>
        </p:blipFill>
        <p:spPr>
          <a:xfrm>
            <a:off x="584150" y="2648835"/>
            <a:ext cx="4959858" cy="513588"/>
          </a:xfrm>
          <a:prstGeom prst="rect">
            <a:avLst/>
          </a:prstGeom>
        </p:spPr>
      </p:pic>
      <p:grpSp>
        <p:nvGrpSpPr>
          <p:cNvPr id="29" name="object 12">
            <a:extLst>
              <a:ext uri="{FF2B5EF4-FFF2-40B4-BE49-F238E27FC236}">
                <a16:creationId xmlns:a16="http://schemas.microsoft.com/office/drawing/2014/main" id="{013F3992-7771-455B-B953-17C869F6B608}"/>
              </a:ext>
            </a:extLst>
          </p:cNvPr>
          <p:cNvGrpSpPr/>
          <p:nvPr/>
        </p:nvGrpSpPr>
        <p:grpSpPr>
          <a:xfrm>
            <a:off x="5234814" y="1885070"/>
            <a:ext cx="3896106" cy="4943083"/>
            <a:chOff x="7907273" y="1615439"/>
            <a:chExt cx="3896106" cy="5071110"/>
          </a:xfrm>
        </p:grpSpPr>
        <p:pic>
          <p:nvPicPr>
            <p:cNvPr id="30" name="object 13">
              <a:extLst>
                <a:ext uri="{FF2B5EF4-FFF2-40B4-BE49-F238E27FC236}">
                  <a16:creationId xmlns:a16="http://schemas.microsoft.com/office/drawing/2014/main" id="{D91923D7-1083-4A10-896D-78A0B2017867}"/>
                </a:ext>
              </a:extLst>
            </p:cNvPr>
            <p:cNvPicPr/>
            <p:nvPr/>
          </p:nvPicPr>
          <p:blipFill>
            <a:blip r:embed="rId8" cstate="print"/>
            <a:stretch>
              <a:fillRect/>
            </a:stretch>
          </p:blipFill>
          <p:spPr>
            <a:xfrm>
              <a:off x="8019287" y="1615439"/>
              <a:ext cx="3681222" cy="5071110"/>
            </a:xfrm>
            <a:prstGeom prst="rect">
              <a:avLst/>
            </a:prstGeom>
          </p:spPr>
        </p:pic>
        <p:pic>
          <p:nvPicPr>
            <p:cNvPr id="31" name="object 14">
              <a:extLst>
                <a:ext uri="{FF2B5EF4-FFF2-40B4-BE49-F238E27FC236}">
                  <a16:creationId xmlns:a16="http://schemas.microsoft.com/office/drawing/2014/main" id="{1CEB3C31-C7BE-4FB1-83D7-7FCA82DDFB46}"/>
                </a:ext>
              </a:extLst>
            </p:cNvPr>
            <p:cNvPicPr/>
            <p:nvPr/>
          </p:nvPicPr>
          <p:blipFill>
            <a:blip r:embed="rId9" cstate="print"/>
            <a:stretch>
              <a:fillRect/>
            </a:stretch>
          </p:blipFill>
          <p:spPr>
            <a:xfrm>
              <a:off x="11597639" y="5814822"/>
              <a:ext cx="205740" cy="231648"/>
            </a:xfrm>
            <a:prstGeom prst="rect">
              <a:avLst/>
            </a:prstGeom>
          </p:spPr>
        </p:pic>
        <p:pic>
          <p:nvPicPr>
            <p:cNvPr id="32" name="object 15">
              <a:extLst>
                <a:ext uri="{FF2B5EF4-FFF2-40B4-BE49-F238E27FC236}">
                  <a16:creationId xmlns:a16="http://schemas.microsoft.com/office/drawing/2014/main" id="{3AD6BA17-5262-46B4-A3F7-C04B286E0EBF}"/>
                </a:ext>
              </a:extLst>
            </p:cNvPr>
            <p:cNvPicPr/>
            <p:nvPr/>
          </p:nvPicPr>
          <p:blipFill>
            <a:blip r:embed="rId10" cstate="print"/>
            <a:stretch>
              <a:fillRect/>
            </a:stretch>
          </p:blipFill>
          <p:spPr>
            <a:xfrm>
              <a:off x="8675369" y="1734311"/>
              <a:ext cx="211835" cy="231648"/>
            </a:xfrm>
            <a:prstGeom prst="rect">
              <a:avLst/>
            </a:prstGeom>
          </p:spPr>
        </p:pic>
        <p:pic>
          <p:nvPicPr>
            <p:cNvPr id="33" name="object 16">
              <a:extLst>
                <a:ext uri="{FF2B5EF4-FFF2-40B4-BE49-F238E27FC236}">
                  <a16:creationId xmlns:a16="http://schemas.microsoft.com/office/drawing/2014/main" id="{9CC1E212-85EE-4A15-973C-D376D0889C69}"/>
                </a:ext>
              </a:extLst>
            </p:cNvPr>
            <p:cNvPicPr/>
            <p:nvPr/>
          </p:nvPicPr>
          <p:blipFill>
            <a:blip r:embed="rId11" cstate="print"/>
            <a:stretch>
              <a:fillRect/>
            </a:stretch>
          </p:blipFill>
          <p:spPr>
            <a:xfrm>
              <a:off x="9309353" y="4370069"/>
              <a:ext cx="243077" cy="210312"/>
            </a:xfrm>
            <a:prstGeom prst="rect">
              <a:avLst/>
            </a:prstGeom>
          </p:spPr>
        </p:pic>
        <p:sp>
          <p:nvSpPr>
            <p:cNvPr id="34" name="object 17">
              <a:extLst>
                <a:ext uri="{FF2B5EF4-FFF2-40B4-BE49-F238E27FC236}">
                  <a16:creationId xmlns:a16="http://schemas.microsoft.com/office/drawing/2014/main" id="{8F09ED23-8B72-40D3-92B0-CA5765E71626}"/>
                </a:ext>
              </a:extLst>
            </p:cNvPr>
            <p:cNvSpPr/>
            <p:nvPr/>
          </p:nvSpPr>
          <p:spPr>
            <a:xfrm>
              <a:off x="8346947" y="4791455"/>
              <a:ext cx="1620520" cy="1620520"/>
            </a:xfrm>
            <a:custGeom>
              <a:avLst/>
              <a:gdLst/>
              <a:ahLst/>
              <a:cxnLst/>
              <a:rect l="l" t="t" r="r" b="b"/>
              <a:pathLst>
                <a:path w="1620520" h="1620520">
                  <a:moveTo>
                    <a:pt x="540257" y="809625"/>
                  </a:moveTo>
                  <a:lnTo>
                    <a:pt x="810386" y="539496"/>
                  </a:lnTo>
                  <a:lnTo>
                    <a:pt x="1080516" y="809625"/>
                  </a:lnTo>
                  <a:lnTo>
                    <a:pt x="810386" y="1079754"/>
                  </a:lnTo>
                  <a:lnTo>
                    <a:pt x="540257" y="809625"/>
                  </a:lnTo>
                  <a:close/>
                </a:path>
                <a:path w="1620520" h="1620520">
                  <a:moveTo>
                    <a:pt x="270509" y="809625"/>
                  </a:moveTo>
                  <a:lnTo>
                    <a:pt x="810386" y="269748"/>
                  </a:lnTo>
                  <a:lnTo>
                    <a:pt x="1350263" y="809625"/>
                  </a:lnTo>
                  <a:lnTo>
                    <a:pt x="810386" y="1349502"/>
                  </a:lnTo>
                  <a:lnTo>
                    <a:pt x="270509" y="809625"/>
                  </a:lnTo>
                  <a:close/>
                </a:path>
                <a:path w="1620520" h="1620520">
                  <a:moveTo>
                    <a:pt x="0" y="810006"/>
                  </a:moveTo>
                  <a:lnTo>
                    <a:pt x="810005" y="0"/>
                  </a:lnTo>
                  <a:lnTo>
                    <a:pt x="1620011" y="810006"/>
                  </a:lnTo>
                  <a:lnTo>
                    <a:pt x="810005" y="1620012"/>
                  </a:lnTo>
                  <a:lnTo>
                    <a:pt x="0" y="810006"/>
                  </a:lnTo>
                  <a:close/>
                </a:path>
              </a:pathLst>
            </a:custGeom>
            <a:ln w="28575">
              <a:solidFill>
                <a:srgbClr val="FF0809"/>
              </a:solidFill>
            </a:ln>
          </p:spPr>
          <p:txBody>
            <a:bodyPr wrap="square" lIns="0" tIns="0" rIns="0" bIns="0" rtlCol="0"/>
            <a:lstStyle/>
            <a:p>
              <a:endParaRPr/>
            </a:p>
          </p:txBody>
        </p:sp>
        <p:pic>
          <p:nvPicPr>
            <p:cNvPr id="35" name="object 18">
              <a:extLst>
                <a:ext uri="{FF2B5EF4-FFF2-40B4-BE49-F238E27FC236}">
                  <a16:creationId xmlns:a16="http://schemas.microsoft.com/office/drawing/2014/main" id="{E0C5EF0E-6263-4417-87A6-C6A48D7BD73F}"/>
                </a:ext>
              </a:extLst>
            </p:cNvPr>
            <p:cNvPicPr/>
            <p:nvPr/>
          </p:nvPicPr>
          <p:blipFill>
            <a:blip r:embed="rId12" cstate="print"/>
            <a:stretch>
              <a:fillRect/>
            </a:stretch>
          </p:blipFill>
          <p:spPr>
            <a:xfrm>
              <a:off x="7907273" y="4791455"/>
              <a:ext cx="621792" cy="254507"/>
            </a:xfrm>
            <a:prstGeom prst="rect">
              <a:avLst/>
            </a:prstGeom>
          </p:spPr>
        </p:pic>
        <p:pic>
          <p:nvPicPr>
            <p:cNvPr id="36" name="object 19">
              <a:extLst>
                <a:ext uri="{FF2B5EF4-FFF2-40B4-BE49-F238E27FC236}">
                  <a16:creationId xmlns:a16="http://schemas.microsoft.com/office/drawing/2014/main" id="{CB87A52B-32F2-4789-8B70-7316E7854346}"/>
                </a:ext>
              </a:extLst>
            </p:cNvPr>
            <p:cNvPicPr/>
            <p:nvPr/>
          </p:nvPicPr>
          <p:blipFill>
            <a:blip r:embed="rId13" cstate="print"/>
            <a:stretch>
              <a:fillRect/>
            </a:stretch>
          </p:blipFill>
          <p:spPr>
            <a:xfrm>
              <a:off x="9823958" y="1783335"/>
              <a:ext cx="1533144" cy="513588"/>
            </a:xfrm>
            <a:prstGeom prst="rect">
              <a:avLst/>
            </a:prstGeom>
          </p:spPr>
        </p:pic>
      </p:grpSp>
      <p:pic>
        <p:nvPicPr>
          <p:cNvPr id="37" name="object 20">
            <a:extLst>
              <a:ext uri="{FF2B5EF4-FFF2-40B4-BE49-F238E27FC236}">
                <a16:creationId xmlns:a16="http://schemas.microsoft.com/office/drawing/2014/main" id="{82447907-3C5D-4126-BB44-B87392153E6D}"/>
              </a:ext>
            </a:extLst>
          </p:cNvPr>
          <p:cNvPicPr/>
          <p:nvPr/>
        </p:nvPicPr>
        <p:blipFill>
          <a:blip r:embed="rId14" cstate="print"/>
          <a:stretch>
            <a:fillRect/>
          </a:stretch>
        </p:blipFill>
        <p:spPr>
          <a:xfrm>
            <a:off x="294475" y="4983246"/>
            <a:ext cx="4650779" cy="346594"/>
          </a:xfrm>
          <a:prstGeom prst="rect">
            <a:avLst/>
          </a:prstGeom>
        </p:spPr>
      </p:pic>
      <p:sp>
        <p:nvSpPr>
          <p:cNvPr id="18" name="object 4">
            <a:extLst>
              <a:ext uri="{FF2B5EF4-FFF2-40B4-BE49-F238E27FC236}">
                <a16:creationId xmlns:a16="http://schemas.microsoft.com/office/drawing/2014/main" id="{3FB7F133-175D-4C21-85F4-4C4FE4651858}"/>
              </a:ext>
            </a:extLst>
          </p:cNvPr>
          <p:cNvSpPr txBox="1"/>
          <p:nvPr/>
        </p:nvSpPr>
        <p:spPr>
          <a:xfrm>
            <a:off x="548244" y="601185"/>
            <a:ext cx="7646686" cy="472822"/>
          </a:xfrm>
          <a:prstGeom prst="rect">
            <a:avLst/>
          </a:prstGeom>
        </p:spPr>
        <p:txBody>
          <a:bodyPr vert="horz" wrap="square" lIns="0" tIns="12700" rIns="0" bIns="0" rtlCol="0">
            <a:spAutoFit/>
          </a:bodyPr>
          <a:lstStyle/>
          <a:p>
            <a:pPr marL="38100" marR="30480" algn="ctr">
              <a:lnSpc>
                <a:spcPct val="112799"/>
              </a:lnSpc>
              <a:spcBef>
                <a:spcPts val="100"/>
              </a:spcBef>
            </a:pPr>
            <a:r>
              <a:rPr sz="2800" b="1" i="1" spc="-5" dirty="0">
                <a:solidFill>
                  <a:srgbClr val="006FC0"/>
                </a:solidFill>
                <a:latin typeface="Calibri"/>
                <a:cs typeface="Calibri"/>
              </a:rPr>
              <a:t>L</a:t>
            </a:r>
            <a:r>
              <a:rPr lang="en-US" sz="2800" b="1" i="1" spc="-7" baseline="24305" dirty="0">
                <a:solidFill>
                  <a:srgbClr val="006FC0"/>
                </a:solidFill>
                <a:latin typeface="Calibri"/>
                <a:cs typeface="Calibri"/>
              </a:rPr>
              <a:t>1</a:t>
            </a:r>
            <a:r>
              <a:rPr sz="2800" b="1" i="1" baseline="24305" dirty="0">
                <a:solidFill>
                  <a:srgbClr val="006FC0"/>
                </a:solidFill>
                <a:latin typeface="Calibri"/>
                <a:cs typeface="Calibri"/>
              </a:rPr>
              <a:t> </a:t>
            </a:r>
            <a:r>
              <a:rPr sz="2800" b="1" spc="-15" dirty="0">
                <a:solidFill>
                  <a:srgbClr val="006FC0"/>
                </a:solidFill>
                <a:latin typeface="Calibri"/>
                <a:cs typeface="Calibri"/>
              </a:rPr>
              <a:t> </a:t>
            </a:r>
            <a:r>
              <a:rPr sz="2800" b="1" dirty="0">
                <a:solidFill>
                  <a:srgbClr val="006FC0"/>
                </a:solidFill>
                <a:latin typeface="Calibri"/>
                <a:cs typeface="Calibri"/>
              </a:rPr>
              <a:t>– </a:t>
            </a:r>
            <a:r>
              <a:rPr lang="en-US" sz="2800" b="1" dirty="0">
                <a:solidFill>
                  <a:srgbClr val="006FC0"/>
                </a:solidFill>
                <a:latin typeface="Calibri"/>
                <a:cs typeface="Calibri"/>
              </a:rPr>
              <a:t>LASSO Re</a:t>
            </a:r>
            <a:r>
              <a:rPr sz="2800" b="1" spc="-15" dirty="0">
                <a:solidFill>
                  <a:srgbClr val="006FC0"/>
                </a:solidFill>
                <a:latin typeface="Calibri"/>
                <a:cs typeface="Calibri"/>
              </a:rPr>
              <a:t>gression: </a:t>
            </a:r>
            <a:r>
              <a:rPr sz="2800" b="1" spc="-530" dirty="0">
                <a:solidFill>
                  <a:srgbClr val="006FC0"/>
                </a:solidFill>
                <a:latin typeface="Calibri"/>
                <a:cs typeface="Calibri"/>
              </a:rPr>
              <a:t> </a:t>
            </a:r>
            <a:r>
              <a:rPr sz="2400" b="1" u="heavy" spc="-10" dirty="0">
                <a:uFill>
                  <a:solidFill>
                    <a:srgbClr val="000000"/>
                  </a:solidFill>
                </a:uFill>
                <a:latin typeface="Calibri"/>
                <a:cs typeface="Calibri"/>
              </a:rPr>
              <a:t>Graphical</a:t>
            </a:r>
            <a:r>
              <a:rPr sz="2400" b="1" u="heavy" spc="-20" dirty="0">
                <a:uFill>
                  <a:solidFill>
                    <a:srgbClr val="000000"/>
                  </a:solidFill>
                </a:uFill>
                <a:latin typeface="Calibri"/>
                <a:cs typeface="Calibri"/>
              </a:rPr>
              <a:t> </a:t>
            </a:r>
            <a:r>
              <a:rPr sz="2400" b="1" u="heavy" spc="-10" dirty="0">
                <a:uFill>
                  <a:solidFill>
                    <a:srgbClr val="000000"/>
                  </a:solidFill>
                </a:uFill>
                <a:latin typeface="Calibri"/>
                <a:cs typeface="Calibri"/>
              </a:rPr>
              <a:t>Visualization:</a:t>
            </a:r>
            <a:endParaRPr sz="2400" dirty="0">
              <a:latin typeface="Calibri"/>
              <a:cs typeface="Calibri"/>
            </a:endParaRPr>
          </a:p>
        </p:txBody>
      </p:sp>
    </p:spTree>
    <p:extLst>
      <p:ext uri="{BB962C8B-B14F-4D97-AF65-F5344CB8AC3E}">
        <p14:creationId xmlns:p14="http://schemas.microsoft.com/office/powerpoint/2010/main" val="3375195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050E-8081-40E5-A2F7-C6D506F32A67}"/>
              </a:ext>
            </a:extLst>
          </p:cNvPr>
          <p:cNvSpPr>
            <a:spLocks noGrp="1"/>
          </p:cNvSpPr>
          <p:nvPr>
            <p:ph type="title"/>
          </p:nvPr>
        </p:nvSpPr>
        <p:spPr/>
        <p:txBody>
          <a:bodyPr>
            <a:normAutofit/>
          </a:bodyPr>
          <a:lstStyle/>
          <a:p>
            <a:r>
              <a:rPr lang="en-US" sz="4400" dirty="0">
                <a:solidFill>
                  <a:srgbClr val="2929FF"/>
                </a:solidFill>
              </a:rPr>
              <a:t>Learning Rate</a:t>
            </a:r>
          </a:p>
        </p:txBody>
      </p:sp>
      <p:sp>
        <p:nvSpPr>
          <p:cNvPr id="3" name="Content Placeholder 2">
            <a:extLst>
              <a:ext uri="{FF2B5EF4-FFF2-40B4-BE49-F238E27FC236}">
                <a16:creationId xmlns:a16="http://schemas.microsoft.com/office/drawing/2014/main" id="{999D80F6-D7F8-4756-8013-65FDC79B3CF8}"/>
              </a:ext>
            </a:extLst>
          </p:cNvPr>
          <p:cNvSpPr>
            <a:spLocks noGrp="1"/>
          </p:cNvSpPr>
          <p:nvPr>
            <p:ph idx="1"/>
          </p:nvPr>
        </p:nvSpPr>
        <p:spPr/>
        <p:txBody>
          <a:bodyPr>
            <a:normAutofit lnSpcReduction="10000"/>
          </a:bodyPr>
          <a:lstStyle/>
          <a:p>
            <a:r>
              <a:rPr lang="en-US" sz="2800" dirty="0">
                <a:latin typeface="Times-Roman"/>
              </a:rPr>
              <a:t>The parameter </a:t>
            </a:r>
            <a:r>
              <a:rPr lang="el-GR" sz="2800" b="1" dirty="0">
                <a:solidFill>
                  <a:srgbClr val="FF0000"/>
                </a:solidFill>
                <a:latin typeface="Times New Roman"/>
                <a:cs typeface="Times New Roman"/>
              </a:rPr>
              <a:t>η</a:t>
            </a:r>
            <a:r>
              <a:rPr lang="en-US" sz="2800" dirty="0">
                <a:latin typeface="Times-Roman"/>
              </a:rPr>
              <a:t>, which we called the Learning Rate/</a:t>
            </a:r>
            <a:r>
              <a:rPr lang="en-US" sz="2800" b="1" dirty="0">
                <a:latin typeface="Times-Bold"/>
              </a:rPr>
              <a:t>step size</a:t>
            </a:r>
          </a:p>
          <a:p>
            <a:r>
              <a:rPr lang="en-US" sz="2800" dirty="0">
                <a:latin typeface="Times-Bold"/>
              </a:rPr>
              <a:t>Its value is very important for Gradient Descent</a:t>
            </a:r>
          </a:p>
          <a:p>
            <a:r>
              <a:rPr lang="en-US" sz="2800" dirty="0">
                <a:latin typeface="Times-Bold"/>
              </a:rPr>
              <a:t>It determine the speed of learning</a:t>
            </a:r>
          </a:p>
          <a:p>
            <a:r>
              <a:rPr lang="en-US" sz="2800" b="1" dirty="0">
                <a:solidFill>
                  <a:srgbClr val="FF0000"/>
                </a:solidFill>
                <a:latin typeface="Times New Roman"/>
                <a:cs typeface="Times New Roman"/>
              </a:rPr>
              <a:t>Fix Value or entire learning </a:t>
            </a:r>
            <a:r>
              <a:rPr lang="en-US" sz="2800" b="1" dirty="0">
                <a:latin typeface="Times-Bold"/>
              </a:rPr>
              <a:t>: </a:t>
            </a:r>
            <a:r>
              <a:rPr lang="en-US" sz="2800" dirty="0">
                <a:latin typeface="Times-Bold"/>
              </a:rPr>
              <a:t>We can try Small, Large and medium values</a:t>
            </a:r>
          </a:p>
          <a:p>
            <a:r>
              <a:rPr lang="en-US" sz="2800" b="1" dirty="0">
                <a:solidFill>
                  <a:srgbClr val="FF0000"/>
                </a:solidFill>
                <a:latin typeface="Times New Roman"/>
                <a:cs typeface="Times New Roman"/>
              </a:rPr>
              <a:t>Adaptive Value</a:t>
            </a:r>
            <a:r>
              <a:rPr lang="en-US" sz="2800" b="1" dirty="0">
                <a:latin typeface="Times-Bold"/>
              </a:rPr>
              <a:t>:</a:t>
            </a:r>
            <a:r>
              <a:rPr lang="en-US" sz="2800" dirty="0">
                <a:latin typeface="Times-Bold"/>
              </a:rPr>
              <a:t> </a:t>
            </a:r>
          </a:p>
          <a:p>
            <a:endParaRPr lang="en-US" sz="2800" dirty="0"/>
          </a:p>
          <a:p>
            <a:endParaRPr lang="en-US" sz="2800" dirty="0"/>
          </a:p>
        </p:txBody>
      </p:sp>
    </p:spTree>
    <p:extLst>
      <p:ext uri="{BB962C8B-B14F-4D97-AF65-F5344CB8AC3E}">
        <p14:creationId xmlns:p14="http://schemas.microsoft.com/office/powerpoint/2010/main" val="288335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93" y="150126"/>
            <a:ext cx="8529851" cy="6591868"/>
          </a:xfrm>
        </p:spPr>
      </p:pic>
    </p:spTree>
    <p:extLst>
      <p:ext uri="{BB962C8B-B14F-4D97-AF65-F5344CB8AC3E}">
        <p14:creationId xmlns:p14="http://schemas.microsoft.com/office/powerpoint/2010/main" val="2360611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9040"/>
            <a:ext cx="7024744" cy="1143000"/>
          </a:xfrm>
        </p:spPr>
        <p:txBody>
          <a:bodyPr>
            <a:normAutofit/>
          </a:bodyPr>
          <a:lstStyle/>
          <a:p>
            <a:r>
              <a:rPr lang="en-US" sz="4000" dirty="0"/>
              <a:t>Mini-batch Gradient Descent</a:t>
            </a:r>
          </a:p>
        </p:txBody>
      </p:sp>
      <p:sp>
        <p:nvSpPr>
          <p:cNvPr id="3" name="Content Placeholder 2"/>
          <p:cNvSpPr>
            <a:spLocks noGrp="1"/>
          </p:cNvSpPr>
          <p:nvPr>
            <p:ph idx="1"/>
          </p:nvPr>
        </p:nvSpPr>
        <p:spPr>
          <a:xfrm>
            <a:off x="1043493" y="1886916"/>
            <a:ext cx="7281641" cy="3508977"/>
          </a:xfrm>
        </p:spPr>
        <p:txBody>
          <a:bodyPr>
            <a:noAutofit/>
          </a:bodyPr>
          <a:lstStyle/>
          <a:p>
            <a:r>
              <a:rPr lang="en-US" sz="2400" dirty="0"/>
              <a:t>At each step, instead of computing the gradients based on the full training set (as in Batch GD) or based on just one instance (as in Stochastic GD), Mini batch GD computes the gradients on small random sets of instances called </a:t>
            </a:r>
            <a:r>
              <a:rPr lang="en-US" sz="2400" b="1" i="1" dirty="0" err="1">
                <a:solidFill>
                  <a:srgbClr val="FF0000"/>
                </a:solidFill>
              </a:rPr>
              <a:t>minibatches</a:t>
            </a:r>
            <a:r>
              <a:rPr lang="en-US" sz="2400" b="1" dirty="0">
                <a:solidFill>
                  <a:srgbClr val="FF0000"/>
                </a:solidFill>
              </a:rPr>
              <a:t>.</a:t>
            </a:r>
            <a:r>
              <a:rPr lang="en-US" sz="2400" dirty="0"/>
              <a:t> </a:t>
            </a:r>
          </a:p>
          <a:p>
            <a:r>
              <a:rPr lang="en-US" sz="2400" dirty="0"/>
              <a:t>The main advantage of Mini-batch GD over Stochastic GD is that you can get a performance boost from hardware optimization of matrix operations, especially when using GPUs.</a:t>
            </a:r>
          </a:p>
          <a:p>
            <a:r>
              <a:rPr lang="en-US" sz="2400" dirty="0"/>
              <a:t>The algorithm’s progress in parameter space is less erratic than with SGD, especially with fairly large mini-batches. </a:t>
            </a:r>
            <a:br>
              <a:rPr lang="en-US" sz="2400" dirty="0"/>
            </a:br>
            <a:br>
              <a:rPr lang="en-US" sz="2400" dirty="0"/>
            </a:br>
            <a:endParaRPr lang="en-US" sz="2400" dirty="0"/>
          </a:p>
        </p:txBody>
      </p:sp>
    </p:spTree>
    <p:extLst>
      <p:ext uri="{BB962C8B-B14F-4D97-AF65-F5344CB8AC3E}">
        <p14:creationId xmlns:p14="http://schemas.microsoft.com/office/powerpoint/2010/main" val="372540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9040"/>
            <a:ext cx="7024744" cy="1143000"/>
          </a:xfrm>
        </p:spPr>
        <p:txBody>
          <a:bodyPr>
            <a:normAutofit/>
          </a:bodyPr>
          <a:lstStyle/>
          <a:p>
            <a:r>
              <a:rPr lang="en-US" sz="4000" b="1" dirty="0">
                <a:solidFill>
                  <a:srgbClr val="2929FF"/>
                </a:solidFill>
              </a:rPr>
              <a:t>Mini-batch Gradient Descent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7" y="1823813"/>
            <a:ext cx="8297839" cy="4795351"/>
          </a:xfrm>
          <a:prstGeom prst="rect">
            <a:avLst/>
          </a:prstGeom>
        </p:spPr>
      </p:pic>
    </p:spTree>
    <p:extLst>
      <p:ext uri="{BB962C8B-B14F-4D97-AF65-F5344CB8AC3E}">
        <p14:creationId xmlns:p14="http://schemas.microsoft.com/office/powerpoint/2010/main" val="23014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E2F-16E9-4EE3-AA49-C6E7A2721C1A}"/>
              </a:ext>
            </a:extLst>
          </p:cNvPr>
          <p:cNvSpPr>
            <a:spLocks noGrp="1"/>
          </p:cNvSpPr>
          <p:nvPr>
            <p:ph type="title"/>
          </p:nvPr>
        </p:nvSpPr>
        <p:spPr>
          <a:xfrm>
            <a:off x="705866" y="296144"/>
            <a:ext cx="7024744" cy="1143000"/>
          </a:xfrm>
        </p:spPr>
        <p:txBody>
          <a:bodyPr>
            <a:normAutofit/>
          </a:bodyPr>
          <a:lstStyle/>
          <a:p>
            <a:r>
              <a:rPr lang="en-US" sz="4000" dirty="0">
                <a:solidFill>
                  <a:srgbClr val="00B0F0"/>
                </a:solidFill>
              </a:rPr>
              <a:t>Simulated Annealing</a:t>
            </a:r>
          </a:p>
        </p:txBody>
      </p:sp>
      <p:sp>
        <p:nvSpPr>
          <p:cNvPr id="3" name="Content Placeholder 2">
            <a:extLst>
              <a:ext uri="{FF2B5EF4-FFF2-40B4-BE49-F238E27FC236}">
                <a16:creationId xmlns:a16="http://schemas.microsoft.com/office/drawing/2014/main" id="{7F109383-0E57-4438-BAF0-43B9C1FE4FF6}"/>
              </a:ext>
            </a:extLst>
          </p:cNvPr>
          <p:cNvSpPr>
            <a:spLocks noGrp="1"/>
          </p:cNvSpPr>
          <p:nvPr>
            <p:ph idx="1"/>
          </p:nvPr>
        </p:nvSpPr>
        <p:spPr>
          <a:xfrm>
            <a:off x="886265" y="1603717"/>
            <a:ext cx="7441810" cy="4228912"/>
          </a:xfrm>
        </p:spPr>
        <p:txBody>
          <a:bodyPr>
            <a:noAutofit/>
          </a:bodyPr>
          <a:lstStyle/>
          <a:p>
            <a:r>
              <a:rPr lang="en-US" sz="2400" dirty="0"/>
              <a:t>Therefore randomness is good to escape from local optima, but bad because it means  that the algorithm can never settle at the minimum. </a:t>
            </a:r>
          </a:p>
          <a:p>
            <a:r>
              <a:rPr lang="en-US" sz="2400" dirty="0"/>
              <a:t>One solution to this dilemma is to gradually reduce the learning rate. </a:t>
            </a:r>
          </a:p>
          <a:p>
            <a:r>
              <a:rPr lang="en-US" sz="2400" dirty="0"/>
              <a:t>The steps start out large (which helps make quick progress and escape local minima), then get smaller and smaller, allowing the algorithm to settle at the global minimum. </a:t>
            </a:r>
          </a:p>
        </p:txBody>
      </p:sp>
    </p:spTree>
    <p:extLst>
      <p:ext uri="{BB962C8B-B14F-4D97-AF65-F5344CB8AC3E}">
        <p14:creationId xmlns:p14="http://schemas.microsoft.com/office/powerpoint/2010/main" val="82078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E2F-16E9-4EE3-AA49-C6E7A2721C1A}"/>
              </a:ext>
            </a:extLst>
          </p:cNvPr>
          <p:cNvSpPr>
            <a:spLocks noGrp="1"/>
          </p:cNvSpPr>
          <p:nvPr>
            <p:ph type="title"/>
          </p:nvPr>
        </p:nvSpPr>
        <p:spPr>
          <a:xfrm>
            <a:off x="902813" y="453871"/>
            <a:ext cx="7024744" cy="1143000"/>
          </a:xfrm>
        </p:spPr>
        <p:txBody>
          <a:bodyPr>
            <a:normAutofit/>
          </a:bodyPr>
          <a:lstStyle/>
          <a:p>
            <a:r>
              <a:rPr lang="en-US" sz="4000" dirty="0"/>
              <a:t>Simulated Annealing</a:t>
            </a:r>
          </a:p>
        </p:txBody>
      </p:sp>
      <p:sp>
        <p:nvSpPr>
          <p:cNvPr id="3" name="Content Placeholder 2">
            <a:extLst>
              <a:ext uri="{FF2B5EF4-FFF2-40B4-BE49-F238E27FC236}">
                <a16:creationId xmlns:a16="http://schemas.microsoft.com/office/drawing/2014/main" id="{7F109383-0E57-4438-BAF0-43B9C1FE4FF6}"/>
              </a:ext>
            </a:extLst>
          </p:cNvPr>
          <p:cNvSpPr>
            <a:spLocks noGrp="1"/>
          </p:cNvSpPr>
          <p:nvPr>
            <p:ph idx="1"/>
          </p:nvPr>
        </p:nvSpPr>
        <p:spPr>
          <a:xfrm>
            <a:off x="1303329" y="1659988"/>
            <a:ext cx="7024745" cy="4172641"/>
          </a:xfrm>
        </p:spPr>
        <p:txBody>
          <a:bodyPr>
            <a:noAutofit/>
          </a:bodyPr>
          <a:lstStyle/>
          <a:p>
            <a:r>
              <a:rPr lang="en-US" sz="2400" dirty="0"/>
              <a:t>This process is called </a:t>
            </a:r>
            <a:r>
              <a:rPr lang="en-US" sz="2400" i="1" dirty="0"/>
              <a:t>simulated annealing</a:t>
            </a:r>
            <a:r>
              <a:rPr lang="en-US" sz="2400" dirty="0"/>
              <a:t>, because it resembles the process of annealing in metallurgy where molten metal is slowly cooled down</a:t>
            </a:r>
          </a:p>
          <a:p>
            <a:r>
              <a:rPr lang="en-US" sz="2400" dirty="0"/>
              <a:t>The function that determines the learning rate at each iteration is called the </a:t>
            </a:r>
            <a:r>
              <a:rPr lang="en-US" sz="2400" b="1" dirty="0">
                <a:solidFill>
                  <a:srgbClr val="00B0F0"/>
                </a:solidFill>
              </a:rPr>
              <a:t>learning schedule</a:t>
            </a:r>
          </a:p>
        </p:txBody>
      </p:sp>
    </p:spTree>
    <p:extLst>
      <p:ext uri="{BB962C8B-B14F-4D97-AF65-F5344CB8AC3E}">
        <p14:creationId xmlns:p14="http://schemas.microsoft.com/office/powerpoint/2010/main" val="10977174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_rels/theme3.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Austi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Austi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F691500596E74FB73816A9613B166B" ma:contentTypeVersion="4" ma:contentTypeDescription="Create a new document." ma:contentTypeScope="" ma:versionID="ca0bf9981c2870c46a35ade00c03d5c5">
  <xsd:schema xmlns:xsd="http://www.w3.org/2001/XMLSchema" xmlns:xs="http://www.w3.org/2001/XMLSchema" xmlns:p="http://schemas.microsoft.com/office/2006/metadata/properties" xmlns:ns2="82238926-1cba-41a3-b548-99160683d3e1" targetNamespace="http://schemas.microsoft.com/office/2006/metadata/properties" ma:root="true" ma:fieldsID="2b313bd287df041a2b0200b6d02cbc57" ns2:_="">
    <xsd:import namespace="82238926-1cba-41a3-b548-99160683d3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38926-1cba-41a3-b548-99160683d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2431E-BC78-4136-9D50-37DA2BFF72C6}">
  <ds:schemaRef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82238926-1cba-41a3-b548-99160683d3e1"/>
    <ds:schemaRef ds:uri="http://purl.org/dc/dcmitype/"/>
  </ds:schemaRefs>
</ds:datastoreItem>
</file>

<file path=customXml/itemProps2.xml><?xml version="1.0" encoding="utf-8"?>
<ds:datastoreItem xmlns:ds="http://schemas.openxmlformats.org/officeDocument/2006/customXml" ds:itemID="{91CE852A-3D90-4EEC-B1BD-3AC8270E6A8E}">
  <ds:schemaRefs>
    <ds:schemaRef ds:uri="http://schemas.microsoft.com/sharepoint/v3/contenttype/forms"/>
  </ds:schemaRefs>
</ds:datastoreItem>
</file>

<file path=customXml/itemProps3.xml><?xml version="1.0" encoding="utf-8"?>
<ds:datastoreItem xmlns:ds="http://schemas.openxmlformats.org/officeDocument/2006/customXml" ds:itemID="{E3025DDA-B2CF-4C77-ABF3-76B148A1E1E7}">
  <ds:schemaRefs>
    <ds:schemaRef ds:uri="82238926-1cba-41a3-b548-99160683d3e1"/>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18972</TotalTime>
  <Words>1173</Words>
  <Application>Microsoft Office PowerPoint</Application>
  <PresentationFormat>On-screen Show (4:3)</PresentationFormat>
  <Paragraphs>102</Paragraphs>
  <Slides>31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31</vt:i4>
      </vt:variant>
    </vt:vector>
  </HeadingPairs>
  <TitlesOfParts>
    <vt:vector size="44" baseType="lpstr">
      <vt:lpstr>Arial</vt:lpstr>
      <vt:lpstr>Bahnschrift SemiLight</vt:lpstr>
      <vt:lpstr>Calibri</vt:lpstr>
      <vt:lpstr>Cambria</vt:lpstr>
      <vt:lpstr>Garamond</vt:lpstr>
      <vt:lpstr>Segoe Print</vt:lpstr>
      <vt:lpstr>Times New Roman</vt:lpstr>
      <vt:lpstr>Times-Bold</vt:lpstr>
      <vt:lpstr>Times-Roman</vt:lpstr>
      <vt:lpstr>Wingdings 2</vt:lpstr>
      <vt:lpstr>Organic</vt:lpstr>
      <vt:lpstr>Austin</vt:lpstr>
      <vt:lpstr>1_Austin</vt:lpstr>
      <vt:lpstr>PowerPoint Presentation</vt:lpstr>
      <vt:lpstr>Last Lecture..</vt:lpstr>
      <vt:lpstr>Batch Gradient Descent</vt:lpstr>
      <vt:lpstr>Learning Rate</vt:lpstr>
      <vt:lpstr>PowerPoint Presentation</vt:lpstr>
      <vt:lpstr>Mini-batch Gradient Descent</vt:lpstr>
      <vt:lpstr>Mini-batch Gradient Descent</vt:lpstr>
      <vt:lpstr>Simulated Annealing</vt:lpstr>
      <vt:lpstr>Simulated Annealing</vt:lpstr>
      <vt:lpstr>Stochastic GD</vt:lpstr>
      <vt:lpstr>Polynomial Regression</vt:lpstr>
      <vt:lpstr>PowerPoint Presentation</vt:lpstr>
      <vt:lpstr>Correlation Coefficient</vt:lpstr>
      <vt:lpstr>PowerPoint Presentation</vt:lpstr>
      <vt:lpstr>PowerPoint Presentation</vt:lpstr>
      <vt:lpstr>PowerPoint Presentation</vt:lpstr>
      <vt:lpstr>PowerPoint Presentation</vt:lpstr>
      <vt:lpstr>Polynomial Regression (Overfitting)</vt:lpstr>
      <vt:lpstr>Polynomial Regression (Overfitting)</vt:lpstr>
      <vt:lpstr>Polynomial Regression (Overfitting)</vt:lpstr>
      <vt:lpstr>Polynomial Regression (Overfitting)</vt:lpstr>
      <vt:lpstr>Regularization</vt:lpstr>
      <vt:lpstr>Regularization</vt:lpstr>
      <vt:lpstr>Regularization</vt:lpstr>
      <vt:lpstr>PowerPoint Presentation</vt:lpstr>
      <vt:lpstr>Regularization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admin</dc:creator>
  <cp:lastModifiedBy>Waqar Ahmad</cp:lastModifiedBy>
  <cp:revision>282</cp:revision>
  <dcterms:created xsi:type="dcterms:W3CDTF">2006-08-16T00:00:00Z</dcterms:created>
  <dcterms:modified xsi:type="dcterms:W3CDTF">2022-11-16T16:53:10Z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0x01010019F691500596E74FB73816A9613B166B</vt:lpwstr>
  </property>
</Properties>
</file>