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38" r:id="rId5"/>
  </p:sldMasterIdLst>
  <p:notesMasterIdLst>
    <p:notesMasterId r:id="rId44"/>
  </p:notesMasterIdLst>
  <p:sldIdLst>
    <p:sldId id="256" r:id="rId6"/>
    <p:sldId id="591" r:id="rId7"/>
    <p:sldId id="723" r:id="rId8"/>
    <p:sldId id="748" r:id="rId9"/>
    <p:sldId id="729" r:id="rId10"/>
    <p:sldId id="731" r:id="rId11"/>
    <p:sldId id="732" r:id="rId12"/>
    <p:sldId id="741" r:id="rId13"/>
    <p:sldId id="740" r:id="rId14"/>
    <p:sldId id="742" r:id="rId15"/>
    <p:sldId id="743" r:id="rId16"/>
    <p:sldId id="744" r:id="rId17"/>
    <p:sldId id="745" r:id="rId18"/>
    <p:sldId id="746" r:id="rId19"/>
    <p:sldId id="747" r:id="rId20"/>
    <p:sldId id="749" r:id="rId21"/>
    <p:sldId id="495" r:id="rId22"/>
    <p:sldId id="496" r:id="rId23"/>
    <p:sldId id="303" r:id="rId24"/>
    <p:sldId id="305" r:id="rId25"/>
    <p:sldId id="750" r:id="rId26"/>
    <p:sldId id="751" r:id="rId27"/>
    <p:sldId id="501" r:id="rId28"/>
    <p:sldId id="502" r:id="rId29"/>
    <p:sldId id="503" r:id="rId30"/>
    <p:sldId id="760" r:id="rId31"/>
    <p:sldId id="761" r:id="rId32"/>
    <p:sldId id="762" r:id="rId33"/>
    <p:sldId id="763" r:id="rId34"/>
    <p:sldId id="764" r:id="rId35"/>
    <p:sldId id="765" r:id="rId36"/>
    <p:sldId id="481" r:id="rId37"/>
    <p:sldId id="258" r:id="rId38"/>
    <p:sldId id="753" r:id="rId39"/>
    <p:sldId id="262" r:id="rId40"/>
    <p:sldId id="752" r:id="rId41"/>
    <p:sldId id="754" r:id="rId42"/>
    <p:sldId id="755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97580D-C395-4577-A4F0-ED19EE2A258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1A9EF5-4E93-4181-A2BA-A8CCFCE0868A}">
      <dgm:prSet/>
      <dgm:spPr/>
      <dgm:t>
        <a:bodyPr/>
        <a:lstStyle/>
        <a:p>
          <a:r>
            <a:rPr lang="en-US" b="1"/>
            <a:t>Activation Function </a:t>
          </a:r>
          <a:r>
            <a:rPr lang="en-US"/>
            <a:t>decides Output of Neuron</a:t>
          </a:r>
        </a:p>
      </dgm:t>
    </dgm:pt>
    <dgm:pt modelId="{A7309493-CC6E-4718-B1C9-BF477CE5BFA4}" type="parTrans" cxnId="{90DE863C-991D-448C-9F0E-46E3CD7F4B61}">
      <dgm:prSet/>
      <dgm:spPr/>
      <dgm:t>
        <a:bodyPr/>
        <a:lstStyle/>
        <a:p>
          <a:endParaRPr lang="en-US"/>
        </a:p>
      </dgm:t>
    </dgm:pt>
    <dgm:pt modelId="{2DC10C20-E3B9-4429-8801-D3062992B345}" type="sibTrans" cxnId="{90DE863C-991D-448C-9F0E-46E3CD7F4B61}">
      <dgm:prSet/>
      <dgm:spPr/>
      <dgm:t>
        <a:bodyPr/>
        <a:lstStyle/>
        <a:p>
          <a:endParaRPr lang="en-US"/>
        </a:p>
      </dgm:t>
    </dgm:pt>
    <dgm:pt modelId="{342DDAC3-0D2D-4F4D-8BFE-3AF74BAC4D81}">
      <dgm:prSet/>
      <dgm:spPr/>
      <dgm:t>
        <a:bodyPr/>
        <a:lstStyle/>
        <a:p>
          <a:r>
            <a:rPr lang="en-US" b="1" dirty="0"/>
            <a:t>Objective/Loss Function </a:t>
          </a:r>
          <a:endParaRPr lang="en-US" dirty="0"/>
        </a:p>
      </dgm:t>
    </dgm:pt>
    <dgm:pt modelId="{C9250985-7416-4C32-9554-62149BE1B984}" type="parTrans" cxnId="{4F7044CE-6DC0-41AA-869B-5F12027041DC}">
      <dgm:prSet/>
      <dgm:spPr/>
      <dgm:t>
        <a:bodyPr/>
        <a:lstStyle/>
        <a:p>
          <a:endParaRPr lang="en-US"/>
        </a:p>
      </dgm:t>
    </dgm:pt>
    <dgm:pt modelId="{030320A2-497B-4AF5-ADD0-3EEB90F33BEA}" type="sibTrans" cxnId="{4F7044CE-6DC0-41AA-869B-5F12027041DC}">
      <dgm:prSet/>
      <dgm:spPr/>
      <dgm:t>
        <a:bodyPr/>
        <a:lstStyle/>
        <a:p>
          <a:endParaRPr lang="en-US"/>
        </a:p>
      </dgm:t>
    </dgm:pt>
    <dgm:pt modelId="{33E29114-AAF5-446C-93B4-C3AC0A9E0837}" type="pres">
      <dgm:prSet presAssocID="{6A97580D-C395-4577-A4F0-ED19EE2A2586}" presName="linear" presStyleCnt="0">
        <dgm:presLayoutVars>
          <dgm:animLvl val="lvl"/>
          <dgm:resizeHandles val="exact"/>
        </dgm:presLayoutVars>
      </dgm:prSet>
      <dgm:spPr/>
    </dgm:pt>
    <dgm:pt modelId="{82EF12D1-E2B0-462E-80BE-E0139F7E6A8D}" type="pres">
      <dgm:prSet presAssocID="{961A9EF5-4E93-4181-A2BA-A8CCFCE086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3D437D-BD6C-41D7-B795-16A10B39E83D}" type="pres">
      <dgm:prSet presAssocID="{2DC10C20-E3B9-4429-8801-D3062992B345}" presName="spacer" presStyleCnt="0"/>
      <dgm:spPr/>
    </dgm:pt>
    <dgm:pt modelId="{F296EAC4-A7D3-4265-AE8A-1C65FA3679C2}" type="pres">
      <dgm:prSet presAssocID="{342DDAC3-0D2D-4F4D-8BFE-3AF74BAC4D8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D34030F-78A5-4E69-9775-CEBDCC755CC3}" type="presOf" srcId="{6A97580D-C395-4577-A4F0-ED19EE2A2586}" destId="{33E29114-AAF5-446C-93B4-C3AC0A9E0837}" srcOrd="0" destOrd="0" presId="urn:microsoft.com/office/officeart/2005/8/layout/vList2"/>
    <dgm:cxn modelId="{90DE863C-991D-448C-9F0E-46E3CD7F4B61}" srcId="{6A97580D-C395-4577-A4F0-ED19EE2A2586}" destId="{961A9EF5-4E93-4181-A2BA-A8CCFCE0868A}" srcOrd="0" destOrd="0" parTransId="{A7309493-CC6E-4718-B1C9-BF477CE5BFA4}" sibTransId="{2DC10C20-E3B9-4429-8801-D3062992B345}"/>
    <dgm:cxn modelId="{3B039D91-1D1A-49AC-B6C1-E07F6F0597A6}" type="presOf" srcId="{342DDAC3-0D2D-4F4D-8BFE-3AF74BAC4D81}" destId="{F296EAC4-A7D3-4265-AE8A-1C65FA3679C2}" srcOrd="0" destOrd="0" presId="urn:microsoft.com/office/officeart/2005/8/layout/vList2"/>
    <dgm:cxn modelId="{F18985A1-6944-4C1F-9B1D-A3C9F213568B}" type="presOf" srcId="{961A9EF5-4E93-4181-A2BA-A8CCFCE0868A}" destId="{82EF12D1-E2B0-462E-80BE-E0139F7E6A8D}" srcOrd="0" destOrd="0" presId="urn:microsoft.com/office/officeart/2005/8/layout/vList2"/>
    <dgm:cxn modelId="{4F7044CE-6DC0-41AA-869B-5F12027041DC}" srcId="{6A97580D-C395-4577-A4F0-ED19EE2A2586}" destId="{342DDAC3-0D2D-4F4D-8BFE-3AF74BAC4D81}" srcOrd="1" destOrd="0" parTransId="{C9250985-7416-4C32-9554-62149BE1B984}" sibTransId="{030320A2-497B-4AF5-ADD0-3EEB90F33BEA}"/>
    <dgm:cxn modelId="{2EE15F91-126B-479C-A8C7-33D82EA86954}" type="presParOf" srcId="{33E29114-AAF5-446C-93B4-C3AC0A9E0837}" destId="{82EF12D1-E2B0-462E-80BE-E0139F7E6A8D}" srcOrd="0" destOrd="0" presId="urn:microsoft.com/office/officeart/2005/8/layout/vList2"/>
    <dgm:cxn modelId="{AC6401C1-A2C9-44E3-A542-57BA78218641}" type="presParOf" srcId="{33E29114-AAF5-446C-93B4-C3AC0A9E0837}" destId="{A83D437D-BD6C-41D7-B795-16A10B39E83D}" srcOrd="1" destOrd="0" presId="urn:microsoft.com/office/officeart/2005/8/layout/vList2"/>
    <dgm:cxn modelId="{AB26B16A-D235-4DFD-A997-4B0A9C356AB6}" type="presParOf" srcId="{33E29114-AAF5-446C-93B4-C3AC0A9E0837}" destId="{F296EAC4-A7D3-4265-AE8A-1C65FA3679C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F12D1-E2B0-462E-80BE-E0139F7E6A8D}">
      <dsp:nvSpPr>
        <dsp:cNvPr id="0" name=""/>
        <dsp:cNvSpPr/>
      </dsp:nvSpPr>
      <dsp:spPr>
        <a:xfrm>
          <a:off x="0" y="88022"/>
          <a:ext cx="7847489" cy="678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Activation Function </a:t>
          </a:r>
          <a:r>
            <a:rPr lang="en-US" sz="2900" kern="1200"/>
            <a:t>decides Output of Neuron</a:t>
          </a:r>
        </a:p>
      </dsp:txBody>
      <dsp:txXfrm>
        <a:off x="33127" y="121149"/>
        <a:ext cx="7781235" cy="612346"/>
      </dsp:txXfrm>
    </dsp:sp>
    <dsp:sp modelId="{F296EAC4-A7D3-4265-AE8A-1C65FA3679C2}">
      <dsp:nvSpPr>
        <dsp:cNvPr id="0" name=""/>
        <dsp:cNvSpPr/>
      </dsp:nvSpPr>
      <dsp:spPr>
        <a:xfrm>
          <a:off x="0" y="850142"/>
          <a:ext cx="7847489" cy="678600"/>
        </a:xfrm>
        <a:prstGeom prst="roundRect">
          <a:avLst/>
        </a:prstGeom>
        <a:solidFill>
          <a:schemeClr val="accent5">
            <a:hueOff val="10440497"/>
            <a:satOff val="-25040"/>
            <a:lumOff val="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Objective/Loss Function </a:t>
          </a:r>
          <a:endParaRPr lang="en-US" sz="2900" kern="1200" dirty="0"/>
        </a:p>
      </dsp:txBody>
      <dsp:txXfrm>
        <a:off x="33127" y="883269"/>
        <a:ext cx="7781235" cy="612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BF3F-AEB2-4B90-8B98-98F95C1822D3}" type="datetimeFigureOut">
              <a:rPr lang="en-US" smtClean="0"/>
              <a:t>12/25/2022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D453F7-7465-42B1-9AA1-FC4B32B19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2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871133"/>
            <a:ext cx="5111752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3657597"/>
            <a:ext cx="5111752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5037663"/>
            <a:ext cx="673100" cy="279400"/>
          </a:xfrm>
        </p:spPr>
        <p:txBody>
          <a:bodyPr/>
          <a:lstStyle/>
          <a:p>
            <a:fld id="{DB2D4653-C654-41D6-BC1A-9A2F0BA7556D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9" y="5037663"/>
            <a:ext cx="3910976" cy="279400"/>
          </a:xfrm>
        </p:spPr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5037663"/>
            <a:ext cx="413375" cy="279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301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5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4815415"/>
            <a:ext cx="7207250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1" y="1041401"/>
            <a:ext cx="7579479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5382153"/>
            <a:ext cx="7207250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86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2" y="982132"/>
            <a:ext cx="7194549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2" y="4343401"/>
            <a:ext cx="7194549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74697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10" y="3352800"/>
            <a:ext cx="66294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343401"/>
            <a:ext cx="7207250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09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82787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41401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9676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3308581"/>
            <a:ext cx="7207251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777381"/>
            <a:ext cx="720725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1128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982132"/>
            <a:ext cx="69722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9312"/>
            <a:ext cx="7207251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4529667"/>
            <a:ext cx="7207251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09" y="8799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2599261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241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7250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971551" y="3630168"/>
            <a:ext cx="7207251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4470401"/>
            <a:ext cx="7207252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4290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323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72C9-CD79-4ED9-A1BC-11297C73F37D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47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982133"/>
            <a:ext cx="1418171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8" y="982132"/>
            <a:ext cx="5574770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A5FE-48E4-4EF0-AF0C-34745394CA0D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990601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0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6" y="2708476"/>
            <a:ext cx="3313355" cy="170216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6" y="4421082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rgbClr val="42424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9"/>
            <a:ext cx="2133600" cy="750981"/>
          </a:xfrm>
        </p:spPr>
        <p:txBody>
          <a:bodyPr anchor="b"/>
          <a:lstStyle>
            <a:lvl1pPr algn="l">
              <a:defRPr sz="1800"/>
            </a:lvl1pPr>
          </a:lstStyle>
          <a:p>
            <a:fld id="{DB2D4653-C654-41D6-BC1A-9A2F0BA7556D}" type="datetime1">
              <a:rPr lang="en-US" smtClean="0"/>
              <a:t>12/25/2022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8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7" y="5719968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94397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0DC7-9023-4EA2-9AA7-DE0C1E5026C3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6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10DC7-9023-4EA2-9AA7-DE0C1E5026C3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02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6" y="2900831"/>
            <a:ext cx="6637468" cy="1362075"/>
          </a:xfrm>
        </p:spPr>
        <p:txBody>
          <a:bodyPr anchor="b"/>
          <a:lstStyle>
            <a:lvl1pPr algn="l">
              <a:defRPr sz="3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6" y="4267202"/>
            <a:ext cx="6637467" cy="1520413"/>
          </a:xfrm>
        </p:spPr>
        <p:txBody>
          <a:bodyPr anchor="t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8C7C-081D-4325-BCBE-BFB3C88CD354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7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8921-FA0E-491B-A90A-68B94B667F35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9839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2" y="2316009"/>
            <a:ext cx="3057148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6"/>
            <a:ext cx="3419856" cy="28357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8" y="2316010"/>
            <a:ext cx="3055717" cy="63976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6"/>
            <a:ext cx="3419856" cy="283579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25C6-2366-4B57-8901-C74185ABD5DC}" type="datetime1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47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304-CA81-479F-9B16-EA9383EEB5F3}" type="datetime1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74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2DE-6833-4796-85D9-620A2A4712D5}" type="datetime1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78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30E3-EEE8-4A5B-A1C6-6BEEF1C59919}" type="datetime1">
              <a:rPr lang="en-US" smtClean="0"/>
              <a:t>12/25/2022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2" y="601885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5" y="856527"/>
            <a:ext cx="3090440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4" cy="365125"/>
          </a:xfrm>
        </p:spPr>
        <p:txBody>
          <a:bodyPr>
            <a:normAutofit/>
          </a:bodyPr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6"/>
            <a:ext cx="3304572" cy="1463153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3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596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" name="Rectangle 101"/>
          <p:cNvSpPr/>
          <p:nvPr/>
        </p:nvSpPr>
        <p:spPr>
          <a:xfrm>
            <a:off x="905572" y="601885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9" y="693795"/>
            <a:ext cx="3359623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1" y="4133090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FCE-2CC8-4B1B-BA0F-0894C4701D4B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7"/>
            <a:ext cx="3493664" cy="365125"/>
          </a:xfrm>
        </p:spPr>
        <p:txBody>
          <a:bodyPr>
            <a:normAutofit/>
          </a:bodyPr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6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72C9-CD79-4ED9-A1BC-11297C73F37D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4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7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A5FE-48E4-4EF0-AF0C-34745394CA0D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6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1" y="1752606"/>
            <a:ext cx="6119016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3846052"/>
            <a:ext cx="6119018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D8C7C-081D-4325-BCBE-BFB3C88CD354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3" y="3710585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0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2560320"/>
            <a:ext cx="3538728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862D-8FC9-4C8D-8616-C2D3EDF8285A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638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1" y="3243264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2658533"/>
            <a:ext cx="353872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3243264"/>
            <a:ext cx="3538728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A25C6-2366-4B57-8901-C74185ABD5DC}" type="datetime1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6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C3304-CA81-479F-9B16-EA9383EEB5F3}" type="datetime1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2421466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88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5C2DE-6833-4796-85D9-620A2A4712D5}" type="datetime1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1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60" y="1388534"/>
            <a:ext cx="278884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2" y="982133"/>
            <a:ext cx="4102100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60" y="3031065"/>
            <a:ext cx="2788841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30E3-EEE8-4A5B-A1C6-6BEEF1C59919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912533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69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1883832"/>
            <a:ext cx="4681363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5" y="1041400"/>
            <a:ext cx="2297511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0" y="3255432"/>
            <a:ext cx="4681363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4FCE-2CC8-4B1B-BA0F-0894C4701D4B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9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3" y="982133"/>
            <a:ext cx="7200897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2" y="2556932"/>
            <a:ext cx="7200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5969001"/>
            <a:ext cx="1200151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F7862D-8FC9-4C8D-8616-C2D3EDF8285A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2" y="5969001"/>
            <a:ext cx="5479425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8" y="5969001"/>
            <a:ext cx="40702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3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EFEFE"/>
                </a:solidFill>
              </a:defRPr>
            </a:lvl1pPr>
          </a:lstStyle>
          <a:p>
            <a:fld id="{28F7862D-8FC9-4C8D-8616-C2D3EDF8285A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2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Machine Learning: Practical Machine Learning Tools and Techniques (Chapter 1)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3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EFEFE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3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685800" rtl="0" eaLnBrk="1" latinLnBrk="0" hangingPunct="1">
        <a:spcBef>
          <a:spcPct val="0"/>
        </a:spcBef>
        <a:buNone/>
        <a:defRPr sz="3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2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0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4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52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12" Type="http://schemas.openxmlformats.org/officeDocument/2006/relationships/image" Target="../media/image58.png"/><Relationship Id="rId17" Type="http://schemas.openxmlformats.org/officeDocument/2006/relationships/image" Target="../media/image72.png"/><Relationship Id="rId2" Type="http://schemas.openxmlformats.org/officeDocument/2006/relationships/image" Target="../media/image53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51.png"/><Relationship Id="rId15" Type="http://schemas.openxmlformats.org/officeDocument/2006/relationships/image" Target="../media/image71.png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Relationship Id="rId1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tmp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tmp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tmp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tmp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10.png"/><Relationship Id="rId21" Type="http://schemas.openxmlformats.org/officeDocument/2006/relationships/image" Target="../media/image125.png"/><Relationship Id="rId7" Type="http://schemas.openxmlformats.org/officeDocument/2006/relationships/image" Target="../media/image107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9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6.png"/><Relationship Id="rId11" Type="http://schemas.openxmlformats.org/officeDocument/2006/relationships/image" Target="../media/image115.png"/><Relationship Id="rId5" Type="http://schemas.openxmlformats.org/officeDocument/2006/relationships/image" Target="../media/image112.png"/><Relationship Id="rId15" Type="http://schemas.openxmlformats.org/officeDocument/2006/relationships/image" Target="../media/image119.png"/><Relationship Id="rId23" Type="http://schemas.openxmlformats.org/officeDocument/2006/relationships/image" Target="../media/image127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11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5666" y="2768488"/>
            <a:ext cx="58189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Week 10:</a:t>
            </a:r>
            <a: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br>
              <a:rPr lang="en-US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US" sz="5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Machine Learning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3378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CA5F3373-CD69-4859-A99A-5B1647920A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23884" y="785753"/>
            <a:ext cx="9128197" cy="173957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59939">
              <a:lnSpc>
                <a:spcPct val="100000"/>
              </a:lnSpc>
              <a:spcBef>
                <a:spcPts val="405"/>
              </a:spcBef>
            </a:pPr>
            <a:r>
              <a:rPr sz="4000" spc="-20" dirty="0">
                <a:solidFill>
                  <a:srgbClr val="C00000"/>
                </a:solidFill>
              </a:rPr>
              <a:t>Evaluation</a:t>
            </a:r>
            <a:r>
              <a:rPr sz="4000" spc="-15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of</a:t>
            </a:r>
            <a:r>
              <a:rPr sz="4000" spc="-15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Classification</a:t>
            </a:r>
            <a:r>
              <a:rPr sz="4000" spc="10" dirty="0">
                <a:solidFill>
                  <a:srgbClr val="C00000"/>
                </a:solidFill>
              </a:rPr>
              <a:t> </a:t>
            </a:r>
            <a:r>
              <a:rPr sz="4000" spc="-15" dirty="0">
                <a:solidFill>
                  <a:srgbClr val="C00000"/>
                </a:solidFill>
              </a:rPr>
              <a:t>Performance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800" u="heavy" spc="-5" dirty="0">
                <a:solidFill>
                  <a:srgbClr val="C00000"/>
                </a:solidFill>
                <a:uFill>
                  <a:solidFill>
                    <a:srgbClr val="006FC0"/>
                  </a:solidFill>
                </a:uFill>
              </a:rPr>
              <a:t>Multiclass</a:t>
            </a:r>
            <a:r>
              <a:rPr sz="2800" u="heavy" spc="-10" dirty="0">
                <a:solidFill>
                  <a:srgbClr val="C00000"/>
                </a:solidFill>
                <a:uFill>
                  <a:solidFill>
                    <a:srgbClr val="006FC0"/>
                  </a:solidFill>
                </a:uFill>
              </a:rPr>
              <a:t> Classification:</a:t>
            </a:r>
            <a:endParaRPr sz="2800" dirty="0">
              <a:solidFill>
                <a:srgbClr val="C00000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61C252C1-C892-4B68-BBAB-081911B5D316}"/>
              </a:ext>
            </a:extLst>
          </p:cNvPr>
          <p:cNvSpPr txBox="1"/>
          <p:nvPr/>
        </p:nvSpPr>
        <p:spPr>
          <a:xfrm>
            <a:off x="557867" y="2813468"/>
            <a:ext cx="8028266" cy="29682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sz="2800" dirty="0">
                <a:cs typeface="Segoe Print"/>
              </a:rPr>
              <a:t>How</a:t>
            </a:r>
            <a:r>
              <a:rPr sz="2800" spc="-5" dirty="0">
                <a:cs typeface="Segoe Print"/>
              </a:rPr>
              <a:t> do we define</a:t>
            </a:r>
            <a:r>
              <a:rPr sz="2800" spc="5" dirty="0">
                <a:cs typeface="Segoe Print"/>
              </a:rPr>
              <a:t> </a:t>
            </a:r>
            <a:r>
              <a:rPr sz="2800" dirty="0">
                <a:cs typeface="Segoe Print"/>
              </a:rPr>
              <a:t>the measures</a:t>
            </a:r>
            <a:r>
              <a:rPr sz="2800" spc="10" dirty="0">
                <a:cs typeface="Segoe Print"/>
              </a:rPr>
              <a:t> </a:t>
            </a:r>
            <a:r>
              <a:rPr sz="2800" dirty="0">
                <a:cs typeface="Segoe Print"/>
              </a:rPr>
              <a:t>for</a:t>
            </a:r>
            <a:r>
              <a:rPr sz="2800" spc="-10" dirty="0">
                <a:cs typeface="Segoe Print"/>
              </a:rPr>
              <a:t> </a:t>
            </a:r>
            <a:r>
              <a:rPr sz="2800" dirty="0">
                <a:cs typeface="Segoe Print"/>
              </a:rPr>
              <a:t>the</a:t>
            </a:r>
            <a:r>
              <a:rPr sz="2800" spc="5" dirty="0">
                <a:cs typeface="Segoe Print"/>
              </a:rPr>
              <a:t> </a:t>
            </a:r>
            <a:r>
              <a:rPr sz="2800" dirty="0">
                <a:cs typeface="Segoe Print"/>
              </a:rPr>
              <a:t>evaluation</a:t>
            </a:r>
            <a:r>
              <a:rPr sz="2800" spc="10" dirty="0">
                <a:cs typeface="Segoe Print"/>
              </a:rPr>
              <a:t> </a:t>
            </a:r>
            <a:r>
              <a:rPr sz="2800" spc="-5" dirty="0">
                <a:cs typeface="Segoe Print"/>
              </a:rPr>
              <a:t>of </a:t>
            </a:r>
            <a:r>
              <a:rPr sz="2800" dirty="0">
                <a:cs typeface="Segoe Print"/>
              </a:rPr>
              <a:t>the </a:t>
            </a:r>
            <a:r>
              <a:rPr sz="2800" spc="-5" dirty="0">
                <a:cs typeface="Segoe Print"/>
              </a:rPr>
              <a:t>performance</a:t>
            </a:r>
            <a:r>
              <a:rPr sz="2800" spc="-10" dirty="0">
                <a:cs typeface="Segoe Print"/>
              </a:rPr>
              <a:t> </a:t>
            </a:r>
            <a:r>
              <a:rPr sz="2800" spc="-5" dirty="0">
                <a:cs typeface="Segoe Print"/>
              </a:rPr>
              <a:t>of</a:t>
            </a:r>
            <a:r>
              <a:rPr sz="2800" spc="-10" dirty="0">
                <a:cs typeface="Segoe Print"/>
              </a:rPr>
              <a:t> </a:t>
            </a:r>
            <a:r>
              <a:rPr sz="2800" dirty="0">
                <a:cs typeface="Segoe Print"/>
              </a:rPr>
              <a:t>multi-class</a:t>
            </a:r>
            <a:r>
              <a:rPr sz="2800" spc="5" dirty="0">
                <a:cs typeface="Segoe Print"/>
              </a:rPr>
              <a:t> </a:t>
            </a:r>
            <a:r>
              <a:rPr sz="2800" dirty="0">
                <a:cs typeface="Segoe Print"/>
              </a:rPr>
              <a:t>classifier?</a:t>
            </a: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2929FF"/>
                </a:solidFill>
                <a:cs typeface="Segoe Print"/>
              </a:rPr>
              <a:t>Macro-averaging:</a:t>
            </a:r>
            <a:r>
              <a:rPr sz="2800" b="1" spc="10" dirty="0">
                <a:solidFill>
                  <a:srgbClr val="2929FF"/>
                </a:solidFill>
                <a:cs typeface="Segoe Print"/>
              </a:rPr>
              <a:t> </a:t>
            </a:r>
            <a:r>
              <a:rPr sz="2800" dirty="0">
                <a:cs typeface="Segoe Print"/>
              </a:rPr>
              <a:t>We compute</a:t>
            </a:r>
            <a:r>
              <a:rPr sz="2800" spc="5" dirty="0">
                <a:cs typeface="Segoe Print"/>
              </a:rPr>
              <a:t> </a:t>
            </a:r>
            <a:r>
              <a:rPr sz="2800" spc="-5" dirty="0">
                <a:cs typeface="Segoe Print"/>
              </a:rPr>
              <a:t>performance</a:t>
            </a:r>
            <a:r>
              <a:rPr sz="2800" spc="-15" dirty="0">
                <a:cs typeface="Segoe Print"/>
              </a:rPr>
              <a:t> </a:t>
            </a:r>
            <a:r>
              <a:rPr sz="2800" dirty="0">
                <a:cs typeface="Segoe Print"/>
              </a:rPr>
              <a:t>for</a:t>
            </a:r>
            <a:r>
              <a:rPr sz="2800" spc="-5" dirty="0">
                <a:cs typeface="Segoe Print"/>
              </a:rPr>
              <a:t> each</a:t>
            </a:r>
            <a:r>
              <a:rPr sz="2800" spc="5" dirty="0">
                <a:cs typeface="Segoe Print"/>
              </a:rPr>
              <a:t> </a:t>
            </a:r>
            <a:r>
              <a:rPr sz="2800" dirty="0">
                <a:cs typeface="Segoe Print"/>
              </a:rPr>
              <a:t>class and then average.</a:t>
            </a:r>
          </a:p>
          <a:p>
            <a:pPr marL="354965" marR="250190" indent="-342900">
              <a:lnSpc>
                <a:spcPct val="150000"/>
              </a:lnSpc>
              <a:buChar char="-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2929FF"/>
                </a:solidFill>
              </a:rPr>
              <a:t>Micro-averaging: </a:t>
            </a:r>
            <a:r>
              <a:rPr sz="2800" spc="-5" dirty="0">
                <a:cs typeface="Segoe Print"/>
              </a:rPr>
              <a:t>Compute</a:t>
            </a:r>
            <a:r>
              <a:rPr sz="2800" spc="15" dirty="0">
                <a:cs typeface="Segoe Print"/>
              </a:rPr>
              <a:t> </a:t>
            </a:r>
            <a:r>
              <a:rPr sz="2800" dirty="0">
                <a:cs typeface="Segoe Print"/>
              </a:rPr>
              <a:t>confusion </a:t>
            </a:r>
            <a:r>
              <a:rPr sz="2800" spc="-5" dirty="0">
                <a:cs typeface="Segoe Print"/>
              </a:rPr>
              <a:t>matrix</a:t>
            </a:r>
            <a:r>
              <a:rPr sz="2800" spc="15" dirty="0">
                <a:cs typeface="Segoe Print"/>
              </a:rPr>
              <a:t> </a:t>
            </a:r>
            <a:r>
              <a:rPr sz="2800" dirty="0">
                <a:cs typeface="Segoe Print"/>
              </a:rPr>
              <a:t>after</a:t>
            </a:r>
            <a:r>
              <a:rPr sz="2800" spc="25" dirty="0">
                <a:cs typeface="Segoe Print"/>
              </a:rPr>
              <a:t> </a:t>
            </a:r>
            <a:r>
              <a:rPr sz="2800" spc="-5" dirty="0">
                <a:cs typeface="Segoe Print"/>
              </a:rPr>
              <a:t>collecting</a:t>
            </a:r>
            <a:r>
              <a:rPr sz="2800" spc="5" dirty="0">
                <a:cs typeface="Segoe Print"/>
              </a:rPr>
              <a:t> </a:t>
            </a:r>
            <a:r>
              <a:rPr sz="2800" spc="-5" dirty="0">
                <a:cs typeface="Segoe Print"/>
              </a:rPr>
              <a:t>decisions</a:t>
            </a:r>
            <a:r>
              <a:rPr sz="2800" dirty="0">
                <a:cs typeface="Segoe Print"/>
              </a:rPr>
              <a:t> for</a:t>
            </a:r>
            <a:r>
              <a:rPr sz="2800" spc="10" dirty="0">
                <a:cs typeface="Segoe Print"/>
              </a:rPr>
              <a:t> </a:t>
            </a:r>
            <a:r>
              <a:rPr sz="2800" dirty="0">
                <a:cs typeface="Segoe Print"/>
              </a:rPr>
              <a:t>all</a:t>
            </a:r>
            <a:r>
              <a:rPr sz="2800" spc="5" dirty="0">
                <a:cs typeface="Segoe Print"/>
              </a:rPr>
              <a:t> </a:t>
            </a:r>
            <a:r>
              <a:rPr sz="2800" dirty="0">
                <a:cs typeface="Segoe Print"/>
              </a:rPr>
              <a:t>classes</a:t>
            </a:r>
            <a:r>
              <a:rPr sz="2800" spc="10" dirty="0">
                <a:cs typeface="Segoe Print"/>
              </a:rPr>
              <a:t> </a:t>
            </a:r>
            <a:r>
              <a:rPr sz="2800" dirty="0">
                <a:cs typeface="Segoe Print"/>
              </a:rPr>
              <a:t>and</a:t>
            </a:r>
            <a:r>
              <a:rPr sz="2800" spc="5" dirty="0">
                <a:cs typeface="Segoe Print"/>
              </a:rPr>
              <a:t> </a:t>
            </a:r>
            <a:r>
              <a:rPr sz="2800" dirty="0">
                <a:cs typeface="Segoe Print"/>
              </a:rPr>
              <a:t>then </a:t>
            </a:r>
            <a:r>
              <a:rPr sz="2800" spc="-705" dirty="0">
                <a:cs typeface="Segoe Print"/>
              </a:rPr>
              <a:t> </a:t>
            </a:r>
            <a:r>
              <a:rPr sz="2800" dirty="0">
                <a:cs typeface="Segoe Print"/>
              </a:rPr>
              <a:t>evaluate.</a:t>
            </a:r>
          </a:p>
        </p:txBody>
      </p:sp>
    </p:spTree>
    <p:extLst>
      <p:ext uri="{BB962C8B-B14F-4D97-AF65-F5344CB8AC3E}">
        <p14:creationId xmlns:p14="http://schemas.microsoft.com/office/powerpoint/2010/main" val="8560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2F5A0C70-6D6E-4741-AFD9-C3A6502D63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061" y="42767"/>
            <a:ext cx="8401878" cy="505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Evaluation</a:t>
            </a:r>
            <a:r>
              <a:rPr sz="3200" spc="-1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spc="-10" dirty="0"/>
              <a:t>Classification</a:t>
            </a:r>
            <a:r>
              <a:rPr sz="3200" spc="10" dirty="0"/>
              <a:t> </a:t>
            </a:r>
            <a:r>
              <a:rPr sz="3200" spc="-15" dirty="0"/>
              <a:t>Performance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67830D3-B24A-42B8-8EA1-9B3B03F41142}"/>
              </a:ext>
            </a:extLst>
          </p:cNvPr>
          <p:cNvSpPr txBox="1"/>
          <p:nvPr/>
        </p:nvSpPr>
        <p:spPr>
          <a:xfrm>
            <a:off x="598899" y="570977"/>
            <a:ext cx="8545101" cy="190757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lang="en-US" sz="24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       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Multiclass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Classification:</a:t>
            </a:r>
            <a:r>
              <a:rPr lang="en-US"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har char="-"/>
              <a:tabLst>
                <a:tab pos="354965" algn="l"/>
                <a:tab pos="355600" algn="l"/>
              </a:tabLst>
            </a:pPr>
            <a:r>
              <a:rPr sz="2400" dirty="0">
                <a:cs typeface="Segoe Print"/>
              </a:rPr>
              <a:t>Predict</a:t>
            </a:r>
            <a:r>
              <a:rPr sz="2400" spc="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if</a:t>
            </a:r>
            <a:r>
              <a:rPr sz="2400" spc="5" dirty="0">
                <a:cs typeface="Segoe Print"/>
              </a:rPr>
              <a:t> </a:t>
            </a:r>
            <a:r>
              <a:rPr sz="2400" dirty="0">
                <a:cs typeface="Segoe Print"/>
              </a:rPr>
              <a:t>a</a:t>
            </a:r>
            <a:r>
              <a:rPr sz="2400" spc="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bowler will</a:t>
            </a:r>
            <a:r>
              <a:rPr sz="2400" spc="-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bowl </a:t>
            </a:r>
            <a:r>
              <a:rPr sz="2400" dirty="0">
                <a:cs typeface="Segoe Print"/>
              </a:rPr>
              <a:t>a</a:t>
            </a:r>
            <a:r>
              <a:rPr sz="2400" spc="10" dirty="0">
                <a:cs typeface="Segoe Print"/>
              </a:rPr>
              <a:t> </a:t>
            </a:r>
            <a:r>
              <a:rPr sz="2400" b="1" spc="-5" dirty="0">
                <a:cs typeface="Segoe Print"/>
              </a:rPr>
              <a:t>no-ball,</a:t>
            </a:r>
            <a:r>
              <a:rPr sz="2400" b="1" spc="10" dirty="0">
                <a:cs typeface="Segoe Print"/>
              </a:rPr>
              <a:t> </a:t>
            </a:r>
            <a:r>
              <a:rPr sz="2400" b="1" spc="-5" dirty="0">
                <a:cs typeface="Segoe Print"/>
              </a:rPr>
              <a:t>wide</a:t>
            </a:r>
            <a:r>
              <a:rPr sz="2400" b="1" dirty="0">
                <a:cs typeface="Segoe Print"/>
              </a:rPr>
              <a:t> </a:t>
            </a:r>
            <a:r>
              <a:rPr sz="2400" b="1" spc="-5" dirty="0">
                <a:cs typeface="Segoe Print"/>
              </a:rPr>
              <a:t>bowl,</a:t>
            </a:r>
            <a:r>
              <a:rPr sz="2400" b="1" spc="10" dirty="0">
                <a:cs typeface="Segoe Print"/>
              </a:rPr>
              <a:t> </a:t>
            </a:r>
            <a:r>
              <a:rPr sz="2400" b="1" spc="-5" dirty="0">
                <a:cs typeface="Segoe Print"/>
              </a:rPr>
              <a:t>regular</a:t>
            </a:r>
            <a:r>
              <a:rPr sz="2400" b="1" spc="5" dirty="0">
                <a:cs typeface="Segoe Print"/>
              </a:rPr>
              <a:t> </a:t>
            </a:r>
            <a:r>
              <a:rPr sz="2400" b="1" spc="-5" dirty="0">
                <a:cs typeface="Segoe Print"/>
              </a:rPr>
              <a:t>bowl</a:t>
            </a:r>
            <a:r>
              <a:rPr sz="2400" spc="-5" dirty="0">
                <a:cs typeface="Segoe Print"/>
              </a:rPr>
              <a:t>?</a:t>
            </a:r>
            <a:endParaRPr sz="2400" dirty="0"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080"/>
              </a:spcBef>
              <a:buChar char="-"/>
              <a:tabLst>
                <a:tab pos="812800" algn="l"/>
                <a:tab pos="813435" algn="l"/>
              </a:tabLst>
            </a:pPr>
            <a:r>
              <a:rPr sz="2400" spc="-5" dirty="0">
                <a:cs typeface="Segoe Print"/>
              </a:rPr>
              <a:t>15</a:t>
            </a:r>
            <a:r>
              <a:rPr sz="2400" spc="-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no-balls,</a:t>
            </a:r>
            <a:r>
              <a:rPr sz="2400" spc="-1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20</a:t>
            </a:r>
            <a:r>
              <a:rPr sz="2400" spc="-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wide-balls</a:t>
            </a:r>
            <a:r>
              <a:rPr sz="2400" spc="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in </a:t>
            </a:r>
            <a:r>
              <a:rPr sz="2400" dirty="0">
                <a:cs typeface="Segoe Print"/>
              </a:rPr>
              <a:t>an </a:t>
            </a:r>
            <a:r>
              <a:rPr sz="2400" spc="-5" dirty="0">
                <a:cs typeface="Segoe Print"/>
              </a:rPr>
              <a:t>inning</a:t>
            </a:r>
            <a:r>
              <a:rPr sz="2400" spc="-15" dirty="0">
                <a:cs typeface="Segoe Print"/>
              </a:rPr>
              <a:t> </a:t>
            </a:r>
            <a:r>
              <a:rPr sz="2400" dirty="0">
                <a:cs typeface="Segoe Print"/>
              </a:rPr>
              <a:t>(Total </a:t>
            </a:r>
            <a:r>
              <a:rPr sz="2400" spc="-5" dirty="0">
                <a:cs typeface="Segoe Print"/>
              </a:rPr>
              <a:t>balls:</a:t>
            </a:r>
            <a:r>
              <a:rPr sz="240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335)</a:t>
            </a:r>
            <a:endParaRPr sz="2400" dirty="0">
              <a:cs typeface="Segoe Print"/>
            </a:endParaRPr>
          </a:p>
          <a:p>
            <a:pPr marL="812800" lvl="1" indent="-343535">
              <a:lnSpc>
                <a:spcPct val="100000"/>
              </a:lnSpc>
              <a:spcBef>
                <a:spcPts val="1080"/>
              </a:spcBef>
              <a:buChar char="-"/>
              <a:tabLst>
                <a:tab pos="812800" algn="l"/>
                <a:tab pos="813435" algn="l"/>
              </a:tabLst>
            </a:pPr>
            <a:r>
              <a:rPr sz="2400" spc="-5" dirty="0">
                <a:cs typeface="Segoe Print"/>
              </a:rPr>
              <a:t>Model</a:t>
            </a:r>
            <a:r>
              <a:rPr sz="2400" spc="-3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Predictions:</a:t>
            </a:r>
            <a:endParaRPr sz="2400" dirty="0">
              <a:cs typeface="Segoe Print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6464A24-0396-4894-8F5C-92D893F8C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914509"/>
              </p:ext>
            </p:extLst>
          </p:nvPr>
        </p:nvGraphicFramePr>
        <p:xfrm>
          <a:off x="2305006" y="3138297"/>
          <a:ext cx="4924425" cy="2369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9939">
                <a:tc>
                  <a:txBody>
                    <a:bodyPr/>
                    <a:lstStyle/>
                    <a:p>
                      <a:pPr marL="6788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8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5</a:t>
                      </a:r>
                      <a:endParaRPr sz="4400" dirty="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9813">
                <a:tc>
                  <a:txBody>
                    <a:bodyPr/>
                    <a:lstStyle/>
                    <a:p>
                      <a:pPr marL="67881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2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10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9813">
                <a:tc>
                  <a:txBody>
                    <a:bodyPr/>
                    <a:lstStyle/>
                    <a:p>
                      <a:pPr marL="67881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400" b="1" dirty="0">
                          <a:latin typeface="Calibri"/>
                          <a:cs typeface="Calibri"/>
                        </a:rPr>
                        <a:t>5</a:t>
                      </a:r>
                      <a:endParaRPr sz="44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4400" b="1" spc="-5" dirty="0">
                          <a:latin typeface="Calibri"/>
                          <a:cs typeface="Calibri"/>
                        </a:rPr>
                        <a:t>270</a:t>
                      </a:r>
                      <a:endParaRPr sz="4400" dirty="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F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F02F5791-8A8F-4187-920F-234C38AE8D68}"/>
              </a:ext>
            </a:extLst>
          </p:cNvPr>
          <p:cNvSpPr txBox="1"/>
          <p:nvPr/>
        </p:nvSpPr>
        <p:spPr>
          <a:xfrm>
            <a:off x="7399104" y="2771647"/>
            <a:ext cx="1384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Segoe Print"/>
                <a:cs typeface="Segoe Print"/>
              </a:rPr>
              <a:t>Precision</a:t>
            </a:r>
            <a:endParaRPr sz="2400">
              <a:latin typeface="Segoe Print"/>
              <a:cs typeface="Segoe Print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233FC875-694D-4BFE-BAA6-18FB38BD18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9659" y="3307079"/>
            <a:ext cx="858011" cy="391667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30E2A045-BA25-40EA-93AA-21E3378D45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9659" y="4123182"/>
            <a:ext cx="978407" cy="390906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6526F18E-7CFD-43DB-B0FE-A6D804B9F1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97478" y="4938521"/>
            <a:ext cx="978407" cy="394715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59046F6D-FFFF-43C6-B7A2-81D83C05E071}"/>
              </a:ext>
            </a:extLst>
          </p:cNvPr>
          <p:cNvSpPr txBox="1"/>
          <p:nvPr/>
        </p:nvSpPr>
        <p:spPr>
          <a:xfrm>
            <a:off x="730080" y="4979161"/>
            <a:ext cx="1473200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Regular</a:t>
            </a:r>
            <a:r>
              <a:rPr sz="1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ball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Recall</a:t>
            </a:r>
            <a:endParaRPr sz="2400">
              <a:latin typeface="Segoe Print"/>
              <a:cs typeface="Segoe Print"/>
            </a:endParaRPr>
          </a:p>
        </p:txBody>
      </p:sp>
      <p:pic>
        <p:nvPicPr>
          <p:cNvPr id="12" name="object 10">
            <a:extLst>
              <a:ext uri="{FF2B5EF4-FFF2-40B4-BE49-F238E27FC236}">
                <a16:creationId xmlns:a16="http://schemas.microsoft.com/office/drawing/2014/main" id="{0FFABA2E-0B4E-4C15-99CE-A0612E85417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9342" y="5586221"/>
            <a:ext cx="736853" cy="390906"/>
          </a:xfrm>
          <a:prstGeom prst="rect">
            <a:avLst/>
          </a:prstGeom>
        </p:spPr>
      </p:pic>
      <p:pic>
        <p:nvPicPr>
          <p:cNvPr id="13" name="object 11">
            <a:extLst>
              <a:ext uri="{FF2B5EF4-FFF2-40B4-BE49-F238E27FC236}">
                <a16:creationId xmlns:a16="http://schemas.microsoft.com/office/drawing/2014/main" id="{4104B3B6-A267-4458-BF17-C90D897B182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81253" y="5615940"/>
            <a:ext cx="857250" cy="329946"/>
          </a:xfrm>
          <a:prstGeom prst="rect">
            <a:avLst/>
          </a:prstGeom>
        </p:spPr>
      </p:pic>
      <p:pic>
        <p:nvPicPr>
          <p:cNvPr id="14" name="object 12">
            <a:extLst>
              <a:ext uri="{FF2B5EF4-FFF2-40B4-BE49-F238E27FC236}">
                <a16:creationId xmlns:a16="http://schemas.microsoft.com/office/drawing/2014/main" id="{79FADB17-7CCD-426D-98B4-BB10028A7694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83562" y="5583935"/>
            <a:ext cx="1219962" cy="395478"/>
          </a:xfrm>
          <a:prstGeom prst="rect">
            <a:avLst/>
          </a:prstGeom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6A22A5BE-9617-4F3E-B764-091750521B81}"/>
              </a:ext>
            </a:extLst>
          </p:cNvPr>
          <p:cNvSpPr txBox="1"/>
          <p:nvPr/>
        </p:nvSpPr>
        <p:spPr>
          <a:xfrm>
            <a:off x="2769445" y="2794253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056CC288-CA19-4E18-A19F-F799CD026051}"/>
              </a:ext>
            </a:extLst>
          </p:cNvPr>
          <p:cNvSpPr txBox="1"/>
          <p:nvPr/>
        </p:nvSpPr>
        <p:spPr>
          <a:xfrm>
            <a:off x="4256107" y="2391155"/>
            <a:ext cx="2747645" cy="7029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400" b="1" spc="-5" dirty="0">
                <a:solidFill>
                  <a:srgbClr val="C00000"/>
                </a:solidFill>
                <a:latin typeface="Segoe Print"/>
                <a:cs typeface="Segoe Print"/>
              </a:rPr>
              <a:t>Actual</a:t>
            </a:r>
            <a:endParaRPr sz="2400">
              <a:latin typeface="Segoe Print"/>
              <a:cs typeface="Segoe Print"/>
            </a:endParaRPr>
          </a:p>
          <a:p>
            <a:pPr marL="58419">
              <a:lnSpc>
                <a:spcPct val="100000"/>
              </a:lnSpc>
              <a:spcBef>
                <a:spcPts val="125"/>
              </a:spcBef>
              <a:tabLst>
                <a:tab pos="1614805" algn="l"/>
              </a:tabLst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Wide-ball	</a:t>
            </a:r>
            <a:r>
              <a:rPr sz="1800" b="1" spc="-10" dirty="0">
                <a:solidFill>
                  <a:srgbClr val="C00000"/>
                </a:solidFill>
                <a:latin typeface="Calibri"/>
                <a:cs typeface="Calibri"/>
              </a:rPr>
              <a:t>Regular</a:t>
            </a:r>
            <a:r>
              <a:rPr sz="1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C00000"/>
                </a:solidFill>
                <a:latin typeface="Calibri"/>
                <a:cs typeface="Calibri"/>
              </a:rPr>
              <a:t>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43A03C71-7504-4A9D-80FE-58F63A6894FE}"/>
              </a:ext>
            </a:extLst>
          </p:cNvPr>
          <p:cNvSpPr txBox="1"/>
          <p:nvPr/>
        </p:nvSpPr>
        <p:spPr>
          <a:xfrm>
            <a:off x="1287609" y="3348228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No-ball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F2EAEA6D-2297-40EF-85B9-6094EA845258}"/>
              </a:ext>
            </a:extLst>
          </p:cNvPr>
          <p:cNvSpPr txBox="1"/>
          <p:nvPr/>
        </p:nvSpPr>
        <p:spPr>
          <a:xfrm>
            <a:off x="1159086" y="4163821"/>
            <a:ext cx="9442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libri"/>
                <a:cs typeface="Calibri"/>
              </a:rPr>
              <a:t>Wide-ball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7">
            <a:extLst>
              <a:ext uri="{FF2B5EF4-FFF2-40B4-BE49-F238E27FC236}">
                <a16:creationId xmlns:a16="http://schemas.microsoft.com/office/drawing/2014/main" id="{F317BBA6-E02E-4D58-BF8E-1230CD4DE87E}"/>
              </a:ext>
            </a:extLst>
          </p:cNvPr>
          <p:cNvSpPr txBox="1"/>
          <p:nvPr/>
        </p:nvSpPr>
        <p:spPr>
          <a:xfrm>
            <a:off x="66482" y="3587496"/>
            <a:ext cx="1221127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Class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ifier  Output</a:t>
            </a:r>
            <a:endParaRPr sz="2000" dirty="0">
              <a:latin typeface="Segoe Print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247208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5" grpId="0"/>
      <p:bldP spid="16" grpId="0"/>
      <p:bldP spid="17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A09DC8F-9852-42ED-9075-208A3E4D0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2365" y="377179"/>
            <a:ext cx="7532781" cy="566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Evaluation</a:t>
            </a:r>
            <a:r>
              <a:rPr sz="3600" spc="-15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spc="-10" dirty="0"/>
              <a:t>Classification</a:t>
            </a:r>
            <a:r>
              <a:rPr sz="3600" spc="10" dirty="0"/>
              <a:t> </a:t>
            </a:r>
            <a:r>
              <a:rPr sz="3600" spc="-15" dirty="0"/>
              <a:t>Performance</a:t>
            </a: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7F57B128-3A88-4E1E-B4EB-7787811902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5135" y="2905505"/>
            <a:ext cx="1934717" cy="713994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CE64D11E-95DC-4630-91C4-B41C856A951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5135" y="4586478"/>
            <a:ext cx="2291334" cy="713994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C1F11670-2CB3-4471-AB01-C342DFC43E0B}"/>
              </a:ext>
            </a:extLst>
          </p:cNvPr>
          <p:cNvSpPr txBox="1"/>
          <p:nvPr/>
        </p:nvSpPr>
        <p:spPr>
          <a:xfrm>
            <a:off x="429171" y="925575"/>
            <a:ext cx="8285658" cy="493917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4604">
              <a:lnSpc>
                <a:spcPct val="100000"/>
              </a:lnSpc>
            </a:pPr>
            <a:r>
              <a:rPr sz="22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cs typeface="Calibri"/>
              </a:rPr>
              <a:t>Multiclass</a:t>
            </a:r>
            <a:r>
              <a:rPr sz="22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cs typeface="Calibri"/>
              </a:rPr>
              <a:t> Classification:</a:t>
            </a:r>
            <a:r>
              <a:rPr lang="en-US" sz="22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cs typeface="Calibri"/>
              </a:rPr>
              <a:t>Confusion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cs typeface="Calibri"/>
              </a:rPr>
              <a:t>Matrix</a:t>
            </a:r>
            <a:r>
              <a:rPr sz="2200" b="1" u="heavy" spc="20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cs typeface="Calibri"/>
              </a:rPr>
              <a:t>– </a:t>
            </a:r>
            <a:r>
              <a:rPr sz="2200" b="1" u="heavy" spc="-15" dirty="0">
                <a:uFill>
                  <a:solidFill>
                    <a:srgbClr val="000000"/>
                  </a:solidFill>
                </a:uFill>
                <a:cs typeface="Calibri"/>
              </a:rPr>
              <a:t>Recall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sz="2200" b="1" u="heavy" dirty="0">
                <a:uFill>
                  <a:solidFill>
                    <a:srgbClr val="000000"/>
                  </a:solidFill>
                </a:uFill>
                <a:cs typeface="Calibri"/>
              </a:rPr>
              <a:t>and</a:t>
            </a:r>
            <a:r>
              <a:rPr sz="2200" b="1" u="heavy" spc="5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cs typeface="Calibri"/>
              </a:rPr>
              <a:t>Precision:</a:t>
            </a:r>
            <a:endParaRPr sz="2200" dirty="0">
              <a:cs typeface="Calibri"/>
            </a:endParaRPr>
          </a:p>
          <a:p>
            <a:pPr>
              <a:lnSpc>
                <a:spcPct val="100000"/>
              </a:lnSpc>
            </a:pPr>
            <a:endParaRPr sz="2400" dirty="0">
              <a:cs typeface="Calibri"/>
            </a:endParaRPr>
          </a:p>
          <a:p>
            <a:pPr marL="14604">
              <a:lnSpc>
                <a:spcPct val="100000"/>
              </a:lnSpc>
            </a:pPr>
            <a:endParaRPr lang="en-US" sz="2400" b="1" spc="-5" dirty="0">
              <a:solidFill>
                <a:srgbClr val="006FC0"/>
              </a:solidFill>
              <a:cs typeface="Segoe Print"/>
            </a:endParaRPr>
          </a:p>
          <a:p>
            <a:pPr marL="14604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cs typeface="Segoe Print"/>
              </a:rPr>
              <a:t>Recall</a:t>
            </a:r>
            <a:endParaRPr sz="2400" dirty="0"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400" dirty="0">
                <a:cs typeface="Segoe Print"/>
              </a:rPr>
              <a:t>For</a:t>
            </a:r>
            <a:r>
              <a:rPr sz="2400" spc="-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i-th</a:t>
            </a:r>
            <a:r>
              <a:rPr sz="2400" spc="5" dirty="0">
                <a:cs typeface="Segoe Print"/>
              </a:rPr>
              <a:t> </a:t>
            </a:r>
            <a:r>
              <a:rPr sz="2400" dirty="0">
                <a:cs typeface="Segoe Print"/>
              </a:rPr>
              <a:t>class, </a:t>
            </a:r>
            <a:r>
              <a:rPr sz="2400" spc="-5" dirty="0">
                <a:cs typeface="Segoe Print"/>
              </a:rPr>
              <a:t>recall represents </a:t>
            </a:r>
            <a:r>
              <a:rPr sz="2400" dirty="0">
                <a:cs typeface="Segoe Print"/>
              </a:rPr>
              <a:t>the fraction</a:t>
            </a:r>
            <a:r>
              <a:rPr sz="2400" spc="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of data-points</a:t>
            </a:r>
            <a:r>
              <a:rPr sz="2400" spc="10" dirty="0">
                <a:cs typeface="Segoe Print"/>
              </a:rPr>
              <a:t> </a:t>
            </a:r>
            <a:r>
              <a:rPr sz="2400" dirty="0">
                <a:cs typeface="Segoe Print"/>
              </a:rPr>
              <a:t>classified</a:t>
            </a:r>
            <a:r>
              <a:rPr sz="2400" spc="15" dirty="0">
                <a:cs typeface="Segoe Print"/>
              </a:rPr>
              <a:t> </a:t>
            </a:r>
            <a:r>
              <a:rPr sz="2400" dirty="0">
                <a:cs typeface="Segoe Print"/>
              </a:rPr>
              <a:t>correctly,</a:t>
            </a:r>
            <a:r>
              <a:rPr sz="2400" spc="-5" dirty="0">
                <a:cs typeface="Segoe Print"/>
              </a:rPr>
              <a:t> </a:t>
            </a:r>
            <a:r>
              <a:rPr sz="2400" dirty="0">
                <a:cs typeface="Segoe Print"/>
              </a:rPr>
              <a:t>that </a:t>
            </a:r>
            <a:r>
              <a:rPr sz="2400" spc="-5" dirty="0">
                <a:cs typeface="Segoe Print"/>
              </a:rPr>
              <a:t>is,</a:t>
            </a:r>
            <a:endParaRPr sz="2400" dirty="0">
              <a:cs typeface="Segoe Print"/>
            </a:endParaRPr>
          </a:p>
          <a:p>
            <a:pPr>
              <a:lnSpc>
                <a:spcPct val="100000"/>
              </a:lnSpc>
              <a:buFont typeface="Segoe Print"/>
              <a:buChar char="-"/>
            </a:pPr>
            <a:endParaRPr sz="2350" dirty="0">
              <a:cs typeface="Segoe Print"/>
            </a:endParaRPr>
          </a:p>
          <a:p>
            <a:pPr marL="14604">
              <a:lnSpc>
                <a:spcPct val="100000"/>
              </a:lnSpc>
            </a:pPr>
            <a:r>
              <a:rPr sz="2400" b="1" dirty="0">
                <a:solidFill>
                  <a:srgbClr val="006FC0"/>
                </a:solidFill>
                <a:cs typeface="Segoe Print"/>
              </a:rPr>
              <a:t>Precision</a:t>
            </a:r>
            <a:endParaRPr sz="2400" dirty="0"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400" dirty="0"/>
              <a:t>For i-th class, precision represents the fraction of data-points</a:t>
            </a:r>
          </a:p>
          <a:p>
            <a:pPr marL="355600">
              <a:lnSpc>
                <a:spcPct val="100000"/>
              </a:lnSpc>
            </a:pPr>
            <a:r>
              <a:rPr sz="2400" dirty="0"/>
              <a:t>predicted to be in class i are actually in the i-th class, that is,</a:t>
            </a:r>
          </a:p>
          <a:p>
            <a:pPr>
              <a:lnSpc>
                <a:spcPct val="100000"/>
              </a:lnSpc>
            </a:pPr>
            <a:endParaRPr sz="3000" dirty="0">
              <a:cs typeface="Segoe Print"/>
            </a:endParaRPr>
          </a:p>
          <a:p>
            <a:pPr marL="34290">
              <a:lnSpc>
                <a:spcPct val="100000"/>
              </a:lnSpc>
            </a:pPr>
            <a:r>
              <a:rPr sz="2400" b="1" spc="-5" dirty="0">
                <a:solidFill>
                  <a:srgbClr val="006FC0"/>
                </a:solidFill>
                <a:cs typeface="Segoe Print"/>
              </a:rPr>
              <a:t>Accuracy</a:t>
            </a:r>
            <a:endParaRPr sz="2400" dirty="0"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400" dirty="0">
                <a:cs typeface="Segoe Print"/>
              </a:rPr>
              <a:t>Fraction</a:t>
            </a:r>
            <a:r>
              <a:rPr sz="2400" spc="-1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of</a:t>
            </a:r>
            <a:r>
              <a:rPr sz="2400" spc="-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data</a:t>
            </a:r>
            <a:r>
              <a:rPr sz="2400" spc="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points</a:t>
            </a:r>
            <a:r>
              <a:rPr sz="2400" spc="-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classified</a:t>
            </a:r>
            <a:r>
              <a:rPr sz="2400" spc="10" dirty="0">
                <a:cs typeface="Segoe Print"/>
              </a:rPr>
              <a:t> </a:t>
            </a:r>
            <a:r>
              <a:rPr sz="2400" dirty="0">
                <a:cs typeface="Segoe Print"/>
              </a:rPr>
              <a:t>correctly,</a:t>
            </a:r>
            <a:r>
              <a:rPr sz="2400" spc="-20" dirty="0">
                <a:cs typeface="Segoe Print"/>
              </a:rPr>
              <a:t> </a:t>
            </a:r>
            <a:r>
              <a:rPr sz="2400" dirty="0">
                <a:cs typeface="Segoe Print"/>
              </a:rPr>
              <a:t>that</a:t>
            </a:r>
            <a:r>
              <a:rPr sz="2400" spc="1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is,</a:t>
            </a:r>
            <a:endParaRPr sz="2400" dirty="0">
              <a:cs typeface="Segoe Print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B14969C0-AF04-4F1E-82E2-B474F263AE4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65575" y="5834635"/>
            <a:ext cx="3001486" cy="865632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FF259200-5653-492E-A74F-FBAB4C4AA17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9171" y="1557528"/>
            <a:ext cx="8285658" cy="360196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925A4040-7F83-42B7-A136-167C5EEB836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24870" y="4872599"/>
            <a:ext cx="2291334" cy="16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A4CACE2A-F5B7-4B35-9EE4-15E92D61D419}"/>
              </a:ext>
            </a:extLst>
          </p:cNvPr>
          <p:cNvGrpSpPr/>
          <p:nvPr/>
        </p:nvGrpSpPr>
        <p:grpSpPr>
          <a:xfrm>
            <a:off x="4908769" y="1460500"/>
            <a:ext cx="3559369" cy="1968500"/>
            <a:chOff x="7166609" y="825246"/>
            <a:chExt cx="4857750" cy="19685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5B3A5BEB-B5FB-48BF-83EF-B529284131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19188" y="884389"/>
              <a:ext cx="4257882" cy="1828153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2AF873AE-60E5-41AC-9CD3-2A937C4CA940}"/>
                </a:ext>
              </a:extLst>
            </p:cNvPr>
            <p:cNvSpPr/>
            <p:nvPr/>
          </p:nvSpPr>
          <p:spPr>
            <a:xfrm>
              <a:off x="7166609" y="825246"/>
              <a:ext cx="4857750" cy="1968500"/>
            </a:xfrm>
            <a:custGeom>
              <a:avLst/>
              <a:gdLst/>
              <a:ahLst/>
              <a:cxnLst/>
              <a:rect l="l" t="t" r="r" b="b"/>
              <a:pathLst>
                <a:path w="4857750" h="1968500">
                  <a:moveTo>
                    <a:pt x="4857750" y="0"/>
                  </a:moveTo>
                  <a:lnTo>
                    <a:pt x="0" y="0"/>
                  </a:lnTo>
                  <a:lnTo>
                    <a:pt x="0" y="1968245"/>
                  </a:lnTo>
                  <a:lnTo>
                    <a:pt x="4857750" y="1968245"/>
                  </a:lnTo>
                  <a:lnTo>
                    <a:pt x="4857750" y="0"/>
                  </a:lnTo>
                  <a:close/>
                </a:path>
              </a:pathLst>
            </a:custGeom>
            <a:solidFill>
              <a:srgbClr val="D9D9D9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5">
            <a:extLst>
              <a:ext uri="{FF2B5EF4-FFF2-40B4-BE49-F238E27FC236}">
                <a16:creationId xmlns:a16="http://schemas.microsoft.com/office/drawing/2014/main" id="{B15125B0-BCCB-46FB-8548-41873D0B5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437" y="69228"/>
            <a:ext cx="7854885" cy="443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/>
              <a:t>Evaluation</a:t>
            </a:r>
            <a:r>
              <a:rPr sz="2800" spc="-15" dirty="0"/>
              <a:t> </a:t>
            </a:r>
            <a:r>
              <a:rPr sz="2800" dirty="0"/>
              <a:t>of</a:t>
            </a:r>
            <a:r>
              <a:rPr sz="2800" spc="-15" dirty="0"/>
              <a:t> </a:t>
            </a:r>
            <a:r>
              <a:rPr sz="2800" spc="-10" dirty="0"/>
              <a:t>Classification</a:t>
            </a:r>
            <a:r>
              <a:rPr sz="2800" spc="10" dirty="0"/>
              <a:t> </a:t>
            </a:r>
            <a:r>
              <a:rPr sz="2800" spc="-15" dirty="0"/>
              <a:t>Performance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BD05DF2-0343-4816-8047-07850D4BEEA8}"/>
              </a:ext>
            </a:extLst>
          </p:cNvPr>
          <p:cNvSpPr txBox="1"/>
          <p:nvPr/>
        </p:nvSpPr>
        <p:spPr>
          <a:xfrm>
            <a:off x="543339" y="508253"/>
            <a:ext cx="10190922" cy="254877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Multiclass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 err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Classification:</a:t>
            </a:r>
            <a:r>
              <a:rPr sz="2400" b="1" u="heavy" spc="-10" dirty="0" err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Macro-Averaging:</a:t>
            </a:r>
            <a:endParaRPr sz="2400" dirty="0">
              <a:latin typeface="Calibri"/>
              <a:cs typeface="Calibri"/>
            </a:endParaRPr>
          </a:p>
          <a:p>
            <a:pPr marL="380365" marR="980440" indent="-342900">
              <a:lnSpc>
                <a:spcPts val="3240"/>
              </a:lnSpc>
              <a:spcBef>
                <a:spcPts val="45"/>
              </a:spcBef>
              <a:tabLst>
                <a:tab pos="380365" algn="l"/>
              </a:tabLst>
            </a:pPr>
            <a:r>
              <a:rPr sz="1800" dirty="0">
                <a:latin typeface="Segoe Print"/>
                <a:cs typeface="Segoe Print"/>
              </a:rPr>
              <a:t>-	We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compute</a:t>
            </a:r>
            <a:r>
              <a:rPr sz="1800" spc="-2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performance</a:t>
            </a:r>
            <a:r>
              <a:rPr sz="1800" spc="-4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for </a:t>
            </a:r>
            <a:r>
              <a:rPr sz="1800" spc="-705" dirty="0">
                <a:latin typeface="Segoe Print"/>
                <a:cs typeface="Segoe Print"/>
              </a:rPr>
              <a:t> </a:t>
            </a:r>
            <a:r>
              <a:rPr sz="1800" spc="-5" dirty="0">
                <a:latin typeface="Segoe Print"/>
                <a:cs typeface="Segoe Print"/>
              </a:rPr>
              <a:t>each</a:t>
            </a:r>
            <a:r>
              <a:rPr sz="1800" spc="-10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class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and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then</a:t>
            </a:r>
            <a:r>
              <a:rPr sz="1800" spc="-15" dirty="0">
                <a:latin typeface="Segoe Print"/>
                <a:cs typeface="Segoe Print"/>
              </a:rPr>
              <a:t> </a:t>
            </a:r>
            <a:r>
              <a:rPr sz="1800" dirty="0">
                <a:latin typeface="Segoe Print"/>
                <a:cs typeface="Segoe Print"/>
              </a:rPr>
              <a:t>average.</a:t>
            </a:r>
          </a:p>
          <a:p>
            <a:pPr marL="38100">
              <a:lnSpc>
                <a:spcPct val="100000"/>
              </a:lnSpc>
              <a:spcBef>
                <a:spcPts val="1530"/>
              </a:spcBef>
            </a:pPr>
            <a:endParaRPr lang="en-US" sz="2400" b="1" u="heavy" spc="-1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30"/>
              </a:spcBef>
            </a:pPr>
            <a:endParaRPr lang="en-US" sz="2400" b="1" u="heavy" spc="-1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53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Matrix</a:t>
            </a:r>
            <a:r>
              <a:rPr sz="2400" b="1" u="heavy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–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Each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Class: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C0910DCA-8745-42C6-A2CE-34C3D0691C9F}"/>
              </a:ext>
            </a:extLst>
          </p:cNvPr>
          <p:cNvSpPr txBox="1"/>
          <p:nvPr/>
        </p:nvSpPr>
        <p:spPr>
          <a:xfrm>
            <a:off x="1376690" y="6154167"/>
            <a:ext cx="3425825" cy="391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Macro-average</a:t>
            </a:r>
            <a:r>
              <a:rPr sz="2400" b="1" spc="-100" dirty="0">
                <a:solidFill>
                  <a:srgbClr val="006FC0"/>
                </a:solidFill>
                <a:latin typeface="Segoe Print"/>
                <a:cs typeface="Segoe Print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Segoe Print"/>
                <a:cs typeface="Segoe Print"/>
              </a:rPr>
              <a:t>Recall:</a:t>
            </a:r>
            <a:endParaRPr sz="2400" dirty="0">
              <a:latin typeface="Segoe Print"/>
              <a:cs typeface="Segoe Print"/>
            </a:endParaRPr>
          </a:p>
        </p:txBody>
      </p:sp>
      <p:pic>
        <p:nvPicPr>
          <p:cNvPr id="29" name="object 27">
            <a:extLst>
              <a:ext uri="{FF2B5EF4-FFF2-40B4-BE49-F238E27FC236}">
                <a16:creationId xmlns:a16="http://schemas.microsoft.com/office/drawing/2014/main" id="{C6BF4AC6-17C0-4225-A34D-A417F02F918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2972" y="6129457"/>
            <a:ext cx="3008576" cy="4966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5725B0-0F5E-4824-A621-68EF6045C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69" y="3411027"/>
            <a:ext cx="8044069" cy="265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7B63D0E-E46C-40A7-96E5-11635F6E7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7" y="3429000"/>
            <a:ext cx="8640417" cy="285575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4DE87A1-AC08-4D1C-A2B4-7969BF05C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296095"/>
            <a:ext cx="3313044" cy="2304488"/>
          </a:xfrm>
          <a:prstGeom prst="rect">
            <a:avLst/>
          </a:prstGeom>
        </p:spPr>
      </p:pic>
      <p:sp>
        <p:nvSpPr>
          <p:cNvPr id="33" name="object 2">
            <a:extLst>
              <a:ext uri="{FF2B5EF4-FFF2-40B4-BE49-F238E27FC236}">
                <a16:creationId xmlns:a16="http://schemas.microsoft.com/office/drawing/2014/main" id="{D39EB5AE-607B-4B71-BCE5-2A7D95348BFF}"/>
              </a:ext>
            </a:extLst>
          </p:cNvPr>
          <p:cNvSpPr txBox="1"/>
          <p:nvPr/>
        </p:nvSpPr>
        <p:spPr>
          <a:xfrm>
            <a:off x="974939" y="296294"/>
            <a:ext cx="6539043" cy="505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Multiclass</a:t>
            </a:r>
            <a:r>
              <a:rPr sz="3200" b="1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Classification</a:t>
            </a:r>
            <a:r>
              <a:rPr lang="en-US" sz="3200" b="1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Evaluation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684A8BF7-CF18-43CE-80E8-DC748E9FBB9B}"/>
              </a:ext>
            </a:extLst>
          </p:cNvPr>
          <p:cNvSpPr txBox="1"/>
          <p:nvPr/>
        </p:nvSpPr>
        <p:spPr>
          <a:xfrm>
            <a:off x="543340" y="1056657"/>
            <a:ext cx="5221356" cy="19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cs typeface="Calibri"/>
              </a:rPr>
              <a:t>Confusion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cs typeface="Calibri"/>
              </a:rPr>
              <a:t>Matrix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cs typeface="Calibri"/>
              </a:rPr>
              <a:t>–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cs typeface="Calibri"/>
              </a:rPr>
              <a:t>Micro-Averaging:</a:t>
            </a:r>
            <a:endParaRPr sz="2400" dirty="0">
              <a:cs typeface="Calibri"/>
            </a:endParaRPr>
          </a:p>
          <a:p>
            <a:pPr marL="12700" marR="5080">
              <a:lnSpc>
                <a:spcPct val="150000"/>
              </a:lnSpc>
              <a:tabLst>
                <a:tab pos="354965" algn="l"/>
              </a:tabLst>
            </a:pPr>
            <a:r>
              <a:rPr sz="1800" dirty="0">
                <a:cs typeface="Segoe Print"/>
              </a:rPr>
              <a:t>-	</a:t>
            </a:r>
            <a:r>
              <a:rPr sz="2400" spc="-5" dirty="0">
                <a:cs typeface="Segoe Print"/>
              </a:rPr>
              <a:t>Compute </a:t>
            </a:r>
            <a:r>
              <a:rPr sz="2400" dirty="0">
                <a:cs typeface="Segoe Print"/>
              </a:rPr>
              <a:t>confusion matrix after </a:t>
            </a:r>
            <a:r>
              <a:rPr sz="2400" spc="-5" dirty="0">
                <a:cs typeface="Segoe Print"/>
              </a:rPr>
              <a:t>collecting </a:t>
            </a:r>
            <a:r>
              <a:rPr sz="2400" spc="-70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decisions</a:t>
            </a:r>
            <a:r>
              <a:rPr sz="2400" spc="-15" dirty="0">
                <a:cs typeface="Segoe Print"/>
              </a:rPr>
              <a:t> </a:t>
            </a:r>
            <a:r>
              <a:rPr sz="2400" dirty="0">
                <a:cs typeface="Segoe Print"/>
              </a:rPr>
              <a:t>for</a:t>
            </a:r>
            <a:r>
              <a:rPr sz="2400" spc="-15" dirty="0">
                <a:cs typeface="Segoe Print"/>
              </a:rPr>
              <a:t> </a:t>
            </a:r>
            <a:r>
              <a:rPr sz="2400" dirty="0">
                <a:cs typeface="Segoe Print"/>
              </a:rPr>
              <a:t>all</a:t>
            </a:r>
            <a:r>
              <a:rPr sz="2400" spc="-10" dirty="0">
                <a:cs typeface="Segoe Print"/>
              </a:rPr>
              <a:t> </a:t>
            </a:r>
            <a:r>
              <a:rPr sz="2400" dirty="0">
                <a:cs typeface="Segoe Print"/>
              </a:rPr>
              <a:t>classes and</a:t>
            </a:r>
            <a:r>
              <a:rPr sz="2400" spc="-10" dirty="0">
                <a:cs typeface="Segoe Print"/>
              </a:rPr>
              <a:t> </a:t>
            </a:r>
            <a:r>
              <a:rPr sz="2400" dirty="0">
                <a:cs typeface="Segoe Print"/>
              </a:rPr>
              <a:t>then</a:t>
            </a:r>
            <a:r>
              <a:rPr sz="2400" spc="-5" dirty="0">
                <a:cs typeface="Segoe Print"/>
              </a:rPr>
              <a:t> </a:t>
            </a:r>
            <a:r>
              <a:rPr sz="2400" dirty="0">
                <a:cs typeface="Segoe Print"/>
              </a:rPr>
              <a:t>evaluate.</a:t>
            </a:r>
          </a:p>
        </p:txBody>
      </p:sp>
    </p:spTree>
    <p:extLst>
      <p:ext uri="{BB962C8B-B14F-4D97-AF65-F5344CB8AC3E}">
        <p14:creationId xmlns:p14="http://schemas.microsoft.com/office/powerpoint/2010/main" val="218054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A87B-5914-4232-AB42-594CEA12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1" y="1550504"/>
            <a:ext cx="8574157" cy="868018"/>
          </a:xfrm>
        </p:spPr>
        <p:txBody>
          <a:bodyPr>
            <a:normAutofit fontScale="90000"/>
          </a:bodyPr>
          <a:lstStyle/>
          <a:p>
            <a:r>
              <a:rPr lang="en-US" b="1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Micro-Averaging</a:t>
            </a:r>
            <a:r>
              <a:rPr lang="en-US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vs</a:t>
            </a:r>
            <a:r>
              <a:rPr lang="en-US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b="1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Macro</a:t>
            </a:r>
            <a:r>
              <a:rPr lang="en-US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b="1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Averaging:</a:t>
            </a:r>
            <a:br>
              <a:rPr lang="en-US" dirty="0">
                <a:latin typeface="Calibri"/>
                <a:cs typeface="Calibr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0D494-F8E4-474F-9BD9-D53FF0C69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22" y="2556932"/>
            <a:ext cx="8574156" cy="3318936"/>
          </a:xfrm>
        </p:spPr>
        <p:txBody>
          <a:bodyPr>
            <a:noAutofit/>
          </a:bodyPr>
          <a:lstStyle/>
          <a:p>
            <a:pPr marL="3556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  <a:tabLst>
                <a:tab pos="354965" algn="l"/>
                <a:tab pos="355600" algn="l"/>
              </a:tabLst>
            </a:pPr>
            <a:r>
              <a:rPr lang="en-US" sz="2800" spc="-5" dirty="0">
                <a:cs typeface="Segoe Print"/>
              </a:rPr>
              <a:t>Micro-average</a:t>
            </a:r>
            <a:r>
              <a:rPr lang="en-US" sz="280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is</a:t>
            </a:r>
            <a:r>
              <a:rPr lang="en-US" sz="2800" dirty="0">
                <a:cs typeface="Segoe Print"/>
              </a:rPr>
              <a:t> termed</a:t>
            </a:r>
            <a:r>
              <a:rPr lang="en-US" sz="2800" spc="-5" dirty="0">
                <a:cs typeface="Segoe Print"/>
              </a:rPr>
              <a:t> </a:t>
            </a:r>
            <a:r>
              <a:rPr lang="en-US" sz="2800" dirty="0">
                <a:cs typeface="Segoe Print"/>
              </a:rPr>
              <a:t>as a </a:t>
            </a:r>
            <a:r>
              <a:rPr lang="en-US" sz="2800" spc="-5" dirty="0">
                <a:cs typeface="Segoe Print"/>
              </a:rPr>
              <a:t>global</a:t>
            </a:r>
            <a:r>
              <a:rPr lang="en-US" sz="2800" dirty="0">
                <a:cs typeface="Segoe Print"/>
              </a:rPr>
              <a:t> metric.</a:t>
            </a:r>
          </a:p>
          <a:p>
            <a:pPr marL="812800" lvl="1" indent="-34353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  <a:tabLst>
                <a:tab pos="812800" algn="l"/>
                <a:tab pos="813435" algn="l"/>
              </a:tabLst>
            </a:pPr>
            <a:r>
              <a:rPr lang="en-US" sz="2800" spc="-5" dirty="0">
                <a:cs typeface="Segoe Print"/>
              </a:rPr>
              <a:t>Consequently,</a:t>
            </a:r>
            <a:r>
              <a:rPr lang="en-US" sz="2800" spc="-1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it</a:t>
            </a:r>
            <a:r>
              <a:rPr lang="en-US" sz="2800" spc="5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is</a:t>
            </a:r>
            <a:r>
              <a:rPr lang="en-US" sz="2800" spc="5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not </a:t>
            </a:r>
            <a:r>
              <a:rPr lang="en-US" sz="2800" dirty="0">
                <a:cs typeface="Segoe Print"/>
              </a:rPr>
              <a:t>a</a:t>
            </a:r>
            <a:r>
              <a:rPr lang="en-US" sz="2800" spc="5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good</a:t>
            </a:r>
            <a:r>
              <a:rPr lang="en-US" sz="2800" spc="-10" dirty="0">
                <a:cs typeface="Segoe Print"/>
              </a:rPr>
              <a:t> </a:t>
            </a:r>
            <a:r>
              <a:rPr lang="en-US" sz="2800" dirty="0">
                <a:cs typeface="Segoe Print"/>
              </a:rPr>
              <a:t>measure</a:t>
            </a:r>
            <a:r>
              <a:rPr lang="en-US" sz="2800" spc="1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when </a:t>
            </a:r>
            <a:r>
              <a:rPr lang="en-US" sz="2800" dirty="0">
                <a:cs typeface="Segoe Print"/>
              </a:rPr>
              <a:t>classes</a:t>
            </a:r>
            <a:r>
              <a:rPr lang="en-US" sz="2800" spc="5" dirty="0">
                <a:cs typeface="Segoe Print"/>
              </a:rPr>
              <a:t> </a:t>
            </a:r>
            <a:r>
              <a:rPr lang="en-US" sz="2800" dirty="0">
                <a:cs typeface="Segoe Print"/>
              </a:rPr>
              <a:t>are</a:t>
            </a:r>
            <a:r>
              <a:rPr lang="en-US" sz="2800" spc="5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not balanced.</a:t>
            </a:r>
            <a:endParaRPr lang="en-US" sz="2800" dirty="0">
              <a:cs typeface="Segoe Print"/>
            </a:endParaRPr>
          </a:p>
          <a:p>
            <a:pPr marL="3556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  <a:tabLst>
                <a:tab pos="354965" algn="l"/>
                <a:tab pos="355600" algn="l"/>
              </a:tabLst>
            </a:pPr>
            <a:r>
              <a:rPr lang="en-US" sz="2800" spc="-5" dirty="0">
                <a:cs typeface="Segoe Print"/>
              </a:rPr>
              <a:t>Macro-average</a:t>
            </a:r>
            <a:r>
              <a:rPr lang="en-US" sz="2800" spc="1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is</a:t>
            </a:r>
            <a:r>
              <a:rPr lang="en-US" sz="2800" spc="15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relatively</a:t>
            </a:r>
            <a:r>
              <a:rPr lang="en-US" sz="2800" spc="15" dirty="0">
                <a:cs typeface="Segoe Print"/>
              </a:rPr>
              <a:t> </a:t>
            </a:r>
            <a:r>
              <a:rPr lang="en-US" sz="2800" dirty="0">
                <a:cs typeface="Segoe Print"/>
              </a:rPr>
              <a:t>a</a:t>
            </a:r>
            <a:r>
              <a:rPr lang="en-US" sz="2800" spc="5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better</a:t>
            </a:r>
            <a:r>
              <a:rPr lang="en-US" sz="2800" spc="10" dirty="0">
                <a:cs typeface="Segoe Print"/>
              </a:rPr>
              <a:t> </a:t>
            </a:r>
            <a:r>
              <a:rPr lang="en-US" sz="2800" dirty="0">
                <a:cs typeface="Segoe Print"/>
              </a:rPr>
              <a:t>as</a:t>
            </a:r>
            <a:r>
              <a:rPr lang="en-US" sz="2800" spc="1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we</a:t>
            </a:r>
            <a:r>
              <a:rPr lang="en-US" sz="2800" spc="10" dirty="0">
                <a:cs typeface="Segoe Print"/>
              </a:rPr>
              <a:t> </a:t>
            </a:r>
            <a:r>
              <a:rPr lang="en-US" sz="2800" dirty="0">
                <a:cs typeface="Segoe Print"/>
              </a:rPr>
              <a:t>can </a:t>
            </a:r>
            <a:r>
              <a:rPr lang="en-US" sz="2800" spc="-5" dirty="0">
                <a:cs typeface="Segoe Print"/>
              </a:rPr>
              <a:t>see</a:t>
            </a:r>
            <a:r>
              <a:rPr lang="en-US" sz="2800" dirty="0">
                <a:cs typeface="Segoe Print"/>
              </a:rPr>
              <a:t> a</a:t>
            </a:r>
            <a:r>
              <a:rPr lang="en-US" sz="2800" spc="15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zoomed-in</a:t>
            </a:r>
            <a:r>
              <a:rPr lang="en-US" sz="280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picture</a:t>
            </a:r>
            <a:r>
              <a:rPr lang="en-US" sz="280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before</a:t>
            </a:r>
            <a:r>
              <a:rPr lang="en-US" sz="2800" dirty="0">
                <a:cs typeface="Segoe Print"/>
              </a:rPr>
              <a:t> averaging.</a:t>
            </a:r>
          </a:p>
          <a:p>
            <a:pPr marL="35560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-"/>
              <a:tabLst>
                <a:tab pos="354965" algn="l"/>
                <a:tab pos="355600" algn="l"/>
              </a:tabLst>
            </a:pPr>
            <a:r>
              <a:rPr lang="en-US" sz="2800" spc="-5" dirty="0">
                <a:cs typeface="Segoe Print"/>
              </a:rPr>
              <a:t>Note</a:t>
            </a:r>
            <a:r>
              <a:rPr lang="en-US" sz="2800" spc="-1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Macro-averaging</a:t>
            </a:r>
            <a:r>
              <a:rPr lang="en-US" sz="2800" spc="1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does</a:t>
            </a:r>
            <a:r>
              <a:rPr lang="en-US" sz="2800" spc="-1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not </a:t>
            </a:r>
            <a:r>
              <a:rPr lang="en-US" sz="2800" dirty="0">
                <a:cs typeface="Segoe Print"/>
              </a:rPr>
              <a:t>take</a:t>
            </a:r>
            <a:r>
              <a:rPr lang="en-US" sz="2800" spc="15" dirty="0">
                <a:cs typeface="Segoe Print"/>
              </a:rPr>
              <a:t> </a:t>
            </a:r>
            <a:r>
              <a:rPr lang="en-US" sz="2800" dirty="0">
                <a:cs typeface="Segoe Print"/>
              </a:rPr>
              <a:t>class </a:t>
            </a:r>
            <a:r>
              <a:rPr lang="en-US" sz="2800" spc="-5" dirty="0">
                <a:cs typeface="Segoe Print"/>
              </a:rPr>
              <a:t>imbalance</a:t>
            </a:r>
            <a:r>
              <a:rPr lang="en-US" sz="2800" spc="10" dirty="0">
                <a:cs typeface="Segoe Print"/>
              </a:rPr>
              <a:t> </a:t>
            </a:r>
            <a:r>
              <a:rPr lang="en-US" sz="2800" spc="-5" dirty="0">
                <a:cs typeface="Segoe Print"/>
              </a:rPr>
              <a:t>into</a:t>
            </a:r>
            <a:r>
              <a:rPr lang="en-US" sz="2800" spc="5" dirty="0">
                <a:cs typeface="Segoe Print"/>
              </a:rPr>
              <a:t> </a:t>
            </a:r>
            <a:r>
              <a:rPr lang="en-US" sz="2800" dirty="0">
                <a:cs typeface="Segoe Print"/>
              </a:rPr>
              <a:t>account.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020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2920-27A7-4890-A386-738A043CBB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Artificial Neural Networks (ANN)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9516E-6676-49A5-9D95-5EA5FC147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B6E8D2-F914-42D6-8AA1-460C3FDD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0073"/>
            <a:ext cx="7024744" cy="857250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2929FF"/>
                </a:solidFill>
              </a:rPr>
              <a:t>Neural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B6BBBB-99E2-497F-9830-4EAD295150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3217" y="1448628"/>
            <a:ext cx="7454348" cy="425394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Inspired by the networks of brain cells called </a:t>
            </a:r>
            <a:r>
              <a:rPr lang="en-US" sz="2400" b="1" dirty="0"/>
              <a:t>neurons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Other names the field include </a:t>
            </a:r>
            <a:r>
              <a:rPr lang="en-US" sz="2400" b="1" dirty="0"/>
              <a:t>connectionism</a:t>
            </a:r>
            <a:r>
              <a:rPr lang="en-US" sz="2400" dirty="0"/>
              <a:t>, </a:t>
            </a:r>
            <a:r>
              <a:rPr lang="en-US" sz="2400" b="1" dirty="0"/>
              <a:t>parallel distributed processing</a:t>
            </a:r>
            <a:r>
              <a:rPr lang="en-US" sz="2400" dirty="0"/>
              <a:t>, and </a:t>
            </a:r>
            <a:r>
              <a:rPr lang="en-US" sz="2400" b="1" dirty="0"/>
              <a:t>neural computation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neuron devised by McCulloch and Pitts (1943). Roughly speaking, it “fires” when a linear combination of its inputs exceeds some (hard or soft) threshold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neural network is just a collection of units connected together;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7A847F8-C64E-4C44-8ACD-E7741807C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02" y="3900454"/>
            <a:ext cx="4082498" cy="2957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6029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FB46EC-9B50-4E08-8F09-B3DDB58B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971550"/>
            <a:ext cx="7024744" cy="85725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Biological Neuron </a:t>
            </a:r>
            <a:r>
              <a:rPr lang="en-US" sz="3600" dirty="0" err="1"/>
              <a:t>Vrs</a:t>
            </a:r>
            <a:r>
              <a:rPr lang="en-US" sz="3600" dirty="0"/>
              <a:t>. Artificial </a:t>
            </a:r>
            <a:r>
              <a:rPr lang="en-US" sz="3600" dirty="0" err="1"/>
              <a:t>Neuran</a:t>
            </a:r>
            <a:endParaRPr lang="en-US" sz="3600" dirty="0"/>
          </a:p>
        </p:txBody>
      </p: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41E9D950-28DE-4DA0-B1E5-85317DDA7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98" y="3143250"/>
            <a:ext cx="4857750" cy="2914650"/>
          </a:xfrm>
          <a:prstGeom prst="rect">
            <a:avLst/>
          </a:prstGeom>
        </p:spPr>
      </p:pic>
      <p:pic>
        <p:nvPicPr>
          <p:cNvPr id="10" name="Picture 9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1E5BD828-A03C-4C19-A330-ACD651B7F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195" y="3143250"/>
            <a:ext cx="4292805" cy="2343150"/>
          </a:xfrm>
          <a:prstGeom prst="rect">
            <a:avLst/>
          </a:prstGeom>
        </p:spPr>
      </p:pic>
      <p:pic>
        <p:nvPicPr>
          <p:cNvPr id="12" name="Picture 11" descr="A picture containing bird&#10;&#10;Description automatically generated">
            <a:extLst>
              <a:ext uri="{FF2B5EF4-FFF2-40B4-BE49-F238E27FC236}">
                <a16:creationId xmlns:a16="http://schemas.microsoft.com/office/drawing/2014/main" id="{71E53669-D712-4F0C-A21D-EE4337C12A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17"/>
          <a:stretch/>
        </p:blipFill>
        <p:spPr>
          <a:xfrm>
            <a:off x="400050" y="1771650"/>
            <a:ext cx="41719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2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484635AC-6D9E-459D-A224-7B072DECD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186" y="685800"/>
            <a:ext cx="6182915" cy="72270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b="1" dirty="0"/>
              <a:t>Artificial Neuron Architecture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2B97033D-AC25-42AB-8687-B6F686C31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" y="1771651"/>
            <a:ext cx="4629150" cy="362783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394335" indent="-342900">
              <a:buFont typeface="+mj-lt"/>
              <a:buAutoNum type="arabicPeriod"/>
            </a:pPr>
            <a:r>
              <a:rPr lang="en-US" altLang="en-US" b="1" dirty="0">
                <a:solidFill>
                  <a:srgbClr val="663300"/>
                </a:solidFill>
              </a:rPr>
              <a:t>Input Signal, x</a:t>
            </a:r>
            <a:r>
              <a:rPr lang="en-US" altLang="en-US" b="1" baseline="-25000" dirty="0">
                <a:solidFill>
                  <a:srgbClr val="663300"/>
                </a:solidFill>
              </a:rPr>
              <a:t>i</a:t>
            </a:r>
            <a:r>
              <a:rPr lang="en-US" altLang="en-US" b="1" dirty="0">
                <a:solidFill>
                  <a:srgbClr val="6633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Features of Training Data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Also included a Bias input which is 1</a:t>
            </a:r>
          </a:p>
          <a:p>
            <a:pPr marL="394335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b="1" dirty="0">
                <a:solidFill>
                  <a:srgbClr val="663300"/>
                </a:solidFill>
              </a:rPr>
              <a:t>Set of real valued weights, </a:t>
            </a:r>
            <a:r>
              <a:rPr lang="en-US" altLang="en-US" b="1" dirty="0" err="1">
                <a:solidFill>
                  <a:srgbClr val="663300"/>
                </a:solidFill>
              </a:rPr>
              <a:t>w</a:t>
            </a:r>
            <a:r>
              <a:rPr lang="en-US" altLang="en-US" b="1" baseline="-25000" dirty="0" err="1">
                <a:solidFill>
                  <a:srgbClr val="663300"/>
                </a:solidFill>
              </a:rPr>
              <a:t>i</a:t>
            </a:r>
            <a:r>
              <a:rPr lang="en-US" altLang="en-US" b="1" dirty="0">
                <a:solidFill>
                  <a:srgbClr val="6633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weight describe the connection strength</a:t>
            </a:r>
          </a:p>
          <a:p>
            <a:pPr marL="394335" indent="-342900">
              <a:lnSpc>
                <a:spcPct val="90000"/>
              </a:lnSpc>
              <a:buClr>
                <a:srgbClr val="C66951"/>
              </a:buClr>
              <a:buFont typeface="+mj-lt"/>
              <a:buAutoNum type="arabicPeriod"/>
            </a:pPr>
            <a:r>
              <a:rPr lang="en-US" altLang="en-US" b="1" dirty="0">
                <a:solidFill>
                  <a:srgbClr val="663300"/>
                </a:solidFill>
              </a:rPr>
              <a:t>Aggregation of input signals, </a:t>
            </a:r>
            <a:r>
              <a:rPr lang="en-US" altLang="en-US" b="1" dirty="0" err="1">
                <a:solidFill>
                  <a:srgbClr val="663300"/>
                </a:solidFill>
              </a:rPr>
              <a:t>Σx</a:t>
            </a:r>
            <a:r>
              <a:rPr lang="en-US" altLang="en-US" b="1" baseline="-25000" dirty="0" err="1">
                <a:solidFill>
                  <a:srgbClr val="663300"/>
                </a:solidFill>
              </a:rPr>
              <a:t>i</a:t>
            </a:r>
            <a:r>
              <a:rPr lang="en-US" altLang="en-US" b="1" dirty="0" err="1">
                <a:solidFill>
                  <a:srgbClr val="663300"/>
                </a:solidFill>
              </a:rPr>
              <a:t>w</a:t>
            </a:r>
            <a:r>
              <a:rPr lang="en-US" altLang="en-US" b="1" baseline="-25000" dirty="0" err="1">
                <a:solidFill>
                  <a:srgbClr val="663300"/>
                </a:solidFill>
              </a:rPr>
              <a:t>i</a:t>
            </a:r>
            <a:r>
              <a:rPr lang="en-US" altLang="en-US" b="1" dirty="0">
                <a:solidFill>
                  <a:srgbClr val="663300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Sum of weighted inputs</a:t>
            </a:r>
          </a:p>
          <a:p>
            <a:pPr marL="394335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b="1" dirty="0">
                <a:solidFill>
                  <a:srgbClr val="663300"/>
                </a:solidFill>
              </a:rPr>
              <a:t>Activation Function: </a:t>
            </a:r>
            <a:r>
              <a:rPr lang="en-US" altLang="en-US" b="1" dirty="0" err="1">
                <a:solidFill>
                  <a:srgbClr val="663300"/>
                </a:solidFill>
              </a:rPr>
              <a:t>h</a:t>
            </a:r>
            <a:r>
              <a:rPr lang="en-US" altLang="en-US" b="1" baseline="-25000" dirty="0" err="1">
                <a:solidFill>
                  <a:srgbClr val="663300"/>
                </a:solidFill>
              </a:rPr>
              <a:t>w</a:t>
            </a:r>
            <a:r>
              <a:rPr lang="en-US" altLang="en-US" b="1" dirty="0">
                <a:solidFill>
                  <a:srgbClr val="663300"/>
                </a:solidFill>
              </a:rPr>
              <a:t>(x)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function determine the output of neuron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Options are Hard limiter OR Sigmoid</a:t>
            </a:r>
          </a:p>
          <a:p>
            <a:pPr marL="394335" indent="-342900">
              <a:buFont typeface="+mj-lt"/>
              <a:buAutoNum type="arabicPeriod"/>
            </a:pPr>
            <a:endParaRPr lang="en-US" altLang="en-US" dirty="0"/>
          </a:p>
        </p:txBody>
      </p:sp>
      <p:pic>
        <p:nvPicPr>
          <p:cNvPr id="5" name="Picture 3" descr="Structure of a neuron in a neural net">
            <a:extLst>
              <a:ext uri="{FF2B5EF4-FFF2-40B4-BE49-F238E27FC236}">
                <a16:creationId xmlns:a16="http://schemas.microsoft.com/office/drawing/2014/main" id="{6A0566E1-89A3-46ED-87D7-C287C97F1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3838573"/>
            <a:ext cx="4286250" cy="2084786"/>
          </a:xfrm>
          <a:prstGeom prst="rect">
            <a:avLst/>
          </a:prstGeom>
          <a:solidFill>
            <a:srgbClr val="EBF7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5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730F2063-D862-4892-929E-8DBF929B7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1400584"/>
            <a:ext cx="4292805" cy="2343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9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59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1" y="1231901"/>
            <a:ext cx="3531177" cy="1036013"/>
          </a:xfrm>
        </p:spPr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Last Lecture..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994" y="2631085"/>
            <a:ext cx="8214012" cy="4932218"/>
          </a:xfrm>
        </p:spPr>
        <p:txBody>
          <a:bodyPr>
            <a:noAutofit/>
          </a:bodyPr>
          <a:lstStyle/>
          <a:p>
            <a:pPr lvl="1"/>
            <a:r>
              <a:rPr lang="en-US" sz="3200" dirty="0"/>
              <a:t>Classification Evaluation</a:t>
            </a:r>
          </a:p>
          <a:p>
            <a:pPr lvl="1"/>
            <a:endParaRPr lang="en-US" sz="3200" dirty="0"/>
          </a:p>
          <a:p>
            <a:pPr marL="292100" indent="-292100">
              <a:lnSpc>
                <a:spcPct val="90000"/>
              </a:lnSpc>
            </a:pPr>
            <a:endParaRPr lang="en-US" sz="3200" dirty="0"/>
          </a:p>
          <a:p>
            <a:pPr marL="292100" indent="-292100">
              <a:lnSpc>
                <a:spcPct val="90000"/>
              </a:lnSpc>
            </a:pPr>
            <a:endParaRPr lang="en-US" sz="3200" b="1" dirty="0">
              <a:solidFill>
                <a:srgbClr val="00B0F0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1038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9F5ED68B-49F2-4F44-A5F5-FD766EEDC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024744" cy="857250"/>
          </a:xfrm>
        </p:spPr>
        <p:txBody>
          <a:bodyPr/>
          <a:lstStyle/>
          <a:p>
            <a:r>
              <a:rPr lang="en-US" altLang="en-US" dirty="0"/>
              <a:t>Network Architecture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DA79355E-22B7-4BF0-B504-8963B94A0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485900"/>
            <a:ext cx="8249435" cy="679103"/>
          </a:xfrm>
        </p:spPr>
        <p:txBody>
          <a:bodyPr/>
          <a:lstStyle/>
          <a:p>
            <a:r>
              <a:rPr lang="en-US" altLang="en-US" b="1" dirty="0"/>
              <a:t>The network topology: </a:t>
            </a:r>
            <a:r>
              <a:rPr lang="en-US" altLang="en-US" dirty="0"/>
              <a:t>pattern of connection between the individual neuron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0CED60-2C1D-416C-8251-8F0B5823136F}"/>
              </a:ext>
            </a:extLst>
          </p:cNvPr>
          <p:cNvSpPr/>
          <p:nvPr/>
        </p:nvSpPr>
        <p:spPr>
          <a:xfrm>
            <a:off x="57150" y="1943100"/>
            <a:ext cx="6000750" cy="6353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/>
          <a:p>
            <a:pPr marL="257175" indent="-205740" defTabSz="685800">
              <a:spcBef>
                <a:spcPct val="20000"/>
              </a:spcBef>
              <a:buClr>
                <a:srgbClr val="C66951"/>
              </a:buClr>
              <a:buSzPct val="76000"/>
              <a:buFont typeface="Wingdings 2" pitchFamily="18" charset="2"/>
              <a:buChar char=""/>
            </a:pPr>
            <a:r>
              <a:rPr lang="en-US" dirty="0">
                <a:solidFill>
                  <a:srgbClr val="534949"/>
                </a:solidFill>
                <a:latin typeface="Cambria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Cambria"/>
              </a:rPr>
              <a:t>feed-forward</a:t>
            </a:r>
            <a:r>
              <a:rPr lang="en-US" dirty="0">
                <a:solidFill>
                  <a:srgbClr val="534949"/>
                </a:solidFill>
                <a:latin typeface="Cambria"/>
              </a:rPr>
              <a:t> network has connections only in one direction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20CC1A-EFCA-4B51-9908-567660D944C6}"/>
              </a:ext>
            </a:extLst>
          </p:cNvPr>
          <p:cNvSpPr/>
          <p:nvPr/>
        </p:nvSpPr>
        <p:spPr>
          <a:xfrm>
            <a:off x="-57150" y="4108103"/>
            <a:ext cx="6343650" cy="9556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/>
          <a:p>
            <a:pPr marL="257175" indent="-205740" defTabSz="685800">
              <a:spcBef>
                <a:spcPct val="20000"/>
              </a:spcBef>
              <a:buClr>
                <a:srgbClr val="C66951"/>
              </a:buClr>
              <a:buSzPct val="76000"/>
              <a:buFont typeface="Wingdings 2" pitchFamily="18" charset="2"/>
              <a:buChar char=""/>
            </a:pPr>
            <a:r>
              <a:rPr lang="en-US" b="1" dirty="0">
                <a:solidFill>
                  <a:srgbClr val="FF0000"/>
                </a:solidFill>
                <a:latin typeface="Cambria"/>
              </a:rPr>
              <a:t>RECURRENT</a:t>
            </a:r>
            <a:r>
              <a:rPr lang="en-US" dirty="0">
                <a:solidFill>
                  <a:srgbClr val="534949"/>
                </a:solidFill>
                <a:latin typeface="Cambria"/>
              </a:rPr>
              <a:t> network, on the other hand, feeds its outputs back into its own inputs.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4EF5A-2476-4443-874C-17C1B294AC70}"/>
              </a:ext>
            </a:extLst>
          </p:cNvPr>
          <p:cNvSpPr/>
          <p:nvPr/>
        </p:nvSpPr>
        <p:spPr>
          <a:xfrm>
            <a:off x="57150" y="2571750"/>
            <a:ext cx="6000750" cy="1565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/>
          <a:p>
            <a:pPr marL="51435" defTabSz="685800">
              <a:spcBef>
                <a:spcPct val="20000"/>
              </a:spcBef>
              <a:buClr>
                <a:srgbClr val="C66951"/>
              </a:buClr>
              <a:buSzPct val="76000"/>
            </a:pPr>
            <a:r>
              <a:rPr lang="en-US" dirty="0">
                <a:solidFill>
                  <a:srgbClr val="534949"/>
                </a:solidFill>
                <a:latin typeface="Cambria"/>
              </a:rPr>
              <a:t>Feed-forward networks are usually arranged in </a:t>
            </a:r>
            <a:r>
              <a:rPr lang="en-US" b="1" dirty="0">
                <a:solidFill>
                  <a:srgbClr val="534949"/>
                </a:solidFill>
                <a:latin typeface="Cambria"/>
              </a:rPr>
              <a:t>layers</a:t>
            </a:r>
            <a:r>
              <a:rPr lang="en-US" dirty="0">
                <a:solidFill>
                  <a:srgbClr val="534949"/>
                </a:solidFill>
                <a:latin typeface="Cambria"/>
              </a:rPr>
              <a:t>, </a:t>
            </a:r>
          </a:p>
          <a:p>
            <a:pPr marL="257175" indent="-205740" defTabSz="685800">
              <a:spcBef>
                <a:spcPct val="20000"/>
              </a:spcBef>
              <a:buClr>
                <a:srgbClr val="C66951"/>
              </a:buClr>
              <a:buSzPct val="76000"/>
              <a:buFont typeface="Wingdings 2" pitchFamily="18" charset="2"/>
              <a:buChar char=""/>
            </a:pPr>
            <a:r>
              <a:rPr lang="en-US" b="1" dirty="0">
                <a:solidFill>
                  <a:srgbClr val="FF0000"/>
                </a:solidFill>
                <a:latin typeface="Cambria"/>
              </a:rPr>
              <a:t>Perceptron:</a:t>
            </a:r>
            <a:r>
              <a:rPr lang="en-US" dirty="0">
                <a:solidFill>
                  <a:srgbClr val="534949"/>
                </a:solidFill>
                <a:latin typeface="Cambria"/>
              </a:rPr>
              <a:t> 1 Input Layer , 1 Output Layer</a:t>
            </a:r>
          </a:p>
          <a:p>
            <a:pPr marL="257175" indent="-205740" defTabSz="685800">
              <a:spcBef>
                <a:spcPct val="20000"/>
              </a:spcBef>
              <a:buClr>
                <a:srgbClr val="C66951"/>
              </a:buClr>
              <a:buSzPct val="76000"/>
              <a:buFont typeface="Wingdings 2" pitchFamily="18" charset="2"/>
              <a:buChar char=""/>
            </a:pPr>
            <a:r>
              <a:rPr lang="en-US" b="1" dirty="0">
                <a:solidFill>
                  <a:srgbClr val="FF0000"/>
                </a:solidFill>
                <a:latin typeface="Cambria"/>
              </a:rPr>
              <a:t>Multi Layer Peceptron:</a:t>
            </a:r>
            <a:r>
              <a:rPr lang="en-US" dirty="0">
                <a:solidFill>
                  <a:srgbClr val="534949"/>
                </a:solidFill>
                <a:latin typeface="Cambria"/>
              </a:rPr>
              <a:t>1 Input Layer, 1 or More Hidden Layers, 1 Output Layer</a:t>
            </a:r>
          </a:p>
        </p:txBody>
      </p:sp>
      <p:pic>
        <p:nvPicPr>
          <p:cNvPr id="8" name="Picture 3" descr="sample structure of a Perceptron">
            <a:extLst>
              <a:ext uri="{FF2B5EF4-FFF2-40B4-BE49-F238E27FC236}">
                <a16:creationId xmlns:a16="http://schemas.microsoft.com/office/drawing/2014/main" id="{5A29F740-2CE7-48ED-8C24-DC954CFC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828800"/>
            <a:ext cx="2648735" cy="2178397"/>
          </a:xfrm>
          <a:prstGeom prst="rect">
            <a:avLst/>
          </a:prstGeom>
          <a:solidFill>
            <a:srgbClr val="EDFAD2"/>
          </a:solidFill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75F30A3-4E7C-4CD4-8897-ED34DA7B1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048456"/>
            <a:ext cx="2191535" cy="1952294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8A73A7F-B589-4D52-8089-3875DCFCE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521547"/>
            <a:ext cx="2371725" cy="14792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/>
      <p:bldP spid="2" grpId="0" animBg="1"/>
      <p:bldP spid="3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484635AC-6D9E-459D-A224-7B072DECD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186" y="685800"/>
            <a:ext cx="6182915" cy="72270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en-US" b="1" dirty="0"/>
              <a:t>Artificial Neuron Architecture</a:t>
            </a:r>
          </a:p>
        </p:txBody>
      </p:sp>
      <p:pic>
        <p:nvPicPr>
          <p:cNvPr id="6" name="Picture 5" descr="A picture containing clock, meter&#10;&#10;Description automatically generated">
            <a:extLst>
              <a:ext uri="{FF2B5EF4-FFF2-40B4-BE49-F238E27FC236}">
                <a16:creationId xmlns:a16="http://schemas.microsoft.com/office/drawing/2014/main" id="{730F2063-D862-4892-929E-8DBF929B7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1657350"/>
            <a:ext cx="68580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9F5ED68B-49F2-4F44-A5F5-FD766EEDC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024744" cy="8572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2929FF"/>
                </a:solidFill>
              </a:rPr>
              <a:t>Network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04EF5A-2476-4443-874C-17C1B294AC70}"/>
              </a:ext>
            </a:extLst>
          </p:cNvPr>
          <p:cNvSpPr/>
          <p:nvPr/>
        </p:nvSpPr>
        <p:spPr>
          <a:xfrm>
            <a:off x="514350" y="1714500"/>
            <a:ext cx="6000750" cy="6286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68580" tIns="34290" rIns="68580" bIns="34290" rtlCol="0">
            <a:normAutofit/>
          </a:bodyPr>
          <a:lstStyle/>
          <a:p>
            <a:pPr marL="257175" indent="-205740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</a:pPr>
            <a:r>
              <a:rPr lang="en-US" sz="2400" b="1" dirty="0">
                <a:solidFill>
                  <a:srgbClr val="FF0000"/>
                </a:solidFill>
              </a:rPr>
              <a:t>Perceptron:</a:t>
            </a:r>
            <a:r>
              <a:rPr lang="en-US" sz="2400" dirty="0">
                <a:solidFill>
                  <a:schemeClr val="tx2"/>
                </a:solidFill>
              </a:rPr>
              <a:t> 1 Input Layer , 1 Output Layer</a:t>
            </a:r>
          </a:p>
        </p:txBody>
      </p:sp>
      <p:pic>
        <p:nvPicPr>
          <p:cNvPr id="8" name="Picture 3" descr="sample structure of a Perceptron">
            <a:extLst>
              <a:ext uri="{FF2B5EF4-FFF2-40B4-BE49-F238E27FC236}">
                <a16:creationId xmlns:a16="http://schemas.microsoft.com/office/drawing/2014/main" id="{5A29F740-2CE7-48ED-8C24-DC954CFC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61" y="2457450"/>
            <a:ext cx="6612835" cy="4400550"/>
          </a:xfrm>
          <a:prstGeom prst="rect">
            <a:avLst/>
          </a:prstGeom>
          <a:solidFill>
            <a:srgbClr val="EDFAD2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BF10-EEE5-4796-8981-4AC1E7C4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743200"/>
            <a:ext cx="7627172" cy="857250"/>
          </a:xfrm>
        </p:spPr>
        <p:txBody>
          <a:bodyPr>
            <a:noAutofit/>
          </a:bodyPr>
          <a:lstStyle/>
          <a:p>
            <a:r>
              <a:rPr lang="en-US" dirty="0"/>
              <a:t>Before Discussing Multilayer Perceptron (MLP)</a:t>
            </a:r>
            <a:br>
              <a:rPr lang="en-US" dirty="0"/>
            </a:br>
            <a:r>
              <a:rPr lang="en-US" dirty="0"/>
              <a:t>Lest first Discuss </a:t>
            </a:r>
            <a:r>
              <a:rPr lang="en-US" b="1" dirty="0">
                <a:solidFill>
                  <a:srgbClr val="0070C0"/>
                </a:solidFill>
              </a:rPr>
              <a:t>Activation Function and Loss Function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80678D7-3F32-4C83-9637-65FBD752CD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6571754"/>
              </p:ext>
            </p:extLst>
          </p:nvPr>
        </p:nvGraphicFramePr>
        <p:xfrm>
          <a:off x="488127" y="3657599"/>
          <a:ext cx="7847489" cy="1616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B6C64E0C-5D9F-45ED-925A-B8CF6597415D}"/>
              </a:ext>
            </a:extLst>
          </p:cNvPr>
          <p:cNvSpPr txBox="1">
            <a:spLocks/>
          </p:cNvSpPr>
          <p:nvPr/>
        </p:nvSpPr>
        <p:spPr>
          <a:xfrm>
            <a:off x="1043490" y="1200150"/>
            <a:ext cx="7024744" cy="8572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defTabSz="685800">
              <a:spcBef>
                <a:spcPct val="0"/>
              </a:spcBef>
              <a:buNone/>
              <a:defRPr sz="4400">
                <a:solidFill>
                  <a:srgbClr val="2929FF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Activation Function </a:t>
            </a:r>
          </a:p>
        </p:txBody>
      </p:sp>
    </p:spTree>
    <p:extLst>
      <p:ext uri="{BB962C8B-B14F-4D97-AF65-F5344CB8AC3E}">
        <p14:creationId xmlns:p14="http://schemas.microsoft.com/office/powerpoint/2010/main" val="29136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7F0F-6FE6-439C-AE1E-7B15E7E1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917" y="564045"/>
            <a:ext cx="7024744" cy="857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2929FF"/>
                </a:solidFill>
              </a:rPr>
              <a:t>Activation Function (Hard)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48E6-62C8-4886-A854-08738CCC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36035"/>
            <a:ext cx="6777317" cy="471777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Hard Limiter/Step Function:</a:t>
            </a:r>
            <a:r>
              <a:rPr lang="en-US" sz="2400" dirty="0"/>
              <a:t> The hard threshold function Threshold (z) with 0/1 output.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Issues</a:t>
            </a:r>
          </a:p>
          <a:p>
            <a:r>
              <a:rPr lang="en-US" sz="2400" dirty="0"/>
              <a:t>hypothesis </a:t>
            </a:r>
            <a:r>
              <a:rPr lang="en-US" sz="2400" dirty="0" err="1"/>
              <a:t>hw</a:t>
            </a:r>
            <a:r>
              <a:rPr lang="en-US" sz="2400" dirty="0"/>
              <a:t>(x) is not differentiable this makes learning with the perceptron rule a very unpredictable adventure. </a:t>
            </a:r>
          </a:p>
          <a:p>
            <a:r>
              <a:rPr lang="en-US" sz="2400" dirty="0"/>
              <a:t>The linear classifier always announces a completely confident prediction of 1 or 0,even for examples</a:t>
            </a:r>
          </a:p>
          <a:p>
            <a:r>
              <a:rPr lang="en-US" dirty="0">
                <a:solidFill>
                  <a:srgbClr val="FF0000"/>
                </a:solidFill>
              </a:rPr>
              <a:t>Cannot be used with gradient descent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AE406C-216C-4C1C-8C94-5ED4F8BF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582" y="2171701"/>
            <a:ext cx="2425418" cy="25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7F0F-6FE6-439C-AE1E-7B15E7E1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90" y="914400"/>
            <a:ext cx="7024744" cy="628650"/>
          </a:xfrm>
          <a:solidFill>
            <a:schemeClr val="bg1">
              <a:lumMod val="9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50" dirty="0"/>
              <a:t>Activation Function (Soft)</a:t>
            </a:r>
          </a:p>
        </p:txBody>
      </p:sp>
      <p:pic>
        <p:nvPicPr>
          <p:cNvPr id="7" name="Picture 6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514DAD5-2369-4E74-AC36-54D3D043C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1" y="1714500"/>
            <a:ext cx="2933816" cy="983670"/>
          </a:xfrm>
          <a:prstGeom prst="rect">
            <a:avLst/>
          </a:prstGeom>
        </p:spPr>
      </p:pic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791ECCC0-F53F-40E4-B091-95A533C5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"/>
          <a:stretch/>
        </p:blipFill>
        <p:spPr>
          <a:xfrm>
            <a:off x="3200400" y="1714500"/>
            <a:ext cx="4171950" cy="13144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DC5312-92D9-4425-96DB-181A8BFEE5B6}"/>
              </a:ext>
            </a:extLst>
          </p:cNvPr>
          <p:cNvSpPr/>
          <p:nvPr/>
        </p:nvSpPr>
        <p:spPr>
          <a:xfrm>
            <a:off x="171450" y="3113291"/>
            <a:ext cx="4288575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-Roman"/>
              </a:rPr>
              <a:t>Logistic Function known as Sigmoid function has very good mathematical properties it always produces a value between </a:t>
            </a:r>
            <a:r>
              <a:rPr lang="en-US" sz="2400" dirty="0">
                <a:solidFill>
                  <a:srgbClr val="0070C0"/>
                </a:solidFill>
                <a:latin typeface="Times-Roman"/>
              </a:rPr>
              <a:t>0</a:t>
            </a:r>
            <a:r>
              <a:rPr lang="en-US" sz="2400" dirty="0">
                <a:solidFill>
                  <a:srgbClr val="C00000"/>
                </a:solidFill>
                <a:latin typeface="Times-Roman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Times-Roman"/>
              </a:rPr>
              <a:t>1</a:t>
            </a:r>
          </a:p>
          <a:p>
            <a:pPr marL="342900" indent="-342900" defTabSz="6858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Times-Roman"/>
              </a:rPr>
              <a:t>The output, can be interpreted as a </a:t>
            </a:r>
            <a:r>
              <a:rPr lang="en-US" sz="2400" b="1" i="1" dirty="0">
                <a:solidFill>
                  <a:srgbClr val="0070C0"/>
                </a:solidFill>
                <a:latin typeface="Times-Italic"/>
              </a:rPr>
              <a:t>probability</a:t>
            </a:r>
            <a:r>
              <a:rPr lang="en-US" sz="2400" i="1" dirty="0">
                <a:solidFill>
                  <a:srgbClr val="C00000"/>
                </a:solidFill>
                <a:latin typeface="Times-Italic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-Roman"/>
              </a:rPr>
              <a:t>of belonging to the class labeled 1 OR 0</a:t>
            </a:r>
            <a:endParaRPr lang="en-US" sz="2400" dirty="0">
              <a:solidFill>
                <a:srgbClr val="C00000"/>
              </a:solidFill>
              <a:latin typeface="Cambria"/>
            </a:endParaRPr>
          </a:p>
        </p:txBody>
      </p:sp>
      <p:pic>
        <p:nvPicPr>
          <p:cNvPr id="11" name="object 9">
            <a:extLst>
              <a:ext uri="{FF2B5EF4-FFF2-40B4-BE49-F238E27FC236}">
                <a16:creationId xmlns:a16="http://schemas.microsoft.com/office/drawing/2014/main" id="{75AC0A42-D2F4-4D06-92FA-92C88763279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60025" y="3429000"/>
            <a:ext cx="4173508" cy="2701826"/>
          </a:xfrm>
          <a:prstGeom prst="rect">
            <a:avLst/>
          </a:prstGeom>
        </p:spPr>
      </p:pic>
      <p:pic>
        <p:nvPicPr>
          <p:cNvPr id="12" name="object 10">
            <a:extLst>
              <a:ext uri="{FF2B5EF4-FFF2-40B4-BE49-F238E27FC236}">
                <a16:creationId xmlns:a16="http://schemas.microsoft.com/office/drawing/2014/main" id="{4E381266-FA82-4F12-8A72-79520034234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73082" y="3695724"/>
            <a:ext cx="400811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F48DAF40-CF74-45FF-B4F0-25E98AB3BE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66909" y="103615"/>
            <a:ext cx="3231387" cy="4744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Neural</a:t>
            </a:r>
            <a:r>
              <a:rPr spc="-5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3B550D2-6E3A-48FE-957A-D505648C73B4}"/>
              </a:ext>
            </a:extLst>
          </p:cNvPr>
          <p:cNvSpPr txBox="1"/>
          <p:nvPr/>
        </p:nvSpPr>
        <p:spPr>
          <a:xfrm>
            <a:off x="514441" y="506984"/>
            <a:ext cx="1124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Sigmoid: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22A135C7-C75C-4CCB-847C-3964AD1A9A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24" y="976883"/>
            <a:ext cx="7644167" cy="451104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3CEF32BB-60B7-46FE-B9F3-5AD5085775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575" y="2654176"/>
            <a:ext cx="2026158" cy="326895"/>
          </a:xfrm>
          <a:prstGeom prst="rect">
            <a:avLst/>
          </a:prstGeom>
        </p:spPr>
      </p:pic>
      <p:pic>
        <p:nvPicPr>
          <p:cNvPr id="13" name="object 11">
            <a:extLst>
              <a:ext uri="{FF2B5EF4-FFF2-40B4-BE49-F238E27FC236}">
                <a16:creationId xmlns:a16="http://schemas.microsoft.com/office/drawing/2014/main" id="{44F8FCE8-0D44-49A1-BF4C-95347457970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104" y="4034028"/>
            <a:ext cx="8105013" cy="321850"/>
          </a:xfrm>
          <a:prstGeom prst="rect">
            <a:avLst/>
          </a:prstGeom>
        </p:spPr>
      </p:pic>
      <p:pic>
        <p:nvPicPr>
          <p:cNvPr id="14" name="object 12">
            <a:extLst>
              <a:ext uri="{FF2B5EF4-FFF2-40B4-BE49-F238E27FC236}">
                <a16:creationId xmlns:a16="http://schemas.microsoft.com/office/drawing/2014/main" id="{F6FA221B-A6F6-4642-B408-5F883D44386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30953" y="4424171"/>
            <a:ext cx="104394" cy="105918"/>
          </a:xfrm>
          <a:prstGeom prst="rect">
            <a:avLst/>
          </a:prstGeom>
        </p:spPr>
      </p:pic>
      <p:pic>
        <p:nvPicPr>
          <p:cNvPr id="15" name="object 13">
            <a:extLst>
              <a:ext uri="{FF2B5EF4-FFF2-40B4-BE49-F238E27FC236}">
                <a16:creationId xmlns:a16="http://schemas.microsoft.com/office/drawing/2014/main" id="{3B526764-D71A-41D1-A777-AB9EC20051F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0023" y="1527208"/>
            <a:ext cx="7534985" cy="392811"/>
          </a:xfrm>
          <a:prstGeom prst="rect">
            <a:avLst/>
          </a:prstGeom>
        </p:spPr>
      </p:pic>
      <p:pic>
        <p:nvPicPr>
          <p:cNvPr id="16" name="object 14">
            <a:extLst>
              <a:ext uri="{FF2B5EF4-FFF2-40B4-BE49-F238E27FC236}">
                <a16:creationId xmlns:a16="http://schemas.microsoft.com/office/drawing/2014/main" id="{8C4C91A2-6E40-40D0-A946-E122A1DEEB1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8511" y="2098328"/>
            <a:ext cx="4697730" cy="326896"/>
          </a:xfrm>
          <a:prstGeom prst="rect">
            <a:avLst/>
          </a:prstGeom>
        </p:spPr>
      </p:pic>
      <p:pic>
        <p:nvPicPr>
          <p:cNvPr id="17" name="object 15">
            <a:extLst>
              <a:ext uri="{FF2B5EF4-FFF2-40B4-BE49-F238E27FC236}">
                <a16:creationId xmlns:a16="http://schemas.microsoft.com/office/drawing/2014/main" id="{917A9F81-1E8B-4555-BFAF-0022A805F4C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81210" y="2141434"/>
            <a:ext cx="2317086" cy="314492"/>
          </a:xfrm>
          <a:prstGeom prst="rect">
            <a:avLst/>
          </a:prstGeom>
        </p:spPr>
      </p:pic>
      <p:pic>
        <p:nvPicPr>
          <p:cNvPr id="18" name="object 16">
            <a:extLst>
              <a:ext uri="{FF2B5EF4-FFF2-40B4-BE49-F238E27FC236}">
                <a16:creationId xmlns:a16="http://schemas.microsoft.com/office/drawing/2014/main" id="{8254ACB5-8155-42D8-B727-072D493A54E8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27376" y="2653032"/>
            <a:ext cx="2160269" cy="407127"/>
          </a:xfrm>
          <a:prstGeom prst="rect">
            <a:avLst/>
          </a:prstGeom>
        </p:spPr>
      </p:pic>
      <p:sp>
        <p:nvSpPr>
          <p:cNvPr id="19" name="object 17">
            <a:extLst>
              <a:ext uri="{FF2B5EF4-FFF2-40B4-BE49-F238E27FC236}">
                <a16:creationId xmlns:a16="http://schemas.microsoft.com/office/drawing/2014/main" id="{0A4773EF-893F-4C4C-814F-7CDAE7658404}"/>
              </a:ext>
            </a:extLst>
          </p:cNvPr>
          <p:cNvSpPr txBox="1"/>
          <p:nvPr/>
        </p:nvSpPr>
        <p:spPr>
          <a:xfrm>
            <a:off x="648204" y="3034470"/>
            <a:ext cx="279462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egoe Print"/>
                <a:cs typeface="Segoe Print"/>
              </a:rPr>
              <a:t>Issues:</a:t>
            </a:r>
            <a:endParaRPr sz="2800" dirty="0">
              <a:latin typeface="Segoe Print"/>
              <a:cs typeface="Segoe Print"/>
            </a:endParaRPr>
          </a:p>
        </p:txBody>
      </p:sp>
      <p:pic>
        <p:nvPicPr>
          <p:cNvPr id="20" name="object 18">
            <a:extLst>
              <a:ext uri="{FF2B5EF4-FFF2-40B4-BE49-F238E27FC236}">
                <a16:creationId xmlns:a16="http://schemas.microsoft.com/office/drawing/2014/main" id="{BA2C3F58-CF55-4A65-8335-93B308F65BEB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5920" y="3478181"/>
            <a:ext cx="4982911" cy="377538"/>
          </a:xfrm>
          <a:prstGeom prst="rect">
            <a:avLst/>
          </a:prstGeom>
        </p:spPr>
      </p:pic>
      <p:pic>
        <p:nvPicPr>
          <p:cNvPr id="21" name="object 19">
            <a:extLst>
              <a:ext uri="{FF2B5EF4-FFF2-40B4-BE49-F238E27FC236}">
                <a16:creationId xmlns:a16="http://schemas.microsoft.com/office/drawing/2014/main" id="{81A14021-076B-4181-B332-5F083E4170AF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62232" y="4796806"/>
            <a:ext cx="1303781" cy="272795"/>
          </a:xfrm>
          <a:prstGeom prst="rect">
            <a:avLst/>
          </a:prstGeom>
        </p:spPr>
      </p:pic>
      <p:pic>
        <p:nvPicPr>
          <p:cNvPr id="22" name="object 20">
            <a:extLst>
              <a:ext uri="{FF2B5EF4-FFF2-40B4-BE49-F238E27FC236}">
                <a16:creationId xmlns:a16="http://schemas.microsoft.com/office/drawing/2014/main" id="{9CAF59A0-C0B6-4AFE-AA5E-919A1A5B56D5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2587" y="4747751"/>
            <a:ext cx="2050542" cy="321850"/>
          </a:xfrm>
          <a:prstGeom prst="rect">
            <a:avLst/>
          </a:prstGeom>
        </p:spPr>
      </p:pic>
      <p:pic>
        <p:nvPicPr>
          <p:cNvPr id="23" name="object 21">
            <a:extLst>
              <a:ext uri="{FF2B5EF4-FFF2-40B4-BE49-F238E27FC236}">
                <a16:creationId xmlns:a16="http://schemas.microsoft.com/office/drawing/2014/main" id="{BD9342F1-7F38-4627-B729-7382C23AF31C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572000" y="4713369"/>
            <a:ext cx="2941025" cy="421894"/>
          </a:xfrm>
          <a:prstGeom prst="rect">
            <a:avLst/>
          </a:prstGeom>
        </p:spPr>
      </p:pic>
      <p:pic>
        <p:nvPicPr>
          <p:cNvPr id="24" name="object 22">
            <a:extLst>
              <a:ext uri="{FF2B5EF4-FFF2-40B4-BE49-F238E27FC236}">
                <a16:creationId xmlns:a16="http://schemas.microsoft.com/office/drawing/2014/main" id="{6A53B2EC-D1F0-4ECE-BE69-178C13EC94B8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52034" y="5492755"/>
            <a:ext cx="4387719" cy="42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object 12">
            <a:extLst>
              <a:ext uri="{FF2B5EF4-FFF2-40B4-BE49-F238E27FC236}">
                <a16:creationId xmlns:a16="http://schemas.microsoft.com/office/drawing/2014/main" id="{F6FA221B-A6F6-4642-B408-5F883D44386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0953" y="4424171"/>
            <a:ext cx="104394" cy="105918"/>
          </a:xfrm>
          <a:prstGeom prst="rect">
            <a:avLst/>
          </a:prstGeom>
        </p:spPr>
      </p:pic>
      <p:sp>
        <p:nvSpPr>
          <p:cNvPr id="25" name="object 2">
            <a:extLst>
              <a:ext uri="{FF2B5EF4-FFF2-40B4-BE49-F238E27FC236}">
                <a16:creationId xmlns:a16="http://schemas.microsoft.com/office/drawing/2014/main" id="{92E27DCB-B781-42D6-A3C0-E938DED3D5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16544" y="130911"/>
            <a:ext cx="3331882" cy="474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Neural</a:t>
            </a:r>
            <a:r>
              <a:rPr spc="-5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C780322D-3452-46D4-BDDC-85A5F5F3B277}"/>
              </a:ext>
            </a:extLst>
          </p:cNvPr>
          <p:cNvSpPr txBox="1"/>
          <p:nvPr/>
        </p:nvSpPr>
        <p:spPr>
          <a:xfrm>
            <a:off x="640515" y="420003"/>
            <a:ext cx="3931485" cy="44371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tanh</a:t>
            </a:r>
            <a:r>
              <a:rPr sz="28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(Hyperbolic</a:t>
            </a:r>
            <a:r>
              <a:rPr sz="28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tangent):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27" name="object 4">
            <a:extLst>
              <a:ext uri="{FF2B5EF4-FFF2-40B4-BE49-F238E27FC236}">
                <a16:creationId xmlns:a16="http://schemas.microsoft.com/office/drawing/2014/main" id="{5B09AD9B-9ED3-41F0-A447-0237ECD7774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950" y="888864"/>
            <a:ext cx="6288545" cy="661670"/>
          </a:xfrm>
          <a:prstGeom prst="rect">
            <a:avLst/>
          </a:prstGeom>
        </p:spPr>
      </p:pic>
      <p:pic>
        <p:nvPicPr>
          <p:cNvPr id="28" name="object 5">
            <a:extLst>
              <a:ext uri="{FF2B5EF4-FFF2-40B4-BE49-F238E27FC236}">
                <a16:creationId xmlns:a16="http://schemas.microsoft.com/office/drawing/2014/main" id="{0EE59C5D-5D36-4BC6-AA1A-7DBA0F3AD04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439" y="1946079"/>
            <a:ext cx="7380985" cy="414271"/>
          </a:xfrm>
          <a:prstGeom prst="rect">
            <a:avLst/>
          </a:prstGeom>
        </p:spPr>
      </p:pic>
      <p:pic>
        <p:nvPicPr>
          <p:cNvPr id="29" name="object 6">
            <a:extLst>
              <a:ext uri="{FF2B5EF4-FFF2-40B4-BE49-F238E27FC236}">
                <a16:creationId xmlns:a16="http://schemas.microsoft.com/office/drawing/2014/main" id="{9C912D30-3A1D-4C12-AF4A-28F587A6CC7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263" y="3392287"/>
            <a:ext cx="2261335" cy="297688"/>
          </a:xfrm>
          <a:prstGeom prst="rect">
            <a:avLst/>
          </a:prstGeom>
        </p:spPr>
      </p:pic>
      <p:grpSp>
        <p:nvGrpSpPr>
          <p:cNvPr id="30" name="object 7">
            <a:extLst>
              <a:ext uri="{FF2B5EF4-FFF2-40B4-BE49-F238E27FC236}">
                <a16:creationId xmlns:a16="http://schemas.microsoft.com/office/drawing/2014/main" id="{201C2C1D-8055-453A-BCFA-113E55E76A5C}"/>
              </a:ext>
            </a:extLst>
          </p:cNvPr>
          <p:cNvGrpSpPr/>
          <p:nvPr/>
        </p:nvGrpSpPr>
        <p:grpSpPr>
          <a:xfrm>
            <a:off x="5591123" y="2728839"/>
            <a:ext cx="3446727" cy="2297780"/>
            <a:chOff x="8791956" y="1567248"/>
            <a:chExt cx="3194050" cy="3213100"/>
          </a:xfrm>
        </p:grpSpPr>
        <p:pic>
          <p:nvPicPr>
            <p:cNvPr id="31" name="object 8">
              <a:extLst>
                <a:ext uri="{FF2B5EF4-FFF2-40B4-BE49-F238E27FC236}">
                  <a16:creationId xmlns:a16="http://schemas.microsoft.com/office/drawing/2014/main" id="{2FB5F089-581C-4FA9-9AD8-1B15532118E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91956" y="1567248"/>
              <a:ext cx="3087624" cy="3212777"/>
            </a:xfrm>
            <a:prstGeom prst="rect">
              <a:avLst/>
            </a:prstGeom>
          </p:spPr>
        </p:pic>
        <p:pic>
          <p:nvPicPr>
            <p:cNvPr id="32" name="object 9">
              <a:extLst>
                <a:ext uri="{FF2B5EF4-FFF2-40B4-BE49-F238E27FC236}">
                  <a16:creationId xmlns:a16="http://schemas.microsoft.com/office/drawing/2014/main" id="{2E067DE9-5F29-4C38-B2BB-F1BF67C6BBE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85676" y="3339084"/>
              <a:ext cx="99822" cy="102108"/>
            </a:xfrm>
            <a:prstGeom prst="rect">
              <a:avLst/>
            </a:prstGeom>
          </p:spPr>
        </p:pic>
        <p:pic>
          <p:nvPicPr>
            <p:cNvPr id="33" name="object 10">
              <a:extLst>
                <a:ext uri="{FF2B5EF4-FFF2-40B4-BE49-F238E27FC236}">
                  <a16:creationId xmlns:a16="http://schemas.microsoft.com/office/drawing/2014/main" id="{DDA0DB6A-A3B9-4E3B-B16B-250EAE8AEAE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65308" y="1709166"/>
              <a:ext cx="384048" cy="220979"/>
            </a:xfrm>
            <a:prstGeom prst="rect">
              <a:avLst/>
            </a:prstGeom>
          </p:spPr>
        </p:pic>
      </p:grpSp>
      <p:pic>
        <p:nvPicPr>
          <p:cNvPr id="34" name="object 11">
            <a:extLst>
              <a:ext uri="{FF2B5EF4-FFF2-40B4-BE49-F238E27FC236}">
                <a16:creationId xmlns:a16="http://schemas.microsoft.com/office/drawing/2014/main" id="{E842DF83-F088-4D5A-A316-9C027A0F621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82903" y="3345043"/>
            <a:ext cx="2162303" cy="376686"/>
          </a:xfrm>
          <a:prstGeom prst="rect">
            <a:avLst/>
          </a:prstGeom>
        </p:spPr>
      </p:pic>
      <p:pic>
        <p:nvPicPr>
          <p:cNvPr id="35" name="object 12">
            <a:extLst>
              <a:ext uri="{FF2B5EF4-FFF2-40B4-BE49-F238E27FC236}">
                <a16:creationId xmlns:a16="http://schemas.microsoft.com/office/drawing/2014/main" id="{9F971CA6-3349-48E0-A142-DAB2C8D29665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7439" y="1621209"/>
            <a:ext cx="2849217" cy="299720"/>
          </a:xfrm>
          <a:prstGeom prst="rect">
            <a:avLst/>
          </a:prstGeom>
        </p:spPr>
      </p:pic>
      <p:pic>
        <p:nvPicPr>
          <p:cNvPr id="36" name="object 13">
            <a:extLst>
              <a:ext uri="{FF2B5EF4-FFF2-40B4-BE49-F238E27FC236}">
                <a16:creationId xmlns:a16="http://schemas.microsoft.com/office/drawing/2014/main" id="{6E6D38D7-74FA-418E-B0D9-BD9350E535FF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7439" y="2430596"/>
            <a:ext cx="7043843" cy="586738"/>
          </a:xfrm>
          <a:prstGeom prst="rect">
            <a:avLst/>
          </a:prstGeom>
        </p:spPr>
      </p:pic>
      <p:sp>
        <p:nvSpPr>
          <p:cNvPr id="37" name="object 14">
            <a:extLst>
              <a:ext uri="{FF2B5EF4-FFF2-40B4-BE49-F238E27FC236}">
                <a16:creationId xmlns:a16="http://schemas.microsoft.com/office/drawing/2014/main" id="{24BC9EEB-5933-4EB9-86A2-BEA399C444D8}"/>
              </a:ext>
            </a:extLst>
          </p:cNvPr>
          <p:cNvSpPr txBox="1"/>
          <p:nvPr/>
        </p:nvSpPr>
        <p:spPr>
          <a:xfrm>
            <a:off x="664570" y="3951341"/>
            <a:ext cx="222732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egoe Print"/>
                <a:cs typeface="Segoe Print"/>
              </a:rPr>
              <a:t>Issues:</a:t>
            </a:r>
            <a:endParaRPr sz="2400" dirty="0">
              <a:latin typeface="Segoe Print"/>
              <a:cs typeface="Segoe Print"/>
            </a:endParaRPr>
          </a:p>
        </p:txBody>
      </p:sp>
      <p:pic>
        <p:nvPicPr>
          <p:cNvPr id="38" name="object 15">
            <a:extLst>
              <a:ext uri="{FF2B5EF4-FFF2-40B4-BE49-F238E27FC236}">
                <a16:creationId xmlns:a16="http://schemas.microsoft.com/office/drawing/2014/main" id="{A2B5BE21-2B7C-4413-85CE-E757285E539E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4570" y="4564892"/>
            <a:ext cx="4737248" cy="376685"/>
          </a:xfrm>
          <a:prstGeom prst="rect">
            <a:avLst/>
          </a:prstGeom>
        </p:spPr>
      </p:pic>
      <p:pic>
        <p:nvPicPr>
          <p:cNvPr id="39" name="object 16">
            <a:extLst>
              <a:ext uri="{FF2B5EF4-FFF2-40B4-BE49-F238E27FC236}">
                <a16:creationId xmlns:a16="http://schemas.microsoft.com/office/drawing/2014/main" id="{575860EE-2A88-43E6-B6C9-B71CF1ED5309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33019" y="5026619"/>
            <a:ext cx="8077961" cy="322324"/>
          </a:xfrm>
          <a:prstGeom prst="rect">
            <a:avLst/>
          </a:prstGeom>
        </p:spPr>
      </p:pic>
      <p:pic>
        <p:nvPicPr>
          <p:cNvPr id="40" name="object 17">
            <a:extLst>
              <a:ext uri="{FF2B5EF4-FFF2-40B4-BE49-F238E27FC236}">
                <a16:creationId xmlns:a16="http://schemas.microsoft.com/office/drawing/2014/main" id="{AB2E7104-DF65-4251-B880-62E0E4C5F10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62270" y="5597422"/>
            <a:ext cx="1436879" cy="228600"/>
          </a:xfrm>
          <a:prstGeom prst="rect">
            <a:avLst/>
          </a:prstGeom>
        </p:spPr>
      </p:pic>
      <p:pic>
        <p:nvPicPr>
          <p:cNvPr id="41" name="object 18">
            <a:extLst>
              <a:ext uri="{FF2B5EF4-FFF2-40B4-BE49-F238E27FC236}">
                <a16:creationId xmlns:a16="http://schemas.microsoft.com/office/drawing/2014/main" id="{04B2C405-5B7E-4761-BF79-B1AFE3741A99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40515" y="5519027"/>
            <a:ext cx="2477261" cy="379475"/>
          </a:xfrm>
          <a:prstGeom prst="rect">
            <a:avLst/>
          </a:prstGeom>
        </p:spPr>
      </p:pic>
      <p:pic>
        <p:nvPicPr>
          <p:cNvPr id="42" name="object 19">
            <a:extLst>
              <a:ext uri="{FF2B5EF4-FFF2-40B4-BE49-F238E27FC236}">
                <a16:creationId xmlns:a16="http://schemas.microsoft.com/office/drawing/2014/main" id="{64DF00D1-128F-44F5-B676-5EAC3AFF4EB8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87803" y="6025878"/>
            <a:ext cx="3592907" cy="468884"/>
          </a:xfrm>
          <a:prstGeom prst="rect">
            <a:avLst/>
          </a:prstGeom>
        </p:spPr>
      </p:pic>
      <p:pic>
        <p:nvPicPr>
          <p:cNvPr id="43" name="object 20">
            <a:extLst>
              <a:ext uri="{FF2B5EF4-FFF2-40B4-BE49-F238E27FC236}">
                <a16:creationId xmlns:a16="http://schemas.microsoft.com/office/drawing/2014/main" id="{50511021-5AA0-4213-B6F2-B202A14B6708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149539" y="5453063"/>
            <a:ext cx="2735156" cy="5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A3A6310-8E81-4FAC-AAE9-6033A09EF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77" y="847796"/>
            <a:ext cx="2818638" cy="2305808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9E9F9AC1-A5CD-47A7-894F-6C51143D2DC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85" y="1951132"/>
            <a:ext cx="2026158" cy="274514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4BB111B6-ECF2-4A79-9665-DBD99CF282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13092" y="902794"/>
            <a:ext cx="368807" cy="210312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F9A444FD-E2CE-495E-B993-DD843E8EFAD1}"/>
              </a:ext>
            </a:extLst>
          </p:cNvPr>
          <p:cNvSpPr txBox="1"/>
          <p:nvPr/>
        </p:nvSpPr>
        <p:spPr>
          <a:xfrm>
            <a:off x="524825" y="4485894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Segoe Print"/>
                <a:cs typeface="Segoe Print"/>
              </a:rPr>
              <a:t>Issues:</a:t>
            </a:r>
            <a:endParaRPr sz="1800" dirty="0">
              <a:latin typeface="Segoe Print"/>
              <a:cs typeface="Segoe Print"/>
            </a:endParaRPr>
          </a:p>
        </p:txBody>
      </p:sp>
      <p:pic>
        <p:nvPicPr>
          <p:cNvPr id="10" name="object 9">
            <a:extLst>
              <a:ext uri="{FF2B5EF4-FFF2-40B4-BE49-F238E27FC236}">
                <a16:creationId xmlns:a16="http://schemas.microsoft.com/office/drawing/2014/main" id="{CB775F55-C224-4A67-85CA-D395FF6999D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61488" y="1769364"/>
            <a:ext cx="2124411" cy="682751"/>
          </a:xfrm>
          <a:prstGeom prst="rect">
            <a:avLst/>
          </a:prstGeom>
        </p:spPr>
      </p:pic>
      <p:pic>
        <p:nvPicPr>
          <p:cNvPr id="11" name="object 10">
            <a:extLst>
              <a:ext uri="{FF2B5EF4-FFF2-40B4-BE49-F238E27FC236}">
                <a16:creationId xmlns:a16="http://schemas.microsoft.com/office/drawing/2014/main" id="{EB82DEF3-7F8D-4597-8049-0EAE7C1CC4E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0707" y="2512531"/>
            <a:ext cx="4440075" cy="274513"/>
          </a:xfrm>
          <a:prstGeom prst="rect">
            <a:avLst/>
          </a:prstGeom>
        </p:spPr>
      </p:pic>
      <p:pic>
        <p:nvPicPr>
          <p:cNvPr id="12" name="object 11">
            <a:extLst>
              <a:ext uri="{FF2B5EF4-FFF2-40B4-BE49-F238E27FC236}">
                <a16:creationId xmlns:a16="http://schemas.microsoft.com/office/drawing/2014/main" id="{6B242ED4-713E-4C63-A17E-9DA555E1672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4024" y="4863846"/>
            <a:ext cx="2818638" cy="163068"/>
          </a:xfrm>
          <a:prstGeom prst="rect">
            <a:avLst/>
          </a:prstGeom>
        </p:spPr>
      </p:pic>
      <p:pic>
        <p:nvPicPr>
          <p:cNvPr id="13" name="object 12">
            <a:extLst>
              <a:ext uri="{FF2B5EF4-FFF2-40B4-BE49-F238E27FC236}">
                <a16:creationId xmlns:a16="http://schemas.microsoft.com/office/drawing/2014/main" id="{A2FC126C-BFC4-4733-B82C-47487D0DEAD6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7220" y="5105400"/>
            <a:ext cx="7666972" cy="438912"/>
          </a:xfrm>
          <a:prstGeom prst="rect">
            <a:avLst/>
          </a:prstGeom>
        </p:spPr>
      </p:pic>
      <p:pic>
        <p:nvPicPr>
          <p:cNvPr id="14" name="object 13">
            <a:extLst>
              <a:ext uri="{FF2B5EF4-FFF2-40B4-BE49-F238E27FC236}">
                <a16:creationId xmlns:a16="http://schemas.microsoft.com/office/drawing/2014/main" id="{BEF5C177-6275-4A53-803C-B87D9C143EC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4024" y="3733038"/>
            <a:ext cx="7496556" cy="752856"/>
          </a:xfrm>
          <a:prstGeom prst="rect">
            <a:avLst/>
          </a:prstGeom>
        </p:spPr>
      </p:pic>
      <p:sp>
        <p:nvSpPr>
          <p:cNvPr id="15" name="object 14">
            <a:extLst>
              <a:ext uri="{FF2B5EF4-FFF2-40B4-BE49-F238E27FC236}">
                <a16:creationId xmlns:a16="http://schemas.microsoft.com/office/drawing/2014/main" id="{4E450D33-C4A8-4304-936A-25F7AFCF78F8}"/>
              </a:ext>
            </a:extLst>
          </p:cNvPr>
          <p:cNvSpPr txBox="1"/>
          <p:nvPr/>
        </p:nvSpPr>
        <p:spPr>
          <a:xfrm>
            <a:off x="524825" y="2853884"/>
            <a:ext cx="651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Segoe Print"/>
                <a:cs typeface="Segoe Print"/>
              </a:rPr>
              <a:t>Why?</a:t>
            </a:r>
            <a:endParaRPr sz="1800" dirty="0">
              <a:latin typeface="Segoe Print"/>
              <a:cs typeface="Segoe Print"/>
            </a:endParaRPr>
          </a:p>
        </p:txBody>
      </p:sp>
      <p:pic>
        <p:nvPicPr>
          <p:cNvPr id="16" name="object 15">
            <a:extLst>
              <a:ext uri="{FF2B5EF4-FFF2-40B4-BE49-F238E27FC236}">
                <a16:creationId xmlns:a16="http://schemas.microsoft.com/office/drawing/2014/main" id="{29CC376D-3624-42BB-8C3F-638D925A5DF2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9461" y="3124961"/>
            <a:ext cx="7483602" cy="477774"/>
          </a:xfrm>
          <a:prstGeom prst="rect">
            <a:avLst/>
          </a:prstGeom>
        </p:spPr>
      </p:pic>
      <p:pic>
        <p:nvPicPr>
          <p:cNvPr id="17" name="object 16">
            <a:extLst>
              <a:ext uri="{FF2B5EF4-FFF2-40B4-BE49-F238E27FC236}">
                <a16:creationId xmlns:a16="http://schemas.microsoft.com/office/drawing/2014/main" id="{8D87D5BB-4297-4974-ACA5-5F2445F27F2A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4024" y="5666232"/>
            <a:ext cx="7495032" cy="480060"/>
          </a:xfrm>
          <a:prstGeom prst="rect">
            <a:avLst/>
          </a:prstGeom>
        </p:spPr>
      </p:pic>
      <p:pic>
        <p:nvPicPr>
          <p:cNvPr id="18" name="object 17">
            <a:extLst>
              <a:ext uri="{FF2B5EF4-FFF2-40B4-BE49-F238E27FC236}">
                <a16:creationId xmlns:a16="http://schemas.microsoft.com/office/drawing/2014/main" id="{2C1184C4-D6EB-40EE-A1BE-07D7A4095DBD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7185" y="936322"/>
            <a:ext cx="3396996" cy="903363"/>
          </a:xfrm>
          <a:prstGeom prst="rect">
            <a:avLst/>
          </a:prstGeom>
        </p:spPr>
      </p:pic>
      <p:pic>
        <p:nvPicPr>
          <p:cNvPr id="19" name="object 18">
            <a:extLst>
              <a:ext uri="{FF2B5EF4-FFF2-40B4-BE49-F238E27FC236}">
                <a16:creationId xmlns:a16="http://schemas.microsoft.com/office/drawing/2014/main" id="{A845A7CE-18EA-40CD-96E4-AC9B17585517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171188" y="1283208"/>
            <a:ext cx="1544574" cy="204215"/>
          </a:xfrm>
          <a:prstGeom prst="rect">
            <a:avLst/>
          </a:prstGeom>
        </p:spPr>
      </p:pic>
      <p:sp>
        <p:nvSpPr>
          <p:cNvPr id="20" name="object 19">
            <a:extLst>
              <a:ext uri="{FF2B5EF4-FFF2-40B4-BE49-F238E27FC236}">
                <a16:creationId xmlns:a16="http://schemas.microsoft.com/office/drawing/2014/main" id="{EE279E96-B247-44A2-B95B-87A77BC72AC6}"/>
              </a:ext>
            </a:extLst>
          </p:cNvPr>
          <p:cNvSpPr txBox="1"/>
          <p:nvPr/>
        </p:nvSpPr>
        <p:spPr>
          <a:xfrm>
            <a:off x="541020" y="6203638"/>
            <a:ext cx="832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Different</a:t>
            </a:r>
            <a:r>
              <a:rPr sz="1800" b="1" spc="-1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variants</a:t>
            </a: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of</a:t>
            </a:r>
            <a:r>
              <a:rPr sz="1800" b="1" spc="-1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ReLu</a:t>
            </a:r>
            <a:r>
              <a:rPr sz="1800" b="1" spc="1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have</a:t>
            </a: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been</a:t>
            </a:r>
            <a:r>
              <a:rPr sz="1800" b="1" spc="1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proposed</a:t>
            </a:r>
            <a:r>
              <a:rPr sz="1800" b="1" spc="1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to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overcome</a:t>
            </a:r>
            <a:r>
              <a:rPr sz="1800" b="1" spc="1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these</a:t>
            </a:r>
            <a:r>
              <a:rPr sz="1800" b="1" spc="1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issues.</a:t>
            </a:r>
            <a:endParaRPr sz="1800" dirty="0">
              <a:latin typeface="Segoe Print"/>
              <a:cs typeface="Segoe Print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3132EF-2D4D-482B-9F3E-8C901498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953" y="-35990"/>
            <a:ext cx="7484109" cy="894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4267835">
              <a:lnSpc>
                <a:spcPts val="4140"/>
              </a:lnSpc>
              <a:spcBef>
                <a:spcPts val="100"/>
              </a:spcBef>
            </a:pPr>
            <a:r>
              <a:rPr spc="-15" dirty="0"/>
              <a:t>Neural</a:t>
            </a:r>
            <a:r>
              <a:rPr spc="-55" dirty="0"/>
              <a:t> </a:t>
            </a:r>
            <a:r>
              <a:rPr spc="-15" dirty="0"/>
              <a:t>Networks</a:t>
            </a:r>
          </a:p>
          <a:p>
            <a:pPr marL="12700">
              <a:lnSpc>
                <a:spcPts val="2700"/>
              </a:lnSpc>
            </a:pP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Rectifier</a:t>
            </a:r>
            <a:r>
              <a:rPr sz="2400" u="heavy" spc="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–</a:t>
            </a:r>
            <a:r>
              <a:rPr sz="240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Rectified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Linear</a:t>
            </a:r>
            <a:r>
              <a:rPr sz="240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Unit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(ReLu):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9110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5B21E75-062E-4BDA-866F-2B729D590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127" y="46274"/>
            <a:ext cx="7484109" cy="894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4267835">
              <a:lnSpc>
                <a:spcPts val="4140"/>
              </a:lnSpc>
              <a:spcBef>
                <a:spcPts val="100"/>
              </a:spcBef>
            </a:pPr>
            <a:r>
              <a:rPr spc="-15" dirty="0"/>
              <a:t>Neural</a:t>
            </a:r>
            <a:r>
              <a:rPr spc="-55" dirty="0"/>
              <a:t> </a:t>
            </a:r>
            <a:r>
              <a:rPr spc="-15" dirty="0"/>
              <a:t>Networks</a:t>
            </a:r>
          </a:p>
          <a:p>
            <a:pPr marL="12700">
              <a:lnSpc>
                <a:spcPts val="2700"/>
              </a:lnSpc>
            </a:pP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Leaky</a:t>
            </a:r>
            <a:r>
              <a:rPr sz="2400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Rectified</a:t>
            </a:r>
            <a:r>
              <a:rPr sz="240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Linear</a:t>
            </a: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Unit</a:t>
            </a:r>
            <a:r>
              <a:rPr sz="2400" u="heavy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(Leaky</a:t>
            </a:r>
            <a:r>
              <a:rPr sz="24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ReLu):</a:t>
            </a:r>
            <a:endParaRPr sz="2400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68555C4A-B243-43C5-949C-9867739820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04245"/>
            <a:ext cx="5194852" cy="332267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2648FD6D-6E16-47F3-AA0F-B9FA65BEBAE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739" y="5702909"/>
            <a:ext cx="2419822" cy="293839"/>
          </a:xfrm>
          <a:prstGeom prst="rect">
            <a:avLst/>
          </a:prstGeom>
        </p:spPr>
      </p:pic>
      <p:grpSp>
        <p:nvGrpSpPr>
          <p:cNvPr id="7" name="object 5">
            <a:extLst>
              <a:ext uri="{FF2B5EF4-FFF2-40B4-BE49-F238E27FC236}">
                <a16:creationId xmlns:a16="http://schemas.microsoft.com/office/drawing/2014/main" id="{2C631845-880E-4532-926A-2579D91EAB79}"/>
              </a:ext>
            </a:extLst>
          </p:cNvPr>
          <p:cNvGrpSpPr/>
          <p:nvPr/>
        </p:nvGrpSpPr>
        <p:grpSpPr>
          <a:xfrm>
            <a:off x="5398135" y="899676"/>
            <a:ext cx="3745865" cy="2706370"/>
            <a:chOff x="8314364" y="1642110"/>
            <a:chExt cx="3745865" cy="2706370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8ECE4345-2F64-4F05-8036-8B6C33835D6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4364" y="1642110"/>
              <a:ext cx="3745809" cy="2629095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796CE8CD-178B-4AAF-9A3A-F8754F0ED3F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60530" y="4245864"/>
              <a:ext cx="99822" cy="102107"/>
            </a:xfrm>
            <a:prstGeom prst="rect">
              <a:avLst/>
            </a:prstGeom>
          </p:spPr>
        </p:pic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537A2473-436C-4A06-85C4-9E3F6782197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68078" y="1748790"/>
              <a:ext cx="384048" cy="220979"/>
            </a:xfrm>
            <a:prstGeom prst="rect">
              <a:avLst/>
            </a:prstGeom>
          </p:spPr>
        </p:pic>
      </p:grpSp>
      <p:pic>
        <p:nvPicPr>
          <p:cNvPr id="11" name="object 9">
            <a:extLst>
              <a:ext uri="{FF2B5EF4-FFF2-40B4-BE49-F238E27FC236}">
                <a16:creationId xmlns:a16="http://schemas.microsoft.com/office/drawing/2014/main" id="{964DF7C0-6EC1-4B03-8135-26B1483E712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95295" y="5394568"/>
            <a:ext cx="2049215" cy="927358"/>
          </a:xfrm>
          <a:prstGeom prst="rect">
            <a:avLst/>
          </a:prstGeom>
        </p:spPr>
      </p:pic>
      <p:pic>
        <p:nvPicPr>
          <p:cNvPr id="12" name="object 10">
            <a:extLst>
              <a:ext uri="{FF2B5EF4-FFF2-40B4-BE49-F238E27FC236}">
                <a16:creationId xmlns:a16="http://schemas.microsoft.com/office/drawing/2014/main" id="{A1E0438A-C994-4A26-9185-DBA77930CFA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1194" y="1342298"/>
            <a:ext cx="2955945" cy="1019272"/>
          </a:xfrm>
          <a:prstGeom prst="rect">
            <a:avLst/>
          </a:prstGeom>
        </p:spPr>
      </p:pic>
      <p:pic>
        <p:nvPicPr>
          <p:cNvPr id="13" name="object 11">
            <a:extLst>
              <a:ext uri="{FF2B5EF4-FFF2-40B4-BE49-F238E27FC236}">
                <a16:creationId xmlns:a16="http://schemas.microsoft.com/office/drawing/2014/main" id="{B592E7E1-EBC3-46B6-8807-0011C11237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1194" y="3713967"/>
            <a:ext cx="6813042" cy="332267"/>
          </a:xfrm>
          <a:prstGeom prst="rect">
            <a:avLst/>
          </a:prstGeom>
        </p:spPr>
      </p:pic>
      <p:pic>
        <p:nvPicPr>
          <p:cNvPr id="14" name="object 12">
            <a:extLst>
              <a:ext uri="{FF2B5EF4-FFF2-40B4-BE49-F238E27FC236}">
                <a16:creationId xmlns:a16="http://schemas.microsoft.com/office/drawing/2014/main" id="{44FEFF1D-A19D-448A-8D45-A245921BD689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1194" y="4097251"/>
            <a:ext cx="3918204" cy="243115"/>
          </a:xfrm>
          <a:prstGeom prst="rect">
            <a:avLst/>
          </a:prstGeom>
        </p:spPr>
      </p:pic>
      <p:pic>
        <p:nvPicPr>
          <p:cNvPr id="15" name="object 13">
            <a:extLst>
              <a:ext uri="{FF2B5EF4-FFF2-40B4-BE49-F238E27FC236}">
                <a16:creationId xmlns:a16="http://schemas.microsoft.com/office/drawing/2014/main" id="{D82B532C-DCF5-4739-8EDB-0CFAC8B389F4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5555" y="5018186"/>
            <a:ext cx="4391412" cy="331470"/>
          </a:xfrm>
          <a:prstGeom prst="rect">
            <a:avLst/>
          </a:prstGeom>
        </p:spPr>
      </p:pic>
      <p:pic>
        <p:nvPicPr>
          <p:cNvPr id="16" name="object 14">
            <a:extLst>
              <a:ext uri="{FF2B5EF4-FFF2-40B4-BE49-F238E27FC236}">
                <a16:creationId xmlns:a16="http://schemas.microsoft.com/office/drawing/2014/main" id="{1C19D67F-CD30-4F2A-95D8-8F6D0E757B93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5555" y="4485548"/>
            <a:ext cx="5619711" cy="371014"/>
          </a:xfrm>
          <a:prstGeom prst="rect">
            <a:avLst/>
          </a:prstGeom>
        </p:spPr>
      </p:pic>
      <p:sp>
        <p:nvSpPr>
          <p:cNvPr id="17" name="object 15">
            <a:extLst>
              <a:ext uri="{FF2B5EF4-FFF2-40B4-BE49-F238E27FC236}">
                <a16:creationId xmlns:a16="http://schemas.microsoft.com/office/drawing/2014/main" id="{EFEF9186-209D-4D91-BEB3-FF78801FA290}"/>
              </a:ext>
            </a:extLst>
          </p:cNvPr>
          <p:cNvSpPr txBox="1"/>
          <p:nvPr/>
        </p:nvSpPr>
        <p:spPr>
          <a:xfrm>
            <a:off x="0" y="6398692"/>
            <a:ext cx="9248775" cy="299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We</a:t>
            </a:r>
            <a:r>
              <a:rPr sz="1800" b="1" spc="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use</a:t>
            </a:r>
            <a:r>
              <a:rPr sz="1800" b="1" spc="1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rectified</a:t>
            </a:r>
            <a:r>
              <a:rPr sz="1800" b="1" spc="1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linear,</a:t>
            </a: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leaky</a:t>
            </a:r>
            <a:r>
              <a:rPr sz="1800" b="1" spc="1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rectified</a:t>
            </a:r>
            <a:r>
              <a:rPr sz="1800" b="1" spc="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linear</a:t>
            </a:r>
            <a:r>
              <a:rPr sz="1800" b="1" spc="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sigmoid</a:t>
            </a:r>
            <a:r>
              <a:rPr sz="1800" b="1" spc="-1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and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tanh for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 hidden</a:t>
            </a:r>
            <a:r>
              <a:rPr sz="1800" b="1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layer.</a:t>
            </a:r>
            <a:endParaRPr sz="1800" dirty="0">
              <a:latin typeface="Segoe Print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86379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8D09DDC-5FE1-45F0-8EA7-88D58DF1C9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651845" y="387980"/>
            <a:ext cx="9688195" cy="10624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059939">
              <a:lnSpc>
                <a:spcPct val="100000"/>
              </a:lnSpc>
              <a:spcBef>
                <a:spcPts val="405"/>
              </a:spcBef>
            </a:pPr>
            <a:r>
              <a:rPr sz="3200" spc="-20" dirty="0"/>
              <a:t>Evaluation</a:t>
            </a:r>
            <a:r>
              <a:rPr sz="3200" spc="-1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spc="-10" dirty="0"/>
              <a:t>Classification</a:t>
            </a:r>
            <a:r>
              <a:rPr sz="3200" spc="10" dirty="0"/>
              <a:t> </a:t>
            </a:r>
            <a:r>
              <a:rPr sz="3200" spc="-15" dirty="0"/>
              <a:t>Performance</a:t>
            </a: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32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Confusion</a:t>
            </a:r>
            <a:r>
              <a:rPr sz="3200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32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Matrix</a:t>
            </a:r>
            <a:r>
              <a:rPr sz="3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Metrics:</a:t>
            </a:r>
            <a:endParaRPr sz="3200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63394283-8DBD-4B26-A638-72988739F8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4642" y="5211193"/>
            <a:ext cx="2810787" cy="645414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48128634-A339-48A6-ABDA-AF5BB9E4CA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92" y="1765885"/>
            <a:ext cx="6291204" cy="3445308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8D188BD9-6526-4DCD-B0EF-B9CB0B2D8266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9815" y="5211193"/>
            <a:ext cx="4043172" cy="645414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9486BBB2-0963-4423-B580-ED931A7DB13A}"/>
              </a:ext>
            </a:extLst>
          </p:cNvPr>
          <p:cNvPicPr/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374296" y="2886049"/>
            <a:ext cx="2147747" cy="645413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47450FEF-1170-40F8-B553-75204FA3479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74296" y="3633243"/>
            <a:ext cx="1245107" cy="646176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A269F163-B659-413B-95FC-F829CF3F3B5F}"/>
              </a:ext>
            </a:extLst>
          </p:cNvPr>
          <p:cNvSpPr txBox="1"/>
          <p:nvPr/>
        </p:nvSpPr>
        <p:spPr>
          <a:xfrm>
            <a:off x="7752987" y="3749546"/>
            <a:ext cx="124510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Negative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Predicted</a:t>
            </a:r>
            <a:r>
              <a:rPr sz="1800" spc="-25" dirty="0">
                <a:latin typeface="Calibri"/>
                <a:cs typeface="Calibri"/>
              </a:rPr>
              <a:t> Value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1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452574F-B4F5-42A5-955A-B957882DC9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1178" y="253303"/>
            <a:ext cx="7484109" cy="894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4267835">
              <a:lnSpc>
                <a:spcPts val="4140"/>
              </a:lnSpc>
              <a:spcBef>
                <a:spcPts val="100"/>
              </a:spcBef>
            </a:pPr>
            <a:r>
              <a:rPr spc="-15" dirty="0"/>
              <a:t>Neural</a:t>
            </a:r>
            <a:r>
              <a:rPr spc="-55" dirty="0"/>
              <a:t> </a:t>
            </a:r>
            <a:r>
              <a:rPr spc="-15" dirty="0"/>
              <a:t>Networks</a:t>
            </a:r>
          </a:p>
          <a:p>
            <a:pPr marL="12700">
              <a:lnSpc>
                <a:spcPts val="2700"/>
              </a:lnSpc>
            </a:pP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Activation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Function</a:t>
            </a:r>
            <a:r>
              <a:rPr sz="2400" u="heavy" spc="-3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for</a:t>
            </a:r>
            <a:r>
              <a:rPr sz="2400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output</a:t>
            </a:r>
            <a:r>
              <a:rPr sz="2400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 </a:t>
            </a:r>
            <a:r>
              <a:rPr sz="2400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</a:rPr>
              <a:t>layer:</a:t>
            </a:r>
            <a:endParaRPr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08F4C3-26BD-422F-9745-FC7644C06376}"/>
              </a:ext>
            </a:extLst>
          </p:cNvPr>
          <p:cNvGrpSpPr/>
          <p:nvPr/>
        </p:nvGrpSpPr>
        <p:grpSpPr>
          <a:xfrm>
            <a:off x="771178" y="1627465"/>
            <a:ext cx="7083353" cy="3603069"/>
            <a:chOff x="867951" y="1326740"/>
            <a:chExt cx="5813298" cy="269367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9CABEB8E-55B4-439F-A549-2F11DD9227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4048" y="1326740"/>
              <a:ext cx="4703064" cy="207263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4700720E-2190-4A64-989A-0549A5A9014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4380" y="2381348"/>
              <a:ext cx="2417064" cy="656844"/>
            </a:xfrm>
            <a:prstGeom prst="rect">
              <a:avLst/>
            </a:prstGeom>
          </p:spPr>
        </p:pic>
        <p:pic>
          <p:nvPicPr>
            <p:cNvPr id="7" name="object 5">
              <a:extLst>
                <a:ext uri="{FF2B5EF4-FFF2-40B4-BE49-F238E27FC236}">
                  <a16:creationId xmlns:a16="http://schemas.microsoft.com/office/drawing/2014/main" id="{CFDFBCD8-B8F5-425A-8C5F-A4443A3DBE1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951" y="1957676"/>
              <a:ext cx="5813298" cy="207263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BD91301F-3356-4E85-BB4C-C9087D0B099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7951" y="3410048"/>
              <a:ext cx="5650230" cy="207263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135C4E6-8C3B-4604-ACAB-20985C030EB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4380" y="3816194"/>
              <a:ext cx="3534155" cy="204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3844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7FD2B85-B04B-4EFA-A059-CD28621DDA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23384" y="0"/>
            <a:ext cx="2641319" cy="47448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Neural</a:t>
            </a:r>
            <a:r>
              <a:rPr spc="-5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C751285-2396-4B06-B753-14674629C1F3}"/>
              </a:ext>
            </a:extLst>
          </p:cNvPr>
          <p:cNvSpPr txBox="1"/>
          <p:nvPr/>
        </p:nvSpPr>
        <p:spPr>
          <a:xfrm>
            <a:off x="609599" y="779289"/>
            <a:ext cx="8123583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Choice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of</a:t>
            </a:r>
            <a:r>
              <a:rPr sz="2400" b="1" u="heavy" spc="-2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the</a:t>
            </a:r>
            <a:r>
              <a:rPr sz="2400" b="1" u="heavy" spc="-1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Activation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mbria" panose="02040503050406030204" pitchFamily="18" charset="0"/>
                <a:ea typeface="Cambria" panose="02040503050406030204" pitchFamily="18" charset="0"/>
                <a:cs typeface="Calibri"/>
              </a:rPr>
              <a:t>Function: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Calibri"/>
            </a:endParaRPr>
          </a:p>
          <a:p>
            <a:pPr marL="298450" indent="-285750"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For</a:t>
            </a:r>
            <a:r>
              <a:rPr sz="2400" spc="-4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classification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tasks;</a:t>
            </a:r>
          </a:p>
          <a:p>
            <a:pPr marL="755650" lvl="1" indent="-286385"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we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prefer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to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use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sigmoid,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tanh functions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and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their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combinations.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Segoe Print"/>
            </a:endParaRPr>
          </a:p>
          <a:p>
            <a:pPr marL="298450" indent="-285750"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Due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to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the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saturation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problem,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sigmoids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and tanh functions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are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sometimes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avoided.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Segoe Print"/>
            </a:endParaRPr>
          </a:p>
          <a:p>
            <a:pPr marL="298450" indent="-285750"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As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indicated</a:t>
            </a:r>
            <a:r>
              <a:rPr sz="2400" spc="1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earlier,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ReLU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function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is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mostly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used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(computationally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fast).</a:t>
            </a:r>
          </a:p>
          <a:p>
            <a:pPr marL="755650" lvl="1" indent="-286385">
              <a:buFont typeface="Arial MT"/>
              <a:buChar char="•"/>
              <a:tabLst>
                <a:tab pos="755650" algn="l"/>
                <a:tab pos="756285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ReLu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variants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are used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to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resolve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a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dead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neuron issue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(e.g.,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Leaky</a:t>
            </a:r>
            <a:r>
              <a:rPr sz="2400" spc="3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ReLu).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Segoe Print"/>
            </a:endParaRPr>
          </a:p>
          <a:p>
            <a:pPr marL="298450" indent="-285750"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It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must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be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noted</a:t>
            </a:r>
            <a:r>
              <a:rPr sz="2400" spc="-1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that</a:t>
            </a:r>
            <a:r>
              <a:rPr sz="2400" spc="2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ReLU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function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is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only</a:t>
            </a:r>
            <a:r>
              <a:rPr sz="2400" spc="-2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used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in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the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hidden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layers.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Segoe Print"/>
            </a:endParaRPr>
          </a:p>
          <a:p>
            <a:pPr marL="297815" marR="278130" indent="-285750"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Start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with</a:t>
            </a:r>
            <a:r>
              <a:rPr sz="2400" spc="1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ReLu</a:t>
            </a:r>
            <a:r>
              <a:rPr sz="2400" spc="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or</a:t>
            </a:r>
            <a:r>
              <a:rPr sz="2400" spc="-1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leaky/randomized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Relu and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if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the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results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are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not satisfactory, </a:t>
            </a:r>
            <a:r>
              <a:rPr sz="2400" spc="-70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you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may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try</a:t>
            </a:r>
            <a:r>
              <a:rPr sz="2400" spc="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other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activation</a:t>
            </a:r>
            <a:r>
              <a:rPr sz="2400" spc="2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 </a:t>
            </a:r>
            <a:r>
              <a:rPr sz="2400" spc="-5" dirty="0">
                <a:latin typeface="Cambria" panose="02040503050406030204" pitchFamily="18" charset="0"/>
                <a:ea typeface="Cambria" panose="02040503050406030204" pitchFamily="18" charset="0"/>
                <a:cs typeface="Segoe Print"/>
              </a:rPr>
              <a:t>functions.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6421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3EF7A-E1C6-4077-A38D-EDA5D6E2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43100"/>
            <a:ext cx="8001000" cy="2800350"/>
          </a:xfrm>
        </p:spPr>
        <p:txBody>
          <a:bodyPr>
            <a:prstTxWarp prst="textChevron">
              <a:avLst/>
            </a:prstTxWarp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Multi-Layer Perceptron </a:t>
            </a:r>
            <a:b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</a:br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(MLP)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09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04987B7-9F16-49D3-9685-7355BFD22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3493" y="1257300"/>
            <a:ext cx="7024744" cy="857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 dirty="0">
                <a:solidFill>
                  <a:srgbClr val="2929FF"/>
                </a:solidFill>
              </a:rPr>
              <a:t>Multi-Layer Perceptron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1CB155F6-DD50-4C47-99A4-2E5E7D797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3493" y="2114550"/>
            <a:ext cx="6777317" cy="4286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 Multi-Layer-Perceptron was first introduced by </a:t>
            </a:r>
            <a:r>
              <a:rPr lang="en-US" altLang="en-US" sz="2800" b="1" dirty="0"/>
              <a:t>M. Minsky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S. </a:t>
            </a:r>
            <a:r>
              <a:rPr lang="en-US" altLang="en-US" sz="2800" b="1" dirty="0" err="1"/>
              <a:t>Papert</a:t>
            </a:r>
            <a:r>
              <a:rPr lang="en-US" altLang="en-US" sz="2800" dirty="0"/>
              <a:t> in 1969.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It is an extended </a:t>
            </a:r>
            <a:r>
              <a:rPr lang="en-US" altLang="en-US" sz="2800" b="1" dirty="0"/>
              <a:t>Perceptron</a:t>
            </a:r>
            <a:r>
              <a:rPr lang="en-US" altLang="en-US" sz="2800" dirty="0"/>
              <a:t> and has one or more </a:t>
            </a:r>
            <a:r>
              <a:rPr lang="en-US" altLang="en-US" sz="2800" b="1" dirty="0"/>
              <a:t>hidden neuron layers</a:t>
            </a:r>
            <a:r>
              <a:rPr lang="en-US" altLang="en-US" sz="2800" dirty="0"/>
              <a:t> between its input and output layers.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Due to its extended structure, a Multi-Layer-Perceptron is able to solve every logical operation, including the XOR problem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B8CDADF-CD34-46AF-8332-8CBD320EA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1" y="1722230"/>
            <a:ext cx="7928229" cy="4546048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B4EFF60-A665-48B6-8D13-3B667E028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9180" y="864980"/>
            <a:ext cx="7024744" cy="857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 dirty="0">
                <a:solidFill>
                  <a:srgbClr val="2929FF"/>
                </a:solidFill>
              </a:rPr>
              <a:t>Multi-Layer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3121254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Oval 2">
            <a:extLst>
              <a:ext uri="{FF2B5EF4-FFF2-40B4-BE49-F238E27FC236}">
                <a16:creationId xmlns:a16="http://schemas.microsoft.com/office/drawing/2014/main" id="{04080B4D-37B3-4F00-BF50-C827CA48C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411016"/>
            <a:ext cx="228600" cy="275035"/>
          </a:xfrm>
          <a:prstGeom prst="ellipse">
            <a:avLst/>
          </a:prstGeom>
          <a:solidFill>
            <a:srgbClr val="CCCC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07" name="Oval 3">
            <a:extLst>
              <a:ext uri="{FF2B5EF4-FFF2-40B4-BE49-F238E27FC236}">
                <a16:creationId xmlns:a16="http://schemas.microsoft.com/office/drawing/2014/main" id="{B165ACFB-3111-4110-8237-8A6BB5C5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50" y="3143250"/>
            <a:ext cx="285750" cy="282178"/>
          </a:xfrm>
          <a:prstGeom prst="ellipse">
            <a:avLst/>
          </a:prstGeom>
          <a:solidFill>
            <a:srgbClr val="CCCC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08" name="Oval 4">
            <a:extLst>
              <a:ext uri="{FF2B5EF4-FFF2-40B4-BE49-F238E27FC236}">
                <a16:creationId xmlns:a16="http://schemas.microsoft.com/office/drawing/2014/main" id="{3F81A67F-6E70-4BF5-954F-350C14B2E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2000250"/>
            <a:ext cx="514350" cy="457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09" name="Oval 5">
            <a:extLst>
              <a:ext uri="{FF2B5EF4-FFF2-40B4-BE49-F238E27FC236}">
                <a16:creationId xmlns:a16="http://schemas.microsoft.com/office/drawing/2014/main" id="{E1EA22DC-DBD8-469F-A134-9ED15A7FE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3314700"/>
            <a:ext cx="514350" cy="457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0" name="Oval 6">
            <a:extLst>
              <a:ext uri="{FF2B5EF4-FFF2-40B4-BE49-F238E27FC236}">
                <a16:creationId xmlns:a16="http://schemas.microsoft.com/office/drawing/2014/main" id="{DDB3CE4F-6406-4D7C-9735-C1E6BB896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2628900"/>
            <a:ext cx="514350" cy="457200"/>
          </a:xfrm>
          <a:prstGeom prst="ellipse">
            <a:avLst/>
          </a:prstGeom>
          <a:solidFill>
            <a:srgbClr val="CCCCFF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1" name="Line 7">
            <a:extLst>
              <a:ext uri="{FF2B5EF4-FFF2-40B4-BE49-F238E27FC236}">
                <a16:creationId xmlns:a16="http://schemas.microsoft.com/office/drawing/2014/main" id="{AF722A4B-3868-4A35-857D-2F8B021D0C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0300" y="2571750"/>
            <a:ext cx="40005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2" name="Line 8">
            <a:extLst>
              <a:ext uri="{FF2B5EF4-FFF2-40B4-BE49-F238E27FC236}">
                <a16:creationId xmlns:a16="http://schemas.microsoft.com/office/drawing/2014/main" id="{69B1D33A-BC75-45F5-88E4-70AE96E94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3314700"/>
            <a:ext cx="457200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3" name="Line 9">
            <a:extLst>
              <a:ext uri="{FF2B5EF4-FFF2-40B4-BE49-F238E27FC236}">
                <a16:creationId xmlns:a16="http://schemas.microsoft.com/office/drawing/2014/main" id="{7077BA7D-0CCC-438E-8D34-466DC8DEEB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228850"/>
            <a:ext cx="1200150" cy="28575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4" name="Line 10">
            <a:extLst>
              <a:ext uri="{FF2B5EF4-FFF2-40B4-BE49-F238E27FC236}">
                <a16:creationId xmlns:a16="http://schemas.microsoft.com/office/drawing/2014/main" id="{6EA4F65D-02EA-4228-9EA0-6790BFD27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1257300" cy="91440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5" name="Line 11">
            <a:extLst>
              <a:ext uri="{FF2B5EF4-FFF2-40B4-BE49-F238E27FC236}">
                <a16:creationId xmlns:a16="http://schemas.microsoft.com/office/drawing/2014/main" id="{768F4FB5-06EE-4A04-B34F-B291BA28A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343150"/>
            <a:ext cx="1200150" cy="91440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6" name="Line 12">
            <a:extLst>
              <a:ext uri="{FF2B5EF4-FFF2-40B4-BE49-F238E27FC236}">
                <a16:creationId xmlns:a16="http://schemas.microsoft.com/office/drawing/2014/main" id="{1AAA0127-744F-4952-81DF-198C47399B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257550"/>
            <a:ext cx="1200150" cy="28575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7" name="Line 13">
            <a:extLst>
              <a:ext uri="{FF2B5EF4-FFF2-40B4-BE49-F238E27FC236}">
                <a16:creationId xmlns:a16="http://schemas.microsoft.com/office/drawing/2014/main" id="{6318975E-8CB1-48F6-B8B2-6046D98C8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228850"/>
            <a:ext cx="1143000" cy="51435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8" name="Line 14">
            <a:extLst>
              <a:ext uri="{FF2B5EF4-FFF2-40B4-BE49-F238E27FC236}">
                <a16:creationId xmlns:a16="http://schemas.microsoft.com/office/drawing/2014/main" id="{C45026B3-D538-45F8-9A04-C1A805C2EE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2971800"/>
            <a:ext cx="1085850" cy="51435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19" name="Line 15">
            <a:extLst>
              <a:ext uri="{FF2B5EF4-FFF2-40B4-BE49-F238E27FC236}">
                <a16:creationId xmlns:a16="http://schemas.microsoft.com/office/drawing/2014/main" id="{E7153874-8F54-463D-9B2D-75B08B101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1428750"/>
            <a:ext cx="0" cy="57150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20" name="Line 16">
            <a:extLst>
              <a:ext uri="{FF2B5EF4-FFF2-40B4-BE49-F238E27FC236}">
                <a16:creationId xmlns:a16="http://schemas.microsoft.com/office/drawing/2014/main" id="{89209693-8DAA-4779-8177-F77F03EC45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57650" y="3771900"/>
            <a:ext cx="400050" cy="275036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21" name="Line 17">
            <a:extLst>
              <a:ext uri="{FF2B5EF4-FFF2-40B4-BE49-F238E27FC236}">
                <a16:creationId xmlns:a16="http://schemas.microsoft.com/office/drawing/2014/main" id="{2944FD46-DD1B-4F03-AB44-95AE3BE5D2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086100"/>
            <a:ext cx="114300" cy="400050"/>
          </a:xfrm>
          <a:prstGeom prst="line">
            <a:avLst/>
          </a:prstGeom>
          <a:noFill/>
          <a:ln w="28575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00722" name="Text Box 18">
            <a:extLst>
              <a:ext uri="{FF2B5EF4-FFF2-40B4-BE49-F238E27FC236}">
                <a16:creationId xmlns:a16="http://schemas.microsoft.com/office/drawing/2014/main" id="{396C22FC-3C64-4D2D-AD4F-8D0B2C91F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850" y="2114551"/>
            <a:ext cx="4000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-1</a:t>
            </a:r>
          </a:p>
        </p:txBody>
      </p:sp>
      <p:sp>
        <p:nvSpPr>
          <p:cNvPr id="200723" name="Text Box 19">
            <a:extLst>
              <a:ext uri="{FF2B5EF4-FFF2-40B4-BE49-F238E27FC236}">
                <a16:creationId xmlns:a16="http://schemas.microsoft.com/office/drawing/2014/main" id="{105797D8-180B-4BA7-A74B-2EF89EADF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550" y="3143251"/>
            <a:ext cx="4000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-1</a:t>
            </a:r>
          </a:p>
        </p:txBody>
      </p:sp>
      <p:sp>
        <p:nvSpPr>
          <p:cNvPr id="200724" name="Text Box 20">
            <a:extLst>
              <a:ext uri="{FF2B5EF4-FFF2-40B4-BE49-F238E27FC236}">
                <a16:creationId xmlns:a16="http://schemas.microsoft.com/office/drawing/2014/main" id="{F07218C9-ED5B-434C-B84B-A44958E09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2457451"/>
            <a:ext cx="4000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-1</a:t>
            </a:r>
          </a:p>
        </p:txBody>
      </p:sp>
      <p:sp>
        <p:nvSpPr>
          <p:cNvPr id="200725" name="Text Box 21">
            <a:extLst>
              <a:ext uri="{FF2B5EF4-FFF2-40B4-BE49-F238E27FC236}">
                <a16:creationId xmlns:a16="http://schemas.microsoft.com/office/drawing/2014/main" id="{868F56E8-C9CD-467B-B540-17EEFA297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914651"/>
            <a:ext cx="4000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-1</a:t>
            </a:r>
          </a:p>
        </p:txBody>
      </p: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897D5ACD-E6EC-4327-867A-FDA64D5FA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1543051"/>
            <a:ext cx="6286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1.5</a:t>
            </a:r>
          </a:p>
        </p:txBody>
      </p:sp>
      <p:sp>
        <p:nvSpPr>
          <p:cNvPr id="200727" name="Text Box 23">
            <a:extLst>
              <a:ext uri="{FF2B5EF4-FFF2-40B4-BE49-F238E27FC236}">
                <a16:creationId xmlns:a16="http://schemas.microsoft.com/office/drawing/2014/main" id="{24B8B521-2327-4BDB-89F1-F6BC9D441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4057650"/>
            <a:ext cx="6286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 dirty="0">
                <a:solidFill>
                  <a:prstClr val="black"/>
                </a:solidFill>
                <a:latin typeface="Cambria"/>
              </a:rPr>
              <a:t>0.5</a:t>
            </a:r>
          </a:p>
        </p:txBody>
      </p:sp>
      <p:sp>
        <p:nvSpPr>
          <p:cNvPr id="200728" name="Text Box 24">
            <a:extLst>
              <a:ext uri="{FF2B5EF4-FFF2-40B4-BE49-F238E27FC236}">
                <a16:creationId xmlns:a16="http://schemas.microsoft.com/office/drawing/2014/main" id="{518BD0D8-A11A-404B-9F8F-567FAB0A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3257551"/>
            <a:ext cx="6286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 dirty="0">
                <a:solidFill>
                  <a:prstClr val="black"/>
                </a:solidFill>
                <a:latin typeface="Cambria"/>
              </a:rPr>
              <a:t>-0.5</a:t>
            </a:r>
          </a:p>
        </p:txBody>
      </p:sp>
      <p:sp>
        <p:nvSpPr>
          <p:cNvPr id="200729" name="Text Box 25">
            <a:extLst>
              <a:ext uri="{FF2B5EF4-FFF2-40B4-BE49-F238E27FC236}">
                <a16:creationId xmlns:a16="http://schemas.microsoft.com/office/drawing/2014/main" id="{57F3E0A3-E5BC-4CEB-B000-D0077D4A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971801"/>
            <a:ext cx="4000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-1</a:t>
            </a:r>
          </a:p>
        </p:txBody>
      </p:sp>
      <p:sp>
        <p:nvSpPr>
          <p:cNvPr id="200730" name="Text Box 26">
            <a:extLst>
              <a:ext uri="{FF2B5EF4-FFF2-40B4-BE49-F238E27FC236}">
                <a16:creationId xmlns:a16="http://schemas.microsoft.com/office/drawing/2014/main" id="{10012C8F-A8A8-46C8-8322-D49F477D9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350" y="2171701"/>
            <a:ext cx="400050" cy="2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sz="1350">
                <a:solidFill>
                  <a:prstClr val="black"/>
                </a:solidFill>
                <a:latin typeface="Cambria"/>
              </a:rPr>
              <a:t>1</a:t>
            </a:r>
          </a:p>
        </p:txBody>
      </p:sp>
      <p:sp>
        <p:nvSpPr>
          <p:cNvPr id="200731" name="Text Box 27">
            <a:extLst>
              <a:ext uri="{FF2B5EF4-FFF2-40B4-BE49-F238E27FC236}">
                <a16:creationId xmlns:a16="http://schemas.microsoft.com/office/drawing/2014/main" id="{9E53C9F9-3DC1-4224-942D-3A3E52EE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178925"/>
            <a:ext cx="3771900" cy="159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9056" tIns="34529" rIns="69056" bIns="34529">
            <a:spAutoFit/>
          </a:bodyPr>
          <a:lstStyle/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Activation function we use:</a:t>
            </a:r>
          </a:p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                      1 if net is &gt;0</a:t>
            </a:r>
          </a:p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h(net)=</a:t>
            </a:r>
          </a:p>
          <a:p>
            <a:pPr defTabSz="685800">
              <a:spcBef>
                <a:spcPct val="50000"/>
              </a:spcBef>
            </a:pPr>
            <a:r>
              <a:rPr lang="en-US" altLang="en-US" dirty="0">
                <a:solidFill>
                  <a:prstClr val="black"/>
                </a:solidFill>
                <a:latin typeface="Cambria"/>
              </a:rPr>
              <a:t>                      0 if net is &lt;0</a:t>
            </a:r>
          </a:p>
        </p:txBody>
      </p:sp>
      <p:sp>
        <p:nvSpPr>
          <p:cNvPr id="200732" name="AutoShape 28">
            <a:extLst>
              <a:ext uri="{FF2B5EF4-FFF2-40B4-BE49-F238E27FC236}">
                <a16:creationId xmlns:a16="http://schemas.microsoft.com/office/drawing/2014/main" id="{EF4D649D-375B-4049-93B8-5233C2599607}"/>
              </a:ext>
            </a:extLst>
          </p:cNvPr>
          <p:cNvSpPr>
            <a:spLocks/>
          </p:cNvSpPr>
          <p:nvPr/>
        </p:nvSpPr>
        <p:spPr bwMode="auto">
          <a:xfrm>
            <a:off x="1428750" y="474345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17088" dir="4648272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defTabSz="685800"/>
            <a:endParaRPr lang="en-US" sz="135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4EF3B0C3-A1DF-4D60-9D37-999C35B3ECE0}"/>
              </a:ext>
            </a:extLst>
          </p:cNvPr>
          <p:cNvSpPr txBox="1">
            <a:spLocks noChangeArrowheads="1"/>
          </p:cNvSpPr>
          <p:nvPr/>
        </p:nvSpPr>
        <p:spPr>
          <a:xfrm>
            <a:off x="4686300" y="0"/>
            <a:ext cx="3384274" cy="514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defTabSz="685800">
              <a:spcBef>
                <a:spcPct val="0"/>
              </a:spcBef>
              <a:buNone/>
              <a:defRPr sz="4400">
                <a:solidFill>
                  <a:srgbClr val="2929FF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dirty="0"/>
              <a:t>XOR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04857F-C458-4BA1-AC48-A21E84D1A4CE}"/>
              </a:ext>
            </a:extLst>
          </p:cNvPr>
          <p:cNvSpPr/>
          <p:nvPr/>
        </p:nvSpPr>
        <p:spPr>
          <a:xfrm>
            <a:off x="2162581" y="2425304"/>
            <a:ext cx="3129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defTabSz="685800"/>
            <a:r>
              <a:rPr lang="en-US" altLang="en-US" dirty="0">
                <a:solidFill>
                  <a:prstClr val="black"/>
                </a:solidFill>
                <a:latin typeface="Cambria"/>
              </a:rPr>
              <a:t>1</a:t>
            </a:r>
            <a:endParaRPr lang="en-US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BD4C98-4411-4274-808D-00232071D95B}"/>
              </a:ext>
            </a:extLst>
          </p:cNvPr>
          <p:cNvSpPr/>
          <p:nvPr/>
        </p:nvSpPr>
        <p:spPr>
          <a:xfrm>
            <a:off x="2134362" y="3143250"/>
            <a:ext cx="31290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defTabSz="685800"/>
            <a:r>
              <a:rPr lang="en-US" altLang="en-US" dirty="0">
                <a:solidFill>
                  <a:prstClr val="black"/>
                </a:solidFill>
                <a:latin typeface="Cambria"/>
              </a:rPr>
              <a:t>1</a:t>
            </a:r>
            <a:endParaRPr lang="en-US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DDE597-B1EB-42D9-A900-89FEB2296C0B}"/>
              </a:ext>
            </a:extLst>
          </p:cNvPr>
          <p:cNvSpPr/>
          <p:nvPr/>
        </p:nvSpPr>
        <p:spPr>
          <a:xfrm>
            <a:off x="4557981" y="1657350"/>
            <a:ext cx="249780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defTabSz="685800"/>
            <a:r>
              <a:rPr lang="en-US" altLang="en-US" sz="1500" dirty="0">
                <a:solidFill>
                  <a:prstClr val="black"/>
                </a:solidFill>
                <a:latin typeface="Cambria"/>
              </a:rPr>
              <a:t>(1*1.5)+(1*-1)+(1*-1)=-0.5  </a:t>
            </a:r>
          </a:p>
          <a:p>
            <a:pPr defTabSz="685800"/>
            <a:r>
              <a:rPr lang="en-US" altLang="en-US" sz="1500" dirty="0">
                <a:solidFill>
                  <a:prstClr val="black"/>
                </a:solidFill>
                <a:latin typeface="Cambria"/>
              </a:rPr>
              <a:t> </a:t>
            </a:r>
            <a:r>
              <a:rPr lang="en-US" altLang="en-US" sz="1500" b="1" dirty="0">
                <a:solidFill>
                  <a:srgbClr val="FF0000"/>
                </a:solidFill>
                <a:latin typeface="Cambria"/>
              </a:rPr>
              <a:t>so output is 0</a:t>
            </a:r>
            <a:endParaRPr lang="en-US" sz="1500" b="1" dirty="0">
              <a:solidFill>
                <a:srgbClr val="FF0000"/>
              </a:solidFill>
              <a:latin typeface="Cambr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24769-8D26-4EBB-BC6F-AC48DDF01E56}"/>
              </a:ext>
            </a:extLst>
          </p:cNvPr>
          <p:cNvSpPr/>
          <p:nvPr/>
        </p:nvSpPr>
        <p:spPr>
          <a:xfrm>
            <a:off x="4514850" y="3657600"/>
            <a:ext cx="2497800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defTabSz="685800"/>
            <a:r>
              <a:rPr lang="en-US" altLang="en-US" sz="1500" dirty="0">
                <a:solidFill>
                  <a:prstClr val="black"/>
                </a:solidFill>
                <a:latin typeface="Cambria"/>
              </a:rPr>
              <a:t>(1*0.5)+(1*-1)+(1*-1)=-1.5  </a:t>
            </a:r>
          </a:p>
          <a:p>
            <a:pPr defTabSz="685800"/>
            <a:r>
              <a:rPr lang="en-US" altLang="en-US" sz="1500" dirty="0">
                <a:solidFill>
                  <a:prstClr val="black"/>
                </a:solidFill>
                <a:latin typeface="Cambria"/>
              </a:rPr>
              <a:t> so output is 0</a:t>
            </a:r>
            <a:endParaRPr lang="en-US" sz="1500" dirty="0">
              <a:solidFill>
                <a:prstClr val="black"/>
              </a:solidFill>
              <a:latin typeface="Cambria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749027-ED0C-4FF0-942D-1336D4F8E832}"/>
              </a:ext>
            </a:extLst>
          </p:cNvPr>
          <p:cNvSpPr/>
          <p:nvPr/>
        </p:nvSpPr>
        <p:spPr>
          <a:xfrm>
            <a:off x="6286501" y="2571751"/>
            <a:ext cx="272382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defTabSz="685800"/>
            <a:r>
              <a:rPr lang="en-US" altLang="en-US" dirty="0">
                <a:solidFill>
                  <a:prstClr val="black"/>
                </a:solidFill>
                <a:latin typeface="Cambria"/>
              </a:rPr>
              <a:t>(1*.5)+(1*1)+(1*-1)=-0.5 </a:t>
            </a:r>
          </a:p>
          <a:p>
            <a:pPr defTabSz="685800"/>
            <a:r>
              <a:rPr lang="en-US" altLang="en-US" b="1" dirty="0">
                <a:solidFill>
                  <a:srgbClr val="FF0000"/>
                </a:solidFill>
                <a:latin typeface="Cambria"/>
              </a:rPr>
              <a:t> Output is 0</a:t>
            </a:r>
            <a:endParaRPr lang="en-US" b="1" dirty="0">
              <a:solidFill>
                <a:srgbClr val="FF0000"/>
              </a:solidFill>
              <a:latin typeface="Cambria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5FDF0912-4F6F-4EAF-A711-6B2FF22CD494}"/>
              </a:ext>
            </a:extLst>
          </p:cNvPr>
          <p:cNvSpPr txBox="1">
            <a:spLocks noChangeArrowheads="1"/>
          </p:cNvSpPr>
          <p:nvPr/>
        </p:nvSpPr>
        <p:spPr>
          <a:xfrm>
            <a:off x="3886200" y="4572000"/>
            <a:ext cx="5061125" cy="108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685800"/>
            <a:r>
              <a:rPr lang="en-US" altLang="en-US" sz="3000" dirty="0">
                <a:solidFill>
                  <a:srgbClr val="C66951"/>
                </a:solidFill>
                <a:latin typeface="Calibri"/>
              </a:rPr>
              <a:t>This architecture is known as </a:t>
            </a:r>
          </a:p>
          <a:p>
            <a:pPr defTabSz="685800"/>
            <a:r>
              <a:rPr lang="en-US" altLang="en-US" sz="3000" dirty="0">
                <a:solidFill>
                  <a:srgbClr val="0070C0"/>
                </a:solidFill>
                <a:latin typeface="Calibri"/>
              </a:rPr>
              <a:t>Multilayer Perceptron/Network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4481B-9D1E-4B71-A7AF-3652DD03A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" y="264043"/>
            <a:ext cx="2049237" cy="20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4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31" grpId="0"/>
      <p:bldP spid="2" grpId="0" animBg="1"/>
      <p:bldP spid="31" grpId="0" animBg="1"/>
      <p:bldP spid="3" grpId="0" animBg="1"/>
      <p:bldP spid="4" grpId="0" animBg="1"/>
      <p:bldP spid="34" grpId="0" animBg="1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B248DBFD-1ABE-4963-852D-A53D6E327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606" y="539353"/>
            <a:ext cx="6172200" cy="8572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 dirty="0">
                <a:solidFill>
                  <a:srgbClr val="2929FF"/>
                </a:solidFill>
              </a:rPr>
              <a:t>Multi-Layer Perceptron</a:t>
            </a:r>
          </a:p>
        </p:txBody>
      </p:sp>
      <p:pic>
        <p:nvPicPr>
          <p:cNvPr id="4" name="Picture 3" descr="A picture containing air, orange, small, sitting&#10;&#10;Description automatically generated">
            <a:extLst>
              <a:ext uri="{FF2B5EF4-FFF2-40B4-BE49-F238E27FC236}">
                <a16:creationId xmlns:a16="http://schemas.microsoft.com/office/drawing/2014/main" id="{219E8CF8-23FF-48E8-8014-0B7ED32CF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4550"/>
            <a:ext cx="5740254" cy="3636318"/>
          </a:xfrm>
          <a:prstGeom prst="rect">
            <a:avLst/>
          </a:prstGeom>
        </p:spPr>
      </p:pic>
      <p:graphicFrame>
        <p:nvGraphicFramePr>
          <p:cNvPr id="7" name="Group 29">
            <a:extLst>
              <a:ext uri="{FF2B5EF4-FFF2-40B4-BE49-F238E27FC236}">
                <a16:creationId xmlns:a16="http://schemas.microsoft.com/office/drawing/2014/main" id="{152DB5DA-6791-43C2-BA1E-29E8F9D1C4CC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5429250" y="1535906"/>
          <a:ext cx="3486150" cy="4335638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381700224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075256437"/>
                    </a:ext>
                  </a:extLst>
                </a:gridCol>
              </a:tblGrid>
              <a:tr h="3429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Type</a:t>
                      </a:r>
                    </a:p>
                  </a:txBody>
                  <a:tcPr marL="68580" marR="68580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Feed Forward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78309"/>
                  </a:ext>
                </a:extLst>
              </a:tr>
              <a:tr h="72694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Neuron Layer</a:t>
                      </a:r>
                    </a:p>
                  </a:txBody>
                  <a:tcPr marL="68580" marR="68580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 input layer , 1 output layer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1 or more hidden layers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480747"/>
                  </a:ext>
                </a:extLst>
              </a:tr>
              <a:tr h="6858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Input Values types</a:t>
                      </a:r>
                    </a:p>
                  </a:txBody>
                  <a:tcPr marL="68580" marR="68580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Binary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450841"/>
                  </a:ext>
                </a:extLst>
              </a:tr>
              <a:tr h="48006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Activation Function</a:t>
                      </a:r>
                    </a:p>
                  </a:txBody>
                  <a:tcPr marL="68580" marR="68580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Hard Limiter /Sigmoid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427711"/>
                  </a:ext>
                </a:extLst>
              </a:tr>
              <a:tr h="577454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Learning Methods</a:t>
                      </a:r>
                    </a:p>
                  </a:txBody>
                  <a:tcPr marL="68580" marR="68580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Supervised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005244"/>
                  </a:ext>
                </a:extLst>
              </a:tr>
              <a:tr h="521208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Learning Algorithm</a:t>
                      </a:r>
                    </a:p>
                  </a:txBody>
                  <a:tcPr marL="68580" marR="68580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Delta Learning rules,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Back Propagation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300111"/>
                  </a:ext>
                </a:extLst>
              </a:tr>
              <a:tr h="685800"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Mainly Used in</a:t>
                      </a:r>
                    </a:p>
                  </a:txBody>
                  <a:tcPr marL="68580" marR="68580" marT="34290" marB="3429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defRPr sz="28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defRPr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Complex logical operations </a:t>
                      </a:r>
                      <a:b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pattern classification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92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5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99B2EC0-C995-4C1F-A163-B3E5F8DEB3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61764" y="24548"/>
            <a:ext cx="3456686" cy="4744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Neural</a:t>
            </a:r>
            <a:r>
              <a:rPr spc="-5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BE42DCE-491E-43E2-AD07-3C3D07CDF950}"/>
              </a:ext>
            </a:extLst>
          </p:cNvPr>
          <p:cNvSpPr txBox="1"/>
          <p:nvPr/>
        </p:nvSpPr>
        <p:spPr>
          <a:xfrm>
            <a:off x="780853" y="613021"/>
            <a:ext cx="6146458" cy="88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Neural</a:t>
            </a:r>
            <a:r>
              <a:rPr sz="2400" b="1" u="heavy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Networks: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3-layer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network,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hidden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layers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20751E3C-1ACB-4D45-936E-FA248B62A0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132" y="5243576"/>
            <a:ext cx="7496556" cy="480059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C883FD25-5E9A-4488-A8C9-A3E86123E1A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132" y="4618481"/>
            <a:ext cx="7486650" cy="433577"/>
          </a:xfrm>
          <a:prstGeom prst="rect">
            <a:avLst/>
          </a:prstGeom>
        </p:spPr>
      </p:pic>
      <p:grpSp>
        <p:nvGrpSpPr>
          <p:cNvPr id="8" name="object 6">
            <a:extLst>
              <a:ext uri="{FF2B5EF4-FFF2-40B4-BE49-F238E27FC236}">
                <a16:creationId xmlns:a16="http://schemas.microsoft.com/office/drawing/2014/main" id="{2CE23ED1-BCAF-48C4-BA53-3AAF47519A22}"/>
              </a:ext>
            </a:extLst>
          </p:cNvPr>
          <p:cNvGrpSpPr/>
          <p:nvPr/>
        </p:nvGrpSpPr>
        <p:grpSpPr>
          <a:xfrm>
            <a:off x="1700657" y="1555598"/>
            <a:ext cx="5435600" cy="2817495"/>
            <a:chOff x="574548" y="1572767"/>
            <a:chExt cx="5435600" cy="2817495"/>
          </a:xfrm>
        </p:grpSpPr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18102CF4-8C6C-4CE1-8659-B260B57FD0D9}"/>
                </a:ext>
              </a:extLst>
            </p:cNvPr>
            <p:cNvSpPr/>
            <p:nvPr/>
          </p:nvSpPr>
          <p:spPr>
            <a:xfrm>
              <a:off x="2426208" y="1572767"/>
              <a:ext cx="2310765" cy="923925"/>
            </a:xfrm>
            <a:custGeom>
              <a:avLst/>
              <a:gdLst/>
              <a:ahLst/>
              <a:cxnLst/>
              <a:rect l="l" t="t" r="r" b="b"/>
              <a:pathLst>
                <a:path w="2310765" h="923925">
                  <a:moveTo>
                    <a:pt x="540258" y="270129"/>
                  </a:moveTo>
                  <a:lnTo>
                    <a:pt x="535901" y="221564"/>
                  </a:lnTo>
                  <a:lnTo>
                    <a:pt x="523354" y="175869"/>
                  </a:lnTo>
                  <a:lnTo>
                    <a:pt x="503377" y="133781"/>
                  </a:lnTo>
                  <a:lnTo>
                    <a:pt x="476732" y="96075"/>
                  </a:lnTo>
                  <a:lnTo>
                    <a:pt x="444182" y="63525"/>
                  </a:lnTo>
                  <a:lnTo>
                    <a:pt x="406476" y="36880"/>
                  </a:lnTo>
                  <a:lnTo>
                    <a:pt x="364388" y="16903"/>
                  </a:lnTo>
                  <a:lnTo>
                    <a:pt x="318693" y="4356"/>
                  </a:lnTo>
                  <a:lnTo>
                    <a:pt x="270129" y="0"/>
                  </a:lnTo>
                  <a:lnTo>
                    <a:pt x="221551" y="4356"/>
                  </a:lnTo>
                  <a:lnTo>
                    <a:pt x="175856" y="16903"/>
                  </a:lnTo>
                  <a:lnTo>
                    <a:pt x="133769" y="36880"/>
                  </a:lnTo>
                  <a:lnTo>
                    <a:pt x="96062" y="63525"/>
                  </a:lnTo>
                  <a:lnTo>
                    <a:pt x="63512" y="96075"/>
                  </a:lnTo>
                  <a:lnTo>
                    <a:pt x="36868" y="133781"/>
                  </a:lnTo>
                  <a:lnTo>
                    <a:pt x="16891" y="175869"/>
                  </a:lnTo>
                  <a:lnTo>
                    <a:pt x="4343" y="221564"/>
                  </a:lnTo>
                  <a:lnTo>
                    <a:pt x="0" y="270129"/>
                  </a:lnTo>
                  <a:lnTo>
                    <a:pt x="4343" y="318706"/>
                  </a:lnTo>
                  <a:lnTo>
                    <a:pt x="16891" y="364401"/>
                  </a:lnTo>
                  <a:lnTo>
                    <a:pt x="36868" y="406488"/>
                  </a:lnTo>
                  <a:lnTo>
                    <a:pt x="63512" y="444195"/>
                  </a:lnTo>
                  <a:lnTo>
                    <a:pt x="96062" y="476745"/>
                  </a:lnTo>
                  <a:lnTo>
                    <a:pt x="133769" y="503389"/>
                  </a:lnTo>
                  <a:lnTo>
                    <a:pt x="175856" y="523367"/>
                  </a:lnTo>
                  <a:lnTo>
                    <a:pt x="221551" y="535914"/>
                  </a:lnTo>
                  <a:lnTo>
                    <a:pt x="270129" y="540258"/>
                  </a:lnTo>
                  <a:lnTo>
                    <a:pt x="318693" y="535914"/>
                  </a:lnTo>
                  <a:lnTo>
                    <a:pt x="364388" y="523367"/>
                  </a:lnTo>
                  <a:lnTo>
                    <a:pt x="406476" y="503389"/>
                  </a:lnTo>
                  <a:lnTo>
                    <a:pt x="444182" y="476745"/>
                  </a:lnTo>
                  <a:lnTo>
                    <a:pt x="476732" y="444195"/>
                  </a:lnTo>
                  <a:lnTo>
                    <a:pt x="503377" y="406488"/>
                  </a:lnTo>
                  <a:lnTo>
                    <a:pt x="523354" y="364401"/>
                  </a:lnTo>
                  <a:lnTo>
                    <a:pt x="535901" y="318706"/>
                  </a:lnTo>
                  <a:lnTo>
                    <a:pt x="540258" y="270129"/>
                  </a:lnTo>
                  <a:close/>
                </a:path>
                <a:path w="2310765" h="923925">
                  <a:moveTo>
                    <a:pt x="2310384" y="653796"/>
                  </a:moveTo>
                  <a:lnTo>
                    <a:pt x="2306028" y="605320"/>
                  </a:lnTo>
                  <a:lnTo>
                    <a:pt x="2293480" y="559676"/>
                  </a:lnTo>
                  <a:lnTo>
                    <a:pt x="2273503" y="517652"/>
                  </a:lnTo>
                  <a:lnTo>
                    <a:pt x="2246858" y="480009"/>
                  </a:lnTo>
                  <a:lnTo>
                    <a:pt x="2214308" y="447497"/>
                  </a:lnTo>
                  <a:lnTo>
                    <a:pt x="2176602" y="420878"/>
                  </a:lnTo>
                  <a:lnTo>
                    <a:pt x="2134514" y="400926"/>
                  </a:lnTo>
                  <a:lnTo>
                    <a:pt x="2088819" y="388404"/>
                  </a:lnTo>
                  <a:lnTo>
                    <a:pt x="2040255" y="384048"/>
                  </a:lnTo>
                  <a:lnTo>
                    <a:pt x="1991677" y="388404"/>
                  </a:lnTo>
                  <a:lnTo>
                    <a:pt x="1945982" y="400926"/>
                  </a:lnTo>
                  <a:lnTo>
                    <a:pt x="1903895" y="420878"/>
                  </a:lnTo>
                  <a:lnTo>
                    <a:pt x="1866188" y="447497"/>
                  </a:lnTo>
                  <a:lnTo>
                    <a:pt x="1833638" y="480009"/>
                  </a:lnTo>
                  <a:lnTo>
                    <a:pt x="1806994" y="517652"/>
                  </a:lnTo>
                  <a:lnTo>
                    <a:pt x="1787017" y="559676"/>
                  </a:lnTo>
                  <a:lnTo>
                    <a:pt x="1774469" y="605320"/>
                  </a:lnTo>
                  <a:lnTo>
                    <a:pt x="1770126" y="653796"/>
                  </a:lnTo>
                  <a:lnTo>
                    <a:pt x="1774469" y="702284"/>
                  </a:lnTo>
                  <a:lnTo>
                    <a:pt x="1787017" y="747928"/>
                  </a:lnTo>
                  <a:lnTo>
                    <a:pt x="1806994" y="789940"/>
                  </a:lnTo>
                  <a:lnTo>
                    <a:pt x="1833638" y="827595"/>
                  </a:lnTo>
                  <a:lnTo>
                    <a:pt x="1866188" y="860107"/>
                  </a:lnTo>
                  <a:lnTo>
                    <a:pt x="1903895" y="886714"/>
                  </a:lnTo>
                  <a:lnTo>
                    <a:pt x="1945982" y="906678"/>
                  </a:lnTo>
                  <a:lnTo>
                    <a:pt x="1991677" y="919200"/>
                  </a:lnTo>
                  <a:lnTo>
                    <a:pt x="2040255" y="923544"/>
                  </a:lnTo>
                  <a:lnTo>
                    <a:pt x="2088819" y="919200"/>
                  </a:lnTo>
                  <a:lnTo>
                    <a:pt x="2134514" y="906678"/>
                  </a:lnTo>
                  <a:lnTo>
                    <a:pt x="2176602" y="886714"/>
                  </a:lnTo>
                  <a:lnTo>
                    <a:pt x="2214308" y="860107"/>
                  </a:lnTo>
                  <a:lnTo>
                    <a:pt x="2246858" y="827595"/>
                  </a:lnTo>
                  <a:lnTo>
                    <a:pt x="2273503" y="789940"/>
                  </a:lnTo>
                  <a:lnTo>
                    <a:pt x="2293480" y="747928"/>
                  </a:lnTo>
                  <a:lnTo>
                    <a:pt x="2306028" y="702284"/>
                  </a:lnTo>
                  <a:lnTo>
                    <a:pt x="2310384" y="653796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8">
              <a:extLst>
                <a:ext uri="{FF2B5EF4-FFF2-40B4-BE49-F238E27FC236}">
                  <a16:creationId xmlns:a16="http://schemas.microsoft.com/office/drawing/2014/main" id="{F00C0D07-C70F-471E-9211-6C27AB6F6743}"/>
                </a:ext>
              </a:extLst>
            </p:cNvPr>
            <p:cNvSpPr/>
            <p:nvPr/>
          </p:nvSpPr>
          <p:spPr>
            <a:xfrm>
              <a:off x="2964561" y="1836419"/>
              <a:ext cx="1232535" cy="403860"/>
            </a:xfrm>
            <a:custGeom>
              <a:avLst/>
              <a:gdLst/>
              <a:ahLst/>
              <a:cxnLst/>
              <a:rect l="l" t="t" r="r" b="b"/>
              <a:pathLst>
                <a:path w="1232535" h="403860">
                  <a:moveTo>
                    <a:pt x="1157404" y="373401"/>
                  </a:moveTo>
                  <a:lnTo>
                    <a:pt x="1147952" y="403605"/>
                  </a:lnTo>
                  <a:lnTo>
                    <a:pt x="1232027" y="390016"/>
                  </a:lnTo>
                  <a:lnTo>
                    <a:pt x="1218703" y="377189"/>
                  </a:lnTo>
                  <a:lnTo>
                    <a:pt x="1169542" y="377189"/>
                  </a:lnTo>
                  <a:lnTo>
                    <a:pt x="1157404" y="373401"/>
                  </a:lnTo>
                  <a:close/>
                </a:path>
                <a:path w="1232535" h="403860">
                  <a:moveTo>
                    <a:pt x="1161219" y="361211"/>
                  </a:moveTo>
                  <a:lnTo>
                    <a:pt x="1157404" y="373401"/>
                  </a:lnTo>
                  <a:lnTo>
                    <a:pt x="1169542" y="377189"/>
                  </a:lnTo>
                  <a:lnTo>
                    <a:pt x="1173352" y="364997"/>
                  </a:lnTo>
                  <a:lnTo>
                    <a:pt x="1161219" y="361211"/>
                  </a:lnTo>
                  <a:close/>
                </a:path>
                <a:path w="1232535" h="403860">
                  <a:moveTo>
                    <a:pt x="1170686" y="330962"/>
                  </a:moveTo>
                  <a:lnTo>
                    <a:pt x="1161219" y="361211"/>
                  </a:lnTo>
                  <a:lnTo>
                    <a:pt x="1173352" y="364997"/>
                  </a:lnTo>
                  <a:lnTo>
                    <a:pt x="1169542" y="377189"/>
                  </a:lnTo>
                  <a:lnTo>
                    <a:pt x="1218703" y="377189"/>
                  </a:lnTo>
                  <a:lnTo>
                    <a:pt x="1170686" y="330962"/>
                  </a:lnTo>
                  <a:close/>
                </a:path>
                <a:path w="1232535" h="403860">
                  <a:moveTo>
                    <a:pt x="3809" y="0"/>
                  </a:moveTo>
                  <a:lnTo>
                    <a:pt x="0" y="12191"/>
                  </a:lnTo>
                  <a:lnTo>
                    <a:pt x="1157404" y="373401"/>
                  </a:lnTo>
                  <a:lnTo>
                    <a:pt x="1161219" y="361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9">
              <a:extLst>
                <a:ext uri="{FF2B5EF4-FFF2-40B4-BE49-F238E27FC236}">
                  <a16:creationId xmlns:a16="http://schemas.microsoft.com/office/drawing/2014/main" id="{9C50810F-93F8-45C8-B94D-41494327F1C1}"/>
                </a:ext>
              </a:extLst>
            </p:cNvPr>
            <p:cNvSpPr/>
            <p:nvPr/>
          </p:nvSpPr>
          <p:spPr>
            <a:xfrm>
              <a:off x="2426208" y="2331719"/>
              <a:ext cx="2310765" cy="923925"/>
            </a:xfrm>
            <a:custGeom>
              <a:avLst/>
              <a:gdLst/>
              <a:ahLst/>
              <a:cxnLst/>
              <a:rect l="l" t="t" r="r" b="b"/>
              <a:pathLst>
                <a:path w="2310765" h="923925">
                  <a:moveTo>
                    <a:pt x="540258" y="270129"/>
                  </a:moveTo>
                  <a:lnTo>
                    <a:pt x="535901" y="221564"/>
                  </a:lnTo>
                  <a:lnTo>
                    <a:pt x="523354" y="175869"/>
                  </a:lnTo>
                  <a:lnTo>
                    <a:pt x="503377" y="133781"/>
                  </a:lnTo>
                  <a:lnTo>
                    <a:pt x="476732" y="96075"/>
                  </a:lnTo>
                  <a:lnTo>
                    <a:pt x="444182" y="63525"/>
                  </a:lnTo>
                  <a:lnTo>
                    <a:pt x="406476" y="36880"/>
                  </a:lnTo>
                  <a:lnTo>
                    <a:pt x="364388" y="16903"/>
                  </a:lnTo>
                  <a:lnTo>
                    <a:pt x="318693" y="4356"/>
                  </a:lnTo>
                  <a:lnTo>
                    <a:pt x="270129" y="0"/>
                  </a:lnTo>
                  <a:lnTo>
                    <a:pt x="221551" y="4356"/>
                  </a:lnTo>
                  <a:lnTo>
                    <a:pt x="175856" y="16903"/>
                  </a:lnTo>
                  <a:lnTo>
                    <a:pt x="133769" y="36880"/>
                  </a:lnTo>
                  <a:lnTo>
                    <a:pt x="96062" y="63525"/>
                  </a:lnTo>
                  <a:lnTo>
                    <a:pt x="63512" y="96075"/>
                  </a:lnTo>
                  <a:lnTo>
                    <a:pt x="36868" y="133781"/>
                  </a:lnTo>
                  <a:lnTo>
                    <a:pt x="16891" y="175869"/>
                  </a:lnTo>
                  <a:lnTo>
                    <a:pt x="4343" y="221564"/>
                  </a:lnTo>
                  <a:lnTo>
                    <a:pt x="0" y="270129"/>
                  </a:lnTo>
                  <a:lnTo>
                    <a:pt x="4343" y="318706"/>
                  </a:lnTo>
                  <a:lnTo>
                    <a:pt x="16891" y="364401"/>
                  </a:lnTo>
                  <a:lnTo>
                    <a:pt x="36868" y="406488"/>
                  </a:lnTo>
                  <a:lnTo>
                    <a:pt x="63512" y="444195"/>
                  </a:lnTo>
                  <a:lnTo>
                    <a:pt x="96062" y="476745"/>
                  </a:lnTo>
                  <a:lnTo>
                    <a:pt x="133769" y="503389"/>
                  </a:lnTo>
                  <a:lnTo>
                    <a:pt x="175856" y="523367"/>
                  </a:lnTo>
                  <a:lnTo>
                    <a:pt x="221551" y="535914"/>
                  </a:lnTo>
                  <a:lnTo>
                    <a:pt x="270129" y="540258"/>
                  </a:lnTo>
                  <a:lnTo>
                    <a:pt x="318693" y="535914"/>
                  </a:lnTo>
                  <a:lnTo>
                    <a:pt x="364388" y="523367"/>
                  </a:lnTo>
                  <a:lnTo>
                    <a:pt x="406476" y="503389"/>
                  </a:lnTo>
                  <a:lnTo>
                    <a:pt x="444182" y="476745"/>
                  </a:lnTo>
                  <a:lnTo>
                    <a:pt x="476732" y="444195"/>
                  </a:lnTo>
                  <a:lnTo>
                    <a:pt x="503377" y="406488"/>
                  </a:lnTo>
                  <a:lnTo>
                    <a:pt x="523354" y="364401"/>
                  </a:lnTo>
                  <a:lnTo>
                    <a:pt x="535901" y="318706"/>
                  </a:lnTo>
                  <a:lnTo>
                    <a:pt x="540258" y="270129"/>
                  </a:lnTo>
                  <a:close/>
                </a:path>
                <a:path w="2310765" h="923925">
                  <a:moveTo>
                    <a:pt x="2310384" y="653796"/>
                  </a:moveTo>
                  <a:lnTo>
                    <a:pt x="2306028" y="605320"/>
                  </a:lnTo>
                  <a:lnTo>
                    <a:pt x="2293480" y="559676"/>
                  </a:lnTo>
                  <a:lnTo>
                    <a:pt x="2273503" y="517652"/>
                  </a:lnTo>
                  <a:lnTo>
                    <a:pt x="2246858" y="480009"/>
                  </a:lnTo>
                  <a:lnTo>
                    <a:pt x="2214308" y="447497"/>
                  </a:lnTo>
                  <a:lnTo>
                    <a:pt x="2176602" y="420878"/>
                  </a:lnTo>
                  <a:lnTo>
                    <a:pt x="2134514" y="400926"/>
                  </a:lnTo>
                  <a:lnTo>
                    <a:pt x="2088819" y="388404"/>
                  </a:lnTo>
                  <a:lnTo>
                    <a:pt x="2040255" y="384048"/>
                  </a:lnTo>
                  <a:lnTo>
                    <a:pt x="1991677" y="388404"/>
                  </a:lnTo>
                  <a:lnTo>
                    <a:pt x="1945982" y="400926"/>
                  </a:lnTo>
                  <a:lnTo>
                    <a:pt x="1903895" y="420878"/>
                  </a:lnTo>
                  <a:lnTo>
                    <a:pt x="1866188" y="447497"/>
                  </a:lnTo>
                  <a:lnTo>
                    <a:pt x="1833638" y="480009"/>
                  </a:lnTo>
                  <a:lnTo>
                    <a:pt x="1806994" y="517652"/>
                  </a:lnTo>
                  <a:lnTo>
                    <a:pt x="1787017" y="559676"/>
                  </a:lnTo>
                  <a:lnTo>
                    <a:pt x="1774469" y="605320"/>
                  </a:lnTo>
                  <a:lnTo>
                    <a:pt x="1770126" y="653796"/>
                  </a:lnTo>
                  <a:lnTo>
                    <a:pt x="1774469" y="702284"/>
                  </a:lnTo>
                  <a:lnTo>
                    <a:pt x="1787017" y="747928"/>
                  </a:lnTo>
                  <a:lnTo>
                    <a:pt x="1806994" y="789940"/>
                  </a:lnTo>
                  <a:lnTo>
                    <a:pt x="1833638" y="827595"/>
                  </a:lnTo>
                  <a:lnTo>
                    <a:pt x="1866188" y="860107"/>
                  </a:lnTo>
                  <a:lnTo>
                    <a:pt x="1903895" y="886714"/>
                  </a:lnTo>
                  <a:lnTo>
                    <a:pt x="1945982" y="906678"/>
                  </a:lnTo>
                  <a:lnTo>
                    <a:pt x="1991677" y="919200"/>
                  </a:lnTo>
                  <a:lnTo>
                    <a:pt x="2040255" y="923544"/>
                  </a:lnTo>
                  <a:lnTo>
                    <a:pt x="2088819" y="919200"/>
                  </a:lnTo>
                  <a:lnTo>
                    <a:pt x="2134514" y="906678"/>
                  </a:lnTo>
                  <a:lnTo>
                    <a:pt x="2176602" y="886714"/>
                  </a:lnTo>
                  <a:lnTo>
                    <a:pt x="2214308" y="860107"/>
                  </a:lnTo>
                  <a:lnTo>
                    <a:pt x="2246858" y="827595"/>
                  </a:lnTo>
                  <a:lnTo>
                    <a:pt x="2273503" y="789940"/>
                  </a:lnTo>
                  <a:lnTo>
                    <a:pt x="2293480" y="747928"/>
                  </a:lnTo>
                  <a:lnTo>
                    <a:pt x="2306028" y="702284"/>
                  </a:lnTo>
                  <a:lnTo>
                    <a:pt x="2310384" y="653796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E8CF10B5-2D5D-47B3-BAA0-225661C438B2}"/>
                </a:ext>
              </a:extLst>
            </p:cNvPr>
            <p:cNvSpPr/>
            <p:nvPr/>
          </p:nvSpPr>
          <p:spPr>
            <a:xfrm>
              <a:off x="2962148" y="1837816"/>
              <a:ext cx="1234440" cy="1148080"/>
            </a:xfrm>
            <a:custGeom>
              <a:avLst/>
              <a:gdLst/>
              <a:ahLst/>
              <a:cxnLst/>
              <a:rect l="l" t="t" r="r" b="b"/>
              <a:pathLst>
                <a:path w="1234439" h="1148080">
                  <a:moveTo>
                    <a:pt x="1174336" y="1100447"/>
                  </a:moveTo>
                  <a:lnTo>
                    <a:pt x="1152778" y="1123696"/>
                  </a:lnTo>
                  <a:lnTo>
                    <a:pt x="1234439" y="1147572"/>
                  </a:lnTo>
                  <a:lnTo>
                    <a:pt x="1220040" y="1109091"/>
                  </a:lnTo>
                  <a:lnTo>
                    <a:pt x="1183639" y="1109091"/>
                  </a:lnTo>
                  <a:lnTo>
                    <a:pt x="1174336" y="1100447"/>
                  </a:lnTo>
                  <a:close/>
                </a:path>
                <a:path w="1234439" h="1148080">
                  <a:moveTo>
                    <a:pt x="1183014" y="1091088"/>
                  </a:moveTo>
                  <a:lnTo>
                    <a:pt x="1174336" y="1100447"/>
                  </a:lnTo>
                  <a:lnTo>
                    <a:pt x="1183639" y="1109091"/>
                  </a:lnTo>
                  <a:lnTo>
                    <a:pt x="1192276" y="1099693"/>
                  </a:lnTo>
                  <a:lnTo>
                    <a:pt x="1183014" y="1091088"/>
                  </a:lnTo>
                  <a:close/>
                </a:path>
                <a:path w="1234439" h="1148080">
                  <a:moveTo>
                    <a:pt x="1204594" y="1067816"/>
                  </a:moveTo>
                  <a:lnTo>
                    <a:pt x="1183014" y="1091088"/>
                  </a:lnTo>
                  <a:lnTo>
                    <a:pt x="1192276" y="1099693"/>
                  </a:lnTo>
                  <a:lnTo>
                    <a:pt x="1183639" y="1109091"/>
                  </a:lnTo>
                  <a:lnTo>
                    <a:pt x="1220040" y="1109091"/>
                  </a:lnTo>
                  <a:lnTo>
                    <a:pt x="1204594" y="1067816"/>
                  </a:lnTo>
                  <a:close/>
                </a:path>
                <a:path w="1234439" h="1148080">
                  <a:moveTo>
                    <a:pt x="8635" y="0"/>
                  </a:moveTo>
                  <a:lnTo>
                    <a:pt x="0" y="9398"/>
                  </a:lnTo>
                  <a:lnTo>
                    <a:pt x="1174336" y="1100447"/>
                  </a:lnTo>
                  <a:lnTo>
                    <a:pt x="1183014" y="1091088"/>
                  </a:lnTo>
                  <a:lnTo>
                    <a:pt x="8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CE696FA9-8DB1-4988-B194-42452A7EF20F}"/>
                </a:ext>
              </a:extLst>
            </p:cNvPr>
            <p:cNvSpPr/>
            <p:nvPr/>
          </p:nvSpPr>
          <p:spPr>
            <a:xfrm>
              <a:off x="2426208" y="3090671"/>
              <a:ext cx="2310765" cy="924560"/>
            </a:xfrm>
            <a:custGeom>
              <a:avLst/>
              <a:gdLst/>
              <a:ahLst/>
              <a:cxnLst/>
              <a:rect l="l" t="t" r="r" b="b"/>
              <a:pathLst>
                <a:path w="2310765" h="924560">
                  <a:moveTo>
                    <a:pt x="540258" y="270129"/>
                  </a:moveTo>
                  <a:lnTo>
                    <a:pt x="535901" y="221564"/>
                  </a:lnTo>
                  <a:lnTo>
                    <a:pt x="523354" y="175869"/>
                  </a:lnTo>
                  <a:lnTo>
                    <a:pt x="503377" y="133781"/>
                  </a:lnTo>
                  <a:lnTo>
                    <a:pt x="476732" y="96075"/>
                  </a:lnTo>
                  <a:lnTo>
                    <a:pt x="444182" y="63525"/>
                  </a:lnTo>
                  <a:lnTo>
                    <a:pt x="406476" y="36880"/>
                  </a:lnTo>
                  <a:lnTo>
                    <a:pt x="364388" y="16903"/>
                  </a:lnTo>
                  <a:lnTo>
                    <a:pt x="318693" y="4356"/>
                  </a:lnTo>
                  <a:lnTo>
                    <a:pt x="270129" y="0"/>
                  </a:lnTo>
                  <a:lnTo>
                    <a:pt x="221551" y="4356"/>
                  </a:lnTo>
                  <a:lnTo>
                    <a:pt x="175856" y="16903"/>
                  </a:lnTo>
                  <a:lnTo>
                    <a:pt x="133769" y="36880"/>
                  </a:lnTo>
                  <a:lnTo>
                    <a:pt x="96062" y="63525"/>
                  </a:lnTo>
                  <a:lnTo>
                    <a:pt x="63512" y="96075"/>
                  </a:lnTo>
                  <a:lnTo>
                    <a:pt x="36868" y="133781"/>
                  </a:lnTo>
                  <a:lnTo>
                    <a:pt x="16891" y="175869"/>
                  </a:lnTo>
                  <a:lnTo>
                    <a:pt x="4343" y="221564"/>
                  </a:lnTo>
                  <a:lnTo>
                    <a:pt x="0" y="270129"/>
                  </a:lnTo>
                  <a:lnTo>
                    <a:pt x="4343" y="318706"/>
                  </a:lnTo>
                  <a:lnTo>
                    <a:pt x="16891" y="364401"/>
                  </a:lnTo>
                  <a:lnTo>
                    <a:pt x="36868" y="406488"/>
                  </a:lnTo>
                  <a:lnTo>
                    <a:pt x="63512" y="444195"/>
                  </a:lnTo>
                  <a:lnTo>
                    <a:pt x="96062" y="476745"/>
                  </a:lnTo>
                  <a:lnTo>
                    <a:pt x="133769" y="503389"/>
                  </a:lnTo>
                  <a:lnTo>
                    <a:pt x="175856" y="523367"/>
                  </a:lnTo>
                  <a:lnTo>
                    <a:pt x="221551" y="535914"/>
                  </a:lnTo>
                  <a:lnTo>
                    <a:pt x="270129" y="540258"/>
                  </a:lnTo>
                  <a:lnTo>
                    <a:pt x="318693" y="535914"/>
                  </a:lnTo>
                  <a:lnTo>
                    <a:pt x="364388" y="523367"/>
                  </a:lnTo>
                  <a:lnTo>
                    <a:pt x="406476" y="503389"/>
                  </a:lnTo>
                  <a:lnTo>
                    <a:pt x="444182" y="476745"/>
                  </a:lnTo>
                  <a:lnTo>
                    <a:pt x="476732" y="444195"/>
                  </a:lnTo>
                  <a:lnTo>
                    <a:pt x="503377" y="406488"/>
                  </a:lnTo>
                  <a:lnTo>
                    <a:pt x="523354" y="364401"/>
                  </a:lnTo>
                  <a:lnTo>
                    <a:pt x="535901" y="318706"/>
                  </a:lnTo>
                  <a:lnTo>
                    <a:pt x="540258" y="270129"/>
                  </a:lnTo>
                  <a:close/>
                </a:path>
                <a:path w="2310765" h="924560">
                  <a:moveTo>
                    <a:pt x="2310384" y="654177"/>
                  </a:moveTo>
                  <a:lnTo>
                    <a:pt x="2306028" y="605612"/>
                  </a:lnTo>
                  <a:lnTo>
                    <a:pt x="2293480" y="559917"/>
                  </a:lnTo>
                  <a:lnTo>
                    <a:pt x="2273503" y="517829"/>
                  </a:lnTo>
                  <a:lnTo>
                    <a:pt x="2246858" y="480123"/>
                  </a:lnTo>
                  <a:lnTo>
                    <a:pt x="2214308" y="447573"/>
                  </a:lnTo>
                  <a:lnTo>
                    <a:pt x="2176602" y="420928"/>
                  </a:lnTo>
                  <a:lnTo>
                    <a:pt x="2134514" y="400951"/>
                  </a:lnTo>
                  <a:lnTo>
                    <a:pt x="2088819" y="388404"/>
                  </a:lnTo>
                  <a:lnTo>
                    <a:pt x="2040255" y="384048"/>
                  </a:lnTo>
                  <a:lnTo>
                    <a:pt x="1991677" y="388404"/>
                  </a:lnTo>
                  <a:lnTo>
                    <a:pt x="1945982" y="400951"/>
                  </a:lnTo>
                  <a:lnTo>
                    <a:pt x="1903895" y="420928"/>
                  </a:lnTo>
                  <a:lnTo>
                    <a:pt x="1866188" y="447573"/>
                  </a:lnTo>
                  <a:lnTo>
                    <a:pt x="1833638" y="480123"/>
                  </a:lnTo>
                  <a:lnTo>
                    <a:pt x="1806994" y="517829"/>
                  </a:lnTo>
                  <a:lnTo>
                    <a:pt x="1787017" y="559917"/>
                  </a:lnTo>
                  <a:lnTo>
                    <a:pt x="1774469" y="605612"/>
                  </a:lnTo>
                  <a:lnTo>
                    <a:pt x="1770126" y="654177"/>
                  </a:lnTo>
                  <a:lnTo>
                    <a:pt x="1774469" y="702754"/>
                  </a:lnTo>
                  <a:lnTo>
                    <a:pt x="1787017" y="748449"/>
                  </a:lnTo>
                  <a:lnTo>
                    <a:pt x="1806994" y="790536"/>
                  </a:lnTo>
                  <a:lnTo>
                    <a:pt x="1833638" y="828243"/>
                  </a:lnTo>
                  <a:lnTo>
                    <a:pt x="1866188" y="860793"/>
                  </a:lnTo>
                  <a:lnTo>
                    <a:pt x="1903895" y="887437"/>
                  </a:lnTo>
                  <a:lnTo>
                    <a:pt x="1945982" y="907415"/>
                  </a:lnTo>
                  <a:lnTo>
                    <a:pt x="1991677" y="919962"/>
                  </a:lnTo>
                  <a:lnTo>
                    <a:pt x="2040255" y="924306"/>
                  </a:lnTo>
                  <a:lnTo>
                    <a:pt x="2088819" y="919962"/>
                  </a:lnTo>
                  <a:lnTo>
                    <a:pt x="2134514" y="907415"/>
                  </a:lnTo>
                  <a:lnTo>
                    <a:pt x="2176602" y="887437"/>
                  </a:lnTo>
                  <a:lnTo>
                    <a:pt x="2214308" y="860793"/>
                  </a:lnTo>
                  <a:lnTo>
                    <a:pt x="2246858" y="828243"/>
                  </a:lnTo>
                  <a:lnTo>
                    <a:pt x="2273503" y="790536"/>
                  </a:lnTo>
                  <a:lnTo>
                    <a:pt x="2293480" y="748449"/>
                  </a:lnTo>
                  <a:lnTo>
                    <a:pt x="2306028" y="702754"/>
                  </a:lnTo>
                  <a:lnTo>
                    <a:pt x="2310384" y="654177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55249DD0-DCCB-4F3A-A69F-7FA56EA2F68E}"/>
                </a:ext>
              </a:extLst>
            </p:cNvPr>
            <p:cNvSpPr/>
            <p:nvPr/>
          </p:nvSpPr>
          <p:spPr>
            <a:xfrm>
              <a:off x="2961132" y="1839086"/>
              <a:ext cx="1235710" cy="1918970"/>
            </a:xfrm>
            <a:custGeom>
              <a:avLst/>
              <a:gdLst/>
              <a:ahLst/>
              <a:cxnLst/>
              <a:rect l="l" t="t" r="r" b="b"/>
              <a:pathLst>
                <a:path w="1235710" h="1918970">
                  <a:moveTo>
                    <a:pt x="1235456" y="387477"/>
                  </a:moveTo>
                  <a:lnTo>
                    <a:pt x="1195120" y="399135"/>
                  </a:lnTo>
                  <a:lnTo>
                    <a:pt x="1166520" y="393877"/>
                  </a:lnTo>
                  <a:lnTo>
                    <a:pt x="1166520" y="442442"/>
                  </a:lnTo>
                  <a:lnTo>
                    <a:pt x="621703" y="944753"/>
                  </a:lnTo>
                  <a:lnTo>
                    <a:pt x="608177" y="923848"/>
                  </a:lnTo>
                  <a:lnTo>
                    <a:pt x="608177" y="957224"/>
                  </a:lnTo>
                  <a:lnTo>
                    <a:pt x="415544" y="1134821"/>
                  </a:lnTo>
                  <a:lnTo>
                    <a:pt x="30289" y="776871"/>
                  </a:lnTo>
                  <a:lnTo>
                    <a:pt x="608177" y="957224"/>
                  </a:lnTo>
                  <a:lnTo>
                    <a:pt x="608177" y="923848"/>
                  </a:lnTo>
                  <a:lnTo>
                    <a:pt x="605485" y="919683"/>
                  </a:lnTo>
                  <a:lnTo>
                    <a:pt x="605485" y="943000"/>
                  </a:lnTo>
                  <a:lnTo>
                    <a:pt x="27444" y="762596"/>
                  </a:lnTo>
                  <a:lnTo>
                    <a:pt x="416090" y="650176"/>
                  </a:lnTo>
                  <a:lnTo>
                    <a:pt x="605485" y="943000"/>
                  </a:lnTo>
                  <a:lnTo>
                    <a:pt x="605485" y="919683"/>
                  </a:lnTo>
                  <a:lnTo>
                    <a:pt x="428815" y="646493"/>
                  </a:lnTo>
                  <a:lnTo>
                    <a:pt x="1164043" y="433819"/>
                  </a:lnTo>
                  <a:lnTo>
                    <a:pt x="1166520" y="442442"/>
                  </a:lnTo>
                  <a:lnTo>
                    <a:pt x="1166520" y="393877"/>
                  </a:lnTo>
                  <a:lnTo>
                    <a:pt x="1151763" y="391160"/>
                  </a:lnTo>
                  <a:lnTo>
                    <a:pt x="1157198" y="410083"/>
                  </a:lnTo>
                  <a:lnTo>
                    <a:pt x="1153668" y="411099"/>
                  </a:lnTo>
                  <a:lnTo>
                    <a:pt x="1159230" y="417144"/>
                  </a:lnTo>
                  <a:lnTo>
                    <a:pt x="1160526" y="421614"/>
                  </a:lnTo>
                  <a:lnTo>
                    <a:pt x="421614" y="635355"/>
                  </a:lnTo>
                  <a:lnTo>
                    <a:pt x="10668" y="0"/>
                  </a:lnTo>
                  <a:lnTo>
                    <a:pt x="0" y="6858"/>
                  </a:lnTo>
                  <a:lnTo>
                    <a:pt x="408889" y="639038"/>
                  </a:lnTo>
                  <a:lnTo>
                    <a:pt x="3556" y="756285"/>
                  </a:lnTo>
                  <a:lnTo>
                    <a:pt x="5334" y="762381"/>
                  </a:lnTo>
                  <a:lnTo>
                    <a:pt x="1016" y="767080"/>
                  </a:lnTo>
                  <a:lnTo>
                    <a:pt x="406146" y="1143495"/>
                  </a:lnTo>
                  <a:lnTo>
                    <a:pt x="1016" y="1517015"/>
                  </a:lnTo>
                  <a:lnTo>
                    <a:pt x="5245" y="1521587"/>
                  </a:lnTo>
                  <a:lnTo>
                    <a:pt x="3429" y="1527429"/>
                  </a:lnTo>
                  <a:lnTo>
                    <a:pt x="1160830" y="1888642"/>
                  </a:lnTo>
                  <a:lnTo>
                    <a:pt x="1151382" y="1918843"/>
                  </a:lnTo>
                  <a:lnTo>
                    <a:pt x="1235278" y="1905292"/>
                  </a:lnTo>
                  <a:lnTo>
                    <a:pt x="1235456" y="1905381"/>
                  </a:lnTo>
                  <a:lnTo>
                    <a:pt x="1235456" y="1905254"/>
                  </a:lnTo>
                  <a:lnTo>
                    <a:pt x="1229982" y="1855470"/>
                  </a:lnTo>
                  <a:lnTo>
                    <a:pt x="1226185" y="1820672"/>
                  </a:lnTo>
                  <a:lnTo>
                    <a:pt x="1208163" y="1832330"/>
                  </a:lnTo>
                  <a:lnTo>
                    <a:pt x="1205611" y="1825498"/>
                  </a:lnTo>
                  <a:lnTo>
                    <a:pt x="1197241" y="1834527"/>
                  </a:lnTo>
                  <a:lnTo>
                    <a:pt x="1188339" y="1820773"/>
                  </a:lnTo>
                  <a:lnTo>
                    <a:pt x="1188339" y="1844116"/>
                  </a:lnTo>
                  <a:lnTo>
                    <a:pt x="1185938" y="1846707"/>
                  </a:lnTo>
                  <a:lnTo>
                    <a:pt x="1183487" y="1848294"/>
                  </a:lnTo>
                  <a:lnTo>
                    <a:pt x="1171486" y="1837156"/>
                  </a:lnTo>
                  <a:lnTo>
                    <a:pt x="1171486" y="1854568"/>
                  </a:lnTo>
                  <a:lnTo>
                    <a:pt x="1170901" y="1856435"/>
                  </a:lnTo>
                  <a:lnTo>
                    <a:pt x="1162177" y="1862074"/>
                  </a:lnTo>
                  <a:lnTo>
                    <a:pt x="1168044" y="1865566"/>
                  </a:lnTo>
                  <a:lnTo>
                    <a:pt x="1167828" y="1866252"/>
                  </a:lnTo>
                  <a:lnTo>
                    <a:pt x="1159764" y="1874939"/>
                  </a:lnTo>
                  <a:lnTo>
                    <a:pt x="27406" y="1521536"/>
                  </a:lnTo>
                  <a:lnTo>
                    <a:pt x="618896" y="1341170"/>
                  </a:lnTo>
                  <a:lnTo>
                    <a:pt x="1171486" y="1854568"/>
                  </a:lnTo>
                  <a:lnTo>
                    <a:pt x="1171486" y="1837156"/>
                  </a:lnTo>
                  <a:lnTo>
                    <a:pt x="632993" y="1336865"/>
                  </a:lnTo>
                  <a:lnTo>
                    <a:pt x="822782" y="1278991"/>
                  </a:lnTo>
                  <a:lnTo>
                    <a:pt x="1188339" y="1844116"/>
                  </a:lnTo>
                  <a:lnTo>
                    <a:pt x="1188339" y="1820773"/>
                  </a:lnTo>
                  <a:lnTo>
                    <a:pt x="835406" y="1275143"/>
                  </a:lnTo>
                  <a:lnTo>
                    <a:pt x="1164475" y="1174788"/>
                  </a:lnTo>
                  <a:lnTo>
                    <a:pt x="1173734" y="1205103"/>
                  </a:lnTo>
                  <a:lnTo>
                    <a:pt x="1222362" y="1158875"/>
                  </a:lnTo>
                  <a:lnTo>
                    <a:pt x="1235456" y="1146429"/>
                  </a:lnTo>
                  <a:lnTo>
                    <a:pt x="1235062" y="1146365"/>
                  </a:lnTo>
                  <a:lnTo>
                    <a:pt x="1235456" y="1146302"/>
                  </a:lnTo>
                  <a:lnTo>
                    <a:pt x="1222121" y="1133475"/>
                  </a:lnTo>
                  <a:lnTo>
                    <a:pt x="1174115" y="1087247"/>
                  </a:lnTo>
                  <a:lnTo>
                    <a:pt x="1164640" y="1117498"/>
                  </a:lnTo>
                  <a:lnTo>
                    <a:pt x="1160830" y="1116317"/>
                  </a:lnTo>
                  <a:lnTo>
                    <a:pt x="1160830" y="1129690"/>
                  </a:lnTo>
                  <a:lnTo>
                    <a:pt x="1159611" y="1133589"/>
                  </a:lnTo>
                  <a:lnTo>
                    <a:pt x="1151509" y="1132205"/>
                  </a:lnTo>
                  <a:lnTo>
                    <a:pt x="1155712" y="1146035"/>
                  </a:lnTo>
                  <a:lnTo>
                    <a:pt x="1151382" y="1159891"/>
                  </a:lnTo>
                  <a:lnTo>
                    <a:pt x="1159535" y="1158582"/>
                  </a:lnTo>
                  <a:lnTo>
                    <a:pt x="1160767" y="1162596"/>
                  </a:lnTo>
                  <a:lnTo>
                    <a:pt x="828205" y="1264005"/>
                  </a:lnTo>
                  <a:lnTo>
                    <a:pt x="815581" y="1244498"/>
                  </a:lnTo>
                  <a:lnTo>
                    <a:pt x="815581" y="1267853"/>
                  </a:lnTo>
                  <a:lnTo>
                    <a:pt x="622185" y="1326819"/>
                  </a:lnTo>
                  <a:lnTo>
                    <a:pt x="608088" y="1313726"/>
                  </a:lnTo>
                  <a:lnTo>
                    <a:pt x="608088" y="1331125"/>
                  </a:lnTo>
                  <a:lnTo>
                    <a:pt x="30213" y="1507324"/>
                  </a:lnTo>
                  <a:lnTo>
                    <a:pt x="415480" y="1152169"/>
                  </a:lnTo>
                  <a:lnTo>
                    <a:pt x="608088" y="1331125"/>
                  </a:lnTo>
                  <a:lnTo>
                    <a:pt x="608088" y="1313726"/>
                  </a:lnTo>
                  <a:lnTo>
                    <a:pt x="424878" y="1143495"/>
                  </a:lnTo>
                  <a:lnTo>
                    <a:pt x="619252" y="964311"/>
                  </a:lnTo>
                  <a:lnTo>
                    <a:pt x="815581" y="1267853"/>
                  </a:lnTo>
                  <a:lnTo>
                    <a:pt x="815581" y="1244498"/>
                  </a:lnTo>
                  <a:lnTo>
                    <a:pt x="635254" y="965669"/>
                  </a:lnTo>
                  <a:lnTo>
                    <a:pt x="1160830" y="1129690"/>
                  </a:lnTo>
                  <a:lnTo>
                    <a:pt x="1160830" y="1116317"/>
                  </a:lnTo>
                  <a:lnTo>
                    <a:pt x="633031" y="951611"/>
                  </a:lnTo>
                  <a:lnTo>
                    <a:pt x="1170482" y="456145"/>
                  </a:lnTo>
                  <a:lnTo>
                    <a:pt x="1172845" y="464312"/>
                  </a:lnTo>
                  <a:lnTo>
                    <a:pt x="1188999" y="449402"/>
                  </a:lnTo>
                  <a:lnTo>
                    <a:pt x="1205357" y="467106"/>
                  </a:lnTo>
                  <a:lnTo>
                    <a:pt x="1220952" y="425831"/>
                  </a:lnTo>
                  <a:lnTo>
                    <a:pt x="1224394" y="416725"/>
                  </a:lnTo>
                  <a:lnTo>
                    <a:pt x="1235456" y="406527"/>
                  </a:lnTo>
                  <a:lnTo>
                    <a:pt x="1228712" y="405295"/>
                  </a:lnTo>
                  <a:lnTo>
                    <a:pt x="1235456" y="387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9B0DD06B-45B4-4664-B176-75D2F20DADB2}"/>
                </a:ext>
              </a:extLst>
            </p:cNvPr>
            <p:cNvSpPr/>
            <p:nvPr/>
          </p:nvSpPr>
          <p:spPr>
            <a:xfrm>
              <a:off x="2426208" y="3849623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5" h="540385">
                  <a:moveTo>
                    <a:pt x="270129" y="0"/>
                  </a:moveTo>
                  <a:lnTo>
                    <a:pt x="221563" y="4350"/>
                  </a:lnTo>
                  <a:lnTo>
                    <a:pt x="175857" y="16895"/>
                  </a:lnTo>
                  <a:lnTo>
                    <a:pt x="133773" y="36872"/>
                  </a:lnTo>
                  <a:lnTo>
                    <a:pt x="96073" y="63518"/>
                  </a:lnTo>
                  <a:lnTo>
                    <a:pt x="63518" y="96073"/>
                  </a:lnTo>
                  <a:lnTo>
                    <a:pt x="36872" y="133773"/>
                  </a:lnTo>
                  <a:lnTo>
                    <a:pt x="16895" y="175857"/>
                  </a:lnTo>
                  <a:lnTo>
                    <a:pt x="4350" y="221563"/>
                  </a:lnTo>
                  <a:lnTo>
                    <a:pt x="0" y="270128"/>
                  </a:lnTo>
                  <a:lnTo>
                    <a:pt x="4350" y="318694"/>
                  </a:lnTo>
                  <a:lnTo>
                    <a:pt x="16895" y="364400"/>
                  </a:lnTo>
                  <a:lnTo>
                    <a:pt x="36872" y="406484"/>
                  </a:lnTo>
                  <a:lnTo>
                    <a:pt x="63518" y="444184"/>
                  </a:lnTo>
                  <a:lnTo>
                    <a:pt x="96073" y="476739"/>
                  </a:lnTo>
                  <a:lnTo>
                    <a:pt x="133773" y="503385"/>
                  </a:lnTo>
                  <a:lnTo>
                    <a:pt x="175857" y="523362"/>
                  </a:lnTo>
                  <a:lnTo>
                    <a:pt x="221563" y="535907"/>
                  </a:lnTo>
                  <a:lnTo>
                    <a:pt x="270129" y="540257"/>
                  </a:lnTo>
                  <a:lnTo>
                    <a:pt x="318694" y="535907"/>
                  </a:lnTo>
                  <a:lnTo>
                    <a:pt x="364400" y="523362"/>
                  </a:lnTo>
                  <a:lnTo>
                    <a:pt x="406484" y="503385"/>
                  </a:lnTo>
                  <a:lnTo>
                    <a:pt x="444184" y="476739"/>
                  </a:lnTo>
                  <a:lnTo>
                    <a:pt x="476739" y="444184"/>
                  </a:lnTo>
                  <a:lnTo>
                    <a:pt x="503385" y="406484"/>
                  </a:lnTo>
                  <a:lnTo>
                    <a:pt x="523362" y="364400"/>
                  </a:lnTo>
                  <a:lnTo>
                    <a:pt x="535907" y="318694"/>
                  </a:lnTo>
                  <a:lnTo>
                    <a:pt x="540258" y="270128"/>
                  </a:lnTo>
                  <a:lnTo>
                    <a:pt x="535907" y="221563"/>
                  </a:lnTo>
                  <a:lnTo>
                    <a:pt x="523362" y="175857"/>
                  </a:lnTo>
                  <a:lnTo>
                    <a:pt x="503385" y="133773"/>
                  </a:lnTo>
                  <a:lnTo>
                    <a:pt x="476739" y="96073"/>
                  </a:lnTo>
                  <a:lnTo>
                    <a:pt x="444184" y="63518"/>
                  </a:lnTo>
                  <a:lnTo>
                    <a:pt x="406484" y="36872"/>
                  </a:lnTo>
                  <a:lnTo>
                    <a:pt x="364400" y="16895"/>
                  </a:lnTo>
                  <a:lnTo>
                    <a:pt x="318694" y="4350"/>
                  </a:lnTo>
                  <a:lnTo>
                    <a:pt x="270129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903AFC60-12D0-4B6D-8219-22BCFCD9FC8B}"/>
                </a:ext>
              </a:extLst>
            </p:cNvPr>
            <p:cNvSpPr/>
            <p:nvPr/>
          </p:nvSpPr>
          <p:spPr>
            <a:xfrm>
              <a:off x="2961132" y="2226563"/>
              <a:ext cx="1235710" cy="1899285"/>
            </a:xfrm>
            <a:custGeom>
              <a:avLst/>
              <a:gdLst/>
              <a:ahLst/>
              <a:cxnLst/>
              <a:rect l="l" t="t" r="r" b="b"/>
              <a:pathLst>
                <a:path w="1235710" h="1899285">
                  <a:moveTo>
                    <a:pt x="1235456" y="0"/>
                  </a:moveTo>
                  <a:lnTo>
                    <a:pt x="1162050" y="43180"/>
                  </a:lnTo>
                  <a:lnTo>
                    <a:pt x="1188631" y="60477"/>
                  </a:lnTo>
                  <a:lnTo>
                    <a:pt x="0" y="1889760"/>
                  </a:lnTo>
                  <a:lnTo>
                    <a:pt x="5384" y="1893239"/>
                  </a:lnTo>
                  <a:lnTo>
                    <a:pt x="7239" y="1899158"/>
                  </a:lnTo>
                  <a:lnTo>
                    <a:pt x="1164475" y="1546263"/>
                  </a:lnTo>
                  <a:lnTo>
                    <a:pt x="1173734" y="1576578"/>
                  </a:lnTo>
                  <a:lnTo>
                    <a:pt x="1222362" y="1530350"/>
                  </a:lnTo>
                  <a:lnTo>
                    <a:pt x="1235456" y="1517904"/>
                  </a:lnTo>
                  <a:lnTo>
                    <a:pt x="1151509" y="1503680"/>
                  </a:lnTo>
                  <a:lnTo>
                    <a:pt x="1160767" y="1534071"/>
                  </a:lnTo>
                  <a:lnTo>
                    <a:pt x="30213" y="1878799"/>
                  </a:lnTo>
                  <a:lnTo>
                    <a:pt x="1183855" y="815289"/>
                  </a:lnTo>
                  <a:lnTo>
                    <a:pt x="1205357" y="838581"/>
                  </a:lnTo>
                  <a:lnTo>
                    <a:pt x="1220952" y="797306"/>
                  </a:lnTo>
                  <a:lnTo>
                    <a:pt x="1235456" y="758952"/>
                  </a:lnTo>
                  <a:lnTo>
                    <a:pt x="1153668" y="782574"/>
                  </a:lnTo>
                  <a:lnTo>
                    <a:pt x="1175194" y="805916"/>
                  </a:lnTo>
                  <a:lnTo>
                    <a:pt x="38252" y="1854149"/>
                  </a:lnTo>
                  <a:lnTo>
                    <a:pt x="1199261" y="67386"/>
                  </a:lnTo>
                  <a:lnTo>
                    <a:pt x="1225931" y="84709"/>
                  </a:lnTo>
                  <a:lnTo>
                    <a:pt x="1229855" y="49784"/>
                  </a:lnTo>
                  <a:lnTo>
                    <a:pt x="1235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4578CFA3-F610-4334-8066-66ACED50091D}"/>
                </a:ext>
              </a:extLst>
            </p:cNvPr>
            <p:cNvSpPr/>
            <p:nvPr/>
          </p:nvSpPr>
          <p:spPr>
            <a:xfrm>
              <a:off x="5469636" y="2715767"/>
              <a:ext cx="540385" cy="539750"/>
            </a:xfrm>
            <a:custGeom>
              <a:avLst/>
              <a:gdLst/>
              <a:ahLst/>
              <a:cxnLst/>
              <a:rect l="l" t="t" r="r" b="b"/>
              <a:pathLst>
                <a:path w="540385" h="539750">
                  <a:moveTo>
                    <a:pt x="270128" y="0"/>
                  </a:moveTo>
                  <a:lnTo>
                    <a:pt x="221563" y="4346"/>
                  </a:lnTo>
                  <a:lnTo>
                    <a:pt x="175857" y="16876"/>
                  </a:lnTo>
                  <a:lnTo>
                    <a:pt x="133773" y="36830"/>
                  </a:lnTo>
                  <a:lnTo>
                    <a:pt x="96073" y="63443"/>
                  </a:lnTo>
                  <a:lnTo>
                    <a:pt x="63518" y="95955"/>
                  </a:lnTo>
                  <a:lnTo>
                    <a:pt x="36872" y="133604"/>
                  </a:lnTo>
                  <a:lnTo>
                    <a:pt x="16895" y="175626"/>
                  </a:lnTo>
                  <a:lnTo>
                    <a:pt x="4350" y="221262"/>
                  </a:lnTo>
                  <a:lnTo>
                    <a:pt x="0" y="269748"/>
                  </a:lnTo>
                  <a:lnTo>
                    <a:pt x="4350" y="318233"/>
                  </a:lnTo>
                  <a:lnTo>
                    <a:pt x="16895" y="363869"/>
                  </a:lnTo>
                  <a:lnTo>
                    <a:pt x="36872" y="405891"/>
                  </a:lnTo>
                  <a:lnTo>
                    <a:pt x="63518" y="443540"/>
                  </a:lnTo>
                  <a:lnTo>
                    <a:pt x="96073" y="476052"/>
                  </a:lnTo>
                  <a:lnTo>
                    <a:pt x="133773" y="502665"/>
                  </a:lnTo>
                  <a:lnTo>
                    <a:pt x="175857" y="522619"/>
                  </a:lnTo>
                  <a:lnTo>
                    <a:pt x="221563" y="535149"/>
                  </a:lnTo>
                  <a:lnTo>
                    <a:pt x="270128" y="539496"/>
                  </a:lnTo>
                  <a:lnTo>
                    <a:pt x="318694" y="535149"/>
                  </a:lnTo>
                  <a:lnTo>
                    <a:pt x="364400" y="522619"/>
                  </a:lnTo>
                  <a:lnTo>
                    <a:pt x="406484" y="502666"/>
                  </a:lnTo>
                  <a:lnTo>
                    <a:pt x="444184" y="476052"/>
                  </a:lnTo>
                  <a:lnTo>
                    <a:pt x="476739" y="443540"/>
                  </a:lnTo>
                  <a:lnTo>
                    <a:pt x="503385" y="405892"/>
                  </a:lnTo>
                  <a:lnTo>
                    <a:pt x="523362" y="363869"/>
                  </a:lnTo>
                  <a:lnTo>
                    <a:pt x="535907" y="318233"/>
                  </a:lnTo>
                  <a:lnTo>
                    <a:pt x="540258" y="269748"/>
                  </a:lnTo>
                  <a:lnTo>
                    <a:pt x="535907" y="221262"/>
                  </a:lnTo>
                  <a:lnTo>
                    <a:pt x="523362" y="175626"/>
                  </a:lnTo>
                  <a:lnTo>
                    <a:pt x="503385" y="133604"/>
                  </a:lnTo>
                  <a:lnTo>
                    <a:pt x="476739" y="95955"/>
                  </a:lnTo>
                  <a:lnTo>
                    <a:pt x="444184" y="63443"/>
                  </a:lnTo>
                  <a:lnTo>
                    <a:pt x="406484" y="36830"/>
                  </a:lnTo>
                  <a:lnTo>
                    <a:pt x="364400" y="16876"/>
                  </a:lnTo>
                  <a:lnTo>
                    <a:pt x="318694" y="4346"/>
                  </a:lnTo>
                  <a:lnTo>
                    <a:pt x="270128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163A6F05-35E2-4EA6-B622-27C9888D2DDD}"/>
                </a:ext>
              </a:extLst>
            </p:cNvPr>
            <p:cNvSpPr/>
            <p:nvPr/>
          </p:nvSpPr>
          <p:spPr>
            <a:xfrm>
              <a:off x="4732020" y="2222118"/>
              <a:ext cx="737870" cy="1527175"/>
            </a:xfrm>
            <a:custGeom>
              <a:avLst/>
              <a:gdLst/>
              <a:ahLst/>
              <a:cxnLst/>
              <a:rect l="l" t="t" r="r" b="b"/>
              <a:pathLst>
                <a:path w="737870" h="1527175">
                  <a:moveTo>
                    <a:pt x="737870" y="763397"/>
                  </a:moveTo>
                  <a:lnTo>
                    <a:pt x="724903" y="722249"/>
                  </a:lnTo>
                  <a:lnTo>
                    <a:pt x="712343" y="682244"/>
                  </a:lnTo>
                  <a:lnTo>
                    <a:pt x="689483" y="704303"/>
                  </a:lnTo>
                  <a:lnTo>
                    <a:pt x="9144" y="0"/>
                  </a:lnTo>
                  <a:lnTo>
                    <a:pt x="0" y="8890"/>
                  </a:lnTo>
                  <a:lnTo>
                    <a:pt x="680377" y="713105"/>
                  </a:lnTo>
                  <a:lnTo>
                    <a:pt x="665670" y="727303"/>
                  </a:lnTo>
                  <a:lnTo>
                    <a:pt x="661670" y="725297"/>
                  </a:lnTo>
                  <a:lnTo>
                    <a:pt x="661670" y="731164"/>
                  </a:lnTo>
                  <a:lnTo>
                    <a:pt x="657479" y="735203"/>
                  </a:lnTo>
                  <a:lnTo>
                    <a:pt x="661670" y="736688"/>
                  </a:lnTo>
                  <a:lnTo>
                    <a:pt x="661670" y="757047"/>
                  </a:lnTo>
                  <a:lnTo>
                    <a:pt x="4572" y="757047"/>
                  </a:lnTo>
                  <a:lnTo>
                    <a:pt x="4572" y="769747"/>
                  </a:lnTo>
                  <a:lnTo>
                    <a:pt x="661670" y="769747"/>
                  </a:lnTo>
                  <a:lnTo>
                    <a:pt x="661670" y="790244"/>
                  </a:lnTo>
                  <a:lnTo>
                    <a:pt x="657479" y="791718"/>
                  </a:lnTo>
                  <a:lnTo>
                    <a:pt x="661670" y="795769"/>
                  </a:lnTo>
                  <a:lnTo>
                    <a:pt x="661670" y="801497"/>
                  </a:lnTo>
                  <a:lnTo>
                    <a:pt x="665568" y="799553"/>
                  </a:lnTo>
                  <a:lnTo>
                    <a:pt x="680377" y="813828"/>
                  </a:lnTo>
                  <a:lnTo>
                    <a:pt x="0" y="1518031"/>
                  </a:lnTo>
                  <a:lnTo>
                    <a:pt x="9144" y="1526794"/>
                  </a:lnTo>
                  <a:lnTo>
                    <a:pt x="689419" y="822566"/>
                  </a:lnTo>
                  <a:lnTo>
                    <a:pt x="712343" y="844677"/>
                  </a:lnTo>
                  <a:lnTo>
                    <a:pt x="724903" y="804672"/>
                  </a:lnTo>
                  <a:lnTo>
                    <a:pt x="737831" y="763524"/>
                  </a:lnTo>
                  <a:lnTo>
                    <a:pt x="737870" y="763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E0662432-3710-4666-ACD2-2A9A7F2780DD}"/>
                </a:ext>
              </a:extLst>
            </p:cNvPr>
            <p:cNvSpPr/>
            <p:nvPr/>
          </p:nvSpPr>
          <p:spPr>
            <a:xfrm>
              <a:off x="574548" y="1956815"/>
              <a:ext cx="540385" cy="539750"/>
            </a:xfrm>
            <a:custGeom>
              <a:avLst/>
              <a:gdLst/>
              <a:ahLst/>
              <a:cxnLst/>
              <a:rect l="l" t="t" r="r" b="b"/>
              <a:pathLst>
                <a:path w="540385" h="539750">
                  <a:moveTo>
                    <a:pt x="270129" y="0"/>
                  </a:moveTo>
                  <a:lnTo>
                    <a:pt x="221573" y="4346"/>
                  </a:lnTo>
                  <a:lnTo>
                    <a:pt x="175872" y="16876"/>
                  </a:lnTo>
                  <a:lnTo>
                    <a:pt x="133790" y="36829"/>
                  </a:lnTo>
                  <a:lnTo>
                    <a:pt x="96088" y="63443"/>
                  </a:lnTo>
                  <a:lnTo>
                    <a:pt x="63531" y="95955"/>
                  </a:lnTo>
                  <a:lnTo>
                    <a:pt x="36880" y="133603"/>
                  </a:lnTo>
                  <a:lnTo>
                    <a:pt x="16900" y="175626"/>
                  </a:lnTo>
                  <a:lnTo>
                    <a:pt x="4352" y="221262"/>
                  </a:lnTo>
                  <a:lnTo>
                    <a:pt x="0" y="269748"/>
                  </a:lnTo>
                  <a:lnTo>
                    <a:pt x="4352" y="318233"/>
                  </a:lnTo>
                  <a:lnTo>
                    <a:pt x="16900" y="363869"/>
                  </a:lnTo>
                  <a:lnTo>
                    <a:pt x="36880" y="405891"/>
                  </a:lnTo>
                  <a:lnTo>
                    <a:pt x="63531" y="443540"/>
                  </a:lnTo>
                  <a:lnTo>
                    <a:pt x="96088" y="476052"/>
                  </a:lnTo>
                  <a:lnTo>
                    <a:pt x="133790" y="502665"/>
                  </a:lnTo>
                  <a:lnTo>
                    <a:pt x="175872" y="522619"/>
                  </a:lnTo>
                  <a:lnTo>
                    <a:pt x="221573" y="535149"/>
                  </a:lnTo>
                  <a:lnTo>
                    <a:pt x="270129" y="539496"/>
                  </a:lnTo>
                  <a:lnTo>
                    <a:pt x="318684" y="535149"/>
                  </a:lnTo>
                  <a:lnTo>
                    <a:pt x="364385" y="522619"/>
                  </a:lnTo>
                  <a:lnTo>
                    <a:pt x="406467" y="502666"/>
                  </a:lnTo>
                  <a:lnTo>
                    <a:pt x="444169" y="476052"/>
                  </a:lnTo>
                  <a:lnTo>
                    <a:pt x="476726" y="443540"/>
                  </a:lnTo>
                  <a:lnTo>
                    <a:pt x="503377" y="405892"/>
                  </a:lnTo>
                  <a:lnTo>
                    <a:pt x="523357" y="363869"/>
                  </a:lnTo>
                  <a:lnTo>
                    <a:pt x="535905" y="318233"/>
                  </a:lnTo>
                  <a:lnTo>
                    <a:pt x="540258" y="269748"/>
                  </a:lnTo>
                  <a:lnTo>
                    <a:pt x="535905" y="221262"/>
                  </a:lnTo>
                  <a:lnTo>
                    <a:pt x="523357" y="175626"/>
                  </a:lnTo>
                  <a:lnTo>
                    <a:pt x="503377" y="133604"/>
                  </a:lnTo>
                  <a:lnTo>
                    <a:pt x="476726" y="95955"/>
                  </a:lnTo>
                  <a:lnTo>
                    <a:pt x="444169" y="63443"/>
                  </a:lnTo>
                  <a:lnTo>
                    <a:pt x="406467" y="36830"/>
                  </a:lnTo>
                  <a:lnTo>
                    <a:pt x="364385" y="16876"/>
                  </a:lnTo>
                  <a:lnTo>
                    <a:pt x="318684" y="4346"/>
                  </a:lnTo>
                  <a:lnTo>
                    <a:pt x="27012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C4FFC5C4-5714-4E3D-94BA-8081A0ADDDEC}"/>
                </a:ext>
              </a:extLst>
            </p:cNvPr>
            <p:cNvSpPr/>
            <p:nvPr/>
          </p:nvSpPr>
          <p:spPr>
            <a:xfrm>
              <a:off x="1113028" y="1827402"/>
              <a:ext cx="1313815" cy="789940"/>
            </a:xfrm>
            <a:custGeom>
              <a:avLst/>
              <a:gdLst/>
              <a:ahLst/>
              <a:cxnLst/>
              <a:rect l="l" t="t" r="r" b="b"/>
              <a:pathLst>
                <a:path w="1313814" h="789939">
                  <a:moveTo>
                    <a:pt x="1313307" y="15113"/>
                  </a:moveTo>
                  <a:lnTo>
                    <a:pt x="1229487" y="0"/>
                  </a:lnTo>
                  <a:lnTo>
                    <a:pt x="1238351" y="30378"/>
                  </a:lnTo>
                  <a:lnTo>
                    <a:pt x="0" y="392938"/>
                  </a:lnTo>
                  <a:lnTo>
                    <a:pt x="1790" y="399097"/>
                  </a:lnTo>
                  <a:lnTo>
                    <a:pt x="25" y="405257"/>
                  </a:lnTo>
                  <a:lnTo>
                    <a:pt x="1238338" y="759434"/>
                  </a:lnTo>
                  <a:lnTo>
                    <a:pt x="1229614" y="789940"/>
                  </a:lnTo>
                  <a:lnTo>
                    <a:pt x="1313307" y="774319"/>
                  </a:lnTo>
                  <a:lnTo>
                    <a:pt x="1300861" y="762889"/>
                  </a:lnTo>
                  <a:lnTo>
                    <a:pt x="1250569" y="716661"/>
                  </a:lnTo>
                  <a:lnTo>
                    <a:pt x="1241818" y="747229"/>
                  </a:lnTo>
                  <a:lnTo>
                    <a:pt x="24371" y="399034"/>
                  </a:lnTo>
                  <a:lnTo>
                    <a:pt x="1241920" y="42570"/>
                  </a:lnTo>
                  <a:lnTo>
                    <a:pt x="1250823" y="73025"/>
                  </a:lnTo>
                  <a:lnTo>
                    <a:pt x="1300695" y="26797"/>
                  </a:lnTo>
                  <a:lnTo>
                    <a:pt x="1313307" y="15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0C465E0E-B985-4ABA-B621-46EC289C7BB8}"/>
                </a:ext>
              </a:extLst>
            </p:cNvPr>
            <p:cNvSpPr/>
            <p:nvPr/>
          </p:nvSpPr>
          <p:spPr>
            <a:xfrm>
              <a:off x="574548" y="2715767"/>
              <a:ext cx="540385" cy="539750"/>
            </a:xfrm>
            <a:custGeom>
              <a:avLst/>
              <a:gdLst/>
              <a:ahLst/>
              <a:cxnLst/>
              <a:rect l="l" t="t" r="r" b="b"/>
              <a:pathLst>
                <a:path w="540385" h="539750">
                  <a:moveTo>
                    <a:pt x="270129" y="0"/>
                  </a:moveTo>
                  <a:lnTo>
                    <a:pt x="221573" y="4346"/>
                  </a:lnTo>
                  <a:lnTo>
                    <a:pt x="175872" y="16876"/>
                  </a:lnTo>
                  <a:lnTo>
                    <a:pt x="133790" y="36830"/>
                  </a:lnTo>
                  <a:lnTo>
                    <a:pt x="96088" y="63443"/>
                  </a:lnTo>
                  <a:lnTo>
                    <a:pt x="63531" y="95955"/>
                  </a:lnTo>
                  <a:lnTo>
                    <a:pt x="36880" y="133604"/>
                  </a:lnTo>
                  <a:lnTo>
                    <a:pt x="16900" y="175626"/>
                  </a:lnTo>
                  <a:lnTo>
                    <a:pt x="4352" y="221262"/>
                  </a:lnTo>
                  <a:lnTo>
                    <a:pt x="0" y="269748"/>
                  </a:lnTo>
                  <a:lnTo>
                    <a:pt x="4352" y="318233"/>
                  </a:lnTo>
                  <a:lnTo>
                    <a:pt x="16900" y="363869"/>
                  </a:lnTo>
                  <a:lnTo>
                    <a:pt x="36880" y="405891"/>
                  </a:lnTo>
                  <a:lnTo>
                    <a:pt x="63531" y="443540"/>
                  </a:lnTo>
                  <a:lnTo>
                    <a:pt x="96088" y="476052"/>
                  </a:lnTo>
                  <a:lnTo>
                    <a:pt x="133790" y="502665"/>
                  </a:lnTo>
                  <a:lnTo>
                    <a:pt x="175872" y="522619"/>
                  </a:lnTo>
                  <a:lnTo>
                    <a:pt x="221573" y="535149"/>
                  </a:lnTo>
                  <a:lnTo>
                    <a:pt x="270129" y="539496"/>
                  </a:lnTo>
                  <a:lnTo>
                    <a:pt x="318684" y="535149"/>
                  </a:lnTo>
                  <a:lnTo>
                    <a:pt x="364385" y="522619"/>
                  </a:lnTo>
                  <a:lnTo>
                    <a:pt x="406467" y="502666"/>
                  </a:lnTo>
                  <a:lnTo>
                    <a:pt x="444169" y="476052"/>
                  </a:lnTo>
                  <a:lnTo>
                    <a:pt x="476726" y="443540"/>
                  </a:lnTo>
                  <a:lnTo>
                    <a:pt x="503377" y="405892"/>
                  </a:lnTo>
                  <a:lnTo>
                    <a:pt x="523357" y="363869"/>
                  </a:lnTo>
                  <a:lnTo>
                    <a:pt x="535905" y="318233"/>
                  </a:lnTo>
                  <a:lnTo>
                    <a:pt x="540258" y="269748"/>
                  </a:lnTo>
                  <a:lnTo>
                    <a:pt x="535905" y="221262"/>
                  </a:lnTo>
                  <a:lnTo>
                    <a:pt x="523357" y="175626"/>
                  </a:lnTo>
                  <a:lnTo>
                    <a:pt x="503377" y="133604"/>
                  </a:lnTo>
                  <a:lnTo>
                    <a:pt x="476726" y="95955"/>
                  </a:lnTo>
                  <a:lnTo>
                    <a:pt x="444169" y="63443"/>
                  </a:lnTo>
                  <a:lnTo>
                    <a:pt x="406467" y="36830"/>
                  </a:lnTo>
                  <a:lnTo>
                    <a:pt x="364385" y="16876"/>
                  </a:lnTo>
                  <a:lnTo>
                    <a:pt x="318684" y="4346"/>
                  </a:lnTo>
                  <a:lnTo>
                    <a:pt x="27012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BC234CF7-58B7-4A73-AD61-B8AA25A903C5}"/>
                </a:ext>
              </a:extLst>
            </p:cNvPr>
            <p:cNvSpPr/>
            <p:nvPr/>
          </p:nvSpPr>
          <p:spPr>
            <a:xfrm>
              <a:off x="1110653" y="2221737"/>
              <a:ext cx="1315720" cy="1139190"/>
            </a:xfrm>
            <a:custGeom>
              <a:avLst/>
              <a:gdLst/>
              <a:ahLst/>
              <a:cxnLst/>
              <a:rect l="l" t="t" r="r" b="b"/>
              <a:pathLst>
                <a:path w="1315720" h="1139189">
                  <a:moveTo>
                    <a:pt x="1253891" y="1093937"/>
                  </a:moveTo>
                  <a:lnTo>
                    <a:pt x="1233131" y="1117981"/>
                  </a:lnTo>
                  <a:lnTo>
                    <a:pt x="1315681" y="1138936"/>
                  </a:lnTo>
                  <a:lnTo>
                    <a:pt x="1300384" y="1102233"/>
                  </a:lnTo>
                  <a:lnTo>
                    <a:pt x="1263484" y="1102233"/>
                  </a:lnTo>
                  <a:lnTo>
                    <a:pt x="1253891" y="1093937"/>
                  </a:lnTo>
                  <a:close/>
                </a:path>
                <a:path w="1315720" h="1139189">
                  <a:moveTo>
                    <a:pt x="1262129" y="1084396"/>
                  </a:moveTo>
                  <a:lnTo>
                    <a:pt x="1253891" y="1093937"/>
                  </a:lnTo>
                  <a:lnTo>
                    <a:pt x="1263484" y="1102233"/>
                  </a:lnTo>
                  <a:lnTo>
                    <a:pt x="1271739" y="1092708"/>
                  </a:lnTo>
                  <a:lnTo>
                    <a:pt x="1262129" y="1084396"/>
                  </a:lnTo>
                  <a:close/>
                </a:path>
                <a:path w="1315720" h="1139189">
                  <a:moveTo>
                    <a:pt x="1282915" y="1060323"/>
                  </a:moveTo>
                  <a:lnTo>
                    <a:pt x="1262129" y="1084396"/>
                  </a:lnTo>
                  <a:lnTo>
                    <a:pt x="1271739" y="1092708"/>
                  </a:lnTo>
                  <a:lnTo>
                    <a:pt x="1263484" y="1102233"/>
                  </a:lnTo>
                  <a:lnTo>
                    <a:pt x="1300384" y="1102233"/>
                  </a:lnTo>
                  <a:lnTo>
                    <a:pt x="1282915" y="1060323"/>
                  </a:lnTo>
                  <a:close/>
                </a:path>
                <a:path w="1315720" h="1139189">
                  <a:moveTo>
                    <a:pt x="8305" y="0"/>
                  </a:moveTo>
                  <a:lnTo>
                    <a:pt x="0" y="9651"/>
                  </a:lnTo>
                  <a:lnTo>
                    <a:pt x="1253891" y="1093937"/>
                  </a:lnTo>
                  <a:lnTo>
                    <a:pt x="1262129" y="1084396"/>
                  </a:lnTo>
                  <a:lnTo>
                    <a:pt x="83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1A3E1C96-1185-4E46-B5C5-89E1BA98FFA4}"/>
                </a:ext>
              </a:extLst>
            </p:cNvPr>
            <p:cNvSpPr/>
            <p:nvPr/>
          </p:nvSpPr>
          <p:spPr>
            <a:xfrm>
              <a:off x="574548" y="3474719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5" h="540385">
                  <a:moveTo>
                    <a:pt x="270129" y="0"/>
                  </a:moveTo>
                  <a:lnTo>
                    <a:pt x="221573" y="4350"/>
                  </a:lnTo>
                  <a:lnTo>
                    <a:pt x="175872" y="16895"/>
                  </a:lnTo>
                  <a:lnTo>
                    <a:pt x="133790" y="36872"/>
                  </a:lnTo>
                  <a:lnTo>
                    <a:pt x="96088" y="63518"/>
                  </a:lnTo>
                  <a:lnTo>
                    <a:pt x="63531" y="96073"/>
                  </a:lnTo>
                  <a:lnTo>
                    <a:pt x="36880" y="133773"/>
                  </a:lnTo>
                  <a:lnTo>
                    <a:pt x="16900" y="175857"/>
                  </a:lnTo>
                  <a:lnTo>
                    <a:pt x="4352" y="221563"/>
                  </a:lnTo>
                  <a:lnTo>
                    <a:pt x="0" y="270128"/>
                  </a:lnTo>
                  <a:lnTo>
                    <a:pt x="4352" y="318694"/>
                  </a:lnTo>
                  <a:lnTo>
                    <a:pt x="16900" y="364400"/>
                  </a:lnTo>
                  <a:lnTo>
                    <a:pt x="36880" y="406484"/>
                  </a:lnTo>
                  <a:lnTo>
                    <a:pt x="63531" y="444184"/>
                  </a:lnTo>
                  <a:lnTo>
                    <a:pt x="96088" y="476739"/>
                  </a:lnTo>
                  <a:lnTo>
                    <a:pt x="133790" y="503385"/>
                  </a:lnTo>
                  <a:lnTo>
                    <a:pt x="175872" y="523362"/>
                  </a:lnTo>
                  <a:lnTo>
                    <a:pt x="221573" y="535907"/>
                  </a:lnTo>
                  <a:lnTo>
                    <a:pt x="270129" y="540257"/>
                  </a:lnTo>
                  <a:lnTo>
                    <a:pt x="318684" y="535907"/>
                  </a:lnTo>
                  <a:lnTo>
                    <a:pt x="364385" y="523362"/>
                  </a:lnTo>
                  <a:lnTo>
                    <a:pt x="406467" y="503385"/>
                  </a:lnTo>
                  <a:lnTo>
                    <a:pt x="444169" y="476739"/>
                  </a:lnTo>
                  <a:lnTo>
                    <a:pt x="476726" y="444184"/>
                  </a:lnTo>
                  <a:lnTo>
                    <a:pt x="503377" y="406484"/>
                  </a:lnTo>
                  <a:lnTo>
                    <a:pt x="523357" y="364400"/>
                  </a:lnTo>
                  <a:lnTo>
                    <a:pt x="535905" y="318694"/>
                  </a:lnTo>
                  <a:lnTo>
                    <a:pt x="540258" y="270128"/>
                  </a:lnTo>
                  <a:lnTo>
                    <a:pt x="535905" y="221563"/>
                  </a:lnTo>
                  <a:lnTo>
                    <a:pt x="523357" y="175857"/>
                  </a:lnTo>
                  <a:lnTo>
                    <a:pt x="503377" y="133773"/>
                  </a:lnTo>
                  <a:lnTo>
                    <a:pt x="476726" y="96073"/>
                  </a:lnTo>
                  <a:lnTo>
                    <a:pt x="444169" y="63518"/>
                  </a:lnTo>
                  <a:lnTo>
                    <a:pt x="406467" y="36872"/>
                  </a:lnTo>
                  <a:lnTo>
                    <a:pt x="364385" y="16895"/>
                  </a:lnTo>
                  <a:lnTo>
                    <a:pt x="318684" y="4350"/>
                  </a:lnTo>
                  <a:lnTo>
                    <a:pt x="27012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C364DE8-4766-46E1-BE56-052B02236715}"/>
                </a:ext>
              </a:extLst>
            </p:cNvPr>
            <p:cNvSpPr/>
            <p:nvPr/>
          </p:nvSpPr>
          <p:spPr>
            <a:xfrm>
              <a:off x="1109573" y="1842515"/>
              <a:ext cx="1316990" cy="2292985"/>
            </a:xfrm>
            <a:custGeom>
              <a:avLst/>
              <a:gdLst/>
              <a:ahLst/>
              <a:cxnLst/>
              <a:rect l="l" t="t" r="r" b="b"/>
              <a:pathLst>
                <a:path w="1316989" h="2292985">
                  <a:moveTo>
                    <a:pt x="1316761" y="0"/>
                  </a:moveTo>
                  <a:lnTo>
                    <a:pt x="1267802" y="12661"/>
                  </a:lnTo>
                  <a:lnTo>
                    <a:pt x="1267802" y="59791"/>
                  </a:lnTo>
                  <a:lnTo>
                    <a:pt x="657136" y="945400"/>
                  </a:lnTo>
                  <a:lnTo>
                    <a:pt x="645693" y="948753"/>
                  </a:lnTo>
                  <a:lnTo>
                    <a:pt x="645693" y="961986"/>
                  </a:lnTo>
                  <a:lnTo>
                    <a:pt x="529729" y="1130160"/>
                  </a:lnTo>
                  <a:lnTo>
                    <a:pt x="522071" y="1119111"/>
                  </a:lnTo>
                  <a:lnTo>
                    <a:pt x="522071" y="1141260"/>
                  </a:lnTo>
                  <a:lnTo>
                    <a:pt x="439724" y="1260690"/>
                  </a:lnTo>
                  <a:lnTo>
                    <a:pt x="432117" y="1258519"/>
                  </a:lnTo>
                  <a:lnTo>
                    <a:pt x="432117" y="1271714"/>
                  </a:lnTo>
                  <a:lnTo>
                    <a:pt x="331863" y="1417104"/>
                  </a:lnTo>
                  <a:lnTo>
                    <a:pt x="31165" y="1157020"/>
                  </a:lnTo>
                  <a:lnTo>
                    <a:pt x="432117" y="1271714"/>
                  </a:lnTo>
                  <a:lnTo>
                    <a:pt x="432117" y="1258519"/>
                  </a:lnTo>
                  <a:lnTo>
                    <a:pt x="27825" y="1142873"/>
                  </a:lnTo>
                  <a:lnTo>
                    <a:pt x="439674" y="1022299"/>
                  </a:lnTo>
                  <a:lnTo>
                    <a:pt x="522071" y="1141260"/>
                  </a:lnTo>
                  <a:lnTo>
                    <a:pt x="522071" y="1119111"/>
                  </a:lnTo>
                  <a:lnTo>
                    <a:pt x="452437" y="1018565"/>
                  </a:lnTo>
                  <a:lnTo>
                    <a:pt x="645693" y="961986"/>
                  </a:lnTo>
                  <a:lnTo>
                    <a:pt x="645693" y="948753"/>
                  </a:lnTo>
                  <a:lnTo>
                    <a:pt x="444817" y="1007554"/>
                  </a:lnTo>
                  <a:lnTo>
                    <a:pt x="432054" y="989139"/>
                  </a:lnTo>
                  <a:lnTo>
                    <a:pt x="432054" y="1011301"/>
                  </a:lnTo>
                  <a:lnTo>
                    <a:pt x="31267" y="1128636"/>
                  </a:lnTo>
                  <a:lnTo>
                    <a:pt x="331876" y="866673"/>
                  </a:lnTo>
                  <a:lnTo>
                    <a:pt x="432054" y="1011301"/>
                  </a:lnTo>
                  <a:lnTo>
                    <a:pt x="432054" y="989139"/>
                  </a:lnTo>
                  <a:lnTo>
                    <a:pt x="341452" y="858329"/>
                  </a:lnTo>
                  <a:lnTo>
                    <a:pt x="1262811" y="55435"/>
                  </a:lnTo>
                  <a:lnTo>
                    <a:pt x="1265783" y="57480"/>
                  </a:lnTo>
                  <a:lnTo>
                    <a:pt x="1267802" y="59791"/>
                  </a:lnTo>
                  <a:lnTo>
                    <a:pt x="1267802" y="12661"/>
                  </a:lnTo>
                  <a:lnTo>
                    <a:pt x="1234211" y="21336"/>
                  </a:lnTo>
                  <a:lnTo>
                    <a:pt x="1248448" y="37642"/>
                  </a:lnTo>
                  <a:lnTo>
                    <a:pt x="1242085" y="41148"/>
                  </a:lnTo>
                  <a:lnTo>
                    <a:pt x="1252016" y="47993"/>
                  </a:lnTo>
                  <a:lnTo>
                    <a:pt x="334200" y="847852"/>
                  </a:lnTo>
                  <a:lnTo>
                    <a:pt x="10452" y="380492"/>
                  </a:lnTo>
                  <a:lnTo>
                    <a:pt x="12" y="387604"/>
                  </a:lnTo>
                  <a:lnTo>
                    <a:pt x="324624" y="856195"/>
                  </a:lnTo>
                  <a:lnTo>
                    <a:pt x="1054" y="1138174"/>
                  </a:lnTo>
                  <a:lnTo>
                    <a:pt x="5232" y="1142974"/>
                  </a:lnTo>
                  <a:lnTo>
                    <a:pt x="1079" y="1147826"/>
                  </a:lnTo>
                  <a:lnTo>
                    <a:pt x="324624" y="1427619"/>
                  </a:lnTo>
                  <a:lnTo>
                    <a:pt x="0" y="1898396"/>
                  </a:lnTo>
                  <a:lnTo>
                    <a:pt x="5219" y="1901977"/>
                  </a:lnTo>
                  <a:lnTo>
                    <a:pt x="3479" y="1908048"/>
                  </a:lnTo>
                  <a:lnTo>
                    <a:pt x="1241793" y="2262225"/>
                  </a:lnTo>
                  <a:lnTo>
                    <a:pt x="1233068" y="2292731"/>
                  </a:lnTo>
                  <a:lnTo>
                    <a:pt x="1316570" y="2277148"/>
                  </a:lnTo>
                  <a:lnTo>
                    <a:pt x="1316761" y="2277237"/>
                  </a:lnTo>
                  <a:lnTo>
                    <a:pt x="1316761" y="2277110"/>
                  </a:lnTo>
                  <a:lnTo>
                    <a:pt x="1309801" y="2228596"/>
                  </a:lnTo>
                  <a:lnTo>
                    <a:pt x="1304696" y="2192909"/>
                  </a:lnTo>
                  <a:lnTo>
                    <a:pt x="1286827" y="2205304"/>
                  </a:lnTo>
                  <a:lnTo>
                    <a:pt x="1283995" y="2198497"/>
                  </a:lnTo>
                  <a:lnTo>
                    <a:pt x="1276134" y="2207603"/>
                  </a:lnTo>
                  <a:lnTo>
                    <a:pt x="1267625" y="2195322"/>
                  </a:lnTo>
                  <a:lnTo>
                    <a:pt x="1267625" y="2217458"/>
                  </a:lnTo>
                  <a:lnTo>
                    <a:pt x="1265085" y="2220391"/>
                  </a:lnTo>
                  <a:lnTo>
                    <a:pt x="1262634" y="2222093"/>
                  </a:lnTo>
                  <a:lnTo>
                    <a:pt x="1251292" y="2212289"/>
                  </a:lnTo>
                  <a:lnTo>
                    <a:pt x="1251292" y="2228964"/>
                  </a:lnTo>
                  <a:lnTo>
                    <a:pt x="1250937" y="2230209"/>
                  </a:lnTo>
                  <a:lnTo>
                    <a:pt x="1242085" y="2236343"/>
                  </a:lnTo>
                  <a:lnTo>
                    <a:pt x="1248219" y="2239721"/>
                  </a:lnTo>
                  <a:lnTo>
                    <a:pt x="1248130" y="2240038"/>
                  </a:lnTo>
                  <a:lnTo>
                    <a:pt x="1240637" y="2248700"/>
                  </a:lnTo>
                  <a:lnTo>
                    <a:pt x="27825" y="1901825"/>
                  </a:lnTo>
                  <a:lnTo>
                    <a:pt x="659218" y="1716976"/>
                  </a:lnTo>
                  <a:lnTo>
                    <a:pt x="1251292" y="2228964"/>
                  </a:lnTo>
                  <a:lnTo>
                    <a:pt x="1251292" y="2212289"/>
                  </a:lnTo>
                  <a:lnTo>
                    <a:pt x="673684" y="1712747"/>
                  </a:lnTo>
                  <a:lnTo>
                    <a:pt x="876769" y="1653286"/>
                  </a:lnTo>
                  <a:lnTo>
                    <a:pt x="1267625" y="2217458"/>
                  </a:lnTo>
                  <a:lnTo>
                    <a:pt x="1267625" y="2195322"/>
                  </a:lnTo>
                  <a:lnTo>
                    <a:pt x="889533" y="1649552"/>
                  </a:lnTo>
                  <a:lnTo>
                    <a:pt x="1245374" y="1545361"/>
                  </a:lnTo>
                  <a:lnTo>
                    <a:pt x="1254277" y="1575816"/>
                  </a:lnTo>
                  <a:lnTo>
                    <a:pt x="1304150" y="1529588"/>
                  </a:lnTo>
                  <a:lnTo>
                    <a:pt x="1316405" y="1518234"/>
                  </a:lnTo>
                  <a:lnTo>
                    <a:pt x="1316761" y="1518158"/>
                  </a:lnTo>
                  <a:lnTo>
                    <a:pt x="1316621" y="1518043"/>
                  </a:lnTo>
                  <a:lnTo>
                    <a:pt x="1316761" y="1517904"/>
                  </a:lnTo>
                  <a:lnTo>
                    <a:pt x="1316405" y="1517853"/>
                  </a:lnTo>
                  <a:lnTo>
                    <a:pt x="1304315" y="1506728"/>
                  </a:lnTo>
                  <a:lnTo>
                    <a:pt x="1254023" y="1460500"/>
                  </a:lnTo>
                  <a:lnTo>
                    <a:pt x="1245273" y="1491068"/>
                  </a:lnTo>
                  <a:lnTo>
                    <a:pt x="1241806" y="1490078"/>
                  </a:lnTo>
                  <a:lnTo>
                    <a:pt x="1241806" y="1533169"/>
                  </a:lnTo>
                  <a:lnTo>
                    <a:pt x="881913" y="1638541"/>
                  </a:lnTo>
                  <a:lnTo>
                    <a:pt x="869137" y="1620100"/>
                  </a:lnTo>
                  <a:lnTo>
                    <a:pt x="869137" y="1642275"/>
                  </a:lnTo>
                  <a:lnTo>
                    <a:pt x="662254" y="1702854"/>
                  </a:lnTo>
                  <a:lnTo>
                    <a:pt x="647776" y="1690344"/>
                  </a:lnTo>
                  <a:lnTo>
                    <a:pt x="647776" y="1707095"/>
                  </a:lnTo>
                  <a:lnTo>
                    <a:pt x="31267" y="1887588"/>
                  </a:lnTo>
                  <a:lnTo>
                    <a:pt x="442302" y="1529397"/>
                  </a:lnTo>
                  <a:lnTo>
                    <a:pt x="647776" y="1707095"/>
                  </a:lnTo>
                  <a:lnTo>
                    <a:pt x="647776" y="1690344"/>
                  </a:lnTo>
                  <a:lnTo>
                    <a:pt x="451967" y="1520977"/>
                  </a:lnTo>
                  <a:lnTo>
                    <a:pt x="659701" y="1339951"/>
                  </a:lnTo>
                  <a:lnTo>
                    <a:pt x="869137" y="1642275"/>
                  </a:lnTo>
                  <a:lnTo>
                    <a:pt x="869137" y="1620100"/>
                  </a:lnTo>
                  <a:lnTo>
                    <a:pt x="676135" y="1341488"/>
                  </a:lnTo>
                  <a:lnTo>
                    <a:pt x="1241793" y="1503273"/>
                  </a:lnTo>
                  <a:lnTo>
                    <a:pt x="1241488" y="1504340"/>
                  </a:lnTo>
                  <a:lnTo>
                    <a:pt x="1232941" y="1502791"/>
                  </a:lnTo>
                  <a:lnTo>
                    <a:pt x="1237475" y="1518361"/>
                  </a:lnTo>
                  <a:lnTo>
                    <a:pt x="1233068" y="1533779"/>
                  </a:lnTo>
                  <a:lnTo>
                    <a:pt x="1241513" y="1532204"/>
                  </a:lnTo>
                  <a:lnTo>
                    <a:pt x="1241806" y="1533169"/>
                  </a:lnTo>
                  <a:lnTo>
                    <a:pt x="1241806" y="1490078"/>
                  </a:lnTo>
                  <a:lnTo>
                    <a:pt x="673823" y="1327645"/>
                  </a:lnTo>
                  <a:lnTo>
                    <a:pt x="1263484" y="813790"/>
                  </a:lnTo>
                  <a:lnTo>
                    <a:pt x="1284376" y="837692"/>
                  </a:lnTo>
                  <a:lnTo>
                    <a:pt x="1301559" y="795909"/>
                  </a:lnTo>
                  <a:lnTo>
                    <a:pt x="1316761" y="758952"/>
                  </a:lnTo>
                  <a:lnTo>
                    <a:pt x="1251508" y="747191"/>
                  </a:lnTo>
                  <a:lnTo>
                    <a:pt x="1251508" y="807402"/>
                  </a:lnTo>
                  <a:lnTo>
                    <a:pt x="662012" y="1321130"/>
                  </a:lnTo>
                  <a:lnTo>
                    <a:pt x="647890" y="1300746"/>
                  </a:lnTo>
                  <a:lnTo>
                    <a:pt x="647890" y="1333436"/>
                  </a:lnTo>
                  <a:lnTo>
                    <a:pt x="442277" y="1512608"/>
                  </a:lnTo>
                  <a:lnTo>
                    <a:pt x="432625" y="1504264"/>
                  </a:lnTo>
                  <a:lnTo>
                    <a:pt x="432625" y="1521028"/>
                  </a:lnTo>
                  <a:lnTo>
                    <a:pt x="39116" y="1863966"/>
                  </a:lnTo>
                  <a:lnTo>
                    <a:pt x="334251" y="1435950"/>
                  </a:lnTo>
                  <a:lnTo>
                    <a:pt x="432625" y="1521028"/>
                  </a:lnTo>
                  <a:lnTo>
                    <a:pt x="432625" y="1504264"/>
                  </a:lnTo>
                  <a:lnTo>
                    <a:pt x="341503" y="1425435"/>
                  </a:lnTo>
                  <a:lnTo>
                    <a:pt x="444969" y="1275384"/>
                  </a:lnTo>
                  <a:lnTo>
                    <a:pt x="647890" y="1333436"/>
                  </a:lnTo>
                  <a:lnTo>
                    <a:pt x="647890" y="1300746"/>
                  </a:lnTo>
                  <a:lnTo>
                    <a:pt x="645604" y="1297444"/>
                  </a:lnTo>
                  <a:lnTo>
                    <a:pt x="645604" y="1319568"/>
                  </a:lnTo>
                  <a:lnTo>
                    <a:pt x="452577" y="1264361"/>
                  </a:lnTo>
                  <a:lnTo>
                    <a:pt x="529780" y="1152398"/>
                  </a:lnTo>
                  <a:lnTo>
                    <a:pt x="645604" y="1319568"/>
                  </a:lnTo>
                  <a:lnTo>
                    <a:pt x="645604" y="1297444"/>
                  </a:lnTo>
                  <a:lnTo>
                    <a:pt x="537438" y="1141298"/>
                  </a:lnTo>
                  <a:lnTo>
                    <a:pt x="664972" y="956348"/>
                  </a:lnTo>
                  <a:lnTo>
                    <a:pt x="1240739" y="787768"/>
                  </a:lnTo>
                  <a:lnTo>
                    <a:pt x="1248295" y="796429"/>
                  </a:lnTo>
                  <a:lnTo>
                    <a:pt x="1251508" y="807402"/>
                  </a:lnTo>
                  <a:lnTo>
                    <a:pt x="1251508" y="747191"/>
                  </a:lnTo>
                  <a:lnTo>
                    <a:pt x="1232941" y="743839"/>
                  </a:lnTo>
                  <a:lnTo>
                    <a:pt x="1241806" y="774217"/>
                  </a:lnTo>
                  <a:lnTo>
                    <a:pt x="676414" y="939749"/>
                  </a:lnTo>
                  <a:lnTo>
                    <a:pt x="1276413" y="69646"/>
                  </a:lnTo>
                  <a:lnTo>
                    <a:pt x="1284376" y="78740"/>
                  </a:lnTo>
                  <a:lnTo>
                    <a:pt x="1287094" y="72136"/>
                  </a:lnTo>
                  <a:lnTo>
                    <a:pt x="1304823" y="84328"/>
                  </a:lnTo>
                  <a:lnTo>
                    <a:pt x="1309865" y="48641"/>
                  </a:lnTo>
                  <a:lnTo>
                    <a:pt x="1316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C5B17FD1-35C9-495B-BB1A-CB354365F28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132" y="2132837"/>
              <a:ext cx="339852" cy="204215"/>
            </a:xfrm>
            <a:prstGeom prst="rect">
              <a:avLst/>
            </a:prstGeom>
          </p:spPr>
        </p:pic>
        <p:pic>
          <p:nvPicPr>
            <p:cNvPr id="26" name="object 24">
              <a:extLst>
                <a:ext uri="{FF2B5EF4-FFF2-40B4-BE49-F238E27FC236}">
                  <a16:creationId xmlns:a16="http://schemas.microsoft.com/office/drawing/2014/main" id="{6E45F355-88FA-4F8C-9E3B-EFCCE5E7D91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5132" y="2886455"/>
              <a:ext cx="339852" cy="204215"/>
            </a:xfrm>
            <a:prstGeom prst="rect">
              <a:avLst/>
            </a:prstGeom>
          </p:spPr>
        </p:pic>
        <p:pic>
          <p:nvPicPr>
            <p:cNvPr id="27" name="object 25">
              <a:extLst>
                <a:ext uri="{FF2B5EF4-FFF2-40B4-BE49-F238E27FC236}">
                  <a16:creationId xmlns:a16="http://schemas.microsoft.com/office/drawing/2014/main" id="{B85DF5FF-FCA1-428F-ADE4-74536A33B72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5132" y="3630167"/>
              <a:ext cx="339852" cy="204216"/>
            </a:xfrm>
            <a:prstGeom prst="rect">
              <a:avLst/>
            </a:prstGeom>
          </p:spPr>
        </p:pic>
      </p:grpSp>
      <p:sp>
        <p:nvSpPr>
          <p:cNvPr id="29" name="object 27">
            <a:extLst>
              <a:ext uri="{FF2B5EF4-FFF2-40B4-BE49-F238E27FC236}">
                <a16:creationId xmlns:a16="http://schemas.microsoft.com/office/drawing/2014/main" id="{93959CF1-3694-4EE5-9629-CDB65F766380}"/>
              </a:ext>
            </a:extLst>
          </p:cNvPr>
          <p:cNvSpPr txBox="1"/>
          <p:nvPr/>
        </p:nvSpPr>
        <p:spPr>
          <a:xfrm>
            <a:off x="1109573" y="5899131"/>
            <a:ext cx="9620250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Feedforward</a:t>
            </a:r>
            <a:r>
              <a:rPr sz="1800" b="1" spc="1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Neural</a:t>
            </a:r>
            <a:r>
              <a:rPr sz="1800" b="1" spc="15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00AF50"/>
                </a:solidFill>
                <a:latin typeface="Segoe Print"/>
                <a:cs typeface="Segoe Print"/>
              </a:rPr>
              <a:t>Network:</a:t>
            </a:r>
            <a:r>
              <a:rPr sz="1800" b="1" spc="20" dirty="0">
                <a:solidFill>
                  <a:srgbClr val="00AF50"/>
                </a:solidFill>
                <a:latin typeface="Segoe Print"/>
                <a:cs typeface="Segoe Print"/>
              </a:rPr>
              <a:t> </a:t>
            </a:r>
            <a:endParaRPr lang="en-US" sz="1800" b="1" spc="20" dirty="0">
              <a:solidFill>
                <a:srgbClr val="00AF50"/>
              </a:solidFill>
              <a:latin typeface="Segoe Print"/>
              <a:cs typeface="Segoe Prin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Segoe Print"/>
                <a:cs typeface="Segoe Print"/>
              </a:rPr>
              <a:t>Output</a:t>
            </a:r>
            <a:r>
              <a:rPr sz="1800" b="1" dirty="0">
                <a:latin typeface="Segoe Print"/>
                <a:cs typeface="Segoe Print"/>
              </a:rPr>
              <a:t> from </a:t>
            </a:r>
            <a:r>
              <a:rPr sz="1800" b="1" spc="-5" dirty="0">
                <a:latin typeface="Segoe Print"/>
                <a:cs typeface="Segoe Print"/>
              </a:rPr>
              <a:t>one layer</a:t>
            </a:r>
            <a:r>
              <a:rPr sz="1800" b="1" spc="10" dirty="0">
                <a:latin typeface="Segoe Print"/>
                <a:cs typeface="Segoe Print"/>
              </a:rPr>
              <a:t> </a:t>
            </a:r>
            <a:r>
              <a:rPr sz="1800" b="1" spc="-5" dirty="0">
                <a:latin typeface="Segoe Print"/>
                <a:cs typeface="Segoe Print"/>
              </a:rPr>
              <a:t>is</a:t>
            </a:r>
            <a:r>
              <a:rPr sz="1800" b="1" spc="-10" dirty="0">
                <a:latin typeface="Segoe Print"/>
                <a:cs typeface="Segoe Print"/>
              </a:rPr>
              <a:t> </a:t>
            </a:r>
            <a:r>
              <a:rPr sz="1800" b="1" dirty="0">
                <a:latin typeface="Segoe Print"/>
                <a:cs typeface="Segoe Print"/>
              </a:rPr>
              <a:t>an </a:t>
            </a:r>
            <a:r>
              <a:rPr sz="1800" b="1" spc="-5" dirty="0">
                <a:latin typeface="Segoe Print"/>
                <a:cs typeface="Segoe Print"/>
              </a:rPr>
              <a:t>input</a:t>
            </a:r>
            <a:r>
              <a:rPr sz="1800" b="1" dirty="0">
                <a:latin typeface="Segoe Print"/>
                <a:cs typeface="Segoe Print"/>
              </a:rPr>
              <a:t> to the </a:t>
            </a:r>
            <a:r>
              <a:rPr sz="1800" b="1" spc="-5" dirty="0">
                <a:latin typeface="Segoe Print"/>
                <a:cs typeface="Segoe Print"/>
              </a:rPr>
              <a:t>next layer.</a:t>
            </a:r>
            <a:endParaRPr sz="1800" dirty="0">
              <a:latin typeface="Segoe Print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943055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EF6E01B-FE9E-4A4C-8A64-EFC46A463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81168" y="88315"/>
            <a:ext cx="3231387" cy="47448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5240" algn="ctr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Neural</a:t>
            </a:r>
            <a:r>
              <a:rPr spc="-55" dirty="0"/>
              <a:t> </a:t>
            </a:r>
            <a:r>
              <a:rPr spc="-15" dirty="0"/>
              <a:t>Networks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CA51A56-18E7-44D0-A1D8-F923A31128E2}"/>
              </a:ext>
            </a:extLst>
          </p:cNvPr>
          <p:cNvSpPr txBox="1"/>
          <p:nvPr/>
        </p:nvSpPr>
        <p:spPr>
          <a:xfrm>
            <a:off x="964818" y="493336"/>
            <a:ext cx="365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Neural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Networks</a:t>
            </a:r>
            <a:r>
              <a:rPr sz="2400" b="1" u="heavy" spc="-3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–</a:t>
            </a:r>
            <a:r>
              <a:rPr sz="2400" b="1" u="heavy" spc="-2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Notation: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EB29AB14-B958-4999-BB94-29FA10CD35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918" y="1101157"/>
            <a:ext cx="2294382" cy="207263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FD88A253-B09F-4736-BB12-9A346818C8C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918" y="1441771"/>
            <a:ext cx="4086605" cy="247650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ABE924C5-08BE-42DC-8488-150C83F3DBF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2918" y="1777813"/>
            <a:ext cx="5456682" cy="301751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1D7613C2-68D8-4130-84AA-CEF7D86DB2FD}"/>
              </a:ext>
            </a:extLst>
          </p:cNvPr>
          <p:cNvSpPr txBox="1"/>
          <p:nvPr/>
        </p:nvSpPr>
        <p:spPr>
          <a:xfrm>
            <a:off x="964818" y="2939864"/>
            <a:ext cx="44367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3-layer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network,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2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hidden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layers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0" name="object 8">
            <a:extLst>
              <a:ext uri="{FF2B5EF4-FFF2-40B4-BE49-F238E27FC236}">
                <a16:creationId xmlns:a16="http://schemas.microsoft.com/office/drawing/2014/main" id="{0FDA1265-675E-4B10-9E07-596FEA1D152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1168" y="2160464"/>
            <a:ext cx="3779520" cy="246125"/>
          </a:xfrm>
          <a:prstGeom prst="rect">
            <a:avLst/>
          </a:prstGeom>
        </p:spPr>
      </p:pic>
      <p:grpSp>
        <p:nvGrpSpPr>
          <p:cNvPr id="11" name="object 9">
            <a:extLst>
              <a:ext uri="{FF2B5EF4-FFF2-40B4-BE49-F238E27FC236}">
                <a16:creationId xmlns:a16="http://schemas.microsoft.com/office/drawing/2014/main" id="{7AB7EB5F-7840-4058-8A8E-BDED8C1C23C3}"/>
              </a:ext>
            </a:extLst>
          </p:cNvPr>
          <p:cNvGrpSpPr/>
          <p:nvPr/>
        </p:nvGrpSpPr>
        <p:grpSpPr>
          <a:xfrm>
            <a:off x="1506999" y="3985721"/>
            <a:ext cx="6492875" cy="2817495"/>
            <a:chOff x="5423915" y="3467100"/>
            <a:chExt cx="6492875" cy="281749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0C9D9265-34A1-4E62-ADBB-BE64B85F4544}"/>
                </a:ext>
              </a:extLst>
            </p:cNvPr>
            <p:cNvSpPr/>
            <p:nvPr/>
          </p:nvSpPr>
          <p:spPr>
            <a:xfrm>
              <a:off x="7275576" y="3467099"/>
              <a:ext cx="2310765" cy="924560"/>
            </a:xfrm>
            <a:custGeom>
              <a:avLst/>
              <a:gdLst/>
              <a:ahLst/>
              <a:cxnLst/>
              <a:rect l="l" t="t" r="r" b="b"/>
              <a:pathLst>
                <a:path w="2310765" h="924560">
                  <a:moveTo>
                    <a:pt x="539496" y="270129"/>
                  </a:moveTo>
                  <a:lnTo>
                    <a:pt x="535139" y="221564"/>
                  </a:lnTo>
                  <a:lnTo>
                    <a:pt x="522617" y="175869"/>
                  </a:lnTo>
                  <a:lnTo>
                    <a:pt x="502653" y="133781"/>
                  </a:lnTo>
                  <a:lnTo>
                    <a:pt x="476046" y="96075"/>
                  </a:lnTo>
                  <a:lnTo>
                    <a:pt x="443534" y="63525"/>
                  </a:lnTo>
                  <a:lnTo>
                    <a:pt x="405892" y="36880"/>
                  </a:lnTo>
                  <a:lnTo>
                    <a:pt x="363867" y="16903"/>
                  </a:lnTo>
                  <a:lnTo>
                    <a:pt x="318223" y="4356"/>
                  </a:lnTo>
                  <a:lnTo>
                    <a:pt x="269748" y="0"/>
                  </a:lnTo>
                  <a:lnTo>
                    <a:pt x="221259" y="4356"/>
                  </a:lnTo>
                  <a:lnTo>
                    <a:pt x="175615" y="16903"/>
                  </a:lnTo>
                  <a:lnTo>
                    <a:pt x="133591" y="36880"/>
                  </a:lnTo>
                  <a:lnTo>
                    <a:pt x="95948" y="63525"/>
                  </a:lnTo>
                  <a:lnTo>
                    <a:pt x="63436" y="96075"/>
                  </a:lnTo>
                  <a:lnTo>
                    <a:pt x="36830" y="133781"/>
                  </a:lnTo>
                  <a:lnTo>
                    <a:pt x="16865" y="175869"/>
                  </a:lnTo>
                  <a:lnTo>
                    <a:pt x="4343" y="221564"/>
                  </a:lnTo>
                  <a:lnTo>
                    <a:pt x="0" y="270129"/>
                  </a:lnTo>
                  <a:lnTo>
                    <a:pt x="4343" y="318706"/>
                  </a:lnTo>
                  <a:lnTo>
                    <a:pt x="16865" y="364401"/>
                  </a:lnTo>
                  <a:lnTo>
                    <a:pt x="36830" y="406488"/>
                  </a:lnTo>
                  <a:lnTo>
                    <a:pt x="63436" y="444195"/>
                  </a:lnTo>
                  <a:lnTo>
                    <a:pt x="95948" y="476745"/>
                  </a:lnTo>
                  <a:lnTo>
                    <a:pt x="133604" y="503389"/>
                  </a:lnTo>
                  <a:lnTo>
                    <a:pt x="175615" y="523367"/>
                  </a:lnTo>
                  <a:lnTo>
                    <a:pt x="221259" y="535914"/>
                  </a:lnTo>
                  <a:lnTo>
                    <a:pt x="269748" y="540258"/>
                  </a:lnTo>
                  <a:lnTo>
                    <a:pt x="318223" y="535914"/>
                  </a:lnTo>
                  <a:lnTo>
                    <a:pt x="363867" y="523367"/>
                  </a:lnTo>
                  <a:lnTo>
                    <a:pt x="405892" y="503389"/>
                  </a:lnTo>
                  <a:lnTo>
                    <a:pt x="443534" y="476745"/>
                  </a:lnTo>
                  <a:lnTo>
                    <a:pt x="476046" y="444195"/>
                  </a:lnTo>
                  <a:lnTo>
                    <a:pt x="502666" y="406488"/>
                  </a:lnTo>
                  <a:lnTo>
                    <a:pt x="522617" y="364401"/>
                  </a:lnTo>
                  <a:lnTo>
                    <a:pt x="535139" y="318706"/>
                  </a:lnTo>
                  <a:lnTo>
                    <a:pt x="539496" y="270129"/>
                  </a:lnTo>
                  <a:close/>
                </a:path>
                <a:path w="2310765" h="924560">
                  <a:moveTo>
                    <a:pt x="2310384" y="654177"/>
                  </a:moveTo>
                  <a:lnTo>
                    <a:pt x="2306028" y="605612"/>
                  </a:lnTo>
                  <a:lnTo>
                    <a:pt x="2293480" y="559917"/>
                  </a:lnTo>
                  <a:lnTo>
                    <a:pt x="2273503" y="517829"/>
                  </a:lnTo>
                  <a:lnTo>
                    <a:pt x="2246858" y="480123"/>
                  </a:lnTo>
                  <a:lnTo>
                    <a:pt x="2214308" y="447573"/>
                  </a:lnTo>
                  <a:lnTo>
                    <a:pt x="2176602" y="420928"/>
                  </a:lnTo>
                  <a:lnTo>
                    <a:pt x="2134514" y="400951"/>
                  </a:lnTo>
                  <a:lnTo>
                    <a:pt x="2088819" y="388404"/>
                  </a:lnTo>
                  <a:lnTo>
                    <a:pt x="2040255" y="384048"/>
                  </a:lnTo>
                  <a:lnTo>
                    <a:pt x="1991677" y="388404"/>
                  </a:lnTo>
                  <a:lnTo>
                    <a:pt x="1945982" y="400951"/>
                  </a:lnTo>
                  <a:lnTo>
                    <a:pt x="1903895" y="420928"/>
                  </a:lnTo>
                  <a:lnTo>
                    <a:pt x="1866188" y="447573"/>
                  </a:lnTo>
                  <a:lnTo>
                    <a:pt x="1833638" y="480123"/>
                  </a:lnTo>
                  <a:lnTo>
                    <a:pt x="1806994" y="517829"/>
                  </a:lnTo>
                  <a:lnTo>
                    <a:pt x="1787017" y="559917"/>
                  </a:lnTo>
                  <a:lnTo>
                    <a:pt x="1774469" y="605612"/>
                  </a:lnTo>
                  <a:lnTo>
                    <a:pt x="1770126" y="654177"/>
                  </a:lnTo>
                  <a:lnTo>
                    <a:pt x="1774469" y="702754"/>
                  </a:lnTo>
                  <a:lnTo>
                    <a:pt x="1787017" y="748449"/>
                  </a:lnTo>
                  <a:lnTo>
                    <a:pt x="1806994" y="790536"/>
                  </a:lnTo>
                  <a:lnTo>
                    <a:pt x="1833638" y="828243"/>
                  </a:lnTo>
                  <a:lnTo>
                    <a:pt x="1866188" y="860793"/>
                  </a:lnTo>
                  <a:lnTo>
                    <a:pt x="1903895" y="887437"/>
                  </a:lnTo>
                  <a:lnTo>
                    <a:pt x="1945982" y="907415"/>
                  </a:lnTo>
                  <a:lnTo>
                    <a:pt x="1991677" y="919962"/>
                  </a:lnTo>
                  <a:lnTo>
                    <a:pt x="2040255" y="924306"/>
                  </a:lnTo>
                  <a:lnTo>
                    <a:pt x="2088819" y="919962"/>
                  </a:lnTo>
                  <a:lnTo>
                    <a:pt x="2134514" y="907415"/>
                  </a:lnTo>
                  <a:lnTo>
                    <a:pt x="2176602" y="887437"/>
                  </a:lnTo>
                  <a:lnTo>
                    <a:pt x="2214308" y="860793"/>
                  </a:lnTo>
                  <a:lnTo>
                    <a:pt x="2246858" y="828243"/>
                  </a:lnTo>
                  <a:lnTo>
                    <a:pt x="2273503" y="790536"/>
                  </a:lnTo>
                  <a:lnTo>
                    <a:pt x="2293480" y="748449"/>
                  </a:lnTo>
                  <a:lnTo>
                    <a:pt x="2306028" y="702754"/>
                  </a:lnTo>
                  <a:lnTo>
                    <a:pt x="2310384" y="654177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B98379C6-04FF-4092-848A-B3CA1AE9A4E8}"/>
                </a:ext>
              </a:extLst>
            </p:cNvPr>
            <p:cNvSpPr/>
            <p:nvPr/>
          </p:nvSpPr>
          <p:spPr>
            <a:xfrm>
              <a:off x="7813166" y="3731513"/>
              <a:ext cx="1232535" cy="403860"/>
            </a:xfrm>
            <a:custGeom>
              <a:avLst/>
              <a:gdLst/>
              <a:ahLst/>
              <a:cxnLst/>
              <a:rect l="l" t="t" r="r" b="b"/>
              <a:pathLst>
                <a:path w="1232534" h="403860">
                  <a:moveTo>
                    <a:pt x="1157404" y="373401"/>
                  </a:moveTo>
                  <a:lnTo>
                    <a:pt x="1147952" y="403606"/>
                  </a:lnTo>
                  <a:lnTo>
                    <a:pt x="1232027" y="390017"/>
                  </a:lnTo>
                  <a:lnTo>
                    <a:pt x="1218703" y="377190"/>
                  </a:lnTo>
                  <a:lnTo>
                    <a:pt x="1169542" y="377190"/>
                  </a:lnTo>
                  <a:lnTo>
                    <a:pt x="1157404" y="373401"/>
                  </a:lnTo>
                  <a:close/>
                </a:path>
                <a:path w="1232534" h="403860">
                  <a:moveTo>
                    <a:pt x="1161219" y="361211"/>
                  </a:moveTo>
                  <a:lnTo>
                    <a:pt x="1157404" y="373401"/>
                  </a:lnTo>
                  <a:lnTo>
                    <a:pt x="1169542" y="377190"/>
                  </a:lnTo>
                  <a:lnTo>
                    <a:pt x="1173352" y="364998"/>
                  </a:lnTo>
                  <a:lnTo>
                    <a:pt x="1161219" y="361211"/>
                  </a:lnTo>
                  <a:close/>
                </a:path>
                <a:path w="1232534" h="403860">
                  <a:moveTo>
                    <a:pt x="1170685" y="330962"/>
                  </a:moveTo>
                  <a:lnTo>
                    <a:pt x="1161219" y="361211"/>
                  </a:lnTo>
                  <a:lnTo>
                    <a:pt x="1173352" y="364998"/>
                  </a:lnTo>
                  <a:lnTo>
                    <a:pt x="1169542" y="377190"/>
                  </a:lnTo>
                  <a:lnTo>
                    <a:pt x="1218703" y="377190"/>
                  </a:lnTo>
                  <a:lnTo>
                    <a:pt x="1170685" y="330962"/>
                  </a:lnTo>
                  <a:close/>
                </a:path>
                <a:path w="1232534" h="403860">
                  <a:moveTo>
                    <a:pt x="3809" y="0"/>
                  </a:moveTo>
                  <a:lnTo>
                    <a:pt x="0" y="12192"/>
                  </a:lnTo>
                  <a:lnTo>
                    <a:pt x="1157404" y="373401"/>
                  </a:lnTo>
                  <a:lnTo>
                    <a:pt x="1161219" y="361211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4D8FE1D5-3C90-4B0B-8589-97AA0D2C677F}"/>
                </a:ext>
              </a:extLst>
            </p:cNvPr>
            <p:cNvSpPr/>
            <p:nvPr/>
          </p:nvSpPr>
          <p:spPr>
            <a:xfrm>
              <a:off x="7275576" y="4226813"/>
              <a:ext cx="2310765" cy="923925"/>
            </a:xfrm>
            <a:custGeom>
              <a:avLst/>
              <a:gdLst/>
              <a:ahLst/>
              <a:cxnLst/>
              <a:rect l="l" t="t" r="r" b="b"/>
              <a:pathLst>
                <a:path w="2310765" h="923925">
                  <a:moveTo>
                    <a:pt x="539496" y="269748"/>
                  </a:moveTo>
                  <a:lnTo>
                    <a:pt x="535139" y="221272"/>
                  </a:lnTo>
                  <a:lnTo>
                    <a:pt x="522617" y="175628"/>
                  </a:lnTo>
                  <a:lnTo>
                    <a:pt x="502653" y="133616"/>
                  </a:lnTo>
                  <a:lnTo>
                    <a:pt x="476046" y="95961"/>
                  </a:lnTo>
                  <a:lnTo>
                    <a:pt x="443534" y="63449"/>
                  </a:lnTo>
                  <a:lnTo>
                    <a:pt x="405892" y="36842"/>
                  </a:lnTo>
                  <a:lnTo>
                    <a:pt x="363867" y="16878"/>
                  </a:lnTo>
                  <a:lnTo>
                    <a:pt x="318223" y="4356"/>
                  </a:lnTo>
                  <a:lnTo>
                    <a:pt x="269748" y="0"/>
                  </a:lnTo>
                  <a:lnTo>
                    <a:pt x="221259" y="4356"/>
                  </a:lnTo>
                  <a:lnTo>
                    <a:pt x="175615" y="16878"/>
                  </a:lnTo>
                  <a:lnTo>
                    <a:pt x="133591" y="36830"/>
                  </a:lnTo>
                  <a:lnTo>
                    <a:pt x="95948" y="63449"/>
                  </a:lnTo>
                  <a:lnTo>
                    <a:pt x="63436" y="95961"/>
                  </a:lnTo>
                  <a:lnTo>
                    <a:pt x="36830" y="133604"/>
                  </a:lnTo>
                  <a:lnTo>
                    <a:pt x="16865" y="175628"/>
                  </a:lnTo>
                  <a:lnTo>
                    <a:pt x="4343" y="221272"/>
                  </a:lnTo>
                  <a:lnTo>
                    <a:pt x="0" y="269748"/>
                  </a:lnTo>
                  <a:lnTo>
                    <a:pt x="4343" y="318236"/>
                  </a:lnTo>
                  <a:lnTo>
                    <a:pt x="16865" y="363880"/>
                  </a:lnTo>
                  <a:lnTo>
                    <a:pt x="36830" y="405892"/>
                  </a:lnTo>
                  <a:lnTo>
                    <a:pt x="63436" y="443547"/>
                  </a:lnTo>
                  <a:lnTo>
                    <a:pt x="95948" y="476059"/>
                  </a:lnTo>
                  <a:lnTo>
                    <a:pt x="133604" y="502666"/>
                  </a:lnTo>
                  <a:lnTo>
                    <a:pt x="175615" y="522630"/>
                  </a:lnTo>
                  <a:lnTo>
                    <a:pt x="221259" y="535152"/>
                  </a:lnTo>
                  <a:lnTo>
                    <a:pt x="269748" y="539496"/>
                  </a:lnTo>
                  <a:lnTo>
                    <a:pt x="318223" y="535152"/>
                  </a:lnTo>
                  <a:lnTo>
                    <a:pt x="363867" y="522630"/>
                  </a:lnTo>
                  <a:lnTo>
                    <a:pt x="405892" y="502666"/>
                  </a:lnTo>
                  <a:lnTo>
                    <a:pt x="443534" y="476059"/>
                  </a:lnTo>
                  <a:lnTo>
                    <a:pt x="476046" y="443547"/>
                  </a:lnTo>
                  <a:lnTo>
                    <a:pt x="502666" y="405892"/>
                  </a:lnTo>
                  <a:lnTo>
                    <a:pt x="522617" y="363880"/>
                  </a:lnTo>
                  <a:lnTo>
                    <a:pt x="535139" y="318236"/>
                  </a:lnTo>
                  <a:lnTo>
                    <a:pt x="539496" y="269748"/>
                  </a:lnTo>
                  <a:close/>
                </a:path>
                <a:path w="2310765" h="923925">
                  <a:moveTo>
                    <a:pt x="2310384" y="653415"/>
                  </a:moveTo>
                  <a:lnTo>
                    <a:pt x="2306028" y="604850"/>
                  </a:lnTo>
                  <a:lnTo>
                    <a:pt x="2293480" y="559155"/>
                  </a:lnTo>
                  <a:lnTo>
                    <a:pt x="2273503" y="517067"/>
                  </a:lnTo>
                  <a:lnTo>
                    <a:pt x="2246858" y="479361"/>
                  </a:lnTo>
                  <a:lnTo>
                    <a:pt x="2214308" y="446811"/>
                  </a:lnTo>
                  <a:lnTo>
                    <a:pt x="2176602" y="420166"/>
                  </a:lnTo>
                  <a:lnTo>
                    <a:pt x="2134514" y="400189"/>
                  </a:lnTo>
                  <a:lnTo>
                    <a:pt x="2088819" y="387642"/>
                  </a:lnTo>
                  <a:lnTo>
                    <a:pt x="2040255" y="383286"/>
                  </a:lnTo>
                  <a:lnTo>
                    <a:pt x="1991677" y="387642"/>
                  </a:lnTo>
                  <a:lnTo>
                    <a:pt x="1945982" y="400189"/>
                  </a:lnTo>
                  <a:lnTo>
                    <a:pt x="1903895" y="420166"/>
                  </a:lnTo>
                  <a:lnTo>
                    <a:pt x="1866188" y="446811"/>
                  </a:lnTo>
                  <a:lnTo>
                    <a:pt x="1833638" y="479361"/>
                  </a:lnTo>
                  <a:lnTo>
                    <a:pt x="1806994" y="517067"/>
                  </a:lnTo>
                  <a:lnTo>
                    <a:pt x="1787017" y="559155"/>
                  </a:lnTo>
                  <a:lnTo>
                    <a:pt x="1774469" y="604850"/>
                  </a:lnTo>
                  <a:lnTo>
                    <a:pt x="1770126" y="653415"/>
                  </a:lnTo>
                  <a:lnTo>
                    <a:pt x="1774469" y="701992"/>
                  </a:lnTo>
                  <a:lnTo>
                    <a:pt x="1787017" y="747687"/>
                  </a:lnTo>
                  <a:lnTo>
                    <a:pt x="1806994" y="789774"/>
                  </a:lnTo>
                  <a:lnTo>
                    <a:pt x="1833638" y="827481"/>
                  </a:lnTo>
                  <a:lnTo>
                    <a:pt x="1866188" y="860031"/>
                  </a:lnTo>
                  <a:lnTo>
                    <a:pt x="1903895" y="886675"/>
                  </a:lnTo>
                  <a:lnTo>
                    <a:pt x="1945982" y="906653"/>
                  </a:lnTo>
                  <a:lnTo>
                    <a:pt x="1991677" y="919200"/>
                  </a:lnTo>
                  <a:lnTo>
                    <a:pt x="2040255" y="923544"/>
                  </a:lnTo>
                  <a:lnTo>
                    <a:pt x="2088819" y="919200"/>
                  </a:lnTo>
                  <a:lnTo>
                    <a:pt x="2134514" y="906653"/>
                  </a:lnTo>
                  <a:lnTo>
                    <a:pt x="2176602" y="886675"/>
                  </a:lnTo>
                  <a:lnTo>
                    <a:pt x="2214308" y="860031"/>
                  </a:lnTo>
                  <a:lnTo>
                    <a:pt x="2246858" y="827481"/>
                  </a:lnTo>
                  <a:lnTo>
                    <a:pt x="2273503" y="789774"/>
                  </a:lnTo>
                  <a:lnTo>
                    <a:pt x="2293480" y="747687"/>
                  </a:lnTo>
                  <a:lnTo>
                    <a:pt x="2306028" y="701992"/>
                  </a:lnTo>
                  <a:lnTo>
                    <a:pt x="2310384" y="653415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C2DAB88B-FC0C-4D65-B053-C25C38F8E139}"/>
                </a:ext>
              </a:extLst>
            </p:cNvPr>
            <p:cNvSpPr/>
            <p:nvPr/>
          </p:nvSpPr>
          <p:spPr>
            <a:xfrm>
              <a:off x="7810753" y="3732911"/>
              <a:ext cx="1234440" cy="1148080"/>
            </a:xfrm>
            <a:custGeom>
              <a:avLst/>
              <a:gdLst/>
              <a:ahLst/>
              <a:cxnLst/>
              <a:rect l="l" t="t" r="r" b="b"/>
              <a:pathLst>
                <a:path w="1234440" h="1148079">
                  <a:moveTo>
                    <a:pt x="1174336" y="1100447"/>
                  </a:moveTo>
                  <a:lnTo>
                    <a:pt x="1152778" y="1123695"/>
                  </a:lnTo>
                  <a:lnTo>
                    <a:pt x="1234440" y="1147571"/>
                  </a:lnTo>
                  <a:lnTo>
                    <a:pt x="1220040" y="1109090"/>
                  </a:lnTo>
                  <a:lnTo>
                    <a:pt x="1183640" y="1109090"/>
                  </a:lnTo>
                  <a:lnTo>
                    <a:pt x="1174336" y="1100447"/>
                  </a:lnTo>
                  <a:close/>
                </a:path>
                <a:path w="1234440" h="1148079">
                  <a:moveTo>
                    <a:pt x="1183014" y="1091088"/>
                  </a:moveTo>
                  <a:lnTo>
                    <a:pt x="1174336" y="1100447"/>
                  </a:lnTo>
                  <a:lnTo>
                    <a:pt x="1183640" y="1109090"/>
                  </a:lnTo>
                  <a:lnTo>
                    <a:pt x="1192276" y="1099693"/>
                  </a:lnTo>
                  <a:lnTo>
                    <a:pt x="1183014" y="1091088"/>
                  </a:lnTo>
                  <a:close/>
                </a:path>
                <a:path w="1234440" h="1148079">
                  <a:moveTo>
                    <a:pt x="1204595" y="1067815"/>
                  </a:moveTo>
                  <a:lnTo>
                    <a:pt x="1183014" y="1091088"/>
                  </a:lnTo>
                  <a:lnTo>
                    <a:pt x="1192276" y="1099693"/>
                  </a:lnTo>
                  <a:lnTo>
                    <a:pt x="1183640" y="1109090"/>
                  </a:lnTo>
                  <a:lnTo>
                    <a:pt x="1220040" y="1109090"/>
                  </a:lnTo>
                  <a:lnTo>
                    <a:pt x="1204595" y="1067815"/>
                  </a:lnTo>
                  <a:close/>
                </a:path>
                <a:path w="1234440" h="1148079">
                  <a:moveTo>
                    <a:pt x="8636" y="0"/>
                  </a:moveTo>
                  <a:lnTo>
                    <a:pt x="0" y="9397"/>
                  </a:lnTo>
                  <a:lnTo>
                    <a:pt x="1174336" y="1100447"/>
                  </a:lnTo>
                  <a:lnTo>
                    <a:pt x="1183014" y="1091088"/>
                  </a:lnTo>
                  <a:lnTo>
                    <a:pt x="86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4">
              <a:extLst>
                <a:ext uri="{FF2B5EF4-FFF2-40B4-BE49-F238E27FC236}">
                  <a16:creationId xmlns:a16="http://schemas.microsoft.com/office/drawing/2014/main" id="{66FE94D7-1136-4CB1-8AC8-92C1405298D5}"/>
                </a:ext>
              </a:extLst>
            </p:cNvPr>
            <p:cNvSpPr/>
            <p:nvPr/>
          </p:nvSpPr>
          <p:spPr>
            <a:xfrm>
              <a:off x="7275576" y="4985765"/>
              <a:ext cx="2310765" cy="923925"/>
            </a:xfrm>
            <a:custGeom>
              <a:avLst/>
              <a:gdLst/>
              <a:ahLst/>
              <a:cxnLst/>
              <a:rect l="l" t="t" r="r" b="b"/>
              <a:pathLst>
                <a:path w="2310765" h="923925">
                  <a:moveTo>
                    <a:pt x="539496" y="269748"/>
                  </a:moveTo>
                  <a:lnTo>
                    <a:pt x="535139" y="221272"/>
                  </a:lnTo>
                  <a:lnTo>
                    <a:pt x="522617" y="175628"/>
                  </a:lnTo>
                  <a:lnTo>
                    <a:pt x="502653" y="133616"/>
                  </a:lnTo>
                  <a:lnTo>
                    <a:pt x="476046" y="95961"/>
                  </a:lnTo>
                  <a:lnTo>
                    <a:pt x="443534" y="63449"/>
                  </a:lnTo>
                  <a:lnTo>
                    <a:pt x="405892" y="36842"/>
                  </a:lnTo>
                  <a:lnTo>
                    <a:pt x="363867" y="16878"/>
                  </a:lnTo>
                  <a:lnTo>
                    <a:pt x="318223" y="4356"/>
                  </a:lnTo>
                  <a:lnTo>
                    <a:pt x="269748" y="0"/>
                  </a:lnTo>
                  <a:lnTo>
                    <a:pt x="221259" y="4356"/>
                  </a:lnTo>
                  <a:lnTo>
                    <a:pt x="175615" y="16878"/>
                  </a:lnTo>
                  <a:lnTo>
                    <a:pt x="133591" y="36842"/>
                  </a:lnTo>
                  <a:lnTo>
                    <a:pt x="95948" y="63449"/>
                  </a:lnTo>
                  <a:lnTo>
                    <a:pt x="63436" y="95961"/>
                  </a:lnTo>
                  <a:lnTo>
                    <a:pt x="36830" y="133616"/>
                  </a:lnTo>
                  <a:lnTo>
                    <a:pt x="16865" y="175628"/>
                  </a:lnTo>
                  <a:lnTo>
                    <a:pt x="4343" y="221272"/>
                  </a:lnTo>
                  <a:lnTo>
                    <a:pt x="0" y="269748"/>
                  </a:lnTo>
                  <a:lnTo>
                    <a:pt x="4343" y="318236"/>
                  </a:lnTo>
                  <a:lnTo>
                    <a:pt x="16865" y="363880"/>
                  </a:lnTo>
                  <a:lnTo>
                    <a:pt x="36830" y="405904"/>
                  </a:lnTo>
                  <a:lnTo>
                    <a:pt x="63436" y="443547"/>
                  </a:lnTo>
                  <a:lnTo>
                    <a:pt x="95948" y="476059"/>
                  </a:lnTo>
                  <a:lnTo>
                    <a:pt x="133604" y="502678"/>
                  </a:lnTo>
                  <a:lnTo>
                    <a:pt x="175615" y="522630"/>
                  </a:lnTo>
                  <a:lnTo>
                    <a:pt x="221259" y="535152"/>
                  </a:lnTo>
                  <a:lnTo>
                    <a:pt x="269748" y="539496"/>
                  </a:lnTo>
                  <a:lnTo>
                    <a:pt x="318223" y="535152"/>
                  </a:lnTo>
                  <a:lnTo>
                    <a:pt x="363867" y="522630"/>
                  </a:lnTo>
                  <a:lnTo>
                    <a:pt x="405892" y="502666"/>
                  </a:lnTo>
                  <a:lnTo>
                    <a:pt x="443534" y="476059"/>
                  </a:lnTo>
                  <a:lnTo>
                    <a:pt x="476046" y="443547"/>
                  </a:lnTo>
                  <a:lnTo>
                    <a:pt x="502666" y="405892"/>
                  </a:lnTo>
                  <a:lnTo>
                    <a:pt x="522617" y="363880"/>
                  </a:lnTo>
                  <a:lnTo>
                    <a:pt x="535139" y="318236"/>
                  </a:lnTo>
                  <a:lnTo>
                    <a:pt x="539496" y="269748"/>
                  </a:lnTo>
                  <a:close/>
                </a:path>
                <a:path w="2310765" h="923925">
                  <a:moveTo>
                    <a:pt x="2310384" y="653415"/>
                  </a:moveTo>
                  <a:lnTo>
                    <a:pt x="2306028" y="604850"/>
                  </a:lnTo>
                  <a:lnTo>
                    <a:pt x="2293480" y="559155"/>
                  </a:lnTo>
                  <a:lnTo>
                    <a:pt x="2273503" y="517067"/>
                  </a:lnTo>
                  <a:lnTo>
                    <a:pt x="2246858" y="479361"/>
                  </a:lnTo>
                  <a:lnTo>
                    <a:pt x="2214308" y="446811"/>
                  </a:lnTo>
                  <a:lnTo>
                    <a:pt x="2176602" y="420166"/>
                  </a:lnTo>
                  <a:lnTo>
                    <a:pt x="2134514" y="400189"/>
                  </a:lnTo>
                  <a:lnTo>
                    <a:pt x="2088819" y="387642"/>
                  </a:lnTo>
                  <a:lnTo>
                    <a:pt x="2040255" y="383286"/>
                  </a:lnTo>
                  <a:lnTo>
                    <a:pt x="1991677" y="387642"/>
                  </a:lnTo>
                  <a:lnTo>
                    <a:pt x="1945982" y="400189"/>
                  </a:lnTo>
                  <a:lnTo>
                    <a:pt x="1903895" y="420166"/>
                  </a:lnTo>
                  <a:lnTo>
                    <a:pt x="1866188" y="446811"/>
                  </a:lnTo>
                  <a:lnTo>
                    <a:pt x="1833638" y="479361"/>
                  </a:lnTo>
                  <a:lnTo>
                    <a:pt x="1806994" y="517067"/>
                  </a:lnTo>
                  <a:lnTo>
                    <a:pt x="1787017" y="559155"/>
                  </a:lnTo>
                  <a:lnTo>
                    <a:pt x="1774469" y="604850"/>
                  </a:lnTo>
                  <a:lnTo>
                    <a:pt x="1770126" y="653415"/>
                  </a:lnTo>
                  <a:lnTo>
                    <a:pt x="1774469" y="701979"/>
                  </a:lnTo>
                  <a:lnTo>
                    <a:pt x="1787017" y="747674"/>
                  </a:lnTo>
                  <a:lnTo>
                    <a:pt x="1806994" y="789762"/>
                  </a:lnTo>
                  <a:lnTo>
                    <a:pt x="1833638" y="827455"/>
                  </a:lnTo>
                  <a:lnTo>
                    <a:pt x="1866188" y="860018"/>
                  </a:lnTo>
                  <a:lnTo>
                    <a:pt x="1903895" y="886663"/>
                  </a:lnTo>
                  <a:lnTo>
                    <a:pt x="1945982" y="906653"/>
                  </a:lnTo>
                  <a:lnTo>
                    <a:pt x="1991677" y="919200"/>
                  </a:lnTo>
                  <a:lnTo>
                    <a:pt x="2040255" y="923544"/>
                  </a:lnTo>
                  <a:lnTo>
                    <a:pt x="2088819" y="919200"/>
                  </a:lnTo>
                  <a:lnTo>
                    <a:pt x="2134514" y="906653"/>
                  </a:lnTo>
                  <a:lnTo>
                    <a:pt x="2176602" y="886663"/>
                  </a:lnTo>
                  <a:lnTo>
                    <a:pt x="2214308" y="860018"/>
                  </a:lnTo>
                  <a:lnTo>
                    <a:pt x="2246858" y="827455"/>
                  </a:lnTo>
                  <a:lnTo>
                    <a:pt x="2273503" y="789762"/>
                  </a:lnTo>
                  <a:lnTo>
                    <a:pt x="2293480" y="747674"/>
                  </a:lnTo>
                  <a:lnTo>
                    <a:pt x="2306028" y="701979"/>
                  </a:lnTo>
                  <a:lnTo>
                    <a:pt x="2310384" y="653415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3AC63815-1404-409A-A89C-C345864173EE}"/>
                </a:ext>
              </a:extLst>
            </p:cNvPr>
            <p:cNvSpPr/>
            <p:nvPr/>
          </p:nvSpPr>
          <p:spPr>
            <a:xfrm>
              <a:off x="7809738" y="3734180"/>
              <a:ext cx="1235710" cy="1918970"/>
            </a:xfrm>
            <a:custGeom>
              <a:avLst/>
              <a:gdLst/>
              <a:ahLst/>
              <a:cxnLst/>
              <a:rect l="l" t="t" r="r" b="b"/>
              <a:pathLst>
                <a:path w="1235709" h="1918970">
                  <a:moveTo>
                    <a:pt x="1235456" y="387477"/>
                  </a:moveTo>
                  <a:lnTo>
                    <a:pt x="1195120" y="399135"/>
                  </a:lnTo>
                  <a:lnTo>
                    <a:pt x="1166520" y="393877"/>
                  </a:lnTo>
                  <a:lnTo>
                    <a:pt x="1166520" y="442442"/>
                  </a:lnTo>
                  <a:lnTo>
                    <a:pt x="621703" y="944753"/>
                  </a:lnTo>
                  <a:lnTo>
                    <a:pt x="608164" y="923823"/>
                  </a:lnTo>
                  <a:lnTo>
                    <a:pt x="608164" y="957224"/>
                  </a:lnTo>
                  <a:lnTo>
                    <a:pt x="415544" y="1134833"/>
                  </a:lnTo>
                  <a:lnTo>
                    <a:pt x="30289" y="776871"/>
                  </a:lnTo>
                  <a:lnTo>
                    <a:pt x="608164" y="957224"/>
                  </a:lnTo>
                  <a:lnTo>
                    <a:pt x="608164" y="923823"/>
                  </a:lnTo>
                  <a:lnTo>
                    <a:pt x="605472" y="919657"/>
                  </a:lnTo>
                  <a:lnTo>
                    <a:pt x="605472" y="943000"/>
                  </a:lnTo>
                  <a:lnTo>
                    <a:pt x="27444" y="762596"/>
                  </a:lnTo>
                  <a:lnTo>
                    <a:pt x="416090" y="650176"/>
                  </a:lnTo>
                  <a:lnTo>
                    <a:pt x="605472" y="943000"/>
                  </a:lnTo>
                  <a:lnTo>
                    <a:pt x="605472" y="919657"/>
                  </a:lnTo>
                  <a:lnTo>
                    <a:pt x="428815" y="646493"/>
                  </a:lnTo>
                  <a:lnTo>
                    <a:pt x="1164043" y="433819"/>
                  </a:lnTo>
                  <a:lnTo>
                    <a:pt x="1166520" y="442442"/>
                  </a:lnTo>
                  <a:lnTo>
                    <a:pt x="1166520" y="393877"/>
                  </a:lnTo>
                  <a:lnTo>
                    <a:pt x="1151763" y="391160"/>
                  </a:lnTo>
                  <a:lnTo>
                    <a:pt x="1157198" y="410083"/>
                  </a:lnTo>
                  <a:lnTo>
                    <a:pt x="1153668" y="411099"/>
                  </a:lnTo>
                  <a:lnTo>
                    <a:pt x="1159230" y="417144"/>
                  </a:lnTo>
                  <a:lnTo>
                    <a:pt x="1160526" y="421614"/>
                  </a:lnTo>
                  <a:lnTo>
                    <a:pt x="421614" y="635355"/>
                  </a:lnTo>
                  <a:lnTo>
                    <a:pt x="10668" y="0"/>
                  </a:lnTo>
                  <a:lnTo>
                    <a:pt x="0" y="6858"/>
                  </a:lnTo>
                  <a:lnTo>
                    <a:pt x="408889" y="639038"/>
                  </a:lnTo>
                  <a:lnTo>
                    <a:pt x="3556" y="756285"/>
                  </a:lnTo>
                  <a:lnTo>
                    <a:pt x="5334" y="762381"/>
                  </a:lnTo>
                  <a:lnTo>
                    <a:pt x="1016" y="767080"/>
                  </a:lnTo>
                  <a:lnTo>
                    <a:pt x="406158" y="1143482"/>
                  </a:lnTo>
                  <a:lnTo>
                    <a:pt x="1016" y="1517015"/>
                  </a:lnTo>
                  <a:lnTo>
                    <a:pt x="5245" y="1521587"/>
                  </a:lnTo>
                  <a:lnTo>
                    <a:pt x="3429" y="1527429"/>
                  </a:lnTo>
                  <a:lnTo>
                    <a:pt x="1160856" y="1888591"/>
                  </a:lnTo>
                  <a:lnTo>
                    <a:pt x="1151382" y="1918893"/>
                  </a:lnTo>
                  <a:lnTo>
                    <a:pt x="1235227" y="1905254"/>
                  </a:lnTo>
                  <a:lnTo>
                    <a:pt x="1235456" y="1905368"/>
                  </a:lnTo>
                  <a:lnTo>
                    <a:pt x="1235430" y="1905228"/>
                  </a:lnTo>
                  <a:lnTo>
                    <a:pt x="1229995" y="1855495"/>
                  </a:lnTo>
                  <a:lnTo>
                    <a:pt x="1226185" y="1820672"/>
                  </a:lnTo>
                  <a:lnTo>
                    <a:pt x="1208163" y="1832330"/>
                  </a:lnTo>
                  <a:lnTo>
                    <a:pt x="1205611" y="1825498"/>
                  </a:lnTo>
                  <a:lnTo>
                    <a:pt x="1197241" y="1834527"/>
                  </a:lnTo>
                  <a:lnTo>
                    <a:pt x="1188326" y="1820748"/>
                  </a:lnTo>
                  <a:lnTo>
                    <a:pt x="1188326" y="1844128"/>
                  </a:lnTo>
                  <a:lnTo>
                    <a:pt x="1185926" y="1846719"/>
                  </a:lnTo>
                  <a:lnTo>
                    <a:pt x="1183462" y="1848319"/>
                  </a:lnTo>
                  <a:lnTo>
                    <a:pt x="1171498" y="1837207"/>
                  </a:lnTo>
                  <a:lnTo>
                    <a:pt x="1171498" y="1854530"/>
                  </a:lnTo>
                  <a:lnTo>
                    <a:pt x="1170914" y="1856422"/>
                  </a:lnTo>
                  <a:lnTo>
                    <a:pt x="1162177" y="1862074"/>
                  </a:lnTo>
                  <a:lnTo>
                    <a:pt x="1168044" y="1865566"/>
                  </a:lnTo>
                  <a:lnTo>
                    <a:pt x="1167853" y="1866188"/>
                  </a:lnTo>
                  <a:lnTo>
                    <a:pt x="1159725" y="1874939"/>
                  </a:lnTo>
                  <a:lnTo>
                    <a:pt x="27406" y="1521536"/>
                  </a:lnTo>
                  <a:lnTo>
                    <a:pt x="618909" y="1341158"/>
                  </a:lnTo>
                  <a:lnTo>
                    <a:pt x="1171498" y="1854530"/>
                  </a:lnTo>
                  <a:lnTo>
                    <a:pt x="1171498" y="1837207"/>
                  </a:lnTo>
                  <a:lnTo>
                    <a:pt x="632980" y="1336865"/>
                  </a:lnTo>
                  <a:lnTo>
                    <a:pt x="822782" y="1278991"/>
                  </a:lnTo>
                  <a:lnTo>
                    <a:pt x="1188326" y="1844128"/>
                  </a:lnTo>
                  <a:lnTo>
                    <a:pt x="1188326" y="1820748"/>
                  </a:lnTo>
                  <a:lnTo>
                    <a:pt x="835406" y="1275143"/>
                  </a:lnTo>
                  <a:lnTo>
                    <a:pt x="1164475" y="1174788"/>
                  </a:lnTo>
                  <a:lnTo>
                    <a:pt x="1173734" y="1205103"/>
                  </a:lnTo>
                  <a:lnTo>
                    <a:pt x="1222362" y="1158875"/>
                  </a:lnTo>
                  <a:lnTo>
                    <a:pt x="1235456" y="1146429"/>
                  </a:lnTo>
                  <a:lnTo>
                    <a:pt x="1235062" y="1146365"/>
                  </a:lnTo>
                  <a:lnTo>
                    <a:pt x="1235456" y="1146302"/>
                  </a:lnTo>
                  <a:lnTo>
                    <a:pt x="1222121" y="1133475"/>
                  </a:lnTo>
                  <a:lnTo>
                    <a:pt x="1174115" y="1087247"/>
                  </a:lnTo>
                  <a:lnTo>
                    <a:pt x="1164640" y="1117498"/>
                  </a:lnTo>
                  <a:lnTo>
                    <a:pt x="1160830" y="1116317"/>
                  </a:lnTo>
                  <a:lnTo>
                    <a:pt x="1160830" y="1129690"/>
                  </a:lnTo>
                  <a:lnTo>
                    <a:pt x="1159611" y="1133589"/>
                  </a:lnTo>
                  <a:lnTo>
                    <a:pt x="1151509" y="1132205"/>
                  </a:lnTo>
                  <a:lnTo>
                    <a:pt x="1155712" y="1146035"/>
                  </a:lnTo>
                  <a:lnTo>
                    <a:pt x="1151382" y="1159891"/>
                  </a:lnTo>
                  <a:lnTo>
                    <a:pt x="1159535" y="1158582"/>
                  </a:lnTo>
                  <a:lnTo>
                    <a:pt x="1160767" y="1162596"/>
                  </a:lnTo>
                  <a:lnTo>
                    <a:pt x="828205" y="1264005"/>
                  </a:lnTo>
                  <a:lnTo>
                    <a:pt x="815581" y="1244498"/>
                  </a:lnTo>
                  <a:lnTo>
                    <a:pt x="815581" y="1267853"/>
                  </a:lnTo>
                  <a:lnTo>
                    <a:pt x="622173" y="1326832"/>
                  </a:lnTo>
                  <a:lnTo>
                    <a:pt x="608101" y="1313764"/>
                  </a:lnTo>
                  <a:lnTo>
                    <a:pt x="608101" y="1331125"/>
                  </a:lnTo>
                  <a:lnTo>
                    <a:pt x="30213" y="1507324"/>
                  </a:lnTo>
                  <a:lnTo>
                    <a:pt x="415480" y="1152156"/>
                  </a:lnTo>
                  <a:lnTo>
                    <a:pt x="608101" y="1331125"/>
                  </a:lnTo>
                  <a:lnTo>
                    <a:pt x="608101" y="1313764"/>
                  </a:lnTo>
                  <a:lnTo>
                    <a:pt x="424878" y="1143508"/>
                  </a:lnTo>
                  <a:lnTo>
                    <a:pt x="619252" y="964311"/>
                  </a:lnTo>
                  <a:lnTo>
                    <a:pt x="815581" y="1267853"/>
                  </a:lnTo>
                  <a:lnTo>
                    <a:pt x="815581" y="1244498"/>
                  </a:lnTo>
                  <a:lnTo>
                    <a:pt x="635254" y="965669"/>
                  </a:lnTo>
                  <a:lnTo>
                    <a:pt x="1160830" y="1129690"/>
                  </a:lnTo>
                  <a:lnTo>
                    <a:pt x="1160830" y="1116317"/>
                  </a:lnTo>
                  <a:lnTo>
                    <a:pt x="633031" y="951611"/>
                  </a:lnTo>
                  <a:lnTo>
                    <a:pt x="1170482" y="456145"/>
                  </a:lnTo>
                  <a:lnTo>
                    <a:pt x="1172845" y="464312"/>
                  </a:lnTo>
                  <a:lnTo>
                    <a:pt x="1188999" y="449402"/>
                  </a:lnTo>
                  <a:lnTo>
                    <a:pt x="1205357" y="467106"/>
                  </a:lnTo>
                  <a:lnTo>
                    <a:pt x="1220952" y="425831"/>
                  </a:lnTo>
                  <a:lnTo>
                    <a:pt x="1224381" y="416750"/>
                  </a:lnTo>
                  <a:lnTo>
                    <a:pt x="1235456" y="406527"/>
                  </a:lnTo>
                  <a:lnTo>
                    <a:pt x="1228712" y="405295"/>
                  </a:lnTo>
                  <a:lnTo>
                    <a:pt x="1235456" y="387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98FF131E-860A-4C33-B6FF-A267E7A2B120}"/>
                </a:ext>
              </a:extLst>
            </p:cNvPr>
            <p:cNvSpPr/>
            <p:nvPr/>
          </p:nvSpPr>
          <p:spPr>
            <a:xfrm>
              <a:off x="7275575" y="5744717"/>
              <a:ext cx="539750" cy="539750"/>
            </a:xfrm>
            <a:custGeom>
              <a:avLst/>
              <a:gdLst/>
              <a:ahLst/>
              <a:cxnLst/>
              <a:rect l="l" t="t" r="r" b="b"/>
              <a:pathLst>
                <a:path w="539750" h="539750">
                  <a:moveTo>
                    <a:pt x="269748" y="0"/>
                  </a:moveTo>
                  <a:lnTo>
                    <a:pt x="221262" y="4345"/>
                  </a:lnTo>
                  <a:lnTo>
                    <a:pt x="175626" y="16875"/>
                  </a:lnTo>
                  <a:lnTo>
                    <a:pt x="133603" y="36827"/>
                  </a:lnTo>
                  <a:lnTo>
                    <a:pt x="95955" y="63439"/>
                  </a:lnTo>
                  <a:lnTo>
                    <a:pt x="63443" y="95950"/>
                  </a:lnTo>
                  <a:lnTo>
                    <a:pt x="36829" y="133598"/>
                  </a:lnTo>
                  <a:lnTo>
                    <a:pt x="16876" y="175621"/>
                  </a:lnTo>
                  <a:lnTo>
                    <a:pt x="4346" y="221258"/>
                  </a:lnTo>
                  <a:lnTo>
                    <a:pt x="0" y="269747"/>
                  </a:lnTo>
                  <a:lnTo>
                    <a:pt x="4346" y="318233"/>
                  </a:lnTo>
                  <a:lnTo>
                    <a:pt x="16876" y="363869"/>
                  </a:lnTo>
                  <a:lnTo>
                    <a:pt x="36830" y="405891"/>
                  </a:lnTo>
                  <a:lnTo>
                    <a:pt x="63443" y="443540"/>
                  </a:lnTo>
                  <a:lnTo>
                    <a:pt x="95955" y="476052"/>
                  </a:lnTo>
                  <a:lnTo>
                    <a:pt x="133603" y="502665"/>
                  </a:lnTo>
                  <a:lnTo>
                    <a:pt x="175626" y="522619"/>
                  </a:lnTo>
                  <a:lnTo>
                    <a:pt x="221262" y="535149"/>
                  </a:lnTo>
                  <a:lnTo>
                    <a:pt x="269748" y="539495"/>
                  </a:lnTo>
                  <a:lnTo>
                    <a:pt x="318233" y="535149"/>
                  </a:lnTo>
                  <a:lnTo>
                    <a:pt x="363869" y="522619"/>
                  </a:lnTo>
                  <a:lnTo>
                    <a:pt x="405892" y="502665"/>
                  </a:lnTo>
                  <a:lnTo>
                    <a:pt x="443540" y="476052"/>
                  </a:lnTo>
                  <a:lnTo>
                    <a:pt x="476052" y="443540"/>
                  </a:lnTo>
                  <a:lnTo>
                    <a:pt x="502666" y="405891"/>
                  </a:lnTo>
                  <a:lnTo>
                    <a:pt x="522619" y="363869"/>
                  </a:lnTo>
                  <a:lnTo>
                    <a:pt x="535149" y="318233"/>
                  </a:lnTo>
                  <a:lnTo>
                    <a:pt x="539496" y="269747"/>
                  </a:lnTo>
                  <a:lnTo>
                    <a:pt x="535149" y="221258"/>
                  </a:lnTo>
                  <a:lnTo>
                    <a:pt x="522619" y="175621"/>
                  </a:lnTo>
                  <a:lnTo>
                    <a:pt x="502665" y="133598"/>
                  </a:lnTo>
                  <a:lnTo>
                    <a:pt x="476052" y="95950"/>
                  </a:lnTo>
                  <a:lnTo>
                    <a:pt x="443540" y="63439"/>
                  </a:lnTo>
                  <a:lnTo>
                    <a:pt x="405892" y="36827"/>
                  </a:lnTo>
                  <a:lnTo>
                    <a:pt x="363869" y="16875"/>
                  </a:lnTo>
                  <a:lnTo>
                    <a:pt x="318233" y="4345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1C95F88E-D5F6-4408-B2AB-8573D186C39F}"/>
                </a:ext>
              </a:extLst>
            </p:cNvPr>
            <p:cNvSpPr/>
            <p:nvPr/>
          </p:nvSpPr>
          <p:spPr>
            <a:xfrm>
              <a:off x="7809738" y="4121657"/>
              <a:ext cx="1235710" cy="1899285"/>
            </a:xfrm>
            <a:custGeom>
              <a:avLst/>
              <a:gdLst/>
              <a:ahLst/>
              <a:cxnLst/>
              <a:rect l="l" t="t" r="r" b="b"/>
              <a:pathLst>
                <a:path w="1235709" h="1899285">
                  <a:moveTo>
                    <a:pt x="1235456" y="0"/>
                  </a:moveTo>
                  <a:lnTo>
                    <a:pt x="1162050" y="43180"/>
                  </a:lnTo>
                  <a:lnTo>
                    <a:pt x="1188631" y="60477"/>
                  </a:lnTo>
                  <a:lnTo>
                    <a:pt x="0" y="1889734"/>
                  </a:lnTo>
                  <a:lnTo>
                    <a:pt x="5397" y="1893252"/>
                  </a:lnTo>
                  <a:lnTo>
                    <a:pt x="7239" y="1899119"/>
                  </a:lnTo>
                  <a:lnTo>
                    <a:pt x="1164475" y="1546225"/>
                  </a:lnTo>
                  <a:lnTo>
                    <a:pt x="1173734" y="1576578"/>
                  </a:lnTo>
                  <a:lnTo>
                    <a:pt x="1222362" y="1530350"/>
                  </a:lnTo>
                  <a:lnTo>
                    <a:pt x="1235456" y="1517904"/>
                  </a:lnTo>
                  <a:lnTo>
                    <a:pt x="1151509" y="1503692"/>
                  </a:lnTo>
                  <a:lnTo>
                    <a:pt x="1160767" y="1534071"/>
                  </a:lnTo>
                  <a:lnTo>
                    <a:pt x="30264" y="1878787"/>
                  </a:lnTo>
                  <a:lnTo>
                    <a:pt x="1183855" y="815289"/>
                  </a:lnTo>
                  <a:lnTo>
                    <a:pt x="1205357" y="838581"/>
                  </a:lnTo>
                  <a:lnTo>
                    <a:pt x="1220952" y="797306"/>
                  </a:lnTo>
                  <a:lnTo>
                    <a:pt x="1235456" y="758952"/>
                  </a:lnTo>
                  <a:lnTo>
                    <a:pt x="1153668" y="782574"/>
                  </a:lnTo>
                  <a:lnTo>
                    <a:pt x="1175194" y="805916"/>
                  </a:lnTo>
                  <a:lnTo>
                    <a:pt x="38379" y="1854009"/>
                  </a:lnTo>
                  <a:lnTo>
                    <a:pt x="1199261" y="67386"/>
                  </a:lnTo>
                  <a:lnTo>
                    <a:pt x="1225931" y="84709"/>
                  </a:lnTo>
                  <a:lnTo>
                    <a:pt x="1229855" y="49784"/>
                  </a:lnTo>
                  <a:lnTo>
                    <a:pt x="1235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C99D843C-25F1-43D2-B017-E9733877859B}"/>
                </a:ext>
              </a:extLst>
            </p:cNvPr>
            <p:cNvSpPr/>
            <p:nvPr/>
          </p:nvSpPr>
          <p:spPr>
            <a:xfrm>
              <a:off x="10319003" y="4610100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4" h="540385">
                  <a:moveTo>
                    <a:pt x="270128" y="0"/>
                  </a:moveTo>
                  <a:lnTo>
                    <a:pt x="221563" y="4350"/>
                  </a:lnTo>
                  <a:lnTo>
                    <a:pt x="175857" y="16895"/>
                  </a:lnTo>
                  <a:lnTo>
                    <a:pt x="133773" y="36872"/>
                  </a:lnTo>
                  <a:lnTo>
                    <a:pt x="96073" y="63518"/>
                  </a:lnTo>
                  <a:lnTo>
                    <a:pt x="63518" y="96073"/>
                  </a:lnTo>
                  <a:lnTo>
                    <a:pt x="36872" y="133773"/>
                  </a:lnTo>
                  <a:lnTo>
                    <a:pt x="16895" y="175857"/>
                  </a:lnTo>
                  <a:lnTo>
                    <a:pt x="4350" y="221563"/>
                  </a:lnTo>
                  <a:lnTo>
                    <a:pt x="0" y="270129"/>
                  </a:lnTo>
                  <a:lnTo>
                    <a:pt x="4350" y="318694"/>
                  </a:lnTo>
                  <a:lnTo>
                    <a:pt x="16895" y="364400"/>
                  </a:lnTo>
                  <a:lnTo>
                    <a:pt x="36872" y="406484"/>
                  </a:lnTo>
                  <a:lnTo>
                    <a:pt x="63518" y="444184"/>
                  </a:lnTo>
                  <a:lnTo>
                    <a:pt x="96073" y="476739"/>
                  </a:lnTo>
                  <a:lnTo>
                    <a:pt x="133773" y="503385"/>
                  </a:lnTo>
                  <a:lnTo>
                    <a:pt x="175857" y="523362"/>
                  </a:lnTo>
                  <a:lnTo>
                    <a:pt x="221563" y="535907"/>
                  </a:lnTo>
                  <a:lnTo>
                    <a:pt x="270128" y="540257"/>
                  </a:lnTo>
                  <a:lnTo>
                    <a:pt x="318694" y="535907"/>
                  </a:lnTo>
                  <a:lnTo>
                    <a:pt x="364400" y="523362"/>
                  </a:lnTo>
                  <a:lnTo>
                    <a:pt x="406484" y="503385"/>
                  </a:lnTo>
                  <a:lnTo>
                    <a:pt x="444184" y="476739"/>
                  </a:lnTo>
                  <a:lnTo>
                    <a:pt x="476739" y="444184"/>
                  </a:lnTo>
                  <a:lnTo>
                    <a:pt x="503385" y="406484"/>
                  </a:lnTo>
                  <a:lnTo>
                    <a:pt x="523362" y="364400"/>
                  </a:lnTo>
                  <a:lnTo>
                    <a:pt x="535907" y="318694"/>
                  </a:lnTo>
                  <a:lnTo>
                    <a:pt x="540257" y="270129"/>
                  </a:lnTo>
                  <a:lnTo>
                    <a:pt x="535907" y="221563"/>
                  </a:lnTo>
                  <a:lnTo>
                    <a:pt x="523362" y="175857"/>
                  </a:lnTo>
                  <a:lnTo>
                    <a:pt x="503385" y="133773"/>
                  </a:lnTo>
                  <a:lnTo>
                    <a:pt x="476739" y="96073"/>
                  </a:lnTo>
                  <a:lnTo>
                    <a:pt x="444184" y="63518"/>
                  </a:lnTo>
                  <a:lnTo>
                    <a:pt x="406484" y="36872"/>
                  </a:lnTo>
                  <a:lnTo>
                    <a:pt x="364400" y="16895"/>
                  </a:lnTo>
                  <a:lnTo>
                    <a:pt x="318694" y="4350"/>
                  </a:lnTo>
                  <a:lnTo>
                    <a:pt x="270128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53CFDDBB-E186-4D16-A6C5-FB08F7D06DC0}"/>
                </a:ext>
              </a:extLst>
            </p:cNvPr>
            <p:cNvSpPr/>
            <p:nvPr/>
          </p:nvSpPr>
          <p:spPr>
            <a:xfrm>
              <a:off x="9581388" y="4117212"/>
              <a:ext cx="737870" cy="1527175"/>
            </a:xfrm>
            <a:custGeom>
              <a:avLst/>
              <a:gdLst/>
              <a:ahLst/>
              <a:cxnLst/>
              <a:rect l="l" t="t" r="r" b="b"/>
              <a:pathLst>
                <a:path w="737870" h="1527175">
                  <a:moveTo>
                    <a:pt x="737870" y="763397"/>
                  </a:moveTo>
                  <a:lnTo>
                    <a:pt x="724903" y="722249"/>
                  </a:lnTo>
                  <a:lnTo>
                    <a:pt x="712343" y="682244"/>
                  </a:lnTo>
                  <a:lnTo>
                    <a:pt x="689457" y="704278"/>
                  </a:lnTo>
                  <a:lnTo>
                    <a:pt x="9144" y="0"/>
                  </a:lnTo>
                  <a:lnTo>
                    <a:pt x="0" y="8890"/>
                  </a:lnTo>
                  <a:lnTo>
                    <a:pt x="680339" y="713066"/>
                  </a:lnTo>
                  <a:lnTo>
                    <a:pt x="665594" y="727265"/>
                  </a:lnTo>
                  <a:lnTo>
                    <a:pt x="661670" y="725297"/>
                  </a:lnTo>
                  <a:lnTo>
                    <a:pt x="661670" y="731050"/>
                  </a:lnTo>
                  <a:lnTo>
                    <a:pt x="657479" y="735076"/>
                  </a:lnTo>
                  <a:lnTo>
                    <a:pt x="661670" y="736561"/>
                  </a:lnTo>
                  <a:lnTo>
                    <a:pt x="661670" y="757047"/>
                  </a:lnTo>
                  <a:lnTo>
                    <a:pt x="4572" y="757047"/>
                  </a:lnTo>
                  <a:lnTo>
                    <a:pt x="4572" y="769747"/>
                  </a:lnTo>
                  <a:lnTo>
                    <a:pt x="661670" y="769747"/>
                  </a:lnTo>
                  <a:lnTo>
                    <a:pt x="661670" y="790244"/>
                  </a:lnTo>
                  <a:lnTo>
                    <a:pt x="657479" y="791718"/>
                  </a:lnTo>
                  <a:lnTo>
                    <a:pt x="661670" y="795769"/>
                  </a:lnTo>
                  <a:lnTo>
                    <a:pt x="661670" y="801497"/>
                  </a:lnTo>
                  <a:lnTo>
                    <a:pt x="665568" y="799553"/>
                  </a:lnTo>
                  <a:lnTo>
                    <a:pt x="680377" y="813828"/>
                  </a:lnTo>
                  <a:lnTo>
                    <a:pt x="0" y="1518005"/>
                  </a:lnTo>
                  <a:lnTo>
                    <a:pt x="9144" y="1526832"/>
                  </a:lnTo>
                  <a:lnTo>
                    <a:pt x="689419" y="822566"/>
                  </a:lnTo>
                  <a:lnTo>
                    <a:pt x="712343" y="844677"/>
                  </a:lnTo>
                  <a:lnTo>
                    <a:pt x="724903" y="804672"/>
                  </a:lnTo>
                  <a:lnTo>
                    <a:pt x="737831" y="763524"/>
                  </a:lnTo>
                  <a:lnTo>
                    <a:pt x="737870" y="763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0">
              <a:extLst>
                <a:ext uri="{FF2B5EF4-FFF2-40B4-BE49-F238E27FC236}">
                  <a16:creationId xmlns:a16="http://schemas.microsoft.com/office/drawing/2014/main" id="{F9D5B88D-CB07-4339-8FFA-F561D89FA24F}"/>
                </a:ext>
              </a:extLst>
            </p:cNvPr>
            <p:cNvSpPr/>
            <p:nvPr/>
          </p:nvSpPr>
          <p:spPr>
            <a:xfrm>
              <a:off x="5423915" y="3851147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5" h="540385">
                  <a:moveTo>
                    <a:pt x="270129" y="0"/>
                  </a:moveTo>
                  <a:lnTo>
                    <a:pt x="221563" y="4350"/>
                  </a:lnTo>
                  <a:lnTo>
                    <a:pt x="175857" y="16895"/>
                  </a:lnTo>
                  <a:lnTo>
                    <a:pt x="133773" y="36872"/>
                  </a:lnTo>
                  <a:lnTo>
                    <a:pt x="96073" y="63518"/>
                  </a:lnTo>
                  <a:lnTo>
                    <a:pt x="63518" y="96073"/>
                  </a:lnTo>
                  <a:lnTo>
                    <a:pt x="36872" y="133773"/>
                  </a:lnTo>
                  <a:lnTo>
                    <a:pt x="16895" y="175857"/>
                  </a:lnTo>
                  <a:lnTo>
                    <a:pt x="4350" y="221563"/>
                  </a:lnTo>
                  <a:lnTo>
                    <a:pt x="0" y="270128"/>
                  </a:lnTo>
                  <a:lnTo>
                    <a:pt x="4350" y="318694"/>
                  </a:lnTo>
                  <a:lnTo>
                    <a:pt x="16895" y="364400"/>
                  </a:lnTo>
                  <a:lnTo>
                    <a:pt x="36872" y="406484"/>
                  </a:lnTo>
                  <a:lnTo>
                    <a:pt x="63518" y="444184"/>
                  </a:lnTo>
                  <a:lnTo>
                    <a:pt x="96073" y="476739"/>
                  </a:lnTo>
                  <a:lnTo>
                    <a:pt x="133773" y="503385"/>
                  </a:lnTo>
                  <a:lnTo>
                    <a:pt x="175857" y="523362"/>
                  </a:lnTo>
                  <a:lnTo>
                    <a:pt x="221563" y="535907"/>
                  </a:lnTo>
                  <a:lnTo>
                    <a:pt x="270129" y="540257"/>
                  </a:lnTo>
                  <a:lnTo>
                    <a:pt x="318694" y="535907"/>
                  </a:lnTo>
                  <a:lnTo>
                    <a:pt x="364400" y="523362"/>
                  </a:lnTo>
                  <a:lnTo>
                    <a:pt x="406484" y="503385"/>
                  </a:lnTo>
                  <a:lnTo>
                    <a:pt x="444184" y="476739"/>
                  </a:lnTo>
                  <a:lnTo>
                    <a:pt x="476739" y="444184"/>
                  </a:lnTo>
                  <a:lnTo>
                    <a:pt x="503385" y="406484"/>
                  </a:lnTo>
                  <a:lnTo>
                    <a:pt x="523362" y="364400"/>
                  </a:lnTo>
                  <a:lnTo>
                    <a:pt x="535907" y="318694"/>
                  </a:lnTo>
                  <a:lnTo>
                    <a:pt x="540258" y="270128"/>
                  </a:lnTo>
                  <a:lnTo>
                    <a:pt x="535907" y="221563"/>
                  </a:lnTo>
                  <a:lnTo>
                    <a:pt x="523362" y="175857"/>
                  </a:lnTo>
                  <a:lnTo>
                    <a:pt x="503385" y="133773"/>
                  </a:lnTo>
                  <a:lnTo>
                    <a:pt x="476739" y="96073"/>
                  </a:lnTo>
                  <a:lnTo>
                    <a:pt x="444184" y="63518"/>
                  </a:lnTo>
                  <a:lnTo>
                    <a:pt x="406484" y="36872"/>
                  </a:lnTo>
                  <a:lnTo>
                    <a:pt x="364400" y="16895"/>
                  </a:lnTo>
                  <a:lnTo>
                    <a:pt x="318694" y="4350"/>
                  </a:lnTo>
                  <a:lnTo>
                    <a:pt x="27012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1">
              <a:extLst>
                <a:ext uri="{FF2B5EF4-FFF2-40B4-BE49-F238E27FC236}">
                  <a16:creationId xmlns:a16="http://schemas.microsoft.com/office/drawing/2014/main" id="{F55EBD85-7D4A-4213-AA55-DF03F2648B08}"/>
                </a:ext>
              </a:extLst>
            </p:cNvPr>
            <p:cNvSpPr/>
            <p:nvPr/>
          </p:nvSpPr>
          <p:spPr>
            <a:xfrm>
              <a:off x="5962396" y="3722496"/>
              <a:ext cx="1313815" cy="789940"/>
            </a:xfrm>
            <a:custGeom>
              <a:avLst/>
              <a:gdLst/>
              <a:ahLst/>
              <a:cxnLst/>
              <a:rect l="l" t="t" r="r" b="b"/>
              <a:pathLst>
                <a:path w="1313815" h="789939">
                  <a:moveTo>
                    <a:pt x="1313307" y="15113"/>
                  </a:moveTo>
                  <a:lnTo>
                    <a:pt x="1229487" y="0"/>
                  </a:lnTo>
                  <a:lnTo>
                    <a:pt x="1238351" y="30378"/>
                  </a:lnTo>
                  <a:lnTo>
                    <a:pt x="0" y="392938"/>
                  </a:lnTo>
                  <a:lnTo>
                    <a:pt x="1790" y="399097"/>
                  </a:lnTo>
                  <a:lnTo>
                    <a:pt x="0" y="405257"/>
                  </a:lnTo>
                  <a:lnTo>
                    <a:pt x="1238338" y="759434"/>
                  </a:lnTo>
                  <a:lnTo>
                    <a:pt x="1229614" y="789940"/>
                  </a:lnTo>
                  <a:lnTo>
                    <a:pt x="1313307" y="774319"/>
                  </a:lnTo>
                  <a:lnTo>
                    <a:pt x="1300861" y="762889"/>
                  </a:lnTo>
                  <a:lnTo>
                    <a:pt x="1250569" y="716661"/>
                  </a:lnTo>
                  <a:lnTo>
                    <a:pt x="1241818" y="747229"/>
                  </a:lnTo>
                  <a:lnTo>
                    <a:pt x="24396" y="399034"/>
                  </a:lnTo>
                  <a:lnTo>
                    <a:pt x="1241920" y="42570"/>
                  </a:lnTo>
                  <a:lnTo>
                    <a:pt x="1250823" y="73025"/>
                  </a:lnTo>
                  <a:lnTo>
                    <a:pt x="1300695" y="26797"/>
                  </a:lnTo>
                  <a:lnTo>
                    <a:pt x="1313307" y="151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DB847772-0523-4BEE-8B51-64FD010C00E5}"/>
                </a:ext>
              </a:extLst>
            </p:cNvPr>
            <p:cNvSpPr/>
            <p:nvPr/>
          </p:nvSpPr>
          <p:spPr>
            <a:xfrm>
              <a:off x="5423915" y="4610100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5" h="540385">
                  <a:moveTo>
                    <a:pt x="270129" y="0"/>
                  </a:moveTo>
                  <a:lnTo>
                    <a:pt x="221563" y="4350"/>
                  </a:lnTo>
                  <a:lnTo>
                    <a:pt x="175857" y="16895"/>
                  </a:lnTo>
                  <a:lnTo>
                    <a:pt x="133773" y="36872"/>
                  </a:lnTo>
                  <a:lnTo>
                    <a:pt x="96073" y="63518"/>
                  </a:lnTo>
                  <a:lnTo>
                    <a:pt x="63518" y="96073"/>
                  </a:lnTo>
                  <a:lnTo>
                    <a:pt x="36872" y="133773"/>
                  </a:lnTo>
                  <a:lnTo>
                    <a:pt x="16895" y="175857"/>
                  </a:lnTo>
                  <a:lnTo>
                    <a:pt x="4350" y="221563"/>
                  </a:lnTo>
                  <a:lnTo>
                    <a:pt x="0" y="270129"/>
                  </a:lnTo>
                  <a:lnTo>
                    <a:pt x="4350" y="318694"/>
                  </a:lnTo>
                  <a:lnTo>
                    <a:pt x="16895" y="364400"/>
                  </a:lnTo>
                  <a:lnTo>
                    <a:pt x="36872" y="406484"/>
                  </a:lnTo>
                  <a:lnTo>
                    <a:pt x="63518" y="444184"/>
                  </a:lnTo>
                  <a:lnTo>
                    <a:pt x="96073" y="476739"/>
                  </a:lnTo>
                  <a:lnTo>
                    <a:pt x="133773" y="503385"/>
                  </a:lnTo>
                  <a:lnTo>
                    <a:pt x="175857" y="523362"/>
                  </a:lnTo>
                  <a:lnTo>
                    <a:pt x="221563" y="535907"/>
                  </a:lnTo>
                  <a:lnTo>
                    <a:pt x="270129" y="540257"/>
                  </a:lnTo>
                  <a:lnTo>
                    <a:pt x="318694" y="535907"/>
                  </a:lnTo>
                  <a:lnTo>
                    <a:pt x="364400" y="523362"/>
                  </a:lnTo>
                  <a:lnTo>
                    <a:pt x="406484" y="503385"/>
                  </a:lnTo>
                  <a:lnTo>
                    <a:pt x="444184" y="476739"/>
                  </a:lnTo>
                  <a:lnTo>
                    <a:pt x="476739" y="444184"/>
                  </a:lnTo>
                  <a:lnTo>
                    <a:pt x="503385" y="406484"/>
                  </a:lnTo>
                  <a:lnTo>
                    <a:pt x="523362" y="364400"/>
                  </a:lnTo>
                  <a:lnTo>
                    <a:pt x="535907" y="318694"/>
                  </a:lnTo>
                  <a:lnTo>
                    <a:pt x="540258" y="270129"/>
                  </a:lnTo>
                  <a:lnTo>
                    <a:pt x="535907" y="221563"/>
                  </a:lnTo>
                  <a:lnTo>
                    <a:pt x="523362" y="175857"/>
                  </a:lnTo>
                  <a:lnTo>
                    <a:pt x="503385" y="133773"/>
                  </a:lnTo>
                  <a:lnTo>
                    <a:pt x="476739" y="96073"/>
                  </a:lnTo>
                  <a:lnTo>
                    <a:pt x="444184" y="63518"/>
                  </a:lnTo>
                  <a:lnTo>
                    <a:pt x="406484" y="36872"/>
                  </a:lnTo>
                  <a:lnTo>
                    <a:pt x="364400" y="16895"/>
                  </a:lnTo>
                  <a:lnTo>
                    <a:pt x="318694" y="4350"/>
                  </a:lnTo>
                  <a:lnTo>
                    <a:pt x="27012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C36C7565-123D-4825-B833-3B2C654D3F57}"/>
                </a:ext>
              </a:extLst>
            </p:cNvPr>
            <p:cNvSpPr/>
            <p:nvPr/>
          </p:nvSpPr>
          <p:spPr>
            <a:xfrm>
              <a:off x="5959982" y="4116831"/>
              <a:ext cx="1315720" cy="1139190"/>
            </a:xfrm>
            <a:custGeom>
              <a:avLst/>
              <a:gdLst/>
              <a:ahLst/>
              <a:cxnLst/>
              <a:rect l="l" t="t" r="r" b="b"/>
              <a:pathLst>
                <a:path w="1315720" h="1139189">
                  <a:moveTo>
                    <a:pt x="1253929" y="1093937"/>
                  </a:moveTo>
                  <a:lnTo>
                    <a:pt x="1233169" y="1117981"/>
                  </a:lnTo>
                  <a:lnTo>
                    <a:pt x="1315719" y="1138936"/>
                  </a:lnTo>
                  <a:lnTo>
                    <a:pt x="1300422" y="1102233"/>
                  </a:lnTo>
                  <a:lnTo>
                    <a:pt x="1263522" y="1102233"/>
                  </a:lnTo>
                  <a:lnTo>
                    <a:pt x="1253929" y="1093937"/>
                  </a:lnTo>
                  <a:close/>
                </a:path>
                <a:path w="1315720" h="1139189">
                  <a:moveTo>
                    <a:pt x="1262168" y="1084396"/>
                  </a:moveTo>
                  <a:lnTo>
                    <a:pt x="1253929" y="1093937"/>
                  </a:lnTo>
                  <a:lnTo>
                    <a:pt x="1263522" y="1102233"/>
                  </a:lnTo>
                  <a:lnTo>
                    <a:pt x="1271777" y="1092708"/>
                  </a:lnTo>
                  <a:lnTo>
                    <a:pt x="1262168" y="1084396"/>
                  </a:lnTo>
                  <a:close/>
                </a:path>
                <a:path w="1315720" h="1139189">
                  <a:moveTo>
                    <a:pt x="1282953" y="1060323"/>
                  </a:moveTo>
                  <a:lnTo>
                    <a:pt x="1262168" y="1084396"/>
                  </a:lnTo>
                  <a:lnTo>
                    <a:pt x="1271777" y="1092708"/>
                  </a:lnTo>
                  <a:lnTo>
                    <a:pt x="1263522" y="1102233"/>
                  </a:lnTo>
                  <a:lnTo>
                    <a:pt x="1300422" y="1102233"/>
                  </a:lnTo>
                  <a:lnTo>
                    <a:pt x="1282953" y="1060323"/>
                  </a:lnTo>
                  <a:close/>
                </a:path>
                <a:path w="1315720" h="1139189">
                  <a:moveTo>
                    <a:pt x="8381" y="0"/>
                  </a:moveTo>
                  <a:lnTo>
                    <a:pt x="0" y="9652"/>
                  </a:lnTo>
                  <a:lnTo>
                    <a:pt x="1253929" y="1093937"/>
                  </a:lnTo>
                  <a:lnTo>
                    <a:pt x="1262168" y="108439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A670D2FF-91EC-4D82-800C-9DD4E5A0F909}"/>
                </a:ext>
              </a:extLst>
            </p:cNvPr>
            <p:cNvSpPr/>
            <p:nvPr/>
          </p:nvSpPr>
          <p:spPr>
            <a:xfrm>
              <a:off x="5423915" y="5369051"/>
              <a:ext cx="540385" cy="540385"/>
            </a:xfrm>
            <a:custGeom>
              <a:avLst/>
              <a:gdLst/>
              <a:ahLst/>
              <a:cxnLst/>
              <a:rect l="l" t="t" r="r" b="b"/>
              <a:pathLst>
                <a:path w="540385" h="540385">
                  <a:moveTo>
                    <a:pt x="270129" y="0"/>
                  </a:moveTo>
                  <a:lnTo>
                    <a:pt x="221563" y="4350"/>
                  </a:lnTo>
                  <a:lnTo>
                    <a:pt x="175857" y="16895"/>
                  </a:lnTo>
                  <a:lnTo>
                    <a:pt x="133773" y="36872"/>
                  </a:lnTo>
                  <a:lnTo>
                    <a:pt x="96073" y="63518"/>
                  </a:lnTo>
                  <a:lnTo>
                    <a:pt x="63518" y="96073"/>
                  </a:lnTo>
                  <a:lnTo>
                    <a:pt x="36872" y="133773"/>
                  </a:lnTo>
                  <a:lnTo>
                    <a:pt x="16895" y="175857"/>
                  </a:lnTo>
                  <a:lnTo>
                    <a:pt x="4350" y="221563"/>
                  </a:lnTo>
                  <a:lnTo>
                    <a:pt x="0" y="270129"/>
                  </a:lnTo>
                  <a:lnTo>
                    <a:pt x="4350" y="318684"/>
                  </a:lnTo>
                  <a:lnTo>
                    <a:pt x="16895" y="364385"/>
                  </a:lnTo>
                  <a:lnTo>
                    <a:pt x="36872" y="406467"/>
                  </a:lnTo>
                  <a:lnTo>
                    <a:pt x="63518" y="444169"/>
                  </a:lnTo>
                  <a:lnTo>
                    <a:pt x="96073" y="476726"/>
                  </a:lnTo>
                  <a:lnTo>
                    <a:pt x="133773" y="503377"/>
                  </a:lnTo>
                  <a:lnTo>
                    <a:pt x="175857" y="523357"/>
                  </a:lnTo>
                  <a:lnTo>
                    <a:pt x="221563" y="535905"/>
                  </a:lnTo>
                  <a:lnTo>
                    <a:pt x="270129" y="540258"/>
                  </a:lnTo>
                  <a:lnTo>
                    <a:pt x="318694" y="535905"/>
                  </a:lnTo>
                  <a:lnTo>
                    <a:pt x="364400" y="523357"/>
                  </a:lnTo>
                  <a:lnTo>
                    <a:pt x="406484" y="503377"/>
                  </a:lnTo>
                  <a:lnTo>
                    <a:pt x="444184" y="476726"/>
                  </a:lnTo>
                  <a:lnTo>
                    <a:pt x="476739" y="444169"/>
                  </a:lnTo>
                  <a:lnTo>
                    <a:pt x="503385" y="406467"/>
                  </a:lnTo>
                  <a:lnTo>
                    <a:pt x="523362" y="364385"/>
                  </a:lnTo>
                  <a:lnTo>
                    <a:pt x="535907" y="318684"/>
                  </a:lnTo>
                  <a:lnTo>
                    <a:pt x="540258" y="270129"/>
                  </a:lnTo>
                  <a:lnTo>
                    <a:pt x="535907" y="221563"/>
                  </a:lnTo>
                  <a:lnTo>
                    <a:pt x="523362" y="175857"/>
                  </a:lnTo>
                  <a:lnTo>
                    <a:pt x="503385" y="133773"/>
                  </a:lnTo>
                  <a:lnTo>
                    <a:pt x="476739" y="96073"/>
                  </a:lnTo>
                  <a:lnTo>
                    <a:pt x="444184" y="63518"/>
                  </a:lnTo>
                  <a:lnTo>
                    <a:pt x="406484" y="36872"/>
                  </a:lnTo>
                  <a:lnTo>
                    <a:pt x="364400" y="16895"/>
                  </a:lnTo>
                  <a:lnTo>
                    <a:pt x="318694" y="4350"/>
                  </a:lnTo>
                  <a:lnTo>
                    <a:pt x="270129" y="0"/>
                  </a:lnTo>
                  <a:close/>
                </a:path>
              </a:pathLst>
            </a:custGeom>
            <a:solidFill>
              <a:srgbClr val="9DC3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747736D2-0906-4707-A478-399BA49E7BFD}"/>
                </a:ext>
              </a:extLst>
            </p:cNvPr>
            <p:cNvSpPr/>
            <p:nvPr/>
          </p:nvSpPr>
          <p:spPr>
            <a:xfrm>
              <a:off x="5958967" y="3737609"/>
              <a:ext cx="1316990" cy="2292985"/>
            </a:xfrm>
            <a:custGeom>
              <a:avLst/>
              <a:gdLst/>
              <a:ahLst/>
              <a:cxnLst/>
              <a:rect l="l" t="t" r="r" b="b"/>
              <a:pathLst>
                <a:path w="1316990" h="2292985">
                  <a:moveTo>
                    <a:pt x="1316736" y="0"/>
                  </a:moveTo>
                  <a:lnTo>
                    <a:pt x="1267777" y="12661"/>
                  </a:lnTo>
                  <a:lnTo>
                    <a:pt x="1267777" y="59791"/>
                  </a:lnTo>
                  <a:lnTo>
                    <a:pt x="657085" y="945400"/>
                  </a:lnTo>
                  <a:lnTo>
                    <a:pt x="645655" y="948753"/>
                  </a:lnTo>
                  <a:lnTo>
                    <a:pt x="645655" y="961999"/>
                  </a:lnTo>
                  <a:lnTo>
                    <a:pt x="529704" y="1130147"/>
                  </a:lnTo>
                  <a:lnTo>
                    <a:pt x="522046" y="1119098"/>
                  </a:lnTo>
                  <a:lnTo>
                    <a:pt x="522046" y="1141260"/>
                  </a:lnTo>
                  <a:lnTo>
                    <a:pt x="439686" y="1260678"/>
                  </a:lnTo>
                  <a:lnTo>
                    <a:pt x="432092" y="1258506"/>
                  </a:lnTo>
                  <a:lnTo>
                    <a:pt x="432092" y="1271714"/>
                  </a:lnTo>
                  <a:lnTo>
                    <a:pt x="331851" y="1417078"/>
                  </a:lnTo>
                  <a:lnTo>
                    <a:pt x="31203" y="1157046"/>
                  </a:lnTo>
                  <a:lnTo>
                    <a:pt x="432092" y="1271714"/>
                  </a:lnTo>
                  <a:lnTo>
                    <a:pt x="432092" y="1258506"/>
                  </a:lnTo>
                  <a:lnTo>
                    <a:pt x="27825" y="1142873"/>
                  </a:lnTo>
                  <a:lnTo>
                    <a:pt x="439648" y="1022299"/>
                  </a:lnTo>
                  <a:lnTo>
                    <a:pt x="522046" y="1141260"/>
                  </a:lnTo>
                  <a:lnTo>
                    <a:pt x="522046" y="1119098"/>
                  </a:lnTo>
                  <a:lnTo>
                    <a:pt x="452424" y="1018565"/>
                  </a:lnTo>
                  <a:lnTo>
                    <a:pt x="645655" y="961999"/>
                  </a:lnTo>
                  <a:lnTo>
                    <a:pt x="645655" y="948753"/>
                  </a:lnTo>
                  <a:lnTo>
                    <a:pt x="444804" y="1007554"/>
                  </a:lnTo>
                  <a:lnTo>
                    <a:pt x="432028" y="989114"/>
                  </a:lnTo>
                  <a:lnTo>
                    <a:pt x="432028" y="1011301"/>
                  </a:lnTo>
                  <a:lnTo>
                    <a:pt x="31280" y="1128623"/>
                  </a:lnTo>
                  <a:lnTo>
                    <a:pt x="331863" y="866686"/>
                  </a:lnTo>
                  <a:lnTo>
                    <a:pt x="432028" y="1011301"/>
                  </a:lnTo>
                  <a:lnTo>
                    <a:pt x="432028" y="989114"/>
                  </a:lnTo>
                  <a:lnTo>
                    <a:pt x="341439" y="858342"/>
                  </a:lnTo>
                  <a:lnTo>
                    <a:pt x="1262786" y="55435"/>
                  </a:lnTo>
                  <a:lnTo>
                    <a:pt x="1265758" y="57480"/>
                  </a:lnTo>
                  <a:lnTo>
                    <a:pt x="1267777" y="59791"/>
                  </a:lnTo>
                  <a:lnTo>
                    <a:pt x="1267777" y="12661"/>
                  </a:lnTo>
                  <a:lnTo>
                    <a:pt x="1234186" y="21336"/>
                  </a:lnTo>
                  <a:lnTo>
                    <a:pt x="1248422" y="37642"/>
                  </a:lnTo>
                  <a:lnTo>
                    <a:pt x="1242060" y="41148"/>
                  </a:lnTo>
                  <a:lnTo>
                    <a:pt x="1251991" y="47993"/>
                  </a:lnTo>
                  <a:lnTo>
                    <a:pt x="334162" y="847852"/>
                  </a:lnTo>
                  <a:lnTo>
                    <a:pt x="10414" y="380492"/>
                  </a:lnTo>
                  <a:lnTo>
                    <a:pt x="0" y="387604"/>
                  </a:lnTo>
                  <a:lnTo>
                    <a:pt x="324586" y="856195"/>
                  </a:lnTo>
                  <a:lnTo>
                    <a:pt x="1016" y="1138174"/>
                  </a:lnTo>
                  <a:lnTo>
                    <a:pt x="5207" y="1142961"/>
                  </a:lnTo>
                  <a:lnTo>
                    <a:pt x="1016" y="1147826"/>
                  </a:lnTo>
                  <a:lnTo>
                    <a:pt x="324573" y="1427632"/>
                  </a:lnTo>
                  <a:lnTo>
                    <a:pt x="0" y="1898332"/>
                  </a:lnTo>
                  <a:lnTo>
                    <a:pt x="5194" y="1901977"/>
                  </a:lnTo>
                  <a:lnTo>
                    <a:pt x="3429" y="1908060"/>
                  </a:lnTo>
                  <a:lnTo>
                    <a:pt x="1241755" y="2262276"/>
                  </a:lnTo>
                  <a:lnTo>
                    <a:pt x="1233043" y="2292769"/>
                  </a:lnTo>
                  <a:lnTo>
                    <a:pt x="1316520" y="2277135"/>
                  </a:lnTo>
                  <a:lnTo>
                    <a:pt x="1316736" y="2277237"/>
                  </a:lnTo>
                  <a:lnTo>
                    <a:pt x="1316697" y="2277097"/>
                  </a:lnTo>
                  <a:lnTo>
                    <a:pt x="1309776" y="2228659"/>
                  </a:lnTo>
                  <a:lnTo>
                    <a:pt x="1304671" y="2192896"/>
                  </a:lnTo>
                  <a:lnTo>
                    <a:pt x="1286789" y="2205291"/>
                  </a:lnTo>
                  <a:lnTo>
                    <a:pt x="1283970" y="2198497"/>
                  </a:lnTo>
                  <a:lnTo>
                    <a:pt x="1276134" y="2207577"/>
                  </a:lnTo>
                  <a:lnTo>
                    <a:pt x="1267574" y="2195233"/>
                  </a:lnTo>
                  <a:lnTo>
                    <a:pt x="1267574" y="2217496"/>
                  </a:lnTo>
                  <a:lnTo>
                    <a:pt x="1265148" y="2220290"/>
                  </a:lnTo>
                  <a:lnTo>
                    <a:pt x="1262621" y="2222055"/>
                  </a:lnTo>
                  <a:lnTo>
                    <a:pt x="1251280" y="2212251"/>
                  </a:lnTo>
                  <a:lnTo>
                    <a:pt x="1251280" y="2229002"/>
                  </a:lnTo>
                  <a:lnTo>
                    <a:pt x="1250950" y="2230132"/>
                  </a:lnTo>
                  <a:lnTo>
                    <a:pt x="1242060" y="2236292"/>
                  </a:lnTo>
                  <a:lnTo>
                    <a:pt x="1248219" y="2239683"/>
                  </a:lnTo>
                  <a:lnTo>
                    <a:pt x="1248130" y="2239988"/>
                  </a:lnTo>
                  <a:lnTo>
                    <a:pt x="1240586" y="2248725"/>
                  </a:lnTo>
                  <a:lnTo>
                    <a:pt x="27774" y="1901799"/>
                  </a:lnTo>
                  <a:lnTo>
                    <a:pt x="659142" y="1716976"/>
                  </a:lnTo>
                  <a:lnTo>
                    <a:pt x="1251280" y="2229002"/>
                  </a:lnTo>
                  <a:lnTo>
                    <a:pt x="1251280" y="2212251"/>
                  </a:lnTo>
                  <a:lnTo>
                    <a:pt x="673671" y="1712722"/>
                  </a:lnTo>
                  <a:lnTo>
                    <a:pt x="876706" y="1653286"/>
                  </a:lnTo>
                  <a:lnTo>
                    <a:pt x="1267574" y="2217496"/>
                  </a:lnTo>
                  <a:lnTo>
                    <a:pt x="1267574" y="2195233"/>
                  </a:lnTo>
                  <a:lnTo>
                    <a:pt x="889533" y="1649526"/>
                  </a:lnTo>
                  <a:lnTo>
                    <a:pt x="1245349" y="1545361"/>
                  </a:lnTo>
                  <a:lnTo>
                    <a:pt x="1254252" y="1575816"/>
                  </a:lnTo>
                  <a:lnTo>
                    <a:pt x="1304124" y="1529588"/>
                  </a:lnTo>
                  <a:lnTo>
                    <a:pt x="1316380" y="1518234"/>
                  </a:lnTo>
                  <a:lnTo>
                    <a:pt x="1316736" y="1518158"/>
                  </a:lnTo>
                  <a:lnTo>
                    <a:pt x="1316596" y="1518043"/>
                  </a:lnTo>
                  <a:lnTo>
                    <a:pt x="1316736" y="1517904"/>
                  </a:lnTo>
                  <a:lnTo>
                    <a:pt x="1316380" y="1517853"/>
                  </a:lnTo>
                  <a:lnTo>
                    <a:pt x="1304290" y="1506728"/>
                  </a:lnTo>
                  <a:lnTo>
                    <a:pt x="1253998" y="1460512"/>
                  </a:lnTo>
                  <a:lnTo>
                    <a:pt x="1245247" y="1491068"/>
                  </a:lnTo>
                  <a:lnTo>
                    <a:pt x="1241780" y="1490078"/>
                  </a:lnTo>
                  <a:lnTo>
                    <a:pt x="1241780" y="1533169"/>
                  </a:lnTo>
                  <a:lnTo>
                    <a:pt x="881913" y="1638528"/>
                  </a:lnTo>
                  <a:lnTo>
                    <a:pt x="869086" y="1620024"/>
                  </a:lnTo>
                  <a:lnTo>
                    <a:pt x="869086" y="1642275"/>
                  </a:lnTo>
                  <a:lnTo>
                    <a:pt x="662241" y="1702841"/>
                  </a:lnTo>
                  <a:lnTo>
                    <a:pt x="647712" y="1690281"/>
                  </a:lnTo>
                  <a:lnTo>
                    <a:pt x="647712" y="1707095"/>
                  </a:lnTo>
                  <a:lnTo>
                    <a:pt x="31330" y="1887537"/>
                  </a:lnTo>
                  <a:lnTo>
                    <a:pt x="442264" y="1529422"/>
                  </a:lnTo>
                  <a:lnTo>
                    <a:pt x="647712" y="1707095"/>
                  </a:lnTo>
                  <a:lnTo>
                    <a:pt x="647712" y="1690281"/>
                  </a:lnTo>
                  <a:lnTo>
                    <a:pt x="451967" y="1520964"/>
                  </a:lnTo>
                  <a:lnTo>
                    <a:pt x="659676" y="1339964"/>
                  </a:lnTo>
                  <a:lnTo>
                    <a:pt x="869086" y="1642275"/>
                  </a:lnTo>
                  <a:lnTo>
                    <a:pt x="869086" y="1620024"/>
                  </a:lnTo>
                  <a:lnTo>
                    <a:pt x="676148" y="1341501"/>
                  </a:lnTo>
                  <a:lnTo>
                    <a:pt x="1241767" y="1503273"/>
                  </a:lnTo>
                  <a:lnTo>
                    <a:pt x="1241463" y="1504340"/>
                  </a:lnTo>
                  <a:lnTo>
                    <a:pt x="1232916" y="1502791"/>
                  </a:lnTo>
                  <a:lnTo>
                    <a:pt x="1237449" y="1518361"/>
                  </a:lnTo>
                  <a:lnTo>
                    <a:pt x="1233043" y="1533779"/>
                  </a:lnTo>
                  <a:lnTo>
                    <a:pt x="1241488" y="1532204"/>
                  </a:lnTo>
                  <a:lnTo>
                    <a:pt x="1241780" y="1533169"/>
                  </a:lnTo>
                  <a:lnTo>
                    <a:pt x="1241780" y="1490078"/>
                  </a:lnTo>
                  <a:lnTo>
                    <a:pt x="673811" y="1327645"/>
                  </a:lnTo>
                  <a:lnTo>
                    <a:pt x="1263459" y="813790"/>
                  </a:lnTo>
                  <a:lnTo>
                    <a:pt x="1284351" y="837692"/>
                  </a:lnTo>
                  <a:lnTo>
                    <a:pt x="1301534" y="795909"/>
                  </a:lnTo>
                  <a:lnTo>
                    <a:pt x="1316736" y="758952"/>
                  </a:lnTo>
                  <a:lnTo>
                    <a:pt x="1251483" y="747191"/>
                  </a:lnTo>
                  <a:lnTo>
                    <a:pt x="1251483" y="807402"/>
                  </a:lnTo>
                  <a:lnTo>
                    <a:pt x="661987" y="1321092"/>
                  </a:lnTo>
                  <a:lnTo>
                    <a:pt x="647839" y="1300670"/>
                  </a:lnTo>
                  <a:lnTo>
                    <a:pt x="647839" y="1333411"/>
                  </a:lnTo>
                  <a:lnTo>
                    <a:pt x="442252" y="1512570"/>
                  </a:lnTo>
                  <a:lnTo>
                    <a:pt x="432549" y="1504188"/>
                  </a:lnTo>
                  <a:lnTo>
                    <a:pt x="432549" y="1521028"/>
                  </a:lnTo>
                  <a:lnTo>
                    <a:pt x="39192" y="1863801"/>
                  </a:lnTo>
                  <a:lnTo>
                    <a:pt x="334213" y="1435976"/>
                  </a:lnTo>
                  <a:lnTo>
                    <a:pt x="432549" y="1521028"/>
                  </a:lnTo>
                  <a:lnTo>
                    <a:pt x="432549" y="1504188"/>
                  </a:lnTo>
                  <a:lnTo>
                    <a:pt x="341490" y="1425409"/>
                  </a:lnTo>
                  <a:lnTo>
                    <a:pt x="444944" y="1275384"/>
                  </a:lnTo>
                  <a:lnTo>
                    <a:pt x="647839" y="1333411"/>
                  </a:lnTo>
                  <a:lnTo>
                    <a:pt x="647839" y="1300670"/>
                  </a:lnTo>
                  <a:lnTo>
                    <a:pt x="645553" y="1297381"/>
                  </a:lnTo>
                  <a:lnTo>
                    <a:pt x="645553" y="1319555"/>
                  </a:lnTo>
                  <a:lnTo>
                    <a:pt x="452551" y="1264361"/>
                  </a:lnTo>
                  <a:lnTo>
                    <a:pt x="529755" y="1152398"/>
                  </a:lnTo>
                  <a:lnTo>
                    <a:pt x="645553" y="1319555"/>
                  </a:lnTo>
                  <a:lnTo>
                    <a:pt x="645553" y="1297381"/>
                  </a:lnTo>
                  <a:lnTo>
                    <a:pt x="537425" y="1141285"/>
                  </a:lnTo>
                  <a:lnTo>
                    <a:pt x="664946" y="956348"/>
                  </a:lnTo>
                  <a:lnTo>
                    <a:pt x="1240713" y="787768"/>
                  </a:lnTo>
                  <a:lnTo>
                    <a:pt x="1248270" y="796429"/>
                  </a:lnTo>
                  <a:lnTo>
                    <a:pt x="1251483" y="807402"/>
                  </a:lnTo>
                  <a:lnTo>
                    <a:pt x="1251483" y="747191"/>
                  </a:lnTo>
                  <a:lnTo>
                    <a:pt x="1232916" y="743839"/>
                  </a:lnTo>
                  <a:lnTo>
                    <a:pt x="1241780" y="774217"/>
                  </a:lnTo>
                  <a:lnTo>
                    <a:pt x="676389" y="939761"/>
                  </a:lnTo>
                  <a:lnTo>
                    <a:pt x="1276388" y="69646"/>
                  </a:lnTo>
                  <a:lnTo>
                    <a:pt x="1284351" y="78740"/>
                  </a:lnTo>
                  <a:lnTo>
                    <a:pt x="1287068" y="72136"/>
                  </a:lnTo>
                  <a:lnTo>
                    <a:pt x="1304798" y="84328"/>
                  </a:lnTo>
                  <a:lnTo>
                    <a:pt x="1309839" y="48641"/>
                  </a:lnTo>
                  <a:lnTo>
                    <a:pt x="13167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6">
              <a:extLst>
                <a:ext uri="{FF2B5EF4-FFF2-40B4-BE49-F238E27FC236}">
                  <a16:creationId xmlns:a16="http://schemas.microsoft.com/office/drawing/2014/main" id="{1A238F9F-5511-4A2B-90E3-4843FE7FAFF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23737" y="4027931"/>
              <a:ext cx="340613" cy="204215"/>
            </a:xfrm>
            <a:prstGeom prst="rect">
              <a:avLst/>
            </a:prstGeom>
          </p:spPr>
        </p:pic>
        <p:pic>
          <p:nvPicPr>
            <p:cNvPr id="29" name="object 27">
              <a:extLst>
                <a:ext uri="{FF2B5EF4-FFF2-40B4-BE49-F238E27FC236}">
                  <a16:creationId xmlns:a16="http://schemas.microsoft.com/office/drawing/2014/main" id="{A17B90B1-B259-45C4-A9CB-0F54A18149C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23737" y="4780788"/>
              <a:ext cx="340613" cy="204978"/>
            </a:xfrm>
            <a:prstGeom prst="rect">
              <a:avLst/>
            </a:prstGeom>
          </p:spPr>
        </p:pic>
        <p:pic>
          <p:nvPicPr>
            <p:cNvPr id="30" name="object 28">
              <a:extLst>
                <a:ext uri="{FF2B5EF4-FFF2-40B4-BE49-F238E27FC236}">
                  <a16:creationId xmlns:a16="http://schemas.microsoft.com/office/drawing/2014/main" id="{C9F038B8-F05B-4C85-BE74-B899ECB3029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23737" y="5524500"/>
              <a:ext cx="340613" cy="204215"/>
            </a:xfrm>
            <a:prstGeom prst="rect">
              <a:avLst/>
            </a:prstGeom>
          </p:spPr>
        </p:pic>
        <p:pic>
          <p:nvPicPr>
            <p:cNvPr id="31" name="object 29">
              <a:extLst>
                <a:ext uri="{FF2B5EF4-FFF2-40B4-BE49-F238E27FC236}">
                  <a16:creationId xmlns:a16="http://schemas.microsoft.com/office/drawing/2014/main" id="{A2122CD6-62C6-41D6-A9E3-4B029CEC0A5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2829" y="3608070"/>
              <a:ext cx="284988" cy="297942"/>
            </a:xfrm>
            <a:prstGeom prst="rect">
              <a:avLst/>
            </a:prstGeom>
          </p:spPr>
        </p:pic>
        <p:pic>
          <p:nvPicPr>
            <p:cNvPr id="32" name="object 30">
              <a:extLst>
                <a:ext uri="{FF2B5EF4-FFF2-40B4-BE49-F238E27FC236}">
                  <a16:creationId xmlns:a16="http://schemas.microsoft.com/office/drawing/2014/main" id="{5CE689BB-1DFC-4579-8832-695BCDA511C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2829" y="4349496"/>
              <a:ext cx="284988" cy="297180"/>
            </a:xfrm>
            <a:prstGeom prst="rect">
              <a:avLst/>
            </a:prstGeom>
          </p:spPr>
        </p:pic>
        <p:pic>
          <p:nvPicPr>
            <p:cNvPr id="33" name="object 31">
              <a:extLst>
                <a:ext uri="{FF2B5EF4-FFF2-40B4-BE49-F238E27FC236}">
                  <a16:creationId xmlns:a16="http://schemas.microsoft.com/office/drawing/2014/main" id="{9152A1C6-146D-4370-A036-B8C6B714EE75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32547" y="5105400"/>
              <a:ext cx="284988" cy="300228"/>
            </a:xfrm>
            <a:prstGeom prst="rect">
              <a:avLst/>
            </a:prstGeom>
          </p:spPr>
        </p:pic>
        <p:pic>
          <p:nvPicPr>
            <p:cNvPr id="34" name="object 32">
              <a:extLst>
                <a:ext uri="{FF2B5EF4-FFF2-40B4-BE49-F238E27FC236}">
                  <a16:creationId xmlns:a16="http://schemas.microsoft.com/office/drawing/2014/main" id="{75722812-E2CE-4DB8-8CB6-9550357D9FB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2829" y="5865876"/>
              <a:ext cx="284988" cy="297180"/>
            </a:xfrm>
            <a:prstGeom prst="rect">
              <a:avLst/>
            </a:prstGeom>
          </p:spPr>
        </p:pic>
        <p:pic>
          <p:nvPicPr>
            <p:cNvPr id="35" name="object 33">
              <a:extLst>
                <a:ext uri="{FF2B5EF4-FFF2-40B4-BE49-F238E27FC236}">
                  <a16:creationId xmlns:a16="http://schemas.microsoft.com/office/drawing/2014/main" id="{016FC79B-F465-4BC0-ACC8-1A5118F2BF98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72955" y="3973830"/>
              <a:ext cx="284988" cy="297942"/>
            </a:xfrm>
            <a:prstGeom prst="rect">
              <a:avLst/>
            </a:prstGeom>
          </p:spPr>
        </p:pic>
        <p:pic>
          <p:nvPicPr>
            <p:cNvPr id="36" name="object 34">
              <a:extLst>
                <a:ext uri="{FF2B5EF4-FFF2-40B4-BE49-F238E27FC236}">
                  <a16:creationId xmlns:a16="http://schemas.microsoft.com/office/drawing/2014/main" id="{19E3E41C-031F-4232-8374-1340EAC8DBD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74479" y="4731258"/>
              <a:ext cx="285750" cy="297942"/>
            </a:xfrm>
            <a:prstGeom prst="rect">
              <a:avLst/>
            </a:prstGeom>
          </p:spPr>
        </p:pic>
        <p:pic>
          <p:nvPicPr>
            <p:cNvPr id="37" name="object 35">
              <a:extLst>
                <a:ext uri="{FF2B5EF4-FFF2-40B4-BE49-F238E27FC236}">
                  <a16:creationId xmlns:a16="http://schemas.microsoft.com/office/drawing/2014/main" id="{D1D1637E-0E42-4604-9F97-1F1B87FF7D87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182861" y="5515355"/>
              <a:ext cx="284988" cy="300228"/>
            </a:xfrm>
            <a:prstGeom prst="rect">
              <a:avLst/>
            </a:prstGeom>
          </p:spPr>
        </p:pic>
        <p:pic>
          <p:nvPicPr>
            <p:cNvPr id="38" name="object 36">
              <a:extLst>
                <a:ext uri="{FF2B5EF4-FFF2-40B4-BE49-F238E27FC236}">
                  <a16:creationId xmlns:a16="http://schemas.microsoft.com/office/drawing/2014/main" id="{298001CC-E689-43A2-BCEE-61687FA6475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446257" y="4731258"/>
              <a:ext cx="284988" cy="297942"/>
            </a:xfrm>
            <a:prstGeom prst="rect">
              <a:avLst/>
            </a:prstGeom>
          </p:spPr>
        </p:pic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4C9AF3E7-C982-4693-BF31-BFB63005D11D}"/>
                </a:ext>
              </a:extLst>
            </p:cNvPr>
            <p:cNvSpPr/>
            <p:nvPr/>
          </p:nvSpPr>
          <p:spPr>
            <a:xfrm>
              <a:off x="10859261" y="4787646"/>
              <a:ext cx="1057275" cy="114300"/>
            </a:xfrm>
            <a:custGeom>
              <a:avLst/>
              <a:gdLst/>
              <a:ahLst/>
              <a:cxnLst/>
              <a:rect l="l" t="t" r="r" b="b"/>
              <a:pathLst>
                <a:path w="1057275" h="114300">
                  <a:moveTo>
                    <a:pt x="942848" y="0"/>
                  </a:moveTo>
                  <a:lnTo>
                    <a:pt x="942848" y="114299"/>
                  </a:lnTo>
                  <a:lnTo>
                    <a:pt x="1019048" y="76199"/>
                  </a:lnTo>
                  <a:lnTo>
                    <a:pt x="961898" y="76199"/>
                  </a:lnTo>
                  <a:lnTo>
                    <a:pt x="961898" y="38099"/>
                  </a:lnTo>
                  <a:lnTo>
                    <a:pt x="1019048" y="38099"/>
                  </a:lnTo>
                  <a:lnTo>
                    <a:pt x="942848" y="0"/>
                  </a:lnTo>
                  <a:close/>
                </a:path>
                <a:path w="1057275" h="114300">
                  <a:moveTo>
                    <a:pt x="942848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942848" y="76199"/>
                  </a:lnTo>
                  <a:lnTo>
                    <a:pt x="942848" y="38099"/>
                  </a:lnTo>
                  <a:close/>
                </a:path>
                <a:path w="1057275" h="114300">
                  <a:moveTo>
                    <a:pt x="1019048" y="38099"/>
                  </a:moveTo>
                  <a:lnTo>
                    <a:pt x="961898" y="38099"/>
                  </a:lnTo>
                  <a:lnTo>
                    <a:pt x="961898" y="76199"/>
                  </a:lnTo>
                  <a:lnTo>
                    <a:pt x="1019048" y="76199"/>
                  </a:lnTo>
                  <a:lnTo>
                    <a:pt x="1057148" y="57149"/>
                  </a:lnTo>
                  <a:lnTo>
                    <a:pt x="1019048" y="38099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38">
            <a:extLst>
              <a:ext uri="{FF2B5EF4-FFF2-40B4-BE49-F238E27FC236}">
                <a16:creationId xmlns:a16="http://schemas.microsoft.com/office/drawing/2014/main" id="{8B418ADE-03D8-4F62-A91B-5CBF50664CCE}"/>
              </a:ext>
            </a:extLst>
          </p:cNvPr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37024" y="4542742"/>
            <a:ext cx="285750" cy="297180"/>
          </a:xfrm>
          <a:prstGeom prst="rect">
            <a:avLst/>
          </a:prstGeom>
        </p:spPr>
      </p:pic>
      <p:pic>
        <p:nvPicPr>
          <p:cNvPr id="41" name="object 39">
            <a:extLst>
              <a:ext uri="{FF2B5EF4-FFF2-40B4-BE49-F238E27FC236}">
                <a16:creationId xmlns:a16="http://schemas.microsoft.com/office/drawing/2014/main" id="{D3E8772E-7847-451C-918F-96A14B95B3F6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39310" y="5300171"/>
            <a:ext cx="284988" cy="297180"/>
          </a:xfrm>
          <a:prstGeom prst="rect">
            <a:avLst/>
          </a:prstGeom>
        </p:spPr>
      </p:pic>
      <p:pic>
        <p:nvPicPr>
          <p:cNvPr id="42" name="object 40">
            <a:extLst>
              <a:ext uri="{FF2B5EF4-FFF2-40B4-BE49-F238E27FC236}">
                <a16:creationId xmlns:a16="http://schemas.microsoft.com/office/drawing/2014/main" id="{4C3D88A8-AE6C-484D-830C-8ABB46903C1C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6930" y="6084268"/>
            <a:ext cx="284988" cy="300228"/>
          </a:xfrm>
          <a:prstGeom prst="rect">
            <a:avLst/>
          </a:prstGeom>
        </p:spPr>
      </p:pic>
      <p:pic>
        <p:nvPicPr>
          <p:cNvPr id="43" name="object 41">
            <a:extLst>
              <a:ext uri="{FF2B5EF4-FFF2-40B4-BE49-F238E27FC236}">
                <a16:creationId xmlns:a16="http://schemas.microsoft.com/office/drawing/2014/main" id="{6A503E34-48A1-4D9E-BDEB-357C03695158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02918" y="2248729"/>
            <a:ext cx="2177796" cy="247650"/>
          </a:xfrm>
          <a:prstGeom prst="rect">
            <a:avLst/>
          </a:prstGeom>
        </p:spPr>
      </p:pic>
      <p:pic>
        <p:nvPicPr>
          <p:cNvPr id="44" name="object 42">
            <a:extLst>
              <a:ext uri="{FF2B5EF4-FFF2-40B4-BE49-F238E27FC236}">
                <a16:creationId xmlns:a16="http://schemas.microsoft.com/office/drawing/2014/main" id="{B6CE8896-8A38-4843-B4DA-EAE91D3827B9}"/>
              </a:ext>
            </a:extLst>
          </p:cNvPr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002918" y="2625157"/>
            <a:ext cx="2346198" cy="248412"/>
          </a:xfrm>
          <a:prstGeom prst="rect">
            <a:avLst/>
          </a:prstGeom>
        </p:spPr>
      </p:pic>
      <p:pic>
        <p:nvPicPr>
          <p:cNvPr id="45" name="object 43">
            <a:extLst>
              <a:ext uri="{FF2B5EF4-FFF2-40B4-BE49-F238E27FC236}">
                <a16:creationId xmlns:a16="http://schemas.microsoft.com/office/drawing/2014/main" id="{46DAE942-BE10-4DB9-85CF-06FDBCB2D1BD}"/>
              </a:ext>
            </a:extLst>
          </p:cNvPr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110359" y="3482407"/>
            <a:ext cx="777240" cy="160020"/>
          </a:xfrm>
          <a:prstGeom prst="rect">
            <a:avLst/>
          </a:prstGeom>
        </p:spPr>
      </p:pic>
      <p:pic>
        <p:nvPicPr>
          <p:cNvPr id="46" name="object 44">
            <a:extLst>
              <a:ext uri="{FF2B5EF4-FFF2-40B4-BE49-F238E27FC236}">
                <a16:creationId xmlns:a16="http://schemas.microsoft.com/office/drawing/2014/main" id="{E37C0087-0AA6-48A0-8203-B7DE105FDB57}"/>
              </a:ext>
            </a:extLst>
          </p:cNvPr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005456" y="3397034"/>
            <a:ext cx="4055902" cy="4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9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4222-9AB6-40C5-B3CB-AC1676572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6A64-8D77-4D73-8EDD-AE8EEA92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Precision</a:t>
            </a:r>
            <a:r>
              <a:rPr lang="en-US" sz="3600" b="1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6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lang="en-US" sz="36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Sensitivity </a:t>
            </a:r>
            <a:r>
              <a:rPr lang="en-US" sz="36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(Recall)</a:t>
            </a:r>
            <a:r>
              <a:rPr lang="en-US" sz="36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600" b="1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Trade-off</a:t>
            </a:r>
          </a:p>
          <a:p>
            <a:r>
              <a:rPr lang="en-US" sz="36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Sensitivity</a:t>
            </a:r>
            <a:r>
              <a:rPr lang="en-US" sz="3600" b="1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6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lang="en-US" sz="3600" b="1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6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Specificity</a:t>
            </a:r>
            <a:r>
              <a:rPr lang="en-US" sz="3600" b="1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3600" b="1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Trade-off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738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E664B5C0-A575-482D-8B79-6E3B943650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50" y="112442"/>
            <a:ext cx="8649464" cy="6283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0" dirty="0"/>
              <a:t>Evaluation</a:t>
            </a:r>
            <a:r>
              <a:rPr sz="4000" spc="-15" dirty="0"/>
              <a:t>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-10" dirty="0"/>
              <a:t>Classification</a:t>
            </a:r>
            <a:r>
              <a:rPr sz="4000" spc="10" dirty="0"/>
              <a:t> </a:t>
            </a:r>
            <a:r>
              <a:rPr sz="4000" spc="-15" dirty="0"/>
              <a:t>Performance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E16F2B7-7032-4ABF-90BF-59E3CCF81495}"/>
              </a:ext>
            </a:extLst>
          </p:cNvPr>
          <p:cNvSpPr txBox="1"/>
          <p:nvPr/>
        </p:nvSpPr>
        <p:spPr>
          <a:xfrm>
            <a:off x="307351" y="771597"/>
            <a:ext cx="8836649" cy="40844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r>
              <a:rPr lang="en-US"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Precision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Sensitivity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(Recall)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Trade-off: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75B54C1-4F3F-44E1-A558-1B9FCB31C522}"/>
              </a:ext>
            </a:extLst>
          </p:cNvPr>
          <p:cNvSpPr txBox="1"/>
          <p:nvPr/>
        </p:nvSpPr>
        <p:spPr>
          <a:xfrm>
            <a:off x="269250" y="1302744"/>
            <a:ext cx="2665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2000" spc="-5" dirty="0">
                <a:latin typeface="Segoe Print"/>
                <a:cs typeface="Segoe Print"/>
              </a:rPr>
              <a:t>-	</a:t>
            </a:r>
            <a:r>
              <a:rPr sz="2000" spc="-10" dirty="0">
                <a:latin typeface="Segoe Print"/>
                <a:cs typeface="Segoe Print"/>
              </a:rPr>
              <a:t>Disease</a:t>
            </a:r>
            <a:r>
              <a:rPr sz="2000" spc="-25" dirty="0">
                <a:latin typeface="Segoe Print"/>
                <a:cs typeface="Segoe Print"/>
              </a:rPr>
              <a:t> </a:t>
            </a:r>
            <a:r>
              <a:rPr sz="2000" spc="-5" dirty="0">
                <a:latin typeface="Segoe Print"/>
                <a:cs typeface="Segoe Print"/>
              </a:rPr>
              <a:t>Detection:</a:t>
            </a:r>
            <a:endParaRPr sz="2000" dirty="0">
              <a:latin typeface="Segoe Print"/>
              <a:cs typeface="Segoe Print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85108B51-5D21-4786-999D-322040CE63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217" y="2028877"/>
            <a:ext cx="3971544" cy="645413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F1091DC5-DD47-4DD9-87B6-16782F7B2BD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4495" y="1920162"/>
            <a:ext cx="2839974" cy="645413"/>
          </a:xfrm>
          <a:prstGeom prst="rect">
            <a:avLst/>
          </a:prstGeom>
        </p:spPr>
      </p:pic>
      <p:sp>
        <p:nvSpPr>
          <p:cNvPr id="9" name="object 7">
            <a:extLst>
              <a:ext uri="{FF2B5EF4-FFF2-40B4-BE49-F238E27FC236}">
                <a16:creationId xmlns:a16="http://schemas.microsoft.com/office/drawing/2014/main" id="{497BB23F-9CE7-411D-993F-25A356559AFA}"/>
              </a:ext>
            </a:extLst>
          </p:cNvPr>
          <p:cNvSpPr txBox="1"/>
          <p:nvPr/>
        </p:nvSpPr>
        <p:spPr>
          <a:xfrm>
            <a:off x="1222778" y="1614094"/>
            <a:ext cx="59753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29175" algn="l"/>
              </a:tabLst>
            </a:pPr>
            <a:r>
              <a:rPr sz="2000" b="1" spc="-5" dirty="0">
                <a:solidFill>
                  <a:srgbClr val="FF0000"/>
                </a:solidFill>
                <a:latin typeface="Segoe Print"/>
                <a:cs typeface="Segoe Print"/>
              </a:rPr>
              <a:t>Sensitivity</a:t>
            </a:r>
            <a:r>
              <a:rPr sz="2000" b="1" spc="25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egoe Print"/>
                <a:cs typeface="Segoe Print"/>
              </a:rPr>
              <a:t>or</a:t>
            </a:r>
            <a:r>
              <a:rPr sz="2000" b="1" spc="10" dirty="0">
                <a:solidFill>
                  <a:srgbClr val="FF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Segoe Print"/>
                <a:cs typeface="Segoe Print"/>
              </a:rPr>
              <a:t>Recall	Precision</a:t>
            </a:r>
            <a:endParaRPr sz="2000" dirty="0">
              <a:solidFill>
                <a:srgbClr val="FF0000"/>
              </a:solidFill>
              <a:latin typeface="Segoe Print"/>
              <a:cs typeface="Segoe Print"/>
            </a:endParaRPr>
          </a:p>
        </p:txBody>
      </p:sp>
      <p:pic>
        <p:nvPicPr>
          <p:cNvPr id="10" name="object 8">
            <a:extLst>
              <a:ext uri="{FF2B5EF4-FFF2-40B4-BE49-F238E27FC236}">
                <a16:creationId xmlns:a16="http://schemas.microsoft.com/office/drawing/2014/main" id="{FC4DA5F3-9CAD-4E9F-A788-0EF9C331990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5513" y="4035691"/>
            <a:ext cx="2968487" cy="2050712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8D46D1C0-4C11-4E10-BD30-9DA949CE6453}"/>
              </a:ext>
            </a:extLst>
          </p:cNvPr>
          <p:cNvSpPr txBox="1"/>
          <p:nvPr/>
        </p:nvSpPr>
        <p:spPr>
          <a:xfrm>
            <a:off x="269250" y="2650158"/>
            <a:ext cx="8463933" cy="162865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buChar char="-"/>
              <a:tabLst>
                <a:tab pos="393065" algn="l"/>
                <a:tab pos="393700" algn="l"/>
              </a:tabLst>
            </a:pPr>
            <a:r>
              <a:rPr sz="2400" dirty="0">
                <a:cs typeface="Segoe Print"/>
              </a:rPr>
              <a:t>We </a:t>
            </a:r>
            <a:r>
              <a:rPr sz="2400" spc="-5" dirty="0">
                <a:cs typeface="Segoe Print"/>
              </a:rPr>
              <a:t>want</a:t>
            </a:r>
            <a:r>
              <a:rPr sz="2400" dirty="0">
                <a:cs typeface="Segoe Print"/>
              </a:rPr>
              <a:t> high</a:t>
            </a:r>
            <a:r>
              <a:rPr sz="2400" spc="20" dirty="0">
                <a:cs typeface="Segoe Print"/>
              </a:rPr>
              <a:t> </a:t>
            </a:r>
            <a:r>
              <a:rPr sz="2400" b="1" spc="-5" dirty="0">
                <a:cs typeface="Segoe Print"/>
              </a:rPr>
              <a:t>Precision</a:t>
            </a:r>
            <a:r>
              <a:rPr sz="2400" b="1" spc="-10" dirty="0">
                <a:cs typeface="Segoe Print"/>
              </a:rPr>
              <a:t> </a:t>
            </a:r>
            <a:r>
              <a:rPr sz="2400" dirty="0">
                <a:cs typeface="Segoe Print"/>
              </a:rPr>
              <a:t>and </a:t>
            </a:r>
            <a:r>
              <a:rPr sz="2400" spc="-5" dirty="0">
                <a:cs typeface="Segoe Print"/>
              </a:rPr>
              <a:t>high</a:t>
            </a:r>
            <a:r>
              <a:rPr sz="2400" dirty="0">
                <a:cs typeface="Segoe Print"/>
              </a:rPr>
              <a:t> </a:t>
            </a:r>
            <a:r>
              <a:rPr sz="2400" b="1" dirty="0">
                <a:cs typeface="Segoe Print"/>
              </a:rPr>
              <a:t>S</a:t>
            </a:r>
            <a:r>
              <a:rPr sz="2400" b="1" baseline="-20833" dirty="0">
                <a:cs typeface="Segoe Print"/>
              </a:rPr>
              <a:t>e</a:t>
            </a:r>
            <a:r>
              <a:rPr sz="2400" b="1" spc="705" baseline="-20833" dirty="0">
                <a:cs typeface="Segoe Print"/>
              </a:rPr>
              <a:t> </a:t>
            </a:r>
            <a:r>
              <a:rPr sz="2400" b="1" dirty="0">
                <a:cs typeface="Segoe Print"/>
              </a:rPr>
              <a:t>(=1,</a:t>
            </a:r>
            <a:r>
              <a:rPr sz="2400" b="1" spc="10" dirty="0">
                <a:cs typeface="Segoe Print"/>
              </a:rPr>
              <a:t> </a:t>
            </a:r>
            <a:r>
              <a:rPr sz="2400" b="1" spc="-5" dirty="0">
                <a:solidFill>
                  <a:srgbClr val="00AF50"/>
                </a:solidFill>
                <a:cs typeface="Segoe Print"/>
              </a:rPr>
              <a:t>Ideally</a:t>
            </a:r>
            <a:r>
              <a:rPr sz="2400" b="1" spc="-5" dirty="0">
                <a:cs typeface="Segoe Print"/>
              </a:rPr>
              <a:t>).</a:t>
            </a:r>
            <a:endParaRPr sz="2400" dirty="0">
              <a:cs typeface="Segoe Print"/>
            </a:endParaRPr>
          </a:p>
          <a:p>
            <a:pPr marL="393700" indent="-342900">
              <a:lnSpc>
                <a:spcPct val="100000"/>
              </a:lnSpc>
              <a:buFont typeface="Segoe Print"/>
              <a:buChar char="-"/>
              <a:tabLst>
                <a:tab pos="393065" algn="l"/>
                <a:tab pos="393700" algn="l"/>
              </a:tabLst>
            </a:pPr>
            <a:r>
              <a:rPr sz="2400" b="1" dirty="0">
                <a:solidFill>
                  <a:srgbClr val="C00000"/>
                </a:solidFill>
                <a:cs typeface="Segoe Print"/>
              </a:rPr>
              <a:t>We</a:t>
            </a:r>
            <a:r>
              <a:rPr sz="2400" b="1" spc="5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should</a:t>
            </a:r>
            <a:r>
              <a:rPr sz="2400" b="1" spc="15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dirty="0">
                <a:solidFill>
                  <a:srgbClr val="C00000"/>
                </a:solidFill>
                <a:cs typeface="Segoe Print"/>
              </a:rPr>
              <a:t>combine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precision</a:t>
            </a:r>
            <a:r>
              <a:rPr sz="2400" b="1" spc="10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dirty="0">
                <a:solidFill>
                  <a:srgbClr val="C00000"/>
                </a:solidFill>
                <a:cs typeface="Segoe Print"/>
              </a:rPr>
              <a:t>and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 sensitivity</a:t>
            </a:r>
            <a:r>
              <a:rPr sz="2400" b="1" dirty="0">
                <a:solidFill>
                  <a:srgbClr val="C00000"/>
                </a:solidFill>
                <a:cs typeface="Segoe Print"/>
              </a:rPr>
              <a:t> to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evaluate</a:t>
            </a:r>
            <a:r>
              <a:rPr sz="2400" b="1" spc="10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dirty="0">
                <a:solidFill>
                  <a:srgbClr val="C00000"/>
                </a:solidFill>
                <a:cs typeface="Segoe Print"/>
              </a:rPr>
              <a:t>the</a:t>
            </a:r>
            <a:r>
              <a:rPr sz="2400" b="1" spc="5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performance</a:t>
            </a:r>
            <a:r>
              <a:rPr sz="2400" b="1" spc="15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of classifier.</a:t>
            </a:r>
            <a:endParaRPr sz="2400" dirty="0">
              <a:cs typeface="Segoe Print"/>
            </a:endParaRPr>
          </a:p>
          <a:p>
            <a:pPr marL="508000">
              <a:lnSpc>
                <a:spcPct val="100000"/>
              </a:lnSpc>
              <a:tabLst>
                <a:tab pos="850900" algn="l"/>
              </a:tabLst>
            </a:pPr>
            <a:r>
              <a:rPr sz="2400" dirty="0">
                <a:solidFill>
                  <a:srgbClr val="C00000"/>
                </a:solidFill>
                <a:cs typeface="Segoe Print"/>
              </a:rPr>
              <a:t>-	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F1-Score</a:t>
            </a:r>
            <a:endParaRPr sz="2400" dirty="0">
              <a:cs typeface="Segoe Prin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12025-C5AE-4E74-9A81-D025DB1CD9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5" y="4363392"/>
            <a:ext cx="5896521" cy="13487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D88D432-CE91-4B5F-A883-A4FB1271A0CD}"/>
              </a:ext>
            </a:extLst>
          </p:cNvPr>
          <p:cNvSpPr/>
          <p:nvPr/>
        </p:nvSpPr>
        <p:spPr>
          <a:xfrm>
            <a:off x="159025" y="6099227"/>
            <a:ext cx="875969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MinionPro-Regular"/>
              </a:rPr>
              <a:t>Classifier only get a high F1 score if both recall and precision are high.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800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45CB7A35-7C76-4360-B219-46AA3F412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12" y="34386"/>
            <a:ext cx="8464446" cy="5052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/>
              <a:t>Evaluation</a:t>
            </a:r>
            <a:r>
              <a:rPr sz="3200" spc="-15" dirty="0"/>
              <a:t> </a:t>
            </a:r>
            <a:r>
              <a:rPr sz="3200" dirty="0"/>
              <a:t>of</a:t>
            </a:r>
            <a:r>
              <a:rPr sz="3200" spc="-15" dirty="0"/>
              <a:t> </a:t>
            </a:r>
            <a:r>
              <a:rPr sz="3200" spc="-10" dirty="0"/>
              <a:t>Classification</a:t>
            </a:r>
            <a:r>
              <a:rPr sz="3200" spc="10" dirty="0"/>
              <a:t> </a:t>
            </a:r>
            <a:r>
              <a:rPr sz="3200" spc="-15" dirty="0"/>
              <a:t>Performance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3B13E3-C187-414E-B59B-A33329BB1904}"/>
              </a:ext>
            </a:extLst>
          </p:cNvPr>
          <p:cNvGrpSpPr/>
          <p:nvPr/>
        </p:nvGrpSpPr>
        <p:grpSpPr>
          <a:xfrm>
            <a:off x="109712" y="3377069"/>
            <a:ext cx="4677401" cy="3220720"/>
            <a:chOff x="7713382" y="2060238"/>
            <a:chExt cx="4597400" cy="3220720"/>
          </a:xfrm>
        </p:grpSpPr>
        <p:grpSp>
          <p:nvGrpSpPr>
            <p:cNvPr id="5" name="object 3">
              <a:extLst>
                <a:ext uri="{FF2B5EF4-FFF2-40B4-BE49-F238E27FC236}">
                  <a16:creationId xmlns:a16="http://schemas.microsoft.com/office/drawing/2014/main" id="{6B6F1BF4-C392-429A-812E-AA936407520B}"/>
                </a:ext>
              </a:extLst>
            </p:cNvPr>
            <p:cNvGrpSpPr/>
            <p:nvPr/>
          </p:nvGrpSpPr>
          <p:grpSpPr>
            <a:xfrm>
              <a:off x="7713382" y="2060238"/>
              <a:ext cx="4597400" cy="3220720"/>
              <a:chOff x="7527852" y="2064302"/>
              <a:chExt cx="4597400" cy="3220720"/>
            </a:xfrm>
          </p:grpSpPr>
          <p:pic>
            <p:nvPicPr>
              <p:cNvPr id="6" name="object 4">
                <a:extLst>
                  <a:ext uri="{FF2B5EF4-FFF2-40B4-BE49-F238E27FC236}">
                    <a16:creationId xmlns:a16="http://schemas.microsoft.com/office/drawing/2014/main" id="{2523B387-55AC-46FB-B406-EC06911AB714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527852" y="2064302"/>
                <a:ext cx="4597037" cy="3220118"/>
              </a:xfrm>
              <a:prstGeom prst="rect">
                <a:avLst/>
              </a:prstGeom>
            </p:spPr>
          </p:pic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A2EF9C0F-3B22-4381-957D-0432D44E8B12}"/>
                  </a:ext>
                </a:extLst>
              </p:cNvPr>
              <p:cNvSpPr/>
              <p:nvPr/>
            </p:nvSpPr>
            <p:spPr>
              <a:xfrm>
                <a:off x="8987409" y="2950083"/>
                <a:ext cx="1435100" cy="1775460"/>
              </a:xfrm>
              <a:custGeom>
                <a:avLst/>
                <a:gdLst/>
                <a:ahLst/>
                <a:cxnLst/>
                <a:rect l="l" t="t" r="r" b="b"/>
                <a:pathLst>
                  <a:path w="1435100" h="1775460">
                    <a:moveTo>
                      <a:pt x="0" y="0"/>
                    </a:moveTo>
                    <a:lnTo>
                      <a:pt x="0" y="1775333"/>
                    </a:lnTo>
                  </a:path>
                  <a:path w="1435100" h="1775460">
                    <a:moveTo>
                      <a:pt x="1434846" y="0"/>
                    </a:moveTo>
                    <a:lnTo>
                      <a:pt x="1434846" y="1775333"/>
                    </a:lnTo>
                  </a:path>
                </a:pathLst>
              </a:custGeom>
              <a:ln w="19050">
                <a:solidFill>
                  <a:srgbClr val="000000"/>
                </a:solidFill>
                <a:prstDash val="sysDash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EAA8701E-A7BD-4474-A0F5-05D537C069F5}"/>
                </a:ext>
              </a:extLst>
            </p:cNvPr>
            <p:cNvSpPr txBox="1"/>
            <p:nvPr/>
          </p:nvSpPr>
          <p:spPr>
            <a:xfrm>
              <a:off x="8803496" y="3042157"/>
              <a:ext cx="1996439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00"/>
                </a:spcBef>
                <a:tabLst>
                  <a:tab pos="1471930" algn="l"/>
                </a:tabLst>
              </a:pPr>
              <a:r>
                <a:rPr sz="2700" b="1" baseline="1543" dirty="0">
                  <a:solidFill>
                    <a:srgbClr val="0C0CF8"/>
                  </a:solidFill>
                  <a:latin typeface="Calibri"/>
                  <a:cs typeface="Calibri"/>
                </a:rPr>
                <a:t>S</a:t>
              </a:r>
              <a:r>
                <a:rPr sz="1800" b="1" baseline="-18518" dirty="0">
                  <a:solidFill>
                    <a:srgbClr val="0C0CF8"/>
                  </a:solidFill>
                  <a:latin typeface="Calibri"/>
                  <a:cs typeface="Calibri"/>
                </a:rPr>
                <a:t>e</a:t>
              </a:r>
              <a:r>
                <a:rPr sz="2700" b="1" baseline="1543" dirty="0">
                  <a:solidFill>
                    <a:srgbClr val="0C0CF8"/>
                  </a:solidFill>
                  <a:latin typeface="Calibri"/>
                  <a:cs typeface="Calibri"/>
                </a:rPr>
                <a:t>=</a:t>
              </a:r>
              <a:r>
                <a:rPr sz="2700" b="1" spc="-7" baseline="1543" dirty="0">
                  <a:solidFill>
                    <a:srgbClr val="0C0CF8"/>
                  </a:solidFill>
                  <a:latin typeface="Calibri"/>
                  <a:cs typeface="Calibri"/>
                </a:rPr>
                <a:t> </a:t>
              </a:r>
              <a:r>
                <a:rPr sz="2700" b="1" baseline="1543" dirty="0">
                  <a:solidFill>
                    <a:srgbClr val="0C0CF8"/>
                  </a:solidFill>
                  <a:latin typeface="Calibri"/>
                  <a:cs typeface="Calibri"/>
                </a:rPr>
                <a:t>1	</a:t>
              </a:r>
              <a:r>
                <a:rPr sz="1800" b="1" spc="-5" dirty="0">
                  <a:solidFill>
                    <a:srgbClr val="0C0CF8"/>
                  </a:solidFill>
                  <a:latin typeface="Calibri"/>
                  <a:cs typeface="Calibri"/>
                </a:rPr>
                <a:t>S</a:t>
              </a:r>
              <a:r>
                <a:rPr sz="1800" b="1" spc="-7" baseline="-20833" dirty="0">
                  <a:solidFill>
                    <a:srgbClr val="0C0CF8"/>
                  </a:solidFill>
                  <a:latin typeface="Calibri"/>
                  <a:cs typeface="Calibri"/>
                </a:rPr>
                <a:t>p</a:t>
              </a:r>
              <a:r>
                <a:rPr sz="1800" b="1" spc="-5" dirty="0">
                  <a:solidFill>
                    <a:srgbClr val="0C0CF8"/>
                  </a:solidFill>
                  <a:latin typeface="Calibri"/>
                  <a:cs typeface="Calibri"/>
                </a:rPr>
                <a:t>=</a:t>
              </a:r>
              <a:r>
                <a:rPr sz="1800" b="1" spc="-40" dirty="0">
                  <a:solidFill>
                    <a:srgbClr val="0C0CF8"/>
                  </a:solidFill>
                  <a:latin typeface="Calibri"/>
                  <a:cs typeface="Calibri"/>
                </a:rPr>
                <a:t> </a:t>
              </a:r>
              <a:r>
                <a:rPr sz="1800" b="1" dirty="0">
                  <a:solidFill>
                    <a:srgbClr val="0C0CF8"/>
                  </a:solidFill>
                  <a:latin typeface="Calibri"/>
                  <a:cs typeface="Calibri"/>
                </a:rPr>
                <a:t>1</a:t>
              </a:r>
              <a:endParaRPr sz="1800">
                <a:latin typeface="Calibri"/>
                <a:cs typeface="Calibri"/>
              </a:endParaRPr>
            </a:p>
          </p:txBody>
        </p:sp>
      </p:grpSp>
      <p:pic>
        <p:nvPicPr>
          <p:cNvPr id="9" name="object 7">
            <a:extLst>
              <a:ext uri="{FF2B5EF4-FFF2-40B4-BE49-F238E27FC236}">
                <a16:creationId xmlns:a16="http://schemas.microsoft.com/office/drawing/2014/main" id="{2EBBB145-B5B0-4E55-A16D-D5943917EBE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4917" y="996189"/>
            <a:ext cx="2577083" cy="411479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42694B81-C705-460C-9F49-EDB2A217527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44383" y="1003717"/>
            <a:ext cx="2531364" cy="411479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F761F3D4-FF95-4F35-87A0-84991099890E}"/>
              </a:ext>
            </a:extLst>
          </p:cNvPr>
          <p:cNvSpPr txBox="1"/>
          <p:nvPr/>
        </p:nvSpPr>
        <p:spPr>
          <a:xfrm>
            <a:off x="627573" y="440891"/>
            <a:ext cx="8633620" cy="194861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5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r>
              <a:rPr lang="en-US"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Sensitivity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Specificity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Trade-off:</a:t>
            </a:r>
            <a:endParaRPr sz="24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019"/>
              </a:spcBef>
            </a:pPr>
            <a:endParaRPr lang="en-US" sz="2400" b="1" dirty="0">
              <a:latin typeface="Segoe Print"/>
              <a:cs typeface="Segoe Print"/>
            </a:endParaRPr>
          </a:p>
          <a:p>
            <a:pPr marL="25400">
              <a:lnSpc>
                <a:spcPct val="100000"/>
              </a:lnSpc>
              <a:spcBef>
                <a:spcPts val="1019"/>
              </a:spcBef>
            </a:pPr>
            <a:r>
              <a:rPr sz="2400" b="1" dirty="0">
                <a:latin typeface="Segoe Print"/>
                <a:cs typeface="Segoe Print"/>
              </a:rPr>
              <a:t>How</a:t>
            </a:r>
            <a:r>
              <a:rPr sz="2400" b="1" spc="-10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optimal</a:t>
            </a:r>
            <a:r>
              <a:rPr sz="2400" b="1" spc="-10" dirty="0">
                <a:latin typeface="Segoe Print"/>
                <a:cs typeface="Segoe Print"/>
              </a:rPr>
              <a:t> </a:t>
            </a:r>
            <a:r>
              <a:rPr sz="2400" b="1" dirty="0">
                <a:latin typeface="Segoe Print"/>
                <a:cs typeface="Segoe Print"/>
              </a:rPr>
              <a:t>a</a:t>
            </a:r>
            <a:r>
              <a:rPr sz="2400" b="1" spc="-10" dirty="0">
                <a:latin typeface="Segoe Print"/>
                <a:cs typeface="Segoe Print"/>
              </a:rPr>
              <a:t> </a:t>
            </a:r>
            <a:r>
              <a:rPr sz="2400" b="1" dirty="0">
                <a:latin typeface="Segoe Print"/>
                <a:cs typeface="Segoe Print"/>
              </a:rPr>
              <a:t>pair</a:t>
            </a:r>
            <a:r>
              <a:rPr sz="2400" b="1" spc="-5" dirty="0">
                <a:latin typeface="Segoe Print"/>
                <a:cs typeface="Segoe Print"/>
              </a:rPr>
              <a:t> of</a:t>
            </a:r>
            <a:r>
              <a:rPr sz="2400" b="1" spc="-20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sensitivity,</a:t>
            </a:r>
            <a:r>
              <a:rPr sz="2400" b="1" spc="-25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specificity</a:t>
            </a:r>
            <a:r>
              <a:rPr sz="2400" b="1" spc="-15" dirty="0">
                <a:latin typeface="Segoe Print"/>
                <a:cs typeface="Segoe Print"/>
              </a:rPr>
              <a:t> </a:t>
            </a:r>
            <a:r>
              <a:rPr sz="2400" b="1" dirty="0">
                <a:latin typeface="Segoe Print"/>
                <a:cs typeface="Segoe Print"/>
              </a:rPr>
              <a:t>values</a:t>
            </a:r>
            <a:r>
              <a:rPr sz="2400" b="1" spc="-15" dirty="0">
                <a:latin typeface="Segoe Print"/>
                <a:cs typeface="Segoe Print"/>
              </a:rPr>
              <a:t> </a:t>
            </a:r>
            <a:r>
              <a:rPr sz="2400" b="1" spc="-5" dirty="0">
                <a:latin typeface="Segoe Print"/>
                <a:cs typeface="Segoe Print"/>
              </a:rPr>
              <a:t>is?</a:t>
            </a:r>
            <a:endParaRPr sz="2400" dirty="0">
              <a:latin typeface="Segoe Print"/>
              <a:cs typeface="Segoe Print"/>
            </a:endParaRPr>
          </a:p>
          <a:p>
            <a:pPr marL="25400">
              <a:lnSpc>
                <a:spcPct val="100000"/>
              </a:lnSpc>
              <a:spcBef>
                <a:spcPts val="1315"/>
              </a:spcBef>
              <a:tabLst>
                <a:tab pos="367665" algn="l"/>
              </a:tabLst>
            </a:pPr>
            <a:r>
              <a:rPr sz="2000" spc="-5" dirty="0">
                <a:solidFill>
                  <a:srgbClr val="C00000"/>
                </a:solidFill>
                <a:latin typeface="Segoe Print"/>
                <a:cs typeface="Segoe Print"/>
              </a:rPr>
              <a:t>-	Is</a:t>
            </a:r>
            <a:r>
              <a:rPr sz="200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S</a:t>
            </a:r>
            <a:r>
              <a:rPr sz="1950" b="1" baseline="-21367" dirty="0">
                <a:solidFill>
                  <a:srgbClr val="C00000"/>
                </a:solidFill>
                <a:latin typeface="Segoe Print"/>
                <a:cs typeface="Segoe Print"/>
              </a:rPr>
              <a:t>p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=</a:t>
            </a:r>
            <a:r>
              <a:rPr sz="2000" b="1" spc="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0.8,</a:t>
            </a:r>
            <a:r>
              <a:rPr sz="20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S</a:t>
            </a:r>
            <a:r>
              <a:rPr sz="1950" b="1" baseline="-21367" dirty="0">
                <a:solidFill>
                  <a:srgbClr val="C00000"/>
                </a:solidFill>
                <a:latin typeface="Segoe Print"/>
                <a:cs typeface="Segoe Print"/>
              </a:rPr>
              <a:t>e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=</a:t>
            </a:r>
            <a:r>
              <a:rPr sz="2000" b="1" spc="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0.7</a:t>
            </a:r>
            <a:r>
              <a:rPr sz="20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Segoe Print"/>
                <a:cs typeface="Segoe Print"/>
              </a:rPr>
              <a:t>better </a:t>
            </a:r>
            <a:r>
              <a:rPr sz="2000" spc="-5" dirty="0">
                <a:solidFill>
                  <a:srgbClr val="C00000"/>
                </a:solidFill>
                <a:latin typeface="Segoe Print"/>
                <a:cs typeface="Segoe Print"/>
              </a:rPr>
              <a:t>than</a:t>
            </a:r>
            <a:r>
              <a:rPr sz="2000" spc="1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S</a:t>
            </a:r>
            <a:r>
              <a:rPr sz="1950" b="1" baseline="-21367" dirty="0">
                <a:solidFill>
                  <a:srgbClr val="C00000"/>
                </a:solidFill>
                <a:latin typeface="Segoe Print"/>
                <a:cs typeface="Segoe Print"/>
              </a:rPr>
              <a:t>p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= </a:t>
            </a:r>
            <a:r>
              <a:rPr sz="2000" b="1" spc="-5" dirty="0">
                <a:solidFill>
                  <a:srgbClr val="C00000"/>
                </a:solidFill>
                <a:latin typeface="Segoe Print"/>
                <a:cs typeface="Segoe Print"/>
              </a:rPr>
              <a:t>0.7,</a:t>
            </a:r>
            <a:r>
              <a:rPr sz="2000" b="1" spc="10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S</a:t>
            </a:r>
            <a:r>
              <a:rPr sz="1950" b="1" baseline="-21367" dirty="0">
                <a:solidFill>
                  <a:srgbClr val="C00000"/>
                </a:solidFill>
                <a:latin typeface="Segoe Print"/>
                <a:cs typeface="Segoe Print"/>
              </a:rPr>
              <a:t>e</a:t>
            </a:r>
            <a:r>
              <a:rPr sz="2000" b="1" dirty="0">
                <a:solidFill>
                  <a:srgbClr val="C00000"/>
                </a:solidFill>
                <a:latin typeface="Segoe Print"/>
                <a:cs typeface="Segoe Print"/>
              </a:rPr>
              <a:t>= 0.8</a:t>
            </a:r>
            <a:r>
              <a:rPr sz="2000" dirty="0">
                <a:solidFill>
                  <a:srgbClr val="C00000"/>
                </a:solidFill>
                <a:latin typeface="Segoe Print"/>
                <a:cs typeface="Segoe Print"/>
              </a:rPr>
              <a:t>?</a:t>
            </a:r>
            <a:endParaRPr sz="2000" dirty="0">
              <a:latin typeface="Segoe Print"/>
              <a:cs typeface="Segoe Print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3C111752-6925-4BA1-AD60-6244BA289E18}"/>
              </a:ext>
            </a:extLst>
          </p:cNvPr>
          <p:cNvSpPr txBox="1"/>
          <p:nvPr/>
        </p:nvSpPr>
        <p:spPr>
          <a:xfrm>
            <a:off x="4786744" y="2601536"/>
            <a:ext cx="3987167" cy="3705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buChar char="-"/>
              <a:tabLst>
                <a:tab pos="380365" algn="l"/>
                <a:tab pos="381000" algn="l"/>
              </a:tabLst>
            </a:pPr>
            <a:r>
              <a:rPr sz="2400" spc="-5" dirty="0">
                <a:cs typeface="Segoe Print"/>
              </a:rPr>
              <a:t>The</a:t>
            </a:r>
            <a:r>
              <a:rPr sz="2400" spc="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answer</a:t>
            </a:r>
            <a:r>
              <a:rPr sz="2400" dirty="0">
                <a:cs typeface="Segoe Print"/>
              </a:rPr>
              <a:t> </a:t>
            </a:r>
            <a:r>
              <a:rPr sz="2400" spc="-10" dirty="0">
                <a:cs typeface="Segoe Print"/>
              </a:rPr>
              <a:t>depends</a:t>
            </a:r>
            <a:r>
              <a:rPr sz="240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on the</a:t>
            </a:r>
            <a:r>
              <a:rPr sz="2400" spc="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application.</a:t>
            </a:r>
            <a:endParaRPr sz="2400" dirty="0">
              <a:cs typeface="Segoe Print"/>
            </a:endParaRPr>
          </a:p>
          <a:p>
            <a:pPr marL="381000" indent="-342900">
              <a:lnSpc>
                <a:spcPct val="100000"/>
              </a:lnSpc>
              <a:buChar char="-"/>
              <a:tabLst>
                <a:tab pos="380365" algn="l"/>
                <a:tab pos="381000" algn="l"/>
              </a:tabLst>
            </a:pPr>
            <a:r>
              <a:rPr sz="2400" dirty="0">
                <a:cs typeface="Segoe Print"/>
              </a:rPr>
              <a:t>In</a:t>
            </a:r>
            <a:r>
              <a:rPr sz="2400" spc="-2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disease</a:t>
            </a:r>
            <a:r>
              <a:rPr sz="2400" spc="-10" dirty="0">
                <a:cs typeface="Segoe Print"/>
              </a:rPr>
              <a:t> diagnosis;</a:t>
            </a:r>
            <a:endParaRPr sz="2400" dirty="0">
              <a:cs typeface="Segoe Print"/>
            </a:endParaRPr>
          </a:p>
          <a:p>
            <a:pPr marL="495300">
              <a:lnSpc>
                <a:spcPct val="100000"/>
              </a:lnSpc>
              <a:tabLst>
                <a:tab pos="838200" algn="l"/>
              </a:tabLst>
            </a:pPr>
            <a:r>
              <a:rPr sz="2400" spc="-5" dirty="0">
                <a:cs typeface="Segoe Print"/>
              </a:rPr>
              <a:t>-	happy</a:t>
            </a:r>
            <a:r>
              <a:rPr sz="2400" spc="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to</a:t>
            </a:r>
            <a:r>
              <a:rPr sz="2400" spc="5" dirty="0">
                <a:cs typeface="Segoe Print"/>
              </a:rPr>
              <a:t> </a:t>
            </a:r>
            <a:r>
              <a:rPr sz="2400" spc="-10" dirty="0">
                <a:cs typeface="Segoe Print"/>
              </a:rPr>
              <a:t>reduce</a:t>
            </a:r>
            <a:r>
              <a:rPr sz="2400" dirty="0">
                <a:cs typeface="Segoe Print"/>
              </a:rPr>
              <a:t> </a:t>
            </a:r>
            <a:r>
              <a:rPr sz="2400" spc="5" dirty="0">
                <a:cs typeface="Segoe Print"/>
              </a:rPr>
              <a:t>S</a:t>
            </a:r>
            <a:r>
              <a:rPr sz="2400" spc="7" baseline="-21367" dirty="0">
                <a:cs typeface="Segoe Print"/>
              </a:rPr>
              <a:t>p</a:t>
            </a:r>
            <a:r>
              <a:rPr sz="2400" spc="419" baseline="-21367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in</a:t>
            </a:r>
            <a:r>
              <a:rPr sz="2400" dirty="0">
                <a:cs typeface="Segoe Print"/>
              </a:rPr>
              <a:t> </a:t>
            </a:r>
            <a:r>
              <a:rPr sz="2400" spc="-10" dirty="0">
                <a:cs typeface="Segoe Print"/>
              </a:rPr>
              <a:t>order</a:t>
            </a:r>
            <a:r>
              <a:rPr sz="2400" spc="-1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to</a:t>
            </a:r>
            <a:r>
              <a:rPr sz="2400" spc="5" dirty="0">
                <a:cs typeface="Segoe Print"/>
              </a:rPr>
              <a:t> </a:t>
            </a:r>
            <a:r>
              <a:rPr sz="2400" spc="-10" dirty="0">
                <a:cs typeface="Segoe Print"/>
              </a:rPr>
              <a:t>increase </a:t>
            </a:r>
            <a:r>
              <a:rPr sz="2400" spc="5" dirty="0">
                <a:cs typeface="Segoe Print"/>
              </a:rPr>
              <a:t>S</a:t>
            </a:r>
            <a:r>
              <a:rPr sz="2400" spc="7" baseline="-21367" dirty="0">
                <a:cs typeface="Segoe Print"/>
              </a:rPr>
              <a:t>e</a:t>
            </a:r>
            <a:r>
              <a:rPr sz="2400" spc="5" dirty="0">
                <a:cs typeface="Segoe Print"/>
              </a:rPr>
              <a:t>.</a:t>
            </a:r>
            <a:endParaRPr sz="2400" dirty="0">
              <a:cs typeface="Segoe Print"/>
            </a:endParaRPr>
          </a:p>
          <a:p>
            <a:pPr marL="381000" indent="-342900">
              <a:lnSpc>
                <a:spcPct val="100000"/>
              </a:lnSpc>
              <a:buChar char="-"/>
              <a:tabLst>
                <a:tab pos="380365" algn="l"/>
                <a:tab pos="381000" algn="l"/>
              </a:tabLst>
            </a:pPr>
            <a:r>
              <a:rPr sz="2400" spc="-5" dirty="0">
                <a:cs typeface="Segoe Print"/>
              </a:rPr>
              <a:t>In</a:t>
            </a:r>
            <a:r>
              <a:rPr sz="2400" spc="10" dirty="0">
                <a:cs typeface="Segoe Print"/>
              </a:rPr>
              <a:t> </a:t>
            </a:r>
            <a:r>
              <a:rPr sz="2400" spc="-10" dirty="0">
                <a:cs typeface="Segoe Print"/>
              </a:rPr>
              <a:t>other</a:t>
            </a:r>
            <a:r>
              <a:rPr sz="2400" spc="10" dirty="0">
                <a:cs typeface="Segoe Print"/>
              </a:rPr>
              <a:t> </a:t>
            </a:r>
            <a:r>
              <a:rPr sz="2400" spc="-10" dirty="0">
                <a:cs typeface="Segoe Print"/>
              </a:rPr>
              <a:t>applications,</a:t>
            </a:r>
            <a:r>
              <a:rPr sz="2400" spc="2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we</a:t>
            </a:r>
            <a:r>
              <a:rPr sz="2400" spc="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may</a:t>
            </a:r>
            <a:r>
              <a:rPr sz="2400" spc="2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have</a:t>
            </a:r>
            <a:r>
              <a:rPr sz="2400" spc="5" dirty="0">
                <a:cs typeface="Segoe Print"/>
              </a:rPr>
              <a:t> </a:t>
            </a:r>
            <a:r>
              <a:rPr sz="2400" spc="-10" dirty="0">
                <a:cs typeface="Segoe Print"/>
              </a:rPr>
              <a:t>different</a:t>
            </a:r>
            <a:r>
              <a:rPr sz="2400" spc="15" dirty="0">
                <a:cs typeface="Segoe Print"/>
              </a:rPr>
              <a:t> </a:t>
            </a:r>
            <a:r>
              <a:rPr sz="2400" spc="-10" dirty="0">
                <a:cs typeface="Segoe Print"/>
              </a:rPr>
              <a:t>requirements.</a:t>
            </a:r>
            <a:endParaRPr sz="2400" dirty="0">
              <a:cs typeface="Segoe Print"/>
            </a:endParaRPr>
          </a:p>
          <a:p>
            <a:pPr marL="381000" indent="-342900">
              <a:lnSpc>
                <a:spcPct val="100000"/>
              </a:lnSpc>
              <a:buFont typeface="Segoe Print"/>
              <a:buChar char="-"/>
              <a:tabLst>
                <a:tab pos="380365" algn="l"/>
                <a:tab pos="381000" algn="l"/>
              </a:tabLst>
            </a:pPr>
            <a:r>
              <a:rPr sz="2400" b="1" spc="-5" dirty="0">
                <a:solidFill>
                  <a:srgbClr val="C00000"/>
                </a:solidFill>
                <a:cs typeface="Segoe Print"/>
              </a:rPr>
              <a:t>Trade-off</a:t>
            </a:r>
            <a:r>
              <a:rPr sz="2400" b="1" spc="-20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is</a:t>
            </a:r>
            <a:r>
              <a:rPr sz="2400" b="1" spc="10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10" dirty="0">
                <a:solidFill>
                  <a:srgbClr val="C00000"/>
                </a:solidFill>
                <a:cs typeface="Segoe Print"/>
              </a:rPr>
              <a:t>better</a:t>
            </a:r>
            <a:r>
              <a:rPr sz="2400" b="1" spc="15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explained</a:t>
            </a:r>
            <a:r>
              <a:rPr sz="2400" b="1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by</a:t>
            </a:r>
            <a:r>
              <a:rPr sz="2400" b="1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ROC</a:t>
            </a:r>
            <a:r>
              <a:rPr sz="2400" b="1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curve</a:t>
            </a:r>
            <a:r>
              <a:rPr sz="2400" b="1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5" dirty="0">
                <a:solidFill>
                  <a:srgbClr val="C00000"/>
                </a:solidFill>
                <a:cs typeface="Segoe Print"/>
              </a:rPr>
              <a:t>and</a:t>
            </a:r>
            <a:r>
              <a:rPr sz="2400" b="1" spc="10" dirty="0">
                <a:solidFill>
                  <a:srgbClr val="C00000"/>
                </a:solidFill>
                <a:cs typeface="Segoe Print"/>
              </a:rPr>
              <a:t> </a:t>
            </a:r>
            <a:r>
              <a:rPr sz="2400" b="1" spc="-10" dirty="0">
                <a:solidFill>
                  <a:srgbClr val="C00000"/>
                </a:solidFill>
                <a:cs typeface="Segoe Print"/>
              </a:rPr>
              <a:t>AUC.</a:t>
            </a:r>
            <a:endParaRPr sz="2400" dirty="0">
              <a:cs typeface="Segoe Prin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0976D-5006-41D8-81B3-FFDD0703D51A}"/>
              </a:ext>
            </a:extLst>
          </p:cNvPr>
          <p:cNvSpPr/>
          <p:nvPr/>
        </p:nvSpPr>
        <p:spPr>
          <a:xfrm>
            <a:off x="1726812" y="2943848"/>
            <a:ext cx="1327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2475"/>
              </a:spcBef>
            </a:pPr>
            <a:r>
              <a:rPr lang="en-US" b="1" dirty="0">
                <a:solidFill>
                  <a:srgbClr val="C00000"/>
                </a:solidFill>
                <a:latin typeface="Segoe Print"/>
                <a:cs typeface="Segoe Print"/>
              </a:rPr>
              <a:t>Threshold</a:t>
            </a:r>
            <a:endParaRPr lang="en-US" dirty="0">
              <a:latin typeface="Segoe Print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174488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0C4F91FE-7ACB-49BD-9058-8C494401A1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0329" y="7673"/>
            <a:ext cx="8083827" cy="5668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Evaluation</a:t>
            </a:r>
            <a:r>
              <a:rPr sz="3600" spc="-15" dirty="0"/>
              <a:t> </a:t>
            </a:r>
            <a:r>
              <a:rPr sz="3600" dirty="0"/>
              <a:t>of</a:t>
            </a:r>
            <a:r>
              <a:rPr sz="3600" spc="-15" dirty="0"/>
              <a:t> </a:t>
            </a:r>
            <a:r>
              <a:rPr sz="3600" spc="-10" dirty="0"/>
              <a:t>Classification</a:t>
            </a:r>
            <a:r>
              <a:rPr sz="3600" spc="10" dirty="0"/>
              <a:t> </a:t>
            </a:r>
            <a:r>
              <a:rPr sz="3600" spc="-15" dirty="0"/>
              <a:t>Performance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3A17155-7540-4544-B9CD-B6E0CE37D712}"/>
              </a:ext>
            </a:extLst>
          </p:cNvPr>
          <p:cNvSpPr txBox="1"/>
          <p:nvPr/>
        </p:nvSpPr>
        <p:spPr>
          <a:xfrm>
            <a:off x="3939125" y="709768"/>
            <a:ext cx="259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ROC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Curve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2400" b="1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AUC: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120527B-7A25-494C-BB57-BB18D0AC2812}"/>
              </a:ext>
            </a:extLst>
          </p:cNvPr>
          <p:cNvSpPr txBox="1"/>
          <p:nvPr/>
        </p:nvSpPr>
        <p:spPr>
          <a:xfrm>
            <a:off x="1134336" y="699308"/>
            <a:ext cx="687532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Confusion</a:t>
            </a:r>
            <a:r>
              <a:rPr sz="2400" b="1" u="heavy" spc="-6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Matrix: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AE59A212-E689-4A0E-A0D5-C2FB302832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6797" y="3477225"/>
            <a:ext cx="5255357" cy="3215123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73CF85D7-D055-424A-9584-E0F5ABC8E6DB}"/>
              </a:ext>
            </a:extLst>
          </p:cNvPr>
          <p:cNvSpPr txBox="1"/>
          <p:nvPr/>
        </p:nvSpPr>
        <p:spPr>
          <a:xfrm>
            <a:off x="490330" y="1248410"/>
            <a:ext cx="8309114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68580">
              <a:lnSpc>
                <a:spcPct val="100000"/>
              </a:lnSpc>
              <a:buChar char="-"/>
              <a:tabLst>
                <a:tab pos="361315" algn="l"/>
                <a:tab pos="361950" algn="l"/>
              </a:tabLst>
            </a:pPr>
            <a:r>
              <a:rPr sz="2400" dirty="0">
                <a:cs typeface="Segoe Print"/>
              </a:rPr>
              <a:t>TPR (Sensitivity): how many </a:t>
            </a:r>
            <a:r>
              <a:rPr sz="2400" spc="-5" dirty="0">
                <a:cs typeface="Segoe Print"/>
              </a:rPr>
              <a:t>correct positive results </a:t>
            </a:r>
            <a:r>
              <a:rPr sz="2400" spc="-70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occur</a:t>
            </a:r>
            <a:r>
              <a:rPr sz="2400" spc="-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among</a:t>
            </a:r>
            <a:r>
              <a:rPr sz="2400" dirty="0">
                <a:cs typeface="Segoe Print"/>
              </a:rPr>
              <a:t> all</a:t>
            </a:r>
            <a:r>
              <a:rPr sz="2400" spc="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positive</a:t>
            </a:r>
            <a:r>
              <a:rPr sz="2400" spc="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samples.</a:t>
            </a:r>
            <a:endParaRPr sz="2400" dirty="0">
              <a:cs typeface="Segoe Print"/>
            </a:endParaRPr>
          </a:p>
          <a:p>
            <a:pPr marL="361315" marR="184150" indent="-285750">
              <a:lnSpc>
                <a:spcPct val="100000"/>
              </a:lnSpc>
              <a:buChar char="-"/>
              <a:tabLst>
                <a:tab pos="361315" algn="l"/>
                <a:tab pos="361950" algn="l"/>
              </a:tabLst>
            </a:pPr>
            <a:r>
              <a:rPr sz="2400" dirty="0">
                <a:cs typeface="Segoe Print"/>
              </a:rPr>
              <a:t>FPR (1 – Specificity): how many </a:t>
            </a:r>
            <a:r>
              <a:rPr sz="2400" spc="-5" dirty="0">
                <a:cs typeface="Segoe Print"/>
              </a:rPr>
              <a:t>incorrect positive </a:t>
            </a:r>
            <a:r>
              <a:rPr sz="2400" spc="-70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results</a:t>
            </a:r>
            <a:r>
              <a:rPr sz="240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occur</a:t>
            </a:r>
            <a:r>
              <a:rPr sz="2400" spc="-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among</a:t>
            </a:r>
            <a:r>
              <a:rPr sz="2400" dirty="0">
                <a:cs typeface="Segoe Print"/>
              </a:rPr>
              <a:t> all </a:t>
            </a:r>
            <a:r>
              <a:rPr sz="2400" spc="-5" dirty="0">
                <a:cs typeface="Segoe Print"/>
              </a:rPr>
              <a:t>negative</a:t>
            </a:r>
            <a:r>
              <a:rPr sz="2400" spc="2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samples.</a:t>
            </a:r>
            <a:endParaRPr sz="2400" dirty="0">
              <a:cs typeface="Segoe Print"/>
            </a:endParaRPr>
          </a:p>
          <a:p>
            <a:pPr marL="361950" indent="-285750">
              <a:lnSpc>
                <a:spcPct val="100000"/>
              </a:lnSpc>
              <a:buChar char="-"/>
              <a:tabLst>
                <a:tab pos="361315" algn="l"/>
                <a:tab pos="361950" algn="l"/>
              </a:tabLst>
            </a:pPr>
            <a:r>
              <a:rPr sz="2400" dirty="0">
                <a:cs typeface="Segoe Print"/>
              </a:rPr>
              <a:t>The</a:t>
            </a:r>
            <a:r>
              <a:rPr sz="2400" spc="-5" dirty="0">
                <a:cs typeface="Segoe Print"/>
              </a:rPr>
              <a:t> best</a:t>
            </a:r>
            <a:r>
              <a:rPr sz="240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possible</a:t>
            </a:r>
            <a:r>
              <a:rPr sz="2400" spc="-1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prediction</a:t>
            </a:r>
            <a:r>
              <a:rPr sz="2400" spc="-1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method</a:t>
            </a:r>
            <a:endParaRPr sz="2400" dirty="0">
              <a:cs typeface="Segoe Print"/>
            </a:endParaRPr>
          </a:p>
          <a:p>
            <a:pPr marL="533400">
              <a:lnSpc>
                <a:spcPct val="100000"/>
              </a:lnSpc>
              <a:tabLst>
                <a:tab pos="911225" algn="l"/>
                <a:tab pos="1828800" algn="l"/>
              </a:tabLst>
            </a:pPr>
            <a:r>
              <a:rPr sz="2400" dirty="0">
                <a:cs typeface="Segoe Print"/>
              </a:rPr>
              <a:t>-	S</a:t>
            </a:r>
            <a:r>
              <a:rPr sz="2400" baseline="-20833" dirty="0">
                <a:cs typeface="Segoe Print"/>
              </a:rPr>
              <a:t>e</a:t>
            </a:r>
            <a:r>
              <a:rPr sz="2400" spc="-15" baseline="-20833" dirty="0">
                <a:cs typeface="Segoe Print"/>
              </a:rPr>
              <a:t> </a:t>
            </a:r>
            <a:r>
              <a:rPr sz="2400" dirty="0">
                <a:cs typeface="Segoe Print"/>
              </a:rPr>
              <a:t>= S</a:t>
            </a:r>
            <a:r>
              <a:rPr sz="2400" baseline="-20833" dirty="0">
                <a:cs typeface="Segoe Print"/>
              </a:rPr>
              <a:t>p	</a:t>
            </a:r>
            <a:r>
              <a:rPr sz="2400" dirty="0">
                <a:cs typeface="Segoe Print"/>
              </a:rPr>
              <a:t>=</a:t>
            </a:r>
            <a:r>
              <a:rPr sz="2400" spc="-15" dirty="0">
                <a:cs typeface="Segoe Print"/>
              </a:rPr>
              <a:t> </a:t>
            </a:r>
            <a:r>
              <a:rPr sz="2400" dirty="0">
                <a:cs typeface="Segoe Print"/>
              </a:rPr>
              <a:t>1</a:t>
            </a:r>
            <a:r>
              <a:rPr sz="2400" spc="-10" dirty="0">
                <a:cs typeface="Segoe Print"/>
              </a:rPr>
              <a:t> </a:t>
            </a:r>
            <a:r>
              <a:rPr sz="2400" dirty="0">
                <a:cs typeface="Segoe Print"/>
              </a:rPr>
              <a:t>(Upper</a:t>
            </a:r>
            <a:r>
              <a:rPr sz="2400" spc="-5" dirty="0">
                <a:cs typeface="Segoe Print"/>
              </a:rPr>
              <a:t> left</a:t>
            </a:r>
            <a:r>
              <a:rPr sz="2400" spc="-10" dirty="0">
                <a:cs typeface="Segoe Print"/>
              </a:rPr>
              <a:t> </a:t>
            </a:r>
            <a:r>
              <a:rPr sz="2400" dirty="0">
                <a:cs typeface="Segoe Print"/>
              </a:rPr>
              <a:t>corner</a:t>
            </a:r>
            <a:r>
              <a:rPr sz="2400" spc="-25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of </a:t>
            </a:r>
            <a:r>
              <a:rPr sz="2400" dirty="0">
                <a:cs typeface="Segoe Print"/>
              </a:rPr>
              <a:t>ROC</a:t>
            </a:r>
            <a:r>
              <a:rPr sz="2400" spc="-10" dirty="0">
                <a:cs typeface="Segoe Print"/>
              </a:rPr>
              <a:t> </a:t>
            </a:r>
            <a:r>
              <a:rPr sz="2400" spc="-5" dirty="0">
                <a:cs typeface="Segoe Print"/>
              </a:rPr>
              <a:t>space)</a:t>
            </a:r>
            <a:endParaRPr sz="2400" dirty="0">
              <a:cs typeface="Segoe Print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2748CD6F-8D78-4BA7-85FE-D09D27E47E24}"/>
              </a:ext>
            </a:extLst>
          </p:cNvPr>
          <p:cNvSpPr/>
          <p:nvPr/>
        </p:nvSpPr>
        <p:spPr>
          <a:xfrm rot="3256380">
            <a:off x="5930415" y="2938955"/>
            <a:ext cx="1222063" cy="1617216"/>
          </a:xfrm>
          <a:custGeom>
            <a:avLst/>
            <a:gdLst/>
            <a:ahLst/>
            <a:cxnLst/>
            <a:rect l="l" t="t" r="r" b="b"/>
            <a:pathLst>
              <a:path w="1508759" h="2029460">
                <a:moveTo>
                  <a:pt x="1383404" y="120941"/>
                </a:moveTo>
                <a:lnTo>
                  <a:pt x="0" y="1995551"/>
                </a:lnTo>
                <a:lnTo>
                  <a:pt x="45973" y="2029459"/>
                </a:lnTo>
                <a:lnTo>
                  <a:pt x="1429439" y="154937"/>
                </a:lnTo>
                <a:lnTo>
                  <a:pt x="1383404" y="120941"/>
                </a:lnTo>
                <a:close/>
              </a:path>
              <a:path w="1508759" h="2029460">
                <a:moveTo>
                  <a:pt x="1491175" y="98043"/>
                </a:moveTo>
                <a:lnTo>
                  <a:pt x="1400302" y="98043"/>
                </a:lnTo>
                <a:lnTo>
                  <a:pt x="1446402" y="131952"/>
                </a:lnTo>
                <a:lnTo>
                  <a:pt x="1429439" y="154937"/>
                </a:lnTo>
                <a:lnTo>
                  <a:pt x="1475358" y="188849"/>
                </a:lnTo>
                <a:lnTo>
                  <a:pt x="1491175" y="98043"/>
                </a:lnTo>
                <a:close/>
              </a:path>
              <a:path w="1508759" h="2029460">
                <a:moveTo>
                  <a:pt x="1400302" y="98043"/>
                </a:moveTo>
                <a:lnTo>
                  <a:pt x="1383404" y="120941"/>
                </a:lnTo>
                <a:lnTo>
                  <a:pt x="1429439" y="154937"/>
                </a:lnTo>
                <a:lnTo>
                  <a:pt x="1446402" y="131952"/>
                </a:lnTo>
                <a:lnTo>
                  <a:pt x="1400302" y="98043"/>
                </a:lnTo>
                <a:close/>
              </a:path>
              <a:path w="1508759" h="2029460">
                <a:moveTo>
                  <a:pt x="1508252" y="0"/>
                </a:moveTo>
                <a:lnTo>
                  <a:pt x="1337436" y="86994"/>
                </a:lnTo>
                <a:lnTo>
                  <a:pt x="1383404" y="120941"/>
                </a:lnTo>
                <a:lnTo>
                  <a:pt x="1400302" y="98043"/>
                </a:lnTo>
                <a:lnTo>
                  <a:pt x="1491175" y="98043"/>
                </a:lnTo>
                <a:lnTo>
                  <a:pt x="150825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88B9C6C9-D025-403C-8B20-13B53D4A1611}"/>
              </a:ext>
            </a:extLst>
          </p:cNvPr>
          <p:cNvSpPr txBox="1"/>
          <p:nvPr/>
        </p:nvSpPr>
        <p:spPr>
          <a:xfrm>
            <a:off x="7582154" y="3600927"/>
            <a:ext cx="1282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Segoe Print"/>
                <a:cs typeface="Segoe Print"/>
              </a:rPr>
              <a:t>ROC</a:t>
            </a:r>
            <a:r>
              <a:rPr sz="1800" b="1" spc="-85" dirty="0">
                <a:solidFill>
                  <a:srgbClr val="C00000"/>
                </a:solidFill>
                <a:latin typeface="Segoe Print"/>
                <a:cs typeface="Segoe Print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Segoe Print"/>
                <a:cs typeface="Segoe Print"/>
              </a:rPr>
              <a:t>Curve</a:t>
            </a:r>
            <a:endParaRPr sz="1800" dirty="0">
              <a:latin typeface="Segoe Print"/>
              <a:cs typeface="Segoe Print"/>
            </a:endParaRPr>
          </a:p>
        </p:txBody>
      </p:sp>
    </p:spTree>
    <p:extLst>
      <p:ext uri="{BB962C8B-B14F-4D97-AF65-F5344CB8AC3E}">
        <p14:creationId xmlns:p14="http://schemas.microsoft.com/office/powerpoint/2010/main" val="204532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7B07C0-F55B-492B-9BFD-3C3E941E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1" y="2620572"/>
            <a:ext cx="6119016" cy="954547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Multinomial Evaluations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BD390-6675-4B84-8E3F-7B86F82C4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9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B523C182-2A5C-4E05-8CC0-C96F332D84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9293" y="577572"/>
            <a:ext cx="2934238" cy="2672247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F9BE616B-BD68-4DA5-849A-7A5B221659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5776" y="3249819"/>
            <a:ext cx="1847970" cy="634284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9AEF13FF-997D-476A-B43A-76FA42D775C7}"/>
              </a:ext>
            </a:extLst>
          </p:cNvPr>
          <p:cNvSpPr txBox="1"/>
          <p:nvPr/>
        </p:nvSpPr>
        <p:spPr>
          <a:xfrm>
            <a:off x="545890" y="737891"/>
            <a:ext cx="1660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spc="-1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Formulation: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B9A310-49A2-466D-AA63-8AD383F43C76}"/>
              </a:ext>
            </a:extLst>
          </p:cNvPr>
          <p:cNvSpPr txBox="1"/>
          <p:nvPr/>
        </p:nvSpPr>
        <p:spPr>
          <a:xfrm>
            <a:off x="344556" y="3293552"/>
            <a:ext cx="860919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cs typeface="Segoe Print"/>
              </a:rPr>
              <a:t>Emotion</a:t>
            </a:r>
            <a:r>
              <a:rPr sz="2000" spc="-5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Detection.</a:t>
            </a:r>
            <a:endParaRPr sz="2000" dirty="0"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spc="-5" dirty="0">
                <a:cs typeface="Segoe Print"/>
              </a:rPr>
              <a:t>Vehicle</a:t>
            </a:r>
            <a:r>
              <a:rPr sz="2000" dirty="0">
                <a:cs typeface="Segoe Print"/>
              </a:rPr>
              <a:t> Type,</a:t>
            </a:r>
            <a:r>
              <a:rPr sz="2000" spc="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Make, </a:t>
            </a:r>
            <a:r>
              <a:rPr sz="2000" dirty="0">
                <a:cs typeface="Segoe Print"/>
              </a:rPr>
              <a:t>model,</a:t>
            </a:r>
            <a:r>
              <a:rPr sz="2000" spc="10" dirty="0">
                <a:cs typeface="Segoe Print"/>
              </a:rPr>
              <a:t> </a:t>
            </a:r>
            <a:r>
              <a:rPr sz="2000" dirty="0">
                <a:cs typeface="Segoe Print"/>
              </a:rPr>
              <a:t>color</a:t>
            </a:r>
            <a:r>
              <a:rPr sz="2000" spc="-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of</a:t>
            </a:r>
            <a:r>
              <a:rPr sz="2000" dirty="0">
                <a:cs typeface="Segoe Print"/>
              </a:rPr>
              <a:t> the</a:t>
            </a:r>
            <a:r>
              <a:rPr sz="2000" spc="-10" dirty="0">
                <a:cs typeface="Segoe Print"/>
              </a:rPr>
              <a:t> </a:t>
            </a:r>
            <a:r>
              <a:rPr sz="2000" dirty="0">
                <a:cs typeface="Segoe Print"/>
              </a:rPr>
              <a:t>vehicle</a:t>
            </a:r>
            <a:r>
              <a:rPr sz="2000" spc="10" dirty="0">
                <a:cs typeface="Segoe Print"/>
              </a:rPr>
              <a:t> </a:t>
            </a:r>
            <a:r>
              <a:rPr sz="2000" dirty="0">
                <a:cs typeface="Segoe Print"/>
              </a:rPr>
              <a:t>from </a:t>
            </a:r>
            <a:r>
              <a:rPr sz="2000" spc="-5" dirty="0">
                <a:cs typeface="Segoe Print"/>
              </a:rPr>
              <a:t>the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images</a:t>
            </a:r>
            <a:r>
              <a:rPr sz="200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streamed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by</a:t>
            </a:r>
            <a:r>
              <a:rPr sz="2000" spc="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safe</a:t>
            </a:r>
            <a:r>
              <a:rPr sz="200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city</a:t>
            </a:r>
            <a:r>
              <a:rPr sz="2000" spc="5" dirty="0">
                <a:cs typeface="Segoe Print"/>
              </a:rPr>
              <a:t> </a:t>
            </a:r>
            <a:r>
              <a:rPr sz="2000" dirty="0">
                <a:cs typeface="Segoe Print"/>
              </a:rPr>
              <a:t>camera.</a:t>
            </a: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dirty="0">
                <a:cs typeface="Segoe Print"/>
              </a:rPr>
              <a:t>Speaker</a:t>
            </a:r>
            <a:r>
              <a:rPr sz="2000" spc="-15" dirty="0">
                <a:cs typeface="Segoe Print"/>
              </a:rPr>
              <a:t> </a:t>
            </a:r>
            <a:r>
              <a:rPr sz="2000" dirty="0">
                <a:cs typeface="Segoe Print"/>
              </a:rPr>
              <a:t>Identification</a:t>
            </a:r>
            <a:r>
              <a:rPr sz="2000" spc="-15" dirty="0">
                <a:cs typeface="Segoe Print"/>
              </a:rPr>
              <a:t> </a:t>
            </a:r>
            <a:r>
              <a:rPr sz="2000" dirty="0">
                <a:cs typeface="Segoe Print"/>
              </a:rPr>
              <a:t>from</a:t>
            </a:r>
            <a:r>
              <a:rPr sz="2000" spc="-20" dirty="0">
                <a:cs typeface="Segoe Print"/>
              </a:rPr>
              <a:t> </a:t>
            </a:r>
            <a:r>
              <a:rPr sz="2000" dirty="0">
                <a:cs typeface="Segoe Print"/>
              </a:rPr>
              <a:t>Speech</a:t>
            </a:r>
            <a:r>
              <a:rPr sz="2000" spc="-5" dirty="0">
                <a:cs typeface="Segoe Print"/>
              </a:rPr>
              <a:t> </a:t>
            </a:r>
            <a:r>
              <a:rPr sz="2000" dirty="0">
                <a:cs typeface="Segoe Print"/>
              </a:rPr>
              <a:t>Signal.</a:t>
            </a: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dirty="0">
                <a:cs typeface="Segoe Print"/>
              </a:rPr>
              <a:t>State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(rest,</a:t>
            </a:r>
            <a:r>
              <a:rPr sz="200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ramp-up, normal,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ramp-down)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of </a:t>
            </a:r>
            <a:r>
              <a:rPr sz="2000" dirty="0">
                <a:cs typeface="Segoe Print"/>
              </a:rPr>
              <a:t>the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process</a:t>
            </a:r>
            <a:r>
              <a:rPr sz="2000" spc="-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machine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in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the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plant.</a:t>
            </a:r>
            <a:endParaRPr sz="2000" dirty="0"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dirty="0">
                <a:cs typeface="Segoe Print"/>
              </a:rPr>
              <a:t>Sentiment</a:t>
            </a:r>
            <a:r>
              <a:rPr sz="2000" spc="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Analysis (Categories: </a:t>
            </a:r>
            <a:r>
              <a:rPr sz="2000" dirty="0">
                <a:cs typeface="Segoe Print"/>
              </a:rPr>
              <a:t>Positive,</a:t>
            </a:r>
            <a:r>
              <a:rPr sz="2000" spc="-2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Negative,</a:t>
            </a:r>
            <a:r>
              <a:rPr sz="200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Neutral), </a:t>
            </a:r>
            <a:r>
              <a:rPr sz="2000" dirty="0">
                <a:cs typeface="Segoe Print"/>
              </a:rPr>
              <a:t>Text </a:t>
            </a:r>
            <a:r>
              <a:rPr sz="2000" spc="-5" dirty="0">
                <a:cs typeface="Segoe Print"/>
              </a:rPr>
              <a:t>Analysis.</a:t>
            </a:r>
            <a:endParaRPr sz="2000" dirty="0">
              <a:cs typeface="Segoe Print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dirty="0">
                <a:cs typeface="Segoe Print"/>
              </a:rPr>
              <a:t>Take an</a:t>
            </a:r>
            <a:r>
              <a:rPr sz="2000" spc="-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image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of</a:t>
            </a:r>
            <a:r>
              <a:rPr sz="2000" spc="-10" dirty="0">
                <a:cs typeface="Segoe Print"/>
              </a:rPr>
              <a:t> </a:t>
            </a:r>
            <a:r>
              <a:rPr sz="2000" dirty="0">
                <a:cs typeface="Segoe Print"/>
              </a:rPr>
              <a:t>the</a:t>
            </a:r>
            <a:r>
              <a:rPr sz="2000" spc="-5" dirty="0">
                <a:cs typeface="Segoe Print"/>
              </a:rPr>
              <a:t> sky</a:t>
            </a:r>
            <a:r>
              <a:rPr sz="2000" dirty="0">
                <a:cs typeface="Segoe Print"/>
              </a:rPr>
              <a:t> and</a:t>
            </a:r>
            <a:r>
              <a:rPr sz="2000" spc="-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determine</a:t>
            </a:r>
            <a:r>
              <a:rPr sz="2000" spc="15" dirty="0">
                <a:cs typeface="Segoe Print"/>
              </a:rPr>
              <a:t> </a:t>
            </a:r>
            <a:r>
              <a:rPr sz="2000" dirty="0">
                <a:cs typeface="Segoe Print"/>
              </a:rPr>
              <a:t>the </a:t>
            </a:r>
            <a:r>
              <a:rPr sz="2000" spc="-5" dirty="0">
                <a:cs typeface="Segoe Print"/>
              </a:rPr>
              <a:t>pollution</a:t>
            </a:r>
            <a:r>
              <a:rPr sz="2000" spc="-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level</a:t>
            </a:r>
            <a:r>
              <a:rPr sz="2000" spc="10" dirty="0">
                <a:cs typeface="Segoe Print"/>
              </a:rPr>
              <a:t> </a:t>
            </a:r>
            <a:r>
              <a:rPr sz="2000" dirty="0">
                <a:cs typeface="Segoe Print"/>
              </a:rPr>
              <a:t>(healthy,</a:t>
            </a:r>
            <a:r>
              <a:rPr sz="2000" spc="-5" dirty="0">
                <a:cs typeface="Segoe Print"/>
              </a:rPr>
              <a:t> </a:t>
            </a:r>
            <a:r>
              <a:rPr sz="2000" dirty="0">
                <a:cs typeface="Segoe Print"/>
              </a:rPr>
              <a:t>moderate, hazard).</a:t>
            </a: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000" dirty="0">
                <a:cs typeface="Segoe Print"/>
              </a:rPr>
              <a:t>Record</a:t>
            </a:r>
            <a:r>
              <a:rPr sz="2000" spc="-10" dirty="0">
                <a:cs typeface="Segoe Print"/>
              </a:rPr>
              <a:t> </a:t>
            </a:r>
            <a:r>
              <a:rPr sz="2000" dirty="0">
                <a:cs typeface="Segoe Print"/>
              </a:rPr>
              <a:t>Home</a:t>
            </a:r>
            <a:r>
              <a:rPr sz="2000" spc="-5" dirty="0">
                <a:cs typeface="Segoe Print"/>
              </a:rPr>
              <a:t> WiFi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signals </a:t>
            </a:r>
            <a:r>
              <a:rPr sz="2000" dirty="0">
                <a:cs typeface="Segoe Print"/>
              </a:rPr>
              <a:t>and </a:t>
            </a:r>
            <a:r>
              <a:rPr sz="2000" spc="-5" dirty="0">
                <a:cs typeface="Segoe Print"/>
              </a:rPr>
              <a:t>identify</a:t>
            </a:r>
            <a:r>
              <a:rPr sz="2000" spc="10" dirty="0">
                <a:cs typeface="Segoe Print"/>
              </a:rPr>
              <a:t> </a:t>
            </a:r>
            <a:r>
              <a:rPr sz="2000" dirty="0">
                <a:cs typeface="Segoe Print"/>
              </a:rPr>
              <a:t>the type</a:t>
            </a:r>
            <a:r>
              <a:rPr sz="2000" spc="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of</a:t>
            </a:r>
            <a:r>
              <a:rPr sz="2000" spc="-10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appliance</a:t>
            </a:r>
            <a:r>
              <a:rPr sz="2000" spc="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being</a:t>
            </a:r>
            <a:r>
              <a:rPr sz="2000" spc="15" dirty="0">
                <a:cs typeface="Segoe Print"/>
              </a:rPr>
              <a:t> </a:t>
            </a:r>
            <a:r>
              <a:rPr sz="2000" spc="-5" dirty="0">
                <a:cs typeface="Segoe Print"/>
              </a:rPr>
              <a:t>operated.</a:t>
            </a:r>
            <a:endParaRPr sz="2000" dirty="0">
              <a:cs typeface="Segoe Print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8D3EE9D-89C0-4A90-8D99-7EB9D4CFDC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156" y="54483"/>
            <a:ext cx="7235687" cy="5668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Multi-Class</a:t>
            </a:r>
            <a:r>
              <a:rPr sz="3600" spc="-60" dirty="0"/>
              <a:t> </a:t>
            </a:r>
            <a:r>
              <a:rPr sz="3600" spc="-10" dirty="0"/>
              <a:t>Classification</a:t>
            </a: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CDFFADCA-8066-468C-930D-8D2BC2691E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882" y="1181629"/>
            <a:ext cx="5465595" cy="804418"/>
          </a:xfrm>
          <a:prstGeom prst="rect">
            <a:avLst/>
          </a:prstGeom>
        </p:spPr>
      </p:pic>
      <p:pic>
        <p:nvPicPr>
          <p:cNvPr id="10" name="object 8">
            <a:extLst>
              <a:ext uri="{FF2B5EF4-FFF2-40B4-BE49-F238E27FC236}">
                <a16:creationId xmlns:a16="http://schemas.microsoft.com/office/drawing/2014/main" id="{DD8536C6-0393-421D-80ED-09CB9D5DFA3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890" y="2261487"/>
            <a:ext cx="5179314" cy="440799"/>
          </a:xfrm>
          <a:prstGeom prst="rect">
            <a:avLst/>
          </a:prstGeom>
        </p:spPr>
      </p:pic>
      <p:sp>
        <p:nvSpPr>
          <p:cNvPr id="11" name="object 9">
            <a:extLst>
              <a:ext uri="{FF2B5EF4-FFF2-40B4-BE49-F238E27FC236}">
                <a16:creationId xmlns:a16="http://schemas.microsoft.com/office/drawing/2014/main" id="{7AD64492-8D1C-4B1E-A79E-6981CFC45B08}"/>
              </a:ext>
            </a:extLst>
          </p:cNvPr>
          <p:cNvSpPr txBox="1"/>
          <p:nvPr/>
        </p:nvSpPr>
        <p:spPr>
          <a:xfrm>
            <a:off x="722737" y="2702286"/>
            <a:ext cx="13068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x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ples: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351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Austin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F691500596E74FB73816A9613B166B" ma:contentTypeVersion="4" ma:contentTypeDescription="Create a new document." ma:contentTypeScope="" ma:versionID="ca0bf9981c2870c46a35ade00c03d5c5">
  <xsd:schema xmlns:xsd="http://www.w3.org/2001/XMLSchema" xmlns:xs="http://www.w3.org/2001/XMLSchema" xmlns:p="http://schemas.microsoft.com/office/2006/metadata/properties" xmlns:ns2="82238926-1cba-41a3-b548-99160683d3e1" targetNamespace="http://schemas.microsoft.com/office/2006/metadata/properties" ma:root="true" ma:fieldsID="2b313bd287df041a2b0200b6d02cbc57" ns2:_="">
    <xsd:import namespace="82238926-1cba-41a3-b548-99160683d3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238926-1cba-41a3-b548-99160683d3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025DDA-B2CF-4C77-ABF3-76B148A1E1E7}">
  <ds:schemaRefs>
    <ds:schemaRef ds:uri="82238926-1cba-41a3-b548-99160683d3e1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CE852A-3D90-4EEC-B1BD-3AC8270E6A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F2431E-BC78-4136-9D50-37DA2BFF72C6}">
  <ds:schemaRefs>
    <ds:schemaRef ds:uri="http://schemas.microsoft.com/office/2006/documentManagement/types"/>
    <ds:schemaRef ds:uri="http://purl.org/dc/elements/1.1/"/>
    <ds:schemaRef ds:uri="82238926-1cba-41a3-b548-99160683d3e1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39099</TotalTime>
  <Words>1470</Words>
  <Application>Microsoft Office PowerPoint</Application>
  <PresentationFormat>On-screen Show (4:3)</PresentationFormat>
  <Paragraphs>228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Arial MT</vt:lpstr>
      <vt:lpstr>Calibri</vt:lpstr>
      <vt:lpstr>Cambria</vt:lpstr>
      <vt:lpstr>Garamond</vt:lpstr>
      <vt:lpstr>MinionPro-Regular</vt:lpstr>
      <vt:lpstr>Segoe Print</vt:lpstr>
      <vt:lpstr>Times-Italic</vt:lpstr>
      <vt:lpstr>Times-Roman</vt:lpstr>
      <vt:lpstr>Verdana</vt:lpstr>
      <vt:lpstr>Wingdings 2</vt:lpstr>
      <vt:lpstr>Organic</vt:lpstr>
      <vt:lpstr>Austin</vt:lpstr>
      <vt:lpstr>PowerPoint Presentation</vt:lpstr>
      <vt:lpstr>Last Lecture..</vt:lpstr>
      <vt:lpstr>Evaluation of Classification Performance Confusion Matrix Metrics:</vt:lpstr>
      <vt:lpstr>Trade-offs</vt:lpstr>
      <vt:lpstr>Evaluation of Classification Performance</vt:lpstr>
      <vt:lpstr>Evaluation of Classification Performance</vt:lpstr>
      <vt:lpstr>Evaluation of Classification Performance</vt:lpstr>
      <vt:lpstr>Multinomial Evaluations</vt:lpstr>
      <vt:lpstr>Multi-Class Classification</vt:lpstr>
      <vt:lpstr>Evaluation of Classification Performance Multiclass Classification:</vt:lpstr>
      <vt:lpstr>Evaluation of Classification Performance</vt:lpstr>
      <vt:lpstr>Evaluation of Classification Performance</vt:lpstr>
      <vt:lpstr>Evaluation of Classification Performance</vt:lpstr>
      <vt:lpstr>PowerPoint Presentation</vt:lpstr>
      <vt:lpstr>Micro-Averaging vs Macro Averaging: </vt:lpstr>
      <vt:lpstr>Artificial Neural Networks (ANN)</vt:lpstr>
      <vt:lpstr>Neural Networks</vt:lpstr>
      <vt:lpstr>Biological Neuron Vrs. Artificial Neuran</vt:lpstr>
      <vt:lpstr>Artificial Neuron Architecture</vt:lpstr>
      <vt:lpstr>Network Architecture</vt:lpstr>
      <vt:lpstr>Artificial Neuron Architecture</vt:lpstr>
      <vt:lpstr>Network Architecture</vt:lpstr>
      <vt:lpstr>Before Discussing Multilayer Perceptron (MLP) Lest first Discuss Activation Function and Loss Function</vt:lpstr>
      <vt:lpstr>Activation Function (Hard)</vt:lpstr>
      <vt:lpstr>Activation Function (Soft)</vt:lpstr>
      <vt:lpstr>Neural Networks</vt:lpstr>
      <vt:lpstr>Neural Networks</vt:lpstr>
      <vt:lpstr>Neural Networks Rectifier – Rectified Linear Unit (ReLu):</vt:lpstr>
      <vt:lpstr>Neural Networks Leaky Rectified Linear Unit (Leaky ReLu):</vt:lpstr>
      <vt:lpstr>Neural Networks Activation Function for output layer:</vt:lpstr>
      <vt:lpstr>Neural Networks</vt:lpstr>
      <vt:lpstr>Multi-Layer Perceptron  (MLP) </vt:lpstr>
      <vt:lpstr>Multi-Layer Perceptron</vt:lpstr>
      <vt:lpstr>Multi-Layer Perceptron</vt:lpstr>
      <vt:lpstr>PowerPoint Presentation</vt:lpstr>
      <vt:lpstr>Multi-Layer Perceptron</vt:lpstr>
      <vt:lpstr>Neural Networks</vt:lpstr>
      <vt:lpstr>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admin</dc:creator>
  <cp:lastModifiedBy>Waqar Ahmad</cp:lastModifiedBy>
  <cp:revision>396</cp:revision>
  <dcterms:created xsi:type="dcterms:W3CDTF">2006-08-16T00:00:00Z</dcterms:created>
  <dcterms:modified xsi:type="dcterms:W3CDTF">2022-12-25T14:48:08Z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0x01010019F691500596E74FB73816A9613B166B</vt:lpwstr>
  </property>
</Properties>
</file>