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779" r:id="rId5"/>
  </p:sldMasterIdLst>
  <p:notesMasterIdLst>
    <p:notesMasterId r:id="rId44"/>
  </p:notesMasterIdLst>
  <p:sldIdLst>
    <p:sldId id="256" r:id="rId6"/>
    <p:sldId id="591" r:id="rId7"/>
    <p:sldId id="606" r:id="rId8"/>
    <p:sldId id="614" r:id="rId9"/>
    <p:sldId id="615" r:id="rId10"/>
    <p:sldId id="611" r:id="rId11"/>
    <p:sldId id="610" r:id="rId12"/>
    <p:sldId id="620" r:id="rId13"/>
    <p:sldId id="625" r:id="rId14"/>
    <p:sldId id="626" r:id="rId15"/>
    <p:sldId id="627" r:id="rId16"/>
    <p:sldId id="634" r:id="rId17"/>
    <p:sldId id="631" r:id="rId18"/>
    <p:sldId id="632" r:id="rId19"/>
    <p:sldId id="635" r:id="rId20"/>
    <p:sldId id="651" r:id="rId21"/>
    <p:sldId id="637" r:id="rId22"/>
    <p:sldId id="633" r:id="rId23"/>
    <p:sldId id="638" r:id="rId24"/>
    <p:sldId id="639" r:id="rId25"/>
    <p:sldId id="640" r:id="rId26"/>
    <p:sldId id="652" r:id="rId27"/>
    <p:sldId id="642" r:id="rId28"/>
    <p:sldId id="643" r:id="rId29"/>
    <p:sldId id="644" r:id="rId30"/>
    <p:sldId id="641" r:id="rId31"/>
    <p:sldId id="645" r:id="rId32"/>
    <p:sldId id="646" r:id="rId33"/>
    <p:sldId id="647" r:id="rId34"/>
    <p:sldId id="648" r:id="rId35"/>
    <p:sldId id="649" r:id="rId36"/>
    <p:sldId id="650" r:id="rId37"/>
    <p:sldId id="653" r:id="rId38"/>
    <p:sldId id="654" r:id="rId39"/>
    <p:sldId id="608" r:id="rId40"/>
    <p:sldId id="601" r:id="rId41"/>
    <p:sldId id="613" r:id="rId42"/>
    <p:sldId id="599"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F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6"/>
      </p:cViewPr>
      <p:guideLst>
        <p:guide orient="horz" pos="2160"/>
        <p:guide pos="38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04849-2B69-4DCD-847D-1A67ABBFE2E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94F76A7-EB66-433A-BF3C-1DD5BCC27F6B}">
      <dgm:prSet custT="1"/>
      <dgm:spPr/>
      <dgm:t>
        <a:bodyPr/>
        <a:lstStyle/>
        <a:p>
          <a:pPr rtl="0"/>
          <a:r>
            <a:rPr lang="en-US" sz="2400"/>
            <a:t>Select a model</a:t>
          </a:r>
        </a:p>
      </dgm:t>
    </dgm:pt>
    <dgm:pt modelId="{4A6CA000-FBBD-4848-B0BC-C4AC736FFF31}" type="parTrans" cxnId="{958FCE38-B8C0-483E-9782-B1C37DC5DE10}">
      <dgm:prSet/>
      <dgm:spPr/>
      <dgm:t>
        <a:bodyPr/>
        <a:lstStyle/>
        <a:p>
          <a:endParaRPr lang="en-US" sz="2400"/>
        </a:p>
      </dgm:t>
    </dgm:pt>
    <dgm:pt modelId="{DC7032CF-D8FA-4470-B68F-501E4018C8F8}" type="sibTrans" cxnId="{958FCE38-B8C0-483E-9782-B1C37DC5DE10}">
      <dgm:prSet/>
      <dgm:spPr/>
      <dgm:t>
        <a:bodyPr/>
        <a:lstStyle/>
        <a:p>
          <a:endParaRPr lang="en-US" sz="2400"/>
        </a:p>
      </dgm:t>
    </dgm:pt>
    <dgm:pt modelId="{C8A0E478-ED03-43D3-A424-3A23BBD3B53F}">
      <dgm:prSet custT="1"/>
      <dgm:spPr/>
      <dgm:t>
        <a:bodyPr/>
        <a:lstStyle/>
        <a:p>
          <a:pPr rtl="0"/>
          <a:r>
            <a:rPr lang="en-US" sz="2400"/>
            <a:t>Defining a loss function</a:t>
          </a:r>
        </a:p>
      </dgm:t>
    </dgm:pt>
    <dgm:pt modelId="{FC9BC639-C714-4F53-A5C8-88619E0E181D}" type="parTrans" cxnId="{287C22C5-0FDD-4C7B-816C-A7EB1689F874}">
      <dgm:prSet/>
      <dgm:spPr/>
      <dgm:t>
        <a:bodyPr/>
        <a:lstStyle/>
        <a:p>
          <a:endParaRPr lang="en-US" sz="2400"/>
        </a:p>
      </dgm:t>
    </dgm:pt>
    <dgm:pt modelId="{9D7A9C31-DDBA-4804-A030-535EDEFF4DE9}" type="sibTrans" cxnId="{287C22C5-0FDD-4C7B-816C-A7EB1689F874}">
      <dgm:prSet/>
      <dgm:spPr/>
      <dgm:t>
        <a:bodyPr/>
        <a:lstStyle/>
        <a:p>
          <a:endParaRPr lang="en-US" sz="2400"/>
        </a:p>
      </dgm:t>
    </dgm:pt>
    <dgm:pt modelId="{7F12AA57-8474-44AA-9BDC-CCF2EBE91EB3}">
      <dgm:prSet custT="1"/>
      <dgm:spPr/>
      <dgm:t>
        <a:bodyPr/>
        <a:lstStyle/>
        <a:p>
          <a:pPr rtl="0"/>
          <a:r>
            <a:rPr lang="en-US" sz="2400"/>
            <a:t>Formulate an optimization problem to find the model parameters such that a loss  function is minimized.</a:t>
          </a:r>
        </a:p>
      </dgm:t>
    </dgm:pt>
    <dgm:pt modelId="{1FE687EF-2938-489B-A1D2-26A3B8008D6D}" type="parTrans" cxnId="{B32720F0-EA15-4686-A6F4-242FCF09FE00}">
      <dgm:prSet/>
      <dgm:spPr/>
      <dgm:t>
        <a:bodyPr/>
        <a:lstStyle/>
        <a:p>
          <a:endParaRPr lang="en-US" sz="2400"/>
        </a:p>
      </dgm:t>
    </dgm:pt>
    <dgm:pt modelId="{DC83FFE6-BF72-443F-A1E3-1F26FFE392CE}" type="sibTrans" cxnId="{B32720F0-EA15-4686-A6F4-242FCF09FE00}">
      <dgm:prSet/>
      <dgm:spPr/>
      <dgm:t>
        <a:bodyPr/>
        <a:lstStyle/>
        <a:p>
          <a:endParaRPr lang="en-US" sz="2400"/>
        </a:p>
      </dgm:t>
    </dgm:pt>
    <dgm:pt modelId="{DFF6F302-E7F8-48A2-96F7-5A4ECBE4A01E}">
      <dgm:prSet custT="1"/>
      <dgm:spPr/>
      <dgm:t>
        <a:bodyPr/>
        <a:lstStyle/>
        <a:p>
          <a:pPr rtl="0"/>
          <a:r>
            <a:rPr lang="en-US" sz="2400"/>
            <a:t>Employ different techniques to solve optimization problem or minimize loss function</a:t>
          </a:r>
        </a:p>
      </dgm:t>
    </dgm:pt>
    <dgm:pt modelId="{9B833841-D46E-4BB5-A6F5-464FAFCFD2CF}" type="parTrans" cxnId="{37824805-5CA4-449F-9B45-542AB587A129}">
      <dgm:prSet/>
      <dgm:spPr/>
      <dgm:t>
        <a:bodyPr/>
        <a:lstStyle/>
        <a:p>
          <a:endParaRPr lang="en-US" sz="2400"/>
        </a:p>
      </dgm:t>
    </dgm:pt>
    <dgm:pt modelId="{A32F37CB-F49F-431A-8F58-7DAF916AF063}" type="sibTrans" cxnId="{37824805-5CA4-449F-9B45-542AB587A129}">
      <dgm:prSet/>
      <dgm:spPr/>
      <dgm:t>
        <a:bodyPr/>
        <a:lstStyle/>
        <a:p>
          <a:endParaRPr lang="en-US" sz="2400"/>
        </a:p>
      </dgm:t>
    </dgm:pt>
    <dgm:pt modelId="{AC42AAA9-2929-4596-9BE7-6CCE0EDE3124}" type="pres">
      <dgm:prSet presAssocID="{53804849-2B69-4DCD-847D-1A67ABBFE2E0}" presName="linear" presStyleCnt="0">
        <dgm:presLayoutVars>
          <dgm:animLvl val="lvl"/>
          <dgm:resizeHandles val="exact"/>
        </dgm:presLayoutVars>
      </dgm:prSet>
      <dgm:spPr/>
    </dgm:pt>
    <dgm:pt modelId="{124D41E0-641D-4966-9EA2-BC60813719E2}" type="pres">
      <dgm:prSet presAssocID="{194F76A7-EB66-433A-BF3C-1DD5BCC27F6B}" presName="parentText" presStyleLbl="node1" presStyleIdx="0" presStyleCnt="4">
        <dgm:presLayoutVars>
          <dgm:chMax val="0"/>
          <dgm:bulletEnabled val="1"/>
        </dgm:presLayoutVars>
      </dgm:prSet>
      <dgm:spPr/>
    </dgm:pt>
    <dgm:pt modelId="{52FFDEA5-FBC9-4999-94D0-54FED70CB77F}" type="pres">
      <dgm:prSet presAssocID="{DC7032CF-D8FA-4470-B68F-501E4018C8F8}" presName="spacer" presStyleCnt="0"/>
      <dgm:spPr/>
    </dgm:pt>
    <dgm:pt modelId="{7FB0A2D7-6277-4EDD-B1E4-58C2AE191DAC}" type="pres">
      <dgm:prSet presAssocID="{C8A0E478-ED03-43D3-A424-3A23BBD3B53F}" presName="parentText" presStyleLbl="node1" presStyleIdx="1" presStyleCnt="4">
        <dgm:presLayoutVars>
          <dgm:chMax val="0"/>
          <dgm:bulletEnabled val="1"/>
        </dgm:presLayoutVars>
      </dgm:prSet>
      <dgm:spPr/>
    </dgm:pt>
    <dgm:pt modelId="{74CC6B81-0D84-4B48-9992-EDCDAA1E6286}" type="pres">
      <dgm:prSet presAssocID="{9D7A9C31-DDBA-4804-A030-535EDEFF4DE9}" presName="spacer" presStyleCnt="0"/>
      <dgm:spPr/>
    </dgm:pt>
    <dgm:pt modelId="{DAA32663-0665-49E4-AC91-984027825700}" type="pres">
      <dgm:prSet presAssocID="{7F12AA57-8474-44AA-9BDC-CCF2EBE91EB3}" presName="parentText" presStyleLbl="node1" presStyleIdx="2" presStyleCnt="4">
        <dgm:presLayoutVars>
          <dgm:chMax val="0"/>
          <dgm:bulletEnabled val="1"/>
        </dgm:presLayoutVars>
      </dgm:prSet>
      <dgm:spPr/>
    </dgm:pt>
    <dgm:pt modelId="{42354754-A68E-4947-9963-203130EF18AF}" type="pres">
      <dgm:prSet presAssocID="{DC83FFE6-BF72-443F-A1E3-1F26FFE392CE}" presName="spacer" presStyleCnt="0"/>
      <dgm:spPr/>
    </dgm:pt>
    <dgm:pt modelId="{19151E07-7724-4159-84B3-4D33262C2B2C}" type="pres">
      <dgm:prSet presAssocID="{DFF6F302-E7F8-48A2-96F7-5A4ECBE4A01E}" presName="parentText" presStyleLbl="node1" presStyleIdx="3" presStyleCnt="4">
        <dgm:presLayoutVars>
          <dgm:chMax val="0"/>
          <dgm:bulletEnabled val="1"/>
        </dgm:presLayoutVars>
      </dgm:prSet>
      <dgm:spPr/>
    </dgm:pt>
  </dgm:ptLst>
  <dgm:cxnLst>
    <dgm:cxn modelId="{37824805-5CA4-449F-9B45-542AB587A129}" srcId="{53804849-2B69-4DCD-847D-1A67ABBFE2E0}" destId="{DFF6F302-E7F8-48A2-96F7-5A4ECBE4A01E}" srcOrd="3" destOrd="0" parTransId="{9B833841-D46E-4BB5-A6F5-464FAFCFD2CF}" sibTransId="{A32F37CB-F49F-431A-8F58-7DAF916AF063}"/>
    <dgm:cxn modelId="{958FCE38-B8C0-483E-9782-B1C37DC5DE10}" srcId="{53804849-2B69-4DCD-847D-1A67ABBFE2E0}" destId="{194F76A7-EB66-433A-BF3C-1DD5BCC27F6B}" srcOrd="0" destOrd="0" parTransId="{4A6CA000-FBBD-4848-B0BC-C4AC736FFF31}" sibTransId="{DC7032CF-D8FA-4470-B68F-501E4018C8F8}"/>
    <dgm:cxn modelId="{1A14034D-84C4-45D7-AD87-C12ECBEBDA8B}" type="presOf" srcId="{53804849-2B69-4DCD-847D-1A67ABBFE2E0}" destId="{AC42AAA9-2929-4596-9BE7-6CCE0EDE3124}" srcOrd="0" destOrd="0" presId="urn:microsoft.com/office/officeart/2005/8/layout/vList2"/>
    <dgm:cxn modelId="{8A242359-5845-4665-9D2E-3086AA2567C2}" type="presOf" srcId="{C8A0E478-ED03-43D3-A424-3A23BBD3B53F}" destId="{7FB0A2D7-6277-4EDD-B1E4-58C2AE191DAC}" srcOrd="0" destOrd="0" presId="urn:microsoft.com/office/officeart/2005/8/layout/vList2"/>
    <dgm:cxn modelId="{DAC1A85A-3ADD-4FB2-8251-82BFD806C2EA}" type="presOf" srcId="{194F76A7-EB66-433A-BF3C-1DD5BCC27F6B}" destId="{124D41E0-641D-4966-9EA2-BC60813719E2}" srcOrd="0" destOrd="0" presId="urn:microsoft.com/office/officeart/2005/8/layout/vList2"/>
    <dgm:cxn modelId="{E2E5C38B-6EB5-412A-8320-71B029D42939}" type="presOf" srcId="{DFF6F302-E7F8-48A2-96F7-5A4ECBE4A01E}" destId="{19151E07-7724-4159-84B3-4D33262C2B2C}" srcOrd="0" destOrd="0" presId="urn:microsoft.com/office/officeart/2005/8/layout/vList2"/>
    <dgm:cxn modelId="{287C22C5-0FDD-4C7B-816C-A7EB1689F874}" srcId="{53804849-2B69-4DCD-847D-1A67ABBFE2E0}" destId="{C8A0E478-ED03-43D3-A424-3A23BBD3B53F}" srcOrd="1" destOrd="0" parTransId="{FC9BC639-C714-4F53-A5C8-88619E0E181D}" sibTransId="{9D7A9C31-DDBA-4804-A030-535EDEFF4DE9}"/>
    <dgm:cxn modelId="{D90675DE-E292-4AB8-AA13-42762FDDD59E}" type="presOf" srcId="{7F12AA57-8474-44AA-9BDC-CCF2EBE91EB3}" destId="{DAA32663-0665-49E4-AC91-984027825700}" srcOrd="0" destOrd="0" presId="urn:microsoft.com/office/officeart/2005/8/layout/vList2"/>
    <dgm:cxn modelId="{B32720F0-EA15-4686-A6F4-242FCF09FE00}" srcId="{53804849-2B69-4DCD-847D-1A67ABBFE2E0}" destId="{7F12AA57-8474-44AA-9BDC-CCF2EBE91EB3}" srcOrd="2" destOrd="0" parTransId="{1FE687EF-2938-489B-A1D2-26A3B8008D6D}" sibTransId="{DC83FFE6-BF72-443F-A1E3-1F26FFE392CE}"/>
    <dgm:cxn modelId="{BBE10948-888C-4D55-8DA2-CF7EA24570EE}" type="presParOf" srcId="{AC42AAA9-2929-4596-9BE7-6CCE0EDE3124}" destId="{124D41E0-641D-4966-9EA2-BC60813719E2}" srcOrd="0" destOrd="0" presId="urn:microsoft.com/office/officeart/2005/8/layout/vList2"/>
    <dgm:cxn modelId="{101F3366-7978-4EF0-8644-D99E3125D17F}" type="presParOf" srcId="{AC42AAA9-2929-4596-9BE7-6CCE0EDE3124}" destId="{52FFDEA5-FBC9-4999-94D0-54FED70CB77F}" srcOrd="1" destOrd="0" presId="urn:microsoft.com/office/officeart/2005/8/layout/vList2"/>
    <dgm:cxn modelId="{1D15AFB8-FC4C-4FB4-9C85-9D14E2364594}" type="presParOf" srcId="{AC42AAA9-2929-4596-9BE7-6CCE0EDE3124}" destId="{7FB0A2D7-6277-4EDD-B1E4-58C2AE191DAC}" srcOrd="2" destOrd="0" presId="urn:microsoft.com/office/officeart/2005/8/layout/vList2"/>
    <dgm:cxn modelId="{72C623C9-2FC8-4ECB-8067-92EAEC0BFDA2}" type="presParOf" srcId="{AC42AAA9-2929-4596-9BE7-6CCE0EDE3124}" destId="{74CC6B81-0D84-4B48-9992-EDCDAA1E6286}" srcOrd="3" destOrd="0" presId="urn:microsoft.com/office/officeart/2005/8/layout/vList2"/>
    <dgm:cxn modelId="{53E2F126-0AE0-4981-A0EF-A012A469AB3E}" type="presParOf" srcId="{AC42AAA9-2929-4596-9BE7-6CCE0EDE3124}" destId="{DAA32663-0665-49E4-AC91-984027825700}" srcOrd="4" destOrd="0" presId="urn:microsoft.com/office/officeart/2005/8/layout/vList2"/>
    <dgm:cxn modelId="{4BD2E6F8-8B3D-47B6-9735-73D06A8CB77E}" type="presParOf" srcId="{AC42AAA9-2929-4596-9BE7-6CCE0EDE3124}" destId="{42354754-A68E-4947-9963-203130EF18AF}" srcOrd="5" destOrd="0" presId="urn:microsoft.com/office/officeart/2005/8/layout/vList2"/>
    <dgm:cxn modelId="{2ECBCE9D-78BC-4C7B-8E4F-FEBE36BB383E}" type="presParOf" srcId="{AC42AAA9-2929-4596-9BE7-6CCE0EDE3124}" destId="{19151E07-7724-4159-84B3-4D33262C2B2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D41E0-641D-4966-9EA2-BC60813719E2}">
      <dsp:nvSpPr>
        <dsp:cNvPr id="0" name=""/>
        <dsp:cNvSpPr/>
      </dsp:nvSpPr>
      <dsp:spPr>
        <a:xfrm>
          <a:off x="0" y="10273"/>
          <a:ext cx="7883236" cy="921155"/>
        </a:xfrm>
        <a:prstGeom prst="roundRect">
          <a:avLst/>
        </a:prstGeom>
        <a:gradFill rotWithShape="0">
          <a:gsLst>
            <a:gs pos="0">
              <a:schemeClr val="accent5">
                <a:hueOff val="0"/>
                <a:satOff val="0"/>
                <a:lumOff val="0"/>
                <a:alphaOff val="0"/>
              </a:schemeClr>
            </a:gs>
            <a:gs pos="100000">
              <a:schemeClr val="accent5">
                <a:hueOff val="0"/>
                <a:satOff val="0"/>
                <a:lumOff val="0"/>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Select a model</a:t>
          </a:r>
        </a:p>
      </dsp:txBody>
      <dsp:txXfrm>
        <a:off x="44967" y="55240"/>
        <a:ext cx="7793302" cy="831221"/>
      </dsp:txXfrm>
    </dsp:sp>
    <dsp:sp modelId="{7FB0A2D7-6277-4EDD-B1E4-58C2AE191DAC}">
      <dsp:nvSpPr>
        <dsp:cNvPr id="0" name=""/>
        <dsp:cNvSpPr/>
      </dsp:nvSpPr>
      <dsp:spPr>
        <a:xfrm>
          <a:off x="0" y="986149"/>
          <a:ext cx="7883236" cy="921155"/>
        </a:xfrm>
        <a:prstGeom prst="roundRect">
          <a:avLst/>
        </a:prstGeom>
        <a:gradFill rotWithShape="0">
          <a:gsLst>
            <a:gs pos="0">
              <a:schemeClr val="accent5">
                <a:hueOff val="3480166"/>
                <a:satOff val="-8347"/>
                <a:lumOff val="654"/>
                <a:alphaOff val="0"/>
              </a:schemeClr>
            </a:gs>
            <a:gs pos="100000">
              <a:schemeClr val="accent5">
                <a:hueOff val="3480166"/>
                <a:satOff val="-8347"/>
                <a:lumOff val="654"/>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Defining a loss function</a:t>
          </a:r>
        </a:p>
      </dsp:txBody>
      <dsp:txXfrm>
        <a:off x="44967" y="1031116"/>
        <a:ext cx="7793302" cy="831221"/>
      </dsp:txXfrm>
    </dsp:sp>
    <dsp:sp modelId="{DAA32663-0665-49E4-AC91-984027825700}">
      <dsp:nvSpPr>
        <dsp:cNvPr id="0" name=""/>
        <dsp:cNvSpPr/>
      </dsp:nvSpPr>
      <dsp:spPr>
        <a:xfrm>
          <a:off x="0" y="1962025"/>
          <a:ext cx="7883236" cy="921155"/>
        </a:xfrm>
        <a:prstGeom prst="roundRect">
          <a:avLst/>
        </a:prstGeom>
        <a:gradFill rotWithShape="0">
          <a:gsLst>
            <a:gs pos="0">
              <a:schemeClr val="accent5">
                <a:hueOff val="6960331"/>
                <a:satOff val="-16693"/>
                <a:lumOff val="1307"/>
                <a:alphaOff val="0"/>
              </a:schemeClr>
            </a:gs>
            <a:gs pos="100000">
              <a:schemeClr val="accent5">
                <a:hueOff val="6960331"/>
                <a:satOff val="-16693"/>
                <a:lumOff val="1307"/>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Formulate an optimization problem to find the model parameters such that a loss  function is minimized.</a:t>
          </a:r>
        </a:p>
      </dsp:txBody>
      <dsp:txXfrm>
        <a:off x="44967" y="2006992"/>
        <a:ext cx="7793302" cy="831221"/>
      </dsp:txXfrm>
    </dsp:sp>
    <dsp:sp modelId="{19151E07-7724-4159-84B3-4D33262C2B2C}">
      <dsp:nvSpPr>
        <dsp:cNvPr id="0" name=""/>
        <dsp:cNvSpPr/>
      </dsp:nvSpPr>
      <dsp:spPr>
        <a:xfrm>
          <a:off x="0" y="2937900"/>
          <a:ext cx="7883236" cy="921155"/>
        </a:xfrm>
        <a:prstGeom prst="roundRect">
          <a:avLst/>
        </a:prstGeom>
        <a:gradFill rotWithShape="0">
          <a:gsLst>
            <a:gs pos="0">
              <a:schemeClr val="accent5">
                <a:hueOff val="10440497"/>
                <a:satOff val="-25040"/>
                <a:lumOff val="1961"/>
                <a:alphaOff val="0"/>
              </a:schemeClr>
            </a:gs>
            <a:gs pos="100000">
              <a:schemeClr val="accent5">
                <a:hueOff val="10440497"/>
                <a:satOff val="-25040"/>
                <a:lumOff val="1961"/>
                <a:alphaOff val="0"/>
                <a:shade val="75000"/>
                <a:satMod val="120000"/>
                <a:lumMod val="90000"/>
              </a:schemeClr>
            </a:gs>
          </a:gsLst>
          <a:lin ang="5400000" scaled="0"/>
        </a:gradFill>
        <a:ln>
          <a:noFill/>
        </a:ln>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Employ different techniques to solve optimization problem or minimize loss function</a:t>
          </a:r>
        </a:p>
      </dsp:txBody>
      <dsp:txXfrm>
        <a:off x="44967" y="2982867"/>
        <a:ext cx="7793302" cy="8312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E0BF3F-AEB2-4B90-8B98-98F95C1822D3}" type="datetimeFigureOut">
              <a:rPr lang="en-US" smtClean="0"/>
              <a:t>11/17/2022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D453F7-7465-42B1-9AA1-FC4B32B196E3}" type="slidenum">
              <a:rPr lang="en-US" smtClean="0"/>
              <a:t>‹#›</a:t>
            </a:fld>
            <a:endParaRPr lang="en-US"/>
          </a:p>
        </p:txBody>
      </p:sp>
    </p:spTree>
    <p:extLst>
      <p:ext uri="{BB962C8B-B14F-4D97-AF65-F5344CB8AC3E}">
        <p14:creationId xmlns:p14="http://schemas.microsoft.com/office/powerpoint/2010/main" val="3333022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1"/>
          <p:cNvSpPr>
            <a:spLocks noGrp="1"/>
          </p:cNvSpPr>
          <p:nvPr>
            <p:ph type="ctrTitle"/>
          </p:nvPr>
        </p:nvSpPr>
        <p:spPr>
          <a:xfrm>
            <a:off x="2019299" y="1871133"/>
            <a:ext cx="5111752"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3657597"/>
            <a:ext cx="5111752"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5037663"/>
            <a:ext cx="673100" cy="279400"/>
          </a:xfrm>
        </p:spPr>
        <p:txBody>
          <a:bodyPr/>
          <a:lstStyle/>
          <a:p>
            <a:fld id="{DB2D4653-C654-41D6-BC1A-9A2F0BA7556D}" type="datetime1">
              <a:rPr lang="en-US" smtClean="0"/>
              <a:t>11/17/2022</a:t>
            </a:fld>
            <a:endParaRPr lang="en-US"/>
          </a:p>
        </p:txBody>
      </p:sp>
      <p:sp>
        <p:nvSpPr>
          <p:cNvPr id="5" name="Footer Placeholder 4"/>
          <p:cNvSpPr>
            <a:spLocks noGrp="1"/>
          </p:cNvSpPr>
          <p:nvPr>
            <p:ph type="ftr" sz="quarter" idx="11"/>
          </p:nvPr>
        </p:nvSpPr>
        <p:spPr>
          <a:xfrm>
            <a:off x="2019299" y="5037663"/>
            <a:ext cx="3910976" cy="279400"/>
          </a:xfrm>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a:xfrm>
            <a:off x="6717676" y="5037663"/>
            <a:ext cx="413375" cy="279400"/>
          </a:xfrm>
        </p:spPr>
        <p:txBody>
          <a:bodyPr/>
          <a:lstStyle/>
          <a:p>
            <a:fld id="{B6F15528-21DE-4FAA-801E-634DDDAF4B2B}" type="slidenum">
              <a:rPr lang="en-US" smtClean="0"/>
              <a:pPr/>
              <a:t>‹#›</a:t>
            </a:fld>
            <a:endParaRPr lang="en-US"/>
          </a:p>
        </p:txBody>
      </p:sp>
      <p:cxnSp>
        <p:nvCxnSpPr>
          <p:cNvPr id="15" name="Straight Connector 14"/>
          <p:cNvCxnSpPr/>
          <p:nvPr/>
        </p:nvCxnSpPr>
        <p:spPr>
          <a:xfrm>
            <a:off x="2019301" y="3522131"/>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6656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4815415"/>
            <a:ext cx="7207250"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1" y="1041401"/>
            <a:ext cx="7579479"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71551" y="5382153"/>
            <a:ext cx="7207250"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8F7862D-8FC9-4C8D-8616-C2D3EDF8285A}" type="datetime1">
              <a:rPr lang="en-US" smtClean="0"/>
              <a:t>11/17/2022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1628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2" y="982132"/>
            <a:ext cx="7194549"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977902" y="4343401"/>
            <a:ext cx="7194549"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27469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10" y="3352800"/>
            <a:ext cx="66294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971551" y="4343401"/>
            <a:ext cx="7207250"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4" name="TextBox 13"/>
          <p:cNvSpPr txBox="1"/>
          <p:nvPr/>
        </p:nvSpPr>
        <p:spPr>
          <a:xfrm>
            <a:off x="646509"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950200" y="2827870"/>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047127" y="414019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9676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3308581"/>
            <a:ext cx="7207251"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4777381"/>
            <a:ext cx="720725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00112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982132"/>
            <a:ext cx="69722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971551" y="3639312"/>
            <a:ext cx="7207251"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1" y="4529667"/>
            <a:ext cx="7207251"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46509" y="879961"/>
            <a:ext cx="4572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950200" y="2599261"/>
            <a:ext cx="4572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2416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7250"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971551" y="3630168"/>
            <a:ext cx="7207251"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971552" y="4470401"/>
            <a:ext cx="7207252"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8F7862D-8FC9-4C8D-8616-C2D3EDF8285A}"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5" name="Straight Connector 14"/>
          <p:cNvCxnSpPr/>
          <p:nvPr/>
        </p:nvCxnSpPr>
        <p:spPr>
          <a:xfrm>
            <a:off x="1047127" y="34290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6323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0D72C9-CD79-4ED9-A1BC-11297C73F37D}"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7047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982133"/>
            <a:ext cx="1418171"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8" y="982132"/>
            <a:ext cx="5574770"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06A5FE-48E4-4EF0-AF0C-34745394CA0D}"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6647918" y="990601"/>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5350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4733366" y="2708476"/>
            <a:ext cx="3313355" cy="1702160"/>
          </a:xfrm>
        </p:spPr>
        <p:txBody>
          <a:bodyPr>
            <a:normAutofit/>
          </a:bodyPr>
          <a:lstStyle>
            <a:lvl1pPr>
              <a:defRPr sz="2700"/>
            </a:lvl1pPr>
          </a:lstStyle>
          <a:p>
            <a:r>
              <a:rPr lang="en-US"/>
              <a:t>Click to edit Master title style</a:t>
            </a:r>
            <a:endParaRPr lang="en-US" dirty="0"/>
          </a:p>
        </p:txBody>
      </p:sp>
      <p:sp>
        <p:nvSpPr>
          <p:cNvPr id="3" name="Subtitle 2"/>
          <p:cNvSpPr>
            <a:spLocks noGrp="1"/>
          </p:cNvSpPr>
          <p:nvPr>
            <p:ph type="subTitle" idx="1"/>
          </p:nvPr>
        </p:nvSpPr>
        <p:spPr>
          <a:xfrm>
            <a:off x="4733366" y="4421082"/>
            <a:ext cx="3309803" cy="1260629"/>
          </a:xfrm>
        </p:spPr>
        <p:txBody>
          <a:bodyPr>
            <a:normAutofit/>
          </a:bodyPr>
          <a:lstStyle>
            <a:lvl1pPr marL="0" indent="0" algn="l">
              <a:buNone/>
              <a:defRPr sz="1350">
                <a:solidFill>
                  <a:srgbClr val="42424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9"/>
            <a:ext cx="2133600" cy="750981"/>
          </a:xfrm>
        </p:spPr>
        <p:txBody>
          <a:bodyPr anchor="b"/>
          <a:lstStyle>
            <a:lvl1pPr algn="l">
              <a:defRPr sz="1800"/>
            </a:lvl1pPr>
          </a:lstStyle>
          <a:p>
            <a:fld id="{DB2D4653-C654-41D6-BC1A-9A2F0BA7556D}" type="datetime1">
              <a:rPr lang="en-US" smtClean="0"/>
              <a:t>11/17/2022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Footer Placeholder 4"/>
          <p:cNvSpPr>
            <a:spLocks noGrp="1"/>
          </p:cNvSpPr>
          <p:nvPr>
            <p:ph type="ftr" sz="quarter" idx="11"/>
          </p:nvPr>
        </p:nvSpPr>
        <p:spPr>
          <a:xfrm>
            <a:off x="5303520" y="5719968"/>
            <a:ext cx="2831592" cy="365125"/>
          </a:xfrm>
        </p:spPr>
        <p:txBody>
          <a:bodyPr>
            <a:normAutofit/>
          </a:bodyPr>
          <a:lstStyle>
            <a:lvl1pPr>
              <a:defRPr>
                <a:solidFill>
                  <a:schemeClr val="accent1"/>
                </a:solidFill>
              </a:defRPr>
            </a:lvl1p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a:xfrm>
            <a:off x="4649097" y="5719968"/>
            <a:ext cx="643666" cy="365125"/>
          </a:xfrm>
        </p:spPr>
        <p:txBody>
          <a:bodyPr/>
          <a:lstStyle>
            <a:lvl1pPr>
              <a:defRPr>
                <a:solidFill>
                  <a:schemeClr val="accent1"/>
                </a:solidFill>
              </a:defRPr>
            </a:lvl1pPr>
          </a:lstStyle>
          <a:p>
            <a:fld id="{B6F15528-21DE-4FAA-801E-634DDDAF4B2B}" type="slidenum">
              <a:rPr lang="en-US" smtClean="0"/>
              <a:pPr/>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051672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10DC7-9023-4EA2-9AA7-DE0C1E5026C3}" type="datetime1">
              <a:rPr lang="en-US" smtClean="0"/>
              <a:t>11/17/2022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8157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2421466"/>
            <a:ext cx="7055474"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E10DC7-9023-4EA2-9AA7-DE0C1E5026C3}"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3602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6" y="2900831"/>
            <a:ext cx="6637468" cy="1362075"/>
          </a:xfrm>
        </p:spPr>
        <p:txBody>
          <a:bodyPr anchor="b"/>
          <a:lstStyle>
            <a:lvl1pPr algn="l">
              <a:defRPr sz="3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6" y="4267202"/>
            <a:ext cx="6637467" cy="1520413"/>
          </a:xfrm>
        </p:spPr>
        <p:txBody>
          <a:bodyPr anchor="t"/>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2D8C7C-081D-4325-BCBE-BFB3C88CD354}" type="datetime1">
              <a:rPr lang="en-US" smtClean="0"/>
              <a:t>11/17/2022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45684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CAF8921-FA0E-491B-A90A-68B94B667F35}" type="datetime1">
              <a:rPr lang="en-US" smtClean="0"/>
              <a:t>11/17/2022</a:t>
            </a:fld>
            <a:endParaRPr lang="en-US"/>
          </a:p>
        </p:txBody>
      </p:sp>
      <p:sp>
        <p:nvSpPr>
          <p:cNvPr id="6" name="Footer Placeholder 5"/>
          <p:cNvSpPr>
            <a:spLocks noGrp="1"/>
          </p:cNvSpPr>
          <p:nvPr>
            <p:ph type="ftr" sz="quarter" idx="11"/>
          </p:nvPr>
        </p:nvSpPr>
        <p:spPr/>
        <p:txBody>
          <a:bodyPr/>
          <a:lstStyle/>
          <a:p>
            <a:r>
              <a:rPr lang="en-US" dirty="0"/>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1187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2" y="2316009"/>
            <a:ext cx="3057148" cy="639762"/>
          </a:xfr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41721" y="2974696"/>
            <a:ext cx="3419856" cy="283579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8" y="2316010"/>
            <a:ext cx="3055717" cy="639762"/>
          </a:xfrm>
        </p:spPr>
        <p:txBody>
          <a:bodyPr anchor="b"/>
          <a:lstStyle>
            <a:lvl1pPr marL="0" indent="0">
              <a:buNone/>
              <a:defRPr sz="1800" b="1">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152" y="2974696"/>
            <a:ext cx="3419856" cy="283579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A25C6-2366-4B57-8901-C74185ABD5DC}" type="datetime1">
              <a:rPr lang="en-US" smtClean="0"/>
              <a:t>11/17/2022</a:t>
            </a:fld>
            <a:endParaRPr lang="en-US"/>
          </a:p>
        </p:txBody>
      </p:sp>
      <p:sp>
        <p:nvSpPr>
          <p:cNvPr id="8" name="Footer Placeholder 7"/>
          <p:cNvSpPr>
            <a:spLocks noGrp="1"/>
          </p:cNvSpPr>
          <p:nvPr>
            <p:ph type="ftr" sz="quarter" idx="11"/>
          </p:nvPr>
        </p:nvSpPr>
        <p:spPr/>
        <p:txBody>
          <a:bodyPr/>
          <a:lstStyle/>
          <a:p>
            <a:r>
              <a:rPr lang="en-US" dirty="0"/>
              <a:t>Machine Learning: Practical Machine Learning Tools and Techniques (Chapter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0337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1C3304-CA81-479F-9B16-EA9383EEB5F3}" type="datetime1">
              <a:rPr lang="en-US" smtClean="0"/>
              <a:t>11/17/2022</a:t>
            </a:fld>
            <a:endParaRPr lang="en-US"/>
          </a:p>
        </p:txBody>
      </p:sp>
      <p:sp>
        <p:nvSpPr>
          <p:cNvPr id="4" name="Footer Placeholder 3"/>
          <p:cNvSpPr>
            <a:spLocks noGrp="1"/>
          </p:cNvSpPr>
          <p:nvPr>
            <p:ph type="ftr" sz="quarter" idx="11"/>
          </p:nvPr>
        </p:nvSpPr>
        <p:spPr/>
        <p:txBody>
          <a:bodyPr/>
          <a:lstStyle/>
          <a:p>
            <a:r>
              <a:rPr lang="en-US" dirty="0"/>
              <a:t>Machine Learning: Practical Machine Learning Tools and Techniques (Chapter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944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C2DE-6833-4796-85D9-620A2A4712D5}" type="datetime1">
              <a:rPr lang="en-US" smtClean="0"/>
              <a:t>11/17/2022</a:t>
            </a:fld>
            <a:endParaRPr lang="en-US"/>
          </a:p>
        </p:txBody>
      </p:sp>
      <p:sp>
        <p:nvSpPr>
          <p:cNvPr id="3" name="Footer Placeholder 2"/>
          <p:cNvSpPr>
            <a:spLocks noGrp="1"/>
          </p:cNvSpPr>
          <p:nvPr>
            <p:ph type="ftr" sz="quarter" idx="11"/>
          </p:nvPr>
        </p:nvSpPr>
        <p:spPr/>
        <p:txBody>
          <a:bodyPr/>
          <a:lstStyle/>
          <a:p>
            <a:r>
              <a:rPr lang="en-US" dirty="0"/>
              <a:t>Machine Learning: Practical Machine Learning Tools and Techniques (Chapter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74999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Date Placeholder 4"/>
          <p:cNvSpPr>
            <a:spLocks noGrp="1"/>
          </p:cNvSpPr>
          <p:nvPr>
            <p:ph type="dt" sz="half" idx="10"/>
          </p:nvPr>
        </p:nvSpPr>
        <p:spPr/>
        <p:txBody>
          <a:bodyPr/>
          <a:lstStyle/>
          <a:p>
            <a:fld id="{192130E3-EEE8-4A5B-A1C6-6BEEF1C59919}" type="datetime1">
              <a:rPr lang="en-US" smtClean="0"/>
              <a:t>11/17/2022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8" name="Rectangle 57"/>
          <p:cNvSpPr/>
          <p:nvPr/>
        </p:nvSpPr>
        <p:spPr>
          <a:xfrm>
            <a:off x="905572" y="601885"/>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Content Placeholder 2"/>
          <p:cNvSpPr>
            <a:spLocks noGrp="1"/>
          </p:cNvSpPr>
          <p:nvPr>
            <p:ph idx="1"/>
          </p:nvPr>
        </p:nvSpPr>
        <p:spPr>
          <a:xfrm>
            <a:off x="1145895" y="856527"/>
            <a:ext cx="3090440" cy="5150734"/>
          </a:xfrm>
        </p:spPr>
        <p:txBody>
          <a:bodyPr/>
          <a:lstStyle>
            <a:lvl1pPr>
              <a:defRPr sz="1800"/>
            </a:lvl1pPr>
            <a:lvl2pPr>
              <a:defRPr sz="1650"/>
            </a:lvl2pPr>
            <a:lvl3pPr>
              <a:defRPr sz="1500"/>
            </a:lvl3pPr>
            <a:lvl4pPr>
              <a:defRPr sz="135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Footer Placeholder 5"/>
          <p:cNvSpPr>
            <a:spLocks noGrp="1"/>
          </p:cNvSpPr>
          <p:nvPr>
            <p:ph type="ftr" sz="quarter" idx="11"/>
          </p:nvPr>
        </p:nvSpPr>
        <p:spPr>
          <a:xfrm>
            <a:off x="4641448" y="5724837"/>
            <a:ext cx="3493664" cy="365125"/>
          </a:xfrm>
        </p:spPr>
        <p:txBody>
          <a:bodyPr>
            <a:normAutofit/>
          </a:bodyPr>
          <a:lstStyle/>
          <a:p>
            <a:r>
              <a:rPr lang="en-US" dirty="0"/>
              <a:t>Machine Learning: Practical Machine Learning Tools and Techniques (Chapter 1)</a:t>
            </a:r>
          </a:p>
        </p:txBody>
      </p:sp>
      <p:sp>
        <p:nvSpPr>
          <p:cNvPr id="2" name="Title 1"/>
          <p:cNvSpPr>
            <a:spLocks noGrp="1"/>
          </p:cNvSpPr>
          <p:nvPr>
            <p:ph type="title"/>
          </p:nvPr>
        </p:nvSpPr>
        <p:spPr>
          <a:xfrm>
            <a:off x="4739833" y="2657436"/>
            <a:ext cx="3304572" cy="1463153"/>
          </a:xfrm>
        </p:spPr>
        <p:txBody>
          <a:bodyPr anchor="b">
            <a:normAutofit/>
          </a:bodyPr>
          <a:lstStyle>
            <a:lvl1pPr algn="l">
              <a:defRPr sz="2100" b="0"/>
            </a:lvl1pPr>
          </a:lstStyle>
          <a:p>
            <a:r>
              <a:rPr lang="en-US"/>
              <a:t>Click to edit Master title style</a:t>
            </a:r>
          </a:p>
        </p:txBody>
      </p:sp>
      <p:sp>
        <p:nvSpPr>
          <p:cNvPr id="4" name="Text Placeholder 3"/>
          <p:cNvSpPr>
            <a:spLocks noGrp="1"/>
          </p:cNvSpPr>
          <p:nvPr>
            <p:ph type="body" sz="half" idx="2"/>
          </p:nvPr>
        </p:nvSpPr>
        <p:spPr>
          <a:xfrm>
            <a:off x="4736593" y="4136994"/>
            <a:ext cx="3298784" cy="1517904"/>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8430546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2" name="Rectangle 101"/>
          <p:cNvSpPr/>
          <p:nvPr/>
        </p:nvSpPr>
        <p:spPr>
          <a:xfrm>
            <a:off x="905572" y="601885"/>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4734424" y="2660904"/>
            <a:ext cx="3300984" cy="1463040"/>
          </a:xfrm>
        </p:spPr>
        <p:txBody>
          <a:bodyPr anchor="b">
            <a:normAutofit/>
          </a:bodyPr>
          <a:lstStyle>
            <a:lvl1pPr algn="l">
              <a:defRPr sz="2100" b="0"/>
            </a:lvl1pPr>
          </a:lstStyle>
          <a:p>
            <a:r>
              <a:rPr lang="en-US"/>
              <a:t>Click to edit Master title style</a:t>
            </a:r>
          </a:p>
        </p:txBody>
      </p:sp>
      <p:sp>
        <p:nvSpPr>
          <p:cNvPr id="3" name="Picture Placeholder 2"/>
          <p:cNvSpPr>
            <a:spLocks noGrp="1"/>
          </p:cNvSpPr>
          <p:nvPr>
            <p:ph type="pic" idx="1"/>
          </p:nvPr>
        </p:nvSpPr>
        <p:spPr>
          <a:xfrm>
            <a:off x="1005209" y="693795"/>
            <a:ext cx="3359623" cy="5468112"/>
          </a:xfrm>
        </p:spPr>
        <p:txBody>
          <a:bodyPr/>
          <a:lstStyle>
            <a:lvl1pPr marL="0" indent="0">
              <a:buNone/>
              <a:defRPr sz="2400">
                <a:solidFill>
                  <a:schemeClr val="accent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34631" y="4133090"/>
            <a:ext cx="3300573" cy="1519561"/>
          </a:xfrm>
        </p:spPr>
        <p:txBody>
          <a:bodyPr>
            <a:normAutofit/>
          </a:bodyPr>
          <a:lstStyle>
            <a:lvl1pPr marL="0" indent="0">
              <a:buNone/>
              <a:defRPr sz="1200">
                <a:solidFill>
                  <a:srgbClr val="424242"/>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5C64FCE-2CC8-4B1B-BA0F-0894C4701D4B}" type="datetime1">
              <a:rPr lang="en-US" smtClean="0"/>
              <a:t>11/17/2022</a:t>
            </a:fld>
            <a:endParaRPr lang="en-US"/>
          </a:p>
        </p:txBody>
      </p:sp>
      <p:sp>
        <p:nvSpPr>
          <p:cNvPr id="6" name="Footer Placeholder 5"/>
          <p:cNvSpPr>
            <a:spLocks noGrp="1"/>
          </p:cNvSpPr>
          <p:nvPr>
            <p:ph type="ftr" sz="quarter" idx="11"/>
          </p:nvPr>
        </p:nvSpPr>
        <p:spPr>
          <a:xfrm>
            <a:off x="4641448" y="5724837"/>
            <a:ext cx="3493664" cy="365125"/>
          </a:xfrm>
        </p:spPr>
        <p:txBody>
          <a:bodyPr>
            <a:normAutofit/>
          </a:bodyPr>
          <a:lstStyle/>
          <a:p>
            <a:r>
              <a:rPr lang="en-US" dirty="0"/>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7644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0D72C9-CD79-4ED9-A1BC-11297C73F37D}" type="datetime1">
              <a:rPr lang="en-US" smtClean="0"/>
              <a:t>11/17/2022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19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7"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06A5FE-48E4-4EF0-AF0C-34745394CA0D}" type="datetime1">
              <a:rPr lang="en-US" smtClean="0"/>
              <a:t>11/17/2022</a:t>
            </a:fld>
            <a:endParaRPr lang="en-US"/>
          </a:p>
        </p:txBody>
      </p:sp>
      <p:sp>
        <p:nvSpPr>
          <p:cNvPr id="5" name="Footer Placeholder 4"/>
          <p:cNvSpPr>
            <a:spLocks noGrp="1"/>
          </p:cNvSpPr>
          <p:nvPr>
            <p:ph type="ftr" sz="quarter" idx="11"/>
          </p:nvPr>
        </p:nvSpPr>
        <p:spPr/>
        <p:txBody>
          <a:bodyPr/>
          <a:lstStyle/>
          <a:p>
            <a:r>
              <a:rPr lang="en-US" dirty="0"/>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7076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B71F-5023-403B-A94C-9F092ECC2BDC}"/>
              </a:ext>
            </a:extLst>
          </p:cNvPr>
          <p:cNvSpPr>
            <a:spLocks noGrp="1"/>
          </p:cNvSpPr>
          <p:nvPr>
            <p:ph type="title"/>
          </p:nvPr>
        </p:nvSpPr>
        <p:spPr>
          <a:xfrm>
            <a:off x="442914" y="103188"/>
            <a:ext cx="8243887" cy="131445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9E62C891-4B3A-4537-9BC2-C367E8F600B4}"/>
              </a:ext>
            </a:extLst>
          </p:cNvPr>
          <p:cNvSpPr>
            <a:spLocks noGrp="1"/>
          </p:cNvSpPr>
          <p:nvPr>
            <p:ph type="tbl" idx="1"/>
          </p:nvPr>
        </p:nvSpPr>
        <p:spPr>
          <a:xfrm>
            <a:off x="457200" y="1600201"/>
            <a:ext cx="8229600" cy="4456113"/>
          </a:xfrm>
        </p:spPr>
        <p:txBody>
          <a:bodyPr/>
          <a:lstStyle/>
          <a:p>
            <a:endParaRPr lang="en-US"/>
          </a:p>
        </p:txBody>
      </p:sp>
      <p:sp>
        <p:nvSpPr>
          <p:cNvPr id="4" name="Date Placeholder 3">
            <a:extLst>
              <a:ext uri="{FF2B5EF4-FFF2-40B4-BE49-F238E27FC236}">
                <a16:creationId xmlns:a16="http://schemas.microsoft.com/office/drawing/2014/main" id="{0D1A0415-C7EC-4DC8-9FC6-FDF1831DD5A3}"/>
              </a:ext>
            </a:extLst>
          </p:cNvPr>
          <p:cNvSpPr>
            <a:spLocks noGrp="1"/>
          </p:cNvSpPr>
          <p:nvPr>
            <p:ph type="dt" sz="half" idx="10"/>
          </p:nvPr>
        </p:nvSpPr>
        <p:spPr>
          <a:xfrm>
            <a:off x="457200" y="6243638"/>
            <a:ext cx="21336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FBA6A5D-F0A7-4F13-82AA-6CD96C044E8A}"/>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8F0699B-98A2-420D-8260-DBDF3C3BCE54}"/>
              </a:ext>
            </a:extLst>
          </p:cNvPr>
          <p:cNvSpPr>
            <a:spLocks noGrp="1"/>
          </p:cNvSpPr>
          <p:nvPr>
            <p:ph type="sldNum" sz="quarter" idx="12"/>
          </p:nvPr>
        </p:nvSpPr>
        <p:spPr>
          <a:xfrm>
            <a:off x="6553200" y="6243638"/>
            <a:ext cx="2133600" cy="457200"/>
          </a:xfrm>
        </p:spPr>
        <p:txBody>
          <a:bodyPr/>
          <a:lstStyle>
            <a:lvl1pPr>
              <a:defRPr/>
            </a:lvl1pPr>
          </a:lstStyle>
          <a:p>
            <a:fld id="{A79DC73A-B4EB-4E02-AB09-ADEE0E7AB114}" type="slidenum">
              <a:rPr lang="en-US" altLang="en-US"/>
              <a:pPr/>
              <a:t>‹#›</a:t>
            </a:fld>
            <a:endParaRPr lang="en-US" altLang="en-US"/>
          </a:p>
        </p:txBody>
      </p:sp>
    </p:spTree>
    <p:extLst>
      <p:ext uri="{BB962C8B-B14F-4D97-AF65-F5344CB8AC3E}">
        <p14:creationId xmlns:p14="http://schemas.microsoft.com/office/powerpoint/2010/main" val="2983927344"/>
      </p:ext>
    </p:extLst>
  </p:cSld>
  <p:clrMapOvr>
    <a:masterClrMapping/>
  </p:clrMapOvr>
  <p:transition spd="med"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1" y="1752606"/>
            <a:ext cx="6119016"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3846052"/>
            <a:ext cx="6119018"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2D8C7C-081D-4325-BCBE-BFB3C88CD354}" type="datetime1">
              <a:rPr lang="en-US" smtClean="0"/>
              <a:t>11/17/2022</a:t>
            </a:fld>
            <a:endParaRPr lang="en-US"/>
          </a:p>
        </p:txBody>
      </p:sp>
      <p:sp>
        <p:nvSpPr>
          <p:cNvPr id="5" name="Footer Placeholder 4"/>
          <p:cNvSpPr>
            <a:spLocks noGrp="1"/>
          </p:cNvSpPr>
          <p:nvPr>
            <p:ph type="ftr" sz="quarter" idx="11"/>
          </p:nvPr>
        </p:nvSpPr>
        <p:spPr/>
        <p:txBody>
          <a:bodyPr/>
          <a:lstStyle/>
          <a:p>
            <a:r>
              <a:rPr lang="en-US"/>
              <a:t>Machine Learning: Practical Machine Learning Tools and Techniques (Chapter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509543" y="3710585"/>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605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2560320"/>
            <a:ext cx="3538728"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2560320"/>
            <a:ext cx="3538728"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F7862D-8FC9-4C8D-8616-C2D3EDF8285A}" type="datetime1">
              <a:rPr lang="en-US" smtClean="0"/>
              <a:t>11/17/2022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9166388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1" y="2658533"/>
            <a:ext cx="3538728"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71551" y="3243264"/>
            <a:ext cx="3538728"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2658533"/>
            <a:ext cx="3538728"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35503" y="3243264"/>
            <a:ext cx="3538728"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FA25C6-2366-4B57-8901-C74185ABD5DC}" type="datetime1">
              <a:rPr lang="en-US" smtClean="0"/>
              <a:t>11/17/2022</a:t>
            </a:fld>
            <a:endParaRPr lang="en-US"/>
          </a:p>
        </p:txBody>
      </p:sp>
      <p:sp>
        <p:nvSpPr>
          <p:cNvPr id="8" name="Footer Placeholder 7"/>
          <p:cNvSpPr>
            <a:spLocks noGrp="1"/>
          </p:cNvSpPr>
          <p:nvPr>
            <p:ph type="ftr" sz="quarter" idx="11"/>
          </p:nvPr>
        </p:nvSpPr>
        <p:spPr/>
        <p:txBody>
          <a:bodyPr/>
          <a:lstStyle/>
          <a:p>
            <a:r>
              <a:rPr lang="en-US"/>
              <a:t>Machine Learning: Practical Machine Learning Tools and Techniques (Chapter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8" name="Straight Connector 17"/>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64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C3304-CA81-479F-9B16-EA9383EEB5F3}" type="datetime1">
              <a:rPr lang="en-US" smtClean="0"/>
              <a:t>11/17/2022</a:t>
            </a:fld>
            <a:endParaRPr lang="en-US"/>
          </a:p>
        </p:txBody>
      </p:sp>
      <p:sp>
        <p:nvSpPr>
          <p:cNvPr id="4" name="Footer Placeholder 3"/>
          <p:cNvSpPr>
            <a:spLocks noGrp="1"/>
          </p:cNvSpPr>
          <p:nvPr>
            <p:ph type="ftr" sz="quarter" idx="11"/>
          </p:nvPr>
        </p:nvSpPr>
        <p:spPr/>
        <p:txBody>
          <a:bodyPr/>
          <a:lstStyle/>
          <a:p>
            <a:r>
              <a:rPr lang="en-US"/>
              <a:t>Machine Learning: Practical Machine Learning Tools and Techniques (Chapter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14" name="Straight Connector 13"/>
          <p:cNvCxnSpPr/>
          <p:nvPr/>
        </p:nvCxnSpPr>
        <p:spPr>
          <a:xfrm>
            <a:off x="1047127" y="2421466"/>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88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05C2DE-6833-4796-85D9-620A2A4712D5}" type="datetime1">
              <a:rPr lang="en-US" smtClean="0"/>
              <a:t>11/17/2022</a:t>
            </a:fld>
            <a:endParaRPr lang="en-US"/>
          </a:p>
        </p:txBody>
      </p:sp>
      <p:sp>
        <p:nvSpPr>
          <p:cNvPr id="3" name="Footer Placeholder 2"/>
          <p:cNvSpPr>
            <a:spLocks noGrp="1"/>
          </p:cNvSpPr>
          <p:nvPr>
            <p:ph type="ftr" sz="quarter" idx="11"/>
          </p:nvPr>
        </p:nvSpPr>
        <p:spPr/>
        <p:txBody>
          <a:bodyPr/>
          <a:lstStyle/>
          <a:p>
            <a:r>
              <a:rPr lang="en-US"/>
              <a:t>Machine Learning: Practical Machine Learning Tools and Techniques (Chapter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371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60" y="1388534"/>
            <a:ext cx="278884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064002" y="982133"/>
            <a:ext cx="4102100"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60" y="3031065"/>
            <a:ext cx="2788841"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92130E3-EEE8-4A5B-A1C6-6BEEF1C59919}" type="datetime1">
              <a:rPr lang="en-US" smtClean="0"/>
              <a:t>11/17/2022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16" name="Straight Connector 15"/>
          <p:cNvCxnSpPr/>
          <p:nvPr/>
        </p:nvCxnSpPr>
        <p:spPr>
          <a:xfrm>
            <a:off x="1047127" y="2912533"/>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069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0" y="1883832"/>
            <a:ext cx="4681363"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5" y="1041400"/>
            <a:ext cx="2297511"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71550" y="3255432"/>
            <a:ext cx="4681363"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4FCE-2CC8-4B1B-BA0F-0894C4701D4B}" type="datetime1">
              <a:rPr lang="en-US" smtClean="0"/>
              <a:t>11/17/2022</a:t>
            </a:fld>
            <a:endParaRPr lang="en-US"/>
          </a:p>
        </p:txBody>
      </p:sp>
      <p:sp>
        <p:nvSpPr>
          <p:cNvPr id="6" name="Footer Placeholder 5"/>
          <p:cNvSpPr>
            <a:spLocks noGrp="1"/>
          </p:cNvSpPr>
          <p:nvPr>
            <p:ph type="ftr" sz="quarter" idx="11"/>
          </p:nvPr>
        </p:nvSpPr>
        <p:spPr/>
        <p:txBody>
          <a:bodyPr/>
          <a:lstStyle/>
          <a:p>
            <a:r>
              <a:rPr lang="en-US"/>
              <a:t>Machine Learning: Practical Machine Learning Tools and Techniques (Chapter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857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1619" cy="6856214"/>
          </a:xfrm>
          <a:prstGeom prst="rect">
            <a:avLst/>
          </a:prstGeom>
        </p:spPr>
      </p:pic>
      <p:sp>
        <p:nvSpPr>
          <p:cNvPr id="2" name="Title Placeholder 1"/>
          <p:cNvSpPr>
            <a:spLocks noGrp="1"/>
          </p:cNvSpPr>
          <p:nvPr>
            <p:ph type="title"/>
          </p:nvPr>
        </p:nvSpPr>
        <p:spPr>
          <a:xfrm>
            <a:off x="971553" y="982133"/>
            <a:ext cx="7200897"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2" y="2556932"/>
            <a:ext cx="7200897"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5969001"/>
            <a:ext cx="1200151"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8F7862D-8FC9-4C8D-8616-C2D3EDF8285A}" type="datetime1">
              <a:rPr lang="en-US" smtClean="0"/>
              <a:t>11/17/2022</a:t>
            </a:fld>
            <a:endParaRPr lang="en-US"/>
          </a:p>
        </p:txBody>
      </p:sp>
      <p:sp>
        <p:nvSpPr>
          <p:cNvPr id="5" name="Footer Placeholder 4"/>
          <p:cNvSpPr>
            <a:spLocks noGrp="1"/>
          </p:cNvSpPr>
          <p:nvPr>
            <p:ph type="ftr" sz="quarter" idx="3"/>
          </p:nvPr>
        </p:nvSpPr>
        <p:spPr>
          <a:xfrm>
            <a:off x="971552" y="5969001"/>
            <a:ext cx="5479425"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Machine Learning: Practical Machine Learning Tools and Techniques (Chapter 1)</a:t>
            </a:r>
          </a:p>
        </p:txBody>
      </p:sp>
      <p:sp>
        <p:nvSpPr>
          <p:cNvPr id="6" name="Slide Number Placeholder 5"/>
          <p:cNvSpPr>
            <a:spLocks noGrp="1"/>
          </p:cNvSpPr>
          <p:nvPr>
            <p:ph type="sldNum" sz="quarter" idx="4"/>
          </p:nvPr>
        </p:nvSpPr>
        <p:spPr>
          <a:xfrm>
            <a:off x="7765428" y="5969001"/>
            <a:ext cx="40702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0051017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6" name="Rectangle 65"/>
          <p:cNvSpPr/>
          <p:nvPr/>
        </p:nvSpPr>
        <p:spPr>
          <a:xfrm>
            <a:off x="457200" y="333489"/>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3"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4"/>
            <a:ext cx="2133600" cy="365125"/>
          </a:xfrm>
          <a:prstGeom prst="rect">
            <a:avLst/>
          </a:prstGeom>
        </p:spPr>
        <p:txBody>
          <a:bodyPr vert="horz" lIns="91440" tIns="45720" rIns="91440" bIns="45720" rtlCol="0" anchor="ctr"/>
          <a:lstStyle>
            <a:lvl1pPr algn="r">
              <a:defRPr sz="900">
                <a:solidFill>
                  <a:srgbClr val="FEFEFE"/>
                </a:solidFill>
              </a:defRPr>
            </a:lvl1pPr>
          </a:lstStyle>
          <a:p>
            <a:fld id="{28F7862D-8FC9-4C8D-8616-C2D3EDF8285A}" type="datetime1">
              <a:rPr lang="en-US" smtClean="0"/>
              <a:t>11/17/2022</a:t>
            </a:fld>
            <a:endParaRPr lang="en-US"/>
          </a:p>
        </p:txBody>
      </p:sp>
      <p:sp>
        <p:nvSpPr>
          <p:cNvPr id="5" name="Footer Placeholder 4"/>
          <p:cNvSpPr>
            <a:spLocks noGrp="1"/>
          </p:cNvSpPr>
          <p:nvPr>
            <p:ph type="ftr" sz="quarter" idx="3"/>
          </p:nvPr>
        </p:nvSpPr>
        <p:spPr>
          <a:xfrm>
            <a:off x="4641448" y="5852162"/>
            <a:ext cx="3502152" cy="365125"/>
          </a:xfrm>
          <a:prstGeom prst="rect">
            <a:avLst/>
          </a:prstGeom>
        </p:spPr>
        <p:txBody>
          <a:bodyPr vert="horz" lIns="91440" tIns="45720" rIns="91440" bIns="45720" rtlCol="0" anchor="ctr"/>
          <a:lstStyle>
            <a:lvl1pPr algn="r">
              <a:defRPr sz="900">
                <a:solidFill>
                  <a:schemeClr val="accent1"/>
                </a:solidFill>
              </a:defRPr>
            </a:lvl1pPr>
          </a:lstStyle>
          <a:p>
            <a:r>
              <a:rPr lang="en-US" dirty="0"/>
              <a:t>Machine Learning: Practical Machine Learning Tools and Techniques (Chapter 1)</a:t>
            </a:r>
          </a:p>
        </p:txBody>
      </p:sp>
      <p:sp>
        <p:nvSpPr>
          <p:cNvPr id="6" name="Slide Number Placeholder 5"/>
          <p:cNvSpPr>
            <a:spLocks noGrp="1"/>
          </p:cNvSpPr>
          <p:nvPr>
            <p:ph type="sldNum" sz="quarter" idx="4"/>
          </p:nvPr>
        </p:nvSpPr>
        <p:spPr>
          <a:xfrm>
            <a:off x="4649096" y="224493"/>
            <a:ext cx="1332156" cy="365125"/>
          </a:xfrm>
          <a:prstGeom prst="rect">
            <a:avLst/>
          </a:prstGeom>
        </p:spPr>
        <p:txBody>
          <a:bodyPr vert="horz" lIns="91440" tIns="45720" rIns="91440" bIns="45720" rtlCol="0" anchor="ctr"/>
          <a:lstStyle>
            <a:lvl1pPr algn="l">
              <a:defRPr sz="900">
                <a:solidFill>
                  <a:srgbClr val="FEFEFE"/>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80411395"/>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Lst>
  <p:hf sldNum="0" hdr="0" ftr="0" dt="0"/>
  <p:txStyles>
    <p:titleStyle>
      <a:lvl1pPr algn="l" defTabSz="685800" rtl="0" eaLnBrk="1" latinLnBrk="0" hangingPunct="1">
        <a:spcBef>
          <a:spcPct val="0"/>
        </a:spcBef>
        <a:buNone/>
        <a:defRPr sz="3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05740" algn="l" defTabSz="6858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1pPr>
      <a:lvl2pPr marL="480060" indent="-205740" algn="l" defTabSz="685800" rtl="0" eaLnBrk="1" latinLnBrk="0" hangingPunct="1">
        <a:spcBef>
          <a:spcPct val="20000"/>
        </a:spcBef>
        <a:buClr>
          <a:schemeClr val="accent1"/>
        </a:buClr>
        <a:buSzPct val="76000"/>
        <a:buFont typeface="Wingdings 2" pitchFamily="18" charset="2"/>
        <a:buChar char=""/>
        <a:defRPr sz="1650" kern="1200">
          <a:solidFill>
            <a:schemeClr val="tx2"/>
          </a:solidFill>
          <a:latin typeface="+mn-lt"/>
          <a:ea typeface="+mn-ea"/>
          <a:cs typeface="+mn-cs"/>
        </a:defRPr>
      </a:lvl2pPr>
      <a:lvl3pPr marL="685800" indent="-171450" algn="l" defTabSz="685800" rtl="0" eaLnBrk="1" latinLnBrk="0" hangingPunct="1">
        <a:spcBef>
          <a:spcPct val="20000"/>
        </a:spcBef>
        <a:buClr>
          <a:schemeClr val="accent1"/>
        </a:buClr>
        <a:buSzPct val="76000"/>
        <a:buFont typeface="Wingdings 2" pitchFamily="18" charset="2"/>
        <a:buChar char=""/>
        <a:defRPr sz="1500" kern="1200">
          <a:solidFill>
            <a:schemeClr val="tx2"/>
          </a:solidFill>
          <a:latin typeface="+mn-lt"/>
          <a:ea typeface="+mn-ea"/>
          <a:cs typeface="+mn-cs"/>
        </a:defRPr>
      </a:lvl3pPr>
      <a:lvl4pPr marL="843534" indent="-171450" algn="l" defTabSz="685800" rtl="0" eaLnBrk="1" latinLnBrk="0" hangingPunct="1">
        <a:spcBef>
          <a:spcPct val="20000"/>
        </a:spcBef>
        <a:buClr>
          <a:schemeClr val="accent1"/>
        </a:buClr>
        <a:buSzPct val="76000"/>
        <a:buFont typeface="Wingdings 2" pitchFamily="18" charset="2"/>
        <a:buChar char=""/>
        <a:defRPr sz="1350" kern="1200">
          <a:solidFill>
            <a:schemeClr val="tx2"/>
          </a:solidFill>
          <a:latin typeface="+mn-lt"/>
          <a:ea typeface="+mn-ea"/>
          <a:cs typeface="+mn-cs"/>
        </a:defRPr>
      </a:lvl4pPr>
      <a:lvl5pPr marL="994410" indent="-171450" algn="l" defTabSz="685800" rtl="0" eaLnBrk="1" latinLnBrk="0" hangingPunct="1">
        <a:spcBef>
          <a:spcPct val="20000"/>
        </a:spcBef>
        <a:buClr>
          <a:schemeClr val="accent1"/>
        </a:buClr>
        <a:buSzPct val="76000"/>
        <a:buFont typeface="Wingdings 2" pitchFamily="18" charset="2"/>
        <a:buChar char=""/>
        <a:defRPr sz="1200" kern="1200" baseline="0">
          <a:solidFill>
            <a:schemeClr val="tx2"/>
          </a:solidFill>
          <a:latin typeface="+mn-lt"/>
          <a:ea typeface="+mn-ea"/>
          <a:cs typeface="+mn-cs"/>
        </a:defRPr>
      </a:lvl5pPr>
      <a:lvl6pPr marL="1138428"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6pPr>
      <a:lvl7pPr marL="1289304"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7pPr>
      <a:lvl8pPr marL="1440180"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8pPr>
      <a:lvl9pPr marL="1591056" indent="-171450" algn="l" defTabSz="685800" rtl="0" eaLnBrk="1" latinLnBrk="0" hangingPunct="1">
        <a:spcBef>
          <a:spcPct val="20000"/>
        </a:spcBef>
        <a:buClr>
          <a:schemeClr val="accent1"/>
        </a:buClr>
        <a:buSzPct val="76000"/>
        <a:buFont typeface="Wingdings 2" pitchFamily="18" charset="2"/>
        <a:buChar char=""/>
        <a:defRPr sz="1050" kern="120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5.tmp"/><Relationship Id="rId2" Type="http://schemas.openxmlformats.org/officeDocument/2006/relationships/image" Target="../media/image34.tmp"/><Relationship Id="rId1" Type="http://schemas.openxmlformats.org/officeDocument/2006/relationships/slideLayout" Target="../slideLayouts/slideLayout19.xml"/><Relationship Id="rId4" Type="http://schemas.openxmlformats.org/officeDocument/2006/relationships/image" Target="../media/image36.tmp"/></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19.xml"/><Relationship Id="rId5" Type="http://schemas.openxmlformats.org/officeDocument/2006/relationships/image" Target="../media/image25.png"/><Relationship Id="rId4" Type="http://schemas.openxmlformats.org/officeDocument/2006/relationships/image" Target="../media/image40.tmp"/></Relationships>
</file>

<file path=ppt/slides/_rels/slide16.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42.tmp"/><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46.tmp"/><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47.tmp"/><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48.tmp"/><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50.tmp"/><Relationship Id="rId2" Type="http://schemas.openxmlformats.org/officeDocument/2006/relationships/image" Target="../media/image49.tmp"/><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9.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45666" y="2768488"/>
            <a:ext cx="5818909" cy="1754326"/>
          </a:xfrm>
          <a:prstGeom prst="rect">
            <a:avLst/>
          </a:prstGeom>
        </p:spPr>
        <p:txBody>
          <a:bodyPr wrap="square">
            <a:spAutoFit/>
          </a:bodyPr>
          <a:lstStyle/>
          <a:p>
            <a:pPr algn="ct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Week 5:</a:t>
            </a: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t>
            </a:r>
            <a:b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Machine Learning</a:t>
            </a:r>
            <a:endParaRPr lang="en-US" sz="5400" dirty="0"/>
          </a:p>
        </p:txBody>
      </p:sp>
    </p:spTree>
    <p:extLst>
      <p:ext uri="{BB962C8B-B14F-4D97-AF65-F5344CB8AC3E}">
        <p14:creationId xmlns:p14="http://schemas.microsoft.com/office/powerpoint/2010/main" val="393378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035" y="334937"/>
            <a:ext cx="7024744" cy="1143000"/>
          </a:xfrm>
        </p:spPr>
        <p:txBody>
          <a:bodyPr>
            <a:normAutofit/>
          </a:bodyPr>
          <a:lstStyle/>
          <a:p>
            <a:r>
              <a:rPr lang="en-US" sz="4000" b="1" dirty="0">
                <a:solidFill>
                  <a:srgbClr val="2929FF"/>
                </a:solidFill>
              </a:rPr>
              <a:t>WEIGHT SPACE</a:t>
            </a:r>
          </a:p>
        </p:txBody>
      </p:sp>
      <p:sp>
        <p:nvSpPr>
          <p:cNvPr id="3" name="Content Placeholder 2"/>
          <p:cNvSpPr>
            <a:spLocks noGrp="1"/>
          </p:cNvSpPr>
          <p:nvPr>
            <p:ph idx="1"/>
          </p:nvPr>
        </p:nvSpPr>
        <p:spPr>
          <a:xfrm>
            <a:off x="1043493" y="1745672"/>
            <a:ext cx="7518616" cy="4849091"/>
          </a:xfrm>
        </p:spPr>
        <p:txBody>
          <a:bodyPr>
            <a:noAutofit/>
          </a:bodyPr>
          <a:lstStyle/>
          <a:p>
            <a:r>
              <a:rPr lang="en-US" sz="2800" dirty="0"/>
              <a:t>We see that the loss function is </a:t>
            </a:r>
            <a:r>
              <a:rPr lang="en-US" sz="2800" b="1" dirty="0"/>
              <a:t>convex</a:t>
            </a:r>
            <a:r>
              <a:rPr lang="en-US" sz="2800" dirty="0"/>
              <a:t>, this is true for </a:t>
            </a:r>
            <a:r>
              <a:rPr lang="en-US" sz="2800" i="1" dirty="0"/>
              <a:t>every </a:t>
            </a:r>
            <a:r>
              <a:rPr lang="en-US" sz="2800" dirty="0"/>
              <a:t>linear regression problem with an L2 loss function, </a:t>
            </a:r>
          </a:p>
          <a:p>
            <a:r>
              <a:rPr lang="en-US" sz="2800" dirty="0"/>
              <a:t>This implies that there are no local minima. </a:t>
            </a:r>
          </a:p>
          <a:p>
            <a:r>
              <a:rPr lang="en-US" sz="2800" dirty="0"/>
              <a:t>In some sense that’s the end of the story for linear models; if we need to fit lines to data, we apply Closed form equations</a:t>
            </a:r>
          </a:p>
        </p:txBody>
      </p:sp>
    </p:spTree>
    <p:extLst>
      <p:ext uri="{BB962C8B-B14F-4D97-AF65-F5344CB8AC3E}">
        <p14:creationId xmlns:p14="http://schemas.microsoft.com/office/powerpoint/2010/main" val="275588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563" y="0"/>
            <a:ext cx="7024744" cy="1143000"/>
          </a:xfrm>
        </p:spPr>
        <p:txBody>
          <a:bodyPr vert="horz" lIns="91440" tIns="45720" rIns="91440" bIns="45720" rtlCol="0" anchor="b">
            <a:normAutofit/>
          </a:bodyPr>
          <a:lstStyle/>
          <a:p>
            <a:r>
              <a:rPr lang="en-US" sz="4000" b="1" dirty="0">
                <a:solidFill>
                  <a:srgbClr val="2929FF"/>
                </a:solidFill>
              </a:rPr>
              <a:t>Gradient Descent</a:t>
            </a:r>
          </a:p>
        </p:txBody>
      </p:sp>
      <p:sp>
        <p:nvSpPr>
          <p:cNvPr id="3" name="Content Placeholder 2"/>
          <p:cNvSpPr>
            <a:spLocks noGrp="1"/>
          </p:cNvSpPr>
          <p:nvPr>
            <p:ph idx="1"/>
          </p:nvPr>
        </p:nvSpPr>
        <p:spPr>
          <a:xfrm>
            <a:off x="655563" y="1039092"/>
            <a:ext cx="7726437" cy="4793538"/>
          </a:xfrm>
        </p:spPr>
        <p:txBody>
          <a:bodyPr>
            <a:noAutofit/>
          </a:bodyPr>
          <a:lstStyle/>
          <a:p>
            <a:r>
              <a:rPr lang="en-US" sz="2400" dirty="0"/>
              <a:t>To go beyond linear models, we will need to face the fact that the equations defining minimum loss will often have no closed-form solution. Instead, we will face a general optimization search problem in a continuous weight space</a:t>
            </a:r>
          </a:p>
          <a:p>
            <a:r>
              <a:rPr lang="en-US" sz="2400" dirty="0"/>
              <a:t>Such problems can be addressed by a hill-climbing algorithm that follows the </a:t>
            </a:r>
            <a:r>
              <a:rPr lang="en-US" sz="2400" b="1" dirty="0"/>
              <a:t>gradient </a:t>
            </a:r>
            <a:r>
              <a:rPr lang="en-US" sz="2400" dirty="0"/>
              <a:t>of the function to be optimized. </a:t>
            </a:r>
          </a:p>
          <a:p>
            <a:r>
              <a:rPr lang="en-US" sz="2400" dirty="0"/>
              <a:t>In this case, because we are trying to minimize the loss, we will use </a:t>
            </a:r>
            <a:r>
              <a:rPr lang="en-US" sz="2400" b="1" dirty="0"/>
              <a:t>gradient descent</a:t>
            </a:r>
            <a:r>
              <a:rPr lang="en-US" sz="2400" dirty="0"/>
              <a:t>. </a:t>
            </a:r>
          </a:p>
          <a:p>
            <a:r>
              <a:rPr lang="en-US" sz="2400" dirty="0"/>
              <a:t>We choose any starting point in weight space a point in the (w0, w1) plane—and then move to a neighboring point that is downhill, repeating until we converge on the minimum possible loss:</a:t>
            </a:r>
          </a:p>
        </p:txBody>
      </p:sp>
    </p:spTree>
    <p:extLst>
      <p:ext uri="{BB962C8B-B14F-4D97-AF65-F5344CB8AC3E}">
        <p14:creationId xmlns:p14="http://schemas.microsoft.com/office/powerpoint/2010/main" val="163065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887" y="427162"/>
            <a:ext cx="7024744" cy="824582"/>
          </a:xfrm>
        </p:spPr>
        <p:txBody>
          <a:bodyPr/>
          <a:lstStyle/>
          <a:p>
            <a:r>
              <a:rPr lang="en-US" dirty="0"/>
              <a:t>Gradient Descent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575" y="1312460"/>
            <a:ext cx="5240214" cy="468923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116" y="2364473"/>
            <a:ext cx="3452884" cy="2333951"/>
          </a:xfrm>
          <a:prstGeom prst="rect">
            <a:avLst/>
          </a:prstGeom>
        </p:spPr>
      </p:pic>
    </p:spTree>
    <p:extLst>
      <p:ext uri="{BB962C8B-B14F-4D97-AF65-F5344CB8AC3E}">
        <p14:creationId xmlns:p14="http://schemas.microsoft.com/office/powerpoint/2010/main" val="1521824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563" y="0"/>
            <a:ext cx="7024744" cy="1143000"/>
          </a:xfrm>
        </p:spPr>
        <p:txBody>
          <a:bodyPr vert="horz" lIns="91440" tIns="45720" rIns="91440" bIns="45720" rtlCol="0" anchor="b">
            <a:normAutofit/>
          </a:bodyPr>
          <a:lstStyle/>
          <a:p>
            <a:r>
              <a:rPr lang="en-US" sz="4000" b="1" dirty="0">
                <a:solidFill>
                  <a:srgbClr val="2929FF"/>
                </a:solidFill>
              </a:rPr>
              <a:t>Gradient Descent </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02" y="1122213"/>
            <a:ext cx="7324655" cy="276495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142" y="3887170"/>
            <a:ext cx="7023915" cy="1405265"/>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t="13590"/>
          <a:stretch/>
        </p:blipFill>
        <p:spPr>
          <a:xfrm>
            <a:off x="1697202" y="5638800"/>
            <a:ext cx="5763794" cy="872836"/>
          </a:xfrm>
          <a:prstGeom prst="rect">
            <a:avLst/>
          </a:prstGeom>
        </p:spPr>
      </p:pic>
    </p:spTree>
    <p:extLst>
      <p:ext uri="{BB962C8B-B14F-4D97-AF65-F5344CB8AC3E}">
        <p14:creationId xmlns:p14="http://schemas.microsoft.com/office/powerpoint/2010/main" val="2493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563" y="221673"/>
            <a:ext cx="7024744" cy="1143000"/>
          </a:xfrm>
        </p:spPr>
        <p:txBody>
          <a:bodyPr vert="horz" lIns="91440" tIns="45720" rIns="91440" bIns="45720" rtlCol="0" anchor="b">
            <a:normAutofit/>
          </a:bodyPr>
          <a:lstStyle/>
          <a:p>
            <a:r>
              <a:rPr lang="en-US" sz="4000" b="1" dirty="0">
                <a:solidFill>
                  <a:srgbClr val="2929FF"/>
                </a:solidFill>
              </a:rPr>
              <a:t>Gradient Descent </a:t>
            </a:r>
          </a:p>
        </p:txBody>
      </p:sp>
      <p:sp>
        <p:nvSpPr>
          <p:cNvPr id="4" name="Rectangle 3"/>
          <p:cNvSpPr/>
          <p:nvPr/>
        </p:nvSpPr>
        <p:spPr>
          <a:xfrm>
            <a:off x="655563" y="1568118"/>
            <a:ext cx="7781855" cy="1200329"/>
          </a:xfrm>
          <a:prstGeom prst="rect">
            <a:avLst/>
          </a:prstGeom>
        </p:spPr>
        <p:txBody>
          <a:bodyPr wrap="square">
            <a:spAutoFit/>
          </a:bodyPr>
          <a:lstStyle/>
          <a:p>
            <a:pPr algn="just"/>
            <a:r>
              <a:rPr lang="en-US" sz="2400" dirty="0">
                <a:latin typeface="Times-Roman"/>
              </a:rPr>
              <a:t>The preceding equations cover one training example. For </a:t>
            </a:r>
            <a:r>
              <a:rPr lang="en-US" sz="2400" dirty="0">
                <a:latin typeface="CMMI10"/>
              </a:rPr>
              <a:t>N </a:t>
            </a:r>
            <a:r>
              <a:rPr lang="en-US" sz="2400" dirty="0">
                <a:latin typeface="Times-Roman"/>
              </a:rPr>
              <a:t>training examples, we want to minimize the sum of the individual losses for each example</a:t>
            </a:r>
            <a:endParaRPr lang="en-US" sz="2400" dirty="0"/>
          </a:p>
        </p:txBody>
      </p:sp>
      <p:pic>
        <p:nvPicPr>
          <p:cNvPr id="7" name="Picture 6" descr="Screen Clipping"/>
          <p:cNvPicPr>
            <a:picLocks noChangeAspect="1"/>
          </p:cNvPicPr>
          <p:nvPr/>
        </p:nvPicPr>
        <p:blipFill rotWithShape="1">
          <a:blip r:embed="rId2">
            <a:duotone>
              <a:prstClr val="black"/>
              <a:schemeClr val="accent2">
                <a:tint val="45000"/>
                <a:satMod val="400000"/>
              </a:schemeClr>
            </a:duoton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15050"/>
          <a:stretch/>
        </p:blipFill>
        <p:spPr>
          <a:xfrm>
            <a:off x="193964" y="2881743"/>
            <a:ext cx="8742217" cy="1219200"/>
          </a:xfrm>
          <a:prstGeom prst="rect">
            <a:avLst/>
          </a:prstGeom>
        </p:spPr>
      </p:pic>
      <p:sp>
        <p:nvSpPr>
          <p:cNvPr id="8" name="Rectangle 7"/>
          <p:cNvSpPr/>
          <p:nvPr/>
        </p:nvSpPr>
        <p:spPr>
          <a:xfrm>
            <a:off x="1080655" y="4285517"/>
            <a:ext cx="7333943" cy="646331"/>
          </a:xfrm>
          <a:prstGeom prst="rect">
            <a:avLst/>
          </a:prstGeom>
        </p:spPr>
        <p:txBody>
          <a:bodyPr wrap="square">
            <a:spAutoFit/>
          </a:bodyPr>
          <a:lstStyle/>
          <a:p>
            <a:r>
              <a:rPr lang="en-US" dirty="0">
                <a:solidFill>
                  <a:srgbClr val="C00000"/>
                </a:solidFill>
                <a:latin typeface="Times-Roman"/>
              </a:rPr>
              <a:t>These updates constitute the </a:t>
            </a:r>
            <a:r>
              <a:rPr lang="en-US" b="1" dirty="0">
                <a:solidFill>
                  <a:srgbClr val="C00000"/>
                </a:solidFill>
                <a:latin typeface="Times-Bold"/>
              </a:rPr>
              <a:t>batch gradient </a:t>
            </a:r>
            <a:r>
              <a:rPr lang="en-US" sz="800" dirty="0">
                <a:solidFill>
                  <a:srgbClr val="C00000"/>
                </a:solidFill>
                <a:latin typeface="Helvetica-Narrow"/>
              </a:rPr>
              <a:t> </a:t>
            </a:r>
            <a:r>
              <a:rPr lang="en-US" b="1" dirty="0">
                <a:solidFill>
                  <a:srgbClr val="C00000"/>
                </a:solidFill>
                <a:latin typeface="Times-Bold"/>
              </a:rPr>
              <a:t>descent </a:t>
            </a:r>
            <a:r>
              <a:rPr lang="en-US" dirty="0">
                <a:solidFill>
                  <a:srgbClr val="C00000"/>
                </a:solidFill>
                <a:latin typeface="Times-Roman"/>
              </a:rPr>
              <a:t>learning rule for univariate linear regression.</a:t>
            </a:r>
            <a:endParaRPr lang="en-US" dirty="0">
              <a:solidFill>
                <a:srgbClr val="C00000"/>
              </a:solidFill>
            </a:endParaRPr>
          </a:p>
        </p:txBody>
      </p:sp>
    </p:spTree>
    <p:extLst>
      <p:ext uri="{BB962C8B-B14F-4D97-AF65-F5344CB8AC3E}">
        <p14:creationId xmlns:p14="http://schemas.microsoft.com/office/powerpoint/2010/main" val="129802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8" y="1228308"/>
            <a:ext cx="6291618" cy="1601404"/>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087" y="2747200"/>
            <a:ext cx="5391903" cy="2810267"/>
          </a:xfrm>
          <a:prstGeom prst="rect">
            <a:avLst/>
          </a:prstGeom>
        </p:spPr>
      </p:pic>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t="8262" b="26370"/>
          <a:stretch/>
        </p:blipFill>
        <p:spPr>
          <a:xfrm>
            <a:off x="1132764" y="5486399"/>
            <a:ext cx="5882185" cy="887105"/>
          </a:xfrm>
          <a:prstGeom prst="rect">
            <a:avLst/>
          </a:prstGeom>
        </p:spPr>
      </p:pic>
      <p:pic>
        <p:nvPicPr>
          <p:cNvPr id="7" name="object 9"/>
          <p:cNvPicPr/>
          <p:nvPr/>
        </p:nvPicPr>
        <p:blipFill>
          <a:blip r:embed="rId5" cstate="print"/>
          <a:stretch>
            <a:fillRect/>
          </a:stretch>
        </p:blipFill>
        <p:spPr>
          <a:xfrm>
            <a:off x="1132764" y="767413"/>
            <a:ext cx="3819905" cy="693419"/>
          </a:xfrm>
          <a:prstGeom prst="rect">
            <a:avLst/>
          </a:prstGeom>
        </p:spPr>
      </p:pic>
    </p:spTree>
    <p:extLst>
      <p:ext uri="{BB962C8B-B14F-4D97-AF65-F5344CB8AC3E}">
        <p14:creationId xmlns:p14="http://schemas.microsoft.com/office/powerpoint/2010/main" val="3484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8845-E037-4E61-A591-D50305645956}"/>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22A28141-25BA-4DAB-B4C4-568A549AB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9" y="1027664"/>
            <a:ext cx="8018584" cy="5654489"/>
          </a:xfrm>
          <a:prstGeom prst="rect">
            <a:avLst/>
          </a:prstGeom>
        </p:spPr>
      </p:pic>
      <p:sp>
        <p:nvSpPr>
          <p:cNvPr id="6" name="Title 1">
            <a:extLst>
              <a:ext uri="{FF2B5EF4-FFF2-40B4-BE49-F238E27FC236}">
                <a16:creationId xmlns:a16="http://schemas.microsoft.com/office/drawing/2014/main" id="{9EE96626-3330-4828-B011-1B8AC38F926E}"/>
              </a:ext>
            </a:extLst>
          </p:cNvPr>
          <p:cNvSpPr txBox="1">
            <a:spLocks/>
          </p:cNvSpPr>
          <p:nvPr/>
        </p:nvSpPr>
        <p:spPr>
          <a:xfrm>
            <a:off x="655563" y="221673"/>
            <a:ext cx="7024744" cy="805991"/>
          </a:xfrm>
          <a:prstGeom prst="rect">
            <a:avLst/>
          </a:prstGeom>
        </p:spPr>
        <p:txBody>
          <a:bodyPr vert="horz" lIns="91440" tIns="45720" rIns="91440" bIns="45720" rtlCol="0" anchor="b">
            <a:normAutofit/>
          </a:bodyPr>
          <a:lstStyle>
            <a:lvl1pPr algn="l" defTabSz="685800" rtl="0" eaLnBrk="1" latinLnBrk="0" hangingPunct="1">
              <a:spcBef>
                <a:spcPct val="0"/>
              </a:spcBef>
              <a:buNone/>
              <a:defRPr sz="3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rgbClr val="2929FF"/>
                </a:solidFill>
              </a:rPr>
              <a:t>Gradient</a:t>
            </a:r>
          </a:p>
        </p:txBody>
      </p:sp>
    </p:spTree>
    <p:extLst>
      <p:ext uri="{BB962C8B-B14F-4D97-AF65-F5344CB8AC3E}">
        <p14:creationId xmlns:p14="http://schemas.microsoft.com/office/powerpoint/2010/main" val="1812151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148" y="440810"/>
            <a:ext cx="6375912" cy="528181"/>
          </a:xfrm>
        </p:spPr>
        <p:txBody>
          <a:bodyPr>
            <a:noAutofit/>
          </a:bodyPr>
          <a:lstStyle/>
          <a:p>
            <a:r>
              <a:rPr lang="en-US" sz="3600" b="1" dirty="0">
                <a:solidFill>
                  <a:srgbClr val="2929FF"/>
                </a:solidFill>
              </a:rPr>
              <a:t>Gradient Descent</a:t>
            </a:r>
          </a:p>
        </p:txBody>
      </p:sp>
      <p:sp>
        <p:nvSpPr>
          <p:cNvPr id="3" name="Content Placeholder 2"/>
          <p:cNvSpPr>
            <a:spLocks noGrp="1"/>
          </p:cNvSpPr>
          <p:nvPr>
            <p:ph idx="1"/>
          </p:nvPr>
        </p:nvSpPr>
        <p:spPr>
          <a:xfrm>
            <a:off x="559556" y="982638"/>
            <a:ext cx="8393373" cy="5404512"/>
          </a:xfrm>
        </p:spPr>
        <p:txBody>
          <a:bodyPr>
            <a:noAutofit/>
          </a:bodyPr>
          <a:lstStyle/>
          <a:p>
            <a:pPr>
              <a:spcBef>
                <a:spcPts val="0"/>
              </a:spcBef>
            </a:pPr>
            <a:r>
              <a:rPr lang="en-US" sz="2400" dirty="0"/>
              <a:t>import </a:t>
            </a:r>
            <a:r>
              <a:rPr lang="en-US" sz="2400" dirty="0" err="1"/>
              <a:t>matplotlib.pyplot</a:t>
            </a:r>
            <a:r>
              <a:rPr lang="en-US" sz="2400" dirty="0"/>
              <a:t> as </a:t>
            </a:r>
            <a:r>
              <a:rPr lang="en-US" sz="2400" dirty="0" err="1"/>
              <a:t>plt</a:t>
            </a:r>
            <a:endParaRPr lang="en-US" sz="2400" dirty="0"/>
          </a:p>
          <a:p>
            <a:pPr>
              <a:spcBef>
                <a:spcPts val="0"/>
              </a:spcBef>
            </a:pPr>
            <a:r>
              <a:rPr lang="en-US" sz="2400" dirty="0"/>
              <a:t>from </a:t>
            </a:r>
            <a:r>
              <a:rPr lang="en-US" sz="2400" dirty="0" err="1"/>
              <a:t>scipy</a:t>
            </a:r>
            <a:r>
              <a:rPr lang="en-US" sz="2400" dirty="0"/>
              <a:t> import stats</a:t>
            </a:r>
          </a:p>
          <a:p>
            <a:pPr>
              <a:spcBef>
                <a:spcPts val="0"/>
              </a:spcBef>
            </a:pPr>
            <a:r>
              <a:rPr lang="en-US" sz="2400" dirty="0"/>
              <a:t>import </a:t>
            </a:r>
            <a:r>
              <a:rPr lang="en-US" sz="2400" dirty="0" err="1"/>
              <a:t>numpy</a:t>
            </a:r>
            <a:r>
              <a:rPr lang="en-US" sz="2400" dirty="0"/>
              <a:t> as </a:t>
            </a:r>
            <a:r>
              <a:rPr lang="en-US" sz="2400" dirty="0" err="1"/>
              <a:t>np</a:t>
            </a:r>
            <a:endParaRPr lang="en-US" sz="2400" dirty="0"/>
          </a:p>
          <a:p>
            <a:pPr>
              <a:spcBef>
                <a:spcPts val="0"/>
              </a:spcBef>
            </a:pPr>
            <a:r>
              <a:rPr lang="en-US" sz="2400" dirty="0"/>
              <a:t>X = </a:t>
            </a:r>
            <a:r>
              <a:rPr lang="en-US" sz="2400" dirty="0" err="1"/>
              <a:t>np.array</a:t>
            </a:r>
            <a:r>
              <a:rPr lang="en-US" sz="2400" dirty="0"/>
              <a:t>([5,7,8,7,2,17,2,9,4,11,12,9,6])</a:t>
            </a:r>
          </a:p>
          <a:p>
            <a:pPr>
              <a:spcBef>
                <a:spcPts val="0"/>
              </a:spcBef>
            </a:pPr>
            <a:r>
              <a:rPr lang="en-US" sz="2400" dirty="0"/>
              <a:t>y = </a:t>
            </a:r>
            <a:r>
              <a:rPr lang="en-US" sz="2400" dirty="0" err="1"/>
              <a:t>np.array</a:t>
            </a:r>
            <a:r>
              <a:rPr lang="en-US" sz="2400" dirty="0"/>
              <a:t>([99,86,87,88,111,86,103,87,94,78,77,85,86])</a:t>
            </a:r>
          </a:p>
          <a:p>
            <a:pPr>
              <a:spcBef>
                <a:spcPts val="0"/>
              </a:spcBef>
            </a:pPr>
            <a:r>
              <a:rPr lang="en-US" sz="2400" dirty="0"/>
              <a:t>y=</a:t>
            </a:r>
            <a:r>
              <a:rPr lang="en-US" sz="2400" dirty="0" err="1"/>
              <a:t>y.reshape</a:t>
            </a:r>
            <a:r>
              <a:rPr lang="en-US" sz="2400" dirty="0"/>
              <a:t>(13,1)</a:t>
            </a:r>
          </a:p>
          <a:p>
            <a:pPr>
              <a:spcBef>
                <a:spcPts val="0"/>
              </a:spcBef>
            </a:pPr>
            <a:r>
              <a:rPr lang="en-US" sz="2400" dirty="0"/>
              <a:t>eta = 0.1</a:t>
            </a:r>
          </a:p>
          <a:p>
            <a:pPr>
              <a:spcBef>
                <a:spcPts val="0"/>
              </a:spcBef>
            </a:pPr>
            <a:r>
              <a:rPr lang="en-US" sz="2400" dirty="0"/>
              <a:t>n=</a:t>
            </a:r>
            <a:r>
              <a:rPr lang="en-US" sz="2400" dirty="0" err="1"/>
              <a:t>len</a:t>
            </a:r>
            <a:r>
              <a:rPr lang="en-US" sz="2400" dirty="0"/>
              <a:t>(X)</a:t>
            </a:r>
          </a:p>
          <a:p>
            <a:pPr>
              <a:spcBef>
                <a:spcPts val="0"/>
              </a:spcBef>
            </a:pPr>
            <a:r>
              <a:rPr lang="en-US" sz="2400" dirty="0" err="1"/>
              <a:t>X_b</a:t>
            </a:r>
            <a:r>
              <a:rPr lang="en-US" sz="2400" dirty="0"/>
              <a:t> = </a:t>
            </a:r>
            <a:r>
              <a:rPr lang="en-US" sz="2400" dirty="0" err="1"/>
              <a:t>np.c</a:t>
            </a:r>
            <a:r>
              <a:rPr lang="en-US" sz="2400" dirty="0"/>
              <a:t>_[</a:t>
            </a:r>
            <a:r>
              <a:rPr lang="en-US" sz="2400" dirty="0" err="1"/>
              <a:t>np.ones</a:t>
            </a:r>
            <a:r>
              <a:rPr lang="en-US" sz="2400" dirty="0"/>
              <a:t>((n, 1)), X] # add x0 = 1 to each instance</a:t>
            </a:r>
          </a:p>
          <a:p>
            <a:pPr>
              <a:spcBef>
                <a:spcPts val="0"/>
              </a:spcBef>
            </a:pPr>
            <a:r>
              <a:rPr lang="en-US" sz="2400" dirty="0"/>
              <a:t>theta = </a:t>
            </a:r>
            <a:r>
              <a:rPr lang="en-US" sz="2400" dirty="0" err="1"/>
              <a:t>np.random.randn</a:t>
            </a:r>
            <a:r>
              <a:rPr lang="en-US" sz="2400" dirty="0"/>
              <a:t>(2,1) # random initialization</a:t>
            </a:r>
          </a:p>
          <a:p>
            <a:pPr>
              <a:spcBef>
                <a:spcPts val="0"/>
              </a:spcBef>
            </a:pPr>
            <a:r>
              <a:rPr lang="en-US" sz="2400" dirty="0"/>
              <a:t>print("Before=",theta)</a:t>
            </a:r>
          </a:p>
          <a:p>
            <a:pPr>
              <a:spcBef>
                <a:spcPts val="0"/>
              </a:spcBef>
            </a:pPr>
            <a:r>
              <a:rPr lang="en-US" sz="2400" dirty="0"/>
              <a:t>gradients = 2/n * X_b.T.dot(X_b.dot(theta) - y)</a:t>
            </a:r>
          </a:p>
          <a:p>
            <a:pPr>
              <a:spcBef>
                <a:spcPts val="0"/>
              </a:spcBef>
            </a:pPr>
            <a:r>
              <a:rPr lang="en-US" sz="2400" dirty="0"/>
              <a:t>theta = theta - eta * gradients</a:t>
            </a:r>
          </a:p>
          <a:p>
            <a:pPr>
              <a:spcBef>
                <a:spcPts val="0"/>
              </a:spcBef>
            </a:pPr>
            <a:r>
              <a:rPr lang="en-US" sz="2400" dirty="0"/>
              <a:t>print("After=",theta)</a:t>
            </a:r>
          </a:p>
          <a:p>
            <a:pPr>
              <a:spcBef>
                <a:spcPts val="0"/>
              </a:spcBef>
            </a:pPr>
            <a:endParaRPr lang="en-US" sz="2400" dirty="0"/>
          </a:p>
        </p:txBody>
      </p:sp>
      <p:pic>
        <p:nvPicPr>
          <p:cNvPr id="4" name="Picture 3" descr="Screen Clippi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98413" y="5490119"/>
            <a:ext cx="3340620" cy="1367881"/>
          </a:xfrm>
          <a:prstGeom prst="rect">
            <a:avLst/>
          </a:prstGeom>
        </p:spPr>
      </p:pic>
    </p:spTree>
    <p:extLst>
      <p:ext uri="{BB962C8B-B14F-4D97-AF65-F5344CB8AC3E}">
        <p14:creationId xmlns:p14="http://schemas.microsoft.com/office/powerpoint/2010/main" val="128815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676" y="149453"/>
            <a:ext cx="7024744" cy="621027"/>
          </a:xfrm>
          <a:solidFill>
            <a:schemeClr val="bg2"/>
          </a:solidFill>
        </p:spPr>
        <p:txBody>
          <a:bodyPr>
            <a:noAutofit/>
          </a:bodyPr>
          <a:lstStyle/>
          <a:p>
            <a:r>
              <a:rPr lang="en-US" sz="3600" dirty="0">
                <a:solidFill>
                  <a:srgbClr val="C00000"/>
                </a:solidFill>
              </a:rPr>
              <a:t>Gradient Descent Implementation</a:t>
            </a:r>
          </a:p>
        </p:txBody>
      </p:sp>
      <p:sp>
        <p:nvSpPr>
          <p:cNvPr id="3" name="Content Placeholder 2"/>
          <p:cNvSpPr>
            <a:spLocks noGrp="1"/>
          </p:cNvSpPr>
          <p:nvPr>
            <p:ph idx="1"/>
          </p:nvPr>
        </p:nvSpPr>
        <p:spPr>
          <a:xfrm>
            <a:off x="450373" y="945897"/>
            <a:ext cx="7888406" cy="5790786"/>
          </a:xfrm>
        </p:spPr>
        <p:txBody>
          <a:bodyPr>
            <a:noAutofit/>
          </a:bodyPr>
          <a:lstStyle/>
          <a:p>
            <a:pPr>
              <a:spcBef>
                <a:spcPts val="0"/>
              </a:spcBef>
            </a:pPr>
            <a:r>
              <a:rPr lang="en-US" sz="2400" dirty="0"/>
              <a:t>eta = 0.1 # learning rate</a:t>
            </a:r>
          </a:p>
          <a:p>
            <a:pPr>
              <a:spcBef>
                <a:spcPts val="0"/>
              </a:spcBef>
            </a:pPr>
            <a:r>
              <a:rPr lang="en-US" sz="2400" dirty="0" err="1"/>
              <a:t>n_iterations</a:t>
            </a:r>
            <a:r>
              <a:rPr lang="en-US" sz="2400" dirty="0"/>
              <a:t> = 100</a:t>
            </a:r>
          </a:p>
          <a:p>
            <a:pPr>
              <a:spcBef>
                <a:spcPts val="0"/>
              </a:spcBef>
            </a:pPr>
            <a:r>
              <a:rPr lang="en-US" sz="2400" dirty="0"/>
              <a:t>m = 100</a:t>
            </a:r>
          </a:p>
          <a:p>
            <a:pPr>
              <a:spcBef>
                <a:spcPts val="0"/>
              </a:spcBef>
            </a:pPr>
            <a:r>
              <a:rPr lang="en-US" sz="2400" dirty="0"/>
              <a:t>theta = </a:t>
            </a:r>
            <a:r>
              <a:rPr lang="en-US" sz="2400" dirty="0" err="1"/>
              <a:t>np.random.randn</a:t>
            </a:r>
            <a:r>
              <a:rPr lang="en-US" sz="2400" dirty="0"/>
              <a:t>(2,1) # random initialization</a:t>
            </a:r>
          </a:p>
          <a:p>
            <a:pPr>
              <a:spcBef>
                <a:spcPts val="0"/>
              </a:spcBef>
            </a:pPr>
            <a:r>
              <a:rPr lang="en-US" sz="2400" dirty="0"/>
              <a:t>for iteration in range(</a:t>
            </a:r>
            <a:r>
              <a:rPr lang="en-US" sz="2400" dirty="0" err="1"/>
              <a:t>n_iterations</a:t>
            </a:r>
            <a:r>
              <a:rPr lang="en-US" sz="2400" dirty="0"/>
              <a:t>):</a:t>
            </a:r>
          </a:p>
          <a:p>
            <a:pPr>
              <a:spcBef>
                <a:spcPts val="0"/>
              </a:spcBef>
            </a:pPr>
            <a:r>
              <a:rPr lang="en-US" sz="2400" dirty="0"/>
              <a:t>  	gradients = 2/m * X_b.T.dot(X_b.dot(theta) - y)</a:t>
            </a:r>
          </a:p>
          <a:p>
            <a:pPr>
              <a:spcBef>
                <a:spcPts val="0"/>
              </a:spcBef>
            </a:pPr>
            <a:r>
              <a:rPr lang="en-US" sz="2400" dirty="0"/>
              <a:t>  	theta = theta - eta * gradients</a:t>
            </a:r>
          </a:p>
          <a:p>
            <a:pPr>
              <a:spcBef>
                <a:spcPts val="0"/>
              </a:spcBef>
            </a:pPr>
            <a:r>
              <a:rPr lang="en-US" sz="2400" dirty="0"/>
              <a:t>  	</a:t>
            </a:r>
            <a:r>
              <a:rPr lang="en-US" sz="2400" dirty="0" err="1"/>
              <a:t>X_new</a:t>
            </a:r>
            <a:r>
              <a:rPr lang="en-US" sz="2400" dirty="0"/>
              <a:t> = </a:t>
            </a:r>
            <a:r>
              <a:rPr lang="en-US" sz="2400" dirty="0" err="1"/>
              <a:t>np.array</a:t>
            </a:r>
            <a:r>
              <a:rPr lang="en-US" sz="2400" dirty="0"/>
              <a:t>([[0], [2]])</a:t>
            </a:r>
          </a:p>
          <a:p>
            <a:pPr>
              <a:spcBef>
                <a:spcPts val="0"/>
              </a:spcBef>
            </a:pPr>
            <a:r>
              <a:rPr lang="en-US" sz="2400" dirty="0"/>
              <a:t>  	</a:t>
            </a:r>
            <a:r>
              <a:rPr lang="en-US" sz="2400" dirty="0" err="1"/>
              <a:t>X_new_b</a:t>
            </a:r>
            <a:r>
              <a:rPr lang="en-US" sz="2400" dirty="0"/>
              <a:t> = </a:t>
            </a:r>
            <a:r>
              <a:rPr lang="en-US" sz="2400" dirty="0" err="1"/>
              <a:t>np.c</a:t>
            </a:r>
            <a:r>
              <a:rPr lang="en-US" sz="2400" dirty="0"/>
              <a:t>_[</a:t>
            </a:r>
            <a:r>
              <a:rPr lang="en-US" sz="2400" dirty="0" err="1"/>
              <a:t>np.ones</a:t>
            </a:r>
            <a:r>
              <a:rPr lang="en-US" sz="2400" dirty="0"/>
              <a:t>((2, 1)), </a:t>
            </a:r>
            <a:r>
              <a:rPr lang="en-US" sz="2400" dirty="0" err="1"/>
              <a:t>X_new</a:t>
            </a:r>
            <a:r>
              <a:rPr lang="en-US" sz="2400" dirty="0"/>
              <a:t>]</a:t>
            </a:r>
          </a:p>
          <a:p>
            <a:pPr>
              <a:spcBef>
                <a:spcPts val="0"/>
              </a:spcBef>
            </a:pPr>
            <a:r>
              <a:rPr lang="en-US" sz="2400" dirty="0"/>
              <a:t>  	</a:t>
            </a:r>
            <a:r>
              <a:rPr lang="en-US" sz="2400" dirty="0" err="1"/>
              <a:t>y_predict</a:t>
            </a:r>
            <a:r>
              <a:rPr lang="en-US" sz="2400" dirty="0"/>
              <a:t> = X_new_b.dot(theta)</a:t>
            </a:r>
          </a:p>
          <a:p>
            <a:pPr>
              <a:spcBef>
                <a:spcPts val="0"/>
              </a:spcBef>
            </a:pPr>
            <a:r>
              <a:rPr lang="en-US" sz="2400" dirty="0"/>
              <a:t>    	</a:t>
            </a:r>
            <a:r>
              <a:rPr lang="en-US" sz="2400" dirty="0" err="1"/>
              <a:t>plt.plot</a:t>
            </a:r>
            <a:r>
              <a:rPr lang="en-US" sz="2400" dirty="0"/>
              <a:t>(</a:t>
            </a:r>
            <a:r>
              <a:rPr lang="en-US" sz="2400" dirty="0" err="1"/>
              <a:t>X_new</a:t>
            </a:r>
            <a:r>
              <a:rPr lang="en-US" sz="2400" dirty="0"/>
              <a:t>, </a:t>
            </a:r>
            <a:r>
              <a:rPr lang="en-US" sz="2400" dirty="0" err="1"/>
              <a:t>y_predict</a:t>
            </a:r>
            <a:r>
              <a:rPr lang="en-US" sz="2400" dirty="0"/>
              <a:t>, "r")</a:t>
            </a:r>
          </a:p>
          <a:p>
            <a:pPr>
              <a:spcBef>
                <a:spcPts val="0"/>
              </a:spcBef>
            </a:pPr>
            <a:r>
              <a:rPr lang="en-US" sz="2400" dirty="0"/>
              <a:t>print(theta)</a:t>
            </a:r>
          </a:p>
          <a:p>
            <a:pPr>
              <a:spcBef>
                <a:spcPts val="0"/>
              </a:spcBef>
            </a:pPr>
            <a:r>
              <a:rPr lang="en-US" sz="2400" dirty="0" err="1"/>
              <a:t>plt.plot</a:t>
            </a:r>
            <a:r>
              <a:rPr lang="en-US" sz="2400" dirty="0"/>
              <a:t>(X, y, "b.")</a:t>
            </a:r>
          </a:p>
          <a:p>
            <a:pPr>
              <a:spcBef>
                <a:spcPts val="0"/>
              </a:spcBef>
            </a:pPr>
            <a:r>
              <a:rPr lang="en-US" sz="2400" dirty="0" err="1"/>
              <a:t>plt.axis</a:t>
            </a:r>
            <a:r>
              <a:rPr lang="en-US" sz="2400" dirty="0"/>
              <a:t>([0, 2, 0, 15])</a:t>
            </a:r>
          </a:p>
          <a:p>
            <a:pPr>
              <a:spcBef>
                <a:spcPts val="0"/>
              </a:spcBef>
            </a:pPr>
            <a:r>
              <a:rPr lang="en-US" sz="2400" dirty="0" err="1"/>
              <a:t>plt.show</a:t>
            </a:r>
            <a:r>
              <a:rPr lang="en-US" sz="2400" dirty="0"/>
              <a:t>()</a:t>
            </a:r>
          </a:p>
          <a:p>
            <a:pPr>
              <a:spcBef>
                <a:spcPts val="0"/>
              </a:spcBef>
            </a:pPr>
            <a:endParaRPr lang="en-US" sz="2400" dirty="0"/>
          </a:p>
        </p:txBody>
      </p:sp>
    </p:spTree>
    <p:extLst>
      <p:ext uri="{BB962C8B-B14F-4D97-AF65-F5344CB8AC3E}">
        <p14:creationId xmlns:p14="http://schemas.microsoft.com/office/powerpoint/2010/main" val="331063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barn(inVertical)">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barn(inVertical)">
                                      <p:cBhvr>
                                        <p:cTn id="7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830" y="136478"/>
            <a:ext cx="7024744" cy="805888"/>
          </a:xfrm>
          <a:solidFill>
            <a:schemeClr val="bg2"/>
          </a:solidFill>
        </p:spPr>
        <p:txBody>
          <a:bodyPr>
            <a:noAutofit/>
          </a:bodyPr>
          <a:lstStyle/>
          <a:p>
            <a:r>
              <a:rPr lang="en-US" sz="3600" b="1" dirty="0">
                <a:solidFill>
                  <a:srgbClr val="2929FF"/>
                </a:solidFill>
              </a:rPr>
              <a:t>Gradient Descent Implementation</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06" y="1131998"/>
            <a:ext cx="5672689" cy="3849434"/>
          </a:xfrm>
          <a:prstGeom prst="rect">
            <a:avLst/>
          </a:prstGeom>
        </p:spPr>
      </p:pic>
      <p:pic>
        <p:nvPicPr>
          <p:cNvPr id="7" name="Picture 6" descr="Screen Clipping"/>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356387" y="4981432"/>
            <a:ext cx="6118873" cy="1876568"/>
          </a:xfrm>
          <a:prstGeom prst="rect">
            <a:avLst/>
          </a:prstGeom>
        </p:spPr>
      </p:pic>
    </p:spTree>
    <p:extLst>
      <p:ext uri="{BB962C8B-B14F-4D97-AF65-F5344CB8AC3E}">
        <p14:creationId xmlns:p14="http://schemas.microsoft.com/office/powerpoint/2010/main" val="158790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1" y="1231901"/>
            <a:ext cx="3531177" cy="1036013"/>
          </a:xfrm>
        </p:spPr>
        <p:txBody>
          <a:bodyPr/>
          <a:lstStyle/>
          <a:p>
            <a:r>
              <a:rPr lang="en-US" b="1" dirty="0">
                <a:solidFill>
                  <a:srgbClr val="2929FF"/>
                </a:solidFill>
              </a:rPr>
              <a:t>Last Lecture..</a:t>
            </a:r>
          </a:p>
        </p:txBody>
      </p:sp>
      <p:sp>
        <p:nvSpPr>
          <p:cNvPr id="3" name="Content Placeholder 2"/>
          <p:cNvSpPr>
            <a:spLocks noGrp="1"/>
          </p:cNvSpPr>
          <p:nvPr>
            <p:ph idx="1"/>
          </p:nvPr>
        </p:nvSpPr>
        <p:spPr>
          <a:xfrm>
            <a:off x="472788" y="2715491"/>
            <a:ext cx="8214012" cy="4932218"/>
          </a:xfrm>
        </p:spPr>
        <p:txBody>
          <a:bodyPr>
            <a:noAutofit/>
          </a:bodyPr>
          <a:lstStyle/>
          <a:p>
            <a:pPr lvl="1"/>
            <a:r>
              <a:rPr lang="en-US" sz="3200" dirty="0"/>
              <a:t>Linear Regression</a:t>
            </a:r>
          </a:p>
          <a:p>
            <a:pPr marL="292100" indent="-292100">
              <a:lnSpc>
                <a:spcPct val="90000"/>
              </a:lnSpc>
            </a:pPr>
            <a:endParaRPr lang="en-US" sz="3200" dirty="0"/>
          </a:p>
          <a:p>
            <a:pPr marL="292100" indent="-292100">
              <a:lnSpc>
                <a:spcPct val="90000"/>
              </a:lnSpc>
            </a:pPr>
            <a:endParaRPr lang="en-US" sz="3200" b="1" dirty="0">
              <a:solidFill>
                <a:srgbClr val="00B0F0"/>
              </a:solidFill>
            </a:endParaRPr>
          </a:p>
          <a:p>
            <a:endParaRPr lang="en-US" sz="3200" dirty="0"/>
          </a:p>
        </p:txBody>
      </p:sp>
    </p:spTree>
    <p:extLst>
      <p:ext uri="{BB962C8B-B14F-4D97-AF65-F5344CB8AC3E}">
        <p14:creationId xmlns:p14="http://schemas.microsoft.com/office/powerpoint/2010/main" val="3231038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6887" y="427162"/>
            <a:ext cx="7024744" cy="824582"/>
          </a:xfrm>
        </p:spPr>
        <p:txBody>
          <a:bodyPr>
            <a:normAutofit/>
          </a:bodyPr>
          <a:lstStyle/>
          <a:p>
            <a:r>
              <a:rPr lang="en-US" sz="4400" b="1" dirty="0">
                <a:solidFill>
                  <a:srgbClr val="C00000"/>
                </a:solidFill>
              </a:rPr>
              <a:t>Gradient Descent</a:t>
            </a: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575" y="1312460"/>
            <a:ext cx="5240214" cy="4689231"/>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1116" y="2364473"/>
            <a:ext cx="3452884" cy="2333951"/>
          </a:xfrm>
          <a:prstGeom prst="rect">
            <a:avLst/>
          </a:prstGeom>
        </p:spPr>
      </p:pic>
    </p:spTree>
    <p:extLst>
      <p:ext uri="{BB962C8B-B14F-4D97-AF65-F5344CB8AC3E}">
        <p14:creationId xmlns:p14="http://schemas.microsoft.com/office/powerpoint/2010/main" val="302958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2929FF"/>
                </a:solidFill>
              </a:rPr>
              <a:t>Batch Gradient Descent</a:t>
            </a:r>
          </a:p>
        </p:txBody>
      </p:sp>
      <p:sp>
        <p:nvSpPr>
          <p:cNvPr id="3" name="Content Placeholder 2"/>
          <p:cNvSpPr>
            <a:spLocks noGrp="1"/>
          </p:cNvSpPr>
          <p:nvPr>
            <p:ph idx="1"/>
          </p:nvPr>
        </p:nvSpPr>
        <p:spPr/>
        <p:txBody>
          <a:bodyPr>
            <a:noAutofit/>
          </a:bodyPr>
          <a:lstStyle/>
          <a:p>
            <a:r>
              <a:rPr lang="en-US" sz="2800" dirty="0"/>
              <a:t>Notice that this Algorithm involves calculations over the full training set </a:t>
            </a:r>
            <a:r>
              <a:rPr lang="en-US" sz="2800" b="1" dirty="0"/>
              <a:t>X</a:t>
            </a:r>
            <a:r>
              <a:rPr lang="en-US" sz="2800" dirty="0"/>
              <a:t>, at each Gradient Descent step! This is why the algorithm is called </a:t>
            </a:r>
            <a:r>
              <a:rPr lang="en-US" sz="2800" i="1" dirty="0"/>
              <a:t>Batch Gradient Descent</a:t>
            </a:r>
            <a:r>
              <a:rPr lang="en-US" sz="2800" dirty="0"/>
              <a:t>:</a:t>
            </a:r>
          </a:p>
          <a:p>
            <a:r>
              <a:rPr lang="en-US" sz="2800" dirty="0"/>
              <a:t>It uses the whole batch of training  whole data at every step. As a result it is terribly slow on very large training sets  </a:t>
            </a:r>
            <a:br>
              <a:rPr lang="en-US" sz="2800" dirty="0"/>
            </a:br>
            <a:endParaRPr lang="en-US" sz="2800" dirty="0"/>
          </a:p>
        </p:txBody>
      </p:sp>
    </p:spTree>
    <p:extLst>
      <p:ext uri="{BB962C8B-B14F-4D97-AF65-F5344CB8AC3E}">
        <p14:creationId xmlns:p14="http://schemas.microsoft.com/office/powerpoint/2010/main" val="409800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050E-8081-40E5-A2F7-C6D506F32A67}"/>
              </a:ext>
            </a:extLst>
          </p:cNvPr>
          <p:cNvSpPr>
            <a:spLocks noGrp="1"/>
          </p:cNvSpPr>
          <p:nvPr>
            <p:ph type="title"/>
          </p:nvPr>
        </p:nvSpPr>
        <p:spPr/>
        <p:txBody>
          <a:bodyPr>
            <a:normAutofit/>
          </a:bodyPr>
          <a:lstStyle/>
          <a:p>
            <a:r>
              <a:rPr lang="en-US" sz="4400" dirty="0">
                <a:solidFill>
                  <a:srgbClr val="2929FF"/>
                </a:solidFill>
              </a:rPr>
              <a:t>Learning Rate</a:t>
            </a:r>
          </a:p>
        </p:txBody>
      </p:sp>
      <p:sp>
        <p:nvSpPr>
          <p:cNvPr id="3" name="Content Placeholder 2">
            <a:extLst>
              <a:ext uri="{FF2B5EF4-FFF2-40B4-BE49-F238E27FC236}">
                <a16:creationId xmlns:a16="http://schemas.microsoft.com/office/drawing/2014/main" id="{999D80F6-D7F8-4756-8013-65FDC79B3CF8}"/>
              </a:ext>
            </a:extLst>
          </p:cNvPr>
          <p:cNvSpPr>
            <a:spLocks noGrp="1"/>
          </p:cNvSpPr>
          <p:nvPr>
            <p:ph idx="1"/>
          </p:nvPr>
        </p:nvSpPr>
        <p:spPr/>
        <p:txBody>
          <a:bodyPr>
            <a:normAutofit lnSpcReduction="10000"/>
          </a:bodyPr>
          <a:lstStyle/>
          <a:p>
            <a:r>
              <a:rPr lang="en-US" sz="2800" dirty="0">
                <a:latin typeface="Times-Roman"/>
              </a:rPr>
              <a:t>The parameter </a:t>
            </a:r>
            <a:r>
              <a:rPr lang="el-GR" sz="2800" b="1" dirty="0">
                <a:solidFill>
                  <a:srgbClr val="FF0000"/>
                </a:solidFill>
                <a:latin typeface="Times New Roman"/>
                <a:cs typeface="Times New Roman"/>
              </a:rPr>
              <a:t>η</a:t>
            </a:r>
            <a:r>
              <a:rPr lang="en-US" sz="2800" dirty="0">
                <a:latin typeface="Times-Roman"/>
              </a:rPr>
              <a:t>, which we called the Learning Rate/</a:t>
            </a:r>
            <a:r>
              <a:rPr lang="en-US" sz="2800" b="1" dirty="0">
                <a:latin typeface="Times-Bold"/>
              </a:rPr>
              <a:t>step size</a:t>
            </a:r>
          </a:p>
          <a:p>
            <a:r>
              <a:rPr lang="en-US" sz="2800" dirty="0">
                <a:latin typeface="Times-Bold"/>
              </a:rPr>
              <a:t>Its value is very important for Gradient Descent</a:t>
            </a:r>
          </a:p>
          <a:p>
            <a:r>
              <a:rPr lang="en-US" sz="2800" dirty="0">
                <a:latin typeface="Times-Bold"/>
              </a:rPr>
              <a:t>It determine the speed of learning</a:t>
            </a:r>
          </a:p>
          <a:p>
            <a:r>
              <a:rPr lang="en-US" sz="2800" b="1" dirty="0">
                <a:solidFill>
                  <a:srgbClr val="FF0000"/>
                </a:solidFill>
                <a:latin typeface="Times New Roman"/>
                <a:cs typeface="Times New Roman"/>
              </a:rPr>
              <a:t>Fix Value or entire learning </a:t>
            </a:r>
            <a:r>
              <a:rPr lang="en-US" sz="2800" b="1" dirty="0">
                <a:latin typeface="Times-Bold"/>
              </a:rPr>
              <a:t>: </a:t>
            </a:r>
            <a:r>
              <a:rPr lang="en-US" sz="2800" dirty="0">
                <a:latin typeface="Times-Bold"/>
              </a:rPr>
              <a:t>We can try Small, Large and medium values</a:t>
            </a:r>
          </a:p>
          <a:p>
            <a:r>
              <a:rPr lang="en-US" sz="2800" b="1" dirty="0">
                <a:solidFill>
                  <a:srgbClr val="FF0000"/>
                </a:solidFill>
                <a:latin typeface="Times New Roman"/>
                <a:cs typeface="Times New Roman"/>
              </a:rPr>
              <a:t>Adaptive Value</a:t>
            </a:r>
            <a:r>
              <a:rPr lang="en-US" sz="2800" b="1" dirty="0">
                <a:latin typeface="Times-Bold"/>
              </a:rPr>
              <a:t>:</a:t>
            </a:r>
            <a:r>
              <a:rPr lang="en-US" sz="2800" dirty="0">
                <a:latin typeface="Times-Bold"/>
              </a:rPr>
              <a:t> </a:t>
            </a:r>
          </a:p>
          <a:p>
            <a:endParaRPr lang="en-US" sz="2800" dirty="0"/>
          </a:p>
          <a:p>
            <a:endParaRPr lang="en-US" sz="2800" dirty="0"/>
          </a:p>
        </p:txBody>
      </p:sp>
    </p:spTree>
    <p:extLst>
      <p:ext uri="{BB962C8B-B14F-4D97-AF65-F5344CB8AC3E}">
        <p14:creationId xmlns:p14="http://schemas.microsoft.com/office/powerpoint/2010/main" val="2883357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8" y="221673"/>
            <a:ext cx="7024744" cy="796632"/>
          </a:xfrm>
          <a:solidFill>
            <a:schemeClr val="accent6">
              <a:lumMod val="20000"/>
              <a:lumOff val="80000"/>
            </a:schemeClr>
          </a:solidFill>
        </p:spPr>
        <p:txBody>
          <a:bodyPr vert="horz" lIns="91440" tIns="45720" rIns="91440" bIns="45720" rtlCol="0" anchor="b">
            <a:normAutofit/>
          </a:bodyPr>
          <a:lstStyle/>
          <a:p>
            <a:r>
              <a:rPr lang="en-US" sz="4000" b="1" dirty="0">
                <a:solidFill>
                  <a:srgbClr val="2929FF"/>
                </a:solidFill>
              </a:rPr>
              <a:t>Gradient Descent Algorithm</a:t>
            </a:r>
          </a:p>
        </p:txBody>
      </p:sp>
      <p:sp>
        <p:nvSpPr>
          <p:cNvPr id="6" name="Rectangle 5"/>
          <p:cNvSpPr/>
          <p:nvPr/>
        </p:nvSpPr>
        <p:spPr>
          <a:xfrm>
            <a:off x="2013173" y="1195496"/>
            <a:ext cx="3754581" cy="830997"/>
          </a:xfrm>
          <a:prstGeom prst="rect">
            <a:avLst/>
          </a:prstGeom>
        </p:spPr>
        <p:txBody>
          <a:bodyPr wrap="square">
            <a:spAutoFit/>
          </a:bodyPr>
          <a:lstStyle/>
          <a:p>
            <a:r>
              <a:rPr lang="en-US" sz="2400" dirty="0">
                <a:latin typeface="Times-Roman"/>
              </a:rPr>
              <a:t>The parameter </a:t>
            </a:r>
            <a:r>
              <a:rPr lang="el-GR" sz="2400" b="1" dirty="0">
                <a:latin typeface="Times New Roman"/>
                <a:cs typeface="Times New Roman"/>
              </a:rPr>
              <a:t>η</a:t>
            </a:r>
            <a:r>
              <a:rPr lang="en-US" sz="2400" dirty="0">
                <a:latin typeface="Times-Roman"/>
              </a:rPr>
              <a:t>, which we called the </a:t>
            </a:r>
            <a:r>
              <a:rPr lang="en-US" sz="2400" b="1" dirty="0">
                <a:latin typeface="Times-Bold"/>
              </a:rPr>
              <a:t>step size</a:t>
            </a:r>
            <a:endParaRPr lang="en-US" sz="2400"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6063" y="2497015"/>
            <a:ext cx="4901576" cy="3856896"/>
          </a:xfrm>
          <a:prstGeom prst="rect">
            <a:avLst/>
          </a:prstGeom>
        </p:spPr>
      </p:pic>
    </p:spTree>
    <p:extLst>
      <p:ext uri="{BB962C8B-B14F-4D97-AF65-F5344CB8AC3E}">
        <p14:creationId xmlns:p14="http://schemas.microsoft.com/office/powerpoint/2010/main" val="3504308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563" y="0"/>
            <a:ext cx="7024744" cy="1143000"/>
          </a:xfrm>
        </p:spPr>
        <p:txBody>
          <a:bodyPr vert="horz" lIns="91440" tIns="45720" rIns="91440" bIns="45720" rtlCol="0" anchor="b">
            <a:normAutofit/>
          </a:bodyPr>
          <a:lstStyle/>
          <a:p>
            <a:r>
              <a:rPr lang="en-US" sz="4000" b="1" dirty="0">
                <a:solidFill>
                  <a:srgbClr val="2929FF"/>
                </a:solidFill>
              </a:rPr>
              <a:t>Gradient Descent</a:t>
            </a:r>
          </a:p>
        </p:txBody>
      </p: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938" r="3924"/>
          <a:stretch/>
        </p:blipFill>
        <p:spPr>
          <a:xfrm>
            <a:off x="858982" y="1143000"/>
            <a:ext cx="7176653" cy="5036127"/>
          </a:xfrm>
          <a:prstGeom prst="rect">
            <a:avLst/>
          </a:prstGeom>
        </p:spPr>
      </p:pic>
    </p:spTree>
    <p:extLst>
      <p:ext uri="{BB962C8B-B14F-4D97-AF65-F5344CB8AC3E}">
        <p14:creationId xmlns:p14="http://schemas.microsoft.com/office/powerpoint/2010/main" val="294776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563" y="0"/>
            <a:ext cx="7024744" cy="1143000"/>
          </a:xfrm>
        </p:spPr>
        <p:txBody>
          <a:bodyPr vert="horz" lIns="91440" tIns="45720" rIns="91440" bIns="45720" rtlCol="0" anchor="b">
            <a:normAutofit/>
          </a:bodyPr>
          <a:lstStyle/>
          <a:p>
            <a:r>
              <a:rPr lang="en-US" sz="4000" b="1" dirty="0">
                <a:solidFill>
                  <a:srgbClr val="2929FF"/>
                </a:solidFill>
              </a:rPr>
              <a:t>Gradient Descent</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74" y="1274618"/>
            <a:ext cx="7172214" cy="4849091"/>
          </a:xfrm>
          <a:prstGeom prst="rect">
            <a:avLst/>
          </a:prstGeom>
        </p:spPr>
      </p:pic>
    </p:spTree>
    <p:extLst>
      <p:ext uri="{BB962C8B-B14F-4D97-AF65-F5344CB8AC3E}">
        <p14:creationId xmlns:p14="http://schemas.microsoft.com/office/powerpoint/2010/main" val="3765297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rgbClr val="2929FF"/>
                </a:solidFill>
              </a:rPr>
              <a:t>Learning Rate Effects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81" y="2411851"/>
            <a:ext cx="9021435" cy="3562847"/>
          </a:xfrm>
          <a:prstGeom prst="rect">
            <a:avLst/>
          </a:prstGeom>
        </p:spPr>
      </p:pic>
    </p:spTree>
    <p:extLst>
      <p:ext uri="{BB962C8B-B14F-4D97-AF65-F5344CB8AC3E}">
        <p14:creationId xmlns:p14="http://schemas.microsoft.com/office/powerpoint/2010/main" val="3007144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5520"/>
            <a:ext cx="7024744" cy="1143000"/>
          </a:xfrm>
        </p:spPr>
        <p:txBody>
          <a:bodyPr>
            <a:normAutofit/>
          </a:bodyPr>
          <a:lstStyle/>
          <a:p>
            <a:r>
              <a:rPr lang="en-US" sz="4000" b="1" dirty="0">
                <a:solidFill>
                  <a:srgbClr val="2929FF"/>
                </a:solidFill>
              </a:rPr>
              <a:t>Stochastic Gradient Descent</a:t>
            </a:r>
          </a:p>
        </p:txBody>
      </p:sp>
      <p:sp>
        <p:nvSpPr>
          <p:cNvPr id="3" name="Content Placeholder 2"/>
          <p:cNvSpPr>
            <a:spLocks noGrp="1"/>
          </p:cNvSpPr>
          <p:nvPr>
            <p:ph idx="1"/>
          </p:nvPr>
        </p:nvSpPr>
        <p:spPr>
          <a:xfrm>
            <a:off x="1043493" y="2009748"/>
            <a:ext cx="6777317" cy="3508977"/>
          </a:xfrm>
        </p:spPr>
        <p:txBody>
          <a:bodyPr>
            <a:noAutofit/>
          </a:bodyPr>
          <a:lstStyle/>
          <a:p>
            <a:r>
              <a:rPr lang="en-US" sz="2400" dirty="0"/>
              <a:t>At the opposite extreme, </a:t>
            </a:r>
            <a:r>
              <a:rPr lang="en-US" sz="2400" i="1" dirty="0"/>
              <a:t>Stochastic Gradient Descent </a:t>
            </a:r>
            <a:r>
              <a:rPr lang="en-US" sz="2400" dirty="0"/>
              <a:t>just picks a random instance in the training set at every step and computes the gradients based only on that single instance. </a:t>
            </a:r>
          </a:p>
          <a:p>
            <a:r>
              <a:rPr lang="en-US" sz="2400" dirty="0"/>
              <a:t>Obviously this makes the algorithm much faster since it has very little data to manipulate at every iteration. </a:t>
            </a:r>
          </a:p>
          <a:p>
            <a:r>
              <a:rPr lang="en-US" sz="2400" dirty="0"/>
              <a:t>It also makes it possible to train on huge training sets, since only one instance needs to be in memory at each iteration (SGD can be implemented as an out-of-core algorithm </a:t>
            </a:r>
            <a:br>
              <a:rPr lang="en-US" sz="2400" dirty="0"/>
            </a:br>
            <a:endParaRPr lang="en-US" sz="2400" dirty="0"/>
          </a:p>
        </p:txBody>
      </p:sp>
    </p:spTree>
    <p:extLst>
      <p:ext uri="{BB962C8B-B14F-4D97-AF65-F5344CB8AC3E}">
        <p14:creationId xmlns:p14="http://schemas.microsoft.com/office/powerpoint/2010/main" val="129243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645520"/>
            <a:ext cx="7024744" cy="1143000"/>
          </a:xfrm>
        </p:spPr>
        <p:txBody>
          <a:bodyPr>
            <a:normAutofit/>
          </a:bodyPr>
          <a:lstStyle/>
          <a:p>
            <a:r>
              <a:rPr lang="en-US" sz="4000" b="1" dirty="0">
                <a:solidFill>
                  <a:srgbClr val="2929FF"/>
                </a:solidFill>
              </a:rPr>
              <a:t>Stochastic Gradient Descent</a:t>
            </a:r>
          </a:p>
        </p:txBody>
      </p:sp>
      <p:sp>
        <p:nvSpPr>
          <p:cNvPr id="3" name="Content Placeholder 2"/>
          <p:cNvSpPr>
            <a:spLocks noGrp="1"/>
          </p:cNvSpPr>
          <p:nvPr>
            <p:ph idx="1"/>
          </p:nvPr>
        </p:nvSpPr>
        <p:spPr>
          <a:xfrm>
            <a:off x="1043493" y="2009748"/>
            <a:ext cx="6777317" cy="3508977"/>
          </a:xfrm>
        </p:spPr>
        <p:txBody>
          <a:bodyPr>
            <a:noAutofit/>
          </a:bodyPr>
          <a:lstStyle/>
          <a:p>
            <a:r>
              <a:rPr lang="en-US" sz="2400" dirty="0"/>
              <a:t>On the other hand, due to its stochastic (i.e., random) nature, this algorithm is much</a:t>
            </a:r>
            <a:br>
              <a:rPr lang="en-US" sz="2400" dirty="0"/>
            </a:br>
            <a:r>
              <a:rPr lang="en-US" sz="2400" dirty="0"/>
              <a:t>less regular than Batch Gradient Descent: instead of gently decreasing until it reaches</a:t>
            </a:r>
            <a:br>
              <a:rPr lang="en-US" sz="2400" dirty="0"/>
            </a:br>
            <a:r>
              <a:rPr lang="en-US" sz="2400" dirty="0"/>
              <a:t>the minimum, the cost function will bounce up and down, decreasing only on aver‐</a:t>
            </a:r>
            <a:br>
              <a:rPr lang="en-US" sz="2400" dirty="0"/>
            </a:br>
            <a:r>
              <a:rPr lang="en-US" sz="2400" dirty="0"/>
              <a:t>age. Over time it will end up very close to the minimum, but once it gets there it will</a:t>
            </a:r>
            <a:br>
              <a:rPr lang="en-US" sz="2400" dirty="0"/>
            </a:br>
            <a:r>
              <a:rPr lang="en-US" sz="2400" dirty="0"/>
              <a:t>continue to bounce around, never settling down </a:t>
            </a:r>
          </a:p>
          <a:p>
            <a:r>
              <a:rPr lang="en-US" sz="2400" dirty="0"/>
              <a:t>So once the algorithm stops, the final parameter values are </a:t>
            </a:r>
            <a:r>
              <a:rPr lang="en-US" sz="2400" b="1" dirty="0">
                <a:solidFill>
                  <a:srgbClr val="C00000"/>
                </a:solidFill>
              </a:rPr>
              <a:t>good</a:t>
            </a:r>
            <a:r>
              <a:rPr lang="en-US" sz="2400" dirty="0"/>
              <a:t>, but not </a:t>
            </a:r>
            <a:r>
              <a:rPr lang="en-US" sz="2400" b="1" dirty="0">
                <a:solidFill>
                  <a:srgbClr val="C00000"/>
                </a:solidFill>
              </a:rPr>
              <a:t>optimal </a:t>
            </a:r>
            <a:br>
              <a:rPr lang="en-US" sz="2400" dirty="0"/>
            </a:br>
            <a:br>
              <a:rPr lang="en-US" sz="2400" dirty="0"/>
            </a:br>
            <a:endParaRPr lang="en-US" sz="2400" dirty="0"/>
          </a:p>
        </p:txBody>
      </p:sp>
    </p:spTree>
    <p:extLst>
      <p:ext uri="{BB962C8B-B14F-4D97-AF65-F5344CB8AC3E}">
        <p14:creationId xmlns:p14="http://schemas.microsoft.com/office/powerpoint/2010/main" val="202934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Stochastic &amp; Batch GD</a:t>
            </a:r>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10040"/>
          <a:stretch/>
        </p:blipFill>
        <p:spPr>
          <a:xfrm>
            <a:off x="232012" y="2662744"/>
            <a:ext cx="4489014" cy="3608068"/>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026" y="2662744"/>
            <a:ext cx="4270052" cy="3608068"/>
          </a:xfrm>
          <a:prstGeom prst="rect">
            <a:avLst/>
          </a:prstGeom>
        </p:spPr>
      </p:pic>
    </p:spTree>
    <p:extLst>
      <p:ext uri="{BB962C8B-B14F-4D97-AF65-F5344CB8AC3E}">
        <p14:creationId xmlns:p14="http://schemas.microsoft.com/office/powerpoint/2010/main" val="2581289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858982"/>
            <a:ext cx="7024744" cy="762000"/>
          </a:xfrm>
        </p:spPr>
        <p:txBody>
          <a:bodyPr>
            <a:normAutofit fontScale="90000"/>
          </a:bodyPr>
          <a:lstStyle/>
          <a:p>
            <a:r>
              <a:rPr lang="en-US" dirty="0">
                <a:latin typeface="Segoe Print"/>
                <a:cs typeface="Segoe Print"/>
              </a:rPr>
              <a:t>Model Based Approach</a:t>
            </a:r>
            <a:br>
              <a:rPr lang="en-US" dirty="0">
                <a:latin typeface="Segoe Print"/>
                <a:cs typeface="Segoe Print"/>
              </a:rPr>
            </a:br>
            <a:endParaRPr lang="en-US" dirty="0"/>
          </a:p>
        </p:txBody>
      </p:sp>
      <p:graphicFrame>
        <p:nvGraphicFramePr>
          <p:cNvPr id="4" name="Content Placeholder 3"/>
          <p:cNvGraphicFramePr>
            <a:graphicFrameLocks noGrp="1"/>
          </p:cNvGraphicFramePr>
          <p:nvPr>
            <p:ph idx="1"/>
            <p:extLst/>
          </p:nvPr>
        </p:nvGraphicFramePr>
        <p:xfrm>
          <a:off x="609601" y="2323653"/>
          <a:ext cx="7883236" cy="3869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609601" y="1475509"/>
            <a:ext cx="8049490"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5" normalizeH="0" baseline="0" noProof="0" dirty="0">
                <a:ln>
                  <a:noFill/>
                </a:ln>
                <a:solidFill>
                  <a:prstClr val="black"/>
                </a:solidFill>
                <a:effectLst/>
                <a:uLnTx/>
                <a:uFillTx/>
                <a:latin typeface="Segoe Print"/>
                <a:ea typeface="+mn-ea"/>
                <a:cs typeface="Segoe Print"/>
              </a:rPr>
              <a:t>Different </a:t>
            </a:r>
            <a:r>
              <a:rPr kumimoji="0" lang="en-US" sz="1800" b="0" i="0" u="none" strike="noStrike" kern="1200" cap="none" spc="0" normalizeH="0" baseline="0" noProof="0" dirty="0">
                <a:ln>
                  <a:noFill/>
                </a:ln>
                <a:solidFill>
                  <a:prstClr val="black"/>
                </a:solidFill>
                <a:effectLst/>
                <a:uLnTx/>
                <a:uFillTx/>
                <a:latin typeface="Segoe Print"/>
                <a:ea typeface="+mn-ea"/>
                <a:cs typeface="Segoe Print"/>
              </a:rPr>
              <a:t>from </a:t>
            </a:r>
            <a:r>
              <a:rPr kumimoji="0" lang="en-US" sz="1800" b="0" i="0" u="none" strike="noStrike" kern="1200" cap="none" spc="-5" normalizeH="0" baseline="0" noProof="0" dirty="0">
                <a:ln>
                  <a:noFill/>
                </a:ln>
                <a:solidFill>
                  <a:prstClr val="black"/>
                </a:solidFill>
                <a:effectLst/>
                <a:uLnTx/>
                <a:uFillTx/>
                <a:latin typeface="Segoe Print"/>
                <a:ea typeface="+mn-ea"/>
                <a:cs typeface="Segoe Print"/>
              </a:rPr>
              <a:t>KNN: Linear regression </a:t>
            </a:r>
            <a:r>
              <a:rPr kumimoji="0" lang="en-US" sz="1800" b="0" i="0" u="none" strike="noStrike" kern="1200" cap="none" spc="0" normalizeH="0" baseline="0" noProof="0" dirty="0">
                <a:ln>
                  <a:noFill/>
                </a:ln>
                <a:solidFill>
                  <a:prstClr val="black"/>
                </a:solidFill>
                <a:effectLst/>
                <a:uLnTx/>
                <a:uFillTx/>
                <a:latin typeface="Segoe Print"/>
                <a:ea typeface="+mn-ea"/>
                <a:cs typeface="Segoe Print"/>
              </a:rPr>
              <a:t>adopts a modular approach </a:t>
            </a:r>
            <a:r>
              <a:rPr kumimoji="0" lang="en-US" sz="1800" b="0" i="0" u="none" strike="noStrike" kern="1200" cap="none" spc="-5" normalizeH="0" baseline="0" noProof="0" dirty="0">
                <a:ln>
                  <a:noFill/>
                </a:ln>
                <a:solidFill>
                  <a:prstClr val="black"/>
                </a:solidFill>
                <a:effectLst/>
                <a:uLnTx/>
                <a:uFillTx/>
                <a:latin typeface="Segoe Print"/>
                <a:ea typeface="+mn-ea"/>
                <a:cs typeface="Segoe Print"/>
              </a:rPr>
              <a:t>which we will </a:t>
            </a:r>
            <a:r>
              <a:rPr kumimoji="0" lang="en-US" sz="1800" b="0" i="0" u="none" strike="noStrike" kern="1200" cap="none" spc="0" normalizeH="0" baseline="0" noProof="0" dirty="0">
                <a:ln>
                  <a:noFill/>
                </a:ln>
                <a:solidFill>
                  <a:prstClr val="black"/>
                </a:solidFill>
                <a:effectLst/>
                <a:uLnTx/>
                <a:uFillTx/>
                <a:latin typeface="Segoe Print"/>
                <a:ea typeface="+mn-ea"/>
                <a:cs typeface="Segoe Print"/>
              </a:rPr>
              <a:t>use </a:t>
            </a:r>
            <a:r>
              <a:rPr kumimoji="0" lang="en-US" sz="1800" b="0" i="0" u="none" strike="noStrike" kern="1200" cap="none" spc="-705" normalizeH="0" baseline="0" noProof="0" dirty="0">
                <a:ln>
                  <a:noFill/>
                </a:ln>
                <a:solidFill>
                  <a:prstClr val="black"/>
                </a:solidFill>
                <a:effectLst/>
                <a:uLnTx/>
                <a:uFillTx/>
                <a:latin typeface="Segoe Print"/>
                <a:ea typeface="+mn-ea"/>
                <a:cs typeface="Segoe Print"/>
              </a:rPr>
              <a:t> </a:t>
            </a:r>
            <a:r>
              <a:rPr kumimoji="0" lang="en-US" sz="1800" b="0" i="0" u="none" strike="noStrike" kern="1200" cap="none" spc="0" normalizeH="0" baseline="0" noProof="0" dirty="0">
                <a:ln>
                  <a:noFill/>
                </a:ln>
                <a:solidFill>
                  <a:prstClr val="black"/>
                </a:solidFill>
                <a:effectLst/>
                <a:uLnTx/>
                <a:uFillTx/>
                <a:latin typeface="Segoe Print"/>
                <a:ea typeface="+mn-ea"/>
                <a:cs typeface="Segoe Print"/>
              </a:rPr>
              <a:t>most </a:t>
            </a:r>
            <a:r>
              <a:rPr kumimoji="0" lang="en-US" sz="1800" b="0" i="0" u="none" strike="noStrike" kern="1200" cap="none" spc="-5" normalizeH="0" baseline="0" noProof="0" dirty="0">
                <a:ln>
                  <a:noFill/>
                </a:ln>
                <a:solidFill>
                  <a:prstClr val="black"/>
                </a:solidFill>
                <a:effectLst/>
                <a:uLnTx/>
                <a:uFillTx/>
                <a:latin typeface="Segoe Print"/>
                <a:ea typeface="+mn-ea"/>
                <a:cs typeface="Segoe Print"/>
              </a:rPr>
              <a:t>of </a:t>
            </a:r>
            <a:r>
              <a:rPr kumimoji="0" lang="en-US" sz="1800" b="0" i="0" u="none" strike="noStrike" kern="1200" cap="none" spc="0" normalizeH="0" baseline="0" noProof="0" dirty="0">
                <a:ln>
                  <a:noFill/>
                </a:ln>
                <a:solidFill>
                  <a:prstClr val="black"/>
                </a:solidFill>
                <a:effectLst/>
                <a:uLnTx/>
                <a:uFillTx/>
                <a:latin typeface="Segoe Print"/>
                <a:ea typeface="+mn-ea"/>
                <a:cs typeface="Segoe Print"/>
              </a:rPr>
              <a:t>the</a:t>
            </a:r>
            <a:r>
              <a:rPr kumimoji="0" lang="en-US" sz="1800" b="0" i="0" u="none" strike="noStrike" kern="1200" cap="none" spc="5" normalizeH="0" baseline="0" noProof="0" dirty="0">
                <a:ln>
                  <a:noFill/>
                </a:ln>
                <a:solidFill>
                  <a:prstClr val="black"/>
                </a:solidFill>
                <a:effectLst/>
                <a:uLnTx/>
                <a:uFillTx/>
                <a:latin typeface="Segoe Print"/>
                <a:ea typeface="+mn-ea"/>
                <a:cs typeface="Segoe Print"/>
              </a:rPr>
              <a:t> </a:t>
            </a:r>
            <a:r>
              <a:rPr kumimoji="0" lang="en-US" sz="1800" b="0" i="0" u="none" strike="noStrike" kern="1200" cap="none" spc="0" normalizeH="0" baseline="0" noProof="0" dirty="0">
                <a:ln>
                  <a:noFill/>
                </a:ln>
                <a:solidFill>
                  <a:prstClr val="black"/>
                </a:solidFill>
                <a:effectLst/>
                <a:uLnTx/>
                <a:uFillTx/>
                <a:latin typeface="Segoe Print"/>
                <a:ea typeface="+mn-ea"/>
                <a:cs typeface="Segoe Print"/>
              </a:rPr>
              <a:t>times</a:t>
            </a:r>
            <a:r>
              <a:rPr kumimoji="0" lang="en-US" sz="1800" b="0" i="0" u="none" strike="noStrike" kern="1200" cap="none" spc="15" normalizeH="0" baseline="0" noProof="0" dirty="0">
                <a:ln>
                  <a:noFill/>
                </a:ln>
                <a:solidFill>
                  <a:prstClr val="black"/>
                </a:solidFill>
                <a:effectLst/>
                <a:uLnTx/>
                <a:uFillTx/>
                <a:latin typeface="Segoe Print"/>
                <a:ea typeface="+mn-ea"/>
                <a:cs typeface="Segoe Print"/>
              </a:rPr>
              <a:t> </a:t>
            </a:r>
            <a:r>
              <a:rPr kumimoji="0" lang="en-US" sz="1800" b="0" i="0" u="none" strike="noStrike" kern="1200" cap="none" spc="-5" normalizeH="0" baseline="0" noProof="0" dirty="0">
                <a:ln>
                  <a:noFill/>
                </a:ln>
                <a:solidFill>
                  <a:prstClr val="black"/>
                </a:solidFill>
                <a:effectLst/>
                <a:uLnTx/>
                <a:uFillTx/>
                <a:latin typeface="Segoe Print"/>
                <a:ea typeface="+mn-ea"/>
                <a:cs typeface="Segoe Print"/>
              </a:rPr>
              <a:t>in </a:t>
            </a:r>
            <a:r>
              <a:rPr kumimoji="0" lang="en-US" sz="1800" b="0" i="0" u="none" strike="noStrike" kern="1200" cap="none" spc="0" normalizeH="0" baseline="0" noProof="0" dirty="0">
                <a:ln>
                  <a:noFill/>
                </a:ln>
                <a:solidFill>
                  <a:prstClr val="black"/>
                </a:solidFill>
                <a:effectLst/>
                <a:uLnTx/>
                <a:uFillTx/>
                <a:latin typeface="Segoe Print"/>
                <a:ea typeface="+mn-ea"/>
                <a:cs typeface="Segoe Print"/>
              </a:rPr>
              <a:t>the course.</a:t>
            </a:r>
            <a:endParaRPr kumimoji="0" lang="en-US" sz="1800" b="0" i="0" u="none" strike="noStrike" kern="1200" cap="none" spc="0" normalizeH="0" baseline="0" noProof="0" dirty="0">
              <a:ln>
                <a:noFill/>
              </a:ln>
              <a:solidFill>
                <a:prstClr val="black"/>
              </a:solidFill>
              <a:effectLst/>
              <a:uLnTx/>
              <a:uFillTx/>
              <a:latin typeface="Cambria"/>
              <a:ea typeface="+mn-ea"/>
              <a:cs typeface="+mn-cs"/>
            </a:endParaRPr>
          </a:p>
        </p:txBody>
      </p:sp>
    </p:spTree>
    <p:extLst>
      <p:ext uri="{BB962C8B-B14F-4D97-AF65-F5344CB8AC3E}">
        <p14:creationId xmlns:p14="http://schemas.microsoft.com/office/powerpoint/2010/main" val="2074391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193" y="150126"/>
            <a:ext cx="8529851" cy="6591868"/>
          </a:xfrm>
        </p:spPr>
      </p:pic>
    </p:spTree>
    <p:extLst>
      <p:ext uri="{BB962C8B-B14F-4D97-AF65-F5344CB8AC3E}">
        <p14:creationId xmlns:p14="http://schemas.microsoft.com/office/powerpoint/2010/main" val="2360611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09040"/>
            <a:ext cx="7024744" cy="1143000"/>
          </a:xfrm>
        </p:spPr>
        <p:txBody>
          <a:bodyPr>
            <a:normAutofit/>
          </a:bodyPr>
          <a:lstStyle/>
          <a:p>
            <a:r>
              <a:rPr lang="en-US" sz="4000" dirty="0"/>
              <a:t>Mini-batch Gradient Descent</a:t>
            </a:r>
          </a:p>
        </p:txBody>
      </p:sp>
      <p:sp>
        <p:nvSpPr>
          <p:cNvPr id="3" name="Content Placeholder 2"/>
          <p:cNvSpPr>
            <a:spLocks noGrp="1"/>
          </p:cNvSpPr>
          <p:nvPr>
            <p:ph idx="1"/>
          </p:nvPr>
        </p:nvSpPr>
        <p:spPr>
          <a:xfrm>
            <a:off x="1043493" y="1886916"/>
            <a:ext cx="7281641" cy="3508977"/>
          </a:xfrm>
        </p:spPr>
        <p:txBody>
          <a:bodyPr>
            <a:noAutofit/>
          </a:bodyPr>
          <a:lstStyle/>
          <a:p>
            <a:r>
              <a:rPr lang="en-US" sz="2400" dirty="0"/>
              <a:t>At each step, instead of computing the gradients based on the full training set (as in Batch GD) or based on just one instance (as in Stochastic GD), Mini batch GD computes the gradients on small random sets of instances called </a:t>
            </a:r>
            <a:r>
              <a:rPr lang="en-US" sz="2400" i="1" dirty="0" err="1"/>
              <a:t>minibatches</a:t>
            </a:r>
            <a:r>
              <a:rPr lang="en-US" sz="2400" dirty="0"/>
              <a:t>. </a:t>
            </a:r>
          </a:p>
          <a:p>
            <a:r>
              <a:rPr lang="en-US" sz="2400" dirty="0"/>
              <a:t>The main advantage of Mini-batch GD over Stochastic GD is that you can get a performance boost from hardware optimization of matrix operations, especially when using GPUs.</a:t>
            </a:r>
          </a:p>
          <a:p>
            <a:r>
              <a:rPr lang="en-US" sz="2400" dirty="0"/>
              <a:t>The algorithm’s progress in parameter space is less erratic than with SGD, especially with fairly large mini-batches. </a:t>
            </a:r>
            <a:br>
              <a:rPr lang="en-US" sz="2400" dirty="0"/>
            </a:br>
            <a:br>
              <a:rPr lang="en-US" sz="2400" dirty="0"/>
            </a:br>
            <a:endParaRPr lang="en-US" sz="2400" dirty="0"/>
          </a:p>
        </p:txBody>
      </p:sp>
    </p:spTree>
    <p:extLst>
      <p:ext uri="{BB962C8B-B14F-4D97-AF65-F5344CB8AC3E}">
        <p14:creationId xmlns:p14="http://schemas.microsoft.com/office/powerpoint/2010/main" val="3725403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09040"/>
            <a:ext cx="7024744" cy="1143000"/>
          </a:xfrm>
        </p:spPr>
        <p:txBody>
          <a:bodyPr>
            <a:normAutofit/>
          </a:bodyPr>
          <a:lstStyle/>
          <a:p>
            <a:r>
              <a:rPr lang="en-US" sz="4000" b="1" dirty="0">
                <a:solidFill>
                  <a:srgbClr val="2929FF"/>
                </a:solidFill>
              </a:rPr>
              <a:t>Mini-batch Gradient Descent</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727" y="1823813"/>
            <a:ext cx="8297839" cy="4795351"/>
          </a:xfrm>
          <a:prstGeom prst="rect">
            <a:avLst/>
          </a:prstGeom>
        </p:spPr>
      </p:pic>
    </p:spTree>
    <p:extLst>
      <p:ext uri="{BB962C8B-B14F-4D97-AF65-F5344CB8AC3E}">
        <p14:creationId xmlns:p14="http://schemas.microsoft.com/office/powerpoint/2010/main" val="230145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3E2F-16E9-4EE3-AA49-C6E7A2721C1A}"/>
              </a:ext>
            </a:extLst>
          </p:cNvPr>
          <p:cNvSpPr>
            <a:spLocks noGrp="1"/>
          </p:cNvSpPr>
          <p:nvPr>
            <p:ph type="title"/>
          </p:nvPr>
        </p:nvSpPr>
        <p:spPr>
          <a:xfrm>
            <a:off x="691798" y="113264"/>
            <a:ext cx="7024744" cy="1143000"/>
          </a:xfrm>
        </p:spPr>
        <p:txBody>
          <a:bodyPr>
            <a:normAutofit/>
          </a:bodyPr>
          <a:lstStyle/>
          <a:p>
            <a:r>
              <a:rPr lang="en-US" sz="4000" dirty="0"/>
              <a:t>Simulated Annealing</a:t>
            </a:r>
          </a:p>
        </p:txBody>
      </p:sp>
      <p:sp>
        <p:nvSpPr>
          <p:cNvPr id="3" name="Content Placeholder 2">
            <a:extLst>
              <a:ext uri="{FF2B5EF4-FFF2-40B4-BE49-F238E27FC236}">
                <a16:creationId xmlns:a16="http://schemas.microsoft.com/office/drawing/2014/main" id="{7F109383-0E57-4438-BAF0-43B9C1FE4FF6}"/>
              </a:ext>
            </a:extLst>
          </p:cNvPr>
          <p:cNvSpPr>
            <a:spLocks noGrp="1"/>
          </p:cNvSpPr>
          <p:nvPr>
            <p:ph idx="1"/>
          </p:nvPr>
        </p:nvSpPr>
        <p:spPr>
          <a:xfrm>
            <a:off x="534573" y="1256264"/>
            <a:ext cx="7793502" cy="4576365"/>
          </a:xfrm>
        </p:spPr>
        <p:txBody>
          <a:bodyPr>
            <a:noAutofit/>
          </a:bodyPr>
          <a:lstStyle/>
          <a:p>
            <a:r>
              <a:rPr lang="en-US" sz="2400" dirty="0"/>
              <a:t>Therefore randomness is good to escape from local optima, but bad because it means  that the algorithm can never settle at the minimum. </a:t>
            </a:r>
          </a:p>
          <a:p>
            <a:r>
              <a:rPr lang="en-US" sz="2400" dirty="0"/>
              <a:t>One solution to this dilemma is to gradually reduce the learning rate. </a:t>
            </a:r>
          </a:p>
          <a:p>
            <a:r>
              <a:rPr lang="en-US" sz="2400" dirty="0"/>
              <a:t>The steps start out large (which helps make quick progress and escape local minima), then get smaller and smaller, allowing the algorithm to settle at the global minimum. </a:t>
            </a:r>
          </a:p>
        </p:txBody>
      </p:sp>
    </p:spTree>
    <p:extLst>
      <p:ext uri="{BB962C8B-B14F-4D97-AF65-F5344CB8AC3E}">
        <p14:creationId xmlns:p14="http://schemas.microsoft.com/office/powerpoint/2010/main" val="820780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3E2F-16E9-4EE3-AA49-C6E7A2721C1A}"/>
              </a:ext>
            </a:extLst>
          </p:cNvPr>
          <p:cNvSpPr>
            <a:spLocks noGrp="1"/>
          </p:cNvSpPr>
          <p:nvPr>
            <p:ph type="title"/>
          </p:nvPr>
        </p:nvSpPr>
        <p:spPr>
          <a:xfrm>
            <a:off x="691798" y="113264"/>
            <a:ext cx="7024744" cy="1143000"/>
          </a:xfrm>
        </p:spPr>
        <p:txBody>
          <a:bodyPr>
            <a:normAutofit/>
          </a:bodyPr>
          <a:lstStyle/>
          <a:p>
            <a:r>
              <a:rPr lang="en-US" sz="4000" dirty="0"/>
              <a:t>Simulated Annealing</a:t>
            </a:r>
          </a:p>
        </p:txBody>
      </p:sp>
      <p:sp>
        <p:nvSpPr>
          <p:cNvPr id="3" name="Content Placeholder 2">
            <a:extLst>
              <a:ext uri="{FF2B5EF4-FFF2-40B4-BE49-F238E27FC236}">
                <a16:creationId xmlns:a16="http://schemas.microsoft.com/office/drawing/2014/main" id="{7F109383-0E57-4438-BAF0-43B9C1FE4FF6}"/>
              </a:ext>
            </a:extLst>
          </p:cNvPr>
          <p:cNvSpPr>
            <a:spLocks noGrp="1"/>
          </p:cNvSpPr>
          <p:nvPr>
            <p:ph idx="1"/>
          </p:nvPr>
        </p:nvSpPr>
        <p:spPr>
          <a:xfrm>
            <a:off x="534573" y="1256264"/>
            <a:ext cx="7793502" cy="4576365"/>
          </a:xfrm>
        </p:spPr>
        <p:txBody>
          <a:bodyPr>
            <a:noAutofit/>
          </a:bodyPr>
          <a:lstStyle/>
          <a:p>
            <a:r>
              <a:rPr lang="en-US" sz="2400"/>
              <a:t>This </a:t>
            </a:r>
            <a:r>
              <a:rPr lang="en-US" sz="2400" dirty="0"/>
              <a:t>process is called </a:t>
            </a:r>
            <a:r>
              <a:rPr lang="en-US" sz="2400" i="1" dirty="0"/>
              <a:t>simulated annealing</a:t>
            </a:r>
            <a:r>
              <a:rPr lang="en-US" sz="2400" dirty="0"/>
              <a:t>, because it resembles the process of annealing in metallurgy where molten metal is slowly cooled down</a:t>
            </a:r>
          </a:p>
          <a:p>
            <a:r>
              <a:rPr lang="en-US" sz="2400" dirty="0"/>
              <a:t>The function that determines the learning rate at each iteration</a:t>
            </a:r>
          </a:p>
          <a:p>
            <a:r>
              <a:rPr lang="en-US" sz="2400" dirty="0"/>
              <a:t>is called the learning schedule</a:t>
            </a:r>
          </a:p>
        </p:txBody>
      </p:sp>
    </p:spTree>
    <p:extLst>
      <p:ext uri="{BB962C8B-B14F-4D97-AF65-F5344CB8AC3E}">
        <p14:creationId xmlns:p14="http://schemas.microsoft.com/office/powerpoint/2010/main" val="1097717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AF97-3773-4FCB-9F07-6373F820E35C}"/>
              </a:ext>
            </a:extLst>
          </p:cNvPr>
          <p:cNvSpPr>
            <a:spLocks noGrp="1"/>
          </p:cNvSpPr>
          <p:nvPr>
            <p:ph type="title"/>
          </p:nvPr>
        </p:nvSpPr>
        <p:spPr>
          <a:xfrm>
            <a:off x="645964" y="481446"/>
            <a:ext cx="4733855" cy="628650"/>
          </a:xfrm>
          <a:solidFill>
            <a:schemeClr val="accent5">
              <a:lumMod val="40000"/>
              <a:lumOff val="60000"/>
            </a:schemeClr>
          </a:solidFill>
        </p:spPr>
        <p:txBody>
          <a:bodyPr>
            <a:noAutofit/>
          </a:bodyPr>
          <a:lstStyle/>
          <a:p>
            <a:r>
              <a:rPr lang="en-US" sz="4000" dirty="0"/>
              <a:t>LINEAR REGRESSION</a:t>
            </a:r>
          </a:p>
        </p:txBody>
      </p:sp>
      <p:sp>
        <p:nvSpPr>
          <p:cNvPr id="3" name="Content Placeholder 2">
            <a:extLst>
              <a:ext uri="{FF2B5EF4-FFF2-40B4-BE49-F238E27FC236}">
                <a16:creationId xmlns:a16="http://schemas.microsoft.com/office/drawing/2014/main" id="{72BA0E76-5943-4E51-88AD-2D4F01121018}"/>
              </a:ext>
            </a:extLst>
          </p:cNvPr>
          <p:cNvSpPr>
            <a:spLocks noGrp="1"/>
          </p:cNvSpPr>
          <p:nvPr>
            <p:ph idx="1"/>
          </p:nvPr>
        </p:nvSpPr>
        <p:spPr>
          <a:xfrm>
            <a:off x="645964" y="1703581"/>
            <a:ext cx="7403527" cy="3848100"/>
          </a:xfrm>
        </p:spPr>
        <p:txBody>
          <a:bodyPr>
            <a:noAutofit/>
          </a:bodyPr>
          <a:lstStyle/>
          <a:p>
            <a:r>
              <a:rPr lang="en-US" sz="2800" dirty="0"/>
              <a:t>A univariate linear function (a straight line) with input x and output y</a:t>
            </a:r>
          </a:p>
          <a:p>
            <a:r>
              <a:rPr lang="en-US" sz="2800" dirty="0" err="1"/>
              <a:t>h</a:t>
            </a:r>
            <a:r>
              <a:rPr lang="en-US" sz="2800" b="1" baseline="-25000" dirty="0" err="1"/>
              <a:t>w</a:t>
            </a:r>
            <a:r>
              <a:rPr lang="en-US" sz="2800" dirty="0"/>
              <a:t>(x)=w</a:t>
            </a:r>
            <a:r>
              <a:rPr lang="en-US" sz="2800" baseline="-25000" dirty="0"/>
              <a:t>1</a:t>
            </a:r>
            <a:r>
              <a:rPr lang="en-US" sz="2800" dirty="0"/>
              <a:t>x + w</a:t>
            </a:r>
            <a:r>
              <a:rPr lang="en-US" sz="2800" baseline="-25000" dirty="0"/>
              <a:t>0</a:t>
            </a:r>
            <a:r>
              <a:rPr lang="en-US" sz="2800" dirty="0"/>
              <a:t> .</a:t>
            </a:r>
          </a:p>
          <a:p>
            <a:r>
              <a:rPr lang="en-US" sz="2800" dirty="0"/>
              <a:t>The task of finding the </a:t>
            </a:r>
            <a:r>
              <a:rPr lang="en-US" sz="2800" dirty="0" err="1"/>
              <a:t>h</a:t>
            </a:r>
            <a:r>
              <a:rPr lang="en-US" sz="2800" b="1" baseline="-25000" dirty="0" err="1"/>
              <a:t>w</a:t>
            </a:r>
            <a:r>
              <a:rPr lang="en-US" sz="2800" b="1" dirty="0"/>
              <a:t> </a:t>
            </a:r>
            <a:r>
              <a:rPr lang="en-US" sz="2800" dirty="0"/>
              <a:t>that best fits these data is called </a:t>
            </a:r>
            <a:r>
              <a:rPr lang="en-US" sz="2800" b="1" dirty="0"/>
              <a:t>linear regression</a:t>
            </a:r>
            <a:r>
              <a:rPr lang="en-US" sz="2800" dirty="0"/>
              <a:t>. </a:t>
            </a:r>
          </a:p>
          <a:p>
            <a:r>
              <a:rPr lang="en-US" sz="2800" dirty="0"/>
              <a:t>To fit a line to the data, all we have to do is find the values of the weights [w</a:t>
            </a:r>
            <a:r>
              <a:rPr lang="en-US" sz="2800" baseline="-25000" dirty="0"/>
              <a:t>0</a:t>
            </a:r>
            <a:r>
              <a:rPr lang="en-US" sz="2800" dirty="0"/>
              <a:t>,w</a:t>
            </a:r>
            <a:r>
              <a:rPr lang="en-US" sz="2800" baseline="-25000" dirty="0"/>
              <a:t>1</a:t>
            </a:r>
            <a:r>
              <a:rPr lang="en-US" sz="2800" dirty="0"/>
              <a:t>] that minimize the empirical loss. </a:t>
            </a:r>
          </a:p>
        </p:txBody>
      </p:sp>
    </p:spTree>
    <p:extLst>
      <p:ext uri="{BB962C8B-B14F-4D97-AF65-F5344CB8AC3E}">
        <p14:creationId xmlns:p14="http://schemas.microsoft.com/office/powerpoint/2010/main" val="154247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3019" y="101600"/>
            <a:ext cx="6365081" cy="6654800"/>
          </a:xfrm>
        </p:spPr>
      </p:pic>
    </p:spTree>
    <p:extLst>
      <p:ext uri="{BB962C8B-B14F-4D97-AF65-F5344CB8AC3E}">
        <p14:creationId xmlns:p14="http://schemas.microsoft.com/office/powerpoint/2010/main" val="4175048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Correlation Coefficient</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490" y="2503277"/>
            <a:ext cx="6630325" cy="3019846"/>
          </a:xfrm>
          <a:prstGeom prst="rect">
            <a:avLst/>
          </a:prstGeom>
        </p:spPr>
      </p:pic>
    </p:spTree>
    <p:extLst>
      <p:ext uri="{BB962C8B-B14F-4D97-AF65-F5344CB8AC3E}">
        <p14:creationId xmlns:p14="http://schemas.microsoft.com/office/powerpoint/2010/main" val="2380112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8EA5E9-C245-4370-8080-772C80A3E5EF}"/>
              </a:ext>
            </a:extLst>
          </p:cNvPr>
          <p:cNvSpPr>
            <a:spLocks noGrp="1"/>
          </p:cNvSpPr>
          <p:nvPr>
            <p:ph type="title"/>
          </p:nvPr>
        </p:nvSpPr>
        <p:spPr>
          <a:xfrm>
            <a:off x="1043490" y="1028700"/>
            <a:ext cx="7024744" cy="857250"/>
          </a:xfrm>
        </p:spPr>
        <p:txBody>
          <a:bodyPr>
            <a:normAutofit/>
          </a:bodyPr>
          <a:lstStyle/>
          <a:p>
            <a:r>
              <a:rPr lang="en-US" sz="3600" dirty="0"/>
              <a:t>MULTIVARIATE LINEAR REGRESSION</a:t>
            </a:r>
          </a:p>
        </p:txBody>
      </p:sp>
      <p:sp>
        <p:nvSpPr>
          <p:cNvPr id="6" name="Content Placeholder 5">
            <a:extLst>
              <a:ext uri="{FF2B5EF4-FFF2-40B4-BE49-F238E27FC236}">
                <a16:creationId xmlns:a16="http://schemas.microsoft.com/office/drawing/2014/main" id="{59F8C412-8767-449F-A278-901E48B1BB50}"/>
              </a:ext>
            </a:extLst>
          </p:cNvPr>
          <p:cNvSpPr>
            <a:spLocks noGrp="1"/>
          </p:cNvSpPr>
          <p:nvPr>
            <p:ph idx="1"/>
          </p:nvPr>
        </p:nvSpPr>
        <p:spPr>
          <a:xfrm>
            <a:off x="1043493" y="2000250"/>
            <a:ext cx="6777317" cy="2631733"/>
          </a:xfrm>
        </p:spPr>
        <p:txBody>
          <a:bodyPr>
            <a:noAutofit/>
          </a:bodyPr>
          <a:lstStyle/>
          <a:p>
            <a:r>
              <a:rPr lang="en-US" sz="3200" dirty="0"/>
              <a:t>We can easily extend to </a:t>
            </a:r>
            <a:r>
              <a:rPr lang="en-US" sz="3200" b="1" dirty="0"/>
              <a:t>multivariate linear regression </a:t>
            </a:r>
            <a:r>
              <a:rPr lang="en-US" sz="3200" dirty="0"/>
              <a:t>problems, in which each example </a:t>
            </a:r>
            <a:r>
              <a:rPr lang="en-US" sz="3200" b="1" dirty="0" err="1"/>
              <a:t>x</a:t>
            </a:r>
            <a:r>
              <a:rPr lang="en-US" sz="3200" baseline="-25000" dirty="0" err="1"/>
              <a:t>j</a:t>
            </a:r>
            <a:r>
              <a:rPr lang="en-US" sz="3200" baseline="-25000" dirty="0"/>
              <a:t> </a:t>
            </a:r>
            <a:r>
              <a:rPr lang="en-US" sz="3200" dirty="0"/>
              <a:t>is an n-element vector.</a:t>
            </a:r>
          </a:p>
          <a:p>
            <a:r>
              <a:rPr lang="en-US" sz="3200" dirty="0"/>
              <a:t>Our hypothesis space is the set of functions of the form</a:t>
            </a:r>
          </a:p>
        </p:txBody>
      </p:sp>
      <p:pic>
        <p:nvPicPr>
          <p:cNvPr id="8" name="Picture 7" descr="A picture containing object, antenna, clock&#10;&#10;Description automatically generated">
            <a:extLst>
              <a:ext uri="{FF2B5EF4-FFF2-40B4-BE49-F238E27FC236}">
                <a16:creationId xmlns:a16="http://schemas.microsoft.com/office/drawing/2014/main" id="{E5EBEAAE-B8F6-4A51-A22B-F37D244DB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764" y="5184682"/>
            <a:ext cx="5265256" cy="978727"/>
          </a:xfrm>
          <a:prstGeom prst="rect">
            <a:avLst/>
          </a:prstGeom>
        </p:spPr>
      </p:pic>
    </p:spTree>
    <p:extLst>
      <p:ext uri="{BB962C8B-B14F-4D97-AF65-F5344CB8AC3E}">
        <p14:creationId xmlns:p14="http://schemas.microsoft.com/office/powerpoint/2010/main" val="422424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526476" y="568033"/>
            <a:ext cx="8271164" cy="5763491"/>
            <a:chOff x="934431" y="696797"/>
            <a:chExt cx="7543927" cy="5262878"/>
          </a:xfrm>
        </p:grpSpPr>
        <p:sp>
          <p:nvSpPr>
            <p:cNvPr id="4" name="object 2"/>
            <p:cNvSpPr txBox="1"/>
            <p:nvPr/>
          </p:nvSpPr>
          <p:spPr>
            <a:xfrm>
              <a:off x="934431" y="1330273"/>
              <a:ext cx="932180" cy="391160"/>
            </a:xfrm>
            <a:prstGeom prst="rect">
              <a:avLst/>
            </a:prstGeom>
          </p:spPr>
          <p:txBody>
            <a:bodyPr vert="horz" wrap="square" lIns="0" tIns="12700" rIns="0" bIns="0" rtlCol="0">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sz="2400" b="1" i="0" u="heavy" strike="noStrike" kern="1200" cap="none" spc="-5" normalizeH="0" baseline="0" noProof="0" dirty="0">
                  <a:ln>
                    <a:noFill/>
                  </a:ln>
                  <a:solidFill>
                    <a:srgbClr val="006FC0"/>
                  </a:solidFill>
                  <a:effectLst/>
                  <a:uLnTx/>
                  <a:uFill>
                    <a:solidFill>
                      <a:srgbClr val="006FC0"/>
                    </a:solidFill>
                  </a:uFill>
                  <a:latin typeface="Calibri"/>
                  <a:ea typeface="+mn-ea"/>
                  <a:cs typeface="Calibri"/>
                </a:rPr>
                <a:t>Model:</a:t>
              </a:r>
              <a:endParaRPr kumimoji="0" sz="2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5" name="object 3"/>
            <p:cNvSpPr txBox="1"/>
            <p:nvPr/>
          </p:nvSpPr>
          <p:spPr>
            <a:xfrm>
              <a:off x="5127463" y="696797"/>
              <a:ext cx="3350895" cy="574040"/>
            </a:xfrm>
            <a:prstGeom prst="rect">
              <a:avLst/>
            </a:prstGeom>
          </p:spPr>
          <p:txBody>
            <a:bodyPr vert="horz" wrap="square" lIns="0" tIns="12700" rIns="0" bIns="0" rtlCol="0">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sz="3600" b="1" i="0" u="none" strike="noStrike" kern="1200" cap="none" spc="0" normalizeH="0" baseline="0" noProof="0" dirty="0">
                  <a:ln>
                    <a:noFill/>
                  </a:ln>
                  <a:solidFill>
                    <a:srgbClr val="C00000"/>
                  </a:solidFill>
                  <a:effectLst/>
                  <a:uLnTx/>
                  <a:uFillTx/>
                  <a:latin typeface="Calibri"/>
                  <a:ea typeface="+mn-ea"/>
                  <a:cs typeface="Calibri"/>
                </a:rPr>
                <a:t>Linear</a:t>
              </a:r>
              <a:r>
                <a:rPr kumimoji="0" sz="3600" b="1" i="0" u="none" strike="noStrike" kern="1200" cap="none" spc="-80" normalizeH="0" baseline="0" noProof="0" dirty="0">
                  <a:ln>
                    <a:noFill/>
                  </a:ln>
                  <a:solidFill>
                    <a:srgbClr val="C00000"/>
                  </a:solidFill>
                  <a:effectLst/>
                  <a:uLnTx/>
                  <a:uFillTx/>
                  <a:latin typeface="Calibri"/>
                  <a:ea typeface="+mn-ea"/>
                  <a:cs typeface="Calibri"/>
                </a:rPr>
                <a:t> </a:t>
              </a:r>
              <a:r>
                <a:rPr kumimoji="0" sz="3600" b="1" i="0" u="none" strike="noStrike" kern="1200" cap="none" spc="-15" normalizeH="0" baseline="0" noProof="0" dirty="0">
                  <a:ln>
                    <a:noFill/>
                  </a:ln>
                  <a:solidFill>
                    <a:srgbClr val="C00000"/>
                  </a:solidFill>
                  <a:effectLst/>
                  <a:uLnTx/>
                  <a:uFillTx/>
                  <a:latin typeface="Calibri"/>
                  <a:ea typeface="+mn-ea"/>
                  <a:cs typeface="Calibri"/>
                </a:rPr>
                <a:t>Regression</a:t>
              </a:r>
              <a:endParaRPr kumimoji="0" sz="3600" b="0" i="0" u="none" strike="noStrike" kern="1200" cap="none" spc="0" normalizeH="0" baseline="0" noProof="0" dirty="0">
                <a:ln>
                  <a:noFill/>
                </a:ln>
                <a:solidFill>
                  <a:prstClr val="black"/>
                </a:solidFill>
                <a:effectLst/>
                <a:uLnTx/>
                <a:uFillTx/>
                <a:latin typeface="Calibri"/>
                <a:ea typeface="+mn-ea"/>
                <a:cs typeface="Calibri"/>
              </a:endParaRPr>
            </a:p>
          </p:txBody>
        </p:sp>
        <p:pic>
          <p:nvPicPr>
            <p:cNvPr id="6" name="object 4"/>
            <p:cNvPicPr/>
            <p:nvPr/>
          </p:nvPicPr>
          <p:blipFill>
            <a:blip r:embed="rId2" cstate="print"/>
            <a:stretch>
              <a:fillRect/>
            </a:stretch>
          </p:blipFill>
          <p:spPr>
            <a:xfrm>
              <a:off x="1001486" y="2550488"/>
              <a:ext cx="5437632" cy="227075"/>
            </a:xfrm>
            <a:prstGeom prst="rect">
              <a:avLst/>
            </a:prstGeom>
          </p:spPr>
        </p:pic>
        <p:pic>
          <p:nvPicPr>
            <p:cNvPr id="7" name="object 5"/>
            <p:cNvPicPr/>
            <p:nvPr/>
          </p:nvPicPr>
          <p:blipFill>
            <a:blip r:embed="rId3" cstate="print"/>
            <a:stretch>
              <a:fillRect/>
            </a:stretch>
          </p:blipFill>
          <p:spPr>
            <a:xfrm>
              <a:off x="1001486" y="2025471"/>
              <a:ext cx="6179058" cy="278891"/>
            </a:xfrm>
            <a:prstGeom prst="rect">
              <a:avLst/>
            </a:prstGeom>
          </p:spPr>
        </p:pic>
        <p:grpSp>
          <p:nvGrpSpPr>
            <p:cNvPr id="8" name="object 6"/>
            <p:cNvGrpSpPr/>
            <p:nvPr/>
          </p:nvGrpSpPr>
          <p:grpSpPr>
            <a:xfrm>
              <a:off x="3776818" y="2891991"/>
              <a:ext cx="4445000" cy="880744"/>
              <a:chOff x="3070225" y="2199258"/>
              <a:chExt cx="4445000" cy="880744"/>
            </a:xfrm>
          </p:grpSpPr>
          <p:sp>
            <p:nvSpPr>
              <p:cNvPr id="9" name="object 7"/>
              <p:cNvSpPr/>
              <p:nvPr/>
            </p:nvSpPr>
            <p:spPr>
              <a:xfrm>
                <a:off x="3076575" y="2205608"/>
                <a:ext cx="4432300" cy="868044"/>
              </a:xfrm>
              <a:custGeom>
                <a:avLst/>
                <a:gdLst/>
                <a:ahLst/>
                <a:cxnLst/>
                <a:rect l="l" t="t" r="r" b="b"/>
                <a:pathLst>
                  <a:path w="4432300" h="868044">
                    <a:moveTo>
                      <a:pt x="4431792" y="0"/>
                    </a:moveTo>
                    <a:lnTo>
                      <a:pt x="0" y="0"/>
                    </a:lnTo>
                    <a:lnTo>
                      <a:pt x="0" y="867918"/>
                    </a:lnTo>
                    <a:lnTo>
                      <a:pt x="4431792" y="867918"/>
                    </a:lnTo>
                    <a:lnTo>
                      <a:pt x="4431792" y="0"/>
                    </a:lnTo>
                    <a:close/>
                  </a:path>
                </a:pathLst>
              </a:custGeom>
              <a:solidFill>
                <a:srgbClr val="5B9BD4"/>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mbria"/>
                  <a:ea typeface="+mn-ea"/>
                  <a:cs typeface="+mn-cs"/>
                </a:endParaRPr>
              </a:p>
            </p:txBody>
          </p:sp>
          <p:sp>
            <p:nvSpPr>
              <p:cNvPr id="10" name="object 8"/>
              <p:cNvSpPr/>
              <p:nvPr/>
            </p:nvSpPr>
            <p:spPr>
              <a:xfrm>
                <a:off x="3076575" y="2205608"/>
                <a:ext cx="4432300" cy="868044"/>
              </a:xfrm>
              <a:custGeom>
                <a:avLst/>
                <a:gdLst/>
                <a:ahLst/>
                <a:cxnLst/>
                <a:rect l="l" t="t" r="r" b="b"/>
                <a:pathLst>
                  <a:path w="4432300" h="868044">
                    <a:moveTo>
                      <a:pt x="0" y="867918"/>
                    </a:moveTo>
                    <a:lnTo>
                      <a:pt x="4431792" y="867918"/>
                    </a:lnTo>
                    <a:lnTo>
                      <a:pt x="4431792" y="0"/>
                    </a:lnTo>
                    <a:lnTo>
                      <a:pt x="0" y="0"/>
                    </a:lnTo>
                    <a:lnTo>
                      <a:pt x="0" y="867918"/>
                    </a:lnTo>
                    <a:close/>
                  </a:path>
                </a:pathLst>
              </a:custGeom>
              <a:ln w="12699">
                <a:solidFill>
                  <a:srgbClr val="41709C"/>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mbria"/>
                  <a:ea typeface="+mn-ea"/>
                  <a:cs typeface="+mn-cs"/>
                </a:endParaRPr>
              </a:p>
            </p:txBody>
          </p:sp>
          <p:pic>
            <p:nvPicPr>
              <p:cNvPr id="11" name="object 9"/>
              <p:cNvPicPr/>
              <p:nvPr/>
            </p:nvPicPr>
            <p:blipFill>
              <a:blip r:embed="rId4" cstate="print"/>
              <a:stretch>
                <a:fillRect/>
              </a:stretch>
            </p:blipFill>
            <p:spPr>
              <a:xfrm>
                <a:off x="3259836" y="2240279"/>
                <a:ext cx="2448306" cy="739139"/>
              </a:xfrm>
              <a:prstGeom prst="rect">
                <a:avLst/>
              </a:prstGeom>
            </p:spPr>
          </p:pic>
          <p:pic>
            <p:nvPicPr>
              <p:cNvPr id="12" name="object 10"/>
              <p:cNvPicPr/>
              <p:nvPr/>
            </p:nvPicPr>
            <p:blipFill>
              <a:blip r:embed="rId5" cstate="print"/>
              <a:stretch>
                <a:fillRect/>
              </a:stretch>
            </p:blipFill>
            <p:spPr>
              <a:xfrm>
                <a:off x="5990844" y="2472689"/>
                <a:ext cx="1338072" cy="274320"/>
              </a:xfrm>
              <a:prstGeom prst="rect">
                <a:avLst/>
              </a:prstGeom>
            </p:spPr>
          </p:pic>
        </p:grpSp>
        <p:pic>
          <p:nvPicPr>
            <p:cNvPr id="13" name="object 11"/>
            <p:cNvPicPr/>
            <p:nvPr/>
          </p:nvPicPr>
          <p:blipFill>
            <a:blip r:embed="rId6" cstate="print"/>
            <a:stretch>
              <a:fillRect/>
            </a:stretch>
          </p:blipFill>
          <p:spPr>
            <a:xfrm>
              <a:off x="1001486" y="4531688"/>
              <a:ext cx="5320283" cy="254507"/>
            </a:xfrm>
            <a:prstGeom prst="rect">
              <a:avLst/>
            </a:prstGeom>
          </p:spPr>
        </p:pic>
        <p:pic>
          <p:nvPicPr>
            <p:cNvPr id="14" name="object 12"/>
            <p:cNvPicPr/>
            <p:nvPr/>
          </p:nvPicPr>
          <p:blipFill>
            <a:blip r:embed="rId7" cstate="print"/>
            <a:stretch>
              <a:fillRect/>
            </a:stretch>
          </p:blipFill>
          <p:spPr>
            <a:xfrm>
              <a:off x="1001486" y="4069154"/>
              <a:ext cx="2080260" cy="175260"/>
            </a:xfrm>
            <a:prstGeom prst="rect">
              <a:avLst/>
            </a:prstGeom>
          </p:spPr>
        </p:pic>
        <p:pic>
          <p:nvPicPr>
            <p:cNvPr id="15" name="object 13"/>
            <p:cNvPicPr/>
            <p:nvPr/>
          </p:nvPicPr>
          <p:blipFill>
            <a:blip r:embed="rId8" cstate="print"/>
            <a:stretch>
              <a:fillRect/>
            </a:stretch>
          </p:blipFill>
          <p:spPr>
            <a:xfrm>
              <a:off x="1573748" y="4940121"/>
              <a:ext cx="2669286" cy="227075"/>
            </a:xfrm>
            <a:prstGeom prst="rect">
              <a:avLst/>
            </a:prstGeom>
          </p:spPr>
        </p:pic>
        <p:pic>
          <p:nvPicPr>
            <p:cNvPr id="16" name="object 14"/>
            <p:cNvPicPr/>
            <p:nvPr/>
          </p:nvPicPr>
          <p:blipFill>
            <a:blip r:embed="rId9" cstate="print"/>
            <a:stretch>
              <a:fillRect/>
            </a:stretch>
          </p:blipFill>
          <p:spPr>
            <a:xfrm>
              <a:off x="1550889" y="5320359"/>
              <a:ext cx="5770626" cy="254507"/>
            </a:xfrm>
            <a:prstGeom prst="rect">
              <a:avLst/>
            </a:prstGeom>
          </p:spPr>
        </p:pic>
        <p:pic>
          <p:nvPicPr>
            <p:cNvPr id="17" name="object 15"/>
            <p:cNvPicPr/>
            <p:nvPr/>
          </p:nvPicPr>
          <p:blipFill>
            <a:blip r:embed="rId10" cstate="print"/>
            <a:stretch>
              <a:fillRect/>
            </a:stretch>
          </p:blipFill>
          <p:spPr>
            <a:xfrm>
              <a:off x="1573748" y="5732600"/>
              <a:ext cx="5453634" cy="227075"/>
            </a:xfrm>
            <a:prstGeom prst="rect">
              <a:avLst/>
            </a:prstGeom>
          </p:spPr>
        </p:pic>
      </p:grpSp>
      <p:sp>
        <p:nvSpPr>
          <p:cNvPr id="19" name="Rectangle 18"/>
          <p:cNvSpPr/>
          <p:nvPr/>
        </p:nvSpPr>
        <p:spPr>
          <a:xfrm>
            <a:off x="520589" y="3184617"/>
            <a:ext cx="2674130"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prstClr val="black"/>
                </a:solidFill>
                <a:effectLst/>
                <a:uLnTx/>
                <a:uFillTx/>
                <a:latin typeface="CMMI10"/>
                <a:ea typeface="+mn-ea"/>
                <a:cs typeface="+mn-cs"/>
              </a:rPr>
              <a:t>h</a:t>
            </a:r>
            <a:r>
              <a:rPr kumimoji="0" lang="en-US" sz="2800" b="1" i="0" u="none" strike="noStrike" kern="1200" cap="none" spc="0" normalizeH="0" baseline="-25000" noProof="0" dirty="0" err="1">
                <a:ln>
                  <a:noFill/>
                </a:ln>
                <a:solidFill>
                  <a:prstClr val="black"/>
                </a:solidFill>
                <a:effectLst/>
                <a:uLnTx/>
                <a:uFillTx/>
                <a:latin typeface="Times-Bold"/>
                <a:ea typeface="+mn-ea"/>
                <a:cs typeface="+mn-cs"/>
              </a:rPr>
              <a:t>w</a:t>
            </a:r>
            <a:r>
              <a:rPr kumimoji="0" lang="en-US" sz="2800" b="0" i="0" u="none" strike="noStrike" kern="1200" cap="none" spc="0" normalizeH="0" baseline="0" noProof="0" dirty="0">
                <a:ln>
                  <a:noFill/>
                </a:ln>
                <a:solidFill>
                  <a:prstClr val="black"/>
                </a:solidFill>
                <a:effectLst/>
                <a:uLnTx/>
                <a:uFillTx/>
                <a:latin typeface="CMR10"/>
                <a:ea typeface="+mn-ea"/>
                <a:cs typeface="+mn-cs"/>
              </a:rPr>
              <a:t>(</a:t>
            </a:r>
            <a:r>
              <a:rPr kumimoji="0" lang="en-US" sz="2800" b="0" i="0" u="none" strike="noStrike" kern="1200" cap="none" spc="0" normalizeH="0" baseline="0" noProof="0" dirty="0">
                <a:ln>
                  <a:noFill/>
                </a:ln>
                <a:solidFill>
                  <a:prstClr val="black"/>
                </a:solidFill>
                <a:effectLst/>
                <a:uLnTx/>
                <a:uFillTx/>
                <a:latin typeface="CMMI10"/>
                <a:ea typeface="+mn-ea"/>
                <a:cs typeface="+mn-cs"/>
              </a:rPr>
              <a:t>x</a:t>
            </a:r>
            <a:r>
              <a:rPr kumimoji="0" lang="en-US" sz="2800" b="0" i="0" u="none" strike="noStrike" kern="1200" cap="none" spc="0" normalizeH="0" baseline="0" noProof="0" dirty="0">
                <a:ln>
                  <a:noFill/>
                </a:ln>
                <a:solidFill>
                  <a:prstClr val="black"/>
                </a:solidFill>
                <a:effectLst/>
                <a:uLnTx/>
                <a:uFillTx/>
                <a:latin typeface="CMR10"/>
                <a:ea typeface="+mn-ea"/>
                <a:cs typeface="+mn-cs"/>
              </a:rPr>
              <a:t>)=</a:t>
            </a:r>
            <a:r>
              <a:rPr kumimoji="0" lang="en-US" sz="2800" b="0" i="0" u="none" strike="noStrike" kern="1200" cap="none" spc="0" normalizeH="0" baseline="0" noProof="0" dirty="0">
                <a:ln>
                  <a:noFill/>
                </a:ln>
                <a:solidFill>
                  <a:prstClr val="black"/>
                </a:solidFill>
                <a:effectLst/>
                <a:uLnTx/>
                <a:uFillTx/>
                <a:latin typeface="CMMI10"/>
                <a:ea typeface="+mn-ea"/>
                <a:cs typeface="+mn-cs"/>
              </a:rPr>
              <a:t>w</a:t>
            </a:r>
            <a:r>
              <a:rPr kumimoji="0" lang="en-US" sz="2800" b="0" i="0" u="none" strike="noStrike" kern="1200" cap="none" spc="0" normalizeH="0" baseline="-25000" noProof="0" dirty="0">
                <a:ln>
                  <a:noFill/>
                </a:ln>
                <a:solidFill>
                  <a:prstClr val="black"/>
                </a:solidFill>
                <a:effectLst/>
                <a:uLnTx/>
                <a:uFillTx/>
                <a:latin typeface="CMR8"/>
                <a:ea typeface="+mn-ea"/>
                <a:cs typeface="+mn-cs"/>
              </a:rPr>
              <a:t>1</a:t>
            </a:r>
            <a:r>
              <a:rPr kumimoji="0" lang="en-US" sz="2800" b="0" i="0" u="none" strike="noStrike" kern="1200" cap="none" spc="0" normalizeH="0" baseline="0" noProof="0" dirty="0">
                <a:ln>
                  <a:noFill/>
                </a:ln>
                <a:solidFill>
                  <a:prstClr val="black"/>
                </a:solidFill>
                <a:effectLst/>
                <a:uLnTx/>
                <a:uFillTx/>
                <a:latin typeface="CMMI10"/>
                <a:ea typeface="+mn-ea"/>
                <a:cs typeface="+mn-cs"/>
              </a:rPr>
              <a:t>x </a:t>
            </a:r>
            <a:r>
              <a:rPr kumimoji="0" lang="en-US" sz="2800" b="0" i="0" u="none" strike="noStrike" kern="1200" cap="none" spc="0" normalizeH="0" baseline="0" noProof="0" dirty="0">
                <a:ln>
                  <a:noFill/>
                </a:ln>
                <a:solidFill>
                  <a:prstClr val="black"/>
                </a:solidFill>
                <a:effectLst/>
                <a:uLnTx/>
                <a:uFillTx/>
                <a:latin typeface="CMR10"/>
                <a:ea typeface="+mn-ea"/>
                <a:cs typeface="+mn-cs"/>
              </a:rPr>
              <a:t>+ </a:t>
            </a:r>
            <a:r>
              <a:rPr kumimoji="0" lang="en-US" sz="2800" b="0" i="0" u="none" strike="noStrike" kern="1200" cap="none" spc="0" normalizeH="0" baseline="0" noProof="0" dirty="0">
                <a:ln>
                  <a:noFill/>
                </a:ln>
                <a:solidFill>
                  <a:prstClr val="black"/>
                </a:solidFill>
                <a:effectLst/>
                <a:uLnTx/>
                <a:uFillTx/>
                <a:latin typeface="CMMI10"/>
                <a:ea typeface="+mn-ea"/>
                <a:cs typeface="+mn-cs"/>
              </a:rPr>
              <a:t>w</a:t>
            </a:r>
            <a:r>
              <a:rPr kumimoji="0" lang="en-US" sz="2800" b="0" i="0" u="none" strike="noStrike" kern="1200" cap="none" spc="0" normalizeH="0" baseline="-25000" noProof="0" dirty="0">
                <a:ln>
                  <a:noFill/>
                </a:ln>
                <a:solidFill>
                  <a:prstClr val="black"/>
                </a:solidFill>
                <a:effectLst/>
                <a:uLnTx/>
                <a:uFillTx/>
                <a:latin typeface="CMR8"/>
                <a:ea typeface="+mn-ea"/>
                <a:cs typeface="+mn-cs"/>
              </a:rPr>
              <a:t>0</a:t>
            </a:r>
            <a:r>
              <a:rPr kumimoji="0" lang="en-US" sz="2800" b="0" i="0" u="none" strike="noStrike" kern="1200" cap="none" spc="0" normalizeH="0" baseline="0" noProof="0" dirty="0">
                <a:ln>
                  <a:noFill/>
                </a:ln>
                <a:solidFill>
                  <a:prstClr val="black"/>
                </a:solidFill>
                <a:effectLst/>
                <a:uLnTx/>
                <a:uFillTx/>
                <a:latin typeface="CMR8"/>
                <a:ea typeface="+mn-ea"/>
                <a:cs typeface="+mn-cs"/>
              </a:rPr>
              <a:t> </a:t>
            </a:r>
            <a:endParaRPr kumimoji="0" lang="en-US" sz="2800" b="0" i="0" u="none" strike="noStrike" kern="1200" cap="none" spc="0" normalizeH="0" baseline="0" noProof="0" dirty="0">
              <a:ln>
                <a:noFill/>
              </a:ln>
              <a:solidFill>
                <a:prstClr val="black"/>
              </a:solidFill>
              <a:effectLst/>
              <a:uLnTx/>
              <a:uFillTx/>
              <a:latin typeface="Cambria"/>
              <a:ea typeface="+mn-ea"/>
              <a:cs typeface="+mn-cs"/>
            </a:endParaRPr>
          </a:p>
        </p:txBody>
      </p:sp>
    </p:spTree>
    <p:extLst>
      <p:ext uri="{BB962C8B-B14F-4D97-AF65-F5344CB8AC3E}">
        <p14:creationId xmlns:p14="http://schemas.microsoft.com/office/powerpoint/2010/main" val="412559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p:cNvSpPr txBox="1"/>
          <p:nvPr/>
        </p:nvSpPr>
        <p:spPr>
          <a:xfrm>
            <a:off x="671190" y="313435"/>
            <a:ext cx="1973580" cy="936625"/>
          </a:xfrm>
          <a:prstGeom prst="rect">
            <a:avLst/>
          </a:prstGeom>
        </p:spPr>
        <p:txBody>
          <a:bodyPr vert="horz" wrap="square" lIns="0" tIns="102235" rIns="0" bIns="0" rtlCol="0">
            <a:spAutoFit/>
          </a:bodyPr>
          <a:lstStyle/>
          <a:p>
            <a:pPr marL="12700" marR="0" lvl="0" indent="0" algn="l" defTabSz="457200" rtl="0" eaLnBrk="1" fontAlgn="auto" latinLnBrk="0" hangingPunct="1">
              <a:lnSpc>
                <a:spcPct val="100000"/>
              </a:lnSpc>
              <a:spcBef>
                <a:spcPts val="805"/>
              </a:spcBef>
              <a:spcAft>
                <a:spcPts val="0"/>
              </a:spcAft>
              <a:buClrTx/>
              <a:buSzTx/>
              <a:buFontTx/>
              <a:buNone/>
              <a:tabLst/>
              <a:defRPr/>
            </a:pPr>
            <a:r>
              <a:rPr kumimoji="0" sz="2400" b="1" i="0" u="heavy" strike="noStrike" kern="1200" cap="none" spc="-5" normalizeH="0" baseline="0" noProof="0" dirty="0">
                <a:ln>
                  <a:noFill/>
                </a:ln>
                <a:solidFill>
                  <a:srgbClr val="006FC0"/>
                </a:solidFill>
                <a:effectLst/>
                <a:uLnTx/>
                <a:uFill>
                  <a:solidFill>
                    <a:srgbClr val="006FC0"/>
                  </a:solidFill>
                </a:uFill>
                <a:latin typeface="Calibri"/>
                <a:ea typeface="+mn-ea"/>
                <a:cs typeface="Calibri"/>
              </a:rPr>
              <a:t>Model:</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12700" marR="0" lvl="0" indent="0" algn="l" defTabSz="457200" rtl="0" eaLnBrk="1" fontAlgn="auto" latinLnBrk="0" hangingPunct="1">
              <a:lnSpc>
                <a:spcPct val="100000"/>
              </a:lnSpc>
              <a:spcBef>
                <a:spcPts val="705"/>
              </a:spcBef>
              <a:spcAft>
                <a:spcPts val="0"/>
              </a:spcAft>
              <a:buClrTx/>
              <a:buSzTx/>
              <a:buFontTx/>
              <a:buNone/>
              <a:tabLst/>
              <a:defRPr/>
            </a:pPr>
            <a:r>
              <a:rPr kumimoji="0" sz="2400" b="1" i="0" u="heavy" strike="noStrike" kern="1200" cap="none" spc="-10" normalizeH="0" baseline="0" noProof="0" dirty="0">
                <a:ln>
                  <a:noFill/>
                </a:ln>
                <a:solidFill>
                  <a:prstClr val="black"/>
                </a:solidFill>
                <a:effectLst/>
                <a:uLnTx/>
                <a:uFill>
                  <a:solidFill>
                    <a:srgbClr val="000000"/>
                  </a:solidFill>
                </a:uFill>
                <a:latin typeface="Calibri"/>
                <a:ea typeface="+mn-ea"/>
                <a:cs typeface="Calibri"/>
              </a:rPr>
              <a:t>What</a:t>
            </a:r>
            <a:r>
              <a:rPr kumimoji="0" sz="2400" b="1" i="0" u="heavy" strike="noStrike" kern="1200" cap="none" spc="-35" normalizeH="0" baseline="0" noProof="0" dirty="0">
                <a:ln>
                  <a:noFill/>
                </a:ln>
                <a:solidFill>
                  <a:prstClr val="black"/>
                </a:solidFill>
                <a:effectLst/>
                <a:uLnTx/>
                <a:uFill>
                  <a:solidFill>
                    <a:srgbClr val="000000"/>
                  </a:solidFill>
                </a:uFill>
                <a:latin typeface="Calibri"/>
                <a:ea typeface="+mn-ea"/>
                <a:cs typeface="Calibri"/>
              </a:rPr>
              <a:t> </a:t>
            </a:r>
            <a:r>
              <a:rPr kumimoji="0" sz="2400" b="1" i="0" u="heavy" strike="noStrike" kern="1200" cap="none" spc="0" normalizeH="0" baseline="0" noProof="0" dirty="0">
                <a:ln>
                  <a:noFill/>
                </a:ln>
                <a:solidFill>
                  <a:prstClr val="black"/>
                </a:solidFill>
                <a:effectLst/>
                <a:uLnTx/>
                <a:uFill>
                  <a:solidFill>
                    <a:srgbClr val="000000"/>
                  </a:solidFill>
                </a:uFill>
                <a:latin typeface="Calibri"/>
                <a:ea typeface="+mn-ea"/>
                <a:cs typeface="Calibri"/>
              </a:rPr>
              <a:t>is</a:t>
            </a:r>
            <a:r>
              <a:rPr kumimoji="0" sz="2400" b="1" i="0" u="heavy" strike="noStrike" kern="1200" cap="none" spc="-30" normalizeH="0" baseline="0" noProof="0" dirty="0">
                <a:ln>
                  <a:noFill/>
                </a:ln>
                <a:solidFill>
                  <a:prstClr val="black"/>
                </a:solidFill>
                <a:effectLst/>
                <a:uLnTx/>
                <a:uFill>
                  <a:solidFill>
                    <a:srgbClr val="000000"/>
                  </a:solidFill>
                </a:uFill>
                <a:latin typeface="Calibri"/>
                <a:ea typeface="+mn-ea"/>
                <a:cs typeface="Calibri"/>
              </a:rPr>
              <a:t> </a:t>
            </a:r>
            <a:r>
              <a:rPr kumimoji="0" sz="2400" b="1" i="0" u="heavy" strike="noStrike" kern="1200" cap="none" spc="-5" normalizeH="0" baseline="0" noProof="0" dirty="0">
                <a:ln>
                  <a:noFill/>
                </a:ln>
                <a:solidFill>
                  <a:prstClr val="black"/>
                </a:solidFill>
                <a:effectLst/>
                <a:uLnTx/>
                <a:uFill>
                  <a:solidFill>
                    <a:srgbClr val="000000"/>
                  </a:solidFill>
                </a:uFill>
                <a:latin typeface="Calibri"/>
                <a:ea typeface="+mn-ea"/>
                <a:cs typeface="Calibri"/>
              </a:rPr>
              <a:t>Linear?</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9" name="object 7"/>
          <p:cNvSpPr txBox="1">
            <a:spLocks noGrp="1"/>
          </p:cNvSpPr>
          <p:nvPr>
            <p:ph type="title"/>
          </p:nvPr>
        </p:nvSpPr>
        <p:spPr>
          <a:xfrm>
            <a:off x="4651115" y="103615"/>
            <a:ext cx="3760271" cy="474489"/>
          </a:xfrm>
          <a:prstGeom prst="rect">
            <a:avLst/>
          </a:prstGeom>
        </p:spPr>
        <p:style>
          <a:lnRef idx="0">
            <a:schemeClr val="accent5"/>
          </a:lnRef>
          <a:fillRef idx="3">
            <a:schemeClr val="accent5"/>
          </a:fillRef>
          <a:effectRef idx="3">
            <a:schemeClr val="accent5"/>
          </a:effectRef>
          <a:fontRef idx="minor">
            <a:schemeClr val="lt1"/>
          </a:fontRef>
        </p:style>
        <p:txBody>
          <a:bodyPr vert="horz" wrap="square" lIns="0" tIns="12700" rIns="0" bIns="0" rtlCol="0">
            <a:spAutoFit/>
          </a:bodyPr>
          <a:lstStyle/>
          <a:p>
            <a:pPr marL="12700">
              <a:lnSpc>
                <a:spcPct val="100000"/>
              </a:lnSpc>
              <a:spcBef>
                <a:spcPts val="100"/>
              </a:spcBef>
            </a:pPr>
            <a:r>
              <a:rPr dirty="0"/>
              <a:t>Linear</a:t>
            </a:r>
            <a:r>
              <a:rPr spc="-80" dirty="0"/>
              <a:t> </a:t>
            </a:r>
            <a:r>
              <a:rPr spc="-15" dirty="0"/>
              <a:t>Regression</a:t>
            </a:r>
          </a:p>
        </p:txBody>
      </p:sp>
      <p:sp>
        <p:nvSpPr>
          <p:cNvPr id="19" name="object 17"/>
          <p:cNvSpPr txBox="1"/>
          <p:nvPr/>
        </p:nvSpPr>
        <p:spPr>
          <a:xfrm>
            <a:off x="5865410" y="3749355"/>
            <a:ext cx="455930" cy="299720"/>
          </a:xfrm>
          <a:prstGeom prst="rect">
            <a:avLst/>
          </a:prstGeom>
        </p:spPr>
        <p:txBody>
          <a:bodyPr vert="horz" wrap="square" lIns="0" tIns="12700" rIns="0" bIns="0" rtlCol="0">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sz="1800" b="0" i="0" u="none" strike="noStrike" kern="1200" cap="none" spc="-5" normalizeH="0" baseline="0" noProof="0" dirty="0">
                <a:ln>
                  <a:noFill/>
                </a:ln>
                <a:solidFill>
                  <a:prstClr val="black"/>
                </a:solidFill>
                <a:effectLst/>
                <a:uLnTx/>
                <a:uFillTx/>
                <a:latin typeface="Cambria Math"/>
                <a:ea typeface="+mn-ea"/>
                <a:cs typeface="Cambria Math"/>
              </a:rPr>
              <a:t>𝐨𝐫</a:t>
            </a:r>
            <a:r>
              <a:rPr kumimoji="0" sz="1800" b="0" i="0" u="none" strike="noStrike" kern="1200" cap="none" spc="-70" normalizeH="0" baseline="0" noProof="0" dirty="0">
                <a:ln>
                  <a:noFill/>
                </a:ln>
                <a:solidFill>
                  <a:prstClr val="black"/>
                </a:solidFill>
                <a:effectLst/>
                <a:uLnTx/>
                <a:uFillTx/>
                <a:latin typeface="Cambria Math"/>
                <a:ea typeface="+mn-ea"/>
                <a:cs typeface="Cambria Math"/>
              </a:rPr>
              <a:t> </a:t>
            </a:r>
            <a:r>
              <a:rPr kumimoji="0" sz="1800" b="0" i="0" u="none" strike="noStrike" kern="1200" cap="none" spc="0" normalizeH="0" baseline="0" noProof="0" dirty="0">
                <a:ln>
                  <a:noFill/>
                </a:ln>
                <a:solidFill>
                  <a:prstClr val="black"/>
                </a:solidFill>
                <a:effectLst/>
                <a:uLnTx/>
                <a:uFillTx/>
                <a:latin typeface="Cambria Math"/>
                <a:ea typeface="+mn-ea"/>
                <a:cs typeface="Cambria Math"/>
              </a:rPr>
              <a:t>𝒚</a:t>
            </a:r>
          </a:p>
        </p:txBody>
      </p:sp>
      <p:grpSp>
        <p:nvGrpSpPr>
          <p:cNvPr id="27" name="object 25"/>
          <p:cNvGrpSpPr/>
          <p:nvPr/>
        </p:nvGrpSpPr>
        <p:grpSpPr>
          <a:xfrm>
            <a:off x="1829347" y="2114954"/>
            <a:ext cx="5485306" cy="3834003"/>
            <a:chOff x="9188196" y="1183235"/>
            <a:chExt cx="2575984" cy="2089173"/>
          </a:xfrm>
        </p:grpSpPr>
        <p:pic>
          <p:nvPicPr>
            <p:cNvPr id="28" name="object 26"/>
            <p:cNvPicPr/>
            <p:nvPr/>
          </p:nvPicPr>
          <p:blipFill>
            <a:blip r:embed="rId2" cstate="print"/>
            <a:stretch>
              <a:fillRect/>
            </a:stretch>
          </p:blipFill>
          <p:spPr>
            <a:xfrm>
              <a:off x="9352400" y="1183235"/>
              <a:ext cx="2411780" cy="1974944"/>
            </a:xfrm>
            <a:prstGeom prst="rect">
              <a:avLst/>
            </a:prstGeom>
          </p:spPr>
        </p:pic>
        <p:sp>
          <p:nvSpPr>
            <p:cNvPr id="29" name="object 27"/>
            <p:cNvSpPr/>
            <p:nvPr/>
          </p:nvSpPr>
          <p:spPr>
            <a:xfrm>
              <a:off x="9188196" y="1670303"/>
              <a:ext cx="2392045" cy="1602105"/>
            </a:xfrm>
            <a:custGeom>
              <a:avLst/>
              <a:gdLst/>
              <a:ahLst/>
              <a:cxnLst/>
              <a:rect l="l" t="t" r="r" b="b"/>
              <a:pathLst>
                <a:path w="2392045" h="1602104">
                  <a:moveTo>
                    <a:pt x="2391537" y="1563624"/>
                  </a:moveTo>
                  <a:lnTo>
                    <a:pt x="2378837" y="1557274"/>
                  </a:lnTo>
                  <a:lnTo>
                    <a:pt x="2315337" y="1525524"/>
                  </a:lnTo>
                  <a:lnTo>
                    <a:pt x="2315337" y="1557274"/>
                  </a:lnTo>
                  <a:lnTo>
                    <a:pt x="44450" y="1557274"/>
                  </a:lnTo>
                  <a:lnTo>
                    <a:pt x="44450" y="76200"/>
                  </a:lnTo>
                  <a:lnTo>
                    <a:pt x="76200" y="76200"/>
                  </a:lnTo>
                  <a:lnTo>
                    <a:pt x="69850" y="63500"/>
                  </a:lnTo>
                  <a:lnTo>
                    <a:pt x="38100" y="0"/>
                  </a:lnTo>
                  <a:lnTo>
                    <a:pt x="0" y="76200"/>
                  </a:lnTo>
                  <a:lnTo>
                    <a:pt x="31750" y="76200"/>
                  </a:lnTo>
                  <a:lnTo>
                    <a:pt x="31750" y="1558417"/>
                  </a:lnTo>
                  <a:lnTo>
                    <a:pt x="38100" y="1558417"/>
                  </a:lnTo>
                  <a:lnTo>
                    <a:pt x="38100" y="1569974"/>
                  </a:lnTo>
                  <a:lnTo>
                    <a:pt x="2315337" y="1569974"/>
                  </a:lnTo>
                  <a:lnTo>
                    <a:pt x="2315337" y="1601724"/>
                  </a:lnTo>
                  <a:lnTo>
                    <a:pt x="2378837" y="1569974"/>
                  </a:lnTo>
                  <a:lnTo>
                    <a:pt x="2391537" y="1563624"/>
                  </a:lnTo>
                  <a:close/>
                </a:path>
              </a:pathLst>
            </a:custGeom>
            <a:solidFill>
              <a:srgbClr val="000000"/>
            </a:solid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mbria"/>
                <a:ea typeface="+mn-ea"/>
                <a:cs typeface="+mn-cs"/>
              </a:endParaRPr>
            </a:p>
          </p:txBody>
        </p:sp>
        <p:pic>
          <p:nvPicPr>
            <p:cNvPr id="30" name="object 28"/>
            <p:cNvPicPr/>
            <p:nvPr/>
          </p:nvPicPr>
          <p:blipFill>
            <a:blip r:embed="rId3" cstate="print"/>
            <a:stretch>
              <a:fillRect/>
            </a:stretch>
          </p:blipFill>
          <p:spPr>
            <a:xfrm>
              <a:off x="10558290" y="1466920"/>
              <a:ext cx="566927" cy="178308"/>
            </a:xfrm>
            <a:prstGeom prst="rect">
              <a:avLst/>
            </a:prstGeom>
          </p:spPr>
        </p:pic>
      </p:grpSp>
      <p:pic>
        <p:nvPicPr>
          <p:cNvPr id="31" name="object 29"/>
          <p:cNvPicPr/>
          <p:nvPr/>
        </p:nvPicPr>
        <p:blipFill>
          <a:blip r:embed="rId4" cstate="print"/>
          <a:stretch>
            <a:fillRect/>
          </a:stretch>
        </p:blipFill>
        <p:spPr>
          <a:xfrm>
            <a:off x="1284795" y="2309177"/>
            <a:ext cx="557783" cy="305562"/>
          </a:xfrm>
          <a:prstGeom prst="rect">
            <a:avLst/>
          </a:prstGeom>
        </p:spPr>
      </p:pic>
      <p:sp>
        <p:nvSpPr>
          <p:cNvPr id="32" name="object 30"/>
          <p:cNvSpPr txBox="1"/>
          <p:nvPr/>
        </p:nvSpPr>
        <p:spPr>
          <a:xfrm>
            <a:off x="1879918" y="2244406"/>
            <a:ext cx="598170" cy="391160"/>
          </a:xfrm>
          <a:prstGeom prst="rect">
            <a:avLst/>
          </a:prstGeom>
        </p:spPr>
        <p:txBody>
          <a:bodyPr vert="horz" wrap="square" lIns="0" tIns="12700" rIns="0" bIns="0" rtlCol="0">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Cambria Math"/>
                <a:ea typeface="+mn-ea"/>
                <a:cs typeface="Cambria Math"/>
              </a:rPr>
              <a:t>𝐨𝐫</a:t>
            </a:r>
            <a:r>
              <a:rPr kumimoji="0" sz="2400" b="0" i="0" u="none" strike="noStrike" kern="1200" cap="none" spc="-90" normalizeH="0" baseline="0" noProof="0" dirty="0">
                <a:ln>
                  <a:noFill/>
                </a:ln>
                <a:solidFill>
                  <a:prstClr val="black"/>
                </a:solidFill>
                <a:effectLst/>
                <a:uLnTx/>
                <a:uFillTx/>
                <a:latin typeface="Cambria Math"/>
                <a:ea typeface="+mn-ea"/>
                <a:cs typeface="Cambria Math"/>
              </a:rPr>
              <a:t> </a:t>
            </a:r>
            <a:r>
              <a:rPr kumimoji="0" sz="2400" b="0" i="0" u="none" strike="noStrike" kern="1200" cap="none" spc="0" normalizeH="0" baseline="0" noProof="0" dirty="0">
                <a:ln>
                  <a:noFill/>
                </a:ln>
                <a:solidFill>
                  <a:srgbClr val="FFD600"/>
                </a:solidFill>
                <a:effectLst/>
                <a:uLnTx/>
                <a:uFillTx/>
                <a:latin typeface="Cambria Math"/>
                <a:ea typeface="+mn-ea"/>
                <a:cs typeface="Cambria Math"/>
              </a:rPr>
              <a:t>𝒚</a:t>
            </a:r>
            <a:endParaRPr kumimoji="0" sz="2400" b="0" i="0" u="none" strike="noStrike" kern="1200" cap="none" spc="0" normalizeH="0" baseline="0" noProof="0">
              <a:ln>
                <a:noFill/>
              </a:ln>
              <a:solidFill>
                <a:prstClr val="black"/>
              </a:solidFill>
              <a:effectLst/>
              <a:uLnTx/>
              <a:uFillTx/>
              <a:latin typeface="Cambria Math"/>
              <a:ea typeface="+mn-ea"/>
              <a:cs typeface="Cambria Math"/>
            </a:endParaRPr>
          </a:p>
        </p:txBody>
      </p:sp>
      <p:pic>
        <p:nvPicPr>
          <p:cNvPr id="33" name="object 31"/>
          <p:cNvPicPr/>
          <p:nvPr/>
        </p:nvPicPr>
        <p:blipFill>
          <a:blip r:embed="rId5" cstate="print"/>
          <a:stretch>
            <a:fillRect/>
          </a:stretch>
        </p:blipFill>
        <p:spPr>
          <a:xfrm flipH="1">
            <a:off x="7145501" y="5831288"/>
            <a:ext cx="338304" cy="235338"/>
          </a:xfrm>
          <a:prstGeom prst="rect">
            <a:avLst/>
          </a:prstGeom>
        </p:spPr>
      </p:pic>
    </p:spTree>
    <p:extLst>
      <p:ext uri="{BB962C8B-B14F-4D97-AF65-F5344CB8AC3E}">
        <p14:creationId xmlns:p14="http://schemas.microsoft.com/office/powerpoint/2010/main" val="3478513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18" y="30137"/>
            <a:ext cx="7024744" cy="1143000"/>
          </a:xfrm>
        </p:spPr>
        <p:txBody>
          <a:bodyPr>
            <a:normAutofit/>
          </a:bodyPr>
          <a:lstStyle/>
          <a:p>
            <a:r>
              <a:rPr lang="en-US" sz="4000" dirty="0"/>
              <a:t>Loss Function</a:t>
            </a:r>
          </a:p>
        </p:txBody>
      </p:sp>
      <p:pic>
        <p:nvPicPr>
          <p:cNvPr id="17" name="Picture 1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1173138"/>
            <a:ext cx="8597900" cy="4999062"/>
          </a:xfrm>
          <a:prstGeom prst="rect">
            <a:avLst/>
          </a:prstGeom>
        </p:spPr>
      </p:pic>
    </p:spTree>
    <p:extLst>
      <p:ext uri="{BB962C8B-B14F-4D97-AF65-F5344CB8AC3E}">
        <p14:creationId xmlns:p14="http://schemas.microsoft.com/office/powerpoint/2010/main" val="57720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693241" y="342805"/>
            <a:ext cx="4534459" cy="505267"/>
          </a:xfrm>
          <a:prstGeom prst="rect">
            <a:avLst/>
          </a:prstGeom>
        </p:spPr>
        <p:txBody>
          <a:bodyPr vert="horz" wrap="square" lIns="0" tIns="12700" rIns="0" bIns="0" rtlCol="0">
            <a:spAutoFit/>
          </a:bodyPr>
          <a:lstStyle/>
          <a:p>
            <a:pPr marL="12700" marR="0" lvl="0" indent="0" algn="l" defTabSz="457200" rtl="0" eaLnBrk="1" fontAlgn="auto" latinLnBrk="0" hangingPunct="1">
              <a:lnSpc>
                <a:spcPct val="100000"/>
              </a:lnSpc>
              <a:spcBef>
                <a:spcPts val="100"/>
              </a:spcBef>
              <a:spcAft>
                <a:spcPts val="0"/>
              </a:spcAft>
              <a:buClrTx/>
              <a:buSzTx/>
              <a:buFontTx/>
              <a:buNone/>
              <a:tabLst/>
              <a:defRPr/>
            </a:pPr>
            <a:r>
              <a:rPr kumimoji="0" sz="3200" b="1" i="0" u="none" strike="noStrike" kern="1200" cap="none" spc="-10" normalizeH="0" baseline="0" noProof="0" dirty="0">
                <a:ln>
                  <a:noFill/>
                </a:ln>
                <a:solidFill>
                  <a:srgbClr val="006FC0"/>
                </a:solidFill>
                <a:effectLst/>
                <a:uLnTx/>
                <a:uFill>
                  <a:solidFill>
                    <a:srgbClr val="006FC0"/>
                  </a:solidFill>
                </a:uFill>
                <a:latin typeface="Calibri"/>
                <a:ea typeface="+mn-ea"/>
                <a:cs typeface="Calibri"/>
              </a:rPr>
              <a:t>Define</a:t>
            </a:r>
            <a:r>
              <a:rPr kumimoji="0" sz="3200" b="1" i="0" u="none" strike="noStrike" kern="1200" cap="none" spc="-35" normalizeH="0" baseline="0" noProof="0" dirty="0">
                <a:ln>
                  <a:noFill/>
                </a:ln>
                <a:solidFill>
                  <a:srgbClr val="006FC0"/>
                </a:solidFill>
                <a:effectLst/>
                <a:uLnTx/>
                <a:uFill>
                  <a:solidFill>
                    <a:srgbClr val="006FC0"/>
                  </a:solidFill>
                </a:uFill>
                <a:latin typeface="Calibri"/>
                <a:ea typeface="+mn-ea"/>
                <a:cs typeface="Calibri"/>
              </a:rPr>
              <a:t> </a:t>
            </a:r>
            <a:r>
              <a:rPr kumimoji="0" sz="3200" b="1" i="0" u="none" strike="noStrike" kern="1200" cap="none" spc="0" normalizeH="0" baseline="0" noProof="0" dirty="0">
                <a:ln>
                  <a:noFill/>
                </a:ln>
                <a:solidFill>
                  <a:srgbClr val="006FC0"/>
                </a:solidFill>
                <a:effectLst/>
                <a:uLnTx/>
                <a:uFill>
                  <a:solidFill>
                    <a:srgbClr val="006FC0"/>
                  </a:solidFill>
                </a:uFill>
                <a:latin typeface="Calibri"/>
                <a:ea typeface="+mn-ea"/>
                <a:cs typeface="Calibri"/>
              </a:rPr>
              <a:t>Loss</a:t>
            </a:r>
            <a:r>
              <a:rPr kumimoji="0" sz="3200" b="1" i="0" u="none" strike="noStrike" kern="1200" cap="none" spc="-40" normalizeH="0" baseline="0" noProof="0" dirty="0">
                <a:ln>
                  <a:noFill/>
                </a:ln>
                <a:solidFill>
                  <a:srgbClr val="006FC0"/>
                </a:solidFill>
                <a:effectLst/>
                <a:uLnTx/>
                <a:uFill>
                  <a:solidFill>
                    <a:srgbClr val="006FC0"/>
                  </a:solidFill>
                </a:uFill>
                <a:latin typeface="Calibri"/>
                <a:ea typeface="+mn-ea"/>
                <a:cs typeface="Calibri"/>
              </a:rPr>
              <a:t> </a:t>
            </a:r>
            <a:r>
              <a:rPr kumimoji="0" sz="3200" b="1" i="0" u="none" strike="noStrike" kern="1200" cap="none" spc="0" normalizeH="0" baseline="0" noProof="0" dirty="0">
                <a:ln>
                  <a:noFill/>
                </a:ln>
                <a:solidFill>
                  <a:srgbClr val="006FC0"/>
                </a:solidFill>
                <a:effectLst/>
                <a:uLnTx/>
                <a:uFill>
                  <a:solidFill>
                    <a:srgbClr val="006FC0"/>
                  </a:solidFill>
                </a:uFill>
                <a:latin typeface="Calibri"/>
                <a:ea typeface="+mn-ea"/>
                <a:cs typeface="Calibri"/>
              </a:rPr>
              <a:t>Function:</a:t>
            </a:r>
            <a:endParaRPr kumimoji="0" sz="3200" b="0" i="0" u="none" strike="noStrike" kern="1200" cap="none" spc="0" normalizeH="0" baseline="0" noProof="0" dirty="0">
              <a:ln>
                <a:noFill/>
              </a:ln>
              <a:solidFill>
                <a:prstClr val="black"/>
              </a:solidFill>
              <a:effectLst/>
              <a:uLnTx/>
              <a:uFillTx/>
              <a:latin typeface="Calibri"/>
              <a:ea typeface="+mn-ea"/>
              <a:cs typeface="Calibri"/>
            </a:endParaRPr>
          </a:p>
        </p:txBody>
      </p:sp>
      <p:pic>
        <p:nvPicPr>
          <p:cNvPr id="5" name="object 4"/>
          <p:cNvPicPr/>
          <p:nvPr/>
        </p:nvPicPr>
        <p:blipFill>
          <a:blip r:embed="rId2" cstate="print"/>
          <a:stretch>
            <a:fillRect/>
          </a:stretch>
        </p:blipFill>
        <p:spPr>
          <a:xfrm>
            <a:off x="766571" y="1058927"/>
            <a:ext cx="6884670" cy="278891"/>
          </a:xfrm>
          <a:prstGeom prst="rect">
            <a:avLst/>
          </a:prstGeom>
        </p:spPr>
      </p:pic>
      <p:pic>
        <p:nvPicPr>
          <p:cNvPr id="6" name="object 5"/>
          <p:cNvPicPr/>
          <p:nvPr/>
        </p:nvPicPr>
        <p:blipFill>
          <a:blip r:embed="rId3" cstate="print"/>
          <a:stretch>
            <a:fillRect/>
          </a:stretch>
        </p:blipFill>
        <p:spPr>
          <a:xfrm>
            <a:off x="3211829" y="1583436"/>
            <a:ext cx="4031742" cy="284988"/>
          </a:xfrm>
          <a:prstGeom prst="rect">
            <a:avLst/>
          </a:prstGeom>
        </p:spPr>
      </p:pic>
      <p:pic>
        <p:nvPicPr>
          <p:cNvPr id="7" name="object 6"/>
          <p:cNvPicPr/>
          <p:nvPr/>
        </p:nvPicPr>
        <p:blipFill>
          <a:blip r:embed="rId4" cstate="print"/>
          <a:stretch>
            <a:fillRect/>
          </a:stretch>
        </p:blipFill>
        <p:spPr>
          <a:xfrm>
            <a:off x="866393" y="2200274"/>
            <a:ext cx="6685026" cy="230124"/>
          </a:xfrm>
          <a:prstGeom prst="rect">
            <a:avLst/>
          </a:prstGeom>
        </p:spPr>
      </p:pic>
      <p:pic>
        <p:nvPicPr>
          <p:cNvPr id="8" name="object 7"/>
          <p:cNvPicPr/>
          <p:nvPr/>
        </p:nvPicPr>
        <p:blipFill>
          <a:blip r:embed="rId5" cstate="print">
            <a:duotone>
              <a:schemeClr val="accent1">
                <a:shade val="45000"/>
                <a:satMod val="135000"/>
              </a:schemeClr>
              <a:prstClr val="white"/>
            </a:duotone>
          </a:blip>
          <a:stretch>
            <a:fillRect/>
          </a:stretch>
        </p:blipFill>
        <p:spPr>
          <a:xfrm>
            <a:off x="805233" y="2472688"/>
            <a:ext cx="4323233" cy="998635"/>
          </a:xfrm>
          <a:prstGeom prst="rect">
            <a:avLst/>
          </a:prstGeom>
        </p:spPr>
      </p:pic>
      <p:pic>
        <p:nvPicPr>
          <p:cNvPr id="9" name="object 8"/>
          <p:cNvPicPr/>
          <p:nvPr/>
        </p:nvPicPr>
        <p:blipFill>
          <a:blip r:embed="rId6" cstate="print">
            <a:duotone>
              <a:prstClr val="black"/>
              <a:schemeClr val="accent6">
                <a:tint val="45000"/>
                <a:satMod val="400000"/>
              </a:schemeClr>
            </a:duotone>
          </a:blip>
          <a:stretch>
            <a:fillRect/>
          </a:stretch>
        </p:blipFill>
        <p:spPr>
          <a:xfrm>
            <a:off x="4618554" y="3304309"/>
            <a:ext cx="3447287" cy="305562"/>
          </a:xfrm>
          <a:prstGeom prst="rect">
            <a:avLst/>
          </a:prstGeom>
        </p:spPr>
      </p:pic>
      <p:pic>
        <p:nvPicPr>
          <p:cNvPr id="10" name="object 9"/>
          <p:cNvPicPr/>
          <p:nvPr/>
        </p:nvPicPr>
        <p:blipFill>
          <a:blip r:embed="rId7" cstate="print">
            <a:duotone>
              <a:schemeClr val="accent1">
                <a:shade val="45000"/>
                <a:satMod val="135000"/>
              </a:schemeClr>
              <a:prstClr val="white"/>
            </a:duotone>
          </a:blip>
          <a:stretch>
            <a:fillRect/>
          </a:stretch>
        </p:blipFill>
        <p:spPr>
          <a:xfrm>
            <a:off x="856317" y="3789983"/>
            <a:ext cx="4154694" cy="884207"/>
          </a:xfrm>
          <a:prstGeom prst="rect">
            <a:avLst/>
          </a:prstGeom>
        </p:spPr>
      </p:pic>
      <p:pic>
        <p:nvPicPr>
          <p:cNvPr id="11" name="object 10"/>
          <p:cNvPicPr/>
          <p:nvPr/>
        </p:nvPicPr>
        <p:blipFill>
          <a:blip r:embed="rId8" cstate="print">
            <a:duotone>
              <a:prstClr val="black"/>
              <a:schemeClr val="accent5">
                <a:tint val="45000"/>
                <a:satMod val="400000"/>
              </a:schemeClr>
            </a:duotone>
          </a:blip>
          <a:stretch>
            <a:fillRect/>
          </a:stretch>
        </p:blipFill>
        <p:spPr>
          <a:xfrm>
            <a:off x="4879084" y="4493871"/>
            <a:ext cx="3551681" cy="304799"/>
          </a:xfrm>
          <a:prstGeom prst="rect">
            <a:avLst/>
          </a:prstGeom>
        </p:spPr>
      </p:pic>
      <p:pic>
        <p:nvPicPr>
          <p:cNvPr id="12" name="object 11"/>
          <p:cNvPicPr/>
          <p:nvPr/>
        </p:nvPicPr>
        <p:blipFill>
          <a:blip r:embed="rId9" cstate="print">
            <a:duotone>
              <a:schemeClr val="accent1">
                <a:shade val="45000"/>
                <a:satMod val="135000"/>
              </a:schemeClr>
              <a:prstClr val="white"/>
            </a:duotone>
          </a:blip>
          <a:stretch>
            <a:fillRect/>
          </a:stretch>
        </p:blipFill>
        <p:spPr>
          <a:xfrm>
            <a:off x="780426" y="5023704"/>
            <a:ext cx="4112513" cy="911351"/>
          </a:xfrm>
          <a:prstGeom prst="rect">
            <a:avLst/>
          </a:prstGeom>
        </p:spPr>
      </p:pic>
      <p:pic>
        <p:nvPicPr>
          <p:cNvPr id="13" name="object 12"/>
          <p:cNvPicPr/>
          <p:nvPr/>
        </p:nvPicPr>
        <p:blipFill>
          <a:blip r:embed="rId10" cstate="print">
            <a:biLevel thresh="50000"/>
          </a:blip>
          <a:stretch>
            <a:fillRect/>
          </a:stretch>
        </p:blipFill>
        <p:spPr>
          <a:xfrm>
            <a:off x="4216768" y="5754943"/>
            <a:ext cx="4531614" cy="305562"/>
          </a:xfrm>
          <a:prstGeom prst="rect">
            <a:avLst/>
          </a:prstGeom>
        </p:spPr>
      </p:pic>
    </p:spTree>
    <p:extLst>
      <p:ext uri="{BB962C8B-B14F-4D97-AF65-F5344CB8AC3E}">
        <p14:creationId xmlns:p14="http://schemas.microsoft.com/office/powerpoint/2010/main" val="237244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arn(inVertic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arn(inVertical)">
                                      <p:cBhvr>
                                        <p:cTn id="4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1205344"/>
            <a:ext cx="7024744" cy="965319"/>
          </a:xfrm>
          <a:solidFill>
            <a:schemeClr val="accent6">
              <a:lumMod val="20000"/>
              <a:lumOff val="80000"/>
            </a:schemeClr>
          </a:solidFill>
        </p:spPr>
        <p:txBody>
          <a:bodyPr>
            <a:noAutofit/>
          </a:bodyPr>
          <a:lstStyle/>
          <a:p>
            <a:r>
              <a:rPr lang="en-US" sz="4000" dirty="0"/>
              <a:t>Closed Form</a:t>
            </a:r>
          </a:p>
        </p:txBody>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9456"/>
          <a:stretch/>
        </p:blipFill>
        <p:spPr>
          <a:xfrm>
            <a:off x="1510145" y="2715491"/>
            <a:ext cx="5292437" cy="1219199"/>
          </a:xfrm>
          <a:prstGeom prst="rect">
            <a:avLst/>
          </a:prstGeom>
        </p:spPr>
      </p:pic>
      <p:pic>
        <p:nvPicPr>
          <p:cNvPr id="5" name="Picture 4" descr="Screen Clipping">
            <a:extLst>
              <a:ext uri="{FF2B5EF4-FFF2-40B4-BE49-F238E27FC236}">
                <a16:creationId xmlns:a16="http://schemas.microsoft.com/office/drawing/2014/main" id="{48264CE3-876C-4E26-9B8E-F721257FEBBC}"/>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547170" y="4321117"/>
            <a:ext cx="8017384" cy="1440878"/>
          </a:xfrm>
          <a:prstGeom prst="rect">
            <a:avLst/>
          </a:prstGeom>
        </p:spPr>
      </p:pic>
    </p:spTree>
    <p:extLst>
      <p:ext uri="{BB962C8B-B14F-4D97-AF65-F5344CB8AC3E}">
        <p14:creationId xmlns:p14="http://schemas.microsoft.com/office/powerpoint/2010/main" val="238897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35" y="127119"/>
            <a:ext cx="7024744" cy="879765"/>
          </a:xfrm>
        </p:spPr>
        <p:txBody>
          <a:bodyPr>
            <a:normAutofit/>
          </a:bodyPr>
          <a:lstStyle/>
          <a:p>
            <a:r>
              <a:rPr lang="en-US" sz="4000" b="1" dirty="0">
                <a:solidFill>
                  <a:srgbClr val="2929FF"/>
                </a:solidFill>
              </a:rPr>
              <a:t>WEIGHT SPACE</a:t>
            </a:r>
          </a:p>
        </p:txBody>
      </p:sp>
      <p:sp>
        <p:nvSpPr>
          <p:cNvPr id="3" name="Content Placeholder 2"/>
          <p:cNvSpPr>
            <a:spLocks noGrp="1"/>
          </p:cNvSpPr>
          <p:nvPr>
            <p:ph idx="1"/>
          </p:nvPr>
        </p:nvSpPr>
        <p:spPr>
          <a:xfrm>
            <a:off x="433890" y="854483"/>
            <a:ext cx="8086656" cy="5324644"/>
          </a:xfrm>
        </p:spPr>
        <p:txBody>
          <a:bodyPr>
            <a:noAutofit/>
          </a:bodyPr>
          <a:lstStyle/>
          <a:p>
            <a:r>
              <a:rPr lang="en-US" sz="2800" dirty="0"/>
              <a:t>Many forms of learning involve adjusting weights to minimize a loss, </a:t>
            </a:r>
          </a:p>
          <a:p>
            <a:r>
              <a:rPr lang="en-US" sz="2800" dirty="0"/>
              <a:t>So it helps to have a mental picture of what’s going on in </a:t>
            </a:r>
            <a:r>
              <a:rPr lang="en-US" sz="2800" b="1" dirty="0"/>
              <a:t>weight space</a:t>
            </a:r>
            <a:r>
              <a:rPr lang="en-US" sz="2800" dirty="0"/>
              <a:t>—the space defined by all possible settings of the weights. </a:t>
            </a:r>
          </a:p>
          <a:p>
            <a:r>
              <a:rPr lang="en-US" sz="2800" dirty="0"/>
              <a:t>For univariate linear regression, the weight space defined by w</a:t>
            </a:r>
            <a:r>
              <a:rPr lang="en-US" sz="2800" baseline="-25000" dirty="0"/>
              <a:t>0</a:t>
            </a:r>
            <a:r>
              <a:rPr lang="en-US" sz="2800" dirty="0"/>
              <a:t> and w</a:t>
            </a:r>
            <a:r>
              <a:rPr lang="en-US" sz="2800" baseline="-25000" dirty="0"/>
              <a:t>1</a:t>
            </a:r>
            <a:r>
              <a:rPr lang="en-US" sz="2800" dirty="0"/>
              <a:t> is two-dimensional, so we can graph the loss as a function of w0 and w1 </a:t>
            </a:r>
          </a:p>
        </p:txBody>
      </p:sp>
      <p:pic>
        <p:nvPicPr>
          <p:cNvPr id="4" name="Picture 3" descr="A close up of a logo&#10;&#10;Description automatically generated">
            <a:extLst>
              <a:ext uri="{FF2B5EF4-FFF2-40B4-BE49-F238E27FC236}">
                <a16:creationId xmlns:a16="http://schemas.microsoft.com/office/drawing/2014/main" id="{335357A4-4F12-4C56-8E61-ED0913B218F2}"/>
              </a:ext>
            </a:extLst>
          </p:cNvPr>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565506" y="4501662"/>
            <a:ext cx="4031673" cy="2370406"/>
          </a:xfrm>
          <a:prstGeom prst="rect">
            <a:avLst/>
          </a:prstGeom>
        </p:spPr>
      </p:pic>
    </p:spTree>
    <p:extLst>
      <p:ext uri="{BB962C8B-B14F-4D97-AF65-F5344CB8AC3E}">
        <p14:creationId xmlns:p14="http://schemas.microsoft.com/office/powerpoint/2010/main" val="275588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Austin">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F691500596E74FB73816A9613B166B" ma:contentTypeVersion="4" ma:contentTypeDescription="Create a new document." ma:contentTypeScope="" ma:versionID="ca0bf9981c2870c46a35ade00c03d5c5">
  <xsd:schema xmlns:xsd="http://www.w3.org/2001/XMLSchema" xmlns:xs="http://www.w3.org/2001/XMLSchema" xmlns:p="http://schemas.microsoft.com/office/2006/metadata/properties" xmlns:ns2="82238926-1cba-41a3-b548-99160683d3e1" targetNamespace="http://schemas.microsoft.com/office/2006/metadata/properties" ma:root="true" ma:fieldsID="2b313bd287df041a2b0200b6d02cbc57" ns2:_="">
    <xsd:import namespace="82238926-1cba-41a3-b548-99160683d3e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238926-1cba-41a3-b548-99160683d3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F2431E-BC78-4136-9D50-37DA2BFF72C6}">
  <ds:schemaRefs>
    <ds:schemaRef ds:uri="http://schemas.microsoft.com/office/2006/documentManagement/types"/>
    <ds:schemaRef ds:uri="http://purl.org/dc/dcmitype/"/>
    <ds:schemaRef ds:uri="http://www.w3.org/XML/1998/namespace"/>
    <ds:schemaRef ds:uri="http://schemas.openxmlformats.org/package/2006/metadata/core-properties"/>
    <ds:schemaRef ds:uri="http://purl.org/dc/elements/1.1/"/>
    <ds:schemaRef ds:uri="http://schemas.microsoft.com/office/2006/metadata/properties"/>
    <ds:schemaRef ds:uri="82238926-1cba-41a3-b548-99160683d3e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E3025DDA-B2CF-4C77-ABF3-76B148A1E1E7}">
  <ds:schemaRefs>
    <ds:schemaRef ds:uri="82238926-1cba-41a3-b548-99160683d3e1"/>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E852A-3D90-4EEC-B1BD-3AC8270E6A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15764</TotalTime>
  <Words>1463</Words>
  <Application>Microsoft Office PowerPoint</Application>
  <PresentationFormat>On-screen Show (4:3)</PresentationFormat>
  <Paragraphs>117</Paragraphs>
  <Slides>38</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38</vt:i4>
      </vt:variant>
    </vt:vector>
  </HeadingPairs>
  <TitlesOfParts>
    <vt:vector size="54" baseType="lpstr">
      <vt:lpstr>Arial</vt:lpstr>
      <vt:lpstr>Calibri</vt:lpstr>
      <vt:lpstr>Cambria</vt:lpstr>
      <vt:lpstr>Cambria Math</vt:lpstr>
      <vt:lpstr>CMMI10</vt:lpstr>
      <vt:lpstr>CMR10</vt:lpstr>
      <vt:lpstr>CMR8</vt:lpstr>
      <vt:lpstr>Garamond</vt:lpstr>
      <vt:lpstr>Helvetica-Narrow</vt:lpstr>
      <vt:lpstr>Segoe Print</vt:lpstr>
      <vt:lpstr>Times New Roman</vt:lpstr>
      <vt:lpstr>Times-Bold</vt:lpstr>
      <vt:lpstr>Times-Roman</vt:lpstr>
      <vt:lpstr>Wingdings 2</vt:lpstr>
      <vt:lpstr>Organic</vt:lpstr>
      <vt:lpstr>Austin</vt:lpstr>
      <vt:lpstr>PowerPoint Presentation</vt:lpstr>
      <vt:lpstr>Last Lecture..</vt:lpstr>
      <vt:lpstr>Model Based Approach </vt:lpstr>
      <vt:lpstr>PowerPoint Presentation</vt:lpstr>
      <vt:lpstr>Linear Regression</vt:lpstr>
      <vt:lpstr>Loss Function</vt:lpstr>
      <vt:lpstr>PowerPoint Presentation</vt:lpstr>
      <vt:lpstr>Closed Form</vt:lpstr>
      <vt:lpstr>WEIGHT SPACE</vt:lpstr>
      <vt:lpstr>WEIGHT SPACE</vt:lpstr>
      <vt:lpstr>Gradient Descent</vt:lpstr>
      <vt:lpstr>Gradient Descent</vt:lpstr>
      <vt:lpstr>Gradient Descent </vt:lpstr>
      <vt:lpstr>Gradient Descent </vt:lpstr>
      <vt:lpstr>PowerPoint Presentation</vt:lpstr>
      <vt:lpstr>PowerPoint Presentation</vt:lpstr>
      <vt:lpstr>Gradient Descent</vt:lpstr>
      <vt:lpstr>Gradient Descent Implementation</vt:lpstr>
      <vt:lpstr>Gradient Descent Implementation</vt:lpstr>
      <vt:lpstr>Gradient Descent</vt:lpstr>
      <vt:lpstr>Batch Gradient Descent</vt:lpstr>
      <vt:lpstr>Learning Rate</vt:lpstr>
      <vt:lpstr>Gradient Descent Algorithm</vt:lpstr>
      <vt:lpstr>Gradient Descent</vt:lpstr>
      <vt:lpstr>Gradient Descent</vt:lpstr>
      <vt:lpstr>Learning Rate Effects</vt:lpstr>
      <vt:lpstr>Stochastic Gradient Descent</vt:lpstr>
      <vt:lpstr>Stochastic Gradient Descent</vt:lpstr>
      <vt:lpstr>Stochastic &amp; Batch GD</vt:lpstr>
      <vt:lpstr>PowerPoint Presentation</vt:lpstr>
      <vt:lpstr>Mini-batch Gradient Descent</vt:lpstr>
      <vt:lpstr>Mini-batch Gradient Descent</vt:lpstr>
      <vt:lpstr>Simulated Annealing</vt:lpstr>
      <vt:lpstr>Simulated Annealing</vt:lpstr>
      <vt:lpstr>LINEAR REGRESSION</vt:lpstr>
      <vt:lpstr>PowerPoint Presentation</vt:lpstr>
      <vt:lpstr>Correlation Coefficient</vt:lpstr>
      <vt:lpstr>MULTIVARIATE LINEAR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admin</dc:creator>
  <cp:lastModifiedBy>Waqar Ahmad</cp:lastModifiedBy>
  <cp:revision>236</cp:revision>
  <dcterms:created xsi:type="dcterms:W3CDTF">2006-08-16T00:00:00Z</dcterms:created>
  <dcterms:modified xsi:type="dcterms:W3CDTF">2022-11-17T07:32:58Z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0x01010019F691500596E74FB73816A9613B166B</vt:lpwstr>
  </property>
</Properties>
</file>