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38" r:id="rId5"/>
  </p:sldMasterIdLst>
  <p:notesMasterIdLst>
    <p:notesMasterId r:id="rId49"/>
  </p:notesMasterIdLst>
  <p:sldIdLst>
    <p:sldId id="256" r:id="rId6"/>
    <p:sldId id="591" r:id="rId7"/>
    <p:sldId id="676" r:id="rId8"/>
    <p:sldId id="500" r:id="rId9"/>
    <p:sldId id="606" r:id="rId10"/>
    <p:sldId id="607" r:id="rId11"/>
    <p:sldId id="679" r:id="rId12"/>
    <p:sldId id="677" r:id="rId13"/>
    <p:sldId id="680" r:id="rId14"/>
    <p:sldId id="681" r:id="rId15"/>
    <p:sldId id="682" r:id="rId16"/>
    <p:sldId id="683" r:id="rId17"/>
    <p:sldId id="269" r:id="rId18"/>
    <p:sldId id="685" r:id="rId19"/>
    <p:sldId id="497" r:id="rId20"/>
    <p:sldId id="268" r:id="rId21"/>
    <p:sldId id="271" r:id="rId22"/>
    <p:sldId id="273" r:id="rId23"/>
    <p:sldId id="499" r:id="rId24"/>
    <p:sldId id="258" r:id="rId25"/>
    <p:sldId id="262" r:id="rId26"/>
    <p:sldId id="263" r:id="rId27"/>
    <p:sldId id="264" r:id="rId28"/>
    <p:sldId id="275" r:id="rId29"/>
    <p:sldId id="691" r:id="rId30"/>
    <p:sldId id="608" r:id="rId31"/>
    <p:sldId id="609" r:id="rId32"/>
    <p:sldId id="610" r:id="rId33"/>
    <p:sldId id="611" r:id="rId34"/>
    <p:sldId id="612" r:id="rId35"/>
    <p:sldId id="686" r:id="rId36"/>
    <p:sldId id="687" r:id="rId37"/>
    <p:sldId id="688" r:id="rId38"/>
    <p:sldId id="697" r:id="rId39"/>
    <p:sldId id="689" r:id="rId40"/>
    <p:sldId id="698" r:id="rId41"/>
    <p:sldId id="700" r:id="rId42"/>
    <p:sldId id="701" r:id="rId43"/>
    <p:sldId id="702" r:id="rId44"/>
    <p:sldId id="704" r:id="rId45"/>
    <p:sldId id="705" r:id="rId46"/>
    <p:sldId id="706" r:id="rId47"/>
    <p:sldId id="70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04849-2B69-4DCD-847D-1A67ABBFE2E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4F76A7-EB66-433A-BF3C-1DD5BCC27F6B}">
      <dgm:prSet custT="1"/>
      <dgm:spPr/>
      <dgm:t>
        <a:bodyPr/>
        <a:lstStyle/>
        <a:p>
          <a:pPr rtl="0"/>
          <a:r>
            <a:rPr lang="en-US" sz="2400" dirty="0"/>
            <a:t>Select a model</a:t>
          </a:r>
        </a:p>
      </dgm:t>
    </dgm:pt>
    <dgm:pt modelId="{4A6CA000-FBBD-4848-B0BC-C4AC736FFF31}" type="parTrans" cxnId="{958FCE38-B8C0-483E-9782-B1C37DC5DE10}">
      <dgm:prSet/>
      <dgm:spPr/>
      <dgm:t>
        <a:bodyPr/>
        <a:lstStyle/>
        <a:p>
          <a:endParaRPr lang="en-US" sz="2400"/>
        </a:p>
      </dgm:t>
    </dgm:pt>
    <dgm:pt modelId="{DC7032CF-D8FA-4470-B68F-501E4018C8F8}" type="sibTrans" cxnId="{958FCE38-B8C0-483E-9782-B1C37DC5DE10}">
      <dgm:prSet/>
      <dgm:spPr/>
      <dgm:t>
        <a:bodyPr/>
        <a:lstStyle/>
        <a:p>
          <a:endParaRPr lang="en-US" sz="2400"/>
        </a:p>
      </dgm:t>
    </dgm:pt>
    <dgm:pt modelId="{C8A0E478-ED03-43D3-A424-3A23BBD3B53F}">
      <dgm:prSet custT="1"/>
      <dgm:spPr/>
      <dgm:t>
        <a:bodyPr/>
        <a:lstStyle/>
        <a:p>
          <a:pPr rtl="0"/>
          <a:r>
            <a:rPr lang="en-US" sz="2400"/>
            <a:t>Defining a loss function</a:t>
          </a:r>
        </a:p>
      </dgm:t>
    </dgm:pt>
    <dgm:pt modelId="{FC9BC639-C714-4F53-A5C8-88619E0E181D}" type="parTrans" cxnId="{287C22C5-0FDD-4C7B-816C-A7EB1689F874}">
      <dgm:prSet/>
      <dgm:spPr/>
      <dgm:t>
        <a:bodyPr/>
        <a:lstStyle/>
        <a:p>
          <a:endParaRPr lang="en-US" sz="2400"/>
        </a:p>
      </dgm:t>
    </dgm:pt>
    <dgm:pt modelId="{9D7A9C31-DDBA-4804-A030-535EDEFF4DE9}" type="sibTrans" cxnId="{287C22C5-0FDD-4C7B-816C-A7EB1689F874}">
      <dgm:prSet/>
      <dgm:spPr/>
      <dgm:t>
        <a:bodyPr/>
        <a:lstStyle/>
        <a:p>
          <a:endParaRPr lang="en-US" sz="2400"/>
        </a:p>
      </dgm:t>
    </dgm:pt>
    <dgm:pt modelId="{7F12AA57-8474-44AA-9BDC-CCF2EBE91EB3}">
      <dgm:prSet custT="1"/>
      <dgm:spPr/>
      <dgm:t>
        <a:bodyPr/>
        <a:lstStyle/>
        <a:p>
          <a:pPr rtl="0"/>
          <a:r>
            <a:rPr lang="en-US" sz="2400"/>
            <a:t>Formulate an optimization problem to find the model parameters such that a loss  function is minimized.</a:t>
          </a:r>
        </a:p>
      </dgm:t>
    </dgm:pt>
    <dgm:pt modelId="{1FE687EF-2938-489B-A1D2-26A3B8008D6D}" type="parTrans" cxnId="{B32720F0-EA15-4686-A6F4-242FCF09FE00}">
      <dgm:prSet/>
      <dgm:spPr/>
      <dgm:t>
        <a:bodyPr/>
        <a:lstStyle/>
        <a:p>
          <a:endParaRPr lang="en-US" sz="2400"/>
        </a:p>
      </dgm:t>
    </dgm:pt>
    <dgm:pt modelId="{DC83FFE6-BF72-443F-A1E3-1F26FFE392CE}" type="sibTrans" cxnId="{B32720F0-EA15-4686-A6F4-242FCF09FE00}">
      <dgm:prSet/>
      <dgm:spPr/>
      <dgm:t>
        <a:bodyPr/>
        <a:lstStyle/>
        <a:p>
          <a:endParaRPr lang="en-US" sz="2400"/>
        </a:p>
      </dgm:t>
    </dgm:pt>
    <dgm:pt modelId="{DFF6F302-E7F8-48A2-96F7-5A4ECBE4A01E}">
      <dgm:prSet custT="1"/>
      <dgm:spPr/>
      <dgm:t>
        <a:bodyPr/>
        <a:lstStyle/>
        <a:p>
          <a:pPr rtl="0"/>
          <a:r>
            <a:rPr lang="en-US" sz="2400"/>
            <a:t>Employ different techniques to solve optimization problem or minimize loss function</a:t>
          </a:r>
        </a:p>
      </dgm:t>
    </dgm:pt>
    <dgm:pt modelId="{9B833841-D46E-4BB5-A6F5-464FAFCFD2CF}" type="parTrans" cxnId="{37824805-5CA4-449F-9B45-542AB587A129}">
      <dgm:prSet/>
      <dgm:spPr/>
      <dgm:t>
        <a:bodyPr/>
        <a:lstStyle/>
        <a:p>
          <a:endParaRPr lang="en-US" sz="2400"/>
        </a:p>
      </dgm:t>
    </dgm:pt>
    <dgm:pt modelId="{A32F37CB-F49F-431A-8F58-7DAF916AF063}" type="sibTrans" cxnId="{37824805-5CA4-449F-9B45-542AB587A129}">
      <dgm:prSet/>
      <dgm:spPr/>
      <dgm:t>
        <a:bodyPr/>
        <a:lstStyle/>
        <a:p>
          <a:endParaRPr lang="en-US" sz="2400"/>
        </a:p>
      </dgm:t>
    </dgm:pt>
    <dgm:pt modelId="{AC42AAA9-2929-4596-9BE7-6CCE0EDE3124}" type="pres">
      <dgm:prSet presAssocID="{53804849-2B69-4DCD-847D-1A67ABBFE2E0}" presName="linear" presStyleCnt="0">
        <dgm:presLayoutVars>
          <dgm:animLvl val="lvl"/>
          <dgm:resizeHandles val="exact"/>
        </dgm:presLayoutVars>
      </dgm:prSet>
      <dgm:spPr/>
    </dgm:pt>
    <dgm:pt modelId="{124D41E0-641D-4966-9EA2-BC60813719E2}" type="pres">
      <dgm:prSet presAssocID="{194F76A7-EB66-433A-BF3C-1DD5BCC27F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FFDEA5-FBC9-4999-94D0-54FED70CB77F}" type="pres">
      <dgm:prSet presAssocID="{DC7032CF-D8FA-4470-B68F-501E4018C8F8}" presName="spacer" presStyleCnt="0"/>
      <dgm:spPr/>
    </dgm:pt>
    <dgm:pt modelId="{7FB0A2D7-6277-4EDD-B1E4-58C2AE191DAC}" type="pres">
      <dgm:prSet presAssocID="{C8A0E478-ED03-43D3-A424-3A23BBD3B5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CC6B81-0D84-4B48-9992-EDCDAA1E6286}" type="pres">
      <dgm:prSet presAssocID="{9D7A9C31-DDBA-4804-A030-535EDEFF4DE9}" presName="spacer" presStyleCnt="0"/>
      <dgm:spPr/>
    </dgm:pt>
    <dgm:pt modelId="{DAA32663-0665-49E4-AC91-984027825700}" type="pres">
      <dgm:prSet presAssocID="{7F12AA57-8474-44AA-9BDC-CCF2EBE91E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354754-A68E-4947-9963-203130EF18AF}" type="pres">
      <dgm:prSet presAssocID="{DC83FFE6-BF72-443F-A1E3-1F26FFE392CE}" presName="spacer" presStyleCnt="0"/>
      <dgm:spPr/>
    </dgm:pt>
    <dgm:pt modelId="{19151E07-7724-4159-84B3-4D33262C2B2C}" type="pres">
      <dgm:prSet presAssocID="{DFF6F302-E7F8-48A2-96F7-5A4ECBE4A0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824805-5CA4-449F-9B45-542AB587A129}" srcId="{53804849-2B69-4DCD-847D-1A67ABBFE2E0}" destId="{DFF6F302-E7F8-48A2-96F7-5A4ECBE4A01E}" srcOrd="3" destOrd="0" parTransId="{9B833841-D46E-4BB5-A6F5-464FAFCFD2CF}" sibTransId="{A32F37CB-F49F-431A-8F58-7DAF916AF063}"/>
    <dgm:cxn modelId="{958FCE38-B8C0-483E-9782-B1C37DC5DE10}" srcId="{53804849-2B69-4DCD-847D-1A67ABBFE2E0}" destId="{194F76A7-EB66-433A-BF3C-1DD5BCC27F6B}" srcOrd="0" destOrd="0" parTransId="{4A6CA000-FBBD-4848-B0BC-C4AC736FFF31}" sibTransId="{DC7032CF-D8FA-4470-B68F-501E4018C8F8}"/>
    <dgm:cxn modelId="{1A14034D-84C4-45D7-AD87-C12ECBEBDA8B}" type="presOf" srcId="{53804849-2B69-4DCD-847D-1A67ABBFE2E0}" destId="{AC42AAA9-2929-4596-9BE7-6CCE0EDE3124}" srcOrd="0" destOrd="0" presId="urn:microsoft.com/office/officeart/2005/8/layout/vList2"/>
    <dgm:cxn modelId="{8A242359-5845-4665-9D2E-3086AA2567C2}" type="presOf" srcId="{C8A0E478-ED03-43D3-A424-3A23BBD3B53F}" destId="{7FB0A2D7-6277-4EDD-B1E4-58C2AE191DAC}" srcOrd="0" destOrd="0" presId="urn:microsoft.com/office/officeart/2005/8/layout/vList2"/>
    <dgm:cxn modelId="{DAC1A85A-3ADD-4FB2-8251-82BFD806C2EA}" type="presOf" srcId="{194F76A7-EB66-433A-BF3C-1DD5BCC27F6B}" destId="{124D41E0-641D-4966-9EA2-BC60813719E2}" srcOrd="0" destOrd="0" presId="urn:microsoft.com/office/officeart/2005/8/layout/vList2"/>
    <dgm:cxn modelId="{E2E5C38B-6EB5-412A-8320-71B029D42939}" type="presOf" srcId="{DFF6F302-E7F8-48A2-96F7-5A4ECBE4A01E}" destId="{19151E07-7724-4159-84B3-4D33262C2B2C}" srcOrd="0" destOrd="0" presId="urn:microsoft.com/office/officeart/2005/8/layout/vList2"/>
    <dgm:cxn modelId="{287C22C5-0FDD-4C7B-816C-A7EB1689F874}" srcId="{53804849-2B69-4DCD-847D-1A67ABBFE2E0}" destId="{C8A0E478-ED03-43D3-A424-3A23BBD3B53F}" srcOrd="1" destOrd="0" parTransId="{FC9BC639-C714-4F53-A5C8-88619E0E181D}" sibTransId="{9D7A9C31-DDBA-4804-A030-535EDEFF4DE9}"/>
    <dgm:cxn modelId="{D90675DE-E292-4AB8-AA13-42762FDDD59E}" type="presOf" srcId="{7F12AA57-8474-44AA-9BDC-CCF2EBE91EB3}" destId="{DAA32663-0665-49E4-AC91-984027825700}" srcOrd="0" destOrd="0" presId="urn:microsoft.com/office/officeart/2005/8/layout/vList2"/>
    <dgm:cxn modelId="{B32720F0-EA15-4686-A6F4-242FCF09FE00}" srcId="{53804849-2B69-4DCD-847D-1A67ABBFE2E0}" destId="{7F12AA57-8474-44AA-9BDC-CCF2EBE91EB3}" srcOrd="2" destOrd="0" parTransId="{1FE687EF-2938-489B-A1D2-26A3B8008D6D}" sibTransId="{DC83FFE6-BF72-443F-A1E3-1F26FFE392CE}"/>
    <dgm:cxn modelId="{BBE10948-888C-4D55-8DA2-CF7EA24570EE}" type="presParOf" srcId="{AC42AAA9-2929-4596-9BE7-6CCE0EDE3124}" destId="{124D41E0-641D-4966-9EA2-BC60813719E2}" srcOrd="0" destOrd="0" presId="urn:microsoft.com/office/officeart/2005/8/layout/vList2"/>
    <dgm:cxn modelId="{101F3366-7978-4EF0-8644-D99E3125D17F}" type="presParOf" srcId="{AC42AAA9-2929-4596-9BE7-6CCE0EDE3124}" destId="{52FFDEA5-FBC9-4999-94D0-54FED70CB77F}" srcOrd="1" destOrd="0" presId="urn:microsoft.com/office/officeart/2005/8/layout/vList2"/>
    <dgm:cxn modelId="{1D15AFB8-FC4C-4FB4-9C85-9D14E2364594}" type="presParOf" srcId="{AC42AAA9-2929-4596-9BE7-6CCE0EDE3124}" destId="{7FB0A2D7-6277-4EDD-B1E4-58C2AE191DAC}" srcOrd="2" destOrd="0" presId="urn:microsoft.com/office/officeart/2005/8/layout/vList2"/>
    <dgm:cxn modelId="{72C623C9-2FC8-4ECB-8067-92EAEC0BFDA2}" type="presParOf" srcId="{AC42AAA9-2929-4596-9BE7-6CCE0EDE3124}" destId="{74CC6B81-0D84-4B48-9992-EDCDAA1E6286}" srcOrd="3" destOrd="0" presId="urn:microsoft.com/office/officeart/2005/8/layout/vList2"/>
    <dgm:cxn modelId="{53E2F126-0AE0-4981-A0EF-A012A469AB3E}" type="presParOf" srcId="{AC42AAA9-2929-4596-9BE7-6CCE0EDE3124}" destId="{DAA32663-0665-49E4-AC91-984027825700}" srcOrd="4" destOrd="0" presId="urn:microsoft.com/office/officeart/2005/8/layout/vList2"/>
    <dgm:cxn modelId="{4BD2E6F8-8B3D-47B6-9735-73D06A8CB77E}" type="presParOf" srcId="{AC42AAA9-2929-4596-9BE7-6CCE0EDE3124}" destId="{42354754-A68E-4947-9963-203130EF18AF}" srcOrd="5" destOrd="0" presId="urn:microsoft.com/office/officeart/2005/8/layout/vList2"/>
    <dgm:cxn modelId="{2ECBCE9D-78BC-4C7B-8E4F-FEBE36BB383E}" type="presParOf" srcId="{AC42AAA9-2929-4596-9BE7-6CCE0EDE3124}" destId="{19151E07-7724-4159-84B3-4D33262C2B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41E0-641D-4966-9EA2-BC60813719E2}">
      <dsp:nvSpPr>
        <dsp:cNvPr id="0" name=""/>
        <dsp:cNvSpPr/>
      </dsp:nvSpPr>
      <dsp:spPr>
        <a:xfrm>
          <a:off x="0" y="10273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 a model</a:t>
          </a:r>
        </a:p>
      </dsp:txBody>
      <dsp:txXfrm>
        <a:off x="44967" y="55240"/>
        <a:ext cx="7793302" cy="831221"/>
      </dsp:txXfrm>
    </dsp:sp>
    <dsp:sp modelId="{7FB0A2D7-6277-4EDD-B1E4-58C2AE191DAC}">
      <dsp:nvSpPr>
        <dsp:cNvPr id="0" name=""/>
        <dsp:cNvSpPr/>
      </dsp:nvSpPr>
      <dsp:spPr>
        <a:xfrm>
          <a:off x="0" y="986149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3480166"/>
                <a:satOff val="-8347"/>
                <a:lumOff val="654"/>
                <a:alphaOff val="0"/>
              </a:schemeClr>
            </a:gs>
            <a:gs pos="100000">
              <a:schemeClr val="accent5">
                <a:hueOff val="3480166"/>
                <a:satOff val="-8347"/>
                <a:lumOff val="654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Defining a loss function</a:t>
          </a:r>
        </a:p>
      </dsp:txBody>
      <dsp:txXfrm>
        <a:off x="44967" y="1031116"/>
        <a:ext cx="7793302" cy="831221"/>
      </dsp:txXfrm>
    </dsp:sp>
    <dsp:sp modelId="{DAA32663-0665-49E4-AC91-984027825700}">
      <dsp:nvSpPr>
        <dsp:cNvPr id="0" name=""/>
        <dsp:cNvSpPr/>
      </dsp:nvSpPr>
      <dsp:spPr>
        <a:xfrm>
          <a:off x="0" y="1962025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6960331"/>
                <a:satOff val="-16693"/>
                <a:lumOff val="1307"/>
                <a:alphaOff val="0"/>
              </a:schemeClr>
            </a:gs>
            <a:gs pos="100000">
              <a:schemeClr val="accent5">
                <a:hueOff val="6960331"/>
                <a:satOff val="-16693"/>
                <a:lumOff val="130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Formulate an optimization problem to find the model parameters such that a loss  function is minimized.</a:t>
          </a:r>
        </a:p>
      </dsp:txBody>
      <dsp:txXfrm>
        <a:off x="44967" y="2006992"/>
        <a:ext cx="7793302" cy="831221"/>
      </dsp:txXfrm>
    </dsp:sp>
    <dsp:sp modelId="{19151E07-7724-4159-84B3-4D33262C2B2C}">
      <dsp:nvSpPr>
        <dsp:cNvPr id="0" name=""/>
        <dsp:cNvSpPr/>
      </dsp:nvSpPr>
      <dsp:spPr>
        <a:xfrm>
          <a:off x="0" y="2937900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10440497"/>
                <a:satOff val="-25040"/>
                <a:lumOff val="1961"/>
                <a:alphaOff val="0"/>
              </a:schemeClr>
            </a:gs>
            <a:gs pos="100000">
              <a:schemeClr val="accent5">
                <a:hueOff val="10440497"/>
                <a:satOff val="-25040"/>
                <a:lumOff val="1961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 different techniques to solve optimization problem or minimize loss function</a:t>
          </a:r>
        </a:p>
      </dsp:txBody>
      <dsp:txXfrm>
        <a:off x="44967" y="2982867"/>
        <a:ext cx="7793302" cy="831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1-14T10:33:5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20856 11857 0,'0'24'265,"0"1"-249,0 0-1,0 0 1,0 0 0,0-1 15,0 1 0,0 0-15,0 0-1,0 0 1,0-1 0,0 1-1,29-25 48,-29 25 31,29-25-79,-1 0 32,1 0-31,28 0 15,-29-25 63,1 25-79,-29-25 1,29 1 31,-1-1 15,0 0-30,1-25-17,-29 1 48,0 24-32,0 0-15,29 0-16,-29 1 78,29-1-78,0 25 15,-29-25-15,0 0 16,0 50 156,0 0-157,0 24 1,0 1 0,0 24-16,0-49 15,27 50 1,-27-51 0,0 1 30,0 0 1,0 0-31,0 0 31,0 0-32,0-1 17,0 1-32,0 0 15,0 0 1,0 24-16,0-24 16,0 50-1,0-26 1,0-24-16,0 25 15,0 24 1,0-49 0,0 24-1,0-24 17,0 25-1,0-25-16,0-1 32,0 1-31,0 0 46,-27-25 1,-2 25-47,-58 24-16,59-49 15,0 25 1,-1-25 62,0 0-31,1 0-16,-1-25-15,29 1 15,0-1-15,0 0 15,0 0-16,0 0 48,0 1-16,0-26 0,0 25 0,0-24-16,0 24 16,0 0 15,29 0-15,-29 0 16,28 1-32,1-1 0,0 0-15,-29-25 15,28 26 0,0-1 16,-28 0-16,0 0 1,29 0-17,0 25 173,-29-24-141,29 24-32,0-25 48,-29 0-16,27 25-32,2-25-15,0 0 16</inkml:trace>
  <inkml:trace contextRef="#ctx0" brushRef="#br0" timeOffset="1">20885 11435 0,'0'25'343,"0"0"-327,0-1 0,0 1 15,0 0 0,0 0-15,0 0 62,0-50 344,0-25-391,0 25 0,0-24 1,0 24-17,0-25 32,0 26 156,0-1 250,0 0-421,29 0 30,-1 25 266,1 0-297,-1 25-15,-28 0 15,0 0-15,29-1 0,-29 1-1,28-25 1,1 25-1,-29 0 64,29 0-1,-1-1-16,0 1 1,-28 0-32,0 0 0,29 0 157</inkml:trace>
  <inkml:trace contextRef="#ctx0" brushRef="#br0" timeOffset="2">21714 12080 0,'-29'0'157,"58"0"-126,-1 0-15,0 0-1,1-25 1,0 25-1,0-25-15,-2 25 32,2 0 46,0 0-16,0 0-15,0 0-31,-2 0-1,2 0-15,0 0 32,0 0 15,-1 0-16,29 0-31,-28 0 15,-1 0 1</inkml:trace>
  <inkml:trace contextRef="#ctx0" brushRef="#br0" timeOffset="3">21685 12254 0,'29'0'187,"-1"0"-156,0 0-15,1 0-16,0 0 31,0 0-15,-2 0 0,2 0-1,0 0 1,0 0 62,0 0-62,-2 0-1,2 0 16,0 0-31,0 0 16,-1 0 47,0 0-48,1 0 1,0 0 31</inkml:trace>
  <inkml:trace contextRef="#ctx0" brushRef="#br0" timeOffset="4">22656 11658 0,'29'0'78,"-29"50"-47,0-1-15,0-24-1,0 0 1,28 25 15,-28-1-15,29-49-1,-29 25 1,0 25 0,0-26 15,0 26-31,0-25 31,0 0-15,28 24 15,1-24 0,-29 0-15,0 0 31,0 24 93,0-24-108,0 0-1,0 0-31,0 0 15</inkml:trace>
  <inkml:trace contextRef="#ctx0" brushRef="#br0" timeOffset="5">22970 11956 0,'0'25'125,"0"24"-109,0-24-1,0 25 17,29-50-17,-29 24 16,29 1 48,-2-25-48,2 0 63,0 0-94,29 0 46,-31-25 64,31 1-79,-58-1 32,0 0-48,0 0-15,57 0 16,-57 1-1,0-1-15,0 0 47,28 0-31,-28 0 31,0 1 47,0-1-16,-28 25-63,0 0 1,-1 0 0,0 0 30,0 0-30,2 0 0,-2 0 46,0 0-15,-29 25-16,58-1 1,0 1 14,-27-25-30,27 25 109,0 0-94,0 0 1,0-1 61,0 1-61</inkml:trace>
  <inkml:trace contextRef="#ctx0" brushRef="#br0" timeOffset="6">23713 11782 0,'0'25'125,"0"0"-110,0 0 1,0-1-16,0 1 15,0 0 17,0 0-32,0 0 15,0-1 1,0 1 0,0 0-1,0 0 16,0 0-15,0-1 15,0 26 16,0-25 125,29 0-31,-29 0-126</inkml:trace>
  <inkml:trace contextRef="#ctx0" brushRef="#br0" timeOffset="7">23570 12030 0,'0'-25'171,"29"1"-139,-1 24-17,0 0 17,1 0-1,0 0 0,0 0-15,0 0 62,27 0-47,-27 0 16,28 0-16,-29 0 110,1 0-126,0 0 1,-1 0-16</inkml:trace>
  <inkml:trace contextRef="#ctx0" brushRef="#br0" timeOffset="8">24227 11708 0,'28'-25'188,"1"0"-141,0 25 0,0 0 93,-2 0-124,2 0-1,0 0-15,29 0 16,-58 25 0,56-25 15,-27 25-15,0 0-16,-29-1 31,0 1-16,0 0 32,0 0-31,0 0 31,-29-1-16,0-24-15,-27 0 31,56 25-16,-29-25 0,0 25 0,0-25 1,0 25-17,58-25 313,0 0-296,0 0-1,0 0 78,-2 0-93,2 0 109,29 0-78,-30 25 0,-28-1-16,28 1 0,-28 0 63,0 0-47,0 0-32,0-1 1,-28-24 15,28 25-15,-28 0 15,-1-25-31,29 25 16,-29 0 15,0 0 0,2-1 0,-2-24 48,0 0-17,0 0-15,-27 0 15,27 0-15,0-24 31</inkml:trace>
  <inkml:trace contextRef="#ctx0" brushRef="#br0" timeOffset="9">25284 11633 0,'28'0'125,"-28"25"-110,-28 25 1,28-25 0,-29 24 15,29-24 0,0 0-31,-28 24 16,-1-24 15,1-25-15,28 50 15,-58-25-31,58-1 31,-28 1-15,0 25 31,-1-50-16,29 25-31,0-1 16,-29 1-1,29 0-15,0 0 31,0 0-15,-29 0 0,29-1-1</inkml:trace>
  <inkml:trace contextRef="#ctx0" brushRef="#br0" timeOffset="10">24884 11708 0,'0'25'47,"0"-1"-31,0 1 31,29-25-16,-29 50-31,29-50 62,-2 25-30,2-1-1,29 1-15,-58 0 15,28-25-16,0 25 1,1 0 15,0-25-31,28 24 47,-29 26-16,1-50-31,-1 50 16,1-50 0,-29 24 31,29-24-16,-29 25 109,28-25-124,-28 25 125,28 0-110,1-25-31,-29 25 31</inkml:trace>
  <inkml:trace contextRef="#ctx0" brushRef="#br0" timeOffset="11">25741 12179 0,'0'25'203,"0"0"-187,0 0-1,0-1 1,0 1 62,0 0-47,0 0 0,0 0-15,0-1 15,0 1 1,29-25-1</inkml:trace>
  <inkml:trace contextRef="#ctx0" brushRef="#br0" timeOffset="12">20800 13692 0,'-29'-25'157,"0"25"-95,-27 0-31,27 25-31,0-25 32,0 0-17,0 25 17,2-25-1,27 25 203,0 0-218,0-1-1,0 26-15,0-25 16,0 0-16,0-1 16,0 1 15,0 0-15,0 0-1,0 0 16,0-1-15,0 26 0,0-25-1,0 0 1,27 24 0,-27-24 15,0 0 16,0 0-32,29 24-15,-29-24 32,0 0-32,0 25 15,58-1 1,-58 1 15,29-1-15,-29-24 15,0 0 16,0 25-16,0-26 0,0 1 1,0 0-17,0 0-15,0 0 31,27 24-31,-27 1 32,0-25-1,0-1-15,29-24-1,-29 25-15,0 0 16,0 0 15,0 0-15,29 24 15,-29-24-15,0 0-1,29-25 1,-29 25 15,0-1 0,0 1 1,0 0 108,28-25-124,-28 25 15,28 0 110,1-25-32,0 0-78,-1 0-31,1 0 16,-1 0 0,1 24 46,-1-24 204</inkml:trace>
  <inkml:trace contextRef="#ctx0" brushRef="#br0" timeOffset="13">21714 13667 0,'28'0'203,"0"-24"-187,1 24-1,0 0 17,0 0 30,-2 0-46,2 0 15,0 0 0,0 0 16,0 0-31,-2 0-1,2 0 32,29 0-16,-30 0 16,0 24 78,1 1-125,-29 25 47,0-25-31,0 24-1,0-24 1,0 25-16,0-26 16,0 26-1,29-25 1,-29 24 0,0 26-1,0-1 1,28-24-1,-28 24 1,0 1 0,29-26-1,-29-24 1,0 0-16,28 25 31,-28-26 0,0 26-15,0-25 0,29 0-1,-29-1 1,0 1 31,0 0-32,0 0 17,0 0-32,0-1 31,0 1 16,0 0-47,0 0 15,28-25 1,-28 25 0,0 24-1,0-24 1,0 25 0,0-26-1,29-24 95,-29 25-95,0 0 1,0 0-1,0 0 157,0 24-156,-29-49 15,1 0-15,-29 25-1,28 0 48,1-25-32,-1 0-15,0 25-16</inkml:trace>
  <inkml:trace contextRef="#ctx0" brushRef="#br0" timeOffset="14">21228 13940 0,'-29'0'0,"0"0"32,1 25-1,0-25 31,28 25-46,0 0 0,0-1 15,0 1-15,0 0-1,0 0 1,0 0-16,0-1 31,0 1-15,0 0 46,0 0 63,28-25-78,0 25-31,30-25-1,-58 24 1,29-24-16,0 0 16,-2 25-1,2-25 16,0 0 1,-29 25-17,29-25 17,-1 0-17,0 0 16,1 0 1,0 0-1,-1 0 16,1 0-32,-1-25-15,1 25 16,-29-25-16,28 1 16,-28-1 15,0 0 0,0 0 0,0 0-15,29 25 0,-29-24-1,0-1 1,0 0 31,0 0-16,0 0-15,0 1 62,0-1 0,0 0-62,0 0 62,-29 25-16,1-25-46,28 1 15,-29 24-15,1 0 46,28-25-46,-29 25 46,1 0-46,-1 0 0,0 0 30,1 0-14,0 0 30,-1 0 1,-29 0 109,31 0-110,-2 0-15,0 0 15,0 25 48,29-1-16,0 1-63,0 0-16,0 0 17,0 0 30</inkml:trace>
  <inkml:trace contextRef="#ctx0" brushRef="#br0" timeOffset="15">21342 14114 0,'29'0'250,"0"0"-125,-1 0-47,0 0 0,1 0-62,0 0 0,-1 0-1</inkml:trace>
  <inkml:trace contextRef="#ctx0" brushRef="#br0" timeOffset="16">21857 14238 0,'0'25'141,"0"-1"-110,0 26 16,0-25 62,0 0-77,0 0-17,0-1 48,27-24-48,2 0 48,0 0-47,29 0-16,-31 0 93,31 0-61,-58-24 77,0-1-93,0 0-1,0 0 1,0 0 46,0 0 95,0 1-126,-29 24 78,0 0-109,2 0 172,-2 0-156,0 0-16</inkml:trace>
  <inkml:trace contextRef="#ctx0" brushRef="#br0" timeOffset="17">21371 14908 0,'0'24'156,"0"26"-140,0-25 0,0 0-1,0-1 16,0 1-15,0 0 15,0 0-15,0 0 0,0-1 15,0 1-16,0 0 1,0 0 0,29 0 15,-29-1 0,28 1 0,-28 0 1,57 0-1,-28 0 0,-1-25 0,1 0 1,-1 0-17,29 0 1,-57-25 0,29 25-1,0 0 1,-1 0-1,-28-25 32,0 0-15,0 0-32,0 1 15,0-1 1,0-25-1,0 25 17,0 1-17,0-1 17,0-25-17,-28 25 16,28 1 16,0-1-15,0 0 30,-29 25 1,0-25-63,29 0 78,-28 1 0,28-1-47,-29 0 16,1 25 0,-1 0 172,29 25-110,-28-25 0,-1 25 1,0-25 218</inkml:trace>
  <inkml:trace contextRef="#ctx0" brushRef="#br0" timeOffset="18">21571 15180 0,'-29'0'844,"86"0"281,0 0-641</inkml:trace>
  <inkml:trace contextRef="#ctx0" brushRef="#br0" timeOffset="19">21884 15329 0,'0'25'172,"0"0"-140,0 0-17,0 0 16,0-1-15,0 1 0,0 0 687,0 0-672,0 0 0,0-1 32,0 1-48</inkml:trace>
  <inkml:trace contextRef="#ctx0" brushRef="#br0" timeOffset="20">22599 14436 0,'57'0'218,"-28"-24"-218,28 24 16,-29 0-16,29 0 16,1 0-1,-30 0 1,0 0 78,1 0-1,0 0-30</inkml:trace>
  <inkml:trace contextRef="#ctx0" brushRef="#br0" timeOffset="21">22656 14660 0,'29'0'141,"28"0"-126,-29 0 1,1 0 0,-1 0-1,1 0 1,0 0 0,-1 0 15,0 0 16,1 0 31,0 0 0,0 0-47</inkml:trace>
  <inkml:trace contextRef="#ctx0" brushRef="#br0" timeOffset="22">23599 13543 0,'0'-24'203,"-29"24"-172,0 0-15,1 0-1,-29 0 63,28 0-46,-28 0-1,28 24-16,-27 1 1,27-25 78,29 25 109,0 25-156,-29-26-47,29 1 15,0 0-15,0 25 16,-56 74 0,56-50-1,0 25 1,0-49 0,0-25-16,0-1 15,0 26 1,0-25-1,0 0 17,0-1-17,0 26 1,0 0 0,0-1-1,0-24 1,0 0-1,0 0 1,0 0 0,0 24-1,0 1 1,0-25 0,0 24-1,0 1 1,0 24-1,0-49 17,0 49-17,0-49 1,0 0 0,0 0-1,0 0 1,0-1-1,0 1 1,0 25 0,0-25-1,0-1 1,0 1 0,0 0 46,0 0-31,0 0-15,0-1 15,27 1 16,2-25 125,0 0-110,28 0 157,-29 0-109,1 0-95,0 0-15,-1 0 16,29 0 15,-28 0-15,28 0-1,-28 0 1,-29-25 250</inkml:trace>
  <inkml:trace contextRef="#ctx0" brushRef="#br0" timeOffset="23">23599 13816 0,'0'25'140,"0"0"-140,0 0 16,0-1-1,0 1-15,0 0 32,0 0-32,0 0 15,0-1 17,0 1-32,0 0 15,0 0 32,0 0-16,0-1 47,0 1-62,0 0 0,0 0-1</inkml:trace>
  <inkml:trace contextRef="#ctx0" brushRef="#br0" timeOffset="24">23913 13891 0,'28'0'94,"-28"24"-47,0 1-32,0 0 17,0 0 46,0 0-63,0-1 32,0 1-16,29-25 16,0 0-15,-1 25-32,1-25 15,-1 25-15,1-25 16,-1 25 15,1-25 0,0 0-15,-1 0 0,0 0-1,1 0 48,-29-25-48,0 0 1,0-25 0,0 26-1,0-1 1,0 0 31,0 0 46,-29 0-61,29 1-1,-28 24-15,28-25 15,-28 0 31,-30 25 63,30 0-78,-29 0-16,28 0 16,1 0-15,-1 0-32,0 25 31</inkml:trace>
  <inkml:trace contextRef="#ctx0" brushRef="#br0" timeOffset="25">23627 14660 0,'28'-25'140,"1"0"-140,0 25 47,0 0 47,0 0-79,-2 0 17,-27 25-17,29-25 32,0 25 0,-29-1 16,29 1-32,-29 0-16,0 0 17,0 24 77,-58-49-78,29 0 1,2 0-17,-2 25 1,0-25 46,29 25-30,-29-25-1,29 25 16,0-50 140,58 0-156,-29 25 79,27-25-32,-27 25 31,0 0-46,-29 25-32,28-25-15,0 0-1,1 25 1,0 0 31,-1 0-47,1-1 15,-1-24 1,1 25 0,-1-25-1,-28 25 79,0 0-63,0 0 1,0-1-1,-28-24-16,-1 0 1,1 0 31,-1 0-16,1 0 16,28 25-47,-29-25 16,0 25 15,1-25 0,28 25-15,-28-25-1,-1 0-15,0 0 47,0 0 47,2 0-47,-2 0 31</inkml:trace>
  <inkml:trace contextRef="#ctx0" brushRef="#br0" timeOffset="26">24398 13469 0,'0'-25'187,"29"25"-140,29 0 0,-31 0-16,2 0 32,0 0-32,0 0-15,-1 0 46,0 0-46,1 0 93,0 0-78,28 0 63,-57 25-16,0 25-31,0-26-31,0 26-1,0-25 1,0 24 0,0-24-1,0 0 1,0 0-1,0 0 1,0 24 0,0-24 15,0 0-15,0 0-1,0-1 1,0 1-1,0 0 1,0 0 15,0 0-15,0-1-16,0 1 16,0 0 15,0 0-16,0 0 1,0-1 0,0 1-16,0 0 31,0 0-31,0 0 16,0 49-1,0-49 1,0 25-1,0-26 1,0 26 0,0-25-1,0 24 1,0 1 0,0 0-1,0 24 16,0-24-15,0-1 15,0-24-15,0 0 15,0 0-31,0-1 16,0 1-1,0 25 1,0-25 0,0-1-1,0 26 1,0-25 0,0 0-1,0-1 1,0 1-1,0 0 1,0 25 31,0-26-16,0 26-15,0-25 46,0 25 110,0-26 156,-29-24-296,1 0 14,-1 0 1,0 0-31,-27 0 0,27 0 30,0 0 1</inkml:trace>
  <inkml:trace contextRef="#ctx0" brushRef="#br0" timeOffset="27">18657 17140 0,'0'25'328,"0"0"-250,0-1-46,0 1-1,0 0-15,0 0 77,0 0-61,0-1-1,0 1 0,-28-25-15,28 25-1,0 0 157</inkml:trace>
  <inkml:trace contextRef="#ctx0" brushRef="#br0" timeOffset="28">18714 17636 0,'0'25'203,"-29"-25"-203,29 25 16,0 0-16,0-1 31,0 1-15,-28 0 0,28 0-1,0 0 1,0 24-1,0 1 1,0-25 0,0-1-1,0 1 17</inkml:trace>
  <inkml:trace contextRef="#ctx0" brushRef="#br0" timeOffset="29">19086 17711 0,'-29'0'31,"1"0"0,28 24-15,-29-24-16,29 25 31,-29-25-15,29 25-1,0 0 32,0 0-47,0-1 32,-28-24-17,28 25 16,0 25 32,28-25-32,1-25 63,28 0-32,-28 0-30,-1 0-1,1 0-31,-1 0 16,1-25 46,0 0-31,-29 0 1,0 0 14,0 1-14,0-1 15,0 0-47,0 0 15,0 0 48,-29 25 202,0 0-265,1 0 32,-1 0-17</inkml:trace>
  <inkml:trace contextRef="#ctx0" brushRef="#br0" timeOffset="30">19515 17760 0,'0'25'219,"0"0"-172,0 0 0,0-1-32,0 1 17,0 0-17,27-25 17,-27 25-32,29-25 15,0 25 1,0-25 31,-1 0-32,29 0 17,-28 0-32,-1 0 15,-28-50 32,0 25-31,0 0-1,29 1 17,-29-1 14,0 0 111,0 0-95,-57 0-15,28 25 109,0 0-62,1 0-16,0 0 203</inkml:trace>
  <inkml:trace contextRef="#ctx0" brushRef="#br0" timeOffset="31">19743 16024 0,'28'0'375,"1"0"-219,-1 0-124,1 0-32,-1 0 78,1 0 15,28-25 17,-29 25-95,1 0 17,-29-25-17,29 25 32,0 0 94,-1 0-110</inkml:trace>
  <inkml:trace contextRef="#ctx0" brushRef="#br0" timeOffset="32">19771 16272 0,'29'0'235,"-1"0"-220,1 0-15,-1 0 16,1 0 0,0 0-1,-1 0 1,0 0-1,1 0 1,0 0 15,0 0 1,27 0 14,-27 0 17,0 0-47,-1 25-1,1-25 63</inkml:trace>
  <inkml:trace contextRef="#ctx0" brushRef="#br0" timeOffset="33">20771 15726 0,'-29'0'172,"0"0"-125,2 0-16,-2 0 63,0 0-63,0 0 16,0 25 46,29 0 48,0 0-125,0-1-1,0 1 1,0 0-16,0 0 16,0 0-1,0-1-15,0 26 16,0-25-1,0 24 1,0-24 0,0 0-1,0 0 17,0 0-17,0-1 1,0 26-1,0-25 1,0 0 0,0-1-16,0 26 15,0-25 1,-27 25 15,27-26 32,0 1-32,0 0-15,0 0 30,0 24 1,0-24 0,0 25-16,0-25 1,0 24-17,0-24 17,0 0 30,0 0-15,0-1 31,27-24 16,2 0 156,0 0-125,0 25-94,0-25 0</inkml:trace>
  <inkml:trace contextRef="#ctx0" brushRef="#br0" timeOffset="34">20885 15900 0,'-29'25'172,"29"-1"-172,0 1 15,0 0 1,0 0-16,0 0 15,-28-1 1,28 1-16,0 0 31,0 0 266,0 0-281,0-1 15</inkml:trace>
  <inkml:trace contextRef="#ctx0" brushRef="#br0" timeOffset="35">21056 15949 0,'0'25'110,"0"0"-48,0 0-46,0 0-1,0-1 17,0 26 46,58-50 78,-30 0-125,29 0 16,-28 0 31,-29-25 63,0 0-125,0 1 62,0-26 0,0 25-16,0-24 63,0 24-78,-29 25 31,0 0-31,1 0 0,0 0-16</inkml:trace>
  <inkml:trace contextRef="#ctx0" brushRef="#br0" timeOffset="36">20885 16371 0,'29'0'359,"-1"0"-343,1 0 46,-1 0-62,1 0 31,-29 25-31,57-25 32,-57 25 14,29 0-14,-1-25-1,-28 24 31,0 1-30,0 0-32,0 0 15,-28-25 17,-1 0-17,0 0 1,1 0 31,-1 0-16,1 25 31,28-50 235,0 0-281,28 25 46,1 0 32,-1 0-63,1 0 16,0 0-47,-1 0 16,0 0 0,1 0-16,0 0 15,-29 25 16,29-25 32,-29 25-47,0-1 77,0 26-30,0-25-16,0 0-16,0-1-31,-29 1 31,0-25 0,29 25 63,-29-25-31,1 0-16,-29 0 15,28 0 47</inkml:trace>
  <inkml:trace contextRef="#ctx0" brushRef="#br0" timeOffset="37">21371 15652 0,'0'25'531,"29"-25"-422,-1 24-77,0-24 15,1 0-16,0 0 31,-1 25 1,1-25 31,-1 25 31,-28 0-63,0 0-46,0-1-1,0 1 17,0 0-17,0 0-15,0 0 31,0 24 1,0-24-17,0 25 1,0-26 0,0 1 15,0 0-16,0 0-15,0 24 32,0-24-32,0 0 31,0 0-15,0 0-1,0 24 1,0-24-1,0 0 1,0 0 0,0 0-1,0-1 1,0 1 0,0 0-1,0 0 1,0 24-16,0-24 15,0 0 1,0 49 15,0-49-31,-28 0 32,28 0-1,0 0 16,0-1-16,-29 26-15,29-25 30,0 0-46,0-1 16,0 1 15,0 0-15,0 0 15,0 0-15,-86-1 31</inkml:trace>
  <inkml:trace contextRef="#ctx0" brushRef="#br0" timeOffset="38">22000 16247 0,'0'25'609,"0"0"-547,0-1-15,-29-24 156,0 0-109,0 0-47,29-24 359,0-1-312,29 25 219,-29 25-251,0-1 32,29-24-79,-29 25 64,0 0-48</inkml:trace>
  <inkml:trace contextRef="#ctx0" brushRef="#br0" timeOffset="39">22627 15825 0,'-28'0'359,"0"0"-343,-1 0 15,0 0-15,0 0 156,-27 0 109,56 25-265,0 0 312,0 0-313,0 0 1,0-1 0,0 1-1,0 0-15,0 0 16,0 0-1,0-1-15,0 1 16,0 0-16,0 25 16,0-1-1,0 26 1,0-51 15,0 1-15,0 0 15,0 0-15,0 0 15,0 0 0,0-1 0,0 1 1,0 25-17,0-25 32,0-1-31,28 1 15,-28 0-15,0 0-1,0 0 32,0-1-16,0 1 1,28 0 343,1-25-157</inkml:trace>
  <inkml:trace contextRef="#ctx0" brushRef="#br0" timeOffset="40">22799 16073 0,'0'25'360,"0"0"-345,0 0 17,0 0-17,0-1 1,0 1-1,0 0 1,0 0 0,0 0 15,0-1-15,0 1-1,0 0 48,0 0-32,0 0 0,0 0 188</inkml:trace>
  <inkml:trace contextRef="#ctx0" brushRef="#br0" timeOffset="41">23655 16024 0,'-28'0'140,"28"25"-109,0 24 1,0-24-17,0 0 17,0 0-32,0-1 31,0 1 16,0 0-16,0 0 0,0 0-15,0-1 15,0 1 63,0 0-63</inkml:trace>
  <inkml:trace contextRef="#ctx0" brushRef="#br0" timeOffset="42">23913 16073 0,'0'25'250,"0"0"-187,28-25-32,1 0-31,0 0 62,-1 0-30,1 0 15,-1 0-16,1 0 0,-1 0 16,1 0-31,0 0 15,-1 0 0,-28-25 78,0 0 1,0 1-95,0-1 32,-28 0 31,-1 25-46,0-25-17,1 25 79,-1 0-63,1 0 1,-1 0 14,1 0-14,28 25-17,-29-25 48,29 25-16,0 0 78,0-1-110,0 1 17,0 0-17,29 25 63,-1-26-46,1 1-17,-29 0 95,28 0-48,1-25-15,-1 0 15,1 0 17,-29-25 30,0 0-31,29-24-47,-1 24 1,-28 0-1,0 0-16,0 0 1,0 1 0</inkml:trace>
  <inkml:trace contextRef="#ctx0" brushRef="#br0" timeOffset="43">24512 16024 0,'-27'-25'62,"-2"25"1,29 25-16,0 0 15,0-1-31,0 1-15,0 0 78,0 0-32,29 0-46,-2-1 15,2 1-15,0-25 46,0 25-15,27-25 47,-27 0-63,0-25 16,-1 25-31,-28-25-1,29 1 32,-29-1 0,0 0-16,0 0-15,0 0 31,0 1 0,0-1 125,0 0-172,-29 25 125,-28 0-79,28-25 1,1 25 47,0 0 31,-1 25-16</inkml:trace>
  <inkml:trace contextRef="#ctx0" brushRef="#br0" timeOffset="44">24798 15701 0,'29'0'234,"-1"0"-171,1 0-32,0 0 0,0 0-31,-2 0 16,2 0 31,0 0-32,0 0 1,-1 0 140,-28 25-125,0 0 1,0 0-17,0 0-15,0-1 16,0 1 0,0 0-1,0 25 1,0-26-1,0 26 1,0 0 0,0-1-1,0 1 1,0-25 0,0-1-16,0 1 15,0 0 1,0 0-1,0 0 1,0-1 15,0 1-15,0 0 0,0 0 15,0 0-16,0 0 1,0-1 15,0 1-15,0 0 0,0 0-1,28 0 1,-28-1-1,0 1 17,0 0-17,0 0 1,0 24 15,29-24-15,-29 0-1,0 25 1,-29-50 203,1 24-219,0-24 31,-1 0-15,0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1-14T10:34:57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22920 16049 0,'25'0'281,"-1"0"-265,26 0 30,-25 0 1,25 0-31,-26 0 93,26 0-15,-25 0 47</inkml:trace>
  <inkml:trace contextRef="#ctx0" brushRef="#br0" timeOffset="2263.93">22920 16222 0,'0'-25'282,"25"25"-236,-1 0-30,26 0-16,-25 0 16,0 0-1,0 0 1,-1 0 0,1 0-1,0 0 16,0 0 1,0 0-17,-1 0 32</inkml:trace>
  <inkml:trace contextRef="#ctx0" brushRef="#br0" timeOffset="8657.2">23391 15875 0,'-25'0'16,"25"-25"62,25 0-47,-25 1-15,0-1-1,25 25-15,-25-25 16,25 25 0,24-50-1,-24 50 48,0 0 31,0 0-48,24 0-30,-49 50 0,0-25-1,25 0-15,-25 24 16,0-24 0,25-25-16,0 25 15,-25 0 32,0-1 16,0 1-32,-25 0-16,25 0 17,-25-25-1,25 25 0,-25-1-15,1-24-1,24 25 1,-25-25 78,50 0 375,-1 0-454,1 25 266,0 25-265,0-50-16,-25 24 16,0 1 15,25-25-15,-25 25 15,0 0 0,0 0-15,0 24 15,0-24 0,0 0 0,0 0-15,-25-25 78,0 0-32,0 0-30,0 0-1,1 0 0,-1 0-15,0 0 93,0-25 235,25 0-329,-25 25 1</inkml:trace>
  <inkml:trace contextRef="#ctx0" brushRef="#br0" timeOffset="10791.83">24011 15825 0,'-25'0'110,"25"25"-95,-24 0 1,24 0 0,0 0-1,-25-1-15,25 1 31,0 0-15,0 25 15,0-26 1,0 26-17,0-25 16,25 0-15,-1-1 0,-24 1 15,25-25-31,0 0 62,0 0-46,0 0-16,0 0 31,24 0-15,-49-25 0,25 1-16,-25-1 15,50 0 1,-50 0 15,0 0-15,0 1-1,0-1 17,0 0-17,0 0 48,0 0-32,-25 1 63,25-1-63,-25 25 0,0-25 63,-24 0-63,24 0 0</inkml:trace>
  <inkml:trace contextRef="#ctx0" brushRef="#br0" timeOffset="12951.91">24483 15900 0,'0'-25'78,"-25"25"-62,25 25-1,0 0 1,-25-25-16,25 49 15,-25-24 1,25 0 0,0 0-16,0-1 15,0 1 63,0 0-46,0 0-32,25 0 109,0-25-46,24 0-48,-24 0 16,0 0-15,0 0-16,0 0 16,-25-25 31,24 25 15,1-25-46,-25 0-1,25 0 1,-25 1 15,0-1-15,0 0 15,0 0-31,25 0 16,-25 1 15,0-1-31,25 25 16,-25-25-1,0 0 1,0 0 203,-25 25-94,0 0-110,0 0 1,0 0 62,1 0-78,-1 0 31,0 50 0,0-25-15,25 0 31,-25-1 0,1-24-32,-1 25 157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BF3F-AEB2-4B90-8B98-98F95C1822D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453F7-7465-42B1-9AA1-FC4B32B1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3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DB2D4653-C654-41D6-BC1A-9A2F0BA7556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9" y="5037663"/>
            <a:ext cx="3910976" cy="279400"/>
          </a:xfrm>
        </p:spPr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301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1" y="1041401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8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2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2" y="4343401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46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10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1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67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1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41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4470401"/>
            <a:ext cx="7207252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323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4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3"/>
            <a:ext cx="1418171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8" y="982132"/>
            <a:ext cx="5574770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1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0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708476"/>
            <a:ext cx="3313355" cy="170216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42424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1800"/>
            </a:lvl1pPr>
          </a:lstStyle>
          <a:p>
            <a:fld id="{DB2D4653-C654-41D6-BC1A-9A2F0BA7556D}" type="datetime1">
              <a:rPr lang="en-US" smtClean="0"/>
              <a:t>3/25/2025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8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5719968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9217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2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1"/>
            <a:ext cx="6637468" cy="1362075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4267202"/>
            <a:ext cx="6637467" cy="1520413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0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921-FA0E-491B-A90A-68B94B667F35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035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2316009"/>
            <a:ext cx="3057148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6"/>
            <a:ext cx="3419856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6"/>
            <a:ext cx="3419856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0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3/25/2025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601885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6"/>
            <a:ext cx="3304572" cy="1463153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7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Rectangle 101"/>
          <p:cNvSpPr/>
          <p:nvPr/>
        </p:nvSpPr>
        <p:spPr>
          <a:xfrm>
            <a:off x="905572" y="601885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693795"/>
            <a:ext cx="3359623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90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8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8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1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3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38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1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2" y="982133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60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3832"/>
            <a:ext cx="4681363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5" y="1041400"/>
            <a:ext cx="2297511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3255432"/>
            <a:ext cx="4681363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3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1"/>
            <a:ext cx="1200151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2" y="5969001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8" y="5969001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28F7862D-8FC9-4C8D-8616-C2D3EDF8285A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2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3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11" Type="http://schemas.openxmlformats.org/officeDocument/2006/relationships/image" Target="../media/image76.png"/><Relationship Id="rId5" Type="http://schemas.openxmlformats.org/officeDocument/2006/relationships/image" Target="../media/image23.png"/><Relationship Id="rId10" Type="http://schemas.openxmlformats.org/officeDocument/2006/relationships/image" Target="../media/image75.png"/><Relationship Id="rId4" Type="http://schemas.openxmlformats.org/officeDocument/2006/relationships/image" Target="../media/image71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87.png"/><Relationship Id="rId3" Type="http://schemas.openxmlformats.org/officeDocument/2006/relationships/image" Target="../media/image62.png"/><Relationship Id="rId7" Type="http://schemas.openxmlformats.org/officeDocument/2006/relationships/image" Target="../media/image23.png"/><Relationship Id="rId12" Type="http://schemas.openxmlformats.org/officeDocument/2006/relationships/image" Target="../media/image8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9.png"/><Relationship Id="rId7" Type="http://schemas.openxmlformats.org/officeDocument/2006/relationships/image" Target="../media/image93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5666" y="2768488"/>
            <a:ext cx="5818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Week 7: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Machine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378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575E-443E-4777-B35F-46D4CBDE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3" y="323557"/>
            <a:ext cx="8557797" cy="74031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1435" defTabSz="685800">
              <a:buClr>
                <a:srgbClr val="C66951"/>
              </a:buClr>
            </a:pPr>
            <a:r>
              <a:rPr lang="en-US" sz="4000" b="1" dirty="0">
                <a:solidFill>
                  <a:srgbClr val="C00000"/>
                </a:solidFill>
                <a:latin typeface="Cambria"/>
              </a:rPr>
              <a:t>Threshold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9EFB25-8377-42FE-8C42-EC6CFB36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"/>
          <a:stretch/>
        </p:blipFill>
        <p:spPr>
          <a:xfrm>
            <a:off x="5584873" y="2393604"/>
            <a:ext cx="3535635" cy="3400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5423F53-5B5D-42A7-9491-631A45290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443" y="1063869"/>
                <a:ext cx="5364431" cy="5179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2471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517904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21408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Alternatively, we can think of h as the result of passing the linear function </a:t>
                </a:r>
                <a:r>
                  <a:rPr lang="en-US" b="1" dirty="0"/>
                  <a:t>w </a:t>
                </a:r>
                <a:r>
                  <a:rPr lang="en-US" dirty="0"/>
                  <a:t>・ </a:t>
                </a:r>
                <a:r>
                  <a:rPr lang="en-US" b="1" dirty="0"/>
                  <a:t>x </a:t>
                </a:r>
                <a:r>
                  <a:rPr lang="en-US" dirty="0"/>
                  <a:t>through </a:t>
                </a:r>
                <a:r>
                  <a:rPr lang="en-US" b="1" dirty="0"/>
                  <a:t>threshold function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h</a:t>
                </a:r>
                <a:r>
                  <a:rPr lang="en-US" b="1" baseline="-25000" dirty="0" err="1"/>
                  <a:t>w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dirty="0"/>
                  <a:t>) = Threshold (</a:t>
                </a:r>
                <a:r>
                  <a:rPr lang="en-US" b="1" dirty="0"/>
                  <a:t>w </a:t>
                </a:r>
                <a:r>
                  <a:rPr lang="en-US" dirty="0"/>
                  <a:t>・ </a:t>
                </a:r>
                <a:r>
                  <a:rPr lang="en-US" b="1" dirty="0"/>
                  <a:t>x</a:t>
                </a:r>
                <a:r>
                  <a:rPr lang="en-US" dirty="0"/>
                  <a:t>) where Threshold (z)=1 if z ≥ 0 and 0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/>
                  </a:rPr>
                  <a:t>− 4.9 + 1.7x</a:t>
                </a:r>
                <a:r>
                  <a:rPr lang="en-US" b="1" baseline="-25000" dirty="0">
                    <a:solidFill>
                      <a:srgbClr val="FF0000"/>
                    </a:solidFill>
                    <a:latin typeface="Cambria"/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latin typeface="Cambria"/>
                  </a:rPr>
                  <a:t> − x</a:t>
                </a:r>
                <a:r>
                  <a:rPr lang="en-US" b="1" baseline="-25000" dirty="0">
                    <a:solidFill>
                      <a:srgbClr val="FF0000"/>
                    </a:solidFill>
                    <a:latin typeface="Cambria"/>
                  </a:rPr>
                  <a:t>2</a:t>
                </a:r>
                <a:r>
                  <a:rPr lang="en-US" b="1" dirty="0">
                    <a:solidFill>
                      <a:srgbClr val="FF0000"/>
                    </a:solidFill>
                    <a:latin typeface="Cambria"/>
                  </a:rPr>
                  <a:t> = 0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"/>
                  </a:rPr>
                  <a:t>− 4.9 + 1.7(6.5) − (3) = 3.15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4.9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1.7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)=3.15</a:t>
                </a:r>
              </a:p>
              <a:p>
                <a:r>
                  <a:rPr lang="en-US" dirty="0"/>
                  <a:t> </a:t>
                </a:r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z ≥ 0 </a:t>
                </a:r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 3.15 </a:t>
                </a:r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≥ 0 </a:t>
                </a:r>
                <a:r>
                  <a:rPr lang="en-US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sym typeface="Wingdings" panose="05000000000000000000" pitchFamily="2" charset="2"/>
                  </a:rPr>
                  <a:t>Class 1</a:t>
                </a:r>
                <a:endPara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mbria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5423F53-5B5D-42A7-9491-631A45290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3" y="1063869"/>
                <a:ext cx="5364431" cy="5179007"/>
              </a:xfrm>
              <a:prstGeom prst="rect">
                <a:avLst/>
              </a:prstGeom>
              <a:blipFill>
                <a:blip r:embed="rId3"/>
                <a:stretch>
                  <a:fillRect t="-1178" r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10EBC0C-6B51-43CC-B41E-2F05FE6203D7}"/>
              </a:ext>
            </a:extLst>
          </p:cNvPr>
          <p:cNvSpPr/>
          <p:nvPr/>
        </p:nvSpPr>
        <p:spPr>
          <a:xfrm>
            <a:off x="8060788" y="4557932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8EB11-9802-493D-80AD-C71B6E5FC207}"/>
              </a:ext>
            </a:extLst>
          </p:cNvPr>
          <p:cNvSpPr/>
          <p:nvPr/>
        </p:nvSpPr>
        <p:spPr>
          <a:xfrm>
            <a:off x="6703423" y="4608900"/>
            <a:ext cx="238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FF"/>
                </a:solidFill>
                <a:latin typeface="Cambria"/>
              </a:rPr>
              <a:t>Class 1 (explosions)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,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D2F72-E209-4AF0-95E5-E10BE28CEA8F}"/>
              </a:ext>
            </a:extLst>
          </p:cNvPr>
          <p:cNvSpPr/>
          <p:nvPr/>
        </p:nvSpPr>
        <p:spPr>
          <a:xfrm>
            <a:off x="6244341" y="2681627"/>
            <a:ext cx="2533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FF"/>
                </a:solidFill>
                <a:latin typeface="Cambria"/>
              </a:rPr>
              <a:t>Class 2 (earthquakes)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575E-443E-4777-B35F-46D4CBDE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545644"/>
            <a:ext cx="8557797" cy="74031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1435" defTabSz="685800">
              <a:buClr>
                <a:srgbClr val="C66951"/>
              </a:buClr>
            </a:pPr>
            <a:r>
              <a:rPr lang="en-US" sz="4000" b="1" dirty="0">
                <a:solidFill>
                  <a:srgbClr val="C00000"/>
                </a:solidFill>
                <a:latin typeface="Cambria"/>
              </a:rPr>
              <a:t>Hard Limiter Threshold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9EFB25-8377-42FE-8C42-EC6CFB36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"/>
          <a:stretch/>
        </p:blipFill>
        <p:spPr>
          <a:xfrm>
            <a:off x="4758113" y="3079234"/>
            <a:ext cx="4259278" cy="35992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423F53-5B5D-42A7-9491-631A45290A3A}"/>
              </a:ext>
            </a:extLst>
          </p:cNvPr>
          <p:cNvSpPr txBox="1">
            <a:spLocks/>
          </p:cNvSpPr>
          <p:nvPr/>
        </p:nvSpPr>
        <p:spPr>
          <a:xfrm>
            <a:off x="446600" y="1435165"/>
            <a:ext cx="6770126" cy="1693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 ≥ 0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3.15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≥ 0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Class 1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  <a:sym typeface="Wingdings" panose="05000000000000000000" pitchFamily="2" charset="2"/>
              </a:rPr>
              <a:t>If function predict only two values (0,1)…(1,-1) etc. 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Cambria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0EBC0C-6B51-43CC-B41E-2F05FE6203D7}"/>
              </a:ext>
            </a:extLst>
          </p:cNvPr>
          <p:cNvSpPr/>
          <p:nvPr/>
        </p:nvSpPr>
        <p:spPr>
          <a:xfrm>
            <a:off x="8060788" y="4557932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8EB11-9802-493D-80AD-C71B6E5FC207}"/>
              </a:ext>
            </a:extLst>
          </p:cNvPr>
          <p:cNvSpPr/>
          <p:nvPr/>
        </p:nvSpPr>
        <p:spPr>
          <a:xfrm>
            <a:off x="6439735" y="5241551"/>
            <a:ext cx="238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FF"/>
                </a:solidFill>
                <a:latin typeface="Cambria"/>
              </a:rPr>
              <a:t>Class 1 (explosions)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,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D2F72-E209-4AF0-95E5-E10BE28CEA8F}"/>
              </a:ext>
            </a:extLst>
          </p:cNvPr>
          <p:cNvSpPr/>
          <p:nvPr/>
        </p:nvSpPr>
        <p:spPr>
          <a:xfrm>
            <a:off x="5937341" y="3550700"/>
            <a:ext cx="2533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FF"/>
                </a:solidFill>
                <a:latin typeface="Cambria"/>
              </a:rPr>
              <a:t>Class 2 (earthquakes)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76DC3-81F6-1A14-9F15-2BFEA4AAFC0D}"/>
              </a:ext>
            </a:extLst>
          </p:cNvPr>
          <p:cNvSpPr txBox="1"/>
          <p:nvPr/>
        </p:nvSpPr>
        <p:spPr>
          <a:xfrm>
            <a:off x="446600" y="3729243"/>
            <a:ext cx="4125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If we set </a:t>
            </a:r>
            <a:r>
              <a:rPr lang="en-US" b="1" dirty="0"/>
              <a:t>θ = 0.5</a:t>
            </a:r>
            <a:r>
              <a:rPr lang="en-US" dirty="0"/>
              <a:t>, then: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f(0.7)=1, (since 0.7 ≥ 0.5)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f(0.3)=0, (since 0.3 &lt; 0.5)</a:t>
            </a:r>
          </a:p>
        </p:txBody>
      </p:sp>
    </p:spTree>
    <p:extLst>
      <p:ext uri="{BB962C8B-B14F-4D97-AF65-F5344CB8AC3E}">
        <p14:creationId xmlns:p14="http://schemas.microsoft.com/office/powerpoint/2010/main" val="40504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E590-82FE-4435-9FDA-C808DA57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253065"/>
            <a:ext cx="8328072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Learn Weights (Parameters)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934D-A7DE-4D30-BE01-3EA928B8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Perceptron Learning Rule</a:t>
            </a:r>
          </a:p>
          <a:p>
            <a:r>
              <a:rPr lang="en-US" sz="3200" dirty="0"/>
              <a:t>Logistic Regression</a:t>
            </a:r>
          </a:p>
          <a:p>
            <a:r>
              <a:rPr lang="en-US" sz="3200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172554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24347ABF-AA08-4FA9-A046-847759E31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1257300"/>
            <a:ext cx="7024744" cy="85725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Perceptron Learning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2DC20D18-E387-4764-9DB9-5DF9A62E6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506" y="2633981"/>
            <a:ext cx="8117058" cy="263173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Perceptron uses a simple form of supervised learning</a:t>
            </a:r>
          </a:p>
          <a:p>
            <a:r>
              <a:rPr lang="en-US" altLang="en-US" sz="2800" dirty="0"/>
              <a:t>If the result is incorrect, the perceptron changes its weights, in order to reduce the error                                                            </a:t>
            </a:r>
            <a:r>
              <a:rPr lang="en-US" sz="4000" b="1" dirty="0" err="1">
                <a:solidFill>
                  <a:srgbClr val="FF0000"/>
                </a:solidFill>
              </a:rPr>
              <a:t>w</a:t>
            </a:r>
            <a:r>
              <a:rPr lang="en-US" sz="4000" b="1" baseline="-25000" dirty="0" err="1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FF0000"/>
                </a:solidFill>
              </a:rPr>
              <a:t> ← </a:t>
            </a:r>
            <a:r>
              <a:rPr lang="en-US" sz="4000" b="1" dirty="0" err="1">
                <a:solidFill>
                  <a:srgbClr val="FF0000"/>
                </a:solidFill>
              </a:rPr>
              <a:t>w</a:t>
            </a:r>
            <a:r>
              <a:rPr lang="en-US" sz="4000" b="1" baseline="-25000" dirty="0" err="1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FF0000"/>
                </a:solidFill>
              </a:rPr>
              <a:t> + </a:t>
            </a:r>
            <a:r>
              <a:rPr lang="el-GR" sz="4000" b="1" dirty="0">
                <a:solidFill>
                  <a:srgbClr val="FF0000"/>
                </a:solidFill>
              </a:rPr>
              <a:t>α (</a:t>
            </a:r>
            <a:r>
              <a:rPr lang="en-US" sz="4000" b="1" dirty="0">
                <a:solidFill>
                  <a:srgbClr val="FF0000"/>
                </a:solidFill>
              </a:rPr>
              <a:t>y − </a:t>
            </a:r>
            <a:r>
              <a:rPr lang="en-US" sz="4000" b="1" dirty="0" err="1">
                <a:solidFill>
                  <a:srgbClr val="FF0000"/>
                </a:solidFill>
              </a:rPr>
              <a:t>h</a:t>
            </a:r>
            <a:r>
              <a:rPr lang="en-US" sz="4000" b="1" baseline="-25000" dirty="0" err="1">
                <a:solidFill>
                  <a:srgbClr val="FF0000"/>
                </a:solidFill>
              </a:rPr>
              <a:t>w</a:t>
            </a:r>
            <a:r>
              <a:rPr lang="en-US" sz="4000" b="1" dirty="0">
                <a:solidFill>
                  <a:srgbClr val="FF0000"/>
                </a:solidFill>
              </a:rPr>
              <a:t>(x))×x</a:t>
            </a:r>
            <a:r>
              <a:rPr lang="en-US" sz="4000" b="1" baseline="-25000" dirty="0">
                <a:solidFill>
                  <a:srgbClr val="FF0000"/>
                </a:solidFill>
              </a:rPr>
              <a:t>i</a:t>
            </a:r>
            <a:endParaRPr lang="en-US" altLang="en-US" sz="40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24347ABF-AA08-4FA9-A046-847759E31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897" y="455442"/>
            <a:ext cx="7024744" cy="85725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Perceptron Learning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2DC20D18-E387-4764-9DB9-5DF9A62E6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897" y="1312692"/>
            <a:ext cx="8117058" cy="5291650"/>
          </a:xfrm>
        </p:spPr>
        <p:txBody>
          <a:bodyPr>
            <a:no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w</a:t>
            </a:r>
            <a:r>
              <a:rPr lang="en-US" sz="4000" b="1" baseline="-25000" dirty="0" err="1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FF0000"/>
                </a:solidFill>
              </a:rPr>
              <a:t> ← </a:t>
            </a:r>
            <a:r>
              <a:rPr lang="en-US" sz="4000" b="1" dirty="0" err="1">
                <a:solidFill>
                  <a:srgbClr val="FF0000"/>
                </a:solidFill>
              </a:rPr>
              <a:t>w</a:t>
            </a:r>
            <a:r>
              <a:rPr lang="en-US" sz="4000" b="1" baseline="-25000" dirty="0" err="1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FF0000"/>
                </a:solidFill>
              </a:rPr>
              <a:t> + </a:t>
            </a:r>
            <a:r>
              <a:rPr lang="el-GR" sz="4000" b="1" dirty="0">
                <a:solidFill>
                  <a:srgbClr val="FF0000"/>
                </a:solidFill>
              </a:rPr>
              <a:t>α (</a:t>
            </a:r>
            <a:r>
              <a:rPr lang="en-US" sz="4000" b="1" dirty="0">
                <a:solidFill>
                  <a:srgbClr val="FF0000"/>
                </a:solidFill>
              </a:rPr>
              <a:t>y − </a:t>
            </a:r>
            <a:r>
              <a:rPr lang="en-US" sz="4000" b="1" dirty="0" err="1">
                <a:solidFill>
                  <a:srgbClr val="FF0000"/>
                </a:solidFill>
              </a:rPr>
              <a:t>h</a:t>
            </a:r>
            <a:r>
              <a:rPr lang="en-US" sz="4000" b="1" baseline="-25000" dirty="0" err="1">
                <a:solidFill>
                  <a:srgbClr val="FF0000"/>
                </a:solidFill>
              </a:rPr>
              <a:t>w</a:t>
            </a:r>
            <a:r>
              <a:rPr lang="en-US" sz="4000" b="1" dirty="0">
                <a:solidFill>
                  <a:srgbClr val="FF0000"/>
                </a:solidFill>
              </a:rPr>
              <a:t>(x))×x</a:t>
            </a:r>
            <a:r>
              <a:rPr lang="en-US" sz="4000" b="1" baseline="-25000" dirty="0">
                <a:solidFill>
                  <a:srgbClr val="FF0000"/>
                </a:solidFill>
              </a:rPr>
              <a:t>i</a:t>
            </a:r>
          </a:p>
          <a:p>
            <a:r>
              <a:rPr lang="en-US" dirty="0"/>
              <a:t>Both the true value y and the hypothesis output </a:t>
            </a:r>
            <a:r>
              <a:rPr lang="en-US" dirty="0" err="1"/>
              <a:t>h</a:t>
            </a:r>
            <a:r>
              <a:rPr lang="en-US" b="1" dirty="0" err="1"/>
              <a:t>w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are either 0 or 1, so there are three possibilities:</a:t>
            </a:r>
          </a:p>
          <a:p>
            <a:r>
              <a:rPr lang="en-US" dirty="0"/>
              <a:t>If the output is correct, i.e., y =</a:t>
            </a:r>
            <a:r>
              <a:rPr lang="en-US" dirty="0" err="1"/>
              <a:t>h</a:t>
            </a:r>
            <a:r>
              <a:rPr lang="en-US" b="1" baseline="-25000" dirty="0" err="1"/>
              <a:t>w</a:t>
            </a:r>
            <a:r>
              <a:rPr lang="en-US" baseline="-25000" dirty="0"/>
              <a:t>(</a:t>
            </a:r>
            <a:r>
              <a:rPr lang="en-US" b="1" dirty="0"/>
              <a:t>x</a:t>
            </a:r>
            <a:r>
              <a:rPr lang="en-US" dirty="0"/>
              <a:t>), then the weights are not changed.</a:t>
            </a:r>
          </a:p>
          <a:p>
            <a:r>
              <a:rPr lang="en-US" dirty="0"/>
              <a:t>If y is 1 but </a:t>
            </a:r>
            <a:r>
              <a:rPr lang="en-US" dirty="0" err="1"/>
              <a:t>h</a:t>
            </a:r>
            <a:r>
              <a:rPr lang="en-US" b="1" baseline="-25000" dirty="0" err="1"/>
              <a:t>w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is 0, then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</a:t>
            </a:r>
            <a:r>
              <a:rPr lang="en-US" i="1" dirty="0"/>
              <a:t>increased </a:t>
            </a:r>
            <a:r>
              <a:rPr lang="en-US" dirty="0"/>
              <a:t>when the corresponding input xi is positive and </a:t>
            </a:r>
            <a:r>
              <a:rPr lang="en-US" i="1" dirty="0"/>
              <a:t>decreased </a:t>
            </a:r>
            <a:r>
              <a:rPr lang="en-US" dirty="0"/>
              <a:t>when x</a:t>
            </a:r>
            <a:r>
              <a:rPr lang="en-US" baseline="-25000" dirty="0"/>
              <a:t>i</a:t>
            </a:r>
            <a:r>
              <a:rPr lang="en-US" dirty="0"/>
              <a:t> is negative. </a:t>
            </a:r>
          </a:p>
          <a:p>
            <a:r>
              <a:rPr lang="en-US" dirty="0"/>
              <a:t>• If y is 0 but </a:t>
            </a:r>
            <a:r>
              <a:rPr lang="en-US" dirty="0" err="1"/>
              <a:t>h</a:t>
            </a:r>
            <a:r>
              <a:rPr lang="en-US" b="1" baseline="-25000" dirty="0" err="1"/>
              <a:t>w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is 1, then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</a:t>
            </a:r>
            <a:r>
              <a:rPr lang="en-US" i="1" dirty="0"/>
              <a:t>decreased </a:t>
            </a:r>
            <a:r>
              <a:rPr lang="en-US" dirty="0"/>
              <a:t>when the corresponding input xi is positive and </a:t>
            </a:r>
            <a:r>
              <a:rPr lang="en-US" i="1" dirty="0"/>
              <a:t>increased </a:t>
            </a:r>
            <a:r>
              <a:rPr lang="en-US" dirty="0"/>
              <a:t>when xi is negative. 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6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65" name="Group 65">
            <a:extLst>
              <a:ext uri="{FF2B5EF4-FFF2-40B4-BE49-F238E27FC236}">
                <a16:creationId xmlns:a16="http://schemas.microsoft.com/office/drawing/2014/main" id="{0170F48B-0A07-4964-AB17-4DC3753EC77D}"/>
              </a:ext>
            </a:extLst>
          </p:cNvPr>
          <p:cNvGraphicFramePr>
            <a:graphicFrameLocks noGrp="1"/>
          </p:cNvGraphicFramePr>
          <p:nvPr/>
        </p:nvGraphicFramePr>
        <p:xfrm>
          <a:off x="5314950" y="1371600"/>
          <a:ext cx="2571750" cy="428007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195211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597616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002374295"/>
                    </a:ext>
                  </a:extLst>
                </a:gridCol>
              </a:tblGrid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output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559439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7937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9.4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55212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940962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7.7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50033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204245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7.9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23272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629634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0.8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687616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75028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36771"/>
                  </a:ext>
                </a:extLst>
              </a:tr>
            </a:tbl>
          </a:graphicData>
        </a:graphic>
      </p:graphicFrame>
      <p:sp>
        <p:nvSpPr>
          <p:cNvPr id="179266" name="Text Box 66">
            <a:extLst>
              <a:ext uri="{FF2B5EF4-FFF2-40B4-BE49-F238E27FC236}">
                <a16:creationId xmlns:a16="http://schemas.microsoft.com/office/drawing/2014/main" id="{79831B60-776C-4D93-963D-029F2196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8701"/>
            <a:ext cx="4514850" cy="8001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>
              <a:spcBef>
                <a:spcPct val="0"/>
              </a:spcBef>
              <a:buNone/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600" dirty="0">
                <a:latin typeface="Calibri"/>
              </a:rPr>
              <a:t>Classification Example</a:t>
            </a:r>
          </a:p>
        </p:txBody>
      </p:sp>
      <p:sp>
        <p:nvSpPr>
          <p:cNvPr id="179267" name="Text Box 67">
            <a:extLst>
              <a:ext uri="{FF2B5EF4-FFF2-40B4-BE49-F238E27FC236}">
                <a16:creationId xmlns:a16="http://schemas.microsoft.com/office/drawing/2014/main" id="{0A0C308C-DB9F-4C09-B37B-E9935757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828801"/>
            <a:ext cx="4743450" cy="8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Activation Function: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(x)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(w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1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*x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1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+ w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*x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+w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3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*1)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04416-0A0A-463A-9121-F8DBD0AC13F6}"/>
              </a:ext>
            </a:extLst>
          </p:cNvPr>
          <p:cNvGrpSpPr/>
          <p:nvPr/>
        </p:nvGrpSpPr>
        <p:grpSpPr>
          <a:xfrm>
            <a:off x="714375" y="3028951"/>
            <a:ext cx="3857625" cy="2000249"/>
            <a:chOff x="1371600" y="2362200"/>
            <a:chExt cx="5143500" cy="2666999"/>
          </a:xfrm>
        </p:grpSpPr>
        <p:sp>
          <p:nvSpPr>
            <p:cNvPr id="179278" name="AutoShape 78">
              <a:extLst>
                <a:ext uri="{FF2B5EF4-FFF2-40B4-BE49-F238E27FC236}">
                  <a16:creationId xmlns:a16="http://schemas.microsoft.com/office/drawing/2014/main" id="{C445635E-1F04-4EF8-BFFC-EC69CF738C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38450" y="3028949"/>
              <a:ext cx="2476500" cy="1524000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lIns="69056" tIns="34529" rIns="69056" bIns="34529" anchor="ctr"/>
            <a:lstStyle/>
            <a:p>
              <a:pPr defTabSz="685800"/>
              <a:endParaRPr lang="en-US" altLang="en-US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79" name="Line 79">
              <a:extLst>
                <a:ext uri="{FF2B5EF4-FFF2-40B4-BE49-F238E27FC236}">
                  <a16:creationId xmlns:a16="http://schemas.microsoft.com/office/drawing/2014/main" id="{EA6B1B32-CA26-4E53-AF19-3CC67458D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743199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0" name="Line 80">
              <a:extLst>
                <a:ext uri="{FF2B5EF4-FFF2-40B4-BE49-F238E27FC236}">
                  <a16:creationId xmlns:a16="http://schemas.microsoft.com/office/drawing/2014/main" id="{CDD49E23-FF6C-49C7-A742-BABC2B238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4876799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1" name="Line 81">
              <a:extLst>
                <a:ext uri="{FF2B5EF4-FFF2-40B4-BE49-F238E27FC236}">
                  <a16:creationId xmlns:a16="http://schemas.microsoft.com/office/drawing/2014/main" id="{ABFE2BD2-37B7-452B-BE88-9990CA3AB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3733799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2" name="Text Box 82">
              <a:extLst>
                <a:ext uri="{FF2B5EF4-FFF2-40B4-BE49-F238E27FC236}">
                  <a16:creationId xmlns:a16="http://schemas.microsoft.com/office/drawing/2014/main" id="{5F0A8084-3AC6-4309-A79C-94DE94FAC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2362200"/>
              <a:ext cx="5334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x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1</a:t>
              </a:r>
            </a:p>
          </p:txBody>
        </p:sp>
        <p:sp>
          <p:nvSpPr>
            <p:cNvPr id="179283" name="Text Box 83">
              <a:extLst>
                <a:ext uri="{FF2B5EF4-FFF2-40B4-BE49-F238E27FC236}">
                  <a16:creationId xmlns:a16="http://schemas.microsoft.com/office/drawing/2014/main" id="{18EAB00C-36E9-49A1-9CEC-5E2EAE9F2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352800"/>
              <a:ext cx="5334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x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2</a:t>
              </a:r>
            </a:p>
          </p:txBody>
        </p:sp>
        <p:sp>
          <p:nvSpPr>
            <p:cNvPr id="179284" name="Text Box 84">
              <a:extLst>
                <a:ext uri="{FF2B5EF4-FFF2-40B4-BE49-F238E27FC236}">
                  <a16:creationId xmlns:a16="http://schemas.microsoft.com/office/drawing/2014/main" id="{7E5B105F-B6DE-4FFD-BF1E-415F71AD6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419600"/>
              <a:ext cx="9525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bias</a:t>
              </a:r>
            </a:p>
          </p:txBody>
        </p:sp>
        <p:sp>
          <p:nvSpPr>
            <p:cNvPr id="179285" name="Line 85">
              <a:extLst>
                <a:ext uri="{FF2B5EF4-FFF2-40B4-BE49-F238E27FC236}">
                  <a16:creationId xmlns:a16="http://schemas.microsoft.com/office/drawing/2014/main" id="{87F8CF63-9FEF-4302-9B87-9935DFFE2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3771899"/>
              <a:ext cx="9144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6" name="Text Box 86">
              <a:extLst>
                <a:ext uri="{FF2B5EF4-FFF2-40B4-BE49-F238E27FC236}">
                  <a16:creationId xmlns:a16="http://schemas.microsoft.com/office/drawing/2014/main" id="{4AAD2B37-AB29-426F-B956-7F2C917A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23622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w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1</a:t>
              </a:r>
            </a:p>
          </p:txBody>
        </p:sp>
        <p:sp>
          <p:nvSpPr>
            <p:cNvPr id="179287" name="Text Box 87">
              <a:extLst>
                <a:ext uri="{FF2B5EF4-FFF2-40B4-BE49-F238E27FC236}">
                  <a16:creationId xmlns:a16="http://schemas.microsoft.com/office/drawing/2014/main" id="{737B802F-60D3-493C-99A7-F1B2D9D72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w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2</a:t>
              </a:r>
            </a:p>
          </p:txBody>
        </p:sp>
        <p:sp>
          <p:nvSpPr>
            <p:cNvPr id="179288" name="Text Box 88">
              <a:extLst>
                <a:ext uri="{FF2B5EF4-FFF2-40B4-BE49-F238E27FC236}">
                  <a16:creationId xmlns:a16="http://schemas.microsoft.com/office/drawing/2014/main" id="{D4497F0F-3372-4754-B9F2-FA84BF436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4196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w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3</a:t>
              </a:r>
            </a:p>
          </p:txBody>
        </p:sp>
        <p:sp>
          <p:nvSpPr>
            <p:cNvPr id="179290" name="Oval 90">
              <a:extLst>
                <a:ext uri="{FF2B5EF4-FFF2-40B4-BE49-F238E27FC236}">
                  <a16:creationId xmlns:a16="http://schemas.microsoft.com/office/drawing/2014/main" id="{CB3FB708-AE57-40F7-9819-EAAF2642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3390899"/>
              <a:ext cx="762000" cy="685800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r>
                <a:rPr lang="en-US" sz="1350" b="1" dirty="0" err="1">
                  <a:solidFill>
                    <a:srgbClr val="FF0000"/>
                  </a:solidFill>
                  <a:latin typeface="Cambria"/>
                </a:rPr>
                <a:t>h</a:t>
              </a:r>
              <a:r>
                <a:rPr lang="en-US" sz="1350" b="1" baseline="-25000" dirty="0" err="1">
                  <a:solidFill>
                    <a:srgbClr val="FF0000"/>
                  </a:solidFill>
                  <a:latin typeface="Cambria"/>
                </a:rPr>
                <a:t>w</a:t>
              </a:r>
              <a:r>
                <a:rPr lang="en-US" sz="1350" b="1" dirty="0">
                  <a:solidFill>
                    <a:srgbClr val="FF0000"/>
                  </a:solidFill>
                  <a:latin typeface="Cambria"/>
                </a:rPr>
                <a:t>(x)</a:t>
              </a:r>
              <a:endParaRPr lang="en-US" altLang="en-US" sz="1350" dirty="0">
                <a:solidFill>
                  <a:prstClr val="black"/>
                </a:solidFill>
                <a:latin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00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B4A43003-D6B0-464C-B456-8983AB10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0070C0"/>
                </a:solidFill>
              </a:rPr>
              <a:t>Activation Function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E84B2CA6-B26E-41FE-8CA7-41FD65425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493" y="2599989"/>
            <a:ext cx="7414708" cy="26317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Activation Function of perceptron is either –1 or 1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It uses a simple hard limiting function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Activation above threshold results in an output value of 1 and –1 otherwise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/>
              <a:t>                  </a:t>
            </a:r>
            <a:r>
              <a:rPr lang="en-US" altLang="en-US" sz="3200" dirty="0">
                <a:solidFill>
                  <a:srgbClr val="FF0000"/>
                </a:solidFill>
              </a:rPr>
              <a:t>1 if </a:t>
            </a:r>
            <a:r>
              <a:rPr lang="en-US" altLang="en-US" sz="3200" dirty="0" err="1">
                <a:solidFill>
                  <a:srgbClr val="FF0000"/>
                </a:solidFill>
              </a:rPr>
              <a:t>Σx</a:t>
            </a:r>
            <a:r>
              <a:rPr lang="en-US" altLang="en-US" sz="32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3200" dirty="0" err="1">
                <a:solidFill>
                  <a:srgbClr val="FF0000"/>
                </a:solidFill>
              </a:rPr>
              <a:t>w</a:t>
            </a:r>
            <a:r>
              <a:rPr lang="en-US" altLang="en-US" sz="32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3200" dirty="0">
                <a:solidFill>
                  <a:srgbClr val="FF0000"/>
                </a:solidFill>
              </a:rPr>
              <a:t> &gt;=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                 -1 if </a:t>
            </a:r>
            <a:r>
              <a:rPr lang="en-US" altLang="en-US" sz="3200" dirty="0" err="1">
                <a:solidFill>
                  <a:srgbClr val="FF0000"/>
                </a:solidFill>
              </a:rPr>
              <a:t>Σx</a:t>
            </a:r>
            <a:r>
              <a:rPr lang="en-US" altLang="en-US" sz="32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3200" dirty="0" err="1">
                <a:solidFill>
                  <a:srgbClr val="FF0000"/>
                </a:solidFill>
              </a:rPr>
              <a:t>w</a:t>
            </a:r>
            <a:r>
              <a:rPr lang="en-US" altLang="en-US" sz="32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3200" dirty="0">
                <a:solidFill>
                  <a:srgbClr val="FF0000"/>
                </a:solidFill>
              </a:rPr>
              <a:t> &lt;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65" name="Group 65">
            <a:extLst>
              <a:ext uri="{FF2B5EF4-FFF2-40B4-BE49-F238E27FC236}">
                <a16:creationId xmlns:a16="http://schemas.microsoft.com/office/drawing/2014/main" id="{0170F48B-0A07-4964-AB17-4DC3753EC77D}"/>
              </a:ext>
            </a:extLst>
          </p:cNvPr>
          <p:cNvGraphicFramePr>
            <a:graphicFrameLocks noGrp="1"/>
          </p:cNvGraphicFramePr>
          <p:nvPr/>
        </p:nvGraphicFramePr>
        <p:xfrm>
          <a:off x="5314950" y="1371600"/>
          <a:ext cx="2571750" cy="428007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195211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597616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002374295"/>
                    </a:ext>
                  </a:extLst>
                </a:gridCol>
              </a:tblGrid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output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559439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7937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9.4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55212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940962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7.7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50033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204245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7.9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23272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629634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0.8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687616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75028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36771"/>
                  </a:ext>
                </a:extLst>
              </a:tr>
            </a:tbl>
          </a:graphicData>
        </a:graphic>
      </p:graphicFrame>
      <p:sp>
        <p:nvSpPr>
          <p:cNvPr id="179266" name="Text Box 66">
            <a:extLst>
              <a:ext uri="{FF2B5EF4-FFF2-40B4-BE49-F238E27FC236}">
                <a16:creationId xmlns:a16="http://schemas.microsoft.com/office/drawing/2014/main" id="{79831B60-776C-4D93-963D-029F2196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8701"/>
            <a:ext cx="4514850" cy="8001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>
              <a:spcBef>
                <a:spcPct val="0"/>
              </a:spcBef>
              <a:buNone/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600" dirty="0">
                <a:latin typeface="Calibri"/>
              </a:rPr>
              <a:t>Classification Example</a:t>
            </a:r>
          </a:p>
        </p:txBody>
      </p:sp>
      <p:sp>
        <p:nvSpPr>
          <p:cNvPr id="179267" name="Text Box 67">
            <a:extLst>
              <a:ext uri="{FF2B5EF4-FFF2-40B4-BE49-F238E27FC236}">
                <a16:creationId xmlns:a16="http://schemas.microsoft.com/office/drawing/2014/main" id="{0A0C308C-DB9F-4C09-B37B-E9935757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828801"/>
            <a:ext cx="4629150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(x)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(w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1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*x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1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+ w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*x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+w</a:t>
            </a:r>
            <a:r>
              <a:rPr lang="en-US" altLang="en-US" sz="2400" baseline="-25000" dirty="0">
                <a:solidFill>
                  <a:prstClr val="black"/>
                </a:solidFill>
                <a:latin typeface="Cambria"/>
              </a:rPr>
              <a:t>3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*1)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04416-0A0A-463A-9121-F8DBD0AC13F6}"/>
              </a:ext>
            </a:extLst>
          </p:cNvPr>
          <p:cNvGrpSpPr/>
          <p:nvPr/>
        </p:nvGrpSpPr>
        <p:grpSpPr>
          <a:xfrm>
            <a:off x="714375" y="2286001"/>
            <a:ext cx="3857625" cy="2000249"/>
            <a:chOff x="1371600" y="2362200"/>
            <a:chExt cx="5143500" cy="2666999"/>
          </a:xfrm>
        </p:grpSpPr>
        <p:sp>
          <p:nvSpPr>
            <p:cNvPr id="179278" name="AutoShape 78">
              <a:extLst>
                <a:ext uri="{FF2B5EF4-FFF2-40B4-BE49-F238E27FC236}">
                  <a16:creationId xmlns:a16="http://schemas.microsoft.com/office/drawing/2014/main" id="{C445635E-1F04-4EF8-BFFC-EC69CF738C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38450" y="3028949"/>
              <a:ext cx="2476500" cy="1524000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lIns="69056" tIns="34529" rIns="69056" bIns="34529" anchor="ctr"/>
            <a:lstStyle/>
            <a:p>
              <a:pPr defTabSz="685800"/>
              <a:endParaRPr lang="en-US" altLang="en-US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79" name="Line 79">
              <a:extLst>
                <a:ext uri="{FF2B5EF4-FFF2-40B4-BE49-F238E27FC236}">
                  <a16:creationId xmlns:a16="http://schemas.microsoft.com/office/drawing/2014/main" id="{EA6B1B32-CA26-4E53-AF19-3CC67458D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743199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0" name="Line 80">
              <a:extLst>
                <a:ext uri="{FF2B5EF4-FFF2-40B4-BE49-F238E27FC236}">
                  <a16:creationId xmlns:a16="http://schemas.microsoft.com/office/drawing/2014/main" id="{CDD49E23-FF6C-49C7-A742-BABC2B238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4876799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1" name="Line 81">
              <a:extLst>
                <a:ext uri="{FF2B5EF4-FFF2-40B4-BE49-F238E27FC236}">
                  <a16:creationId xmlns:a16="http://schemas.microsoft.com/office/drawing/2014/main" id="{ABFE2BD2-37B7-452B-BE88-9990CA3AB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3733799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2" name="Text Box 82">
              <a:extLst>
                <a:ext uri="{FF2B5EF4-FFF2-40B4-BE49-F238E27FC236}">
                  <a16:creationId xmlns:a16="http://schemas.microsoft.com/office/drawing/2014/main" id="{5F0A8084-3AC6-4309-A79C-94DE94FAC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2362200"/>
              <a:ext cx="5334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x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1</a:t>
              </a:r>
            </a:p>
          </p:txBody>
        </p:sp>
        <p:sp>
          <p:nvSpPr>
            <p:cNvPr id="179283" name="Text Box 83">
              <a:extLst>
                <a:ext uri="{FF2B5EF4-FFF2-40B4-BE49-F238E27FC236}">
                  <a16:creationId xmlns:a16="http://schemas.microsoft.com/office/drawing/2014/main" id="{18EAB00C-36E9-49A1-9CEC-5E2EAE9F2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352800"/>
              <a:ext cx="5334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x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2</a:t>
              </a:r>
            </a:p>
          </p:txBody>
        </p:sp>
        <p:sp>
          <p:nvSpPr>
            <p:cNvPr id="179284" name="Text Box 84">
              <a:extLst>
                <a:ext uri="{FF2B5EF4-FFF2-40B4-BE49-F238E27FC236}">
                  <a16:creationId xmlns:a16="http://schemas.microsoft.com/office/drawing/2014/main" id="{7E5B105F-B6DE-4FFD-BF1E-415F71AD6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419600"/>
              <a:ext cx="9525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bias</a:t>
              </a:r>
            </a:p>
          </p:txBody>
        </p:sp>
        <p:sp>
          <p:nvSpPr>
            <p:cNvPr id="179285" name="Line 85">
              <a:extLst>
                <a:ext uri="{FF2B5EF4-FFF2-40B4-BE49-F238E27FC236}">
                  <a16:creationId xmlns:a16="http://schemas.microsoft.com/office/drawing/2014/main" id="{87F8CF63-9FEF-4302-9B87-9935DFFE2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3771899"/>
              <a:ext cx="9144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endParaRPr lang="en-US" sz="135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179286" name="Text Box 86">
              <a:extLst>
                <a:ext uri="{FF2B5EF4-FFF2-40B4-BE49-F238E27FC236}">
                  <a16:creationId xmlns:a16="http://schemas.microsoft.com/office/drawing/2014/main" id="{4AAD2B37-AB29-426F-B956-7F2C917A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23622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w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1</a:t>
              </a:r>
            </a:p>
          </p:txBody>
        </p:sp>
        <p:sp>
          <p:nvSpPr>
            <p:cNvPr id="179287" name="Text Box 87">
              <a:extLst>
                <a:ext uri="{FF2B5EF4-FFF2-40B4-BE49-F238E27FC236}">
                  <a16:creationId xmlns:a16="http://schemas.microsoft.com/office/drawing/2014/main" id="{737B802F-60D3-493C-99A7-F1B2D9D72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w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2</a:t>
              </a:r>
            </a:p>
          </p:txBody>
        </p:sp>
        <p:sp>
          <p:nvSpPr>
            <p:cNvPr id="179288" name="Text Box 88">
              <a:extLst>
                <a:ext uri="{FF2B5EF4-FFF2-40B4-BE49-F238E27FC236}">
                  <a16:creationId xmlns:a16="http://schemas.microsoft.com/office/drawing/2014/main" id="{D4497F0F-3372-4754-B9F2-FA84BF436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4196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spcBef>
                  <a:spcPct val="50000"/>
                </a:spcBef>
              </a:pPr>
              <a:r>
                <a:rPr lang="en-US" altLang="en-US" sz="1350">
                  <a:solidFill>
                    <a:prstClr val="black"/>
                  </a:solidFill>
                  <a:latin typeface="Cambria"/>
                </a:rPr>
                <a:t>w</a:t>
              </a:r>
              <a:r>
                <a:rPr lang="en-US" altLang="en-US" sz="1350" baseline="-25000">
                  <a:solidFill>
                    <a:prstClr val="black"/>
                  </a:solidFill>
                  <a:latin typeface="Cambria"/>
                </a:rPr>
                <a:t>3</a:t>
              </a:r>
            </a:p>
          </p:txBody>
        </p:sp>
        <p:sp>
          <p:nvSpPr>
            <p:cNvPr id="179290" name="Oval 90">
              <a:extLst>
                <a:ext uri="{FF2B5EF4-FFF2-40B4-BE49-F238E27FC236}">
                  <a16:creationId xmlns:a16="http://schemas.microsoft.com/office/drawing/2014/main" id="{CB3FB708-AE57-40F7-9819-EAAF2642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3390899"/>
              <a:ext cx="762000" cy="685800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defTabSz="685800"/>
              <a:r>
                <a:rPr lang="en-US" altLang="en-US" sz="1350" dirty="0">
                  <a:solidFill>
                    <a:prstClr val="black"/>
                  </a:solidFill>
                  <a:latin typeface="Cambria"/>
                </a:rPr>
                <a:t>h(x)</a:t>
              </a:r>
            </a:p>
          </p:txBody>
        </p:sp>
      </p:grpSp>
      <p:sp>
        <p:nvSpPr>
          <p:cNvPr id="18" name="Text Box 66">
            <a:extLst>
              <a:ext uri="{FF2B5EF4-FFF2-40B4-BE49-F238E27FC236}">
                <a16:creationId xmlns:a16="http://schemas.microsoft.com/office/drawing/2014/main" id="{EB740843-00CD-4E4A-9B93-1420922B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811315"/>
            <a:ext cx="4514850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Iteration1</a:t>
            </a:r>
            <a:r>
              <a:rPr lang="en-US" altLang="en-US" dirty="0">
                <a:solidFill>
                  <a:prstClr val="black"/>
                </a:solidFill>
                <a:latin typeface="Cambria"/>
              </a:rPr>
              <a:t>:</a:t>
            </a:r>
            <a:r>
              <a:rPr lang="en-US" sz="1500" b="1" dirty="0">
                <a:solidFill>
                  <a:srgbClr val="FF0000"/>
                </a:solidFill>
                <a:latin typeface="Cambria"/>
              </a:rPr>
              <a:t>h</a:t>
            </a:r>
            <a:r>
              <a:rPr lang="en-US" sz="1500" b="1" baseline="-25000" dirty="0">
                <a:solidFill>
                  <a:srgbClr val="FF0000"/>
                </a:solidFill>
                <a:latin typeface="Cambria"/>
              </a:rPr>
              <a:t>w</a:t>
            </a:r>
            <a:r>
              <a:rPr lang="en-US" sz="1500" b="1" dirty="0">
                <a:solidFill>
                  <a:srgbClr val="FF0000"/>
                </a:solidFill>
                <a:latin typeface="Cambria"/>
              </a:rPr>
              <a:t>(x)</a:t>
            </a:r>
            <a:r>
              <a:rPr lang="en-US" altLang="en-US" sz="1500" baseline="30000" dirty="0">
                <a:solidFill>
                  <a:prstClr val="black"/>
                </a:solidFill>
                <a:latin typeface="Cambria"/>
              </a:rPr>
              <a:t>1</a:t>
            </a:r>
            <a:r>
              <a:rPr lang="en-US" altLang="en-US" sz="1500" dirty="0">
                <a:solidFill>
                  <a:prstClr val="black"/>
                </a:solidFill>
                <a:latin typeface="Cambria"/>
              </a:rPr>
              <a:t>=h(.75*1+.5*1-.6*1)=h(.65)=1</a:t>
            </a:r>
            <a:endParaRPr lang="en-US" altLang="en-US" sz="1500" baseline="300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9" name="Text Box 67">
            <a:extLst>
              <a:ext uri="{FF2B5EF4-FFF2-40B4-BE49-F238E27FC236}">
                <a16:creationId xmlns:a16="http://schemas.microsoft.com/office/drawing/2014/main" id="{0E504999-10A3-46E5-AAD5-18BA160BE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354115"/>
            <a:ext cx="3314700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 Random weights=[.75,.5,-.6]</a:t>
            </a:r>
          </a:p>
        </p:txBody>
      </p:sp>
      <p:sp>
        <p:nvSpPr>
          <p:cNvPr id="20" name="Text Box 68">
            <a:extLst>
              <a:ext uri="{FF2B5EF4-FFF2-40B4-BE49-F238E27FC236}">
                <a16:creationId xmlns:a16="http://schemas.microsoft.com/office/drawing/2014/main" id="{8D26D396-69D3-4A77-9C54-3B535385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698027"/>
            <a:ext cx="8023860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ambria"/>
              </a:rPr>
              <a:t>Iteration2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(x)</a:t>
            </a:r>
            <a:r>
              <a:rPr lang="en-US" altLang="en-US" sz="2400" baseline="30000" dirty="0">
                <a:solidFill>
                  <a:prstClr val="black"/>
                </a:solidFill>
                <a:latin typeface="Cambria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=h(.75*9.4+.5*6.4-.6*1)=h(9.65)=1</a:t>
            </a:r>
            <a:endParaRPr lang="en-US" altLang="en-US" sz="2400" baseline="300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4C2EF-EEEE-4801-B3DF-DBCC8F1E6098}"/>
              </a:ext>
            </a:extLst>
          </p:cNvPr>
          <p:cNvSpPr/>
          <p:nvPr/>
        </p:nvSpPr>
        <p:spPr>
          <a:xfrm>
            <a:off x="3114675" y="2373368"/>
            <a:ext cx="2114550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altLang="en-US" sz="1350" dirty="0">
                <a:solidFill>
                  <a:srgbClr val="FF0000"/>
                </a:solidFill>
                <a:latin typeface="Cambria"/>
              </a:rPr>
              <a:t>1 if </a:t>
            </a:r>
            <a:r>
              <a:rPr lang="en-US" altLang="en-US" sz="1350" dirty="0" err="1">
                <a:solidFill>
                  <a:srgbClr val="FF0000"/>
                </a:solidFill>
                <a:latin typeface="Cambria"/>
              </a:rPr>
              <a:t>Σx</a:t>
            </a:r>
            <a:r>
              <a:rPr lang="en-US" altLang="en-US" sz="1350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sz="135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sz="1350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sz="1350" dirty="0">
                <a:solidFill>
                  <a:srgbClr val="FF0000"/>
                </a:solidFill>
                <a:latin typeface="Cambria"/>
              </a:rPr>
              <a:t> &gt;= 0</a:t>
            </a:r>
          </a:p>
          <a:p>
            <a:pPr defTabSz="685800">
              <a:lnSpc>
                <a:spcPct val="90000"/>
              </a:lnSpc>
            </a:pPr>
            <a:r>
              <a:rPr lang="en-US" altLang="en-US" sz="1350" dirty="0">
                <a:solidFill>
                  <a:srgbClr val="FF0000"/>
                </a:solidFill>
                <a:latin typeface="Cambria"/>
              </a:rPr>
              <a:t>-1 if </a:t>
            </a:r>
            <a:r>
              <a:rPr lang="en-US" altLang="en-US" sz="1350" dirty="0" err="1">
                <a:solidFill>
                  <a:srgbClr val="FF0000"/>
                </a:solidFill>
                <a:latin typeface="Cambria"/>
              </a:rPr>
              <a:t>Σx</a:t>
            </a:r>
            <a:r>
              <a:rPr lang="en-US" altLang="en-US" sz="1350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sz="135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sz="1350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sz="1350" dirty="0">
                <a:solidFill>
                  <a:srgbClr val="FF0000"/>
                </a:solidFill>
                <a:latin typeface="Cambria"/>
              </a:rPr>
              <a:t> &lt;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Group 2">
            <a:extLst>
              <a:ext uri="{FF2B5EF4-FFF2-40B4-BE49-F238E27FC236}">
                <a16:creationId xmlns:a16="http://schemas.microsoft.com/office/drawing/2014/main" id="{1E0B3A8A-000D-4824-8657-B5570806827D}"/>
              </a:ext>
            </a:extLst>
          </p:cNvPr>
          <p:cNvGraphicFramePr>
            <a:graphicFrameLocks noGrp="1"/>
          </p:cNvGraphicFramePr>
          <p:nvPr/>
        </p:nvGraphicFramePr>
        <p:xfrm>
          <a:off x="5772150" y="1428750"/>
          <a:ext cx="2571750" cy="428007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4396061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258632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150050590"/>
                    </a:ext>
                  </a:extLst>
                </a:gridCol>
              </a:tblGrid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output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44980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103471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9.4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07458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54957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7.7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90736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464152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7.9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96641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91229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0.8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8835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56830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816595"/>
                  </a:ext>
                </a:extLst>
              </a:tr>
            </a:tbl>
          </a:graphicData>
        </a:graphic>
      </p:graphicFrame>
      <p:sp>
        <p:nvSpPr>
          <p:cNvPr id="181300" name="Text Box 52">
            <a:extLst>
              <a:ext uri="{FF2B5EF4-FFF2-40B4-BE49-F238E27FC236}">
                <a16:creationId xmlns:a16="http://schemas.microsoft.com/office/drawing/2014/main" id="{C72C14CD-0AB3-49F2-B6ED-F8CD30F2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085851"/>
            <a:ext cx="4457700" cy="68579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600" dirty="0">
                <a:latin typeface="Calibri"/>
              </a:rPr>
              <a:t>Classification Example</a:t>
            </a:r>
          </a:p>
        </p:txBody>
      </p:sp>
      <p:sp>
        <p:nvSpPr>
          <p:cNvPr id="181305" name="Text Box 57">
            <a:extLst>
              <a:ext uri="{FF2B5EF4-FFF2-40B4-BE49-F238E27FC236}">
                <a16:creationId xmlns:a16="http://schemas.microsoft.com/office/drawing/2014/main" id="{6893B845-221B-4C42-8446-2D79AF94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885951"/>
            <a:ext cx="4629150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altLang="en-US" sz="2400" dirty="0" err="1">
                <a:solidFill>
                  <a:prstClr val="black"/>
                </a:solidFill>
                <a:latin typeface="Cambria"/>
              </a:rPr>
              <a:t>w</a:t>
            </a:r>
            <a:r>
              <a:rPr lang="en-US" altLang="en-US" sz="2400" baseline="30000" dirty="0" err="1">
                <a:solidFill>
                  <a:prstClr val="black"/>
                </a:solidFill>
                <a:latin typeface="Cambria"/>
              </a:rPr>
              <a:t>t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 ← w</a:t>
            </a:r>
            <a:r>
              <a:rPr lang="en-US" sz="2400" b="1" baseline="-25000" dirty="0">
                <a:solidFill>
                  <a:srgbClr val="FF0000"/>
                </a:solidFill>
                <a:latin typeface="Cambria"/>
              </a:rPr>
              <a:t>i-1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 + </a:t>
            </a:r>
            <a:r>
              <a:rPr lang="el-GR" sz="2400" b="1" dirty="0">
                <a:solidFill>
                  <a:srgbClr val="FF0000"/>
                </a:solidFill>
                <a:latin typeface="Cambria"/>
              </a:rPr>
              <a:t>α (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y −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(x))×x</a:t>
            </a:r>
            <a:r>
              <a:rPr lang="en-US" sz="2400" b="1" baseline="-25000" dirty="0">
                <a:solidFill>
                  <a:srgbClr val="FF0000"/>
                </a:solidFill>
                <a:latin typeface="Cambria"/>
              </a:rPr>
              <a:t>i-1</a:t>
            </a:r>
            <a:endParaRPr lang="en-US" altLang="en-US" sz="2400" baseline="300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81306" name="Text Box 58">
            <a:extLst>
              <a:ext uri="{FF2B5EF4-FFF2-40B4-BE49-F238E27FC236}">
                <a16:creationId xmlns:a16="http://schemas.microsoft.com/office/drawing/2014/main" id="{ABEB61B8-3DB4-4367-8E13-A67F8553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2400301"/>
            <a:ext cx="4629150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FontTx/>
              <a:buNone/>
              <a:defRPr sz="3200"/>
            </a:lvl1pPr>
          </a:lstStyle>
          <a:p>
            <a:pPr defTabSz="685800"/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w</a:t>
            </a:r>
            <a:r>
              <a:rPr lang="en-US" altLang="en-US" sz="2400" baseline="30000" dirty="0">
                <a:solidFill>
                  <a:prstClr val="black"/>
                </a:solidFill>
                <a:latin typeface="Cambria"/>
              </a:rPr>
              <a:t>3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=w</a:t>
            </a:r>
            <a:r>
              <a:rPr lang="en-US" altLang="en-US" sz="2400" baseline="30000" dirty="0">
                <a:solidFill>
                  <a:prstClr val="black"/>
                </a:solidFill>
                <a:latin typeface="Cambria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+0.2(-1-1))x</a:t>
            </a:r>
            <a:r>
              <a:rPr lang="en-US" altLang="en-US" sz="2400" baseline="30000" dirty="0">
                <a:solidFill>
                  <a:prstClr val="black"/>
                </a:solidFill>
                <a:latin typeface="Cambria"/>
              </a:rPr>
              <a:t>2</a:t>
            </a:r>
          </a:p>
        </p:txBody>
      </p:sp>
      <p:graphicFrame>
        <p:nvGraphicFramePr>
          <p:cNvPr id="181307" name="Object 59">
            <a:extLst>
              <a:ext uri="{FF2B5EF4-FFF2-40B4-BE49-F238E27FC236}">
                <a16:creationId xmlns:a16="http://schemas.microsoft.com/office/drawing/2014/main" id="{8328A1A2-B21F-42C2-B0F1-0627B6EFC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2837260"/>
          <a:ext cx="2857500" cy="110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711000" progId="Equation.3">
                  <p:embed/>
                </p:oleObj>
              </mc:Choice>
              <mc:Fallback>
                <p:oleObj name="Equation" r:id="rId2" imgW="1904760" imgH="711000" progId="Equation.3">
                  <p:embed/>
                  <p:pic>
                    <p:nvPicPr>
                      <p:cNvPr id="181307" name="Object 59">
                        <a:extLst>
                          <a:ext uri="{FF2B5EF4-FFF2-40B4-BE49-F238E27FC236}">
                            <a16:creationId xmlns:a16="http://schemas.microsoft.com/office/drawing/2014/main" id="{8328A1A2-B21F-42C2-B0F1-0627B6EFC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837260"/>
                        <a:ext cx="2857500" cy="110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6">
            <a:extLst>
              <a:ext uri="{FF2B5EF4-FFF2-40B4-BE49-F238E27FC236}">
                <a16:creationId xmlns:a16="http://schemas.microsoft.com/office/drawing/2014/main" id="{AA976307-A6D6-4A5F-9519-B60B804B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4020740"/>
            <a:ext cx="5486400" cy="762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 h(x)</a:t>
            </a:r>
            <a:r>
              <a:rPr lang="en-US" altLang="en-US" baseline="30000" dirty="0">
                <a:solidFill>
                  <a:prstClr val="black"/>
                </a:solidFill>
                <a:latin typeface="Cambria"/>
              </a:rPr>
              <a:t>3</a:t>
            </a:r>
            <a:r>
              <a:rPr lang="en-US" altLang="en-US" dirty="0">
                <a:solidFill>
                  <a:prstClr val="black"/>
                </a:solidFill>
                <a:latin typeface="Cambria"/>
              </a:rPr>
              <a:t>=h(-3.01*2.5-2.06*2.1-1.0*1)</a:t>
            </a:r>
          </a:p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=h(-12.84)=-1</a:t>
            </a:r>
            <a:endParaRPr lang="en-US" altLang="en-US" baseline="300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9" name="Text Box 57">
            <a:extLst>
              <a:ext uri="{FF2B5EF4-FFF2-40B4-BE49-F238E27FC236}">
                <a16:creationId xmlns:a16="http://schemas.microsoft.com/office/drawing/2014/main" id="{176354D1-1B1B-4C3F-BA91-D02C24526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4838471"/>
            <a:ext cx="5486400" cy="762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   after 500 iterations accuracy is 90%:</a:t>
            </a:r>
          </a:p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Weight vector converges to:   [-1.3,-1.1,10.9]</a:t>
            </a:r>
            <a:endParaRPr lang="en-US" altLang="en-US" baseline="30000" dirty="0">
              <a:solidFill>
                <a:prstClr val="black"/>
              </a:solid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Group 2">
            <a:extLst>
              <a:ext uri="{FF2B5EF4-FFF2-40B4-BE49-F238E27FC236}">
                <a16:creationId xmlns:a16="http://schemas.microsoft.com/office/drawing/2014/main" id="{1E0B3A8A-000D-4824-8657-B5570806827D}"/>
              </a:ext>
            </a:extLst>
          </p:cNvPr>
          <p:cNvGraphicFramePr>
            <a:graphicFrameLocks noGrp="1"/>
          </p:cNvGraphicFramePr>
          <p:nvPr/>
        </p:nvGraphicFramePr>
        <p:xfrm>
          <a:off x="5772150" y="1428750"/>
          <a:ext cx="2571750" cy="428007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4396061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258632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150050590"/>
                    </a:ext>
                  </a:extLst>
                </a:gridCol>
              </a:tblGrid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</a:t>
                      </a:r>
                      <a:r>
                        <a:rPr kumimoji="0" lang="en-US" altLang="en-US" sz="21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output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44980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103471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9.4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07458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54957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7.7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90736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464152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7.9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8.4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96641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91229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0.8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8835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1.2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3.0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568300"/>
                  </a:ext>
                </a:extLst>
              </a:tr>
              <a:tr h="38909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7.8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6.1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816595"/>
                  </a:ext>
                </a:extLst>
              </a:tr>
            </a:tbl>
          </a:graphicData>
        </a:graphic>
      </p:graphicFrame>
      <p:sp>
        <p:nvSpPr>
          <p:cNvPr id="181300" name="Text Box 52">
            <a:extLst>
              <a:ext uri="{FF2B5EF4-FFF2-40B4-BE49-F238E27FC236}">
                <a16:creationId xmlns:a16="http://schemas.microsoft.com/office/drawing/2014/main" id="{C72C14CD-0AB3-49F2-B6ED-F8CD30F2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085851"/>
            <a:ext cx="4457700" cy="68579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600" dirty="0">
                <a:latin typeface="Calibri"/>
              </a:rPr>
              <a:t>Classification Example</a:t>
            </a:r>
          </a:p>
        </p:txBody>
      </p:sp>
      <p:sp>
        <p:nvSpPr>
          <p:cNvPr id="181305" name="Text Box 57">
            <a:extLst>
              <a:ext uri="{FF2B5EF4-FFF2-40B4-BE49-F238E27FC236}">
                <a16:creationId xmlns:a16="http://schemas.microsoft.com/office/drawing/2014/main" id="{6893B845-221B-4C42-8446-2D79AF94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714501"/>
            <a:ext cx="4629150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altLang="en-US" sz="2400" dirty="0" err="1">
                <a:solidFill>
                  <a:prstClr val="black"/>
                </a:solidFill>
                <a:latin typeface="Cambria"/>
              </a:rPr>
              <a:t>w</a:t>
            </a:r>
            <a:r>
              <a:rPr lang="en-US" altLang="en-US" sz="2400" baseline="30000" dirty="0" err="1">
                <a:solidFill>
                  <a:prstClr val="black"/>
                </a:solidFill>
                <a:latin typeface="Cambria"/>
              </a:rPr>
              <a:t>t</a:t>
            </a:r>
            <a:r>
              <a:rPr lang="en-US" altLang="en-US" sz="2400" dirty="0">
                <a:solidFill>
                  <a:prstClr val="black"/>
                </a:solidFill>
                <a:latin typeface="Cambria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 ← w</a:t>
            </a:r>
            <a:r>
              <a:rPr lang="en-US" sz="2400" b="1" baseline="-25000" dirty="0">
                <a:solidFill>
                  <a:srgbClr val="FF0000"/>
                </a:solidFill>
                <a:latin typeface="Cambria"/>
              </a:rPr>
              <a:t>i-1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 + </a:t>
            </a:r>
            <a:r>
              <a:rPr lang="el-GR" sz="2400" b="1" dirty="0">
                <a:solidFill>
                  <a:srgbClr val="FF0000"/>
                </a:solidFill>
                <a:latin typeface="Cambria"/>
              </a:rPr>
              <a:t>α (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y − </a:t>
            </a:r>
            <a:r>
              <a:rPr lang="en-US" sz="2400" b="1" dirty="0" err="1">
                <a:solidFill>
                  <a:srgbClr val="FF0000"/>
                </a:solidFill>
                <a:latin typeface="Cambria"/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sz="2400" b="1" dirty="0">
                <a:solidFill>
                  <a:srgbClr val="FF0000"/>
                </a:solidFill>
                <a:latin typeface="Cambria"/>
              </a:rPr>
              <a:t>(x))×x</a:t>
            </a:r>
            <a:r>
              <a:rPr lang="en-US" sz="2400" b="1" baseline="-25000" dirty="0">
                <a:solidFill>
                  <a:srgbClr val="FF0000"/>
                </a:solidFill>
                <a:latin typeface="Cambria"/>
              </a:rPr>
              <a:t>i-1</a:t>
            </a:r>
            <a:endParaRPr lang="en-US" altLang="en-US" sz="2400" baseline="300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81306" name="Text Box 58">
            <a:extLst>
              <a:ext uri="{FF2B5EF4-FFF2-40B4-BE49-F238E27FC236}">
                <a16:creationId xmlns:a16="http://schemas.microsoft.com/office/drawing/2014/main" id="{ABEB61B8-3DB4-4367-8E13-A67F8553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057400"/>
            <a:ext cx="4857750" cy="270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FontTx/>
              <a:buNone/>
              <a:defRPr sz="3200"/>
            </a:lvl1pPr>
          </a:lstStyle>
          <a:p>
            <a:pPr defTabSz="685800"/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 import </a:t>
            </a:r>
            <a:r>
              <a:rPr lang="en-US" altLang="en-US" sz="1800" dirty="0" err="1">
                <a:solidFill>
                  <a:prstClr val="black"/>
                </a:solidFill>
                <a:latin typeface="Cambria"/>
              </a:rPr>
              <a:t>matplotlib.pyplot</a:t>
            </a:r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 as </a:t>
            </a:r>
            <a:r>
              <a:rPr lang="en-US" altLang="en-US" sz="1800" dirty="0" err="1">
                <a:solidFill>
                  <a:prstClr val="black"/>
                </a:solidFill>
                <a:latin typeface="Cambria"/>
              </a:rPr>
              <a:t>plt</a:t>
            </a:r>
            <a:endParaRPr lang="en-US" altLang="en-US" sz="1800" dirty="0">
              <a:solidFill>
                <a:prstClr val="black"/>
              </a:solidFill>
              <a:latin typeface="Cambria"/>
            </a:endParaRPr>
          </a:p>
          <a:p>
            <a:pPr defTabSz="685800"/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x1 = [1.0,9.4,2.5,8.0,0.5,7.9,7.0,2.8,1.2,7.8]</a:t>
            </a:r>
          </a:p>
          <a:p>
            <a:pPr defTabSz="685800"/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x2 = [1.0,6.4,2.1,7.7,2.2,8.4,7.0,0.8,3.0,6.1]</a:t>
            </a:r>
          </a:p>
          <a:p>
            <a:pPr defTabSz="685800"/>
            <a:r>
              <a:rPr lang="en-US" altLang="en-US" sz="1800" dirty="0" err="1">
                <a:solidFill>
                  <a:prstClr val="black"/>
                </a:solidFill>
                <a:latin typeface="Cambria"/>
              </a:rPr>
              <a:t>plt.scatter</a:t>
            </a:r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(x1,x2,c="</a:t>
            </a:r>
            <a:r>
              <a:rPr lang="en-US" altLang="en-US" sz="1800" dirty="0" err="1">
                <a:solidFill>
                  <a:prstClr val="black"/>
                </a:solidFill>
                <a:latin typeface="Cambria"/>
              </a:rPr>
              <a:t>orange",label</a:t>
            </a:r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="Examples")</a:t>
            </a:r>
          </a:p>
          <a:p>
            <a:pPr defTabSz="685800"/>
            <a:r>
              <a:rPr lang="en-US" altLang="en-US" sz="1800" dirty="0" err="1">
                <a:solidFill>
                  <a:prstClr val="black"/>
                </a:solidFill>
                <a:latin typeface="Cambria"/>
              </a:rPr>
              <a:t>plt.legend</a:t>
            </a:r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()</a:t>
            </a:r>
          </a:p>
          <a:p>
            <a:pPr defTabSz="685800"/>
            <a:r>
              <a:rPr lang="en-US" altLang="en-US" sz="1800" dirty="0" err="1">
                <a:solidFill>
                  <a:prstClr val="black"/>
                </a:solidFill>
                <a:latin typeface="Cambria"/>
              </a:rPr>
              <a:t>plt.show</a:t>
            </a:r>
            <a:r>
              <a:rPr lang="en-US" altLang="en-US" sz="1800" dirty="0">
                <a:solidFill>
                  <a:prstClr val="black"/>
                </a:solidFill>
                <a:latin typeface="Cambria"/>
              </a:rPr>
              <a:t>()</a:t>
            </a:r>
          </a:p>
          <a:p>
            <a:pPr defTabSz="685800"/>
            <a:endParaRPr lang="en-US" altLang="en-US" sz="1800" baseline="30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E79410-9CE7-4633-A4BA-24009E93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3835923"/>
            <a:ext cx="3514725" cy="21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67" y="721165"/>
            <a:ext cx="3531177" cy="1036013"/>
          </a:xfrm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Last Lecture..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52" y="1808001"/>
            <a:ext cx="3575793" cy="1657551"/>
          </a:xfrm>
        </p:spPr>
        <p:txBody>
          <a:bodyPr>
            <a:noAutofit/>
          </a:bodyPr>
          <a:lstStyle/>
          <a:p>
            <a:pPr lvl="1"/>
            <a:r>
              <a:rPr lang="en-US" sz="3200" dirty="0"/>
              <a:t>Polynomial Regression</a:t>
            </a:r>
          </a:p>
          <a:p>
            <a:pPr lvl="1"/>
            <a:r>
              <a:rPr lang="en-US" sz="3200" dirty="0"/>
              <a:t>Regularization</a:t>
            </a:r>
            <a:endParaRPr lang="en-US" sz="3200" b="1" dirty="0">
              <a:solidFill>
                <a:srgbClr val="00B0F0"/>
              </a:solidFill>
            </a:endParaRPr>
          </a:p>
          <a:p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9CC02-3157-4A43-BC65-F5418BAE3F3D}"/>
              </a:ext>
            </a:extLst>
          </p:cNvPr>
          <p:cNvGrpSpPr/>
          <p:nvPr/>
        </p:nvGrpSpPr>
        <p:grpSpPr>
          <a:xfrm>
            <a:off x="3840483" y="1261664"/>
            <a:ext cx="4572000" cy="4234376"/>
            <a:chOff x="4459458" y="2615400"/>
            <a:chExt cx="4177012" cy="36824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1C90C2-FA85-4D65-ACC7-E72F33D26E99}"/>
                </a:ext>
              </a:extLst>
            </p:cNvPr>
            <p:cNvGrpSpPr/>
            <p:nvPr/>
          </p:nvGrpSpPr>
          <p:grpSpPr>
            <a:xfrm>
              <a:off x="4459458" y="2615400"/>
              <a:ext cx="4076676" cy="3682497"/>
              <a:chOff x="1829347" y="2114954"/>
              <a:chExt cx="5485306" cy="3834003"/>
            </a:xfrm>
          </p:grpSpPr>
          <p:grpSp>
            <p:nvGrpSpPr>
              <p:cNvPr id="7" name="object 25">
                <a:extLst>
                  <a:ext uri="{FF2B5EF4-FFF2-40B4-BE49-F238E27FC236}">
                    <a16:creationId xmlns:a16="http://schemas.microsoft.com/office/drawing/2014/main" id="{97654F13-E238-4BAC-9593-D435D7173BF8}"/>
                  </a:ext>
                </a:extLst>
              </p:cNvPr>
              <p:cNvGrpSpPr/>
              <p:nvPr/>
            </p:nvGrpSpPr>
            <p:grpSpPr>
              <a:xfrm>
                <a:off x="1829347" y="2114954"/>
                <a:ext cx="5485306" cy="3834003"/>
                <a:chOff x="9188196" y="1183235"/>
                <a:chExt cx="2575984" cy="2089173"/>
              </a:xfrm>
            </p:grpSpPr>
            <p:pic>
              <p:nvPicPr>
                <p:cNvPr id="9" name="object 26">
                  <a:extLst>
                    <a:ext uri="{FF2B5EF4-FFF2-40B4-BE49-F238E27FC236}">
                      <a16:creationId xmlns:a16="http://schemas.microsoft.com/office/drawing/2014/main" id="{92573E60-FCBA-4D44-BDE5-98E6D51034C6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9352400" y="1183235"/>
                  <a:ext cx="2411780" cy="1974944"/>
                </a:xfrm>
                <a:prstGeom prst="rect">
                  <a:avLst/>
                </a:prstGeom>
              </p:spPr>
            </p:pic>
            <p:sp>
              <p:nvSpPr>
                <p:cNvPr id="10" name="object 27">
                  <a:extLst>
                    <a:ext uri="{FF2B5EF4-FFF2-40B4-BE49-F238E27FC236}">
                      <a16:creationId xmlns:a16="http://schemas.microsoft.com/office/drawing/2014/main" id="{2D57B23A-1903-45CD-84D3-0998E6126A25}"/>
                    </a:ext>
                  </a:extLst>
                </p:cNvPr>
                <p:cNvSpPr/>
                <p:nvPr/>
              </p:nvSpPr>
              <p:spPr>
                <a:xfrm>
                  <a:off x="9188196" y="1670303"/>
                  <a:ext cx="2392045" cy="1602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045" h="1602104">
                      <a:moveTo>
                        <a:pt x="2391537" y="1563624"/>
                      </a:moveTo>
                      <a:lnTo>
                        <a:pt x="2378837" y="1557274"/>
                      </a:lnTo>
                      <a:lnTo>
                        <a:pt x="2315337" y="1525524"/>
                      </a:lnTo>
                      <a:lnTo>
                        <a:pt x="2315337" y="1557274"/>
                      </a:lnTo>
                      <a:lnTo>
                        <a:pt x="44450" y="1557274"/>
                      </a:lnTo>
                      <a:lnTo>
                        <a:pt x="44450" y="76200"/>
                      </a:lnTo>
                      <a:lnTo>
                        <a:pt x="76200" y="76200"/>
                      </a:lnTo>
                      <a:lnTo>
                        <a:pt x="69850" y="63500"/>
                      </a:lnTo>
                      <a:lnTo>
                        <a:pt x="38100" y="0"/>
                      </a:lnTo>
                      <a:lnTo>
                        <a:pt x="0" y="76200"/>
                      </a:lnTo>
                      <a:lnTo>
                        <a:pt x="31750" y="76200"/>
                      </a:lnTo>
                      <a:lnTo>
                        <a:pt x="31750" y="1558417"/>
                      </a:lnTo>
                      <a:lnTo>
                        <a:pt x="38100" y="1558417"/>
                      </a:lnTo>
                      <a:lnTo>
                        <a:pt x="38100" y="1569974"/>
                      </a:lnTo>
                      <a:lnTo>
                        <a:pt x="2315337" y="1569974"/>
                      </a:lnTo>
                      <a:lnTo>
                        <a:pt x="2315337" y="1601724"/>
                      </a:lnTo>
                      <a:lnTo>
                        <a:pt x="2378837" y="1569974"/>
                      </a:lnTo>
                      <a:lnTo>
                        <a:pt x="2391537" y="15636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/>
                    <a:ea typeface="+mn-ea"/>
                    <a:cs typeface="+mn-cs"/>
                  </a:endParaRPr>
                </a:p>
              </p:txBody>
            </p:sp>
            <p:pic>
              <p:nvPicPr>
                <p:cNvPr id="11" name="object 28">
                  <a:extLst>
                    <a:ext uri="{FF2B5EF4-FFF2-40B4-BE49-F238E27FC236}">
                      <a16:creationId xmlns:a16="http://schemas.microsoft.com/office/drawing/2014/main" id="{F63A0D63-AF17-429F-9171-109894FA8C01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558290" y="1466920"/>
                  <a:ext cx="566927" cy="178308"/>
                </a:xfrm>
                <a:prstGeom prst="rect">
                  <a:avLst/>
                </a:prstGeom>
              </p:spPr>
            </p:pic>
          </p:grpSp>
          <p:sp>
            <p:nvSpPr>
              <p:cNvPr id="8" name="object 30">
                <a:extLst>
                  <a:ext uri="{FF2B5EF4-FFF2-40B4-BE49-F238E27FC236}">
                    <a16:creationId xmlns:a16="http://schemas.microsoft.com/office/drawing/2014/main" id="{D12922ED-E452-45D2-8C03-6693A74731C3}"/>
                  </a:ext>
                </a:extLst>
              </p:cNvPr>
              <p:cNvSpPr txBox="1"/>
              <p:nvPr/>
            </p:nvSpPr>
            <p:spPr>
              <a:xfrm>
                <a:off x="1829347" y="2453157"/>
                <a:ext cx="598170" cy="3460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400" b="0" i="0" u="none" strike="noStrike" kern="1200" cap="none" spc="-9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Cambria Math"/>
                  </a:rPr>
                  <a:t> </a:t>
                </a:r>
                <a:r>
                  <a: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D600"/>
                    </a:solidFill>
                    <a:effectLst/>
                    <a:uLnTx/>
                    <a:uFillTx/>
                    <a:latin typeface="Cambria Math"/>
                    <a:ea typeface="+mn-ea"/>
                    <a:cs typeface="Cambria Math"/>
                  </a:rPr>
                  <a:t>𝒚</a:t>
                </a: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+mn-ea"/>
                  <a:cs typeface="Cambria Math"/>
                </a:endParaRPr>
              </a:p>
            </p:txBody>
          </p:sp>
        </p:grpSp>
        <p:pic>
          <p:nvPicPr>
            <p:cNvPr id="6" name="object 31">
              <a:extLst>
                <a:ext uri="{FF2B5EF4-FFF2-40B4-BE49-F238E27FC236}">
                  <a16:creationId xmlns:a16="http://schemas.microsoft.com/office/drawing/2014/main" id="{B9F900A3-8880-4EC2-80DB-9CAFC4DD982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8298166" y="5988437"/>
              <a:ext cx="338304" cy="30946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FCF745-85D4-481F-AFD6-453D5A029D94}"/>
                  </a:ext>
                </a:extLst>
              </p14:cNvPr>
              <p14:cNvContentPartPr/>
              <p14:nvPr/>
            </p14:nvContentPartPr>
            <p14:xfrm>
              <a:off x="5974923" y="3261103"/>
              <a:ext cx="2571036" cy="242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FCF745-85D4-481F-AFD6-453D5A029D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5563" y="3251743"/>
                <a:ext cx="2589755" cy="24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847B65-6471-4F45-BDE2-0AA6A2A1026E}"/>
                  </a:ext>
                </a:extLst>
              </p14:cNvPr>
              <p14:cNvContentPartPr/>
              <p14:nvPr/>
            </p14:nvContentPartPr>
            <p14:xfrm>
              <a:off x="8349676" y="4864571"/>
              <a:ext cx="652320" cy="259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847B65-6471-4F45-BDE2-0AA6A2A102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0316" y="4855211"/>
                <a:ext cx="67104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4AE1A34-FFA6-4787-ACDC-BA559C9922F4}"/>
              </a:ext>
            </a:extLst>
          </p:cNvPr>
          <p:cNvSpPr/>
          <p:nvPr/>
        </p:nvSpPr>
        <p:spPr>
          <a:xfrm>
            <a:off x="4558261" y="4197479"/>
            <a:ext cx="21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>
                <a:highlight>
                  <a:srgbClr val="FFFF00"/>
                </a:highlight>
              </a:rPr>
              <a:t>Learning</a:t>
            </a:r>
            <a:r>
              <a:rPr lang="en-US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endParaRPr lang="en-US" sz="2400" b="1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CF1AD4-BF27-4F01-8193-2B0F5FFB7CD8}"/>
              </a:ext>
            </a:extLst>
          </p:cNvPr>
          <p:cNvSpPr/>
          <p:nvPr/>
        </p:nvSpPr>
        <p:spPr>
          <a:xfrm>
            <a:off x="4204850" y="4828264"/>
            <a:ext cx="230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>
                <a:highlight>
                  <a:srgbClr val="00FFFF"/>
                </a:highlight>
                <a:sym typeface="Wingdings" panose="05000000000000000000" pitchFamily="2" charset="2"/>
              </a:rPr>
              <a:t>Prediction</a:t>
            </a:r>
            <a:endParaRPr lang="en-US" sz="2400" b="1" dirty="0">
              <a:solidFill>
                <a:srgbClr val="00B0F0"/>
              </a:solidFill>
              <a:highlight>
                <a:srgbClr val="00FFFF"/>
              </a:highligh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5A5F5F-C7F9-433A-95EA-E12907DFF40E}"/>
              </a:ext>
            </a:extLst>
          </p:cNvPr>
          <p:cNvSpPr txBox="1">
            <a:spLocks/>
          </p:cNvSpPr>
          <p:nvPr/>
        </p:nvSpPr>
        <p:spPr>
          <a:xfrm>
            <a:off x="-190385" y="3558549"/>
            <a:ext cx="4107006" cy="1657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How to Learn?</a:t>
            </a:r>
          </a:p>
          <a:p>
            <a:pPr lvl="2"/>
            <a:r>
              <a:rPr lang="en-US" sz="2600" dirty="0"/>
              <a:t>Closed Form</a:t>
            </a:r>
          </a:p>
          <a:p>
            <a:pPr lvl="2"/>
            <a:r>
              <a:rPr lang="en-US" sz="2600" b="1" dirty="0">
                <a:solidFill>
                  <a:srgbClr val="00B0F0"/>
                </a:solidFill>
              </a:rPr>
              <a:t>Gradient Descent</a:t>
            </a:r>
          </a:p>
          <a:p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E4A47E-9F22-44B1-BA14-7832EA71FF04}"/>
              </a:ext>
            </a:extLst>
          </p:cNvPr>
          <p:cNvSpPr/>
          <p:nvPr/>
        </p:nvSpPr>
        <p:spPr>
          <a:xfrm>
            <a:off x="438995" y="5818456"/>
            <a:ext cx="850673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/>
            <a:r>
              <a:rPr lang="en-US" sz="2800" b="1" dirty="0">
                <a:solidFill>
                  <a:srgbClr val="00B0F0"/>
                </a:solidFill>
              </a:rPr>
              <a:t>Parametric Learning: </a:t>
            </a:r>
            <a:r>
              <a:rPr lang="en-US" sz="2800" b="1" dirty="0">
                <a:solidFill>
                  <a:srgbClr val="FF0000"/>
                </a:solidFill>
              </a:rPr>
              <a:t>No need to keep data, once you have learned Weights/Parameter</a:t>
            </a:r>
          </a:p>
        </p:txBody>
      </p:sp>
    </p:spTree>
    <p:extLst>
      <p:ext uri="{BB962C8B-B14F-4D97-AF65-F5344CB8AC3E}">
        <p14:creationId xmlns:p14="http://schemas.microsoft.com/office/powerpoint/2010/main" val="32310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73AA6F14-F6C3-465D-830A-F6EF38CF6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Neural Network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86932BF4-5DD2-4ECB-AED4-DF6FE61E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100" dirty="0"/>
              <a:t>Earliest example of neural computing is the McCulloch-Pitts neuron</a:t>
            </a:r>
          </a:p>
          <a:p>
            <a:r>
              <a:rPr lang="en-US" altLang="en-US" sz="2100" dirty="0"/>
              <a:t>Input to the this neuron is either </a:t>
            </a:r>
            <a:r>
              <a:rPr lang="en-US" altLang="en-US" sz="2100" b="1" dirty="0">
                <a:solidFill>
                  <a:srgbClr val="0070C0"/>
                </a:solidFill>
              </a:rPr>
              <a:t>excitatory(+1) or inhibitory(-1)</a:t>
            </a:r>
          </a:p>
          <a:p>
            <a:r>
              <a:rPr lang="en-US" altLang="en-US" sz="2100" dirty="0"/>
              <a:t>The activation function multiplies each input with its corresponding weight and sums the results</a:t>
            </a:r>
          </a:p>
          <a:p>
            <a:r>
              <a:rPr lang="en-US" altLang="en-US" sz="2100" dirty="0"/>
              <a:t>If the sum is greater than or equal to zero, the neuron return 1,otherwise,-1</a:t>
            </a:r>
          </a:p>
        </p:txBody>
      </p:sp>
    </p:spTree>
    <p:extLst>
      <p:ext uri="{BB962C8B-B14F-4D97-AF65-F5344CB8AC3E}">
        <p14:creationId xmlns:p14="http://schemas.microsoft.com/office/powerpoint/2010/main" val="414350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054" name="Group 94">
            <a:extLst>
              <a:ext uri="{FF2B5EF4-FFF2-40B4-BE49-F238E27FC236}">
                <a16:creationId xmlns:a16="http://schemas.microsoft.com/office/drawing/2014/main" id="{FE6511F8-65B2-4102-AB1C-DFDB7703586E}"/>
              </a:ext>
            </a:extLst>
          </p:cNvPr>
          <p:cNvGraphicFramePr>
            <a:graphicFrameLocks noGrp="1"/>
          </p:cNvGraphicFramePr>
          <p:nvPr/>
        </p:nvGraphicFramePr>
        <p:xfrm>
          <a:off x="3086100" y="3964695"/>
          <a:ext cx="2857500" cy="203605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63085556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3957438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8616305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90495959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x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y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x+y-2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Output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69804"/>
                  </a:ext>
                </a:extLst>
              </a:tr>
              <a:tr h="39448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2559"/>
                  </a:ext>
                </a:extLst>
              </a:tr>
              <a:tr h="395394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73504"/>
                  </a:ext>
                </a:extLst>
              </a:tr>
              <a:tr h="39448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599"/>
                  </a:ext>
                </a:extLst>
              </a:tr>
              <a:tr h="39448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-2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23698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6B889-4B47-44E3-9CFE-FE32CCA116ED}"/>
              </a:ext>
            </a:extLst>
          </p:cNvPr>
          <p:cNvGrpSpPr/>
          <p:nvPr/>
        </p:nvGrpSpPr>
        <p:grpSpPr>
          <a:xfrm>
            <a:off x="1085850" y="1668067"/>
            <a:ext cx="6172200" cy="2275283"/>
            <a:chOff x="0" y="495300"/>
            <a:chExt cx="7886700" cy="3033710"/>
          </a:xfrm>
        </p:grpSpPr>
        <p:sp>
          <p:nvSpPr>
            <p:cNvPr id="32" name="AutoShape 2">
              <a:extLst>
                <a:ext uri="{FF2B5EF4-FFF2-40B4-BE49-F238E27FC236}">
                  <a16:creationId xmlns:a16="http://schemas.microsoft.com/office/drawing/2014/main" id="{0370C85D-D349-4084-9E7F-6DFF74CBFA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0400" y="762000"/>
              <a:ext cx="2476500" cy="2324100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lIns="69056" tIns="34529" rIns="69056" bIns="34529" anchor="ctr"/>
            <a:lstStyle/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en-US" b="1" kern="0" dirty="0">
                  <a:solidFill>
                    <a:srgbClr val="006699"/>
                  </a:solidFill>
                  <a:latin typeface="Verdana" panose="020B0604030504040204" pitchFamily="34" charset="0"/>
                </a:rPr>
                <a:t>  h(x)=</a:t>
              </a:r>
            </a:p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en-US" b="1" kern="0" dirty="0">
                  <a:solidFill>
                    <a:srgbClr val="006699"/>
                  </a:solidFill>
                  <a:latin typeface="Verdana" panose="020B0604030504040204" pitchFamily="34" charset="0"/>
                </a:rPr>
                <a:t>x+y-2</a:t>
              </a:r>
            </a:p>
          </p:txBody>
        </p:sp>
        <p:sp>
          <p:nvSpPr>
            <p:cNvPr id="33" name="Line 3">
              <a:extLst>
                <a:ext uri="{FF2B5EF4-FFF2-40B4-BE49-F238E27FC236}">
                  <a16:creationId xmlns:a16="http://schemas.microsoft.com/office/drawing/2014/main" id="{40ACCD9D-88A5-4C54-9D80-F18D0E6AE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500" y="876300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en-US" sz="1350" b="1" kern="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ACDF46B5-776E-469D-9F64-16FECC166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500" y="3009900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en-US" sz="1350" b="1" kern="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110AC94-D804-43E8-9A21-7337FCE33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500" y="1866900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en-US" sz="1350" b="1" kern="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5EA2C6F0-D8CE-4ACA-9B56-38774D536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500" y="495300"/>
              <a:ext cx="533399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>
                  <a:solidFill>
                    <a:srgbClr val="006699"/>
                  </a:solidFill>
                  <a:latin typeface="Verdana" panose="020B0604030504040204" pitchFamily="34" charset="0"/>
                </a:rPr>
                <a:t>x</a:t>
              </a:r>
              <a:endParaRPr lang="en-US" altLang="en-US" sz="1350" b="1" kern="0" baseline="-2500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B9E5F1D3-22AE-444F-89BF-ECC602843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500" y="1485900"/>
              <a:ext cx="533399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>
                  <a:solidFill>
                    <a:srgbClr val="006699"/>
                  </a:solidFill>
                  <a:latin typeface="Verdana" panose="020B0604030504040204" pitchFamily="34" charset="0"/>
                </a:rPr>
                <a:t>y</a:t>
              </a:r>
              <a:endParaRPr lang="en-US" altLang="en-US" sz="1350" b="1" kern="0" baseline="-2500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88E7DA89-D38A-4F36-ACE1-33366100E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500" y="2552700"/>
              <a:ext cx="533399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>
                  <a:solidFill>
                    <a:srgbClr val="006699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BC60D674-82D5-4A84-9077-95FD15FBD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1943100"/>
              <a:ext cx="198120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en-US" sz="1350" b="1" kern="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5EA70FCC-C571-4AA4-8499-CBC2793DD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700" y="4953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>
                  <a:solidFill>
                    <a:srgbClr val="006699"/>
                  </a:solidFill>
                  <a:latin typeface="Verdana" panose="020B0604030504040204" pitchFamily="34" charset="0"/>
                </a:rPr>
                <a:t>+1</a:t>
              </a:r>
              <a:endParaRPr lang="en-US" altLang="en-US" sz="1350" b="1" kern="0" baseline="-2500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A2ABE508-9F7E-4A48-B855-A56537E7E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499" y="14859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>
                  <a:solidFill>
                    <a:srgbClr val="006699"/>
                  </a:solidFill>
                  <a:latin typeface="Verdana" panose="020B0604030504040204" pitchFamily="34" charset="0"/>
                </a:rPr>
                <a:t>+1</a:t>
              </a:r>
              <a:endParaRPr lang="en-US" altLang="en-US" sz="1350" b="1" kern="0" baseline="-2500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4591A825-91DD-4392-BE9B-F48881491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499" y="2552700"/>
              <a:ext cx="609600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6699"/>
                  </a:solidFill>
                  <a:latin typeface="Verdana" panose="020B0604030504040204" pitchFamily="34" charset="0"/>
                </a:rPr>
                <a:t>-2</a:t>
              </a:r>
              <a:endParaRPr lang="en-US" altLang="en-US" sz="1350" b="1" kern="0" baseline="-25000" dirty="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A42166C7-C89E-4AA1-8D13-8A1DCB2A7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1" y="1600200"/>
              <a:ext cx="1790699" cy="369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>
                  <a:solidFill>
                    <a:srgbClr val="006699"/>
                  </a:solidFill>
                  <a:latin typeface="Verdana" panose="020B0604030504040204" pitchFamily="34" charset="0"/>
                </a:rPr>
                <a:t>x^y</a:t>
              </a:r>
            </a:p>
          </p:txBody>
        </p:sp>
        <p:sp>
          <p:nvSpPr>
            <p:cNvPr id="44" name="Rectangle 22">
              <a:extLst>
                <a:ext uri="{FF2B5EF4-FFF2-40B4-BE49-F238E27FC236}">
                  <a16:creationId xmlns:a16="http://schemas.microsoft.com/office/drawing/2014/main" id="{C5862AC7-5B87-4C98-BF9A-5E6D6B9F5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00400"/>
              <a:ext cx="2209800" cy="328610"/>
            </a:xfrm>
            <a:prstGeom prst="rect">
              <a:avLst/>
            </a:prstGeom>
            <a:solidFill>
              <a:srgbClr val="F2DFFD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6699"/>
                  </a:solidFill>
                  <a:latin typeface="Verdana" panose="020B0604030504040204" pitchFamily="34" charset="0"/>
                </a:rPr>
                <a:t>Constant or bias</a:t>
              </a: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FCA6545C-2042-4E23-81D3-E02819108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971800"/>
              <a:ext cx="1066800" cy="19048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en-US" sz="1350" b="1" kern="0">
                <a:solidFill>
                  <a:srgbClr val="006699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46" name="Rectangle 2">
            <a:extLst>
              <a:ext uri="{FF2B5EF4-FFF2-40B4-BE49-F238E27FC236}">
                <a16:creationId xmlns:a16="http://schemas.microsoft.com/office/drawing/2014/main" id="{31CB1443-2DB9-4D8E-8578-6CDB2D4B79A9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039418"/>
            <a:ext cx="7024744" cy="503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000" dirty="0">
                <a:solidFill>
                  <a:srgbClr val="C66951"/>
                </a:solidFill>
                <a:latin typeface="Calibri"/>
              </a:rPr>
              <a:t>Neural Network (AND)</a:t>
            </a:r>
          </a:p>
        </p:txBody>
      </p:sp>
      <p:sp>
        <p:nvSpPr>
          <p:cNvPr id="2" name="Rectangle 1"/>
          <p:cNvSpPr/>
          <p:nvPr/>
        </p:nvSpPr>
        <p:spPr>
          <a:xfrm>
            <a:off x="6538969" y="3411547"/>
            <a:ext cx="2228850" cy="840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Activation Function </a:t>
            </a:r>
          </a:p>
          <a:p>
            <a:pPr defTabSz="685800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ambria"/>
              </a:rPr>
              <a:t> 1 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if 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Σx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 &gt;= 0</a:t>
            </a:r>
          </a:p>
          <a:p>
            <a:pPr defTabSz="685800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ambria"/>
              </a:rPr>
              <a:t>-1 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if 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Σx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 &lt; 0</a:t>
            </a:r>
            <a:endParaRPr lang="en-US" dirty="0">
              <a:solidFill>
                <a:prstClr val="black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041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98" name="Group 14">
            <a:extLst>
              <a:ext uri="{FF2B5EF4-FFF2-40B4-BE49-F238E27FC236}">
                <a16:creationId xmlns:a16="http://schemas.microsoft.com/office/drawing/2014/main" id="{9B7E39F7-2087-4B36-A360-59411B6EEBB0}"/>
              </a:ext>
            </a:extLst>
          </p:cNvPr>
          <p:cNvGraphicFramePr>
            <a:graphicFrameLocks noGrp="1"/>
          </p:cNvGraphicFramePr>
          <p:nvPr/>
        </p:nvGraphicFramePr>
        <p:xfrm>
          <a:off x="2800350" y="3756420"/>
          <a:ext cx="3829050" cy="2187180"/>
        </p:xfrm>
        <a:graphic>
          <a:graphicData uri="http://schemas.openxmlformats.org/drawingml/2006/table">
            <a:tbl>
              <a:tblPr/>
              <a:tblGrid>
                <a:gridCol w="922663">
                  <a:extLst>
                    <a:ext uri="{9D8B030D-6E8A-4147-A177-3AD203B41FA5}">
                      <a16:colId xmlns:a16="http://schemas.microsoft.com/office/drawing/2014/main" val="2482789550"/>
                    </a:ext>
                  </a:extLst>
                </a:gridCol>
                <a:gridCol w="691997">
                  <a:extLst>
                    <a:ext uri="{9D8B030D-6E8A-4147-A177-3AD203B41FA5}">
                      <a16:colId xmlns:a16="http://schemas.microsoft.com/office/drawing/2014/main" val="4201933796"/>
                    </a:ext>
                  </a:extLst>
                </a:gridCol>
                <a:gridCol w="1153328">
                  <a:extLst>
                    <a:ext uri="{9D8B030D-6E8A-4147-A177-3AD203B41FA5}">
                      <a16:colId xmlns:a16="http://schemas.microsoft.com/office/drawing/2014/main" val="779902774"/>
                    </a:ext>
                  </a:extLst>
                </a:gridCol>
                <a:gridCol w="1061062">
                  <a:extLst>
                    <a:ext uri="{9D8B030D-6E8A-4147-A177-3AD203B41FA5}">
                      <a16:colId xmlns:a16="http://schemas.microsoft.com/office/drawing/2014/main" val="2016163735"/>
                    </a:ext>
                  </a:extLst>
                </a:gridCol>
              </a:tblGrid>
              <a:tr h="353824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x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y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x+y-1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Output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51111"/>
                  </a:ext>
                </a:extLst>
              </a:tr>
              <a:tr h="458076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31934"/>
                  </a:ext>
                </a:extLst>
              </a:tr>
              <a:tr h="45912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748851"/>
                  </a:ext>
                </a:extLst>
              </a:tr>
              <a:tr h="458076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328286"/>
                  </a:ext>
                </a:extLst>
              </a:tr>
              <a:tr h="458076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76479"/>
                  </a:ext>
                </a:extLst>
              </a:tr>
            </a:tbl>
          </a:graphicData>
        </a:graphic>
      </p:graphicFrame>
      <p:sp>
        <p:nvSpPr>
          <p:cNvPr id="15" name="AutoShape 2">
            <a:extLst>
              <a:ext uri="{FF2B5EF4-FFF2-40B4-BE49-F238E27FC236}">
                <a16:creationId xmlns:a16="http://schemas.microsoft.com/office/drawing/2014/main" id="{80E5DDC7-DE90-4AB6-8A9B-FD69884AA6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14675" y="1743075"/>
            <a:ext cx="1857375" cy="1743075"/>
          </a:xfrm>
          <a:prstGeom prst="triangle">
            <a:avLst>
              <a:gd name="adj" fmla="val 50000"/>
            </a:avLst>
          </a:prstGeom>
          <a:solidFill>
            <a:srgbClr val="CC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lIns="69056" tIns="34529" rIns="69056" bIns="34529" anchor="ctr"/>
          <a:lstStyle/>
          <a:p>
            <a:pPr defTabSz="685800"/>
            <a:r>
              <a:rPr lang="en-US" altLang="en-US" sz="2100" b="1" kern="0" dirty="0">
                <a:solidFill>
                  <a:srgbClr val="006699"/>
                </a:solidFill>
                <a:latin typeface="Verdana" panose="020B0604030504040204" pitchFamily="34" charset="0"/>
              </a:rPr>
              <a:t>h(x)=</a:t>
            </a:r>
            <a:endParaRPr lang="en-US" altLang="en-US" sz="2100" dirty="0">
              <a:solidFill>
                <a:prstClr val="black"/>
              </a:solidFill>
              <a:latin typeface="Cambria"/>
            </a:endParaRPr>
          </a:p>
          <a:p>
            <a:pPr defTabSz="685800"/>
            <a:r>
              <a:rPr lang="en-US" altLang="en-US" sz="2100" dirty="0">
                <a:solidFill>
                  <a:prstClr val="black"/>
                </a:solidFill>
                <a:latin typeface="Cambria"/>
              </a:rPr>
              <a:t>x+y-1</a:t>
            </a:r>
          </a:p>
        </p:txBody>
      </p:sp>
      <p:sp>
        <p:nvSpPr>
          <p:cNvPr id="16" name="Line 3">
            <a:extLst>
              <a:ext uri="{FF2B5EF4-FFF2-40B4-BE49-F238E27FC236}">
                <a16:creationId xmlns:a16="http://schemas.microsoft.com/office/drawing/2014/main" id="{DAAFC2F4-5FFB-4ABE-A811-AFCC0A9B6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1828800"/>
            <a:ext cx="1485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210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869F9A1B-D839-481B-91CD-EDFAEC584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429000"/>
            <a:ext cx="1485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210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F384E815-0718-489C-9AEE-B4D33C14B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2571750"/>
            <a:ext cx="1485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210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5B438D7D-F0E5-4894-84B1-FA87C833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1"/>
            <a:ext cx="400050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100">
                <a:solidFill>
                  <a:prstClr val="black"/>
                </a:solidFill>
                <a:latin typeface="Cambria"/>
              </a:rPr>
              <a:t>y</a:t>
            </a:r>
            <a:endParaRPr lang="en-US" altLang="en-US" sz="2100" baseline="-2500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98E9C01D-15B3-433F-A500-B132B803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086101"/>
            <a:ext cx="400050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100">
                <a:solidFill>
                  <a:prstClr val="black"/>
                </a:solidFill>
                <a:latin typeface="Cambria"/>
              </a:rPr>
              <a:t>1</a:t>
            </a: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513DADF7-56A0-4E76-898B-B1EAE9C78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628900"/>
            <a:ext cx="1485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210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2B374B56-0D1B-4C8D-9E06-DA726595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286001"/>
            <a:ext cx="457200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100">
                <a:solidFill>
                  <a:prstClr val="black"/>
                </a:solidFill>
                <a:latin typeface="Cambria"/>
              </a:rPr>
              <a:t>+1</a:t>
            </a:r>
            <a:endParaRPr lang="en-US" altLang="en-US" sz="2100" baseline="-2500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5DCEB5A6-54BD-4526-90CB-8A90054B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3086101"/>
            <a:ext cx="457200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100">
                <a:solidFill>
                  <a:prstClr val="black"/>
                </a:solidFill>
                <a:latin typeface="Cambria"/>
              </a:rPr>
              <a:t>-1</a:t>
            </a:r>
            <a:endParaRPr lang="en-US" altLang="en-US" sz="2100" baseline="-2500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E3C02023-016E-496E-BBE0-6F72766D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371726"/>
            <a:ext cx="1343025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100">
                <a:solidFill>
                  <a:prstClr val="black"/>
                </a:solidFill>
                <a:latin typeface="Cambria"/>
              </a:rPr>
              <a:t> x ν y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C5FC714-92F9-41C3-A3D6-A0A7903326E2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039418"/>
            <a:ext cx="7024744" cy="503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000" dirty="0">
                <a:solidFill>
                  <a:srgbClr val="C66951"/>
                </a:solidFill>
                <a:latin typeface="Calibri"/>
              </a:rPr>
              <a:t>Neural Network (OR)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1750B76B-BAC9-4B42-B019-6C94CDB4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28750"/>
            <a:ext cx="400050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100" dirty="0">
                <a:solidFill>
                  <a:prstClr val="black"/>
                </a:solidFill>
                <a:latin typeface="Cambria"/>
              </a:rPr>
              <a:t>x</a:t>
            </a:r>
            <a:endParaRPr lang="en-US" altLang="en-US" sz="2100" baseline="-250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1CECD5D1-F4D7-412E-BBA6-BD5A217E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428750"/>
            <a:ext cx="457200" cy="3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2100" dirty="0">
                <a:solidFill>
                  <a:prstClr val="black"/>
                </a:solidFill>
                <a:latin typeface="Cambria"/>
              </a:rPr>
              <a:t>+1</a:t>
            </a:r>
            <a:endParaRPr lang="en-US" altLang="en-US" sz="2100" baseline="-250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43700" y="2971800"/>
            <a:ext cx="2228850" cy="840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Activation Function </a:t>
            </a:r>
          </a:p>
          <a:p>
            <a:pPr defTabSz="685800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ambria"/>
              </a:rPr>
              <a:t> 1 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if 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Σx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 &gt;= 0</a:t>
            </a:r>
          </a:p>
          <a:p>
            <a:pPr defTabSz="685800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ambria"/>
              </a:rPr>
              <a:t>-1 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if 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Σx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 err="1">
                <a:solidFill>
                  <a:srgbClr val="FF0000"/>
                </a:solidFill>
                <a:latin typeface="Cambria"/>
              </a:rPr>
              <a:t>w</a:t>
            </a:r>
            <a:r>
              <a:rPr lang="en-US" altLang="en-US" baseline="-25000" dirty="0" err="1">
                <a:solidFill>
                  <a:srgbClr val="FF0000"/>
                </a:solidFill>
                <a:latin typeface="Cambria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Cambria"/>
              </a:rPr>
              <a:t> &lt; 0</a:t>
            </a:r>
            <a:endParaRPr lang="en-US" dirty="0">
              <a:solidFill>
                <a:prstClr val="black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554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1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Line 2">
            <a:extLst>
              <a:ext uri="{FF2B5EF4-FFF2-40B4-BE49-F238E27FC236}">
                <a16:creationId xmlns:a16="http://schemas.microsoft.com/office/drawing/2014/main" id="{9652A4A4-73F9-4F46-B79B-258053656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343150"/>
            <a:ext cx="0" cy="2057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71011" name="Line 3">
            <a:extLst>
              <a:ext uri="{FF2B5EF4-FFF2-40B4-BE49-F238E27FC236}">
                <a16:creationId xmlns:a16="http://schemas.microsoft.com/office/drawing/2014/main" id="{8D6088B1-82DF-430F-AE6E-6B68B4D70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400550"/>
            <a:ext cx="2628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1AE37765-7C70-403B-B3C2-A02EB6E92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29101"/>
            <a:ext cx="6286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 dirty="0">
                <a:solidFill>
                  <a:prstClr val="black"/>
                </a:solidFill>
                <a:latin typeface="Cambria"/>
              </a:rPr>
              <a:t> x</a:t>
            </a:r>
          </a:p>
        </p:txBody>
      </p:sp>
      <p:sp>
        <p:nvSpPr>
          <p:cNvPr id="171013" name="Text Box 5">
            <a:extLst>
              <a:ext uri="{FF2B5EF4-FFF2-40B4-BE49-F238E27FC236}">
                <a16:creationId xmlns:a16="http://schemas.microsoft.com/office/drawing/2014/main" id="{2250A99C-91F0-4F20-AD38-5873A492A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7401"/>
            <a:ext cx="6286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y</a:t>
            </a:r>
          </a:p>
        </p:txBody>
      </p:sp>
      <p:sp>
        <p:nvSpPr>
          <p:cNvPr id="171014" name="Oval 6">
            <a:extLst>
              <a:ext uri="{FF2B5EF4-FFF2-40B4-BE49-F238E27FC236}">
                <a16:creationId xmlns:a16="http://schemas.microsoft.com/office/drawing/2014/main" id="{934CD9B8-3FD7-41A9-8BC8-620B51B7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286250"/>
            <a:ext cx="285750" cy="171450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7D4D3A22-A209-4BB7-A5D9-DFDA668B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4000501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(1,0)</a:t>
            </a:r>
          </a:p>
        </p:txBody>
      </p:sp>
      <p:sp>
        <p:nvSpPr>
          <p:cNvPr id="171016" name="Oval 8">
            <a:extLst>
              <a:ext uri="{FF2B5EF4-FFF2-40B4-BE49-F238E27FC236}">
                <a16:creationId xmlns:a16="http://schemas.microsoft.com/office/drawing/2014/main" id="{764A9993-844D-4216-BC59-374580DB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286250"/>
            <a:ext cx="285750" cy="17145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71017" name="Oval 9">
            <a:extLst>
              <a:ext uri="{FF2B5EF4-FFF2-40B4-BE49-F238E27FC236}">
                <a16:creationId xmlns:a16="http://schemas.microsoft.com/office/drawing/2014/main" id="{49A9C276-E801-4A60-879A-D20300D7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971800"/>
            <a:ext cx="285750" cy="171450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srgbClr val="FF0000"/>
              </a:solidFill>
              <a:latin typeface="Cambria"/>
            </a:endParaRPr>
          </a:p>
        </p:txBody>
      </p:sp>
      <p:sp>
        <p:nvSpPr>
          <p:cNvPr id="171018" name="Oval 10">
            <a:extLst>
              <a:ext uri="{FF2B5EF4-FFF2-40B4-BE49-F238E27FC236}">
                <a16:creationId xmlns:a16="http://schemas.microsoft.com/office/drawing/2014/main" id="{52F20B88-A1ED-440D-A03D-5292BF37E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028950"/>
            <a:ext cx="285750" cy="171450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1C23BC9C-D79F-4DD6-9950-6E8160F8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000501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(0,0)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3904E8CF-8A9F-4C6F-AF86-B3E822D1F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743201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(0,1)</a:t>
            </a:r>
          </a:p>
        </p:txBody>
      </p:sp>
      <p:sp>
        <p:nvSpPr>
          <p:cNvPr id="171021" name="Text Box 13">
            <a:extLst>
              <a:ext uri="{FF2B5EF4-FFF2-40B4-BE49-F238E27FC236}">
                <a16:creationId xmlns:a16="http://schemas.microsoft.com/office/drawing/2014/main" id="{85B4A27C-5172-42D3-AF69-9EE925F4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2686051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(1,1)</a:t>
            </a:r>
          </a:p>
        </p:txBody>
      </p:sp>
      <p:sp>
        <p:nvSpPr>
          <p:cNvPr id="171022" name="Line 14">
            <a:extLst>
              <a:ext uri="{FF2B5EF4-FFF2-40B4-BE49-F238E27FC236}">
                <a16:creationId xmlns:a16="http://schemas.microsoft.com/office/drawing/2014/main" id="{825C4C00-C9E6-44BF-8E96-9C1A0C946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028950"/>
            <a:ext cx="3314700" cy="1828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F0290B-3832-4BD0-9E4D-FA74B6DB94B5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325076"/>
            <a:ext cx="7024744" cy="503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000" dirty="0">
                <a:solidFill>
                  <a:srgbClr val="C66951"/>
                </a:solidFill>
                <a:latin typeface="Calibri"/>
              </a:rPr>
              <a:t>Neural Network (OR) Linear Separable</a:t>
            </a:r>
          </a:p>
        </p:txBody>
      </p:sp>
    </p:spTree>
    <p:extLst>
      <p:ext uri="{BB962C8B-B14F-4D97-AF65-F5344CB8AC3E}">
        <p14:creationId xmlns:p14="http://schemas.microsoft.com/office/powerpoint/2010/main" val="289922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FCF0F0E7-5FF8-48A3-8C2E-D0AD50D71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298418"/>
            <a:ext cx="4271460" cy="587533"/>
          </a:xfrm>
        </p:spPr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Limitation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2054253D-65B4-4603-AF9C-41CEA98AC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493" y="2228850"/>
            <a:ext cx="6777317" cy="2631733"/>
          </a:xfrm>
        </p:spPr>
        <p:txBody>
          <a:bodyPr>
            <a:normAutofit/>
          </a:bodyPr>
          <a:lstStyle/>
          <a:p>
            <a:r>
              <a:rPr lang="en-US" altLang="en-US" sz="2100" dirty="0"/>
              <a:t>We cannot apply perceptron on the data which is not </a:t>
            </a:r>
            <a:r>
              <a:rPr lang="en-US" altLang="en-US" sz="2100" b="1" dirty="0">
                <a:solidFill>
                  <a:schemeClr val="accent1"/>
                </a:solidFill>
              </a:rPr>
              <a:t>linearly separable</a:t>
            </a:r>
          </a:p>
        </p:txBody>
      </p:sp>
      <p:graphicFrame>
        <p:nvGraphicFramePr>
          <p:cNvPr id="183336" name="Group 40">
            <a:extLst>
              <a:ext uri="{FF2B5EF4-FFF2-40B4-BE49-F238E27FC236}">
                <a16:creationId xmlns:a16="http://schemas.microsoft.com/office/drawing/2014/main" id="{A912F8EE-EA00-4D7F-B651-3330CDD2DD30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086101"/>
          <a:ext cx="3314700" cy="247292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95577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005462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8181100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x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y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Output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158332"/>
                  </a:ext>
                </a:extLst>
              </a:tr>
              <a:tr h="51792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997592"/>
                  </a:ext>
                </a:extLst>
              </a:tr>
              <a:tr h="519113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630265"/>
                  </a:ext>
                </a:extLst>
              </a:tr>
              <a:tr h="51792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097257"/>
                  </a:ext>
                </a:extLst>
              </a:tr>
              <a:tr h="517922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69056" marR="69056" marT="34529" marB="345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88379"/>
                  </a:ext>
                </a:extLst>
              </a:tr>
            </a:tbl>
          </a:graphicData>
        </a:graphic>
      </p:graphicFrame>
      <p:sp>
        <p:nvSpPr>
          <p:cNvPr id="5" name="Line 2">
            <a:extLst>
              <a:ext uri="{FF2B5EF4-FFF2-40B4-BE49-F238E27FC236}">
                <a16:creationId xmlns:a16="http://schemas.microsoft.com/office/drawing/2014/main" id="{8D2C0E37-66CD-495B-AA8E-120B962A2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53965"/>
            <a:ext cx="0" cy="2057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43F9F221-6E7D-4ED6-BC11-F7F4FE693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211365"/>
            <a:ext cx="2628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828A43C-D223-45ED-985F-EC3B0876C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5039915"/>
            <a:ext cx="6286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x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3ABC470-12E6-4F03-A2AD-F88020C3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2868215"/>
            <a:ext cx="6286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y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A8A070E-6F01-4F9F-9E08-197E02DD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5097065"/>
            <a:ext cx="285750" cy="171450"/>
          </a:xfrm>
          <a:prstGeom prst="ellipse">
            <a:avLst/>
          </a:prstGeom>
          <a:solidFill>
            <a:schemeClr val="tx2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A7C0C4F-AF7E-4324-B5EC-C6C08965C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4811315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(1,0)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6167F6AA-62E0-4461-8588-787D301C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097065"/>
            <a:ext cx="285750" cy="17145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681FDAC9-620E-49B7-A235-0F8C0355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3782615"/>
            <a:ext cx="285750" cy="171450"/>
          </a:xfrm>
          <a:prstGeom prst="ellipse">
            <a:avLst/>
          </a:prstGeom>
          <a:solidFill>
            <a:schemeClr val="tx2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696A5238-104B-497C-A2A6-369252B7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839765"/>
            <a:ext cx="285750" cy="17145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FAB1A562-2C02-4F87-AB34-BD4CAFC95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11315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(0,0)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F1A1BED3-04FF-4069-B0C0-D8459419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554015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(0,1)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FE0B8B86-FEB1-46D0-A591-A70D5CC8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496865"/>
            <a:ext cx="80010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 (1,1)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CF0D15-A34E-46C9-8679-103374E8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1E3EB-12FB-4D7F-851B-65C0B95F8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EA5C8182-D687-4EEB-88CE-D07980976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9898" y="205540"/>
            <a:ext cx="7284204" cy="574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7030A0"/>
                </a:solidFill>
              </a:rPr>
              <a:t>Logistic Regression</a:t>
            </a:r>
            <a:endParaRPr sz="3600" spc="-10" dirty="0">
              <a:solidFill>
                <a:srgbClr val="7030A0"/>
              </a:solidFill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F6A345AA-8D05-4037-9DB3-AB197E410664}"/>
              </a:ext>
            </a:extLst>
          </p:cNvPr>
          <p:cNvSpPr txBox="1"/>
          <p:nvPr/>
        </p:nvSpPr>
        <p:spPr>
          <a:xfrm>
            <a:off x="643180" y="1077974"/>
            <a:ext cx="7857640" cy="542840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30530" marR="0" lvl="0" indent="-343535" algn="l" defTabSz="4572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Segoe Print"/>
              <a:buChar char="-"/>
              <a:tabLst>
                <a:tab pos="430530" algn="l"/>
                <a:tab pos="431165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Logistic</a:t>
            </a:r>
            <a:r>
              <a:rPr kumimoji="0" sz="28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Regression: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Discriminative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Classifier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Segoe Print"/>
            </a:endParaRPr>
          </a:p>
          <a:p>
            <a:pPr marL="887730" marR="0" lvl="1" indent="-343535" algn="l" defTabSz="4572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887730" algn="l"/>
                <a:tab pos="88836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Estimate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P(y|x)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directly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from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the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data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Segoe Print"/>
            </a:endParaRPr>
          </a:p>
          <a:p>
            <a:pPr marL="430530" marR="0" lvl="0" indent="-343535" algn="l" defTabSz="457200" rtl="0" eaLnBrk="1" fontAlgn="auto" latinLnBrk="0" hangingPunct="1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Tx/>
              <a:buSzTx/>
              <a:buFont typeface="Segoe Print"/>
              <a:buChar char="-"/>
              <a:tabLst>
                <a:tab pos="430530" algn="l"/>
                <a:tab pos="431165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‘Logistic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regression’</a:t>
            </a:r>
            <a:r>
              <a:rPr kumimoji="0" sz="28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an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algorithm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to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carry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out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classification.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Segoe Print"/>
            </a:endParaRPr>
          </a:p>
          <a:p>
            <a:pPr marL="887730" marR="0" lvl="1" indent="-343535" algn="l" defTabSz="4572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887730" algn="l"/>
                <a:tab pos="88836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Name is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misleading;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word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‘regression’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due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to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the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fact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that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method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attempts</a:t>
            </a:r>
          </a:p>
          <a:p>
            <a:pPr marL="887730" marR="0" lvl="0" indent="0" algn="l" defTabSz="4572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to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fit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linear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model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in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the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feature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space.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Segoe Print"/>
            </a:endParaRPr>
          </a:p>
          <a:p>
            <a:pPr marL="430530" marR="0" lvl="0" indent="-343535" algn="l" defTabSz="4572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30530" algn="l"/>
                <a:tab pos="43116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Instead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of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predicting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class,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we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compute 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probability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instance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being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that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class.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Segoe Print"/>
            </a:endParaRPr>
          </a:p>
          <a:p>
            <a:pPr marL="430530" marR="0" lvl="0" indent="-343535" algn="l" defTabSz="4572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30530" algn="l"/>
                <a:tab pos="43116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Segoe Print"/>
              </a:rPr>
              <a:t>	A simple form of a neural network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26942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4DA551-C08B-4751-83B4-7B221CE327B2}"/>
              </a:ext>
            </a:extLst>
          </p:cNvPr>
          <p:cNvSpPr txBox="1"/>
          <p:nvPr/>
        </p:nvSpPr>
        <p:spPr>
          <a:xfrm>
            <a:off x="728471" y="749300"/>
            <a:ext cx="807456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Consider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a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binary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classification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problem.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Segoe Print"/>
            </a:endParaRPr>
          </a:p>
          <a:p>
            <a:pPr marL="2984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We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have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a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multi-dimensional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feature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space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(d features).</a:t>
            </a:r>
          </a:p>
          <a:p>
            <a:pPr marL="2984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97815" algn="l"/>
                <a:tab pos="29845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Features can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be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categorical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(e.g.,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gender,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ethnicity)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or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continuous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(e.g.,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Segoe Print"/>
              </a:rPr>
              <a:t>height, temperature).</a:t>
            </a:r>
          </a:p>
          <a:p>
            <a:pPr marL="2984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Print"/>
              <a:buChar char="-"/>
              <a:tabLst>
                <a:tab pos="297815" algn="l"/>
                <a:tab pos="298450" algn="l"/>
              </a:tabLst>
              <a:defRPr/>
            </a:pP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mbria"/>
                <a:ea typeface="+mn-ea"/>
                <a:cs typeface="Segoe Print"/>
              </a:rPr>
              <a:t>R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mbria"/>
                <a:ea typeface="+mn-ea"/>
                <a:cs typeface="Segoe Print"/>
              </a:rPr>
              <a:t>egression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mbria"/>
                <a:ea typeface="+mn-ea"/>
                <a:cs typeface="Segoe Print"/>
              </a:rPr>
              <a:t>/Perceptron</a:t>
            </a:r>
            <a:r>
              <a:rPr kumimoji="0" sz="2400" b="1" i="0" u="sng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mbria"/>
                <a:ea typeface="+mn-ea"/>
                <a:cs typeface="Segoe Print"/>
              </a:rPr>
              <a:t>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mbria"/>
                <a:ea typeface="+mn-ea"/>
                <a:cs typeface="Segoe Print"/>
              </a:rPr>
              <a:t>model: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Segoe Prin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A9FC340-382F-4DBE-AE42-42A89646C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465" y="119634"/>
            <a:ext cx="3592067" cy="574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Logistic</a:t>
            </a:r>
            <a:r>
              <a:rPr spc="-30" dirty="0"/>
              <a:t> </a:t>
            </a:r>
            <a:r>
              <a:rPr spc="-15" dirty="0"/>
              <a:t>Regression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D1A6D17C-5074-4E6A-8FF1-F52845E8E4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0336" y="4500627"/>
            <a:ext cx="2034539" cy="297180"/>
          </a:xfrm>
          <a:prstGeom prst="rect">
            <a:avLst/>
          </a:prstGeom>
        </p:spPr>
      </p:pic>
      <p:grpSp>
        <p:nvGrpSpPr>
          <p:cNvPr id="7" name="object 5">
            <a:extLst>
              <a:ext uri="{FF2B5EF4-FFF2-40B4-BE49-F238E27FC236}">
                <a16:creationId xmlns:a16="http://schemas.microsoft.com/office/drawing/2014/main" id="{F9823114-A244-42F5-8B2D-16F22682893B}"/>
              </a:ext>
            </a:extLst>
          </p:cNvPr>
          <p:cNvGrpSpPr/>
          <p:nvPr/>
        </p:nvGrpSpPr>
        <p:grpSpPr>
          <a:xfrm>
            <a:off x="728473" y="2888742"/>
            <a:ext cx="6075284" cy="3416300"/>
            <a:chOff x="728472" y="2888742"/>
            <a:chExt cx="6696709" cy="341630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D666582E-F3FA-4F2C-8A0B-2E0D33997EB4}"/>
                </a:ext>
              </a:extLst>
            </p:cNvPr>
            <p:cNvSpPr/>
            <p:nvPr/>
          </p:nvSpPr>
          <p:spPr>
            <a:xfrm>
              <a:off x="739902" y="2910078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748" y="0"/>
                  </a:moveTo>
                  <a:lnTo>
                    <a:pt x="221258" y="4346"/>
                  </a:lnTo>
                  <a:lnTo>
                    <a:pt x="175621" y="16876"/>
                  </a:lnTo>
                  <a:lnTo>
                    <a:pt x="133598" y="36829"/>
                  </a:lnTo>
                  <a:lnTo>
                    <a:pt x="95950" y="63443"/>
                  </a:lnTo>
                  <a:lnTo>
                    <a:pt x="63439" y="95955"/>
                  </a:lnTo>
                  <a:lnTo>
                    <a:pt x="36827" y="133603"/>
                  </a:lnTo>
                  <a:lnTo>
                    <a:pt x="16875" y="175626"/>
                  </a:lnTo>
                  <a:lnTo>
                    <a:pt x="4345" y="221262"/>
                  </a:lnTo>
                  <a:lnTo>
                    <a:pt x="0" y="269748"/>
                  </a:lnTo>
                  <a:lnTo>
                    <a:pt x="4345" y="318233"/>
                  </a:lnTo>
                  <a:lnTo>
                    <a:pt x="16875" y="363869"/>
                  </a:lnTo>
                  <a:lnTo>
                    <a:pt x="36827" y="405891"/>
                  </a:lnTo>
                  <a:lnTo>
                    <a:pt x="63439" y="443540"/>
                  </a:lnTo>
                  <a:lnTo>
                    <a:pt x="95950" y="476052"/>
                  </a:lnTo>
                  <a:lnTo>
                    <a:pt x="133598" y="502665"/>
                  </a:lnTo>
                  <a:lnTo>
                    <a:pt x="175621" y="522619"/>
                  </a:lnTo>
                  <a:lnTo>
                    <a:pt x="221258" y="535149"/>
                  </a:lnTo>
                  <a:lnTo>
                    <a:pt x="269748" y="539496"/>
                  </a:lnTo>
                  <a:lnTo>
                    <a:pt x="318237" y="535149"/>
                  </a:lnTo>
                  <a:lnTo>
                    <a:pt x="363874" y="522619"/>
                  </a:lnTo>
                  <a:lnTo>
                    <a:pt x="405897" y="502666"/>
                  </a:lnTo>
                  <a:lnTo>
                    <a:pt x="443545" y="476052"/>
                  </a:lnTo>
                  <a:lnTo>
                    <a:pt x="476056" y="443540"/>
                  </a:lnTo>
                  <a:lnTo>
                    <a:pt x="502668" y="405892"/>
                  </a:lnTo>
                  <a:lnTo>
                    <a:pt x="522620" y="363869"/>
                  </a:lnTo>
                  <a:lnTo>
                    <a:pt x="535150" y="318233"/>
                  </a:lnTo>
                  <a:lnTo>
                    <a:pt x="539496" y="269748"/>
                  </a:lnTo>
                  <a:lnTo>
                    <a:pt x="535150" y="221262"/>
                  </a:lnTo>
                  <a:lnTo>
                    <a:pt x="522620" y="175626"/>
                  </a:lnTo>
                  <a:lnTo>
                    <a:pt x="502668" y="133604"/>
                  </a:lnTo>
                  <a:lnTo>
                    <a:pt x="476056" y="95955"/>
                  </a:lnTo>
                  <a:lnTo>
                    <a:pt x="443545" y="63443"/>
                  </a:lnTo>
                  <a:lnTo>
                    <a:pt x="405897" y="36830"/>
                  </a:lnTo>
                  <a:lnTo>
                    <a:pt x="363874" y="16876"/>
                  </a:lnTo>
                  <a:lnTo>
                    <a:pt x="318237" y="4346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3B3B1BD0-C4E1-4DBB-99E6-E4C708D664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50" y="3104388"/>
              <a:ext cx="76200" cy="150875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DD5A3F7-714C-402F-AFE5-D789117658EA}"/>
                </a:ext>
              </a:extLst>
            </p:cNvPr>
            <p:cNvSpPr/>
            <p:nvPr/>
          </p:nvSpPr>
          <p:spPr>
            <a:xfrm>
              <a:off x="2030730" y="2888742"/>
              <a:ext cx="672465" cy="540385"/>
            </a:xfrm>
            <a:custGeom>
              <a:avLst/>
              <a:gdLst/>
              <a:ahLst/>
              <a:cxnLst/>
              <a:rect l="l" t="t" r="r" b="b"/>
              <a:pathLst>
                <a:path w="672464" h="540385">
                  <a:moveTo>
                    <a:pt x="582040" y="0"/>
                  </a:moveTo>
                  <a:lnTo>
                    <a:pt x="90043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3"/>
                  </a:lnTo>
                  <a:lnTo>
                    <a:pt x="0" y="450215"/>
                  </a:lnTo>
                  <a:lnTo>
                    <a:pt x="7068" y="485286"/>
                  </a:lnTo>
                  <a:lnTo>
                    <a:pt x="26352" y="513905"/>
                  </a:lnTo>
                  <a:lnTo>
                    <a:pt x="54971" y="533189"/>
                  </a:lnTo>
                  <a:lnTo>
                    <a:pt x="90043" y="540258"/>
                  </a:lnTo>
                  <a:lnTo>
                    <a:pt x="582040" y="540258"/>
                  </a:lnTo>
                  <a:lnTo>
                    <a:pt x="617112" y="533189"/>
                  </a:lnTo>
                  <a:lnTo>
                    <a:pt x="645731" y="513905"/>
                  </a:lnTo>
                  <a:lnTo>
                    <a:pt x="665015" y="485286"/>
                  </a:lnTo>
                  <a:lnTo>
                    <a:pt x="672083" y="450215"/>
                  </a:lnTo>
                  <a:lnTo>
                    <a:pt x="672083" y="90043"/>
                  </a:lnTo>
                  <a:lnTo>
                    <a:pt x="665015" y="54971"/>
                  </a:lnTo>
                  <a:lnTo>
                    <a:pt x="645731" y="26352"/>
                  </a:lnTo>
                  <a:lnTo>
                    <a:pt x="617112" y="7068"/>
                  </a:lnTo>
                  <a:lnTo>
                    <a:pt x="58204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51F809DF-2668-47A7-BCB9-DD0780A61FB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6188" y="3049524"/>
              <a:ext cx="201168" cy="219455"/>
            </a:xfrm>
            <a:prstGeom prst="rect">
              <a:avLst/>
            </a:prstGeom>
          </p:spPr>
        </p:pic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8E16B880-CE8A-4EB7-BC1C-7DEF9AB86DAA}"/>
                </a:ext>
              </a:extLst>
            </p:cNvPr>
            <p:cNvSpPr/>
            <p:nvPr/>
          </p:nvSpPr>
          <p:spPr>
            <a:xfrm>
              <a:off x="1279398" y="3159252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5">
                  <a:moveTo>
                    <a:pt x="0" y="0"/>
                  </a:moveTo>
                  <a:lnTo>
                    <a:pt x="75095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E082077-4A51-4D33-B799-07E48BEFD2C8}"/>
                </a:ext>
              </a:extLst>
            </p:cNvPr>
            <p:cNvSpPr/>
            <p:nvPr/>
          </p:nvSpPr>
          <p:spPr>
            <a:xfrm>
              <a:off x="739902" y="3635502"/>
              <a:ext cx="539750" cy="540385"/>
            </a:xfrm>
            <a:custGeom>
              <a:avLst/>
              <a:gdLst/>
              <a:ahLst/>
              <a:cxnLst/>
              <a:rect l="l" t="t" r="r" b="b"/>
              <a:pathLst>
                <a:path w="539750" h="540385">
                  <a:moveTo>
                    <a:pt x="269748" y="0"/>
                  </a:moveTo>
                  <a:lnTo>
                    <a:pt x="221258" y="4350"/>
                  </a:lnTo>
                  <a:lnTo>
                    <a:pt x="175621" y="16895"/>
                  </a:lnTo>
                  <a:lnTo>
                    <a:pt x="133598" y="36872"/>
                  </a:lnTo>
                  <a:lnTo>
                    <a:pt x="95950" y="63518"/>
                  </a:lnTo>
                  <a:lnTo>
                    <a:pt x="63439" y="96073"/>
                  </a:lnTo>
                  <a:lnTo>
                    <a:pt x="36827" y="133773"/>
                  </a:lnTo>
                  <a:lnTo>
                    <a:pt x="16875" y="175857"/>
                  </a:lnTo>
                  <a:lnTo>
                    <a:pt x="4345" y="221563"/>
                  </a:lnTo>
                  <a:lnTo>
                    <a:pt x="0" y="270129"/>
                  </a:lnTo>
                  <a:lnTo>
                    <a:pt x="4345" y="318694"/>
                  </a:lnTo>
                  <a:lnTo>
                    <a:pt x="16875" y="364400"/>
                  </a:lnTo>
                  <a:lnTo>
                    <a:pt x="36827" y="406484"/>
                  </a:lnTo>
                  <a:lnTo>
                    <a:pt x="63439" y="444184"/>
                  </a:lnTo>
                  <a:lnTo>
                    <a:pt x="95950" y="476739"/>
                  </a:lnTo>
                  <a:lnTo>
                    <a:pt x="133598" y="503385"/>
                  </a:lnTo>
                  <a:lnTo>
                    <a:pt x="175621" y="523362"/>
                  </a:lnTo>
                  <a:lnTo>
                    <a:pt x="221258" y="535907"/>
                  </a:lnTo>
                  <a:lnTo>
                    <a:pt x="269748" y="540258"/>
                  </a:lnTo>
                  <a:lnTo>
                    <a:pt x="318237" y="535907"/>
                  </a:lnTo>
                  <a:lnTo>
                    <a:pt x="363874" y="523362"/>
                  </a:lnTo>
                  <a:lnTo>
                    <a:pt x="405897" y="503385"/>
                  </a:lnTo>
                  <a:lnTo>
                    <a:pt x="443545" y="476739"/>
                  </a:lnTo>
                  <a:lnTo>
                    <a:pt x="476056" y="444184"/>
                  </a:lnTo>
                  <a:lnTo>
                    <a:pt x="502668" y="406484"/>
                  </a:lnTo>
                  <a:lnTo>
                    <a:pt x="522620" y="364400"/>
                  </a:lnTo>
                  <a:lnTo>
                    <a:pt x="535150" y="318694"/>
                  </a:lnTo>
                  <a:lnTo>
                    <a:pt x="539496" y="270129"/>
                  </a:lnTo>
                  <a:lnTo>
                    <a:pt x="535150" y="221563"/>
                  </a:lnTo>
                  <a:lnTo>
                    <a:pt x="522620" y="175857"/>
                  </a:lnTo>
                  <a:lnTo>
                    <a:pt x="502668" y="133773"/>
                  </a:lnTo>
                  <a:lnTo>
                    <a:pt x="476056" y="96073"/>
                  </a:lnTo>
                  <a:lnTo>
                    <a:pt x="443545" y="63518"/>
                  </a:lnTo>
                  <a:lnTo>
                    <a:pt x="405897" y="36872"/>
                  </a:lnTo>
                  <a:lnTo>
                    <a:pt x="363874" y="16895"/>
                  </a:lnTo>
                  <a:lnTo>
                    <a:pt x="318237" y="4350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0C916A23-05E8-4DC6-B5FE-4E9B5C1106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24" y="3803904"/>
              <a:ext cx="339852" cy="204216"/>
            </a:xfrm>
            <a:prstGeom prst="rect">
              <a:avLst/>
            </a:prstGeom>
          </p:spPr>
        </p:pic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378ECDF7-E3E4-451D-9C99-F4AE8DF699E7}"/>
                </a:ext>
              </a:extLst>
            </p:cNvPr>
            <p:cNvSpPr/>
            <p:nvPr/>
          </p:nvSpPr>
          <p:spPr>
            <a:xfrm>
              <a:off x="2030730" y="3641598"/>
              <a:ext cx="672465" cy="540385"/>
            </a:xfrm>
            <a:custGeom>
              <a:avLst/>
              <a:gdLst/>
              <a:ahLst/>
              <a:cxnLst/>
              <a:rect l="l" t="t" r="r" b="b"/>
              <a:pathLst>
                <a:path w="672464" h="540385">
                  <a:moveTo>
                    <a:pt x="582040" y="0"/>
                  </a:moveTo>
                  <a:lnTo>
                    <a:pt x="90043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3"/>
                  </a:lnTo>
                  <a:lnTo>
                    <a:pt x="0" y="450214"/>
                  </a:lnTo>
                  <a:lnTo>
                    <a:pt x="7068" y="485286"/>
                  </a:lnTo>
                  <a:lnTo>
                    <a:pt x="26352" y="513905"/>
                  </a:lnTo>
                  <a:lnTo>
                    <a:pt x="54971" y="533189"/>
                  </a:lnTo>
                  <a:lnTo>
                    <a:pt x="90043" y="540257"/>
                  </a:lnTo>
                  <a:lnTo>
                    <a:pt x="582040" y="540257"/>
                  </a:lnTo>
                  <a:lnTo>
                    <a:pt x="617112" y="533189"/>
                  </a:lnTo>
                  <a:lnTo>
                    <a:pt x="645731" y="513905"/>
                  </a:lnTo>
                  <a:lnTo>
                    <a:pt x="665015" y="485286"/>
                  </a:lnTo>
                  <a:lnTo>
                    <a:pt x="672083" y="450214"/>
                  </a:lnTo>
                  <a:lnTo>
                    <a:pt x="672083" y="90043"/>
                  </a:lnTo>
                  <a:lnTo>
                    <a:pt x="665015" y="54971"/>
                  </a:lnTo>
                  <a:lnTo>
                    <a:pt x="645731" y="26352"/>
                  </a:lnTo>
                  <a:lnTo>
                    <a:pt x="617112" y="7068"/>
                  </a:lnTo>
                  <a:lnTo>
                    <a:pt x="58204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8F49CAD-94BB-44DA-9D09-8CE134C4279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6188" y="3802380"/>
              <a:ext cx="193548" cy="216407"/>
            </a:xfrm>
            <a:prstGeom prst="rect">
              <a:avLst/>
            </a:prstGeom>
          </p:spPr>
        </p:pic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E440187D-AE2E-4413-91B0-7DE0FFD48391}"/>
                </a:ext>
              </a:extLst>
            </p:cNvPr>
            <p:cNvSpPr/>
            <p:nvPr/>
          </p:nvSpPr>
          <p:spPr>
            <a:xfrm>
              <a:off x="1279398" y="3906012"/>
              <a:ext cx="751205" cy="6350"/>
            </a:xfrm>
            <a:custGeom>
              <a:avLst/>
              <a:gdLst/>
              <a:ahLst/>
              <a:cxnLst/>
              <a:rect l="l" t="t" r="r" b="b"/>
              <a:pathLst>
                <a:path w="751205" h="6350">
                  <a:moveTo>
                    <a:pt x="0" y="0"/>
                  </a:moveTo>
                  <a:lnTo>
                    <a:pt x="750951" y="609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0A668EE5-AD02-4E6F-9E21-81EC6E95C016}"/>
                </a:ext>
              </a:extLst>
            </p:cNvPr>
            <p:cNvSpPr/>
            <p:nvPr/>
          </p:nvSpPr>
          <p:spPr>
            <a:xfrm>
              <a:off x="3823716" y="3757422"/>
              <a:ext cx="1317625" cy="919480"/>
            </a:xfrm>
            <a:custGeom>
              <a:avLst/>
              <a:gdLst/>
              <a:ahLst/>
              <a:cxnLst/>
              <a:rect l="l" t="t" r="r" b="b"/>
              <a:pathLst>
                <a:path w="1317625" h="919479">
                  <a:moveTo>
                    <a:pt x="1317498" y="0"/>
                  </a:moveTo>
                  <a:lnTo>
                    <a:pt x="0" y="0"/>
                  </a:lnTo>
                  <a:lnTo>
                    <a:pt x="0" y="918971"/>
                  </a:lnTo>
                  <a:lnTo>
                    <a:pt x="1317498" y="918971"/>
                  </a:lnTo>
                  <a:lnTo>
                    <a:pt x="131749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9" name="object 17">
              <a:extLst>
                <a:ext uri="{FF2B5EF4-FFF2-40B4-BE49-F238E27FC236}">
                  <a16:creationId xmlns:a16="http://schemas.microsoft.com/office/drawing/2014/main" id="{95497C64-C60A-4142-91BF-E877D502B5D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7877" y="4078986"/>
              <a:ext cx="249174" cy="275844"/>
            </a:xfrm>
            <a:prstGeom prst="rect">
              <a:avLst/>
            </a:prstGeom>
          </p:spPr>
        </p:pic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23C2D671-8174-4E43-95DE-FEB20CE02CD9}"/>
                </a:ext>
              </a:extLst>
            </p:cNvPr>
            <p:cNvSpPr/>
            <p:nvPr/>
          </p:nvSpPr>
          <p:spPr>
            <a:xfrm>
              <a:off x="2693035" y="3148837"/>
              <a:ext cx="1130935" cy="1102995"/>
            </a:xfrm>
            <a:custGeom>
              <a:avLst/>
              <a:gdLst/>
              <a:ahLst/>
              <a:cxnLst/>
              <a:rect l="l" t="t" r="r" b="b"/>
              <a:pathLst>
                <a:path w="1130935" h="1102995">
                  <a:moveTo>
                    <a:pt x="1130427" y="1068324"/>
                  </a:moveTo>
                  <a:lnTo>
                    <a:pt x="1127734" y="1059307"/>
                  </a:lnTo>
                  <a:lnTo>
                    <a:pt x="1102753" y="974369"/>
                  </a:lnTo>
                  <a:lnTo>
                    <a:pt x="1102753" y="1062024"/>
                  </a:lnTo>
                  <a:lnTo>
                    <a:pt x="1100340" y="1070864"/>
                  </a:lnTo>
                  <a:lnTo>
                    <a:pt x="1102741" y="1062012"/>
                  </a:lnTo>
                  <a:lnTo>
                    <a:pt x="1102753" y="974369"/>
                  </a:lnTo>
                  <a:lnTo>
                    <a:pt x="1095502" y="949706"/>
                  </a:lnTo>
                  <a:lnTo>
                    <a:pt x="1093216" y="942086"/>
                  </a:lnTo>
                  <a:lnTo>
                    <a:pt x="1085342" y="937768"/>
                  </a:lnTo>
                  <a:lnTo>
                    <a:pt x="1077722" y="940054"/>
                  </a:lnTo>
                  <a:lnTo>
                    <a:pt x="1070229" y="942213"/>
                  </a:lnTo>
                  <a:lnTo>
                    <a:pt x="1065911" y="950214"/>
                  </a:lnTo>
                  <a:lnTo>
                    <a:pt x="1068070" y="957707"/>
                  </a:lnTo>
                  <a:lnTo>
                    <a:pt x="1081214" y="1002347"/>
                  </a:lnTo>
                  <a:lnTo>
                    <a:pt x="19558" y="0"/>
                  </a:lnTo>
                  <a:lnTo>
                    <a:pt x="0" y="20828"/>
                  </a:lnTo>
                  <a:lnTo>
                    <a:pt x="1019784" y="983640"/>
                  </a:lnTo>
                  <a:lnTo>
                    <a:pt x="1017905" y="985520"/>
                  </a:lnTo>
                  <a:lnTo>
                    <a:pt x="1017778" y="994537"/>
                  </a:lnTo>
                  <a:lnTo>
                    <a:pt x="1023366" y="1000125"/>
                  </a:lnTo>
                  <a:lnTo>
                    <a:pt x="1041273" y="1018387"/>
                  </a:lnTo>
                  <a:lnTo>
                    <a:pt x="1008634" y="1010793"/>
                  </a:lnTo>
                  <a:lnTo>
                    <a:pt x="1001014" y="1015492"/>
                  </a:lnTo>
                  <a:lnTo>
                    <a:pt x="1000391" y="1018159"/>
                  </a:lnTo>
                  <a:lnTo>
                    <a:pt x="13589" y="749427"/>
                  </a:lnTo>
                  <a:lnTo>
                    <a:pt x="5969" y="777113"/>
                  </a:lnTo>
                  <a:lnTo>
                    <a:pt x="1048270" y="1060792"/>
                  </a:lnTo>
                  <a:lnTo>
                    <a:pt x="995934" y="1074801"/>
                  </a:lnTo>
                  <a:lnTo>
                    <a:pt x="991362" y="1082675"/>
                  </a:lnTo>
                  <a:lnTo>
                    <a:pt x="995426" y="1097915"/>
                  </a:lnTo>
                  <a:lnTo>
                    <a:pt x="1003300" y="1102487"/>
                  </a:lnTo>
                  <a:lnTo>
                    <a:pt x="1106805" y="1074674"/>
                  </a:lnTo>
                  <a:lnTo>
                    <a:pt x="1130173" y="1068400"/>
                  </a:lnTo>
                  <a:lnTo>
                    <a:pt x="1130427" y="1068451"/>
                  </a:lnTo>
                  <a:lnTo>
                    <a:pt x="1130427" y="106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559CFEAF-0DF4-4E3B-9876-43DF3E5346A1}"/>
                </a:ext>
              </a:extLst>
            </p:cNvPr>
            <p:cNvSpPr/>
            <p:nvPr/>
          </p:nvSpPr>
          <p:spPr>
            <a:xfrm>
              <a:off x="739902" y="4394454"/>
              <a:ext cx="539750" cy="540385"/>
            </a:xfrm>
            <a:custGeom>
              <a:avLst/>
              <a:gdLst/>
              <a:ahLst/>
              <a:cxnLst/>
              <a:rect l="l" t="t" r="r" b="b"/>
              <a:pathLst>
                <a:path w="539750" h="540385">
                  <a:moveTo>
                    <a:pt x="269748" y="0"/>
                  </a:moveTo>
                  <a:lnTo>
                    <a:pt x="221258" y="4350"/>
                  </a:lnTo>
                  <a:lnTo>
                    <a:pt x="175621" y="16895"/>
                  </a:lnTo>
                  <a:lnTo>
                    <a:pt x="133598" y="36872"/>
                  </a:lnTo>
                  <a:lnTo>
                    <a:pt x="95950" y="63518"/>
                  </a:lnTo>
                  <a:lnTo>
                    <a:pt x="63439" y="96073"/>
                  </a:lnTo>
                  <a:lnTo>
                    <a:pt x="36827" y="133773"/>
                  </a:lnTo>
                  <a:lnTo>
                    <a:pt x="16875" y="175857"/>
                  </a:lnTo>
                  <a:lnTo>
                    <a:pt x="4345" y="221563"/>
                  </a:lnTo>
                  <a:lnTo>
                    <a:pt x="0" y="270129"/>
                  </a:lnTo>
                  <a:lnTo>
                    <a:pt x="4345" y="318694"/>
                  </a:lnTo>
                  <a:lnTo>
                    <a:pt x="16875" y="364400"/>
                  </a:lnTo>
                  <a:lnTo>
                    <a:pt x="36827" y="406484"/>
                  </a:lnTo>
                  <a:lnTo>
                    <a:pt x="63439" y="444184"/>
                  </a:lnTo>
                  <a:lnTo>
                    <a:pt x="95950" y="476739"/>
                  </a:lnTo>
                  <a:lnTo>
                    <a:pt x="133598" y="503385"/>
                  </a:lnTo>
                  <a:lnTo>
                    <a:pt x="175621" y="523362"/>
                  </a:lnTo>
                  <a:lnTo>
                    <a:pt x="221258" y="535907"/>
                  </a:lnTo>
                  <a:lnTo>
                    <a:pt x="269748" y="540258"/>
                  </a:lnTo>
                  <a:lnTo>
                    <a:pt x="318237" y="535907"/>
                  </a:lnTo>
                  <a:lnTo>
                    <a:pt x="363874" y="523362"/>
                  </a:lnTo>
                  <a:lnTo>
                    <a:pt x="405897" y="503385"/>
                  </a:lnTo>
                  <a:lnTo>
                    <a:pt x="443545" y="476739"/>
                  </a:lnTo>
                  <a:lnTo>
                    <a:pt x="476056" y="444184"/>
                  </a:lnTo>
                  <a:lnTo>
                    <a:pt x="502668" y="406484"/>
                  </a:lnTo>
                  <a:lnTo>
                    <a:pt x="522620" y="364400"/>
                  </a:lnTo>
                  <a:lnTo>
                    <a:pt x="535150" y="318694"/>
                  </a:lnTo>
                  <a:lnTo>
                    <a:pt x="539496" y="270129"/>
                  </a:lnTo>
                  <a:lnTo>
                    <a:pt x="535150" y="221563"/>
                  </a:lnTo>
                  <a:lnTo>
                    <a:pt x="522620" y="175857"/>
                  </a:lnTo>
                  <a:lnTo>
                    <a:pt x="502668" y="133773"/>
                  </a:lnTo>
                  <a:lnTo>
                    <a:pt x="476056" y="96073"/>
                  </a:lnTo>
                  <a:lnTo>
                    <a:pt x="443545" y="63518"/>
                  </a:lnTo>
                  <a:lnTo>
                    <a:pt x="405897" y="36872"/>
                  </a:lnTo>
                  <a:lnTo>
                    <a:pt x="363874" y="16895"/>
                  </a:lnTo>
                  <a:lnTo>
                    <a:pt x="318237" y="4350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6AA81BF4-EC9D-4CC8-9408-D18DE5AF9A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724" y="4562856"/>
              <a:ext cx="339852" cy="204215"/>
            </a:xfrm>
            <a:prstGeom prst="rect">
              <a:avLst/>
            </a:prstGeom>
          </p:spPr>
        </p:pic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20D41DD9-DCA2-4E61-8221-720F77AA2A9C}"/>
                </a:ext>
              </a:extLst>
            </p:cNvPr>
            <p:cNvSpPr/>
            <p:nvPr/>
          </p:nvSpPr>
          <p:spPr>
            <a:xfrm>
              <a:off x="2023872" y="4394454"/>
              <a:ext cx="672465" cy="540385"/>
            </a:xfrm>
            <a:custGeom>
              <a:avLst/>
              <a:gdLst/>
              <a:ahLst/>
              <a:cxnLst/>
              <a:rect l="l" t="t" r="r" b="b"/>
              <a:pathLst>
                <a:path w="672464" h="540385">
                  <a:moveTo>
                    <a:pt x="582040" y="0"/>
                  </a:moveTo>
                  <a:lnTo>
                    <a:pt x="90042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3"/>
                  </a:lnTo>
                  <a:lnTo>
                    <a:pt x="0" y="450215"/>
                  </a:lnTo>
                  <a:lnTo>
                    <a:pt x="7068" y="485286"/>
                  </a:lnTo>
                  <a:lnTo>
                    <a:pt x="26352" y="513905"/>
                  </a:lnTo>
                  <a:lnTo>
                    <a:pt x="54971" y="533189"/>
                  </a:lnTo>
                  <a:lnTo>
                    <a:pt x="90042" y="540258"/>
                  </a:lnTo>
                  <a:lnTo>
                    <a:pt x="582040" y="540258"/>
                  </a:lnTo>
                  <a:lnTo>
                    <a:pt x="617112" y="533189"/>
                  </a:lnTo>
                  <a:lnTo>
                    <a:pt x="645731" y="513905"/>
                  </a:lnTo>
                  <a:lnTo>
                    <a:pt x="665015" y="485286"/>
                  </a:lnTo>
                  <a:lnTo>
                    <a:pt x="672083" y="450215"/>
                  </a:lnTo>
                  <a:lnTo>
                    <a:pt x="672083" y="90043"/>
                  </a:lnTo>
                  <a:lnTo>
                    <a:pt x="665015" y="54971"/>
                  </a:lnTo>
                  <a:lnTo>
                    <a:pt x="645731" y="26352"/>
                  </a:lnTo>
                  <a:lnTo>
                    <a:pt x="617112" y="7068"/>
                  </a:lnTo>
                  <a:lnTo>
                    <a:pt x="58204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649F2688-DDFE-45D6-9EA9-5DFA959C24F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9330" y="4555236"/>
              <a:ext cx="199644" cy="216407"/>
            </a:xfrm>
            <a:prstGeom prst="rect">
              <a:avLst/>
            </a:prstGeom>
          </p:spPr>
        </p:pic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2D5BDE2C-8BBF-44A2-8B1A-82CB50EC7648}"/>
                </a:ext>
              </a:extLst>
            </p:cNvPr>
            <p:cNvSpPr/>
            <p:nvPr/>
          </p:nvSpPr>
          <p:spPr>
            <a:xfrm>
              <a:off x="1279398" y="4664964"/>
              <a:ext cx="744220" cy="0"/>
            </a:xfrm>
            <a:custGeom>
              <a:avLst/>
              <a:gdLst/>
              <a:ahLst/>
              <a:cxnLst/>
              <a:rect l="l" t="t" r="r" b="b"/>
              <a:pathLst>
                <a:path w="744219">
                  <a:moveTo>
                    <a:pt x="0" y="0"/>
                  </a:moveTo>
                  <a:lnTo>
                    <a:pt x="7442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AB9B2839-215C-4731-BD3D-DF154B9287BD}"/>
                </a:ext>
              </a:extLst>
            </p:cNvPr>
            <p:cNvSpPr/>
            <p:nvPr/>
          </p:nvSpPr>
          <p:spPr>
            <a:xfrm>
              <a:off x="2690622" y="4197223"/>
              <a:ext cx="1132840" cy="481330"/>
            </a:xfrm>
            <a:custGeom>
              <a:avLst/>
              <a:gdLst/>
              <a:ahLst/>
              <a:cxnLst/>
              <a:rect l="l" t="t" r="r" b="b"/>
              <a:pathLst>
                <a:path w="1132839" h="481329">
                  <a:moveTo>
                    <a:pt x="1052053" y="36369"/>
                  </a:moveTo>
                  <a:lnTo>
                    <a:pt x="0" y="454278"/>
                  </a:lnTo>
                  <a:lnTo>
                    <a:pt x="10667" y="480821"/>
                  </a:lnTo>
                  <a:lnTo>
                    <a:pt x="1062420" y="62984"/>
                  </a:lnTo>
                  <a:lnTo>
                    <a:pt x="1079956" y="40562"/>
                  </a:lnTo>
                  <a:lnTo>
                    <a:pt x="1052053" y="36369"/>
                  </a:lnTo>
                  <a:close/>
                </a:path>
                <a:path w="1132839" h="481329">
                  <a:moveTo>
                    <a:pt x="1114264" y="16890"/>
                  </a:moveTo>
                  <a:lnTo>
                    <a:pt x="1101089" y="16890"/>
                  </a:lnTo>
                  <a:lnTo>
                    <a:pt x="1111630" y="43433"/>
                  </a:lnTo>
                  <a:lnTo>
                    <a:pt x="1062420" y="62984"/>
                  </a:lnTo>
                  <a:lnTo>
                    <a:pt x="1033906" y="99440"/>
                  </a:lnTo>
                  <a:lnTo>
                    <a:pt x="1028953" y="105663"/>
                  </a:lnTo>
                  <a:lnTo>
                    <a:pt x="1030097" y="114681"/>
                  </a:lnTo>
                  <a:lnTo>
                    <a:pt x="1042542" y="124332"/>
                  </a:lnTo>
                  <a:lnTo>
                    <a:pt x="1051432" y="123316"/>
                  </a:lnTo>
                  <a:lnTo>
                    <a:pt x="1056386" y="117093"/>
                  </a:lnTo>
                  <a:lnTo>
                    <a:pt x="1132713" y="19684"/>
                  </a:lnTo>
                  <a:lnTo>
                    <a:pt x="1114264" y="16890"/>
                  </a:lnTo>
                  <a:close/>
                </a:path>
                <a:path w="1132839" h="481329">
                  <a:moveTo>
                    <a:pt x="1079956" y="40562"/>
                  </a:moveTo>
                  <a:lnTo>
                    <a:pt x="1062420" y="62984"/>
                  </a:lnTo>
                  <a:lnTo>
                    <a:pt x="1109712" y="44195"/>
                  </a:lnTo>
                  <a:lnTo>
                    <a:pt x="1104138" y="44195"/>
                  </a:lnTo>
                  <a:lnTo>
                    <a:pt x="1079956" y="40562"/>
                  </a:lnTo>
                  <a:close/>
                </a:path>
                <a:path w="1132839" h="481329">
                  <a:moveTo>
                    <a:pt x="1094993" y="21335"/>
                  </a:moveTo>
                  <a:lnTo>
                    <a:pt x="1079956" y="40562"/>
                  </a:lnTo>
                  <a:lnTo>
                    <a:pt x="1104138" y="44195"/>
                  </a:lnTo>
                  <a:lnTo>
                    <a:pt x="1094993" y="21335"/>
                  </a:lnTo>
                  <a:close/>
                </a:path>
                <a:path w="1132839" h="481329">
                  <a:moveTo>
                    <a:pt x="1102855" y="21335"/>
                  </a:moveTo>
                  <a:lnTo>
                    <a:pt x="1094993" y="21335"/>
                  </a:lnTo>
                  <a:lnTo>
                    <a:pt x="1104138" y="44195"/>
                  </a:lnTo>
                  <a:lnTo>
                    <a:pt x="1109712" y="44195"/>
                  </a:lnTo>
                  <a:lnTo>
                    <a:pt x="1111630" y="43433"/>
                  </a:lnTo>
                  <a:lnTo>
                    <a:pt x="1102855" y="21335"/>
                  </a:lnTo>
                  <a:close/>
                </a:path>
                <a:path w="1132839" h="481329">
                  <a:moveTo>
                    <a:pt x="1101089" y="16890"/>
                  </a:moveTo>
                  <a:lnTo>
                    <a:pt x="1052053" y="36369"/>
                  </a:lnTo>
                  <a:lnTo>
                    <a:pt x="1079956" y="40562"/>
                  </a:lnTo>
                  <a:lnTo>
                    <a:pt x="1094993" y="21335"/>
                  </a:lnTo>
                  <a:lnTo>
                    <a:pt x="1102855" y="21335"/>
                  </a:lnTo>
                  <a:lnTo>
                    <a:pt x="1101089" y="16890"/>
                  </a:lnTo>
                  <a:close/>
                </a:path>
                <a:path w="1132839" h="481329">
                  <a:moveTo>
                    <a:pt x="1002538" y="0"/>
                  </a:moveTo>
                  <a:lnTo>
                    <a:pt x="995172" y="5333"/>
                  </a:lnTo>
                  <a:lnTo>
                    <a:pt x="992886" y="20954"/>
                  </a:lnTo>
                  <a:lnTo>
                    <a:pt x="998219" y="28320"/>
                  </a:lnTo>
                  <a:lnTo>
                    <a:pt x="1052053" y="36369"/>
                  </a:lnTo>
                  <a:lnTo>
                    <a:pt x="1101089" y="16890"/>
                  </a:lnTo>
                  <a:lnTo>
                    <a:pt x="1114264" y="16890"/>
                  </a:lnTo>
                  <a:lnTo>
                    <a:pt x="1002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B4820F4E-5D79-4AAB-8FB9-DBDA03C46430}"/>
                </a:ext>
              </a:extLst>
            </p:cNvPr>
            <p:cNvSpPr/>
            <p:nvPr/>
          </p:nvSpPr>
          <p:spPr>
            <a:xfrm>
              <a:off x="728472" y="5530596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747" y="0"/>
                  </a:moveTo>
                  <a:lnTo>
                    <a:pt x="221258" y="4345"/>
                  </a:lnTo>
                  <a:lnTo>
                    <a:pt x="175621" y="16875"/>
                  </a:lnTo>
                  <a:lnTo>
                    <a:pt x="133598" y="36827"/>
                  </a:lnTo>
                  <a:lnTo>
                    <a:pt x="95950" y="63439"/>
                  </a:lnTo>
                  <a:lnTo>
                    <a:pt x="63439" y="95950"/>
                  </a:lnTo>
                  <a:lnTo>
                    <a:pt x="36827" y="133598"/>
                  </a:lnTo>
                  <a:lnTo>
                    <a:pt x="16875" y="175621"/>
                  </a:lnTo>
                  <a:lnTo>
                    <a:pt x="4345" y="221258"/>
                  </a:lnTo>
                  <a:lnTo>
                    <a:pt x="0" y="269747"/>
                  </a:lnTo>
                  <a:lnTo>
                    <a:pt x="4345" y="318233"/>
                  </a:lnTo>
                  <a:lnTo>
                    <a:pt x="16875" y="363869"/>
                  </a:lnTo>
                  <a:lnTo>
                    <a:pt x="36827" y="405891"/>
                  </a:lnTo>
                  <a:lnTo>
                    <a:pt x="63439" y="443540"/>
                  </a:lnTo>
                  <a:lnTo>
                    <a:pt x="95950" y="476052"/>
                  </a:lnTo>
                  <a:lnTo>
                    <a:pt x="133598" y="502665"/>
                  </a:lnTo>
                  <a:lnTo>
                    <a:pt x="175621" y="522619"/>
                  </a:lnTo>
                  <a:lnTo>
                    <a:pt x="221258" y="535149"/>
                  </a:lnTo>
                  <a:lnTo>
                    <a:pt x="269747" y="539495"/>
                  </a:lnTo>
                  <a:lnTo>
                    <a:pt x="318237" y="535149"/>
                  </a:lnTo>
                  <a:lnTo>
                    <a:pt x="363874" y="522619"/>
                  </a:lnTo>
                  <a:lnTo>
                    <a:pt x="405897" y="502665"/>
                  </a:lnTo>
                  <a:lnTo>
                    <a:pt x="443545" y="476052"/>
                  </a:lnTo>
                  <a:lnTo>
                    <a:pt x="476056" y="443540"/>
                  </a:lnTo>
                  <a:lnTo>
                    <a:pt x="502668" y="405891"/>
                  </a:lnTo>
                  <a:lnTo>
                    <a:pt x="522620" y="363869"/>
                  </a:lnTo>
                  <a:lnTo>
                    <a:pt x="535150" y="318233"/>
                  </a:lnTo>
                  <a:lnTo>
                    <a:pt x="539496" y="269747"/>
                  </a:lnTo>
                  <a:lnTo>
                    <a:pt x="535150" y="221258"/>
                  </a:lnTo>
                  <a:lnTo>
                    <a:pt x="522620" y="175621"/>
                  </a:lnTo>
                  <a:lnTo>
                    <a:pt x="502668" y="133598"/>
                  </a:lnTo>
                  <a:lnTo>
                    <a:pt x="476056" y="95950"/>
                  </a:lnTo>
                  <a:lnTo>
                    <a:pt x="443545" y="63439"/>
                  </a:lnTo>
                  <a:lnTo>
                    <a:pt x="405897" y="36827"/>
                  </a:lnTo>
                  <a:lnTo>
                    <a:pt x="363874" y="16875"/>
                  </a:lnTo>
                  <a:lnTo>
                    <a:pt x="318237" y="4345"/>
                  </a:lnTo>
                  <a:lnTo>
                    <a:pt x="269747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360EB2E2-9534-4B4B-8BED-E677222F10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294" y="5698236"/>
              <a:ext cx="344424" cy="204215"/>
            </a:xfrm>
            <a:prstGeom prst="rect">
              <a:avLst/>
            </a:prstGeom>
          </p:spPr>
        </p:pic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27A29DDB-CA55-48B3-AD8D-6ACA58596768}"/>
                </a:ext>
              </a:extLst>
            </p:cNvPr>
            <p:cNvSpPr/>
            <p:nvPr/>
          </p:nvSpPr>
          <p:spPr>
            <a:xfrm>
              <a:off x="2023872" y="5530596"/>
              <a:ext cx="672465" cy="539750"/>
            </a:xfrm>
            <a:custGeom>
              <a:avLst/>
              <a:gdLst/>
              <a:ahLst/>
              <a:cxnLst/>
              <a:rect l="l" t="t" r="r" b="b"/>
              <a:pathLst>
                <a:path w="672464" h="539750">
                  <a:moveTo>
                    <a:pt x="582167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79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5"/>
                  </a:lnTo>
                  <a:lnTo>
                    <a:pt x="582167" y="539495"/>
                  </a:lnTo>
                  <a:lnTo>
                    <a:pt x="617166" y="532429"/>
                  </a:lnTo>
                  <a:lnTo>
                    <a:pt x="645747" y="513159"/>
                  </a:lnTo>
                  <a:lnTo>
                    <a:pt x="665017" y="484578"/>
                  </a:lnTo>
                  <a:lnTo>
                    <a:pt x="672083" y="449579"/>
                  </a:lnTo>
                  <a:lnTo>
                    <a:pt x="672083" y="89915"/>
                  </a:lnTo>
                  <a:lnTo>
                    <a:pt x="665017" y="54917"/>
                  </a:lnTo>
                  <a:lnTo>
                    <a:pt x="645747" y="26336"/>
                  </a:lnTo>
                  <a:lnTo>
                    <a:pt x="617166" y="7066"/>
                  </a:lnTo>
                  <a:lnTo>
                    <a:pt x="5821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30" name="object 28">
              <a:extLst>
                <a:ext uri="{FF2B5EF4-FFF2-40B4-BE49-F238E27FC236}">
                  <a16:creationId xmlns:a16="http://schemas.microsoft.com/office/drawing/2014/main" id="{29D3487A-B6B2-4DED-A1CA-9A558E3EA5C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9330" y="5690616"/>
              <a:ext cx="211836" cy="217931"/>
            </a:xfrm>
            <a:prstGeom prst="rect">
              <a:avLst/>
            </a:prstGeom>
          </p:spPr>
        </p:pic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DE510BE0-C0B2-4EA8-B5E3-BBEA7D20AB1F}"/>
                </a:ext>
              </a:extLst>
            </p:cNvPr>
            <p:cNvSpPr/>
            <p:nvPr/>
          </p:nvSpPr>
          <p:spPr>
            <a:xfrm>
              <a:off x="1267968" y="5800344"/>
              <a:ext cx="755650" cy="0"/>
            </a:xfrm>
            <a:custGeom>
              <a:avLst/>
              <a:gdLst/>
              <a:ahLst/>
              <a:cxnLst/>
              <a:rect l="l" t="t" r="r" b="b"/>
              <a:pathLst>
                <a:path w="755650">
                  <a:moveTo>
                    <a:pt x="0" y="0"/>
                  </a:moveTo>
                  <a:lnTo>
                    <a:pt x="75552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7AC344C-04D6-4A4A-9B1B-15F461A7B1D9}"/>
                </a:ext>
              </a:extLst>
            </p:cNvPr>
            <p:cNvSpPr/>
            <p:nvPr/>
          </p:nvSpPr>
          <p:spPr>
            <a:xfrm>
              <a:off x="2684272" y="4140453"/>
              <a:ext cx="4740910" cy="1668145"/>
            </a:xfrm>
            <a:custGeom>
              <a:avLst/>
              <a:gdLst/>
              <a:ahLst/>
              <a:cxnLst/>
              <a:rect l="l" t="t" r="r" b="b"/>
              <a:pathLst>
                <a:path w="4740909" h="1668145">
                  <a:moveTo>
                    <a:pt x="1138936" y="76454"/>
                  </a:moveTo>
                  <a:lnTo>
                    <a:pt x="1026160" y="127254"/>
                  </a:lnTo>
                  <a:lnTo>
                    <a:pt x="1019048" y="130556"/>
                  </a:lnTo>
                  <a:lnTo>
                    <a:pt x="1015873" y="139065"/>
                  </a:lnTo>
                  <a:lnTo>
                    <a:pt x="1019048" y="146177"/>
                  </a:lnTo>
                  <a:lnTo>
                    <a:pt x="1022350" y="153416"/>
                  </a:lnTo>
                  <a:lnTo>
                    <a:pt x="1030732" y="156591"/>
                  </a:lnTo>
                  <a:lnTo>
                    <a:pt x="1037971" y="153416"/>
                  </a:lnTo>
                  <a:lnTo>
                    <a:pt x="1080135" y="134353"/>
                  </a:lnTo>
                  <a:lnTo>
                    <a:pt x="0" y="1651558"/>
                  </a:lnTo>
                  <a:lnTo>
                    <a:pt x="23368" y="1668132"/>
                  </a:lnTo>
                  <a:lnTo>
                    <a:pt x="1103515" y="150977"/>
                  </a:lnTo>
                  <a:lnTo>
                    <a:pt x="1099312" y="197104"/>
                  </a:lnTo>
                  <a:lnTo>
                    <a:pt x="1098550" y="204851"/>
                  </a:lnTo>
                  <a:lnTo>
                    <a:pt x="1104392" y="211836"/>
                  </a:lnTo>
                  <a:lnTo>
                    <a:pt x="1112266" y="212598"/>
                  </a:lnTo>
                  <a:lnTo>
                    <a:pt x="1120140" y="213233"/>
                  </a:lnTo>
                  <a:lnTo>
                    <a:pt x="1127125" y="207518"/>
                  </a:lnTo>
                  <a:lnTo>
                    <a:pt x="1127760" y="199644"/>
                  </a:lnTo>
                  <a:lnTo>
                    <a:pt x="1137589" y="91186"/>
                  </a:lnTo>
                  <a:lnTo>
                    <a:pt x="1138936" y="76454"/>
                  </a:lnTo>
                  <a:close/>
                </a:path>
                <a:path w="4740909" h="1668145">
                  <a:moveTo>
                    <a:pt x="4740656" y="65786"/>
                  </a:moveTo>
                  <a:lnTo>
                    <a:pt x="4716246" y="51689"/>
                  </a:lnTo>
                  <a:lnTo>
                    <a:pt x="4626737" y="0"/>
                  </a:lnTo>
                  <a:lnTo>
                    <a:pt x="4617974" y="2286"/>
                  </a:lnTo>
                  <a:lnTo>
                    <a:pt x="4610100" y="16002"/>
                  </a:lnTo>
                  <a:lnTo>
                    <a:pt x="4612386" y="24765"/>
                  </a:lnTo>
                  <a:lnTo>
                    <a:pt x="4659541" y="51930"/>
                  </a:lnTo>
                  <a:lnTo>
                    <a:pt x="2456815" y="61976"/>
                  </a:lnTo>
                  <a:lnTo>
                    <a:pt x="2457069" y="90551"/>
                  </a:lnTo>
                  <a:lnTo>
                    <a:pt x="4659465" y="80518"/>
                  </a:lnTo>
                  <a:lnTo>
                    <a:pt x="4612767" y="108077"/>
                  </a:lnTo>
                  <a:lnTo>
                    <a:pt x="4610608" y="116713"/>
                  </a:lnTo>
                  <a:lnTo>
                    <a:pt x="4614545" y="123571"/>
                  </a:lnTo>
                  <a:lnTo>
                    <a:pt x="4618609" y="130429"/>
                  </a:lnTo>
                  <a:lnTo>
                    <a:pt x="4627372" y="132588"/>
                  </a:lnTo>
                  <a:lnTo>
                    <a:pt x="4740656" y="65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33" name="object 31">
              <a:extLst>
                <a:ext uri="{FF2B5EF4-FFF2-40B4-BE49-F238E27FC236}">
                  <a16:creationId xmlns:a16="http://schemas.microsoft.com/office/drawing/2014/main" id="{957BE366-3D32-421F-96CF-54CB9E835F3A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9760" y="6019800"/>
              <a:ext cx="3999738" cy="284988"/>
            </a:xfrm>
            <a:prstGeom prst="rect">
              <a:avLst/>
            </a:prstGeom>
          </p:spPr>
        </p:pic>
      </p:grpSp>
      <p:pic>
        <p:nvPicPr>
          <p:cNvPr id="34" name="object 32">
            <a:extLst>
              <a:ext uri="{FF2B5EF4-FFF2-40B4-BE49-F238E27FC236}">
                <a16:creationId xmlns:a16="http://schemas.microsoft.com/office/drawing/2014/main" id="{34656263-26A4-4FEC-A597-1925C04B74A3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82217" y="5170170"/>
            <a:ext cx="27431" cy="230124"/>
          </a:xfrm>
          <a:prstGeom prst="rect">
            <a:avLst/>
          </a:prstGeom>
        </p:spPr>
      </p:pic>
      <p:pic>
        <p:nvPicPr>
          <p:cNvPr id="35" name="object 33">
            <a:extLst>
              <a:ext uri="{FF2B5EF4-FFF2-40B4-BE49-F238E27FC236}">
                <a16:creationId xmlns:a16="http://schemas.microsoft.com/office/drawing/2014/main" id="{CE3F9E10-7408-4892-93D3-3CBAE80926A0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95905" y="5164835"/>
            <a:ext cx="27431" cy="230123"/>
          </a:xfrm>
          <a:prstGeom prst="rect">
            <a:avLst/>
          </a:prstGeom>
        </p:spPr>
      </p:pic>
      <p:pic>
        <p:nvPicPr>
          <p:cNvPr id="36" name="object 34">
            <a:extLst>
              <a:ext uri="{FF2B5EF4-FFF2-40B4-BE49-F238E27FC236}">
                <a16:creationId xmlns:a16="http://schemas.microsoft.com/office/drawing/2014/main" id="{5374E40C-76BA-49A2-BF15-AE2AB6EA7451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26228" y="4977130"/>
            <a:ext cx="938784" cy="217931"/>
          </a:xfrm>
          <a:prstGeom prst="rect">
            <a:avLst/>
          </a:prstGeom>
        </p:spPr>
      </p:pic>
      <p:sp>
        <p:nvSpPr>
          <p:cNvPr id="37" name="object 35">
            <a:extLst>
              <a:ext uri="{FF2B5EF4-FFF2-40B4-BE49-F238E27FC236}">
                <a16:creationId xmlns:a16="http://schemas.microsoft.com/office/drawing/2014/main" id="{5E8F6627-BD8A-47E4-BEA0-184E47FC6990}"/>
              </a:ext>
            </a:extLst>
          </p:cNvPr>
          <p:cNvSpPr txBox="1"/>
          <p:nvPr/>
        </p:nvSpPr>
        <p:spPr>
          <a:xfrm>
            <a:off x="4572000" y="5425355"/>
            <a:ext cx="25863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Real-valued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output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here!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Print"/>
              <a:ea typeface="+mn-ea"/>
              <a:cs typeface="Segoe Print"/>
            </a:endParaRPr>
          </a:p>
        </p:txBody>
      </p:sp>
      <p:pic>
        <p:nvPicPr>
          <p:cNvPr id="38" name="object 36">
            <a:extLst>
              <a:ext uri="{FF2B5EF4-FFF2-40B4-BE49-F238E27FC236}">
                <a16:creationId xmlns:a16="http://schemas.microsoft.com/office/drawing/2014/main" id="{2EFAC789-C520-406A-AA83-ACB254549808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48878" y="3851679"/>
            <a:ext cx="1721685" cy="7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B4906-D0AA-4E97-8EC8-0B6E2CB80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042" y="225261"/>
            <a:ext cx="3592067" cy="574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Logistic</a:t>
            </a:r>
            <a:r>
              <a:rPr spc="-30" dirty="0"/>
              <a:t> </a:t>
            </a:r>
            <a:r>
              <a:rPr spc="-15" dirty="0"/>
              <a:t>Regression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7F7E363-931B-48B0-B48E-17FD789919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612" y="5085797"/>
            <a:ext cx="2033778" cy="297180"/>
          </a:xfrm>
          <a:prstGeom prst="rect">
            <a:avLst/>
          </a:prstGeom>
        </p:spPr>
      </p:pic>
      <p:grpSp>
        <p:nvGrpSpPr>
          <p:cNvPr id="6" name="object 4">
            <a:extLst>
              <a:ext uri="{FF2B5EF4-FFF2-40B4-BE49-F238E27FC236}">
                <a16:creationId xmlns:a16="http://schemas.microsoft.com/office/drawing/2014/main" id="{EB312B1F-C4C4-4651-ACC1-23574C9044CF}"/>
              </a:ext>
            </a:extLst>
          </p:cNvPr>
          <p:cNvGrpSpPr/>
          <p:nvPr/>
        </p:nvGrpSpPr>
        <p:grpSpPr>
          <a:xfrm>
            <a:off x="222344" y="3228973"/>
            <a:ext cx="7959123" cy="3181350"/>
            <a:chOff x="728472" y="2888742"/>
            <a:chExt cx="8980170" cy="318135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2A947273-263A-499B-AB13-67DD57D97309}"/>
                </a:ext>
              </a:extLst>
            </p:cNvPr>
            <p:cNvSpPr/>
            <p:nvPr/>
          </p:nvSpPr>
          <p:spPr>
            <a:xfrm>
              <a:off x="739902" y="2910078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748" y="0"/>
                  </a:moveTo>
                  <a:lnTo>
                    <a:pt x="221258" y="4346"/>
                  </a:lnTo>
                  <a:lnTo>
                    <a:pt x="175621" y="16876"/>
                  </a:lnTo>
                  <a:lnTo>
                    <a:pt x="133598" y="36829"/>
                  </a:lnTo>
                  <a:lnTo>
                    <a:pt x="95950" y="63443"/>
                  </a:lnTo>
                  <a:lnTo>
                    <a:pt x="63439" y="95955"/>
                  </a:lnTo>
                  <a:lnTo>
                    <a:pt x="36827" y="133603"/>
                  </a:lnTo>
                  <a:lnTo>
                    <a:pt x="16875" y="175626"/>
                  </a:lnTo>
                  <a:lnTo>
                    <a:pt x="4345" y="221262"/>
                  </a:lnTo>
                  <a:lnTo>
                    <a:pt x="0" y="269748"/>
                  </a:lnTo>
                  <a:lnTo>
                    <a:pt x="4345" y="318233"/>
                  </a:lnTo>
                  <a:lnTo>
                    <a:pt x="16875" y="363869"/>
                  </a:lnTo>
                  <a:lnTo>
                    <a:pt x="36827" y="405891"/>
                  </a:lnTo>
                  <a:lnTo>
                    <a:pt x="63439" y="443540"/>
                  </a:lnTo>
                  <a:lnTo>
                    <a:pt x="95950" y="476052"/>
                  </a:lnTo>
                  <a:lnTo>
                    <a:pt x="133598" y="502665"/>
                  </a:lnTo>
                  <a:lnTo>
                    <a:pt x="175621" y="522619"/>
                  </a:lnTo>
                  <a:lnTo>
                    <a:pt x="221258" y="535149"/>
                  </a:lnTo>
                  <a:lnTo>
                    <a:pt x="269748" y="539496"/>
                  </a:lnTo>
                  <a:lnTo>
                    <a:pt x="318237" y="535149"/>
                  </a:lnTo>
                  <a:lnTo>
                    <a:pt x="363874" y="522619"/>
                  </a:lnTo>
                  <a:lnTo>
                    <a:pt x="405897" y="502666"/>
                  </a:lnTo>
                  <a:lnTo>
                    <a:pt x="443545" y="476052"/>
                  </a:lnTo>
                  <a:lnTo>
                    <a:pt x="476056" y="443540"/>
                  </a:lnTo>
                  <a:lnTo>
                    <a:pt x="502668" y="405892"/>
                  </a:lnTo>
                  <a:lnTo>
                    <a:pt x="522620" y="363869"/>
                  </a:lnTo>
                  <a:lnTo>
                    <a:pt x="535150" y="318233"/>
                  </a:lnTo>
                  <a:lnTo>
                    <a:pt x="539496" y="269748"/>
                  </a:lnTo>
                  <a:lnTo>
                    <a:pt x="535150" y="221262"/>
                  </a:lnTo>
                  <a:lnTo>
                    <a:pt x="522620" y="175626"/>
                  </a:lnTo>
                  <a:lnTo>
                    <a:pt x="502668" y="133604"/>
                  </a:lnTo>
                  <a:lnTo>
                    <a:pt x="476056" y="95955"/>
                  </a:lnTo>
                  <a:lnTo>
                    <a:pt x="443545" y="63443"/>
                  </a:lnTo>
                  <a:lnTo>
                    <a:pt x="405897" y="36830"/>
                  </a:lnTo>
                  <a:lnTo>
                    <a:pt x="363874" y="16876"/>
                  </a:lnTo>
                  <a:lnTo>
                    <a:pt x="318237" y="4346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72043DE-577B-4E10-81AC-C2BE722DEC4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50" y="3104388"/>
              <a:ext cx="76200" cy="150875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4F0F5F6-3968-4016-9B77-B9734D715AA9}"/>
                </a:ext>
              </a:extLst>
            </p:cNvPr>
            <p:cNvSpPr/>
            <p:nvPr/>
          </p:nvSpPr>
          <p:spPr>
            <a:xfrm>
              <a:off x="2030730" y="2888742"/>
              <a:ext cx="672465" cy="540385"/>
            </a:xfrm>
            <a:custGeom>
              <a:avLst/>
              <a:gdLst/>
              <a:ahLst/>
              <a:cxnLst/>
              <a:rect l="l" t="t" r="r" b="b"/>
              <a:pathLst>
                <a:path w="672464" h="540385">
                  <a:moveTo>
                    <a:pt x="582040" y="0"/>
                  </a:moveTo>
                  <a:lnTo>
                    <a:pt x="90043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3"/>
                  </a:lnTo>
                  <a:lnTo>
                    <a:pt x="0" y="450215"/>
                  </a:lnTo>
                  <a:lnTo>
                    <a:pt x="7068" y="485286"/>
                  </a:lnTo>
                  <a:lnTo>
                    <a:pt x="26352" y="513905"/>
                  </a:lnTo>
                  <a:lnTo>
                    <a:pt x="54971" y="533189"/>
                  </a:lnTo>
                  <a:lnTo>
                    <a:pt x="90043" y="540258"/>
                  </a:lnTo>
                  <a:lnTo>
                    <a:pt x="582040" y="540258"/>
                  </a:lnTo>
                  <a:lnTo>
                    <a:pt x="617112" y="533189"/>
                  </a:lnTo>
                  <a:lnTo>
                    <a:pt x="645731" y="513905"/>
                  </a:lnTo>
                  <a:lnTo>
                    <a:pt x="665015" y="485286"/>
                  </a:lnTo>
                  <a:lnTo>
                    <a:pt x="672083" y="450215"/>
                  </a:lnTo>
                  <a:lnTo>
                    <a:pt x="672083" y="90043"/>
                  </a:lnTo>
                  <a:lnTo>
                    <a:pt x="665015" y="54971"/>
                  </a:lnTo>
                  <a:lnTo>
                    <a:pt x="645731" y="26352"/>
                  </a:lnTo>
                  <a:lnTo>
                    <a:pt x="617112" y="7068"/>
                  </a:lnTo>
                  <a:lnTo>
                    <a:pt x="58204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A9476778-DAAE-4D45-A467-9AB4B218EA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6188" y="3049524"/>
              <a:ext cx="201168" cy="219455"/>
            </a:xfrm>
            <a:prstGeom prst="rect">
              <a:avLst/>
            </a:prstGeom>
          </p:spPr>
        </p:pic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14AF472-F0CC-42AD-AA9A-A5C393B97B7B}"/>
                </a:ext>
              </a:extLst>
            </p:cNvPr>
            <p:cNvSpPr/>
            <p:nvPr/>
          </p:nvSpPr>
          <p:spPr>
            <a:xfrm>
              <a:off x="1279398" y="3159252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5">
                  <a:moveTo>
                    <a:pt x="0" y="0"/>
                  </a:moveTo>
                  <a:lnTo>
                    <a:pt x="75095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5A175A3F-0FFE-4886-B81A-1BB4FD45C4F5}"/>
                </a:ext>
              </a:extLst>
            </p:cNvPr>
            <p:cNvSpPr/>
            <p:nvPr/>
          </p:nvSpPr>
          <p:spPr>
            <a:xfrm>
              <a:off x="739902" y="3635502"/>
              <a:ext cx="539750" cy="540385"/>
            </a:xfrm>
            <a:custGeom>
              <a:avLst/>
              <a:gdLst/>
              <a:ahLst/>
              <a:cxnLst/>
              <a:rect l="l" t="t" r="r" b="b"/>
              <a:pathLst>
                <a:path w="539750" h="540385">
                  <a:moveTo>
                    <a:pt x="269748" y="0"/>
                  </a:moveTo>
                  <a:lnTo>
                    <a:pt x="221258" y="4350"/>
                  </a:lnTo>
                  <a:lnTo>
                    <a:pt x="175621" y="16895"/>
                  </a:lnTo>
                  <a:lnTo>
                    <a:pt x="133598" y="36872"/>
                  </a:lnTo>
                  <a:lnTo>
                    <a:pt x="95950" y="63518"/>
                  </a:lnTo>
                  <a:lnTo>
                    <a:pt x="63439" y="96073"/>
                  </a:lnTo>
                  <a:lnTo>
                    <a:pt x="36827" y="133773"/>
                  </a:lnTo>
                  <a:lnTo>
                    <a:pt x="16875" y="175857"/>
                  </a:lnTo>
                  <a:lnTo>
                    <a:pt x="4345" y="221563"/>
                  </a:lnTo>
                  <a:lnTo>
                    <a:pt x="0" y="270129"/>
                  </a:lnTo>
                  <a:lnTo>
                    <a:pt x="4345" y="318694"/>
                  </a:lnTo>
                  <a:lnTo>
                    <a:pt x="16875" y="364400"/>
                  </a:lnTo>
                  <a:lnTo>
                    <a:pt x="36827" y="406484"/>
                  </a:lnTo>
                  <a:lnTo>
                    <a:pt x="63439" y="444184"/>
                  </a:lnTo>
                  <a:lnTo>
                    <a:pt x="95950" y="476739"/>
                  </a:lnTo>
                  <a:lnTo>
                    <a:pt x="133598" y="503385"/>
                  </a:lnTo>
                  <a:lnTo>
                    <a:pt x="175621" y="523362"/>
                  </a:lnTo>
                  <a:lnTo>
                    <a:pt x="221258" y="535907"/>
                  </a:lnTo>
                  <a:lnTo>
                    <a:pt x="269748" y="540258"/>
                  </a:lnTo>
                  <a:lnTo>
                    <a:pt x="318237" y="535907"/>
                  </a:lnTo>
                  <a:lnTo>
                    <a:pt x="363874" y="523362"/>
                  </a:lnTo>
                  <a:lnTo>
                    <a:pt x="405897" y="503385"/>
                  </a:lnTo>
                  <a:lnTo>
                    <a:pt x="443545" y="476739"/>
                  </a:lnTo>
                  <a:lnTo>
                    <a:pt x="476056" y="444184"/>
                  </a:lnTo>
                  <a:lnTo>
                    <a:pt x="502668" y="406484"/>
                  </a:lnTo>
                  <a:lnTo>
                    <a:pt x="522620" y="364400"/>
                  </a:lnTo>
                  <a:lnTo>
                    <a:pt x="535150" y="318694"/>
                  </a:lnTo>
                  <a:lnTo>
                    <a:pt x="539496" y="270129"/>
                  </a:lnTo>
                  <a:lnTo>
                    <a:pt x="535150" y="221563"/>
                  </a:lnTo>
                  <a:lnTo>
                    <a:pt x="522620" y="175857"/>
                  </a:lnTo>
                  <a:lnTo>
                    <a:pt x="502668" y="133773"/>
                  </a:lnTo>
                  <a:lnTo>
                    <a:pt x="476056" y="96073"/>
                  </a:lnTo>
                  <a:lnTo>
                    <a:pt x="443545" y="63518"/>
                  </a:lnTo>
                  <a:lnTo>
                    <a:pt x="405897" y="36872"/>
                  </a:lnTo>
                  <a:lnTo>
                    <a:pt x="363874" y="16895"/>
                  </a:lnTo>
                  <a:lnTo>
                    <a:pt x="318237" y="4350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9505ACB5-FE98-41F5-A82F-B35F4D088D9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24" y="3803904"/>
              <a:ext cx="339852" cy="204216"/>
            </a:xfrm>
            <a:prstGeom prst="rect">
              <a:avLst/>
            </a:prstGeom>
          </p:spPr>
        </p:pic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746750F4-C8DE-44AA-A7B8-FED12AD2330E}"/>
                </a:ext>
              </a:extLst>
            </p:cNvPr>
            <p:cNvSpPr/>
            <p:nvPr/>
          </p:nvSpPr>
          <p:spPr>
            <a:xfrm>
              <a:off x="2030730" y="3641598"/>
              <a:ext cx="672465" cy="540385"/>
            </a:xfrm>
            <a:custGeom>
              <a:avLst/>
              <a:gdLst/>
              <a:ahLst/>
              <a:cxnLst/>
              <a:rect l="l" t="t" r="r" b="b"/>
              <a:pathLst>
                <a:path w="672464" h="540385">
                  <a:moveTo>
                    <a:pt x="582040" y="0"/>
                  </a:moveTo>
                  <a:lnTo>
                    <a:pt x="90043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3"/>
                  </a:lnTo>
                  <a:lnTo>
                    <a:pt x="0" y="450214"/>
                  </a:lnTo>
                  <a:lnTo>
                    <a:pt x="7068" y="485286"/>
                  </a:lnTo>
                  <a:lnTo>
                    <a:pt x="26352" y="513905"/>
                  </a:lnTo>
                  <a:lnTo>
                    <a:pt x="54971" y="533189"/>
                  </a:lnTo>
                  <a:lnTo>
                    <a:pt x="90043" y="540257"/>
                  </a:lnTo>
                  <a:lnTo>
                    <a:pt x="582040" y="540257"/>
                  </a:lnTo>
                  <a:lnTo>
                    <a:pt x="617112" y="533189"/>
                  </a:lnTo>
                  <a:lnTo>
                    <a:pt x="645731" y="513905"/>
                  </a:lnTo>
                  <a:lnTo>
                    <a:pt x="665015" y="485286"/>
                  </a:lnTo>
                  <a:lnTo>
                    <a:pt x="672083" y="450214"/>
                  </a:lnTo>
                  <a:lnTo>
                    <a:pt x="672083" y="90043"/>
                  </a:lnTo>
                  <a:lnTo>
                    <a:pt x="665015" y="54971"/>
                  </a:lnTo>
                  <a:lnTo>
                    <a:pt x="645731" y="26352"/>
                  </a:lnTo>
                  <a:lnTo>
                    <a:pt x="617112" y="7068"/>
                  </a:lnTo>
                  <a:lnTo>
                    <a:pt x="58204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AB159BE7-9B48-4F5C-9824-A2D73A3EFE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6188" y="3802380"/>
              <a:ext cx="193548" cy="216407"/>
            </a:xfrm>
            <a:prstGeom prst="rect">
              <a:avLst/>
            </a:prstGeom>
          </p:spPr>
        </p:pic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AE96EDD-01D1-494D-9FFB-0C4077DCD69A}"/>
                </a:ext>
              </a:extLst>
            </p:cNvPr>
            <p:cNvSpPr/>
            <p:nvPr/>
          </p:nvSpPr>
          <p:spPr>
            <a:xfrm>
              <a:off x="1279398" y="3906012"/>
              <a:ext cx="751205" cy="6350"/>
            </a:xfrm>
            <a:custGeom>
              <a:avLst/>
              <a:gdLst/>
              <a:ahLst/>
              <a:cxnLst/>
              <a:rect l="l" t="t" r="r" b="b"/>
              <a:pathLst>
                <a:path w="751205" h="6350">
                  <a:moveTo>
                    <a:pt x="0" y="0"/>
                  </a:moveTo>
                  <a:lnTo>
                    <a:pt x="750951" y="609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13A65A0-3874-47C3-A02F-ACBBC6A10110}"/>
                </a:ext>
              </a:extLst>
            </p:cNvPr>
            <p:cNvSpPr/>
            <p:nvPr/>
          </p:nvSpPr>
          <p:spPr>
            <a:xfrm>
              <a:off x="3823716" y="3757422"/>
              <a:ext cx="1317625" cy="919480"/>
            </a:xfrm>
            <a:custGeom>
              <a:avLst/>
              <a:gdLst/>
              <a:ahLst/>
              <a:cxnLst/>
              <a:rect l="l" t="t" r="r" b="b"/>
              <a:pathLst>
                <a:path w="1317625" h="919479">
                  <a:moveTo>
                    <a:pt x="1317498" y="0"/>
                  </a:moveTo>
                  <a:lnTo>
                    <a:pt x="0" y="0"/>
                  </a:lnTo>
                  <a:lnTo>
                    <a:pt x="0" y="918971"/>
                  </a:lnTo>
                  <a:lnTo>
                    <a:pt x="1317498" y="918971"/>
                  </a:lnTo>
                  <a:lnTo>
                    <a:pt x="131749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61D8E930-6509-4D2E-B56D-BDD7CF65EB8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7877" y="4078986"/>
              <a:ext cx="249174" cy="275844"/>
            </a:xfrm>
            <a:prstGeom prst="rect">
              <a:avLst/>
            </a:prstGeom>
          </p:spPr>
        </p:pic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D4022CD8-D70E-4DE7-B4C5-0FABC63EB558}"/>
                </a:ext>
              </a:extLst>
            </p:cNvPr>
            <p:cNvSpPr/>
            <p:nvPr/>
          </p:nvSpPr>
          <p:spPr>
            <a:xfrm>
              <a:off x="2693035" y="3148837"/>
              <a:ext cx="1130935" cy="1102995"/>
            </a:xfrm>
            <a:custGeom>
              <a:avLst/>
              <a:gdLst/>
              <a:ahLst/>
              <a:cxnLst/>
              <a:rect l="l" t="t" r="r" b="b"/>
              <a:pathLst>
                <a:path w="1130935" h="1102995">
                  <a:moveTo>
                    <a:pt x="1130427" y="1068324"/>
                  </a:moveTo>
                  <a:lnTo>
                    <a:pt x="1127734" y="1059307"/>
                  </a:lnTo>
                  <a:lnTo>
                    <a:pt x="1102753" y="974369"/>
                  </a:lnTo>
                  <a:lnTo>
                    <a:pt x="1102753" y="1062024"/>
                  </a:lnTo>
                  <a:lnTo>
                    <a:pt x="1100340" y="1070864"/>
                  </a:lnTo>
                  <a:lnTo>
                    <a:pt x="1102741" y="1062012"/>
                  </a:lnTo>
                  <a:lnTo>
                    <a:pt x="1102753" y="974369"/>
                  </a:lnTo>
                  <a:lnTo>
                    <a:pt x="1095502" y="949706"/>
                  </a:lnTo>
                  <a:lnTo>
                    <a:pt x="1093216" y="942086"/>
                  </a:lnTo>
                  <a:lnTo>
                    <a:pt x="1085342" y="937768"/>
                  </a:lnTo>
                  <a:lnTo>
                    <a:pt x="1077722" y="940054"/>
                  </a:lnTo>
                  <a:lnTo>
                    <a:pt x="1070229" y="942213"/>
                  </a:lnTo>
                  <a:lnTo>
                    <a:pt x="1065911" y="950214"/>
                  </a:lnTo>
                  <a:lnTo>
                    <a:pt x="1068070" y="957707"/>
                  </a:lnTo>
                  <a:lnTo>
                    <a:pt x="1081214" y="1002347"/>
                  </a:lnTo>
                  <a:lnTo>
                    <a:pt x="19558" y="0"/>
                  </a:lnTo>
                  <a:lnTo>
                    <a:pt x="0" y="20828"/>
                  </a:lnTo>
                  <a:lnTo>
                    <a:pt x="1019784" y="983640"/>
                  </a:lnTo>
                  <a:lnTo>
                    <a:pt x="1017905" y="985520"/>
                  </a:lnTo>
                  <a:lnTo>
                    <a:pt x="1017778" y="994537"/>
                  </a:lnTo>
                  <a:lnTo>
                    <a:pt x="1023366" y="1000125"/>
                  </a:lnTo>
                  <a:lnTo>
                    <a:pt x="1041273" y="1018387"/>
                  </a:lnTo>
                  <a:lnTo>
                    <a:pt x="1008634" y="1010793"/>
                  </a:lnTo>
                  <a:lnTo>
                    <a:pt x="1001014" y="1015492"/>
                  </a:lnTo>
                  <a:lnTo>
                    <a:pt x="1000391" y="1018159"/>
                  </a:lnTo>
                  <a:lnTo>
                    <a:pt x="13589" y="749427"/>
                  </a:lnTo>
                  <a:lnTo>
                    <a:pt x="5969" y="777113"/>
                  </a:lnTo>
                  <a:lnTo>
                    <a:pt x="1048270" y="1060792"/>
                  </a:lnTo>
                  <a:lnTo>
                    <a:pt x="995934" y="1074801"/>
                  </a:lnTo>
                  <a:lnTo>
                    <a:pt x="991362" y="1082675"/>
                  </a:lnTo>
                  <a:lnTo>
                    <a:pt x="995426" y="1097915"/>
                  </a:lnTo>
                  <a:lnTo>
                    <a:pt x="1003300" y="1102487"/>
                  </a:lnTo>
                  <a:lnTo>
                    <a:pt x="1106805" y="1074674"/>
                  </a:lnTo>
                  <a:lnTo>
                    <a:pt x="1130173" y="1068400"/>
                  </a:lnTo>
                  <a:lnTo>
                    <a:pt x="1130427" y="1068451"/>
                  </a:lnTo>
                  <a:lnTo>
                    <a:pt x="1130427" y="106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21631C2B-DF93-47C2-8DC1-754F51D7FE58}"/>
                </a:ext>
              </a:extLst>
            </p:cNvPr>
            <p:cNvSpPr/>
            <p:nvPr/>
          </p:nvSpPr>
          <p:spPr>
            <a:xfrm>
              <a:off x="739902" y="4394454"/>
              <a:ext cx="539750" cy="540385"/>
            </a:xfrm>
            <a:custGeom>
              <a:avLst/>
              <a:gdLst/>
              <a:ahLst/>
              <a:cxnLst/>
              <a:rect l="l" t="t" r="r" b="b"/>
              <a:pathLst>
                <a:path w="539750" h="540385">
                  <a:moveTo>
                    <a:pt x="269748" y="0"/>
                  </a:moveTo>
                  <a:lnTo>
                    <a:pt x="221258" y="4350"/>
                  </a:lnTo>
                  <a:lnTo>
                    <a:pt x="175621" y="16895"/>
                  </a:lnTo>
                  <a:lnTo>
                    <a:pt x="133598" y="36872"/>
                  </a:lnTo>
                  <a:lnTo>
                    <a:pt x="95950" y="63518"/>
                  </a:lnTo>
                  <a:lnTo>
                    <a:pt x="63439" y="96073"/>
                  </a:lnTo>
                  <a:lnTo>
                    <a:pt x="36827" y="133773"/>
                  </a:lnTo>
                  <a:lnTo>
                    <a:pt x="16875" y="175857"/>
                  </a:lnTo>
                  <a:lnTo>
                    <a:pt x="4345" y="221563"/>
                  </a:lnTo>
                  <a:lnTo>
                    <a:pt x="0" y="270129"/>
                  </a:lnTo>
                  <a:lnTo>
                    <a:pt x="4345" y="318694"/>
                  </a:lnTo>
                  <a:lnTo>
                    <a:pt x="16875" y="364400"/>
                  </a:lnTo>
                  <a:lnTo>
                    <a:pt x="36827" y="406484"/>
                  </a:lnTo>
                  <a:lnTo>
                    <a:pt x="63439" y="444184"/>
                  </a:lnTo>
                  <a:lnTo>
                    <a:pt x="95950" y="476739"/>
                  </a:lnTo>
                  <a:lnTo>
                    <a:pt x="133598" y="503385"/>
                  </a:lnTo>
                  <a:lnTo>
                    <a:pt x="175621" y="523362"/>
                  </a:lnTo>
                  <a:lnTo>
                    <a:pt x="221258" y="535907"/>
                  </a:lnTo>
                  <a:lnTo>
                    <a:pt x="269748" y="540258"/>
                  </a:lnTo>
                  <a:lnTo>
                    <a:pt x="318237" y="535907"/>
                  </a:lnTo>
                  <a:lnTo>
                    <a:pt x="363874" y="523362"/>
                  </a:lnTo>
                  <a:lnTo>
                    <a:pt x="405897" y="503385"/>
                  </a:lnTo>
                  <a:lnTo>
                    <a:pt x="443545" y="476739"/>
                  </a:lnTo>
                  <a:lnTo>
                    <a:pt x="476056" y="444184"/>
                  </a:lnTo>
                  <a:lnTo>
                    <a:pt x="502668" y="406484"/>
                  </a:lnTo>
                  <a:lnTo>
                    <a:pt x="522620" y="364400"/>
                  </a:lnTo>
                  <a:lnTo>
                    <a:pt x="535150" y="318694"/>
                  </a:lnTo>
                  <a:lnTo>
                    <a:pt x="539496" y="270129"/>
                  </a:lnTo>
                  <a:lnTo>
                    <a:pt x="535150" y="221563"/>
                  </a:lnTo>
                  <a:lnTo>
                    <a:pt x="522620" y="175857"/>
                  </a:lnTo>
                  <a:lnTo>
                    <a:pt x="502668" y="133773"/>
                  </a:lnTo>
                  <a:lnTo>
                    <a:pt x="476056" y="96073"/>
                  </a:lnTo>
                  <a:lnTo>
                    <a:pt x="443545" y="63518"/>
                  </a:lnTo>
                  <a:lnTo>
                    <a:pt x="405897" y="36872"/>
                  </a:lnTo>
                  <a:lnTo>
                    <a:pt x="363874" y="16895"/>
                  </a:lnTo>
                  <a:lnTo>
                    <a:pt x="318237" y="4350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B28E2CFF-8D9C-4387-A37E-F224D83636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724" y="4562856"/>
              <a:ext cx="339852" cy="204215"/>
            </a:xfrm>
            <a:prstGeom prst="rect">
              <a:avLst/>
            </a:prstGeom>
          </p:spPr>
        </p:pic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A9D856A4-9624-425C-B4E7-A08C8FD840AE}"/>
                </a:ext>
              </a:extLst>
            </p:cNvPr>
            <p:cNvSpPr/>
            <p:nvPr/>
          </p:nvSpPr>
          <p:spPr>
            <a:xfrm>
              <a:off x="2023872" y="4394454"/>
              <a:ext cx="672465" cy="540385"/>
            </a:xfrm>
            <a:custGeom>
              <a:avLst/>
              <a:gdLst/>
              <a:ahLst/>
              <a:cxnLst/>
              <a:rect l="l" t="t" r="r" b="b"/>
              <a:pathLst>
                <a:path w="672464" h="540385">
                  <a:moveTo>
                    <a:pt x="582040" y="0"/>
                  </a:moveTo>
                  <a:lnTo>
                    <a:pt x="90042" y="0"/>
                  </a:lnTo>
                  <a:lnTo>
                    <a:pt x="54971" y="7068"/>
                  </a:lnTo>
                  <a:lnTo>
                    <a:pt x="26352" y="26352"/>
                  </a:lnTo>
                  <a:lnTo>
                    <a:pt x="7068" y="54971"/>
                  </a:lnTo>
                  <a:lnTo>
                    <a:pt x="0" y="90043"/>
                  </a:lnTo>
                  <a:lnTo>
                    <a:pt x="0" y="450215"/>
                  </a:lnTo>
                  <a:lnTo>
                    <a:pt x="7068" y="485286"/>
                  </a:lnTo>
                  <a:lnTo>
                    <a:pt x="26352" y="513905"/>
                  </a:lnTo>
                  <a:lnTo>
                    <a:pt x="54971" y="533189"/>
                  </a:lnTo>
                  <a:lnTo>
                    <a:pt x="90042" y="540258"/>
                  </a:lnTo>
                  <a:lnTo>
                    <a:pt x="582040" y="540258"/>
                  </a:lnTo>
                  <a:lnTo>
                    <a:pt x="617112" y="533189"/>
                  </a:lnTo>
                  <a:lnTo>
                    <a:pt x="645731" y="513905"/>
                  </a:lnTo>
                  <a:lnTo>
                    <a:pt x="665015" y="485286"/>
                  </a:lnTo>
                  <a:lnTo>
                    <a:pt x="672083" y="450215"/>
                  </a:lnTo>
                  <a:lnTo>
                    <a:pt x="672083" y="90043"/>
                  </a:lnTo>
                  <a:lnTo>
                    <a:pt x="665015" y="54971"/>
                  </a:lnTo>
                  <a:lnTo>
                    <a:pt x="645731" y="26352"/>
                  </a:lnTo>
                  <a:lnTo>
                    <a:pt x="617112" y="7068"/>
                  </a:lnTo>
                  <a:lnTo>
                    <a:pt x="58204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16BCBFE1-935C-4593-9533-07A00B711E2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59330" y="4555236"/>
              <a:ext cx="199644" cy="216407"/>
            </a:xfrm>
            <a:prstGeom prst="rect">
              <a:avLst/>
            </a:prstGeom>
          </p:spPr>
        </p:pic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D227136C-9F91-4204-B3FF-5E3B89C784FF}"/>
                </a:ext>
              </a:extLst>
            </p:cNvPr>
            <p:cNvSpPr/>
            <p:nvPr/>
          </p:nvSpPr>
          <p:spPr>
            <a:xfrm>
              <a:off x="1279398" y="4664964"/>
              <a:ext cx="744220" cy="0"/>
            </a:xfrm>
            <a:custGeom>
              <a:avLst/>
              <a:gdLst/>
              <a:ahLst/>
              <a:cxnLst/>
              <a:rect l="l" t="t" r="r" b="b"/>
              <a:pathLst>
                <a:path w="744219">
                  <a:moveTo>
                    <a:pt x="0" y="0"/>
                  </a:moveTo>
                  <a:lnTo>
                    <a:pt x="74422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3D37F16D-E24A-4120-870D-00E768D19061}"/>
                </a:ext>
              </a:extLst>
            </p:cNvPr>
            <p:cNvSpPr/>
            <p:nvPr/>
          </p:nvSpPr>
          <p:spPr>
            <a:xfrm>
              <a:off x="2690622" y="4197223"/>
              <a:ext cx="1132840" cy="481330"/>
            </a:xfrm>
            <a:custGeom>
              <a:avLst/>
              <a:gdLst/>
              <a:ahLst/>
              <a:cxnLst/>
              <a:rect l="l" t="t" r="r" b="b"/>
              <a:pathLst>
                <a:path w="1132839" h="481329">
                  <a:moveTo>
                    <a:pt x="1052053" y="36369"/>
                  </a:moveTo>
                  <a:lnTo>
                    <a:pt x="0" y="454278"/>
                  </a:lnTo>
                  <a:lnTo>
                    <a:pt x="10667" y="480821"/>
                  </a:lnTo>
                  <a:lnTo>
                    <a:pt x="1062420" y="62984"/>
                  </a:lnTo>
                  <a:lnTo>
                    <a:pt x="1079956" y="40562"/>
                  </a:lnTo>
                  <a:lnTo>
                    <a:pt x="1052053" y="36369"/>
                  </a:lnTo>
                  <a:close/>
                </a:path>
                <a:path w="1132839" h="481329">
                  <a:moveTo>
                    <a:pt x="1114264" y="16890"/>
                  </a:moveTo>
                  <a:lnTo>
                    <a:pt x="1101089" y="16890"/>
                  </a:lnTo>
                  <a:lnTo>
                    <a:pt x="1111630" y="43433"/>
                  </a:lnTo>
                  <a:lnTo>
                    <a:pt x="1062420" y="62984"/>
                  </a:lnTo>
                  <a:lnTo>
                    <a:pt x="1033906" y="99440"/>
                  </a:lnTo>
                  <a:lnTo>
                    <a:pt x="1028953" y="105663"/>
                  </a:lnTo>
                  <a:lnTo>
                    <a:pt x="1030097" y="114681"/>
                  </a:lnTo>
                  <a:lnTo>
                    <a:pt x="1042542" y="124332"/>
                  </a:lnTo>
                  <a:lnTo>
                    <a:pt x="1051432" y="123316"/>
                  </a:lnTo>
                  <a:lnTo>
                    <a:pt x="1056386" y="117093"/>
                  </a:lnTo>
                  <a:lnTo>
                    <a:pt x="1132713" y="19684"/>
                  </a:lnTo>
                  <a:lnTo>
                    <a:pt x="1114264" y="16890"/>
                  </a:lnTo>
                  <a:close/>
                </a:path>
                <a:path w="1132839" h="481329">
                  <a:moveTo>
                    <a:pt x="1079956" y="40562"/>
                  </a:moveTo>
                  <a:lnTo>
                    <a:pt x="1062420" y="62984"/>
                  </a:lnTo>
                  <a:lnTo>
                    <a:pt x="1109712" y="44195"/>
                  </a:lnTo>
                  <a:lnTo>
                    <a:pt x="1104138" y="44195"/>
                  </a:lnTo>
                  <a:lnTo>
                    <a:pt x="1079956" y="40562"/>
                  </a:lnTo>
                  <a:close/>
                </a:path>
                <a:path w="1132839" h="481329">
                  <a:moveTo>
                    <a:pt x="1094993" y="21335"/>
                  </a:moveTo>
                  <a:lnTo>
                    <a:pt x="1079956" y="40562"/>
                  </a:lnTo>
                  <a:lnTo>
                    <a:pt x="1104138" y="44195"/>
                  </a:lnTo>
                  <a:lnTo>
                    <a:pt x="1094993" y="21335"/>
                  </a:lnTo>
                  <a:close/>
                </a:path>
                <a:path w="1132839" h="481329">
                  <a:moveTo>
                    <a:pt x="1102855" y="21335"/>
                  </a:moveTo>
                  <a:lnTo>
                    <a:pt x="1094993" y="21335"/>
                  </a:lnTo>
                  <a:lnTo>
                    <a:pt x="1104138" y="44195"/>
                  </a:lnTo>
                  <a:lnTo>
                    <a:pt x="1109712" y="44195"/>
                  </a:lnTo>
                  <a:lnTo>
                    <a:pt x="1111630" y="43433"/>
                  </a:lnTo>
                  <a:lnTo>
                    <a:pt x="1102855" y="21335"/>
                  </a:lnTo>
                  <a:close/>
                </a:path>
                <a:path w="1132839" h="481329">
                  <a:moveTo>
                    <a:pt x="1101089" y="16890"/>
                  </a:moveTo>
                  <a:lnTo>
                    <a:pt x="1052053" y="36369"/>
                  </a:lnTo>
                  <a:lnTo>
                    <a:pt x="1079956" y="40562"/>
                  </a:lnTo>
                  <a:lnTo>
                    <a:pt x="1094993" y="21335"/>
                  </a:lnTo>
                  <a:lnTo>
                    <a:pt x="1102855" y="21335"/>
                  </a:lnTo>
                  <a:lnTo>
                    <a:pt x="1101089" y="16890"/>
                  </a:lnTo>
                  <a:close/>
                </a:path>
                <a:path w="1132839" h="481329">
                  <a:moveTo>
                    <a:pt x="1002538" y="0"/>
                  </a:moveTo>
                  <a:lnTo>
                    <a:pt x="995172" y="5333"/>
                  </a:lnTo>
                  <a:lnTo>
                    <a:pt x="992886" y="20954"/>
                  </a:lnTo>
                  <a:lnTo>
                    <a:pt x="998219" y="28320"/>
                  </a:lnTo>
                  <a:lnTo>
                    <a:pt x="1052053" y="36369"/>
                  </a:lnTo>
                  <a:lnTo>
                    <a:pt x="1101089" y="16890"/>
                  </a:lnTo>
                  <a:lnTo>
                    <a:pt x="1114264" y="16890"/>
                  </a:lnTo>
                  <a:lnTo>
                    <a:pt x="1002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CA2638B-6AEE-45D4-8BF2-E1512101829C}"/>
                </a:ext>
              </a:extLst>
            </p:cNvPr>
            <p:cNvSpPr/>
            <p:nvPr/>
          </p:nvSpPr>
          <p:spPr>
            <a:xfrm>
              <a:off x="728472" y="5530596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747" y="0"/>
                  </a:moveTo>
                  <a:lnTo>
                    <a:pt x="221258" y="4345"/>
                  </a:lnTo>
                  <a:lnTo>
                    <a:pt x="175621" y="16875"/>
                  </a:lnTo>
                  <a:lnTo>
                    <a:pt x="133598" y="36827"/>
                  </a:lnTo>
                  <a:lnTo>
                    <a:pt x="95950" y="63439"/>
                  </a:lnTo>
                  <a:lnTo>
                    <a:pt x="63439" y="95950"/>
                  </a:lnTo>
                  <a:lnTo>
                    <a:pt x="36827" y="133598"/>
                  </a:lnTo>
                  <a:lnTo>
                    <a:pt x="16875" y="175621"/>
                  </a:lnTo>
                  <a:lnTo>
                    <a:pt x="4345" y="221258"/>
                  </a:lnTo>
                  <a:lnTo>
                    <a:pt x="0" y="269747"/>
                  </a:lnTo>
                  <a:lnTo>
                    <a:pt x="4345" y="318233"/>
                  </a:lnTo>
                  <a:lnTo>
                    <a:pt x="16875" y="363869"/>
                  </a:lnTo>
                  <a:lnTo>
                    <a:pt x="36827" y="405891"/>
                  </a:lnTo>
                  <a:lnTo>
                    <a:pt x="63439" y="443540"/>
                  </a:lnTo>
                  <a:lnTo>
                    <a:pt x="95950" y="476052"/>
                  </a:lnTo>
                  <a:lnTo>
                    <a:pt x="133598" y="502665"/>
                  </a:lnTo>
                  <a:lnTo>
                    <a:pt x="175621" y="522619"/>
                  </a:lnTo>
                  <a:lnTo>
                    <a:pt x="221258" y="535149"/>
                  </a:lnTo>
                  <a:lnTo>
                    <a:pt x="269747" y="539495"/>
                  </a:lnTo>
                  <a:lnTo>
                    <a:pt x="318237" y="535149"/>
                  </a:lnTo>
                  <a:lnTo>
                    <a:pt x="363874" y="522619"/>
                  </a:lnTo>
                  <a:lnTo>
                    <a:pt x="405897" y="502665"/>
                  </a:lnTo>
                  <a:lnTo>
                    <a:pt x="443545" y="476052"/>
                  </a:lnTo>
                  <a:lnTo>
                    <a:pt x="476056" y="443540"/>
                  </a:lnTo>
                  <a:lnTo>
                    <a:pt x="502668" y="405891"/>
                  </a:lnTo>
                  <a:lnTo>
                    <a:pt x="522620" y="363869"/>
                  </a:lnTo>
                  <a:lnTo>
                    <a:pt x="535150" y="318233"/>
                  </a:lnTo>
                  <a:lnTo>
                    <a:pt x="539496" y="269747"/>
                  </a:lnTo>
                  <a:lnTo>
                    <a:pt x="535150" y="221258"/>
                  </a:lnTo>
                  <a:lnTo>
                    <a:pt x="522620" y="175621"/>
                  </a:lnTo>
                  <a:lnTo>
                    <a:pt x="502668" y="133598"/>
                  </a:lnTo>
                  <a:lnTo>
                    <a:pt x="476056" y="95950"/>
                  </a:lnTo>
                  <a:lnTo>
                    <a:pt x="443545" y="63439"/>
                  </a:lnTo>
                  <a:lnTo>
                    <a:pt x="405897" y="36827"/>
                  </a:lnTo>
                  <a:lnTo>
                    <a:pt x="363874" y="16875"/>
                  </a:lnTo>
                  <a:lnTo>
                    <a:pt x="318237" y="4345"/>
                  </a:lnTo>
                  <a:lnTo>
                    <a:pt x="269747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0240A8A5-0E9C-403D-A261-CD3DDBD6CC8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294" y="5698236"/>
              <a:ext cx="344424" cy="204215"/>
            </a:xfrm>
            <a:prstGeom prst="rect">
              <a:avLst/>
            </a:prstGeom>
          </p:spPr>
        </p:pic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D031B5F2-A222-4857-9AD4-A98B7FE186D0}"/>
                </a:ext>
              </a:extLst>
            </p:cNvPr>
            <p:cNvSpPr/>
            <p:nvPr/>
          </p:nvSpPr>
          <p:spPr>
            <a:xfrm>
              <a:off x="2023872" y="5530596"/>
              <a:ext cx="672465" cy="539750"/>
            </a:xfrm>
            <a:custGeom>
              <a:avLst/>
              <a:gdLst/>
              <a:ahLst/>
              <a:cxnLst/>
              <a:rect l="l" t="t" r="r" b="b"/>
              <a:pathLst>
                <a:path w="672464" h="539750">
                  <a:moveTo>
                    <a:pt x="582167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79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5"/>
                  </a:lnTo>
                  <a:lnTo>
                    <a:pt x="582167" y="539495"/>
                  </a:lnTo>
                  <a:lnTo>
                    <a:pt x="617166" y="532429"/>
                  </a:lnTo>
                  <a:lnTo>
                    <a:pt x="645747" y="513159"/>
                  </a:lnTo>
                  <a:lnTo>
                    <a:pt x="665017" y="484578"/>
                  </a:lnTo>
                  <a:lnTo>
                    <a:pt x="672083" y="449579"/>
                  </a:lnTo>
                  <a:lnTo>
                    <a:pt x="672083" y="89915"/>
                  </a:lnTo>
                  <a:lnTo>
                    <a:pt x="665017" y="54917"/>
                  </a:lnTo>
                  <a:lnTo>
                    <a:pt x="645747" y="26336"/>
                  </a:lnTo>
                  <a:lnTo>
                    <a:pt x="617166" y="7066"/>
                  </a:lnTo>
                  <a:lnTo>
                    <a:pt x="58216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29" name="object 27">
              <a:extLst>
                <a:ext uri="{FF2B5EF4-FFF2-40B4-BE49-F238E27FC236}">
                  <a16:creationId xmlns:a16="http://schemas.microsoft.com/office/drawing/2014/main" id="{64B5BC9D-AF66-47D3-8BF2-8630B2A3043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9330" y="5690616"/>
              <a:ext cx="211836" cy="217931"/>
            </a:xfrm>
            <a:prstGeom prst="rect">
              <a:avLst/>
            </a:prstGeom>
          </p:spPr>
        </p:pic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E8CF451-011D-4E42-8EBB-6AECA21EA56A}"/>
                </a:ext>
              </a:extLst>
            </p:cNvPr>
            <p:cNvSpPr/>
            <p:nvPr/>
          </p:nvSpPr>
          <p:spPr>
            <a:xfrm>
              <a:off x="1267968" y="5800344"/>
              <a:ext cx="755650" cy="0"/>
            </a:xfrm>
            <a:custGeom>
              <a:avLst/>
              <a:gdLst/>
              <a:ahLst/>
              <a:cxnLst/>
              <a:rect l="l" t="t" r="r" b="b"/>
              <a:pathLst>
                <a:path w="755650">
                  <a:moveTo>
                    <a:pt x="0" y="0"/>
                  </a:moveTo>
                  <a:lnTo>
                    <a:pt x="75552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0B93445B-8BFA-48A2-9F1E-37E102F56FC8}"/>
                </a:ext>
              </a:extLst>
            </p:cNvPr>
            <p:cNvSpPr/>
            <p:nvPr/>
          </p:nvSpPr>
          <p:spPr>
            <a:xfrm>
              <a:off x="2684272" y="4140453"/>
              <a:ext cx="4740910" cy="1668145"/>
            </a:xfrm>
            <a:custGeom>
              <a:avLst/>
              <a:gdLst/>
              <a:ahLst/>
              <a:cxnLst/>
              <a:rect l="l" t="t" r="r" b="b"/>
              <a:pathLst>
                <a:path w="4740909" h="1668145">
                  <a:moveTo>
                    <a:pt x="1138936" y="76454"/>
                  </a:moveTo>
                  <a:lnTo>
                    <a:pt x="1026160" y="127254"/>
                  </a:lnTo>
                  <a:lnTo>
                    <a:pt x="1019048" y="130556"/>
                  </a:lnTo>
                  <a:lnTo>
                    <a:pt x="1015873" y="139065"/>
                  </a:lnTo>
                  <a:lnTo>
                    <a:pt x="1019048" y="146177"/>
                  </a:lnTo>
                  <a:lnTo>
                    <a:pt x="1022350" y="153416"/>
                  </a:lnTo>
                  <a:lnTo>
                    <a:pt x="1030732" y="156591"/>
                  </a:lnTo>
                  <a:lnTo>
                    <a:pt x="1037971" y="153416"/>
                  </a:lnTo>
                  <a:lnTo>
                    <a:pt x="1080135" y="134353"/>
                  </a:lnTo>
                  <a:lnTo>
                    <a:pt x="0" y="1651558"/>
                  </a:lnTo>
                  <a:lnTo>
                    <a:pt x="23368" y="1668132"/>
                  </a:lnTo>
                  <a:lnTo>
                    <a:pt x="1103515" y="150977"/>
                  </a:lnTo>
                  <a:lnTo>
                    <a:pt x="1099312" y="197104"/>
                  </a:lnTo>
                  <a:lnTo>
                    <a:pt x="1098550" y="204851"/>
                  </a:lnTo>
                  <a:lnTo>
                    <a:pt x="1104392" y="211836"/>
                  </a:lnTo>
                  <a:lnTo>
                    <a:pt x="1112266" y="212598"/>
                  </a:lnTo>
                  <a:lnTo>
                    <a:pt x="1120140" y="213233"/>
                  </a:lnTo>
                  <a:lnTo>
                    <a:pt x="1127125" y="207518"/>
                  </a:lnTo>
                  <a:lnTo>
                    <a:pt x="1127760" y="199644"/>
                  </a:lnTo>
                  <a:lnTo>
                    <a:pt x="1137589" y="91186"/>
                  </a:lnTo>
                  <a:lnTo>
                    <a:pt x="1138936" y="76454"/>
                  </a:lnTo>
                  <a:close/>
                </a:path>
                <a:path w="4740909" h="1668145">
                  <a:moveTo>
                    <a:pt x="4740656" y="65786"/>
                  </a:moveTo>
                  <a:lnTo>
                    <a:pt x="4716246" y="51689"/>
                  </a:lnTo>
                  <a:lnTo>
                    <a:pt x="4626737" y="0"/>
                  </a:lnTo>
                  <a:lnTo>
                    <a:pt x="4617974" y="2286"/>
                  </a:lnTo>
                  <a:lnTo>
                    <a:pt x="4610100" y="16002"/>
                  </a:lnTo>
                  <a:lnTo>
                    <a:pt x="4612386" y="24765"/>
                  </a:lnTo>
                  <a:lnTo>
                    <a:pt x="4659541" y="51930"/>
                  </a:lnTo>
                  <a:lnTo>
                    <a:pt x="2456815" y="61976"/>
                  </a:lnTo>
                  <a:lnTo>
                    <a:pt x="2457069" y="90551"/>
                  </a:lnTo>
                  <a:lnTo>
                    <a:pt x="4659465" y="80518"/>
                  </a:lnTo>
                  <a:lnTo>
                    <a:pt x="4612767" y="108077"/>
                  </a:lnTo>
                  <a:lnTo>
                    <a:pt x="4610608" y="116713"/>
                  </a:lnTo>
                  <a:lnTo>
                    <a:pt x="4614545" y="123571"/>
                  </a:lnTo>
                  <a:lnTo>
                    <a:pt x="4618609" y="130429"/>
                  </a:lnTo>
                  <a:lnTo>
                    <a:pt x="4627372" y="132588"/>
                  </a:lnTo>
                  <a:lnTo>
                    <a:pt x="4740656" y="65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32" name="object 30">
              <a:extLst>
                <a:ext uri="{FF2B5EF4-FFF2-40B4-BE49-F238E27FC236}">
                  <a16:creationId xmlns:a16="http://schemas.microsoft.com/office/drawing/2014/main" id="{BB151820-38E1-48B5-9EF6-9FF9398D25D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67778" y="3112008"/>
              <a:ext cx="1432559" cy="326136"/>
            </a:xfrm>
            <a:prstGeom prst="rect">
              <a:avLst/>
            </a:prstGeom>
          </p:spPr>
        </p:pic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66550861-28DB-4691-A553-E3A4A23CF0C2}"/>
                </a:ext>
              </a:extLst>
            </p:cNvPr>
            <p:cNvSpPr/>
            <p:nvPr/>
          </p:nvSpPr>
          <p:spPr>
            <a:xfrm>
              <a:off x="7424928" y="3746754"/>
              <a:ext cx="1317625" cy="919480"/>
            </a:xfrm>
            <a:custGeom>
              <a:avLst/>
              <a:gdLst/>
              <a:ahLst/>
              <a:cxnLst/>
              <a:rect l="l" t="t" r="r" b="b"/>
              <a:pathLst>
                <a:path w="1317625" h="919479">
                  <a:moveTo>
                    <a:pt x="1317498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317498" y="918972"/>
                  </a:lnTo>
                  <a:lnTo>
                    <a:pt x="1317498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98DD624B-56A1-4BA7-B6D5-0AEF140704D6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0510" y="4089654"/>
              <a:ext cx="387096" cy="254507"/>
            </a:xfrm>
            <a:prstGeom prst="rect">
              <a:avLst/>
            </a:prstGeom>
          </p:spPr>
        </p:pic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452DC7FD-1234-42F1-9FE0-4BDA501F80F6}"/>
                </a:ext>
              </a:extLst>
            </p:cNvPr>
            <p:cNvSpPr/>
            <p:nvPr/>
          </p:nvSpPr>
          <p:spPr>
            <a:xfrm>
              <a:off x="8742426" y="4155948"/>
              <a:ext cx="966469" cy="132715"/>
            </a:xfrm>
            <a:custGeom>
              <a:avLst/>
              <a:gdLst/>
              <a:ahLst/>
              <a:cxnLst/>
              <a:rect l="l" t="t" r="r" b="b"/>
              <a:pathLst>
                <a:path w="966470" h="132714">
                  <a:moveTo>
                    <a:pt x="941356" y="51943"/>
                  </a:moveTo>
                  <a:lnTo>
                    <a:pt x="937641" y="51943"/>
                  </a:lnTo>
                  <a:lnTo>
                    <a:pt x="937641" y="80518"/>
                  </a:lnTo>
                  <a:lnTo>
                    <a:pt x="884916" y="80525"/>
                  </a:lnTo>
                  <a:lnTo>
                    <a:pt x="837819" y="107950"/>
                  </a:lnTo>
                  <a:lnTo>
                    <a:pt x="835532" y="116712"/>
                  </a:lnTo>
                  <a:lnTo>
                    <a:pt x="839597" y="123443"/>
                  </a:lnTo>
                  <a:lnTo>
                    <a:pt x="843533" y="130301"/>
                  </a:lnTo>
                  <a:lnTo>
                    <a:pt x="852297" y="132587"/>
                  </a:lnTo>
                  <a:lnTo>
                    <a:pt x="965962" y="66293"/>
                  </a:lnTo>
                  <a:lnTo>
                    <a:pt x="941356" y="51943"/>
                  </a:lnTo>
                  <a:close/>
                </a:path>
                <a:path w="966470" h="132714">
                  <a:moveTo>
                    <a:pt x="884723" y="51950"/>
                  </a:moveTo>
                  <a:lnTo>
                    <a:pt x="0" y="52069"/>
                  </a:lnTo>
                  <a:lnTo>
                    <a:pt x="0" y="80644"/>
                  </a:lnTo>
                  <a:lnTo>
                    <a:pt x="884928" y="80518"/>
                  </a:lnTo>
                  <a:lnTo>
                    <a:pt x="909297" y="66293"/>
                  </a:lnTo>
                  <a:lnTo>
                    <a:pt x="884723" y="51950"/>
                  </a:lnTo>
                  <a:close/>
                </a:path>
                <a:path w="966470" h="132714">
                  <a:moveTo>
                    <a:pt x="909297" y="66293"/>
                  </a:moveTo>
                  <a:lnTo>
                    <a:pt x="884916" y="80525"/>
                  </a:lnTo>
                  <a:lnTo>
                    <a:pt x="937641" y="80518"/>
                  </a:lnTo>
                  <a:lnTo>
                    <a:pt x="937641" y="78612"/>
                  </a:lnTo>
                  <a:lnTo>
                    <a:pt x="930401" y="78612"/>
                  </a:lnTo>
                  <a:lnTo>
                    <a:pt x="909297" y="66293"/>
                  </a:lnTo>
                  <a:close/>
                </a:path>
                <a:path w="966470" h="132714">
                  <a:moveTo>
                    <a:pt x="930401" y="53975"/>
                  </a:moveTo>
                  <a:lnTo>
                    <a:pt x="909297" y="66293"/>
                  </a:lnTo>
                  <a:lnTo>
                    <a:pt x="930401" y="78612"/>
                  </a:lnTo>
                  <a:lnTo>
                    <a:pt x="930401" y="53975"/>
                  </a:lnTo>
                  <a:close/>
                </a:path>
                <a:path w="966470" h="132714">
                  <a:moveTo>
                    <a:pt x="937641" y="53975"/>
                  </a:moveTo>
                  <a:lnTo>
                    <a:pt x="930401" y="53975"/>
                  </a:lnTo>
                  <a:lnTo>
                    <a:pt x="930401" y="78612"/>
                  </a:lnTo>
                  <a:lnTo>
                    <a:pt x="937641" y="78612"/>
                  </a:lnTo>
                  <a:lnTo>
                    <a:pt x="937641" y="53975"/>
                  </a:lnTo>
                  <a:close/>
                </a:path>
                <a:path w="966470" h="132714">
                  <a:moveTo>
                    <a:pt x="937641" y="51943"/>
                  </a:moveTo>
                  <a:lnTo>
                    <a:pt x="884723" y="51950"/>
                  </a:lnTo>
                  <a:lnTo>
                    <a:pt x="909297" y="66293"/>
                  </a:lnTo>
                  <a:lnTo>
                    <a:pt x="930401" y="53975"/>
                  </a:lnTo>
                  <a:lnTo>
                    <a:pt x="937641" y="53975"/>
                  </a:lnTo>
                  <a:lnTo>
                    <a:pt x="937641" y="51943"/>
                  </a:lnTo>
                  <a:close/>
                </a:path>
                <a:path w="966470" h="132714">
                  <a:moveTo>
                    <a:pt x="852297" y="0"/>
                  </a:moveTo>
                  <a:lnTo>
                    <a:pt x="843533" y="2285"/>
                  </a:lnTo>
                  <a:lnTo>
                    <a:pt x="839597" y="9143"/>
                  </a:lnTo>
                  <a:lnTo>
                    <a:pt x="835532" y="15875"/>
                  </a:lnTo>
                  <a:lnTo>
                    <a:pt x="837819" y="24637"/>
                  </a:lnTo>
                  <a:lnTo>
                    <a:pt x="884723" y="51950"/>
                  </a:lnTo>
                  <a:lnTo>
                    <a:pt x="941356" y="51943"/>
                  </a:lnTo>
                  <a:lnTo>
                    <a:pt x="852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</p:grpSp>
      <p:pic>
        <p:nvPicPr>
          <p:cNvPr id="36" name="object 34">
            <a:extLst>
              <a:ext uri="{FF2B5EF4-FFF2-40B4-BE49-F238E27FC236}">
                <a16:creationId xmlns:a16="http://schemas.microsoft.com/office/drawing/2014/main" id="{00F3AFCC-2691-4BB0-AF13-19E5806FB596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2217" y="5170170"/>
            <a:ext cx="27431" cy="230124"/>
          </a:xfrm>
          <a:prstGeom prst="rect">
            <a:avLst/>
          </a:prstGeom>
        </p:spPr>
      </p:pic>
      <p:pic>
        <p:nvPicPr>
          <p:cNvPr id="37" name="object 35">
            <a:extLst>
              <a:ext uri="{FF2B5EF4-FFF2-40B4-BE49-F238E27FC236}">
                <a16:creationId xmlns:a16="http://schemas.microsoft.com/office/drawing/2014/main" id="{320110E1-3450-4589-856C-2ED768AC88F9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5905" y="5164835"/>
            <a:ext cx="27431" cy="230123"/>
          </a:xfrm>
          <a:prstGeom prst="rect">
            <a:avLst/>
          </a:prstGeom>
        </p:spPr>
      </p:pic>
      <p:pic>
        <p:nvPicPr>
          <p:cNvPr id="38" name="object 36">
            <a:extLst>
              <a:ext uri="{FF2B5EF4-FFF2-40B4-BE49-F238E27FC236}">
                <a16:creationId xmlns:a16="http://schemas.microsoft.com/office/drawing/2014/main" id="{E48A72B8-C342-4B07-AF60-A9A793CEB822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79369" y="5504514"/>
            <a:ext cx="938784" cy="217931"/>
          </a:xfrm>
          <a:prstGeom prst="rect">
            <a:avLst/>
          </a:prstGeom>
        </p:spPr>
      </p:pic>
      <p:sp>
        <p:nvSpPr>
          <p:cNvPr id="40" name="object 38">
            <a:extLst>
              <a:ext uri="{FF2B5EF4-FFF2-40B4-BE49-F238E27FC236}">
                <a16:creationId xmlns:a16="http://schemas.microsoft.com/office/drawing/2014/main" id="{FBFA3C1A-0D3F-4795-B337-937D76C9903D}"/>
              </a:ext>
            </a:extLst>
          </p:cNvPr>
          <p:cNvSpPr txBox="1"/>
          <p:nvPr/>
        </p:nvSpPr>
        <p:spPr>
          <a:xfrm>
            <a:off x="591042" y="904961"/>
            <a:ext cx="7239692" cy="1779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Model: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Real-valued</a:t>
            </a:r>
            <a:r>
              <a:rPr kumimoji="0" lang="en-US" sz="2400" b="1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output</a:t>
            </a: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here!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Segoe Print"/>
            </a:endParaRPr>
          </a:p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We</a:t>
            </a:r>
            <a:r>
              <a:rPr kumimoji="0" lang="en-US" sz="2400" b="1" i="0" u="none" strike="noStrike" kern="1200" cap="none" spc="-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want</a:t>
            </a:r>
            <a:r>
              <a:rPr kumimoji="0" lang="en-US" sz="2400" b="1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probability; </a:t>
            </a:r>
            <a:r>
              <a:rPr kumimoji="0" lang="en-US" sz="2400" b="1" i="0" u="none" strike="noStrike" kern="1200" cap="none" spc="-6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between</a:t>
            </a:r>
            <a:r>
              <a:rPr kumimoji="0" lang="en-US" sz="2400" b="1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0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and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1!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Segoe Print"/>
            </a:endParaRPr>
          </a:p>
          <a:p>
            <a:pPr marL="2984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Segoe Print"/>
              <a:buChar char="-"/>
              <a:tabLst>
                <a:tab pos="297815" algn="l"/>
                <a:tab pos="298450" algn="l"/>
              </a:tabLst>
              <a:defRPr/>
            </a:pP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Segoe Print"/>
              </a:rPr>
              <a:t>Logistic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Segoe Print"/>
              </a:rPr>
              <a:t>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Segoe Print"/>
              </a:rPr>
              <a:t>regression</a:t>
            </a:r>
            <a:r>
              <a:rPr kumimoji="0" sz="2400" b="1" i="0" u="sng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Segoe Print"/>
              </a:rPr>
              <a:t>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Segoe Print"/>
              </a:rPr>
              <a:t>model: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Segoe Print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CD46A187-3008-484F-95FA-5708EEC248E8}"/>
              </a:ext>
            </a:extLst>
          </p:cNvPr>
          <p:cNvSpPr txBox="1"/>
          <p:nvPr/>
        </p:nvSpPr>
        <p:spPr>
          <a:xfrm>
            <a:off x="6913140" y="5593189"/>
            <a:ext cx="16768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Activation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function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Print"/>
              <a:ea typeface="+mn-ea"/>
              <a:cs typeface="Segoe Print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5F9FB67E-1B22-400C-B179-15EE343B8575}"/>
              </a:ext>
            </a:extLst>
          </p:cNvPr>
          <p:cNvSpPr/>
          <p:nvPr/>
        </p:nvSpPr>
        <p:spPr>
          <a:xfrm>
            <a:off x="7695218" y="4759005"/>
            <a:ext cx="235321" cy="745509"/>
          </a:xfrm>
          <a:custGeom>
            <a:avLst/>
            <a:gdLst/>
            <a:ahLst/>
            <a:cxnLst/>
            <a:rect l="l" t="t" r="r" b="b"/>
            <a:pathLst>
              <a:path w="1731009" h="1175385">
                <a:moveTo>
                  <a:pt x="66668" y="37485"/>
                </a:moveTo>
                <a:lnTo>
                  <a:pt x="59546" y="48019"/>
                </a:lnTo>
                <a:lnTo>
                  <a:pt x="1723897" y="1174927"/>
                </a:lnTo>
                <a:lnTo>
                  <a:pt x="1731009" y="1164399"/>
                </a:lnTo>
                <a:lnTo>
                  <a:pt x="66668" y="37485"/>
                </a:lnTo>
                <a:close/>
              </a:path>
              <a:path w="1731009" h="1175385">
                <a:moveTo>
                  <a:pt x="0" y="0"/>
                </a:moveTo>
                <a:lnTo>
                  <a:pt x="41782" y="74294"/>
                </a:lnTo>
                <a:lnTo>
                  <a:pt x="59546" y="48019"/>
                </a:lnTo>
                <a:lnTo>
                  <a:pt x="49021" y="40893"/>
                </a:lnTo>
                <a:lnTo>
                  <a:pt x="56133" y="30352"/>
                </a:lnTo>
                <a:lnTo>
                  <a:pt x="71490" y="30352"/>
                </a:lnTo>
                <a:lnTo>
                  <a:pt x="84454" y="11175"/>
                </a:lnTo>
                <a:lnTo>
                  <a:pt x="0" y="0"/>
                </a:lnTo>
                <a:close/>
              </a:path>
              <a:path w="1731009" h="1175385">
                <a:moveTo>
                  <a:pt x="56133" y="30352"/>
                </a:moveTo>
                <a:lnTo>
                  <a:pt x="49021" y="40893"/>
                </a:lnTo>
                <a:lnTo>
                  <a:pt x="59546" y="48019"/>
                </a:lnTo>
                <a:lnTo>
                  <a:pt x="66668" y="37485"/>
                </a:lnTo>
                <a:lnTo>
                  <a:pt x="56133" y="30352"/>
                </a:lnTo>
                <a:close/>
              </a:path>
              <a:path w="1731009" h="1175385">
                <a:moveTo>
                  <a:pt x="71490" y="30352"/>
                </a:moveTo>
                <a:lnTo>
                  <a:pt x="56133" y="30352"/>
                </a:lnTo>
                <a:lnTo>
                  <a:pt x="66668" y="37485"/>
                </a:lnTo>
                <a:lnTo>
                  <a:pt x="71490" y="30352"/>
                </a:lnTo>
                <a:close/>
              </a:path>
            </a:pathLst>
          </a:custGeom>
          <a:solidFill>
            <a:srgbClr val="5B9BD4"/>
          </a:solidFill>
          <a:ln w="571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AF7067E-8F64-4BC2-9F9A-151414A2BE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76437" y="3876653"/>
            <a:ext cx="1560711" cy="652329"/>
          </a:xfrm>
          <a:prstGeom prst="rect">
            <a:avLst/>
          </a:prstGeom>
        </p:spPr>
      </p:pic>
      <p:sp>
        <p:nvSpPr>
          <p:cNvPr id="50" name="object 40">
            <a:extLst>
              <a:ext uri="{FF2B5EF4-FFF2-40B4-BE49-F238E27FC236}">
                <a16:creationId xmlns:a16="http://schemas.microsoft.com/office/drawing/2014/main" id="{2196A263-493B-419E-8F70-87F4AB988168}"/>
              </a:ext>
            </a:extLst>
          </p:cNvPr>
          <p:cNvSpPr txBox="1"/>
          <p:nvPr/>
        </p:nvSpPr>
        <p:spPr>
          <a:xfrm>
            <a:off x="6253714" y="2056567"/>
            <a:ext cx="16768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Sigmoid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function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Print"/>
              <a:ea typeface="+mn-ea"/>
              <a:cs typeface="Segoe Print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F854DE-2D77-4026-859E-F1ACE011B278}"/>
              </a:ext>
            </a:extLst>
          </p:cNvPr>
          <p:cNvCxnSpPr/>
          <p:nvPr/>
        </p:nvCxnSpPr>
        <p:spPr>
          <a:xfrm flipV="1">
            <a:off x="6913140" y="2808055"/>
            <a:ext cx="0" cy="581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37">
            <a:extLst>
              <a:ext uri="{FF2B5EF4-FFF2-40B4-BE49-F238E27FC236}">
                <a16:creationId xmlns:a16="http://schemas.microsoft.com/office/drawing/2014/main" id="{E765F005-7FB3-4C76-86FD-A77CA5A2FEDB}"/>
              </a:ext>
            </a:extLst>
          </p:cNvPr>
          <p:cNvSpPr txBox="1"/>
          <p:nvPr/>
        </p:nvSpPr>
        <p:spPr>
          <a:xfrm>
            <a:off x="4325890" y="5900335"/>
            <a:ext cx="161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Regression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Print"/>
              <a:ea typeface="+mn-ea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33781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6DA7267-6F14-482D-A232-A5D6717F3B20}"/>
              </a:ext>
            </a:extLst>
          </p:cNvPr>
          <p:cNvSpPr txBox="1"/>
          <p:nvPr/>
        </p:nvSpPr>
        <p:spPr>
          <a:xfrm>
            <a:off x="594178" y="393698"/>
            <a:ext cx="3473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Logistic</a:t>
            </a:r>
            <a:r>
              <a:rPr kumimoji="0" sz="2400" b="1" i="0" u="heavy" strike="noStrike" kern="1200" cap="none" spc="-3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(Sigmoid)</a:t>
            </a:r>
            <a:r>
              <a:rPr kumimoji="0" sz="2400" b="1" i="0" u="heavy" strike="noStrike" kern="1200" cap="none" spc="-4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Function</a:t>
            </a:r>
            <a:r>
              <a:rPr kumimoji="0" sz="2400" b="1" i="0" u="heavy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D4DD34C-A2D4-4F6D-B688-C3D1546391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08" y="954339"/>
            <a:ext cx="2997820" cy="1016747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1A677C53-129A-46CB-BFD7-EA722D16D3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0590" y="2107563"/>
            <a:ext cx="4746751" cy="406280"/>
          </a:xfrm>
          <a:prstGeom prst="rect">
            <a:avLst/>
          </a:prstGeom>
        </p:spPr>
      </p:pic>
      <p:grpSp>
        <p:nvGrpSpPr>
          <p:cNvPr id="7" name="object 6">
            <a:extLst>
              <a:ext uri="{FF2B5EF4-FFF2-40B4-BE49-F238E27FC236}">
                <a16:creationId xmlns:a16="http://schemas.microsoft.com/office/drawing/2014/main" id="{4A1E30BE-0688-47EB-A810-15F9FD73FB70}"/>
              </a:ext>
            </a:extLst>
          </p:cNvPr>
          <p:cNvGrpSpPr/>
          <p:nvPr/>
        </p:nvGrpSpPr>
        <p:grpSpPr>
          <a:xfrm>
            <a:off x="2908918" y="2597908"/>
            <a:ext cx="5194300" cy="3492500"/>
            <a:chOff x="6326152" y="1784235"/>
            <a:chExt cx="5194300" cy="349250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E91D59FF-4C48-49E9-877E-10AF266FDD2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6152" y="1784235"/>
              <a:ext cx="5193720" cy="3492213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F424B1-138E-4119-9780-25797759B1C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8002" y="2230373"/>
              <a:ext cx="533400" cy="305562"/>
            </a:xfrm>
            <a:prstGeom prst="rect">
              <a:avLst/>
            </a:prstGeom>
          </p:spPr>
        </p:pic>
      </p:grpSp>
      <p:pic>
        <p:nvPicPr>
          <p:cNvPr id="10" name="object 9">
            <a:extLst>
              <a:ext uri="{FF2B5EF4-FFF2-40B4-BE49-F238E27FC236}">
                <a16:creationId xmlns:a16="http://schemas.microsoft.com/office/drawing/2014/main" id="{F00C7C96-0163-4E51-A96B-BBA72BFA72F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00533" y="5594888"/>
            <a:ext cx="396808" cy="227011"/>
          </a:xfrm>
          <a:prstGeom prst="rect">
            <a:avLst/>
          </a:prstGeom>
        </p:spPr>
      </p:pic>
      <p:pic>
        <p:nvPicPr>
          <p:cNvPr id="15" name="object 14">
            <a:extLst>
              <a:ext uri="{FF2B5EF4-FFF2-40B4-BE49-F238E27FC236}">
                <a16:creationId xmlns:a16="http://schemas.microsoft.com/office/drawing/2014/main" id="{BBC2C325-37DF-4959-95EE-CA9DFB34A90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1468" y="3405925"/>
            <a:ext cx="2232823" cy="391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C64EC5-F6C7-40A4-B263-8ABD146F2D6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7923" y="6146081"/>
            <a:ext cx="4505334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9F50-AE8E-413F-AE14-CC84BC8C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27" y="560103"/>
            <a:ext cx="7200897" cy="13038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Linear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8E96B-C521-49C4-A64F-AEA74D950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1" y="2063521"/>
            <a:ext cx="4215490" cy="42343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1B66C8B-414E-45B7-8028-5E14FD8FB370}"/>
              </a:ext>
            </a:extLst>
          </p:cNvPr>
          <p:cNvGrpSpPr/>
          <p:nvPr/>
        </p:nvGrpSpPr>
        <p:grpSpPr>
          <a:xfrm>
            <a:off x="4572000" y="2063521"/>
            <a:ext cx="4572000" cy="4234376"/>
            <a:chOff x="4459458" y="2615400"/>
            <a:chExt cx="4177012" cy="36824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6CD626-6C29-4990-8DBD-BFD30B38B699}"/>
                </a:ext>
              </a:extLst>
            </p:cNvPr>
            <p:cNvGrpSpPr/>
            <p:nvPr/>
          </p:nvGrpSpPr>
          <p:grpSpPr>
            <a:xfrm>
              <a:off x="4459458" y="2615400"/>
              <a:ext cx="4076676" cy="3682497"/>
              <a:chOff x="1829347" y="2114954"/>
              <a:chExt cx="5485306" cy="3834003"/>
            </a:xfrm>
          </p:grpSpPr>
          <p:grpSp>
            <p:nvGrpSpPr>
              <p:cNvPr id="6" name="object 25">
                <a:extLst>
                  <a:ext uri="{FF2B5EF4-FFF2-40B4-BE49-F238E27FC236}">
                    <a16:creationId xmlns:a16="http://schemas.microsoft.com/office/drawing/2014/main" id="{15925457-813C-4401-A74E-C8B7BA6B5E9C}"/>
                  </a:ext>
                </a:extLst>
              </p:cNvPr>
              <p:cNvGrpSpPr/>
              <p:nvPr/>
            </p:nvGrpSpPr>
            <p:grpSpPr>
              <a:xfrm>
                <a:off x="1829347" y="2114954"/>
                <a:ext cx="5485306" cy="3834003"/>
                <a:chOff x="9188196" y="1183235"/>
                <a:chExt cx="2575984" cy="2089173"/>
              </a:xfrm>
            </p:grpSpPr>
            <p:pic>
              <p:nvPicPr>
                <p:cNvPr id="8" name="object 26">
                  <a:extLst>
                    <a:ext uri="{FF2B5EF4-FFF2-40B4-BE49-F238E27FC236}">
                      <a16:creationId xmlns:a16="http://schemas.microsoft.com/office/drawing/2014/main" id="{4727B6D0-6C2E-40B2-9ACA-C3E0322400C9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352400" y="1183235"/>
                  <a:ext cx="2411780" cy="1974944"/>
                </a:xfrm>
                <a:prstGeom prst="rect">
                  <a:avLst/>
                </a:prstGeom>
              </p:spPr>
            </p:pic>
            <p:sp>
              <p:nvSpPr>
                <p:cNvPr id="9" name="object 27">
                  <a:extLst>
                    <a:ext uri="{FF2B5EF4-FFF2-40B4-BE49-F238E27FC236}">
                      <a16:creationId xmlns:a16="http://schemas.microsoft.com/office/drawing/2014/main" id="{53B62B2E-90AD-48C7-AD7A-C6C129B4F753}"/>
                    </a:ext>
                  </a:extLst>
                </p:cNvPr>
                <p:cNvSpPr/>
                <p:nvPr/>
              </p:nvSpPr>
              <p:spPr>
                <a:xfrm>
                  <a:off x="9188196" y="1670303"/>
                  <a:ext cx="2392045" cy="1602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045" h="1602104">
                      <a:moveTo>
                        <a:pt x="2391537" y="1563624"/>
                      </a:moveTo>
                      <a:lnTo>
                        <a:pt x="2378837" y="1557274"/>
                      </a:lnTo>
                      <a:lnTo>
                        <a:pt x="2315337" y="1525524"/>
                      </a:lnTo>
                      <a:lnTo>
                        <a:pt x="2315337" y="1557274"/>
                      </a:lnTo>
                      <a:lnTo>
                        <a:pt x="44450" y="1557274"/>
                      </a:lnTo>
                      <a:lnTo>
                        <a:pt x="44450" y="76200"/>
                      </a:lnTo>
                      <a:lnTo>
                        <a:pt x="76200" y="76200"/>
                      </a:lnTo>
                      <a:lnTo>
                        <a:pt x="69850" y="63500"/>
                      </a:lnTo>
                      <a:lnTo>
                        <a:pt x="38100" y="0"/>
                      </a:lnTo>
                      <a:lnTo>
                        <a:pt x="0" y="76200"/>
                      </a:lnTo>
                      <a:lnTo>
                        <a:pt x="31750" y="76200"/>
                      </a:lnTo>
                      <a:lnTo>
                        <a:pt x="31750" y="1558417"/>
                      </a:lnTo>
                      <a:lnTo>
                        <a:pt x="38100" y="1558417"/>
                      </a:lnTo>
                      <a:lnTo>
                        <a:pt x="38100" y="1569974"/>
                      </a:lnTo>
                      <a:lnTo>
                        <a:pt x="2315337" y="1569974"/>
                      </a:lnTo>
                      <a:lnTo>
                        <a:pt x="2315337" y="1601724"/>
                      </a:lnTo>
                      <a:lnTo>
                        <a:pt x="2378837" y="1569974"/>
                      </a:lnTo>
                      <a:lnTo>
                        <a:pt x="2391537" y="15636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/>
                    <a:ea typeface="+mn-ea"/>
                    <a:cs typeface="+mn-cs"/>
                  </a:endParaRPr>
                </a:p>
              </p:txBody>
            </p:sp>
            <p:pic>
              <p:nvPicPr>
                <p:cNvPr id="10" name="object 28">
                  <a:extLst>
                    <a:ext uri="{FF2B5EF4-FFF2-40B4-BE49-F238E27FC236}">
                      <a16:creationId xmlns:a16="http://schemas.microsoft.com/office/drawing/2014/main" id="{CE82AB03-85F4-446C-8F34-95BA52693155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558290" y="1466920"/>
                  <a:ext cx="566927" cy="178308"/>
                </a:xfrm>
                <a:prstGeom prst="rect">
                  <a:avLst/>
                </a:prstGeom>
              </p:spPr>
            </p:pic>
          </p:grpSp>
          <p:sp>
            <p:nvSpPr>
              <p:cNvPr id="7" name="object 30">
                <a:extLst>
                  <a:ext uri="{FF2B5EF4-FFF2-40B4-BE49-F238E27FC236}">
                    <a16:creationId xmlns:a16="http://schemas.microsoft.com/office/drawing/2014/main" id="{4389E931-FF02-460A-AD09-17E3A35573C5}"/>
                  </a:ext>
                </a:extLst>
              </p:cNvPr>
              <p:cNvSpPr txBox="1"/>
              <p:nvPr/>
            </p:nvSpPr>
            <p:spPr>
              <a:xfrm>
                <a:off x="1879918" y="2244406"/>
                <a:ext cx="598170" cy="3460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400" b="0" i="0" u="none" strike="noStrike" kern="1200" cap="none" spc="-9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Cambria Math"/>
                  </a:rPr>
                  <a:t> </a:t>
                </a:r>
                <a:r>
                  <a: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D600"/>
                    </a:solidFill>
                    <a:effectLst/>
                    <a:uLnTx/>
                    <a:uFillTx/>
                    <a:latin typeface="Cambria Math"/>
                    <a:ea typeface="+mn-ea"/>
                    <a:cs typeface="Cambria Math"/>
                  </a:rPr>
                  <a:t>𝒚</a:t>
                </a: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+mn-ea"/>
                  <a:cs typeface="Cambria Math"/>
                </a:endParaRPr>
              </a:p>
            </p:txBody>
          </p:sp>
        </p:grpSp>
        <p:pic>
          <p:nvPicPr>
            <p:cNvPr id="11" name="object 31">
              <a:extLst>
                <a:ext uri="{FF2B5EF4-FFF2-40B4-BE49-F238E27FC236}">
                  <a16:creationId xmlns:a16="http://schemas.microsoft.com/office/drawing/2014/main" id="{44FC3B76-1114-4D61-A3FB-7725F61E61C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8298166" y="5988437"/>
              <a:ext cx="338304" cy="309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81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8A950AC-F390-4C0C-ADF6-773DCEB8B1FC}"/>
              </a:ext>
            </a:extLst>
          </p:cNvPr>
          <p:cNvSpPr txBox="1"/>
          <p:nvPr/>
        </p:nvSpPr>
        <p:spPr>
          <a:xfrm>
            <a:off x="749106" y="555753"/>
            <a:ext cx="176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heavy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Classification: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71AB62-D26E-47EB-8541-821A48B934DD}"/>
              </a:ext>
            </a:extLst>
          </p:cNvPr>
          <p:cNvSpPr txBox="1">
            <a:spLocks/>
          </p:cNvSpPr>
          <p:nvPr/>
        </p:nvSpPr>
        <p:spPr>
          <a:xfrm>
            <a:off x="2425529" y="97271"/>
            <a:ext cx="4203432" cy="474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0" lvl="0" indent="0" algn="l" defTabSz="6858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-10" normalizeH="0" baseline="0" noProof="0" dirty="0">
                <a:ln>
                  <a:noFill/>
                </a:ln>
                <a:solidFill>
                  <a:srgbClr val="C6695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Logistic</a:t>
            </a:r>
            <a:r>
              <a:rPr kumimoji="0" lang="en-US" sz="3000" b="0" i="0" u="none" strike="noStrike" kern="1200" cap="none" spc="-30" normalizeH="0" baseline="0" noProof="0" dirty="0">
                <a:ln>
                  <a:noFill/>
                </a:ln>
                <a:solidFill>
                  <a:srgbClr val="C6695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-15" normalizeH="0" baseline="0" noProof="0" dirty="0">
                <a:ln>
                  <a:noFill/>
                </a:ln>
                <a:solidFill>
                  <a:srgbClr val="C6695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Regression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6A2AC373-BBAB-4DD5-8BA2-1575BCFA5B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452" y="4526279"/>
            <a:ext cx="3425190" cy="758951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5AC0DA76-9FDE-429C-9FD9-6259C17B05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60" y="5502402"/>
            <a:ext cx="5444490" cy="230124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902E5DD6-600E-4CD1-BA45-59D9D54B2E1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0" y="6005321"/>
            <a:ext cx="5881878" cy="181356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4E4388F1-A043-4B1D-809B-0DDADA9E04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60" y="3566921"/>
            <a:ext cx="7689342" cy="253745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3DF50AC4-2B9A-4B7A-B769-AAC9C82F45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60" y="3960114"/>
            <a:ext cx="4357878" cy="233172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C6EDD747-6D9F-4A34-9E80-D3E6C6CF7B1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106" y="1040129"/>
            <a:ext cx="7887461" cy="23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7E4EF70-6B4C-4488-9A66-665E951E8B7F}"/>
              </a:ext>
            </a:extLst>
          </p:cNvPr>
          <p:cNvSpPr txBox="1"/>
          <p:nvPr/>
        </p:nvSpPr>
        <p:spPr>
          <a:xfrm>
            <a:off x="630936" y="731324"/>
            <a:ext cx="81592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97815" algn="l"/>
              </a:tabLst>
            </a:pPr>
            <a:r>
              <a:rPr sz="2400" dirty="0">
                <a:latin typeface="Segoe Print"/>
                <a:cs typeface="Segoe Print"/>
              </a:rPr>
              <a:t>-	</a:t>
            </a:r>
            <a:r>
              <a:rPr sz="2400" spc="-5" dirty="0">
                <a:latin typeface="Segoe Print"/>
                <a:cs typeface="Segoe Print"/>
              </a:rPr>
              <a:t>Disease</a:t>
            </a:r>
            <a:r>
              <a:rPr sz="240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prediction:</a:t>
            </a:r>
            <a:r>
              <a:rPr sz="2400" spc="-15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Diagnose </a:t>
            </a:r>
            <a:r>
              <a:rPr sz="2400" dirty="0">
                <a:latin typeface="Segoe Print"/>
                <a:cs typeface="Segoe Print"/>
              </a:rPr>
              <a:t>cancer</a:t>
            </a:r>
            <a:r>
              <a:rPr sz="2400" spc="-5" dirty="0">
                <a:latin typeface="Segoe Print"/>
                <a:cs typeface="Segoe Print"/>
              </a:rPr>
              <a:t> given</a:t>
            </a:r>
            <a:r>
              <a:rPr sz="2400" spc="5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size</a:t>
            </a:r>
            <a:r>
              <a:rPr sz="2400" spc="-1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of</a:t>
            </a:r>
            <a:r>
              <a:rPr sz="2400" spc="-10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the</a:t>
            </a:r>
            <a:r>
              <a:rPr sz="2400" spc="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tumor.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8DEAC53-6255-4BB9-9E89-D5CF7F482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7083" y="103615"/>
            <a:ext cx="3094950" cy="4744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Logistic</a:t>
            </a:r>
            <a:r>
              <a:rPr spc="-30" dirty="0"/>
              <a:t> </a:t>
            </a:r>
            <a:r>
              <a:rPr spc="-15" dirty="0"/>
              <a:t>Regression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C9C3006-E442-4021-95E6-AAEFAA56B1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1556001"/>
            <a:ext cx="2072172" cy="353569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1FCD4D85-FEDC-4600-8D8C-096D00F2CB8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45" y="2056638"/>
            <a:ext cx="7795934" cy="386330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EAA440A3-24F4-4418-9307-BC56B27C075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277" y="2557272"/>
            <a:ext cx="3826764" cy="257553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1FFB3C12-9C4B-4DDE-9C57-8E448B6FE6C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2929127"/>
            <a:ext cx="2733293" cy="364235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354C047B-3B26-4263-9FDC-D06DD12239B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1029" y="2943605"/>
            <a:ext cx="3595878" cy="386330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9C8F8C15-A43B-4052-B5C7-AED5925B045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845" y="3496057"/>
            <a:ext cx="3019044" cy="333753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C996FE18-C1E8-40B9-BE44-77E570F82B4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4188" y="4043934"/>
            <a:ext cx="5609082" cy="494538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C4735029-926F-4C24-8411-23CB9EB980E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81023" y="4795267"/>
            <a:ext cx="5407912" cy="386331"/>
          </a:xfrm>
          <a:prstGeom prst="rect">
            <a:avLst/>
          </a:prstGeom>
        </p:spPr>
      </p:pic>
      <p:pic>
        <p:nvPicPr>
          <p:cNvPr id="14" name="object 12">
            <a:extLst>
              <a:ext uri="{FF2B5EF4-FFF2-40B4-BE49-F238E27FC236}">
                <a16:creationId xmlns:a16="http://schemas.microsoft.com/office/drawing/2014/main" id="{C50983E3-47C4-42A8-B8A2-A9C4F7B8A062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476" y="5384293"/>
            <a:ext cx="5749730" cy="441194"/>
          </a:xfrm>
          <a:prstGeom prst="rect">
            <a:avLst/>
          </a:prstGeom>
        </p:spPr>
      </p:pic>
      <p:pic>
        <p:nvPicPr>
          <p:cNvPr id="15" name="object 13">
            <a:extLst>
              <a:ext uri="{FF2B5EF4-FFF2-40B4-BE49-F238E27FC236}">
                <a16:creationId xmlns:a16="http://schemas.microsoft.com/office/drawing/2014/main" id="{6CEC606A-BF9E-4862-8284-7F10957979E6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61846" y="6082282"/>
            <a:ext cx="2335237" cy="441194"/>
          </a:xfrm>
          <a:prstGeom prst="rect">
            <a:avLst/>
          </a:prstGeom>
        </p:spPr>
      </p:pic>
      <p:pic>
        <p:nvPicPr>
          <p:cNvPr id="16" name="object 14">
            <a:extLst>
              <a:ext uri="{FF2B5EF4-FFF2-40B4-BE49-F238E27FC236}">
                <a16:creationId xmlns:a16="http://schemas.microsoft.com/office/drawing/2014/main" id="{D7917AB1-6EA1-4C33-A6C6-219881604027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52659" y="6027596"/>
            <a:ext cx="2583797" cy="4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A2DD610-4472-40A1-9016-618575C33594}"/>
              </a:ext>
            </a:extLst>
          </p:cNvPr>
          <p:cNvSpPr txBox="1"/>
          <p:nvPr/>
        </p:nvSpPr>
        <p:spPr>
          <a:xfrm>
            <a:off x="1043763" y="663273"/>
            <a:ext cx="247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Decision</a:t>
            </a:r>
            <a:r>
              <a:rPr sz="2400" b="1" u="heavy" spc="-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Boundary: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F339DCD2-1279-4C8B-84D5-28E0CCB918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952" y="1912446"/>
            <a:ext cx="3425952" cy="758951"/>
          </a:xfrm>
          <a:prstGeom prst="rect">
            <a:avLst/>
          </a:prstGeom>
        </p:spPr>
      </p:pic>
      <p:pic>
        <p:nvPicPr>
          <p:cNvPr id="6" name="object 9">
            <a:extLst>
              <a:ext uri="{FF2B5EF4-FFF2-40B4-BE49-F238E27FC236}">
                <a16:creationId xmlns:a16="http://schemas.microsoft.com/office/drawing/2014/main" id="{758995D6-C151-4F10-B14C-A9EC92EA6B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902" y="3095069"/>
            <a:ext cx="2999232" cy="758189"/>
          </a:xfrm>
          <a:prstGeom prst="rect">
            <a:avLst/>
          </a:prstGeom>
        </p:spPr>
      </p:pic>
      <p:pic>
        <p:nvPicPr>
          <p:cNvPr id="7" name="object 10">
            <a:extLst>
              <a:ext uri="{FF2B5EF4-FFF2-40B4-BE49-F238E27FC236}">
                <a16:creationId xmlns:a16="http://schemas.microsoft.com/office/drawing/2014/main" id="{DA8D474B-C0B2-4743-A393-5CC04142994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277" y="4276931"/>
            <a:ext cx="5218938" cy="243839"/>
          </a:xfrm>
          <a:prstGeom prst="rect">
            <a:avLst/>
          </a:prstGeom>
        </p:spPr>
      </p:pic>
      <p:pic>
        <p:nvPicPr>
          <p:cNvPr id="8" name="object 11">
            <a:extLst>
              <a:ext uri="{FF2B5EF4-FFF2-40B4-BE49-F238E27FC236}">
                <a16:creationId xmlns:a16="http://schemas.microsoft.com/office/drawing/2014/main" id="{187103E8-0B44-4696-B379-F17C3EC3FD0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5277" y="4753943"/>
            <a:ext cx="3644646" cy="281939"/>
          </a:xfrm>
          <a:prstGeom prst="rect">
            <a:avLst/>
          </a:prstGeom>
        </p:spPr>
      </p:pic>
      <p:pic>
        <p:nvPicPr>
          <p:cNvPr id="9" name="object 12">
            <a:extLst>
              <a:ext uri="{FF2B5EF4-FFF2-40B4-BE49-F238E27FC236}">
                <a16:creationId xmlns:a16="http://schemas.microsoft.com/office/drawing/2014/main" id="{B173049C-0098-4A14-8A27-5145D55DB35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1641" y="5269055"/>
            <a:ext cx="5634990" cy="227075"/>
          </a:xfrm>
          <a:prstGeom prst="rect">
            <a:avLst/>
          </a:prstGeom>
        </p:spPr>
      </p:pic>
      <p:pic>
        <p:nvPicPr>
          <p:cNvPr id="10" name="object 13">
            <a:extLst>
              <a:ext uri="{FF2B5EF4-FFF2-40B4-BE49-F238E27FC236}">
                <a16:creationId xmlns:a16="http://schemas.microsoft.com/office/drawing/2014/main" id="{47DE4CA3-42A0-4D8A-B3BD-718AF38B119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1641" y="5803979"/>
            <a:ext cx="6497574" cy="585216"/>
          </a:xfrm>
          <a:prstGeom prst="rect">
            <a:avLst/>
          </a:prstGeom>
        </p:spPr>
      </p:pic>
      <p:pic>
        <p:nvPicPr>
          <p:cNvPr id="11" name="object 14">
            <a:extLst>
              <a:ext uri="{FF2B5EF4-FFF2-40B4-BE49-F238E27FC236}">
                <a16:creationId xmlns:a16="http://schemas.microsoft.com/office/drawing/2014/main" id="{F1B2F294-827B-4378-8B28-082E5D5496D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2333" y="1128347"/>
            <a:ext cx="4790694" cy="553212"/>
          </a:xfrm>
          <a:prstGeom prst="rect">
            <a:avLst/>
          </a:prstGeom>
        </p:spPr>
      </p:pic>
      <p:grpSp>
        <p:nvGrpSpPr>
          <p:cNvPr id="12" name="object 4">
            <a:extLst>
              <a:ext uri="{FF2B5EF4-FFF2-40B4-BE49-F238E27FC236}">
                <a16:creationId xmlns:a16="http://schemas.microsoft.com/office/drawing/2014/main" id="{F75D926F-99EC-4C56-A520-32DF6BF1ADD4}"/>
              </a:ext>
            </a:extLst>
          </p:cNvPr>
          <p:cNvGrpSpPr/>
          <p:nvPr/>
        </p:nvGrpSpPr>
        <p:grpSpPr>
          <a:xfrm>
            <a:off x="4840428" y="1872059"/>
            <a:ext cx="3784209" cy="2288285"/>
            <a:chOff x="7622428" y="2028003"/>
            <a:chExt cx="4250055" cy="2896870"/>
          </a:xfrm>
        </p:grpSpPr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F75F8471-DE54-49D2-8A34-48DA74A0896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2428" y="2028003"/>
              <a:ext cx="4091582" cy="2641134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3C0E69C1-142E-4882-9EBA-03D0197F6AC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91193" y="2263901"/>
              <a:ext cx="736853" cy="269748"/>
            </a:xfrm>
            <a:prstGeom prst="rect">
              <a:avLst/>
            </a:prstGeom>
          </p:spPr>
        </p:pic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676C2DF8-2F0F-40C0-B939-862F20B2789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48287" y="4712207"/>
              <a:ext cx="423672" cy="212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9915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1706D0D-B71C-4514-B223-C4E514D66141}"/>
              </a:ext>
            </a:extLst>
          </p:cNvPr>
          <p:cNvSpPr txBox="1"/>
          <p:nvPr/>
        </p:nvSpPr>
        <p:spPr>
          <a:xfrm>
            <a:off x="832749" y="592933"/>
            <a:ext cx="166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Hyper-Plane: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F75253B-3856-4AD5-8772-194D0BB089E5}"/>
              </a:ext>
            </a:extLst>
          </p:cNvPr>
          <p:cNvSpPr txBox="1">
            <a:spLocks/>
          </p:cNvSpPr>
          <p:nvPr/>
        </p:nvSpPr>
        <p:spPr>
          <a:xfrm>
            <a:off x="4720472" y="-12251"/>
            <a:ext cx="3592067" cy="574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10" dirty="0"/>
              <a:t>Logistic</a:t>
            </a:r>
            <a:r>
              <a:rPr lang="en-US" spc="-30" dirty="0"/>
              <a:t> </a:t>
            </a:r>
            <a:r>
              <a:rPr lang="en-US" spc="-15" dirty="0"/>
              <a:t>Regression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0037D815-FCB8-46A1-B7B8-442A7A914D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10" y="1805529"/>
            <a:ext cx="4208423" cy="893328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DB5C4D23-60E6-4DFE-A9B4-56C3909F70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710" y="1124300"/>
            <a:ext cx="7035563" cy="388275"/>
          </a:xfrm>
          <a:prstGeom prst="rect">
            <a:avLst/>
          </a:prstGeom>
        </p:spPr>
      </p:pic>
      <p:grpSp>
        <p:nvGrpSpPr>
          <p:cNvPr id="9" name="object 7">
            <a:extLst>
              <a:ext uri="{FF2B5EF4-FFF2-40B4-BE49-F238E27FC236}">
                <a16:creationId xmlns:a16="http://schemas.microsoft.com/office/drawing/2014/main" id="{ECB22C42-14D2-4A3B-97BF-19DF4EB65654}"/>
              </a:ext>
            </a:extLst>
          </p:cNvPr>
          <p:cNvGrpSpPr/>
          <p:nvPr/>
        </p:nvGrpSpPr>
        <p:grpSpPr>
          <a:xfrm>
            <a:off x="4519321" y="3328842"/>
            <a:ext cx="4481830" cy="2574290"/>
            <a:chOff x="7574280" y="3671315"/>
            <a:chExt cx="4481830" cy="257429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B6831627-6FDF-4B87-94F2-E6AF7CB628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2306" y="3673821"/>
              <a:ext cx="3354524" cy="2571676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B0757324-57CE-487D-879D-171263C3A1F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8520" y="6000749"/>
              <a:ext cx="377951" cy="227076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0B1BE464-0D56-485E-B008-22B795A1022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5790" y="3671315"/>
              <a:ext cx="377951" cy="227075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BA962C6-D5DF-42DB-AA02-B6BE7D7B7DEC}"/>
                </a:ext>
              </a:extLst>
            </p:cNvPr>
            <p:cNvSpPr/>
            <p:nvPr/>
          </p:nvSpPr>
          <p:spPr>
            <a:xfrm>
              <a:off x="7593330" y="3992117"/>
              <a:ext cx="4403090" cy="1480185"/>
            </a:xfrm>
            <a:custGeom>
              <a:avLst/>
              <a:gdLst/>
              <a:ahLst/>
              <a:cxnLst/>
              <a:rect l="l" t="t" r="r" b="b"/>
              <a:pathLst>
                <a:path w="4403090" h="1480185">
                  <a:moveTo>
                    <a:pt x="0" y="0"/>
                  </a:moveTo>
                  <a:lnTo>
                    <a:pt x="4403090" y="147993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C3D7D31-88E5-46CD-993D-B787F371894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8822" y="4873751"/>
              <a:ext cx="906779" cy="239268"/>
            </a:xfrm>
            <a:prstGeom prst="rect">
              <a:avLst/>
            </a:prstGeom>
          </p:spPr>
        </p:pic>
      </p:grpSp>
      <p:pic>
        <p:nvPicPr>
          <p:cNvPr id="15" name="object 13">
            <a:extLst>
              <a:ext uri="{FF2B5EF4-FFF2-40B4-BE49-F238E27FC236}">
                <a16:creationId xmlns:a16="http://schemas.microsoft.com/office/drawing/2014/main" id="{CF47E47A-EE86-47F3-B5F1-CB63B8CE0E2E}"/>
              </a:ext>
            </a:extLst>
          </p:cNvPr>
          <p:cNvPicPr/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0509" y="3265816"/>
            <a:ext cx="4147657" cy="893327"/>
          </a:xfrm>
          <a:prstGeom prst="rect">
            <a:avLst/>
          </a:prstGeom>
        </p:spPr>
      </p:pic>
      <p:pic>
        <p:nvPicPr>
          <p:cNvPr id="16" name="object 14">
            <a:extLst>
              <a:ext uri="{FF2B5EF4-FFF2-40B4-BE49-F238E27FC236}">
                <a16:creationId xmlns:a16="http://schemas.microsoft.com/office/drawing/2014/main" id="{1B88E0CE-2753-4534-B09E-E4D26D7EEAA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967" y="4484906"/>
            <a:ext cx="4280483" cy="448611"/>
          </a:xfrm>
          <a:prstGeom prst="rect">
            <a:avLst/>
          </a:prstGeom>
        </p:spPr>
      </p:pic>
      <p:pic>
        <p:nvPicPr>
          <p:cNvPr id="17" name="object 15">
            <a:extLst>
              <a:ext uri="{FF2B5EF4-FFF2-40B4-BE49-F238E27FC236}">
                <a16:creationId xmlns:a16="http://schemas.microsoft.com/office/drawing/2014/main" id="{C1EC9C1F-A304-45E7-A683-928009A6C807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2129" y="5886265"/>
            <a:ext cx="6883146" cy="284988"/>
          </a:xfrm>
          <a:prstGeom prst="rect">
            <a:avLst/>
          </a:prstGeom>
        </p:spPr>
      </p:pic>
      <p:pic>
        <p:nvPicPr>
          <p:cNvPr id="18" name="object 16">
            <a:extLst>
              <a:ext uri="{FF2B5EF4-FFF2-40B4-BE49-F238E27FC236}">
                <a16:creationId xmlns:a16="http://schemas.microsoft.com/office/drawing/2014/main" id="{4965FAFF-DD3B-41EC-8480-0E07CDB2A660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6821" y="6217226"/>
            <a:ext cx="2381250" cy="281940"/>
          </a:xfrm>
          <a:prstGeom prst="rect">
            <a:avLst/>
          </a:prstGeom>
        </p:spPr>
      </p:pic>
      <p:pic>
        <p:nvPicPr>
          <p:cNvPr id="19" name="object 17">
            <a:extLst>
              <a:ext uri="{FF2B5EF4-FFF2-40B4-BE49-F238E27FC236}">
                <a16:creationId xmlns:a16="http://schemas.microsoft.com/office/drawing/2014/main" id="{6DE55BC8-EC4F-4A97-9D69-2391A4754425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21578" y="6210021"/>
            <a:ext cx="2381250" cy="281940"/>
          </a:xfrm>
          <a:prstGeom prst="rect">
            <a:avLst/>
          </a:prstGeom>
        </p:spPr>
      </p:pic>
      <p:grpSp>
        <p:nvGrpSpPr>
          <p:cNvPr id="20" name="object 18">
            <a:extLst>
              <a:ext uri="{FF2B5EF4-FFF2-40B4-BE49-F238E27FC236}">
                <a16:creationId xmlns:a16="http://schemas.microsoft.com/office/drawing/2014/main" id="{38897644-AE83-4F7A-8DA8-758BFD861EEA}"/>
              </a:ext>
            </a:extLst>
          </p:cNvPr>
          <p:cNvGrpSpPr/>
          <p:nvPr/>
        </p:nvGrpSpPr>
        <p:grpSpPr>
          <a:xfrm>
            <a:off x="4924451" y="1551343"/>
            <a:ext cx="4017010" cy="1532890"/>
            <a:chOff x="7461504" y="1440941"/>
            <a:chExt cx="4017010" cy="1532890"/>
          </a:xfrm>
        </p:grpSpPr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80055DD0-AC20-4A9A-9451-CDB162A4DD09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61504" y="1811847"/>
              <a:ext cx="3819223" cy="719760"/>
            </a:xfrm>
            <a:prstGeom prst="rect">
              <a:avLst/>
            </a:prstGeom>
          </p:spPr>
        </p:pic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8BA90470-9248-4A24-8B2F-CA586389C53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0054" y="2232659"/>
              <a:ext cx="377951" cy="227075"/>
            </a:xfrm>
            <a:prstGeom prst="rect">
              <a:avLst/>
            </a:prstGeom>
          </p:spPr>
        </p:pic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4417FE7E-F3E0-4D52-9DD7-0A8CFF18BF8F}"/>
                </a:ext>
              </a:extLst>
            </p:cNvPr>
            <p:cNvSpPr/>
            <p:nvPr/>
          </p:nvSpPr>
          <p:spPr>
            <a:xfrm>
              <a:off x="9795510" y="1440941"/>
              <a:ext cx="0" cy="1532890"/>
            </a:xfrm>
            <a:custGeom>
              <a:avLst/>
              <a:gdLst/>
              <a:ahLst/>
              <a:cxnLst/>
              <a:rect l="l" t="t" r="r" b="b"/>
              <a:pathLst>
                <a:path h="1532889">
                  <a:moveTo>
                    <a:pt x="0" y="0"/>
                  </a:moveTo>
                  <a:lnTo>
                    <a:pt x="0" y="153289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925BB5F6-C833-4A58-B939-3CB3165B6D24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07702" y="2733294"/>
              <a:ext cx="906779" cy="23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8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7664C03-604C-473F-94DB-1A52D3065E7F}"/>
              </a:ext>
            </a:extLst>
          </p:cNvPr>
          <p:cNvSpPr txBox="1"/>
          <p:nvPr/>
        </p:nvSpPr>
        <p:spPr>
          <a:xfrm>
            <a:off x="663934" y="578865"/>
            <a:ext cx="378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Decision</a:t>
            </a:r>
            <a:r>
              <a:rPr sz="2400" b="1" u="heavy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Boundary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-</a:t>
            </a:r>
            <a:r>
              <a:rPr sz="24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21759D0-C078-421E-9ADE-69D43D342209}"/>
              </a:ext>
            </a:extLst>
          </p:cNvPr>
          <p:cNvSpPr txBox="1">
            <a:spLocks/>
          </p:cNvSpPr>
          <p:nvPr/>
        </p:nvSpPr>
        <p:spPr>
          <a:xfrm>
            <a:off x="4572001" y="170680"/>
            <a:ext cx="3636772" cy="474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10" dirty="0"/>
              <a:t>Logistic</a:t>
            </a:r>
            <a:r>
              <a:rPr lang="en-US" spc="-30" dirty="0"/>
              <a:t> </a:t>
            </a:r>
            <a:r>
              <a:rPr lang="en-US" spc="-15" dirty="0"/>
              <a:t>Regression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D10ED113-3AE2-4500-8FDB-233DEDF619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561" y="1212341"/>
            <a:ext cx="2998470" cy="758951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F1ADF3FD-0555-4C3D-B5C6-8DCD9655A1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407" y="2705100"/>
            <a:ext cx="5218938" cy="243839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6CD2D883-C5DC-4E5B-BF6C-A66D0BADED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123" y="3257550"/>
            <a:ext cx="3642360" cy="274320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400527ED-DFEC-4D40-8E4F-3969ED01A77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123" y="2208276"/>
            <a:ext cx="6707885" cy="254508"/>
          </a:xfrm>
          <a:prstGeom prst="rect">
            <a:avLst/>
          </a:prstGeom>
        </p:spPr>
      </p:pic>
      <p:grpSp>
        <p:nvGrpSpPr>
          <p:cNvPr id="10" name="object 8">
            <a:extLst>
              <a:ext uri="{FF2B5EF4-FFF2-40B4-BE49-F238E27FC236}">
                <a16:creationId xmlns:a16="http://schemas.microsoft.com/office/drawing/2014/main" id="{2D430A34-0180-4F31-A57E-288D0DE1AB12}"/>
              </a:ext>
            </a:extLst>
          </p:cNvPr>
          <p:cNvGrpSpPr/>
          <p:nvPr/>
        </p:nvGrpSpPr>
        <p:grpSpPr>
          <a:xfrm>
            <a:off x="5007610" y="2699768"/>
            <a:ext cx="4136390" cy="4091304"/>
            <a:chOff x="8008619" y="1285494"/>
            <a:chExt cx="4136390" cy="4091304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2D92EB7F-BF8A-4997-8127-A830D570363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1978" y="1485811"/>
              <a:ext cx="4000018" cy="3814748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B5CAD9D3-532A-4CE8-AF2B-89B6FC461B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2225" y="5174741"/>
              <a:ext cx="329946" cy="201929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4B8CE7BD-6ED1-4058-8D62-B5F0F911E6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8619" y="1893570"/>
              <a:ext cx="329946" cy="201929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2F1B7B6D-6F12-499B-902F-7F465377A79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09781" y="1285494"/>
              <a:ext cx="934974" cy="697991"/>
            </a:xfrm>
            <a:prstGeom prst="rect">
              <a:avLst/>
            </a:prstGeom>
          </p:spPr>
        </p:pic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50D2EDFB-3467-49EA-8177-2461044E3E39}"/>
                </a:ext>
              </a:extLst>
            </p:cNvPr>
            <p:cNvSpPr/>
            <p:nvPr/>
          </p:nvSpPr>
          <p:spPr>
            <a:xfrm>
              <a:off x="8277605" y="1927098"/>
              <a:ext cx="3704590" cy="3068320"/>
            </a:xfrm>
            <a:custGeom>
              <a:avLst/>
              <a:gdLst/>
              <a:ahLst/>
              <a:cxnLst/>
              <a:rect l="l" t="t" r="r" b="b"/>
              <a:pathLst>
                <a:path w="3704590" h="3068320">
                  <a:moveTo>
                    <a:pt x="3704082" y="0"/>
                  </a:moveTo>
                  <a:lnTo>
                    <a:pt x="0" y="0"/>
                  </a:lnTo>
                  <a:lnTo>
                    <a:pt x="3704082" y="3067812"/>
                  </a:lnTo>
                  <a:lnTo>
                    <a:pt x="3704082" y="0"/>
                  </a:lnTo>
                  <a:close/>
                </a:path>
              </a:pathLst>
            </a:custGeom>
            <a:solidFill>
              <a:srgbClr val="04478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5C222011-0119-4502-8A93-1D8DAF55207E}"/>
                </a:ext>
              </a:extLst>
            </p:cNvPr>
            <p:cNvSpPr/>
            <p:nvPr/>
          </p:nvSpPr>
          <p:spPr>
            <a:xfrm>
              <a:off x="8277605" y="1927098"/>
              <a:ext cx="3622040" cy="3068320"/>
            </a:xfrm>
            <a:custGeom>
              <a:avLst/>
              <a:gdLst/>
              <a:ahLst/>
              <a:cxnLst/>
              <a:rect l="l" t="t" r="r" b="b"/>
              <a:pathLst>
                <a:path w="3622040" h="3068320">
                  <a:moveTo>
                    <a:pt x="0" y="0"/>
                  </a:moveTo>
                  <a:lnTo>
                    <a:pt x="0" y="3067812"/>
                  </a:lnTo>
                  <a:lnTo>
                    <a:pt x="3621786" y="3067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83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5">
            <a:extLst>
              <a:ext uri="{FF2B5EF4-FFF2-40B4-BE49-F238E27FC236}">
                <a16:creationId xmlns:a16="http://schemas.microsoft.com/office/drawing/2014/main" id="{B277D01F-E0B7-4789-93A3-6555FD6C26A6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0787" y="4316729"/>
            <a:ext cx="998220" cy="219456"/>
          </a:xfrm>
          <a:prstGeom prst="rect">
            <a:avLst/>
          </a:prstGeom>
        </p:spPr>
      </p:pic>
      <p:pic>
        <p:nvPicPr>
          <p:cNvPr id="18" name="object 16">
            <a:extLst>
              <a:ext uri="{FF2B5EF4-FFF2-40B4-BE49-F238E27FC236}">
                <a16:creationId xmlns:a16="http://schemas.microsoft.com/office/drawing/2014/main" id="{66112881-1435-41C8-9AD0-27690B9910CF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45362" y="4284726"/>
            <a:ext cx="1180337" cy="254507"/>
          </a:xfrm>
          <a:prstGeom prst="rect">
            <a:avLst/>
          </a:prstGeom>
        </p:spPr>
      </p:pic>
      <p:pic>
        <p:nvPicPr>
          <p:cNvPr id="24" name="object 22">
            <a:extLst>
              <a:ext uri="{FF2B5EF4-FFF2-40B4-BE49-F238E27FC236}">
                <a16:creationId xmlns:a16="http://schemas.microsoft.com/office/drawing/2014/main" id="{70ECE439-CE46-41AD-8802-A55DD18C799C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0123" y="3897629"/>
            <a:ext cx="4114038" cy="230124"/>
          </a:xfrm>
          <a:prstGeom prst="rect">
            <a:avLst/>
          </a:prstGeom>
        </p:spPr>
      </p:pic>
      <p:pic>
        <p:nvPicPr>
          <p:cNvPr id="25" name="object 23">
            <a:extLst>
              <a:ext uri="{FF2B5EF4-FFF2-40B4-BE49-F238E27FC236}">
                <a16:creationId xmlns:a16="http://schemas.microsoft.com/office/drawing/2014/main" id="{D6D2752D-6B21-45D9-AC85-7AD487672287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0406" y="5151882"/>
            <a:ext cx="433959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04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B704CAE-4063-48C6-B550-6F91E2BF2942}"/>
              </a:ext>
            </a:extLst>
          </p:cNvPr>
          <p:cNvSpPr txBox="1"/>
          <p:nvPr/>
        </p:nvSpPr>
        <p:spPr>
          <a:xfrm>
            <a:off x="700659" y="590169"/>
            <a:ext cx="3893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Non-linear</a:t>
            </a:r>
            <a:r>
              <a:rPr sz="2400" b="1" u="heavy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Decision</a:t>
            </a:r>
            <a:r>
              <a:rPr sz="24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Boundary: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8202549-A7B1-474A-AFC8-E917524E7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53" y="1167054"/>
            <a:ext cx="7815893" cy="391160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DEFB9E6-DCFE-4CAA-8CE7-8FC1B16225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659" y="1876198"/>
            <a:ext cx="6760816" cy="391160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23BB0CCA-4B7C-491A-BD77-C83462C302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575" y="2610574"/>
            <a:ext cx="5323127" cy="1379535"/>
          </a:xfrm>
          <a:prstGeom prst="rect">
            <a:avLst/>
          </a:prstGeom>
        </p:spPr>
      </p:pic>
      <p:pic>
        <p:nvPicPr>
          <p:cNvPr id="9" name="object 8">
            <a:extLst>
              <a:ext uri="{FF2B5EF4-FFF2-40B4-BE49-F238E27FC236}">
                <a16:creationId xmlns:a16="http://schemas.microsoft.com/office/drawing/2014/main" id="{4ECACA79-4D2D-4174-86C1-A228EACC6D6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916" y="4699253"/>
            <a:ext cx="6392301" cy="607313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D1EF63CF-8062-48CA-B7EB-ECF95AF6721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916" y="5588056"/>
            <a:ext cx="7386887" cy="991693"/>
          </a:xfrm>
          <a:prstGeom prst="rect">
            <a:avLst/>
          </a:prstGeom>
        </p:spPr>
      </p:pic>
      <p:grpSp>
        <p:nvGrpSpPr>
          <p:cNvPr id="11" name="object 10">
            <a:extLst>
              <a:ext uri="{FF2B5EF4-FFF2-40B4-BE49-F238E27FC236}">
                <a16:creationId xmlns:a16="http://schemas.microsoft.com/office/drawing/2014/main" id="{6AFE97B0-A99F-4BB3-8BC0-280637E70AE4}"/>
              </a:ext>
            </a:extLst>
          </p:cNvPr>
          <p:cNvGrpSpPr/>
          <p:nvPr/>
        </p:nvGrpSpPr>
        <p:grpSpPr>
          <a:xfrm>
            <a:off x="5964702" y="2518508"/>
            <a:ext cx="2953395" cy="2200381"/>
            <a:chOff x="8624316" y="1696973"/>
            <a:chExt cx="3550920" cy="2856230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E6D98A81-BB01-44A1-96E6-CB5328A668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6652" y="1696973"/>
              <a:ext cx="3148583" cy="2661666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6F60E29A-79FC-48BF-BB0C-E62E50B2935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72494" y="4325873"/>
              <a:ext cx="377951" cy="227075"/>
            </a:xfrm>
            <a:prstGeom prst="rect">
              <a:avLst/>
            </a:prstGeom>
          </p:spPr>
        </p:pic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941CAD62-FDEA-42F6-820F-DEF3134E3DC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4316" y="1844801"/>
              <a:ext cx="377190" cy="227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30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74-EB78-4603-9166-13C58CB2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2208629"/>
            <a:ext cx="8750105" cy="205427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/>
              <a:t>Multi-Class Classification/Multinomial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3538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C03B-E60F-4EEF-A5D0-F1B46E4C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2" y="746311"/>
            <a:ext cx="7024744" cy="1143000"/>
          </a:xfrm>
        </p:spPr>
        <p:txBody>
          <a:bodyPr>
            <a:normAutofit/>
          </a:bodyPr>
          <a:lstStyle/>
          <a:p>
            <a:r>
              <a:rPr lang="en-US" sz="4000" i="1" dirty="0"/>
              <a:t>Multiclass Classifiers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7811-E9FA-4D6F-A1BE-F7DD380F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82" y="1889311"/>
            <a:ext cx="7551867" cy="423189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Binary classifiers distinguish between two classes</a:t>
            </a:r>
          </a:p>
          <a:p>
            <a:r>
              <a:rPr lang="en-US" sz="2800" i="1" dirty="0"/>
              <a:t>M</a:t>
            </a:r>
            <a:r>
              <a:rPr lang="en-US" sz="2800" i="1"/>
              <a:t>ulticlass </a:t>
            </a:r>
            <a:r>
              <a:rPr lang="en-US" sz="2800" i="1" dirty="0"/>
              <a:t>classifiers </a:t>
            </a:r>
            <a:r>
              <a:rPr lang="en-US" sz="2800" dirty="0"/>
              <a:t>(also called </a:t>
            </a:r>
            <a:r>
              <a:rPr lang="en-US" sz="2800" i="1" dirty="0"/>
              <a:t>multinomial classifiers</a:t>
            </a:r>
            <a:r>
              <a:rPr lang="en-US" sz="2800" dirty="0"/>
              <a:t>) can distinguish between more than two classes</a:t>
            </a:r>
          </a:p>
          <a:p>
            <a:r>
              <a:rPr lang="en-US" sz="2200" dirty="0"/>
              <a:t>Some algorithms (such as Random Forest classifiers or naive Bayes classifiers) are capable of handling multiple classes directly. </a:t>
            </a:r>
          </a:p>
          <a:p>
            <a:r>
              <a:rPr lang="en-US" sz="2200" dirty="0"/>
              <a:t>Others (such as Support Vector Machine classifiers or Linear classifiers) are strictly binary classifiers. </a:t>
            </a:r>
          </a:p>
          <a:p>
            <a:r>
              <a:rPr lang="en-US" sz="2200" dirty="0"/>
              <a:t>However, there are various strategies that you can use to perform multiclass classification using multiple binary classifiers.</a:t>
            </a:r>
          </a:p>
        </p:txBody>
      </p:sp>
    </p:spTree>
    <p:extLst>
      <p:ext uri="{BB962C8B-B14F-4D97-AF65-F5344CB8AC3E}">
        <p14:creationId xmlns:p14="http://schemas.microsoft.com/office/powerpoint/2010/main" val="3993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C03B-E60F-4EEF-A5D0-F1B46E4C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58" y="422754"/>
            <a:ext cx="7024744" cy="1143000"/>
          </a:xfrm>
        </p:spPr>
        <p:txBody>
          <a:bodyPr>
            <a:normAutofit/>
          </a:bodyPr>
          <a:lstStyle/>
          <a:p>
            <a:r>
              <a:rPr lang="en-US" sz="4000" i="1" dirty="0"/>
              <a:t>Multiclass Classifiers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7811-E9FA-4D6F-A1BE-F7DD380F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58" y="1565754"/>
            <a:ext cx="7551867" cy="5292246"/>
          </a:xfrm>
        </p:spPr>
        <p:txBody>
          <a:bodyPr>
            <a:noAutofit/>
          </a:bodyPr>
          <a:lstStyle/>
          <a:p>
            <a:r>
              <a:rPr lang="en-US" sz="2800" dirty="0"/>
              <a:t>For example, one way to create a system that can classify the digit images into 10 classes (from 0 to 9) is to train 10 binary classifiers, one for each digit (a 0-detector, a 1-detector, a 2-detector, and so on)</a:t>
            </a:r>
          </a:p>
          <a:p>
            <a:r>
              <a:rPr lang="en-US" sz="2800" dirty="0"/>
              <a:t> Then when you want to classify an image, you get the decision score from each classifier for that image and you select the class whose classifier outputs the highest score</a:t>
            </a:r>
          </a:p>
          <a:p>
            <a:r>
              <a:rPr lang="en-US" sz="2800" dirty="0"/>
              <a:t>This is called the </a:t>
            </a:r>
            <a:r>
              <a:rPr lang="en-US" sz="2800" b="1" i="1" dirty="0">
                <a:solidFill>
                  <a:srgbClr val="C00000"/>
                </a:solidFill>
              </a:rPr>
              <a:t>one-versus-all (</a:t>
            </a:r>
            <a:r>
              <a:rPr lang="en-US" sz="2800" b="1" i="1" dirty="0" err="1">
                <a:solidFill>
                  <a:srgbClr val="C00000"/>
                </a:solidFill>
              </a:rPr>
              <a:t>OvA</a:t>
            </a:r>
            <a:r>
              <a:rPr lang="en-US" sz="2800" b="1" i="1" dirty="0">
                <a:solidFill>
                  <a:srgbClr val="C00000"/>
                </a:solidFill>
              </a:rPr>
              <a:t>) </a:t>
            </a:r>
            <a:r>
              <a:rPr lang="en-US" sz="2800" dirty="0"/>
              <a:t>strategy (also called </a:t>
            </a:r>
            <a:r>
              <a:rPr lang="en-US" sz="2800" b="1" i="1" dirty="0">
                <a:solidFill>
                  <a:srgbClr val="C00000"/>
                </a:solidFill>
              </a:rPr>
              <a:t>one-versus-the-rest</a:t>
            </a:r>
            <a:r>
              <a:rPr lang="en-US" sz="2800" dirty="0"/>
              <a:t>)..</a:t>
            </a:r>
          </a:p>
        </p:txBody>
      </p:sp>
    </p:spTree>
    <p:extLst>
      <p:ext uri="{BB962C8B-B14F-4D97-AF65-F5344CB8AC3E}">
        <p14:creationId xmlns:p14="http://schemas.microsoft.com/office/powerpoint/2010/main" val="4025107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045C5F2-AB26-4957-912D-ACEC01FD35B5}"/>
              </a:ext>
            </a:extLst>
          </p:cNvPr>
          <p:cNvSpPr txBox="1"/>
          <p:nvPr/>
        </p:nvSpPr>
        <p:spPr>
          <a:xfrm>
            <a:off x="671263" y="75888"/>
            <a:ext cx="7663815" cy="10624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084954">
              <a:lnSpc>
                <a:spcPct val="100000"/>
              </a:lnSpc>
              <a:spcBef>
                <a:spcPts val="405"/>
              </a:spcBef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Logistic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Regression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32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Multi-Class</a:t>
            </a:r>
            <a:r>
              <a:rPr sz="3200" b="1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(Multinomial) </a:t>
            </a:r>
            <a:r>
              <a:rPr sz="32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Classification: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5A55B66-CB53-45EB-BD62-BCEDA0A41717}"/>
              </a:ext>
            </a:extLst>
          </p:cNvPr>
          <p:cNvSpPr txBox="1"/>
          <p:nvPr/>
        </p:nvSpPr>
        <p:spPr>
          <a:xfrm>
            <a:off x="648928" y="1703635"/>
            <a:ext cx="775891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Option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Build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one-vs-all</a:t>
            </a:r>
            <a:r>
              <a:rPr sz="3200" b="1" u="heavy" spc="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(OvA)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one-vs-rest</a:t>
            </a:r>
            <a:r>
              <a:rPr sz="3200" b="1" u="heavy" spc="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(OvR)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classifier: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CA22B640-8DA4-4F4B-BB34-D297CEB4B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29" y="2850262"/>
            <a:ext cx="8044904" cy="506787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B7B9D01F-1302-4B94-B7DC-82186C87CF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929" y="3430145"/>
            <a:ext cx="7661432" cy="506789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BE13B2BD-D2F9-48A6-8BDA-8B60C555B32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928" y="4031363"/>
            <a:ext cx="7661433" cy="506789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389BD976-E766-40A1-B663-D16B4053138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97" y="5503495"/>
            <a:ext cx="6455254" cy="791112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E48ABB4D-8EE7-4E68-A6E3-F0BFB59A09B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929" y="4632581"/>
            <a:ext cx="6212936" cy="506789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AC822B4C-E8FF-4B96-B6A1-CAADA90404C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97" y="1354505"/>
            <a:ext cx="5948817" cy="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575E-443E-4777-B35F-46D4CBDE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942198"/>
            <a:ext cx="7024744" cy="54370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1E7B-2272-4822-9EA0-3F8A136A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19" y="1485900"/>
            <a:ext cx="4210681" cy="2171700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decision boundary </a:t>
            </a:r>
            <a:r>
              <a:rPr lang="en-US" sz="3200" dirty="0"/>
              <a:t>is a line (or a surface, in higher dimensions) that separates the two classes. </a:t>
            </a:r>
          </a:p>
          <a:p>
            <a:r>
              <a:rPr lang="en-US" sz="3200" dirty="0"/>
              <a:t>If decision boundary is a straight line is call </a:t>
            </a:r>
            <a:r>
              <a:rPr lang="en-US" sz="3200" b="1" dirty="0"/>
              <a:t>Linear Separator</a:t>
            </a:r>
            <a:r>
              <a:rPr lang="en-US" sz="3200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9EFB25-8377-42FE-8C42-EC6CFB36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61" y="1814731"/>
            <a:ext cx="4422439" cy="2930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349ABF-EB2F-45B5-8FB0-84354B3FD4F9}"/>
              </a:ext>
            </a:extLst>
          </p:cNvPr>
          <p:cNvSpPr/>
          <p:nvPr/>
        </p:nvSpPr>
        <p:spPr>
          <a:xfrm>
            <a:off x="4646780" y="4775294"/>
            <a:ext cx="3948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dirty="0">
                <a:solidFill>
                  <a:srgbClr val="FF0000"/>
                </a:solidFill>
                <a:latin typeface="Times-Roman"/>
              </a:rPr>
              <a:t>body wave magnitude: </a:t>
            </a:r>
            <a:r>
              <a:rPr lang="en-US" dirty="0">
                <a:solidFill>
                  <a:srgbClr val="FF0000"/>
                </a:solidFill>
                <a:latin typeface="CMMI10"/>
              </a:rPr>
              <a:t>x</a:t>
            </a:r>
            <a:r>
              <a:rPr lang="en-US" dirty="0">
                <a:solidFill>
                  <a:srgbClr val="FF0000"/>
                </a:solidFill>
                <a:latin typeface="CMR7"/>
              </a:rPr>
              <a:t>1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and surface wave magnitude </a:t>
            </a:r>
            <a:r>
              <a:rPr lang="en-US" dirty="0">
                <a:solidFill>
                  <a:srgbClr val="FF0000"/>
                </a:solidFill>
                <a:latin typeface="CMMI10"/>
              </a:rPr>
              <a:t>x</a:t>
            </a:r>
            <a:r>
              <a:rPr lang="en-US" dirty="0">
                <a:solidFill>
                  <a:srgbClr val="FF0000"/>
                </a:solidFill>
                <a:latin typeface="CMR7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,  earthquakes (white circles) and nuclear explosions (black circles)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48AA9A-6222-48A7-8514-07080B71C13B}"/>
              </a:ext>
            </a:extLst>
          </p:cNvPr>
          <p:cNvCxnSpPr>
            <a:cxnSpLocks/>
          </p:cNvCxnSpPr>
          <p:nvPr/>
        </p:nvCxnSpPr>
        <p:spPr>
          <a:xfrm flipV="1">
            <a:off x="5584874" y="2160270"/>
            <a:ext cx="3197807" cy="186309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24EFA9-23E3-4E80-BDA3-246A99CDAD56}"/>
              </a:ext>
            </a:extLst>
          </p:cNvPr>
          <p:cNvSpPr/>
          <p:nvPr/>
        </p:nvSpPr>
        <p:spPr>
          <a:xfrm>
            <a:off x="5756015" y="1835167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/>
              </a:rPr>
              <a:t>− 4.9 + 1.7x</a:t>
            </a:r>
            <a:r>
              <a:rPr lang="en-US" b="1" baseline="-25000" dirty="0">
                <a:solidFill>
                  <a:srgbClr val="FF0000"/>
                </a:solidFill>
                <a:latin typeface="Cambria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ambria"/>
              </a:rPr>
              <a:t> − x</a:t>
            </a:r>
            <a:r>
              <a:rPr lang="en-US" b="1" baseline="-25000" dirty="0">
                <a:solidFill>
                  <a:srgbClr val="FF0000"/>
                </a:solidFill>
                <a:latin typeface="Cambria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ambria"/>
              </a:rPr>
              <a:t> = 0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C591A-14E4-4980-94CC-A6D0E76F9162}"/>
              </a:ext>
            </a:extLst>
          </p:cNvPr>
          <p:cNvSpPr/>
          <p:nvPr/>
        </p:nvSpPr>
        <p:spPr>
          <a:xfrm>
            <a:off x="7259608" y="2722483"/>
            <a:ext cx="2065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decision boundary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7D6C-AB58-4FC5-A262-5142E1C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one-versus-one </a:t>
            </a:r>
            <a:r>
              <a:rPr lang="en-US" sz="4400" dirty="0"/>
              <a:t>(</a:t>
            </a:r>
            <a:r>
              <a:rPr lang="en-US" sz="4400" dirty="0" err="1"/>
              <a:t>OvO</a:t>
            </a:r>
            <a:r>
              <a:rPr lang="en-US" sz="4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D7D4-62CC-483B-BE1C-F44C40E8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7425258" cy="3508977"/>
          </a:xfrm>
        </p:spPr>
        <p:txBody>
          <a:bodyPr>
            <a:noAutofit/>
          </a:bodyPr>
          <a:lstStyle/>
          <a:p>
            <a:r>
              <a:rPr lang="en-US" sz="3200" dirty="0"/>
              <a:t>Another strategy is to train a binary classifier for every pair of digits: one to distinguish</a:t>
            </a:r>
          </a:p>
          <a:p>
            <a:r>
              <a:rPr lang="en-US" sz="3200" dirty="0"/>
              <a:t>0s and 1s, another to distinguish 0s and 2s, another for 1s and 2s, and so on.</a:t>
            </a:r>
          </a:p>
          <a:p>
            <a:r>
              <a:rPr lang="en-US" sz="3200" dirty="0"/>
              <a:t>This is called the </a:t>
            </a:r>
            <a:r>
              <a:rPr lang="en-US" sz="3200" i="1" dirty="0"/>
              <a:t>one-versus-one </a:t>
            </a:r>
            <a:r>
              <a:rPr lang="en-US" sz="3200" dirty="0"/>
              <a:t>(</a:t>
            </a:r>
            <a:r>
              <a:rPr lang="en-US" sz="3200" dirty="0" err="1"/>
              <a:t>OvO</a:t>
            </a:r>
            <a:r>
              <a:rPr lang="en-US" sz="3200" dirty="0"/>
              <a:t>) strategy.</a:t>
            </a:r>
          </a:p>
        </p:txBody>
      </p:sp>
    </p:spTree>
    <p:extLst>
      <p:ext uri="{BB962C8B-B14F-4D97-AF65-F5344CB8AC3E}">
        <p14:creationId xmlns:p14="http://schemas.microsoft.com/office/powerpoint/2010/main" val="1105307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6809C4B-D1B8-40C4-B0D4-60E754E03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665" y="42419"/>
            <a:ext cx="7663815" cy="5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Multi-Class</a:t>
            </a:r>
            <a:r>
              <a:rPr sz="3200" u="heavy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(Multinomial) </a:t>
            </a:r>
            <a:r>
              <a:rPr sz="32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Classification:</a:t>
            </a:r>
            <a:endParaRPr sz="3200" dirty="0"/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E8F838AD-AD12-4E7D-8947-885C1E99F2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108" y="970671"/>
            <a:ext cx="7540372" cy="41719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9D74689-997B-4A2E-B848-61CF65EED231}"/>
              </a:ext>
            </a:extLst>
          </p:cNvPr>
          <p:cNvGrpSpPr/>
          <p:nvPr/>
        </p:nvGrpSpPr>
        <p:grpSpPr>
          <a:xfrm>
            <a:off x="512561" y="1629840"/>
            <a:ext cx="8118877" cy="4123845"/>
            <a:chOff x="603092" y="1235946"/>
            <a:chExt cx="7765923" cy="291543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291D035-194A-4987-8B3F-73B1EEEDAD2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01" y="2087996"/>
              <a:ext cx="7663814" cy="42126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9E19334-11C4-41C2-B9D1-EF56E653272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201" y="2680333"/>
              <a:ext cx="7495794" cy="572644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E28FAE2-0261-442C-AF59-C6FA139F13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201" y="3316664"/>
              <a:ext cx="7482078" cy="834712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DAD409C-9344-47C9-ABCD-50ACB18B8CC7}"/>
                </a:ext>
              </a:extLst>
            </p:cNvPr>
            <p:cNvSpPr txBox="1"/>
            <p:nvPr/>
          </p:nvSpPr>
          <p:spPr>
            <a:xfrm>
              <a:off x="603092" y="1235946"/>
              <a:ext cx="7482078" cy="70534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00" b="1" u="heavy" spc="-5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Option</a:t>
              </a:r>
              <a:r>
                <a:rPr sz="3200" b="1" u="heavy" spc="-1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3200" b="1" u="heavy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2:</a:t>
              </a:r>
              <a:r>
                <a:rPr sz="3200" b="1" u="heavy" spc="-1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3200" b="1" u="heavy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Build</a:t>
              </a:r>
              <a:r>
                <a:rPr sz="3200" b="1" u="heavy" spc="-1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3200" b="1" u="heavy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an </a:t>
              </a:r>
              <a:r>
                <a:rPr sz="3200" b="1" u="heavy" spc="-5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all-vs-all</a:t>
              </a:r>
              <a:r>
                <a:rPr sz="3200" b="1" u="heavy" spc="1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3200" b="1" u="heavy" spc="-5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classifier (commonly</a:t>
              </a:r>
              <a:r>
                <a:rPr sz="3200" b="1" u="heavy" spc="-2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3200" b="1" u="heavy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known</a:t>
              </a:r>
              <a:r>
                <a:rPr sz="3200" b="1" u="heavy" spc="-2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3200" b="1" u="heavy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as </a:t>
              </a:r>
              <a:r>
                <a:rPr sz="3200" b="1" u="heavy" spc="-5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one-vs-one</a:t>
              </a:r>
              <a:r>
                <a:rPr sz="3200" b="1" u="heavy" spc="1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 </a:t>
              </a:r>
              <a:r>
                <a:rPr sz="3200" b="1" u="heavy" spc="-5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classifier):</a:t>
              </a:r>
              <a:endParaRPr sz="32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5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6809C4B-D1B8-40C4-B0D4-60E754E03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092" y="475479"/>
            <a:ext cx="7663815" cy="60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3600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Multi-Class</a:t>
            </a:r>
            <a:r>
              <a:rPr sz="3600" spc="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600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(Multinomial) </a:t>
            </a:r>
            <a:r>
              <a:rPr sz="3600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Classification:</a:t>
            </a:r>
            <a:endParaRPr sz="3600"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DAD409C-9344-47C9-ABCD-50ACB18B8CC7}"/>
              </a:ext>
            </a:extLst>
          </p:cNvPr>
          <p:cNvSpPr txBox="1"/>
          <p:nvPr/>
        </p:nvSpPr>
        <p:spPr>
          <a:xfrm>
            <a:off x="744588" y="1219563"/>
            <a:ext cx="748207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Option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2: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Build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all-vs-all</a:t>
            </a:r>
            <a:r>
              <a:rPr sz="3200" b="1" u="heavy" spc="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classifier (commonly</a:t>
            </a:r>
            <a:r>
              <a:rPr sz="32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known</a:t>
            </a:r>
            <a:r>
              <a:rPr sz="32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one-vs-one</a:t>
            </a:r>
            <a:r>
              <a:rPr sz="3200" b="1" u="heavy" spc="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classifier):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CDAC1-0C2F-42D6-891F-00532A6D1D87}"/>
              </a:ext>
            </a:extLst>
          </p:cNvPr>
          <p:cNvGrpSpPr/>
          <p:nvPr/>
        </p:nvGrpSpPr>
        <p:grpSpPr>
          <a:xfrm>
            <a:off x="603093" y="2624180"/>
            <a:ext cx="7942090" cy="1055093"/>
            <a:chOff x="1116299" y="3043636"/>
            <a:chExt cx="7428883" cy="63589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F0EDF1D3-654B-4A65-BB2F-76E4B9852A64}"/>
                </a:ext>
              </a:extLst>
            </p:cNvPr>
            <p:cNvSpPr txBox="1"/>
            <p:nvPr/>
          </p:nvSpPr>
          <p:spPr>
            <a:xfrm>
              <a:off x="1116299" y="3043636"/>
              <a:ext cx="1461135" cy="388761"/>
            </a:xfrm>
            <a:prstGeom prst="rect">
              <a:avLst/>
            </a:prstGeom>
            <a:solidFill>
              <a:srgbClr val="5B9BD4"/>
            </a:solidFill>
            <a:ln w="12700">
              <a:solidFill>
                <a:srgbClr val="41709C"/>
              </a:solidFill>
            </a:ln>
          </p:spPr>
          <p:txBody>
            <a:bodyPr vert="horz" wrap="square" lIns="0" tIns="29209" rIns="0" bIns="0" rtlCol="0">
              <a:spAutoFit/>
            </a:bodyPr>
            <a:lstStyle/>
            <a:p>
              <a:pPr marL="445134" marR="215265" indent="-224154">
                <a:lnSpc>
                  <a:spcPct val="100000"/>
                </a:lnSpc>
                <a:spcBef>
                  <a:spcPts val="229"/>
                </a:spcBef>
              </a:pPr>
              <a:r>
                <a:rPr sz="20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Classifier</a:t>
              </a:r>
              <a:r>
                <a:rPr sz="2000" b="1" spc="-7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1 </a:t>
              </a:r>
              <a:r>
                <a:rPr sz="2000" b="1" spc="-39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20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vs</a:t>
              </a:r>
              <a:r>
                <a:rPr sz="20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B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37254A24-133E-4F99-8D61-7DD5B00C5F97}"/>
                </a:ext>
              </a:extLst>
            </p:cNvPr>
            <p:cNvSpPr txBox="1"/>
            <p:nvPr/>
          </p:nvSpPr>
          <p:spPr>
            <a:xfrm>
              <a:off x="3626677" y="3043636"/>
              <a:ext cx="1461770" cy="388761"/>
            </a:xfrm>
            <a:prstGeom prst="rect">
              <a:avLst/>
            </a:prstGeom>
            <a:solidFill>
              <a:srgbClr val="5B9BD4"/>
            </a:solidFill>
            <a:ln w="12700">
              <a:solidFill>
                <a:srgbClr val="41709C"/>
              </a:solidFill>
            </a:ln>
          </p:spPr>
          <p:txBody>
            <a:bodyPr vert="horz" wrap="square" lIns="0" tIns="29209" rIns="0" bIns="0" rtlCol="0">
              <a:spAutoFit/>
            </a:bodyPr>
            <a:lstStyle/>
            <a:p>
              <a:pPr marL="454025" marR="215265" indent="-232410">
                <a:lnSpc>
                  <a:spcPct val="100000"/>
                </a:lnSpc>
                <a:spcBef>
                  <a:spcPts val="229"/>
                </a:spcBef>
              </a:pPr>
              <a:r>
                <a:rPr sz="20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Classifier</a:t>
              </a:r>
              <a:r>
                <a:rPr sz="2000" b="1" spc="-7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2 </a:t>
              </a:r>
              <a:r>
                <a:rPr sz="2000" b="1" spc="-39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B</a:t>
              </a:r>
              <a:r>
                <a:rPr sz="20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 vs</a:t>
              </a:r>
              <a:r>
                <a:rPr sz="20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B39E2012-F6E9-4C3F-885D-65F7B0758B6E}"/>
                </a:ext>
              </a:extLst>
            </p:cNvPr>
            <p:cNvSpPr txBox="1"/>
            <p:nvPr/>
          </p:nvSpPr>
          <p:spPr>
            <a:xfrm>
              <a:off x="6290042" y="3043636"/>
              <a:ext cx="1461135" cy="388761"/>
            </a:xfrm>
            <a:prstGeom prst="rect">
              <a:avLst/>
            </a:prstGeom>
            <a:solidFill>
              <a:srgbClr val="5B9BD4"/>
            </a:solidFill>
            <a:ln w="12700">
              <a:solidFill>
                <a:srgbClr val="41709C"/>
              </a:solidFill>
            </a:ln>
          </p:spPr>
          <p:txBody>
            <a:bodyPr vert="horz" wrap="square" lIns="0" tIns="29209" rIns="0" bIns="0" rtlCol="0">
              <a:spAutoFit/>
            </a:bodyPr>
            <a:lstStyle/>
            <a:p>
              <a:pPr marL="449580" marR="214629" indent="-227965">
                <a:lnSpc>
                  <a:spcPct val="100000"/>
                </a:lnSpc>
                <a:spcBef>
                  <a:spcPts val="229"/>
                </a:spcBef>
              </a:pPr>
              <a:r>
                <a:rPr sz="2000" b="1" spc="-10" dirty="0">
                  <a:solidFill>
                    <a:srgbClr val="FFFFFF"/>
                  </a:solidFill>
                  <a:latin typeface="Calibri"/>
                  <a:cs typeface="Calibri"/>
                </a:rPr>
                <a:t>Classifier</a:t>
              </a:r>
              <a:r>
                <a:rPr sz="2000" b="1" spc="-7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3 </a:t>
              </a:r>
              <a:r>
                <a:rPr sz="2000" b="1" spc="-39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2000" b="1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vs</a:t>
              </a:r>
              <a:r>
                <a:rPr sz="20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endParaRPr sz="2000">
                <a:latin typeface="Calibri"/>
                <a:cs typeface="Calibri"/>
              </a:endParaRPr>
            </a:p>
          </p:txBody>
        </p:sp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24EBEE08-7511-4BEE-86E5-C7C98B386D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4792" y="3106501"/>
              <a:ext cx="627888" cy="254507"/>
            </a:xfrm>
            <a:prstGeom prst="rect">
              <a:avLst/>
            </a:prstGeom>
          </p:spPr>
        </p:pic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D4581E92-9789-4BE5-B4C0-A1A8889A2B6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4792" y="3425018"/>
              <a:ext cx="643128" cy="254508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AA4B38E7-A08B-45FB-99CD-6542B92A0A4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0514" y="3106501"/>
              <a:ext cx="643127" cy="254507"/>
            </a:xfrm>
            <a:prstGeom prst="rect">
              <a:avLst/>
            </a:prstGeom>
          </p:spPr>
        </p:pic>
        <p:pic>
          <p:nvPicPr>
            <p:cNvPr id="19" name="object 17">
              <a:extLst>
                <a:ext uri="{FF2B5EF4-FFF2-40B4-BE49-F238E27FC236}">
                  <a16:creationId xmlns:a16="http://schemas.microsoft.com/office/drawing/2014/main" id="{AA488F03-7FC0-4DC7-8914-B1A975E21D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0514" y="3425018"/>
              <a:ext cx="637032" cy="254508"/>
            </a:xfrm>
            <a:prstGeom prst="rect">
              <a:avLst/>
            </a:prstGeom>
          </p:spPr>
        </p:pic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D2442B29-9D28-4E52-91B3-685DE8C299B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7294" y="3106501"/>
              <a:ext cx="627888" cy="254507"/>
            </a:xfrm>
            <a:prstGeom prst="rect">
              <a:avLst/>
            </a:prstGeom>
          </p:spPr>
        </p:pic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A76218DA-08B9-4088-86BF-3F1D010A7F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8151" y="3425018"/>
              <a:ext cx="637031" cy="25450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B1BC1A-EBE1-4B9F-AB09-16BE169225A4}"/>
              </a:ext>
            </a:extLst>
          </p:cNvPr>
          <p:cNvGrpSpPr/>
          <p:nvPr/>
        </p:nvGrpSpPr>
        <p:grpSpPr>
          <a:xfrm>
            <a:off x="2800111" y="4013982"/>
            <a:ext cx="3334141" cy="2485291"/>
            <a:chOff x="9773508" y="4167123"/>
            <a:chExt cx="2534285" cy="2242820"/>
          </a:xfrm>
        </p:grpSpPr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395237EA-F062-4BB6-9E98-B5DE68117BD9}"/>
                </a:ext>
              </a:extLst>
            </p:cNvPr>
            <p:cNvPicPr/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89458" y="4998720"/>
              <a:ext cx="627887" cy="254508"/>
            </a:xfrm>
            <a:prstGeom prst="rect">
              <a:avLst/>
            </a:prstGeom>
          </p:spPr>
        </p:pic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948610DD-5D00-4A2F-B60E-5E742B9D563A}"/>
                </a:ext>
              </a:extLst>
            </p:cNvPr>
            <p:cNvPicPr/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14933" y="4998720"/>
              <a:ext cx="627888" cy="254508"/>
            </a:xfrm>
            <a:prstGeom prst="rect">
              <a:avLst/>
            </a:prstGeom>
          </p:spPr>
        </p:pic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BDBD18ED-FB26-43B3-8942-48123856A74E}"/>
                </a:ext>
              </a:extLst>
            </p:cNvPr>
            <p:cNvPicPr/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181177" y="5041391"/>
              <a:ext cx="169164" cy="169163"/>
            </a:xfrm>
            <a:prstGeom prst="rect">
              <a:avLst/>
            </a:prstGeom>
          </p:spPr>
        </p:pic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FEE689ED-4870-478B-8632-149851D6B987}"/>
                </a:ext>
              </a:extLst>
            </p:cNvPr>
            <p:cNvPicPr/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14933" y="5574791"/>
              <a:ext cx="643127" cy="254507"/>
            </a:xfrm>
            <a:prstGeom prst="rect">
              <a:avLst/>
            </a:prstGeom>
          </p:spPr>
        </p:pic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B0A0A2D9-2018-4F12-B1E5-3A9B55CBC6A1}"/>
                </a:ext>
              </a:extLst>
            </p:cNvPr>
            <p:cNvPicPr/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97841" y="5574791"/>
              <a:ext cx="643127" cy="254507"/>
            </a:xfrm>
            <a:prstGeom prst="rect">
              <a:avLst/>
            </a:prstGeom>
          </p:spPr>
        </p:pic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A4B6F172-B465-448E-BD28-F4C313CF9775}"/>
                </a:ext>
              </a:extLst>
            </p:cNvPr>
            <p:cNvPicPr/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181177" y="5617464"/>
              <a:ext cx="169164" cy="169164"/>
            </a:xfrm>
            <a:prstGeom prst="rect">
              <a:avLst/>
            </a:prstGeom>
          </p:spPr>
        </p:pic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F9F76E69-6FA0-44C1-AAEB-4706723E328C}"/>
                </a:ext>
              </a:extLst>
            </p:cNvPr>
            <p:cNvPicPr/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03936" y="6144005"/>
              <a:ext cx="637031" cy="254508"/>
            </a:xfrm>
            <a:prstGeom prst="rect">
              <a:avLst/>
            </a:prstGeom>
          </p:spPr>
        </p:pic>
        <p:pic>
          <p:nvPicPr>
            <p:cNvPr id="29" name="object 27">
              <a:extLst>
                <a:ext uri="{FF2B5EF4-FFF2-40B4-BE49-F238E27FC236}">
                  <a16:creationId xmlns:a16="http://schemas.microsoft.com/office/drawing/2014/main" id="{0108E9CE-E259-46FB-8E29-E9D92190A2CF}"/>
                </a:ext>
              </a:extLst>
            </p:cNvPr>
            <p:cNvPicPr/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21029" y="6155435"/>
              <a:ext cx="637031" cy="254508"/>
            </a:xfrm>
            <a:prstGeom prst="rect">
              <a:avLst/>
            </a:prstGeom>
          </p:spPr>
        </p:pic>
        <p:pic>
          <p:nvPicPr>
            <p:cNvPr id="30" name="object 28">
              <a:extLst>
                <a:ext uri="{FF2B5EF4-FFF2-40B4-BE49-F238E27FC236}">
                  <a16:creationId xmlns:a16="http://schemas.microsoft.com/office/drawing/2014/main" id="{0C179902-B7C9-4FF9-88EF-A010C1586696}"/>
                </a:ext>
              </a:extLst>
            </p:cNvPr>
            <p:cNvPicPr/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196417" y="6186678"/>
              <a:ext cx="169164" cy="169164"/>
            </a:xfrm>
            <a:prstGeom prst="rect">
              <a:avLst/>
            </a:prstGeom>
          </p:spPr>
        </p:pic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A8129BC0-0F1E-4E79-955B-0A89D776565B}"/>
                </a:ext>
              </a:extLst>
            </p:cNvPr>
            <p:cNvSpPr txBox="1"/>
            <p:nvPr/>
          </p:nvSpPr>
          <p:spPr>
            <a:xfrm>
              <a:off x="9773508" y="4167123"/>
              <a:ext cx="2534285" cy="579120"/>
            </a:xfrm>
            <a:prstGeom prst="rect">
              <a:avLst/>
            </a:prstGeom>
          </p:spPr>
          <p:txBody>
            <a:bodyPr vert="horz" wrap="square" lIns="0" tIns="7620" rIns="0" bIns="0" rtlCol="0">
              <a:spAutoFit/>
            </a:bodyPr>
            <a:lstStyle/>
            <a:p>
              <a:pPr marL="12700" marR="5080" indent="25400">
                <a:lnSpc>
                  <a:spcPct val="101699"/>
                </a:lnSpc>
                <a:spcBef>
                  <a:spcPts val="60"/>
                </a:spcBef>
                <a:tabLst>
                  <a:tab pos="564515" algn="l"/>
                </a:tabLst>
              </a:pPr>
              <a:r>
                <a:rPr sz="1800" b="1" spc="-5" dirty="0">
                  <a:solidFill>
                    <a:srgbClr val="C00000"/>
                  </a:solidFill>
                  <a:latin typeface="Segoe Print"/>
                  <a:cs typeface="Segoe Print"/>
                </a:rPr>
                <a:t>Select label </a:t>
              </a:r>
              <a:r>
                <a:rPr sz="1800" b="1" dirty="0">
                  <a:solidFill>
                    <a:srgbClr val="C00000"/>
                  </a:solidFill>
                  <a:latin typeface="Segoe Print"/>
                  <a:cs typeface="Segoe Print"/>
                </a:rPr>
                <a:t>for </a:t>
              </a:r>
              <a:r>
                <a:rPr sz="1800" b="1" spc="-5" dirty="0">
                  <a:solidFill>
                    <a:srgbClr val="C00000"/>
                  </a:solidFill>
                  <a:latin typeface="Segoe Print"/>
                  <a:cs typeface="Segoe Print"/>
                </a:rPr>
                <a:t>which </a:t>
              </a:r>
              <a:r>
                <a:rPr sz="1800" b="1" spc="-705" dirty="0">
                  <a:solidFill>
                    <a:srgbClr val="C00000"/>
                  </a:solidFill>
                  <a:latin typeface="Segoe Print"/>
                  <a:cs typeface="Segoe Print"/>
                </a:rPr>
                <a:t> </a:t>
              </a:r>
              <a:r>
                <a:rPr sz="1800" b="1" dirty="0">
                  <a:solidFill>
                    <a:srgbClr val="C00000"/>
                  </a:solidFill>
                  <a:latin typeface="Segoe Print"/>
                  <a:cs typeface="Segoe Print"/>
                </a:rPr>
                <a:t>the	</a:t>
              </a:r>
              <a:r>
                <a:rPr sz="1800" b="1" spc="-5" dirty="0">
                  <a:solidFill>
                    <a:srgbClr val="C00000"/>
                  </a:solidFill>
                  <a:latin typeface="Segoe Print"/>
                  <a:cs typeface="Segoe Print"/>
                </a:rPr>
                <a:t>sum</a:t>
              </a:r>
              <a:r>
                <a:rPr sz="1800" b="1" spc="-30" dirty="0">
                  <a:solidFill>
                    <a:srgbClr val="C00000"/>
                  </a:solidFill>
                  <a:latin typeface="Segoe Print"/>
                  <a:cs typeface="Segoe Print"/>
                </a:rPr>
                <a:t> </a:t>
              </a:r>
              <a:r>
                <a:rPr sz="1800" b="1" spc="-5" dirty="0">
                  <a:solidFill>
                    <a:srgbClr val="C00000"/>
                  </a:solidFill>
                  <a:latin typeface="Segoe Print"/>
                  <a:cs typeface="Segoe Print"/>
                </a:rPr>
                <a:t>is</a:t>
              </a:r>
              <a:r>
                <a:rPr sz="1800" b="1" spc="-25" dirty="0">
                  <a:solidFill>
                    <a:srgbClr val="C00000"/>
                  </a:solidFill>
                  <a:latin typeface="Segoe Print"/>
                  <a:cs typeface="Segoe Print"/>
                </a:rPr>
                <a:t> </a:t>
              </a:r>
              <a:r>
                <a:rPr sz="1800" b="1" spc="-5" dirty="0">
                  <a:solidFill>
                    <a:srgbClr val="C00000"/>
                  </a:solidFill>
                  <a:latin typeface="Segoe Print"/>
                  <a:cs typeface="Segoe Print"/>
                </a:rPr>
                <a:t>maximum</a:t>
              </a:r>
              <a:endParaRPr sz="1800" dirty="0">
                <a:latin typeface="Segoe Print"/>
                <a:cs typeface="Segoe Pri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4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4385-A4C0-4619-9BA8-903183EB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264D-4743-490E-B815-3E712538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7537799" cy="3508977"/>
          </a:xfrm>
        </p:spPr>
        <p:txBody>
          <a:bodyPr>
            <a:noAutofit/>
          </a:bodyPr>
          <a:lstStyle/>
          <a:p>
            <a:r>
              <a:rPr lang="en-US" sz="2800" dirty="0"/>
              <a:t>Some algorithms (such as Support Vector Machine classifiers) scale poorly with the size of the training set </a:t>
            </a:r>
          </a:p>
          <a:p>
            <a:r>
              <a:rPr lang="en-US" sz="2800" dirty="0"/>
              <a:t>So for these algorithms </a:t>
            </a:r>
            <a:r>
              <a:rPr lang="en-US" sz="2800" dirty="0" err="1"/>
              <a:t>OvO</a:t>
            </a:r>
            <a:r>
              <a:rPr lang="en-US" sz="2800" dirty="0"/>
              <a:t> is preferred since it is faster to train many classifiers on small training sets than training few classifiers on large training sets. </a:t>
            </a:r>
          </a:p>
          <a:p>
            <a:r>
              <a:rPr lang="en-US" sz="2800" dirty="0"/>
              <a:t>For most binary classification algorithms, however, </a:t>
            </a:r>
            <a:r>
              <a:rPr lang="en-US" sz="2800" dirty="0" err="1"/>
              <a:t>OvA</a:t>
            </a:r>
            <a:r>
              <a:rPr lang="en-US" sz="2800" dirty="0"/>
              <a:t> is preferred.</a:t>
            </a:r>
          </a:p>
        </p:txBody>
      </p:sp>
    </p:spTree>
    <p:extLst>
      <p:ext uri="{BB962C8B-B14F-4D97-AF65-F5344CB8AC3E}">
        <p14:creationId xmlns:p14="http://schemas.microsoft.com/office/powerpoint/2010/main" val="141603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14468"/>
            <a:ext cx="7024744" cy="762000"/>
          </a:xfrm>
        </p:spPr>
        <p:txBody>
          <a:bodyPr>
            <a:noAutofit/>
          </a:bodyPr>
          <a:lstStyle/>
          <a:p>
            <a:r>
              <a:rPr lang="en-US" sz="3600" dirty="0">
                <a:cs typeface="Segoe Print"/>
              </a:rPr>
              <a:t>Model Based Approach</a:t>
            </a:r>
            <a:br>
              <a:rPr lang="en-US" sz="3600" dirty="0">
                <a:cs typeface="Segoe Print"/>
              </a:rPr>
            </a:b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1" y="1874202"/>
          <a:ext cx="7883236" cy="386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39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B5CB13C-A283-47C2-BCB6-118A35009DCC}"/>
              </a:ext>
            </a:extLst>
          </p:cNvPr>
          <p:cNvSpPr txBox="1"/>
          <p:nvPr/>
        </p:nvSpPr>
        <p:spPr>
          <a:xfrm>
            <a:off x="567857" y="4327093"/>
            <a:ext cx="800828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354965" algn="l"/>
                <a:tab pos="355600" algn="l"/>
              </a:tabLst>
              <a:defRPr/>
            </a:pPr>
            <a:r>
              <a:rPr kumimoji="0" sz="2400" b="0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Emotion</a:t>
            </a:r>
            <a:r>
              <a:rPr kumimoji="0" sz="2400" b="0" i="0" u="sng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Detection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, </a:t>
            </a:r>
            <a:r>
              <a:rPr kumimoji="0" sz="2400" b="0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Vehicle Type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,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Make,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model,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vehicle from 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images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streamed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by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road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cameras.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Speaker Identification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from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Speech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Signal.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Sentiment Analysis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(Categories: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Positive,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Negative,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Neutral), </a:t>
            </a:r>
            <a:r>
              <a:rPr kumimoji="0" sz="2400" b="0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Analysis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Segoe Print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Take an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image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the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sky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and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determine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the </a:t>
            </a:r>
            <a:r>
              <a:rPr kumimoji="0" sz="2400" b="0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pollution level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(healthy,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Segoe Print"/>
              </a:rPr>
              <a:t>moderate, hazard).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A5C8182-D687-4EEB-88CE-D07980976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488" y="4064"/>
            <a:ext cx="3456122" cy="574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Classification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C02909B-E087-48B2-9EFF-6C7AF4B6A76B}"/>
              </a:ext>
            </a:extLst>
          </p:cNvPr>
          <p:cNvSpPr txBox="1"/>
          <p:nvPr/>
        </p:nvSpPr>
        <p:spPr>
          <a:xfrm>
            <a:off x="728420" y="3329829"/>
            <a:ext cx="502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Multi-class</a:t>
            </a:r>
            <a:r>
              <a:rPr kumimoji="0" sz="2400" b="1" i="0" u="heavy" strike="noStrike" kern="1200" cap="none" spc="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(Multinomial)</a:t>
            </a:r>
            <a:r>
              <a:rPr kumimoji="0" sz="2400" b="1" i="0" u="heavy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Classification: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B2574AF8-51F1-4811-BC46-25D6C7FE26B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420" y="756280"/>
            <a:ext cx="7284204" cy="861810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FEFA0518-4927-4DC4-893D-6754084E921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420" y="3899165"/>
            <a:ext cx="5179314" cy="275843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5683603A-6DFD-41D2-B308-BBD4660BCE6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420" y="2336038"/>
            <a:ext cx="3362705" cy="275843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2BC6C4BB-704E-4935-9D9B-AF65378742CB}"/>
              </a:ext>
            </a:extLst>
          </p:cNvPr>
          <p:cNvSpPr txBox="1"/>
          <p:nvPr/>
        </p:nvSpPr>
        <p:spPr>
          <a:xfrm>
            <a:off x="500284" y="1829837"/>
            <a:ext cx="4180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heavy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Binary</a:t>
            </a:r>
            <a:r>
              <a:rPr kumimoji="0" sz="2400" b="1" i="0" u="heavy" strike="noStrike" kern="1200" cap="none" spc="-2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or</a:t>
            </a:r>
            <a:r>
              <a:rPr kumimoji="0" sz="2400" b="1" i="0" u="heavy" strike="noStrike" kern="1200" cap="none" spc="-2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Binomial</a:t>
            </a:r>
            <a:r>
              <a:rPr kumimoji="0" sz="2400" b="1" i="0" u="heavy" strike="noStrike" kern="1200" cap="none" spc="-2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 </a:t>
            </a:r>
            <a:r>
              <a:rPr kumimoji="0" sz="2400" b="1" i="0" u="heavy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>
                  <a:solidFill>
                    <a:srgbClr val="006FC0"/>
                  </a:solidFill>
                </a:uFill>
                <a:latin typeface="Calibri"/>
                <a:ea typeface="+mn-ea"/>
                <a:cs typeface="Calibri"/>
              </a:rPr>
              <a:t>Classification: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49461DC-E185-4FCD-BF41-D2F6014C5C4D}"/>
              </a:ext>
            </a:extLst>
          </p:cNvPr>
          <p:cNvSpPr txBox="1"/>
          <p:nvPr/>
        </p:nvSpPr>
        <p:spPr>
          <a:xfrm>
            <a:off x="929899" y="2757169"/>
            <a:ext cx="74081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-	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Disease detection,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spam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email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detection,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fraudulent transaction,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win/loss prediction,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Print"/>
                <a:ea typeface="+mn-ea"/>
                <a:cs typeface="Segoe Prin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0622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E986-1089-4D51-BF5D-C88A005F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182880"/>
            <a:ext cx="7200897" cy="67347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Decision Boundaries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07632-679E-4655-8270-2DA010871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1"/>
          <a:stretch/>
        </p:blipFill>
        <p:spPr>
          <a:xfrm>
            <a:off x="4740813" y="3897409"/>
            <a:ext cx="3573194" cy="2777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BD76E-D157-4B4F-9331-3AE316E8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3" y="856357"/>
            <a:ext cx="7484014" cy="3041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B4630-90F9-4204-B71F-5840E7AE7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3" y="3897409"/>
            <a:ext cx="3910819" cy="27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7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575E-443E-4777-B35F-46D4CBDE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6" y="394774"/>
            <a:ext cx="8623495" cy="76844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9FF"/>
                </a:solidFill>
              </a:rPr>
              <a:t>Linear Separability (Decision Making)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9EFB25-8377-42FE-8C42-EC6CFB36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10178" r="6733" b="4108"/>
          <a:stretch/>
        </p:blipFill>
        <p:spPr>
          <a:xfrm>
            <a:off x="2729132" y="3481753"/>
            <a:ext cx="5106572" cy="337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423F53-5B5D-42A7-9491-631A45290A3A}"/>
              </a:ext>
            </a:extLst>
          </p:cNvPr>
          <p:cNvSpPr txBox="1">
            <a:spLocks/>
          </p:cNvSpPr>
          <p:nvPr/>
        </p:nvSpPr>
        <p:spPr>
          <a:xfrm>
            <a:off x="414277" y="1338527"/>
            <a:ext cx="8315446" cy="2431615"/>
          </a:xfrm>
          <a:prstGeom prst="rect">
            <a:avLst/>
          </a:prstGeom>
          <a:noFill/>
        </p:spPr>
        <p:txBody>
          <a:bodyPr vert="horz" lIns="68580" tIns="34290" rIns="68580" bIns="3429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05740" defTabSz="685800">
              <a:buClr>
                <a:srgbClr val="C66951"/>
              </a:buClr>
            </a:pPr>
            <a:r>
              <a:rPr lang="en-US" sz="3200" dirty="0">
                <a:solidFill>
                  <a:srgbClr val="534949"/>
                </a:solidFill>
                <a:latin typeface="Cambria"/>
              </a:rPr>
              <a:t>The data that admit such a separator are called </a:t>
            </a:r>
            <a:r>
              <a:rPr lang="en-US" sz="3200" b="1" dirty="0">
                <a:solidFill>
                  <a:srgbClr val="534949"/>
                </a:solidFill>
                <a:latin typeface="Cambria"/>
              </a:rPr>
              <a:t>linearly separable</a:t>
            </a:r>
            <a:r>
              <a:rPr lang="en-US" sz="3200" dirty="0">
                <a:solidFill>
                  <a:srgbClr val="534949"/>
                </a:solidFill>
                <a:latin typeface="Cambria"/>
              </a:rPr>
              <a:t>. </a:t>
            </a:r>
          </a:p>
          <a:p>
            <a:pPr marL="257175" indent="-205740" defTabSz="685800">
              <a:buClr>
                <a:srgbClr val="C66951"/>
              </a:buClr>
            </a:pPr>
            <a:r>
              <a:rPr lang="en-US" sz="3200" dirty="0">
                <a:solidFill>
                  <a:srgbClr val="534949"/>
                </a:solidFill>
                <a:latin typeface="Cambria"/>
              </a:rPr>
              <a:t>The linear separator in this case is defined by  </a:t>
            </a:r>
            <a:r>
              <a:rPr lang="en-US" sz="3200" b="1" dirty="0">
                <a:solidFill>
                  <a:srgbClr val="FF0000"/>
                </a:solidFill>
                <a:latin typeface="Cambria"/>
              </a:rPr>
              <a:t>− 4.9 + 1.7x</a:t>
            </a:r>
            <a:r>
              <a:rPr lang="en-US" sz="3200" b="1" baseline="-25000" dirty="0">
                <a:solidFill>
                  <a:srgbClr val="FF0000"/>
                </a:solidFill>
                <a:latin typeface="Cambria"/>
              </a:rPr>
              <a:t>1</a:t>
            </a:r>
            <a:r>
              <a:rPr lang="en-US" sz="3200" b="1" dirty="0">
                <a:solidFill>
                  <a:srgbClr val="FF0000"/>
                </a:solidFill>
                <a:latin typeface="Cambria"/>
              </a:rPr>
              <a:t> − x</a:t>
            </a:r>
            <a:r>
              <a:rPr lang="en-US" sz="3200" b="1" baseline="-25000" dirty="0">
                <a:solidFill>
                  <a:srgbClr val="FF0000"/>
                </a:solidFill>
                <a:latin typeface="Cambria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Cambria"/>
              </a:rPr>
              <a:t> = 0</a:t>
            </a:r>
            <a:r>
              <a:rPr lang="en-US" sz="3200" dirty="0">
                <a:solidFill>
                  <a:srgbClr val="534949"/>
                </a:solidFill>
                <a:latin typeface="Cambr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3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575E-443E-4777-B35F-46D4CBDE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3" y="323557"/>
            <a:ext cx="8557797" cy="74031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9FF"/>
                </a:solidFill>
              </a:rPr>
              <a:t>Linear Separability (Decision Making)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9EFB25-8377-42FE-8C42-EC6CFB364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"/>
          <a:stretch/>
        </p:blipFill>
        <p:spPr>
          <a:xfrm>
            <a:off x="4740812" y="2393604"/>
            <a:ext cx="4182745" cy="34005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423F53-5B5D-42A7-9491-631A45290A3A}"/>
              </a:ext>
            </a:extLst>
          </p:cNvPr>
          <p:cNvSpPr txBox="1">
            <a:spLocks/>
          </p:cNvSpPr>
          <p:nvPr/>
        </p:nvSpPr>
        <p:spPr>
          <a:xfrm>
            <a:off x="220443" y="1181686"/>
            <a:ext cx="4801724" cy="5179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 defTabSz="685800">
              <a:buClr>
                <a:srgbClr val="C66951"/>
              </a:buClr>
              <a:buNone/>
            </a:pPr>
            <a:r>
              <a:rPr lang="en-US" sz="3200" b="1" dirty="0">
                <a:solidFill>
                  <a:srgbClr val="C00000"/>
                </a:solidFill>
                <a:latin typeface="Cambria"/>
              </a:rPr>
              <a:t>Threshold function</a:t>
            </a:r>
          </a:p>
          <a:p>
            <a:pPr marL="257175" indent="-205740" defTabSz="685800">
              <a:buClr>
                <a:srgbClr val="C66951"/>
              </a:buClr>
            </a:pPr>
            <a:r>
              <a:rPr lang="en-US" sz="2800" b="1" dirty="0">
                <a:solidFill>
                  <a:srgbClr val="2929FF"/>
                </a:solidFill>
                <a:latin typeface="Cambria"/>
              </a:rPr>
              <a:t>Class 1 (explosions)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, are to the right of this line with higher values of x</a:t>
            </a:r>
            <a:r>
              <a:rPr lang="en-US" sz="2800" baseline="-25000" dirty="0">
                <a:solidFill>
                  <a:srgbClr val="534949"/>
                </a:solidFill>
                <a:latin typeface="Cambria"/>
              </a:rPr>
              <a:t>1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 and lower values of x</a:t>
            </a:r>
            <a:r>
              <a:rPr lang="en-US" sz="2800" baseline="-25000" dirty="0">
                <a:solidFill>
                  <a:srgbClr val="534949"/>
                </a:solidFill>
                <a:latin typeface="Cambria"/>
              </a:rPr>
              <a:t>2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, so they are points for which −4.9 + 1.7x</a:t>
            </a:r>
            <a:r>
              <a:rPr lang="en-US" sz="2800" baseline="-25000" dirty="0">
                <a:solidFill>
                  <a:srgbClr val="534949"/>
                </a:solidFill>
                <a:latin typeface="Cambria"/>
              </a:rPr>
              <a:t>1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 − x</a:t>
            </a:r>
            <a:r>
              <a:rPr lang="en-US" sz="2800" baseline="-25000" dirty="0">
                <a:solidFill>
                  <a:srgbClr val="534949"/>
                </a:solidFill>
                <a:latin typeface="Cambria"/>
              </a:rPr>
              <a:t>2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 &gt; 0,</a:t>
            </a:r>
          </a:p>
          <a:p>
            <a:pPr marL="257175" indent="-205740" defTabSz="685800">
              <a:buClr>
                <a:srgbClr val="C66951"/>
              </a:buClr>
            </a:pPr>
            <a:r>
              <a:rPr lang="en-US" sz="2800" b="1" dirty="0">
                <a:solidFill>
                  <a:srgbClr val="2929FF"/>
                </a:solidFill>
                <a:latin typeface="Cambria"/>
              </a:rPr>
              <a:t>Class 2 (earthquakes) 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have −4.9 + 1.7x</a:t>
            </a:r>
            <a:r>
              <a:rPr lang="en-US" sz="2800" baseline="-25000" dirty="0">
                <a:solidFill>
                  <a:srgbClr val="534949"/>
                </a:solidFill>
                <a:latin typeface="Cambria"/>
              </a:rPr>
              <a:t>1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 − x</a:t>
            </a:r>
            <a:r>
              <a:rPr lang="en-US" sz="2800" baseline="-25000" dirty="0">
                <a:solidFill>
                  <a:srgbClr val="534949"/>
                </a:solidFill>
                <a:latin typeface="Cambria"/>
              </a:rPr>
              <a:t>2</a:t>
            </a:r>
            <a:r>
              <a:rPr lang="en-US" sz="2800" dirty="0">
                <a:solidFill>
                  <a:srgbClr val="534949"/>
                </a:solidFill>
                <a:latin typeface="Cambria"/>
              </a:rPr>
              <a:t> &lt; 0. </a:t>
            </a:r>
          </a:p>
          <a:p>
            <a:pPr marL="257175" indent="-205740" defTabSz="685800">
              <a:buClr>
                <a:srgbClr val="C66951"/>
              </a:buClr>
            </a:pP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h</a:t>
            </a:r>
            <a:r>
              <a:rPr lang="en-US" sz="2800" b="1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w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(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x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) = 1 if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w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・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x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≥ 0 and 0 otherwise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4C5832-5887-4B67-A903-F35C34C0836A}"/>
              </a:ext>
            </a:extLst>
          </p:cNvPr>
          <p:cNvSpPr/>
          <p:nvPr/>
        </p:nvSpPr>
        <p:spPr>
          <a:xfrm>
            <a:off x="6703423" y="4608900"/>
            <a:ext cx="238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FF"/>
                </a:solidFill>
                <a:latin typeface="Cambria"/>
              </a:rPr>
              <a:t>Class 1 (explosions)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,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8ADFF-CCD9-4838-A970-2239589EF3C6}"/>
              </a:ext>
            </a:extLst>
          </p:cNvPr>
          <p:cNvSpPr/>
          <p:nvPr/>
        </p:nvSpPr>
        <p:spPr>
          <a:xfrm>
            <a:off x="5865370" y="2709762"/>
            <a:ext cx="2533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FF"/>
                </a:solidFill>
                <a:latin typeface="Cambria"/>
              </a:rPr>
              <a:t>Class 2 (earthquakes)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Austi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691500596E74FB73816A9613B166B" ma:contentTypeVersion="4" ma:contentTypeDescription="Create a new document." ma:contentTypeScope="" ma:versionID="ca0bf9981c2870c46a35ade00c03d5c5">
  <xsd:schema xmlns:xsd="http://www.w3.org/2001/XMLSchema" xmlns:xs="http://www.w3.org/2001/XMLSchema" xmlns:p="http://schemas.microsoft.com/office/2006/metadata/properties" xmlns:ns2="82238926-1cba-41a3-b548-99160683d3e1" targetNamespace="http://schemas.microsoft.com/office/2006/metadata/properties" ma:root="true" ma:fieldsID="2b313bd287df041a2b0200b6d02cbc57" ns2:_="">
    <xsd:import namespace="82238926-1cba-41a3-b548-99160683d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38926-1cba-41a3-b548-99160683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25DDA-B2CF-4C77-ABF3-76B148A1E1E7}">
  <ds:schemaRefs>
    <ds:schemaRef ds:uri="82238926-1cba-41a3-b548-99160683d3e1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E852A-3D90-4EEC-B1BD-3AC8270E6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2431E-BC78-4136-9D50-37DA2BFF72C6}">
  <ds:schemaRefs>
    <ds:schemaRef ds:uri="http://purl.org/dc/dcmitype/"/>
    <ds:schemaRef ds:uri="http://schemas.openxmlformats.org/package/2006/metadata/core-properties"/>
    <ds:schemaRef ds:uri="82238926-1cba-41a3-b548-99160683d3e1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37120</TotalTime>
  <Words>2055</Words>
  <Application>Microsoft Office PowerPoint</Application>
  <PresentationFormat>On-screen Show (4:3)</PresentationFormat>
  <Paragraphs>416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Arial</vt:lpstr>
      <vt:lpstr>Bell MT</vt:lpstr>
      <vt:lpstr>Calibri</vt:lpstr>
      <vt:lpstr>Cambria</vt:lpstr>
      <vt:lpstr>Cambria Math</vt:lpstr>
      <vt:lpstr>CMMI10</vt:lpstr>
      <vt:lpstr>CMR7</vt:lpstr>
      <vt:lpstr>Garamond</vt:lpstr>
      <vt:lpstr>Segoe Print</vt:lpstr>
      <vt:lpstr>Times-Roman</vt:lpstr>
      <vt:lpstr>Verdana</vt:lpstr>
      <vt:lpstr>Wingdings</vt:lpstr>
      <vt:lpstr>Wingdings 2</vt:lpstr>
      <vt:lpstr>Organic</vt:lpstr>
      <vt:lpstr>Austin</vt:lpstr>
      <vt:lpstr>Equation</vt:lpstr>
      <vt:lpstr>PowerPoint Presentation</vt:lpstr>
      <vt:lpstr>Last Lecture..</vt:lpstr>
      <vt:lpstr>Linear Classification</vt:lpstr>
      <vt:lpstr>Decision Boundary</vt:lpstr>
      <vt:lpstr>Model Based Approach </vt:lpstr>
      <vt:lpstr>Classification</vt:lpstr>
      <vt:lpstr>Decision Boundaries</vt:lpstr>
      <vt:lpstr>Linear Separability (Decision Making)</vt:lpstr>
      <vt:lpstr>Linear Separability (Decision Making)</vt:lpstr>
      <vt:lpstr>Threshold function</vt:lpstr>
      <vt:lpstr>Hard Limiter Threshold function</vt:lpstr>
      <vt:lpstr>How to Learn Weights (Parameters) ?</vt:lpstr>
      <vt:lpstr>Perceptron Learning</vt:lpstr>
      <vt:lpstr>Perceptron Learning</vt:lpstr>
      <vt:lpstr>PowerPoint Presentation</vt:lpstr>
      <vt:lpstr>Activation Function</vt:lpstr>
      <vt:lpstr>PowerPoint Presentation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Limitation</vt:lpstr>
      <vt:lpstr>Logistic Regression</vt:lpstr>
      <vt:lpstr>Logistic Regression</vt:lpstr>
      <vt:lpstr>Logistic Regression</vt:lpstr>
      <vt:lpstr>Logistic Regression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Multi-Class Classification/Multinomial Classification</vt:lpstr>
      <vt:lpstr>Multiclass Classifiers</vt:lpstr>
      <vt:lpstr>Multiclass Classifiers</vt:lpstr>
      <vt:lpstr>PowerPoint Presentation</vt:lpstr>
      <vt:lpstr>one-versus-one (OvO)</vt:lpstr>
      <vt:lpstr>Multi-Class (Multinomial) Classification:</vt:lpstr>
      <vt:lpstr>Multi-Class (Multinomial) Classification: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admin</dc:creator>
  <cp:lastModifiedBy>Haseeb Ahmad</cp:lastModifiedBy>
  <cp:revision>363</cp:revision>
  <dcterms:created xsi:type="dcterms:W3CDTF">2006-08-16T00:00:00Z</dcterms:created>
  <dcterms:modified xsi:type="dcterms:W3CDTF">2025-03-25T05:03:49Z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0x01010019F691500596E74FB73816A9613B166B</vt:lpwstr>
  </property>
</Properties>
</file>