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 id="2147483779" r:id="rId5"/>
  </p:sldMasterIdLst>
  <p:notesMasterIdLst>
    <p:notesMasterId r:id="rId46"/>
  </p:notesMasterIdLst>
  <p:sldIdLst>
    <p:sldId id="256" r:id="rId6"/>
    <p:sldId id="591" r:id="rId7"/>
    <p:sldId id="521" r:id="rId8"/>
    <p:sldId id="522" r:id="rId9"/>
    <p:sldId id="563" r:id="rId10"/>
    <p:sldId id="564" r:id="rId11"/>
    <p:sldId id="565" r:id="rId12"/>
    <p:sldId id="566" r:id="rId13"/>
    <p:sldId id="567" r:id="rId14"/>
    <p:sldId id="573" r:id="rId15"/>
    <p:sldId id="574" r:id="rId16"/>
    <p:sldId id="575" r:id="rId17"/>
    <p:sldId id="555" r:id="rId18"/>
    <p:sldId id="556" r:id="rId19"/>
    <p:sldId id="558" r:id="rId20"/>
    <p:sldId id="578" r:id="rId21"/>
    <p:sldId id="560" r:id="rId22"/>
    <p:sldId id="561" r:id="rId23"/>
    <p:sldId id="579" r:id="rId24"/>
    <p:sldId id="581" r:id="rId25"/>
    <p:sldId id="582" r:id="rId26"/>
    <p:sldId id="583" r:id="rId27"/>
    <p:sldId id="584" r:id="rId28"/>
    <p:sldId id="590" r:id="rId29"/>
    <p:sldId id="585" r:id="rId30"/>
    <p:sldId id="586" r:id="rId31"/>
    <p:sldId id="587" r:id="rId32"/>
    <p:sldId id="588" r:id="rId33"/>
    <p:sldId id="592" r:id="rId34"/>
    <p:sldId id="612" r:id="rId35"/>
    <p:sldId id="589" r:id="rId36"/>
    <p:sldId id="607" r:id="rId37"/>
    <p:sldId id="593" r:id="rId38"/>
    <p:sldId id="594" r:id="rId39"/>
    <p:sldId id="595" r:id="rId40"/>
    <p:sldId id="602" r:id="rId41"/>
    <p:sldId id="603" r:id="rId42"/>
    <p:sldId id="604" r:id="rId43"/>
    <p:sldId id="605" r:id="rId44"/>
    <p:sldId id="606"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guide orient="horz" pos="2160"/>
        <p:guide pos="384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0A247F-38D1-4DD7-AAAD-E97669671FB1}"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72D348C7-69B3-4739-9F09-9D51C53F7F00}">
      <dgm:prSet/>
      <dgm:spPr/>
      <dgm:t>
        <a:bodyPr/>
        <a:lstStyle/>
        <a:p>
          <a:pPr rtl="0"/>
          <a:r>
            <a:rPr lang="en-US" dirty="0"/>
            <a:t>Model Based Learning</a:t>
          </a:r>
        </a:p>
      </dgm:t>
    </dgm:pt>
    <dgm:pt modelId="{7EDCA69C-7C8F-4CF4-8D63-6128A92EC08D}" type="parTrans" cxnId="{86F04FBD-FC30-43EA-A4B9-85C32E6FBC01}">
      <dgm:prSet/>
      <dgm:spPr/>
      <dgm:t>
        <a:bodyPr/>
        <a:lstStyle/>
        <a:p>
          <a:endParaRPr lang="en-US"/>
        </a:p>
      </dgm:t>
    </dgm:pt>
    <dgm:pt modelId="{E3D10465-C76C-4A63-9166-8F17E02D74F1}" type="sibTrans" cxnId="{86F04FBD-FC30-43EA-A4B9-85C32E6FBC01}">
      <dgm:prSet/>
      <dgm:spPr/>
      <dgm:t>
        <a:bodyPr/>
        <a:lstStyle/>
        <a:p>
          <a:endParaRPr lang="en-US"/>
        </a:p>
      </dgm:t>
    </dgm:pt>
    <dgm:pt modelId="{45C5A738-A87D-447C-AA36-3C7B13A68402}">
      <dgm:prSet/>
      <dgm:spPr/>
      <dgm:t>
        <a:bodyPr/>
        <a:lstStyle/>
        <a:p>
          <a:pPr rtl="0"/>
          <a:r>
            <a:rPr lang="en-US" dirty="0"/>
            <a:t>Active Learners / Create Model</a:t>
          </a:r>
        </a:p>
      </dgm:t>
    </dgm:pt>
    <dgm:pt modelId="{BD8C6FD8-4BD3-4B9C-B0C6-7150BA5EA338}" type="parTrans" cxnId="{10DC05E4-963E-4CB1-99BD-12BA1D9C1037}">
      <dgm:prSet/>
      <dgm:spPr/>
      <dgm:t>
        <a:bodyPr/>
        <a:lstStyle/>
        <a:p>
          <a:endParaRPr lang="en-US"/>
        </a:p>
      </dgm:t>
    </dgm:pt>
    <dgm:pt modelId="{F971ABE2-CB32-4F84-B586-9E5199E549FA}" type="sibTrans" cxnId="{10DC05E4-963E-4CB1-99BD-12BA1D9C1037}">
      <dgm:prSet/>
      <dgm:spPr/>
      <dgm:t>
        <a:bodyPr/>
        <a:lstStyle/>
        <a:p>
          <a:endParaRPr lang="en-US"/>
        </a:p>
      </dgm:t>
    </dgm:pt>
    <dgm:pt modelId="{5D0DD9A5-0347-441A-8BA6-2A7161A6123E}">
      <dgm:prSet/>
      <dgm:spPr/>
      <dgm:t>
        <a:bodyPr/>
        <a:lstStyle/>
        <a:p>
          <a:pPr rtl="0"/>
          <a:r>
            <a:rPr lang="en-US" dirty="0"/>
            <a:t>Need to retrain periodically</a:t>
          </a:r>
        </a:p>
      </dgm:t>
    </dgm:pt>
    <dgm:pt modelId="{A9B60F2E-368C-403B-81DE-3903E94FBA8D}" type="parTrans" cxnId="{C625FB35-495B-4C77-A1E8-6394CC478A27}">
      <dgm:prSet/>
      <dgm:spPr/>
      <dgm:t>
        <a:bodyPr/>
        <a:lstStyle/>
        <a:p>
          <a:endParaRPr lang="en-US"/>
        </a:p>
      </dgm:t>
    </dgm:pt>
    <dgm:pt modelId="{6E076C8E-ED1C-4D32-82F5-E871D8605943}" type="sibTrans" cxnId="{C625FB35-495B-4C77-A1E8-6394CC478A27}">
      <dgm:prSet/>
      <dgm:spPr/>
      <dgm:t>
        <a:bodyPr/>
        <a:lstStyle/>
        <a:p>
          <a:endParaRPr lang="en-US"/>
        </a:p>
      </dgm:t>
    </dgm:pt>
    <dgm:pt modelId="{EABF68EC-1A4A-4B9A-8AAB-1D922884B1FC}">
      <dgm:prSet/>
      <dgm:spPr/>
      <dgm:t>
        <a:bodyPr/>
        <a:lstStyle/>
        <a:p>
          <a:pPr rtl="0"/>
          <a:r>
            <a:rPr lang="en-US"/>
            <a:t>Only need model, no need of training data for generalization (Decision Making) </a:t>
          </a:r>
        </a:p>
      </dgm:t>
    </dgm:pt>
    <dgm:pt modelId="{5C5E0EA6-1877-42E9-B398-7AA8CD0ADCD5}" type="parTrans" cxnId="{731D92FC-2626-4490-9DEB-0CC100CBE410}">
      <dgm:prSet/>
      <dgm:spPr/>
      <dgm:t>
        <a:bodyPr/>
        <a:lstStyle/>
        <a:p>
          <a:endParaRPr lang="en-US"/>
        </a:p>
      </dgm:t>
    </dgm:pt>
    <dgm:pt modelId="{0D67792D-25A3-40C6-8ECF-57F8497B67EA}" type="sibTrans" cxnId="{731D92FC-2626-4490-9DEB-0CC100CBE410}">
      <dgm:prSet/>
      <dgm:spPr/>
      <dgm:t>
        <a:bodyPr/>
        <a:lstStyle/>
        <a:p>
          <a:endParaRPr lang="en-US"/>
        </a:p>
      </dgm:t>
    </dgm:pt>
    <dgm:pt modelId="{4B3A64E7-1BCB-44EC-BE31-41A1302EF42C}">
      <dgm:prSet/>
      <dgm:spPr/>
      <dgm:t>
        <a:bodyPr/>
        <a:lstStyle/>
        <a:p>
          <a:pPr rtl="0"/>
          <a:r>
            <a:rPr lang="en-US"/>
            <a:t>Not easy to adapt new instances</a:t>
          </a:r>
        </a:p>
      </dgm:t>
    </dgm:pt>
    <dgm:pt modelId="{2AA507C1-ABE9-4F5A-9F05-CE6EB5EB476F}" type="parTrans" cxnId="{9BB625EB-7B75-4972-A2F0-9A74A936A0F2}">
      <dgm:prSet/>
      <dgm:spPr/>
      <dgm:t>
        <a:bodyPr/>
        <a:lstStyle/>
        <a:p>
          <a:endParaRPr lang="en-US"/>
        </a:p>
      </dgm:t>
    </dgm:pt>
    <dgm:pt modelId="{806735C5-AB56-4201-B631-30DF5AC505B4}" type="sibTrans" cxnId="{9BB625EB-7B75-4972-A2F0-9A74A936A0F2}">
      <dgm:prSet/>
      <dgm:spPr/>
      <dgm:t>
        <a:bodyPr/>
        <a:lstStyle/>
        <a:p>
          <a:endParaRPr lang="en-US"/>
        </a:p>
      </dgm:t>
    </dgm:pt>
    <dgm:pt modelId="{4A5E442C-45A7-4DF4-A010-05DF5748F0ED}">
      <dgm:prSet/>
      <dgm:spPr/>
      <dgm:t>
        <a:bodyPr/>
        <a:lstStyle/>
        <a:p>
          <a:pPr rtl="0"/>
          <a:r>
            <a:rPr lang="en-US"/>
            <a:t>Examples: Naïve Bayes, Decision Tree</a:t>
          </a:r>
        </a:p>
      </dgm:t>
    </dgm:pt>
    <dgm:pt modelId="{823BE368-7FDC-4B80-8ADD-F991A73E807D}" type="parTrans" cxnId="{28DC07CF-0203-4676-BF7E-35A24BEFE12D}">
      <dgm:prSet/>
      <dgm:spPr/>
      <dgm:t>
        <a:bodyPr/>
        <a:lstStyle/>
        <a:p>
          <a:endParaRPr lang="en-US"/>
        </a:p>
      </dgm:t>
    </dgm:pt>
    <dgm:pt modelId="{8F9056D8-A7B9-4630-8C8C-E1EBBA390312}" type="sibTrans" cxnId="{28DC07CF-0203-4676-BF7E-35A24BEFE12D}">
      <dgm:prSet/>
      <dgm:spPr/>
      <dgm:t>
        <a:bodyPr/>
        <a:lstStyle/>
        <a:p>
          <a:endParaRPr lang="en-US"/>
        </a:p>
      </dgm:t>
    </dgm:pt>
    <dgm:pt modelId="{1227063D-D9D2-4CEC-9483-607173482652}" type="pres">
      <dgm:prSet presAssocID="{9A0A247F-38D1-4DD7-AAAD-E97669671FB1}" presName="Name0" presStyleCnt="0">
        <dgm:presLayoutVars>
          <dgm:dir/>
          <dgm:animLvl val="lvl"/>
          <dgm:resizeHandles val="exact"/>
        </dgm:presLayoutVars>
      </dgm:prSet>
      <dgm:spPr/>
    </dgm:pt>
    <dgm:pt modelId="{82EAC469-40A5-43DC-87D5-8AB4BE6A0570}" type="pres">
      <dgm:prSet presAssocID="{72D348C7-69B3-4739-9F09-9D51C53F7F00}" presName="linNode" presStyleCnt="0"/>
      <dgm:spPr/>
    </dgm:pt>
    <dgm:pt modelId="{C2B79600-A534-4ACF-930E-7AC1E35C51CF}" type="pres">
      <dgm:prSet presAssocID="{72D348C7-69B3-4739-9F09-9D51C53F7F00}" presName="parentText" presStyleLbl="node1" presStyleIdx="0" presStyleCnt="1">
        <dgm:presLayoutVars>
          <dgm:chMax val="1"/>
          <dgm:bulletEnabled val="1"/>
        </dgm:presLayoutVars>
      </dgm:prSet>
      <dgm:spPr/>
    </dgm:pt>
    <dgm:pt modelId="{FFE35749-410B-459A-96D2-EAEEDE09488A}" type="pres">
      <dgm:prSet presAssocID="{72D348C7-69B3-4739-9F09-9D51C53F7F00}" presName="descendantText" presStyleLbl="alignAccFollowNode1" presStyleIdx="0" presStyleCnt="1">
        <dgm:presLayoutVars>
          <dgm:bulletEnabled val="1"/>
        </dgm:presLayoutVars>
      </dgm:prSet>
      <dgm:spPr/>
    </dgm:pt>
  </dgm:ptLst>
  <dgm:cxnLst>
    <dgm:cxn modelId="{C625FB35-495B-4C77-A1E8-6394CC478A27}" srcId="{72D348C7-69B3-4739-9F09-9D51C53F7F00}" destId="{5D0DD9A5-0347-441A-8BA6-2A7161A6123E}" srcOrd="1" destOrd="0" parTransId="{A9B60F2E-368C-403B-81DE-3903E94FBA8D}" sibTransId="{6E076C8E-ED1C-4D32-82F5-E871D8605943}"/>
    <dgm:cxn modelId="{1AD99537-72ED-4737-9FB8-D0AE9612A6AA}" type="presOf" srcId="{4A5E442C-45A7-4DF4-A010-05DF5748F0ED}" destId="{FFE35749-410B-459A-96D2-EAEEDE09488A}" srcOrd="0" destOrd="4" presId="urn:microsoft.com/office/officeart/2005/8/layout/vList5"/>
    <dgm:cxn modelId="{5608483B-721B-4D6E-B642-B80519590CA3}" type="presOf" srcId="{45C5A738-A87D-447C-AA36-3C7B13A68402}" destId="{FFE35749-410B-459A-96D2-EAEEDE09488A}" srcOrd="0" destOrd="0" presId="urn:microsoft.com/office/officeart/2005/8/layout/vList5"/>
    <dgm:cxn modelId="{258A2151-C84D-4DC7-A29A-2F40D8F7244D}" type="presOf" srcId="{9A0A247F-38D1-4DD7-AAAD-E97669671FB1}" destId="{1227063D-D9D2-4CEC-9483-607173482652}" srcOrd="0" destOrd="0" presId="urn:microsoft.com/office/officeart/2005/8/layout/vList5"/>
    <dgm:cxn modelId="{F70A1779-F4D6-4A2F-9A66-196C8D0B91B2}" type="presOf" srcId="{5D0DD9A5-0347-441A-8BA6-2A7161A6123E}" destId="{FFE35749-410B-459A-96D2-EAEEDE09488A}" srcOrd="0" destOrd="1" presId="urn:microsoft.com/office/officeart/2005/8/layout/vList5"/>
    <dgm:cxn modelId="{E85203B9-8302-4C83-83B2-1B9C073944AC}" type="presOf" srcId="{72D348C7-69B3-4739-9F09-9D51C53F7F00}" destId="{C2B79600-A534-4ACF-930E-7AC1E35C51CF}" srcOrd="0" destOrd="0" presId="urn:microsoft.com/office/officeart/2005/8/layout/vList5"/>
    <dgm:cxn modelId="{86F04FBD-FC30-43EA-A4B9-85C32E6FBC01}" srcId="{9A0A247F-38D1-4DD7-AAAD-E97669671FB1}" destId="{72D348C7-69B3-4739-9F09-9D51C53F7F00}" srcOrd="0" destOrd="0" parTransId="{7EDCA69C-7C8F-4CF4-8D63-6128A92EC08D}" sibTransId="{E3D10465-C76C-4A63-9166-8F17E02D74F1}"/>
    <dgm:cxn modelId="{EB2B6BC1-3A13-4D9C-9A9A-70C1946337ED}" type="presOf" srcId="{4B3A64E7-1BCB-44EC-BE31-41A1302EF42C}" destId="{FFE35749-410B-459A-96D2-EAEEDE09488A}" srcOrd="0" destOrd="3" presId="urn:microsoft.com/office/officeart/2005/8/layout/vList5"/>
    <dgm:cxn modelId="{28DC07CF-0203-4676-BF7E-35A24BEFE12D}" srcId="{72D348C7-69B3-4739-9F09-9D51C53F7F00}" destId="{4A5E442C-45A7-4DF4-A010-05DF5748F0ED}" srcOrd="4" destOrd="0" parTransId="{823BE368-7FDC-4B80-8ADD-F991A73E807D}" sibTransId="{8F9056D8-A7B9-4630-8C8C-E1EBBA390312}"/>
    <dgm:cxn modelId="{10DC05E4-963E-4CB1-99BD-12BA1D9C1037}" srcId="{72D348C7-69B3-4739-9F09-9D51C53F7F00}" destId="{45C5A738-A87D-447C-AA36-3C7B13A68402}" srcOrd="0" destOrd="0" parTransId="{BD8C6FD8-4BD3-4B9C-B0C6-7150BA5EA338}" sibTransId="{F971ABE2-CB32-4F84-B586-9E5199E549FA}"/>
    <dgm:cxn modelId="{2D076EEA-1E86-4864-9670-664523014A35}" type="presOf" srcId="{EABF68EC-1A4A-4B9A-8AAB-1D922884B1FC}" destId="{FFE35749-410B-459A-96D2-EAEEDE09488A}" srcOrd="0" destOrd="2" presId="urn:microsoft.com/office/officeart/2005/8/layout/vList5"/>
    <dgm:cxn modelId="{9BB625EB-7B75-4972-A2F0-9A74A936A0F2}" srcId="{72D348C7-69B3-4739-9F09-9D51C53F7F00}" destId="{4B3A64E7-1BCB-44EC-BE31-41A1302EF42C}" srcOrd="3" destOrd="0" parTransId="{2AA507C1-ABE9-4F5A-9F05-CE6EB5EB476F}" sibTransId="{806735C5-AB56-4201-B631-30DF5AC505B4}"/>
    <dgm:cxn modelId="{731D92FC-2626-4490-9DEB-0CC100CBE410}" srcId="{72D348C7-69B3-4739-9F09-9D51C53F7F00}" destId="{EABF68EC-1A4A-4B9A-8AAB-1D922884B1FC}" srcOrd="2" destOrd="0" parTransId="{5C5E0EA6-1877-42E9-B398-7AA8CD0ADCD5}" sibTransId="{0D67792D-25A3-40C6-8ECF-57F8497B67EA}"/>
    <dgm:cxn modelId="{DDB97CA5-041C-4032-9D4A-A0916AFC5BC9}" type="presParOf" srcId="{1227063D-D9D2-4CEC-9483-607173482652}" destId="{82EAC469-40A5-43DC-87D5-8AB4BE6A0570}" srcOrd="0" destOrd="0" presId="urn:microsoft.com/office/officeart/2005/8/layout/vList5"/>
    <dgm:cxn modelId="{93700277-2A48-4C0B-A993-7AA715F4FB66}" type="presParOf" srcId="{82EAC469-40A5-43DC-87D5-8AB4BE6A0570}" destId="{C2B79600-A534-4ACF-930E-7AC1E35C51CF}" srcOrd="0" destOrd="0" presId="urn:microsoft.com/office/officeart/2005/8/layout/vList5"/>
    <dgm:cxn modelId="{3E9BE3C5-934F-411A-B6DA-288CD95C3EC2}" type="presParOf" srcId="{82EAC469-40A5-43DC-87D5-8AB4BE6A0570}" destId="{FFE35749-410B-459A-96D2-EAEEDE09488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E279A7-8E9D-4FCD-89A5-43925BF69A40}"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CFFBF6B1-DDE5-4412-A8A7-6EA22D60674D}">
      <dgm:prSet/>
      <dgm:spPr/>
      <dgm:t>
        <a:bodyPr/>
        <a:lstStyle/>
        <a:p>
          <a:pPr rtl="0"/>
          <a:r>
            <a:rPr lang="en-US"/>
            <a:t>Instance Based Learning </a:t>
          </a:r>
        </a:p>
      </dgm:t>
    </dgm:pt>
    <dgm:pt modelId="{F5B72195-8B85-405C-813A-11D26AA03187}" type="parTrans" cxnId="{ABE162EF-77EB-46F5-BA2A-540EEA544D78}">
      <dgm:prSet/>
      <dgm:spPr/>
      <dgm:t>
        <a:bodyPr/>
        <a:lstStyle/>
        <a:p>
          <a:endParaRPr lang="en-US"/>
        </a:p>
      </dgm:t>
    </dgm:pt>
    <dgm:pt modelId="{1E3E0B7F-F311-4920-9FD8-4BD97C4F5E02}" type="sibTrans" cxnId="{ABE162EF-77EB-46F5-BA2A-540EEA544D78}">
      <dgm:prSet/>
      <dgm:spPr/>
      <dgm:t>
        <a:bodyPr/>
        <a:lstStyle/>
        <a:p>
          <a:endParaRPr lang="en-US"/>
        </a:p>
      </dgm:t>
    </dgm:pt>
    <dgm:pt modelId="{3999B684-3CB6-4AB4-B3A1-A7D2A2A4E2A8}">
      <dgm:prSet/>
      <dgm:spPr/>
      <dgm:t>
        <a:bodyPr/>
        <a:lstStyle/>
        <a:p>
          <a:pPr rtl="0"/>
          <a:r>
            <a:rPr lang="en-US" dirty="0"/>
            <a:t>Lazy Learning /Rote Learning</a:t>
          </a:r>
        </a:p>
      </dgm:t>
    </dgm:pt>
    <dgm:pt modelId="{E2CEBAC7-2953-4D66-86CE-76D02C0B08D1}" type="parTrans" cxnId="{72C3C298-2BA7-4982-BD84-FA482D5690EA}">
      <dgm:prSet/>
      <dgm:spPr/>
      <dgm:t>
        <a:bodyPr/>
        <a:lstStyle/>
        <a:p>
          <a:endParaRPr lang="en-US"/>
        </a:p>
      </dgm:t>
    </dgm:pt>
    <dgm:pt modelId="{F0247837-0C90-4F5C-93E1-CC1C5AC71232}" type="sibTrans" cxnId="{72C3C298-2BA7-4982-BD84-FA482D5690EA}">
      <dgm:prSet/>
      <dgm:spPr/>
      <dgm:t>
        <a:bodyPr/>
        <a:lstStyle/>
        <a:p>
          <a:endParaRPr lang="en-US"/>
        </a:p>
      </dgm:t>
    </dgm:pt>
    <dgm:pt modelId="{91400D3B-4FCD-4E42-92EC-E0BC00AA447A}">
      <dgm:prSet/>
      <dgm:spPr/>
      <dgm:t>
        <a:bodyPr/>
        <a:lstStyle/>
        <a:p>
          <a:pPr rtl="0"/>
          <a:r>
            <a:rPr lang="en-US" dirty="0"/>
            <a:t>Do Nothing simply Save training data</a:t>
          </a:r>
        </a:p>
      </dgm:t>
    </dgm:pt>
    <dgm:pt modelId="{C2CCF54F-8DDE-4BE6-83B4-1F61671DB935}" type="parTrans" cxnId="{195E8F59-7CB1-46DC-B444-4ACAFB2C78BC}">
      <dgm:prSet/>
      <dgm:spPr/>
      <dgm:t>
        <a:bodyPr/>
        <a:lstStyle/>
        <a:p>
          <a:endParaRPr lang="en-US"/>
        </a:p>
      </dgm:t>
    </dgm:pt>
    <dgm:pt modelId="{AF14B754-69D1-46A5-89F4-894FEC90614D}" type="sibTrans" cxnId="{195E8F59-7CB1-46DC-B444-4ACAFB2C78BC}">
      <dgm:prSet/>
      <dgm:spPr/>
      <dgm:t>
        <a:bodyPr/>
        <a:lstStyle/>
        <a:p>
          <a:endParaRPr lang="en-US"/>
        </a:p>
      </dgm:t>
    </dgm:pt>
    <dgm:pt modelId="{AA59BE19-ECE5-4F9D-A9EB-51ACF02DE9D6}">
      <dgm:prSet/>
      <dgm:spPr/>
      <dgm:t>
        <a:bodyPr/>
        <a:lstStyle/>
        <a:p>
          <a:pPr rtl="0"/>
          <a:r>
            <a:rPr lang="en-US"/>
            <a:t>Only use training data for generalization</a:t>
          </a:r>
        </a:p>
      </dgm:t>
    </dgm:pt>
    <dgm:pt modelId="{356A8C8A-9889-4AD1-9788-73701251D992}" type="parTrans" cxnId="{D9C17C66-6BC1-4D9F-9AD0-F858C8C2794F}">
      <dgm:prSet/>
      <dgm:spPr/>
      <dgm:t>
        <a:bodyPr/>
        <a:lstStyle/>
        <a:p>
          <a:endParaRPr lang="en-US"/>
        </a:p>
      </dgm:t>
    </dgm:pt>
    <dgm:pt modelId="{2F7AC73E-0F6B-49DB-8D32-9FC6C9A2A622}" type="sibTrans" cxnId="{D9C17C66-6BC1-4D9F-9AD0-F858C8C2794F}">
      <dgm:prSet/>
      <dgm:spPr/>
      <dgm:t>
        <a:bodyPr/>
        <a:lstStyle/>
        <a:p>
          <a:endParaRPr lang="en-US"/>
        </a:p>
      </dgm:t>
    </dgm:pt>
    <dgm:pt modelId="{44AA8286-84FC-4FB1-A418-561AAA52EDF6}" type="pres">
      <dgm:prSet presAssocID="{5CE279A7-8E9D-4FCD-89A5-43925BF69A40}" presName="Name0" presStyleCnt="0">
        <dgm:presLayoutVars>
          <dgm:dir/>
          <dgm:animLvl val="lvl"/>
          <dgm:resizeHandles val="exact"/>
        </dgm:presLayoutVars>
      </dgm:prSet>
      <dgm:spPr/>
    </dgm:pt>
    <dgm:pt modelId="{6A5F0468-FE5A-4D39-B421-A467AACE27C9}" type="pres">
      <dgm:prSet presAssocID="{CFFBF6B1-DDE5-4412-A8A7-6EA22D60674D}" presName="linNode" presStyleCnt="0"/>
      <dgm:spPr/>
    </dgm:pt>
    <dgm:pt modelId="{480A3937-9BB8-403F-AFF6-CD0DDBBEFA67}" type="pres">
      <dgm:prSet presAssocID="{CFFBF6B1-DDE5-4412-A8A7-6EA22D60674D}" presName="parentText" presStyleLbl="node1" presStyleIdx="0" presStyleCnt="1">
        <dgm:presLayoutVars>
          <dgm:chMax val="1"/>
          <dgm:bulletEnabled val="1"/>
        </dgm:presLayoutVars>
      </dgm:prSet>
      <dgm:spPr/>
    </dgm:pt>
    <dgm:pt modelId="{2E702F75-0913-44A2-9D7F-5934461A5CFD}" type="pres">
      <dgm:prSet presAssocID="{CFFBF6B1-DDE5-4412-A8A7-6EA22D60674D}" presName="descendantText" presStyleLbl="alignAccFollowNode1" presStyleIdx="0" presStyleCnt="1">
        <dgm:presLayoutVars>
          <dgm:bulletEnabled val="1"/>
        </dgm:presLayoutVars>
      </dgm:prSet>
      <dgm:spPr/>
    </dgm:pt>
  </dgm:ptLst>
  <dgm:cxnLst>
    <dgm:cxn modelId="{AF8DDE15-EAB4-46FD-B01A-D03715123473}" type="presOf" srcId="{5CE279A7-8E9D-4FCD-89A5-43925BF69A40}" destId="{44AA8286-84FC-4FB1-A418-561AAA52EDF6}" srcOrd="0" destOrd="0" presId="urn:microsoft.com/office/officeart/2005/8/layout/vList5"/>
    <dgm:cxn modelId="{01D83A63-3288-445A-8A27-271754537B12}" type="presOf" srcId="{CFFBF6B1-DDE5-4412-A8A7-6EA22D60674D}" destId="{480A3937-9BB8-403F-AFF6-CD0DDBBEFA67}" srcOrd="0" destOrd="0" presId="urn:microsoft.com/office/officeart/2005/8/layout/vList5"/>
    <dgm:cxn modelId="{CBDB1764-BC4D-4D4F-A653-4DDC53222A89}" type="presOf" srcId="{AA59BE19-ECE5-4F9D-A9EB-51ACF02DE9D6}" destId="{2E702F75-0913-44A2-9D7F-5934461A5CFD}" srcOrd="0" destOrd="2" presId="urn:microsoft.com/office/officeart/2005/8/layout/vList5"/>
    <dgm:cxn modelId="{D9C17C66-6BC1-4D9F-9AD0-F858C8C2794F}" srcId="{CFFBF6B1-DDE5-4412-A8A7-6EA22D60674D}" destId="{AA59BE19-ECE5-4F9D-A9EB-51ACF02DE9D6}" srcOrd="2" destOrd="0" parTransId="{356A8C8A-9889-4AD1-9788-73701251D992}" sibTransId="{2F7AC73E-0F6B-49DB-8D32-9FC6C9A2A622}"/>
    <dgm:cxn modelId="{195E8F59-7CB1-46DC-B444-4ACAFB2C78BC}" srcId="{CFFBF6B1-DDE5-4412-A8A7-6EA22D60674D}" destId="{91400D3B-4FCD-4E42-92EC-E0BC00AA447A}" srcOrd="1" destOrd="0" parTransId="{C2CCF54F-8DDE-4BE6-83B4-1F61671DB935}" sibTransId="{AF14B754-69D1-46A5-89F4-894FEC90614D}"/>
    <dgm:cxn modelId="{1DBE327C-2CA8-498E-BDB3-78E707424ADA}" type="presOf" srcId="{3999B684-3CB6-4AB4-B3A1-A7D2A2A4E2A8}" destId="{2E702F75-0913-44A2-9D7F-5934461A5CFD}" srcOrd="0" destOrd="0" presId="urn:microsoft.com/office/officeart/2005/8/layout/vList5"/>
    <dgm:cxn modelId="{72C3C298-2BA7-4982-BD84-FA482D5690EA}" srcId="{CFFBF6B1-DDE5-4412-A8A7-6EA22D60674D}" destId="{3999B684-3CB6-4AB4-B3A1-A7D2A2A4E2A8}" srcOrd="0" destOrd="0" parTransId="{E2CEBAC7-2953-4D66-86CE-76D02C0B08D1}" sibTransId="{F0247837-0C90-4F5C-93E1-CC1C5AC71232}"/>
    <dgm:cxn modelId="{21B4AFBD-D562-4BE2-9B66-5D65B6510E6C}" type="presOf" srcId="{91400D3B-4FCD-4E42-92EC-E0BC00AA447A}" destId="{2E702F75-0913-44A2-9D7F-5934461A5CFD}" srcOrd="0" destOrd="1" presId="urn:microsoft.com/office/officeart/2005/8/layout/vList5"/>
    <dgm:cxn modelId="{ABE162EF-77EB-46F5-BA2A-540EEA544D78}" srcId="{5CE279A7-8E9D-4FCD-89A5-43925BF69A40}" destId="{CFFBF6B1-DDE5-4412-A8A7-6EA22D60674D}" srcOrd="0" destOrd="0" parTransId="{F5B72195-8B85-405C-813A-11D26AA03187}" sibTransId="{1E3E0B7F-F311-4920-9FD8-4BD97C4F5E02}"/>
    <dgm:cxn modelId="{1E217D6D-C565-44C1-9720-D6641F664E4D}" type="presParOf" srcId="{44AA8286-84FC-4FB1-A418-561AAA52EDF6}" destId="{6A5F0468-FE5A-4D39-B421-A467AACE27C9}" srcOrd="0" destOrd="0" presId="urn:microsoft.com/office/officeart/2005/8/layout/vList5"/>
    <dgm:cxn modelId="{DAD7199D-D157-4C19-A5E2-8FC60DB21D2D}" type="presParOf" srcId="{6A5F0468-FE5A-4D39-B421-A467AACE27C9}" destId="{480A3937-9BB8-403F-AFF6-CD0DDBBEFA67}" srcOrd="0" destOrd="0" presId="urn:microsoft.com/office/officeart/2005/8/layout/vList5"/>
    <dgm:cxn modelId="{2CD2E61B-2C71-4773-8D69-B9F05B9673C0}" type="presParOf" srcId="{6A5F0468-FE5A-4D39-B421-A467AACE27C9}" destId="{2E702F75-0913-44A2-9D7F-5934461A5CFD}"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804849-2B69-4DCD-847D-1A67ABBFE2E0}"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94F76A7-EB66-433A-BF3C-1DD5BCC27F6B}">
      <dgm:prSet custT="1"/>
      <dgm:spPr/>
      <dgm:t>
        <a:bodyPr/>
        <a:lstStyle/>
        <a:p>
          <a:pPr rtl="0"/>
          <a:r>
            <a:rPr lang="en-US" sz="2400"/>
            <a:t>Select a model</a:t>
          </a:r>
        </a:p>
      </dgm:t>
    </dgm:pt>
    <dgm:pt modelId="{4A6CA000-FBBD-4848-B0BC-C4AC736FFF31}" type="parTrans" cxnId="{958FCE38-B8C0-483E-9782-B1C37DC5DE10}">
      <dgm:prSet/>
      <dgm:spPr/>
      <dgm:t>
        <a:bodyPr/>
        <a:lstStyle/>
        <a:p>
          <a:endParaRPr lang="en-US" sz="2400"/>
        </a:p>
      </dgm:t>
    </dgm:pt>
    <dgm:pt modelId="{DC7032CF-D8FA-4470-B68F-501E4018C8F8}" type="sibTrans" cxnId="{958FCE38-B8C0-483E-9782-B1C37DC5DE10}">
      <dgm:prSet/>
      <dgm:spPr/>
      <dgm:t>
        <a:bodyPr/>
        <a:lstStyle/>
        <a:p>
          <a:endParaRPr lang="en-US" sz="2400"/>
        </a:p>
      </dgm:t>
    </dgm:pt>
    <dgm:pt modelId="{C8A0E478-ED03-43D3-A424-3A23BBD3B53F}">
      <dgm:prSet custT="1"/>
      <dgm:spPr/>
      <dgm:t>
        <a:bodyPr/>
        <a:lstStyle/>
        <a:p>
          <a:pPr rtl="0"/>
          <a:r>
            <a:rPr lang="en-US" sz="2400"/>
            <a:t>Defining a loss function</a:t>
          </a:r>
        </a:p>
      </dgm:t>
    </dgm:pt>
    <dgm:pt modelId="{FC9BC639-C714-4F53-A5C8-88619E0E181D}" type="parTrans" cxnId="{287C22C5-0FDD-4C7B-816C-A7EB1689F874}">
      <dgm:prSet/>
      <dgm:spPr/>
      <dgm:t>
        <a:bodyPr/>
        <a:lstStyle/>
        <a:p>
          <a:endParaRPr lang="en-US" sz="2400"/>
        </a:p>
      </dgm:t>
    </dgm:pt>
    <dgm:pt modelId="{9D7A9C31-DDBA-4804-A030-535EDEFF4DE9}" type="sibTrans" cxnId="{287C22C5-0FDD-4C7B-816C-A7EB1689F874}">
      <dgm:prSet/>
      <dgm:spPr/>
      <dgm:t>
        <a:bodyPr/>
        <a:lstStyle/>
        <a:p>
          <a:endParaRPr lang="en-US" sz="2400"/>
        </a:p>
      </dgm:t>
    </dgm:pt>
    <dgm:pt modelId="{7F12AA57-8474-44AA-9BDC-CCF2EBE91EB3}">
      <dgm:prSet custT="1"/>
      <dgm:spPr/>
      <dgm:t>
        <a:bodyPr/>
        <a:lstStyle/>
        <a:p>
          <a:pPr rtl="0"/>
          <a:r>
            <a:rPr lang="en-US" sz="2400"/>
            <a:t>Formulate an optimization problem to find the model parameters such that a loss  function is minimized.</a:t>
          </a:r>
        </a:p>
      </dgm:t>
    </dgm:pt>
    <dgm:pt modelId="{1FE687EF-2938-489B-A1D2-26A3B8008D6D}" type="parTrans" cxnId="{B32720F0-EA15-4686-A6F4-242FCF09FE00}">
      <dgm:prSet/>
      <dgm:spPr/>
      <dgm:t>
        <a:bodyPr/>
        <a:lstStyle/>
        <a:p>
          <a:endParaRPr lang="en-US" sz="2400"/>
        </a:p>
      </dgm:t>
    </dgm:pt>
    <dgm:pt modelId="{DC83FFE6-BF72-443F-A1E3-1F26FFE392CE}" type="sibTrans" cxnId="{B32720F0-EA15-4686-A6F4-242FCF09FE00}">
      <dgm:prSet/>
      <dgm:spPr/>
      <dgm:t>
        <a:bodyPr/>
        <a:lstStyle/>
        <a:p>
          <a:endParaRPr lang="en-US" sz="2400"/>
        </a:p>
      </dgm:t>
    </dgm:pt>
    <dgm:pt modelId="{DFF6F302-E7F8-48A2-96F7-5A4ECBE4A01E}">
      <dgm:prSet custT="1"/>
      <dgm:spPr/>
      <dgm:t>
        <a:bodyPr/>
        <a:lstStyle/>
        <a:p>
          <a:pPr rtl="0"/>
          <a:r>
            <a:rPr lang="en-US" sz="2400"/>
            <a:t>Employ different techniques to solve optimization problem or minimize loss function</a:t>
          </a:r>
        </a:p>
      </dgm:t>
    </dgm:pt>
    <dgm:pt modelId="{9B833841-D46E-4BB5-A6F5-464FAFCFD2CF}" type="parTrans" cxnId="{37824805-5CA4-449F-9B45-542AB587A129}">
      <dgm:prSet/>
      <dgm:spPr/>
      <dgm:t>
        <a:bodyPr/>
        <a:lstStyle/>
        <a:p>
          <a:endParaRPr lang="en-US" sz="2400"/>
        </a:p>
      </dgm:t>
    </dgm:pt>
    <dgm:pt modelId="{A32F37CB-F49F-431A-8F58-7DAF916AF063}" type="sibTrans" cxnId="{37824805-5CA4-449F-9B45-542AB587A129}">
      <dgm:prSet/>
      <dgm:spPr/>
      <dgm:t>
        <a:bodyPr/>
        <a:lstStyle/>
        <a:p>
          <a:endParaRPr lang="en-US" sz="2400"/>
        </a:p>
      </dgm:t>
    </dgm:pt>
    <dgm:pt modelId="{AC42AAA9-2929-4596-9BE7-6CCE0EDE3124}" type="pres">
      <dgm:prSet presAssocID="{53804849-2B69-4DCD-847D-1A67ABBFE2E0}" presName="linear" presStyleCnt="0">
        <dgm:presLayoutVars>
          <dgm:animLvl val="lvl"/>
          <dgm:resizeHandles val="exact"/>
        </dgm:presLayoutVars>
      </dgm:prSet>
      <dgm:spPr/>
    </dgm:pt>
    <dgm:pt modelId="{124D41E0-641D-4966-9EA2-BC60813719E2}" type="pres">
      <dgm:prSet presAssocID="{194F76A7-EB66-433A-BF3C-1DD5BCC27F6B}" presName="parentText" presStyleLbl="node1" presStyleIdx="0" presStyleCnt="4">
        <dgm:presLayoutVars>
          <dgm:chMax val="0"/>
          <dgm:bulletEnabled val="1"/>
        </dgm:presLayoutVars>
      </dgm:prSet>
      <dgm:spPr/>
    </dgm:pt>
    <dgm:pt modelId="{52FFDEA5-FBC9-4999-94D0-54FED70CB77F}" type="pres">
      <dgm:prSet presAssocID="{DC7032CF-D8FA-4470-B68F-501E4018C8F8}" presName="spacer" presStyleCnt="0"/>
      <dgm:spPr/>
    </dgm:pt>
    <dgm:pt modelId="{7FB0A2D7-6277-4EDD-B1E4-58C2AE191DAC}" type="pres">
      <dgm:prSet presAssocID="{C8A0E478-ED03-43D3-A424-3A23BBD3B53F}" presName="parentText" presStyleLbl="node1" presStyleIdx="1" presStyleCnt="4">
        <dgm:presLayoutVars>
          <dgm:chMax val="0"/>
          <dgm:bulletEnabled val="1"/>
        </dgm:presLayoutVars>
      </dgm:prSet>
      <dgm:spPr/>
    </dgm:pt>
    <dgm:pt modelId="{74CC6B81-0D84-4B48-9992-EDCDAA1E6286}" type="pres">
      <dgm:prSet presAssocID="{9D7A9C31-DDBA-4804-A030-535EDEFF4DE9}" presName="spacer" presStyleCnt="0"/>
      <dgm:spPr/>
    </dgm:pt>
    <dgm:pt modelId="{DAA32663-0665-49E4-AC91-984027825700}" type="pres">
      <dgm:prSet presAssocID="{7F12AA57-8474-44AA-9BDC-CCF2EBE91EB3}" presName="parentText" presStyleLbl="node1" presStyleIdx="2" presStyleCnt="4">
        <dgm:presLayoutVars>
          <dgm:chMax val="0"/>
          <dgm:bulletEnabled val="1"/>
        </dgm:presLayoutVars>
      </dgm:prSet>
      <dgm:spPr/>
    </dgm:pt>
    <dgm:pt modelId="{42354754-A68E-4947-9963-203130EF18AF}" type="pres">
      <dgm:prSet presAssocID="{DC83FFE6-BF72-443F-A1E3-1F26FFE392CE}" presName="spacer" presStyleCnt="0"/>
      <dgm:spPr/>
    </dgm:pt>
    <dgm:pt modelId="{19151E07-7724-4159-84B3-4D33262C2B2C}" type="pres">
      <dgm:prSet presAssocID="{DFF6F302-E7F8-48A2-96F7-5A4ECBE4A01E}" presName="parentText" presStyleLbl="node1" presStyleIdx="3" presStyleCnt="4">
        <dgm:presLayoutVars>
          <dgm:chMax val="0"/>
          <dgm:bulletEnabled val="1"/>
        </dgm:presLayoutVars>
      </dgm:prSet>
      <dgm:spPr/>
    </dgm:pt>
  </dgm:ptLst>
  <dgm:cxnLst>
    <dgm:cxn modelId="{37824805-5CA4-449F-9B45-542AB587A129}" srcId="{53804849-2B69-4DCD-847D-1A67ABBFE2E0}" destId="{DFF6F302-E7F8-48A2-96F7-5A4ECBE4A01E}" srcOrd="3" destOrd="0" parTransId="{9B833841-D46E-4BB5-A6F5-464FAFCFD2CF}" sibTransId="{A32F37CB-F49F-431A-8F58-7DAF916AF063}"/>
    <dgm:cxn modelId="{958FCE38-B8C0-483E-9782-B1C37DC5DE10}" srcId="{53804849-2B69-4DCD-847D-1A67ABBFE2E0}" destId="{194F76A7-EB66-433A-BF3C-1DD5BCC27F6B}" srcOrd="0" destOrd="0" parTransId="{4A6CA000-FBBD-4848-B0BC-C4AC736FFF31}" sibTransId="{DC7032CF-D8FA-4470-B68F-501E4018C8F8}"/>
    <dgm:cxn modelId="{1A14034D-84C4-45D7-AD87-C12ECBEBDA8B}" type="presOf" srcId="{53804849-2B69-4DCD-847D-1A67ABBFE2E0}" destId="{AC42AAA9-2929-4596-9BE7-6CCE0EDE3124}" srcOrd="0" destOrd="0" presId="urn:microsoft.com/office/officeart/2005/8/layout/vList2"/>
    <dgm:cxn modelId="{8A242359-5845-4665-9D2E-3086AA2567C2}" type="presOf" srcId="{C8A0E478-ED03-43D3-A424-3A23BBD3B53F}" destId="{7FB0A2D7-6277-4EDD-B1E4-58C2AE191DAC}" srcOrd="0" destOrd="0" presId="urn:microsoft.com/office/officeart/2005/8/layout/vList2"/>
    <dgm:cxn modelId="{DAC1A85A-3ADD-4FB2-8251-82BFD806C2EA}" type="presOf" srcId="{194F76A7-EB66-433A-BF3C-1DD5BCC27F6B}" destId="{124D41E0-641D-4966-9EA2-BC60813719E2}" srcOrd="0" destOrd="0" presId="urn:microsoft.com/office/officeart/2005/8/layout/vList2"/>
    <dgm:cxn modelId="{E2E5C38B-6EB5-412A-8320-71B029D42939}" type="presOf" srcId="{DFF6F302-E7F8-48A2-96F7-5A4ECBE4A01E}" destId="{19151E07-7724-4159-84B3-4D33262C2B2C}" srcOrd="0" destOrd="0" presId="urn:microsoft.com/office/officeart/2005/8/layout/vList2"/>
    <dgm:cxn modelId="{287C22C5-0FDD-4C7B-816C-A7EB1689F874}" srcId="{53804849-2B69-4DCD-847D-1A67ABBFE2E0}" destId="{C8A0E478-ED03-43D3-A424-3A23BBD3B53F}" srcOrd="1" destOrd="0" parTransId="{FC9BC639-C714-4F53-A5C8-88619E0E181D}" sibTransId="{9D7A9C31-DDBA-4804-A030-535EDEFF4DE9}"/>
    <dgm:cxn modelId="{D90675DE-E292-4AB8-AA13-42762FDDD59E}" type="presOf" srcId="{7F12AA57-8474-44AA-9BDC-CCF2EBE91EB3}" destId="{DAA32663-0665-49E4-AC91-984027825700}" srcOrd="0" destOrd="0" presId="urn:microsoft.com/office/officeart/2005/8/layout/vList2"/>
    <dgm:cxn modelId="{B32720F0-EA15-4686-A6F4-242FCF09FE00}" srcId="{53804849-2B69-4DCD-847D-1A67ABBFE2E0}" destId="{7F12AA57-8474-44AA-9BDC-CCF2EBE91EB3}" srcOrd="2" destOrd="0" parTransId="{1FE687EF-2938-489B-A1D2-26A3B8008D6D}" sibTransId="{DC83FFE6-BF72-443F-A1E3-1F26FFE392CE}"/>
    <dgm:cxn modelId="{BBE10948-888C-4D55-8DA2-CF7EA24570EE}" type="presParOf" srcId="{AC42AAA9-2929-4596-9BE7-6CCE0EDE3124}" destId="{124D41E0-641D-4966-9EA2-BC60813719E2}" srcOrd="0" destOrd="0" presId="urn:microsoft.com/office/officeart/2005/8/layout/vList2"/>
    <dgm:cxn modelId="{101F3366-7978-4EF0-8644-D99E3125D17F}" type="presParOf" srcId="{AC42AAA9-2929-4596-9BE7-6CCE0EDE3124}" destId="{52FFDEA5-FBC9-4999-94D0-54FED70CB77F}" srcOrd="1" destOrd="0" presId="urn:microsoft.com/office/officeart/2005/8/layout/vList2"/>
    <dgm:cxn modelId="{1D15AFB8-FC4C-4FB4-9C85-9D14E2364594}" type="presParOf" srcId="{AC42AAA9-2929-4596-9BE7-6CCE0EDE3124}" destId="{7FB0A2D7-6277-4EDD-B1E4-58C2AE191DAC}" srcOrd="2" destOrd="0" presId="urn:microsoft.com/office/officeart/2005/8/layout/vList2"/>
    <dgm:cxn modelId="{72C623C9-2FC8-4ECB-8067-92EAEC0BFDA2}" type="presParOf" srcId="{AC42AAA9-2929-4596-9BE7-6CCE0EDE3124}" destId="{74CC6B81-0D84-4B48-9992-EDCDAA1E6286}" srcOrd="3" destOrd="0" presId="urn:microsoft.com/office/officeart/2005/8/layout/vList2"/>
    <dgm:cxn modelId="{53E2F126-0AE0-4981-A0EF-A012A469AB3E}" type="presParOf" srcId="{AC42AAA9-2929-4596-9BE7-6CCE0EDE3124}" destId="{DAA32663-0665-49E4-AC91-984027825700}" srcOrd="4" destOrd="0" presId="urn:microsoft.com/office/officeart/2005/8/layout/vList2"/>
    <dgm:cxn modelId="{4BD2E6F8-8B3D-47B6-9735-73D06A8CB77E}" type="presParOf" srcId="{AC42AAA9-2929-4596-9BE7-6CCE0EDE3124}" destId="{42354754-A68E-4947-9963-203130EF18AF}" srcOrd="5" destOrd="0" presId="urn:microsoft.com/office/officeart/2005/8/layout/vList2"/>
    <dgm:cxn modelId="{2ECBCE9D-78BC-4C7B-8E4F-FEBE36BB383E}" type="presParOf" srcId="{AC42AAA9-2929-4596-9BE7-6CCE0EDE3124}" destId="{19151E07-7724-4159-84B3-4D33262C2B2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35749-410B-459A-96D2-EAEEDE09488A}">
      <dsp:nvSpPr>
        <dsp:cNvPr id="0" name=""/>
        <dsp:cNvSpPr/>
      </dsp:nvSpPr>
      <dsp:spPr>
        <a:xfrm rot="5400000">
          <a:off x="1038868" y="1008842"/>
          <a:ext cx="3843209" cy="2786327"/>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rtl="0">
            <a:lnSpc>
              <a:spcPct val="90000"/>
            </a:lnSpc>
            <a:spcBef>
              <a:spcPct val="0"/>
            </a:spcBef>
            <a:spcAft>
              <a:spcPct val="15000"/>
            </a:spcAft>
            <a:buChar char="•"/>
          </a:pPr>
          <a:r>
            <a:rPr lang="en-US" sz="2100" kern="1200" dirty="0"/>
            <a:t>Active Learners / Create Model</a:t>
          </a:r>
        </a:p>
        <a:p>
          <a:pPr marL="228600" lvl="1" indent="-228600" algn="l" defTabSz="933450" rtl="0">
            <a:lnSpc>
              <a:spcPct val="90000"/>
            </a:lnSpc>
            <a:spcBef>
              <a:spcPct val="0"/>
            </a:spcBef>
            <a:spcAft>
              <a:spcPct val="15000"/>
            </a:spcAft>
            <a:buChar char="•"/>
          </a:pPr>
          <a:r>
            <a:rPr lang="en-US" sz="2100" kern="1200" dirty="0"/>
            <a:t>Need to retrain periodically</a:t>
          </a:r>
        </a:p>
        <a:p>
          <a:pPr marL="228600" lvl="1" indent="-228600" algn="l" defTabSz="933450" rtl="0">
            <a:lnSpc>
              <a:spcPct val="90000"/>
            </a:lnSpc>
            <a:spcBef>
              <a:spcPct val="0"/>
            </a:spcBef>
            <a:spcAft>
              <a:spcPct val="15000"/>
            </a:spcAft>
            <a:buChar char="•"/>
          </a:pPr>
          <a:r>
            <a:rPr lang="en-US" sz="2100" kern="1200"/>
            <a:t>Only need model, no need of training data for generalization (Decision Making) </a:t>
          </a:r>
        </a:p>
        <a:p>
          <a:pPr marL="228600" lvl="1" indent="-228600" algn="l" defTabSz="933450" rtl="0">
            <a:lnSpc>
              <a:spcPct val="90000"/>
            </a:lnSpc>
            <a:spcBef>
              <a:spcPct val="0"/>
            </a:spcBef>
            <a:spcAft>
              <a:spcPct val="15000"/>
            </a:spcAft>
            <a:buChar char="•"/>
          </a:pPr>
          <a:r>
            <a:rPr lang="en-US" sz="2100" kern="1200"/>
            <a:t>Not easy to adapt new instances</a:t>
          </a:r>
        </a:p>
        <a:p>
          <a:pPr marL="228600" lvl="1" indent="-228600" algn="l" defTabSz="933450" rtl="0">
            <a:lnSpc>
              <a:spcPct val="90000"/>
            </a:lnSpc>
            <a:spcBef>
              <a:spcPct val="0"/>
            </a:spcBef>
            <a:spcAft>
              <a:spcPct val="15000"/>
            </a:spcAft>
            <a:buChar char="•"/>
          </a:pPr>
          <a:r>
            <a:rPr lang="en-US" sz="2100" kern="1200"/>
            <a:t>Examples: Naïve Bayes, Decision Tree</a:t>
          </a:r>
        </a:p>
      </dsp:txBody>
      <dsp:txXfrm rot="-5400000">
        <a:off x="1567309" y="616419"/>
        <a:ext cx="2650310" cy="3571175"/>
      </dsp:txXfrm>
    </dsp:sp>
    <dsp:sp modelId="{C2B79600-A534-4ACF-930E-7AC1E35C51CF}">
      <dsp:nvSpPr>
        <dsp:cNvPr id="0" name=""/>
        <dsp:cNvSpPr/>
      </dsp:nvSpPr>
      <dsp:spPr>
        <a:xfrm>
          <a:off x="0" y="0"/>
          <a:ext cx="1567309" cy="4804012"/>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rtl="0">
            <a:lnSpc>
              <a:spcPct val="90000"/>
            </a:lnSpc>
            <a:spcBef>
              <a:spcPct val="0"/>
            </a:spcBef>
            <a:spcAft>
              <a:spcPct val="35000"/>
            </a:spcAft>
            <a:buNone/>
          </a:pPr>
          <a:r>
            <a:rPr lang="en-US" sz="2700" kern="1200" dirty="0"/>
            <a:t>Model Based Learning</a:t>
          </a:r>
        </a:p>
      </dsp:txBody>
      <dsp:txXfrm>
        <a:off x="76510" y="76510"/>
        <a:ext cx="1414289" cy="4650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02F75-0913-44A2-9D7F-5934461A5CFD}">
      <dsp:nvSpPr>
        <dsp:cNvPr id="0" name=""/>
        <dsp:cNvSpPr/>
      </dsp:nvSpPr>
      <dsp:spPr>
        <a:xfrm rot="5400000">
          <a:off x="990429" y="984832"/>
          <a:ext cx="3723108" cy="268422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en-US" sz="2700" kern="1200" dirty="0"/>
            <a:t>Lazy Learning /Rote Learning</a:t>
          </a:r>
        </a:p>
        <a:p>
          <a:pPr marL="228600" lvl="1" indent="-228600" algn="l" defTabSz="1200150" rtl="0">
            <a:lnSpc>
              <a:spcPct val="90000"/>
            </a:lnSpc>
            <a:spcBef>
              <a:spcPct val="0"/>
            </a:spcBef>
            <a:spcAft>
              <a:spcPct val="15000"/>
            </a:spcAft>
            <a:buChar char="•"/>
          </a:pPr>
          <a:r>
            <a:rPr lang="en-US" sz="2700" kern="1200" dirty="0"/>
            <a:t>Do Nothing simply Save training data</a:t>
          </a:r>
        </a:p>
        <a:p>
          <a:pPr marL="228600" lvl="1" indent="-228600" algn="l" defTabSz="1200150" rtl="0">
            <a:lnSpc>
              <a:spcPct val="90000"/>
            </a:lnSpc>
            <a:spcBef>
              <a:spcPct val="0"/>
            </a:spcBef>
            <a:spcAft>
              <a:spcPct val="15000"/>
            </a:spcAft>
            <a:buChar char="•"/>
          </a:pPr>
          <a:r>
            <a:rPr lang="en-US" sz="2700" kern="1200"/>
            <a:t>Only use training data for generalization</a:t>
          </a:r>
        </a:p>
      </dsp:txBody>
      <dsp:txXfrm rot="-5400000">
        <a:off x="1509873" y="596422"/>
        <a:ext cx="2553187" cy="3461042"/>
      </dsp:txXfrm>
    </dsp:sp>
    <dsp:sp modelId="{480A3937-9BB8-403F-AFF6-CD0DDBBEFA67}">
      <dsp:nvSpPr>
        <dsp:cNvPr id="0" name=""/>
        <dsp:cNvSpPr/>
      </dsp:nvSpPr>
      <dsp:spPr>
        <a:xfrm>
          <a:off x="0" y="0"/>
          <a:ext cx="1509873" cy="465388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rtl="0">
            <a:lnSpc>
              <a:spcPct val="90000"/>
            </a:lnSpc>
            <a:spcBef>
              <a:spcPct val="0"/>
            </a:spcBef>
            <a:spcAft>
              <a:spcPct val="35000"/>
            </a:spcAft>
            <a:buNone/>
          </a:pPr>
          <a:r>
            <a:rPr lang="en-US" sz="2600" kern="1200"/>
            <a:t>Instance Based Learning </a:t>
          </a:r>
        </a:p>
      </dsp:txBody>
      <dsp:txXfrm>
        <a:off x="73706" y="73706"/>
        <a:ext cx="1362461" cy="45064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D41E0-641D-4966-9EA2-BC60813719E2}">
      <dsp:nvSpPr>
        <dsp:cNvPr id="0" name=""/>
        <dsp:cNvSpPr/>
      </dsp:nvSpPr>
      <dsp:spPr>
        <a:xfrm>
          <a:off x="0" y="10273"/>
          <a:ext cx="7883236" cy="921155"/>
        </a:xfrm>
        <a:prstGeom prst="roundRect">
          <a:avLst/>
        </a:prstGeom>
        <a:gradFill rotWithShape="0">
          <a:gsLst>
            <a:gs pos="0">
              <a:schemeClr val="accent5">
                <a:hueOff val="0"/>
                <a:satOff val="0"/>
                <a:lumOff val="0"/>
                <a:alphaOff val="0"/>
              </a:schemeClr>
            </a:gs>
            <a:gs pos="100000">
              <a:schemeClr val="accent5">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Select a model</a:t>
          </a:r>
        </a:p>
      </dsp:txBody>
      <dsp:txXfrm>
        <a:off x="44967" y="55240"/>
        <a:ext cx="7793302" cy="831221"/>
      </dsp:txXfrm>
    </dsp:sp>
    <dsp:sp modelId="{7FB0A2D7-6277-4EDD-B1E4-58C2AE191DAC}">
      <dsp:nvSpPr>
        <dsp:cNvPr id="0" name=""/>
        <dsp:cNvSpPr/>
      </dsp:nvSpPr>
      <dsp:spPr>
        <a:xfrm>
          <a:off x="0" y="986149"/>
          <a:ext cx="7883236" cy="921155"/>
        </a:xfrm>
        <a:prstGeom prst="roundRect">
          <a:avLst/>
        </a:prstGeom>
        <a:gradFill rotWithShape="0">
          <a:gsLst>
            <a:gs pos="0">
              <a:schemeClr val="accent5">
                <a:hueOff val="3480166"/>
                <a:satOff val="-8347"/>
                <a:lumOff val="654"/>
                <a:alphaOff val="0"/>
              </a:schemeClr>
            </a:gs>
            <a:gs pos="100000">
              <a:schemeClr val="accent5">
                <a:hueOff val="3480166"/>
                <a:satOff val="-8347"/>
                <a:lumOff val="654"/>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Defining a loss function</a:t>
          </a:r>
        </a:p>
      </dsp:txBody>
      <dsp:txXfrm>
        <a:off x="44967" y="1031116"/>
        <a:ext cx="7793302" cy="831221"/>
      </dsp:txXfrm>
    </dsp:sp>
    <dsp:sp modelId="{DAA32663-0665-49E4-AC91-984027825700}">
      <dsp:nvSpPr>
        <dsp:cNvPr id="0" name=""/>
        <dsp:cNvSpPr/>
      </dsp:nvSpPr>
      <dsp:spPr>
        <a:xfrm>
          <a:off x="0" y="1962025"/>
          <a:ext cx="7883236" cy="921155"/>
        </a:xfrm>
        <a:prstGeom prst="roundRect">
          <a:avLst/>
        </a:prstGeom>
        <a:gradFill rotWithShape="0">
          <a:gsLst>
            <a:gs pos="0">
              <a:schemeClr val="accent5">
                <a:hueOff val="6960331"/>
                <a:satOff val="-16693"/>
                <a:lumOff val="1307"/>
                <a:alphaOff val="0"/>
              </a:schemeClr>
            </a:gs>
            <a:gs pos="100000">
              <a:schemeClr val="accent5">
                <a:hueOff val="6960331"/>
                <a:satOff val="-16693"/>
                <a:lumOff val="1307"/>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Formulate an optimization problem to find the model parameters such that a loss  function is minimized.</a:t>
          </a:r>
        </a:p>
      </dsp:txBody>
      <dsp:txXfrm>
        <a:off x="44967" y="2006992"/>
        <a:ext cx="7793302" cy="831221"/>
      </dsp:txXfrm>
    </dsp:sp>
    <dsp:sp modelId="{19151E07-7724-4159-84B3-4D33262C2B2C}">
      <dsp:nvSpPr>
        <dsp:cNvPr id="0" name=""/>
        <dsp:cNvSpPr/>
      </dsp:nvSpPr>
      <dsp:spPr>
        <a:xfrm>
          <a:off x="0" y="2937900"/>
          <a:ext cx="7883236" cy="921155"/>
        </a:xfrm>
        <a:prstGeom prst="roundRect">
          <a:avLst/>
        </a:prstGeom>
        <a:gradFill rotWithShape="0">
          <a:gsLst>
            <a:gs pos="0">
              <a:schemeClr val="accent5">
                <a:hueOff val="10440497"/>
                <a:satOff val="-25040"/>
                <a:lumOff val="1961"/>
                <a:alphaOff val="0"/>
              </a:schemeClr>
            </a:gs>
            <a:gs pos="100000">
              <a:schemeClr val="accent5">
                <a:hueOff val="10440497"/>
                <a:satOff val="-25040"/>
                <a:lumOff val="1961"/>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Employ different techniques to solve optimization problem or minimize loss function</a:t>
          </a:r>
        </a:p>
      </dsp:txBody>
      <dsp:txXfrm>
        <a:off x="44967" y="2982867"/>
        <a:ext cx="7793302" cy="8312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E0BF3F-AEB2-4B90-8B98-98F95C1822D3}" type="datetimeFigureOut">
              <a:rPr lang="en-US" smtClean="0"/>
              <a:t>11/14/2022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D453F7-7465-42B1-9AA1-FC4B32B196E3}" type="slidenum">
              <a:rPr lang="en-US" smtClean="0"/>
              <a:t>‹#›</a:t>
            </a:fld>
            <a:endParaRPr lang="en-US"/>
          </a:p>
        </p:txBody>
      </p:sp>
    </p:spTree>
    <p:extLst>
      <p:ext uri="{BB962C8B-B14F-4D97-AF65-F5344CB8AC3E}">
        <p14:creationId xmlns:p14="http://schemas.microsoft.com/office/powerpoint/2010/main" val="3333022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charset="0"/>
              </a:defRPr>
            </a:lvl1pPr>
            <a:lvl2pPr marL="742950" indent="-285750" defTabSz="931863" eaLnBrk="0" hangingPunct="0">
              <a:defRPr sz="2400">
                <a:solidFill>
                  <a:schemeClr val="tx1"/>
                </a:solidFill>
                <a:latin typeface="Tahoma" charset="0"/>
              </a:defRPr>
            </a:lvl2pPr>
            <a:lvl3pPr marL="1143000" indent="-228600" defTabSz="931863" eaLnBrk="0" hangingPunct="0">
              <a:defRPr sz="2400">
                <a:solidFill>
                  <a:schemeClr val="tx1"/>
                </a:solidFill>
                <a:latin typeface="Tahoma" charset="0"/>
              </a:defRPr>
            </a:lvl3pPr>
            <a:lvl4pPr marL="1600200" indent="-228600" defTabSz="931863" eaLnBrk="0" hangingPunct="0">
              <a:defRPr sz="2400">
                <a:solidFill>
                  <a:schemeClr val="tx1"/>
                </a:solidFill>
                <a:latin typeface="Tahoma" charset="0"/>
              </a:defRPr>
            </a:lvl4pPr>
            <a:lvl5pPr marL="2057400" indent="-228600" defTabSz="931863" eaLnBrk="0" hangingPunct="0">
              <a:defRPr sz="2400">
                <a:solidFill>
                  <a:schemeClr val="tx1"/>
                </a:solidFill>
                <a:latin typeface="Tahoma" charset="0"/>
              </a:defRPr>
            </a:lvl5pPr>
            <a:lvl6pPr marL="2514600" indent="-228600" defTabSz="931863" eaLnBrk="0" fontAlgn="base" hangingPunct="0">
              <a:spcBef>
                <a:spcPct val="0"/>
              </a:spcBef>
              <a:spcAft>
                <a:spcPct val="0"/>
              </a:spcAft>
              <a:defRPr sz="2400">
                <a:solidFill>
                  <a:schemeClr val="tx1"/>
                </a:solidFill>
                <a:latin typeface="Tahoma" charset="0"/>
              </a:defRPr>
            </a:lvl6pPr>
            <a:lvl7pPr marL="2971800" indent="-228600" defTabSz="931863" eaLnBrk="0" fontAlgn="base" hangingPunct="0">
              <a:spcBef>
                <a:spcPct val="0"/>
              </a:spcBef>
              <a:spcAft>
                <a:spcPct val="0"/>
              </a:spcAft>
              <a:defRPr sz="2400">
                <a:solidFill>
                  <a:schemeClr val="tx1"/>
                </a:solidFill>
                <a:latin typeface="Tahoma" charset="0"/>
              </a:defRPr>
            </a:lvl7pPr>
            <a:lvl8pPr marL="3429000" indent="-228600" defTabSz="931863" eaLnBrk="0" fontAlgn="base" hangingPunct="0">
              <a:spcBef>
                <a:spcPct val="0"/>
              </a:spcBef>
              <a:spcAft>
                <a:spcPct val="0"/>
              </a:spcAft>
              <a:defRPr sz="2400">
                <a:solidFill>
                  <a:schemeClr val="tx1"/>
                </a:solidFill>
                <a:latin typeface="Tahoma" charset="0"/>
              </a:defRPr>
            </a:lvl8pPr>
            <a:lvl9pPr marL="3886200" indent="-228600" defTabSz="931863" eaLnBrk="0" fontAlgn="base" hangingPunct="0">
              <a:spcBef>
                <a:spcPct val="0"/>
              </a:spcBef>
              <a:spcAft>
                <a:spcPct val="0"/>
              </a:spcAft>
              <a:defRPr sz="2400">
                <a:solidFill>
                  <a:schemeClr val="tx1"/>
                </a:solidFill>
                <a:latin typeface="Tahoma" charset="0"/>
              </a:defRPr>
            </a:lvl9pPr>
          </a:lstStyle>
          <a:p>
            <a:fld id="{55AA8FC2-B67C-A042-85F3-630D1EF2970C}" type="slidenum">
              <a:rPr lang="en-US" altLang="en-US" sz="1200">
                <a:latin typeface="Times New Roman" charset="0"/>
              </a:rPr>
              <a:pPr/>
              <a:t>17</a:t>
            </a:fld>
            <a:endParaRPr lang="en-US" altLang="en-US" sz="1200">
              <a:latin typeface="Times New Roman"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78068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charset="0"/>
              </a:defRPr>
            </a:lvl1pPr>
            <a:lvl2pPr marL="742950" indent="-285750" defTabSz="931863" eaLnBrk="0" hangingPunct="0">
              <a:defRPr sz="2400">
                <a:solidFill>
                  <a:schemeClr val="tx1"/>
                </a:solidFill>
                <a:latin typeface="Tahoma" charset="0"/>
              </a:defRPr>
            </a:lvl2pPr>
            <a:lvl3pPr marL="1143000" indent="-228600" defTabSz="931863" eaLnBrk="0" hangingPunct="0">
              <a:defRPr sz="2400">
                <a:solidFill>
                  <a:schemeClr val="tx1"/>
                </a:solidFill>
                <a:latin typeface="Tahoma" charset="0"/>
              </a:defRPr>
            </a:lvl3pPr>
            <a:lvl4pPr marL="1600200" indent="-228600" defTabSz="931863" eaLnBrk="0" hangingPunct="0">
              <a:defRPr sz="2400">
                <a:solidFill>
                  <a:schemeClr val="tx1"/>
                </a:solidFill>
                <a:latin typeface="Tahoma" charset="0"/>
              </a:defRPr>
            </a:lvl4pPr>
            <a:lvl5pPr marL="2057400" indent="-228600" defTabSz="931863" eaLnBrk="0" hangingPunct="0">
              <a:defRPr sz="2400">
                <a:solidFill>
                  <a:schemeClr val="tx1"/>
                </a:solidFill>
                <a:latin typeface="Tahoma" charset="0"/>
              </a:defRPr>
            </a:lvl5pPr>
            <a:lvl6pPr marL="2514600" indent="-228600" defTabSz="931863" eaLnBrk="0" fontAlgn="base" hangingPunct="0">
              <a:spcBef>
                <a:spcPct val="0"/>
              </a:spcBef>
              <a:spcAft>
                <a:spcPct val="0"/>
              </a:spcAft>
              <a:defRPr sz="2400">
                <a:solidFill>
                  <a:schemeClr val="tx1"/>
                </a:solidFill>
                <a:latin typeface="Tahoma" charset="0"/>
              </a:defRPr>
            </a:lvl6pPr>
            <a:lvl7pPr marL="2971800" indent="-228600" defTabSz="931863" eaLnBrk="0" fontAlgn="base" hangingPunct="0">
              <a:spcBef>
                <a:spcPct val="0"/>
              </a:spcBef>
              <a:spcAft>
                <a:spcPct val="0"/>
              </a:spcAft>
              <a:defRPr sz="2400">
                <a:solidFill>
                  <a:schemeClr val="tx1"/>
                </a:solidFill>
                <a:latin typeface="Tahoma" charset="0"/>
              </a:defRPr>
            </a:lvl7pPr>
            <a:lvl8pPr marL="3429000" indent="-228600" defTabSz="931863" eaLnBrk="0" fontAlgn="base" hangingPunct="0">
              <a:spcBef>
                <a:spcPct val="0"/>
              </a:spcBef>
              <a:spcAft>
                <a:spcPct val="0"/>
              </a:spcAft>
              <a:defRPr sz="2400">
                <a:solidFill>
                  <a:schemeClr val="tx1"/>
                </a:solidFill>
                <a:latin typeface="Tahoma" charset="0"/>
              </a:defRPr>
            </a:lvl8pPr>
            <a:lvl9pPr marL="3886200" indent="-228600" defTabSz="931863" eaLnBrk="0" fontAlgn="base" hangingPunct="0">
              <a:spcBef>
                <a:spcPct val="0"/>
              </a:spcBef>
              <a:spcAft>
                <a:spcPct val="0"/>
              </a:spcAft>
              <a:defRPr sz="2400">
                <a:solidFill>
                  <a:schemeClr val="tx1"/>
                </a:solidFill>
                <a:latin typeface="Tahoma" charset="0"/>
              </a:defRPr>
            </a:lvl9pPr>
          </a:lstStyle>
          <a:p>
            <a:fld id="{86078F7B-3FE6-6248-AB66-F3CC656A4A2E}" type="slidenum">
              <a:rPr lang="en-US" altLang="en-US" sz="1200">
                <a:latin typeface="Times New Roman" charset="0"/>
              </a:rPr>
              <a:pPr/>
              <a:t>18</a:t>
            </a:fld>
            <a:endParaRPr lang="en-US" altLang="en-US" sz="1200">
              <a:latin typeface="Times New Roman"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charset="0"/>
              </a:rPr>
              <a:t> </a:t>
            </a:r>
          </a:p>
          <a:p>
            <a:endParaRPr lang="en-US" altLang="en-US">
              <a:latin typeface="Times New Roman" charset="0"/>
            </a:endParaRPr>
          </a:p>
        </p:txBody>
      </p:sp>
    </p:spTree>
    <p:extLst>
      <p:ext uri="{BB962C8B-B14F-4D97-AF65-F5344CB8AC3E}">
        <p14:creationId xmlns:p14="http://schemas.microsoft.com/office/powerpoint/2010/main" val="40703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charset="0"/>
              </a:defRPr>
            </a:lvl1pPr>
            <a:lvl2pPr marL="742950" indent="-285750" defTabSz="931863" eaLnBrk="0" hangingPunct="0">
              <a:defRPr sz="2400">
                <a:solidFill>
                  <a:schemeClr val="tx1"/>
                </a:solidFill>
                <a:latin typeface="Tahoma" charset="0"/>
              </a:defRPr>
            </a:lvl2pPr>
            <a:lvl3pPr marL="1143000" indent="-228600" defTabSz="931863" eaLnBrk="0" hangingPunct="0">
              <a:defRPr sz="2400">
                <a:solidFill>
                  <a:schemeClr val="tx1"/>
                </a:solidFill>
                <a:latin typeface="Tahoma" charset="0"/>
              </a:defRPr>
            </a:lvl3pPr>
            <a:lvl4pPr marL="1600200" indent="-228600" defTabSz="931863" eaLnBrk="0" hangingPunct="0">
              <a:defRPr sz="2400">
                <a:solidFill>
                  <a:schemeClr val="tx1"/>
                </a:solidFill>
                <a:latin typeface="Tahoma" charset="0"/>
              </a:defRPr>
            </a:lvl4pPr>
            <a:lvl5pPr marL="2057400" indent="-228600" defTabSz="931863" eaLnBrk="0" hangingPunct="0">
              <a:defRPr sz="2400">
                <a:solidFill>
                  <a:schemeClr val="tx1"/>
                </a:solidFill>
                <a:latin typeface="Tahoma" charset="0"/>
              </a:defRPr>
            </a:lvl5pPr>
            <a:lvl6pPr marL="2514600" indent="-228600" defTabSz="931863" eaLnBrk="0" fontAlgn="base" hangingPunct="0">
              <a:spcBef>
                <a:spcPct val="0"/>
              </a:spcBef>
              <a:spcAft>
                <a:spcPct val="0"/>
              </a:spcAft>
              <a:defRPr sz="2400">
                <a:solidFill>
                  <a:schemeClr val="tx1"/>
                </a:solidFill>
                <a:latin typeface="Tahoma" charset="0"/>
              </a:defRPr>
            </a:lvl6pPr>
            <a:lvl7pPr marL="2971800" indent="-228600" defTabSz="931863" eaLnBrk="0" fontAlgn="base" hangingPunct="0">
              <a:spcBef>
                <a:spcPct val="0"/>
              </a:spcBef>
              <a:spcAft>
                <a:spcPct val="0"/>
              </a:spcAft>
              <a:defRPr sz="2400">
                <a:solidFill>
                  <a:schemeClr val="tx1"/>
                </a:solidFill>
                <a:latin typeface="Tahoma" charset="0"/>
              </a:defRPr>
            </a:lvl7pPr>
            <a:lvl8pPr marL="3429000" indent="-228600" defTabSz="931863" eaLnBrk="0" fontAlgn="base" hangingPunct="0">
              <a:spcBef>
                <a:spcPct val="0"/>
              </a:spcBef>
              <a:spcAft>
                <a:spcPct val="0"/>
              </a:spcAft>
              <a:defRPr sz="2400">
                <a:solidFill>
                  <a:schemeClr val="tx1"/>
                </a:solidFill>
                <a:latin typeface="Tahoma" charset="0"/>
              </a:defRPr>
            </a:lvl8pPr>
            <a:lvl9pPr marL="3886200" indent="-228600" defTabSz="931863" eaLnBrk="0" fontAlgn="base" hangingPunct="0">
              <a:spcBef>
                <a:spcPct val="0"/>
              </a:spcBef>
              <a:spcAft>
                <a:spcPct val="0"/>
              </a:spcAft>
              <a:defRPr sz="2400">
                <a:solidFill>
                  <a:schemeClr val="tx1"/>
                </a:solidFill>
                <a:latin typeface="Tahoma" charset="0"/>
              </a:defRPr>
            </a:lvl9pPr>
          </a:lstStyle>
          <a:p>
            <a:fld id="{55AA8FC2-B67C-A042-85F3-630D1EF2970C}" type="slidenum">
              <a:rPr lang="en-US" altLang="en-US" sz="1200">
                <a:latin typeface="Times New Roman" charset="0"/>
              </a:rPr>
              <a:pPr/>
              <a:t>19</a:t>
            </a:fld>
            <a:endParaRPr lang="en-US" altLang="en-US" sz="1200">
              <a:latin typeface="Times New Roman"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Times New Roman" charset="0"/>
            </a:endParaRPr>
          </a:p>
        </p:txBody>
      </p:sp>
    </p:spTree>
    <p:extLst>
      <p:ext uri="{BB962C8B-B14F-4D97-AF65-F5344CB8AC3E}">
        <p14:creationId xmlns:p14="http://schemas.microsoft.com/office/powerpoint/2010/main" val="7806862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ctrTitle"/>
          </p:nvPr>
        </p:nvSpPr>
        <p:spPr>
          <a:xfrm>
            <a:off x="2019299" y="1871133"/>
            <a:ext cx="5111752"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3657597"/>
            <a:ext cx="5111752"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5037663"/>
            <a:ext cx="673100" cy="279400"/>
          </a:xfrm>
        </p:spPr>
        <p:txBody>
          <a:bodyPr/>
          <a:lstStyle/>
          <a:p>
            <a:fld id="{DB2D4653-C654-41D6-BC1A-9A2F0BA7556D}" type="datetime1">
              <a:rPr lang="en-US" smtClean="0"/>
              <a:t>11/14/2022</a:t>
            </a:fld>
            <a:endParaRPr lang="en-US"/>
          </a:p>
        </p:txBody>
      </p:sp>
      <p:sp>
        <p:nvSpPr>
          <p:cNvPr id="5" name="Footer Placeholder 4"/>
          <p:cNvSpPr>
            <a:spLocks noGrp="1"/>
          </p:cNvSpPr>
          <p:nvPr>
            <p:ph type="ftr" sz="quarter" idx="11"/>
          </p:nvPr>
        </p:nvSpPr>
        <p:spPr>
          <a:xfrm>
            <a:off x="2019299" y="5037663"/>
            <a:ext cx="3910976" cy="279400"/>
          </a:xfrm>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a:xfrm>
            <a:off x="6717676" y="5037663"/>
            <a:ext cx="413375"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301" y="3522131"/>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665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4815415"/>
            <a:ext cx="7207250"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1" y="1041401"/>
            <a:ext cx="7579479"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71551" y="5382153"/>
            <a:ext cx="7207250"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F7862D-8FC9-4C8D-8616-C2D3EDF8285A}" type="datetime1">
              <a:rPr lang="en-US" smtClean="0"/>
              <a:t>11/14/2022</a:t>
            </a:fld>
            <a:endParaRPr lang="en-US"/>
          </a:p>
        </p:txBody>
      </p:sp>
      <p:sp>
        <p:nvSpPr>
          <p:cNvPr id="6" name="Footer Placeholder 5"/>
          <p:cNvSpPr>
            <a:spLocks noGrp="1"/>
          </p:cNvSpPr>
          <p:nvPr>
            <p:ph type="ftr" sz="quarter" idx="11"/>
          </p:nvPr>
        </p:nvSpPr>
        <p:spPr/>
        <p:txBody>
          <a:bodyPr/>
          <a:lstStyle/>
          <a:p>
            <a:r>
              <a:rPr lang="en-US"/>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16286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2" y="982132"/>
            <a:ext cx="7194549"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977902" y="4343401"/>
            <a:ext cx="7194549"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F7862D-8FC9-4C8D-8616-C2D3EDF8285A}" type="datetime1">
              <a:rPr lang="en-US" smtClean="0"/>
              <a:t>11/14/2022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047127" y="41401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27469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982132"/>
            <a:ext cx="6972299"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10" y="3352800"/>
            <a:ext cx="66294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971551" y="4343401"/>
            <a:ext cx="7207250"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F7862D-8FC9-4C8D-8616-C2D3EDF8285A}" type="datetime1">
              <a:rPr lang="en-US" smtClean="0"/>
              <a:t>11/14/2022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646509" y="879961"/>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950200" y="2827870"/>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047127" y="41401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89676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3308581"/>
            <a:ext cx="7207251"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4777381"/>
            <a:ext cx="720725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F7862D-8FC9-4C8D-8616-C2D3EDF8285A}" type="datetime1">
              <a:rPr lang="en-US" smtClean="0"/>
              <a:t>11/14/2022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00112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982132"/>
            <a:ext cx="6972299"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971551" y="3639312"/>
            <a:ext cx="7207251"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971551" y="4529667"/>
            <a:ext cx="7207251"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F7862D-8FC9-4C8D-8616-C2D3EDF8285A}" type="datetime1">
              <a:rPr lang="en-US" smtClean="0"/>
              <a:t>11/14/2022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46509" y="879961"/>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950200" y="2599261"/>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047127" y="34290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62416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7250"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971551" y="3630168"/>
            <a:ext cx="7207251"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971552" y="4470401"/>
            <a:ext cx="7207252"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F7862D-8FC9-4C8D-8616-C2D3EDF8285A}" type="datetime1">
              <a:rPr lang="en-US" smtClean="0"/>
              <a:t>11/14/2022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047127" y="34290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66323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0D72C9-CD79-4ED9-A1BC-11297C73F37D}" type="datetime1">
              <a:rPr lang="en-US" smtClean="0"/>
              <a:t>11/14/2022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7047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982133"/>
            <a:ext cx="1418171"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8" y="982132"/>
            <a:ext cx="5574770"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6A5FE-48E4-4EF0-AF0C-34745394CA0D}" type="datetime1">
              <a:rPr lang="en-US" smtClean="0"/>
              <a:t>11/14/2022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647918" y="990601"/>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5350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p:cNvSpPr>
            <a:spLocks noGrp="1" noChangeArrowheads="1"/>
          </p:cNvSpPr>
          <p:nvPr>
            <p:ph type="sldNum" sz="quarter" idx="10"/>
          </p:nvPr>
        </p:nvSpPr>
        <p:spPr>
          <a:ln/>
        </p:spPr>
        <p:txBody>
          <a:bodyPr/>
          <a:lstStyle>
            <a:lvl1pPr>
              <a:defRPr/>
            </a:lvl1pPr>
          </a:lstStyle>
          <a:p>
            <a:fld id="{F9137975-2AA5-584F-B114-805B4FF0BB26}" type="slidenum">
              <a:rPr lang="en-US" altLang="en-US"/>
              <a:pPr/>
              <a:t>‹#›</a:t>
            </a:fld>
            <a:endParaRPr lang="en-US" altLang="en-US"/>
          </a:p>
        </p:txBody>
      </p:sp>
    </p:spTree>
    <p:extLst>
      <p:ext uri="{BB962C8B-B14F-4D97-AF65-F5344CB8AC3E}">
        <p14:creationId xmlns:p14="http://schemas.microsoft.com/office/powerpoint/2010/main" val="3051780821"/>
      </p:ext>
    </p:extLst>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4733366" y="2708476"/>
            <a:ext cx="3313355" cy="1702160"/>
          </a:xfrm>
        </p:spPr>
        <p:txBody>
          <a:bodyPr>
            <a:normAutofit/>
          </a:bodyPr>
          <a:lstStyle>
            <a:lvl1pPr>
              <a:defRPr sz="2700"/>
            </a:lvl1pPr>
          </a:lstStyle>
          <a:p>
            <a:r>
              <a:rPr lang="en-US"/>
              <a:t>Click to edit Master title style</a:t>
            </a:r>
            <a:endParaRPr lang="en-US" dirty="0"/>
          </a:p>
        </p:txBody>
      </p:sp>
      <p:sp>
        <p:nvSpPr>
          <p:cNvPr id="3" name="Subtitle 2"/>
          <p:cNvSpPr>
            <a:spLocks noGrp="1"/>
          </p:cNvSpPr>
          <p:nvPr>
            <p:ph type="subTitle" idx="1"/>
          </p:nvPr>
        </p:nvSpPr>
        <p:spPr>
          <a:xfrm>
            <a:off x="4733366" y="4421082"/>
            <a:ext cx="3309803" cy="1260629"/>
          </a:xfrm>
        </p:spPr>
        <p:txBody>
          <a:bodyPr>
            <a:normAutofit/>
          </a:bodyPr>
          <a:lstStyle>
            <a:lvl1pPr marL="0" indent="0" algn="l">
              <a:buNone/>
              <a:defRPr sz="1350">
                <a:solidFill>
                  <a:srgbClr val="42424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9"/>
            <a:ext cx="2133600" cy="750981"/>
          </a:xfrm>
        </p:spPr>
        <p:txBody>
          <a:bodyPr anchor="b"/>
          <a:lstStyle>
            <a:lvl1pPr algn="l">
              <a:defRPr sz="1800"/>
            </a:lvl1pPr>
          </a:lstStyle>
          <a:p>
            <a:fld id="{DB2D4653-C654-41D6-BC1A-9A2F0BA7556D}" type="datetime1">
              <a:rPr lang="en-US" smtClean="0"/>
              <a:t>11/14/2022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Footer Placeholder 4"/>
          <p:cNvSpPr>
            <a:spLocks noGrp="1"/>
          </p:cNvSpPr>
          <p:nvPr>
            <p:ph type="ftr" sz="quarter" idx="11"/>
          </p:nvPr>
        </p:nvSpPr>
        <p:spPr>
          <a:xfrm>
            <a:off x="5303520" y="5719968"/>
            <a:ext cx="2831592" cy="365125"/>
          </a:xfrm>
        </p:spPr>
        <p:txBody>
          <a:bodyPr>
            <a:normAutofit/>
          </a:bodyPr>
          <a:lstStyle>
            <a:lvl1pPr>
              <a:defRPr>
                <a:solidFill>
                  <a:schemeClr val="accent1"/>
                </a:solidFill>
              </a:defRPr>
            </a:lvl1p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a:xfrm>
            <a:off x="4649097" y="5719968"/>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05167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2421466"/>
            <a:ext cx="7055474"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E10DC7-9023-4EA2-9AA7-DE0C1E5026C3}" type="datetime1">
              <a:rPr lang="en-US" smtClean="0"/>
              <a:t>11/14/2022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36027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E10DC7-9023-4EA2-9AA7-DE0C1E5026C3}" type="datetime1">
              <a:rPr lang="en-US" smtClean="0"/>
              <a:t>11/14/2022</a:t>
            </a:fld>
            <a:endParaRPr lang="en-US"/>
          </a:p>
        </p:txBody>
      </p:sp>
      <p:sp>
        <p:nvSpPr>
          <p:cNvPr id="5" name="Footer Placeholder 4"/>
          <p:cNvSpPr>
            <a:spLocks noGrp="1"/>
          </p:cNvSpPr>
          <p:nvPr>
            <p:ph type="ftr" sz="quarter" idx="11"/>
          </p:nvPr>
        </p:nvSpPr>
        <p:spPr/>
        <p:txBody>
          <a:body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15788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6" y="2900831"/>
            <a:ext cx="6637468" cy="1362075"/>
          </a:xfrm>
        </p:spPr>
        <p:txBody>
          <a:bodyPr anchor="b"/>
          <a:lstStyle>
            <a:lvl1pPr algn="l">
              <a:defRPr sz="3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6" y="4267202"/>
            <a:ext cx="6637467" cy="1520413"/>
          </a:xfrm>
        </p:spPr>
        <p:txBody>
          <a:bodyPr anchor="t"/>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D8C7C-081D-4325-BCBE-BFB3C88CD354}" type="datetime1">
              <a:rPr lang="en-US" smtClean="0"/>
              <a:t>11/14/2022</a:t>
            </a:fld>
            <a:endParaRPr lang="en-US"/>
          </a:p>
        </p:txBody>
      </p:sp>
      <p:sp>
        <p:nvSpPr>
          <p:cNvPr id="5" name="Footer Placeholder 4"/>
          <p:cNvSpPr>
            <a:spLocks noGrp="1"/>
          </p:cNvSpPr>
          <p:nvPr>
            <p:ph type="ftr" sz="quarter" idx="11"/>
          </p:nvPr>
        </p:nvSpPr>
        <p:spPr/>
        <p:txBody>
          <a:body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145684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ECAF8921-FA0E-491B-A90A-68B94B667F35}" type="datetime1">
              <a:rPr lang="en-US" smtClean="0"/>
              <a:t>11/14/2022</a:t>
            </a:fld>
            <a:endParaRPr lang="en-US"/>
          </a:p>
        </p:txBody>
      </p:sp>
      <p:sp>
        <p:nvSpPr>
          <p:cNvPr id="6" name="Footer Placeholder 5"/>
          <p:cNvSpPr>
            <a:spLocks noGrp="1"/>
          </p:cNvSpPr>
          <p:nvPr>
            <p:ph type="ftr" sz="quarter" idx="11"/>
          </p:nvPr>
        </p:nvSpPr>
        <p:spPr/>
        <p:txBody>
          <a:bodyPr/>
          <a:lstStyle/>
          <a:p>
            <a:r>
              <a:rPr lang="en-US" dirty="0"/>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11871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2" y="2316009"/>
            <a:ext cx="3057148" cy="639762"/>
          </a:xfrm>
        </p:spPr>
        <p:txBody>
          <a:bodyPr anchor="b"/>
          <a:lstStyle>
            <a:lvl1pPr marL="0" indent="0">
              <a:buNone/>
              <a:defRPr sz="180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41721" y="2974696"/>
            <a:ext cx="3419856" cy="2835797"/>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8" y="2316010"/>
            <a:ext cx="3055717" cy="639762"/>
          </a:xfrm>
        </p:spPr>
        <p:txBody>
          <a:bodyPr anchor="b"/>
          <a:lstStyle>
            <a:lvl1pPr marL="0" indent="0">
              <a:buNone/>
              <a:defRPr sz="180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152" y="2974696"/>
            <a:ext cx="3419856" cy="2835797"/>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FA25C6-2366-4B57-8901-C74185ABD5DC}" type="datetime1">
              <a:rPr lang="en-US" smtClean="0"/>
              <a:t>11/14/2022</a:t>
            </a:fld>
            <a:endParaRPr lang="en-US"/>
          </a:p>
        </p:txBody>
      </p:sp>
      <p:sp>
        <p:nvSpPr>
          <p:cNvPr id="8" name="Footer Placeholder 7"/>
          <p:cNvSpPr>
            <a:spLocks noGrp="1"/>
          </p:cNvSpPr>
          <p:nvPr>
            <p:ph type="ftr" sz="quarter" idx="11"/>
          </p:nvPr>
        </p:nvSpPr>
        <p:spPr/>
        <p:txBody>
          <a:bodyPr/>
          <a:lstStyle/>
          <a:p>
            <a:r>
              <a:rPr lang="en-US" dirty="0"/>
              <a:t>Machine Learning: Practical Machine Learning Tools and Techniques (Chapter 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03376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1C3304-CA81-479F-9B16-EA9383EEB5F3}" type="datetime1">
              <a:rPr lang="en-US" smtClean="0"/>
              <a:t>11/14/2022</a:t>
            </a:fld>
            <a:endParaRPr lang="en-US"/>
          </a:p>
        </p:txBody>
      </p:sp>
      <p:sp>
        <p:nvSpPr>
          <p:cNvPr id="4" name="Footer Placeholder 3"/>
          <p:cNvSpPr>
            <a:spLocks noGrp="1"/>
          </p:cNvSpPr>
          <p:nvPr>
            <p:ph type="ftr" sz="quarter" idx="11"/>
          </p:nvPr>
        </p:nvSpPr>
        <p:spPr/>
        <p:txBody>
          <a:bodyPr/>
          <a:lstStyle/>
          <a:p>
            <a:r>
              <a:rPr lang="en-US" dirty="0"/>
              <a:t>Machine Learning: Practical Machine Learning Tools and Techniques (Chapter 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9445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5C2DE-6833-4796-85D9-620A2A4712D5}" type="datetime1">
              <a:rPr lang="en-US" smtClean="0"/>
              <a:t>11/14/2022</a:t>
            </a:fld>
            <a:endParaRPr lang="en-US"/>
          </a:p>
        </p:txBody>
      </p:sp>
      <p:sp>
        <p:nvSpPr>
          <p:cNvPr id="3" name="Footer Placeholder 2"/>
          <p:cNvSpPr>
            <a:spLocks noGrp="1"/>
          </p:cNvSpPr>
          <p:nvPr>
            <p:ph type="ftr" sz="quarter" idx="11"/>
          </p:nvPr>
        </p:nvSpPr>
        <p:spPr/>
        <p:txBody>
          <a:bodyPr/>
          <a:lstStyle/>
          <a:p>
            <a:r>
              <a:rPr lang="en-US" dirty="0"/>
              <a:t>Machine Learning: Practical Machine Learning Tools and Techniques (Chapter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74999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Date Placeholder 4"/>
          <p:cNvSpPr>
            <a:spLocks noGrp="1"/>
          </p:cNvSpPr>
          <p:nvPr>
            <p:ph type="dt" sz="half" idx="10"/>
          </p:nvPr>
        </p:nvSpPr>
        <p:spPr/>
        <p:txBody>
          <a:bodyPr/>
          <a:lstStyle/>
          <a:p>
            <a:fld id="{192130E3-EEE8-4A5B-A1C6-6BEEF1C59919}" type="datetime1">
              <a:rPr lang="en-US" smtClean="0"/>
              <a:t>11/14/2022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2" y="601885"/>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1145895" y="856527"/>
            <a:ext cx="3090440" cy="5150734"/>
          </a:xfrm>
        </p:spPr>
        <p:txBody>
          <a:bodyPr/>
          <a:lstStyle>
            <a:lvl1pPr>
              <a:defRPr sz="1800"/>
            </a:lvl1pPr>
            <a:lvl2pPr>
              <a:defRPr sz="1650"/>
            </a:lvl2pPr>
            <a:lvl3pPr>
              <a:defRPr sz="1500"/>
            </a:lvl3pPr>
            <a:lvl4pPr>
              <a:defRPr sz="135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ooter Placeholder 5"/>
          <p:cNvSpPr>
            <a:spLocks noGrp="1"/>
          </p:cNvSpPr>
          <p:nvPr>
            <p:ph type="ftr" sz="quarter" idx="11"/>
          </p:nvPr>
        </p:nvSpPr>
        <p:spPr>
          <a:xfrm>
            <a:off x="4641448" y="5724837"/>
            <a:ext cx="3493664" cy="365125"/>
          </a:xfrm>
        </p:spPr>
        <p:txBody>
          <a:bodyPr>
            <a:normAutofit/>
          </a:bodyPr>
          <a:lstStyle/>
          <a:p>
            <a:r>
              <a:rPr lang="en-US" dirty="0"/>
              <a:t>Machine Learning: Practical Machine Learning Tools and Techniques (Chapter 1)</a:t>
            </a:r>
          </a:p>
        </p:txBody>
      </p:sp>
      <p:sp>
        <p:nvSpPr>
          <p:cNvPr id="2" name="Title 1"/>
          <p:cNvSpPr>
            <a:spLocks noGrp="1"/>
          </p:cNvSpPr>
          <p:nvPr>
            <p:ph type="title"/>
          </p:nvPr>
        </p:nvSpPr>
        <p:spPr>
          <a:xfrm>
            <a:off x="4739833" y="2657436"/>
            <a:ext cx="3304572" cy="1463153"/>
          </a:xfrm>
        </p:spPr>
        <p:txBody>
          <a:bodyPr anchor="b">
            <a:normAutofit/>
          </a:bodyPr>
          <a:lstStyle>
            <a:lvl1pPr algn="l">
              <a:defRPr sz="2100" b="0"/>
            </a:lvl1pPr>
          </a:lstStyle>
          <a:p>
            <a:r>
              <a:rPr lang="en-US"/>
              <a:t>Click to edit Master title style</a:t>
            </a:r>
          </a:p>
        </p:txBody>
      </p:sp>
      <p:sp>
        <p:nvSpPr>
          <p:cNvPr id="4" name="Text Placeholder 3"/>
          <p:cNvSpPr>
            <a:spLocks noGrp="1"/>
          </p:cNvSpPr>
          <p:nvPr>
            <p:ph type="body" sz="half" idx="2"/>
          </p:nvPr>
        </p:nvSpPr>
        <p:spPr>
          <a:xfrm>
            <a:off x="4736593" y="4136994"/>
            <a:ext cx="3298784" cy="1517904"/>
          </a:xfrm>
        </p:spPr>
        <p:txBody>
          <a:bodyPr>
            <a:normAutofit/>
          </a:bodyPr>
          <a:lstStyle>
            <a:lvl1pPr marL="0" indent="0">
              <a:buNone/>
              <a:defRPr sz="1200">
                <a:solidFill>
                  <a:srgbClr val="42424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8430546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 name="Rectangle 101"/>
          <p:cNvSpPr/>
          <p:nvPr/>
        </p:nvSpPr>
        <p:spPr>
          <a:xfrm>
            <a:off x="905572" y="601885"/>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734424" y="2660904"/>
            <a:ext cx="3300984" cy="1463040"/>
          </a:xfrm>
        </p:spPr>
        <p:txBody>
          <a:bodyPr anchor="b">
            <a:normAutofit/>
          </a:bodyPr>
          <a:lstStyle>
            <a:lvl1pPr algn="l">
              <a:defRPr sz="2100" b="0"/>
            </a:lvl1pPr>
          </a:lstStyle>
          <a:p>
            <a:r>
              <a:rPr lang="en-US"/>
              <a:t>Click to edit Master title style</a:t>
            </a:r>
          </a:p>
        </p:txBody>
      </p:sp>
      <p:sp>
        <p:nvSpPr>
          <p:cNvPr id="3" name="Picture Placeholder 2"/>
          <p:cNvSpPr>
            <a:spLocks noGrp="1"/>
          </p:cNvSpPr>
          <p:nvPr>
            <p:ph type="pic" idx="1"/>
          </p:nvPr>
        </p:nvSpPr>
        <p:spPr>
          <a:xfrm>
            <a:off x="1005209" y="693795"/>
            <a:ext cx="3359623" cy="5468112"/>
          </a:xfrm>
        </p:spPr>
        <p:txBody>
          <a:bodyPr/>
          <a:lstStyle>
            <a:lvl1pPr marL="0" indent="0">
              <a:buNone/>
              <a:defRPr sz="2400">
                <a:solidFill>
                  <a:schemeClr val="accent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34631" y="4133090"/>
            <a:ext cx="3300573" cy="1519561"/>
          </a:xfrm>
        </p:spPr>
        <p:txBody>
          <a:bodyPr>
            <a:normAutofit/>
          </a:bodyPr>
          <a:lstStyle>
            <a:lvl1pPr marL="0" indent="0">
              <a:buNone/>
              <a:defRPr sz="1200">
                <a:solidFill>
                  <a:srgbClr val="42424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5C64FCE-2CC8-4B1B-BA0F-0894C4701D4B}" type="datetime1">
              <a:rPr lang="en-US" smtClean="0"/>
              <a:t>11/14/2022</a:t>
            </a:fld>
            <a:endParaRPr lang="en-US"/>
          </a:p>
        </p:txBody>
      </p:sp>
      <p:sp>
        <p:nvSpPr>
          <p:cNvPr id="6" name="Footer Placeholder 5"/>
          <p:cNvSpPr>
            <a:spLocks noGrp="1"/>
          </p:cNvSpPr>
          <p:nvPr>
            <p:ph type="ftr" sz="quarter" idx="11"/>
          </p:nvPr>
        </p:nvSpPr>
        <p:spPr>
          <a:xfrm>
            <a:off x="4641448" y="5724837"/>
            <a:ext cx="3493664" cy="365125"/>
          </a:xfrm>
        </p:spPr>
        <p:txBody>
          <a:bodyPr>
            <a:normAutofit/>
          </a:bodyPr>
          <a:lstStyle/>
          <a:p>
            <a:r>
              <a:rPr lang="en-US" dirty="0"/>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76447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0D72C9-CD79-4ED9-A1BC-11297C73F37D}" type="datetime1">
              <a:rPr lang="en-US" smtClean="0"/>
              <a:t>11/14/2022</a:t>
            </a:fld>
            <a:endParaRPr lang="en-US"/>
          </a:p>
        </p:txBody>
      </p:sp>
      <p:sp>
        <p:nvSpPr>
          <p:cNvPr id="5" name="Footer Placeholder 4"/>
          <p:cNvSpPr>
            <a:spLocks noGrp="1"/>
          </p:cNvSpPr>
          <p:nvPr>
            <p:ph type="ftr" sz="quarter" idx="11"/>
          </p:nvPr>
        </p:nvSpPr>
        <p:spPr/>
        <p:txBody>
          <a:body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19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7"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06A5FE-48E4-4EF0-AF0C-34745394CA0D}" type="datetime1">
              <a:rPr lang="en-US" smtClean="0"/>
              <a:t>11/14/2022</a:t>
            </a:fld>
            <a:endParaRPr lang="en-US"/>
          </a:p>
        </p:txBody>
      </p:sp>
      <p:sp>
        <p:nvSpPr>
          <p:cNvPr id="5" name="Footer Placeholder 4"/>
          <p:cNvSpPr>
            <a:spLocks noGrp="1"/>
          </p:cNvSpPr>
          <p:nvPr>
            <p:ph type="ftr" sz="quarter" idx="11"/>
          </p:nvPr>
        </p:nvSpPr>
        <p:spPr/>
        <p:txBody>
          <a:body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7076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1" y="1752606"/>
            <a:ext cx="6119016"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3846052"/>
            <a:ext cx="6119018"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2D8C7C-081D-4325-BCBE-BFB3C88CD354}" type="datetime1">
              <a:rPr lang="en-US" smtClean="0"/>
              <a:t>11/14/2022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509543" y="3710585"/>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6056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B71F-5023-403B-A94C-9F092ECC2BDC}"/>
              </a:ext>
            </a:extLst>
          </p:cNvPr>
          <p:cNvSpPr>
            <a:spLocks noGrp="1"/>
          </p:cNvSpPr>
          <p:nvPr>
            <p:ph type="title"/>
          </p:nvPr>
        </p:nvSpPr>
        <p:spPr>
          <a:xfrm>
            <a:off x="442914" y="103188"/>
            <a:ext cx="8243887" cy="131445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9E62C891-4B3A-4537-9BC2-C367E8F600B4}"/>
              </a:ext>
            </a:extLst>
          </p:cNvPr>
          <p:cNvSpPr>
            <a:spLocks noGrp="1"/>
          </p:cNvSpPr>
          <p:nvPr>
            <p:ph type="tbl" idx="1"/>
          </p:nvPr>
        </p:nvSpPr>
        <p:spPr>
          <a:xfrm>
            <a:off x="457200" y="1600201"/>
            <a:ext cx="8229600" cy="4456113"/>
          </a:xfrm>
        </p:spPr>
        <p:txBody>
          <a:bodyPr/>
          <a:lstStyle/>
          <a:p>
            <a:endParaRPr lang="en-US"/>
          </a:p>
        </p:txBody>
      </p:sp>
      <p:sp>
        <p:nvSpPr>
          <p:cNvPr id="4" name="Date Placeholder 3">
            <a:extLst>
              <a:ext uri="{FF2B5EF4-FFF2-40B4-BE49-F238E27FC236}">
                <a16:creationId xmlns:a16="http://schemas.microsoft.com/office/drawing/2014/main" id="{0D1A0415-C7EC-4DC8-9FC6-FDF1831DD5A3}"/>
              </a:ext>
            </a:extLst>
          </p:cNvPr>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FBA6A5D-F0A7-4F13-82AA-6CD96C044E8A}"/>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8F0699B-98A2-420D-8260-DBDF3C3BCE54}"/>
              </a:ext>
            </a:extLst>
          </p:cNvPr>
          <p:cNvSpPr>
            <a:spLocks noGrp="1"/>
          </p:cNvSpPr>
          <p:nvPr>
            <p:ph type="sldNum" sz="quarter" idx="12"/>
          </p:nvPr>
        </p:nvSpPr>
        <p:spPr>
          <a:xfrm>
            <a:off x="6553200" y="6243638"/>
            <a:ext cx="2133600" cy="457200"/>
          </a:xfrm>
        </p:spPr>
        <p:txBody>
          <a:bodyPr/>
          <a:lstStyle>
            <a:lvl1pPr>
              <a:defRPr/>
            </a:lvl1pPr>
          </a:lstStyle>
          <a:p>
            <a:fld id="{A79DC73A-B4EB-4E02-AB09-ADEE0E7AB114}" type="slidenum">
              <a:rPr lang="en-US" altLang="en-US"/>
              <a:pPr/>
              <a:t>‹#›</a:t>
            </a:fld>
            <a:endParaRPr lang="en-US" altLang="en-US"/>
          </a:p>
        </p:txBody>
      </p:sp>
    </p:spTree>
    <p:extLst>
      <p:ext uri="{BB962C8B-B14F-4D97-AF65-F5344CB8AC3E}">
        <p14:creationId xmlns:p14="http://schemas.microsoft.com/office/powerpoint/2010/main" val="2983927344"/>
      </p:ext>
    </p:extLst>
  </p:cSld>
  <p:clrMapOvr>
    <a:masterClrMapping/>
  </p:clrMapOvr>
  <p:transition spd="med"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2560320"/>
            <a:ext cx="3538728"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2560320"/>
            <a:ext cx="3538728"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7862D-8FC9-4C8D-8616-C2D3EDF8285A}" type="datetime1">
              <a:rPr lang="en-US" smtClean="0"/>
              <a:t>11/14/2022</a:t>
            </a:fld>
            <a:endParaRPr lang="en-US"/>
          </a:p>
        </p:txBody>
      </p:sp>
      <p:sp>
        <p:nvSpPr>
          <p:cNvPr id="6" name="Footer Placeholder 5"/>
          <p:cNvSpPr>
            <a:spLocks noGrp="1"/>
          </p:cNvSpPr>
          <p:nvPr>
            <p:ph type="ftr" sz="quarter" idx="11"/>
          </p:nvPr>
        </p:nvSpPr>
        <p:spPr/>
        <p:txBody>
          <a:bodyPr/>
          <a:lstStyle/>
          <a:p>
            <a:r>
              <a:rPr lang="en-US"/>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16638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1" y="2658533"/>
            <a:ext cx="3538728"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71551" y="3243264"/>
            <a:ext cx="3538728"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2658533"/>
            <a:ext cx="3538728"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35503" y="3243264"/>
            <a:ext cx="3538728"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FA25C6-2366-4B57-8901-C74185ABD5DC}" type="datetime1">
              <a:rPr lang="en-US" smtClean="0"/>
              <a:t>11/14/2022</a:t>
            </a:fld>
            <a:endParaRPr lang="en-US"/>
          </a:p>
        </p:txBody>
      </p:sp>
      <p:sp>
        <p:nvSpPr>
          <p:cNvPr id="8" name="Footer Placeholder 7"/>
          <p:cNvSpPr>
            <a:spLocks noGrp="1"/>
          </p:cNvSpPr>
          <p:nvPr>
            <p:ph type="ftr" sz="quarter" idx="11"/>
          </p:nvPr>
        </p:nvSpPr>
        <p:spPr/>
        <p:txBody>
          <a:bodyPr/>
          <a:lstStyle/>
          <a:p>
            <a:r>
              <a:rPr lang="en-US"/>
              <a:t>Machine Learning: Practical Machine Learning Tools and Techniques (Chapter 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8" name="Straight Connector 17"/>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264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C3304-CA81-479F-9B16-EA9383EEB5F3}" type="datetime1">
              <a:rPr lang="en-US" smtClean="0"/>
              <a:t>11/14/2022</a:t>
            </a:fld>
            <a:endParaRPr lang="en-US"/>
          </a:p>
        </p:txBody>
      </p:sp>
      <p:sp>
        <p:nvSpPr>
          <p:cNvPr id="4" name="Footer Placeholder 3"/>
          <p:cNvSpPr>
            <a:spLocks noGrp="1"/>
          </p:cNvSpPr>
          <p:nvPr>
            <p:ph type="ftr" sz="quarter" idx="11"/>
          </p:nvPr>
        </p:nvSpPr>
        <p:spPr/>
        <p:txBody>
          <a:bodyPr/>
          <a:lstStyle/>
          <a:p>
            <a:r>
              <a:rPr lang="en-US"/>
              <a:t>Machine Learning: Practical Machine Learning Tools and Techniques (Chapter 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588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5C2DE-6833-4796-85D9-620A2A4712D5}" type="datetime1">
              <a:rPr lang="en-US" smtClean="0"/>
              <a:t>11/14/2022</a:t>
            </a:fld>
            <a:endParaRPr lang="en-US"/>
          </a:p>
        </p:txBody>
      </p:sp>
      <p:sp>
        <p:nvSpPr>
          <p:cNvPr id="3" name="Footer Placeholder 2"/>
          <p:cNvSpPr>
            <a:spLocks noGrp="1"/>
          </p:cNvSpPr>
          <p:nvPr>
            <p:ph type="ftr" sz="quarter" idx="11"/>
          </p:nvPr>
        </p:nvSpPr>
        <p:spPr/>
        <p:txBody>
          <a:bodyPr/>
          <a:lstStyle/>
          <a:p>
            <a:r>
              <a:rPr lang="en-US"/>
              <a:t>Machine Learning: Practical Machine Learning Tools and Techniques (Chapter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371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60" y="1388534"/>
            <a:ext cx="278884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064002" y="982133"/>
            <a:ext cx="4102100"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60" y="3031065"/>
            <a:ext cx="2788841"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2130E3-EEE8-4A5B-A1C6-6BEEF1C59919}" type="datetime1">
              <a:rPr lang="en-US" smtClean="0"/>
              <a:t>11/14/2022</a:t>
            </a:fld>
            <a:endParaRPr lang="en-US"/>
          </a:p>
        </p:txBody>
      </p:sp>
      <p:sp>
        <p:nvSpPr>
          <p:cNvPr id="6" name="Footer Placeholder 5"/>
          <p:cNvSpPr>
            <a:spLocks noGrp="1"/>
          </p:cNvSpPr>
          <p:nvPr>
            <p:ph type="ftr" sz="quarter" idx="11"/>
          </p:nvPr>
        </p:nvSpPr>
        <p:spPr/>
        <p:txBody>
          <a:bodyPr/>
          <a:lstStyle/>
          <a:p>
            <a:r>
              <a:rPr lang="en-US"/>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047127" y="2912533"/>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0696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0" y="1883832"/>
            <a:ext cx="4681363"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5" y="1041400"/>
            <a:ext cx="2297511"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71550" y="3255432"/>
            <a:ext cx="4681363"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4FCE-2CC8-4B1B-BA0F-0894C4701D4B}" type="datetime1">
              <a:rPr lang="en-US" smtClean="0"/>
              <a:t>11/14/2022</a:t>
            </a:fld>
            <a:endParaRPr lang="en-US"/>
          </a:p>
        </p:txBody>
      </p:sp>
      <p:sp>
        <p:nvSpPr>
          <p:cNvPr id="6" name="Footer Placeholder 5"/>
          <p:cNvSpPr>
            <a:spLocks noGrp="1"/>
          </p:cNvSpPr>
          <p:nvPr>
            <p:ph type="ftr" sz="quarter" idx="11"/>
          </p:nvPr>
        </p:nvSpPr>
        <p:spPr/>
        <p:txBody>
          <a:bodyPr/>
          <a:lstStyle/>
          <a:p>
            <a:r>
              <a:rPr lang="en-US"/>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857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Placeholder 1"/>
          <p:cNvSpPr>
            <a:spLocks noGrp="1"/>
          </p:cNvSpPr>
          <p:nvPr>
            <p:ph type="title"/>
          </p:nvPr>
        </p:nvSpPr>
        <p:spPr>
          <a:xfrm>
            <a:off x="971553" y="982133"/>
            <a:ext cx="7200897"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2" y="2556932"/>
            <a:ext cx="7200897"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5969001"/>
            <a:ext cx="1200151"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F7862D-8FC9-4C8D-8616-C2D3EDF8285A}" type="datetime1">
              <a:rPr lang="en-US" smtClean="0"/>
              <a:t>11/14/2022</a:t>
            </a:fld>
            <a:endParaRPr lang="en-US"/>
          </a:p>
        </p:txBody>
      </p:sp>
      <p:sp>
        <p:nvSpPr>
          <p:cNvPr id="5" name="Footer Placeholder 4"/>
          <p:cNvSpPr>
            <a:spLocks noGrp="1"/>
          </p:cNvSpPr>
          <p:nvPr>
            <p:ph type="ftr" sz="quarter" idx="3"/>
          </p:nvPr>
        </p:nvSpPr>
        <p:spPr>
          <a:xfrm>
            <a:off x="971552" y="5969001"/>
            <a:ext cx="5479425"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Machine Learning: Practical Machine Learning Tools and Techniques (Chapter 1)</a:t>
            </a:r>
          </a:p>
        </p:txBody>
      </p:sp>
      <p:sp>
        <p:nvSpPr>
          <p:cNvPr id="6" name="Slide Number Placeholder 5"/>
          <p:cNvSpPr>
            <a:spLocks noGrp="1"/>
          </p:cNvSpPr>
          <p:nvPr>
            <p:ph type="sldNum" sz="quarter" idx="4"/>
          </p:nvPr>
        </p:nvSpPr>
        <p:spPr>
          <a:xfrm>
            <a:off x="7765428" y="5969001"/>
            <a:ext cx="40702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0051017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76" r:id="rId18"/>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6" name="Rectangle 65"/>
          <p:cNvSpPr/>
          <p:nvPr/>
        </p:nvSpPr>
        <p:spPr>
          <a:xfrm>
            <a:off x="457200" y="333489"/>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3"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4"/>
            <a:ext cx="2133600" cy="365125"/>
          </a:xfrm>
          <a:prstGeom prst="rect">
            <a:avLst/>
          </a:prstGeom>
        </p:spPr>
        <p:txBody>
          <a:bodyPr vert="horz" lIns="91440" tIns="45720" rIns="91440" bIns="45720" rtlCol="0" anchor="ctr"/>
          <a:lstStyle>
            <a:lvl1pPr algn="r">
              <a:defRPr sz="900">
                <a:solidFill>
                  <a:srgbClr val="FEFEFE"/>
                </a:solidFill>
              </a:defRPr>
            </a:lvl1pPr>
          </a:lstStyle>
          <a:p>
            <a:fld id="{28F7862D-8FC9-4C8D-8616-C2D3EDF8285A}" type="datetime1">
              <a:rPr lang="en-US" smtClean="0"/>
              <a:t>11/14/2022</a:t>
            </a:fld>
            <a:endParaRPr lang="en-US"/>
          </a:p>
        </p:txBody>
      </p:sp>
      <p:sp>
        <p:nvSpPr>
          <p:cNvPr id="5" name="Footer Placeholder 4"/>
          <p:cNvSpPr>
            <a:spLocks noGrp="1"/>
          </p:cNvSpPr>
          <p:nvPr>
            <p:ph type="ftr" sz="quarter" idx="3"/>
          </p:nvPr>
        </p:nvSpPr>
        <p:spPr>
          <a:xfrm>
            <a:off x="4641448" y="5852162"/>
            <a:ext cx="3502152" cy="365125"/>
          </a:xfrm>
          <a:prstGeom prst="rect">
            <a:avLst/>
          </a:prstGeom>
        </p:spPr>
        <p:txBody>
          <a:bodyPr vert="horz" lIns="91440" tIns="45720" rIns="91440" bIns="45720" rtlCol="0" anchor="ctr"/>
          <a:lstStyle>
            <a:lvl1pPr algn="r">
              <a:defRPr sz="900">
                <a:solidFill>
                  <a:schemeClr val="accent1"/>
                </a:solidFill>
              </a:defRPr>
            </a:lvl1pPr>
          </a:lstStyle>
          <a:p>
            <a:r>
              <a:rPr lang="en-US" dirty="0"/>
              <a:t>Machine Learning: Practical Machine Learning Tools and Techniques (Chapter 1)</a:t>
            </a:r>
          </a:p>
        </p:txBody>
      </p:sp>
      <p:sp>
        <p:nvSpPr>
          <p:cNvPr id="6" name="Slide Number Placeholder 5"/>
          <p:cNvSpPr>
            <a:spLocks noGrp="1"/>
          </p:cNvSpPr>
          <p:nvPr>
            <p:ph type="sldNum" sz="quarter" idx="4"/>
          </p:nvPr>
        </p:nvSpPr>
        <p:spPr>
          <a:xfrm>
            <a:off x="4649096" y="224493"/>
            <a:ext cx="1332156" cy="365125"/>
          </a:xfrm>
          <a:prstGeom prst="rect">
            <a:avLst/>
          </a:prstGeom>
        </p:spPr>
        <p:txBody>
          <a:bodyPr vert="horz" lIns="91440" tIns="45720" rIns="91440" bIns="45720" rtlCol="0" anchor="ctr"/>
          <a:lstStyle>
            <a:lvl1pPr algn="l">
              <a:defRPr sz="900">
                <a:solidFill>
                  <a:srgbClr val="FEFEFE"/>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8041139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hf sldNum="0" hdr="0" ftr="0" dt="0"/>
  <p:txStyles>
    <p:titleStyle>
      <a:lvl1pPr algn="l" defTabSz="685800" rtl="0" eaLnBrk="1" latinLnBrk="0" hangingPunct="1">
        <a:spcBef>
          <a:spcPct val="0"/>
        </a:spcBef>
        <a:buNone/>
        <a:defRPr sz="3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05740" algn="l" defTabSz="6858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1pPr>
      <a:lvl2pPr marL="480060" indent="-205740" algn="l" defTabSz="685800" rtl="0" eaLnBrk="1" latinLnBrk="0" hangingPunct="1">
        <a:spcBef>
          <a:spcPct val="20000"/>
        </a:spcBef>
        <a:buClr>
          <a:schemeClr val="accent1"/>
        </a:buClr>
        <a:buSzPct val="76000"/>
        <a:buFont typeface="Wingdings 2" pitchFamily="18" charset="2"/>
        <a:buChar char=""/>
        <a:defRPr sz="1650" kern="1200">
          <a:solidFill>
            <a:schemeClr val="tx2"/>
          </a:solidFill>
          <a:latin typeface="+mn-lt"/>
          <a:ea typeface="+mn-ea"/>
          <a:cs typeface="+mn-cs"/>
        </a:defRPr>
      </a:lvl2pPr>
      <a:lvl3pPr marL="685800" indent="-171450" algn="l" defTabSz="685800" rtl="0" eaLnBrk="1" latinLnBrk="0" hangingPunct="1">
        <a:spcBef>
          <a:spcPct val="20000"/>
        </a:spcBef>
        <a:buClr>
          <a:schemeClr val="accent1"/>
        </a:buClr>
        <a:buSzPct val="76000"/>
        <a:buFont typeface="Wingdings 2" pitchFamily="18" charset="2"/>
        <a:buChar char=""/>
        <a:defRPr sz="1500" kern="1200">
          <a:solidFill>
            <a:schemeClr val="tx2"/>
          </a:solidFill>
          <a:latin typeface="+mn-lt"/>
          <a:ea typeface="+mn-ea"/>
          <a:cs typeface="+mn-cs"/>
        </a:defRPr>
      </a:lvl3pPr>
      <a:lvl4pPr marL="843534" indent="-171450" algn="l" defTabSz="685800" rtl="0" eaLnBrk="1" latinLnBrk="0" hangingPunct="1">
        <a:spcBef>
          <a:spcPct val="20000"/>
        </a:spcBef>
        <a:buClr>
          <a:schemeClr val="accent1"/>
        </a:buClr>
        <a:buSzPct val="76000"/>
        <a:buFont typeface="Wingdings 2" pitchFamily="18" charset="2"/>
        <a:buChar char=""/>
        <a:defRPr sz="1350" kern="1200">
          <a:solidFill>
            <a:schemeClr val="tx2"/>
          </a:solidFill>
          <a:latin typeface="+mn-lt"/>
          <a:ea typeface="+mn-ea"/>
          <a:cs typeface="+mn-cs"/>
        </a:defRPr>
      </a:lvl4pPr>
      <a:lvl5pPr marL="994410" indent="-171450" algn="l" defTabSz="685800" rtl="0" eaLnBrk="1" latinLnBrk="0" hangingPunct="1">
        <a:spcBef>
          <a:spcPct val="20000"/>
        </a:spcBef>
        <a:buClr>
          <a:schemeClr val="accent1"/>
        </a:buClr>
        <a:buSzPct val="76000"/>
        <a:buFont typeface="Wingdings 2" pitchFamily="18" charset="2"/>
        <a:buChar char=""/>
        <a:defRPr sz="1200" kern="1200" baseline="0">
          <a:solidFill>
            <a:schemeClr val="tx2"/>
          </a:solidFill>
          <a:latin typeface="+mn-lt"/>
          <a:ea typeface="+mn-ea"/>
          <a:cs typeface="+mn-cs"/>
        </a:defRPr>
      </a:lvl5pPr>
      <a:lvl6pPr marL="1138428"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6pPr>
      <a:lvl7pPr marL="1289304"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7pPr>
      <a:lvl8pPr marL="1440180"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8pPr>
      <a:lvl9pPr marL="1591056"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2.xml"/><Relationship Id="rId7" Type="http://schemas.openxmlformats.org/officeDocument/2006/relationships/image" Target="../media/image19.w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8.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41.tmp"/><Relationship Id="rId1" Type="http://schemas.openxmlformats.org/officeDocument/2006/relationships/slideLayout" Target="../slideLayouts/slideLayout20.xml"/><Relationship Id="rId4" Type="http://schemas.openxmlformats.org/officeDocument/2006/relationships/image" Target="../media/image43.tmp"/></Relationships>
</file>

<file path=ppt/slides/_rels/slide37.xml.rels><?xml version="1.0" encoding="UTF-8" standalone="yes"?>
<Relationships xmlns="http://schemas.openxmlformats.org/package/2006/relationships"><Relationship Id="rId3" Type="http://schemas.openxmlformats.org/officeDocument/2006/relationships/image" Target="../media/image45.tmp"/><Relationship Id="rId7" Type="http://schemas.openxmlformats.org/officeDocument/2006/relationships/image" Target="../media/image48.png"/><Relationship Id="rId2" Type="http://schemas.openxmlformats.org/officeDocument/2006/relationships/image" Target="../media/image44.tmp"/><Relationship Id="rId1" Type="http://schemas.openxmlformats.org/officeDocument/2006/relationships/slideLayout" Target="../slideLayouts/slideLayout20.xml"/><Relationship Id="rId6" Type="http://schemas.openxmlformats.org/officeDocument/2006/relationships/image" Target="../media/image47.png"/><Relationship Id="rId5" Type="http://schemas.microsoft.com/office/2007/relationships/hdphoto" Target="../media/hdphoto1.wdp"/><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2" Type="http://schemas.openxmlformats.org/officeDocument/2006/relationships/image" Target="../media/image49.tmp"/><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0.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666" y="2768488"/>
            <a:ext cx="5818909" cy="1754326"/>
          </a:xfrm>
          <a:prstGeom prst="rect">
            <a:avLst/>
          </a:prstGeom>
        </p:spPr>
        <p:txBody>
          <a:bodyPr wrap="square">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Week 3:</a:t>
            </a: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b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Machine Learning</a:t>
            </a:r>
            <a:endParaRPr lang="en-US" sz="5400" dirty="0"/>
          </a:p>
        </p:txBody>
      </p:sp>
    </p:spTree>
    <p:extLst>
      <p:ext uri="{BB962C8B-B14F-4D97-AF65-F5344CB8AC3E}">
        <p14:creationId xmlns:p14="http://schemas.microsoft.com/office/powerpoint/2010/main" val="393378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7EC7-0376-4129-A942-75AA84F61075}"/>
              </a:ext>
            </a:extLst>
          </p:cNvPr>
          <p:cNvSpPr>
            <a:spLocks noGrp="1"/>
          </p:cNvSpPr>
          <p:nvPr>
            <p:ph type="title"/>
          </p:nvPr>
        </p:nvSpPr>
        <p:spPr>
          <a:xfrm>
            <a:off x="1043492" y="209928"/>
            <a:ext cx="6510700" cy="648736"/>
          </a:xfrm>
          <a:solidFill>
            <a:schemeClr val="bg2">
              <a:lumMod val="20000"/>
              <a:lumOff val="80000"/>
            </a:schemeClr>
          </a:solidFill>
        </p:spPr>
        <p:txBody>
          <a:bodyPr>
            <a:normAutofit fontScale="90000"/>
          </a:bodyPr>
          <a:lstStyle/>
          <a:p>
            <a:r>
              <a:rPr lang="en-US" b="1" dirty="0">
                <a:solidFill>
                  <a:srgbClr val="0070C0"/>
                </a:solidFill>
              </a:rPr>
              <a:t>KNN Algorithm</a:t>
            </a:r>
          </a:p>
        </p:txBody>
      </p:sp>
      <p:sp>
        <p:nvSpPr>
          <p:cNvPr id="7" name="TextBox 6">
            <a:extLst>
              <a:ext uri="{FF2B5EF4-FFF2-40B4-BE49-F238E27FC236}">
                <a16:creationId xmlns:a16="http://schemas.microsoft.com/office/drawing/2014/main" id="{6252095E-B8F8-41F9-A9FB-77B75444D862}"/>
              </a:ext>
            </a:extLst>
          </p:cNvPr>
          <p:cNvSpPr txBox="1"/>
          <p:nvPr/>
        </p:nvSpPr>
        <p:spPr>
          <a:xfrm>
            <a:off x="1776405" y="1163464"/>
            <a:ext cx="6821685" cy="1015663"/>
          </a:xfrm>
          <a:prstGeom prst="rect">
            <a:avLst/>
          </a:prstGeom>
          <a:noFill/>
        </p:spPr>
        <p:txBody>
          <a:bodyPr wrap="square" rtlCol="0">
            <a:spAutoFit/>
          </a:bodyPr>
          <a:lstStyle/>
          <a:p>
            <a:pPr algn="ctr" defTabSz="914400"/>
            <a:r>
              <a:rPr lang="en-US" sz="2000" dirty="0">
                <a:solidFill>
                  <a:prstClr val="black"/>
                </a:solidFill>
                <a:latin typeface="Gotham Rounded Book" pitchFamily="50" charset="0"/>
              </a:rPr>
              <a:t>Consider a dataset having two variables: height (cm) &amp; weight (kg) and each point is classified as Normal or Underweight</a:t>
            </a:r>
          </a:p>
        </p:txBody>
      </p:sp>
      <p:grpSp>
        <p:nvGrpSpPr>
          <p:cNvPr id="8" name="Group 7">
            <a:extLst>
              <a:ext uri="{FF2B5EF4-FFF2-40B4-BE49-F238E27FC236}">
                <a16:creationId xmlns:a16="http://schemas.microsoft.com/office/drawing/2014/main" id="{69180A1F-41F2-4297-87C9-E5AF2C897819}"/>
              </a:ext>
            </a:extLst>
          </p:cNvPr>
          <p:cNvGrpSpPr/>
          <p:nvPr/>
        </p:nvGrpSpPr>
        <p:grpSpPr>
          <a:xfrm>
            <a:off x="1028701" y="1023582"/>
            <a:ext cx="7623980" cy="1262418"/>
            <a:chOff x="1129003" y="6804025"/>
            <a:chExt cx="12396992" cy="1067852"/>
          </a:xfrm>
          <a:effectLst>
            <a:outerShdw blurRad="50800" dist="38100" dir="2700000" algn="tl" rotWithShape="0">
              <a:prstClr val="black">
                <a:alpha val="40000"/>
              </a:prstClr>
            </a:outerShdw>
          </a:effectLst>
        </p:grpSpPr>
        <p:sp>
          <p:nvSpPr>
            <p:cNvPr id="9" name="Rounded Rectangle 56">
              <a:extLst>
                <a:ext uri="{FF2B5EF4-FFF2-40B4-BE49-F238E27FC236}">
                  <a16:creationId xmlns:a16="http://schemas.microsoft.com/office/drawing/2014/main" id="{7B9AE65C-5BB7-4196-88D7-059E8B866A31}"/>
                </a:ext>
              </a:extLst>
            </p:cNvPr>
            <p:cNvSpPr/>
            <p:nvPr/>
          </p:nvSpPr>
          <p:spPr>
            <a:xfrm>
              <a:off x="1841500" y="6846988"/>
              <a:ext cx="11684495" cy="986144"/>
            </a:xfrm>
            <a:prstGeom prst="roundRect">
              <a:avLst>
                <a:gd name="adj" fmla="val 13099"/>
              </a:avLst>
            </a:prstGeom>
            <a:noFill/>
            <a:ln w="19050">
              <a:solidFill>
                <a:srgbClr val="00BE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500">
                <a:solidFill>
                  <a:prstClr val="white"/>
                </a:solidFill>
                <a:latin typeface="Gotham Rounded Book" pitchFamily="50" charset="0"/>
              </a:endParaRPr>
            </a:p>
          </p:txBody>
        </p:sp>
        <p:pic>
          <p:nvPicPr>
            <p:cNvPr id="10" name="Picture 9">
              <a:extLst>
                <a:ext uri="{FF2B5EF4-FFF2-40B4-BE49-F238E27FC236}">
                  <a16:creationId xmlns:a16="http://schemas.microsoft.com/office/drawing/2014/main" id="{B74E755F-7555-48D4-B637-B3C690D0DE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9003" y="6804025"/>
              <a:ext cx="1121522" cy="1067852"/>
            </a:xfrm>
            <a:prstGeom prst="rect">
              <a:avLst/>
            </a:prstGeom>
          </p:spPr>
        </p:pic>
      </p:grpSp>
      <p:graphicFrame>
        <p:nvGraphicFramePr>
          <p:cNvPr id="11" name="Table 10">
            <a:extLst>
              <a:ext uri="{FF2B5EF4-FFF2-40B4-BE49-F238E27FC236}">
                <a16:creationId xmlns:a16="http://schemas.microsoft.com/office/drawing/2014/main" id="{9C5180D3-A9D0-467E-BA0E-4507AC6FB7CD}"/>
              </a:ext>
            </a:extLst>
          </p:cNvPr>
          <p:cNvGraphicFramePr>
            <a:graphicFrameLocks noGrp="1"/>
          </p:cNvGraphicFramePr>
          <p:nvPr>
            <p:extLst>
              <p:ext uri="{D42A27DB-BD31-4B8C-83A1-F6EECF244321}">
                <p14:modId xmlns:p14="http://schemas.microsoft.com/office/powerpoint/2010/main" val="2212039681"/>
              </p:ext>
            </p:extLst>
          </p:nvPr>
        </p:nvGraphicFramePr>
        <p:xfrm>
          <a:off x="4326345" y="2577000"/>
          <a:ext cx="4763064" cy="3721100"/>
        </p:xfrm>
        <a:graphic>
          <a:graphicData uri="http://schemas.openxmlformats.org/drawingml/2006/table">
            <a:tbl>
              <a:tblPr>
                <a:tableStyleId>{69C7853C-536D-4A76-A0AE-DD22124D55A5}</a:tableStyleId>
              </a:tblPr>
              <a:tblGrid>
                <a:gridCol w="1402752">
                  <a:extLst>
                    <a:ext uri="{9D8B030D-6E8A-4147-A177-3AD203B41FA5}">
                      <a16:colId xmlns:a16="http://schemas.microsoft.com/office/drawing/2014/main" val="1279355839"/>
                    </a:ext>
                  </a:extLst>
                </a:gridCol>
                <a:gridCol w="1532774">
                  <a:extLst>
                    <a:ext uri="{9D8B030D-6E8A-4147-A177-3AD203B41FA5}">
                      <a16:colId xmlns:a16="http://schemas.microsoft.com/office/drawing/2014/main" val="1253096301"/>
                    </a:ext>
                  </a:extLst>
                </a:gridCol>
                <a:gridCol w="1827538">
                  <a:extLst>
                    <a:ext uri="{9D8B030D-6E8A-4147-A177-3AD203B41FA5}">
                      <a16:colId xmlns:a16="http://schemas.microsoft.com/office/drawing/2014/main" val="3177875169"/>
                    </a:ext>
                  </a:extLst>
                </a:gridCol>
              </a:tblGrid>
              <a:tr h="368732">
                <a:tc>
                  <a:txBody>
                    <a:bodyPr/>
                    <a:lstStyle/>
                    <a:p>
                      <a:pPr algn="ctr" fontAlgn="b"/>
                      <a:r>
                        <a:rPr lang="en-US" sz="2400" b="0" i="1" u="none" strike="noStrike" dirty="0">
                          <a:effectLst/>
                        </a:rPr>
                        <a:t>Weight(x2)</a:t>
                      </a:r>
                      <a:endParaRPr lang="en-US" sz="2400" b="0" i="1" u="none" strike="noStrike" dirty="0">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b="0" i="1" u="none" strike="noStrike" dirty="0">
                          <a:effectLst/>
                        </a:rPr>
                        <a:t>Height(x2)</a:t>
                      </a:r>
                      <a:endParaRPr lang="en-US" sz="2400" b="0" i="1" u="none" strike="noStrike" dirty="0">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b="0" i="1" u="none" strike="noStrike" dirty="0">
                          <a:effectLst/>
                        </a:rPr>
                        <a:t>Class</a:t>
                      </a:r>
                      <a:endParaRPr lang="en-US" sz="2400" b="0" i="1" u="none" strike="noStrike" dirty="0">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1180698249"/>
                  </a:ext>
                </a:extLst>
              </a:tr>
              <a:tr h="368732">
                <a:tc>
                  <a:txBody>
                    <a:bodyPr/>
                    <a:lstStyle/>
                    <a:p>
                      <a:pPr algn="ctr" fontAlgn="b"/>
                      <a:r>
                        <a:rPr lang="en-US" sz="2400" u="none" strike="noStrike">
                          <a:effectLst/>
                        </a:rPr>
                        <a:t>51</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dirty="0">
                          <a:effectLst/>
                        </a:rPr>
                        <a:t>167</a:t>
                      </a:r>
                      <a:endParaRPr lang="en-US" sz="2400" b="0" i="0" u="none" strike="noStrike" dirty="0">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Underweight</a:t>
                      </a:r>
                      <a:endParaRPr lang="en-US" sz="2400" b="0" i="0" u="none" strike="noStrike">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2740250249"/>
                  </a:ext>
                </a:extLst>
              </a:tr>
              <a:tr h="368732">
                <a:tc>
                  <a:txBody>
                    <a:bodyPr/>
                    <a:lstStyle/>
                    <a:p>
                      <a:pPr algn="ctr" fontAlgn="b"/>
                      <a:r>
                        <a:rPr lang="en-US" sz="2400" u="none" strike="noStrike" dirty="0">
                          <a:effectLst/>
                        </a:rPr>
                        <a:t>62</a:t>
                      </a:r>
                      <a:endParaRPr lang="en-US" sz="2400" b="0" i="0" u="none" strike="noStrike" dirty="0">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182</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Normal</a:t>
                      </a:r>
                      <a:endParaRPr lang="en-US" sz="2400" b="0" i="0" u="none" strike="noStrike">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2567442005"/>
                  </a:ext>
                </a:extLst>
              </a:tr>
              <a:tr h="368732">
                <a:tc>
                  <a:txBody>
                    <a:bodyPr/>
                    <a:lstStyle/>
                    <a:p>
                      <a:pPr algn="ctr" fontAlgn="b"/>
                      <a:r>
                        <a:rPr lang="en-US" sz="2400" u="none" strike="noStrike" dirty="0">
                          <a:effectLst/>
                        </a:rPr>
                        <a:t>69</a:t>
                      </a:r>
                      <a:endParaRPr lang="en-US" sz="2400" b="0" i="0" u="none" strike="noStrike" dirty="0">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176</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Normal</a:t>
                      </a:r>
                      <a:endParaRPr lang="en-US" sz="2400" b="0" i="0" u="none" strike="noStrike">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22378209"/>
                  </a:ext>
                </a:extLst>
              </a:tr>
              <a:tr h="368732">
                <a:tc>
                  <a:txBody>
                    <a:bodyPr/>
                    <a:lstStyle/>
                    <a:p>
                      <a:pPr algn="ctr" fontAlgn="b"/>
                      <a:r>
                        <a:rPr lang="en-US" sz="2400" u="none" strike="noStrike" dirty="0">
                          <a:effectLst/>
                        </a:rPr>
                        <a:t>64</a:t>
                      </a:r>
                      <a:endParaRPr lang="en-US" sz="2400" b="0" i="0" u="none" strike="noStrike" dirty="0">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173</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Normal</a:t>
                      </a:r>
                      <a:endParaRPr lang="en-US" sz="2400" b="0" i="0" u="none" strike="noStrike">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183778972"/>
                  </a:ext>
                </a:extLst>
              </a:tr>
              <a:tr h="368732">
                <a:tc>
                  <a:txBody>
                    <a:bodyPr/>
                    <a:lstStyle/>
                    <a:p>
                      <a:pPr algn="ctr" fontAlgn="b"/>
                      <a:r>
                        <a:rPr lang="en-US" sz="2400" u="none" strike="noStrike">
                          <a:effectLst/>
                        </a:rPr>
                        <a:t>65</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172</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Normal</a:t>
                      </a:r>
                      <a:endParaRPr lang="en-US" sz="2400" b="0" i="0" u="none" strike="noStrike">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313115447"/>
                  </a:ext>
                </a:extLst>
              </a:tr>
              <a:tr h="368732">
                <a:tc>
                  <a:txBody>
                    <a:bodyPr/>
                    <a:lstStyle/>
                    <a:p>
                      <a:pPr algn="ctr" fontAlgn="b"/>
                      <a:r>
                        <a:rPr lang="en-US" sz="2400" u="none" strike="noStrike">
                          <a:effectLst/>
                        </a:rPr>
                        <a:t>56</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174</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Underweight</a:t>
                      </a:r>
                      <a:endParaRPr lang="en-US" sz="2400" b="0" i="0" u="none" strike="noStrike">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3838953251"/>
                  </a:ext>
                </a:extLst>
              </a:tr>
              <a:tr h="368732">
                <a:tc>
                  <a:txBody>
                    <a:bodyPr/>
                    <a:lstStyle/>
                    <a:p>
                      <a:pPr algn="ctr" fontAlgn="b"/>
                      <a:r>
                        <a:rPr lang="en-US" sz="2400" u="none" strike="noStrike">
                          <a:effectLst/>
                        </a:rPr>
                        <a:t>58</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169</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Normal</a:t>
                      </a:r>
                      <a:endParaRPr lang="en-US" sz="2400" b="0" i="0" u="none" strike="noStrike">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2112415406"/>
                  </a:ext>
                </a:extLst>
              </a:tr>
              <a:tr h="368732">
                <a:tc>
                  <a:txBody>
                    <a:bodyPr/>
                    <a:lstStyle/>
                    <a:p>
                      <a:pPr algn="ctr" fontAlgn="b"/>
                      <a:r>
                        <a:rPr lang="en-US" sz="2400" u="none" strike="noStrike">
                          <a:effectLst/>
                        </a:rPr>
                        <a:t>57</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173</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Normal</a:t>
                      </a:r>
                      <a:endParaRPr lang="en-US" sz="2400" b="0" i="0" u="none" strike="noStrike">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70408384"/>
                  </a:ext>
                </a:extLst>
              </a:tr>
              <a:tr h="368732">
                <a:tc>
                  <a:txBody>
                    <a:bodyPr/>
                    <a:lstStyle/>
                    <a:p>
                      <a:pPr algn="ctr" fontAlgn="b"/>
                      <a:r>
                        <a:rPr lang="en-US" sz="2400" u="none" strike="noStrike">
                          <a:effectLst/>
                        </a:rPr>
                        <a:t>55</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dirty="0">
                          <a:effectLst/>
                        </a:rPr>
                        <a:t>170</a:t>
                      </a:r>
                      <a:endParaRPr lang="en-US" sz="2400" b="0" i="0" u="none" strike="noStrike" dirty="0">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dirty="0">
                          <a:effectLst/>
                        </a:rPr>
                        <a:t>Normal</a:t>
                      </a:r>
                      <a:endParaRPr lang="en-US" sz="2400" b="0" i="0" u="none" strike="noStrike" dirty="0">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1120668026"/>
                  </a:ext>
                </a:extLst>
              </a:tr>
            </a:tbl>
          </a:graphicData>
        </a:graphic>
      </p:graphicFrame>
      <p:graphicFrame>
        <p:nvGraphicFramePr>
          <p:cNvPr id="12" name="Table 11">
            <a:extLst>
              <a:ext uri="{FF2B5EF4-FFF2-40B4-BE49-F238E27FC236}">
                <a16:creationId xmlns:a16="http://schemas.microsoft.com/office/drawing/2014/main" id="{B764F31D-5F0C-42E2-89C7-12113F7BC237}"/>
              </a:ext>
            </a:extLst>
          </p:cNvPr>
          <p:cNvGraphicFramePr>
            <a:graphicFrameLocks noGrp="1"/>
          </p:cNvGraphicFramePr>
          <p:nvPr>
            <p:extLst>
              <p:ext uri="{D42A27DB-BD31-4B8C-83A1-F6EECF244321}">
                <p14:modId xmlns:p14="http://schemas.microsoft.com/office/powerpoint/2010/main" val="59478336"/>
              </p:ext>
            </p:extLst>
          </p:nvPr>
        </p:nvGraphicFramePr>
        <p:xfrm>
          <a:off x="-125703" y="2653739"/>
          <a:ext cx="4278795" cy="830623"/>
        </p:xfrm>
        <a:graphic>
          <a:graphicData uri="http://schemas.openxmlformats.org/drawingml/2006/table">
            <a:tbl>
              <a:tblPr bandRow="1">
                <a:tableStyleId>{5940675A-B579-460E-94D1-54222C63F5DA}</a:tableStyleId>
              </a:tblPr>
              <a:tblGrid>
                <a:gridCol w="1426265">
                  <a:extLst>
                    <a:ext uri="{9D8B030D-6E8A-4147-A177-3AD203B41FA5}">
                      <a16:colId xmlns:a16="http://schemas.microsoft.com/office/drawing/2014/main" val="3182174146"/>
                    </a:ext>
                  </a:extLst>
                </a:gridCol>
                <a:gridCol w="1426265">
                  <a:extLst>
                    <a:ext uri="{9D8B030D-6E8A-4147-A177-3AD203B41FA5}">
                      <a16:colId xmlns:a16="http://schemas.microsoft.com/office/drawing/2014/main" val="3008538998"/>
                    </a:ext>
                  </a:extLst>
                </a:gridCol>
                <a:gridCol w="1426265">
                  <a:extLst>
                    <a:ext uri="{9D8B030D-6E8A-4147-A177-3AD203B41FA5}">
                      <a16:colId xmlns:a16="http://schemas.microsoft.com/office/drawing/2014/main" val="1494570378"/>
                    </a:ext>
                  </a:extLst>
                </a:gridCol>
              </a:tblGrid>
              <a:tr h="830623">
                <a:tc>
                  <a:txBody>
                    <a:bodyPr/>
                    <a:lstStyle/>
                    <a:p>
                      <a:pPr algn="ctr"/>
                      <a:r>
                        <a:rPr lang="en-US" sz="3200" b="1" dirty="0">
                          <a:latin typeface="FrankRuehl" pitchFamily="34" charset="-79"/>
                          <a:cs typeface="FrankRuehl" pitchFamily="34" charset="-79"/>
                        </a:rPr>
                        <a:t>57 kg</a:t>
                      </a:r>
                    </a:p>
                  </a:txBody>
                  <a:tcPr marL="68580" marR="68580" anchor="ctr">
                    <a:solidFill>
                      <a:schemeClr val="bg1">
                        <a:lumMod val="95000"/>
                      </a:schemeClr>
                    </a:solidFill>
                  </a:tcPr>
                </a:tc>
                <a:tc>
                  <a:txBody>
                    <a:bodyPr/>
                    <a:lstStyle/>
                    <a:p>
                      <a:pPr algn="ctr"/>
                      <a:r>
                        <a:rPr lang="en-US" sz="3200" b="1" dirty="0">
                          <a:latin typeface="FrankRuehl" pitchFamily="34" charset="-79"/>
                          <a:cs typeface="FrankRuehl" pitchFamily="34" charset="-79"/>
                        </a:rPr>
                        <a:t>170 cm</a:t>
                      </a:r>
                    </a:p>
                  </a:txBody>
                  <a:tcPr marL="68580" marR="68580" anchor="ctr">
                    <a:solidFill>
                      <a:schemeClr val="bg1">
                        <a:lumMod val="95000"/>
                      </a:schemeClr>
                    </a:solidFill>
                  </a:tcPr>
                </a:tc>
                <a:tc>
                  <a:txBody>
                    <a:bodyPr/>
                    <a:lstStyle/>
                    <a:p>
                      <a:pPr algn="ctr"/>
                      <a:r>
                        <a:rPr lang="en-US" sz="3200" b="1" dirty="0">
                          <a:solidFill>
                            <a:srgbClr val="FF0000"/>
                          </a:solidFill>
                          <a:latin typeface="FrankRuehl" pitchFamily="34" charset="-79"/>
                          <a:cs typeface="FrankRuehl" pitchFamily="34" charset="-79"/>
                        </a:rPr>
                        <a:t>?</a:t>
                      </a:r>
                    </a:p>
                  </a:txBody>
                  <a:tcPr marL="68580" marR="68580" anchor="ctr">
                    <a:solidFill>
                      <a:schemeClr val="bg1">
                        <a:lumMod val="95000"/>
                      </a:schemeClr>
                    </a:solidFill>
                  </a:tcPr>
                </a:tc>
                <a:extLst>
                  <a:ext uri="{0D108BD9-81ED-4DB2-BD59-A6C34878D82A}">
                    <a16:rowId xmlns:a16="http://schemas.microsoft.com/office/drawing/2014/main" val="4200128015"/>
                  </a:ext>
                </a:extLst>
              </a:tr>
            </a:tbl>
          </a:graphicData>
        </a:graphic>
      </p:graphicFrame>
      <p:sp>
        <p:nvSpPr>
          <p:cNvPr id="13" name="Thought Bubble: Cloud 9">
            <a:extLst>
              <a:ext uri="{FF2B5EF4-FFF2-40B4-BE49-F238E27FC236}">
                <a16:creationId xmlns:a16="http://schemas.microsoft.com/office/drawing/2014/main" id="{AEE6C362-10C3-411B-8BC6-6D0B875AB5E8}"/>
              </a:ext>
            </a:extLst>
          </p:cNvPr>
          <p:cNvSpPr/>
          <p:nvPr/>
        </p:nvSpPr>
        <p:spPr>
          <a:xfrm>
            <a:off x="710619" y="3581399"/>
            <a:ext cx="3219935" cy="1600200"/>
          </a:xfrm>
          <a:prstGeom prst="cloudCallout">
            <a:avLst>
              <a:gd name="adj1" fmla="val -65432"/>
              <a:gd name="adj2" fmla="val 5705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a:solidFill>
                  <a:srgbClr val="0070C0"/>
                </a:solidFill>
              </a:rPr>
              <a:t>Use Euclidean distance for similarity?</a:t>
            </a:r>
          </a:p>
        </p:txBody>
      </p:sp>
      <p:pic>
        <p:nvPicPr>
          <p:cNvPr id="14" name="Picture 13" descr="Screen Clipping"/>
          <p:cNvPicPr>
            <a:picLocks noChangeAspect="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3862" t="10334" r="6813" b="12162"/>
          <a:stretch/>
        </p:blipFill>
        <p:spPr>
          <a:xfrm>
            <a:off x="150125" y="5322626"/>
            <a:ext cx="3534771" cy="1535373"/>
          </a:xfrm>
          <a:prstGeom prst="rect">
            <a:avLst/>
          </a:prstGeom>
        </p:spPr>
      </p:pic>
    </p:spTree>
    <p:extLst>
      <p:ext uri="{BB962C8B-B14F-4D97-AF65-F5344CB8AC3E}">
        <p14:creationId xmlns:p14="http://schemas.microsoft.com/office/powerpoint/2010/main" val="48766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7EC7-0376-4129-A942-75AA84F61075}"/>
              </a:ext>
            </a:extLst>
          </p:cNvPr>
          <p:cNvSpPr>
            <a:spLocks noGrp="1"/>
          </p:cNvSpPr>
          <p:nvPr>
            <p:ph type="title"/>
          </p:nvPr>
        </p:nvSpPr>
        <p:spPr>
          <a:xfrm>
            <a:off x="1043492" y="209928"/>
            <a:ext cx="6510700" cy="648736"/>
          </a:xfrm>
          <a:solidFill>
            <a:schemeClr val="bg2">
              <a:lumMod val="20000"/>
              <a:lumOff val="80000"/>
            </a:schemeClr>
          </a:solidFill>
        </p:spPr>
        <p:txBody>
          <a:bodyPr>
            <a:normAutofit fontScale="90000"/>
          </a:bodyPr>
          <a:lstStyle/>
          <a:p>
            <a:r>
              <a:rPr lang="en-US" b="1" dirty="0">
                <a:solidFill>
                  <a:srgbClr val="0070C0"/>
                </a:solidFill>
              </a:rPr>
              <a:t>KNN Algorithm</a:t>
            </a:r>
          </a:p>
        </p:txBody>
      </p:sp>
      <p:pic>
        <p:nvPicPr>
          <p:cNvPr id="55" name="Picture 54" descr="Screen Clipping"/>
          <p:cNvPicPr>
            <a:picLocks noChangeAspect="1"/>
          </p:cNvPicPr>
          <p:nvPr/>
        </p:nvPicPr>
        <p:blipFill rotWithShape="1">
          <a:blip r:embed="rId2">
            <a:extLst>
              <a:ext uri="{28A0092B-C50C-407E-A947-70E740481C1C}">
                <a14:useLocalDpi xmlns:a14="http://schemas.microsoft.com/office/drawing/2010/main" val="0"/>
              </a:ext>
            </a:extLst>
          </a:blip>
          <a:srcRect l="6722" t="6137" r="6103" b="3601"/>
          <a:stretch/>
        </p:blipFill>
        <p:spPr>
          <a:xfrm>
            <a:off x="218364" y="1119116"/>
            <a:ext cx="4528133" cy="3731883"/>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2961562" y="4850999"/>
                <a:ext cx="5964073" cy="10450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defTabSz="914400"/>
                <a14:m>
                  <m:oMath xmlns:m="http://schemas.openxmlformats.org/officeDocument/2006/math">
                    <m:r>
                      <a:rPr lang="en-US" sz="2800" b="0" i="1" smtClean="0">
                        <a:solidFill>
                          <a:prstClr val="black"/>
                        </a:solidFill>
                        <a:latin typeface="Cambria Math"/>
                      </a:rPr>
                      <m:t>𝐷</m:t>
                    </m:r>
                    <m:r>
                      <a:rPr lang="en-US" sz="2800" b="0" i="1" smtClean="0">
                        <a:solidFill>
                          <a:prstClr val="black"/>
                        </a:solidFill>
                        <a:latin typeface="Cambria Math"/>
                      </a:rPr>
                      <m:t>1=</m:t>
                    </m:r>
                    <m:rad>
                      <m:radPr>
                        <m:degHide m:val="on"/>
                        <m:ctrlPr>
                          <a:rPr lang="en-US" sz="2800" b="0" i="1" smtClean="0">
                            <a:solidFill>
                              <a:prstClr val="black"/>
                            </a:solidFill>
                            <a:latin typeface="Cambria Math" panose="02040503050406030204" pitchFamily="18" charset="0"/>
                            <a:ea typeface="Cambria Math"/>
                          </a:rPr>
                        </m:ctrlPr>
                      </m:radPr>
                      <m:deg/>
                      <m:e>
                        <m:sSup>
                          <m:sSupPr>
                            <m:ctrlPr>
                              <a:rPr lang="en-US" sz="2800" b="0" i="1" smtClean="0">
                                <a:solidFill>
                                  <a:prstClr val="black"/>
                                </a:solidFill>
                                <a:latin typeface="Cambria Math" panose="02040503050406030204" pitchFamily="18" charset="0"/>
                                <a:ea typeface="Cambria Math"/>
                              </a:rPr>
                            </m:ctrlPr>
                          </m:sSupPr>
                          <m:e>
                            <m:r>
                              <a:rPr lang="en-US" sz="2800" b="0" i="1" smtClean="0">
                                <a:solidFill>
                                  <a:prstClr val="black"/>
                                </a:solidFill>
                                <a:latin typeface="Cambria Math"/>
                                <a:ea typeface="Cambria Math"/>
                              </a:rPr>
                              <m:t>(170−167)</m:t>
                            </m:r>
                          </m:e>
                          <m:sup>
                            <m:r>
                              <a:rPr lang="en-US" sz="2800" b="0" i="1" smtClean="0">
                                <a:solidFill>
                                  <a:prstClr val="black"/>
                                </a:solidFill>
                                <a:latin typeface="Cambria Math"/>
                                <a:ea typeface="Cambria Math"/>
                              </a:rPr>
                              <m:t>2</m:t>
                            </m:r>
                          </m:sup>
                        </m:sSup>
                        <m:r>
                          <a:rPr lang="en-US" sz="2800" b="0" i="1" smtClean="0">
                            <a:solidFill>
                              <a:prstClr val="black"/>
                            </a:solidFill>
                            <a:latin typeface="Cambria Math"/>
                            <a:ea typeface="Cambria Math"/>
                          </a:rPr>
                          <m:t>+</m:t>
                        </m:r>
                        <m:r>
                          <a:rPr lang="en-US" sz="2800" i="1">
                            <a:solidFill>
                              <a:prstClr val="black"/>
                            </a:solidFill>
                            <a:latin typeface="Cambria Math"/>
                            <a:ea typeface="Cambria Math"/>
                          </a:rPr>
                          <m:t>(</m:t>
                        </m:r>
                        <m:sSup>
                          <m:sSupPr>
                            <m:ctrlPr>
                              <a:rPr lang="en-US" sz="2800" i="1" smtClean="0">
                                <a:solidFill>
                                  <a:prstClr val="black"/>
                                </a:solidFill>
                                <a:latin typeface="Cambria Math" panose="02040503050406030204" pitchFamily="18" charset="0"/>
                                <a:ea typeface="Cambria Math"/>
                              </a:rPr>
                            </m:ctrlPr>
                          </m:sSupPr>
                          <m:e>
                            <m:r>
                              <a:rPr lang="en-US" sz="2800" b="0" i="1" smtClean="0">
                                <a:solidFill>
                                  <a:prstClr val="black"/>
                                </a:solidFill>
                                <a:latin typeface="Cambria Math"/>
                                <a:ea typeface="Cambria Math"/>
                              </a:rPr>
                              <m:t>(50−51)</m:t>
                            </m:r>
                          </m:e>
                          <m:sup>
                            <m:r>
                              <a:rPr lang="en-US" sz="2800" b="0" i="1" smtClean="0">
                                <a:solidFill>
                                  <a:prstClr val="black"/>
                                </a:solidFill>
                                <a:latin typeface="Cambria Math"/>
                                <a:ea typeface="Cambria Math"/>
                              </a:rPr>
                              <m:t>2</m:t>
                            </m:r>
                          </m:sup>
                        </m:sSup>
                      </m:e>
                    </m:rad>
                  </m:oMath>
                </a14:m>
                <a:r>
                  <a:rPr lang="en-US" sz="2800" dirty="0">
                    <a:solidFill>
                      <a:prstClr val="black"/>
                    </a:solidFill>
                  </a:rPr>
                  <a:t> ~= 6.7</a:t>
                </a:r>
              </a:p>
            </p:txBody>
          </p:sp>
        </mc:Choice>
        <mc:Fallback xmlns="">
          <p:sp>
            <p:nvSpPr>
              <p:cNvPr id="3" name="Rectangle 2"/>
              <p:cNvSpPr>
                <a:spLocks noRot="1" noChangeAspect="1" noMove="1" noResize="1" noEditPoints="1" noAdjustHandles="1" noChangeArrowheads="1" noChangeShapeType="1" noTextEdit="1"/>
              </p:cNvSpPr>
              <p:nvPr/>
            </p:nvSpPr>
            <p:spPr>
              <a:xfrm>
                <a:off x="2961562" y="4850999"/>
                <a:ext cx="5964073" cy="1045030"/>
              </a:xfrm>
              <a:prstGeom prst="rect">
                <a:avLst/>
              </a:prstGeom>
              <a:blipFill rotWithShape="1">
                <a:blip r:embed="rId3"/>
                <a:stretch>
                  <a:fillRect l="-2041" b="-14451"/>
                </a:stretch>
              </a:blipFill>
            </p:spPr>
            <p:txBody>
              <a:bodyPr/>
              <a:lstStyle/>
              <a:p>
                <a:r>
                  <a:rPr lang="en-US">
                    <a:noFill/>
                  </a:rPr>
                  <a:t> </a:t>
                </a:r>
              </a:p>
            </p:txBody>
          </p:sp>
        </mc:Fallback>
      </mc:AlternateContent>
      <p:sp>
        <p:nvSpPr>
          <p:cNvPr id="61" name="Rectangle 60">
            <a:extLst>
              <a:ext uri="{FF2B5EF4-FFF2-40B4-BE49-F238E27FC236}">
                <a16:creationId xmlns:a16="http://schemas.microsoft.com/office/drawing/2014/main" id="{A9FC6AAE-A077-407D-AF59-06193E042925}"/>
              </a:ext>
            </a:extLst>
          </p:cNvPr>
          <p:cNvSpPr/>
          <p:nvPr/>
        </p:nvSpPr>
        <p:spPr>
          <a:xfrm>
            <a:off x="5008728" y="1607117"/>
            <a:ext cx="3916907" cy="2308324"/>
          </a:xfrm>
          <a:prstGeom prst="rect">
            <a:avLst/>
          </a:prstGeom>
        </p:spPr>
        <p:txBody>
          <a:bodyPr wrap="square">
            <a:spAutoFit/>
          </a:bodyPr>
          <a:lstStyle/>
          <a:p>
            <a:pPr algn="ctr" defTabSz="914400"/>
            <a:r>
              <a:rPr lang="en-US" sz="2400" dirty="0">
                <a:solidFill>
                  <a:prstClr val="black"/>
                </a:solidFill>
                <a:latin typeface="Gotham Rounded Book" pitchFamily="50" charset="0"/>
              </a:rPr>
              <a:t>Similarly, we will calculate Euclidean distance of unknown data point from all the points in the dataset</a:t>
            </a:r>
          </a:p>
        </p:txBody>
      </p:sp>
    </p:spTree>
    <p:extLst>
      <p:ext uri="{BB962C8B-B14F-4D97-AF65-F5344CB8AC3E}">
        <p14:creationId xmlns:p14="http://schemas.microsoft.com/office/powerpoint/2010/main" val="4901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arn(inVertical)">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arn(inVertical)">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3" y="545404"/>
            <a:ext cx="7200897" cy="1303867"/>
          </a:xfrm>
        </p:spPr>
        <p:txBody>
          <a:bodyPr>
            <a:normAutofit/>
          </a:bodyPr>
          <a:lstStyle/>
          <a:p>
            <a:r>
              <a:rPr lang="en-US" b="1" dirty="0">
                <a:solidFill>
                  <a:srgbClr val="C00000"/>
                </a:solidFill>
              </a:rPr>
              <a:t>KNN Algorithm</a:t>
            </a:r>
            <a:br>
              <a:rPr lang="en-US" b="1" dirty="0">
                <a:solidFill>
                  <a:srgbClr val="C00000"/>
                </a:solidFill>
              </a:rPr>
            </a:br>
            <a:r>
              <a:rPr lang="en-US" sz="2000" b="1" dirty="0">
                <a:solidFill>
                  <a:srgbClr val="C00000"/>
                </a:solidFill>
              </a:rPr>
              <a:t>-Consider K=3</a:t>
            </a:r>
            <a:endParaRPr lang="en-US" b="1" dirty="0">
              <a:solidFill>
                <a:srgbClr val="C00000"/>
              </a:solidFill>
            </a:endParaRPr>
          </a:p>
        </p:txBody>
      </p:sp>
      <p:graphicFrame>
        <p:nvGraphicFramePr>
          <p:cNvPr id="4" name="Table 3">
            <a:extLst>
              <a:ext uri="{FF2B5EF4-FFF2-40B4-BE49-F238E27FC236}">
                <a16:creationId xmlns:a16="http://schemas.microsoft.com/office/drawing/2014/main" id="{62DE828D-6CE9-43FA-A5EA-BBEDE62AC82F}"/>
              </a:ext>
            </a:extLst>
          </p:cNvPr>
          <p:cNvGraphicFramePr>
            <a:graphicFrameLocks noGrp="1"/>
          </p:cNvGraphicFramePr>
          <p:nvPr>
            <p:extLst>
              <p:ext uri="{D42A27DB-BD31-4B8C-83A1-F6EECF244321}">
                <p14:modId xmlns:p14="http://schemas.microsoft.com/office/powerpoint/2010/main" val="3774730180"/>
              </p:ext>
            </p:extLst>
          </p:nvPr>
        </p:nvGraphicFramePr>
        <p:xfrm>
          <a:off x="464030" y="1804356"/>
          <a:ext cx="7424381" cy="3859470"/>
        </p:xfrm>
        <a:graphic>
          <a:graphicData uri="http://schemas.openxmlformats.org/drawingml/2006/table">
            <a:tbl>
              <a:tblPr>
                <a:tableStyleId>{073A0DAA-6AF3-43AB-8588-CEC1D06C72B9}</a:tableStyleId>
              </a:tblPr>
              <a:tblGrid>
                <a:gridCol w="1565038">
                  <a:extLst>
                    <a:ext uri="{9D8B030D-6E8A-4147-A177-3AD203B41FA5}">
                      <a16:colId xmlns:a16="http://schemas.microsoft.com/office/drawing/2014/main" val="77949405"/>
                    </a:ext>
                  </a:extLst>
                </a:gridCol>
                <a:gridCol w="1488694">
                  <a:extLst>
                    <a:ext uri="{9D8B030D-6E8A-4147-A177-3AD203B41FA5}">
                      <a16:colId xmlns:a16="http://schemas.microsoft.com/office/drawing/2014/main" val="3513703698"/>
                    </a:ext>
                  </a:extLst>
                </a:gridCol>
                <a:gridCol w="1774980">
                  <a:extLst>
                    <a:ext uri="{9D8B030D-6E8A-4147-A177-3AD203B41FA5}">
                      <a16:colId xmlns:a16="http://schemas.microsoft.com/office/drawing/2014/main" val="2106499626"/>
                    </a:ext>
                  </a:extLst>
                </a:gridCol>
                <a:gridCol w="2595669">
                  <a:extLst>
                    <a:ext uri="{9D8B030D-6E8A-4147-A177-3AD203B41FA5}">
                      <a16:colId xmlns:a16="http://schemas.microsoft.com/office/drawing/2014/main" val="1612719762"/>
                    </a:ext>
                  </a:extLst>
                </a:gridCol>
              </a:tblGrid>
              <a:tr h="385947">
                <a:tc>
                  <a:txBody>
                    <a:bodyPr/>
                    <a:lstStyle/>
                    <a:p>
                      <a:pPr algn="ctr" fontAlgn="b"/>
                      <a:r>
                        <a:rPr lang="en-US" sz="2400" b="1" u="none" strike="noStrike" dirty="0">
                          <a:effectLst/>
                        </a:rPr>
                        <a:t>Weight(x2)</a:t>
                      </a:r>
                      <a:endParaRPr lang="en-US" sz="2400" b="1" i="0" u="none" strike="noStrike" dirty="0">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b="1" u="none" strike="noStrike" dirty="0">
                          <a:effectLst/>
                        </a:rPr>
                        <a:t>Height(x2)</a:t>
                      </a:r>
                      <a:endParaRPr lang="en-US" sz="2400" b="1" i="0" u="none" strike="noStrike" dirty="0">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b="1" u="none" strike="noStrike">
                          <a:effectLst/>
                        </a:rPr>
                        <a:t>Class</a:t>
                      </a:r>
                      <a:endParaRPr lang="en-US" sz="2400" b="1"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b="1" u="none" strike="noStrike" dirty="0">
                          <a:effectLst/>
                        </a:rPr>
                        <a:t>Euclidean Distance</a:t>
                      </a:r>
                      <a:endParaRPr lang="en-US" sz="2400" b="1" i="0" u="none" strike="noStrike" dirty="0">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1220921108"/>
                  </a:ext>
                </a:extLst>
              </a:tr>
              <a:tr h="385947">
                <a:tc>
                  <a:txBody>
                    <a:bodyPr/>
                    <a:lstStyle/>
                    <a:p>
                      <a:pPr algn="ctr" fontAlgn="b"/>
                      <a:r>
                        <a:rPr lang="en-US" sz="2400" u="none" strike="noStrike">
                          <a:effectLst/>
                        </a:rPr>
                        <a:t>51</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dirty="0">
                          <a:effectLst/>
                        </a:rPr>
                        <a:t>167</a:t>
                      </a:r>
                      <a:endParaRPr lang="en-US" sz="2400" b="0" i="0" u="none" strike="noStrike" dirty="0">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dirty="0">
                          <a:effectLst/>
                        </a:rPr>
                        <a:t>Underweight</a:t>
                      </a:r>
                      <a:endParaRPr lang="en-US" sz="2400" b="0" i="0" u="none" strike="noStrike" dirty="0">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6.7</a:t>
                      </a:r>
                      <a:endParaRPr lang="en-US" sz="2400" b="0" i="0" u="none" strike="noStrike">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1873634783"/>
                  </a:ext>
                </a:extLst>
              </a:tr>
              <a:tr h="385947">
                <a:tc>
                  <a:txBody>
                    <a:bodyPr/>
                    <a:lstStyle/>
                    <a:p>
                      <a:pPr algn="ctr" fontAlgn="b"/>
                      <a:r>
                        <a:rPr lang="en-US" sz="2400" u="none" strike="noStrike">
                          <a:effectLst/>
                        </a:rPr>
                        <a:t>62</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182</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dirty="0">
                          <a:effectLst/>
                        </a:rPr>
                        <a:t>Normal</a:t>
                      </a:r>
                      <a:endParaRPr lang="en-US" sz="2400" b="0" i="0" u="none" strike="noStrike" dirty="0">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13</a:t>
                      </a:r>
                      <a:endParaRPr lang="en-US" sz="2400" b="0" i="0" u="none" strike="noStrike">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141983760"/>
                  </a:ext>
                </a:extLst>
              </a:tr>
              <a:tr h="385947">
                <a:tc>
                  <a:txBody>
                    <a:bodyPr/>
                    <a:lstStyle/>
                    <a:p>
                      <a:pPr algn="ctr" fontAlgn="b"/>
                      <a:r>
                        <a:rPr lang="en-US" sz="2400" u="none" strike="noStrike">
                          <a:effectLst/>
                        </a:rPr>
                        <a:t>69</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176</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Normal</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13.4</a:t>
                      </a:r>
                      <a:endParaRPr lang="en-US" sz="2400" b="0" i="0" u="none" strike="noStrike">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308503281"/>
                  </a:ext>
                </a:extLst>
              </a:tr>
              <a:tr h="385947">
                <a:tc>
                  <a:txBody>
                    <a:bodyPr/>
                    <a:lstStyle/>
                    <a:p>
                      <a:pPr algn="ctr" fontAlgn="b"/>
                      <a:r>
                        <a:rPr lang="en-US" sz="2400" u="none" strike="noStrike">
                          <a:effectLst/>
                        </a:rPr>
                        <a:t>64</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dirty="0">
                          <a:effectLst/>
                        </a:rPr>
                        <a:t>173</a:t>
                      </a:r>
                      <a:endParaRPr lang="en-US" sz="2400" b="0" i="0" u="none" strike="noStrike" dirty="0">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Normal</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7.6</a:t>
                      </a:r>
                      <a:endParaRPr lang="en-US" sz="2400" b="0" i="0" u="none" strike="noStrike">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998021668"/>
                  </a:ext>
                </a:extLst>
              </a:tr>
              <a:tr h="385947">
                <a:tc>
                  <a:txBody>
                    <a:bodyPr/>
                    <a:lstStyle/>
                    <a:p>
                      <a:pPr algn="ctr" fontAlgn="b"/>
                      <a:r>
                        <a:rPr lang="en-US" sz="2400" u="none" strike="noStrike">
                          <a:effectLst/>
                        </a:rPr>
                        <a:t>65</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172</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Normal</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8.2</a:t>
                      </a:r>
                      <a:endParaRPr lang="en-US" sz="2400" b="0" i="0" u="none" strike="noStrike">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4256189157"/>
                  </a:ext>
                </a:extLst>
              </a:tr>
              <a:tr h="385947">
                <a:tc>
                  <a:txBody>
                    <a:bodyPr/>
                    <a:lstStyle/>
                    <a:p>
                      <a:pPr algn="ctr" fontAlgn="b"/>
                      <a:r>
                        <a:rPr lang="en-US" sz="2400" u="none" strike="noStrike">
                          <a:effectLst/>
                        </a:rPr>
                        <a:t>56</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174</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Underweight</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4.1</a:t>
                      </a:r>
                      <a:endParaRPr lang="en-US" sz="2400" b="0" i="0" u="none" strike="noStrike">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2861479407"/>
                  </a:ext>
                </a:extLst>
              </a:tr>
              <a:tr h="385947">
                <a:tc>
                  <a:txBody>
                    <a:bodyPr/>
                    <a:lstStyle/>
                    <a:p>
                      <a:pPr algn="ctr" fontAlgn="b"/>
                      <a:r>
                        <a:rPr lang="en-US" sz="2400" u="none" strike="noStrike">
                          <a:effectLst/>
                        </a:rPr>
                        <a:t>58</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169</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Normal</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dirty="0">
                          <a:effectLst/>
                        </a:rPr>
                        <a:t>1.4</a:t>
                      </a:r>
                      <a:endParaRPr lang="en-US" sz="2400" b="0" i="0" u="none" strike="noStrike" dirty="0">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4145062994"/>
                  </a:ext>
                </a:extLst>
              </a:tr>
              <a:tr h="385947">
                <a:tc>
                  <a:txBody>
                    <a:bodyPr/>
                    <a:lstStyle/>
                    <a:p>
                      <a:pPr algn="ctr" fontAlgn="b"/>
                      <a:r>
                        <a:rPr lang="en-US" sz="2400" u="none" strike="noStrike">
                          <a:effectLst/>
                        </a:rPr>
                        <a:t>57</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173</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Normal</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3</a:t>
                      </a:r>
                      <a:endParaRPr lang="en-US" sz="2400" b="0" i="0" u="none" strike="noStrike">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1336676162"/>
                  </a:ext>
                </a:extLst>
              </a:tr>
              <a:tr h="385947">
                <a:tc>
                  <a:txBody>
                    <a:bodyPr/>
                    <a:lstStyle/>
                    <a:p>
                      <a:pPr algn="ctr" fontAlgn="b"/>
                      <a:r>
                        <a:rPr lang="en-US" sz="2400" u="none" strike="noStrike">
                          <a:effectLst/>
                        </a:rPr>
                        <a:t>55</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170</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a:effectLst/>
                        </a:rPr>
                        <a:t>Normal</a:t>
                      </a:r>
                      <a:endParaRPr lang="en-US" sz="2400" b="0" i="0" u="none" strike="noStrike">
                        <a:solidFill>
                          <a:srgbClr val="000000"/>
                        </a:solidFill>
                        <a:effectLst/>
                        <a:latin typeface="Calibri" panose="020F0502020204030204" pitchFamily="34" charset="0"/>
                      </a:endParaRPr>
                    </a:p>
                  </a:txBody>
                  <a:tcPr marL="4763" marR="4763" marT="6350" marB="0" anchor="b"/>
                </a:tc>
                <a:tc>
                  <a:txBody>
                    <a:bodyPr/>
                    <a:lstStyle/>
                    <a:p>
                      <a:pPr algn="ctr" fontAlgn="b"/>
                      <a:r>
                        <a:rPr lang="en-US" sz="2400" u="none" strike="noStrike" dirty="0">
                          <a:effectLst/>
                        </a:rPr>
                        <a:t>2</a:t>
                      </a:r>
                      <a:endParaRPr lang="en-US" sz="2400" b="0" i="0" u="none" strike="noStrike" dirty="0">
                        <a:solidFill>
                          <a:srgbClr val="000000"/>
                        </a:solidFill>
                        <a:effectLst/>
                        <a:latin typeface="Calibri" panose="020F0502020204030204" pitchFamily="34" charset="0"/>
                      </a:endParaRPr>
                    </a:p>
                  </a:txBody>
                  <a:tcPr marL="4763" marR="4763" marT="6350" marB="0" anchor="b"/>
                </a:tc>
                <a:extLst>
                  <a:ext uri="{0D108BD9-81ED-4DB2-BD59-A6C34878D82A}">
                    <a16:rowId xmlns:a16="http://schemas.microsoft.com/office/drawing/2014/main" val="1547561908"/>
                  </a:ext>
                </a:extLst>
              </a:tr>
            </a:tbl>
          </a:graphicData>
        </a:graphic>
      </p:graphicFrame>
      <p:sp>
        <p:nvSpPr>
          <p:cNvPr id="5" name="Rectangle 4"/>
          <p:cNvSpPr/>
          <p:nvPr/>
        </p:nvSpPr>
        <p:spPr>
          <a:xfrm>
            <a:off x="5349932" y="4449168"/>
            <a:ext cx="2497520" cy="12146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15666188-369C-4D78-AECE-4688B873ABD9}"/>
              </a:ext>
            </a:extLst>
          </p:cNvPr>
          <p:cNvGraphicFramePr>
            <a:graphicFrameLocks noGrp="1"/>
          </p:cNvGraphicFramePr>
          <p:nvPr>
            <p:extLst>
              <p:ext uri="{D42A27DB-BD31-4B8C-83A1-F6EECF244321}">
                <p14:modId xmlns:p14="http://schemas.microsoft.com/office/powerpoint/2010/main" val="1733572910"/>
              </p:ext>
            </p:extLst>
          </p:nvPr>
        </p:nvGraphicFramePr>
        <p:xfrm>
          <a:off x="450804" y="5815348"/>
          <a:ext cx="3835401" cy="655402"/>
        </p:xfrm>
        <a:graphic>
          <a:graphicData uri="http://schemas.openxmlformats.org/drawingml/2006/table">
            <a:tbl>
              <a:tblPr bandRow="1">
                <a:tableStyleId>{638B1855-1B75-4FBE-930C-398BA8C253C6}</a:tableStyleId>
              </a:tblPr>
              <a:tblGrid>
                <a:gridCol w="1278467">
                  <a:extLst>
                    <a:ext uri="{9D8B030D-6E8A-4147-A177-3AD203B41FA5}">
                      <a16:colId xmlns:a16="http://schemas.microsoft.com/office/drawing/2014/main" val="3182174146"/>
                    </a:ext>
                  </a:extLst>
                </a:gridCol>
                <a:gridCol w="1278467">
                  <a:extLst>
                    <a:ext uri="{9D8B030D-6E8A-4147-A177-3AD203B41FA5}">
                      <a16:colId xmlns:a16="http://schemas.microsoft.com/office/drawing/2014/main" val="3008538998"/>
                    </a:ext>
                  </a:extLst>
                </a:gridCol>
                <a:gridCol w="1278467">
                  <a:extLst>
                    <a:ext uri="{9D8B030D-6E8A-4147-A177-3AD203B41FA5}">
                      <a16:colId xmlns:a16="http://schemas.microsoft.com/office/drawing/2014/main" val="1494570378"/>
                    </a:ext>
                  </a:extLst>
                </a:gridCol>
              </a:tblGrid>
              <a:tr h="655402">
                <a:tc>
                  <a:txBody>
                    <a:bodyPr/>
                    <a:lstStyle/>
                    <a:p>
                      <a:pPr algn="ctr"/>
                      <a:r>
                        <a:rPr lang="en-US" sz="2800" dirty="0"/>
                        <a:t>57 kg</a:t>
                      </a:r>
                      <a:endParaRPr lang="en-US" sz="2800" b="1" dirty="0">
                        <a:latin typeface="Gotham Rounded Book" pitchFamily="50" charset="0"/>
                      </a:endParaRPr>
                    </a:p>
                  </a:txBody>
                  <a:tcPr marL="68580" marR="68580" anchor="ctr"/>
                </a:tc>
                <a:tc>
                  <a:txBody>
                    <a:bodyPr/>
                    <a:lstStyle/>
                    <a:p>
                      <a:pPr algn="ctr"/>
                      <a:r>
                        <a:rPr lang="en-US" sz="2800" dirty="0"/>
                        <a:t>170 cm</a:t>
                      </a:r>
                      <a:endParaRPr lang="en-US" sz="2800" b="1" dirty="0">
                        <a:latin typeface="Gotham Rounded Book" pitchFamily="50" charset="0"/>
                      </a:endParaRPr>
                    </a:p>
                  </a:txBody>
                  <a:tcPr marL="68580" marR="68580" anchor="ctr"/>
                </a:tc>
                <a:tc>
                  <a:txBody>
                    <a:bodyPr/>
                    <a:lstStyle/>
                    <a:p>
                      <a:pPr algn="ctr"/>
                      <a:r>
                        <a:rPr lang="en-US" sz="2800" dirty="0"/>
                        <a:t>?</a:t>
                      </a:r>
                      <a:endParaRPr lang="en-US" sz="2800" b="1" dirty="0">
                        <a:solidFill>
                          <a:srgbClr val="FF0000"/>
                        </a:solidFill>
                        <a:latin typeface="Gotham Rounded Book" pitchFamily="50" charset="0"/>
                      </a:endParaRPr>
                    </a:p>
                  </a:txBody>
                  <a:tcPr marL="68580" marR="68580" anchor="ctr"/>
                </a:tc>
                <a:extLst>
                  <a:ext uri="{0D108BD9-81ED-4DB2-BD59-A6C34878D82A}">
                    <a16:rowId xmlns:a16="http://schemas.microsoft.com/office/drawing/2014/main" val="4200128015"/>
                  </a:ext>
                </a:extLst>
              </a:tr>
            </a:tbl>
          </a:graphicData>
        </a:graphic>
      </p:graphicFrame>
      <p:sp>
        <p:nvSpPr>
          <p:cNvPr id="7" name="Rectangle: Rounded Corners 25">
            <a:extLst>
              <a:ext uri="{FF2B5EF4-FFF2-40B4-BE49-F238E27FC236}">
                <a16:creationId xmlns:a16="http://schemas.microsoft.com/office/drawing/2014/main" id="{3FFD8218-7C8D-40AE-B1AF-3BC1E9B69B66}"/>
              </a:ext>
            </a:extLst>
          </p:cNvPr>
          <p:cNvSpPr/>
          <p:nvPr/>
        </p:nvSpPr>
        <p:spPr>
          <a:xfrm>
            <a:off x="4441062" y="5694029"/>
            <a:ext cx="3893547" cy="764253"/>
          </a:xfrm>
          <a:prstGeom prst="roundRect">
            <a:avLst/>
          </a:prstGeom>
          <a:solidFill>
            <a:srgbClr val="AAE4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800" dirty="0">
                <a:solidFill>
                  <a:prstClr val="black"/>
                </a:solidFill>
                <a:latin typeface="Gotham Rounded Book" pitchFamily="50" charset="0"/>
              </a:rPr>
              <a:t>Prediction: </a:t>
            </a:r>
            <a:r>
              <a:rPr lang="en-US" sz="2800" b="1" dirty="0">
                <a:solidFill>
                  <a:srgbClr val="FF0000"/>
                </a:solidFill>
                <a:latin typeface="Gotham Rounded Book" pitchFamily="50" charset="0"/>
              </a:rPr>
              <a:t>Normal</a:t>
            </a:r>
          </a:p>
        </p:txBody>
      </p:sp>
    </p:spTree>
    <p:extLst>
      <p:ext uri="{BB962C8B-B14F-4D97-AF65-F5344CB8AC3E}">
        <p14:creationId xmlns:p14="http://schemas.microsoft.com/office/powerpoint/2010/main" val="386738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2929FF"/>
                </a:solidFill>
              </a:rPr>
              <a:t>Euclidean Distance</a:t>
            </a:r>
            <a:endParaRPr lang="en-US" dirty="0">
              <a:solidFill>
                <a:srgbClr val="2929FF"/>
              </a:solidFill>
            </a:endParaRPr>
          </a:p>
        </p:txBody>
      </p:sp>
      <p:sp>
        <p:nvSpPr>
          <p:cNvPr id="3" name="Content Placeholder 2"/>
          <p:cNvSpPr>
            <a:spLocks noGrp="1"/>
          </p:cNvSpPr>
          <p:nvPr>
            <p:ph idx="1"/>
          </p:nvPr>
        </p:nvSpPr>
        <p:spPr>
          <a:xfrm>
            <a:off x="457202" y="2446379"/>
            <a:ext cx="8229600" cy="2821675"/>
          </a:xfrm>
        </p:spPr>
        <p:txBody>
          <a:bodyPr>
            <a:noAutofit/>
          </a:bodyPr>
          <a:lstStyle/>
          <a:p>
            <a:r>
              <a:rPr lang="en-US" sz="2800" dirty="0"/>
              <a:t>The Euclidean distance between two points x and y in either the plane or 3-dimensional space measures the length of a line segment connecting these two points.</a:t>
            </a:r>
          </a:p>
          <a:p>
            <a:r>
              <a:rPr lang="en-US" sz="2800" dirty="0"/>
              <a:t> Calculated from the Cartesian coordinates of the points using the Pythagorean theorem</a:t>
            </a:r>
          </a:p>
          <a:p>
            <a:r>
              <a:rPr lang="en-US" sz="2800" dirty="0"/>
              <a:t>Pythagorean distance</a:t>
            </a:r>
          </a:p>
          <a:p>
            <a:endParaRPr lang="en-US" sz="2800" dirty="0"/>
          </a:p>
        </p:txBody>
      </p:sp>
      <p:pic>
        <p:nvPicPr>
          <p:cNvPr id="4" name="Picture 3" descr="Screen Clipping"/>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885899" y="5035521"/>
            <a:ext cx="3605803" cy="1822479"/>
          </a:xfrm>
          <a:prstGeom prst="rect">
            <a:avLst/>
          </a:prstGeom>
        </p:spPr>
      </p:pic>
    </p:spTree>
    <p:extLst>
      <p:ext uri="{BB962C8B-B14F-4D97-AF65-F5344CB8AC3E}">
        <p14:creationId xmlns:p14="http://schemas.microsoft.com/office/powerpoint/2010/main" val="3327673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689" y="1214149"/>
            <a:ext cx="7200897" cy="1303867"/>
          </a:xfrm>
        </p:spPr>
        <p:txBody>
          <a:bodyPr/>
          <a:lstStyle/>
          <a:p>
            <a:r>
              <a:rPr lang="en-US" b="1" dirty="0">
                <a:solidFill>
                  <a:srgbClr val="2929FF"/>
                </a:solidFill>
              </a:rPr>
              <a:t>Manhattan Distance</a:t>
            </a:r>
            <a:endParaRPr lang="en-US" dirty="0">
              <a:solidFill>
                <a:srgbClr val="2929FF"/>
              </a:solidFill>
            </a:endParaRPr>
          </a:p>
        </p:txBody>
      </p:sp>
      <p:sp>
        <p:nvSpPr>
          <p:cNvPr id="3" name="Content Placeholder 2"/>
          <p:cNvSpPr>
            <a:spLocks noGrp="1"/>
          </p:cNvSpPr>
          <p:nvPr>
            <p:ph idx="1"/>
          </p:nvPr>
        </p:nvSpPr>
        <p:spPr>
          <a:xfrm>
            <a:off x="361666" y="1995995"/>
            <a:ext cx="8229600" cy="2821675"/>
          </a:xfrm>
        </p:spPr>
        <p:txBody>
          <a:bodyPr>
            <a:normAutofit/>
          </a:bodyPr>
          <a:lstStyle/>
          <a:p>
            <a:endParaRPr lang="en-US" sz="3200" dirty="0"/>
          </a:p>
          <a:p>
            <a:r>
              <a:rPr lang="en-US" sz="3200" dirty="0"/>
              <a:t>It is defined as the sum of the absolute values of the differences between the coordinates of x and y:</a:t>
            </a:r>
          </a:p>
          <a:p>
            <a:endParaRPr lang="en-US" sz="3200" dirty="0"/>
          </a:p>
        </p:txBody>
      </p:sp>
      <p:pic>
        <p:nvPicPr>
          <p:cNvPr id="5" name="Picture 4" descr="Screen Clipping"/>
          <p:cNvPicPr>
            <a:picLocks noChangeAspect="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2606722" y="3952186"/>
            <a:ext cx="3300048" cy="1820824"/>
          </a:xfrm>
          <a:prstGeom prst="rect">
            <a:avLst/>
          </a:prstGeom>
        </p:spPr>
      </p:pic>
    </p:spTree>
    <p:extLst>
      <p:ext uri="{BB962C8B-B14F-4D97-AF65-F5344CB8AC3E}">
        <p14:creationId xmlns:p14="http://schemas.microsoft.com/office/powerpoint/2010/main" val="627655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Distance</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618" y="1299864"/>
            <a:ext cx="5486400" cy="3858695"/>
          </a:xfrm>
          <a:prstGeom prst="rect">
            <a:avLst/>
          </a:prstGeom>
        </p:spPr>
      </p:pic>
      <p:sp>
        <p:nvSpPr>
          <p:cNvPr id="7" name="Rectangle 6"/>
          <p:cNvSpPr/>
          <p:nvPr/>
        </p:nvSpPr>
        <p:spPr>
          <a:xfrm>
            <a:off x="1098643" y="5158560"/>
            <a:ext cx="7008125" cy="1200329"/>
          </a:xfrm>
          <a:prstGeom prst="rect">
            <a:avLst/>
          </a:prstGeom>
        </p:spPr>
        <p:txBody>
          <a:bodyPr wrap="square">
            <a:spAutoFit/>
          </a:bodyPr>
          <a:lstStyle/>
          <a:p>
            <a:r>
              <a:rPr lang="en-US" dirty="0"/>
              <a:t>The blue line illustrates the </a:t>
            </a:r>
            <a:r>
              <a:rPr lang="en-US" dirty="0" err="1"/>
              <a:t>Eucliden</a:t>
            </a:r>
            <a:r>
              <a:rPr lang="en-US" dirty="0"/>
              <a:t> distance between the green and red dot. Otherwise you can also move over the orange, green or yellow line from the green point to the red point. The lines correspond to the </a:t>
            </a:r>
            <a:r>
              <a:rPr lang="en-US" dirty="0" err="1"/>
              <a:t>manhatten</a:t>
            </a:r>
            <a:r>
              <a:rPr lang="en-US" dirty="0"/>
              <a:t> distance. The length is equal.</a:t>
            </a:r>
          </a:p>
        </p:txBody>
      </p:sp>
      <p:sp>
        <p:nvSpPr>
          <p:cNvPr id="5" name="Title 1"/>
          <p:cNvSpPr txBox="1">
            <a:spLocks/>
          </p:cNvSpPr>
          <p:nvPr/>
        </p:nvSpPr>
        <p:spPr>
          <a:xfrm>
            <a:off x="384688" y="422579"/>
            <a:ext cx="7200897"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2929FF"/>
                </a:solidFill>
              </a:rPr>
              <a:t>Distance Metrics</a:t>
            </a:r>
            <a:endParaRPr lang="en-US" dirty="0">
              <a:solidFill>
                <a:srgbClr val="2929FF"/>
              </a:solidFill>
            </a:endParaRPr>
          </a:p>
        </p:txBody>
      </p:sp>
    </p:spTree>
    <p:extLst>
      <p:ext uri="{BB962C8B-B14F-4D97-AF65-F5344CB8AC3E}">
        <p14:creationId xmlns:p14="http://schemas.microsoft.com/office/powerpoint/2010/main" val="3565135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945" y="1186853"/>
            <a:ext cx="7200897" cy="1303867"/>
          </a:xfrm>
        </p:spPr>
        <p:txBody>
          <a:bodyPr/>
          <a:lstStyle/>
          <a:p>
            <a:r>
              <a:rPr lang="en-US" b="1" dirty="0" err="1">
                <a:solidFill>
                  <a:srgbClr val="2929FF"/>
                </a:solidFill>
              </a:rPr>
              <a:t>Minkowski</a:t>
            </a:r>
            <a:r>
              <a:rPr lang="en-US" b="1" dirty="0">
                <a:solidFill>
                  <a:srgbClr val="2929FF"/>
                </a:solidFill>
              </a:rPr>
              <a:t> Distance</a:t>
            </a:r>
            <a:endParaRPr lang="en-US" dirty="0">
              <a:solidFill>
                <a:srgbClr val="2929FF"/>
              </a:solidFill>
            </a:endParaRPr>
          </a:p>
        </p:txBody>
      </p:sp>
      <p:sp>
        <p:nvSpPr>
          <p:cNvPr id="3" name="Content Placeholder 2"/>
          <p:cNvSpPr>
            <a:spLocks noGrp="1"/>
          </p:cNvSpPr>
          <p:nvPr>
            <p:ph idx="1"/>
          </p:nvPr>
        </p:nvSpPr>
        <p:spPr>
          <a:xfrm>
            <a:off x="539090" y="2500971"/>
            <a:ext cx="8229600" cy="2821675"/>
          </a:xfrm>
        </p:spPr>
        <p:txBody>
          <a:bodyPr>
            <a:normAutofit/>
          </a:bodyPr>
          <a:lstStyle/>
          <a:p>
            <a:r>
              <a:rPr lang="en-US" sz="2600" dirty="0"/>
              <a:t>The </a:t>
            </a:r>
            <a:r>
              <a:rPr lang="en-US" sz="2600" dirty="0" err="1"/>
              <a:t>Minkowski</a:t>
            </a:r>
            <a:r>
              <a:rPr lang="en-US" sz="2600" dirty="0"/>
              <a:t> distance generalizes the Euclidean and the </a:t>
            </a:r>
            <a:r>
              <a:rPr lang="en-US" sz="2600" dirty="0" err="1"/>
              <a:t>Manhatten</a:t>
            </a:r>
            <a:r>
              <a:rPr lang="en-US" sz="2600" dirty="0"/>
              <a:t> distance in one distance metric. </a:t>
            </a:r>
          </a:p>
          <a:p>
            <a:r>
              <a:rPr lang="en-US" sz="2600" dirty="0"/>
              <a:t>If we set the parameter p in the following formula to 1 we get the </a:t>
            </a:r>
            <a:r>
              <a:rPr lang="en-US" sz="2600" dirty="0" err="1"/>
              <a:t>manhattan</a:t>
            </a:r>
            <a:r>
              <a:rPr lang="en-US" sz="2600" dirty="0"/>
              <a:t> distance an using the value 2 gives us the </a:t>
            </a:r>
            <a:r>
              <a:rPr lang="en-US" sz="2600" dirty="0" err="1"/>
              <a:t>euclidean</a:t>
            </a:r>
            <a:r>
              <a:rPr lang="en-US" sz="2600" dirty="0"/>
              <a:t> distance:</a:t>
            </a:r>
          </a:p>
          <a:p>
            <a:endParaRPr lang="en-US" sz="2600" dirty="0"/>
          </a:p>
        </p:txBody>
      </p:sp>
      <p:pic>
        <p:nvPicPr>
          <p:cNvPr id="4" name="Picture 3" descr="Screen Clipping"/>
          <p:cNvPicPr>
            <a:picLocks noChangeAspect="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033516" y="5008729"/>
            <a:ext cx="4981433" cy="1528548"/>
          </a:xfrm>
          <a:prstGeom prst="rect">
            <a:avLst/>
          </a:prstGeom>
        </p:spPr>
      </p:pic>
    </p:spTree>
    <p:extLst>
      <p:ext uri="{BB962C8B-B14F-4D97-AF65-F5344CB8AC3E}">
        <p14:creationId xmlns:p14="http://schemas.microsoft.com/office/powerpoint/2010/main" val="310485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191072" y="1388680"/>
            <a:ext cx="9144000" cy="685800"/>
          </a:xfrm>
        </p:spPr>
        <p:txBody>
          <a:bodyPr/>
          <a:lstStyle/>
          <a:p>
            <a:pPr eaLnBrk="1" hangingPunct="1"/>
            <a:r>
              <a:rPr lang="en-US" altLang="en-US" sz="3200" dirty="0">
                <a:solidFill>
                  <a:srgbClr val="00B0F0"/>
                </a:solidFill>
              </a:rPr>
              <a:t>Distance on Numeric Data: </a:t>
            </a:r>
            <a:r>
              <a:rPr lang="en-US" altLang="en-US" sz="3200" dirty="0" err="1">
                <a:solidFill>
                  <a:srgbClr val="00B0F0"/>
                </a:solidFill>
              </a:rPr>
              <a:t>Minkowski</a:t>
            </a:r>
            <a:r>
              <a:rPr lang="en-US" altLang="en-US" sz="3200" dirty="0">
                <a:solidFill>
                  <a:srgbClr val="00B0F0"/>
                </a:solidFill>
              </a:rPr>
              <a:t> Distance</a:t>
            </a:r>
          </a:p>
        </p:txBody>
      </p:sp>
      <p:sp>
        <p:nvSpPr>
          <p:cNvPr id="59396" name="Rectangle 3"/>
          <p:cNvSpPr>
            <a:spLocks noGrp="1" noChangeArrowheads="1"/>
          </p:cNvSpPr>
          <p:nvPr>
            <p:ph idx="1"/>
          </p:nvPr>
        </p:nvSpPr>
        <p:spPr>
          <a:xfrm>
            <a:off x="304800" y="2816016"/>
            <a:ext cx="8458200" cy="5029200"/>
          </a:xfrm>
        </p:spPr>
        <p:txBody>
          <a:bodyPr>
            <a:normAutofit/>
          </a:bodyPr>
          <a:lstStyle/>
          <a:p>
            <a:pPr marL="381000" indent="-381000" eaLnBrk="1" hangingPunct="1">
              <a:spcBef>
                <a:spcPts val="600"/>
              </a:spcBef>
              <a:spcAft>
                <a:spcPts val="600"/>
              </a:spcAft>
            </a:pPr>
            <a:r>
              <a:rPr lang="en-US" altLang="en-US" sz="2800" i="1" dirty="0" err="1">
                <a:solidFill>
                  <a:schemeClr val="hlink"/>
                </a:solidFill>
              </a:rPr>
              <a:t>Minkowski</a:t>
            </a:r>
            <a:r>
              <a:rPr lang="en-US" altLang="en-US" sz="2800" i="1" dirty="0">
                <a:solidFill>
                  <a:schemeClr val="hlink"/>
                </a:solidFill>
              </a:rPr>
              <a:t> distance</a:t>
            </a:r>
            <a:r>
              <a:rPr lang="en-US" altLang="en-US" sz="2800" dirty="0"/>
              <a:t>: A popular distance measure</a:t>
            </a:r>
          </a:p>
          <a:p>
            <a:pPr marL="381000" indent="-381000" eaLnBrk="1" hangingPunct="1">
              <a:spcBef>
                <a:spcPts val="600"/>
              </a:spcBef>
              <a:spcAft>
                <a:spcPts val="600"/>
              </a:spcAft>
            </a:pPr>
            <a:endParaRPr lang="en-US" altLang="en-US" sz="2800" dirty="0"/>
          </a:p>
          <a:p>
            <a:pPr marL="838200" lvl="1" indent="-381000" eaLnBrk="1" hangingPunct="1">
              <a:spcBef>
                <a:spcPts val="600"/>
              </a:spcBef>
              <a:spcAft>
                <a:spcPts val="600"/>
              </a:spcAft>
              <a:buFont typeface="Wingdings" charset="2"/>
              <a:buNone/>
            </a:pPr>
            <a:endParaRPr lang="en-US" altLang="en-US" sz="2800" dirty="0"/>
          </a:p>
          <a:p>
            <a:pPr marL="838200" lvl="1" indent="-381000" eaLnBrk="1" hangingPunct="1">
              <a:spcBef>
                <a:spcPts val="600"/>
              </a:spcBef>
              <a:spcAft>
                <a:spcPts val="600"/>
              </a:spcAft>
              <a:buFont typeface="Wingdings" charset="2"/>
              <a:buNone/>
            </a:pPr>
            <a:r>
              <a:rPr lang="en-US" altLang="en-US" sz="2800" dirty="0"/>
              <a:t>where  </a:t>
            </a:r>
            <a:r>
              <a:rPr lang="en-US" altLang="en-US" sz="2800" i="1" dirty="0"/>
              <a:t>i</a:t>
            </a:r>
            <a:r>
              <a:rPr lang="en-US" altLang="en-US" sz="2800" dirty="0"/>
              <a:t> = (</a:t>
            </a:r>
            <a:r>
              <a:rPr lang="en-US" altLang="en-US" sz="2800" i="1" dirty="0"/>
              <a:t>x</a:t>
            </a:r>
            <a:r>
              <a:rPr lang="en-US" altLang="en-US" sz="2800" baseline="-25000" dirty="0"/>
              <a:t>i1</a:t>
            </a:r>
            <a:r>
              <a:rPr lang="en-US" altLang="en-US" sz="2800" dirty="0"/>
              <a:t>, </a:t>
            </a:r>
            <a:r>
              <a:rPr lang="en-US" altLang="en-US" sz="2800" i="1" dirty="0"/>
              <a:t>x</a:t>
            </a:r>
            <a:r>
              <a:rPr lang="en-US" altLang="en-US" sz="2800" baseline="-25000" dirty="0"/>
              <a:t>i2</a:t>
            </a:r>
            <a:r>
              <a:rPr lang="en-US" altLang="en-US" sz="2800" dirty="0"/>
              <a:t>, …, </a:t>
            </a:r>
            <a:r>
              <a:rPr lang="en-US" altLang="en-US" sz="2800" i="1" dirty="0" err="1"/>
              <a:t>x</a:t>
            </a:r>
            <a:r>
              <a:rPr lang="en-US" altLang="en-US" sz="2800" baseline="-25000" dirty="0" err="1"/>
              <a:t>ip</a:t>
            </a:r>
            <a:r>
              <a:rPr lang="en-US" altLang="en-US" sz="2800" dirty="0"/>
              <a:t>) and</a:t>
            </a:r>
            <a:r>
              <a:rPr lang="en-US" altLang="en-US" sz="2800" i="1" dirty="0"/>
              <a:t> j</a:t>
            </a:r>
            <a:r>
              <a:rPr lang="en-US" altLang="en-US" sz="2800" dirty="0"/>
              <a:t> = (</a:t>
            </a:r>
            <a:r>
              <a:rPr lang="en-US" altLang="en-US" sz="2800" i="1" dirty="0"/>
              <a:t>x</a:t>
            </a:r>
            <a:r>
              <a:rPr lang="en-US" altLang="en-US" sz="2800" baseline="-25000" dirty="0"/>
              <a:t>j1</a:t>
            </a:r>
            <a:r>
              <a:rPr lang="en-US" altLang="en-US" sz="2800" dirty="0"/>
              <a:t>, </a:t>
            </a:r>
            <a:r>
              <a:rPr lang="en-US" altLang="en-US" sz="2800" i="1" dirty="0"/>
              <a:t>x</a:t>
            </a:r>
            <a:r>
              <a:rPr lang="en-US" altLang="en-US" sz="2800" baseline="-25000" dirty="0"/>
              <a:t>j2</a:t>
            </a:r>
            <a:r>
              <a:rPr lang="en-US" altLang="en-US" sz="2800" dirty="0"/>
              <a:t>, …, </a:t>
            </a:r>
            <a:r>
              <a:rPr lang="en-US" altLang="en-US" sz="2800" i="1" dirty="0" err="1"/>
              <a:t>x</a:t>
            </a:r>
            <a:r>
              <a:rPr lang="en-US" altLang="en-US" sz="2800" baseline="-25000" dirty="0" err="1"/>
              <a:t>jp</a:t>
            </a:r>
            <a:r>
              <a:rPr lang="en-US" altLang="en-US" sz="2800" dirty="0"/>
              <a:t>) are two </a:t>
            </a:r>
            <a:r>
              <a:rPr lang="en-US" altLang="en-US" sz="2800" i="1" dirty="0"/>
              <a:t>p</a:t>
            </a:r>
            <a:r>
              <a:rPr lang="en-US" altLang="en-US" sz="2800" dirty="0"/>
              <a:t>-dimensional data objects, and </a:t>
            </a:r>
            <a:r>
              <a:rPr lang="en-US" altLang="en-US" sz="2800" i="1" dirty="0"/>
              <a:t>h</a:t>
            </a:r>
            <a:r>
              <a:rPr lang="en-US" altLang="en-US" sz="2800" dirty="0"/>
              <a:t> is the order (the distance so defined is also called L-</a:t>
            </a:r>
            <a:r>
              <a:rPr lang="en-US" altLang="en-US" sz="2800" i="1" dirty="0"/>
              <a:t>h</a:t>
            </a:r>
            <a:r>
              <a:rPr lang="en-US" altLang="en-US" sz="2800" dirty="0"/>
              <a:t> norm)</a:t>
            </a:r>
          </a:p>
        </p:txBody>
      </p:sp>
      <p:pic>
        <p:nvPicPr>
          <p:cNvPr id="59397" name="Picture 7" descr="eqminkowsk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39264"/>
            <a:ext cx="6400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9775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style>
          <a:lnRef idx="2">
            <a:schemeClr val="accent2"/>
          </a:lnRef>
          <a:fillRef idx="1">
            <a:schemeClr val="lt1"/>
          </a:fillRef>
          <a:effectRef idx="0">
            <a:schemeClr val="accent2"/>
          </a:effectRef>
          <a:fontRef idx="minor">
            <a:schemeClr val="dk1"/>
          </a:fontRef>
        </p:style>
        <p:txBody>
          <a:bodyPr/>
          <a:lstStyle/>
          <a:p>
            <a:pPr eaLnBrk="1" hangingPunct="1"/>
            <a:r>
              <a:rPr lang="en-US" altLang="en-US" sz="3200" b="1" dirty="0">
                <a:solidFill>
                  <a:srgbClr val="00B0F0"/>
                </a:solidFill>
              </a:rPr>
              <a:t>Special Cases of </a:t>
            </a:r>
            <a:r>
              <a:rPr lang="en-US" altLang="en-US" sz="3200" b="1" dirty="0" err="1">
                <a:solidFill>
                  <a:srgbClr val="00B0F0"/>
                </a:solidFill>
              </a:rPr>
              <a:t>Minkowski</a:t>
            </a:r>
            <a:r>
              <a:rPr lang="en-US" altLang="en-US" sz="3200" b="1" dirty="0">
                <a:solidFill>
                  <a:srgbClr val="00B0F0"/>
                </a:solidFill>
              </a:rPr>
              <a:t> Distance</a:t>
            </a:r>
            <a:endParaRPr lang="en-US" altLang="en-US" b="1" dirty="0">
              <a:solidFill>
                <a:srgbClr val="00B0F0"/>
              </a:solidFill>
            </a:endParaRPr>
          </a:p>
        </p:txBody>
      </p:sp>
      <p:sp>
        <p:nvSpPr>
          <p:cNvPr id="60420" name="Rectangle 3"/>
          <p:cNvSpPr>
            <a:spLocks noGrp="1" noChangeArrowheads="1"/>
          </p:cNvSpPr>
          <p:nvPr>
            <p:ph type="body" sz="half" idx="1"/>
          </p:nvPr>
        </p:nvSpPr>
        <p:spPr>
          <a:xfrm>
            <a:off x="482224" y="1036088"/>
            <a:ext cx="8077200" cy="5181600"/>
          </a:xfrm>
        </p:spPr>
        <p:txBody>
          <a:bodyPr/>
          <a:lstStyle/>
          <a:p>
            <a:pPr eaLnBrk="1" hangingPunct="1"/>
            <a:r>
              <a:rPr lang="en-US" altLang="en-US" sz="2000" i="1" dirty="0">
                <a:latin typeface="Arial" charset="0"/>
                <a:ea typeface="Times New Roman" charset="0"/>
                <a:cs typeface="Times New Roman" charset="0"/>
              </a:rPr>
              <a:t>h</a:t>
            </a:r>
            <a:r>
              <a:rPr lang="en-US" altLang="en-US" sz="2000" dirty="0">
                <a:latin typeface="Arial" charset="0"/>
                <a:ea typeface="Times New Roman" charset="0"/>
                <a:cs typeface="Times New Roman" charset="0"/>
              </a:rPr>
              <a:t> = 1:  </a:t>
            </a:r>
            <a:r>
              <a:rPr lang="en-US" altLang="en-US" sz="2000" dirty="0">
                <a:solidFill>
                  <a:schemeClr val="hlink"/>
                </a:solidFill>
                <a:latin typeface="Arial" charset="0"/>
                <a:ea typeface="Times New Roman" charset="0"/>
                <a:cs typeface="Times New Roman" charset="0"/>
              </a:rPr>
              <a:t>Manhattan</a:t>
            </a:r>
            <a:r>
              <a:rPr lang="en-US" altLang="en-US" sz="2000" dirty="0">
                <a:latin typeface="Arial" charset="0"/>
                <a:ea typeface="Times New Roman" charset="0"/>
                <a:cs typeface="Times New Roman" charset="0"/>
              </a:rPr>
              <a:t> (city block, L</a:t>
            </a:r>
            <a:r>
              <a:rPr lang="en-US" altLang="en-US" sz="2000" baseline="-30000" dirty="0">
                <a:latin typeface="Arial" charset="0"/>
                <a:ea typeface="Times New Roman" charset="0"/>
                <a:cs typeface="Times New Roman" charset="0"/>
              </a:rPr>
              <a:t>1</a:t>
            </a:r>
            <a:r>
              <a:rPr lang="en-US" altLang="en-US" sz="2000" dirty="0">
                <a:latin typeface="Arial" charset="0"/>
                <a:ea typeface="Times New Roman" charset="0"/>
                <a:cs typeface="Times New Roman" charset="0"/>
              </a:rPr>
              <a:t> norm)</a:t>
            </a:r>
            <a:r>
              <a:rPr lang="en-US" altLang="en-US" sz="2000" dirty="0">
                <a:solidFill>
                  <a:schemeClr val="hlink"/>
                </a:solidFill>
                <a:latin typeface="Arial" charset="0"/>
                <a:ea typeface="Times New Roman" charset="0"/>
                <a:cs typeface="Times New Roman" charset="0"/>
              </a:rPr>
              <a:t> distance</a:t>
            </a:r>
            <a:r>
              <a:rPr lang="en-US" altLang="en-US" sz="2000" dirty="0">
                <a:latin typeface="Arial" charset="0"/>
                <a:ea typeface="Times New Roman" charset="0"/>
                <a:cs typeface="Times New Roman" charset="0"/>
              </a:rPr>
              <a:t> </a:t>
            </a:r>
          </a:p>
          <a:p>
            <a:pPr lvl="1" eaLnBrk="1" hangingPunct="1"/>
            <a:r>
              <a:rPr lang="en-US" altLang="en-US" sz="2000" dirty="0">
                <a:latin typeface="Arial" charset="0"/>
                <a:ea typeface="Times New Roman" charset="0"/>
                <a:cs typeface="Times New Roman" charset="0"/>
              </a:rPr>
              <a:t>E.g., the Hamming distance: the number of bits that are different between two binary vectors</a:t>
            </a:r>
          </a:p>
          <a:p>
            <a:pPr lvl="1" eaLnBrk="1" hangingPunct="1"/>
            <a:endParaRPr lang="en-US" altLang="en-US" sz="2000" b="1" dirty="0">
              <a:latin typeface="Arial" charset="0"/>
              <a:ea typeface="Times New Roman" charset="0"/>
              <a:cs typeface="Times New Roman" charset="0"/>
            </a:endParaRPr>
          </a:p>
          <a:p>
            <a:pPr eaLnBrk="1" hangingPunct="1"/>
            <a:endParaRPr lang="en-US" altLang="en-US" sz="2000" i="1" dirty="0">
              <a:latin typeface="Arial" charset="0"/>
              <a:ea typeface="Times New Roman" charset="0"/>
              <a:cs typeface="Times New Roman" charset="0"/>
            </a:endParaRPr>
          </a:p>
          <a:p>
            <a:pPr eaLnBrk="1" hangingPunct="1"/>
            <a:r>
              <a:rPr lang="en-US" altLang="en-US" sz="2000" i="1" dirty="0">
                <a:latin typeface="Arial" charset="0"/>
                <a:ea typeface="Times New Roman" charset="0"/>
                <a:cs typeface="Times New Roman" charset="0"/>
              </a:rPr>
              <a:t>h </a:t>
            </a:r>
            <a:r>
              <a:rPr lang="en-US" altLang="en-US" sz="2000" dirty="0">
                <a:latin typeface="Arial" charset="0"/>
                <a:ea typeface="Times New Roman" charset="0"/>
                <a:cs typeface="Times New Roman" charset="0"/>
              </a:rPr>
              <a:t>= 2:  (L</a:t>
            </a:r>
            <a:r>
              <a:rPr lang="en-US" altLang="en-US" sz="2000" baseline="-25000" dirty="0">
                <a:latin typeface="Arial" charset="0"/>
                <a:ea typeface="Times New Roman" charset="0"/>
                <a:cs typeface="Times New Roman" charset="0"/>
              </a:rPr>
              <a:t>2</a:t>
            </a:r>
            <a:r>
              <a:rPr lang="en-US" altLang="en-US" sz="2000" dirty="0">
                <a:latin typeface="Arial" charset="0"/>
                <a:ea typeface="Times New Roman" charset="0"/>
                <a:cs typeface="Times New Roman" charset="0"/>
              </a:rPr>
              <a:t> norm) </a:t>
            </a:r>
            <a:r>
              <a:rPr lang="en-US" altLang="en-US" sz="2000" dirty="0">
                <a:solidFill>
                  <a:schemeClr val="hlink"/>
                </a:solidFill>
                <a:latin typeface="Arial" charset="0"/>
                <a:ea typeface="Times New Roman" charset="0"/>
                <a:cs typeface="Times New Roman" charset="0"/>
              </a:rPr>
              <a:t>Euclidean</a:t>
            </a:r>
            <a:r>
              <a:rPr lang="en-US" altLang="en-US" sz="2000" dirty="0">
                <a:latin typeface="Arial" charset="0"/>
                <a:ea typeface="Times New Roman" charset="0"/>
                <a:cs typeface="Times New Roman" charset="0"/>
              </a:rPr>
              <a:t> distance</a:t>
            </a:r>
          </a:p>
          <a:p>
            <a:pPr lvl="4" eaLnBrk="1" hangingPunct="1"/>
            <a:endParaRPr lang="en-US" altLang="en-US" dirty="0">
              <a:latin typeface="Arial" charset="0"/>
              <a:ea typeface="Times New Roman" charset="0"/>
              <a:cs typeface="Times New Roman" charset="0"/>
            </a:endParaRPr>
          </a:p>
          <a:p>
            <a:pPr eaLnBrk="1" hangingPunct="1"/>
            <a:endParaRPr lang="en-US" altLang="en-US" sz="2000" i="1" dirty="0">
              <a:latin typeface="Arial" charset="0"/>
              <a:ea typeface="Times New Roman" charset="0"/>
              <a:cs typeface="Times New Roman" charset="0"/>
            </a:endParaRPr>
          </a:p>
          <a:p>
            <a:pPr eaLnBrk="1" hangingPunct="1"/>
            <a:r>
              <a:rPr lang="en-US" altLang="en-US" sz="2000" i="1" dirty="0">
                <a:latin typeface="Arial" charset="0"/>
                <a:ea typeface="Times New Roman" charset="0"/>
                <a:cs typeface="Times New Roman" charset="0"/>
              </a:rPr>
              <a:t>h </a:t>
            </a:r>
            <a:r>
              <a:rPr lang="en-US" altLang="en-US" sz="2000" dirty="0">
                <a:latin typeface="Arial" charset="0"/>
                <a:ea typeface="Times New Roman" charset="0"/>
                <a:cs typeface="Times New Roman" charset="0"/>
                <a:sym typeface="Symbol" charset="2"/>
              </a:rPr>
              <a:t></a:t>
            </a:r>
            <a:r>
              <a:rPr lang="en-US" altLang="en-US" sz="2000" dirty="0">
                <a:latin typeface="Arial" charset="0"/>
                <a:ea typeface="Times New Roman" charset="0"/>
                <a:cs typeface="Times New Roman" charset="0"/>
              </a:rPr>
              <a:t> </a:t>
            </a:r>
            <a:r>
              <a:rPr lang="en-US" altLang="en-US" sz="2000" dirty="0">
                <a:latin typeface="Arial" charset="0"/>
                <a:ea typeface="Times New Roman" charset="0"/>
                <a:cs typeface="Times New Roman" charset="0"/>
                <a:sym typeface="Symbol" charset="2"/>
              </a:rPr>
              <a:t></a:t>
            </a:r>
            <a:r>
              <a:rPr lang="en-US" altLang="en-US" sz="2000" dirty="0">
                <a:latin typeface="Arial" charset="0"/>
                <a:ea typeface="Times New Roman" charset="0"/>
                <a:cs typeface="Times New Roman" charset="0"/>
              </a:rPr>
              <a:t>.  </a:t>
            </a:r>
            <a:r>
              <a:rPr lang="en-US" altLang="en-US" sz="2000" dirty="0">
                <a:solidFill>
                  <a:schemeClr val="hlink"/>
                </a:solidFill>
                <a:latin typeface="Arial" charset="0"/>
                <a:ea typeface="Times New Roman" charset="0"/>
                <a:cs typeface="Times New Roman" charset="0"/>
              </a:rPr>
              <a:t>“supremum”</a:t>
            </a:r>
            <a:r>
              <a:rPr lang="en-US" altLang="en-US" sz="2000" dirty="0">
                <a:latin typeface="Arial" charset="0"/>
                <a:ea typeface="Times New Roman" charset="0"/>
                <a:cs typeface="Times New Roman" charset="0"/>
              </a:rPr>
              <a:t> (</a:t>
            </a:r>
            <a:r>
              <a:rPr lang="en-US" altLang="en-US" sz="2000" dirty="0" err="1">
                <a:latin typeface="Arial" charset="0"/>
                <a:ea typeface="Times New Roman" charset="0"/>
                <a:cs typeface="Times New Roman" charset="0"/>
              </a:rPr>
              <a:t>L</a:t>
            </a:r>
            <a:r>
              <a:rPr lang="en-US" altLang="en-US" sz="2000" baseline="-30000" dirty="0" err="1">
                <a:latin typeface="Arial" charset="0"/>
                <a:ea typeface="Times New Roman" charset="0"/>
                <a:cs typeface="Times New Roman" charset="0"/>
              </a:rPr>
              <a:t>max</a:t>
            </a:r>
            <a:r>
              <a:rPr lang="en-US" altLang="en-US" sz="2000" baseline="-30000" dirty="0">
                <a:latin typeface="Arial" charset="0"/>
                <a:ea typeface="Times New Roman" charset="0"/>
                <a:cs typeface="Times New Roman" charset="0"/>
              </a:rPr>
              <a:t> </a:t>
            </a:r>
            <a:r>
              <a:rPr lang="en-US" altLang="en-US" sz="2000" dirty="0">
                <a:latin typeface="Arial" charset="0"/>
                <a:ea typeface="Times New Roman" charset="0"/>
                <a:cs typeface="Times New Roman" charset="0"/>
              </a:rPr>
              <a:t>norm, L</a:t>
            </a:r>
            <a:r>
              <a:rPr lang="en-US" altLang="en-US" sz="2000" baseline="-30000" dirty="0">
                <a:latin typeface="Arial" charset="0"/>
                <a:ea typeface="Times New Roman" charset="0"/>
                <a:cs typeface="Times New Roman" charset="0"/>
                <a:sym typeface="Symbol" charset="2"/>
              </a:rPr>
              <a:t></a:t>
            </a:r>
            <a:r>
              <a:rPr lang="en-US" altLang="en-US" sz="2000" baseline="-30000" dirty="0">
                <a:latin typeface="Arial" charset="0"/>
                <a:ea typeface="Times New Roman" charset="0"/>
                <a:cs typeface="Times New Roman" charset="0"/>
              </a:rPr>
              <a:t> </a:t>
            </a:r>
            <a:r>
              <a:rPr lang="en-US" altLang="en-US" sz="2000" dirty="0">
                <a:latin typeface="Arial" charset="0"/>
                <a:ea typeface="Times New Roman" charset="0"/>
                <a:cs typeface="Times New Roman" charset="0"/>
              </a:rPr>
              <a:t>norm) distance. </a:t>
            </a:r>
          </a:p>
          <a:p>
            <a:pPr lvl="1" eaLnBrk="1" hangingPunct="1"/>
            <a:r>
              <a:rPr lang="en-US" altLang="en-US" sz="2000" dirty="0">
                <a:latin typeface="Arial" charset="0"/>
                <a:ea typeface="Times New Roman" charset="0"/>
                <a:cs typeface="Times New Roman" charset="0"/>
              </a:rPr>
              <a:t>This is the maximum difference between any component (attribute) of the vectors</a:t>
            </a:r>
          </a:p>
          <a:p>
            <a:pPr lvl="1" eaLnBrk="1" hangingPunct="1"/>
            <a:endParaRPr lang="en-US" altLang="en-US" sz="2000" dirty="0">
              <a:latin typeface="Arial" charset="0"/>
              <a:ea typeface="Times New Roman" charset="0"/>
              <a:cs typeface="Times New Roman" charset="0"/>
            </a:endParaRPr>
          </a:p>
        </p:txBody>
      </p:sp>
      <p:graphicFrame>
        <p:nvGraphicFramePr>
          <p:cNvPr id="60422" name="Object 5"/>
          <p:cNvGraphicFramePr>
            <a:graphicFrameLocks noGrp="1" noChangeAspect="1"/>
          </p:cNvGraphicFramePr>
          <p:nvPr>
            <p:ph sz="half" idx="2"/>
            <p:extLst>
              <p:ext uri="{D42A27DB-BD31-4B8C-83A1-F6EECF244321}">
                <p14:modId xmlns:p14="http://schemas.microsoft.com/office/powerpoint/2010/main" val="1113752080"/>
              </p:ext>
            </p:extLst>
          </p:nvPr>
        </p:nvGraphicFramePr>
        <p:xfrm>
          <a:off x="1600200" y="2429301"/>
          <a:ext cx="5810534" cy="677061"/>
        </p:xfrm>
        <a:graphic>
          <a:graphicData uri="http://schemas.openxmlformats.org/presentationml/2006/ole">
            <mc:AlternateContent xmlns:mc="http://schemas.openxmlformats.org/markup-compatibility/2006">
              <mc:Choice xmlns:v="urn:schemas-microsoft-com:vml" Requires="v">
                <p:oleObj spid="_x0000_s4242" name="Microsoft Equation 3.0" r:id="rId4" imgW="4292600" imgH="431800" progId="Equation.3">
                  <p:embed/>
                </p:oleObj>
              </mc:Choice>
              <mc:Fallback>
                <p:oleObj name="Microsoft Equation 3.0" r:id="rId4" imgW="42926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429301"/>
                        <a:ext cx="5810534" cy="677061"/>
                      </a:xfrm>
                      <a:prstGeom prst="rect">
                        <a:avLst/>
                      </a:prstGeom>
                      <a:solidFill>
                        <a:schemeClr val="accent2">
                          <a:lumMod val="20000"/>
                          <a:lumOff val="80000"/>
                        </a:schemeClr>
                      </a:solidFill>
                      <a:ln>
                        <a:noFill/>
                      </a:ln>
                      <a:effectLst/>
                      <a:extLst/>
                    </p:spPr>
                  </p:pic>
                </p:oleObj>
              </mc:Fallback>
            </mc:AlternateContent>
          </a:graphicData>
        </a:graphic>
      </p:graphicFrame>
      <p:graphicFrame>
        <p:nvGraphicFramePr>
          <p:cNvPr id="60421" name="Object 4"/>
          <p:cNvGraphicFramePr>
            <a:graphicFrameLocks noChangeAspect="1"/>
          </p:cNvGraphicFramePr>
          <p:nvPr>
            <p:extLst>
              <p:ext uri="{D42A27DB-BD31-4B8C-83A1-F6EECF244321}">
                <p14:modId xmlns:p14="http://schemas.microsoft.com/office/powerpoint/2010/main" val="1061161552"/>
              </p:ext>
            </p:extLst>
          </p:nvPr>
        </p:nvGraphicFramePr>
        <p:xfrm>
          <a:off x="1337481" y="3455988"/>
          <a:ext cx="6509981" cy="870352"/>
        </p:xfrm>
        <a:graphic>
          <a:graphicData uri="http://schemas.openxmlformats.org/presentationml/2006/ole">
            <mc:AlternateContent xmlns:mc="http://schemas.openxmlformats.org/markup-compatibility/2006">
              <mc:Choice xmlns:v="urn:schemas-microsoft-com:vml" Requires="v">
                <p:oleObj spid="_x0000_s4243" name="Equation" r:id="rId6" imgW="5003800" imgH="584200" progId="Equation.3">
                  <p:embed/>
                </p:oleObj>
              </mc:Choice>
              <mc:Fallback>
                <p:oleObj name="Equation" r:id="rId6" imgW="5003800" imgH="584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7481" y="3455988"/>
                        <a:ext cx="6509981" cy="870352"/>
                      </a:xfrm>
                      <a:prstGeom prst="rect">
                        <a:avLst/>
                      </a:prstGeom>
                      <a:solidFill>
                        <a:schemeClr val="accent5">
                          <a:lumMod val="60000"/>
                          <a:lumOff val="40000"/>
                        </a:schemeClr>
                      </a:solidFill>
                      <a:ln>
                        <a:noFill/>
                      </a:ln>
                      <a:effectLst/>
                      <a:extLst/>
                    </p:spPr>
                  </p:pic>
                </p:oleObj>
              </mc:Fallback>
            </mc:AlternateContent>
          </a:graphicData>
        </a:graphic>
      </p:graphicFrame>
      <p:pic>
        <p:nvPicPr>
          <p:cNvPr id="60423" name="Picture 10"/>
          <p:cNvPicPr>
            <a:picLocks noChangeAspect="1" noChangeArrowheads="1"/>
          </p:cNvPicPr>
          <p:nvPr/>
        </p:nvPicPr>
        <p:blipFill>
          <a:blip r:embed="rId8">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600200" y="5410200"/>
            <a:ext cx="60198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6771834"/>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68240" y="1347736"/>
            <a:ext cx="9144000" cy="685800"/>
          </a:xfrm>
        </p:spPr>
        <p:txBody>
          <a:bodyPr>
            <a:noAutofit/>
          </a:bodyPr>
          <a:lstStyle/>
          <a:p>
            <a:pPr marL="381000" indent="-381000">
              <a:spcBef>
                <a:spcPts val="600"/>
              </a:spcBef>
              <a:spcAft>
                <a:spcPts val="600"/>
              </a:spcAft>
            </a:pPr>
            <a:r>
              <a:rPr lang="en-US" altLang="en-US" sz="4000" b="1" dirty="0">
                <a:solidFill>
                  <a:srgbClr val="2929FF"/>
                </a:solidFill>
              </a:rPr>
              <a:t>Properties of Distance Metric</a:t>
            </a:r>
          </a:p>
        </p:txBody>
      </p:sp>
      <p:sp>
        <p:nvSpPr>
          <p:cNvPr id="59396" name="Rectangle 3"/>
          <p:cNvSpPr>
            <a:spLocks noGrp="1" noChangeArrowheads="1"/>
          </p:cNvSpPr>
          <p:nvPr>
            <p:ph idx="1"/>
          </p:nvPr>
        </p:nvSpPr>
        <p:spPr>
          <a:xfrm>
            <a:off x="413984" y="2597648"/>
            <a:ext cx="8458200" cy="5029200"/>
          </a:xfrm>
        </p:spPr>
        <p:txBody>
          <a:bodyPr>
            <a:normAutofit/>
          </a:bodyPr>
          <a:lstStyle/>
          <a:p>
            <a:pPr marL="381000" indent="-381000" eaLnBrk="1" hangingPunct="1">
              <a:spcBef>
                <a:spcPts val="600"/>
              </a:spcBef>
              <a:spcAft>
                <a:spcPts val="600"/>
              </a:spcAft>
            </a:pPr>
            <a:r>
              <a:rPr lang="en-US" altLang="en-US" sz="2800" b="1" dirty="0">
                <a:solidFill>
                  <a:srgbClr val="C00000"/>
                </a:solidFill>
              </a:rPr>
              <a:t>Properties</a:t>
            </a:r>
          </a:p>
          <a:p>
            <a:pPr marL="838200" lvl="1" indent="-381000" eaLnBrk="1" hangingPunct="1">
              <a:spcBef>
                <a:spcPts val="600"/>
              </a:spcBef>
              <a:spcAft>
                <a:spcPts val="600"/>
              </a:spcAft>
            </a:pPr>
            <a:r>
              <a:rPr lang="en-US" altLang="en-US" sz="2800" dirty="0"/>
              <a:t>d(i, j) </a:t>
            </a:r>
            <a:r>
              <a:rPr lang="en-US" altLang="en-US" sz="2800" dirty="0">
                <a:sym typeface="Symbol" charset="2"/>
              </a:rPr>
              <a:t>&gt; 0 if i </a:t>
            </a:r>
            <a:r>
              <a:rPr lang="en-US" altLang="en-US" sz="2800" dirty="0">
                <a:ea typeface="Tahoma" charset="0"/>
                <a:cs typeface="Tahoma" charset="0"/>
                <a:sym typeface="Symbol" charset="2"/>
              </a:rPr>
              <a:t>≠ j</a:t>
            </a:r>
            <a:r>
              <a:rPr lang="en-US" altLang="en-US" sz="2800" dirty="0">
                <a:ea typeface="Tahoma" charset="0"/>
                <a:cs typeface="Tahoma" charset="0"/>
              </a:rPr>
              <a:t>, and </a:t>
            </a:r>
            <a:r>
              <a:rPr lang="en-US" altLang="en-US" sz="2800" dirty="0"/>
              <a:t>d(i, i) </a:t>
            </a:r>
            <a:r>
              <a:rPr lang="en-US" altLang="en-US" sz="2800" dirty="0">
                <a:sym typeface="Symbol" charset="2"/>
              </a:rPr>
              <a:t>= 0 </a:t>
            </a:r>
            <a:r>
              <a:rPr lang="en-US" altLang="en-US" sz="2800" dirty="0"/>
              <a:t>(Positive definiteness)</a:t>
            </a:r>
          </a:p>
          <a:p>
            <a:pPr marL="838200" lvl="1" indent="-381000" eaLnBrk="1" hangingPunct="1">
              <a:spcBef>
                <a:spcPts val="600"/>
              </a:spcBef>
              <a:spcAft>
                <a:spcPts val="600"/>
              </a:spcAft>
            </a:pPr>
            <a:r>
              <a:rPr lang="en-US" altLang="en-US" sz="2800" dirty="0"/>
              <a:t>d(i, j) </a:t>
            </a:r>
            <a:r>
              <a:rPr lang="en-US" altLang="en-US" sz="2800" dirty="0">
                <a:sym typeface="Symbol" charset="2"/>
              </a:rPr>
              <a:t>= </a:t>
            </a:r>
            <a:r>
              <a:rPr lang="en-US" altLang="en-US" sz="2800" dirty="0"/>
              <a:t>d(j, i)</a:t>
            </a:r>
            <a:r>
              <a:rPr lang="en-US" altLang="en-US" sz="2800" i="1" dirty="0"/>
              <a:t>  </a:t>
            </a:r>
            <a:r>
              <a:rPr lang="en-US" altLang="en-US" sz="2800" dirty="0"/>
              <a:t>(Symmetry)</a:t>
            </a:r>
          </a:p>
          <a:p>
            <a:pPr marL="838200" lvl="1" indent="-381000" eaLnBrk="1" hangingPunct="1">
              <a:spcBef>
                <a:spcPts val="600"/>
              </a:spcBef>
              <a:spcAft>
                <a:spcPts val="600"/>
              </a:spcAft>
            </a:pPr>
            <a:r>
              <a:rPr lang="en-US" altLang="en-US" sz="2800" dirty="0"/>
              <a:t>d(i, j) </a:t>
            </a:r>
            <a:r>
              <a:rPr lang="en-US" altLang="en-US" sz="2800" dirty="0">
                <a:sym typeface="Symbol" charset="2"/>
              </a:rPr>
              <a:t> </a:t>
            </a:r>
            <a:r>
              <a:rPr lang="en-US" altLang="en-US" sz="2800" dirty="0"/>
              <a:t>d(i, k) </a:t>
            </a:r>
            <a:r>
              <a:rPr lang="en-US" altLang="en-US" sz="2800" dirty="0">
                <a:sym typeface="Symbol" charset="2"/>
              </a:rPr>
              <a:t>+ </a:t>
            </a:r>
            <a:r>
              <a:rPr lang="en-US" altLang="en-US" sz="2800" dirty="0"/>
              <a:t>d(k, j)</a:t>
            </a:r>
            <a:r>
              <a:rPr lang="en-US" altLang="en-US" sz="2800" i="1" dirty="0"/>
              <a:t>  </a:t>
            </a:r>
            <a:r>
              <a:rPr lang="en-US" altLang="en-US" sz="2800" dirty="0"/>
              <a:t>(Triangle Inequality)</a:t>
            </a:r>
            <a:endParaRPr lang="en-US" altLang="en-US" sz="2800" i="1" dirty="0"/>
          </a:p>
          <a:p>
            <a:pPr marL="381000" indent="-381000" eaLnBrk="1" hangingPunct="1">
              <a:spcBef>
                <a:spcPts val="600"/>
              </a:spcBef>
              <a:spcAft>
                <a:spcPts val="600"/>
              </a:spcAft>
            </a:pPr>
            <a:r>
              <a:rPr lang="en-US" altLang="en-US" sz="2800" dirty="0"/>
              <a:t>A distance that satisfies these properties is a </a:t>
            </a:r>
            <a:r>
              <a:rPr lang="en-US" altLang="en-US" sz="2800" dirty="0">
                <a:solidFill>
                  <a:srgbClr val="FF0000"/>
                </a:solidFill>
              </a:rPr>
              <a:t>metric</a:t>
            </a:r>
          </a:p>
        </p:txBody>
      </p:sp>
    </p:spTree>
    <p:extLst>
      <p:ext uri="{BB962C8B-B14F-4D97-AF65-F5344CB8AC3E}">
        <p14:creationId xmlns:p14="http://schemas.microsoft.com/office/powerpoint/2010/main" val="245135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0255" y="0"/>
            <a:ext cx="3531177" cy="1303867"/>
          </a:xfrm>
        </p:spPr>
        <p:txBody>
          <a:bodyPr/>
          <a:lstStyle/>
          <a:p>
            <a:r>
              <a:rPr lang="en-US" b="1" dirty="0">
                <a:solidFill>
                  <a:srgbClr val="2929FF"/>
                </a:solidFill>
              </a:rPr>
              <a:t>Last Lecture..</a:t>
            </a:r>
          </a:p>
        </p:txBody>
      </p:sp>
      <p:sp>
        <p:nvSpPr>
          <p:cNvPr id="3" name="Content Placeholder 2"/>
          <p:cNvSpPr>
            <a:spLocks noGrp="1"/>
          </p:cNvSpPr>
          <p:nvPr>
            <p:ph idx="1"/>
          </p:nvPr>
        </p:nvSpPr>
        <p:spPr>
          <a:xfrm>
            <a:off x="472788" y="437186"/>
            <a:ext cx="8214012" cy="7210523"/>
          </a:xfrm>
        </p:spPr>
        <p:txBody>
          <a:bodyPr>
            <a:noAutofit/>
          </a:bodyPr>
          <a:lstStyle/>
          <a:p>
            <a:r>
              <a:rPr lang="en-US" dirty="0"/>
              <a:t>Categories of Data Sets</a:t>
            </a:r>
          </a:p>
          <a:p>
            <a:r>
              <a:rPr lang="en-US" dirty="0"/>
              <a:t>Batch Learning / Online Learning</a:t>
            </a:r>
          </a:p>
          <a:p>
            <a:r>
              <a:rPr lang="en-US" dirty="0"/>
              <a:t>Component of Training Data (TD) </a:t>
            </a:r>
          </a:p>
          <a:p>
            <a:r>
              <a:rPr lang="en-US" dirty="0"/>
              <a:t>Characteristics of TD</a:t>
            </a:r>
          </a:p>
          <a:p>
            <a:pPr marL="749300" lvl="1" indent="-292100">
              <a:lnSpc>
                <a:spcPct val="90000"/>
              </a:lnSpc>
            </a:pPr>
            <a:r>
              <a:rPr lang="en-US" sz="2400" b="1" dirty="0">
                <a:solidFill>
                  <a:srgbClr val="00B0F0"/>
                </a:solidFill>
              </a:rPr>
              <a:t>Dimensionality</a:t>
            </a:r>
          </a:p>
          <a:p>
            <a:pPr marL="749300" lvl="1" indent="-292100">
              <a:lnSpc>
                <a:spcPct val="90000"/>
              </a:lnSpc>
            </a:pPr>
            <a:r>
              <a:rPr lang="en-US" sz="2400" b="1" dirty="0">
                <a:solidFill>
                  <a:srgbClr val="00B0F0"/>
                </a:solidFill>
              </a:rPr>
              <a:t>Sparsity</a:t>
            </a:r>
          </a:p>
          <a:p>
            <a:pPr marL="749300" lvl="1" indent="-292100">
              <a:lnSpc>
                <a:spcPct val="90000"/>
              </a:lnSpc>
            </a:pPr>
            <a:r>
              <a:rPr lang="en-US" sz="2400" b="1" dirty="0">
                <a:solidFill>
                  <a:srgbClr val="00B0F0"/>
                </a:solidFill>
              </a:rPr>
              <a:t>Resolution</a:t>
            </a:r>
          </a:p>
          <a:p>
            <a:pPr marL="292100" indent="-292100">
              <a:lnSpc>
                <a:spcPct val="90000"/>
              </a:lnSpc>
            </a:pPr>
            <a:r>
              <a:rPr lang="en-US" dirty="0"/>
              <a:t>Main Challenges of ML</a:t>
            </a:r>
          </a:p>
          <a:p>
            <a:pPr marL="749300" lvl="1" indent="-292100">
              <a:lnSpc>
                <a:spcPct val="90000"/>
              </a:lnSpc>
            </a:pPr>
            <a:r>
              <a:rPr lang="en-US" sz="2400" dirty="0"/>
              <a:t>Insufficient Quantity of Data</a:t>
            </a:r>
          </a:p>
          <a:p>
            <a:pPr marL="749300" lvl="1" indent="-292100">
              <a:lnSpc>
                <a:spcPct val="90000"/>
              </a:lnSpc>
            </a:pPr>
            <a:r>
              <a:rPr lang="en-US" sz="2400" dirty="0"/>
              <a:t>Non-Representative Data</a:t>
            </a:r>
          </a:p>
          <a:p>
            <a:pPr marL="749300" lvl="1" indent="-292100">
              <a:lnSpc>
                <a:spcPct val="90000"/>
              </a:lnSpc>
            </a:pPr>
            <a:r>
              <a:rPr lang="en-US" sz="2400" dirty="0"/>
              <a:t>Poor Quality of Data</a:t>
            </a:r>
          </a:p>
          <a:p>
            <a:pPr marL="749300" lvl="1" indent="-292100">
              <a:lnSpc>
                <a:spcPct val="90000"/>
              </a:lnSpc>
            </a:pPr>
            <a:r>
              <a:rPr lang="en-US" sz="2400" dirty="0"/>
              <a:t>Overfitting of Training Data</a:t>
            </a:r>
          </a:p>
          <a:p>
            <a:pPr marL="749300" lvl="1" indent="-292100">
              <a:lnSpc>
                <a:spcPct val="90000"/>
              </a:lnSpc>
            </a:pPr>
            <a:r>
              <a:rPr lang="en-US" sz="2400" dirty="0"/>
              <a:t>Under-fitting of Training Data</a:t>
            </a:r>
          </a:p>
          <a:p>
            <a:pPr marL="292100" indent="-292100">
              <a:lnSpc>
                <a:spcPct val="90000"/>
              </a:lnSpc>
            </a:pPr>
            <a:endParaRPr lang="en-US" dirty="0"/>
          </a:p>
          <a:p>
            <a:pPr marL="292100" indent="-292100">
              <a:lnSpc>
                <a:spcPct val="90000"/>
              </a:lnSpc>
            </a:pPr>
            <a:endParaRPr lang="en-US" b="1" dirty="0">
              <a:solidFill>
                <a:srgbClr val="00B0F0"/>
              </a:solidFill>
            </a:endParaRPr>
          </a:p>
          <a:p>
            <a:endParaRPr lang="en-US" dirty="0"/>
          </a:p>
        </p:txBody>
      </p:sp>
    </p:spTree>
    <p:extLst>
      <p:ext uri="{BB962C8B-B14F-4D97-AF65-F5344CB8AC3E}">
        <p14:creationId xmlns:p14="http://schemas.microsoft.com/office/powerpoint/2010/main" val="3231038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504536" y="1836567"/>
            <a:ext cx="8116570" cy="4178067"/>
          </a:xfrm>
          <a:prstGeom prst="rect">
            <a:avLst/>
          </a:prstGeom>
        </p:spPr>
        <p:txBody>
          <a:bodyPr vert="horz" wrap="square" lIns="0" tIns="12700" rIns="0" bIns="0" rtlCol="0">
            <a:spAutoFit/>
          </a:bodyPr>
          <a:lstStyle/>
          <a:p>
            <a:pPr marL="12700">
              <a:lnSpc>
                <a:spcPct val="100000"/>
              </a:lnSpc>
              <a:spcBef>
                <a:spcPts val="100"/>
              </a:spcBef>
            </a:pPr>
            <a:endParaRPr sz="2800" dirty="0">
              <a:latin typeface="+mj-lt"/>
              <a:cs typeface="Andalus" pitchFamily="18" charset="-78"/>
            </a:endParaRPr>
          </a:p>
          <a:p>
            <a:pPr>
              <a:lnSpc>
                <a:spcPct val="100000"/>
              </a:lnSpc>
              <a:spcBef>
                <a:spcPts val="5"/>
              </a:spcBef>
            </a:pPr>
            <a:endParaRPr sz="2800" dirty="0">
              <a:latin typeface="+mj-lt"/>
              <a:cs typeface="Andalus" pitchFamily="18" charset="-78"/>
            </a:endParaRPr>
          </a:p>
          <a:p>
            <a:pPr marL="355600" indent="-342900">
              <a:lnSpc>
                <a:spcPct val="100000"/>
              </a:lnSpc>
              <a:buChar char="-"/>
              <a:tabLst>
                <a:tab pos="355600" algn="l"/>
              </a:tabLst>
            </a:pPr>
            <a:r>
              <a:rPr sz="2800" spc="-5" dirty="0">
                <a:latin typeface="+mj-lt"/>
                <a:cs typeface="Andalus" pitchFamily="18" charset="-78"/>
              </a:rPr>
              <a:t>No</a:t>
            </a:r>
            <a:r>
              <a:rPr sz="2800" spc="-10" dirty="0">
                <a:latin typeface="+mj-lt"/>
                <a:cs typeface="Andalus" pitchFamily="18" charset="-78"/>
              </a:rPr>
              <a:t> </a:t>
            </a:r>
            <a:r>
              <a:rPr sz="2800" spc="-5" dirty="0">
                <a:latin typeface="+mj-lt"/>
                <a:cs typeface="Andalus" pitchFamily="18" charset="-78"/>
              </a:rPr>
              <a:t>assumptions</a:t>
            </a:r>
            <a:r>
              <a:rPr sz="2800" spc="-30" dirty="0">
                <a:latin typeface="+mj-lt"/>
                <a:cs typeface="Andalus" pitchFamily="18" charset="-78"/>
              </a:rPr>
              <a:t> </a:t>
            </a:r>
            <a:r>
              <a:rPr sz="2800" spc="-5" dirty="0">
                <a:latin typeface="+mj-lt"/>
                <a:cs typeface="Andalus" pitchFamily="18" charset="-78"/>
              </a:rPr>
              <a:t>about</a:t>
            </a:r>
            <a:r>
              <a:rPr sz="2800" spc="15" dirty="0">
                <a:latin typeface="+mj-lt"/>
                <a:cs typeface="Andalus" pitchFamily="18" charset="-78"/>
              </a:rPr>
              <a:t> </a:t>
            </a:r>
            <a:r>
              <a:rPr sz="2800" dirty="0">
                <a:latin typeface="+mj-lt"/>
                <a:cs typeface="Andalus" pitchFamily="18" charset="-78"/>
              </a:rPr>
              <a:t>the</a:t>
            </a:r>
            <a:r>
              <a:rPr sz="2800" spc="-5" dirty="0">
                <a:latin typeface="+mj-lt"/>
                <a:cs typeface="Andalus" pitchFamily="18" charset="-78"/>
              </a:rPr>
              <a:t> distribution</a:t>
            </a:r>
            <a:r>
              <a:rPr sz="2800" spc="5" dirty="0">
                <a:latin typeface="+mj-lt"/>
                <a:cs typeface="Andalus" pitchFamily="18" charset="-78"/>
              </a:rPr>
              <a:t> </a:t>
            </a:r>
            <a:r>
              <a:rPr sz="2800" spc="-5" dirty="0">
                <a:latin typeface="+mj-lt"/>
                <a:cs typeface="Andalus" pitchFamily="18" charset="-78"/>
              </a:rPr>
              <a:t>of</a:t>
            </a:r>
            <a:r>
              <a:rPr sz="2800" spc="10" dirty="0">
                <a:latin typeface="+mj-lt"/>
                <a:cs typeface="Andalus" pitchFamily="18" charset="-78"/>
              </a:rPr>
              <a:t> </a:t>
            </a:r>
            <a:r>
              <a:rPr sz="2800" dirty="0">
                <a:latin typeface="+mj-lt"/>
                <a:cs typeface="Andalus" pitchFamily="18" charset="-78"/>
              </a:rPr>
              <a:t>the</a:t>
            </a:r>
            <a:r>
              <a:rPr sz="2800" spc="-5" dirty="0">
                <a:latin typeface="+mj-lt"/>
                <a:cs typeface="Andalus" pitchFamily="18" charset="-78"/>
              </a:rPr>
              <a:t> data</a:t>
            </a:r>
            <a:endParaRPr sz="2800" dirty="0">
              <a:latin typeface="+mj-lt"/>
              <a:cs typeface="Andalus" pitchFamily="18" charset="-78"/>
            </a:endParaRPr>
          </a:p>
          <a:p>
            <a:pPr marL="355600" indent="-342900">
              <a:lnSpc>
                <a:spcPct val="100000"/>
              </a:lnSpc>
              <a:spcBef>
                <a:spcPts val="1440"/>
              </a:spcBef>
              <a:buChar char="-"/>
              <a:tabLst>
                <a:tab pos="355600" algn="l"/>
              </a:tabLst>
            </a:pPr>
            <a:r>
              <a:rPr sz="2800" spc="-5" dirty="0">
                <a:latin typeface="+mj-lt"/>
                <a:cs typeface="Andalus" pitchFamily="18" charset="-78"/>
              </a:rPr>
              <a:t>Non-parametric</a:t>
            </a:r>
            <a:r>
              <a:rPr sz="2800" spc="-40" dirty="0">
                <a:latin typeface="+mj-lt"/>
                <a:cs typeface="Andalus" pitchFamily="18" charset="-78"/>
              </a:rPr>
              <a:t> </a:t>
            </a:r>
            <a:r>
              <a:rPr sz="2800" dirty="0">
                <a:latin typeface="+mj-lt"/>
                <a:cs typeface="Andalus" pitchFamily="18" charset="-78"/>
              </a:rPr>
              <a:t>algorithm</a:t>
            </a:r>
          </a:p>
          <a:p>
            <a:pPr marL="812800" lvl="1" indent="-343535">
              <a:lnSpc>
                <a:spcPct val="100000"/>
              </a:lnSpc>
              <a:spcBef>
                <a:spcPts val="1445"/>
              </a:spcBef>
              <a:buChar char="-"/>
              <a:tabLst>
                <a:tab pos="813435" algn="l"/>
              </a:tabLst>
            </a:pPr>
            <a:r>
              <a:rPr sz="2800" spc="-5" dirty="0">
                <a:latin typeface="+mj-lt"/>
                <a:cs typeface="Andalus" pitchFamily="18" charset="-78"/>
              </a:rPr>
              <a:t>No</a:t>
            </a:r>
            <a:r>
              <a:rPr sz="2800" spc="-60" dirty="0">
                <a:latin typeface="+mj-lt"/>
                <a:cs typeface="Andalus" pitchFamily="18" charset="-78"/>
              </a:rPr>
              <a:t> </a:t>
            </a:r>
            <a:r>
              <a:rPr sz="2800" spc="-5" dirty="0">
                <a:latin typeface="+mj-lt"/>
                <a:cs typeface="Andalus" pitchFamily="18" charset="-78"/>
              </a:rPr>
              <a:t>parameters</a:t>
            </a:r>
            <a:endParaRPr sz="2800" dirty="0">
              <a:latin typeface="+mj-lt"/>
              <a:cs typeface="Andalus" pitchFamily="18" charset="-78"/>
            </a:endParaRPr>
          </a:p>
          <a:p>
            <a:pPr marL="355600" indent="-342900">
              <a:lnSpc>
                <a:spcPct val="100000"/>
              </a:lnSpc>
              <a:buChar char="-"/>
              <a:tabLst>
                <a:tab pos="355600" algn="l"/>
              </a:tabLst>
            </a:pPr>
            <a:r>
              <a:rPr sz="2800" spc="-5" dirty="0">
                <a:latin typeface="+mj-lt"/>
                <a:cs typeface="Andalus" pitchFamily="18" charset="-78"/>
              </a:rPr>
              <a:t>Hyper-Parameters</a:t>
            </a:r>
            <a:endParaRPr sz="2800" dirty="0">
              <a:latin typeface="+mj-lt"/>
              <a:cs typeface="Andalus" pitchFamily="18" charset="-78"/>
            </a:endParaRPr>
          </a:p>
          <a:p>
            <a:pPr marL="812800" lvl="1" indent="-343535">
              <a:lnSpc>
                <a:spcPct val="100000"/>
              </a:lnSpc>
              <a:spcBef>
                <a:spcPts val="1440"/>
              </a:spcBef>
              <a:buChar char="-"/>
              <a:tabLst>
                <a:tab pos="813435" algn="l"/>
              </a:tabLst>
            </a:pPr>
            <a:r>
              <a:rPr sz="2800" dirty="0">
                <a:latin typeface="+mj-lt"/>
                <a:cs typeface="Andalus" pitchFamily="18" charset="-78"/>
              </a:rPr>
              <a:t>k</a:t>
            </a:r>
            <a:r>
              <a:rPr sz="2800" spc="-20" dirty="0">
                <a:latin typeface="+mj-lt"/>
                <a:cs typeface="Andalus" pitchFamily="18" charset="-78"/>
              </a:rPr>
              <a:t> </a:t>
            </a:r>
            <a:r>
              <a:rPr sz="2800" dirty="0">
                <a:latin typeface="+mj-lt"/>
                <a:cs typeface="Andalus" pitchFamily="18" charset="-78"/>
              </a:rPr>
              <a:t>(number</a:t>
            </a:r>
            <a:r>
              <a:rPr sz="2800" spc="-20" dirty="0">
                <a:latin typeface="+mj-lt"/>
                <a:cs typeface="Andalus" pitchFamily="18" charset="-78"/>
              </a:rPr>
              <a:t> </a:t>
            </a:r>
            <a:r>
              <a:rPr sz="2800" spc="-5" dirty="0">
                <a:latin typeface="+mj-lt"/>
                <a:cs typeface="Andalus" pitchFamily="18" charset="-78"/>
              </a:rPr>
              <a:t>of</a:t>
            </a:r>
            <a:r>
              <a:rPr sz="2800" spc="-30" dirty="0">
                <a:latin typeface="+mj-lt"/>
                <a:cs typeface="Andalus" pitchFamily="18" charset="-78"/>
              </a:rPr>
              <a:t> </a:t>
            </a:r>
            <a:r>
              <a:rPr sz="2800" spc="-5" dirty="0">
                <a:latin typeface="+mj-lt"/>
                <a:cs typeface="Andalus" pitchFamily="18" charset="-78"/>
              </a:rPr>
              <a:t>neighbors)</a:t>
            </a:r>
            <a:endParaRPr sz="2800" dirty="0">
              <a:latin typeface="+mj-lt"/>
              <a:cs typeface="Andalus" pitchFamily="18" charset="-78"/>
            </a:endParaRPr>
          </a:p>
          <a:p>
            <a:pPr marL="812800" lvl="1" indent="-343535">
              <a:lnSpc>
                <a:spcPct val="100000"/>
              </a:lnSpc>
              <a:spcBef>
                <a:spcPts val="1440"/>
              </a:spcBef>
              <a:buChar char="-"/>
              <a:tabLst>
                <a:tab pos="813435" algn="l"/>
              </a:tabLst>
            </a:pPr>
            <a:r>
              <a:rPr sz="2800" spc="-5" dirty="0">
                <a:latin typeface="+mj-lt"/>
                <a:cs typeface="Andalus" pitchFamily="18" charset="-78"/>
              </a:rPr>
              <a:t>Distance</a:t>
            </a:r>
            <a:r>
              <a:rPr sz="2800" spc="-10" dirty="0">
                <a:latin typeface="+mj-lt"/>
                <a:cs typeface="Andalus" pitchFamily="18" charset="-78"/>
              </a:rPr>
              <a:t> </a:t>
            </a:r>
            <a:r>
              <a:rPr sz="2800" dirty="0">
                <a:latin typeface="+mj-lt"/>
                <a:cs typeface="Andalus" pitchFamily="18" charset="-78"/>
              </a:rPr>
              <a:t>metric</a:t>
            </a:r>
            <a:r>
              <a:rPr sz="2800" spc="-5" dirty="0">
                <a:latin typeface="+mj-lt"/>
                <a:cs typeface="Andalus" pitchFamily="18" charset="-78"/>
              </a:rPr>
              <a:t> (to</a:t>
            </a:r>
            <a:r>
              <a:rPr sz="2800" spc="5" dirty="0">
                <a:latin typeface="+mj-lt"/>
                <a:cs typeface="Andalus" pitchFamily="18" charset="-78"/>
              </a:rPr>
              <a:t> </a:t>
            </a:r>
            <a:r>
              <a:rPr sz="2800" spc="-5" dirty="0">
                <a:latin typeface="+mj-lt"/>
                <a:cs typeface="Andalus" pitchFamily="18" charset="-78"/>
              </a:rPr>
              <a:t>quantify</a:t>
            </a:r>
            <a:r>
              <a:rPr sz="2800" spc="-15" dirty="0">
                <a:latin typeface="+mj-lt"/>
                <a:cs typeface="Andalus" pitchFamily="18" charset="-78"/>
              </a:rPr>
              <a:t> </a:t>
            </a:r>
            <a:r>
              <a:rPr sz="2800" spc="-5" dirty="0">
                <a:latin typeface="+mj-lt"/>
                <a:cs typeface="Andalus" pitchFamily="18" charset="-78"/>
              </a:rPr>
              <a:t>similarity)</a:t>
            </a:r>
            <a:endParaRPr sz="2800" dirty="0">
              <a:latin typeface="+mj-lt"/>
              <a:cs typeface="Andalus" pitchFamily="18" charset="-78"/>
            </a:endParaRPr>
          </a:p>
        </p:txBody>
      </p:sp>
      <p:sp>
        <p:nvSpPr>
          <p:cNvPr id="5" name="object 3"/>
          <p:cNvSpPr txBox="1">
            <a:spLocks noGrp="1"/>
          </p:cNvSpPr>
          <p:nvPr>
            <p:ph type="title"/>
          </p:nvPr>
        </p:nvSpPr>
        <p:spPr>
          <a:xfrm>
            <a:off x="1089117" y="1491601"/>
            <a:ext cx="6947407" cy="689932"/>
          </a:xfrm>
          <a:prstGeom prst="rect">
            <a:avLst/>
          </a:prstGeom>
        </p:spPr>
        <p:txBody>
          <a:bodyPr vert="horz" wrap="square" lIns="0" tIns="12700" rIns="0" bIns="0" rtlCol="0">
            <a:spAutoFit/>
          </a:bodyPr>
          <a:lstStyle/>
          <a:p>
            <a:pPr marL="14604">
              <a:lnSpc>
                <a:spcPct val="100000"/>
              </a:lnSpc>
              <a:spcBef>
                <a:spcPts val="100"/>
              </a:spcBef>
            </a:pPr>
            <a:r>
              <a:rPr lang="en-US" spc="-10" dirty="0">
                <a:solidFill>
                  <a:srgbClr val="006FC0"/>
                </a:solidFill>
                <a:uFill>
                  <a:solidFill>
                    <a:srgbClr val="006FC0"/>
                  </a:solidFill>
                </a:uFill>
                <a:latin typeface="Calibri"/>
                <a:cs typeface="Calibri"/>
              </a:rPr>
              <a:t>Characteristics</a:t>
            </a:r>
            <a:r>
              <a:rPr lang="en-US" spc="-40" dirty="0">
                <a:solidFill>
                  <a:srgbClr val="006FC0"/>
                </a:solidFill>
                <a:uFill>
                  <a:solidFill>
                    <a:srgbClr val="006FC0"/>
                  </a:solidFill>
                </a:uFill>
                <a:latin typeface="Calibri"/>
                <a:cs typeface="Calibri"/>
              </a:rPr>
              <a:t> </a:t>
            </a:r>
            <a:r>
              <a:rPr lang="en-US" dirty="0">
                <a:solidFill>
                  <a:srgbClr val="006FC0"/>
                </a:solidFill>
                <a:uFill>
                  <a:solidFill>
                    <a:srgbClr val="006FC0"/>
                  </a:solidFill>
                </a:uFill>
                <a:latin typeface="Calibri"/>
                <a:cs typeface="Calibri"/>
              </a:rPr>
              <a:t>of</a:t>
            </a:r>
            <a:r>
              <a:rPr lang="en-US" spc="-20" dirty="0">
                <a:solidFill>
                  <a:srgbClr val="006FC0"/>
                </a:solidFill>
                <a:uFill>
                  <a:solidFill>
                    <a:srgbClr val="006FC0"/>
                  </a:solidFill>
                </a:uFill>
                <a:latin typeface="Calibri"/>
                <a:cs typeface="Calibri"/>
              </a:rPr>
              <a:t> </a:t>
            </a:r>
            <a:r>
              <a:rPr lang="en-US" dirty="0" err="1">
                <a:solidFill>
                  <a:srgbClr val="006FC0"/>
                </a:solidFill>
                <a:uFill>
                  <a:solidFill>
                    <a:srgbClr val="006FC0"/>
                  </a:solidFill>
                </a:uFill>
                <a:latin typeface="Calibri"/>
                <a:cs typeface="Calibri"/>
              </a:rPr>
              <a:t>kNN</a:t>
            </a:r>
            <a:r>
              <a:rPr lang="en-US" dirty="0">
                <a:solidFill>
                  <a:srgbClr val="006FC0"/>
                </a:solidFill>
                <a:uFill>
                  <a:solidFill>
                    <a:srgbClr val="006FC0"/>
                  </a:solidFill>
                </a:uFill>
                <a:latin typeface="Calibri"/>
                <a:cs typeface="Calibri"/>
              </a:rPr>
              <a:t>:</a:t>
            </a:r>
            <a:endParaRPr spc="-5" dirty="0"/>
          </a:p>
        </p:txBody>
      </p:sp>
    </p:spTree>
    <p:extLst>
      <p:ext uri="{BB962C8B-B14F-4D97-AF65-F5344CB8AC3E}">
        <p14:creationId xmlns:p14="http://schemas.microsoft.com/office/powerpoint/2010/main" val="3124609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txBox="1">
            <a:spLocks noGrp="1"/>
          </p:cNvSpPr>
          <p:nvPr>
            <p:ph type="title"/>
          </p:nvPr>
        </p:nvSpPr>
        <p:spPr>
          <a:xfrm>
            <a:off x="1089117" y="1491601"/>
            <a:ext cx="6947407" cy="689932"/>
          </a:xfrm>
          <a:prstGeom prst="rect">
            <a:avLst/>
          </a:prstGeom>
        </p:spPr>
        <p:txBody>
          <a:bodyPr vert="horz" wrap="square" lIns="0" tIns="12700" rIns="0" bIns="0" rtlCol="0">
            <a:spAutoFit/>
          </a:bodyPr>
          <a:lstStyle/>
          <a:p>
            <a:pPr marL="14604">
              <a:lnSpc>
                <a:spcPct val="100000"/>
              </a:lnSpc>
              <a:spcBef>
                <a:spcPts val="100"/>
              </a:spcBef>
            </a:pPr>
            <a:r>
              <a:rPr lang="en-US" spc="-10" dirty="0">
                <a:solidFill>
                  <a:srgbClr val="006FC0"/>
                </a:solidFill>
                <a:uFill>
                  <a:solidFill>
                    <a:srgbClr val="006FC0"/>
                  </a:solidFill>
                </a:uFill>
                <a:latin typeface="Calibri"/>
                <a:cs typeface="Calibri"/>
              </a:rPr>
              <a:t>Characteristics</a:t>
            </a:r>
            <a:r>
              <a:rPr lang="en-US" spc="-40" dirty="0">
                <a:solidFill>
                  <a:srgbClr val="006FC0"/>
                </a:solidFill>
                <a:uFill>
                  <a:solidFill>
                    <a:srgbClr val="006FC0"/>
                  </a:solidFill>
                </a:uFill>
                <a:latin typeface="Calibri"/>
                <a:cs typeface="Calibri"/>
              </a:rPr>
              <a:t> </a:t>
            </a:r>
            <a:r>
              <a:rPr lang="en-US" dirty="0">
                <a:solidFill>
                  <a:srgbClr val="006FC0"/>
                </a:solidFill>
                <a:uFill>
                  <a:solidFill>
                    <a:srgbClr val="006FC0"/>
                  </a:solidFill>
                </a:uFill>
                <a:latin typeface="Calibri"/>
                <a:cs typeface="Calibri"/>
              </a:rPr>
              <a:t>of</a:t>
            </a:r>
            <a:r>
              <a:rPr lang="en-US" spc="-20" dirty="0">
                <a:solidFill>
                  <a:srgbClr val="006FC0"/>
                </a:solidFill>
                <a:uFill>
                  <a:solidFill>
                    <a:srgbClr val="006FC0"/>
                  </a:solidFill>
                </a:uFill>
                <a:latin typeface="Calibri"/>
                <a:cs typeface="Calibri"/>
              </a:rPr>
              <a:t> </a:t>
            </a:r>
            <a:r>
              <a:rPr lang="en-US" dirty="0" err="1">
                <a:solidFill>
                  <a:srgbClr val="006FC0"/>
                </a:solidFill>
                <a:uFill>
                  <a:solidFill>
                    <a:srgbClr val="006FC0"/>
                  </a:solidFill>
                </a:uFill>
                <a:latin typeface="Calibri"/>
                <a:cs typeface="Calibri"/>
              </a:rPr>
              <a:t>kNN</a:t>
            </a:r>
            <a:r>
              <a:rPr lang="en-US" dirty="0">
                <a:solidFill>
                  <a:srgbClr val="006FC0"/>
                </a:solidFill>
                <a:uFill>
                  <a:solidFill>
                    <a:srgbClr val="006FC0"/>
                  </a:solidFill>
                </a:uFill>
                <a:latin typeface="Calibri"/>
                <a:cs typeface="Calibri"/>
              </a:rPr>
              <a:t>:</a:t>
            </a:r>
            <a:endParaRPr spc="-5" dirty="0"/>
          </a:p>
        </p:txBody>
      </p:sp>
      <p:sp>
        <p:nvSpPr>
          <p:cNvPr id="6" name="object 2"/>
          <p:cNvSpPr txBox="1"/>
          <p:nvPr/>
        </p:nvSpPr>
        <p:spPr>
          <a:xfrm>
            <a:off x="436728" y="2485377"/>
            <a:ext cx="8025315" cy="1074653"/>
          </a:xfrm>
          <a:prstGeom prst="rect">
            <a:avLst/>
          </a:prstGeom>
        </p:spPr>
        <p:txBody>
          <a:bodyPr vert="horz" wrap="square" lIns="0" tIns="12700" rIns="0" bIns="0" rtlCol="0">
            <a:spAutoFit/>
          </a:bodyPr>
          <a:lstStyle/>
          <a:p>
            <a:pPr marL="355600" marR="5080" indent="-342900">
              <a:lnSpc>
                <a:spcPct val="150000"/>
              </a:lnSpc>
              <a:spcBef>
                <a:spcPts val="1315"/>
              </a:spcBef>
            </a:pPr>
            <a:r>
              <a:rPr sz="2400" dirty="0">
                <a:latin typeface="Segoe Print"/>
                <a:cs typeface="Segoe Print"/>
              </a:rPr>
              <a:t>-</a:t>
            </a:r>
            <a:r>
              <a:rPr sz="2400" spc="195" dirty="0">
                <a:latin typeface="Segoe Print"/>
                <a:cs typeface="Segoe Print"/>
              </a:rPr>
              <a:t> </a:t>
            </a:r>
            <a:r>
              <a:rPr sz="2400" spc="-5" dirty="0">
                <a:latin typeface="Segoe Print"/>
                <a:cs typeface="Segoe Print"/>
              </a:rPr>
              <a:t>Complexity</a:t>
            </a:r>
            <a:r>
              <a:rPr sz="2400" spc="-15" dirty="0">
                <a:latin typeface="Segoe Print"/>
                <a:cs typeface="Segoe Print"/>
              </a:rPr>
              <a:t> </a:t>
            </a:r>
            <a:r>
              <a:rPr sz="2400" spc="-5" dirty="0">
                <a:latin typeface="Segoe Print"/>
                <a:cs typeface="Segoe Print"/>
              </a:rPr>
              <a:t>(both</a:t>
            </a:r>
            <a:r>
              <a:rPr sz="2400" spc="15" dirty="0">
                <a:latin typeface="Segoe Print"/>
                <a:cs typeface="Segoe Print"/>
              </a:rPr>
              <a:t> </a:t>
            </a:r>
            <a:r>
              <a:rPr sz="2400" dirty="0">
                <a:latin typeface="Segoe Print"/>
                <a:cs typeface="Segoe Print"/>
              </a:rPr>
              <a:t>time</a:t>
            </a:r>
            <a:r>
              <a:rPr sz="2400" spc="-20" dirty="0">
                <a:latin typeface="Segoe Print"/>
                <a:cs typeface="Segoe Print"/>
              </a:rPr>
              <a:t> </a:t>
            </a:r>
            <a:r>
              <a:rPr sz="2400" dirty="0">
                <a:latin typeface="Segoe Print"/>
                <a:cs typeface="Segoe Print"/>
              </a:rPr>
              <a:t>and</a:t>
            </a:r>
            <a:r>
              <a:rPr sz="2400" spc="5" dirty="0">
                <a:latin typeface="Segoe Print"/>
                <a:cs typeface="Segoe Print"/>
              </a:rPr>
              <a:t> </a:t>
            </a:r>
            <a:r>
              <a:rPr sz="2400" spc="-5" dirty="0">
                <a:latin typeface="Segoe Print"/>
                <a:cs typeface="Segoe Print"/>
              </a:rPr>
              <a:t>storage)</a:t>
            </a:r>
            <a:r>
              <a:rPr sz="2400" dirty="0">
                <a:latin typeface="Segoe Print"/>
                <a:cs typeface="Segoe Print"/>
              </a:rPr>
              <a:t> </a:t>
            </a:r>
            <a:r>
              <a:rPr sz="2400" spc="-5" dirty="0">
                <a:latin typeface="Segoe Print"/>
                <a:cs typeface="Segoe Print"/>
              </a:rPr>
              <a:t>of</a:t>
            </a:r>
            <a:r>
              <a:rPr sz="2400" spc="10" dirty="0">
                <a:latin typeface="Segoe Print"/>
                <a:cs typeface="Segoe Print"/>
              </a:rPr>
              <a:t> </a:t>
            </a:r>
            <a:r>
              <a:rPr sz="2400" spc="-5" dirty="0">
                <a:latin typeface="Segoe Print"/>
                <a:cs typeface="Segoe Print"/>
              </a:rPr>
              <a:t>prediction</a:t>
            </a:r>
            <a:r>
              <a:rPr sz="2400" spc="5" dirty="0">
                <a:latin typeface="Segoe Print"/>
                <a:cs typeface="Segoe Print"/>
              </a:rPr>
              <a:t> </a:t>
            </a:r>
            <a:r>
              <a:rPr sz="2400" spc="-5" dirty="0">
                <a:latin typeface="Segoe Print"/>
                <a:cs typeface="Segoe Print"/>
              </a:rPr>
              <a:t>increases with </a:t>
            </a:r>
            <a:r>
              <a:rPr sz="2400" dirty="0">
                <a:latin typeface="Segoe Print"/>
                <a:cs typeface="Segoe Print"/>
              </a:rPr>
              <a:t>the </a:t>
            </a:r>
            <a:r>
              <a:rPr sz="2400" spc="-5" dirty="0">
                <a:latin typeface="Segoe Print"/>
                <a:cs typeface="Segoe Print"/>
              </a:rPr>
              <a:t>size </a:t>
            </a:r>
            <a:r>
              <a:rPr sz="2400" spc="-944" dirty="0">
                <a:latin typeface="Segoe Print"/>
                <a:cs typeface="Segoe Print"/>
              </a:rPr>
              <a:t> </a:t>
            </a:r>
            <a:r>
              <a:rPr sz="2400" spc="-5" dirty="0">
                <a:latin typeface="Segoe Print"/>
                <a:cs typeface="Segoe Print"/>
              </a:rPr>
              <a:t>of</a:t>
            </a:r>
            <a:r>
              <a:rPr sz="2400" spc="5" dirty="0">
                <a:latin typeface="Segoe Print"/>
                <a:cs typeface="Segoe Print"/>
              </a:rPr>
              <a:t> </a:t>
            </a:r>
            <a:r>
              <a:rPr sz="2400" dirty="0">
                <a:latin typeface="Segoe Print"/>
                <a:cs typeface="Segoe Print"/>
              </a:rPr>
              <a:t>training </a:t>
            </a:r>
            <a:r>
              <a:rPr sz="2400" spc="-5" dirty="0">
                <a:latin typeface="Segoe Print"/>
                <a:cs typeface="Segoe Print"/>
              </a:rPr>
              <a:t>data.</a:t>
            </a:r>
            <a:endParaRPr sz="2400" dirty="0">
              <a:latin typeface="Segoe Print"/>
              <a:cs typeface="Segoe Print"/>
            </a:endParaRPr>
          </a:p>
        </p:txBody>
      </p:sp>
      <p:sp>
        <p:nvSpPr>
          <p:cNvPr id="7" name="object 4"/>
          <p:cNvSpPr txBox="1"/>
          <p:nvPr/>
        </p:nvSpPr>
        <p:spPr>
          <a:xfrm>
            <a:off x="436728" y="4141457"/>
            <a:ext cx="8106771" cy="1671955"/>
          </a:xfrm>
          <a:prstGeom prst="rect">
            <a:avLst/>
          </a:prstGeom>
        </p:spPr>
        <p:txBody>
          <a:bodyPr vert="horz" wrap="square" lIns="0" tIns="12700" rIns="0" bIns="0" rtlCol="0">
            <a:spAutoFit/>
          </a:bodyPr>
          <a:lstStyle/>
          <a:p>
            <a:pPr marL="355600" marR="5080" indent="-342900">
              <a:lnSpc>
                <a:spcPct val="150000"/>
              </a:lnSpc>
              <a:spcBef>
                <a:spcPts val="100"/>
              </a:spcBef>
            </a:pPr>
            <a:r>
              <a:rPr sz="2400" dirty="0">
                <a:latin typeface="Segoe Print"/>
                <a:cs typeface="Segoe Print"/>
              </a:rPr>
              <a:t>-</a:t>
            </a:r>
            <a:r>
              <a:rPr sz="2400" spc="200" dirty="0">
                <a:latin typeface="Segoe Print"/>
                <a:cs typeface="Segoe Print"/>
              </a:rPr>
              <a:t> </a:t>
            </a:r>
            <a:r>
              <a:rPr sz="2400" spc="-5" dirty="0">
                <a:latin typeface="Segoe Print"/>
                <a:cs typeface="Segoe Print"/>
              </a:rPr>
              <a:t>Can </a:t>
            </a:r>
            <a:r>
              <a:rPr sz="2400" dirty="0">
                <a:latin typeface="Segoe Print"/>
                <a:cs typeface="Segoe Print"/>
              </a:rPr>
              <a:t>also</a:t>
            </a:r>
            <a:r>
              <a:rPr sz="2400" spc="5" dirty="0">
                <a:latin typeface="Segoe Print"/>
                <a:cs typeface="Segoe Print"/>
              </a:rPr>
              <a:t> </a:t>
            </a:r>
            <a:r>
              <a:rPr sz="2400" spc="-5" dirty="0">
                <a:latin typeface="Segoe Print"/>
                <a:cs typeface="Segoe Print"/>
              </a:rPr>
              <a:t>be</a:t>
            </a:r>
            <a:r>
              <a:rPr sz="2400" dirty="0">
                <a:latin typeface="Segoe Print"/>
                <a:cs typeface="Segoe Print"/>
              </a:rPr>
              <a:t> used for</a:t>
            </a:r>
            <a:r>
              <a:rPr sz="2400" spc="20" dirty="0">
                <a:latin typeface="Segoe Print"/>
                <a:cs typeface="Segoe Print"/>
              </a:rPr>
              <a:t> </a:t>
            </a:r>
            <a:r>
              <a:rPr sz="2400" spc="-5" dirty="0">
                <a:latin typeface="Segoe Print"/>
                <a:cs typeface="Segoe Print"/>
              </a:rPr>
              <a:t>regression</a:t>
            </a:r>
            <a:r>
              <a:rPr sz="2400" dirty="0">
                <a:latin typeface="Segoe Print"/>
                <a:cs typeface="Segoe Print"/>
              </a:rPr>
              <a:t> </a:t>
            </a:r>
            <a:r>
              <a:rPr sz="2400" spc="-5" dirty="0">
                <a:solidFill>
                  <a:srgbClr val="006FC0"/>
                </a:solidFill>
                <a:latin typeface="Segoe Print"/>
                <a:cs typeface="Segoe Print"/>
              </a:rPr>
              <a:t>(average</a:t>
            </a:r>
            <a:r>
              <a:rPr sz="2400" spc="25" dirty="0">
                <a:solidFill>
                  <a:srgbClr val="006FC0"/>
                </a:solidFill>
                <a:latin typeface="Segoe Print"/>
                <a:cs typeface="Segoe Print"/>
              </a:rPr>
              <a:t> </a:t>
            </a:r>
            <a:r>
              <a:rPr sz="2400" spc="-5" dirty="0">
                <a:solidFill>
                  <a:srgbClr val="006FC0"/>
                </a:solidFill>
                <a:latin typeface="Segoe Print"/>
                <a:cs typeface="Segoe Print"/>
              </a:rPr>
              <a:t>or</a:t>
            </a:r>
            <a:r>
              <a:rPr sz="2400" spc="10" dirty="0">
                <a:solidFill>
                  <a:srgbClr val="006FC0"/>
                </a:solidFill>
                <a:latin typeface="Segoe Print"/>
                <a:cs typeface="Segoe Print"/>
              </a:rPr>
              <a:t> </a:t>
            </a:r>
            <a:r>
              <a:rPr sz="2400" dirty="0">
                <a:solidFill>
                  <a:srgbClr val="006FC0"/>
                </a:solidFill>
                <a:latin typeface="Segoe Print"/>
                <a:cs typeface="Segoe Print"/>
              </a:rPr>
              <a:t>inverse</a:t>
            </a:r>
            <a:r>
              <a:rPr sz="2400" spc="-5" dirty="0">
                <a:solidFill>
                  <a:srgbClr val="006FC0"/>
                </a:solidFill>
                <a:latin typeface="Segoe Print"/>
                <a:cs typeface="Segoe Print"/>
              </a:rPr>
              <a:t> </a:t>
            </a:r>
            <a:r>
              <a:rPr sz="2400" dirty="0">
                <a:solidFill>
                  <a:srgbClr val="006FC0"/>
                </a:solidFill>
                <a:latin typeface="Segoe Print"/>
                <a:cs typeface="Segoe Print"/>
              </a:rPr>
              <a:t>distance </a:t>
            </a:r>
            <a:r>
              <a:rPr sz="2400" spc="-5" dirty="0">
                <a:solidFill>
                  <a:srgbClr val="006FC0"/>
                </a:solidFill>
                <a:latin typeface="Segoe Print"/>
                <a:cs typeface="Segoe Print"/>
              </a:rPr>
              <a:t>weighted </a:t>
            </a:r>
            <a:r>
              <a:rPr sz="2400" spc="-940" dirty="0">
                <a:solidFill>
                  <a:srgbClr val="006FC0"/>
                </a:solidFill>
                <a:latin typeface="Segoe Print"/>
                <a:cs typeface="Segoe Print"/>
              </a:rPr>
              <a:t> </a:t>
            </a:r>
            <a:r>
              <a:rPr sz="2400" spc="-5" dirty="0">
                <a:solidFill>
                  <a:srgbClr val="006FC0"/>
                </a:solidFill>
                <a:latin typeface="Segoe Print"/>
                <a:cs typeface="Segoe Print"/>
              </a:rPr>
              <a:t>average)</a:t>
            </a:r>
            <a:endParaRPr sz="2400" dirty="0">
              <a:latin typeface="Segoe Print"/>
              <a:cs typeface="Segoe Print"/>
            </a:endParaRPr>
          </a:p>
          <a:p>
            <a:pPr marL="469900">
              <a:lnSpc>
                <a:spcPct val="100000"/>
              </a:lnSpc>
              <a:spcBef>
                <a:spcPts val="1440"/>
              </a:spcBef>
            </a:pPr>
            <a:r>
              <a:rPr sz="2400" dirty="0">
                <a:solidFill>
                  <a:srgbClr val="006FC0"/>
                </a:solidFill>
                <a:latin typeface="Segoe Print"/>
                <a:cs typeface="Segoe Print"/>
              </a:rPr>
              <a:t>-</a:t>
            </a:r>
            <a:r>
              <a:rPr sz="2400" spc="160" dirty="0">
                <a:solidFill>
                  <a:srgbClr val="006FC0"/>
                </a:solidFill>
                <a:latin typeface="Segoe Print"/>
                <a:cs typeface="Segoe Print"/>
              </a:rPr>
              <a:t> </a:t>
            </a:r>
            <a:r>
              <a:rPr sz="2400" dirty="0">
                <a:solidFill>
                  <a:srgbClr val="006FC0"/>
                </a:solidFill>
                <a:latin typeface="Segoe Print"/>
                <a:cs typeface="Segoe Print"/>
              </a:rPr>
              <a:t>For</a:t>
            </a:r>
            <a:r>
              <a:rPr sz="2400" spc="-20" dirty="0">
                <a:solidFill>
                  <a:srgbClr val="006FC0"/>
                </a:solidFill>
                <a:latin typeface="Segoe Print"/>
                <a:cs typeface="Segoe Print"/>
              </a:rPr>
              <a:t> </a:t>
            </a:r>
            <a:r>
              <a:rPr sz="2400" dirty="0">
                <a:solidFill>
                  <a:srgbClr val="006FC0"/>
                </a:solidFill>
                <a:latin typeface="Segoe Print"/>
                <a:cs typeface="Segoe Print"/>
              </a:rPr>
              <a:t>example,</a:t>
            </a:r>
            <a:endParaRPr sz="2400" dirty="0">
              <a:latin typeface="Segoe Print"/>
              <a:cs typeface="Segoe Print"/>
            </a:endParaRPr>
          </a:p>
        </p:txBody>
      </p:sp>
      <p:pic>
        <p:nvPicPr>
          <p:cNvPr id="8" name="object 5"/>
          <p:cNvPicPr/>
          <p:nvPr/>
        </p:nvPicPr>
        <p:blipFill>
          <a:blip r:embed="rId2" cstate="print"/>
          <a:stretch>
            <a:fillRect/>
          </a:stretch>
        </p:blipFill>
        <p:spPr>
          <a:xfrm>
            <a:off x="3589808" y="5246779"/>
            <a:ext cx="3627119" cy="886968"/>
          </a:xfrm>
          <a:prstGeom prst="rect">
            <a:avLst/>
          </a:prstGeom>
        </p:spPr>
      </p:pic>
    </p:spTree>
    <p:extLst>
      <p:ext uri="{BB962C8B-B14F-4D97-AF65-F5344CB8AC3E}">
        <p14:creationId xmlns:p14="http://schemas.microsoft.com/office/powerpoint/2010/main" val="2405798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3" y="1269242"/>
            <a:ext cx="7200897" cy="1016758"/>
          </a:xfrm>
        </p:spPr>
        <p:txBody>
          <a:bodyPr/>
          <a:lstStyle/>
          <a:p>
            <a:r>
              <a:rPr lang="en-US" b="1" spc="-5" dirty="0">
                <a:solidFill>
                  <a:srgbClr val="006FC0"/>
                </a:solidFill>
                <a:uFill>
                  <a:solidFill>
                    <a:srgbClr val="006FC0"/>
                  </a:solidFill>
                </a:uFill>
                <a:latin typeface="Calibri"/>
                <a:cs typeface="Calibri"/>
              </a:rPr>
              <a:t>Choice</a:t>
            </a:r>
            <a:r>
              <a:rPr lang="en-US" b="1" spc="-40" dirty="0">
                <a:solidFill>
                  <a:srgbClr val="006FC0"/>
                </a:solidFill>
                <a:uFill>
                  <a:solidFill>
                    <a:srgbClr val="006FC0"/>
                  </a:solidFill>
                </a:uFill>
                <a:latin typeface="Calibri"/>
                <a:cs typeface="Calibri"/>
              </a:rPr>
              <a:t> </a:t>
            </a:r>
            <a:r>
              <a:rPr lang="en-US" b="1" dirty="0">
                <a:solidFill>
                  <a:srgbClr val="006FC0"/>
                </a:solidFill>
                <a:uFill>
                  <a:solidFill>
                    <a:srgbClr val="006FC0"/>
                  </a:solidFill>
                </a:uFill>
                <a:latin typeface="Calibri"/>
                <a:cs typeface="Calibri"/>
              </a:rPr>
              <a:t>of</a:t>
            </a:r>
            <a:r>
              <a:rPr lang="en-US" b="1" spc="-25" dirty="0">
                <a:solidFill>
                  <a:srgbClr val="006FC0"/>
                </a:solidFill>
                <a:uFill>
                  <a:solidFill>
                    <a:srgbClr val="006FC0"/>
                  </a:solidFill>
                </a:uFill>
                <a:latin typeface="Calibri"/>
                <a:cs typeface="Calibri"/>
              </a:rPr>
              <a:t> </a:t>
            </a:r>
            <a:r>
              <a:rPr lang="en-US" b="1" dirty="0">
                <a:solidFill>
                  <a:srgbClr val="006FC0"/>
                </a:solidFill>
                <a:uFill>
                  <a:solidFill>
                    <a:srgbClr val="006FC0"/>
                  </a:solidFill>
                </a:uFill>
                <a:latin typeface="Calibri"/>
                <a:cs typeface="Calibri"/>
              </a:rPr>
              <a:t>k:</a:t>
            </a:r>
            <a:endParaRPr lang="en-US" b="1" dirty="0"/>
          </a:p>
        </p:txBody>
      </p:sp>
      <p:sp>
        <p:nvSpPr>
          <p:cNvPr id="4" name="object 2"/>
          <p:cNvSpPr txBox="1"/>
          <p:nvPr/>
        </p:nvSpPr>
        <p:spPr>
          <a:xfrm>
            <a:off x="464024" y="1918455"/>
            <a:ext cx="8270543" cy="4147289"/>
          </a:xfrm>
          <a:prstGeom prst="rect">
            <a:avLst/>
          </a:prstGeom>
        </p:spPr>
        <p:txBody>
          <a:bodyPr vert="horz" wrap="square" lIns="0" tIns="12700" rIns="0" bIns="0" rtlCol="0">
            <a:spAutoFit/>
          </a:bodyPr>
          <a:lstStyle/>
          <a:p>
            <a:pPr marL="12700">
              <a:lnSpc>
                <a:spcPct val="100000"/>
              </a:lnSpc>
              <a:spcBef>
                <a:spcPts val="100"/>
              </a:spcBef>
            </a:pPr>
            <a:endParaRPr sz="2800" dirty="0">
              <a:latin typeface="+mj-lt"/>
              <a:cs typeface="Calibri"/>
            </a:endParaRPr>
          </a:p>
          <a:p>
            <a:pPr marL="229870">
              <a:lnSpc>
                <a:spcPct val="100000"/>
              </a:lnSpc>
              <a:tabLst>
                <a:tab pos="572770" algn="l"/>
              </a:tabLst>
            </a:pPr>
            <a:r>
              <a:rPr sz="2800" b="1" dirty="0">
                <a:solidFill>
                  <a:srgbClr val="C00000"/>
                </a:solidFill>
                <a:latin typeface="+mj-lt"/>
                <a:cs typeface="Segoe Print"/>
              </a:rPr>
              <a:t>-	k=1</a:t>
            </a:r>
          </a:p>
          <a:p>
            <a:pPr marL="229870">
              <a:lnSpc>
                <a:spcPct val="100000"/>
              </a:lnSpc>
              <a:spcBef>
                <a:spcPts val="480"/>
              </a:spcBef>
            </a:pPr>
            <a:r>
              <a:rPr sz="2800" spc="-5" dirty="0">
                <a:latin typeface="+mj-lt"/>
                <a:cs typeface="Segoe Print"/>
              </a:rPr>
              <a:t>Sensitive</a:t>
            </a:r>
            <a:r>
              <a:rPr sz="2800" spc="-55" dirty="0">
                <a:latin typeface="+mj-lt"/>
                <a:cs typeface="Segoe Print"/>
              </a:rPr>
              <a:t> </a:t>
            </a:r>
            <a:r>
              <a:rPr sz="2800" dirty="0">
                <a:latin typeface="+mj-lt"/>
                <a:cs typeface="Segoe Print"/>
              </a:rPr>
              <a:t>to</a:t>
            </a:r>
            <a:r>
              <a:rPr sz="2800" spc="-35" dirty="0">
                <a:latin typeface="+mj-lt"/>
                <a:cs typeface="Segoe Print"/>
              </a:rPr>
              <a:t> </a:t>
            </a:r>
            <a:r>
              <a:rPr sz="2800" spc="-5" dirty="0">
                <a:latin typeface="+mj-lt"/>
                <a:cs typeface="Segoe Print"/>
              </a:rPr>
              <a:t>noise</a:t>
            </a:r>
            <a:endParaRPr sz="2800" dirty="0">
              <a:latin typeface="+mj-lt"/>
              <a:cs typeface="Segoe Print"/>
            </a:endParaRPr>
          </a:p>
          <a:p>
            <a:pPr marL="229870">
              <a:lnSpc>
                <a:spcPct val="100000"/>
              </a:lnSpc>
              <a:spcBef>
                <a:spcPts val="480"/>
              </a:spcBef>
            </a:pPr>
            <a:r>
              <a:rPr sz="2800" dirty="0">
                <a:latin typeface="+mj-lt"/>
                <a:cs typeface="Segoe Print"/>
              </a:rPr>
              <a:t>High</a:t>
            </a:r>
            <a:r>
              <a:rPr sz="2800" spc="-50" dirty="0">
                <a:latin typeface="+mj-lt"/>
                <a:cs typeface="Segoe Print"/>
              </a:rPr>
              <a:t> </a:t>
            </a:r>
            <a:r>
              <a:rPr sz="2800" spc="-5" dirty="0">
                <a:latin typeface="+mj-lt"/>
                <a:cs typeface="Segoe Print"/>
              </a:rPr>
              <a:t>variance</a:t>
            </a:r>
            <a:endParaRPr sz="2800" dirty="0">
              <a:latin typeface="+mj-lt"/>
              <a:cs typeface="Segoe Print"/>
            </a:endParaRPr>
          </a:p>
          <a:p>
            <a:pPr marL="229870">
              <a:lnSpc>
                <a:spcPct val="100000"/>
              </a:lnSpc>
              <a:spcBef>
                <a:spcPts val="480"/>
              </a:spcBef>
            </a:pPr>
            <a:r>
              <a:rPr sz="2800" spc="-5" dirty="0">
                <a:solidFill>
                  <a:srgbClr val="00AF50"/>
                </a:solidFill>
                <a:latin typeface="+mj-lt"/>
                <a:cs typeface="Segoe Print"/>
              </a:rPr>
              <a:t>Increasing</a:t>
            </a:r>
            <a:r>
              <a:rPr sz="2800" spc="-40" dirty="0">
                <a:solidFill>
                  <a:srgbClr val="00AF50"/>
                </a:solidFill>
                <a:latin typeface="+mj-lt"/>
                <a:cs typeface="Segoe Print"/>
              </a:rPr>
              <a:t> </a:t>
            </a:r>
            <a:r>
              <a:rPr sz="2800" dirty="0">
                <a:solidFill>
                  <a:srgbClr val="00AF50"/>
                </a:solidFill>
                <a:latin typeface="+mj-lt"/>
                <a:cs typeface="Segoe Print"/>
              </a:rPr>
              <a:t>k makes</a:t>
            </a:r>
            <a:r>
              <a:rPr sz="2800" spc="-15" dirty="0">
                <a:solidFill>
                  <a:srgbClr val="00AF50"/>
                </a:solidFill>
                <a:latin typeface="+mj-lt"/>
                <a:cs typeface="Segoe Print"/>
              </a:rPr>
              <a:t> </a:t>
            </a:r>
            <a:r>
              <a:rPr sz="2800" dirty="0">
                <a:solidFill>
                  <a:srgbClr val="00AF50"/>
                </a:solidFill>
                <a:latin typeface="+mj-lt"/>
                <a:cs typeface="Segoe Print"/>
              </a:rPr>
              <a:t>algorithm</a:t>
            </a:r>
            <a:r>
              <a:rPr sz="2800" spc="-35" dirty="0">
                <a:solidFill>
                  <a:srgbClr val="00AF50"/>
                </a:solidFill>
                <a:latin typeface="+mj-lt"/>
                <a:cs typeface="Segoe Print"/>
              </a:rPr>
              <a:t> </a:t>
            </a:r>
            <a:r>
              <a:rPr sz="2800" dirty="0">
                <a:solidFill>
                  <a:srgbClr val="00AF50"/>
                </a:solidFill>
                <a:latin typeface="+mj-lt"/>
                <a:cs typeface="Segoe Print"/>
              </a:rPr>
              <a:t>less</a:t>
            </a:r>
            <a:r>
              <a:rPr sz="2800" spc="-5" dirty="0">
                <a:solidFill>
                  <a:srgbClr val="00AF50"/>
                </a:solidFill>
                <a:latin typeface="+mj-lt"/>
                <a:cs typeface="Segoe Print"/>
              </a:rPr>
              <a:t> sensitive</a:t>
            </a:r>
            <a:r>
              <a:rPr sz="2800" spc="-35" dirty="0">
                <a:solidFill>
                  <a:srgbClr val="00AF50"/>
                </a:solidFill>
                <a:latin typeface="+mj-lt"/>
                <a:cs typeface="Segoe Print"/>
              </a:rPr>
              <a:t> </a:t>
            </a:r>
            <a:r>
              <a:rPr sz="2800" dirty="0">
                <a:solidFill>
                  <a:srgbClr val="00AF50"/>
                </a:solidFill>
                <a:latin typeface="+mj-lt"/>
                <a:cs typeface="Segoe Print"/>
              </a:rPr>
              <a:t>to</a:t>
            </a:r>
            <a:r>
              <a:rPr sz="2800" spc="-5" dirty="0">
                <a:solidFill>
                  <a:srgbClr val="00AF50"/>
                </a:solidFill>
                <a:latin typeface="+mj-lt"/>
                <a:cs typeface="Segoe Print"/>
              </a:rPr>
              <a:t> noise</a:t>
            </a:r>
            <a:endParaRPr sz="2800" dirty="0">
              <a:latin typeface="+mj-lt"/>
              <a:cs typeface="Segoe Print"/>
            </a:endParaRPr>
          </a:p>
          <a:p>
            <a:pPr marL="229870">
              <a:tabLst>
                <a:tab pos="572770" algn="l"/>
              </a:tabLst>
            </a:pPr>
            <a:r>
              <a:rPr sz="2800" b="1" dirty="0">
                <a:solidFill>
                  <a:srgbClr val="C00000"/>
                </a:solidFill>
                <a:latin typeface="+mj-lt"/>
                <a:cs typeface="Segoe Print"/>
              </a:rPr>
              <a:t>-	k=n</a:t>
            </a:r>
          </a:p>
          <a:p>
            <a:pPr marL="229870">
              <a:lnSpc>
                <a:spcPct val="100000"/>
              </a:lnSpc>
              <a:spcBef>
                <a:spcPts val="480"/>
              </a:spcBef>
            </a:pPr>
            <a:r>
              <a:rPr sz="2800" dirty="0">
                <a:solidFill>
                  <a:srgbClr val="00AF50"/>
                </a:solidFill>
                <a:latin typeface="+mj-lt"/>
                <a:cs typeface="Segoe Print"/>
              </a:rPr>
              <a:t>Decreasing</a:t>
            </a:r>
            <a:r>
              <a:rPr sz="2800" spc="-40" dirty="0">
                <a:solidFill>
                  <a:srgbClr val="00AF50"/>
                </a:solidFill>
                <a:latin typeface="+mj-lt"/>
                <a:cs typeface="Segoe Print"/>
              </a:rPr>
              <a:t> </a:t>
            </a:r>
            <a:r>
              <a:rPr sz="2800" dirty="0">
                <a:solidFill>
                  <a:srgbClr val="00AF50"/>
                </a:solidFill>
                <a:latin typeface="+mj-lt"/>
                <a:cs typeface="Segoe Print"/>
              </a:rPr>
              <a:t>k </a:t>
            </a:r>
            <a:r>
              <a:rPr sz="2800" spc="-5" dirty="0">
                <a:solidFill>
                  <a:srgbClr val="00AF50"/>
                </a:solidFill>
                <a:latin typeface="+mj-lt"/>
                <a:cs typeface="Segoe Print"/>
              </a:rPr>
              <a:t>enables</a:t>
            </a:r>
            <a:r>
              <a:rPr sz="2800" spc="-20" dirty="0">
                <a:solidFill>
                  <a:srgbClr val="00AF50"/>
                </a:solidFill>
                <a:latin typeface="+mj-lt"/>
                <a:cs typeface="Segoe Print"/>
              </a:rPr>
              <a:t> </a:t>
            </a:r>
            <a:r>
              <a:rPr sz="2800" dirty="0">
                <a:solidFill>
                  <a:srgbClr val="00AF50"/>
                </a:solidFill>
                <a:latin typeface="+mj-lt"/>
                <a:cs typeface="Segoe Print"/>
              </a:rPr>
              <a:t>capturing</a:t>
            </a:r>
            <a:r>
              <a:rPr sz="2800" spc="-30" dirty="0">
                <a:solidFill>
                  <a:srgbClr val="00AF50"/>
                </a:solidFill>
                <a:latin typeface="+mj-lt"/>
                <a:cs typeface="Segoe Print"/>
              </a:rPr>
              <a:t> </a:t>
            </a:r>
            <a:r>
              <a:rPr sz="2800" spc="-5" dirty="0">
                <a:solidFill>
                  <a:srgbClr val="00AF50"/>
                </a:solidFill>
                <a:latin typeface="+mj-lt"/>
                <a:cs typeface="Segoe Print"/>
              </a:rPr>
              <a:t>finer</a:t>
            </a:r>
            <a:r>
              <a:rPr sz="2800" spc="-20" dirty="0">
                <a:solidFill>
                  <a:srgbClr val="00AF50"/>
                </a:solidFill>
                <a:latin typeface="+mj-lt"/>
                <a:cs typeface="Segoe Print"/>
              </a:rPr>
              <a:t> </a:t>
            </a:r>
            <a:r>
              <a:rPr sz="2800" spc="-5" dirty="0">
                <a:solidFill>
                  <a:srgbClr val="00AF50"/>
                </a:solidFill>
                <a:latin typeface="+mj-lt"/>
                <a:cs typeface="Segoe Print"/>
              </a:rPr>
              <a:t>structure</a:t>
            </a:r>
            <a:r>
              <a:rPr sz="2800" spc="-20" dirty="0">
                <a:solidFill>
                  <a:srgbClr val="00AF50"/>
                </a:solidFill>
                <a:latin typeface="+mj-lt"/>
                <a:cs typeface="Segoe Print"/>
              </a:rPr>
              <a:t> </a:t>
            </a:r>
            <a:r>
              <a:rPr sz="2800" spc="-5" dirty="0">
                <a:solidFill>
                  <a:srgbClr val="00AF50"/>
                </a:solidFill>
                <a:latin typeface="+mj-lt"/>
                <a:cs typeface="Segoe Print"/>
              </a:rPr>
              <a:t>of</a:t>
            </a:r>
            <a:r>
              <a:rPr sz="2800" spc="-20" dirty="0">
                <a:solidFill>
                  <a:srgbClr val="00AF50"/>
                </a:solidFill>
                <a:latin typeface="+mj-lt"/>
                <a:cs typeface="Segoe Print"/>
              </a:rPr>
              <a:t> </a:t>
            </a:r>
            <a:r>
              <a:rPr sz="2800" dirty="0">
                <a:solidFill>
                  <a:srgbClr val="00AF50"/>
                </a:solidFill>
                <a:latin typeface="+mj-lt"/>
                <a:cs typeface="Segoe Print"/>
              </a:rPr>
              <a:t>space</a:t>
            </a:r>
            <a:endParaRPr sz="2800" dirty="0">
              <a:latin typeface="+mj-lt"/>
              <a:cs typeface="Segoe Print"/>
            </a:endParaRPr>
          </a:p>
          <a:p>
            <a:pPr marL="229870">
              <a:lnSpc>
                <a:spcPct val="100000"/>
              </a:lnSpc>
            </a:pPr>
            <a:r>
              <a:rPr sz="2800" b="1" u="sng" dirty="0">
                <a:uFill>
                  <a:solidFill>
                    <a:srgbClr val="000000"/>
                  </a:solidFill>
                </a:uFill>
                <a:latin typeface="+mj-lt"/>
                <a:cs typeface="Segoe Print"/>
              </a:rPr>
              <a:t>Idea:</a:t>
            </a:r>
            <a:r>
              <a:rPr sz="2800" b="1" spc="-35" dirty="0">
                <a:latin typeface="+mj-lt"/>
                <a:cs typeface="Segoe Print"/>
              </a:rPr>
              <a:t> </a:t>
            </a:r>
            <a:r>
              <a:rPr sz="2800" dirty="0">
                <a:latin typeface="+mj-lt"/>
                <a:cs typeface="Segoe Print"/>
              </a:rPr>
              <a:t>Pick k not</a:t>
            </a:r>
            <a:r>
              <a:rPr sz="2800" spc="-15" dirty="0">
                <a:latin typeface="+mj-lt"/>
                <a:cs typeface="Segoe Print"/>
              </a:rPr>
              <a:t> </a:t>
            </a:r>
            <a:r>
              <a:rPr sz="2800" dirty="0">
                <a:latin typeface="+mj-lt"/>
                <a:cs typeface="Segoe Print"/>
              </a:rPr>
              <a:t>too</a:t>
            </a:r>
            <a:r>
              <a:rPr sz="2800" spc="-15" dirty="0">
                <a:latin typeface="+mj-lt"/>
                <a:cs typeface="Segoe Print"/>
              </a:rPr>
              <a:t> </a:t>
            </a:r>
            <a:r>
              <a:rPr sz="2800" spc="-5" dirty="0">
                <a:latin typeface="+mj-lt"/>
                <a:cs typeface="Segoe Print"/>
              </a:rPr>
              <a:t>large,</a:t>
            </a:r>
            <a:r>
              <a:rPr sz="2800" spc="-25" dirty="0">
                <a:latin typeface="+mj-lt"/>
                <a:cs typeface="Segoe Print"/>
              </a:rPr>
              <a:t> </a:t>
            </a:r>
            <a:r>
              <a:rPr sz="2800" dirty="0">
                <a:latin typeface="+mj-lt"/>
                <a:cs typeface="Segoe Print"/>
              </a:rPr>
              <a:t>but</a:t>
            </a:r>
            <a:r>
              <a:rPr sz="2800" spc="-5" dirty="0">
                <a:latin typeface="+mj-lt"/>
                <a:cs typeface="Segoe Print"/>
              </a:rPr>
              <a:t> </a:t>
            </a:r>
            <a:r>
              <a:rPr sz="2800" dirty="0">
                <a:latin typeface="+mj-lt"/>
                <a:cs typeface="Segoe Print"/>
              </a:rPr>
              <a:t>not</a:t>
            </a:r>
            <a:r>
              <a:rPr sz="2800" spc="-20" dirty="0">
                <a:latin typeface="+mj-lt"/>
                <a:cs typeface="Segoe Print"/>
              </a:rPr>
              <a:t> </a:t>
            </a:r>
            <a:r>
              <a:rPr sz="2800" dirty="0">
                <a:latin typeface="+mj-lt"/>
                <a:cs typeface="Segoe Print"/>
              </a:rPr>
              <a:t>too</a:t>
            </a:r>
            <a:r>
              <a:rPr sz="2800" spc="-15" dirty="0">
                <a:latin typeface="+mj-lt"/>
                <a:cs typeface="Segoe Print"/>
              </a:rPr>
              <a:t> </a:t>
            </a:r>
            <a:r>
              <a:rPr sz="2800" spc="-5" dirty="0">
                <a:latin typeface="+mj-lt"/>
                <a:cs typeface="Segoe Print"/>
              </a:rPr>
              <a:t>small</a:t>
            </a:r>
            <a:r>
              <a:rPr sz="2800" spc="5" dirty="0">
                <a:latin typeface="+mj-lt"/>
                <a:cs typeface="Segoe Print"/>
              </a:rPr>
              <a:t> </a:t>
            </a:r>
            <a:r>
              <a:rPr sz="2800" spc="-5" dirty="0">
                <a:latin typeface="+mj-lt"/>
                <a:cs typeface="Segoe Print"/>
              </a:rPr>
              <a:t>(depends</a:t>
            </a:r>
            <a:r>
              <a:rPr sz="2800" spc="-35" dirty="0">
                <a:latin typeface="+mj-lt"/>
                <a:cs typeface="Segoe Print"/>
              </a:rPr>
              <a:t> </a:t>
            </a:r>
            <a:r>
              <a:rPr sz="2800" dirty="0">
                <a:latin typeface="+mj-lt"/>
                <a:cs typeface="Segoe Print"/>
              </a:rPr>
              <a:t>on</a:t>
            </a:r>
            <a:r>
              <a:rPr sz="2800" spc="-15" dirty="0">
                <a:latin typeface="+mj-lt"/>
                <a:cs typeface="Segoe Print"/>
              </a:rPr>
              <a:t> </a:t>
            </a:r>
            <a:r>
              <a:rPr sz="2800" spc="-5" dirty="0">
                <a:latin typeface="+mj-lt"/>
                <a:cs typeface="Segoe Print"/>
              </a:rPr>
              <a:t>data)</a:t>
            </a:r>
            <a:r>
              <a:rPr lang="en-US" sz="2800" spc="-5" dirty="0">
                <a:latin typeface="+mj-lt"/>
                <a:cs typeface="Segoe Print"/>
              </a:rPr>
              <a:t> </a:t>
            </a:r>
            <a:r>
              <a:rPr sz="2800" dirty="0">
                <a:latin typeface="+mj-lt"/>
                <a:cs typeface="Segoe Print"/>
              </a:rPr>
              <a:t>How?</a:t>
            </a:r>
          </a:p>
        </p:txBody>
      </p:sp>
    </p:spTree>
    <p:extLst>
      <p:ext uri="{BB962C8B-B14F-4D97-AF65-F5344CB8AC3E}">
        <p14:creationId xmlns:p14="http://schemas.microsoft.com/office/powerpoint/2010/main" val="1880553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450" y="1443964"/>
            <a:ext cx="7200897" cy="1303867"/>
          </a:xfrm>
        </p:spPr>
        <p:txBody>
          <a:bodyPr/>
          <a:lstStyle/>
          <a:p>
            <a:r>
              <a:rPr lang="en-US" b="1" spc="-5" dirty="0">
                <a:solidFill>
                  <a:srgbClr val="006FC0"/>
                </a:solidFill>
                <a:uFill>
                  <a:solidFill>
                    <a:srgbClr val="006FC0"/>
                  </a:solidFill>
                </a:uFill>
                <a:latin typeface="Calibri"/>
                <a:cs typeface="Calibri"/>
              </a:rPr>
              <a:t>Choice</a:t>
            </a:r>
            <a:r>
              <a:rPr lang="en-US" b="1" spc="-40" dirty="0">
                <a:solidFill>
                  <a:srgbClr val="006FC0"/>
                </a:solidFill>
                <a:uFill>
                  <a:solidFill>
                    <a:srgbClr val="006FC0"/>
                  </a:solidFill>
                </a:uFill>
                <a:latin typeface="Calibri"/>
                <a:cs typeface="Calibri"/>
              </a:rPr>
              <a:t> </a:t>
            </a:r>
            <a:r>
              <a:rPr lang="en-US" b="1" dirty="0">
                <a:solidFill>
                  <a:srgbClr val="006FC0"/>
                </a:solidFill>
                <a:uFill>
                  <a:solidFill>
                    <a:srgbClr val="006FC0"/>
                  </a:solidFill>
                </a:uFill>
                <a:latin typeface="Calibri"/>
                <a:cs typeface="Calibri"/>
              </a:rPr>
              <a:t>of</a:t>
            </a:r>
            <a:r>
              <a:rPr lang="en-US" b="1" spc="-25" dirty="0">
                <a:solidFill>
                  <a:srgbClr val="006FC0"/>
                </a:solidFill>
                <a:uFill>
                  <a:solidFill>
                    <a:srgbClr val="006FC0"/>
                  </a:solidFill>
                </a:uFill>
                <a:latin typeface="Calibri"/>
                <a:cs typeface="Calibri"/>
              </a:rPr>
              <a:t> </a:t>
            </a:r>
            <a:r>
              <a:rPr lang="en-US" b="1" dirty="0">
                <a:solidFill>
                  <a:srgbClr val="006FC0"/>
                </a:solidFill>
                <a:uFill>
                  <a:solidFill>
                    <a:srgbClr val="006FC0"/>
                  </a:solidFill>
                </a:uFill>
                <a:latin typeface="Calibri"/>
                <a:cs typeface="Calibri"/>
              </a:rPr>
              <a:t>k:</a:t>
            </a:r>
            <a:endParaRPr lang="en-US" b="1" dirty="0"/>
          </a:p>
        </p:txBody>
      </p:sp>
      <p:sp>
        <p:nvSpPr>
          <p:cNvPr id="4" name="object 2"/>
          <p:cNvSpPr txBox="1"/>
          <p:nvPr/>
        </p:nvSpPr>
        <p:spPr>
          <a:xfrm>
            <a:off x="409002" y="2164127"/>
            <a:ext cx="8325566" cy="3652282"/>
          </a:xfrm>
          <a:prstGeom prst="rect">
            <a:avLst/>
          </a:prstGeom>
        </p:spPr>
        <p:txBody>
          <a:bodyPr vert="horz" wrap="square" lIns="0" tIns="12700" rIns="0" bIns="0" rtlCol="0">
            <a:spAutoFit/>
          </a:bodyPr>
          <a:lstStyle/>
          <a:p>
            <a:pPr marL="12700">
              <a:spcBef>
                <a:spcPts val="300"/>
              </a:spcBef>
            </a:pPr>
            <a:endParaRPr sz="2800" dirty="0">
              <a:latin typeface="+mj-lt"/>
              <a:cs typeface="Calibri"/>
            </a:endParaRPr>
          </a:p>
          <a:p>
            <a:pPr marL="572770" indent="-343535">
              <a:spcBef>
                <a:spcPts val="300"/>
              </a:spcBef>
              <a:buChar char="-"/>
              <a:tabLst>
                <a:tab pos="572770" algn="l"/>
                <a:tab pos="573405" algn="l"/>
              </a:tabLst>
            </a:pPr>
            <a:r>
              <a:rPr sz="2800" spc="-5" dirty="0">
                <a:latin typeface="+mj-lt"/>
                <a:cs typeface="Segoe Print"/>
              </a:rPr>
              <a:t>Learn</a:t>
            </a:r>
            <a:r>
              <a:rPr sz="2800" spc="-15" dirty="0">
                <a:latin typeface="+mj-lt"/>
                <a:cs typeface="Segoe Print"/>
              </a:rPr>
              <a:t> </a:t>
            </a:r>
            <a:r>
              <a:rPr sz="2800" dirty="0">
                <a:latin typeface="+mj-lt"/>
                <a:cs typeface="Segoe Print"/>
              </a:rPr>
              <a:t>the</a:t>
            </a:r>
            <a:r>
              <a:rPr sz="2800" spc="-15" dirty="0">
                <a:latin typeface="+mj-lt"/>
                <a:cs typeface="Segoe Print"/>
              </a:rPr>
              <a:t> </a:t>
            </a:r>
            <a:r>
              <a:rPr sz="2800" spc="-5" dirty="0">
                <a:latin typeface="+mj-lt"/>
                <a:cs typeface="Segoe Print"/>
              </a:rPr>
              <a:t>best</a:t>
            </a:r>
            <a:r>
              <a:rPr sz="2800" spc="-10" dirty="0">
                <a:latin typeface="+mj-lt"/>
                <a:cs typeface="Segoe Print"/>
              </a:rPr>
              <a:t> </a:t>
            </a:r>
            <a:r>
              <a:rPr sz="2800" spc="-5" dirty="0">
                <a:latin typeface="+mj-lt"/>
                <a:cs typeface="Segoe Print"/>
              </a:rPr>
              <a:t>hyper-parameter,</a:t>
            </a:r>
            <a:r>
              <a:rPr sz="2800" spc="-30" dirty="0">
                <a:latin typeface="+mj-lt"/>
                <a:cs typeface="Segoe Print"/>
              </a:rPr>
              <a:t> </a:t>
            </a:r>
            <a:r>
              <a:rPr sz="2800" dirty="0">
                <a:latin typeface="+mj-lt"/>
                <a:cs typeface="Segoe Print"/>
              </a:rPr>
              <a:t>k using</a:t>
            </a:r>
            <a:r>
              <a:rPr sz="2800" spc="-10" dirty="0">
                <a:latin typeface="+mj-lt"/>
                <a:cs typeface="Segoe Print"/>
              </a:rPr>
              <a:t> </a:t>
            </a:r>
            <a:r>
              <a:rPr sz="2800" dirty="0">
                <a:latin typeface="+mj-lt"/>
                <a:cs typeface="Segoe Print"/>
              </a:rPr>
              <a:t>the</a:t>
            </a:r>
            <a:r>
              <a:rPr sz="2800" spc="-15" dirty="0">
                <a:latin typeface="+mj-lt"/>
                <a:cs typeface="Segoe Print"/>
              </a:rPr>
              <a:t> </a:t>
            </a:r>
            <a:r>
              <a:rPr sz="2800" spc="-5" dirty="0">
                <a:latin typeface="+mj-lt"/>
                <a:cs typeface="Segoe Print"/>
              </a:rPr>
              <a:t>data.</a:t>
            </a:r>
            <a:endParaRPr sz="2800" dirty="0">
              <a:latin typeface="+mj-lt"/>
              <a:cs typeface="Segoe Print"/>
            </a:endParaRPr>
          </a:p>
          <a:p>
            <a:pPr marL="572770" indent="-343535">
              <a:spcBef>
                <a:spcPts val="300"/>
              </a:spcBef>
              <a:buChar char="-"/>
              <a:tabLst>
                <a:tab pos="572770" algn="l"/>
                <a:tab pos="573405" algn="l"/>
              </a:tabLst>
            </a:pPr>
            <a:r>
              <a:rPr sz="2800" dirty="0">
                <a:latin typeface="+mj-lt"/>
                <a:cs typeface="Segoe Print"/>
              </a:rPr>
              <a:t>Split</a:t>
            </a:r>
            <a:r>
              <a:rPr sz="2800" spc="-30" dirty="0">
                <a:latin typeface="+mj-lt"/>
                <a:cs typeface="Segoe Print"/>
              </a:rPr>
              <a:t> </a:t>
            </a:r>
            <a:r>
              <a:rPr sz="2800" spc="-5" dirty="0">
                <a:latin typeface="+mj-lt"/>
                <a:cs typeface="Segoe Print"/>
              </a:rPr>
              <a:t>data</a:t>
            </a:r>
            <a:r>
              <a:rPr sz="2800" spc="5" dirty="0">
                <a:latin typeface="+mj-lt"/>
                <a:cs typeface="Segoe Print"/>
              </a:rPr>
              <a:t> </a:t>
            </a:r>
            <a:r>
              <a:rPr sz="2800" spc="-5" dirty="0">
                <a:latin typeface="+mj-lt"/>
                <a:cs typeface="Segoe Print"/>
              </a:rPr>
              <a:t>into</a:t>
            </a:r>
            <a:r>
              <a:rPr sz="2800" spc="-15" dirty="0">
                <a:latin typeface="+mj-lt"/>
                <a:cs typeface="Segoe Print"/>
              </a:rPr>
              <a:t> </a:t>
            </a:r>
            <a:r>
              <a:rPr sz="2800" dirty="0">
                <a:latin typeface="+mj-lt"/>
                <a:cs typeface="Segoe Print"/>
              </a:rPr>
              <a:t>training</a:t>
            </a:r>
            <a:r>
              <a:rPr sz="2800" spc="-10" dirty="0">
                <a:latin typeface="+mj-lt"/>
                <a:cs typeface="Segoe Print"/>
              </a:rPr>
              <a:t> </a:t>
            </a:r>
            <a:r>
              <a:rPr sz="2800" dirty="0">
                <a:latin typeface="+mj-lt"/>
                <a:cs typeface="Segoe Print"/>
              </a:rPr>
              <a:t>and</a:t>
            </a:r>
            <a:r>
              <a:rPr sz="2800" spc="-5" dirty="0">
                <a:latin typeface="+mj-lt"/>
                <a:cs typeface="Segoe Print"/>
              </a:rPr>
              <a:t> validation.</a:t>
            </a:r>
            <a:endParaRPr sz="2800" dirty="0">
              <a:latin typeface="+mj-lt"/>
              <a:cs typeface="Segoe Print"/>
            </a:endParaRPr>
          </a:p>
          <a:p>
            <a:pPr marL="572770" marR="5080" indent="-342900">
              <a:spcBef>
                <a:spcPts val="300"/>
              </a:spcBef>
              <a:buChar char="-"/>
              <a:tabLst>
                <a:tab pos="572770" algn="l"/>
                <a:tab pos="573405" algn="l"/>
              </a:tabLst>
            </a:pPr>
            <a:r>
              <a:rPr sz="2800" dirty="0">
                <a:latin typeface="+mj-lt"/>
                <a:cs typeface="Segoe Print"/>
              </a:rPr>
              <a:t>Start</a:t>
            </a:r>
            <a:r>
              <a:rPr sz="2800" spc="-20" dirty="0">
                <a:latin typeface="+mj-lt"/>
                <a:cs typeface="Segoe Print"/>
              </a:rPr>
              <a:t> </a:t>
            </a:r>
            <a:r>
              <a:rPr sz="2800" dirty="0">
                <a:latin typeface="+mj-lt"/>
                <a:cs typeface="Segoe Print"/>
              </a:rPr>
              <a:t>from</a:t>
            </a:r>
            <a:r>
              <a:rPr sz="2800" spc="-5" dirty="0">
                <a:latin typeface="+mj-lt"/>
                <a:cs typeface="Segoe Print"/>
              </a:rPr>
              <a:t> </a:t>
            </a:r>
            <a:r>
              <a:rPr sz="2800" dirty="0">
                <a:latin typeface="+mj-lt"/>
                <a:cs typeface="Segoe Print"/>
              </a:rPr>
              <a:t>k=1</a:t>
            </a:r>
            <a:r>
              <a:rPr sz="2800" spc="-15" dirty="0">
                <a:latin typeface="+mj-lt"/>
                <a:cs typeface="Segoe Print"/>
              </a:rPr>
              <a:t> </a:t>
            </a:r>
            <a:r>
              <a:rPr sz="2800" dirty="0">
                <a:latin typeface="+mj-lt"/>
                <a:cs typeface="Segoe Print"/>
              </a:rPr>
              <a:t>and keep</a:t>
            </a:r>
            <a:r>
              <a:rPr sz="2800" spc="-10" dirty="0">
                <a:latin typeface="+mj-lt"/>
                <a:cs typeface="Segoe Print"/>
              </a:rPr>
              <a:t> </a:t>
            </a:r>
            <a:r>
              <a:rPr sz="2800" dirty="0">
                <a:latin typeface="+mj-lt"/>
                <a:cs typeface="Segoe Print"/>
              </a:rPr>
              <a:t>iterating</a:t>
            </a:r>
            <a:r>
              <a:rPr sz="2800" spc="-30" dirty="0">
                <a:latin typeface="+mj-lt"/>
                <a:cs typeface="Segoe Print"/>
              </a:rPr>
              <a:t> </a:t>
            </a:r>
            <a:r>
              <a:rPr sz="2800" spc="-5" dirty="0">
                <a:latin typeface="+mj-lt"/>
                <a:cs typeface="Segoe Print"/>
              </a:rPr>
              <a:t>by</a:t>
            </a:r>
            <a:r>
              <a:rPr sz="2800" spc="10" dirty="0">
                <a:latin typeface="+mj-lt"/>
                <a:cs typeface="Segoe Print"/>
              </a:rPr>
              <a:t> </a:t>
            </a:r>
            <a:r>
              <a:rPr sz="2800" dirty="0">
                <a:latin typeface="+mj-lt"/>
                <a:cs typeface="Segoe Print"/>
              </a:rPr>
              <a:t>carrying</a:t>
            </a:r>
            <a:r>
              <a:rPr sz="2800" spc="-30" dirty="0">
                <a:latin typeface="+mj-lt"/>
                <a:cs typeface="Segoe Print"/>
              </a:rPr>
              <a:t> </a:t>
            </a:r>
            <a:r>
              <a:rPr sz="2800" spc="-5" dirty="0">
                <a:latin typeface="+mj-lt"/>
                <a:cs typeface="Segoe Print"/>
              </a:rPr>
              <a:t>out</a:t>
            </a:r>
            <a:r>
              <a:rPr sz="2800" spc="-10" dirty="0">
                <a:latin typeface="+mj-lt"/>
                <a:cs typeface="Segoe Print"/>
              </a:rPr>
              <a:t> </a:t>
            </a:r>
            <a:r>
              <a:rPr sz="2800" dirty="0">
                <a:latin typeface="+mj-lt"/>
                <a:cs typeface="Segoe Print"/>
              </a:rPr>
              <a:t>(5</a:t>
            </a:r>
            <a:r>
              <a:rPr sz="2800" spc="-10" dirty="0">
                <a:latin typeface="+mj-lt"/>
                <a:cs typeface="Segoe Print"/>
              </a:rPr>
              <a:t> </a:t>
            </a:r>
            <a:r>
              <a:rPr sz="2800" spc="-5" dirty="0">
                <a:latin typeface="+mj-lt"/>
                <a:cs typeface="Segoe Print"/>
              </a:rPr>
              <a:t>or</a:t>
            </a:r>
            <a:r>
              <a:rPr sz="2800" spc="-10" dirty="0">
                <a:latin typeface="+mj-lt"/>
                <a:cs typeface="Segoe Print"/>
              </a:rPr>
              <a:t> </a:t>
            </a:r>
            <a:r>
              <a:rPr sz="2800" dirty="0">
                <a:latin typeface="+mj-lt"/>
                <a:cs typeface="Segoe Print"/>
              </a:rPr>
              <a:t>10, for</a:t>
            </a:r>
            <a:r>
              <a:rPr sz="2800" spc="-10" dirty="0">
                <a:latin typeface="+mj-lt"/>
                <a:cs typeface="Segoe Print"/>
              </a:rPr>
              <a:t> </a:t>
            </a:r>
            <a:r>
              <a:rPr sz="2800" dirty="0">
                <a:latin typeface="+mj-lt"/>
                <a:cs typeface="Segoe Print"/>
              </a:rPr>
              <a:t>example) </a:t>
            </a:r>
            <a:r>
              <a:rPr sz="2800" spc="-785" dirty="0">
                <a:latin typeface="+mj-lt"/>
                <a:cs typeface="Segoe Print"/>
              </a:rPr>
              <a:t> </a:t>
            </a:r>
            <a:r>
              <a:rPr sz="2800" dirty="0">
                <a:latin typeface="+mj-lt"/>
                <a:cs typeface="Segoe Print"/>
              </a:rPr>
              <a:t>cross-validation and computing the </a:t>
            </a:r>
            <a:r>
              <a:rPr sz="2800" spc="-5" dirty="0">
                <a:latin typeface="+mj-lt"/>
                <a:cs typeface="Segoe Print"/>
              </a:rPr>
              <a:t>loss </a:t>
            </a:r>
            <a:r>
              <a:rPr sz="2800" dirty="0">
                <a:latin typeface="+mj-lt"/>
                <a:cs typeface="Segoe Print"/>
              </a:rPr>
              <a:t>on the </a:t>
            </a:r>
            <a:r>
              <a:rPr sz="2800" spc="-5" dirty="0">
                <a:latin typeface="+mj-lt"/>
                <a:cs typeface="Segoe Print"/>
              </a:rPr>
              <a:t>validation data </a:t>
            </a:r>
            <a:r>
              <a:rPr sz="2800" dirty="0">
                <a:latin typeface="+mj-lt"/>
                <a:cs typeface="Segoe Print"/>
              </a:rPr>
              <a:t>using the </a:t>
            </a:r>
            <a:r>
              <a:rPr sz="2800" spc="5" dirty="0">
                <a:latin typeface="+mj-lt"/>
                <a:cs typeface="Segoe Print"/>
              </a:rPr>
              <a:t> </a:t>
            </a:r>
            <a:r>
              <a:rPr sz="2800" dirty="0">
                <a:latin typeface="+mj-lt"/>
                <a:cs typeface="Segoe Print"/>
              </a:rPr>
              <a:t>training</a:t>
            </a:r>
            <a:r>
              <a:rPr sz="2800" spc="-20" dirty="0">
                <a:latin typeface="+mj-lt"/>
                <a:cs typeface="Segoe Print"/>
              </a:rPr>
              <a:t> </a:t>
            </a:r>
            <a:r>
              <a:rPr sz="2800" spc="-5" dirty="0">
                <a:latin typeface="+mj-lt"/>
                <a:cs typeface="Segoe Print"/>
              </a:rPr>
              <a:t>data.</a:t>
            </a:r>
            <a:endParaRPr sz="2800" dirty="0">
              <a:latin typeface="+mj-lt"/>
              <a:cs typeface="Segoe Print"/>
            </a:endParaRPr>
          </a:p>
          <a:p>
            <a:pPr marL="572770" indent="-343535">
              <a:spcBef>
                <a:spcPts val="300"/>
              </a:spcBef>
              <a:buChar char="-"/>
              <a:tabLst>
                <a:tab pos="572770" algn="l"/>
                <a:tab pos="573405" algn="l"/>
              </a:tabLst>
            </a:pPr>
            <a:r>
              <a:rPr sz="2800" dirty="0">
                <a:latin typeface="+mj-lt"/>
                <a:cs typeface="Segoe Print"/>
              </a:rPr>
              <a:t>Choose</a:t>
            </a:r>
            <a:r>
              <a:rPr sz="2800" spc="-40" dirty="0">
                <a:latin typeface="+mj-lt"/>
                <a:cs typeface="Segoe Print"/>
              </a:rPr>
              <a:t> </a:t>
            </a:r>
            <a:r>
              <a:rPr sz="2800" dirty="0">
                <a:latin typeface="+mj-lt"/>
                <a:cs typeface="Segoe Print"/>
              </a:rPr>
              <a:t>the</a:t>
            </a:r>
            <a:r>
              <a:rPr sz="2800" spc="-5" dirty="0">
                <a:latin typeface="+mj-lt"/>
                <a:cs typeface="Segoe Print"/>
              </a:rPr>
              <a:t> </a:t>
            </a:r>
            <a:r>
              <a:rPr sz="2800" dirty="0">
                <a:latin typeface="+mj-lt"/>
                <a:cs typeface="Segoe Print"/>
              </a:rPr>
              <a:t>value</a:t>
            </a:r>
            <a:r>
              <a:rPr sz="2800" spc="-15" dirty="0">
                <a:latin typeface="+mj-lt"/>
                <a:cs typeface="Segoe Print"/>
              </a:rPr>
              <a:t> </a:t>
            </a:r>
            <a:r>
              <a:rPr sz="2800" dirty="0">
                <a:latin typeface="+mj-lt"/>
                <a:cs typeface="Segoe Print"/>
              </a:rPr>
              <a:t>for</a:t>
            </a:r>
            <a:r>
              <a:rPr sz="2800" spc="-5" dirty="0">
                <a:latin typeface="+mj-lt"/>
                <a:cs typeface="Segoe Print"/>
              </a:rPr>
              <a:t> </a:t>
            </a:r>
            <a:r>
              <a:rPr sz="2800" dirty="0">
                <a:latin typeface="+mj-lt"/>
                <a:cs typeface="Segoe Print"/>
              </a:rPr>
              <a:t>k</a:t>
            </a:r>
            <a:r>
              <a:rPr sz="2800" spc="-10" dirty="0">
                <a:latin typeface="+mj-lt"/>
                <a:cs typeface="Segoe Print"/>
              </a:rPr>
              <a:t> </a:t>
            </a:r>
            <a:r>
              <a:rPr sz="2800" dirty="0">
                <a:latin typeface="+mj-lt"/>
                <a:cs typeface="Segoe Print"/>
              </a:rPr>
              <a:t>that</a:t>
            </a:r>
            <a:r>
              <a:rPr sz="2800" spc="-20" dirty="0">
                <a:latin typeface="+mj-lt"/>
                <a:cs typeface="Segoe Print"/>
              </a:rPr>
              <a:t> </a:t>
            </a:r>
            <a:r>
              <a:rPr sz="2800" spc="-5" dirty="0">
                <a:latin typeface="+mj-lt"/>
                <a:cs typeface="Segoe Print"/>
              </a:rPr>
              <a:t>minimizes</a:t>
            </a:r>
            <a:r>
              <a:rPr sz="2800" spc="-45" dirty="0">
                <a:latin typeface="+mj-lt"/>
                <a:cs typeface="Segoe Print"/>
              </a:rPr>
              <a:t> </a:t>
            </a:r>
            <a:r>
              <a:rPr sz="2800" dirty="0">
                <a:latin typeface="+mj-lt"/>
                <a:cs typeface="Segoe Print"/>
              </a:rPr>
              <a:t>validation</a:t>
            </a:r>
            <a:r>
              <a:rPr sz="2800" spc="-5" dirty="0">
                <a:latin typeface="+mj-lt"/>
                <a:cs typeface="Segoe Print"/>
              </a:rPr>
              <a:t> loss.</a:t>
            </a:r>
            <a:endParaRPr sz="2800" dirty="0">
              <a:latin typeface="+mj-lt"/>
              <a:cs typeface="Segoe Print"/>
            </a:endParaRPr>
          </a:p>
          <a:p>
            <a:pPr marL="572770" indent="-343535">
              <a:spcBef>
                <a:spcPts val="300"/>
              </a:spcBef>
              <a:buChar char="-"/>
              <a:tabLst>
                <a:tab pos="572770" algn="l"/>
                <a:tab pos="573405" algn="l"/>
              </a:tabLst>
            </a:pPr>
            <a:r>
              <a:rPr sz="2800" dirty="0">
                <a:latin typeface="+mj-lt"/>
                <a:cs typeface="Segoe Print"/>
              </a:rPr>
              <a:t>This</a:t>
            </a:r>
            <a:r>
              <a:rPr sz="2800" spc="-15" dirty="0">
                <a:latin typeface="+mj-lt"/>
                <a:cs typeface="Segoe Print"/>
              </a:rPr>
              <a:t> </a:t>
            </a:r>
            <a:r>
              <a:rPr sz="2800" spc="-5" dirty="0">
                <a:latin typeface="+mj-lt"/>
                <a:cs typeface="Segoe Print"/>
              </a:rPr>
              <a:t>is</a:t>
            </a:r>
            <a:r>
              <a:rPr sz="2800" spc="-10" dirty="0">
                <a:latin typeface="+mj-lt"/>
                <a:cs typeface="Segoe Print"/>
              </a:rPr>
              <a:t> </a:t>
            </a:r>
            <a:r>
              <a:rPr sz="2800" dirty="0">
                <a:latin typeface="+mj-lt"/>
                <a:cs typeface="Segoe Print"/>
              </a:rPr>
              <a:t>the </a:t>
            </a:r>
            <a:r>
              <a:rPr sz="2800" spc="-5" dirty="0">
                <a:latin typeface="+mj-lt"/>
                <a:cs typeface="Segoe Print"/>
              </a:rPr>
              <a:t>only learning</a:t>
            </a:r>
            <a:r>
              <a:rPr sz="2800" spc="-30" dirty="0">
                <a:latin typeface="+mj-lt"/>
                <a:cs typeface="Segoe Print"/>
              </a:rPr>
              <a:t> </a:t>
            </a:r>
            <a:r>
              <a:rPr sz="2800" dirty="0">
                <a:latin typeface="+mj-lt"/>
                <a:cs typeface="Segoe Print"/>
              </a:rPr>
              <a:t>required</a:t>
            </a:r>
            <a:r>
              <a:rPr sz="2800" spc="-35" dirty="0">
                <a:latin typeface="+mj-lt"/>
                <a:cs typeface="Segoe Print"/>
              </a:rPr>
              <a:t> </a:t>
            </a:r>
            <a:r>
              <a:rPr sz="2800" dirty="0">
                <a:latin typeface="+mj-lt"/>
                <a:cs typeface="Segoe Print"/>
              </a:rPr>
              <a:t>for</a:t>
            </a:r>
            <a:r>
              <a:rPr sz="2800" spc="-35" dirty="0">
                <a:latin typeface="+mj-lt"/>
                <a:cs typeface="Segoe Print"/>
              </a:rPr>
              <a:t> </a:t>
            </a:r>
            <a:r>
              <a:rPr sz="2800" dirty="0">
                <a:latin typeface="+mj-lt"/>
                <a:cs typeface="Segoe Print"/>
              </a:rPr>
              <a:t>kNN.</a:t>
            </a:r>
          </a:p>
        </p:txBody>
      </p:sp>
    </p:spTree>
    <p:extLst>
      <p:ext uri="{BB962C8B-B14F-4D97-AF65-F5344CB8AC3E}">
        <p14:creationId xmlns:p14="http://schemas.microsoft.com/office/powerpoint/2010/main" val="921826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017" y="449872"/>
            <a:ext cx="7200897" cy="819371"/>
          </a:xfrm>
        </p:spPr>
        <p:txBody>
          <a:bodyPr/>
          <a:lstStyle/>
          <a:p>
            <a:r>
              <a:rPr lang="en-US" b="1" dirty="0">
                <a:solidFill>
                  <a:srgbClr val="C00000"/>
                </a:solidFill>
              </a:rPr>
              <a:t>KNN Complexity</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28" y="1468810"/>
            <a:ext cx="8857397" cy="4904697"/>
          </a:xfrm>
          <a:prstGeom prst="rect">
            <a:avLst/>
          </a:prstGeom>
        </p:spPr>
      </p:pic>
    </p:spTree>
    <p:extLst>
      <p:ext uri="{BB962C8B-B14F-4D97-AF65-F5344CB8AC3E}">
        <p14:creationId xmlns:p14="http://schemas.microsoft.com/office/powerpoint/2010/main" val="883494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27" y="1309685"/>
            <a:ext cx="7200897" cy="1303867"/>
          </a:xfrm>
        </p:spPr>
        <p:txBody>
          <a:bodyPr/>
          <a:lstStyle/>
          <a:p>
            <a:r>
              <a:rPr lang="en-US" b="1" spc="-25" dirty="0">
                <a:solidFill>
                  <a:srgbClr val="006FC0"/>
                </a:solidFill>
                <a:uFill>
                  <a:solidFill>
                    <a:srgbClr val="006FC0"/>
                  </a:solidFill>
                </a:uFill>
                <a:latin typeface="Calibri"/>
                <a:cs typeface="Calibri"/>
              </a:rPr>
              <a:t>Fast</a:t>
            </a:r>
            <a:r>
              <a:rPr lang="en-US" b="1" spc="-45" dirty="0">
                <a:solidFill>
                  <a:srgbClr val="006FC0"/>
                </a:solidFill>
                <a:uFill>
                  <a:solidFill>
                    <a:srgbClr val="006FC0"/>
                  </a:solidFill>
                </a:uFill>
                <a:latin typeface="Calibri"/>
                <a:cs typeface="Calibri"/>
              </a:rPr>
              <a:t> </a:t>
            </a:r>
            <a:r>
              <a:rPr lang="en-US" b="1" dirty="0" err="1">
                <a:solidFill>
                  <a:srgbClr val="006FC0"/>
                </a:solidFill>
                <a:uFill>
                  <a:solidFill>
                    <a:srgbClr val="006FC0"/>
                  </a:solidFill>
                </a:uFill>
                <a:latin typeface="Calibri"/>
                <a:cs typeface="Calibri"/>
              </a:rPr>
              <a:t>kNN</a:t>
            </a:r>
            <a:r>
              <a:rPr lang="en-US" b="1" dirty="0">
                <a:solidFill>
                  <a:srgbClr val="006FC0"/>
                </a:solidFill>
                <a:uFill>
                  <a:solidFill>
                    <a:srgbClr val="006FC0"/>
                  </a:solidFill>
                </a:uFill>
                <a:latin typeface="Calibri"/>
                <a:cs typeface="Calibri"/>
              </a:rPr>
              <a:t>:</a:t>
            </a:r>
            <a:endParaRPr lang="en-US" dirty="0"/>
          </a:p>
        </p:txBody>
      </p:sp>
      <p:sp>
        <p:nvSpPr>
          <p:cNvPr id="4" name="object 2"/>
          <p:cNvSpPr txBox="1"/>
          <p:nvPr/>
        </p:nvSpPr>
        <p:spPr>
          <a:xfrm>
            <a:off x="541897" y="1961618"/>
            <a:ext cx="8449702" cy="4221669"/>
          </a:xfrm>
          <a:prstGeom prst="rect">
            <a:avLst/>
          </a:prstGeom>
        </p:spPr>
        <p:txBody>
          <a:bodyPr vert="horz" wrap="square" lIns="0" tIns="12700" rIns="0" bIns="0" rtlCol="0">
            <a:spAutoFit/>
          </a:bodyPr>
          <a:lstStyle/>
          <a:p>
            <a:pPr marL="43180">
              <a:lnSpc>
                <a:spcPct val="100000"/>
              </a:lnSpc>
              <a:spcBef>
                <a:spcPts val="300"/>
              </a:spcBef>
            </a:pPr>
            <a:endParaRPr sz="3200" dirty="0">
              <a:latin typeface="+mj-lt"/>
              <a:cs typeface="Calibri"/>
            </a:endParaRPr>
          </a:p>
          <a:p>
            <a:pPr marL="355600" indent="-343535">
              <a:lnSpc>
                <a:spcPct val="100000"/>
              </a:lnSpc>
              <a:spcBef>
                <a:spcPts val="300"/>
              </a:spcBef>
              <a:buChar char="-"/>
              <a:tabLst>
                <a:tab pos="356235" algn="l"/>
              </a:tabLst>
            </a:pPr>
            <a:r>
              <a:rPr sz="3200" spc="-5" dirty="0">
                <a:latin typeface="+mj-lt"/>
                <a:cs typeface="Segoe Print"/>
              </a:rPr>
              <a:t>kNN</a:t>
            </a:r>
            <a:r>
              <a:rPr sz="3200" spc="-15" dirty="0">
                <a:latin typeface="+mj-lt"/>
                <a:cs typeface="Segoe Print"/>
              </a:rPr>
              <a:t> </a:t>
            </a:r>
            <a:r>
              <a:rPr sz="3200" spc="-5" dirty="0">
                <a:latin typeface="+mj-lt"/>
                <a:cs typeface="Segoe Print"/>
              </a:rPr>
              <a:t>Computational</a:t>
            </a:r>
            <a:r>
              <a:rPr sz="3200" spc="-15" dirty="0">
                <a:latin typeface="+mj-lt"/>
                <a:cs typeface="Segoe Print"/>
              </a:rPr>
              <a:t> </a:t>
            </a:r>
            <a:r>
              <a:rPr sz="3200" dirty="0">
                <a:latin typeface="+mj-lt"/>
                <a:cs typeface="Segoe Print"/>
              </a:rPr>
              <a:t>complexity:</a:t>
            </a:r>
            <a:r>
              <a:rPr sz="3200" spc="-20" dirty="0">
                <a:latin typeface="+mj-lt"/>
                <a:cs typeface="Segoe Print"/>
              </a:rPr>
              <a:t> </a:t>
            </a:r>
            <a:r>
              <a:rPr sz="3200" dirty="0">
                <a:latin typeface="+mj-lt"/>
                <a:cs typeface="Segoe Print"/>
              </a:rPr>
              <a:t>O(nd)</a:t>
            </a:r>
          </a:p>
          <a:p>
            <a:pPr marL="355600" indent="-343535">
              <a:lnSpc>
                <a:spcPct val="100000"/>
              </a:lnSpc>
              <a:spcBef>
                <a:spcPts val="300"/>
              </a:spcBef>
              <a:buChar char="-"/>
              <a:tabLst>
                <a:tab pos="356235" algn="l"/>
              </a:tabLst>
            </a:pPr>
            <a:r>
              <a:rPr sz="3200" dirty="0">
                <a:latin typeface="+mj-lt"/>
                <a:cs typeface="Segoe Print"/>
              </a:rPr>
              <a:t>How</a:t>
            </a:r>
            <a:r>
              <a:rPr sz="3200" spc="-20" dirty="0">
                <a:latin typeface="+mj-lt"/>
                <a:cs typeface="Segoe Print"/>
              </a:rPr>
              <a:t> </a:t>
            </a:r>
            <a:r>
              <a:rPr sz="3200" dirty="0">
                <a:latin typeface="+mj-lt"/>
                <a:cs typeface="Segoe Print"/>
              </a:rPr>
              <a:t>to</a:t>
            </a:r>
            <a:r>
              <a:rPr sz="3200" spc="-15" dirty="0">
                <a:latin typeface="+mj-lt"/>
                <a:cs typeface="Segoe Print"/>
              </a:rPr>
              <a:t> </a:t>
            </a:r>
            <a:r>
              <a:rPr sz="3200" dirty="0">
                <a:latin typeface="+mj-lt"/>
                <a:cs typeface="Segoe Print"/>
              </a:rPr>
              <a:t>make</a:t>
            </a:r>
            <a:r>
              <a:rPr sz="3200" spc="-10" dirty="0">
                <a:latin typeface="+mj-lt"/>
                <a:cs typeface="Segoe Print"/>
              </a:rPr>
              <a:t> </a:t>
            </a:r>
            <a:r>
              <a:rPr sz="3200" spc="-5" dirty="0">
                <a:latin typeface="+mj-lt"/>
                <a:cs typeface="Segoe Print"/>
              </a:rPr>
              <a:t>it</a:t>
            </a:r>
            <a:r>
              <a:rPr sz="3200" spc="-20" dirty="0">
                <a:latin typeface="+mj-lt"/>
                <a:cs typeface="Segoe Print"/>
              </a:rPr>
              <a:t> </a:t>
            </a:r>
            <a:r>
              <a:rPr sz="3200" dirty="0">
                <a:latin typeface="+mj-lt"/>
                <a:cs typeface="Segoe Print"/>
              </a:rPr>
              <a:t>faster?</a:t>
            </a:r>
          </a:p>
          <a:p>
            <a:pPr marL="812800" lvl="1" indent="-343535">
              <a:lnSpc>
                <a:spcPct val="100000"/>
              </a:lnSpc>
              <a:spcBef>
                <a:spcPts val="300"/>
              </a:spcBef>
              <a:buChar char="-"/>
              <a:tabLst>
                <a:tab pos="813435" algn="l"/>
              </a:tabLst>
            </a:pPr>
            <a:r>
              <a:rPr sz="3200" spc="-5" dirty="0">
                <a:latin typeface="+mj-lt"/>
                <a:cs typeface="Segoe Print"/>
              </a:rPr>
              <a:t>Dimensionality</a:t>
            </a:r>
            <a:r>
              <a:rPr sz="3200" spc="-30" dirty="0">
                <a:latin typeface="+mj-lt"/>
                <a:cs typeface="Segoe Print"/>
              </a:rPr>
              <a:t> </a:t>
            </a:r>
            <a:r>
              <a:rPr sz="3200" spc="-5" dirty="0">
                <a:latin typeface="+mj-lt"/>
                <a:cs typeface="Segoe Print"/>
              </a:rPr>
              <a:t>Reduction</a:t>
            </a:r>
            <a:endParaRPr sz="3200" dirty="0">
              <a:latin typeface="+mj-lt"/>
              <a:cs typeface="Segoe Print"/>
            </a:endParaRPr>
          </a:p>
          <a:p>
            <a:pPr marL="1270000" lvl="2" indent="-343535">
              <a:lnSpc>
                <a:spcPct val="100000"/>
              </a:lnSpc>
              <a:spcBef>
                <a:spcPts val="300"/>
              </a:spcBef>
              <a:buChar char="-"/>
              <a:tabLst>
                <a:tab pos="1270635" algn="l"/>
              </a:tabLst>
            </a:pPr>
            <a:r>
              <a:rPr sz="3200" dirty="0">
                <a:latin typeface="+mj-lt"/>
                <a:cs typeface="Segoe Print"/>
              </a:rPr>
              <a:t>Feature Selection (to</a:t>
            </a:r>
            <a:r>
              <a:rPr sz="3200" spc="-10" dirty="0">
                <a:latin typeface="+mj-lt"/>
                <a:cs typeface="Segoe Print"/>
              </a:rPr>
              <a:t> </a:t>
            </a:r>
            <a:r>
              <a:rPr sz="3200" spc="-5" dirty="0">
                <a:latin typeface="+mj-lt"/>
                <a:cs typeface="Segoe Print"/>
              </a:rPr>
              <a:t>be</a:t>
            </a:r>
            <a:r>
              <a:rPr sz="3200" spc="-10" dirty="0">
                <a:latin typeface="+mj-lt"/>
                <a:cs typeface="Segoe Print"/>
              </a:rPr>
              <a:t> </a:t>
            </a:r>
            <a:r>
              <a:rPr sz="3200" spc="-5" dirty="0">
                <a:latin typeface="+mj-lt"/>
                <a:cs typeface="Segoe Print"/>
              </a:rPr>
              <a:t>covered</a:t>
            </a:r>
            <a:r>
              <a:rPr sz="3200" spc="10" dirty="0">
                <a:latin typeface="+mj-lt"/>
                <a:cs typeface="Segoe Print"/>
              </a:rPr>
              <a:t> </a:t>
            </a:r>
            <a:r>
              <a:rPr sz="3200" spc="-5" dirty="0">
                <a:latin typeface="+mj-lt"/>
                <a:cs typeface="Segoe Print"/>
              </a:rPr>
              <a:t>later)</a:t>
            </a:r>
            <a:endParaRPr sz="3200" dirty="0">
              <a:latin typeface="+mj-lt"/>
              <a:cs typeface="Segoe Print"/>
            </a:endParaRPr>
          </a:p>
          <a:p>
            <a:pPr marL="1270000" lvl="2" indent="-343535">
              <a:lnSpc>
                <a:spcPct val="100000"/>
              </a:lnSpc>
              <a:spcBef>
                <a:spcPts val="300"/>
              </a:spcBef>
              <a:buChar char="-"/>
              <a:tabLst>
                <a:tab pos="1270635" algn="l"/>
              </a:tabLst>
            </a:pPr>
            <a:r>
              <a:rPr sz="3200" dirty="0">
                <a:latin typeface="+mj-lt"/>
                <a:cs typeface="Segoe Print"/>
              </a:rPr>
              <a:t>PCA</a:t>
            </a:r>
            <a:r>
              <a:rPr sz="3200" spc="-20" dirty="0">
                <a:latin typeface="+mj-lt"/>
                <a:cs typeface="Segoe Print"/>
              </a:rPr>
              <a:t> </a:t>
            </a:r>
            <a:r>
              <a:rPr sz="3200" dirty="0">
                <a:latin typeface="+mj-lt"/>
                <a:cs typeface="Segoe Print"/>
              </a:rPr>
              <a:t>(to</a:t>
            </a:r>
            <a:r>
              <a:rPr sz="3200" spc="-15" dirty="0">
                <a:latin typeface="+mj-lt"/>
                <a:cs typeface="Segoe Print"/>
              </a:rPr>
              <a:t> </a:t>
            </a:r>
            <a:r>
              <a:rPr sz="3200" spc="-10" dirty="0">
                <a:latin typeface="+mj-lt"/>
                <a:cs typeface="Segoe Print"/>
              </a:rPr>
              <a:t>be </a:t>
            </a:r>
            <a:r>
              <a:rPr sz="3200" spc="-5" dirty="0">
                <a:latin typeface="+mj-lt"/>
                <a:cs typeface="Segoe Print"/>
              </a:rPr>
              <a:t>covered)</a:t>
            </a:r>
            <a:endParaRPr sz="3200" dirty="0">
              <a:latin typeface="+mj-lt"/>
              <a:cs typeface="Segoe Print"/>
            </a:endParaRPr>
          </a:p>
          <a:p>
            <a:pPr marL="812800" lvl="1" indent="-343535">
              <a:lnSpc>
                <a:spcPct val="100000"/>
              </a:lnSpc>
              <a:spcBef>
                <a:spcPts val="300"/>
              </a:spcBef>
              <a:buChar char="-"/>
              <a:tabLst>
                <a:tab pos="813435" algn="l"/>
              </a:tabLst>
            </a:pPr>
            <a:r>
              <a:rPr sz="3200" dirty="0">
                <a:latin typeface="+mj-lt"/>
                <a:cs typeface="Segoe Print"/>
              </a:rPr>
              <a:t>Use</a:t>
            </a:r>
            <a:r>
              <a:rPr sz="3200" spc="-15" dirty="0">
                <a:latin typeface="+mj-lt"/>
                <a:cs typeface="Segoe Print"/>
              </a:rPr>
              <a:t> </a:t>
            </a:r>
            <a:r>
              <a:rPr sz="3200" dirty="0">
                <a:latin typeface="+mj-lt"/>
                <a:cs typeface="Segoe Print"/>
              </a:rPr>
              <a:t>efficient</a:t>
            </a:r>
            <a:r>
              <a:rPr sz="3200" spc="-10" dirty="0">
                <a:latin typeface="+mj-lt"/>
                <a:cs typeface="Segoe Print"/>
              </a:rPr>
              <a:t> </a:t>
            </a:r>
            <a:r>
              <a:rPr sz="3200" dirty="0">
                <a:latin typeface="+mj-lt"/>
                <a:cs typeface="Segoe Print"/>
              </a:rPr>
              <a:t>method</a:t>
            </a:r>
            <a:r>
              <a:rPr sz="3200" spc="-10" dirty="0">
                <a:latin typeface="+mj-lt"/>
                <a:cs typeface="Segoe Print"/>
              </a:rPr>
              <a:t> </a:t>
            </a:r>
            <a:r>
              <a:rPr sz="3200" dirty="0">
                <a:latin typeface="+mj-lt"/>
                <a:cs typeface="Segoe Print"/>
              </a:rPr>
              <a:t>to</a:t>
            </a:r>
            <a:r>
              <a:rPr sz="3200" spc="-5" dirty="0">
                <a:latin typeface="+mj-lt"/>
                <a:cs typeface="Segoe Print"/>
              </a:rPr>
              <a:t> </a:t>
            </a:r>
            <a:r>
              <a:rPr sz="3200" dirty="0">
                <a:latin typeface="+mj-lt"/>
                <a:cs typeface="Segoe Print"/>
              </a:rPr>
              <a:t>find</a:t>
            </a:r>
            <a:r>
              <a:rPr sz="3200" spc="-15" dirty="0">
                <a:latin typeface="+mj-lt"/>
                <a:cs typeface="Segoe Print"/>
              </a:rPr>
              <a:t> </a:t>
            </a:r>
            <a:r>
              <a:rPr sz="3200" spc="-5" dirty="0">
                <a:latin typeface="+mj-lt"/>
                <a:cs typeface="Segoe Print"/>
              </a:rPr>
              <a:t>nearest</a:t>
            </a:r>
            <a:r>
              <a:rPr sz="3200" spc="-15" dirty="0">
                <a:latin typeface="+mj-lt"/>
                <a:cs typeface="Segoe Print"/>
              </a:rPr>
              <a:t> </a:t>
            </a:r>
            <a:r>
              <a:rPr sz="3200" dirty="0">
                <a:latin typeface="+mj-lt"/>
                <a:cs typeface="Segoe Print"/>
              </a:rPr>
              <a:t>neighbors</a:t>
            </a:r>
          </a:p>
          <a:p>
            <a:pPr marL="1270000" lvl="2" indent="-343535">
              <a:lnSpc>
                <a:spcPct val="100000"/>
              </a:lnSpc>
              <a:spcBef>
                <a:spcPts val="300"/>
              </a:spcBef>
              <a:buChar char="-"/>
              <a:tabLst>
                <a:tab pos="1270635" algn="l"/>
              </a:tabLst>
            </a:pPr>
            <a:r>
              <a:rPr sz="3200" spc="-5" dirty="0">
                <a:latin typeface="+mj-lt"/>
                <a:cs typeface="Segoe Print"/>
              </a:rPr>
              <a:t>KD</a:t>
            </a:r>
            <a:r>
              <a:rPr sz="3200" spc="-45" dirty="0">
                <a:latin typeface="+mj-lt"/>
                <a:cs typeface="Segoe Print"/>
              </a:rPr>
              <a:t> </a:t>
            </a:r>
            <a:r>
              <a:rPr sz="3200" dirty="0">
                <a:latin typeface="+mj-lt"/>
                <a:cs typeface="Segoe Print"/>
              </a:rPr>
              <a:t>Tree</a:t>
            </a:r>
          </a:p>
        </p:txBody>
      </p:sp>
    </p:spTree>
    <p:extLst>
      <p:ext uri="{BB962C8B-B14F-4D97-AF65-F5344CB8AC3E}">
        <p14:creationId xmlns:p14="http://schemas.microsoft.com/office/powerpoint/2010/main" val="85766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573208" y="978036"/>
            <a:ext cx="7902055" cy="5214248"/>
          </a:xfrm>
          <a:prstGeom prst="rect">
            <a:avLst/>
          </a:prstGeom>
        </p:spPr>
        <p:txBody>
          <a:bodyPr vert="horz" wrap="square" lIns="0" tIns="12700" rIns="0" bIns="0" rtlCol="0">
            <a:spAutoFit/>
          </a:bodyPr>
          <a:lstStyle/>
          <a:p>
            <a:pPr marL="355600" indent="-343535">
              <a:lnSpc>
                <a:spcPct val="100000"/>
              </a:lnSpc>
              <a:spcBef>
                <a:spcPts val="2020"/>
              </a:spcBef>
              <a:buChar char="-"/>
              <a:tabLst>
                <a:tab pos="355600" algn="l"/>
                <a:tab pos="356235" algn="l"/>
              </a:tabLst>
            </a:pPr>
            <a:r>
              <a:rPr sz="2800" spc="-5" dirty="0">
                <a:latin typeface="Perpetua" pitchFamily="18" charset="0"/>
                <a:cs typeface="Segoe Print"/>
              </a:rPr>
              <a:t>k-Dimensional</a:t>
            </a:r>
            <a:r>
              <a:rPr sz="2800" spc="-60" dirty="0">
                <a:latin typeface="Perpetua" pitchFamily="18" charset="0"/>
                <a:cs typeface="Segoe Print"/>
              </a:rPr>
              <a:t> </a:t>
            </a:r>
            <a:r>
              <a:rPr sz="2800" dirty="0">
                <a:latin typeface="Perpetua" pitchFamily="18" charset="0"/>
                <a:cs typeface="Segoe Print"/>
              </a:rPr>
              <a:t>tree</a:t>
            </a:r>
          </a:p>
          <a:p>
            <a:pPr marL="812800" lvl="1" indent="-343535">
              <a:lnSpc>
                <a:spcPct val="100000"/>
              </a:lnSpc>
              <a:spcBef>
                <a:spcPts val="1200"/>
              </a:spcBef>
              <a:buChar char="-"/>
              <a:tabLst>
                <a:tab pos="812800" algn="l"/>
                <a:tab pos="813435" algn="l"/>
              </a:tabLst>
            </a:pPr>
            <a:r>
              <a:rPr sz="2800" dirty="0">
                <a:latin typeface="Perpetua" pitchFamily="18" charset="0"/>
                <a:cs typeface="Segoe Print"/>
              </a:rPr>
              <a:t>Extended</a:t>
            </a:r>
            <a:r>
              <a:rPr sz="2800" spc="-30" dirty="0">
                <a:latin typeface="Perpetua" pitchFamily="18" charset="0"/>
                <a:cs typeface="Segoe Print"/>
              </a:rPr>
              <a:t> </a:t>
            </a:r>
            <a:r>
              <a:rPr sz="2800" dirty="0">
                <a:latin typeface="Perpetua" pitchFamily="18" charset="0"/>
                <a:cs typeface="Segoe Print"/>
              </a:rPr>
              <a:t>version</a:t>
            </a:r>
            <a:r>
              <a:rPr sz="2800" spc="-35" dirty="0">
                <a:latin typeface="Perpetua" pitchFamily="18" charset="0"/>
                <a:cs typeface="Segoe Print"/>
              </a:rPr>
              <a:t> </a:t>
            </a:r>
            <a:r>
              <a:rPr sz="2800" dirty="0">
                <a:latin typeface="Perpetua" pitchFamily="18" charset="0"/>
                <a:cs typeface="Segoe Print"/>
              </a:rPr>
              <a:t>of</a:t>
            </a:r>
            <a:r>
              <a:rPr sz="2800" spc="-10" dirty="0">
                <a:latin typeface="Perpetua" pitchFamily="18" charset="0"/>
                <a:cs typeface="Segoe Print"/>
              </a:rPr>
              <a:t> </a:t>
            </a:r>
            <a:r>
              <a:rPr sz="2800" spc="-5" dirty="0">
                <a:latin typeface="Perpetua" pitchFamily="18" charset="0"/>
                <a:cs typeface="Segoe Print"/>
              </a:rPr>
              <a:t>binary</a:t>
            </a:r>
            <a:r>
              <a:rPr sz="2800" spc="-15" dirty="0">
                <a:latin typeface="Perpetua" pitchFamily="18" charset="0"/>
                <a:cs typeface="Segoe Print"/>
              </a:rPr>
              <a:t> </a:t>
            </a:r>
            <a:r>
              <a:rPr sz="2800" spc="-5" dirty="0">
                <a:latin typeface="Perpetua" pitchFamily="18" charset="0"/>
                <a:cs typeface="Segoe Print"/>
              </a:rPr>
              <a:t>search</a:t>
            </a:r>
            <a:r>
              <a:rPr sz="2800" spc="-30" dirty="0">
                <a:latin typeface="Perpetua" pitchFamily="18" charset="0"/>
                <a:cs typeface="Segoe Print"/>
              </a:rPr>
              <a:t> </a:t>
            </a:r>
            <a:r>
              <a:rPr sz="2800" spc="-5" dirty="0">
                <a:latin typeface="Perpetua" pitchFamily="18" charset="0"/>
                <a:cs typeface="Segoe Print"/>
              </a:rPr>
              <a:t>tree</a:t>
            </a:r>
            <a:r>
              <a:rPr sz="2800" spc="-15" dirty="0">
                <a:latin typeface="Perpetua" pitchFamily="18" charset="0"/>
                <a:cs typeface="Segoe Print"/>
              </a:rPr>
              <a:t> </a:t>
            </a:r>
            <a:r>
              <a:rPr sz="2800" dirty="0">
                <a:latin typeface="Perpetua" pitchFamily="18" charset="0"/>
                <a:cs typeface="Segoe Print"/>
              </a:rPr>
              <a:t>in</a:t>
            </a:r>
            <a:r>
              <a:rPr sz="2800" spc="-5" dirty="0">
                <a:latin typeface="Perpetua" pitchFamily="18" charset="0"/>
                <a:cs typeface="Segoe Print"/>
              </a:rPr>
              <a:t> </a:t>
            </a:r>
            <a:r>
              <a:rPr sz="2800" dirty="0">
                <a:latin typeface="Perpetua" pitchFamily="18" charset="0"/>
                <a:cs typeface="Segoe Print"/>
              </a:rPr>
              <a:t>higher</a:t>
            </a:r>
            <a:r>
              <a:rPr sz="2800" spc="-30" dirty="0">
                <a:latin typeface="Perpetua" pitchFamily="18" charset="0"/>
                <a:cs typeface="Segoe Print"/>
              </a:rPr>
              <a:t> </a:t>
            </a:r>
            <a:r>
              <a:rPr sz="2800" spc="-5" dirty="0">
                <a:latin typeface="Perpetua" pitchFamily="18" charset="0"/>
                <a:cs typeface="Segoe Print"/>
              </a:rPr>
              <a:t>dimension</a:t>
            </a:r>
            <a:endParaRPr sz="2800" dirty="0">
              <a:latin typeface="Perpetua" pitchFamily="18" charset="0"/>
              <a:cs typeface="Segoe Print"/>
            </a:endParaRPr>
          </a:p>
          <a:p>
            <a:pPr marL="355600" indent="-343535">
              <a:lnSpc>
                <a:spcPct val="100000"/>
              </a:lnSpc>
              <a:spcBef>
                <a:spcPts val="5"/>
              </a:spcBef>
              <a:buChar char="-"/>
              <a:tabLst>
                <a:tab pos="355600" algn="l"/>
                <a:tab pos="356235" algn="l"/>
              </a:tabLst>
            </a:pPr>
            <a:r>
              <a:rPr sz="2800" dirty="0">
                <a:latin typeface="Perpetua" pitchFamily="18" charset="0"/>
                <a:cs typeface="Segoe Print"/>
              </a:rPr>
              <a:t>Pick</a:t>
            </a:r>
            <a:r>
              <a:rPr sz="2800" spc="-10" dirty="0">
                <a:latin typeface="Perpetua" pitchFamily="18" charset="0"/>
                <a:cs typeface="Segoe Print"/>
              </a:rPr>
              <a:t> </a:t>
            </a:r>
            <a:r>
              <a:rPr sz="2800" spc="-5" dirty="0">
                <a:latin typeface="Perpetua" pitchFamily="18" charset="0"/>
                <a:cs typeface="Segoe Print"/>
              </a:rPr>
              <a:t>the</a:t>
            </a:r>
            <a:r>
              <a:rPr sz="2800" spc="-20" dirty="0">
                <a:latin typeface="Perpetua" pitchFamily="18" charset="0"/>
                <a:cs typeface="Segoe Print"/>
              </a:rPr>
              <a:t> </a:t>
            </a:r>
            <a:r>
              <a:rPr sz="2800" spc="-5" dirty="0">
                <a:latin typeface="Perpetua" pitchFamily="18" charset="0"/>
                <a:cs typeface="Segoe Print"/>
              </a:rPr>
              <a:t>splitting</a:t>
            </a:r>
            <a:r>
              <a:rPr sz="2800" spc="-20" dirty="0">
                <a:latin typeface="Perpetua" pitchFamily="18" charset="0"/>
                <a:cs typeface="Segoe Print"/>
              </a:rPr>
              <a:t> </a:t>
            </a:r>
            <a:r>
              <a:rPr sz="2800" spc="-5" dirty="0">
                <a:latin typeface="Perpetua" pitchFamily="18" charset="0"/>
                <a:cs typeface="Segoe Print"/>
              </a:rPr>
              <a:t>dimension</a:t>
            </a:r>
            <a:endParaRPr sz="2800" dirty="0">
              <a:latin typeface="Perpetua" pitchFamily="18" charset="0"/>
              <a:cs typeface="Segoe Print"/>
            </a:endParaRPr>
          </a:p>
          <a:p>
            <a:pPr marL="812800" lvl="1" indent="-343535">
              <a:lnSpc>
                <a:spcPct val="100000"/>
              </a:lnSpc>
              <a:spcBef>
                <a:spcPts val="1200"/>
              </a:spcBef>
              <a:buChar char="-"/>
              <a:tabLst>
                <a:tab pos="812800" algn="l"/>
                <a:tab pos="813435" algn="l"/>
              </a:tabLst>
            </a:pPr>
            <a:r>
              <a:rPr sz="2800" dirty="0">
                <a:latin typeface="Perpetua" pitchFamily="18" charset="0"/>
                <a:cs typeface="Segoe Print"/>
              </a:rPr>
              <a:t>Randomly</a:t>
            </a:r>
          </a:p>
          <a:p>
            <a:pPr marL="812800" lvl="1" indent="-343535">
              <a:lnSpc>
                <a:spcPct val="100000"/>
              </a:lnSpc>
              <a:spcBef>
                <a:spcPts val="1200"/>
              </a:spcBef>
              <a:buChar char="-"/>
              <a:tabLst>
                <a:tab pos="812800" algn="l"/>
                <a:tab pos="813435" algn="l"/>
              </a:tabLst>
            </a:pPr>
            <a:r>
              <a:rPr sz="2800" spc="-5" dirty="0">
                <a:latin typeface="Perpetua" pitchFamily="18" charset="0"/>
                <a:cs typeface="Segoe Print"/>
              </a:rPr>
              <a:t>Large</a:t>
            </a:r>
            <a:r>
              <a:rPr sz="2800" spc="-35" dirty="0">
                <a:latin typeface="Perpetua" pitchFamily="18" charset="0"/>
                <a:cs typeface="Segoe Print"/>
              </a:rPr>
              <a:t> </a:t>
            </a:r>
            <a:r>
              <a:rPr sz="2800" dirty="0">
                <a:latin typeface="Perpetua" pitchFamily="18" charset="0"/>
                <a:cs typeface="Segoe Print"/>
              </a:rPr>
              <a:t>variance</a:t>
            </a:r>
            <a:r>
              <a:rPr sz="2800" spc="-50" dirty="0">
                <a:latin typeface="Perpetua" pitchFamily="18" charset="0"/>
                <a:cs typeface="Segoe Print"/>
              </a:rPr>
              <a:t> </a:t>
            </a:r>
            <a:r>
              <a:rPr sz="2800" spc="-5" dirty="0">
                <a:latin typeface="Perpetua" pitchFamily="18" charset="0"/>
                <a:cs typeface="Segoe Print"/>
              </a:rPr>
              <a:t>dimension</a:t>
            </a:r>
            <a:endParaRPr sz="2800" dirty="0">
              <a:latin typeface="Perpetua" pitchFamily="18" charset="0"/>
              <a:cs typeface="Segoe Print"/>
            </a:endParaRPr>
          </a:p>
          <a:p>
            <a:pPr marL="355600" marR="5080" indent="-343535">
              <a:lnSpc>
                <a:spcPct val="150000"/>
              </a:lnSpc>
              <a:buChar char="-"/>
              <a:tabLst>
                <a:tab pos="355600" algn="l"/>
                <a:tab pos="356235" algn="l"/>
              </a:tabLst>
            </a:pPr>
            <a:r>
              <a:rPr sz="2800" dirty="0">
                <a:latin typeface="Perpetua" pitchFamily="18" charset="0"/>
                <a:cs typeface="Segoe Print"/>
              </a:rPr>
              <a:t>Pick </a:t>
            </a:r>
            <a:r>
              <a:rPr sz="2800" spc="-5" dirty="0">
                <a:latin typeface="Perpetua" pitchFamily="18" charset="0"/>
                <a:cs typeface="Segoe Print"/>
              </a:rPr>
              <a:t>the middle </a:t>
            </a:r>
            <a:r>
              <a:rPr sz="2800" dirty="0">
                <a:latin typeface="Perpetua" pitchFamily="18" charset="0"/>
                <a:cs typeface="Segoe Print"/>
              </a:rPr>
              <a:t>value </a:t>
            </a:r>
            <a:r>
              <a:rPr sz="2800" spc="-5" dirty="0">
                <a:latin typeface="Perpetua" pitchFamily="18" charset="0"/>
                <a:cs typeface="Segoe Print"/>
              </a:rPr>
              <a:t>of </a:t>
            </a:r>
            <a:r>
              <a:rPr sz="2800" dirty="0">
                <a:latin typeface="Perpetua" pitchFamily="18" charset="0"/>
                <a:cs typeface="Segoe Print"/>
              </a:rPr>
              <a:t>the </a:t>
            </a:r>
            <a:r>
              <a:rPr sz="2800" spc="-5" dirty="0">
                <a:latin typeface="Perpetua" pitchFamily="18" charset="0"/>
                <a:cs typeface="Segoe Print"/>
              </a:rPr>
              <a:t>feature </a:t>
            </a:r>
            <a:r>
              <a:rPr sz="2800" dirty="0">
                <a:latin typeface="Perpetua" pitchFamily="18" charset="0"/>
                <a:cs typeface="Segoe Print"/>
              </a:rPr>
              <a:t>along the </a:t>
            </a:r>
            <a:r>
              <a:rPr sz="2800" spc="-5" dirty="0">
                <a:latin typeface="Perpetua" pitchFamily="18" charset="0"/>
                <a:cs typeface="Segoe Print"/>
              </a:rPr>
              <a:t>selected dimension after sorting </a:t>
            </a:r>
            <a:r>
              <a:rPr sz="2800" dirty="0">
                <a:latin typeface="Perpetua" pitchFamily="18" charset="0"/>
                <a:cs typeface="Segoe Print"/>
              </a:rPr>
              <a:t>along </a:t>
            </a:r>
            <a:r>
              <a:rPr sz="2800" spc="-785" dirty="0">
                <a:latin typeface="Perpetua" pitchFamily="18" charset="0"/>
                <a:cs typeface="Segoe Print"/>
              </a:rPr>
              <a:t> </a:t>
            </a:r>
            <a:r>
              <a:rPr sz="2800" dirty="0">
                <a:latin typeface="Perpetua" pitchFamily="18" charset="0"/>
                <a:cs typeface="Segoe Print"/>
              </a:rPr>
              <a:t>that</a:t>
            </a:r>
            <a:r>
              <a:rPr sz="2800" spc="-15" dirty="0">
                <a:latin typeface="Perpetua" pitchFamily="18" charset="0"/>
                <a:cs typeface="Segoe Print"/>
              </a:rPr>
              <a:t> </a:t>
            </a:r>
            <a:r>
              <a:rPr sz="2800" spc="-5" dirty="0">
                <a:latin typeface="Perpetua" pitchFamily="18" charset="0"/>
                <a:cs typeface="Segoe Print"/>
              </a:rPr>
              <a:t>dimension.</a:t>
            </a:r>
            <a:endParaRPr sz="2800" dirty="0">
              <a:latin typeface="Perpetua" pitchFamily="18" charset="0"/>
              <a:cs typeface="Segoe Print"/>
            </a:endParaRPr>
          </a:p>
          <a:p>
            <a:pPr marL="355600" indent="-343535">
              <a:lnSpc>
                <a:spcPct val="100000"/>
              </a:lnSpc>
              <a:buChar char="-"/>
              <a:tabLst>
                <a:tab pos="355600" algn="l"/>
                <a:tab pos="356235" algn="l"/>
              </a:tabLst>
            </a:pPr>
            <a:r>
              <a:rPr sz="2800" dirty="0">
                <a:latin typeface="Perpetua" pitchFamily="18" charset="0"/>
                <a:cs typeface="Segoe Print"/>
              </a:rPr>
              <a:t>Use</a:t>
            </a:r>
            <a:r>
              <a:rPr sz="2800" spc="-10" dirty="0">
                <a:latin typeface="Perpetua" pitchFamily="18" charset="0"/>
                <a:cs typeface="Segoe Print"/>
              </a:rPr>
              <a:t> </a:t>
            </a:r>
            <a:r>
              <a:rPr sz="2800" dirty="0">
                <a:latin typeface="Perpetua" pitchFamily="18" charset="0"/>
                <a:cs typeface="Segoe Print"/>
              </a:rPr>
              <a:t>this</a:t>
            </a:r>
            <a:r>
              <a:rPr sz="2800" spc="-10" dirty="0">
                <a:latin typeface="Perpetua" pitchFamily="18" charset="0"/>
                <a:cs typeface="Segoe Print"/>
              </a:rPr>
              <a:t> </a:t>
            </a:r>
            <a:r>
              <a:rPr sz="2800" dirty="0">
                <a:latin typeface="Perpetua" pitchFamily="18" charset="0"/>
                <a:cs typeface="Segoe Print"/>
              </a:rPr>
              <a:t>value</a:t>
            </a:r>
            <a:r>
              <a:rPr sz="2800" spc="5" dirty="0">
                <a:latin typeface="Perpetua" pitchFamily="18" charset="0"/>
                <a:cs typeface="Segoe Print"/>
              </a:rPr>
              <a:t> </a:t>
            </a:r>
            <a:r>
              <a:rPr sz="2800" spc="-5" dirty="0">
                <a:latin typeface="Perpetua" pitchFamily="18" charset="0"/>
                <a:cs typeface="Segoe Print"/>
              </a:rPr>
              <a:t>as</a:t>
            </a:r>
            <a:r>
              <a:rPr sz="2800" spc="-10" dirty="0">
                <a:latin typeface="Perpetua" pitchFamily="18" charset="0"/>
                <a:cs typeface="Segoe Print"/>
              </a:rPr>
              <a:t> </a:t>
            </a:r>
            <a:r>
              <a:rPr sz="2800" dirty="0">
                <a:latin typeface="Perpetua" pitchFamily="18" charset="0"/>
                <a:cs typeface="Segoe Print"/>
              </a:rPr>
              <a:t>the</a:t>
            </a:r>
            <a:r>
              <a:rPr sz="2800" spc="-15" dirty="0">
                <a:latin typeface="Perpetua" pitchFamily="18" charset="0"/>
                <a:cs typeface="Segoe Print"/>
              </a:rPr>
              <a:t> </a:t>
            </a:r>
            <a:r>
              <a:rPr sz="2800" spc="-5" dirty="0">
                <a:latin typeface="Perpetua" pitchFamily="18" charset="0"/>
                <a:cs typeface="Segoe Print"/>
              </a:rPr>
              <a:t>root</a:t>
            </a:r>
            <a:r>
              <a:rPr sz="2800" spc="-15" dirty="0">
                <a:latin typeface="Perpetua" pitchFamily="18" charset="0"/>
                <a:cs typeface="Segoe Print"/>
              </a:rPr>
              <a:t> </a:t>
            </a:r>
            <a:r>
              <a:rPr sz="2800" spc="-5" dirty="0">
                <a:latin typeface="Perpetua" pitchFamily="18" charset="0"/>
                <a:cs typeface="Segoe Print"/>
              </a:rPr>
              <a:t>node</a:t>
            </a:r>
            <a:r>
              <a:rPr sz="2800" spc="-10" dirty="0">
                <a:latin typeface="Perpetua" pitchFamily="18" charset="0"/>
                <a:cs typeface="Segoe Print"/>
              </a:rPr>
              <a:t> </a:t>
            </a:r>
            <a:r>
              <a:rPr sz="2800" dirty="0">
                <a:latin typeface="Perpetua" pitchFamily="18" charset="0"/>
                <a:cs typeface="Segoe Print"/>
              </a:rPr>
              <a:t>and</a:t>
            </a:r>
            <a:r>
              <a:rPr sz="2800" spc="-10" dirty="0">
                <a:latin typeface="Perpetua" pitchFamily="18" charset="0"/>
                <a:cs typeface="Segoe Print"/>
              </a:rPr>
              <a:t> </a:t>
            </a:r>
            <a:r>
              <a:rPr sz="2800" dirty="0">
                <a:latin typeface="Perpetua" pitchFamily="18" charset="0"/>
                <a:cs typeface="Segoe Print"/>
              </a:rPr>
              <a:t>construct</a:t>
            </a:r>
            <a:r>
              <a:rPr sz="2800" spc="-35" dirty="0">
                <a:latin typeface="Perpetua" pitchFamily="18" charset="0"/>
                <a:cs typeface="Segoe Print"/>
              </a:rPr>
              <a:t> </a:t>
            </a:r>
            <a:r>
              <a:rPr sz="2800" dirty="0">
                <a:latin typeface="Perpetua" pitchFamily="18" charset="0"/>
                <a:cs typeface="Segoe Print"/>
              </a:rPr>
              <a:t>a </a:t>
            </a:r>
            <a:r>
              <a:rPr sz="2800" spc="-5" dirty="0">
                <a:latin typeface="Perpetua" pitchFamily="18" charset="0"/>
                <a:cs typeface="Segoe Print"/>
              </a:rPr>
              <a:t>binary</a:t>
            </a:r>
            <a:r>
              <a:rPr sz="2800" spc="-15" dirty="0">
                <a:latin typeface="Perpetua" pitchFamily="18" charset="0"/>
                <a:cs typeface="Segoe Print"/>
              </a:rPr>
              <a:t> </a:t>
            </a:r>
            <a:r>
              <a:rPr sz="2800" dirty="0">
                <a:latin typeface="Perpetua" pitchFamily="18" charset="0"/>
                <a:cs typeface="Segoe Print"/>
              </a:rPr>
              <a:t>tree</a:t>
            </a:r>
            <a:r>
              <a:rPr sz="2800" spc="-20" dirty="0">
                <a:latin typeface="Perpetua" pitchFamily="18" charset="0"/>
                <a:cs typeface="Segoe Print"/>
              </a:rPr>
              <a:t> </a:t>
            </a:r>
            <a:r>
              <a:rPr sz="2800" dirty="0">
                <a:latin typeface="Perpetua" pitchFamily="18" charset="0"/>
                <a:cs typeface="Segoe Print"/>
              </a:rPr>
              <a:t>and</a:t>
            </a:r>
            <a:r>
              <a:rPr sz="2800" spc="-5" dirty="0">
                <a:latin typeface="Perpetua" pitchFamily="18" charset="0"/>
                <a:cs typeface="Segoe Print"/>
              </a:rPr>
              <a:t> </a:t>
            </a:r>
            <a:r>
              <a:rPr sz="2800" dirty="0">
                <a:latin typeface="Perpetua" pitchFamily="18" charset="0"/>
                <a:cs typeface="Segoe Print"/>
              </a:rPr>
              <a:t>keep</a:t>
            </a:r>
            <a:r>
              <a:rPr sz="2800" spc="-25" dirty="0">
                <a:latin typeface="Perpetua" pitchFamily="18" charset="0"/>
                <a:cs typeface="Segoe Print"/>
              </a:rPr>
              <a:t> </a:t>
            </a:r>
            <a:r>
              <a:rPr sz="2800" spc="-5" dirty="0">
                <a:latin typeface="Perpetua" pitchFamily="18" charset="0"/>
                <a:cs typeface="Segoe Print"/>
              </a:rPr>
              <a:t>going.</a:t>
            </a:r>
            <a:endParaRPr sz="2800" dirty="0">
              <a:latin typeface="Perpetua" pitchFamily="18" charset="0"/>
              <a:cs typeface="Segoe Print"/>
            </a:endParaRPr>
          </a:p>
        </p:txBody>
      </p:sp>
      <p:sp>
        <p:nvSpPr>
          <p:cNvPr id="5" name="Rectangle 4"/>
          <p:cNvSpPr/>
          <p:nvPr/>
        </p:nvSpPr>
        <p:spPr>
          <a:xfrm>
            <a:off x="2647666" y="323713"/>
            <a:ext cx="2893325" cy="584775"/>
          </a:xfrm>
          <a:prstGeom prst="rect">
            <a:avLst/>
          </a:prstGeom>
          <a:solidFill>
            <a:schemeClr val="accent5">
              <a:lumMod val="60000"/>
              <a:lumOff val="40000"/>
            </a:schemeClr>
          </a:solidFill>
        </p:spPr>
        <p:txBody>
          <a:bodyPr wrap="square">
            <a:spAutoFit/>
          </a:bodyPr>
          <a:lstStyle/>
          <a:p>
            <a:r>
              <a:rPr lang="en-US" sz="3200" b="1" spc="-5" dirty="0">
                <a:solidFill>
                  <a:srgbClr val="006FC0"/>
                </a:solidFill>
                <a:uFill>
                  <a:solidFill>
                    <a:srgbClr val="006FC0"/>
                  </a:solidFill>
                </a:uFill>
                <a:latin typeface="Calibri"/>
                <a:cs typeface="Calibri"/>
              </a:rPr>
              <a:t>K-D</a:t>
            </a:r>
            <a:r>
              <a:rPr lang="en-US" sz="3200" b="1" spc="-35" dirty="0">
                <a:solidFill>
                  <a:srgbClr val="006FC0"/>
                </a:solidFill>
                <a:uFill>
                  <a:solidFill>
                    <a:srgbClr val="006FC0"/>
                  </a:solidFill>
                </a:uFill>
                <a:latin typeface="Calibri"/>
                <a:cs typeface="Calibri"/>
              </a:rPr>
              <a:t> Tree:</a:t>
            </a:r>
            <a:endParaRPr lang="en-US" sz="3200" dirty="0"/>
          </a:p>
        </p:txBody>
      </p:sp>
    </p:spTree>
    <p:extLst>
      <p:ext uri="{BB962C8B-B14F-4D97-AF65-F5344CB8AC3E}">
        <p14:creationId xmlns:p14="http://schemas.microsoft.com/office/powerpoint/2010/main" val="310136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down)">
                                      <p:cBhvr>
                                        <p:cTn id="15" dur="500"/>
                                        <p:tgtEl>
                                          <p:spTgt spid="4">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wipe(down)">
                                      <p:cBhvr>
                                        <p:cTn id="18" dur="500"/>
                                        <p:tgtEl>
                                          <p:spTgt spid="4">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down)">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barn(inVertical)">
                                      <p:cBhvr>
                                        <p:cTn id="26" dur="500"/>
                                        <p:tgtEl>
                                          <p:spTgt spid="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barn(inVertical)">
                                      <p:cBhvr>
                                        <p:cTn id="3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563" t="43162" r="8545" b="1653"/>
          <a:stretch/>
        </p:blipFill>
        <p:spPr bwMode="auto">
          <a:xfrm>
            <a:off x="5254389" y="2866030"/>
            <a:ext cx="3807723" cy="3875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2">
            <a:duotone>
              <a:prstClr val="black"/>
              <a:schemeClr val="accent5">
                <a:tint val="45000"/>
                <a:satMod val="400000"/>
              </a:schemeClr>
            </a:duotone>
            <a:extLst>
              <a:ext uri="{28A0092B-C50C-407E-A947-70E740481C1C}">
                <a14:useLocalDpi xmlns:a14="http://schemas.microsoft.com/office/drawing/2010/main" val="0"/>
              </a:ext>
            </a:extLst>
          </a:blip>
          <a:srcRect l="9291" t="4299" r="8545" b="59008"/>
          <a:stretch/>
        </p:blipFill>
        <p:spPr bwMode="auto">
          <a:xfrm>
            <a:off x="193341" y="288877"/>
            <a:ext cx="8623113" cy="2577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291" t="57120" r="42957" b="1653"/>
          <a:stretch/>
        </p:blipFill>
        <p:spPr bwMode="auto">
          <a:xfrm>
            <a:off x="-11378" y="2893322"/>
            <a:ext cx="5511422" cy="3823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838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8"/>
                                        </p:tgtEl>
                                        <p:attrNameLst>
                                          <p:attrName>style.visibility</p:attrName>
                                        </p:attrNameLst>
                                      </p:cBhvr>
                                      <p:to>
                                        <p:strVal val="visible"/>
                                      </p:to>
                                    </p:set>
                                    <p:animEffect transition="in" filter="barn(inVertical)">
                                      <p:cBhvr>
                                        <p:cTn id="1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290" t="34209" r="41569" b="1492"/>
          <a:stretch/>
        </p:blipFill>
        <p:spPr bwMode="auto">
          <a:xfrm>
            <a:off x="81888" y="1009937"/>
            <a:ext cx="5691115" cy="5445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8413" t="45821" r="8322" b="1492"/>
          <a:stretch/>
        </p:blipFill>
        <p:spPr bwMode="auto">
          <a:xfrm>
            <a:off x="5868533" y="1842448"/>
            <a:ext cx="3248168" cy="401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014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2410691"/>
            <a:ext cx="1938395" cy="3574473"/>
          </a:xfrm>
        </p:spPr>
      </p:pic>
    </p:spTree>
    <p:extLst>
      <p:ext uri="{BB962C8B-B14F-4D97-AF65-F5344CB8AC3E}">
        <p14:creationId xmlns:p14="http://schemas.microsoft.com/office/powerpoint/2010/main" val="3499839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7EC7-0376-4129-A942-75AA84F61075}"/>
              </a:ext>
            </a:extLst>
          </p:cNvPr>
          <p:cNvSpPr>
            <a:spLocks noGrp="1"/>
          </p:cNvSpPr>
          <p:nvPr>
            <p:ph type="title"/>
          </p:nvPr>
        </p:nvSpPr>
        <p:spPr>
          <a:xfrm rot="5791929">
            <a:off x="-2191028" y="2947054"/>
            <a:ext cx="6510700" cy="648736"/>
          </a:xfrm>
          <a:solidFill>
            <a:schemeClr val="bg2">
              <a:lumMod val="20000"/>
              <a:lumOff val="80000"/>
            </a:schemeClr>
          </a:solidFill>
        </p:spPr>
        <p:txBody>
          <a:bodyPr>
            <a:normAutofit fontScale="90000"/>
          </a:bodyPr>
          <a:lstStyle/>
          <a:p>
            <a:r>
              <a:rPr lang="en-US" b="1" dirty="0">
                <a:solidFill>
                  <a:srgbClr val="0070C0"/>
                </a:solidFill>
              </a:rPr>
              <a:t>Classification Algorithms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642" y="238836"/>
            <a:ext cx="6318913" cy="6619163"/>
          </a:xfrm>
          <a:prstGeom prst="rect">
            <a:avLst/>
          </a:prstGeom>
        </p:spPr>
      </p:pic>
    </p:spTree>
    <p:extLst>
      <p:ext uri="{BB962C8B-B14F-4D97-AF65-F5344CB8AC3E}">
        <p14:creationId xmlns:p14="http://schemas.microsoft.com/office/powerpoint/2010/main" val="499713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924677" y="624896"/>
            <a:ext cx="3520697" cy="566822"/>
          </a:xfrm>
          <a:prstGeom prst="rect">
            <a:avLst/>
          </a:prstGeom>
          <a:solidFill>
            <a:schemeClr val="accent6">
              <a:lumMod val="20000"/>
              <a:lumOff val="80000"/>
            </a:schemeClr>
          </a:solidFill>
        </p:spPr>
        <p:txBody>
          <a:bodyPr vert="horz" wrap="square" lIns="0" tIns="12700" rIns="0" bIns="0" rtlCol="0">
            <a:spAutoFit/>
          </a:bodyPr>
          <a:lstStyle/>
          <a:p>
            <a:pPr marL="12700">
              <a:lnSpc>
                <a:spcPct val="100000"/>
              </a:lnSpc>
              <a:spcBef>
                <a:spcPts val="100"/>
              </a:spcBef>
            </a:pPr>
            <a:r>
              <a:rPr sz="3600" b="1" spc="-5" dirty="0">
                <a:solidFill>
                  <a:srgbClr val="006FC0"/>
                </a:solidFill>
                <a:uFill>
                  <a:solidFill>
                    <a:srgbClr val="006FC0"/>
                  </a:solidFill>
                </a:uFill>
                <a:latin typeface="Calibri"/>
                <a:cs typeface="Calibri"/>
              </a:rPr>
              <a:t>K-D</a:t>
            </a:r>
            <a:r>
              <a:rPr sz="3600" b="1" spc="-60" dirty="0">
                <a:solidFill>
                  <a:srgbClr val="006FC0"/>
                </a:solidFill>
                <a:uFill>
                  <a:solidFill>
                    <a:srgbClr val="006FC0"/>
                  </a:solidFill>
                </a:uFill>
                <a:latin typeface="Calibri"/>
                <a:cs typeface="Calibri"/>
              </a:rPr>
              <a:t> </a:t>
            </a:r>
            <a:r>
              <a:rPr sz="3600" b="1" spc="-40" dirty="0">
                <a:solidFill>
                  <a:srgbClr val="006FC0"/>
                </a:solidFill>
                <a:uFill>
                  <a:solidFill>
                    <a:srgbClr val="006FC0"/>
                  </a:solidFill>
                </a:uFill>
                <a:latin typeface="Calibri"/>
                <a:cs typeface="Calibri"/>
              </a:rPr>
              <a:t>Tree:</a:t>
            </a:r>
            <a:endParaRPr sz="3600" b="1" dirty="0">
              <a:latin typeface="Calibri"/>
              <a:cs typeface="Calibri"/>
            </a:endParaRPr>
          </a:p>
        </p:txBody>
      </p:sp>
      <p:sp>
        <p:nvSpPr>
          <p:cNvPr id="5" name="object 4"/>
          <p:cNvSpPr txBox="1"/>
          <p:nvPr/>
        </p:nvSpPr>
        <p:spPr>
          <a:xfrm>
            <a:off x="607076" y="1481723"/>
            <a:ext cx="1184275" cy="391160"/>
          </a:xfrm>
          <a:prstGeom prst="rect">
            <a:avLst/>
          </a:prstGeom>
        </p:spPr>
        <p:txBody>
          <a:bodyPr vert="horz" wrap="square" lIns="0" tIns="12700" rIns="0" bIns="0" rtlCol="0">
            <a:spAutoFit/>
          </a:bodyPr>
          <a:lstStyle/>
          <a:p>
            <a:pPr marL="12700">
              <a:lnSpc>
                <a:spcPct val="100000"/>
              </a:lnSpc>
              <a:spcBef>
                <a:spcPts val="100"/>
              </a:spcBef>
            </a:pPr>
            <a:r>
              <a:rPr sz="2400" b="1" u="heavy" spc="-10" dirty="0">
                <a:uFill>
                  <a:solidFill>
                    <a:srgbClr val="000000"/>
                  </a:solidFill>
                </a:uFill>
                <a:latin typeface="Calibri"/>
                <a:cs typeface="Calibri"/>
              </a:rPr>
              <a:t>Example:</a:t>
            </a:r>
            <a:endParaRPr sz="2400" dirty="0">
              <a:latin typeface="Calibri"/>
              <a:cs typeface="Calibri"/>
            </a:endParaRPr>
          </a:p>
        </p:txBody>
      </p:sp>
      <p:pic>
        <p:nvPicPr>
          <p:cNvPr id="6" name="object 5"/>
          <p:cNvPicPr/>
          <p:nvPr/>
        </p:nvPicPr>
        <p:blipFill>
          <a:blip r:embed="rId2" cstate="print"/>
          <a:stretch>
            <a:fillRect/>
          </a:stretch>
        </p:blipFill>
        <p:spPr>
          <a:xfrm>
            <a:off x="991124" y="1999003"/>
            <a:ext cx="4559046" cy="327660"/>
          </a:xfrm>
          <a:prstGeom prst="rect">
            <a:avLst/>
          </a:prstGeom>
        </p:spPr>
      </p:pic>
      <p:grpSp>
        <p:nvGrpSpPr>
          <p:cNvPr id="7" name="object 6"/>
          <p:cNvGrpSpPr/>
          <p:nvPr/>
        </p:nvGrpSpPr>
        <p:grpSpPr>
          <a:xfrm>
            <a:off x="1237902" y="2858495"/>
            <a:ext cx="5813798" cy="3209499"/>
            <a:chOff x="2110739" y="1904619"/>
            <a:chExt cx="8417814" cy="3209499"/>
          </a:xfrm>
        </p:grpSpPr>
        <p:sp>
          <p:nvSpPr>
            <p:cNvPr id="8" name="object 7"/>
            <p:cNvSpPr/>
            <p:nvPr/>
          </p:nvSpPr>
          <p:spPr>
            <a:xfrm>
              <a:off x="5657468" y="1904619"/>
              <a:ext cx="1168400" cy="619760"/>
            </a:xfrm>
            <a:custGeom>
              <a:avLst/>
              <a:gdLst/>
              <a:ahLst/>
              <a:cxnLst/>
              <a:rect l="l" t="t" r="r" b="b"/>
              <a:pathLst>
                <a:path w="1168400" h="619760">
                  <a:moveTo>
                    <a:pt x="584072" y="0"/>
                  </a:moveTo>
                  <a:lnTo>
                    <a:pt x="524354" y="1599"/>
                  </a:lnTo>
                  <a:lnTo>
                    <a:pt x="466360" y="6293"/>
                  </a:lnTo>
                  <a:lnTo>
                    <a:pt x="410385" y="13926"/>
                  </a:lnTo>
                  <a:lnTo>
                    <a:pt x="356723" y="24342"/>
                  </a:lnTo>
                  <a:lnTo>
                    <a:pt x="305666" y="37386"/>
                  </a:lnTo>
                  <a:lnTo>
                    <a:pt x="257509" y="52901"/>
                  </a:lnTo>
                  <a:lnTo>
                    <a:pt x="212546" y="70733"/>
                  </a:lnTo>
                  <a:lnTo>
                    <a:pt x="171069" y="90725"/>
                  </a:lnTo>
                  <a:lnTo>
                    <a:pt x="133372" y="112722"/>
                  </a:lnTo>
                  <a:lnTo>
                    <a:pt x="99749" y="136568"/>
                  </a:lnTo>
                  <a:lnTo>
                    <a:pt x="70493" y="162107"/>
                  </a:lnTo>
                  <a:lnTo>
                    <a:pt x="26258" y="217642"/>
                  </a:lnTo>
                  <a:lnTo>
                    <a:pt x="3015" y="278083"/>
                  </a:lnTo>
                  <a:lnTo>
                    <a:pt x="0" y="309752"/>
                  </a:lnTo>
                  <a:lnTo>
                    <a:pt x="3015" y="341422"/>
                  </a:lnTo>
                  <a:lnTo>
                    <a:pt x="26258" y="401863"/>
                  </a:lnTo>
                  <a:lnTo>
                    <a:pt x="70493" y="457398"/>
                  </a:lnTo>
                  <a:lnTo>
                    <a:pt x="99749" y="482937"/>
                  </a:lnTo>
                  <a:lnTo>
                    <a:pt x="133372" y="506783"/>
                  </a:lnTo>
                  <a:lnTo>
                    <a:pt x="171068" y="528780"/>
                  </a:lnTo>
                  <a:lnTo>
                    <a:pt x="212546" y="548772"/>
                  </a:lnTo>
                  <a:lnTo>
                    <a:pt x="257509" y="566604"/>
                  </a:lnTo>
                  <a:lnTo>
                    <a:pt x="305666" y="582119"/>
                  </a:lnTo>
                  <a:lnTo>
                    <a:pt x="356723" y="595163"/>
                  </a:lnTo>
                  <a:lnTo>
                    <a:pt x="410385" y="605579"/>
                  </a:lnTo>
                  <a:lnTo>
                    <a:pt x="466360" y="613212"/>
                  </a:lnTo>
                  <a:lnTo>
                    <a:pt x="524354" y="617906"/>
                  </a:lnTo>
                  <a:lnTo>
                    <a:pt x="584072" y="619505"/>
                  </a:lnTo>
                  <a:lnTo>
                    <a:pt x="643791" y="617906"/>
                  </a:lnTo>
                  <a:lnTo>
                    <a:pt x="701785" y="613212"/>
                  </a:lnTo>
                  <a:lnTo>
                    <a:pt x="757760" y="605579"/>
                  </a:lnTo>
                  <a:lnTo>
                    <a:pt x="811422" y="595163"/>
                  </a:lnTo>
                  <a:lnTo>
                    <a:pt x="862479" y="582119"/>
                  </a:lnTo>
                  <a:lnTo>
                    <a:pt x="910636" y="566604"/>
                  </a:lnTo>
                  <a:lnTo>
                    <a:pt x="955599" y="548772"/>
                  </a:lnTo>
                  <a:lnTo>
                    <a:pt x="997077" y="528780"/>
                  </a:lnTo>
                  <a:lnTo>
                    <a:pt x="1034773" y="506783"/>
                  </a:lnTo>
                  <a:lnTo>
                    <a:pt x="1068396" y="482937"/>
                  </a:lnTo>
                  <a:lnTo>
                    <a:pt x="1097652" y="457398"/>
                  </a:lnTo>
                  <a:lnTo>
                    <a:pt x="1141887" y="401863"/>
                  </a:lnTo>
                  <a:lnTo>
                    <a:pt x="1165130" y="341422"/>
                  </a:lnTo>
                  <a:lnTo>
                    <a:pt x="1168146" y="309752"/>
                  </a:lnTo>
                  <a:lnTo>
                    <a:pt x="1165130" y="278083"/>
                  </a:lnTo>
                  <a:lnTo>
                    <a:pt x="1141887" y="217642"/>
                  </a:lnTo>
                  <a:lnTo>
                    <a:pt x="1097652" y="162107"/>
                  </a:lnTo>
                  <a:lnTo>
                    <a:pt x="1068396" y="136568"/>
                  </a:lnTo>
                  <a:lnTo>
                    <a:pt x="1034773" y="112722"/>
                  </a:lnTo>
                  <a:lnTo>
                    <a:pt x="997077" y="90725"/>
                  </a:lnTo>
                  <a:lnTo>
                    <a:pt x="955599" y="70733"/>
                  </a:lnTo>
                  <a:lnTo>
                    <a:pt x="910636" y="52901"/>
                  </a:lnTo>
                  <a:lnTo>
                    <a:pt x="862479" y="37386"/>
                  </a:lnTo>
                  <a:lnTo>
                    <a:pt x="811422" y="24342"/>
                  </a:lnTo>
                  <a:lnTo>
                    <a:pt x="757760" y="13926"/>
                  </a:lnTo>
                  <a:lnTo>
                    <a:pt x="701785" y="6293"/>
                  </a:lnTo>
                  <a:lnTo>
                    <a:pt x="643791" y="1599"/>
                  </a:lnTo>
                  <a:lnTo>
                    <a:pt x="584072" y="0"/>
                  </a:lnTo>
                  <a:close/>
                </a:path>
              </a:pathLst>
            </a:custGeom>
            <a:solidFill>
              <a:srgbClr val="5B9BD4"/>
            </a:solidFill>
          </p:spPr>
          <p:txBody>
            <a:bodyPr wrap="square" lIns="0" tIns="0" rIns="0" bIns="0" rtlCol="0"/>
            <a:lstStyle/>
            <a:p>
              <a:endParaRPr/>
            </a:p>
          </p:txBody>
        </p:sp>
        <p:sp>
          <p:nvSpPr>
            <p:cNvPr id="9" name="object 8"/>
            <p:cNvSpPr/>
            <p:nvPr/>
          </p:nvSpPr>
          <p:spPr>
            <a:xfrm>
              <a:off x="5657468" y="1904619"/>
              <a:ext cx="1168400" cy="619760"/>
            </a:xfrm>
            <a:custGeom>
              <a:avLst/>
              <a:gdLst/>
              <a:ahLst/>
              <a:cxnLst/>
              <a:rect l="l" t="t" r="r" b="b"/>
              <a:pathLst>
                <a:path w="1168400" h="619760">
                  <a:moveTo>
                    <a:pt x="0" y="309752"/>
                  </a:moveTo>
                  <a:lnTo>
                    <a:pt x="11866" y="247327"/>
                  </a:lnTo>
                  <a:lnTo>
                    <a:pt x="45898" y="189184"/>
                  </a:lnTo>
                  <a:lnTo>
                    <a:pt x="99749" y="136568"/>
                  </a:lnTo>
                  <a:lnTo>
                    <a:pt x="133372" y="112722"/>
                  </a:lnTo>
                  <a:lnTo>
                    <a:pt x="171069" y="90725"/>
                  </a:lnTo>
                  <a:lnTo>
                    <a:pt x="212546" y="70733"/>
                  </a:lnTo>
                  <a:lnTo>
                    <a:pt x="257509" y="52901"/>
                  </a:lnTo>
                  <a:lnTo>
                    <a:pt x="305666" y="37386"/>
                  </a:lnTo>
                  <a:lnTo>
                    <a:pt x="356723" y="24342"/>
                  </a:lnTo>
                  <a:lnTo>
                    <a:pt x="410385" y="13926"/>
                  </a:lnTo>
                  <a:lnTo>
                    <a:pt x="466360" y="6293"/>
                  </a:lnTo>
                  <a:lnTo>
                    <a:pt x="524354" y="1599"/>
                  </a:lnTo>
                  <a:lnTo>
                    <a:pt x="584072" y="0"/>
                  </a:lnTo>
                  <a:lnTo>
                    <a:pt x="643791" y="1599"/>
                  </a:lnTo>
                  <a:lnTo>
                    <a:pt x="701785" y="6293"/>
                  </a:lnTo>
                  <a:lnTo>
                    <a:pt x="757760" y="13926"/>
                  </a:lnTo>
                  <a:lnTo>
                    <a:pt x="811422" y="24342"/>
                  </a:lnTo>
                  <a:lnTo>
                    <a:pt x="862479" y="37386"/>
                  </a:lnTo>
                  <a:lnTo>
                    <a:pt x="910636" y="52901"/>
                  </a:lnTo>
                  <a:lnTo>
                    <a:pt x="955599" y="70733"/>
                  </a:lnTo>
                  <a:lnTo>
                    <a:pt x="997077" y="90725"/>
                  </a:lnTo>
                  <a:lnTo>
                    <a:pt x="1034773" y="112722"/>
                  </a:lnTo>
                  <a:lnTo>
                    <a:pt x="1068396" y="136568"/>
                  </a:lnTo>
                  <a:lnTo>
                    <a:pt x="1097652" y="162107"/>
                  </a:lnTo>
                  <a:lnTo>
                    <a:pt x="1141887" y="217642"/>
                  </a:lnTo>
                  <a:lnTo>
                    <a:pt x="1165130" y="278083"/>
                  </a:lnTo>
                  <a:lnTo>
                    <a:pt x="1168146" y="309752"/>
                  </a:lnTo>
                  <a:lnTo>
                    <a:pt x="1165130" y="341422"/>
                  </a:lnTo>
                  <a:lnTo>
                    <a:pt x="1141887" y="401863"/>
                  </a:lnTo>
                  <a:lnTo>
                    <a:pt x="1097652" y="457398"/>
                  </a:lnTo>
                  <a:lnTo>
                    <a:pt x="1068396" y="482937"/>
                  </a:lnTo>
                  <a:lnTo>
                    <a:pt x="1034773" y="506783"/>
                  </a:lnTo>
                  <a:lnTo>
                    <a:pt x="997077" y="528780"/>
                  </a:lnTo>
                  <a:lnTo>
                    <a:pt x="955599" y="548772"/>
                  </a:lnTo>
                  <a:lnTo>
                    <a:pt x="910636" y="566604"/>
                  </a:lnTo>
                  <a:lnTo>
                    <a:pt x="862479" y="582119"/>
                  </a:lnTo>
                  <a:lnTo>
                    <a:pt x="811422" y="595163"/>
                  </a:lnTo>
                  <a:lnTo>
                    <a:pt x="757760" y="605579"/>
                  </a:lnTo>
                  <a:lnTo>
                    <a:pt x="701785" y="613212"/>
                  </a:lnTo>
                  <a:lnTo>
                    <a:pt x="643791" y="617906"/>
                  </a:lnTo>
                  <a:lnTo>
                    <a:pt x="584072" y="619505"/>
                  </a:lnTo>
                  <a:lnTo>
                    <a:pt x="524354" y="617906"/>
                  </a:lnTo>
                  <a:lnTo>
                    <a:pt x="466360" y="613212"/>
                  </a:lnTo>
                  <a:lnTo>
                    <a:pt x="410385" y="605579"/>
                  </a:lnTo>
                  <a:lnTo>
                    <a:pt x="356723" y="595163"/>
                  </a:lnTo>
                  <a:lnTo>
                    <a:pt x="305666" y="582119"/>
                  </a:lnTo>
                  <a:lnTo>
                    <a:pt x="257509" y="566604"/>
                  </a:lnTo>
                  <a:lnTo>
                    <a:pt x="212546" y="548772"/>
                  </a:lnTo>
                  <a:lnTo>
                    <a:pt x="171068" y="528780"/>
                  </a:lnTo>
                  <a:lnTo>
                    <a:pt x="133372" y="506783"/>
                  </a:lnTo>
                  <a:lnTo>
                    <a:pt x="99749" y="482937"/>
                  </a:lnTo>
                  <a:lnTo>
                    <a:pt x="70493" y="457398"/>
                  </a:lnTo>
                  <a:lnTo>
                    <a:pt x="26258" y="401863"/>
                  </a:lnTo>
                  <a:lnTo>
                    <a:pt x="3015" y="341422"/>
                  </a:lnTo>
                  <a:lnTo>
                    <a:pt x="0" y="309752"/>
                  </a:lnTo>
                  <a:close/>
                </a:path>
              </a:pathLst>
            </a:custGeom>
            <a:ln w="12699">
              <a:solidFill>
                <a:srgbClr val="41709C"/>
              </a:solidFill>
            </a:ln>
          </p:spPr>
          <p:txBody>
            <a:bodyPr wrap="square" lIns="0" tIns="0" rIns="0" bIns="0" rtlCol="0"/>
            <a:lstStyle/>
            <a:p>
              <a:endParaRPr/>
            </a:p>
          </p:txBody>
        </p:sp>
        <p:sp>
          <p:nvSpPr>
            <p:cNvPr id="10" name="object 9"/>
            <p:cNvSpPr/>
            <p:nvPr/>
          </p:nvSpPr>
          <p:spPr>
            <a:xfrm>
              <a:off x="4332732" y="2523744"/>
              <a:ext cx="1908810" cy="786765"/>
            </a:xfrm>
            <a:custGeom>
              <a:avLst/>
              <a:gdLst/>
              <a:ahLst/>
              <a:cxnLst/>
              <a:rect l="l" t="t" r="r" b="b"/>
              <a:pathLst>
                <a:path w="1908810" h="786764">
                  <a:moveTo>
                    <a:pt x="1908302" y="0"/>
                  </a:moveTo>
                  <a:lnTo>
                    <a:pt x="0" y="786256"/>
                  </a:lnTo>
                </a:path>
              </a:pathLst>
            </a:custGeom>
            <a:ln w="6350">
              <a:solidFill>
                <a:srgbClr val="5B9BD4"/>
              </a:solidFill>
            </a:ln>
          </p:spPr>
          <p:txBody>
            <a:bodyPr wrap="square" lIns="0" tIns="0" rIns="0" bIns="0" rtlCol="0"/>
            <a:lstStyle/>
            <a:p>
              <a:endParaRPr/>
            </a:p>
          </p:txBody>
        </p:sp>
        <p:sp>
          <p:nvSpPr>
            <p:cNvPr id="11" name="object 10"/>
            <p:cNvSpPr/>
            <p:nvPr/>
          </p:nvSpPr>
          <p:spPr>
            <a:xfrm>
              <a:off x="3748278" y="3310127"/>
              <a:ext cx="4991100" cy="619125"/>
            </a:xfrm>
            <a:custGeom>
              <a:avLst/>
              <a:gdLst/>
              <a:ahLst/>
              <a:cxnLst/>
              <a:rect l="l" t="t" r="r" b="b"/>
              <a:pathLst>
                <a:path w="4991100" h="619125">
                  <a:moveTo>
                    <a:pt x="1168146" y="309372"/>
                  </a:moveTo>
                  <a:lnTo>
                    <a:pt x="1156271" y="247040"/>
                  </a:lnTo>
                  <a:lnTo>
                    <a:pt x="1122235" y="188976"/>
                  </a:lnTo>
                  <a:lnTo>
                    <a:pt x="1068387" y="136423"/>
                  </a:lnTo>
                  <a:lnTo>
                    <a:pt x="1034770" y="112610"/>
                  </a:lnTo>
                  <a:lnTo>
                    <a:pt x="997077" y="90639"/>
                  </a:lnTo>
                  <a:lnTo>
                    <a:pt x="955598" y="70662"/>
                  </a:lnTo>
                  <a:lnTo>
                    <a:pt x="910628" y="52857"/>
                  </a:lnTo>
                  <a:lnTo>
                    <a:pt x="862469" y="37350"/>
                  </a:lnTo>
                  <a:lnTo>
                    <a:pt x="811415" y="24320"/>
                  </a:lnTo>
                  <a:lnTo>
                    <a:pt x="757758" y="13919"/>
                  </a:lnTo>
                  <a:lnTo>
                    <a:pt x="701776" y="6299"/>
                  </a:lnTo>
                  <a:lnTo>
                    <a:pt x="643788" y="1600"/>
                  </a:lnTo>
                  <a:lnTo>
                    <a:pt x="584073" y="0"/>
                  </a:lnTo>
                  <a:lnTo>
                    <a:pt x="524344" y="1600"/>
                  </a:lnTo>
                  <a:lnTo>
                    <a:pt x="466356" y="6299"/>
                  </a:lnTo>
                  <a:lnTo>
                    <a:pt x="410375" y="13919"/>
                  </a:lnTo>
                  <a:lnTo>
                    <a:pt x="356717" y="24320"/>
                  </a:lnTo>
                  <a:lnTo>
                    <a:pt x="305663" y="37350"/>
                  </a:lnTo>
                  <a:lnTo>
                    <a:pt x="257505" y="52857"/>
                  </a:lnTo>
                  <a:lnTo>
                    <a:pt x="212534" y="70662"/>
                  </a:lnTo>
                  <a:lnTo>
                    <a:pt x="171069" y="90639"/>
                  </a:lnTo>
                  <a:lnTo>
                    <a:pt x="133362" y="112610"/>
                  </a:lnTo>
                  <a:lnTo>
                    <a:pt x="99745" y="136423"/>
                  </a:lnTo>
                  <a:lnTo>
                    <a:pt x="70485" y="161937"/>
                  </a:lnTo>
                  <a:lnTo>
                    <a:pt x="26250" y="217398"/>
                  </a:lnTo>
                  <a:lnTo>
                    <a:pt x="3009" y="277749"/>
                  </a:lnTo>
                  <a:lnTo>
                    <a:pt x="0" y="309372"/>
                  </a:lnTo>
                  <a:lnTo>
                    <a:pt x="3009" y="341007"/>
                  </a:lnTo>
                  <a:lnTo>
                    <a:pt x="26250" y="401358"/>
                  </a:lnTo>
                  <a:lnTo>
                    <a:pt x="70485" y="456819"/>
                  </a:lnTo>
                  <a:lnTo>
                    <a:pt x="99745" y="482333"/>
                  </a:lnTo>
                  <a:lnTo>
                    <a:pt x="133362" y="506145"/>
                  </a:lnTo>
                  <a:lnTo>
                    <a:pt x="171069" y="528116"/>
                  </a:lnTo>
                  <a:lnTo>
                    <a:pt x="212534" y="548093"/>
                  </a:lnTo>
                  <a:lnTo>
                    <a:pt x="257505" y="565899"/>
                  </a:lnTo>
                  <a:lnTo>
                    <a:pt x="305663" y="581406"/>
                  </a:lnTo>
                  <a:lnTo>
                    <a:pt x="356717" y="594436"/>
                  </a:lnTo>
                  <a:lnTo>
                    <a:pt x="410375" y="604837"/>
                  </a:lnTo>
                  <a:lnTo>
                    <a:pt x="466356" y="612457"/>
                  </a:lnTo>
                  <a:lnTo>
                    <a:pt x="524344" y="617156"/>
                  </a:lnTo>
                  <a:lnTo>
                    <a:pt x="584073" y="618744"/>
                  </a:lnTo>
                  <a:lnTo>
                    <a:pt x="643788" y="617156"/>
                  </a:lnTo>
                  <a:lnTo>
                    <a:pt x="701776" y="612457"/>
                  </a:lnTo>
                  <a:lnTo>
                    <a:pt x="757758" y="604837"/>
                  </a:lnTo>
                  <a:lnTo>
                    <a:pt x="811415" y="594436"/>
                  </a:lnTo>
                  <a:lnTo>
                    <a:pt x="862469" y="581406"/>
                  </a:lnTo>
                  <a:lnTo>
                    <a:pt x="910628" y="565899"/>
                  </a:lnTo>
                  <a:lnTo>
                    <a:pt x="955598" y="548093"/>
                  </a:lnTo>
                  <a:lnTo>
                    <a:pt x="997064" y="528116"/>
                  </a:lnTo>
                  <a:lnTo>
                    <a:pt x="1034770" y="506145"/>
                  </a:lnTo>
                  <a:lnTo>
                    <a:pt x="1068387" y="482333"/>
                  </a:lnTo>
                  <a:lnTo>
                    <a:pt x="1097648" y="456819"/>
                  </a:lnTo>
                  <a:lnTo>
                    <a:pt x="1141882" y="401358"/>
                  </a:lnTo>
                  <a:lnTo>
                    <a:pt x="1165123" y="341007"/>
                  </a:lnTo>
                  <a:lnTo>
                    <a:pt x="1168146" y="309372"/>
                  </a:lnTo>
                  <a:close/>
                </a:path>
                <a:path w="4991100" h="619125">
                  <a:moveTo>
                    <a:pt x="4991100" y="309372"/>
                  </a:moveTo>
                  <a:lnTo>
                    <a:pt x="4979225" y="247040"/>
                  </a:lnTo>
                  <a:lnTo>
                    <a:pt x="4945177" y="188976"/>
                  </a:lnTo>
                  <a:lnTo>
                    <a:pt x="4891290" y="136423"/>
                  </a:lnTo>
                  <a:lnTo>
                    <a:pt x="4857648" y="112610"/>
                  </a:lnTo>
                  <a:lnTo>
                    <a:pt x="4819929" y="90639"/>
                  </a:lnTo>
                  <a:lnTo>
                    <a:pt x="4778426" y="70662"/>
                  </a:lnTo>
                  <a:lnTo>
                    <a:pt x="4733429" y="52857"/>
                  </a:lnTo>
                  <a:lnTo>
                    <a:pt x="4685246" y="37350"/>
                  </a:lnTo>
                  <a:lnTo>
                    <a:pt x="4634154" y="24320"/>
                  </a:lnTo>
                  <a:lnTo>
                    <a:pt x="4580458" y="13919"/>
                  </a:lnTo>
                  <a:lnTo>
                    <a:pt x="4524438" y="6299"/>
                  </a:lnTo>
                  <a:lnTo>
                    <a:pt x="4466399" y="1600"/>
                  </a:lnTo>
                  <a:lnTo>
                    <a:pt x="4406646" y="0"/>
                  </a:lnTo>
                  <a:lnTo>
                    <a:pt x="4346880" y="1600"/>
                  </a:lnTo>
                  <a:lnTo>
                    <a:pt x="4288841" y="6299"/>
                  </a:lnTo>
                  <a:lnTo>
                    <a:pt x="4232821" y="13919"/>
                  </a:lnTo>
                  <a:lnTo>
                    <a:pt x="4179125" y="24320"/>
                  </a:lnTo>
                  <a:lnTo>
                    <a:pt x="4128033" y="37350"/>
                  </a:lnTo>
                  <a:lnTo>
                    <a:pt x="4079849" y="52857"/>
                  </a:lnTo>
                  <a:lnTo>
                    <a:pt x="4034853" y="70662"/>
                  </a:lnTo>
                  <a:lnTo>
                    <a:pt x="3993350" y="90639"/>
                  </a:lnTo>
                  <a:lnTo>
                    <a:pt x="3955631" y="112610"/>
                  </a:lnTo>
                  <a:lnTo>
                    <a:pt x="3921988" y="136423"/>
                  </a:lnTo>
                  <a:lnTo>
                    <a:pt x="3892715" y="161937"/>
                  </a:lnTo>
                  <a:lnTo>
                    <a:pt x="3848455" y="217398"/>
                  </a:lnTo>
                  <a:lnTo>
                    <a:pt x="3825202" y="277749"/>
                  </a:lnTo>
                  <a:lnTo>
                    <a:pt x="3822192" y="309372"/>
                  </a:lnTo>
                  <a:lnTo>
                    <a:pt x="3825202" y="341007"/>
                  </a:lnTo>
                  <a:lnTo>
                    <a:pt x="3848455" y="401358"/>
                  </a:lnTo>
                  <a:lnTo>
                    <a:pt x="3892715" y="456819"/>
                  </a:lnTo>
                  <a:lnTo>
                    <a:pt x="3921988" y="482333"/>
                  </a:lnTo>
                  <a:lnTo>
                    <a:pt x="3955631" y="506145"/>
                  </a:lnTo>
                  <a:lnTo>
                    <a:pt x="3993350" y="528116"/>
                  </a:lnTo>
                  <a:lnTo>
                    <a:pt x="4034853" y="548093"/>
                  </a:lnTo>
                  <a:lnTo>
                    <a:pt x="4079849" y="565899"/>
                  </a:lnTo>
                  <a:lnTo>
                    <a:pt x="4128033" y="581406"/>
                  </a:lnTo>
                  <a:lnTo>
                    <a:pt x="4179125" y="594436"/>
                  </a:lnTo>
                  <a:lnTo>
                    <a:pt x="4232821" y="604837"/>
                  </a:lnTo>
                  <a:lnTo>
                    <a:pt x="4288841" y="612457"/>
                  </a:lnTo>
                  <a:lnTo>
                    <a:pt x="4346880" y="617156"/>
                  </a:lnTo>
                  <a:lnTo>
                    <a:pt x="4406646" y="618744"/>
                  </a:lnTo>
                  <a:lnTo>
                    <a:pt x="4466399" y="617156"/>
                  </a:lnTo>
                  <a:lnTo>
                    <a:pt x="4524438" y="612457"/>
                  </a:lnTo>
                  <a:lnTo>
                    <a:pt x="4580458" y="604837"/>
                  </a:lnTo>
                  <a:lnTo>
                    <a:pt x="4634154" y="594436"/>
                  </a:lnTo>
                  <a:lnTo>
                    <a:pt x="4685246" y="581406"/>
                  </a:lnTo>
                  <a:lnTo>
                    <a:pt x="4733429" y="565899"/>
                  </a:lnTo>
                  <a:lnTo>
                    <a:pt x="4778426" y="548093"/>
                  </a:lnTo>
                  <a:lnTo>
                    <a:pt x="4819929" y="528116"/>
                  </a:lnTo>
                  <a:lnTo>
                    <a:pt x="4857648" y="506145"/>
                  </a:lnTo>
                  <a:lnTo>
                    <a:pt x="4891290" y="482333"/>
                  </a:lnTo>
                  <a:lnTo>
                    <a:pt x="4920564" y="456819"/>
                  </a:lnTo>
                  <a:lnTo>
                    <a:pt x="4964823" y="401358"/>
                  </a:lnTo>
                  <a:lnTo>
                    <a:pt x="4988077" y="341007"/>
                  </a:lnTo>
                  <a:lnTo>
                    <a:pt x="4991100" y="309372"/>
                  </a:lnTo>
                  <a:close/>
                </a:path>
              </a:pathLst>
            </a:custGeom>
            <a:solidFill>
              <a:srgbClr val="A9D18E"/>
            </a:solidFill>
          </p:spPr>
          <p:txBody>
            <a:bodyPr wrap="square" lIns="0" tIns="0" rIns="0" bIns="0" rtlCol="0"/>
            <a:lstStyle/>
            <a:p>
              <a:endParaRPr/>
            </a:p>
          </p:txBody>
        </p:sp>
        <p:sp>
          <p:nvSpPr>
            <p:cNvPr id="12" name="object 11"/>
            <p:cNvSpPr/>
            <p:nvPr/>
          </p:nvSpPr>
          <p:spPr>
            <a:xfrm>
              <a:off x="6240780" y="2506218"/>
              <a:ext cx="1908810" cy="786765"/>
            </a:xfrm>
            <a:custGeom>
              <a:avLst/>
              <a:gdLst/>
              <a:ahLst/>
              <a:cxnLst/>
              <a:rect l="l" t="t" r="r" b="b"/>
              <a:pathLst>
                <a:path w="1908809" h="786764">
                  <a:moveTo>
                    <a:pt x="0" y="0"/>
                  </a:moveTo>
                  <a:lnTo>
                    <a:pt x="1908302" y="786257"/>
                  </a:lnTo>
                </a:path>
              </a:pathLst>
            </a:custGeom>
            <a:ln w="6350">
              <a:solidFill>
                <a:srgbClr val="5B9BD4"/>
              </a:solidFill>
            </a:ln>
          </p:spPr>
          <p:txBody>
            <a:bodyPr wrap="square" lIns="0" tIns="0" rIns="0" bIns="0" rtlCol="0"/>
            <a:lstStyle/>
            <a:p>
              <a:endParaRPr/>
            </a:p>
          </p:txBody>
        </p:sp>
        <p:pic>
          <p:nvPicPr>
            <p:cNvPr id="13" name="object 12"/>
            <p:cNvPicPr/>
            <p:nvPr/>
          </p:nvPicPr>
          <p:blipFill rotWithShape="1">
            <a:blip r:embed="rId3" cstate="print"/>
            <a:srcRect b="49790"/>
            <a:stretch/>
          </p:blipFill>
          <p:spPr>
            <a:xfrm>
              <a:off x="2110739" y="3925697"/>
              <a:ext cx="8417814" cy="1188421"/>
            </a:xfrm>
            <a:prstGeom prst="rect">
              <a:avLst/>
            </a:prstGeom>
          </p:spPr>
        </p:pic>
        <p:pic>
          <p:nvPicPr>
            <p:cNvPr id="14" name="object 13"/>
            <p:cNvPicPr/>
            <p:nvPr/>
          </p:nvPicPr>
          <p:blipFill>
            <a:blip r:embed="rId4" cstate="print"/>
            <a:stretch>
              <a:fillRect/>
            </a:stretch>
          </p:blipFill>
          <p:spPr>
            <a:xfrm>
              <a:off x="5932931" y="2061210"/>
              <a:ext cx="616458" cy="305562"/>
            </a:xfrm>
            <a:prstGeom prst="rect">
              <a:avLst/>
            </a:prstGeom>
          </p:spPr>
        </p:pic>
        <p:pic>
          <p:nvPicPr>
            <p:cNvPr id="15" name="object 14"/>
            <p:cNvPicPr/>
            <p:nvPr/>
          </p:nvPicPr>
          <p:blipFill>
            <a:blip r:embed="rId5" cstate="print"/>
            <a:stretch>
              <a:fillRect/>
            </a:stretch>
          </p:blipFill>
          <p:spPr>
            <a:xfrm>
              <a:off x="7765542" y="3466338"/>
              <a:ext cx="767333" cy="305562"/>
            </a:xfrm>
            <a:prstGeom prst="rect">
              <a:avLst/>
            </a:prstGeom>
          </p:spPr>
        </p:pic>
        <p:pic>
          <p:nvPicPr>
            <p:cNvPr id="16" name="object 15"/>
            <p:cNvPicPr/>
            <p:nvPr/>
          </p:nvPicPr>
          <p:blipFill>
            <a:blip r:embed="rId6" cstate="print"/>
            <a:stretch>
              <a:fillRect/>
            </a:stretch>
          </p:blipFill>
          <p:spPr>
            <a:xfrm>
              <a:off x="4024122" y="3466338"/>
              <a:ext cx="616458" cy="305562"/>
            </a:xfrm>
            <a:prstGeom prst="rect">
              <a:avLst/>
            </a:prstGeom>
          </p:spPr>
        </p:pic>
        <p:pic>
          <p:nvPicPr>
            <p:cNvPr id="17" name="object 16"/>
            <p:cNvPicPr/>
            <p:nvPr/>
          </p:nvPicPr>
          <p:blipFill>
            <a:blip r:embed="rId7" cstate="print"/>
            <a:stretch>
              <a:fillRect/>
            </a:stretch>
          </p:blipFill>
          <p:spPr>
            <a:xfrm>
              <a:off x="6717792" y="4695444"/>
              <a:ext cx="768096" cy="305562"/>
            </a:xfrm>
            <a:prstGeom prst="rect">
              <a:avLst/>
            </a:prstGeom>
          </p:spPr>
        </p:pic>
        <p:pic>
          <p:nvPicPr>
            <p:cNvPr id="18" name="object 17"/>
            <p:cNvPicPr/>
            <p:nvPr/>
          </p:nvPicPr>
          <p:blipFill>
            <a:blip r:embed="rId8" cstate="print"/>
            <a:stretch>
              <a:fillRect/>
            </a:stretch>
          </p:blipFill>
          <p:spPr>
            <a:xfrm>
              <a:off x="8883396" y="4687823"/>
              <a:ext cx="616457" cy="304800"/>
            </a:xfrm>
            <a:prstGeom prst="rect">
              <a:avLst/>
            </a:prstGeom>
          </p:spPr>
        </p:pic>
        <p:pic>
          <p:nvPicPr>
            <p:cNvPr id="19" name="object 18"/>
            <p:cNvPicPr/>
            <p:nvPr/>
          </p:nvPicPr>
          <p:blipFill>
            <a:blip r:embed="rId9" cstate="print"/>
            <a:stretch>
              <a:fillRect/>
            </a:stretch>
          </p:blipFill>
          <p:spPr>
            <a:xfrm>
              <a:off x="5077205" y="4687823"/>
              <a:ext cx="616458" cy="304800"/>
            </a:xfrm>
            <a:prstGeom prst="rect">
              <a:avLst/>
            </a:prstGeom>
          </p:spPr>
        </p:pic>
        <p:pic>
          <p:nvPicPr>
            <p:cNvPr id="20" name="object 19"/>
            <p:cNvPicPr/>
            <p:nvPr/>
          </p:nvPicPr>
          <p:blipFill>
            <a:blip r:embed="rId6" cstate="print"/>
            <a:stretch>
              <a:fillRect/>
            </a:stretch>
          </p:blipFill>
          <p:spPr>
            <a:xfrm>
              <a:off x="4141469" y="2337054"/>
              <a:ext cx="615696" cy="305562"/>
            </a:xfrm>
            <a:prstGeom prst="rect">
              <a:avLst/>
            </a:prstGeom>
          </p:spPr>
        </p:pic>
        <p:pic>
          <p:nvPicPr>
            <p:cNvPr id="21" name="object 20"/>
            <p:cNvPicPr/>
            <p:nvPr/>
          </p:nvPicPr>
          <p:blipFill>
            <a:blip r:embed="rId9" cstate="print"/>
            <a:stretch>
              <a:fillRect/>
            </a:stretch>
          </p:blipFill>
          <p:spPr>
            <a:xfrm>
              <a:off x="3249167" y="2317242"/>
              <a:ext cx="615695" cy="305562"/>
            </a:xfrm>
            <a:prstGeom prst="rect">
              <a:avLst/>
            </a:prstGeom>
          </p:spPr>
        </p:pic>
        <p:pic>
          <p:nvPicPr>
            <p:cNvPr id="22" name="object 21"/>
            <p:cNvPicPr/>
            <p:nvPr/>
          </p:nvPicPr>
          <p:blipFill>
            <a:blip r:embed="rId5" cstate="print"/>
            <a:stretch>
              <a:fillRect/>
            </a:stretch>
          </p:blipFill>
          <p:spPr>
            <a:xfrm>
              <a:off x="9254489" y="2305050"/>
              <a:ext cx="768096" cy="305562"/>
            </a:xfrm>
            <a:prstGeom prst="rect">
              <a:avLst/>
            </a:prstGeom>
          </p:spPr>
        </p:pic>
        <p:pic>
          <p:nvPicPr>
            <p:cNvPr id="23" name="object 22"/>
            <p:cNvPicPr/>
            <p:nvPr/>
          </p:nvPicPr>
          <p:blipFill>
            <a:blip r:embed="rId7" cstate="print"/>
            <a:stretch>
              <a:fillRect/>
            </a:stretch>
          </p:blipFill>
          <p:spPr>
            <a:xfrm>
              <a:off x="8229599" y="2305050"/>
              <a:ext cx="768096" cy="305562"/>
            </a:xfrm>
            <a:prstGeom prst="rect">
              <a:avLst/>
            </a:prstGeom>
          </p:spPr>
        </p:pic>
        <p:pic>
          <p:nvPicPr>
            <p:cNvPr id="24" name="object 23"/>
            <p:cNvPicPr/>
            <p:nvPr/>
          </p:nvPicPr>
          <p:blipFill>
            <a:blip r:embed="rId8" cstate="print"/>
            <a:stretch>
              <a:fillRect/>
            </a:stretch>
          </p:blipFill>
          <p:spPr>
            <a:xfrm>
              <a:off x="7224522" y="2301240"/>
              <a:ext cx="616457" cy="305562"/>
            </a:xfrm>
            <a:prstGeom prst="rect">
              <a:avLst/>
            </a:prstGeom>
          </p:spPr>
        </p:pic>
        <p:pic>
          <p:nvPicPr>
            <p:cNvPr id="25" name="object 24"/>
            <p:cNvPicPr/>
            <p:nvPr/>
          </p:nvPicPr>
          <p:blipFill>
            <a:blip r:embed="rId7" cstate="print"/>
            <a:stretch>
              <a:fillRect/>
            </a:stretch>
          </p:blipFill>
          <p:spPr>
            <a:xfrm>
              <a:off x="6557772" y="3658361"/>
              <a:ext cx="768096" cy="304800"/>
            </a:xfrm>
            <a:prstGeom prst="rect">
              <a:avLst/>
            </a:prstGeom>
          </p:spPr>
        </p:pic>
        <p:pic>
          <p:nvPicPr>
            <p:cNvPr id="26" name="object 25"/>
            <p:cNvPicPr/>
            <p:nvPr/>
          </p:nvPicPr>
          <p:blipFill>
            <a:blip r:embed="rId8" cstate="print"/>
            <a:stretch>
              <a:fillRect/>
            </a:stretch>
          </p:blipFill>
          <p:spPr>
            <a:xfrm>
              <a:off x="9015221" y="3658361"/>
              <a:ext cx="616457" cy="305562"/>
            </a:xfrm>
            <a:prstGeom prst="rect">
              <a:avLst/>
            </a:prstGeom>
          </p:spPr>
        </p:pic>
      </p:grpSp>
      <p:grpSp>
        <p:nvGrpSpPr>
          <p:cNvPr id="33" name="Group 32"/>
          <p:cNvGrpSpPr/>
          <p:nvPr/>
        </p:nvGrpSpPr>
        <p:grpSpPr>
          <a:xfrm>
            <a:off x="6432269" y="2555935"/>
            <a:ext cx="2508885" cy="3238164"/>
            <a:chOff x="6562052" y="2544340"/>
            <a:chExt cx="2508885" cy="3568364"/>
          </a:xfrm>
        </p:grpSpPr>
        <p:sp>
          <p:nvSpPr>
            <p:cNvPr id="27" name="object 26"/>
            <p:cNvSpPr txBox="1"/>
            <p:nvPr/>
          </p:nvSpPr>
          <p:spPr>
            <a:xfrm>
              <a:off x="6562052" y="2544340"/>
              <a:ext cx="2508885"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Segoe Print"/>
                  <a:cs typeface="Segoe Print"/>
                </a:rPr>
                <a:t>Splitting</a:t>
              </a:r>
              <a:r>
                <a:rPr sz="2000" b="1" spc="-25" dirty="0">
                  <a:latin typeface="Segoe Print"/>
                  <a:cs typeface="Segoe Print"/>
                </a:rPr>
                <a:t> </a:t>
              </a:r>
              <a:r>
                <a:rPr sz="2000" b="1" spc="-5" dirty="0">
                  <a:latin typeface="Segoe Print"/>
                  <a:cs typeface="Segoe Print"/>
                </a:rPr>
                <a:t>dimension</a:t>
              </a:r>
              <a:endParaRPr sz="2000" dirty="0">
                <a:latin typeface="Segoe Print"/>
                <a:cs typeface="Segoe Print"/>
              </a:endParaRPr>
            </a:p>
          </p:txBody>
        </p:sp>
        <p:pic>
          <p:nvPicPr>
            <p:cNvPr id="28" name="object 27"/>
            <p:cNvPicPr/>
            <p:nvPr/>
          </p:nvPicPr>
          <p:blipFill>
            <a:blip r:embed="rId10" cstate="print"/>
            <a:stretch>
              <a:fillRect/>
            </a:stretch>
          </p:blipFill>
          <p:spPr>
            <a:xfrm>
              <a:off x="7831797" y="3599710"/>
              <a:ext cx="266700" cy="179070"/>
            </a:xfrm>
            <a:prstGeom prst="rect">
              <a:avLst/>
            </a:prstGeom>
          </p:spPr>
        </p:pic>
        <p:pic>
          <p:nvPicPr>
            <p:cNvPr id="29" name="object 28"/>
            <p:cNvPicPr/>
            <p:nvPr/>
          </p:nvPicPr>
          <p:blipFill>
            <a:blip r:embed="rId11" cstate="print"/>
            <a:stretch>
              <a:fillRect/>
            </a:stretch>
          </p:blipFill>
          <p:spPr>
            <a:xfrm>
              <a:off x="7855419" y="4952260"/>
              <a:ext cx="274320" cy="179069"/>
            </a:xfrm>
            <a:prstGeom prst="rect">
              <a:avLst/>
            </a:prstGeom>
          </p:spPr>
        </p:pic>
        <p:pic>
          <p:nvPicPr>
            <p:cNvPr id="30" name="object 29"/>
            <p:cNvPicPr/>
            <p:nvPr/>
          </p:nvPicPr>
          <p:blipFill>
            <a:blip r:embed="rId10" cstate="print"/>
            <a:stretch>
              <a:fillRect/>
            </a:stretch>
          </p:blipFill>
          <p:spPr>
            <a:xfrm>
              <a:off x="7831797" y="5933635"/>
              <a:ext cx="267461" cy="179069"/>
            </a:xfrm>
            <a:prstGeom prst="rect">
              <a:avLst/>
            </a:prstGeom>
          </p:spPr>
        </p:pic>
      </p:grpSp>
      <p:pic>
        <p:nvPicPr>
          <p:cNvPr id="32" name="object 31"/>
          <p:cNvPicPr/>
          <p:nvPr/>
        </p:nvPicPr>
        <p:blipFill>
          <a:blip r:embed="rId12" cstate="print"/>
          <a:stretch>
            <a:fillRect/>
          </a:stretch>
        </p:blipFill>
        <p:spPr>
          <a:xfrm>
            <a:off x="594008" y="3111827"/>
            <a:ext cx="768096" cy="2126742"/>
          </a:xfrm>
          <a:prstGeom prst="rect">
            <a:avLst/>
          </a:prstGeom>
        </p:spPr>
      </p:pic>
    </p:spTree>
    <p:extLst>
      <p:ext uri="{BB962C8B-B14F-4D97-AF65-F5344CB8AC3E}">
        <p14:creationId xmlns:p14="http://schemas.microsoft.com/office/powerpoint/2010/main" val="610279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409432" y="582244"/>
            <a:ext cx="8557147" cy="5804153"/>
          </a:xfrm>
          <a:prstGeom prst="rect">
            <a:avLst/>
          </a:prstGeom>
        </p:spPr>
        <p:txBody>
          <a:bodyPr vert="horz" wrap="square" lIns="0" tIns="12700" rIns="0" bIns="0" rtlCol="0">
            <a:spAutoFit/>
          </a:bodyPr>
          <a:lstStyle/>
          <a:p>
            <a:pPr marL="355600" marR="446405" indent="-343535">
              <a:lnSpc>
                <a:spcPct val="150100"/>
              </a:lnSpc>
              <a:spcBef>
                <a:spcPts val="705"/>
              </a:spcBef>
              <a:buChar char="-"/>
              <a:tabLst>
                <a:tab pos="356235" algn="l"/>
              </a:tabLst>
            </a:pPr>
            <a:r>
              <a:rPr sz="2400" spc="-5" dirty="0">
                <a:latin typeface="Segoe Print"/>
                <a:cs typeface="Segoe Print"/>
              </a:rPr>
              <a:t>Enables </a:t>
            </a:r>
            <a:r>
              <a:rPr sz="2400" b="1" spc="-10" dirty="0">
                <a:latin typeface="Segoe Print"/>
                <a:cs typeface="Segoe Print"/>
              </a:rPr>
              <a:t>significant</a:t>
            </a:r>
            <a:r>
              <a:rPr sz="2400" b="1" spc="30" dirty="0">
                <a:latin typeface="Segoe Print"/>
                <a:cs typeface="Segoe Print"/>
              </a:rPr>
              <a:t> </a:t>
            </a:r>
            <a:r>
              <a:rPr sz="2400" spc="-5" dirty="0">
                <a:latin typeface="Segoe Print"/>
                <a:cs typeface="Segoe Print"/>
              </a:rPr>
              <a:t>reduction</a:t>
            </a:r>
            <a:r>
              <a:rPr sz="2400" spc="5" dirty="0">
                <a:latin typeface="Segoe Print"/>
                <a:cs typeface="Segoe Print"/>
              </a:rPr>
              <a:t> </a:t>
            </a:r>
            <a:r>
              <a:rPr sz="2400" spc="-5" dirty="0">
                <a:latin typeface="Segoe Print"/>
                <a:cs typeface="Segoe Print"/>
              </a:rPr>
              <a:t>in </a:t>
            </a:r>
            <a:r>
              <a:rPr sz="2400" dirty="0">
                <a:latin typeface="Segoe Print"/>
                <a:cs typeface="Segoe Print"/>
              </a:rPr>
              <a:t>the</a:t>
            </a:r>
            <a:r>
              <a:rPr sz="2400" spc="-5" dirty="0">
                <a:latin typeface="Segoe Print"/>
                <a:cs typeface="Segoe Print"/>
              </a:rPr>
              <a:t> </a:t>
            </a:r>
            <a:r>
              <a:rPr sz="2400" dirty="0">
                <a:latin typeface="Segoe Print"/>
                <a:cs typeface="Segoe Print"/>
              </a:rPr>
              <a:t>time</a:t>
            </a:r>
            <a:r>
              <a:rPr sz="2400" spc="-20" dirty="0">
                <a:latin typeface="Segoe Print"/>
                <a:cs typeface="Segoe Print"/>
              </a:rPr>
              <a:t> </a:t>
            </a:r>
            <a:r>
              <a:rPr sz="2400" dirty="0">
                <a:latin typeface="Segoe Print"/>
                <a:cs typeface="Segoe Print"/>
              </a:rPr>
              <a:t>to</a:t>
            </a:r>
            <a:r>
              <a:rPr sz="2400" spc="5" dirty="0">
                <a:latin typeface="Segoe Print"/>
                <a:cs typeface="Segoe Print"/>
              </a:rPr>
              <a:t> </a:t>
            </a:r>
            <a:r>
              <a:rPr sz="2400" spc="-5" dirty="0">
                <a:latin typeface="Segoe Print"/>
                <a:cs typeface="Segoe Print"/>
              </a:rPr>
              <a:t>support </a:t>
            </a:r>
            <a:r>
              <a:rPr sz="2400" spc="-944" dirty="0">
                <a:latin typeface="Segoe Print"/>
                <a:cs typeface="Segoe Print"/>
              </a:rPr>
              <a:t> </a:t>
            </a:r>
            <a:r>
              <a:rPr sz="2400" spc="-5" dirty="0">
                <a:latin typeface="Segoe Print"/>
                <a:cs typeface="Segoe Print"/>
              </a:rPr>
              <a:t>nearest</a:t>
            </a:r>
            <a:r>
              <a:rPr sz="2400" spc="-10" dirty="0">
                <a:latin typeface="Segoe Print"/>
                <a:cs typeface="Segoe Print"/>
              </a:rPr>
              <a:t> </a:t>
            </a:r>
            <a:r>
              <a:rPr sz="2400" spc="-5" dirty="0">
                <a:latin typeface="Segoe Print"/>
                <a:cs typeface="Segoe Print"/>
              </a:rPr>
              <a:t>neighbor</a:t>
            </a:r>
            <a:r>
              <a:rPr sz="2400" spc="5" dirty="0">
                <a:latin typeface="Segoe Print"/>
                <a:cs typeface="Segoe Print"/>
              </a:rPr>
              <a:t> </a:t>
            </a:r>
            <a:r>
              <a:rPr sz="2400" spc="-5" dirty="0">
                <a:latin typeface="Segoe Print"/>
                <a:cs typeface="Segoe Print"/>
              </a:rPr>
              <a:t>algorithm.</a:t>
            </a:r>
            <a:endParaRPr sz="2400" dirty="0">
              <a:latin typeface="Segoe Print"/>
              <a:cs typeface="Segoe Print"/>
            </a:endParaRPr>
          </a:p>
          <a:p>
            <a:pPr marL="812800" lvl="1" indent="-343535">
              <a:lnSpc>
                <a:spcPct val="100000"/>
              </a:lnSpc>
              <a:spcBef>
                <a:spcPts val="1440"/>
              </a:spcBef>
              <a:buChar char="-"/>
              <a:tabLst>
                <a:tab pos="813435" algn="l"/>
              </a:tabLst>
            </a:pPr>
            <a:r>
              <a:rPr sz="2400" dirty="0">
                <a:latin typeface="Segoe Print"/>
                <a:cs typeface="Segoe Print"/>
              </a:rPr>
              <a:t>Search</a:t>
            </a:r>
            <a:r>
              <a:rPr sz="2400" spc="-30" dirty="0">
                <a:latin typeface="Segoe Print"/>
                <a:cs typeface="Segoe Print"/>
              </a:rPr>
              <a:t> </a:t>
            </a:r>
            <a:r>
              <a:rPr sz="2400" dirty="0">
                <a:latin typeface="Segoe Print"/>
                <a:cs typeface="Segoe Print"/>
              </a:rPr>
              <a:t>to</a:t>
            </a:r>
            <a:r>
              <a:rPr sz="2400" spc="-20" dirty="0">
                <a:latin typeface="Segoe Print"/>
                <a:cs typeface="Segoe Print"/>
              </a:rPr>
              <a:t> </a:t>
            </a:r>
            <a:r>
              <a:rPr sz="2400" spc="-5" dirty="0">
                <a:latin typeface="Segoe Print"/>
                <a:cs typeface="Segoe Print"/>
              </a:rPr>
              <a:t>O(</a:t>
            </a:r>
            <a:r>
              <a:rPr sz="2400" spc="-5" dirty="0" err="1">
                <a:latin typeface="Segoe Print"/>
                <a:cs typeface="Segoe Print"/>
              </a:rPr>
              <a:t>logn</a:t>
            </a:r>
            <a:r>
              <a:rPr sz="2400" spc="-5" dirty="0">
                <a:latin typeface="Segoe Print"/>
                <a:cs typeface="Segoe Print"/>
              </a:rPr>
              <a:t>).</a:t>
            </a:r>
            <a:endParaRPr sz="2400" dirty="0">
              <a:latin typeface="Segoe Print"/>
              <a:cs typeface="Segoe Print"/>
            </a:endParaRPr>
          </a:p>
          <a:p>
            <a:pPr marL="355600" indent="-343535">
              <a:lnSpc>
                <a:spcPct val="100000"/>
              </a:lnSpc>
              <a:spcBef>
                <a:spcPts val="3604"/>
              </a:spcBef>
              <a:buChar char="-"/>
              <a:tabLst>
                <a:tab pos="356235" algn="l"/>
              </a:tabLst>
            </a:pPr>
            <a:r>
              <a:rPr sz="2400" b="1" spc="-5" dirty="0">
                <a:solidFill>
                  <a:srgbClr val="C00000"/>
                </a:solidFill>
                <a:latin typeface="Segoe Print"/>
                <a:cs typeface="Segoe Print"/>
              </a:rPr>
              <a:t>Trade-offs:</a:t>
            </a:r>
            <a:endParaRPr sz="2400" b="1" dirty="0">
              <a:solidFill>
                <a:srgbClr val="C00000"/>
              </a:solidFill>
              <a:latin typeface="Segoe Print"/>
              <a:cs typeface="Segoe Print"/>
            </a:endParaRPr>
          </a:p>
          <a:p>
            <a:pPr marL="812800" lvl="1" indent="-343535">
              <a:lnSpc>
                <a:spcPct val="100000"/>
              </a:lnSpc>
              <a:spcBef>
                <a:spcPts val="1440"/>
              </a:spcBef>
              <a:buChar char="-"/>
              <a:tabLst>
                <a:tab pos="813435" algn="l"/>
              </a:tabLst>
            </a:pPr>
            <a:r>
              <a:rPr sz="2400" spc="-5" dirty="0">
                <a:latin typeface="Segoe Print"/>
                <a:cs typeface="Segoe Print"/>
              </a:rPr>
              <a:t>Computational overhead</a:t>
            </a:r>
            <a:r>
              <a:rPr sz="2400" spc="20" dirty="0">
                <a:latin typeface="Segoe Print"/>
                <a:cs typeface="Segoe Print"/>
              </a:rPr>
              <a:t> </a:t>
            </a:r>
            <a:r>
              <a:rPr sz="2400" dirty="0">
                <a:latin typeface="Segoe Print"/>
                <a:cs typeface="Segoe Print"/>
              </a:rPr>
              <a:t>to</a:t>
            </a:r>
            <a:r>
              <a:rPr sz="2400" spc="-5" dirty="0">
                <a:latin typeface="Segoe Print"/>
                <a:cs typeface="Segoe Print"/>
              </a:rPr>
              <a:t> </a:t>
            </a:r>
            <a:r>
              <a:rPr sz="2400" dirty="0">
                <a:latin typeface="Segoe Print"/>
                <a:cs typeface="Segoe Print"/>
              </a:rPr>
              <a:t>construct</a:t>
            </a:r>
            <a:r>
              <a:rPr sz="2400" spc="-25" dirty="0">
                <a:latin typeface="Segoe Print"/>
                <a:cs typeface="Segoe Print"/>
              </a:rPr>
              <a:t> </a:t>
            </a:r>
            <a:r>
              <a:rPr sz="2400" dirty="0">
                <a:latin typeface="Segoe Print"/>
                <a:cs typeface="Segoe Print"/>
              </a:rPr>
              <a:t>a</a:t>
            </a:r>
            <a:r>
              <a:rPr sz="2400" spc="-5" dirty="0">
                <a:latin typeface="Segoe Print"/>
                <a:cs typeface="Segoe Print"/>
              </a:rPr>
              <a:t> </a:t>
            </a:r>
            <a:r>
              <a:rPr sz="2400" dirty="0">
                <a:latin typeface="Segoe Print"/>
                <a:cs typeface="Segoe Print"/>
              </a:rPr>
              <a:t>tree</a:t>
            </a:r>
            <a:r>
              <a:rPr sz="2400" spc="-5" dirty="0">
                <a:latin typeface="Segoe Print"/>
                <a:cs typeface="Segoe Print"/>
              </a:rPr>
              <a:t> </a:t>
            </a:r>
            <a:r>
              <a:rPr sz="2400" dirty="0">
                <a:latin typeface="Segoe Print"/>
                <a:cs typeface="Segoe Print"/>
              </a:rPr>
              <a:t>O(n</a:t>
            </a:r>
            <a:r>
              <a:rPr sz="2400" spc="15" dirty="0">
                <a:latin typeface="Segoe Print"/>
                <a:cs typeface="Segoe Print"/>
              </a:rPr>
              <a:t> </a:t>
            </a:r>
            <a:r>
              <a:rPr sz="2400" spc="-5" dirty="0">
                <a:latin typeface="Segoe Print"/>
                <a:cs typeface="Segoe Print"/>
              </a:rPr>
              <a:t>logn).</a:t>
            </a:r>
            <a:endParaRPr sz="2400" dirty="0">
              <a:latin typeface="Segoe Print"/>
              <a:cs typeface="Segoe Print"/>
            </a:endParaRPr>
          </a:p>
          <a:p>
            <a:pPr marL="812800" lvl="1" indent="-343535">
              <a:lnSpc>
                <a:spcPct val="100000"/>
              </a:lnSpc>
              <a:spcBef>
                <a:spcPts val="1440"/>
              </a:spcBef>
              <a:buChar char="-"/>
              <a:tabLst>
                <a:tab pos="813435" algn="l"/>
              </a:tabLst>
            </a:pPr>
            <a:r>
              <a:rPr sz="2400" spc="-5" dirty="0">
                <a:latin typeface="Segoe Print"/>
                <a:cs typeface="Segoe Print"/>
              </a:rPr>
              <a:t>Space</a:t>
            </a:r>
            <a:r>
              <a:rPr sz="2400" spc="-25" dirty="0">
                <a:latin typeface="Segoe Print"/>
                <a:cs typeface="Segoe Print"/>
              </a:rPr>
              <a:t> </a:t>
            </a:r>
            <a:r>
              <a:rPr sz="2400" dirty="0">
                <a:latin typeface="Segoe Print"/>
                <a:cs typeface="Segoe Print"/>
              </a:rPr>
              <a:t>complexity:</a:t>
            </a:r>
            <a:r>
              <a:rPr sz="2400" spc="-30" dirty="0">
                <a:latin typeface="Segoe Print"/>
                <a:cs typeface="Segoe Print"/>
              </a:rPr>
              <a:t> </a:t>
            </a:r>
            <a:r>
              <a:rPr sz="2400" dirty="0">
                <a:latin typeface="Segoe Print"/>
                <a:cs typeface="Segoe Print"/>
              </a:rPr>
              <a:t>O(n).</a:t>
            </a:r>
          </a:p>
          <a:p>
            <a:pPr marL="812800" lvl="1" indent="-343535">
              <a:lnSpc>
                <a:spcPct val="100000"/>
              </a:lnSpc>
              <a:spcBef>
                <a:spcPts val="1440"/>
              </a:spcBef>
              <a:buChar char="-"/>
              <a:tabLst>
                <a:tab pos="813435" algn="l"/>
              </a:tabLst>
            </a:pPr>
            <a:r>
              <a:rPr sz="2400" spc="-5" dirty="0">
                <a:latin typeface="Segoe Print"/>
                <a:cs typeface="Segoe Print"/>
              </a:rPr>
              <a:t>May</a:t>
            </a:r>
            <a:r>
              <a:rPr sz="2400" spc="-30" dirty="0">
                <a:latin typeface="Segoe Print"/>
                <a:cs typeface="Segoe Print"/>
              </a:rPr>
              <a:t> </a:t>
            </a:r>
            <a:r>
              <a:rPr sz="2400" dirty="0">
                <a:latin typeface="Segoe Print"/>
                <a:cs typeface="Segoe Print"/>
              </a:rPr>
              <a:t>miss</a:t>
            </a:r>
            <a:r>
              <a:rPr sz="2400" spc="-40" dirty="0">
                <a:latin typeface="Segoe Print"/>
                <a:cs typeface="Segoe Print"/>
              </a:rPr>
              <a:t> </a:t>
            </a:r>
            <a:r>
              <a:rPr sz="2400" spc="-5" dirty="0">
                <a:latin typeface="Segoe Print"/>
                <a:cs typeface="Segoe Print"/>
              </a:rPr>
              <a:t>neighbors.</a:t>
            </a:r>
            <a:endParaRPr sz="2400" dirty="0">
              <a:latin typeface="Segoe Print"/>
              <a:cs typeface="Segoe Print"/>
            </a:endParaRPr>
          </a:p>
          <a:p>
            <a:pPr marL="812800" lvl="1" indent="-343535">
              <a:lnSpc>
                <a:spcPct val="100000"/>
              </a:lnSpc>
              <a:spcBef>
                <a:spcPts val="1440"/>
              </a:spcBef>
              <a:buChar char="-"/>
              <a:tabLst>
                <a:tab pos="813435" algn="l"/>
              </a:tabLst>
            </a:pPr>
            <a:r>
              <a:rPr sz="2400" spc="-5" dirty="0">
                <a:latin typeface="Segoe Print"/>
                <a:cs typeface="Segoe Print"/>
              </a:rPr>
              <a:t>Performance</a:t>
            </a:r>
            <a:r>
              <a:rPr sz="2400" spc="5" dirty="0">
                <a:latin typeface="Segoe Print"/>
                <a:cs typeface="Segoe Print"/>
              </a:rPr>
              <a:t> </a:t>
            </a:r>
            <a:r>
              <a:rPr sz="2400" spc="-5" dirty="0">
                <a:latin typeface="Segoe Print"/>
                <a:cs typeface="Segoe Print"/>
              </a:rPr>
              <a:t>is</a:t>
            </a:r>
            <a:r>
              <a:rPr sz="2400" dirty="0">
                <a:latin typeface="Segoe Print"/>
                <a:cs typeface="Segoe Print"/>
              </a:rPr>
              <a:t> </a:t>
            </a:r>
            <a:r>
              <a:rPr sz="2400" spc="-5" dirty="0">
                <a:latin typeface="Segoe Print"/>
                <a:cs typeface="Segoe Print"/>
              </a:rPr>
              <a:t>degraded</a:t>
            </a:r>
            <a:r>
              <a:rPr sz="2400" spc="15" dirty="0">
                <a:latin typeface="Segoe Print"/>
                <a:cs typeface="Segoe Print"/>
              </a:rPr>
              <a:t> </a:t>
            </a:r>
            <a:r>
              <a:rPr sz="2400" spc="-5" dirty="0">
                <a:latin typeface="Segoe Print"/>
                <a:cs typeface="Segoe Print"/>
              </a:rPr>
              <a:t>with the</a:t>
            </a:r>
            <a:r>
              <a:rPr sz="2400" dirty="0">
                <a:latin typeface="Segoe Print"/>
                <a:cs typeface="Segoe Print"/>
              </a:rPr>
              <a:t> </a:t>
            </a:r>
            <a:r>
              <a:rPr sz="2400" spc="-5" dirty="0">
                <a:latin typeface="Segoe Print"/>
                <a:cs typeface="Segoe Print"/>
              </a:rPr>
              <a:t>increase</a:t>
            </a:r>
            <a:r>
              <a:rPr sz="2400" spc="5" dirty="0">
                <a:latin typeface="Segoe Print"/>
                <a:cs typeface="Segoe Print"/>
              </a:rPr>
              <a:t> </a:t>
            </a:r>
            <a:r>
              <a:rPr sz="2400" spc="-5" dirty="0">
                <a:latin typeface="Segoe Print"/>
                <a:cs typeface="Segoe Print"/>
              </a:rPr>
              <a:t>in</a:t>
            </a:r>
            <a:r>
              <a:rPr sz="2400" dirty="0">
                <a:latin typeface="Segoe Print"/>
                <a:cs typeface="Segoe Print"/>
              </a:rPr>
              <a:t> the </a:t>
            </a:r>
            <a:r>
              <a:rPr sz="2400" spc="-5" dirty="0">
                <a:latin typeface="Segoe Print"/>
                <a:cs typeface="Segoe Print"/>
              </a:rPr>
              <a:t>dimension</a:t>
            </a:r>
            <a:r>
              <a:rPr sz="2400" dirty="0">
                <a:latin typeface="Segoe Print"/>
                <a:cs typeface="Segoe Print"/>
              </a:rPr>
              <a:t> </a:t>
            </a:r>
            <a:r>
              <a:rPr sz="2400" spc="-5" dirty="0">
                <a:latin typeface="Segoe Print"/>
                <a:cs typeface="Segoe Print"/>
              </a:rPr>
              <a:t>of</a:t>
            </a:r>
            <a:r>
              <a:rPr lang="en-US" sz="2400" spc="-5" dirty="0">
                <a:latin typeface="Segoe Print"/>
                <a:cs typeface="Segoe Print"/>
              </a:rPr>
              <a:t> </a:t>
            </a:r>
            <a:r>
              <a:rPr sz="2400" dirty="0">
                <a:latin typeface="Segoe Print"/>
                <a:cs typeface="Segoe Print"/>
              </a:rPr>
              <a:t>future</a:t>
            </a:r>
            <a:r>
              <a:rPr sz="2400" spc="-20" dirty="0">
                <a:latin typeface="Segoe Print"/>
                <a:cs typeface="Segoe Print"/>
              </a:rPr>
              <a:t> </a:t>
            </a:r>
            <a:r>
              <a:rPr sz="2400" spc="-5" dirty="0">
                <a:latin typeface="Segoe Print"/>
                <a:cs typeface="Segoe Print"/>
              </a:rPr>
              <a:t>space</a:t>
            </a:r>
            <a:r>
              <a:rPr sz="2400" spc="-15" dirty="0">
                <a:latin typeface="Segoe Print"/>
                <a:cs typeface="Segoe Print"/>
              </a:rPr>
              <a:t> </a:t>
            </a:r>
            <a:r>
              <a:rPr sz="2400" spc="-5" dirty="0">
                <a:latin typeface="Segoe Print"/>
                <a:cs typeface="Segoe Print"/>
              </a:rPr>
              <a:t>(</a:t>
            </a:r>
            <a:r>
              <a:rPr sz="2400" b="1" spc="-5" dirty="0">
                <a:latin typeface="Segoe Print"/>
                <a:cs typeface="Segoe Print"/>
              </a:rPr>
              <a:t>Curse</a:t>
            </a:r>
            <a:r>
              <a:rPr sz="2400" b="1" spc="-15" dirty="0">
                <a:latin typeface="Segoe Print"/>
                <a:cs typeface="Segoe Print"/>
              </a:rPr>
              <a:t> </a:t>
            </a:r>
            <a:r>
              <a:rPr sz="2400" b="1" dirty="0">
                <a:latin typeface="Segoe Print"/>
                <a:cs typeface="Segoe Print"/>
              </a:rPr>
              <a:t>of</a:t>
            </a:r>
            <a:r>
              <a:rPr sz="2400" b="1" spc="-20" dirty="0">
                <a:latin typeface="Segoe Print"/>
                <a:cs typeface="Segoe Print"/>
              </a:rPr>
              <a:t> </a:t>
            </a:r>
            <a:r>
              <a:rPr sz="2400" b="1" spc="-5" dirty="0">
                <a:latin typeface="Segoe Print"/>
                <a:cs typeface="Segoe Print"/>
              </a:rPr>
              <a:t>Dimensionality</a:t>
            </a:r>
            <a:r>
              <a:rPr sz="2400" spc="-5" dirty="0">
                <a:latin typeface="Segoe Print"/>
                <a:cs typeface="Segoe Print"/>
              </a:rPr>
              <a:t>).</a:t>
            </a:r>
            <a:endParaRPr sz="2400" dirty="0">
              <a:latin typeface="Segoe Print"/>
              <a:cs typeface="Segoe Print"/>
            </a:endParaRPr>
          </a:p>
        </p:txBody>
      </p:sp>
      <p:sp>
        <p:nvSpPr>
          <p:cNvPr id="5" name="Rectangle 4"/>
          <p:cNvSpPr/>
          <p:nvPr/>
        </p:nvSpPr>
        <p:spPr>
          <a:xfrm>
            <a:off x="2927133" y="53572"/>
            <a:ext cx="3213059" cy="523220"/>
          </a:xfrm>
          <a:prstGeom prst="rect">
            <a:avLst/>
          </a:prstGeom>
          <a:solidFill>
            <a:schemeClr val="accent5">
              <a:lumMod val="60000"/>
              <a:lumOff val="40000"/>
            </a:schemeClr>
          </a:solidFill>
        </p:spPr>
        <p:txBody>
          <a:bodyPr wrap="none">
            <a:spAutoFit/>
          </a:bodyPr>
          <a:lstStyle/>
          <a:p>
            <a:r>
              <a:rPr lang="en-US" sz="2800" b="1" spc="-5" dirty="0">
                <a:solidFill>
                  <a:srgbClr val="006FC0"/>
                </a:solidFill>
                <a:uFill>
                  <a:solidFill>
                    <a:srgbClr val="006FC0"/>
                  </a:solidFill>
                </a:uFill>
                <a:latin typeface="Calibri"/>
                <a:cs typeface="Calibri"/>
              </a:rPr>
              <a:t>K-D</a:t>
            </a:r>
            <a:r>
              <a:rPr lang="en-US" sz="2800" b="1" spc="-15" dirty="0">
                <a:solidFill>
                  <a:srgbClr val="006FC0"/>
                </a:solidFill>
                <a:uFill>
                  <a:solidFill>
                    <a:srgbClr val="006FC0"/>
                  </a:solidFill>
                </a:uFill>
                <a:latin typeface="Calibri"/>
                <a:cs typeface="Calibri"/>
              </a:rPr>
              <a:t> </a:t>
            </a:r>
            <a:r>
              <a:rPr lang="en-US" sz="2800" b="1" spc="-40" dirty="0">
                <a:solidFill>
                  <a:srgbClr val="006FC0"/>
                </a:solidFill>
                <a:uFill>
                  <a:solidFill>
                    <a:srgbClr val="006FC0"/>
                  </a:solidFill>
                </a:uFill>
                <a:latin typeface="Calibri"/>
                <a:cs typeface="Calibri"/>
              </a:rPr>
              <a:t>Tree</a:t>
            </a:r>
            <a:r>
              <a:rPr lang="en-US" sz="2800" b="1" spc="-20" dirty="0">
                <a:solidFill>
                  <a:srgbClr val="006FC0"/>
                </a:solidFill>
                <a:uFill>
                  <a:solidFill>
                    <a:srgbClr val="006FC0"/>
                  </a:solidFill>
                </a:uFill>
                <a:latin typeface="Calibri"/>
                <a:cs typeface="Calibri"/>
              </a:rPr>
              <a:t> </a:t>
            </a:r>
            <a:r>
              <a:rPr lang="en-US" sz="2800" b="1" dirty="0">
                <a:solidFill>
                  <a:srgbClr val="006FC0"/>
                </a:solidFill>
                <a:uFill>
                  <a:solidFill>
                    <a:srgbClr val="006FC0"/>
                  </a:solidFill>
                </a:uFill>
                <a:latin typeface="Calibri"/>
                <a:cs typeface="Calibri"/>
              </a:rPr>
              <a:t>-</a:t>
            </a:r>
            <a:r>
              <a:rPr lang="en-US" sz="2800" b="1" spc="-25" dirty="0">
                <a:solidFill>
                  <a:srgbClr val="006FC0"/>
                </a:solidFill>
                <a:uFill>
                  <a:solidFill>
                    <a:srgbClr val="006FC0"/>
                  </a:solidFill>
                </a:uFill>
                <a:latin typeface="Calibri"/>
                <a:cs typeface="Calibri"/>
              </a:rPr>
              <a:t> </a:t>
            </a:r>
            <a:r>
              <a:rPr lang="en-US" sz="2800" b="1" dirty="0">
                <a:solidFill>
                  <a:srgbClr val="006FC0"/>
                </a:solidFill>
                <a:uFill>
                  <a:solidFill>
                    <a:srgbClr val="006FC0"/>
                  </a:solidFill>
                </a:uFill>
                <a:latin typeface="Calibri"/>
                <a:cs typeface="Calibri"/>
              </a:rPr>
              <a:t>Summary:</a:t>
            </a:r>
            <a:endParaRPr lang="en-US" sz="2800" dirty="0"/>
          </a:p>
        </p:txBody>
      </p:sp>
    </p:spTree>
    <p:extLst>
      <p:ext uri="{BB962C8B-B14F-4D97-AF65-F5344CB8AC3E}">
        <p14:creationId xmlns:p14="http://schemas.microsoft.com/office/powerpoint/2010/main" val="3288784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60B6F9E-5919-4DDB-ACD5-4D09EE4F5973}"/>
              </a:ext>
            </a:extLst>
          </p:cNvPr>
          <p:cNvCxnSpPr>
            <a:cxnSpLocks/>
          </p:cNvCxnSpPr>
          <p:nvPr/>
        </p:nvCxnSpPr>
        <p:spPr>
          <a:xfrm>
            <a:off x="4629150" y="2352284"/>
            <a:ext cx="2322180" cy="162319"/>
          </a:xfrm>
          <a:prstGeom prst="line">
            <a:avLst/>
          </a:prstGeom>
          <a:ln w="28575">
            <a:prstDash val="dash"/>
          </a:ln>
        </p:spPr>
        <p:style>
          <a:lnRef idx="1">
            <a:schemeClr val="accent2"/>
          </a:lnRef>
          <a:fillRef idx="0">
            <a:schemeClr val="accent2"/>
          </a:fillRef>
          <a:effectRef idx="0">
            <a:schemeClr val="accent2"/>
          </a:effectRef>
          <a:fontRef idx="minor">
            <a:schemeClr val="tx1"/>
          </a:fontRef>
        </p:style>
      </p:cxnSp>
      <p:cxnSp>
        <p:nvCxnSpPr>
          <p:cNvPr id="5" name="Straight Connector 4">
            <a:extLst>
              <a:ext uri="{FF2B5EF4-FFF2-40B4-BE49-F238E27FC236}">
                <a16:creationId xmlns:a16="http://schemas.microsoft.com/office/drawing/2014/main" id="{ADD86A69-CBE2-4214-A52C-26D68694DB8C}"/>
              </a:ext>
            </a:extLst>
          </p:cNvPr>
          <p:cNvCxnSpPr>
            <a:cxnSpLocks/>
          </p:cNvCxnSpPr>
          <p:nvPr/>
        </p:nvCxnSpPr>
        <p:spPr>
          <a:xfrm>
            <a:off x="3843316" y="2540732"/>
            <a:ext cx="2236460" cy="2036875"/>
          </a:xfrm>
          <a:prstGeom prst="line">
            <a:avLst/>
          </a:prstGeom>
          <a:ln w="28575">
            <a:prstDash val="dash"/>
          </a:ln>
        </p:spPr>
        <p:style>
          <a:lnRef idx="1">
            <a:schemeClr val="accent2"/>
          </a:lnRef>
          <a:fillRef idx="0">
            <a:schemeClr val="accent2"/>
          </a:fillRef>
          <a:effectRef idx="0">
            <a:schemeClr val="accent2"/>
          </a:effectRef>
          <a:fontRef idx="minor">
            <a:schemeClr val="tx1"/>
          </a:fontRef>
        </p:style>
      </p:cxnSp>
      <p:sp>
        <p:nvSpPr>
          <p:cNvPr id="6" name="Title 1">
            <a:extLst>
              <a:ext uri="{FF2B5EF4-FFF2-40B4-BE49-F238E27FC236}">
                <a16:creationId xmlns:a16="http://schemas.microsoft.com/office/drawing/2014/main" id="{E15D3CA2-C816-4551-AA19-DEFC86773C21}"/>
              </a:ext>
            </a:extLst>
          </p:cNvPr>
          <p:cNvSpPr txBox="1">
            <a:spLocks/>
          </p:cNvSpPr>
          <p:nvPr/>
        </p:nvSpPr>
        <p:spPr>
          <a:xfrm>
            <a:off x="464345" y="572283"/>
            <a:ext cx="8219471" cy="429204"/>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When do we use KNN Algorithm?</a:t>
            </a:r>
            <a:endParaRPr lang="en-US" dirty="0"/>
          </a:p>
        </p:txBody>
      </p:sp>
      <p:sp>
        <p:nvSpPr>
          <p:cNvPr id="7" name="Rectangle: Rounded Corners 20">
            <a:extLst>
              <a:ext uri="{FF2B5EF4-FFF2-40B4-BE49-F238E27FC236}">
                <a16:creationId xmlns:a16="http://schemas.microsoft.com/office/drawing/2014/main" id="{E930D84C-A5F3-4A68-89DE-D3AFA799E212}"/>
              </a:ext>
            </a:extLst>
          </p:cNvPr>
          <p:cNvSpPr/>
          <p:nvPr/>
        </p:nvSpPr>
        <p:spPr>
          <a:xfrm>
            <a:off x="1699233" y="1895081"/>
            <a:ext cx="2929918" cy="914400"/>
          </a:xfrm>
          <a:prstGeom prst="round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2000" dirty="0">
              <a:solidFill>
                <a:prstClr val="white"/>
              </a:solidFill>
            </a:endParaRPr>
          </a:p>
        </p:txBody>
      </p:sp>
      <p:grpSp>
        <p:nvGrpSpPr>
          <p:cNvPr id="8" name="Group 7">
            <a:extLst>
              <a:ext uri="{FF2B5EF4-FFF2-40B4-BE49-F238E27FC236}">
                <a16:creationId xmlns:a16="http://schemas.microsoft.com/office/drawing/2014/main" id="{2E69B1FB-4C82-4AB0-8A3C-7EE260902625}"/>
              </a:ext>
            </a:extLst>
          </p:cNvPr>
          <p:cNvGrpSpPr/>
          <p:nvPr/>
        </p:nvGrpSpPr>
        <p:grpSpPr>
          <a:xfrm>
            <a:off x="1067576" y="1489962"/>
            <a:ext cx="822960" cy="1097280"/>
            <a:chOff x="774661" y="2114982"/>
            <a:chExt cx="1097280" cy="1097280"/>
          </a:xfrm>
        </p:grpSpPr>
        <p:sp>
          <p:nvSpPr>
            <p:cNvPr id="9" name="Oval 8">
              <a:extLst>
                <a:ext uri="{FF2B5EF4-FFF2-40B4-BE49-F238E27FC236}">
                  <a16:creationId xmlns:a16="http://schemas.microsoft.com/office/drawing/2014/main" id="{32F9C731-43C3-4EB6-B951-A49DC70899CE}"/>
                </a:ext>
              </a:extLst>
            </p:cNvPr>
            <p:cNvSpPr/>
            <p:nvPr/>
          </p:nvSpPr>
          <p:spPr>
            <a:xfrm>
              <a:off x="774661" y="2114982"/>
              <a:ext cx="1097280" cy="109728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pic>
          <p:nvPicPr>
            <p:cNvPr id="10" name="Picture 9">
              <a:extLst>
                <a:ext uri="{FF2B5EF4-FFF2-40B4-BE49-F238E27FC236}">
                  <a16:creationId xmlns:a16="http://schemas.microsoft.com/office/drawing/2014/main" id="{7612ABEA-AD95-45BC-AF04-D74D3DB409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9732" y="2354241"/>
              <a:ext cx="587137" cy="587137"/>
            </a:xfrm>
            <a:prstGeom prst="rect">
              <a:avLst/>
            </a:prstGeom>
          </p:spPr>
        </p:pic>
      </p:grpSp>
      <p:sp>
        <p:nvSpPr>
          <p:cNvPr id="11" name="TextBox 10">
            <a:extLst>
              <a:ext uri="{FF2B5EF4-FFF2-40B4-BE49-F238E27FC236}">
                <a16:creationId xmlns:a16="http://schemas.microsoft.com/office/drawing/2014/main" id="{BAD58C09-08C6-411B-8B3B-587540E906D7}"/>
              </a:ext>
            </a:extLst>
          </p:cNvPr>
          <p:cNvSpPr txBox="1"/>
          <p:nvPr/>
        </p:nvSpPr>
        <p:spPr>
          <a:xfrm>
            <a:off x="1927832" y="2226336"/>
            <a:ext cx="3025140" cy="369332"/>
          </a:xfrm>
          <a:prstGeom prst="rect">
            <a:avLst/>
          </a:prstGeom>
          <a:noFill/>
        </p:spPr>
        <p:txBody>
          <a:bodyPr wrap="square" rtlCol="0">
            <a:spAutoFit/>
          </a:bodyPr>
          <a:lstStyle/>
          <a:p>
            <a:pPr defTabSz="914400"/>
            <a:r>
              <a:rPr lang="en-US" dirty="0">
                <a:solidFill>
                  <a:prstClr val="white"/>
                </a:solidFill>
                <a:latin typeface="Gotham Rounded Book" pitchFamily="50" charset="0"/>
              </a:rPr>
              <a:t>We can use KNN when</a:t>
            </a:r>
          </a:p>
        </p:txBody>
      </p:sp>
      <p:cxnSp>
        <p:nvCxnSpPr>
          <p:cNvPr id="12" name="Straight Connector 11">
            <a:extLst>
              <a:ext uri="{FF2B5EF4-FFF2-40B4-BE49-F238E27FC236}">
                <a16:creationId xmlns:a16="http://schemas.microsoft.com/office/drawing/2014/main" id="{42FDF402-0C75-4637-A5AE-78C05DDCABEF}"/>
              </a:ext>
            </a:extLst>
          </p:cNvPr>
          <p:cNvCxnSpPr>
            <a:cxnSpLocks/>
            <a:stCxn id="7" idx="2"/>
          </p:cNvCxnSpPr>
          <p:nvPr/>
        </p:nvCxnSpPr>
        <p:spPr>
          <a:xfrm flipH="1">
            <a:off x="3010646" y="2809481"/>
            <a:ext cx="153547" cy="1845818"/>
          </a:xfrm>
          <a:prstGeom prst="line">
            <a:avLst/>
          </a:prstGeom>
          <a:ln w="28575">
            <a:prstDash val="dash"/>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8ACF1596-D3C1-4D5C-8362-E7ED283CA611}"/>
              </a:ext>
            </a:extLst>
          </p:cNvPr>
          <p:cNvSpPr txBox="1"/>
          <p:nvPr/>
        </p:nvSpPr>
        <p:spPr>
          <a:xfrm>
            <a:off x="5875896" y="3792833"/>
            <a:ext cx="2841187" cy="707886"/>
          </a:xfrm>
          <a:prstGeom prst="rect">
            <a:avLst/>
          </a:prstGeom>
          <a:noFill/>
        </p:spPr>
        <p:txBody>
          <a:bodyPr wrap="square" rtlCol="0">
            <a:spAutoFit/>
          </a:bodyPr>
          <a:lstStyle>
            <a:defPPr>
              <a:defRPr lang="en-US"/>
            </a:defPPr>
            <a:lvl1pPr algn="ctr" defTabSz="914400">
              <a:defRPr sz="2000">
                <a:solidFill>
                  <a:prstClr val="black">
                    <a:lumMod val="75000"/>
                    <a:lumOff val="25000"/>
                  </a:prstClr>
                </a:solidFill>
                <a:latin typeface="Gotham Rounded Book" pitchFamily="50" charset="0"/>
              </a:defRPr>
            </a:lvl1pPr>
          </a:lstStyle>
          <a:p>
            <a:r>
              <a:rPr lang="en-US" b="1" dirty="0">
                <a:solidFill>
                  <a:srgbClr val="FF0000"/>
                </a:solidFill>
              </a:rPr>
              <a:t>Data is noise free</a:t>
            </a:r>
          </a:p>
        </p:txBody>
      </p:sp>
      <p:sp>
        <p:nvSpPr>
          <p:cNvPr id="14" name="TextBox 13">
            <a:extLst>
              <a:ext uri="{FF2B5EF4-FFF2-40B4-BE49-F238E27FC236}">
                <a16:creationId xmlns:a16="http://schemas.microsoft.com/office/drawing/2014/main" id="{16973271-19BF-4FD5-AC30-EF35C4F1D492}"/>
              </a:ext>
            </a:extLst>
          </p:cNvPr>
          <p:cNvSpPr txBox="1"/>
          <p:nvPr/>
        </p:nvSpPr>
        <p:spPr>
          <a:xfrm>
            <a:off x="464345" y="3576554"/>
            <a:ext cx="1504608" cy="707886"/>
          </a:xfrm>
          <a:prstGeom prst="rect">
            <a:avLst/>
          </a:prstGeom>
          <a:noFill/>
        </p:spPr>
        <p:txBody>
          <a:bodyPr wrap="square" rtlCol="0">
            <a:spAutoFit/>
          </a:bodyPr>
          <a:lstStyle>
            <a:defPPr>
              <a:defRPr lang="en-US"/>
            </a:defPPr>
            <a:lvl1pPr algn="ctr" defTabSz="914400">
              <a:defRPr sz="2000">
                <a:solidFill>
                  <a:prstClr val="black">
                    <a:lumMod val="75000"/>
                    <a:lumOff val="25000"/>
                  </a:prstClr>
                </a:solidFill>
                <a:latin typeface="Gotham Rounded Book" pitchFamily="50" charset="0"/>
              </a:defRPr>
            </a:lvl1pPr>
          </a:lstStyle>
          <a:p>
            <a:r>
              <a:rPr lang="en-US" b="1" dirty="0">
                <a:solidFill>
                  <a:srgbClr val="FF0000"/>
                </a:solidFill>
              </a:rPr>
              <a:t>Dataset is small</a:t>
            </a:r>
          </a:p>
        </p:txBody>
      </p:sp>
      <p:sp>
        <p:nvSpPr>
          <p:cNvPr id="15" name="TextBox 14">
            <a:extLst>
              <a:ext uri="{FF2B5EF4-FFF2-40B4-BE49-F238E27FC236}">
                <a16:creationId xmlns:a16="http://schemas.microsoft.com/office/drawing/2014/main" id="{8E391A4F-F8FB-4557-BDCD-55F1707B0CA7}"/>
              </a:ext>
            </a:extLst>
          </p:cNvPr>
          <p:cNvSpPr txBox="1"/>
          <p:nvPr/>
        </p:nvSpPr>
        <p:spPr>
          <a:xfrm>
            <a:off x="6243206" y="1537884"/>
            <a:ext cx="1682130" cy="707886"/>
          </a:xfrm>
          <a:prstGeom prst="rect">
            <a:avLst/>
          </a:prstGeom>
          <a:noFill/>
        </p:spPr>
        <p:txBody>
          <a:bodyPr wrap="square" rtlCol="0">
            <a:spAutoFit/>
          </a:bodyPr>
          <a:lstStyle/>
          <a:p>
            <a:pPr algn="ctr" defTabSz="914400"/>
            <a:r>
              <a:rPr lang="en-US" sz="2000" b="1" dirty="0">
                <a:solidFill>
                  <a:srgbClr val="FF0000"/>
                </a:solidFill>
                <a:latin typeface="Gotham Rounded Book" pitchFamily="50" charset="0"/>
              </a:rPr>
              <a:t>Data is labeled</a:t>
            </a:r>
          </a:p>
        </p:txBody>
      </p:sp>
      <p:pic>
        <p:nvPicPr>
          <p:cNvPr id="16" name="Picture 15">
            <a:extLst>
              <a:ext uri="{FF2B5EF4-FFF2-40B4-BE49-F238E27FC236}">
                <a16:creationId xmlns:a16="http://schemas.microsoft.com/office/drawing/2014/main" id="{88A23ABB-A417-418E-9614-847972D7A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8471" y="2094094"/>
            <a:ext cx="827658" cy="1103544"/>
          </a:xfrm>
          <a:prstGeom prst="rect">
            <a:avLst/>
          </a:prstGeom>
        </p:spPr>
      </p:pic>
      <p:sp>
        <p:nvSpPr>
          <p:cNvPr id="17" name="TextBox 16">
            <a:extLst>
              <a:ext uri="{FF2B5EF4-FFF2-40B4-BE49-F238E27FC236}">
                <a16:creationId xmlns:a16="http://schemas.microsoft.com/office/drawing/2014/main" id="{68A6881D-F921-454D-A186-D8E02D7A6D03}"/>
              </a:ext>
            </a:extLst>
          </p:cNvPr>
          <p:cNvSpPr txBox="1"/>
          <p:nvPr/>
        </p:nvSpPr>
        <p:spPr>
          <a:xfrm>
            <a:off x="6951331" y="3115413"/>
            <a:ext cx="876729" cy="400110"/>
          </a:xfrm>
          <a:prstGeom prst="rect">
            <a:avLst/>
          </a:prstGeom>
          <a:noFill/>
        </p:spPr>
        <p:txBody>
          <a:bodyPr wrap="square" rtlCol="0">
            <a:spAutoFit/>
          </a:bodyPr>
          <a:lstStyle>
            <a:defPPr>
              <a:defRPr lang="en-US"/>
            </a:defPPr>
            <a:lvl1pPr algn="ctr" defTabSz="914400">
              <a:defRPr sz="2000">
                <a:solidFill>
                  <a:prstClr val="black">
                    <a:lumMod val="75000"/>
                    <a:lumOff val="25000"/>
                  </a:prstClr>
                </a:solidFill>
                <a:latin typeface="Gotham Rounded Book" pitchFamily="50" charset="0"/>
              </a:defRPr>
            </a:lvl1pPr>
          </a:lstStyle>
          <a:p>
            <a:r>
              <a:rPr lang="en-US" dirty="0"/>
              <a:t>Dog</a:t>
            </a:r>
          </a:p>
        </p:txBody>
      </p:sp>
      <p:pic>
        <p:nvPicPr>
          <p:cNvPr id="18" name="Picture 17">
            <a:extLst>
              <a:ext uri="{FF2B5EF4-FFF2-40B4-BE49-F238E27FC236}">
                <a16:creationId xmlns:a16="http://schemas.microsoft.com/office/drawing/2014/main" id="{0994425C-61D9-44F1-A77E-3CB2D9C2104C}"/>
              </a:ext>
            </a:extLst>
          </p:cNvPr>
          <p:cNvPicPr>
            <a:picLocks noChangeAspect="1"/>
          </p:cNvPicPr>
          <p:nvPr/>
        </p:nvPicPr>
        <p:blipFill rotWithShape="1">
          <a:blip r:embed="rId4"/>
          <a:srcRect l="14596" t="15725" r="6071" b="4534"/>
          <a:stretch/>
        </p:blipFill>
        <p:spPr>
          <a:xfrm>
            <a:off x="707530" y="4169043"/>
            <a:ext cx="1543049" cy="1170440"/>
          </a:xfrm>
          <a:prstGeom prst="rect">
            <a:avLst/>
          </a:prstGeom>
        </p:spPr>
      </p:pic>
      <p:sp>
        <p:nvSpPr>
          <p:cNvPr id="19" name="TextBox 18">
            <a:extLst>
              <a:ext uri="{FF2B5EF4-FFF2-40B4-BE49-F238E27FC236}">
                <a16:creationId xmlns:a16="http://schemas.microsoft.com/office/drawing/2014/main" id="{5BBBA2F8-C373-42A1-B02C-91101DC84BEB}"/>
              </a:ext>
            </a:extLst>
          </p:cNvPr>
          <p:cNvSpPr txBox="1"/>
          <p:nvPr/>
        </p:nvSpPr>
        <p:spPr>
          <a:xfrm>
            <a:off x="6143" y="5231127"/>
            <a:ext cx="4371893" cy="1323439"/>
          </a:xfrm>
          <a:prstGeom prst="rect">
            <a:avLst/>
          </a:prstGeom>
          <a:solidFill>
            <a:schemeClr val="accent3">
              <a:lumMod val="20000"/>
              <a:lumOff val="80000"/>
            </a:schemeClr>
          </a:solidFill>
        </p:spPr>
        <p:txBody>
          <a:bodyPr wrap="square" rtlCol="0">
            <a:spAutoFit/>
          </a:bodyPr>
          <a:lstStyle>
            <a:defPPr>
              <a:defRPr lang="en-US"/>
            </a:defPPr>
            <a:lvl1pPr algn="ctr" defTabSz="914400">
              <a:defRPr sz="2000">
                <a:solidFill>
                  <a:prstClr val="black">
                    <a:lumMod val="75000"/>
                    <a:lumOff val="25000"/>
                  </a:prstClr>
                </a:solidFill>
                <a:latin typeface="Gotham Rounded Book" pitchFamily="50" charset="0"/>
              </a:defRPr>
            </a:lvl1pPr>
          </a:lstStyle>
          <a:p>
            <a:r>
              <a:rPr lang="en-US" dirty="0"/>
              <a:t>Because KNN is a ‘lazy learner’ i.e. doesn’t learn a discriminative function from the training set</a:t>
            </a:r>
          </a:p>
        </p:txBody>
      </p:sp>
      <p:sp>
        <p:nvSpPr>
          <p:cNvPr id="20" name="TextBox 19">
            <a:extLst>
              <a:ext uri="{FF2B5EF4-FFF2-40B4-BE49-F238E27FC236}">
                <a16:creationId xmlns:a16="http://schemas.microsoft.com/office/drawing/2014/main" id="{A5F3CD07-4B1C-46AC-8009-3C1199C32337}"/>
              </a:ext>
            </a:extLst>
          </p:cNvPr>
          <p:cNvSpPr txBox="1"/>
          <p:nvPr/>
        </p:nvSpPr>
        <p:spPr>
          <a:xfrm flipH="1">
            <a:off x="7780994" y="5236506"/>
            <a:ext cx="1248716" cy="400110"/>
          </a:xfrm>
          <a:prstGeom prst="rect">
            <a:avLst/>
          </a:prstGeom>
          <a:noFill/>
        </p:spPr>
        <p:txBody>
          <a:bodyPr wrap="square" rtlCol="0">
            <a:spAutoFit/>
          </a:bodyPr>
          <a:lstStyle>
            <a:defPPr>
              <a:defRPr lang="en-US"/>
            </a:defPPr>
            <a:lvl1pPr algn="ctr" defTabSz="914400">
              <a:defRPr sz="2000">
                <a:solidFill>
                  <a:prstClr val="black">
                    <a:lumMod val="75000"/>
                    <a:lumOff val="25000"/>
                  </a:prstClr>
                </a:solidFill>
                <a:latin typeface="Gotham Rounded Book" pitchFamily="50" charset="0"/>
              </a:defRPr>
            </a:lvl1pPr>
          </a:lstStyle>
          <a:p>
            <a:r>
              <a:rPr lang="en-US" dirty="0"/>
              <a:t>Noise</a:t>
            </a:r>
          </a:p>
        </p:txBody>
      </p:sp>
      <p:sp>
        <p:nvSpPr>
          <p:cNvPr id="21" name="Right Brace 20">
            <a:extLst>
              <a:ext uri="{FF2B5EF4-FFF2-40B4-BE49-F238E27FC236}">
                <a16:creationId xmlns:a16="http://schemas.microsoft.com/office/drawing/2014/main" id="{456E3443-EDD5-48A4-BA49-B70D100C32B9}"/>
              </a:ext>
            </a:extLst>
          </p:cNvPr>
          <p:cNvSpPr/>
          <p:nvPr/>
        </p:nvSpPr>
        <p:spPr>
          <a:xfrm>
            <a:off x="7780994" y="5135153"/>
            <a:ext cx="371037" cy="610208"/>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defTabSz="914400"/>
            <a:endParaRPr lang="en-US">
              <a:solidFill>
                <a:prstClr val="black"/>
              </a:solidFill>
            </a:endParaRPr>
          </a:p>
        </p:txBody>
      </p:sp>
      <p:graphicFrame>
        <p:nvGraphicFramePr>
          <p:cNvPr id="22" name="Table 21">
            <a:extLst>
              <a:ext uri="{FF2B5EF4-FFF2-40B4-BE49-F238E27FC236}">
                <a16:creationId xmlns:a16="http://schemas.microsoft.com/office/drawing/2014/main" id="{B8189DFD-4D6C-4A57-9DB7-1A02CDF7D672}"/>
              </a:ext>
            </a:extLst>
          </p:cNvPr>
          <p:cNvGraphicFramePr>
            <a:graphicFrameLocks noGrp="1"/>
          </p:cNvGraphicFramePr>
          <p:nvPr>
            <p:extLst>
              <p:ext uri="{D42A27DB-BD31-4B8C-83A1-F6EECF244321}">
                <p14:modId xmlns:p14="http://schemas.microsoft.com/office/powerpoint/2010/main" val="627489632"/>
              </p:ext>
            </p:extLst>
          </p:nvPr>
        </p:nvGraphicFramePr>
        <p:xfrm>
          <a:off x="4920719" y="4577607"/>
          <a:ext cx="2975111" cy="1624896"/>
        </p:xfrm>
        <a:graphic>
          <a:graphicData uri="http://schemas.openxmlformats.org/drawingml/2006/table">
            <a:tbl>
              <a:tblPr/>
              <a:tblGrid>
                <a:gridCol w="964265">
                  <a:extLst>
                    <a:ext uri="{9D8B030D-6E8A-4147-A177-3AD203B41FA5}">
                      <a16:colId xmlns:a16="http://schemas.microsoft.com/office/drawing/2014/main" val="1315534847"/>
                    </a:ext>
                  </a:extLst>
                </a:gridCol>
                <a:gridCol w="917228">
                  <a:extLst>
                    <a:ext uri="{9D8B030D-6E8A-4147-A177-3AD203B41FA5}">
                      <a16:colId xmlns:a16="http://schemas.microsoft.com/office/drawing/2014/main" val="1494260454"/>
                    </a:ext>
                  </a:extLst>
                </a:gridCol>
                <a:gridCol w="1093618">
                  <a:extLst>
                    <a:ext uri="{9D8B030D-6E8A-4147-A177-3AD203B41FA5}">
                      <a16:colId xmlns:a16="http://schemas.microsoft.com/office/drawing/2014/main" val="724958454"/>
                    </a:ext>
                  </a:extLst>
                </a:gridCol>
              </a:tblGrid>
              <a:tr h="270816">
                <a:tc>
                  <a:txBody>
                    <a:bodyPr/>
                    <a:lstStyle/>
                    <a:p>
                      <a:pPr algn="ctr" fontAlgn="b"/>
                      <a:r>
                        <a:rPr lang="en-US" sz="1600" b="1" i="0" u="none" strike="noStrike">
                          <a:solidFill>
                            <a:srgbClr val="000000"/>
                          </a:solidFill>
                          <a:effectLst/>
                          <a:latin typeface="Calibri" panose="020F0502020204030204" pitchFamily="34" charset="0"/>
                        </a:rPr>
                        <a:t>Weight(x2)</a:t>
                      </a:r>
                    </a:p>
                  </a:txBody>
                  <a:tcPr marL="4763" marR="4763"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panose="020F0502020204030204" pitchFamily="34" charset="0"/>
                        </a:rPr>
                        <a:t>Height(y2)</a:t>
                      </a:r>
                    </a:p>
                  </a:txBody>
                  <a:tcPr marL="4763" marR="4763"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effectLst/>
                          <a:latin typeface="Calibri" panose="020F0502020204030204" pitchFamily="34" charset="0"/>
                        </a:rPr>
                        <a:t>Class</a:t>
                      </a:r>
                    </a:p>
                  </a:txBody>
                  <a:tcPr marL="4763" marR="4763"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6495868"/>
                  </a:ext>
                </a:extLst>
              </a:tr>
              <a:tr h="270816">
                <a:tc>
                  <a:txBody>
                    <a:bodyPr/>
                    <a:lstStyle/>
                    <a:p>
                      <a:pPr algn="r" fontAlgn="b"/>
                      <a:r>
                        <a:rPr lang="en-US" sz="1600" b="0" i="0" u="none" strike="noStrike">
                          <a:solidFill>
                            <a:srgbClr val="000000"/>
                          </a:solidFill>
                          <a:effectLst/>
                          <a:latin typeface="Calibri" panose="020F0502020204030204" pitchFamily="34" charset="0"/>
                        </a:rPr>
                        <a:t>51</a:t>
                      </a:r>
                    </a:p>
                  </a:txBody>
                  <a:tcPr marL="4763" marR="4763"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167</a:t>
                      </a:r>
                    </a:p>
                  </a:txBody>
                  <a:tcPr marL="4763" marR="4763"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Underweight</a:t>
                      </a:r>
                    </a:p>
                  </a:txBody>
                  <a:tcPr marL="4763" marR="4763"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1176147"/>
                  </a:ext>
                </a:extLst>
              </a:tr>
              <a:tr h="270816">
                <a:tc>
                  <a:txBody>
                    <a:bodyPr/>
                    <a:lstStyle/>
                    <a:p>
                      <a:pPr algn="r" fontAlgn="b"/>
                      <a:r>
                        <a:rPr lang="en-US" sz="1600" b="0" i="0" u="none" strike="noStrike">
                          <a:solidFill>
                            <a:srgbClr val="000000"/>
                          </a:solidFill>
                          <a:effectLst/>
                          <a:latin typeface="Calibri" panose="020F0502020204030204" pitchFamily="34" charset="0"/>
                        </a:rPr>
                        <a:t>62</a:t>
                      </a:r>
                    </a:p>
                  </a:txBody>
                  <a:tcPr marL="4763" marR="4763"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182</a:t>
                      </a:r>
                    </a:p>
                  </a:txBody>
                  <a:tcPr marL="4763" marR="4763"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FF0000"/>
                          </a:solidFill>
                          <a:effectLst/>
                          <a:latin typeface="Calibri" panose="020F0502020204030204" pitchFamily="34" charset="0"/>
                        </a:rPr>
                        <a:t>one-fourty</a:t>
                      </a:r>
                    </a:p>
                  </a:txBody>
                  <a:tcPr marL="4763" marR="4763"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7074763"/>
                  </a:ext>
                </a:extLst>
              </a:tr>
              <a:tr h="270816">
                <a:tc>
                  <a:txBody>
                    <a:bodyPr/>
                    <a:lstStyle/>
                    <a:p>
                      <a:pPr algn="r" fontAlgn="b"/>
                      <a:r>
                        <a:rPr lang="en-US" sz="1600" b="0" i="0" u="none" strike="noStrike">
                          <a:solidFill>
                            <a:srgbClr val="000000"/>
                          </a:solidFill>
                          <a:effectLst/>
                          <a:latin typeface="Calibri" panose="020F0502020204030204" pitchFamily="34" charset="0"/>
                        </a:rPr>
                        <a:t>69</a:t>
                      </a:r>
                    </a:p>
                  </a:txBody>
                  <a:tcPr marL="4763" marR="4763"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176</a:t>
                      </a:r>
                    </a:p>
                  </a:txBody>
                  <a:tcPr marL="4763" marR="4763"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FF0000"/>
                          </a:solidFill>
                          <a:effectLst/>
                          <a:latin typeface="Calibri" panose="020F0502020204030204" pitchFamily="34" charset="0"/>
                        </a:rPr>
                        <a:t>23</a:t>
                      </a:r>
                    </a:p>
                  </a:txBody>
                  <a:tcPr marL="4763" marR="4763"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8590293"/>
                  </a:ext>
                </a:extLst>
              </a:tr>
              <a:tr h="270816">
                <a:tc>
                  <a:txBody>
                    <a:bodyPr/>
                    <a:lstStyle/>
                    <a:p>
                      <a:pPr algn="r" fontAlgn="b"/>
                      <a:r>
                        <a:rPr lang="en-US" sz="1600" b="0" i="0" u="none" strike="noStrike">
                          <a:solidFill>
                            <a:srgbClr val="000000"/>
                          </a:solidFill>
                          <a:effectLst/>
                          <a:latin typeface="Calibri" panose="020F0502020204030204" pitchFamily="34" charset="0"/>
                        </a:rPr>
                        <a:t>64</a:t>
                      </a:r>
                    </a:p>
                  </a:txBody>
                  <a:tcPr marL="4763" marR="4763"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173</a:t>
                      </a:r>
                    </a:p>
                  </a:txBody>
                  <a:tcPr marL="4763" marR="4763"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FF0000"/>
                          </a:solidFill>
                          <a:effectLst/>
                          <a:latin typeface="Calibri" panose="020F0502020204030204" pitchFamily="34" charset="0"/>
                        </a:rPr>
                        <a:t>hello kitty</a:t>
                      </a:r>
                    </a:p>
                  </a:txBody>
                  <a:tcPr marL="4763" marR="4763"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4423297"/>
                  </a:ext>
                </a:extLst>
              </a:tr>
              <a:tr h="270816">
                <a:tc>
                  <a:txBody>
                    <a:bodyPr/>
                    <a:lstStyle/>
                    <a:p>
                      <a:pPr algn="r" fontAlgn="b"/>
                      <a:r>
                        <a:rPr lang="en-US" sz="1600" b="0" i="0" u="none" strike="noStrike">
                          <a:solidFill>
                            <a:srgbClr val="000000"/>
                          </a:solidFill>
                          <a:effectLst/>
                          <a:latin typeface="Calibri" panose="020F0502020204030204" pitchFamily="34" charset="0"/>
                        </a:rPr>
                        <a:t>65</a:t>
                      </a:r>
                    </a:p>
                  </a:txBody>
                  <a:tcPr marL="4763" marR="4763"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172</a:t>
                      </a:r>
                    </a:p>
                  </a:txBody>
                  <a:tcPr marL="4763" marR="4763"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Normal</a:t>
                      </a:r>
                    </a:p>
                  </a:txBody>
                  <a:tcPr marL="4763" marR="4763" marT="635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1560091"/>
                  </a:ext>
                </a:extLst>
              </a:tr>
            </a:tbl>
          </a:graphicData>
        </a:graphic>
      </p:graphicFrame>
    </p:spTree>
    <p:extLst>
      <p:ext uri="{BB962C8B-B14F-4D97-AF65-F5344CB8AC3E}">
        <p14:creationId xmlns:p14="http://schemas.microsoft.com/office/powerpoint/2010/main" val="980108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63EF7A-E1C6-4077-A38D-EDA5D6E26BEA}"/>
              </a:ext>
            </a:extLst>
          </p:cNvPr>
          <p:cNvSpPr>
            <a:spLocks noGrp="1"/>
          </p:cNvSpPr>
          <p:nvPr>
            <p:ph type="title"/>
          </p:nvPr>
        </p:nvSpPr>
        <p:spPr>
          <a:xfrm>
            <a:off x="628650" y="1943100"/>
            <a:ext cx="8001000" cy="3028950"/>
          </a:xfrm>
        </p:spPr>
        <p:txBody>
          <a:bodyPr>
            <a:prstTxWarp prst="textChevron">
              <a:avLst/>
            </a:prstTxWarp>
          </a:bodyPr>
          <a:lstStyle/>
          <a:p>
            <a:pPr algn="ctr"/>
            <a:r>
              <a:rPr lang="en-US" dirty="0">
                <a:ln w="0"/>
                <a:effectLst>
                  <a:outerShdw blurRad="38100" dist="25400" dir="5400000" algn="ctr" rotWithShape="0">
                    <a:srgbClr val="6E747A">
                      <a:alpha val="43000"/>
                    </a:srgbClr>
                  </a:outerShdw>
                </a:effectLst>
              </a:rPr>
              <a:t>Regression </a:t>
            </a:r>
            <a:br>
              <a:rPr lang="en-US" dirty="0">
                <a:ln w="0"/>
                <a:effectLst>
                  <a:outerShdw blurRad="38100" dist="25400" dir="5400000" algn="ctr" rotWithShape="0">
                    <a:srgbClr val="6E747A">
                      <a:alpha val="43000"/>
                    </a:srgbClr>
                  </a:outerShdw>
                </a:effectLst>
              </a:rPr>
            </a:br>
            <a:r>
              <a:rPr lang="en-US" dirty="0">
                <a:ln w="0"/>
                <a:effectLst>
                  <a:outerShdw blurRad="38100" dist="25400" dir="5400000" algn="ctr" rotWithShape="0">
                    <a:srgbClr val="6E747A">
                      <a:alpha val="43000"/>
                    </a:srgbClr>
                  </a:outerShdw>
                </a:effectLst>
              </a:rPr>
              <a:t>Numerical Prediction</a:t>
            </a: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88194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E7EAE5-945A-486D-B080-8452B3DB0C6D}"/>
              </a:ext>
            </a:extLst>
          </p:cNvPr>
          <p:cNvSpPr>
            <a:spLocks noGrp="1"/>
          </p:cNvSpPr>
          <p:nvPr>
            <p:ph type="title"/>
          </p:nvPr>
        </p:nvSpPr>
        <p:spPr>
          <a:xfrm>
            <a:off x="514350" y="1257300"/>
            <a:ext cx="7024744" cy="600852"/>
          </a:xfrm>
        </p:spPr>
        <p:txBody>
          <a:bodyPr>
            <a:noAutofit/>
          </a:bodyPr>
          <a:lstStyle/>
          <a:p>
            <a:r>
              <a:rPr lang="en-US" sz="4000" dirty="0"/>
              <a:t>Regression/Numeric Prediction</a:t>
            </a:r>
          </a:p>
        </p:txBody>
      </p:sp>
      <p:sp>
        <p:nvSpPr>
          <p:cNvPr id="5" name="Content Placeholder 4">
            <a:extLst>
              <a:ext uri="{FF2B5EF4-FFF2-40B4-BE49-F238E27FC236}">
                <a16:creationId xmlns:a16="http://schemas.microsoft.com/office/drawing/2014/main" id="{E94372A5-5AC2-4D65-822B-ED1E406B7F84}"/>
              </a:ext>
            </a:extLst>
          </p:cNvPr>
          <p:cNvSpPr>
            <a:spLocks noGrp="1"/>
          </p:cNvSpPr>
          <p:nvPr>
            <p:ph idx="1"/>
          </p:nvPr>
        </p:nvSpPr>
        <p:spPr>
          <a:xfrm>
            <a:off x="652183" y="2000250"/>
            <a:ext cx="6205817" cy="3429000"/>
          </a:xfrm>
        </p:spPr>
        <p:txBody>
          <a:bodyPr>
            <a:noAutofit/>
          </a:bodyPr>
          <a:lstStyle/>
          <a:p>
            <a:r>
              <a:rPr lang="en-US" sz="2800" dirty="0"/>
              <a:t> Type of Supervised Learning</a:t>
            </a:r>
          </a:p>
          <a:p>
            <a:r>
              <a:rPr lang="en-US" sz="2800" dirty="0"/>
              <a:t>Class attribute could be any value</a:t>
            </a:r>
          </a:p>
          <a:p>
            <a:r>
              <a:rPr lang="en-US" sz="2800" dirty="0"/>
              <a:t>Variety of Techniques Used</a:t>
            </a:r>
          </a:p>
          <a:p>
            <a:r>
              <a:rPr lang="en-US" sz="2800" dirty="0"/>
              <a:t>Statistical (Univariate Regression, Multi-Variate Regress etc.)</a:t>
            </a:r>
          </a:p>
          <a:p>
            <a:r>
              <a:rPr lang="en-US" sz="2800" dirty="0"/>
              <a:t>Decision Tree (CART)</a:t>
            </a:r>
          </a:p>
          <a:p>
            <a:r>
              <a:rPr lang="en-US" sz="2800" dirty="0"/>
              <a:t>KNN</a:t>
            </a:r>
          </a:p>
          <a:p>
            <a:r>
              <a:rPr lang="en-US" sz="2800" dirty="0"/>
              <a:t>etc. </a:t>
            </a:r>
          </a:p>
        </p:txBody>
      </p:sp>
    </p:spTree>
    <p:extLst>
      <p:ext uri="{BB962C8B-B14F-4D97-AF65-F5344CB8AC3E}">
        <p14:creationId xmlns:p14="http://schemas.microsoft.com/office/powerpoint/2010/main" val="165553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Vertic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arn(inVertic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arn(inVertical)">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50" y="1143000"/>
            <a:ext cx="5268558" cy="857250"/>
          </a:xfrm>
        </p:spPr>
        <p:txBody>
          <a:bodyPr/>
          <a:lstStyle/>
          <a:p>
            <a:r>
              <a:rPr lang="en-US" dirty="0"/>
              <a:t>Numeric Prediction</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943100"/>
            <a:ext cx="6457950" cy="3886200"/>
          </a:xfrm>
          <a:prstGeom prst="rect">
            <a:avLst/>
          </a:prstGeom>
        </p:spPr>
      </p:pic>
    </p:spTree>
    <p:extLst>
      <p:ext uri="{BB962C8B-B14F-4D97-AF65-F5344CB8AC3E}">
        <p14:creationId xmlns:p14="http://schemas.microsoft.com/office/powerpoint/2010/main" val="2443577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AF97-3773-4FCB-9F07-6373F820E35C}"/>
              </a:ext>
            </a:extLst>
          </p:cNvPr>
          <p:cNvSpPr>
            <a:spLocks noGrp="1"/>
          </p:cNvSpPr>
          <p:nvPr>
            <p:ph type="title"/>
          </p:nvPr>
        </p:nvSpPr>
        <p:spPr>
          <a:xfrm>
            <a:off x="489309" y="384464"/>
            <a:ext cx="4733855" cy="628650"/>
          </a:xfrm>
          <a:solidFill>
            <a:schemeClr val="accent5">
              <a:lumMod val="40000"/>
              <a:lumOff val="60000"/>
            </a:schemeClr>
          </a:solidFill>
        </p:spPr>
        <p:txBody>
          <a:bodyPr>
            <a:noAutofit/>
          </a:bodyPr>
          <a:lstStyle/>
          <a:p>
            <a:r>
              <a:rPr lang="en-US" sz="4000" dirty="0"/>
              <a:t>LINEAR REGRESSION</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47" y="1857197"/>
            <a:ext cx="4100944" cy="3809311"/>
          </a:xfrm>
          <a:prstGeom prst="rect">
            <a:avLst/>
          </a:prstGeom>
        </p:spPr>
      </p:pic>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2227" y="3533220"/>
            <a:ext cx="914528" cy="457264"/>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6754" y="1745674"/>
            <a:ext cx="4350263" cy="3796144"/>
          </a:xfrm>
          <a:prstGeom prst="rect">
            <a:avLst/>
          </a:prstGeom>
        </p:spPr>
      </p:pic>
    </p:spTree>
    <p:extLst>
      <p:ext uri="{BB962C8B-B14F-4D97-AF65-F5344CB8AC3E}">
        <p14:creationId xmlns:p14="http://schemas.microsoft.com/office/powerpoint/2010/main" val="410861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AF97-3773-4FCB-9F07-6373F820E35C}"/>
              </a:ext>
            </a:extLst>
          </p:cNvPr>
          <p:cNvSpPr>
            <a:spLocks noGrp="1"/>
          </p:cNvSpPr>
          <p:nvPr>
            <p:ph type="title"/>
          </p:nvPr>
        </p:nvSpPr>
        <p:spPr>
          <a:xfrm>
            <a:off x="489309" y="384464"/>
            <a:ext cx="4733855" cy="628650"/>
          </a:xfrm>
          <a:solidFill>
            <a:schemeClr val="accent5">
              <a:lumMod val="40000"/>
              <a:lumOff val="60000"/>
            </a:schemeClr>
          </a:solidFill>
        </p:spPr>
        <p:txBody>
          <a:bodyPr>
            <a:noAutofit/>
          </a:bodyPr>
          <a:lstStyle/>
          <a:p>
            <a:r>
              <a:rPr lang="en-US" sz="4000" dirty="0"/>
              <a:t>LINEAR REGRESSION</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91" y="2222635"/>
            <a:ext cx="3413042" cy="3527001"/>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90" y="1290021"/>
            <a:ext cx="3046780" cy="932614"/>
          </a:xfrm>
          <a:prstGeom prst="rect">
            <a:avLst/>
          </a:prstGeom>
        </p:spPr>
      </p:pic>
      <p:pic>
        <p:nvPicPr>
          <p:cNvPr id="5" name="Picture 4" descr="Screen Clipping"/>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2833139" y="2513767"/>
            <a:ext cx="1696879" cy="2344124"/>
          </a:xfrm>
          <a:prstGeom prst="rect">
            <a:avLst/>
          </a:prstGeom>
        </p:spPr>
      </p:pic>
      <p:grpSp>
        <p:nvGrpSpPr>
          <p:cNvPr id="10" name="object 22"/>
          <p:cNvGrpSpPr/>
          <p:nvPr/>
        </p:nvGrpSpPr>
        <p:grpSpPr>
          <a:xfrm>
            <a:off x="5287215" y="2093941"/>
            <a:ext cx="3690529" cy="3655695"/>
            <a:chOff x="379475" y="2568184"/>
            <a:chExt cx="4474845" cy="3655695"/>
          </a:xfrm>
        </p:grpSpPr>
        <p:pic>
          <p:nvPicPr>
            <p:cNvPr id="11" name="object 23"/>
            <p:cNvPicPr/>
            <p:nvPr/>
          </p:nvPicPr>
          <p:blipFill>
            <a:blip r:embed="rId6" cstate="print"/>
            <a:stretch>
              <a:fillRect/>
            </a:stretch>
          </p:blipFill>
          <p:spPr>
            <a:xfrm>
              <a:off x="637280" y="2568184"/>
              <a:ext cx="4216683" cy="3482885"/>
            </a:xfrm>
            <a:prstGeom prst="rect">
              <a:avLst/>
            </a:prstGeom>
          </p:spPr>
        </p:pic>
        <p:sp>
          <p:nvSpPr>
            <p:cNvPr id="12" name="object 24"/>
            <p:cNvSpPr/>
            <p:nvPr/>
          </p:nvSpPr>
          <p:spPr>
            <a:xfrm>
              <a:off x="379476" y="2793110"/>
              <a:ext cx="4152900" cy="3430270"/>
            </a:xfrm>
            <a:custGeom>
              <a:avLst/>
              <a:gdLst/>
              <a:ahLst/>
              <a:cxnLst/>
              <a:rect l="l" t="t" r="r" b="b"/>
              <a:pathLst>
                <a:path w="4152900" h="3430270">
                  <a:moveTo>
                    <a:pt x="76200" y="710565"/>
                  </a:moveTo>
                  <a:lnTo>
                    <a:pt x="69850" y="697865"/>
                  </a:lnTo>
                  <a:lnTo>
                    <a:pt x="38100" y="634365"/>
                  </a:lnTo>
                  <a:lnTo>
                    <a:pt x="0" y="710565"/>
                  </a:lnTo>
                  <a:lnTo>
                    <a:pt x="31750" y="710565"/>
                  </a:lnTo>
                  <a:lnTo>
                    <a:pt x="31750" y="3382391"/>
                  </a:lnTo>
                  <a:lnTo>
                    <a:pt x="44450" y="3382378"/>
                  </a:lnTo>
                  <a:lnTo>
                    <a:pt x="44450" y="710565"/>
                  </a:lnTo>
                  <a:lnTo>
                    <a:pt x="76200" y="710565"/>
                  </a:lnTo>
                  <a:close/>
                </a:path>
                <a:path w="4152900" h="3430270">
                  <a:moveTo>
                    <a:pt x="3232404" y="866648"/>
                  </a:moveTo>
                  <a:lnTo>
                    <a:pt x="3218878" y="764413"/>
                  </a:lnTo>
                  <a:lnTo>
                    <a:pt x="3207258" y="676529"/>
                  </a:lnTo>
                  <a:lnTo>
                    <a:pt x="3159874" y="708660"/>
                  </a:lnTo>
                  <a:lnTo>
                    <a:pt x="2679573" y="0"/>
                  </a:lnTo>
                  <a:lnTo>
                    <a:pt x="2632329" y="32004"/>
                  </a:lnTo>
                  <a:lnTo>
                    <a:pt x="3112579" y="740727"/>
                  </a:lnTo>
                  <a:lnTo>
                    <a:pt x="3065272" y="772795"/>
                  </a:lnTo>
                  <a:lnTo>
                    <a:pt x="3232404" y="866648"/>
                  </a:lnTo>
                  <a:close/>
                </a:path>
                <a:path w="4152900" h="3430270">
                  <a:moveTo>
                    <a:pt x="4152900" y="3392043"/>
                  </a:moveTo>
                  <a:lnTo>
                    <a:pt x="4140200" y="3385693"/>
                  </a:lnTo>
                  <a:lnTo>
                    <a:pt x="4076700" y="3353943"/>
                  </a:lnTo>
                  <a:lnTo>
                    <a:pt x="4076700" y="3385693"/>
                  </a:lnTo>
                  <a:lnTo>
                    <a:pt x="38100" y="3385693"/>
                  </a:lnTo>
                  <a:lnTo>
                    <a:pt x="38100" y="3398393"/>
                  </a:lnTo>
                  <a:lnTo>
                    <a:pt x="4076700" y="3398393"/>
                  </a:lnTo>
                  <a:lnTo>
                    <a:pt x="4076700" y="3430143"/>
                  </a:lnTo>
                  <a:lnTo>
                    <a:pt x="4140200" y="3398393"/>
                  </a:lnTo>
                  <a:lnTo>
                    <a:pt x="4152900" y="3392043"/>
                  </a:lnTo>
                  <a:close/>
                </a:path>
              </a:pathLst>
            </a:custGeom>
            <a:solidFill>
              <a:srgbClr val="000000"/>
            </a:solidFill>
          </p:spPr>
          <p:txBody>
            <a:bodyPr wrap="square" lIns="0" tIns="0" rIns="0" bIns="0" rtlCol="0"/>
            <a:lstStyle/>
            <a:p>
              <a:endParaRPr/>
            </a:p>
          </p:txBody>
        </p:sp>
      </p:grpSp>
      <p:pic>
        <p:nvPicPr>
          <p:cNvPr id="13" name="object 40"/>
          <p:cNvPicPr/>
          <p:nvPr/>
        </p:nvPicPr>
        <p:blipFill>
          <a:blip r:embed="rId7" cstate="print"/>
          <a:stretch>
            <a:fillRect/>
          </a:stretch>
        </p:blipFill>
        <p:spPr>
          <a:xfrm>
            <a:off x="5702417" y="1413428"/>
            <a:ext cx="2594610" cy="342900"/>
          </a:xfrm>
          <a:prstGeom prst="rect">
            <a:avLst/>
          </a:prstGeom>
        </p:spPr>
      </p:pic>
    </p:spTree>
    <p:extLst>
      <p:ext uri="{BB962C8B-B14F-4D97-AF65-F5344CB8AC3E}">
        <p14:creationId xmlns:p14="http://schemas.microsoft.com/office/powerpoint/2010/main" val="899721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AF97-3773-4FCB-9F07-6373F820E35C}"/>
              </a:ext>
            </a:extLst>
          </p:cNvPr>
          <p:cNvSpPr>
            <a:spLocks noGrp="1"/>
          </p:cNvSpPr>
          <p:nvPr>
            <p:ph type="title"/>
          </p:nvPr>
        </p:nvSpPr>
        <p:spPr>
          <a:xfrm>
            <a:off x="489309" y="384464"/>
            <a:ext cx="4733855" cy="628650"/>
          </a:xfrm>
          <a:solidFill>
            <a:schemeClr val="accent5">
              <a:lumMod val="40000"/>
              <a:lumOff val="60000"/>
            </a:schemeClr>
          </a:solidFill>
        </p:spPr>
        <p:txBody>
          <a:bodyPr>
            <a:noAutofit/>
          </a:bodyPr>
          <a:lstStyle/>
          <a:p>
            <a:r>
              <a:rPr lang="en-US" sz="4000" dirty="0"/>
              <a:t>LINEAR REGRESSION</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091" y="1639005"/>
            <a:ext cx="8271164" cy="3667286"/>
          </a:xfrm>
          <a:prstGeom prst="rect">
            <a:avLst/>
          </a:prstGeom>
        </p:spPr>
      </p:pic>
    </p:spTree>
    <p:extLst>
      <p:ext uri="{BB962C8B-B14F-4D97-AF65-F5344CB8AC3E}">
        <p14:creationId xmlns:p14="http://schemas.microsoft.com/office/powerpoint/2010/main" val="373381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0"/>
            <a:ext cx="3616036" cy="745718"/>
          </a:xfrm>
        </p:spPr>
        <p:style>
          <a:lnRef idx="1">
            <a:schemeClr val="accent1"/>
          </a:lnRef>
          <a:fillRef idx="2">
            <a:schemeClr val="accent1"/>
          </a:fillRef>
          <a:effectRef idx="1">
            <a:schemeClr val="accent1"/>
          </a:effectRef>
          <a:fontRef idx="minor">
            <a:schemeClr val="dk1"/>
          </a:fontRef>
        </p:style>
        <p:txBody>
          <a:bodyPr/>
          <a:lstStyle/>
          <a:p>
            <a:r>
              <a:rPr lang="en-US" sz="3200" dirty="0">
                <a:ln w="0"/>
                <a:solidFill>
                  <a:schemeClr val="tx1"/>
                </a:solidFill>
                <a:effectLst>
                  <a:outerShdw blurRad="38100" dist="19050" dir="2700000" algn="tl" rotWithShape="0">
                    <a:schemeClr val="dk1">
                      <a:alpha val="40000"/>
                    </a:schemeClr>
                  </a:outerShdw>
                </a:effectLst>
                <a:uFill>
                  <a:solidFill>
                    <a:srgbClr val="006FC0"/>
                  </a:solidFill>
                </a:uFill>
                <a:cs typeface="Calibri"/>
              </a:rPr>
              <a:t>Examples:</a:t>
            </a:r>
            <a:endParaRPr lang="en-US" dirty="0">
              <a:ln w="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540325" y="385489"/>
            <a:ext cx="8215747" cy="6112282"/>
          </a:xfrm>
        </p:spPr>
        <p:txBody>
          <a:bodyPr>
            <a:noAutofit/>
          </a:bodyPr>
          <a:lstStyle/>
          <a:p>
            <a:pPr marL="0" indent="0">
              <a:lnSpc>
                <a:spcPct val="100000"/>
              </a:lnSpc>
              <a:spcBef>
                <a:spcPts val="0"/>
              </a:spcBef>
              <a:buNone/>
            </a:pPr>
            <a:r>
              <a:rPr lang="en-US" sz="2000" b="1" u="sng" dirty="0">
                <a:solidFill>
                  <a:srgbClr val="2929FF"/>
                </a:solidFill>
                <a:uFill>
                  <a:solidFill>
                    <a:srgbClr val="000000"/>
                  </a:solidFill>
                </a:uFill>
                <a:latin typeface="Arial" panose="020B0604020202020204" pitchFamily="34" charset="0"/>
                <a:cs typeface="Arial" panose="020B0604020202020204" pitchFamily="34" charset="0"/>
              </a:rPr>
              <a:t>Single</a:t>
            </a:r>
            <a:r>
              <a:rPr lang="en-US" sz="2000" b="1" u="sng" spc="-45" dirty="0">
                <a:solidFill>
                  <a:srgbClr val="2929FF"/>
                </a:solidFill>
                <a:uFill>
                  <a:solidFill>
                    <a:srgbClr val="000000"/>
                  </a:solidFill>
                </a:uFill>
                <a:latin typeface="Arial" panose="020B0604020202020204" pitchFamily="34" charset="0"/>
                <a:cs typeface="Arial" panose="020B0604020202020204" pitchFamily="34" charset="0"/>
              </a:rPr>
              <a:t> </a:t>
            </a:r>
            <a:r>
              <a:rPr lang="en-US" sz="2000" b="1" u="sng" spc="-5" dirty="0">
                <a:solidFill>
                  <a:srgbClr val="2929FF"/>
                </a:solidFill>
                <a:uFill>
                  <a:solidFill>
                    <a:srgbClr val="000000"/>
                  </a:solidFill>
                </a:uFill>
                <a:latin typeface="Arial" panose="020B0604020202020204" pitchFamily="34" charset="0"/>
                <a:cs typeface="Arial" panose="020B0604020202020204" pitchFamily="34" charset="0"/>
              </a:rPr>
              <a:t>Feature:</a:t>
            </a:r>
            <a:endParaRPr lang="en-US" sz="2000" dirty="0">
              <a:solidFill>
                <a:srgbClr val="2929FF"/>
              </a:solidFill>
              <a:latin typeface="Arial" panose="020B0604020202020204" pitchFamily="34" charset="0"/>
              <a:cs typeface="Arial" panose="020B0604020202020204" pitchFamily="34" charset="0"/>
            </a:endParaRPr>
          </a:p>
          <a:p>
            <a:pPr marL="355600" indent="-342900">
              <a:lnSpc>
                <a:spcPct val="100000"/>
              </a:lnSpc>
              <a:spcBef>
                <a:spcPts val="0"/>
              </a:spcBef>
              <a:buChar char="-"/>
              <a:tabLst>
                <a:tab pos="354965" algn="l"/>
                <a:tab pos="355600" algn="l"/>
              </a:tabLst>
            </a:pPr>
            <a:r>
              <a:rPr lang="en-US" sz="2000" dirty="0">
                <a:latin typeface="Arial" panose="020B0604020202020204" pitchFamily="34" charset="0"/>
                <a:cs typeface="Arial" panose="020B0604020202020204" pitchFamily="34" charset="0"/>
              </a:rPr>
              <a:t>Predict</a:t>
            </a:r>
            <a:r>
              <a:rPr lang="en-US" sz="2000" spc="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score</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in </a:t>
            </a:r>
            <a:r>
              <a:rPr lang="en-US" sz="2000" dirty="0">
                <a:latin typeface="Arial" panose="020B0604020202020204" pitchFamily="34" charset="0"/>
                <a:cs typeface="Arial" panose="020B0604020202020204" pitchFamily="34" charset="0"/>
              </a:rPr>
              <a:t>the course</a:t>
            </a:r>
            <a:r>
              <a:rPr lang="en-US" sz="2000" spc="-5" dirty="0">
                <a:latin typeface="Arial" panose="020B0604020202020204" pitchFamily="34" charset="0"/>
                <a:cs typeface="Arial" panose="020B0604020202020204" pitchFamily="34" charset="0"/>
              </a:rPr>
              <a:t> given</a:t>
            </a:r>
            <a:r>
              <a:rPr lang="en-US" sz="2000" spc="1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a:t>
            </a:r>
            <a:r>
              <a:rPr lang="en-US" sz="2000" spc="-5" dirty="0">
                <a:latin typeface="Arial" panose="020B0604020202020204" pitchFamily="34" charset="0"/>
                <a:cs typeface="Arial" panose="020B0604020202020204" pitchFamily="34" charset="0"/>
              </a:rPr>
              <a:t>number</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of </a:t>
            </a:r>
            <a:r>
              <a:rPr lang="en-US" sz="2000" dirty="0">
                <a:latin typeface="Arial" panose="020B0604020202020204" pitchFamily="34" charset="0"/>
                <a:cs typeface="Arial" panose="020B0604020202020204" pitchFamily="34" charset="0"/>
              </a:rPr>
              <a:t>hours</a:t>
            </a:r>
            <a:r>
              <a:rPr lang="en-US" sz="2000" spc="-1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of</a:t>
            </a:r>
            <a:r>
              <a:rPr lang="en-US" sz="2000" spc="-1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effort</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per week.</a:t>
            </a:r>
            <a:endParaRPr lang="en-US" sz="2000" dirty="0">
              <a:latin typeface="Arial" panose="020B0604020202020204" pitchFamily="34" charset="0"/>
              <a:cs typeface="Arial" panose="020B0604020202020204" pitchFamily="34" charset="0"/>
            </a:endParaRPr>
          </a:p>
          <a:p>
            <a:pPr marL="355600" indent="-342900">
              <a:lnSpc>
                <a:spcPct val="100000"/>
              </a:lnSpc>
              <a:spcBef>
                <a:spcPts val="0"/>
              </a:spcBef>
              <a:buChar char="-"/>
              <a:tabLst>
                <a:tab pos="354965" algn="l"/>
                <a:tab pos="355600" algn="l"/>
              </a:tabLst>
            </a:pPr>
            <a:r>
              <a:rPr lang="en-US" sz="2000" spc="-5" dirty="0">
                <a:latin typeface="Arial" panose="020B0604020202020204" pitchFamily="34" charset="0"/>
                <a:cs typeface="Arial" panose="020B0604020202020204" pitchFamily="34" charset="0"/>
              </a:rPr>
              <a:t>Establish</a:t>
            </a:r>
            <a:r>
              <a:rPr lang="en-US" sz="2000" spc="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a:t>
            </a:r>
            <a:r>
              <a:rPr lang="en-US" sz="2000" spc="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relationship</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between</a:t>
            </a:r>
            <a:r>
              <a:rPr lang="en-US" sz="2000" dirty="0">
                <a:latin typeface="Arial" panose="020B0604020202020204" pitchFamily="34" charset="0"/>
                <a:cs typeface="Arial" panose="020B0604020202020204" pitchFamily="34" charset="0"/>
              </a:rPr>
              <a:t> the monthly</a:t>
            </a:r>
            <a:r>
              <a:rPr lang="en-US" sz="2000" spc="-1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e-commerce</a:t>
            </a:r>
            <a:r>
              <a:rPr lang="en-US" sz="2000" spc="-1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sales</a:t>
            </a:r>
            <a:r>
              <a:rPr lang="en-US" sz="2000" dirty="0">
                <a:latin typeface="Arial" panose="020B0604020202020204" pitchFamily="34" charset="0"/>
                <a:cs typeface="Arial" panose="020B0604020202020204" pitchFamily="34" charset="0"/>
              </a:rPr>
              <a:t> and</a:t>
            </a:r>
            <a:r>
              <a:rPr lang="en-US" sz="2000" spc="-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advertising</a:t>
            </a:r>
            <a:r>
              <a:rPr lang="en-US" sz="2000" spc="2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costs.</a:t>
            </a:r>
          </a:p>
          <a:p>
            <a:pPr marL="0" indent="0">
              <a:lnSpc>
                <a:spcPct val="100000"/>
              </a:lnSpc>
              <a:spcBef>
                <a:spcPts val="0"/>
              </a:spcBef>
              <a:buNone/>
            </a:pPr>
            <a:r>
              <a:rPr lang="en-US" sz="2000" b="1" u="sng" dirty="0">
                <a:solidFill>
                  <a:srgbClr val="2929FF"/>
                </a:solidFill>
                <a:uFill>
                  <a:solidFill>
                    <a:srgbClr val="000000"/>
                  </a:solidFill>
                </a:uFill>
                <a:latin typeface="Arial" panose="020B0604020202020204" pitchFamily="34" charset="0"/>
                <a:cs typeface="Arial" panose="020B0604020202020204" pitchFamily="34" charset="0"/>
              </a:rPr>
              <a:t>Multiple Feature:</a:t>
            </a:r>
          </a:p>
          <a:p>
            <a:pPr marL="298450" indent="-285750">
              <a:lnSpc>
                <a:spcPct val="100000"/>
              </a:lnSpc>
              <a:spcBef>
                <a:spcPts val="0"/>
              </a:spcBef>
              <a:buChar char="-"/>
              <a:tabLst>
                <a:tab pos="297815" algn="l"/>
                <a:tab pos="298450" algn="l"/>
              </a:tabLst>
            </a:pPr>
            <a:r>
              <a:rPr lang="en-US" sz="2000" dirty="0">
                <a:latin typeface="Arial" panose="020B0604020202020204" pitchFamily="34" charset="0"/>
                <a:cs typeface="Arial" panose="020B0604020202020204" pitchFamily="34" charset="0"/>
              </a:rPr>
              <a:t>Studying</a:t>
            </a:r>
            <a:r>
              <a:rPr lang="en-US" sz="2000" spc="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operational</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efficiency</a:t>
            </a:r>
            <a:r>
              <a:rPr lang="en-US" sz="2000" spc="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of</a:t>
            </a:r>
            <a:r>
              <a:rPr lang="en-US" sz="2000" dirty="0">
                <a:latin typeface="Arial" panose="020B0604020202020204" pitchFamily="34" charset="0"/>
                <a:cs typeface="Arial" panose="020B0604020202020204" pitchFamily="34" charset="0"/>
              </a:rPr>
              <a:t> machine </a:t>
            </a:r>
            <a:r>
              <a:rPr lang="en-US" sz="2000" spc="-5" dirty="0">
                <a:latin typeface="Arial" panose="020B0604020202020204" pitchFamily="34" charset="0"/>
                <a:cs typeface="Arial" panose="020B0604020202020204" pitchFamily="34" charset="0"/>
              </a:rPr>
              <a:t>given</a:t>
            </a:r>
            <a:r>
              <a:rPr lang="en-US" sz="2000" spc="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sensors</a:t>
            </a:r>
            <a:r>
              <a:rPr lang="en-US" sz="2000" spc="-1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(temperature,</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vibration) data.</a:t>
            </a:r>
            <a:endParaRPr lang="en-US" sz="2000" dirty="0">
              <a:latin typeface="Arial" panose="020B0604020202020204" pitchFamily="34" charset="0"/>
              <a:cs typeface="Arial" panose="020B0604020202020204" pitchFamily="34" charset="0"/>
            </a:endParaRPr>
          </a:p>
          <a:p>
            <a:pPr marL="298450" indent="-285750">
              <a:lnSpc>
                <a:spcPct val="100000"/>
              </a:lnSpc>
              <a:spcBef>
                <a:spcPts val="0"/>
              </a:spcBef>
              <a:buChar char="-"/>
              <a:tabLst>
                <a:tab pos="297815" algn="l"/>
                <a:tab pos="298450" algn="l"/>
              </a:tabLst>
            </a:pPr>
            <a:r>
              <a:rPr lang="en-US" sz="2000" dirty="0">
                <a:latin typeface="Arial" panose="020B0604020202020204" pitchFamily="34" charset="0"/>
                <a:cs typeface="Arial" panose="020B0604020202020204" pitchFamily="34" charset="0"/>
              </a:rPr>
              <a:t>Predicting</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remaining</a:t>
            </a:r>
            <a:r>
              <a:rPr lang="en-US" sz="2000" spc="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useful </a:t>
            </a:r>
            <a:r>
              <a:rPr lang="en-US" sz="2000" spc="-5" dirty="0">
                <a:latin typeface="Arial" panose="020B0604020202020204" pitchFamily="34" charset="0"/>
                <a:cs typeface="Arial" panose="020B0604020202020204" pitchFamily="34" charset="0"/>
              </a:rPr>
              <a:t>life</a:t>
            </a:r>
            <a:r>
              <a:rPr lang="en-US" sz="2000" spc="1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(RUL) </a:t>
            </a:r>
            <a:r>
              <a:rPr lang="en-US" sz="2000" spc="-5" dirty="0">
                <a:latin typeface="Arial" panose="020B0604020202020204" pitchFamily="34" charset="0"/>
                <a:cs typeface="Arial" panose="020B0604020202020204" pitchFamily="34" charset="0"/>
              </a:rPr>
              <a:t>of</a:t>
            </a:r>
            <a:r>
              <a:rPr lang="en-US" sz="2000" dirty="0">
                <a:latin typeface="Arial" panose="020B0604020202020204" pitchFamily="34" charset="0"/>
                <a:cs typeface="Arial" panose="020B0604020202020204" pitchFamily="34" charset="0"/>
              </a:rPr>
              <a:t> the </a:t>
            </a:r>
            <a:r>
              <a:rPr lang="en-US" sz="2000" spc="-5" dirty="0">
                <a:latin typeface="Arial" panose="020B0604020202020204" pitchFamily="34" charset="0"/>
                <a:cs typeface="Arial" panose="020B0604020202020204" pitchFamily="34" charset="0"/>
              </a:rPr>
              <a:t>battery</a:t>
            </a:r>
            <a:r>
              <a:rPr lang="en-US" sz="2000" spc="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from</a:t>
            </a:r>
            <a:r>
              <a:rPr lang="en-US" sz="2000" spc="-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charging and </a:t>
            </a:r>
            <a:r>
              <a:rPr lang="en-US" sz="2000" spc="-5" dirty="0">
                <a:latin typeface="Arial" panose="020B0604020202020204" pitchFamily="34" charset="0"/>
                <a:cs typeface="Arial" panose="020B0604020202020204" pitchFamily="34" charset="0"/>
              </a:rPr>
              <a:t>discharging</a:t>
            </a:r>
            <a:r>
              <a:rPr lang="en-US" sz="200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information.</a:t>
            </a:r>
            <a:endParaRPr lang="en-US" sz="2000" dirty="0">
              <a:latin typeface="Arial" panose="020B0604020202020204" pitchFamily="34" charset="0"/>
              <a:cs typeface="Arial" panose="020B0604020202020204" pitchFamily="34" charset="0"/>
            </a:endParaRPr>
          </a:p>
          <a:p>
            <a:pPr marL="355600" indent="-342900">
              <a:lnSpc>
                <a:spcPct val="100000"/>
              </a:lnSpc>
              <a:spcBef>
                <a:spcPts val="0"/>
              </a:spcBef>
              <a:buChar char="-"/>
              <a:tabLst>
                <a:tab pos="354965" algn="l"/>
                <a:tab pos="355600" algn="l"/>
              </a:tabLst>
            </a:pPr>
            <a:r>
              <a:rPr lang="en-US" sz="2000" spc="-5" dirty="0">
                <a:latin typeface="Arial" panose="020B0604020202020204" pitchFamily="34" charset="0"/>
                <a:cs typeface="Arial" panose="020B0604020202020204" pitchFamily="34" charset="0"/>
              </a:rPr>
              <a:t>Estimate</a:t>
            </a:r>
            <a:r>
              <a:rPr lang="en-US" sz="2000" spc="2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sales volume</a:t>
            </a:r>
            <a:r>
              <a:rPr lang="en-US" sz="200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given</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population demographics, </a:t>
            </a:r>
            <a:r>
              <a:rPr lang="en-US" sz="2000" dirty="0">
                <a:latin typeface="Arial" panose="020B0604020202020204" pitchFamily="34" charset="0"/>
                <a:cs typeface="Arial" panose="020B0604020202020204" pitchFamily="34" charset="0"/>
              </a:rPr>
              <a:t>GDP</a:t>
            </a:r>
            <a:r>
              <a:rPr lang="en-US" sz="2000" spc="-5" dirty="0">
                <a:latin typeface="Arial" panose="020B0604020202020204" pitchFamily="34" charset="0"/>
                <a:cs typeface="Arial" panose="020B0604020202020204" pitchFamily="34" charset="0"/>
              </a:rPr>
              <a:t> indicators, </a:t>
            </a:r>
            <a:r>
              <a:rPr lang="en-US" sz="2000" dirty="0">
                <a:latin typeface="Arial" panose="020B0604020202020204" pitchFamily="34" charset="0"/>
                <a:cs typeface="Arial" panose="020B0604020202020204" pitchFamily="34" charset="0"/>
              </a:rPr>
              <a:t>climate</a:t>
            </a:r>
            <a:r>
              <a:rPr lang="en-US" sz="2000" spc="1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data,</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etc.</a:t>
            </a:r>
            <a:endParaRPr lang="en-US" sz="2000" dirty="0">
              <a:latin typeface="Arial" panose="020B0604020202020204" pitchFamily="34" charset="0"/>
              <a:cs typeface="Arial" panose="020B0604020202020204" pitchFamily="34" charset="0"/>
            </a:endParaRPr>
          </a:p>
          <a:p>
            <a:pPr marL="355600" indent="-342900">
              <a:lnSpc>
                <a:spcPct val="100000"/>
              </a:lnSpc>
              <a:spcBef>
                <a:spcPts val="0"/>
              </a:spcBef>
              <a:buChar char="-"/>
              <a:tabLst>
                <a:tab pos="354965" algn="l"/>
                <a:tab pos="355600" algn="l"/>
              </a:tabLst>
            </a:pPr>
            <a:r>
              <a:rPr lang="en-US" sz="2000" dirty="0">
                <a:latin typeface="Arial" panose="020B0604020202020204" pitchFamily="34" charset="0"/>
                <a:cs typeface="Arial" panose="020B0604020202020204" pitchFamily="34" charset="0"/>
              </a:rPr>
              <a:t>Predict</a:t>
            </a:r>
            <a:r>
              <a:rPr lang="en-US" sz="2000" spc="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crop</a:t>
            </a:r>
            <a:r>
              <a:rPr lang="en-US" sz="2000" spc="-1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yield</a:t>
            </a:r>
            <a:r>
              <a:rPr lang="en-US" sz="2000" spc="-5" dirty="0">
                <a:latin typeface="Arial" panose="020B0604020202020204" pitchFamily="34" charset="0"/>
                <a:cs typeface="Arial" panose="020B0604020202020204" pitchFamily="34" charset="0"/>
              </a:rPr>
              <a:t> using</a:t>
            </a:r>
            <a:r>
              <a:rPr lang="en-US" sz="2000" spc="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remote</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sensing</a:t>
            </a:r>
            <a:r>
              <a:rPr lang="en-US" sz="2000" dirty="0">
                <a:latin typeface="Arial" panose="020B0604020202020204" pitchFamily="34" charset="0"/>
                <a:cs typeface="Arial" panose="020B0604020202020204" pitchFamily="34" charset="0"/>
              </a:rPr>
              <a:t> (satellite</a:t>
            </a:r>
            <a:r>
              <a:rPr lang="en-US" sz="2000" spc="1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images,</a:t>
            </a:r>
            <a:r>
              <a:rPr lang="en-US" sz="2000" spc="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gravity</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information).</a:t>
            </a:r>
            <a:endParaRPr lang="en-US" sz="2000" dirty="0">
              <a:latin typeface="Arial" panose="020B0604020202020204" pitchFamily="34" charset="0"/>
              <a:cs typeface="Arial" panose="020B0604020202020204" pitchFamily="34" charset="0"/>
            </a:endParaRPr>
          </a:p>
          <a:p>
            <a:pPr marL="355600" indent="-342900">
              <a:lnSpc>
                <a:spcPct val="100000"/>
              </a:lnSpc>
              <a:spcBef>
                <a:spcPts val="0"/>
              </a:spcBef>
              <a:buChar char="-"/>
              <a:tabLst>
                <a:tab pos="354965" algn="l"/>
                <a:tab pos="355600" algn="l"/>
              </a:tabLst>
            </a:pPr>
            <a:r>
              <a:rPr lang="en-US" sz="2000" spc="-5" dirty="0">
                <a:latin typeface="Arial" panose="020B0604020202020204" pitchFamily="34" charset="0"/>
                <a:cs typeface="Arial" panose="020B0604020202020204" pitchFamily="34" charset="0"/>
              </a:rPr>
              <a:t>Dynamic</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Pricing</a:t>
            </a:r>
            <a:r>
              <a:rPr lang="en-US" sz="2000" spc="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or</a:t>
            </a:r>
            <a:r>
              <a:rPr lang="en-US" sz="2000" spc="-1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Surge</a:t>
            </a:r>
            <a:r>
              <a:rPr lang="en-US" sz="2000" spc="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Pricing</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by</a:t>
            </a:r>
            <a:r>
              <a:rPr lang="en-US" sz="2000" spc="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ride sharing</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applications</a:t>
            </a:r>
            <a:r>
              <a:rPr lang="en-US" sz="2000" spc="1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(Uber).</a:t>
            </a:r>
          </a:p>
          <a:p>
            <a:pPr marL="355600" indent="-342900">
              <a:lnSpc>
                <a:spcPct val="100000"/>
              </a:lnSpc>
              <a:spcBef>
                <a:spcPts val="0"/>
              </a:spcBef>
              <a:buChar char="-"/>
              <a:tabLst>
                <a:tab pos="354965" algn="l"/>
                <a:tab pos="355600" algn="l"/>
              </a:tabLst>
            </a:pPr>
            <a:r>
              <a:rPr lang="en-US" sz="2000" dirty="0">
                <a:latin typeface="Arial" panose="020B0604020202020204" pitchFamily="34" charset="0"/>
                <a:cs typeface="Arial" panose="020B0604020202020204" pitchFamily="34" charset="0"/>
              </a:rPr>
              <a:t>Rate</a:t>
            </a:r>
            <a:r>
              <a:rPr lang="en-US" sz="2000" spc="1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a:t>
            </a:r>
            <a:r>
              <a:rPr lang="en-US" sz="2000" spc="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condition</a:t>
            </a:r>
            <a:r>
              <a:rPr lang="en-US" sz="2000" spc="-2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(fatigue</a:t>
            </a:r>
            <a:r>
              <a:rPr lang="en-US" sz="2000" spc="2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or</a:t>
            </a:r>
            <a:r>
              <a:rPr lang="en-US" sz="2000" spc="-1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distraction)</a:t>
            </a:r>
            <a:r>
              <a:rPr lang="en-US" sz="200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of </a:t>
            </a:r>
            <a:r>
              <a:rPr lang="en-US" sz="2000" dirty="0">
                <a:latin typeface="Arial" panose="020B0604020202020204" pitchFamily="34" charset="0"/>
                <a:cs typeface="Arial" panose="020B0604020202020204" pitchFamily="34" charset="0"/>
              </a:rPr>
              <a:t>the </a:t>
            </a:r>
            <a:r>
              <a:rPr lang="en-US" sz="2000" spc="-5" dirty="0">
                <a:latin typeface="Arial" panose="020B0604020202020204" pitchFamily="34" charset="0"/>
                <a:cs typeface="Arial" panose="020B0604020202020204" pitchFamily="34" charset="0"/>
              </a:rPr>
              <a:t>driver given</a:t>
            </a:r>
            <a:r>
              <a:rPr lang="en-US" sz="2000" spc="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a:t>
            </a:r>
            <a:r>
              <a:rPr lang="en-US" sz="2000" spc="1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video.</a:t>
            </a:r>
          </a:p>
          <a:p>
            <a:pPr marL="355600" indent="-342900">
              <a:lnSpc>
                <a:spcPct val="100000"/>
              </a:lnSpc>
              <a:spcBef>
                <a:spcPts val="0"/>
              </a:spcBef>
              <a:buChar char="-"/>
              <a:tabLst>
                <a:tab pos="354965" algn="l"/>
                <a:tab pos="355600" algn="l"/>
              </a:tabLst>
            </a:pPr>
            <a:r>
              <a:rPr lang="en-US" sz="2000" dirty="0">
                <a:latin typeface="Arial" panose="020B0604020202020204" pitchFamily="34" charset="0"/>
                <a:cs typeface="Arial" panose="020B0604020202020204" pitchFamily="34" charset="0"/>
              </a:rPr>
              <a:t>Rate</a:t>
            </a:r>
            <a:r>
              <a:rPr lang="en-US" sz="2000" spc="1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a:t>
            </a:r>
            <a:r>
              <a:rPr lang="en-US" sz="2000" spc="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quality</a:t>
            </a:r>
            <a:r>
              <a:rPr lang="en-US" sz="2000" spc="2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of</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driving</a:t>
            </a:r>
            <a:r>
              <a:rPr lang="en-US" sz="2000" spc="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given</a:t>
            </a:r>
            <a:r>
              <a:rPr lang="en-US" sz="2000" spc="1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a:t>
            </a:r>
            <a:r>
              <a:rPr lang="en-US" sz="2000" spc="-5" dirty="0">
                <a:latin typeface="Arial" panose="020B0604020202020204" pitchFamily="34" charset="0"/>
                <a:cs typeface="Arial" panose="020B0604020202020204" pitchFamily="34" charset="0"/>
              </a:rPr>
              <a:t>data</a:t>
            </a:r>
            <a:r>
              <a:rPr lang="en-US" sz="2000" spc="2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from</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sensors</a:t>
            </a:r>
            <a:r>
              <a:rPr lang="en-US" sz="2000" spc="-2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installed</a:t>
            </a:r>
            <a:r>
              <a:rPr lang="en-US" sz="2000" spc="10"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on</a:t>
            </a:r>
            <a:r>
              <a:rPr lang="en-US" sz="2000" spc="-15"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car </a:t>
            </a:r>
            <a:r>
              <a:rPr lang="en-US" sz="2000" spc="-5" dirty="0">
                <a:latin typeface="Arial" panose="020B0604020202020204" pitchFamily="34" charset="0"/>
                <a:cs typeface="Arial" panose="020B0604020202020204" pitchFamily="34" charset="0"/>
              </a:rPr>
              <a:t>or driving</a:t>
            </a:r>
            <a:r>
              <a:rPr lang="en-US" sz="2000" spc="5" dirty="0">
                <a:latin typeface="Arial" panose="020B0604020202020204" pitchFamily="34" charset="0"/>
                <a:cs typeface="Arial" panose="020B0604020202020204" pitchFamily="34" charset="0"/>
              </a:rPr>
              <a:t> </a:t>
            </a:r>
            <a:r>
              <a:rPr lang="en-US" sz="2000" spc="-5" dirty="0">
                <a:latin typeface="Arial" panose="020B0604020202020204" pitchFamily="34" charset="0"/>
                <a:cs typeface="Arial" panose="020B0604020202020204" pitchFamily="34" charset="0"/>
              </a:rPr>
              <a:t>patterns.</a:t>
            </a:r>
            <a:endParaRPr lang="en-US" sz="2000" dirty="0">
              <a:latin typeface="Arial" panose="020B0604020202020204" pitchFamily="34" charset="0"/>
              <a:cs typeface="Arial" panose="020B0604020202020204" pitchFamily="34" charset="0"/>
            </a:endParaRPr>
          </a:p>
          <a:p>
            <a:pPr>
              <a:spcBef>
                <a:spcPts val="0"/>
              </a:spcBef>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404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63EF7A-E1C6-4077-A38D-EDA5D6E26BEA}"/>
              </a:ext>
            </a:extLst>
          </p:cNvPr>
          <p:cNvSpPr>
            <a:spLocks noGrp="1"/>
          </p:cNvSpPr>
          <p:nvPr>
            <p:ph type="title"/>
          </p:nvPr>
        </p:nvSpPr>
        <p:spPr>
          <a:xfrm>
            <a:off x="633046" y="1752606"/>
            <a:ext cx="7889631" cy="1822514"/>
          </a:xfrm>
        </p:spPr>
        <p:txBody>
          <a:bodyPr>
            <a:prstTxWarp prst="textChevron">
              <a:avLst/>
            </a:prstTxWarp>
          </a:bodyPr>
          <a:lstStyle/>
          <a:p>
            <a:r>
              <a:rPr lang="en-US" dirty="0">
                <a:ln w="0"/>
                <a:solidFill>
                  <a:schemeClr val="tx1"/>
                </a:solidFill>
                <a:effectLst>
                  <a:outerShdw blurRad="38100" dist="19050" dir="2700000" algn="tl" rotWithShape="0">
                    <a:schemeClr val="dk1">
                      <a:alpha val="40000"/>
                    </a:schemeClr>
                  </a:outerShdw>
                </a:effectLst>
              </a:rPr>
              <a:t>K-Nearest Neighbor Algorithm  (K-NN)</a:t>
            </a:r>
          </a:p>
        </p:txBody>
      </p:sp>
      <p:sp>
        <p:nvSpPr>
          <p:cNvPr id="2" name="Rectangle 1"/>
          <p:cNvSpPr/>
          <p:nvPr/>
        </p:nvSpPr>
        <p:spPr>
          <a:xfrm>
            <a:off x="1985749" y="4197656"/>
            <a:ext cx="5943600" cy="1200329"/>
          </a:xfrm>
          <a:prstGeom prst="rect">
            <a:avLst/>
          </a:prstGeom>
        </p:spPr>
        <p:txBody>
          <a:bodyPr wrap="square">
            <a:spAutoFit/>
          </a:bodyPr>
          <a:lstStyle/>
          <a:p>
            <a:r>
              <a:rPr lang="en-US" sz="3600" i="1" dirty="0">
                <a:solidFill>
                  <a:srgbClr val="FF0000"/>
                </a:solidFill>
              </a:rPr>
              <a:t>"Show me who your friends are and I’ll tell you who you are?"</a:t>
            </a:r>
            <a:endParaRPr lang="en-US" sz="3600" dirty="0">
              <a:solidFill>
                <a:srgbClr val="FF0000"/>
              </a:solidFill>
            </a:endParaRPr>
          </a:p>
        </p:txBody>
      </p:sp>
    </p:spTree>
    <p:extLst>
      <p:ext uri="{BB962C8B-B14F-4D97-AF65-F5344CB8AC3E}">
        <p14:creationId xmlns:p14="http://schemas.microsoft.com/office/powerpoint/2010/main" val="22936158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858982"/>
            <a:ext cx="7024744" cy="762000"/>
          </a:xfrm>
        </p:spPr>
        <p:txBody>
          <a:bodyPr>
            <a:normAutofit fontScale="90000"/>
          </a:bodyPr>
          <a:lstStyle/>
          <a:p>
            <a:r>
              <a:rPr lang="en-US" dirty="0">
                <a:latin typeface="Segoe Print"/>
                <a:cs typeface="Segoe Print"/>
              </a:rPr>
              <a:t>Model Based Approach</a:t>
            </a:r>
            <a:br>
              <a:rPr lang="en-US" dirty="0">
                <a:latin typeface="Segoe Print"/>
                <a:cs typeface="Segoe Print"/>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6620311"/>
              </p:ext>
            </p:extLst>
          </p:nvPr>
        </p:nvGraphicFramePr>
        <p:xfrm>
          <a:off x="609601" y="2323653"/>
          <a:ext cx="7883236" cy="3869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609601" y="1475509"/>
            <a:ext cx="8049490" cy="646331"/>
          </a:xfrm>
          <a:prstGeom prst="rect">
            <a:avLst/>
          </a:prstGeom>
        </p:spPr>
        <p:txBody>
          <a:bodyPr wrap="square">
            <a:spAutoFit/>
          </a:bodyPr>
          <a:lstStyle/>
          <a:p>
            <a:r>
              <a:rPr lang="en-US" spc="-5" dirty="0">
                <a:latin typeface="Segoe Print"/>
                <a:cs typeface="Segoe Print"/>
              </a:rPr>
              <a:t>Different </a:t>
            </a:r>
            <a:r>
              <a:rPr lang="en-US" dirty="0">
                <a:latin typeface="Segoe Print"/>
                <a:cs typeface="Segoe Print"/>
              </a:rPr>
              <a:t>from </a:t>
            </a:r>
            <a:r>
              <a:rPr lang="en-US" spc="-5" dirty="0">
                <a:latin typeface="Segoe Print"/>
                <a:cs typeface="Segoe Print"/>
              </a:rPr>
              <a:t>KNN: Linear regression </a:t>
            </a:r>
            <a:r>
              <a:rPr lang="en-US" dirty="0">
                <a:latin typeface="Segoe Print"/>
                <a:cs typeface="Segoe Print"/>
              </a:rPr>
              <a:t>adopts a modular approach </a:t>
            </a:r>
            <a:r>
              <a:rPr lang="en-US" spc="-5" dirty="0">
                <a:latin typeface="Segoe Print"/>
                <a:cs typeface="Segoe Print"/>
              </a:rPr>
              <a:t>which we will </a:t>
            </a:r>
            <a:r>
              <a:rPr lang="en-US" dirty="0">
                <a:latin typeface="Segoe Print"/>
                <a:cs typeface="Segoe Print"/>
              </a:rPr>
              <a:t>use </a:t>
            </a:r>
            <a:r>
              <a:rPr lang="en-US" spc="-705" dirty="0">
                <a:latin typeface="Segoe Print"/>
                <a:cs typeface="Segoe Print"/>
              </a:rPr>
              <a:t> </a:t>
            </a:r>
            <a:r>
              <a:rPr lang="en-US" dirty="0">
                <a:latin typeface="Segoe Print"/>
                <a:cs typeface="Segoe Print"/>
              </a:rPr>
              <a:t>most </a:t>
            </a:r>
            <a:r>
              <a:rPr lang="en-US" spc="-5" dirty="0">
                <a:latin typeface="Segoe Print"/>
                <a:cs typeface="Segoe Print"/>
              </a:rPr>
              <a:t>of </a:t>
            </a:r>
            <a:r>
              <a:rPr lang="en-US" dirty="0">
                <a:latin typeface="Segoe Print"/>
                <a:cs typeface="Segoe Print"/>
              </a:rPr>
              <a:t>the</a:t>
            </a:r>
            <a:r>
              <a:rPr lang="en-US" spc="5" dirty="0">
                <a:latin typeface="Segoe Print"/>
                <a:cs typeface="Segoe Print"/>
              </a:rPr>
              <a:t> </a:t>
            </a:r>
            <a:r>
              <a:rPr lang="en-US" dirty="0">
                <a:latin typeface="Segoe Print"/>
                <a:cs typeface="Segoe Print"/>
              </a:rPr>
              <a:t>times</a:t>
            </a:r>
            <a:r>
              <a:rPr lang="en-US" spc="15" dirty="0">
                <a:latin typeface="Segoe Print"/>
                <a:cs typeface="Segoe Print"/>
              </a:rPr>
              <a:t> </a:t>
            </a:r>
            <a:r>
              <a:rPr lang="en-US" spc="-5" dirty="0">
                <a:latin typeface="Segoe Print"/>
                <a:cs typeface="Segoe Print"/>
              </a:rPr>
              <a:t>in </a:t>
            </a:r>
            <a:r>
              <a:rPr lang="en-US" dirty="0">
                <a:latin typeface="Segoe Print"/>
                <a:cs typeface="Segoe Print"/>
              </a:rPr>
              <a:t>the course.</a:t>
            </a:r>
            <a:endParaRPr lang="en-US" dirty="0"/>
          </a:p>
        </p:txBody>
      </p:sp>
    </p:spTree>
    <p:extLst>
      <p:ext uri="{BB962C8B-B14F-4D97-AF65-F5344CB8AC3E}">
        <p14:creationId xmlns:p14="http://schemas.microsoft.com/office/powerpoint/2010/main" val="2074391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7EC7-0376-4129-A942-75AA84F61075}"/>
              </a:ext>
            </a:extLst>
          </p:cNvPr>
          <p:cNvSpPr>
            <a:spLocks noGrp="1"/>
          </p:cNvSpPr>
          <p:nvPr>
            <p:ph type="title"/>
          </p:nvPr>
        </p:nvSpPr>
        <p:spPr>
          <a:xfrm>
            <a:off x="1043492" y="469240"/>
            <a:ext cx="6510700" cy="648736"/>
          </a:xfrm>
          <a:solidFill>
            <a:schemeClr val="bg2">
              <a:lumMod val="20000"/>
              <a:lumOff val="80000"/>
            </a:schemeClr>
          </a:solidFill>
        </p:spPr>
        <p:txBody>
          <a:bodyPr>
            <a:normAutofit fontScale="90000"/>
          </a:bodyPr>
          <a:lstStyle/>
          <a:p>
            <a:r>
              <a:rPr lang="en-US" b="1" dirty="0">
                <a:solidFill>
                  <a:srgbClr val="0070C0"/>
                </a:solidFill>
              </a:rPr>
              <a:t>What is KNN?</a:t>
            </a:r>
          </a:p>
        </p:txBody>
      </p:sp>
      <p:grpSp>
        <p:nvGrpSpPr>
          <p:cNvPr id="5" name="Group 4">
            <a:extLst>
              <a:ext uri="{FF2B5EF4-FFF2-40B4-BE49-F238E27FC236}">
                <a16:creationId xmlns:a16="http://schemas.microsoft.com/office/drawing/2014/main" id="{49C8117E-2C6B-42A5-A6DD-DB535B7B85D3}"/>
              </a:ext>
            </a:extLst>
          </p:cNvPr>
          <p:cNvGrpSpPr/>
          <p:nvPr/>
        </p:nvGrpSpPr>
        <p:grpSpPr>
          <a:xfrm>
            <a:off x="1050878" y="1132765"/>
            <a:ext cx="7287903" cy="1924334"/>
            <a:chOff x="1919721" y="889944"/>
            <a:chExt cx="7663781" cy="979000"/>
          </a:xfrm>
        </p:grpSpPr>
        <p:sp>
          <p:nvSpPr>
            <p:cNvPr id="6" name="Rectangle: Rounded Corners 12">
              <a:extLst>
                <a:ext uri="{FF2B5EF4-FFF2-40B4-BE49-F238E27FC236}">
                  <a16:creationId xmlns:a16="http://schemas.microsoft.com/office/drawing/2014/main" id="{6EE8A2D9-30ED-4C6B-BDD7-6BD4C9E964D1}"/>
                </a:ext>
              </a:extLst>
            </p:cNvPr>
            <p:cNvSpPr/>
            <p:nvPr/>
          </p:nvSpPr>
          <p:spPr>
            <a:xfrm>
              <a:off x="1930532" y="1310960"/>
              <a:ext cx="7652970" cy="557984"/>
            </a:xfrm>
            <a:prstGeom prst="roundRect">
              <a:avLst/>
            </a:prstGeom>
            <a:solidFill>
              <a:srgbClr val="113B6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2400" dirty="0">
                <a:solidFill>
                  <a:prstClr val="black"/>
                </a:solidFill>
              </a:endParaRPr>
            </a:p>
          </p:txBody>
        </p:sp>
        <p:sp>
          <p:nvSpPr>
            <p:cNvPr id="7" name="Rectangle: Rounded Corners 13">
              <a:extLst>
                <a:ext uri="{FF2B5EF4-FFF2-40B4-BE49-F238E27FC236}">
                  <a16:creationId xmlns:a16="http://schemas.microsoft.com/office/drawing/2014/main" id="{F6924F4C-5ED9-456D-A8EF-681119DF6CB1}"/>
                </a:ext>
              </a:extLst>
            </p:cNvPr>
            <p:cNvSpPr/>
            <p:nvPr/>
          </p:nvSpPr>
          <p:spPr>
            <a:xfrm>
              <a:off x="1919721" y="889944"/>
              <a:ext cx="7615615" cy="936331"/>
            </a:xfrm>
            <a:prstGeom prst="roundRect">
              <a:avLst/>
            </a:prstGeom>
            <a:solidFill>
              <a:srgbClr val="AAE4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a:solidFill>
                    <a:prstClr val="black"/>
                  </a:solidFill>
                  <a:latin typeface="Gotham Rounded Book" pitchFamily="50" charset="0"/>
                </a:rPr>
                <a:t>KNN – K Nearest Neighbors, is one of the simplest </a:t>
              </a:r>
              <a:r>
                <a:rPr lang="en-US" sz="2400" b="1" dirty="0">
                  <a:solidFill>
                    <a:prstClr val="black"/>
                  </a:solidFill>
                  <a:latin typeface="Gotham Rounded Book" pitchFamily="50" charset="0"/>
                </a:rPr>
                <a:t>Supervised</a:t>
              </a:r>
              <a:r>
                <a:rPr lang="en-US" sz="2400" dirty="0">
                  <a:solidFill>
                    <a:prstClr val="black"/>
                  </a:solidFill>
                  <a:latin typeface="Gotham Rounded Book" pitchFamily="50" charset="0"/>
                </a:rPr>
                <a:t> Machine Learning algorithm mostly used for:</a:t>
              </a:r>
            </a:p>
            <a:p>
              <a:pPr algn="ctr" defTabSz="914400"/>
              <a:endParaRPr lang="en-US" sz="2400" dirty="0">
                <a:solidFill>
                  <a:prstClr val="black"/>
                </a:solidFill>
                <a:latin typeface="Gotham Rounded Book" pitchFamily="50" charset="0"/>
              </a:endParaRPr>
            </a:p>
          </p:txBody>
        </p:sp>
      </p:grpSp>
      <p:cxnSp>
        <p:nvCxnSpPr>
          <p:cNvPr id="8" name="Straight Connector 7">
            <a:extLst>
              <a:ext uri="{FF2B5EF4-FFF2-40B4-BE49-F238E27FC236}">
                <a16:creationId xmlns:a16="http://schemas.microsoft.com/office/drawing/2014/main" id="{D11233FD-DE26-4C23-A1E0-D4B54E8A9C87}"/>
              </a:ext>
            </a:extLst>
          </p:cNvPr>
          <p:cNvCxnSpPr/>
          <p:nvPr/>
        </p:nvCxnSpPr>
        <p:spPr>
          <a:xfrm>
            <a:off x="4821055" y="3057099"/>
            <a:ext cx="0" cy="957816"/>
          </a:xfrm>
          <a:prstGeom prst="line">
            <a:avLst/>
          </a:prstGeom>
          <a:ln w="41275">
            <a:prstDash val="sysDash"/>
          </a:ln>
        </p:spPr>
        <p:style>
          <a:lnRef idx="1">
            <a:schemeClr val="accent1"/>
          </a:lnRef>
          <a:fillRef idx="0">
            <a:schemeClr val="accent1"/>
          </a:fillRef>
          <a:effectRef idx="0">
            <a:schemeClr val="accent1"/>
          </a:effectRef>
          <a:fontRef idx="minor">
            <a:schemeClr val="tx1"/>
          </a:fontRef>
        </p:style>
      </p:cxnSp>
      <p:sp>
        <p:nvSpPr>
          <p:cNvPr id="9" name="Rectangle: Rounded Corners 4">
            <a:extLst>
              <a:ext uri="{FF2B5EF4-FFF2-40B4-BE49-F238E27FC236}">
                <a16:creationId xmlns:a16="http://schemas.microsoft.com/office/drawing/2014/main" id="{CCF88D9C-C64E-4F01-B5CF-EE1A7357C583}"/>
              </a:ext>
            </a:extLst>
          </p:cNvPr>
          <p:cNvSpPr/>
          <p:nvPr/>
        </p:nvSpPr>
        <p:spPr>
          <a:xfrm>
            <a:off x="777207" y="3889044"/>
            <a:ext cx="3781135" cy="2286000"/>
          </a:xfrm>
          <a:prstGeom prst="roundRect">
            <a:avLst/>
          </a:prstGeom>
          <a:solidFill>
            <a:schemeClr val="bg1">
              <a:lumMod val="95000"/>
            </a:schemeClr>
          </a:solidFill>
          <a:ln w="317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a:solidFill>
                  <a:prstClr val="black"/>
                </a:solidFill>
                <a:latin typeface="Gotham Rounded Book" pitchFamily="50" charset="0"/>
              </a:rPr>
              <a:t>It classifies a data point based on how its neighbors are classified</a:t>
            </a:r>
          </a:p>
          <a:p>
            <a:pPr algn="ctr" defTabSz="914400"/>
            <a:endParaRPr lang="en-US" sz="2400" dirty="0">
              <a:solidFill>
                <a:prstClr val="white"/>
              </a:solidFill>
            </a:endParaRPr>
          </a:p>
        </p:txBody>
      </p:sp>
      <p:grpSp>
        <p:nvGrpSpPr>
          <p:cNvPr id="10" name="Group 9">
            <a:extLst>
              <a:ext uri="{FF2B5EF4-FFF2-40B4-BE49-F238E27FC236}">
                <a16:creationId xmlns:a16="http://schemas.microsoft.com/office/drawing/2014/main" id="{293BE9AD-AB72-4675-AA68-5C7B1D5103CE}"/>
              </a:ext>
            </a:extLst>
          </p:cNvPr>
          <p:cNvGrpSpPr/>
          <p:nvPr/>
        </p:nvGrpSpPr>
        <p:grpSpPr>
          <a:xfrm>
            <a:off x="-39905" y="3501920"/>
            <a:ext cx="3605055" cy="1601818"/>
            <a:chOff x="4193021" y="4260724"/>
            <a:chExt cx="5378146" cy="1601818"/>
          </a:xfrm>
        </p:grpSpPr>
        <p:sp>
          <p:nvSpPr>
            <p:cNvPr id="11" name="Rectangle 10">
              <a:extLst>
                <a:ext uri="{FF2B5EF4-FFF2-40B4-BE49-F238E27FC236}">
                  <a16:creationId xmlns:a16="http://schemas.microsoft.com/office/drawing/2014/main" id="{52D20789-FB7D-46C5-94D1-FD6E8644BFAC}"/>
                </a:ext>
              </a:extLst>
            </p:cNvPr>
            <p:cNvSpPr/>
            <p:nvPr/>
          </p:nvSpPr>
          <p:spPr>
            <a:xfrm>
              <a:off x="5412017" y="4260724"/>
              <a:ext cx="4159150" cy="461665"/>
            </a:xfrm>
            <a:prstGeom prst="rect">
              <a:avLst/>
            </a:prstGeom>
          </p:spPr>
          <p:txBody>
            <a:bodyPr wrap="none">
              <a:spAutoFit/>
            </a:bodyPr>
            <a:lstStyle/>
            <a:p>
              <a:pPr defTabSz="914400"/>
              <a:r>
                <a:rPr lang="en-US" sz="2400" b="1" dirty="0">
                  <a:solidFill>
                    <a:srgbClr val="FF0000"/>
                  </a:solidFill>
                  <a:latin typeface="Gotham Rounded Book" pitchFamily="50" charset="0"/>
                </a:rPr>
                <a:t>Classification</a:t>
              </a:r>
            </a:p>
          </p:txBody>
        </p:sp>
        <p:pic>
          <p:nvPicPr>
            <p:cNvPr id="12" name="Picture 11">
              <a:extLst>
                <a:ext uri="{FF2B5EF4-FFF2-40B4-BE49-F238E27FC236}">
                  <a16:creationId xmlns:a16="http://schemas.microsoft.com/office/drawing/2014/main" id="{B19666B3-423F-40BF-AACC-E1B75CBAC1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3021" y="4730503"/>
              <a:ext cx="1132039" cy="1132039"/>
            </a:xfrm>
            <a:prstGeom prst="rect">
              <a:avLst/>
            </a:prstGeom>
          </p:spPr>
        </p:pic>
      </p:grpSp>
      <p:sp>
        <p:nvSpPr>
          <p:cNvPr id="16" name="Rectangle: Rounded Corners 4">
            <a:extLst>
              <a:ext uri="{FF2B5EF4-FFF2-40B4-BE49-F238E27FC236}">
                <a16:creationId xmlns:a16="http://schemas.microsoft.com/office/drawing/2014/main" id="{CCF88D9C-C64E-4F01-B5CF-EE1A7357C583}"/>
              </a:ext>
            </a:extLst>
          </p:cNvPr>
          <p:cNvSpPr/>
          <p:nvPr/>
        </p:nvSpPr>
        <p:spPr>
          <a:xfrm>
            <a:off x="5269671" y="3918612"/>
            <a:ext cx="3781135" cy="2286000"/>
          </a:xfrm>
          <a:prstGeom prst="roundRect">
            <a:avLst/>
          </a:prstGeom>
          <a:solidFill>
            <a:schemeClr val="bg1">
              <a:lumMod val="95000"/>
            </a:schemeClr>
          </a:solidFill>
          <a:ln w="317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a:solidFill>
                  <a:prstClr val="black"/>
                </a:solidFill>
                <a:latin typeface="Gotham Rounded Book" pitchFamily="50" charset="0"/>
              </a:rPr>
              <a:t>It returns numeric value based on  the values of its neighbors</a:t>
            </a:r>
            <a:endParaRPr lang="en-US" sz="2400" dirty="0">
              <a:solidFill>
                <a:prstClr val="white"/>
              </a:solidFill>
            </a:endParaRPr>
          </a:p>
        </p:txBody>
      </p:sp>
      <p:grpSp>
        <p:nvGrpSpPr>
          <p:cNvPr id="17" name="Group 16">
            <a:extLst>
              <a:ext uri="{FF2B5EF4-FFF2-40B4-BE49-F238E27FC236}">
                <a16:creationId xmlns:a16="http://schemas.microsoft.com/office/drawing/2014/main" id="{293BE9AD-AB72-4675-AA68-5C7B1D5103CE}"/>
              </a:ext>
            </a:extLst>
          </p:cNvPr>
          <p:cNvGrpSpPr/>
          <p:nvPr/>
        </p:nvGrpSpPr>
        <p:grpSpPr>
          <a:xfrm>
            <a:off x="4821055" y="3545136"/>
            <a:ext cx="2861261" cy="1601818"/>
            <a:chOff x="4193021" y="4260724"/>
            <a:chExt cx="4268528" cy="1601818"/>
          </a:xfrm>
        </p:grpSpPr>
        <p:sp>
          <p:nvSpPr>
            <p:cNvPr id="18" name="Rectangle 17">
              <a:extLst>
                <a:ext uri="{FF2B5EF4-FFF2-40B4-BE49-F238E27FC236}">
                  <a16:creationId xmlns:a16="http://schemas.microsoft.com/office/drawing/2014/main" id="{52D20789-FB7D-46C5-94D1-FD6E8644BFAC}"/>
                </a:ext>
              </a:extLst>
            </p:cNvPr>
            <p:cNvSpPr/>
            <p:nvPr/>
          </p:nvSpPr>
          <p:spPr>
            <a:xfrm>
              <a:off x="5412017" y="4260724"/>
              <a:ext cx="3049532" cy="461665"/>
            </a:xfrm>
            <a:prstGeom prst="rect">
              <a:avLst/>
            </a:prstGeom>
          </p:spPr>
          <p:txBody>
            <a:bodyPr wrap="none">
              <a:spAutoFit/>
            </a:bodyPr>
            <a:lstStyle/>
            <a:p>
              <a:pPr defTabSz="914400"/>
              <a:r>
                <a:rPr lang="en-US" sz="2400" b="1" dirty="0">
                  <a:solidFill>
                    <a:srgbClr val="FF0000"/>
                  </a:solidFill>
                  <a:latin typeface="Gotham Rounded Book" pitchFamily="50" charset="0"/>
                </a:rPr>
                <a:t>Regression</a:t>
              </a:r>
            </a:p>
          </p:txBody>
        </p:sp>
        <p:pic>
          <p:nvPicPr>
            <p:cNvPr id="19" name="Picture 18">
              <a:extLst>
                <a:ext uri="{FF2B5EF4-FFF2-40B4-BE49-F238E27FC236}">
                  <a16:creationId xmlns:a16="http://schemas.microsoft.com/office/drawing/2014/main" id="{B19666B3-423F-40BF-AACC-E1B75CBAC1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3021" y="4730503"/>
              <a:ext cx="1132039" cy="1132039"/>
            </a:xfrm>
            <a:prstGeom prst="rect">
              <a:avLst/>
            </a:prstGeom>
          </p:spPr>
        </p:pic>
      </p:grpSp>
    </p:spTree>
    <p:extLst>
      <p:ext uri="{BB962C8B-B14F-4D97-AF65-F5344CB8AC3E}">
        <p14:creationId xmlns:p14="http://schemas.microsoft.com/office/powerpoint/2010/main" val="328495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7EC7-0376-4129-A942-75AA84F61075}"/>
              </a:ext>
            </a:extLst>
          </p:cNvPr>
          <p:cNvSpPr>
            <a:spLocks noGrp="1"/>
          </p:cNvSpPr>
          <p:nvPr>
            <p:ph type="title"/>
          </p:nvPr>
        </p:nvSpPr>
        <p:spPr>
          <a:xfrm>
            <a:off x="1043492" y="469240"/>
            <a:ext cx="6510700" cy="648736"/>
          </a:xfrm>
          <a:solidFill>
            <a:schemeClr val="bg2">
              <a:lumMod val="20000"/>
              <a:lumOff val="80000"/>
            </a:schemeClr>
          </a:solidFill>
        </p:spPr>
        <p:txBody>
          <a:bodyPr>
            <a:normAutofit fontScale="90000"/>
          </a:bodyPr>
          <a:lstStyle/>
          <a:p>
            <a:r>
              <a:rPr lang="en-US" b="1" dirty="0">
                <a:solidFill>
                  <a:srgbClr val="0070C0"/>
                </a:solidFill>
              </a:rPr>
              <a:t>What is KNN?</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194" y="3497326"/>
            <a:ext cx="7301553" cy="3042926"/>
          </a:xfrm>
          <a:prstGeom prst="rect">
            <a:avLst/>
          </a:prstGeom>
        </p:spPr>
      </p:pic>
      <p:sp>
        <p:nvSpPr>
          <p:cNvPr id="20" name="Speech Bubble: Rectangle 68">
            <a:extLst>
              <a:ext uri="{FF2B5EF4-FFF2-40B4-BE49-F238E27FC236}">
                <a16:creationId xmlns:a16="http://schemas.microsoft.com/office/drawing/2014/main" id="{EC46874F-0B44-4909-8E4E-89981E68DD93}"/>
              </a:ext>
            </a:extLst>
          </p:cNvPr>
          <p:cNvSpPr/>
          <p:nvPr/>
        </p:nvSpPr>
        <p:spPr>
          <a:xfrm>
            <a:off x="1322938" y="1228294"/>
            <a:ext cx="6822063" cy="1927832"/>
          </a:xfrm>
          <a:prstGeom prst="wedgeRectCallout">
            <a:avLst>
              <a:gd name="adj1" fmla="val -22492"/>
              <a:gd name="adj2" fmla="val 74814"/>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r>
              <a:rPr lang="en-US" sz="2400" dirty="0">
                <a:solidFill>
                  <a:prstClr val="black"/>
                </a:solidFill>
                <a:latin typeface="Gotham Rounded Book" pitchFamily="50" charset="0"/>
              </a:rPr>
              <a:t>KNN stores all available instances and classifies new cases based on a similarity measure which makes it</a:t>
            </a:r>
            <a:r>
              <a:rPr lang="en-US" sz="2000" dirty="0">
                <a:solidFill>
                  <a:prstClr val="black"/>
                </a:solidFill>
                <a:latin typeface="Gotham Rounded Book" pitchFamily="50" charset="0"/>
              </a:rPr>
              <a:t> </a:t>
            </a:r>
            <a:r>
              <a:rPr lang="en-US" sz="3600" dirty="0">
                <a:solidFill>
                  <a:prstClr val="black"/>
                </a:solidFill>
                <a:latin typeface="Gotham Rounded Book" pitchFamily="50" charset="0"/>
              </a:rPr>
              <a:t>Instance Based Learning </a:t>
            </a:r>
          </a:p>
          <a:p>
            <a:pPr algn="ctr" defTabSz="914400"/>
            <a:endParaRPr lang="en-US" sz="2000" dirty="0">
              <a:solidFill>
                <a:prstClr val="white"/>
              </a:solidFill>
            </a:endParaRPr>
          </a:p>
        </p:txBody>
      </p:sp>
    </p:spTree>
    <p:extLst>
      <p:ext uri="{BB962C8B-B14F-4D97-AF65-F5344CB8AC3E}">
        <p14:creationId xmlns:p14="http://schemas.microsoft.com/office/powerpoint/2010/main" val="391598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610" y="613643"/>
            <a:ext cx="7200897" cy="1303867"/>
          </a:xfrm>
        </p:spPr>
        <p:txBody>
          <a:bodyPr>
            <a:normAutofit fontScale="90000"/>
          </a:bodyPr>
          <a:lstStyle/>
          <a:p>
            <a:r>
              <a:rPr lang="en-US" b="1" dirty="0">
                <a:solidFill>
                  <a:srgbClr val="FF0000"/>
                </a:solidFill>
              </a:rPr>
              <a:t>Instance-Based Versus Model-Based Learning</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639286471"/>
              </p:ext>
            </p:extLst>
          </p:nvPr>
        </p:nvGraphicFramePr>
        <p:xfrm>
          <a:off x="109182" y="1897041"/>
          <a:ext cx="4353637" cy="4804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4157148696"/>
              </p:ext>
            </p:extLst>
          </p:nvPr>
        </p:nvGraphicFramePr>
        <p:xfrm>
          <a:off x="4581416" y="1951630"/>
          <a:ext cx="4194094" cy="465388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3195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7EC7-0376-4129-A942-75AA84F61075}"/>
              </a:ext>
            </a:extLst>
          </p:cNvPr>
          <p:cNvSpPr>
            <a:spLocks noGrp="1"/>
          </p:cNvSpPr>
          <p:nvPr>
            <p:ph type="title"/>
          </p:nvPr>
        </p:nvSpPr>
        <p:spPr>
          <a:xfrm>
            <a:off x="1043492" y="209928"/>
            <a:ext cx="6510700" cy="648736"/>
          </a:xfrm>
          <a:solidFill>
            <a:schemeClr val="bg2">
              <a:lumMod val="20000"/>
              <a:lumOff val="80000"/>
            </a:schemeClr>
          </a:solidFill>
        </p:spPr>
        <p:txBody>
          <a:bodyPr>
            <a:normAutofit fontScale="90000"/>
          </a:bodyPr>
          <a:lstStyle/>
          <a:p>
            <a:r>
              <a:rPr lang="en-US" b="1" dirty="0">
                <a:solidFill>
                  <a:srgbClr val="0070C0"/>
                </a:solidFill>
              </a:rPr>
              <a:t>KNN Algorithm</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002" t="6088" r="5554" b="6074"/>
          <a:stretch/>
        </p:blipFill>
        <p:spPr bwMode="auto">
          <a:xfrm>
            <a:off x="2156344" y="2579426"/>
            <a:ext cx="4476466" cy="29001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 name="Speech Bubble: Rectangle 94">
            <a:extLst>
              <a:ext uri="{FF2B5EF4-FFF2-40B4-BE49-F238E27FC236}">
                <a16:creationId xmlns:a16="http://schemas.microsoft.com/office/drawing/2014/main" id="{E9C91B4D-2A49-4FCA-99DA-DF14E41F4B44}"/>
              </a:ext>
            </a:extLst>
          </p:cNvPr>
          <p:cNvSpPr/>
          <p:nvPr/>
        </p:nvSpPr>
        <p:spPr>
          <a:xfrm>
            <a:off x="2129048" y="928047"/>
            <a:ext cx="4503762" cy="1651379"/>
          </a:xfrm>
          <a:prstGeom prst="wedgeRectCallout">
            <a:avLst>
              <a:gd name="adj1" fmla="val -22492"/>
              <a:gd name="adj2" fmla="val 74814"/>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defTabSz="914400">
              <a:buFont typeface="Arial" pitchFamily="34" charset="0"/>
              <a:buChar char="•"/>
            </a:pPr>
            <a:r>
              <a:rPr lang="en-US" sz="2800" dirty="0">
                <a:solidFill>
                  <a:prstClr val="black"/>
                </a:solidFill>
                <a:latin typeface="Gotham Rounded Book" pitchFamily="50" charset="0"/>
              </a:rPr>
              <a:t>Choose K?</a:t>
            </a:r>
          </a:p>
          <a:p>
            <a:pPr marL="457200" indent="-457200" defTabSz="914400">
              <a:buFont typeface="Arial" pitchFamily="34" charset="0"/>
              <a:buChar char="•"/>
            </a:pPr>
            <a:r>
              <a:rPr lang="en-US" sz="2800" dirty="0">
                <a:solidFill>
                  <a:prstClr val="black"/>
                </a:solidFill>
                <a:latin typeface="Gotham Rounded Book" pitchFamily="50" charset="0"/>
              </a:rPr>
              <a:t>Decide Distance Metric</a:t>
            </a:r>
          </a:p>
          <a:p>
            <a:pPr algn="ctr" defTabSz="914400"/>
            <a:endParaRPr lang="en-US" sz="2800" dirty="0">
              <a:solidFill>
                <a:prstClr val="white"/>
              </a:solidFill>
            </a:endParaRPr>
          </a:p>
        </p:txBody>
      </p:sp>
      <p:sp>
        <p:nvSpPr>
          <p:cNvPr id="82" name="Speech Bubble: Rectangle 44">
            <a:extLst>
              <a:ext uri="{FF2B5EF4-FFF2-40B4-BE49-F238E27FC236}">
                <a16:creationId xmlns:a16="http://schemas.microsoft.com/office/drawing/2014/main" id="{1D900614-65EF-43A1-91E2-BF58065B1D89}"/>
              </a:ext>
            </a:extLst>
          </p:cNvPr>
          <p:cNvSpPr/>
          <p:nvPr/>
        </p:nvSpPr>
        <p:spPr>
          <a:xfrm>
            <a:off x="642439" y="5561710"/>
            <a:ext cx="7983940" cy="1060814"/>
          </a:xfrm>
          <a:prstGeom prst="wedgeRectCallout">
            <a:avLst>
              <a:gd name="adj1" fmla="val -22492"/>
              <a:gd name="adj2" fmla="val 74814"/>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i="1" dirty="0">
                <a:solidFill>
                  <a:prstClr val="black"/>
                </a:solidFill>
                <a:latin typeface="Gotham Rounded Book" pitchFamily="50" charset="0"/>
              </a:rPr>
              <a:t>k</a:t>
            </a:r>
            <a:r>
              <a:rPr lang="en-US" sz="2400" dirty="0">
                <a:solidFill>
                  <a:prstClr val="black"/>
                </a:solidFill>
                <a:latin typeface="Gotham Rounded Book" pitchFamily="50" charset="0"/>
              </a:rPr>
              <a:t> in </a:t>
            </a:r>
            <a:r>
              <a:rPr lang="en-US" sz="2400" b="1" dirty="0">
                <a:solidFill>
                  <a:prstClr val="black"/>
                </a:solidFill>
                <a:latin typeface="Gotham Rounded Book" pitchFamily="50" charset="0"/>
              </a:rPr>
              <a:t>KNN</a:t>
            </a:r>
            <a:r>
              <a:rPr lang="en-US" sz="2400" dirty="0">
                <a:solidFill>
                  <a:prstClr val="black"/>
                </a:solidFill>
                <a:latin typeface="Gotham Rounded Book" pitchFamily="50" charset="0"/>
              </a:rPr>
              <a:t> is a parameter that refers to the number of nearest neighbors to include in the majority voting process</a:t>
            </a:r>
            <a:endParaRPr lang="en-US" sz="2400" dirty="0">
              <a:solidFill>
                <a:prstClr val="white"/>
              </a:solidFill>
            </a:endParaRPr>
          </a:p>
        </p:txBody>
      </p:sp>
    </p:spTree>
    <p:extLst>
      <p:ext uri="{BB962C8B-B14F-4D97-AF65-F5344CB8AC3E}">
        <p14:creationId xmlns:p14="http://schemas.microsoft.com/office/powerpoint/2010/main" val="70999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arn(inVertical)">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barn(inVertical)">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1000"/>
                                        <p:tgtEl>
                                          <p:spTgt spid="82"/>
                                        </p:tgtEl>
                                      </p:cBhvr>
                                    </p:animEffect>
                                    <p:anim calcmode="lin" valueType="num">
                                      <p:cBhvr>
                                        <p:cTn id="18" dur="1000" fill="hold"/>
                                        <p:tgtEl>
                                          <p:spTgt spid="82"/>
                                        </p:tgtEl>
                                        <p:attrNameLst>
                                          <p:attrName>ppt_x</p:attrName>
                                        </p:attrNameLst>
                                      </p:cBhvr>
                                      <p:tavLst>
                                        <p:tav tm="0">
                                          <p:val>
                                            <p:strVal val="#ppt_x"/>
                                          </p:val>
                                        </p:tav>
                                        <p:tav tm="100000">
                                          <p:val>
                                            <p:strVal val="#ppt_x"/>
                                          </p:val>
                                        </p:tav>
                                      </p:tavLst>
                                    </p:anim>
                                    <p:anim calcmode="lin" valueType="num">
                                      <p:cBhvr>
                                        <p:cTn id="19"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7EC7-0376-4129-A942-75AA84F61075}"/>
              </a:ext>
            </a:extLst>
          </p:cNvPr>
          <p:cNvSpPr>
            <a:spLocks noGrp="1"/>
          </p:cNvSpPr>
          <p:nvPr>
            <p:ph type="title"/>
          </p:nvPr>
        </p:nvSpPr>
        <p:spPr>
          <a:xfrm>
            <a:off x="1043492" y="209928"/>
            <a:ext cx="6510700" cy="648736"/>
          </a:xfrm>
          <a:solidFill>
            <a:schemeClr val="bg2">
              <a:lumMod val="20000"/>
              <a:lumOff val="80000"/>
            </a:schemeClr>
          </a:solidFill>
        </p:spPr>
        <p:txBody>
          <a:bodyPr>
            <a:normAutofit fontScale="90000"/>
          </a:bodyPr>
          <a:lstStyle/>
          <a:p>
            <a:r>
              <a:rPr lang="en-US" b="1" dirty="0">
                <a:solidFill>
                  <a:srgbClr val="0070C0"/>
                </a:solidFill>
              </a:rPr>
              <a:t>KNN Algorithm</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635" r="6648"/>
          <a:stretch/>
        </p:blipFill>
        <p:spPr bwMode="auto">
          <a:xfrm>
            <a:off x="5049679" y="1101572"/>
            <a:ext cx="4026090" cy="36512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Speech Bubble: Rectangle 44">
            <a:extLst>
              <a:ext uri="{FF2B5EF4-FFF2-40B4-BE49-F238E27FC236}">
                <a16:creationId xmlns:a16="http://schemas.microsoft.com/office/drawing/2014/main" id="{1B8DD8BD-270D-4860-8C72-7B37EA0D9C05}"/>
              </a:ext>
            </a:extLst>
          </p:cNvPr>
          <p:cNvSpPr/>
          <p:nvPr/>
        </p:nvSpPr>
        <p:spPr>
          <a:xfrm>
            <a:off x="-1" y="1114903"/>
            <a:ext cx="4940495" cy="1460627"/>
          </a:xfrm>
          <a:prstGeom prst="wedgeRectCallout">
            <a:avLst>
              <a:gd name="adj1" fmla="val -22492"/>
              <a:gd name="adj2" fmla="val 74814"/>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a:solidFill>
                  <a:prstClr val="black"/>
                </a:solidFill>
                <a:latin typeface="Gotham Rounded Book" pitchFamily="50" charset="0"/>
              </a:rPr>
              <a:t>1-Calculate distance between new and every example in data set</a:t>
            </a:r>
          </a:p>
          <a:p>
            <a:pPr algn="ctr" defTabSz="914400"/>
            <a:endParaRPr lang="en-US" sz="2400" dirty="0">
              <a:solidFill>
                <a:prstClr val="white"/>
              </a:solidFill>
              <a:latin typeface="Gotham Rounded Book" pitchFamily="50" charset="0"/>
            </a:endParaRPr>
          </a:p>
        </p:txBody>
      </p:sp>
      <p:sp>
        <p:nvSpPr>
          <p:cNvPr id="35" name="Speech Bubble: Rectangle 44">
            <a:extLst>
              <a:ext uri="{FF2B5EF4-FFF2-40B4-BE49-F238E27FC236}">
                <a16:creationId xmlns:a16="http://schemas.microsoft.com/office/drawing/2014/main" id="{1B8DD8BD-270D-4860-8C72-7B37EA0D9C05}"/>
              </a:ext>
            </a:extLst>
          </p:cNvPr>
          <p:cNvSpPr/>
          <p:nvPr/>
        </p:nvSpPr>
        <p:spPr>
          <a:xfrm>
            <a:off x="56863" y="2864119"/>
            <a:ext cx="4940495" cy="1460627"/>
          </a:xfrm>
          <a:prstGeom prst="wedgeRectCallout">
            <a:avLst>
              <a:gd name="adj1" fmla="val -22492"/>
              <a:gd name="adj2" fmla="val 74814"/>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a:solidFill>
                  <a:prstClr val="black"/>
                </a:solidFill>
                <a:latin typeface="Gotham Rounded Book" pitchFamily="50" charset="0"/>
              </a:rPr>
              <a:t>2-Sort Data in ascending order</a:t>
            </a:r>
          </a:p>
          <a:p>
            <a:pPr algn="ctr" defTabSz="914400"/>
            <a:endParaRPr lang="en-US" sz="2400" dirty="0">
              <a:solidFill>
                <a:prstClr val="white"/>
              </a:solidFill>
              <a:latin typeface="Gotham Rounded Book" pitchFamily="50" charset="0"/>
            </a:endParaRPr>
          </a:p>
        </p:txBody>
      </p:sp>
      <p:sp>
        <p:nvSpPr>
          <p:cNvPr id="36" name="Speech Bubble: Rectangle 44">
            <a:extLst>
              <a:ext uri="{FF2B5EF4-FFF2-40B4-BE49-F238E27FC236}">
                <a16:creationId xmlns:a16="http://schemas.microsoft.com/office/drawing/2014/main" id="{1B8DD8BD-270D-4860-8C72-7B37EA0D9C05}"/>
              </a:ext>
            </a:extLst>
          </p:cNvPr>
          <p:cNvSpPr/>
          <p:nvPr/>
        </p:nvSpPr>
        <p:spPr>
          <a:xfrm>
            <a:off x="18191" y="4695223"/>
            <a:ext cx="4940495" cy="1460627"/>
          </a:xfrm>
          <a:prstGeom prst="wedgeRectCallout">
            <a:avLst>
              <a:gd name="adj1" fmla="val -22492"/>
              <a:gd name="adj2" fmla="val 74814"/>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400" dirty="0">
                <a:solidFill>
                  <a:prstClr val="black"/>
                </a:solidFill>
                <a:latin typeface="Gotham Rounded Book" pitchFamily="50" charset="0"/>
              </a:rPr>
              <a:t>3-Return majority class of top 5</a:t>
            </a:r>
          </a:p>
          <a:p>
            <a:pPr algn="ctr" defTabSz="914400"/>
            <a:endParaRPr lang="en-US" sz="2400" dirty="0">
              <a:solidFill>
                <a:prstClr val="white"/>
              </a:solidFill>
              <a:latin typeface="Gotham Rounded Book" pitchFamily="50" charset="0"/>
            </a:endParaRPr>
          </a:p>
        </p:txBody>
      </p:sp>
    </p:spTree>
    <p:extLst>
      <p:ext uri="{BB962C8B-B14F-4D97-AF65-F5344CB8AC3E}">
        <p14:creationId xmlns:p14="http://schemas.microsoft.com/office/powerpoint/2010/main" val="145333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down)">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arn(inVertical)">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6"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Austin">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F691500596E74FB73816A9613B166B" ma:contentTypeVersion="4" ma:contentTypeDescription="Create a new document." ma:contentTypeScope="" ma:versionID="ca0bf9981c2870c46a35ade00c03d5c5">
  <xsd:schema xmlns:xsd="http://www.w3.org/2001/XMLSchema" xmlns:xs="http://www.w3.org/2001/XMLSchema" xmlns:p="http://schemas.microsoft.com/office/2006/metadata/properties" xmlns:ns2="82238926-1cba-41a3-b548-99160683d3e1" targetNamespace="http://schemas.microsoft.com/office/2006/metadata/properties" ma:root="true" ma:fieldsID="2b313bd287df041a2b0200b6d02cbc57" ns2:_="">
    <xsd:import namespace="82238926-1cba-41a3-b548-99160683d3e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238926-1cba-41a3-b548-99160683d3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E852A-3D90-4EEC-B1BD-3AC8270E6A8E}">
  <ds:schemaRefs>
    <ds:schemaRef ds:uri="http://schemas.microsoft.com/sharepoint/v3/contenttype/forms"/>
  </ds:schemaRefs>
</ds:datastoreItem>
</file>

<file path=customXml/itemProps2.xml><?xml version="1.0" encoding="utf-8"?>
<ds:datastoreItem xmlns:ds="http://schemas.openxmlformats.org/officeDocument/2006/customXml" ds:itemID="{7DF2431E-BC78-4136-9D50-37DA2BFF72C6}">
  <ds:schemaRefs>
    <ds:schemaRef ds:uri="http://purl.org/dc/elements/1.1/"/>
    <ds:schemaRef ds:uri="http://schemas.microsoft.com/office/2006/documentManagement/types"/>
    <ds:schemaRef ds:uri="http://purl.org/dc/dcmitype/"/>
    <ds:schemaRef ds:uri="http://schemas.microsoft.com/office/2006/metadata/properties"/>
    <ds:schemaRef ds:uri="http://schemas.openxmlformats.org/package/2006/metadata/core-properties"/>
    <ds:schemaRef ds:uri="82238926-1cba-41a3-b548-99160683d3e1"/>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E3025DDA-B2CF-4C77-ABF3-76B148A1E1E7}">
  <ds:schemaRefs>
    <ds:schemaRef ds:uri="82238926-1cba-41a3-b548-99160683d3e1"/>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5654</TotalTime>
  <Words>1506</Words>
  <Application>Microsoft Office PowerPoint</Application>
  <PresentationFormat>On-screen Show (4:3)</PresentationFormat>
  <Paragraphs>284</Paragraphs>
  <Slides>40</Slides>
  <Notes>3</Notes>
  <HiddenSlides>0</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2</vt:i4>
      </vt:variant>
      <vt:variant>
        <vt:lpstr>Slide Titles</vt:lpstr>
      </vt:variant>
      <vt:variant>
        <vt:i4>40</vt:i4>
      </vt:variant>
    </vt:vector>
  </HeadingPairs>
  <TitlesOfParts>
    <vt:vector size="59" baseType="lpstr">
      <vt:lpstr>Andalus</vt:lpstr>
      <vt:lpstr>Arial</vt:lpstr>
      <vt:lpstr>Calibri</vt:lpstr>
      <vt:lpstr>Cambria</vt:lpstr>
      <vt:lpstr>Cambria Math</vt:lpstr>
      <vt:lpstr>FrankRuehl</vt:lpstr>
      <vt:lpstr>Garamond</vt:lpstr>
      <vt:lpstr>Gotham Rounded Book</vt:lpstr>
      <vt:lpstr>Perpetua</vt:lpstr>
      <vt:lpstr>Segoe Print</vt:lpstr>
      <vt:lpstr>Symbol</vt:lpstr>
      <vt:lpstr>Tahoma</vt:lpstr>
      <vt:lpstr>Times New Roman</vt:lpstr>
      <vt:lpstr>Wingdings</vt:lpstr>
      <vt:lpstr>Wingdings 2</vt:lpstr>
      <vt:lpstr>Organic</vt:lpstr>
      <vt:lpstr>Austin</vt:lpstr>
      <vt:lpstr>Microsoft Equation 3.0</vt:lpstr>
      <vt:lpstr>Equation</vt:lpstr>
      <vt:lpstr>PowerPoint Presentation</vt:lpstr>
      <vt:lpstr>Last Lecture..</vt:lpstr>
      <vt:lpstr>Classification Algorithms</vt:lpstr>
      <vt:lpstr>K-Nearest Neighbor Algorithm  (K-NN)</vt:lpstr>
      <vt:lpstr>What is KNN?</vt:lpstr>
      <vt:lpstr>What is KNN?</vt:lpstr>
      <vt:lpstr>Instance-Based Versus Model-Based Learning</vt:lpstr>
      <vt:lpstr>KNN Algorithm</vt:lpstr>
      <vt:lpstr>KNN Algorithm</vt:lpstr>
      <vt:lpstr>KNN Algorithm</vt:lpstr>
      <vt:lpstr>KNN Algorithm</vt:lpstr>
      <vt:lpstr>KNN Algorithm -Consider K=3</vt:lpstr>
      <vt:lpstr>Euclidean Distance</vt:lpstr>
      <vt:lpstr>Manhattan Distance</vt:lpstr>
      <vt:lpstr>Distance</vt:lpstr>
      <vt:lpstr>Minkowski Distance</vt:lpstr>
      <vt:lpstr>Distance on Numeric Data: Minkowski Distance</vt:lpstr>
      <vt:lpstr>Special Cases of Minkowski Distance</vt:lpstr>
      <vt:lpstr>Properties of Distance Metric</vt:lpstr>
      <vt:lpstr>Characteristics of kNN:</vt:lpstr>
      <vt:lpstr>Characteristics of kNN:</vt:lpstr>
      <vt:lpstr>Choice of k:</vt:lpstr>
      <vt:lpstr>Choice of k:</vt:lpstr>
      <vt:lpstr>KNN Complexity</vt:lpstr>
      <vt:lpstr>Fast kNN:</vt:lpstr>
      <vt:lpstr>PowerPoint Presentation</vt:lpstr>
      <vt:lpstr>PowerPoint Presentation</vt:lpstr>
      <vt:lpstr>PowerPoint Presentation</vt:lpstr>
      <vt:lpstr>Example</vt:lpstr>
      <vt:lpstr>PowerPoint Presentation</vt:lpstr>
      <vt:lpstr>PowerPoint Presentation</vt:lpstr>
      <vt:lpstr>PowerPoint Presentation</vt:lpstr>
      <vt:lpstr>Regression  Numerical Prediction</vt:lpstr>
      <vt:lpstr>Regression/Numeric Prediction</vt:lpstr>
      <vt:lpstr>Numeric Prediction</vt:lpstr>
      <vt:lpstr>LINEAR REGRESSION</vt:lpstr>
      <vt:lpstr>LINEAR REGRESSION</vt:lpstr>
      <vt:lpstr>LINEAR REGRESSION</vt:lpstr>
      <vt:lpstr>Examples:</vt:lpstr>
      <vt:lpstr>Model Based Approach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admin</dc:creator>
  <cp:lastModifiedBy>Waqar Ahmad</cp:lastModifiedBy>
  <cp:revision>157</cp:revision>
  <dcterms:created xsi:type="dcterms:W3CDTF">2006-08-16T00:00:00Z</dcterms:created>
  <dcterms:modified xsi:type="dcterms:W3CDTF">2022-11-14T17:10:19Z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0x01010019F691500596E74FB73816A9613B166B</vt:lpwstr>
  </property>
</Properties>
</file>