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79" r:id="rId5"/>
  </p:sldMasterIdLst>
  <p:notesMasterIdLst>
    <p:notesMasterId r:id="rId25"/>
  </p:notesMasterIdLst>
  <p:sldIdLst>
    <p:sldId id="256" r:id="rId6"/>
    <p:sldId id="591" r:id="rId7"/>
    <p:sldId id="603" r:id="rId8"/>
    <p:sldId id="604" r:id="rId9"/>
    <p:sldId id="606" r:id="rId10"/>
    <p:sldId id="614" r:id="rId11"/>
    <p:sldId id="615" r:id="rId12"/>
    <p:sldId id="609" r:id="rId13"/>
    <p:sldId id="611" r:id="rId14"/>
    <p:sldId id="610" r:id="rId15"/>
    <p:sldId id="616" r:id="rId16"/>
    <p:sldId id="617" r:id="rId17"/>
    <p:sldId id="618" r:id="rId18"/>
    <p:sldId id="620" r:id="rId19"/>
    <p:sldId id="619" r:id="rId20"/>
    <p:sldId id="621" r:id="rId21"/>
    <p:sldId id="623" r:id="rId22"/>
    <p:sldId id="622" r:id="rId23"/>
    <p:sldId id="62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B22FF-2AA9-D04B-8FEC-2ED1444B85C3}" v="7" dt="2021-08-12T13:37:07.313"/>
    <p1510:client id="{559AB491-DC8C-46EF-9BC4-C258681A218F}" v="54" vWet="55" dt="2021-08-12T13:36:29.156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-NTU-CS-1197" userId="S::18ntucs1197@student.ntu.edu.pk::9bdc8a91-52d9-4b0b-bab7-7ac9516c8df3" providerId="AD" clId="Web-{2D251E08-908D-4573-83BF-D73BCF4887F9}"/>
    <pc:docChg chg="addSld delSld">
      <pc:chgData name="18-NTU-CS-1197" userId="S::18ntucs1197@student.ntu.edu.pk::9bdc8a91-52d9-4b0b-bab7-7ac9516c8df3" providerId="AD" clId="Web-{2D251E08-908D-4573-83BF-D73BCF4887F9}" dt="2021-08-06T06:33:12.161" v="1"/>
      <pc:docMkLst>
        <pc:docMk/>
      </pc:docMkLst>
      <pc:sldChg chg="new del">
        <pc:chgData name="18-NTU-CS-1197" userId="S::18ntucs1197@student.ntu.edu.pk::9bdc8a91-52d9-4b0b-bab7-7ac9516c8df3" providerId="AD" clId="Web-{2D251E08-908D-4573-83BF-D73BCF4887F9}" dt="2021-08-06T06:33:12.161" v="1"/>
        <pc:sldMkLst>
          <pc:docMk/>
          <pc:sldMk cId="3087729107" sldId="450"/>
        </pc:sldMkLst>
      </pc:sldChg>
    </pc:docChg>
  </pc:docChgLst>
  <pc:docChgLst>
    <pc:chgData name="18-NTU-CS-1234" userId="S::18ntucs1234@student.ntu.edu.pk::bc89daa5-0be1-4e6d-8419-0435b4ce9ca7" providerId="AD" clId="Web-{4C7FBD23-6B87-471A-8BE1-54049B3240A2}"/>
    <pc:docChg chg="modSld">
      <pc:chgData name="18-NTU-CS-1234" userId="S::18ntucs1234@student.ntu.edu.pk::bc89daa5-0be1-4e6d-8419-0435b4ce9ca7" providerId="AD" clId="Web-{4C7FBD23-6B87-471A-8BE1-54049B3240A2}" dt="2021-08-06T06:31:38.701" v="1"/>
      <pc:docMkLst>
        <pc:docMk/>
      </pc:docMkLst>
      <pc:sldChg chg="addSp delSp addAnim delAnim">
        <pc:chgData name="18-NTU-CS-1234" userId="S::18ntucs1234@student.ntu.edu.pk::bc89daa5-0be1-4e6d-8419-0435b4ce9ca7" providerId="AD" clId="Web-{4C7FBD23-6B87-471A-8BE1-54049B3240A2}" dt="2021-08-06T06:31:38.701" v="1"/>
        <pc:sldMkLst>
          <pc:docMk/>
          <pc:sldMk cId="1784774255" sldId="272"/>
        </pc:sldMkLst>
        <pc:picChg chg="add del">
          <ac:chgData name="18-NTU-CS-1234" userId="S::18ntucs1234@student.ntu.edu.pk::bc89daa5-0be1-4e6d-8419-0435b4ce9ca7" providerId="AD" clId="Web-{4C7FBD23-6B87-471A-8BE1-54049B3240A2}" dt="2021-08-06T06:31:38.701" v="1"/>
          <ac:picMkLst>
            <pc:docMk/>
            <pc:sldMk cId="1784774255" sldId="272"/>
            <ac:picMk id="3" creationId="{00000000-0000-0000-0000-000000000000}"/>
          </ac:picMkLst>
        </pc:picChg>
      </pc:sldChg>
    </pc:docChg>
  </pc:docChgLst>
  <pc:docChgLst>
    <pc:chgData name="18-NTU-CS-1232" userId="9db84454-75de-41a1-af3d-6153e432aac0" providerId="ADAL" clId="{4B9B22FF-2AA9-D04B-8FEC-2ED1444B85C3}"/>
    <pc:docChg chg="modSld">
      <pc:chgData name="18-NTU-CS-1232" userId="9db84454-75de-41a1-af3d-6153e432aac0" providerId="ADAL" clId="{4B9B22FF-2AA9-D04B-8FEC-2ED1444B85C3}" dt="2021-08-12T13:37:07.314" v="6" actId="1076"/>
      <pc:docMkLst>
        <pc:docMk/>
      </pc:docMkLst>
      <pc:sldChg chg="modSp">
        <pc:chgData name="18-NTU-CS-1232" userId="9db84454-75de-41a1-af3d-6153e432aac0" providerId="ADAL" clId="{4B9B22FF-2AA9-D04B-8FEC-2ED1444B85C3}" dt="2021-08-12T13:37:07.314" v="6" actId="1076"/>
        <pc:sldMkLst>
          <pc:docMk/>
          <pc:sldMk cId="0" sldId="292"/>
        </pc:sldMkLst>
        <pc:spChg chg="mod">
          <ac:chgData name="18-NTU-CS-1232" userId="9db84454-75de-41a1-af3d-6153e432aac0" providerId="ADAL" clId="{4B9B22FF-2AA9-D04B-8FEC-2ED1444B85C3}" dt="2021-08-12T13:37:07.314" v="6" actId="1076"/>
          <ac:spMkLst>
            <pc:docMk/>
            <pc:sldMk cId="0" sldId="292"/>
            <ac:spMk id="148483" creationId="{E5F781E9-4D1C-4FC1-A68C-55C29E4D59F7}"/>
          </ac:spMkLst>
        </pc:spChg>
      </pc:sldChg>
    </pc:docChg>
  </pc:docChgLst>
  <pc:docChgLst>
    <pc:chgData name="18-NTU-CS-1197" userId="S::18ntucs1197@student.ntu.edu.pk::9bdc8a91-52d9-4b0b-bab7-7ac9516c8df3" providerId="AD" clId="Web-{559AB491-DC8C-46EF-9BC4-C258681A218F}"/>
    <pc:docChg chg="modSld">
      <pc:chgData name="18-NTU-CS-1197" userId="S::18ntucs1197@student.ntu.edu.pk::9bdc8a91-52d9-4b0b-bab7-7ac9516c8df3" providerId="AD" clId="Web-{559AB491-DC8C-46EF-9BC4-C258681A218F}" dt="2021-08-12T13:36:26.718" v="82" actId="20577"/>
      <pc:docMkLst>
        <pc:docMk/>
      </pc:docMkLst>
      <pc:sldChg chg="modSp addAnim delAnim">
        <pc:chgData name="18-NTU-CS-1197" userId="S::18ntucs1197@student.ntu.edu.pk::9bdc8a91-52d9-4b0b-bab7-7ac9516c8df3" providerId="AD" clId="Web-{559AB491-DC8C-46EF-9BC4-C258681A218F}" dt="2021-08-12T13:36:26.718" v="82" actId="20577"/>
        <pc:sldMkLst>
          <pc:docMk/>
          <pc:sldMk cId="0" sldId="292"/>
        </pc:sldMkLst>
        <pc:spChg chg="mod">
          <ac:chgData name="18-NTU-CS-1197" userId="S::18ntucs1197@student.ntu.edu.pk::9bdc8a91-52d9-4b0b-bab7-7ac9516c8df3" providerId="AD" clId="Web-{559AB491-DC8C-46EF-9BC4-C258681A218F}" dt="2021-08-12T13:36:26.718" v="82" actId="20577"/>
          <ac:spMkLst>
            <pc:docMk/>
            <pc:sldMk cId="0" sldId="292"/>
            <ac:spMk id="148483" creationId="{E5F781E9-4D1C-4FC1-A68C-55C29E4D59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04849-2B69-4DCD-847D-1A67ABBFE2E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4F76A7-EB66-433A-BF3C-1DD5BCC27F6B}">
      <dgm:prSet custT="1"/>
      <dgm:spPr/>
      <dgm:t>
        <a:bodyPr/>
        <a:lstStyle/>
        <a:p>
          <a:pPr rtl="0"/>
          <a:r>
            <a:rPr lang="en-US" sz="2400"/>
            <a:t>Select a model</a:t>
          </a:r>
        </a:p>
      </dgm:t>
    </dgm:pt>
    <dgm:pt modelId="{4A6CA000-FBBD-4848-B0BC-C4AC736FFF31}" type="parTrans" cxnId="{958FCE38-B8C0-483E-9782-B1C37DC5DE10}">
      <dgm:prSet/>
      <dgm:spPr/>
      <dgm:t>
        <a:bodyPr/>
        <a:lstStyle/>
        <a:p>
          <a:endParaRPr lang="en-US" sz="2400"/>
        </a:p>
      </dgm:t>
    </dgm:pt>
    <dgm:pt modelId="{DC7032CF-D8FA-4470-B68F-501E4018C8F8}" type="sibTrans" cxnId="{958FCE38-B8C0-483E-9782-B1C37DC5DE10}">
      <dgm:prSet/>
      <dgm:spPr/>
      <dgm:t>
        <a:bodyPr/>
        <a:lstStyle/>
        <a:p>
          <a:endParaRPr lang="en-US" sz="2400"/>
        </a:p>
      </dgm:t>
    </dgm:pt>
    <dgm:pt modelId="{C8A0E478-ED03-43D3-A424-3A23BBD3B53F}">
      <dgm:prSet custT="1"/>
      <dgm:spPr/>
      <dgm:t>
        <a:bodyPr/>
        <a:lstStyle/>
        <a:p>
          <a:pPr rtl="0"/>
          <a:r>
            <a:rPr lang="en-US" sz="2400"/>
            <a:t>Defining a loss function</a:t>
          </a:r>
        </a:p>
      </dgm:t>
    </dgm:pt>
    <dgm:pt modelId="{FC9BC639-C714-4F53-A5C8-88619E0E181D}" type="parTrans" cxnId="{287C22C5-0FDD-4C7B-816C-A7EB1689F874}">
      <dgm:prSet/>
      <dgm:spPr/>
      <dgm:t>
        <a:bodyPr/>
        <a:lstStyle/>
        <a:p>
          <a:endParaRPr lang="en-US" sz="2400"/>
        </a:p>
      </dgm:t>
    </dgm:pt>
    <dgm:pt modelId="{9D7A9C31-DDBA-4804-A030-535EDEFF4DE9}" type="sibTrans" cxnId="{287C22C5-0FDD-4C7B-816C-A7EB1689F874}">
      <dgm:prSet/>
      <dgm:spPr/>
      <dgm:t>
        <a:bodyPr/>
        <a:lstStyle/>
        <a:p>
          <a:endParaRPr lang="en-US" sz="2400"/>
        </a:p>
      </dgm:t>
    </dgm:pt>
    <dgm:pt modelId="{7F12AA57-8474-44AA-9BDC-CCF2EBE91EB3}">
      <dgm:prSet custT="1"/>
      <dgm:spPr/>
      <dgm:t>
        <a:bodyPr/>
        <a:lstStyle/>
        <a:p>
          <a:pPr rtl="0"/>
          <a:r>
            <a:rPr lang="en-US" sz="2400"/>
            <a:t>Formulate an optimization problem to find the model parameters such that a loss  function is minimized.</a:t>
          </a:r>
        </a:p>
      </dgm:t>
    </dgm:pt>
    <dgm:pt modelId="{1FE687EF-2938-489B-A1D2-26A3B8008D6D}" type="parTrans" cxnId="{B32720F0-EA15-4686-A6F4-242FCF09FE00}">
      <dgm:prSet/>
      <dgm:spPr/>
      <dgm:t>
        <a:bodyPr/>
        <a:lstStyle/>
        <a:p>
          <a:endParaRPr lang="en-US" sz="2400"/>
        </a:p>
      </dgm:t>
    </dgm:pt>
    <dgm:pt modelId="{DC83FFE6-BF72-443F-A1E3-1F26FFE392CE}" type="sibTrans" cxnId="{B32720F0-EA15-4686-A6F4-242FCF09FE00}">
      <dgm:prSet/>
      <dgm:spPr/>
      <dgm:t>
        <a:bodyPr/>
        <a:lstStyle/>
        <a:p>
          <a:endParaRPr lang="en-US" sz="2400"/>
        </a:p>
      </dgm:t>
    </dgm:pt>
    <dgm:pt modelId="{DFF6F302-E7F8-48A2-96F7-5A4ECBE4A01E}">
      <dgm:prSet custT="1"/>
      <dgm:spPr/>
      <dgm:t>
        <a:bodyPr/>
        <a:lstStyle/>
        <a:p>
          <a:pPr rtl="0"/>
          <a:r>
            <a:rPr lang="en-US" sz="2400"/>
            <a:t>Employ different techniques to solve optimization problem or minimize loss function</a:t>
          </a:r>
        </a:p>
      </dgm:t>
    </dgm:pt>
    <dgm:pt modelId="{9B833841-D46E-4BB5-A6F5-464FAFCFD2CF}" type="parTrans" cxnId="{37824805-5CA4-449F-9B45-542AB587A129}">
      <dgm:prSet/>
      <dgm:spPr/>
      <dgm:t>
        <a:bodyPr/>
        <a:lstStyle/>
        <a:p>
          <a:endParaRPr lang="en-US" sz="2400"/>
        </a:p>
      </dgm:t>
    </dgm:pt>
    <dgm:pt modelId="{A32F37CB-F49F-431A-8F58-7DAF916AF063}" type="sibTrans" cxnId="{37824805-5CA4-449F-9B45-542AB587A129}">
      <dgm:prSet/>
      <dgm:spPr/>
      <dgm:t>
        <a:bodyPr/>
        <a:lstStyle/>
        <a:p>
          <a:endParaRPr lang="en-US" sz="2400"/>
        </a:p>
      </dgm:t>
    </dgm:pt>
    <dgm:pt modelId="{AC42AAA9-2929-4596-9BE7-6CCE0EDE3124}" type="pres">
      <dgm:prSet presAssocID="{53804849-2B69-4DCD-847D-1A67ABBFE2E0}" presName="linear" presStyleCnt="0">
        <dgm:presLayoutVars>
          <dgm:animLvl val="lvl"/>
          <dgm:resizeHandles val="exact"/>
        </dgm:presLayoutVars>
      </dgm:prSet>
      <dgm:spPr/>
    </dgm:pt>
    <dgm:pt modelId="{124D41E0-641D-4966-9EA2-BC60813719E2}" type="pres">
      <dgm:prSet presAssocID="{194F76A7-EB66-433A-BF3C-1DD5BCC27F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FFDEA5-FBC9-4999-94D0-54FED70CB77F}" type="pres">
      <dgm:prSet presAssocID="{DC7032CF-D8FA-4470-B68F-501E4018C8F8}" presName="spacer" presStyleCnt="0"/>
      <dgm:spPr/>
    </dgm:pt>
    <dgm:pt modelId="{7FB0A2D7-6277-4EDD-B1E4-58C2AE191DAC}" type="pres">
      <dgm:prSet presAssocID="{C8A0E478-ED03-43D3-A424-3A23BBD3B5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CC6B81-0D84-4B48-9992-EDCDAA1E6286}" type="pres">
      <dgm:prSet presAssocID="{9D7A9C31-DDBA-4804-A030-535EDEFF4DE9}" presName="spacer" presStyleCnt="0"/>
      <dgm:spPr/>
    </dgm:pt>
    <dgm:pt modelId="{DAA32663-0665-49E4-AC91-984027825700}" type="pres">
      <dgm:prSet presAssocID="{7F12AA57-8474-44AA-9BDC-CCF2EBE91E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354754-A68E-4947-9963-203130EF18AF}" type="pres">
      <dgm:prSet presAssocID="{DC83FFE6-BF72-443F-A1E3-1F26FFE392CE}" presName="spacer" presStyleCnt="0"/>
      <dgm:spPr/>
    </dgm:pt>
    <dgm:pt modelId="{19151E07-7724-4159-84B3-4D33262C2B2C}" type="pres">
      <dgm:prSet presAssocID="{DFF6F302-E7F8-48A2-96F7-5A4ECBE4A01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7824805-5CA4-449F-9B45-542AB587A129}" srcId="{53804849-2B69-4DCD-847D-1A67ABBFE2E0}" destId="{DFF6F302-E7F8-48A2-96F7-5A4ECBE4A01E}" srcOrd="3" destOrd="0" parTransId="{9B833841-D46E-4BB5-A6F5-464FAFCFD2CF}" sibTransId="{A32F37CB-F49F-431A-8F58-7DAF916AF063}"/>
    <dgm:cxn modelId="{958FCE38-B8C0-483E-9782-B1C37DC5DE10}" srcId="{53804849-2B69-4DCD-847D-1A67ABBFE2E0}" destId="{194F76A7-EB66-433A-BF3C-1DD5BCC27F6B}" srcOrd="0" destOrd="0" parTransId="{4A6CA000-FBBD-4848-B0BC-C4AC736FFF31}" sibTransId="{DC7032CF-D8FA-4470-B68F-501E4018C8F8}"/>
    <dgm:cxn modelId="{1A14034D-84C4-45D7-AD87-C12ECBEBDA8B}" type="presOf" srcId="{53804849-2B69-4DCD-847D-1A67ABBFE2E0}" destId="{AC42AAA9-2929-4596-9BE7-6CCE0EDE3124}" srcOrd="0" destOrd="0" presId="urn:microsoft.com/office/officeart/2005/8/layout/vList2"/>
    <dgm:cxn modelId="{8A242359-5845-4665-9D2E-3086AA2567C2}" type="presOf" srcId="{C8A0E478-ED03-43D3-A424-3A23BBD3B53F}" destId="{7FB0A2D7-6277-4EDD-B1E4-58C2AE191DAC}" srcOrd="0" destOrd="0" presId="urn:microsoft.com/office/officeart/2005/8/layout/vList2"/>
    <dgm:cxn modelId="{DAC1A85A-3ADD-4FB2-8251-82BFD806C2EA}" type="presOf" srcId="{194F76A7-EB66-433A-BF3C-1DD5BCC27F6B}" destId="{124D41E0-641D-4966-9EA2-BC60813719E2}" srcOrd="0" destOrd="0" presId="urn:microsoft.com/office/officeart/2005/8/layout/vList2"/>
    <dgm:cxn modelId="{E2E5C38B-6EB5-412A-8320-71B029D42939}" type="presOf" srcId="{DFF6F302-E7F8-48A2-96F7-5A4ECBE4A01E}" destId="{19151E07-7724-4159-84B3-4D33262C2B2C}" srcOrd="0" destOrd="0" presId="urn:microsoft.com/office/officeart/2005/8/layout/vList2"/>
    <dgm:cxn modelId="{287C22C5-0FDD-4C7B-816C-A7EB1689F874}" srcId="{53804849-2B69-4DCD-847D-1A67ABBFE2E0}" destId="{C8A0E478-ED03-43D3-A424-3A23BBD3B53F}" srcOrd="1" destOrd="0" parTransId="{FC9BC639-C714-4F53-A5C8-88619E0E181D}" sibTransId="{9D7A9C31-DDBA-4804-A030-535EDEFF4DE9}"/>
    <dgm:cxn modelId="{D90675DE-E292-4AB8-AA13-42762FDDD59E}" type="presOf" srcId="{7F12AA57-8474-44AA-9BDC-CCF2EBE91EB3}" destId="{DAA32663-0665-49E4-AC91-984027825700}" srcOrd="0" destOrd="0" presId="urn:microsoft.com/office/officeart/2005/8/layout/vList2"/>
    <dgm:cxn modelId="{B32720F0-EA15-4686-A6F4-242FCF09FE00}" srcId="{53804849-2B69-4DCD-847D-1A67ABBFE2E0}" destId="{7F12AA57-8474-44AA-9BDC-CCF2EBE91EB3}" srcOrd="2" destOrd="0" parTransId="{1FE687EF-2938-489B-A1D2-26A3B8008D6D}" sibTransId="{DC83FFE6-BF72-443F-A1E3-1F26FFE392CE}"/>
    <dgm:cxn modelId="{BBE10948-888C-4D55-8DA2-CF7EA24570EE}" type="presParOf" srcId="{AC42AAA9-2929-4596-9BE7-6CCE0EDE3124}" destId="{124D41E0-641D-4966-9EA2-BC60813719E2}" srcOrd="0" destOrd="0" presId="urn:microsoft.com/office/officeart/2005/8/layout/vList2"/>
    <dgm:cxn modelId="{101F3366-7978-4EF0-8644-D99E3125D17F}" type="presParOf" srcId="{AC42AAA9-2929-4596-9BE7-6CCE0EDE3124}" destId="{52FFDEA5-FBC9-4999-94D0-54FED70CB77F}" srcOrd="1" destOrd="0" presId="urn:microsoft.com/office/officeart/2005/8/layout/vList2"/>
    <dgm:cxn modelId="{1D15AFB8-FC4C-4FB4-9C85-9D14E2364594}" type="presParOf" srcId="{AC42AAA9-2929-4596-9BE7-6CCE0EDE3124}" destId="{7FB0A2D7-6277-4EDD-B1E4-58C2AE191DAC}" srcOrd="2" destOrd="0" presId="urn:microsoft.com/office/officeart/2005/8/layout/vList2"/>
    <dgm:cxn modelId="{72C623C9-2FC8-4ECB-8067-92EAEC0BFDA2}" type="presParOf" srcId="{AC42AAA9-2929-4596-9BE7-6CCE0EDE3124}" destId="{74CC6B81-0D84-4B48-9992-EDCDAA1E6286}" srcOrd="3" destOrd="0" presId="urn:microsoft.com/office/officeart/2005/8/layout/vList2"/>
    <dgm:cxn modelId="{53E2F126-0AE0-4981-A0EF-A012A469AB3E}" type="presParOf" srcId="{AC42AAA9-2929-4596-9BE7-6CCE0EDE3124}" destId="{DAA32663-0665-49E4-AC91-984027825700}" srcOrd="4" destOrd="0" presId="urn:microsoft.com/office/officeart/2005/8/layout/vList2"/>
    <dgm:cxn modelId="{4BD2E6F8-8B3D-47B6-9735-73D06A8CB77E}" type="presParOf" srcId="{AC42AAA9-2929-4596-9BE7-6CCE0EDE3124}" destId="{42354754-A68E-4947-9963-203130EF18AF}" srcOrd="5" destOrd="0" presId="urn:microsoft.com/office/officeart/2005/8/layout/vList2"/>
    <dgm:cxn modelId="{2ECBCE9D-78BC-4C7B-8E4F-FEBE36BB383E}" type="presParOf" srcId="{AC42AAA9-2929-4596-9BE7-6CCE0EDE3124}" destId="{19151E07-7724-4159-84B3-4D33262C2B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D41E0-641D-4966-9EA2-BC60813719E2}">
      <dsp:nvSpPr>
        <dsp:cNvPr id="0" name=""/>
        <dsp:cNvSpPr/>
      </dsp:nvSpPr>
      <dsp:spPr>
        <a:xfrm>
          <a:off x="0" y="10273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 model</a:t>
          </a:r>
        </a:p>
      </dsp:txBody>
      <dsp:txXfrm>
        <a:off x="44967" y="55240"/>
        <a:ext cx="7793302" cy="831221"/>
      </dsp:txXfrm>
    </dsp:sp>
    <dsp:sp modelId="{7FB0A2D7-6277-4EDD-B1E4-58C2AE191DAC}">
      <dsp:nvSpPr>
        <dsp:cNvPr id="0" name=""/>
        <dsp:cNvSpPr/>
      </dsp:nvSpPr>
      <dsp:spPr>
        <a:xfrm>
          <a:off x="0" y="986149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3480166"/>
                <a:satOff val="-8347"/>
                <a:lumOff val="654"/>
                <a:alphaOff val="0"/>
              </a:schemeClr>
            </a:gs>
            <a:gs pos="100000">
              <a:schemeClr val="accent5">
                <a:hueOff val="3480166"/>
                <a:satOff val="-8347"/>
                <a:lumOff val="654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Defining a loss function</a:t>
          </a:r>
        </a:p>
      </dsp:txBody>
      <dsp:txXfrm>
        <a:off x="44967" y="1031116"/>
        <a:ext cx="7793302" cy="831221"/>
      </dsp:txXfrm>
    </dsp:sp>
    <dsp:sp modelId="{DAA32663-0665-49E4-AC91-984027825700}">
      <dsp:nvSpPr>
        <dsp:cNvPr id="0" name=""/>
        <dsp:cNvSpPr/>
      </dsp:nvSpPr>
      <dsp:spPr>
        <a:xfrm>
          <a:off x="0" y="1962025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6960331"/>
                <a:satOff val="-16693"/>
                <a:lumOff val="1307"/>
                <a:alphaOff val="0"/>
              </a:schemeClr>
            </a:gs>
            <a:gs pos="100000">
              <a:schemeClr val="accent5">
                <a:hueOff val="6960331"/>
                <a:satOff val="-16693"/>
                <a:lumOff val="1307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Formulate an optimization problem to find the model parameters such that a loss  function is minimized.</a:t>
          </a:r>
        </a:p>
      </dsp:txBody>
      <dsp:txXfrm>
        <a:off x="44967" y="2006992"/>
        <a:ext cx="7793302" cy="831221"/>
      </dsp:txXfrm>
    </dsp:sp>
    <dsp:sp modelId="{19151E07-7724-4159-84B3-4D33262C2B2C}">
      <dsp:nvSpPr>
        <dsp:cNvPr id="0" name=""/>
        <dsp:cNvSpPr/>
      </dsp:nvSpPr>
      <dsp:spPr>
        <a:xfrm>
          <a:off x="0" y="2937900"/>
          <a:ext cx="7883236" cy="921155"/>
        </a:xfrm>
        <a:prstGeom prst="roundRect">
          <a:avLst/>
        </a:prstGeom>
        <a:gradFill rotWithShape="0">
          <a:gsLst>
            <a:gs pos="0">
              <a:schemeClr val="accent5">
                <a:hueOff val="10440497"/>
                <a:satOff val="-25040"/>
                <a:lumOff val="1961"/>
                <a:alphaOff val="0"/>
              </a:schemeClr>
            </a:gs>
            <a:gs pos="100000">
              <a:schemeClr val="accent5">
                <a:hueOff val="10440497"/>
                <a:satOff val="-25040"/>
                <a:lumOff val="1961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Employ different techniques to solve optimization problem or minimize loss function</a:t>
          </a:r>
        </a:p>
      </dsp:txBody>
      <dsp:txXfrm>
        <a:off x="44967" y="2982867"/>
        <a:ext cx="7793302" cy="831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BF3F-AEB2-4B90-8B98-98F95C1822D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53F7-7465-42B1-9AA1-FC4B32B1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3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DB2D4653-C654-41D6-BC1A-9A2F0BA7556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9" y="5037663"/>
            <a:ext cx="3910976" cy="279400"/>
          </a:xfrm>
        </p:spPr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301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1" y="1041401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8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2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2" y="4343401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46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10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1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67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1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41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4470401"/>
            <a:ext cx="7207252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323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4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3"/>
            <a:ext cx="1418171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8" y="982132"/>
            <a:ext cx="5574770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1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0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708476"/>
            <a:ext cx="3313355" cy="170216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42424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1800"/>
            </a:lvl1pPr>
          </a:lstStyle>
          <a:p>
            <a:fld id="{DB2D4653-C654-41D6-BC1A-9A2F0BA7556D}" type="datetime1">
              <a:rPr lang="en-US" smtClean="0"/>
              <a:t>11/2/2022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8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5719968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1672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2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1"/>
            <a:ext cx="6637468" cy="1362075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4267202"/>
            <a:ext cx="6637467" cy="1520413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68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921-FA0E-491B-A90A-68B94B667F35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187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2316009"/>
            <a:ext cx="3057148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6"/>
            <a:ext cx="3419856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6"/>
            <a:ext cx="3419856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37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99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11/2/2022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601885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6"/>
            <a:ext cx="3304572" cy="1463153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05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Rectangle 101"/>
          <p:cNvSpPr/>
          <p:nvPr/>
        </p:nvSpPr>
        <p:spPr>
          <a:xfrm>
            <a:off x="905572" y="601885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693795"/>
            <a:ext cx="3359623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90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47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66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B71F-5023-403B-A94C-9F092ECC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E62C891-4B3A-4537-9BC2-C367E8F600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0415-C7EC-4DC8-9FC6-FDF1831D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6A5D-F0A7-4F13-82AA-6CD96C04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699B-98A2-420D-8260-DBDF3C3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9DC73A-B4EB-4E02-AB09-ADEE0E7AB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927344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1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3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3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1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2" y="982133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60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3832"/>
            <a:ext cx="4681363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5" y="1041400"/>
            <a:ext cx="2297511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3255432"/>
            <a:ext cx="4681363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3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1"/>
            <a:ext cx="120015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2" y="5969001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8" y="5969001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28F7862D-8FC9-4C8D-8616-C2D3EDF8285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2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3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9.png"/><Relationship Id="rId7" Type="http://schemas.openxmlformats.org/officeDocument/2006/relationships/image" Target="../media/image6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40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tmp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tmp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7" Type="http://schemas.openxmlformats.org/officeDocument/2006/relationships/image" Target="../media/image10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image" Target="../media/image21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9.png"/><Relationship Id="rId7" Type="http://schemas.openxmlformats.org/officeDocument/2006/relationships/image" Target="../media/image2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5666" y="2768488"/>
            <a:ext cx="5818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Week 4: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Machine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378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693241" y="342805"/>
            <a:ext cx="45344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Define</a:t>
            </a:r>
            <a:r>
              <a:rPr sz="3200" b="1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Loss</a:t>
            </a:r>
            <a:r>
              <a:rPr sz="3200" b="1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Function: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71" y="1058927"/>
            <a:ext cx="6884670" cy="278891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1829" y="1583436"/>
            <a:ext cx="4031742" cy="284988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93" y="2200274"/>
            <a:ext cx="6685026" cy="230124"/>
          </a:xfrm>
          <a:prstGeom prst="rect">
            <a:avLst/>
          </a:prstGeom>
        </p:spPr>
      </p:pic>
      <p:pic>
        <p:nvPicPr>
          <p:cNvPr id="8" name="object 7"/>
          <p:cNvPicPr/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5233" y="2472688"/>
            <a:ext cx="4323233" cy="998635"/>
          </a:xfrm>
          <a:prstGeom prst="rect">
            <a:avLst/>
          </a:prstGeom>
        </p:spPr>
      </p:pic>
      <p:pic>
        <p:nvPicPr>
          <p:cNvPr id="9" name="object 8"/>
          <p:cNvPicPr/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18554" y="3304309"/>
            <a:ext cx="3447287" cy="305562"/>
          </a:xfrm>
          <a:prstGeom prst="rect">
            <a:avLst/>
          </a:prstGeom>
        </p:spPr>
      </p:pic>
      <p:pic>
        <p:nvPicPr>
          <p:cNvPr id="10" name="object 9"/>
          <p:cNvPicPr/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6317" y="3789983"/>
            <a:ext cx="4154694" cy="884207"/>
          </a:xfrm>
          <a:prstGeom prst="rect">
            <a:avLst/>
          </a:prstGeom>
        </p:spPr>
      </p:pic>
      <p:pic>
        <p:nvPicPr>
          <p:cNvPr id="11" name="object 10"/>
          <p:cNvPicPr/>
          <p:nvPr/>
        </p:nvPicPr>
        <p:blipFill>
          <a:blip r:embed="rId8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79084" y="4493871"/>
            <a:ext cx="3551681" cy="304799"/>
          </a:xfrm>
          <a:prstGeom prst="rect">
            <a:avLst/>
          </a:prstGeom>
        </p:spPr>
      </p:pic>
      <p:pic>
        <p:nvPicPr>
          <p:cNvPr id="12" name="object 11"/>
          <p:cNvPicPr/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426" y="5023704"/>
            <a:ext cx="4112513" cy="911351"/>
          </a:xfrm>
          <a:prstGeom prst="rect">
            <a:avLst/>
          </a:prstGeom>
        </p:spPr>
      </p:pic>
      <p:pic>
        <p:nvPicPr>
          <p:cNvPr id="13" name="object 12"/>
          <p:cNvPicPr/>
          <p:nvPr/>
        </p:nvPicPr>
        <p:blipFill>
          <a:blip r:embed="rId10" cstate="print">
            <a:biLevel thresh="50000"/>
          </a:blip>
          <a:stretch>
            <a:fillRect/>
          </a:stretch>
        </p:blipFill>
        <p:spPr>
          <a:xfrm>
            <a:off x="4216768" y="5754943"/>
            <a:ext cx="4531614" cy="3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017546" y="634282"/>
            <a:ext cx="496761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Define</a:t>
            </a:r>
            <a:r>
              <a:rPr sz="3200" b="1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Loss</a:t>
            </a:r>
            <a:r>
              <a:rPr sz="3200" b="1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Function:</a:t>
            </a:r>
            <a:endParaRPr sz="3200" b="1" dirty="0">
              <a:latin typeface="Calibri"/>
              <a:cs typeface="Calibri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251" y="1466405"/>
            <a:ext cx="5635476" cy="429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8247" y="2101110"/>
            <a:ext cx="4540480" cy="9427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727" y="3553352"/>
            <a:ext cx="7613837" cy="966342"/>
          </a:xfrm>
          <a:prstGeom prst="rect">
            <a:avLst/>
          </a:prstGeom>
        </p:spPr>
      </p:pic>
      <p:pic>
        <p:nvPicPr>
          <p:cNvPr id="8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8582" y="4876800"/>
            <a:ext cx="5934733" cy="11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15" y="625885"/>
            <a:ext cx="7024744" cy="648737"/>
          </a:xfrm>
        </p:spPr>
        <p:txBody>
          <a:bodyPr>
            <a:noAutofit/>
          </a:bodyPr>
          <a:lstStyle/>
          <a:p>
            <a:r>
              <a:rPr lang="en-US" sz="4000" dirty="0"/>
              <a:t>Closed Form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0298" y="1285595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MMI10"/>
              </a:rPr>
              <a:t>h</a:t>
            </a:r>
            <a:r>
              <a:rPr lang="en-US" sz="2800" b="1" baseline="-25000" dirty="0" err="1">
                <a:latin typeface="Times-Bold"/>
              </a:rPr>
              <a:t>w</a:t>
            </a:r>
            <a:r>
              <a:rPr lang="en-US" sz="2800" dirty="0">
                <a:latin typeface="CMR10"/>
              </a:rPr>
              <a:t>(</a:t>
            </a:r>
            <a:r>
              <a:rPr lang="en-US" sz="2800" dirty="0">
                <a:latin typeface="CMMI10"/>
              </a:rPr>
              <a:t>x</a:t>
            </a:r>
            <a:r>
              <a:rPr lang="en-US" sz="2800" dirty="0">
                <a:latin typeface="CMR10"/>
              </a:rPr>
              <a:t>)=</a:t>
            </a:r>
            <a:r>
              <a:rPr lang="en-US" sz="2800" dirty="0">
                <a:latin typeface="CMMI10"/>
              </a:rPr>
              <a:t>w</a:t>
            </a:r>
            <a:r>
              <a:rPr lang="en-US" sz="2800" baseline="-25000" dirty="0">
                <a:latin typeface="CMR8"/>
              </a:rPr>
              <a:t>1</a:t>
            </a:r>
            <a:r>
              <a:rPr lang="en-US" sz="2800" dirty="0">
                <a:latin typeface="CMMI10"/>
              </a:rPr>
              <a:t>x </a:t>
            </a:r>
            <a:r>
              <a:rPr lang="en-US" sz="2800" dirty="0">
                <a:latin typeface="CMR10"/>
              </a:rPr>
              <a:t>+ </a:t>
            </a:r>
            <a:r>
              <a:rPr lang="en-US" sz="2800" dirty="0">
                <a:latin typeface="CMMI10"/>
              </a:rPr>
              <a:t>w</a:t>
            </a:r>
            <a:r>
              <a:rPr lang="en-US" sz="2800" baseline="-25000" dirty="0">
                <a:latin typeface="CMR8"/>
              </a:rPr>
              <a:t>0</a:t>
            </a:r>
            <a:r>
              <a:rPr lang="en-US" sz="2800" dirty="0">
                <a:latin typeface="CMR8"/>
              </a:rPr>
              <a:t> </a:t>
            </a:r>
            <a:endParaRPr lang="en-US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83028"/>
            <a:ext cx="8839200" cy="14775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7125" y="3560618"/>
            <a:ext cx="8045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We would like to find </a:t>
            </a:r>
            <a:r>
              <a:rPr lang="en-US" sz="2400" b="1" dirty="0">
                <a:latin typeface="Times-Bold"/>
              </a:rPr>
              <a:t>w</a:t>
            </a:r>
            <a:r>
              <a:rPr lang="en-US" sz="2400" dirty="0">
                <a:latin typeface="CMSY8"/>
              </a:rPr>
              <a:t>∗ </a:t>
            </a:r>
            <a:r>
              <a:rPr lang="en-US" sz="2400" dirty="0">
                <a:latin typeface="CMR10"/>
              </a:rPr>
              <a:t>= </a:t>
            </a:r>
            <a:r>
              <a:rPr lang="en-US" sz="2400" dirty="0" err="1">
                <a:latin typeface="CMR10"/>
              </a:rPr>
              <a:t>argmin</a:t>
            </a:r>
            <a:r>
              <a:rPr lang="en-US" sz="2400" b="1" baseline="-25000" dirty="0" err="1">
                <a:latin typeface="Times-Bold"/>
              </a:rPr>
              <a:t>w</a:t>
            </a:r>
            <a:r>
              <a:rPr lang="en-US" sz="2400" b="1" dirty="0">
                <a:latin typeface="Times-Bold"/>
              </a:rPr>
              <a:t> </a:t>
            </a:r>
            <a:r>
              <a:rPr lang="en-US" sz="2400" dirty="0">
                <a:latin typeface="CMTI10"/>
              </a:rPr>
              <a:t>Loss 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 err="1">
                <a:latin typeface="CMMI10"/>
              </a:rPr>
              <a:t>h</a:t>
            </a:r>
            <a:r>
              <a:rPr lang="en-US" sz="2400" b="1" baseline="-25000" dirty="0" err="1">
                <a:latin typeface="Times-Bold"/>
              </a:rPr>
              <a:t>w</a:t>
            </a:r>
            <a:r>
              <a:rPr lang="en-US" sz="2400" dirty="0">
                <a:latin typeface="CMR10"/>
              </a:rPr>
              <a:t>)</a:t>
            </a:r>
            <a:r>
              <a:rPr lang="en-US" sz="2400" dirty="0">
                <a:latin typeface="Times-Roman"/>
              </a:rPr>
              <a:t>. </a:t>
            </a:r>
            <a:r>
              <a:rPr lang="en-US" sz="2400" dirty="0">
                <a:latin typeface="CMTI10"/>
              </a:rPr>
              <a:t>Loss 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 err="1">
                <a:latin typeface="CMMI10"/>
              </a:rPr>
              <a:t>h</a:t>
            </a:r>
            <a:r>
              <a:rPr lang="en-US" sz="2400" b="1" baseline="-25000" dirty="0" err="1">
                <a:latin typeface="Times-Bold"/>
              </a:rPr>
              <a:t>w</a:t>
            </a:r>
            <a:r>
              <a:rPr lang="en-US" sz="2400" dirty="0">
                <a:latin typeface="CMR10"/>
              </a:rPr>
              <a:t>) </a:t>
            </a:r>
            <a:r>
              <a:rPr lang="pl-PL" sz="2400" dirty="0">
                <a:latin typeface="Times-Roman"/>
              </a:rPr>
              <a:t>is</a:t>
            </a:r>
          </a:p>
          <a:p>
            <a:r>
              <a:rPr lang="en-US" sz="2400" dirty="0">
                <a:latin typeface="Times-Roman"/>
              </a:rPr>
              <a:t>minimized when its partial derivatives with respect to </a:t>
            </a:r>
            <a:r>
              <a:rPr lang="en-US" sz="2400" dirty="0">
                <a:latin typeface="CMMI10"/>
              </a:rPr>
              <a:t>w</a:t>
            </a:r>
            <a:r>
              <a:rPr lang="en-US" sz="2400" dirty="0">
                <a:latin typeface="CMR8"/>
              </a:rPr>
              <a:t>0 </a:t>
            </a:r>
            <a:r>
              <a:rPr lang="en-US" sz="2400" dirty="0">
                <a:latin typeface="Times-Roman"/>
              </a:rPr>
              <a:t>and </a:t>
            </a:r>
            <a:r>
              <a:rPr lang="en-US" sz="2400" dirty="0">
                <a:latin typeface="CMMI10"/>
              </a:rPr>
              <a:t>w</a:t>
            </a:r>
            <a:r>
              <a:rPr lang="en-US" sz="2400" dirty="0">
                <a:latin typeface="CMR8"/>
              </a:rPr>
              <a:t>1 </a:t>
            </a:r>
            <a:r>
              <a:rPr lang="en-US" sz="2400" dirty="0">
                <a:latin typeface="Times-Roman"/>
              </a:rPr>
              <a:t>are zero:</a:t>
            </a:r>
            <a:endParaRPr lang="en-US" sz="2400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2" y="4760947"/>
            <a:ext cx="8340436" cy="17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62" y="103165"/>
            <a:ext cx="4873481" cy="6487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Closed Form Solution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2" y="761991"/>
            <a:ext cx="8017384" cy="144087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9" y="2078170"/>
            <a:ext cx="7333238" cy="3172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882" y="5346300"/>
                <a:ext cx="4249063" cy="58836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w</a:t>
                </a:r>
                <a:r>
                  <a:rPr lang="en-US" sz="2400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5∗66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−(15∗20)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5∗55−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=0.6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2" y="5346300"/>
                <a:ext cx="4249063" cy="588366"/>
              </a:xfrm>
              <a:prstGeom prst="rect">
                <a:avLst/>
              </a:prstGeom>
              <a:blipFill>
                <a:blip r:embed="rId4"/>
                <a:stretch>
                  <a:fillRect l="-4149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83443" y="5399074"/>
                <a:ext cx="385574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w</a:t>
                </a:r>
                <a:r>
                  <a:rPr lang="en-US" sz="2400" baseline="-25000" dirty="0"/>
                  <a:t>0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(20−0.6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)/5</m:t>
                    </m:r>
                  </m:oMath>
                </a14:m>
                <a:r>
                  <a:rPr lang="en-US" sz="2400" dirty="0"/>
                  <a:t> =2.2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43" y="5399074"/>
                <a:ext cx="3855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86607" y="6161076"/>
                <a:ext cx="4312957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y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2.2+0.6X</a:t>
                </a:r>
                <a:r>
                  <a:rPr lang="en-US" sz="2800" baseline="-25000" dirty="0"/>
                  <a:t>i </a:t>
                </a:r>
                <a:r>
                  <a:rPr lang="en-US" sz="2800" dirty="0"/>
                  <a:t>=2.2+0.6=3.8</a:t>
                </a:r>
                <a:endParaRPr lang="en-US" sz="2800" baseline="-25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607" y="6161076"/>
                <a:ext cx="4312957" cy="430887"/>
              </a:xfrm>
              <a:prstGeom prst="rect">
                <a:avLst/>
              </a:prstGeom>
              <a:blipFill>
                <a:blip r:embed="rId6"/>
                <a:stretch>
                  <a:fillRect l="-4789" t="-23611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77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205344"/>
            <a:ext cx="7024744" cy="96531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Closed Form (Normal Equation)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6"/>
          <a:stretch/>
        </p:blipFill>
        <p:spPr>
          <a:xfrm>
            <a:off x="1510145" y="2715491"/>
            <a:ext cx="5292437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7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35" y="387926"/>
            <a:ext cx="7024744" cy="96531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Closed Form (Normal Equation)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84909" y="1842655"/>
            <a:ext cx="8118764" cy="457200"/>
            <a:chOff x="275081" y="4578024"/>
            <a:chExt cx="8313420" cy="310895"/>
          </a:xfrm>
        </p:grpSpPr>
        <p:pic>
          <p:nvPicPr>
            <p:cNvPr id="12" name="object 4"/>
            <p:cNvPicPr/>
            <p:nvPr/>
          </p:nvPicPr>
          <p:blipFill>
            <a:blip r:embed="rId2" cstate="print">
              <a:biLevel thresh="75000"/>
            </a:blip>
            <a:stretch>
              <a:fillRect/>
            </a:stretch>
          </p:blipFill>
          <p:spPr>
            <a:xfrm>
              <a:off x="275081" y="4638221"/>
              <a:ext cx="4775454" cy="227075"/>
            </a:xfrm>
            <a:prstGeom prst="rect">
              <a:avLst/>
            </a:prstGeom>
          </p:spPr>
        </p:pic>
        <p:pic>
          <p:nvPicPr>
            <p:cNvPr id="13" name="object 5"/>
            <p:cNvPicPr/>
            <p:nvPr/>
          </p:nvPicPr>
          <p:blipFill>
            <a:blip r:embed="rId3" cstate="print">
              <a:biLevel thresh="75000"/>
            </a:blip>
            <a:stretch>
              <a:fillRect/>
            </a:stretch>
          </p:blipFill>
          <p:spPr>
            <a:xfrm>
              <a:off x="5191505" y="4578024"/>
              <a:ext cx="1434083" cy="306324"/>
            </a:xfrm>
            <a:prstGeom prst="rect">
              <a:avLst/>
            </a:prstGeom>
          </p:spPr>
        </p:pic>
        <p:pic>
          <p:nvPicPr>
            <p:cNvPr id="14" name="object 6"/>
            <p:cNvPicPr/>
            <p:nvPr/>
          </p:nvPicPr>
          <p:blipFill>
            <a:blip r:embed="rId4" cstate="print">
              <a:biLevel thresh="75000"/>
            </a:blip>
            <a:stretch>
              <a:fillRect/>
            </a:stretch>
          </p:blipFill>
          <p:spPr>
            <a:xfrm>
              <a:off x="6797040" y="4603931"/>
              <a:ext cx="1791461" cy="28498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29635" y="2528523"/>
            <a:ext cx="6973791" cy="3803004"/>
            <a:chOff x="2188325" y="2528523"/>
            <a:chExt cx="5815101" cy="2688550"/>
          </a:xfrm>
        </p:grpSpPr>
        <p:grpSp>
          <p:nvGrpSpPr>
            <p:cNvPr id="17" name="Group 16"/>
            <p:cNvGrpSpPr/>
            <p:nvPr/>
          </p:nvGrpSpPr>
          <p:grpSpPr>
            <a:xfrm>
              <a:off x="2188325" y="2528523"/>
              <a:ext cx="5265420" cy="893550"/>
              <a:chOff x="2188325" y="2528523"/>
              <a:chExt cx="4892039" cy="693420"/>
            </a:xfrm>
          </p:grpSpPr>
          <p:pic>
            <p:nvPicPr>
              <p:cNvPr id="15" name="object 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188325" y="2528523"/>
                <a:ext cx="3796284" cy="6934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  <p:pic>
            <p:nvPicPr>
              <p:cNvPr id="16" name="object 21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222353" y="2606248"/>
                <a:ext cx="858011" cy="51358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pic>
        </p:grpSp>
        <p:pic>
          <p:nvPicPr>
            <p:cNvPr id="18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8352" y="3499525"/>
              <a:ext cx="3431285" cy="5135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19" name="object 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8352" y="4098458"/>
              <a:ext cx="5545074" cy="5135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  <p:pic>
          <p:nvPicPr>
            <p:cNvPr id="20" name="object 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32445" y="4703485"/>
              <a:ext cx="4612386" cy="51358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11000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065" y="2996885"/>
            <a:ext cx="5072425" cy="489203"/>
          </a:xfrm>
          <a:prstGeom prst="rect">
            <a:avLst/>
          </a:prstGeom>
        </p:spPr>
      </p:pic>
      <p:pic>
        <p:nvPicPr>
          <p:cNvPr id="5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057" y="2059074"/>
            <a:ext cx="2663952" cy="344500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65409" y="1843217"/>
            <a:ext cx="5183887" cy="838962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5409" y="3486088"/>
            <a:ext cx="4324627" cy="800372"/>
          </a:xfrm>
          <a:prstGeom prst="rect">
            <a:avLst/>
          </a:prstGeom>
        </p:spPr>
      </p:pic>
      <p:pic>
        <p:nvPicPr>
          <p:cNvPr id="8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1066" y="4545268"/>
            <a:ext cx="4892316" cy="451865"/>
          </a:xfrm>
          <a:prstGeom prst="rect">
            <a:avLst/>
          </a:prstGeom>
        </p:spPr>
      </p:pic>
      <p:pic>
        <p:nvPicPr>
          <p:cNvPr id="9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7774" y="5107974"/>
            <a:ext cx="2607423" cy="489266"/>
          </a:xfrm>
          <a:prstGeom prst="rect">
            <a:avLst/>
          </a:prstGeom>
        </p:spPr>
      </p:pic>
      <p:pic>
        <p:nvPicPr>
          <p:cNvPr id="10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36711" y="5751618"/>
            <a:ext cx="3260388" cy="60939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29635" y="415636"/>
            <a:ext cx="7024744" cy="96531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Closed Form (Normal Equation)</a:t>
            </a:r>
          </a:p>
        </p:txBody>
      </p:sp>
    </p:spTree>
    <p:extLst>
      <p:ext uri="{BB962C8B-B14F-4D97-AF65-F5344CB8AC3E}">
        <p14:creationId xmlns:p14="http://schemas.microsoft.com/office/powerpoint/2010/main" val="410292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79" y="722864"/>
            <a:ext cx="7024744" cy="66259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Data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43" y="1579418"/>
            <a:ext cx="6777317" cy="4849090"/>
          </a:xfrm>
        </p:spPr>
        <p:txBody>
          <a:bodyPr>
            <a:normAutofit/>
          </a:bodyPr>
          <a:lstStyle/>
          <a:p>
            <a:r>
              <a:rPr lang="en-US" sz="2400" dirty="0"/>
              <a:t>import </a:t>
            </a:r>
            <a:r>
              <a:rPr lang="en-US" sz="2400" dirty="0" err="1"/>
              <a:t>matplotlib.pyplot</a:t>
            </a:r>
            <a:r>
              <a:rPr lang="en-US" sz="2400" dirty="0"/>
              <a:t> as </a:t>
            </a:r>
            <a:r>
              <a:rPr lang="en-US" sz="2400" dirty="0" err="1"/>
              <a:t>plt</a:t>
            </a:r>
            <a:endParaRPr lang="en-US" sz="2400" dirty="0"/>
          </a:p>
          <a:p>
            <a:r>
              <a:rPr lang="en-US" sz="2400" dirty="0"/>
              <a:t>import </a:t>
            </a:r>
            <a:r>
              <a:rPr lang="en-US" sz="2400" dirty="0" err="1"/>
              <a:t>numpy</a:t>
            </a:r>
            <a:r>
              <a:rPr lang="en-US" sz="2400" dirty="0"/>
              <a:t> as np</a:t>
            </a:r>
          </a:p>
          <a:p>
            <a:r>
              <a:rPr lang="en-US" sz="2400" dirty="0"/>
              <a:t>X = 2 * </a:t>
            </a:r>
            <a:r>
              <a:rPr lang="en-US" sz="2400" dirty="0" err="1"/>
              <a:t>np.random.rand</a:t>
            </a:r>
            <a:r>
              <a:rPr lang="en-US" sz="2400" dirty="0"/>
              <a:t>(100, 1)</a:t>
            </a:r>
          </a:p>
          <a:p>
            <a:r>
              <a:rPr lang="en-US" sz="2400" dirty="0"/>
              <a:t>y = 4 + 3 * X + </a:t>
            </a:r>
            <a:r>
              <a:rPr lang="en-US" sz="2400" dirty="0" err="1"/>
              <a:t>np.random.randn</a:t>
            </a:r>
            <a:r>
              <a:rPr lang="en-US" sz="2400" dirty="0"/>
              <a:t>(100, 1)</a:t>
            </a:r>
          </a:p>
          <a:p>
            <a:r>
              <a:rPr lang="en-US" sz="2400" dirty="0"/>
              <a:t>fig, ax = </a:t>
            </a:r>
            <a:r>
              <a:rPr lang="en-US" sz="2400" dirty="0" err="1"/>
              <a:t>plt.subplots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ax.set_xlabel</a:t>
            </a:r>
            <a:r>
              <a:rPr lang="en-US" sz="2400" dirty="0"/>
              <a:t>('X')</a:t>
            </a:r>
          </a:p>
          <a:p>
            <a:r>
              <a:rPr lang="en-US" sz="2400" dirty="0" err="1"/>
              <a:t>ax.set_ylabel</a:t>
            </a:r>
            <a:r>
              <a:rPr lang="en-US" sz="2400" dirty="0"/>
              <a:t>('y')</a:t>
            </a:r>
          </a:p>
          <a:p>
            <a:r>
              <a:rPr lang="en-US" sz="2400" dirty="0" err="1"/>
              <a:t>ax.plot</a:t>
            </a:r>
            <a:r>
              <a:rPr lang="en-US" sz="2400" dirty="0"/>
              <a:t>(X, </a:t>
            </a:r>
            <a:r>
              <a:rPr lang="en-US" sz="2400" dirty="0" err="1"/>
              <a:t>y,"g</a:t>
            </a:r>
            <a:r>
              <a:rPr lang="en-US" sz="2400" dirty="0"/>
              <a:t>.")</a:t>
            </a:r>
          </a:p>
          <a:p>
            <a:r>
              <a:rPr lang="en-US" sz="2400" dirty="0" err="1"/>
              <a:t>plt.axis</a:t>
            </a:r>
            <a:r>
              <a:rPr lang="en-US" sz="2400" dirty="0"/>
              <a:t>([0, 2, 0, 15])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00" y="3353467"/>
            <a:ext cx="5002799" cy="32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3652"/>
            <a:ext cx="8686800" cy="35089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/>
              <a:t>X_b</a:t>
            </a:r>
            <a:r>
              <a:rPr lang="en-US" sz="2400" dirty="0"/>
              <a:t> = </a:t>
            </a:r>
            <a:r>
              <a:rPr lang="en-US" sz="2400" dirty="0" err="1"/>
              <a:t>np.c</a:t>
            </a:r>
            <a:r>
              <a:rPr lang="en-US" sz="2400" dirty="0"/>
              <a:t>_[</a:t>
            </a:r>
            <a:r>
              <a:rPr lang="en-US" sz="2400" dirty="0" err="1"/>
              <a:t>np.ones</a:t>
            </a:r>
            <a:r>
              <a:rPr lang="en-US" sz="2400" dirty="0"/>
              <a:t>((100, 1)), X] # add x</a:t>
            </a:r>
            <a:r>
              <a:rPr lang="en-US" sz="2400" baseline="-25000" dirty="0"/>
              <a:t>0</a:t>
            </a:r>
            <a:r>
              <a:rPr lang="en-US" sz="2400" dirty="0"/>
              <a:t> = 1 to each instance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theta_best</a:t>
            </a:r>
            <a:r>
              <a:rPr lang="en-US" sz="2400" dirty="0"/>
              <a:t> = </a:t>
            </a:r>
            <a:r>
              <a:rPr lang="en-US" sz="2400" dirty="0" err="1"/>
              <a:t>np.linalg.inv</a:t>
            </a:r>
            <a:r>
              <a:rPr lang="en-US" sz="2400" dirty="0"/>
              <a:t>(X_b.T.dot(</a:t>
            </a:r>
            <a:r>
              <a:rPr lang="en-US" sz="2400" dirty="0" err="1"/>
              <a:t>X_b</a:t>
            </a:r>
            <a:r>
              <a:rPr lang="en-US" sz="2400" dirty="0"/>
              <a:t>)).dot(</a:t>
            </a:r>
            <a:r>
              <a:rPr lang="en-US" sz="2400" dirty="0" err="1"/>
              <a:t>X_b.T</a:t>
            </a:r>
            <a:r>
              <a:rPr lang="en-US" sz="2400" dirty="0"/>
              <a:t>).dot(y)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theta_best</a:t>
            </a: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01" y="3787191"/>
            <a:ext cx="3731329" cy="1196721"/>
          </a:xfrm>
          <a:prstGeom prst="rect">
            <a:avLst/>
          </a:prstGeom>
        </p:spPr>
      </p:pic>
      <p:pic>
        <p:nvPicPr>
          <p:cNvPr id="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9228" y="4033656"/>
            <a:ext cx="3260388" cy="6093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9635" y="789711"/>
            <a:ext cx="7024744" cy="96531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Closed Form (Normal Equation)</a:t>
            </a:r>
          </a:p>
        </p:txBody>
      </p:sp>
    </p:spTree>
    <p:extLst>
      <p:ext uri="{BB962C8B-B14F-4D97-AF65-F5344CB8AC3E}">
        <p14:creationId xmlns:p14="http://schemas.microsoft.com/office/powerpoint/2010/main" val="34162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3" y="0"/>
            <a:ext cx="7024744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929FF"/>
                </a:solidFill>
              </a:rPr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1143000"/>
            <a:ext cx="8409709" cy="4170084"/>
          </a:xfrm>
        </p:spPr>
        <p:txBody>
          <a:bodyPr>
            <a:noAutofit/>
          </a:bodyPr>
          <a:lstStyle/>
          <a:p>
            <a:r>
              <a:rPr lang="en-US" sz="2400" dirty="0" err="1"/>
              <a:t>X_new</a:t>
            </a:r>
            <a:r>
              <a:rPr lang="en-US" sz="2400" dirty="0"/>
              <a:t> = </a:t>
            </a:r>
            <a:r>
              <a:rPr lang="en-US" sz="2400" dirty="0" err="1"/>
              <a:t>np.array</a:t>
            </a:r>
            <a:r>
              <a:rPr lang="en-US" sz="2400" dirty="0"/>
              <a:t>([[0], [2]])</a:t>
            </a:r>
          </a:p>
          <a:p>
            <a:r>
              <a:rPr lang="en-US" sz="2400" dirty="0" err="1"/>
              <a:t>X_new_b</a:t>
            </a:r>
            <a:r>
              <a:rPr lang="en-US" sz="2400" dirty="0"/>
              <a:t> = </a:t>
            </a:r>
            <a:r>
              <a:rPr lang="en-US" sz="2400" dirty="0" err="1"/>
              <a:t>np.c</a:t>
            </a:r>
            <a:r>
              <a:rPr lang="en-US" sz="2400" dirty="0"/>
              <a:t>_[</a:t>
            </a:r>
            <a:r>
              <a:rPr lang="en-US" sz="2400" dirty="0" err="1"/>
              <a:t>np.ones</a:t>
            </a:r>
            <a:r>
              <a:rPr lang="en-US" sz="2400" dirty="0"/>
              <a:t>((2, 1)), </a:t>
            </a:r>
            <a:r>
              <a:rPr lang="en-US" sz="2400" dirty="0" err="1"/>
              <a:t>X_new</a:t>
            </a:r>
            <a:r>
              <a:rPr lang="en-US" sz="2400" dirty="0"/>
              <a:t>] # add x0 = 1 to each instance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X_new_b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theta_best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y_predict</a:t>
            </a:r>
            <a:r>
              <a:rPr lang="en-US" sz="2400" dirty="0"/>
              <a:t> = X_new_b.dot(</a:t>
            </a:r>
            <a:r>
              <a:rPr lang="en-US" sz="2400" dirty="0" err="1"/>
              <a:t>theta_best</a:t>
            </a:r>
            <a:r>
              <a:rPr lang="en-US" sz="2400" dirty="0"/>
              <a:t>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y_predict</a:t>
            </a:r>
            <a:r>
              <a:rPr lang="en-US" sz="2400" dirty="0"/>
              <a:t>)</a:t>
            </a:r>
          </a:p>
          <a:p>
            <a:r>
              <a:rPr lang="en-US" sz="2400" dirty="0"/>
              <a:t>#Let’s plot this model’s predictions:</a:t>
            </a:r>
          </a:p>
          <a:p>
            <a:r>
              <a:rPr lang="en-US" sz="2400" dirty="0" err="1"/>
              <a:t>plt.plot</a:t>
            </a:r>
            <a:r>
              <a:rPr lang="en-US" sz="2400" dirty="0"/>
              <a:t>(</a:t>
            </a:r>
            <a:r>
              <a:rPr lang="en-US" sz="2400" dirty="0" err="1"/>
              <a:t>X_new</a:t>
            </a:r>
            <a:r>
              <a:rPr lang="en-US" sz="2400" dirty="0"/>
              <a:t>, </a:t>
            </a:r>
            <a:r>
              <a:rPr lang="en-US" sz="2400" dirty="0" err="1"/>
              <a:t>y_predict</a:t>
            </a:r>
            <a:r>
              <a:rPr lang="en-US" sz="2400" dirty="0"/>
              <a:t>, "r")</a:t>
            </a:r>
          </a:p>
          <a:p>
            <a:r>
              <a:rPr lang="en-US" sz="2400" dirty="0" err="1"/>
              <a:t>plt.plot</a:t>
            </a:r>
            <a:r>
              <a:rPr lang="en-US" sz="2400" dirty="0"/>
              <a:t>(X, y, "b.")</a:t>
            </a:r>
          </a:p>
          <a:p>
            <a:r>
              <a:rPr lang="en-US" sz="2400" dirty="0" err="1"/>
              <a:t>plt.axis</a:t>
            </a:r>
            <a:r>
              <a:rPr lang="en-US" sz="2400" dirty="0"/>
              <a:t>([0, 2, 0, 15])</a:t>
            </a:r>
          </a:p>
          <a:p>
            <a:r>
              <a:rPr lang="en-US" sz="2400" dirty="0" err="1"/>
              <a:t>plt.show</a:t>
            </a:r>
            <a:r>
              <a:rPr lang="en-US" sz="2400" dirty="0"/>
              <a:t>()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3"/>
          <a:stretch/>
        </p:blipFill>
        <p:spPr>
          <a:xfrm>
            <a:off x="4885732" y="2286000"/>
            <a:ext cx="4258268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1" y="1231901"/>
            <a:ext cx="3531177" cy="1036013"/>
          </a:xfrm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Last Lecture..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88" y="2715491"/>
            <a:ext cx="8214012" cy="4932218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Linear Regression</a:t>
            </a:r>
          </a:p>
          <a:p>
            <a:pPr marL="292100" indent="-292100">
              <a:lnSpc>
                <a:spcPct val="90000"/>
              </a:lnSpc>
            </a:pPr>
            <a:endParaRPr lang="en-US" sz="3200" dirty="0"/>
          </a:p>
          <a:p>
            <a:pPr marL="292100" indent="-292100">
              <a:lnSpc>
                <a:spcPct val="90000"/>
              </a:lnSpc>
            </a:pPr>
            <a:endParaRPr lang="en-US" sz="3200" b="1" dirty="0">
              <a:solidFill>
                <a:srgbClr val="00B0F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03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AF97-3773-4FCB-9F07-6373F820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9" y="384464"/>
            <a:ext cx="4733855" cy="62865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LINEAR REGRESSION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2222635"/>
            <a:ext cx="3413042" cy="352700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" y="1290021"/>
            <a:ext cx="3046780" cy="93261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39" y="2513767"/>
            <a:ext cx="1696879" cy="2344124"/>
          </a:xfrm>
          <a:prstGeom prst="rect">
            <a:avLst/>
          </a:prstGeom>
        </p:spPr>
      </p:pic>
      <p:grpSp>
        <p:nvGrpSpPr>
          <p:cNvPr id="10" name="object 22"/>
          <p:cNvGrpSpPr/>
          <p:nvPr/>
        </p:nvGrpSpPr>
        <p:grpSpPr>
          <a:xfrm>
            <a:off x="5287215" y="2093941"/>
            <a:ext cx="3690529" cy="3655695"/>
            <a:chOff x="379475" y="2568184"/>
            <a:chExt cx="4474845" cy="3655695"/>
          </a:xfrm>
        </p:grpSpPr>
        <p:pic>
          <p:nvPicPr>
            <p:cNvPr id="11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7280" y="2568184"/>
              <a:ext cx="4216683" cy="3482885"/>
            </a:xfrm>
            <a:prstGeom prst="rect">
              <a:avLst/>
            </a:prstGeom>
          </p:spPr>
        </p:pic>
        <p:sp>
          <p:nvSpPr>
            <p:cNvPr id="12" name="object 24"/>
            <p:cNvSpPr/>
            <p:nvPr/>
          </p:nvSpPr>
          <p:spPr>
            <a:xfrm>
              <a:off x="379476" y="2793110"/>
              <a:ext cx="4152900" cy="3430270"/>
            </a:xfrm>
            <a:custGeom>
              <a:avLst/>
              <a:gdLst/>
              <a:ahLst/>
              <a:cxnLst/>
              <a:rect l="l" t="t" r="r" b="b"/>
              <a:pathLst>
                <a:path w="4152900" h="3430270">
                  <a:moveTo>
                    <a:pt x="76200" y="710565"/>
                  </a:moveTo>
                  <a:lnTo>
                    <a:pt x="69850" y="697865"/>
                  </a:lnTo>
                  <a:lnTo>
                    <a:pt x="38100" y="634365"/>
                  </a:lnTo>
                  <a:lnTo>
                    <a:pt x="0" y="710565"/>
                  </a:lnTo>
                  <a:lnTo>
                    <a:pt x="31750" y="710565"/>
                  </a:lnTo>
                  <a:lnTo>
                    <a:pt x="31750" y="3382391"/>
                  </a:lnTo>
                  <a:lnTo>
                    <a:pt x="44450" y="3382378"/>
                  </a:lnTo>
                  <a:lnTo>
                    <a:pt x="44450" y="710565"/>
                  </a:lnTo>
                  <a:lnTo>
                    <a:pt x="76200" y="710565"/>
                  </a:lnTo>
                  <a:close/>
                </a:path>
                <a:path w="4152900" h="3430270">
                  <a:moveTo>
                    <a:pt x="3232404" y="866648"/>
                  </a:moveTo>
                  <a:lnTo>
                    <a:pt x="3218878" y="764413"/>
                  </a:lnTo>
                  <a:lnTo>
                    <a:pt x="3207258" y="676529"/>
                  </a:lnTo>
                  <a:lnTo>
                    <a:pt x="3159874" y="708660"/>
                  </a:lnTo>
                  <a:lnTo>
                    <a:pt x="2679573" y="0"/>
                  </a:lnTo>
                  <a:lnTo>
                    <a:pt x="2632329" y="32004"/>
                  </a:lnTo>
                  <a:lnTo>
                    <a:pt x="3112579" y="740727"/>
                  </a:lnTo>
                  <a:lnTo>
                    <a:pt x="3065272" y="772795"/>
                  </a:lnTo>
                  <a:lnTo>
                    <a:pt x="3232404" y="866648"/>
                  </a:lnTo>
                  <a:close/>
                </a:path>
                <a:path w="4152900" h="3430270">
                  <a:moveTo>
                    <a:pt x="4152900" y="3392043"/>
                  </a:moveTo>
                  <a:lnTo>
                    <a:pt x="4140200" y="3385693"/>
                  </a:lnTo>
                  <a:lnTo>
                    <a:pt x="4076700" y="3353943"/>
                  </a:lnTo>
                  <a:lnTo>
                    <a:pt x="4076700" y="3385693"/>
                  </a:lnTo>
                  <a:lnTo>
                    <a:pt x="38100" y="3385693"/>
                  </a:lnTo>
                  <a:lnTo>
                    <a:pt x="38100" y="3398393"/>
                  </a:lnTo>
                  <a:lnTo>
                    <a:pt x="4076700" y="3398393"/>
                  </a:lnTo>
                  <a:lnTo>
                    <a:pt x="4076700" y="3430143"/>
                  </a:lnTo>
                  <a:lnTo>
                    <a:pt x="4140200" y="3398393"/>
                  </a:lnTo>
                  <a:lnTo>
                    <a:pt x="4152900" y="339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2417" y="1413428"/>
            <a:ext cx="259461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2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AF97-3773-4FCB-9F07-6373F820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09" y="384464"/>
            <a:ext cx="4733855" cy="62865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LINEAR REGRESSION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1639005"/>
            <a:ext cx="8271164" cy="36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58982"/>
            <a:ext cx="7024744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Print"/>
                <a:cs typeface="Segoe Print"/>
              </a:rPr>
              <a:t>Model Based Approach</a:t>
            </a:r>
            <a:br>
              <a:rPr lang="en-US" dirty="0">
                <a:latin typeface="Segoe Print"/>
                <a:cs typeface="Segoe Print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20311"/>
              </p:ext>
            </p:extLst>
          </p:nvPr>
        </p:nvGraphicFramePr>
        <p:xfrm>
          <a:off x="609601" y="2323653"/>
          <a:ext cx="7883236" cy="386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09601" y="1475509"/>
            <a:ext cx="80494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5" dirty="0">
                <a:latin typeface="Segoe Print"/>
                <a:cs typeface="Segoe Print"/>
              </a:rPr>
              <a:t>Different </a:t>
            </a:r>
            <a:r>
              <a:rPr lang="en-US" dirty="0">
                <a:latin typeface="Segoe Print"/>
                <a:cs typeface="Segoe Print"/>
              </a:rPr>
              <a:t>from </a:t>
            </a:r>
            <a:r>
              <a:rPr lang="en-US" spc="-5" dirty="0">
                <a:latin typeface="Segoe Print"/>
                <a:cs typeface="Segoe Print"/>
              </a:rPr>
              <a:t>KNN: Linear regression </a:t>
            </a:r>
            <a:r>
              <a:rPr lang="en-US" dirty="0">
                <a:latin typeface="Segoe Print"/>
                <a:cs typeface="Segoe Print"/>
              </a:rPr>
              <a:t>adopts a modular approach </a:t>
            </a:r>
            <a:r>
              <a:rPr lang="en-US" spc="-5" dirty="0">
                <a:latin typeface="Segoe Print"/>
                <a:cs typeface="Segoe Print"/>
              </a:rPr>
              <a:t>which we will </a:t>
            </a:r>
            <a:r>
              <a:rPr lang="en-US" dirty="0">
                <a:latin typeface="Segoe Print"/>
                <a:cs typeface="Segoe Print"/>
              </a:rPr>
              <a:t>use </a:t>
            </a:r>
            <a:r>
              <a:rPr lang="en-US" spc="-705" dirty="0">
                <a:latin typeface="Segoe Print"/>
                <a:cs typeface="Segoe Print"/>
              </a:rPr>
              <a:t> </a:t>
            </a:r>
            <a:r>
              <a:rPr lang="en-US" dirty="0">
                <a:latin typeface="Segoe Print"/>
                <a:cs typeface="Segoe Print"/>
              </a:rPr>
              <a:t>most </a:t>
            </a:r>
            <a:r>
              <a:rPr lang="en-US" spc="-5" dirty="0">
                <a:latin typeface="Segoe Print"/>
                <a:cs typeface="Segoe Print"/>
              </a:rPr>
              <a:t>of </a:t>
            </a:r>
            <a:r>
              <a:rPr lang="en-US" dirty="0">
                <a:latin typeface="Segoe Print"/>
                <a:cs typeface="Segoe Print"/>
              </a:rPr>
              <a:t>the</a:t>
            </a:r>
            <a:r>
              <a:rPr lang="en-US" spc="5" dirty="0">
                <a:latin typeface="Segoe Print"/>
                <a:cs typeface="Segoe Print"/>
              </a:rPr>
              <a:t> </a:t>
            </a:r>
            <a:r>
              <a:rPr lang="en-US" dirty="0">
                <a:latin typeface="Segoe Print"/>
                <a:cs typeface="Segoe Print"/>
              </a:rPr>
              <a:t>times</a:t>
            </a:r>
            <a:r>
              <a:rPr lang="en-US" spc="15" dirty="0">
                <a:latin typeface="Segoe Print"/>
                <a:cs typeface="Segoe Print"/>
              </a:rPr>
              <a:t> </a:t>
            </a:r>
            <a:r>
              <a:rPr lang="en-US" spc="-5" dirty="0">
                <a:latin typeface="Segoe Print"/>
                <a:cs typeface="Segoe Print"/>
              </a:rPr>
              <a:t>in </a:t>
            </a:r>
            <a:r>
              <a:rPr lang="en-US" dirty="0">
                <a:latin typeface="Segoe Print"/>
                <a:cs typeface="Segoe Print"/>
              </a:rPr>
              <a:t>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9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26476" y="568033"/>
            <a:ext cx="8271164" cy="5763491"/>
            <a:chOff x="934431" y="696797"/>
            <a:chExt cx="7543927" cy="5262878"/>
          </a:xfrm>
        </p:grpSpPr>
        <p:sp>
          <p:nvSpPr>
            <p:cNvPr id="4" name="object 2"/>
            <p:cNvSpPr txBox="1"/>
            <p:nvPr/>
          </p:nvSpPr>
          <p:spPr>
            <a:xfrm>
              <a:off x="934431" y="1330273"/>
              <a:ext cx="93218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u="heavy" spc="-5" dirty="0">
                  <a:solidFill>
                    <a:srgbClr val="006FC0"/>
                  </a:solidFill>
                  <a:uFill>
                    <a:solidFill>
                      <a:srgbClr val="006FC0"/>
                    </a:solidFill>
                  </a:uFill>
                  <a:latin typeface="Calibri"/>
                  <a:cs typeface="Calibri"/>
                </a:rPr>
                <a:t>Model: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" name="object 3"/>
            <p:cNvSpPr txBox="1"/>
            <p:nvPr/>
          </p:nvSpPr>
          <p:spPr>
            <a:xfrm>
              <a:off x="5127463" y="696797"/>
              <a:ext cx="335089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b="1" dirty="0">
                  <a:solidFill>
                    <a:srgbClr val="C00000"/>
                  </a:solidFill>
                  <a:latin typeface="Calibri"/>
                  <a:cs typeface="Calibri"/>
                </a:rPr>
                <a:t>Linear</a:t>
              </a:r>
              <a:r>
                <a:rPr sz="3600" b="1" spc="-80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36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Regression</a:t>
              </a:r>
              <a:endParaRPr sz="3600" dirty="0">
                <a:latin typeface="Calibri"/>
                <a:cs typeface="Calibri"/>
              </a:endParaRPr>
            </a:p>
          </p:txBody>
        </p:sp>
        <p:pic>
          <p:nvPicPr>
            <p:cNvPr id="6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1486" y="2550488"/>
              <a:ext cx="5437632" cy="227075"/>
            </a:xfrm>
            <a:prstGeom prst="rect">
              <a:avLst/>
            </a:prstGeom>
          </p:spPr>
        </p:pic>
        <p:pic>
          <p:nvPicPr>
            <p:cNvPr id="7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486" y="2025471"/>
              <a:ext cx="6179058" cy="278891"/>
            </a:xfrm>
            <a:prstGeom prst="rect">
              <a:avLst/>
            </a:prstGeom>
          </p:spPr>
        </p:pic>
        <p:grpSp>
          <p:nvGrpSpPr>
            <p:cNvPr id="8" name="object 6"/>
            <p:cNvGrpSpPr/>
            <p:nvPr/>
          </p:nvGrpSpPr>
          <p:grpSpPr>
            <a:xfrm>
              <a:off x="3776818" y="2891991"/>
              <a:ext cx="4445000" cy="880744"/>
              <a:chOff x="3070225" y="2199258"/>
              <a:chExt cx="4445000" cy="880744"/>
            </a:xfrm>
          </p:grpSpPr>
          <p:sp>
            <p:nvSpPr>
              <p:cNvPr id="9" name="object 7"/>
              <p:cNvSpPr/>
              <p:nvPr/>
            </p:nvSpPr>
            <p:spPr>
              <a:xfrm>
                <a:off x="3076575" y="2205608"/>
                <a:ext cx="4432300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4432300" h="868044">
                    <a:moveTo>
                      <a:pt x="4431792" y="0"/>
                    </a:moveTo>
                    <a:lnTo>
                      <a:pt x="0" y="0"/>
                    </a:lnTo>
                    <a:lnTo>
                      <a:pt x="0" y="867918"/>
                    </a:lnTo>
                    <a:lnTo>
                      <a:pt x="4431792" y="867918"/>
                    </a:lnTo>
                    <a:lnTo>
                      <a:pt x="4431792" y="0"/>
                    </a:lnTo>
                    <a:close/>
                  </a:path>
                </a:pathLst>
              </a:custGeom>
              <a:solidFill>
                <a:srgbClr val="5B9B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/>
              <p:nvPr/>
            </p:nvSpPr>
            <p:spPr>
              <a:xfrm>
                <a:off x="3076575" y="2205608"/>
                <a:ext cx="4432300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4432300" h="868044">
                    <a:moveTo>
                      <a:pt x="0" y="867918"/>
                    </a:moveTo>
                    <a:lnTo>
                      <a:pt x="4431792" y="867918"/>
                    </a:lnTo>
                    <a:lnTo>
                      <a:pt x="4431792" y="0"/>
                    </a:lnTo>
                    <a:lnTo>
                      <a:pt x="0" y="0"/>
                    </a:lnTo>
                    <a:lnTo>
                      <a:pt x="0" y="867918"/>
                    </a:lnTo>
                    <a:close/>
                  </a:path>
                </a:pathLst>
              </a:custGeom>
              <a:ln w="12699">
                <a:solidFill>
                  <a:srgbClr val="41709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" name="object 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259836" y="2240279"/>
                <a:ext cx="2448306" cy="739139"/>
              </a:xfrm>
              <a:prstGeom prst="rect">
                <a:avLst/>
              </a:prstGeom>
            </p:spPr>
          </p:pic>
          <p:pic>
            <p:nvPicPr>
              <p:cNvPr id="12" name="object 1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90844" y="2472689"/>
                <a:ext cx="1338072" cy="274320"/>
              </a:xfrm>
              <a:prstGeom prst="rect">
                <a:avLst/>
              </a:prstGeom>
            </p:spPr>
          </p:pic>
        </p:grpSp>
        <p:pic>
          <p:nvPicPr>
            <p:cNvPr id="13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1486" y="4531688"/>
              <a:ext cx="5320283" cy="254507"/>
            </a:xfrm>
            <a:prstGeom prst="rect">
              <a:avLst/>
            </a:prstGeom>
          </p:spPr>
        </p:pic>
        <p:pic>
          <p:nvPicPr>
            <p:cNvPr id="14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1486" y="4069154"/>
              <a:ext cx="2080260" cy="175260"/>
            </a:xfrm>
            <a:prstGeom prst="rect">
              <a:avLst/>
            </a:prstGeom>
          </p:spPr>
        </p:pic>
        <p:pic>
          <p:nvPicPr>
            <p:cNvPr id="15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3748" y="4940121"/>
              <a:ext cx="2669286" cy="227075"/>
            </a:xfrm>
            <a:prstGeom prst="rect">
              <a:avLst/>
            </a:prstGeom>
          </p:spPr>
        </p:pic>
        <p:pic>
          <p:nvPicPr>
            <p:cNvPr id="16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50889" y="5320359"/>
              <a:ext cx="5770626" cy="254507"/>
            </a:xfrm>
            <a:prstGeom prst="rect">
              <a:avLst/>
            </a:prstGeom>
          </p:spPr>
        </p:pic>
        <p:pic>
          <p:nvPicPr>
            <p:cNvPr id="17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3748" y="5732600"/>
              <a:ext cx="5453634" cy="227075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520589" y="3184617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MMI10"/>
              </a:rPr>
              <a:t>h</a:t>
            </a:r>
            <a:r>
              <a:rPr lang="en-US" sz="2800" b="1" baseline="-25000" dirty="0" err="1">
                <a:latin typeface="Times-Bold"/>
              </a:rPr>
              <a:t>w</a:t>
            </a:r>
            <a:r>
              <a:rPr lang="en-US" sz="2800" dirty="0">
                <a:latin typeface="CMR10"/>
              </a:rPr>
              <a:t>(</a:t>
            </a:r>
            <a:r>
              <a:rPr lang="en-US" sz="2800" dirty="0">
                <a:latin typeface="CMMI10"/>
              </a:rPr>
              <a:t>x</a:t>
            </a:r>
            <a:r>
              <a:rPr lang="en-US" sz="2800" dirty="0">
                <a:latin typeface="CMR10"/>
              </a:rPr>
              <a:t>)=</a:t>
            </a:r>
            <a:r>
              <a:rPr lang="en-US" sz="2800" dirty="0">
                <a:latin typeface="CMMI10"/>
              </a:rPr>
              <a:t>w</a:t>
            </a:r>
            <a:r>
              <a:rPr lang="en-US" sz="2800" baseline="-25000" dirty="0">
                <a:latin typeface="CMR8"/>
              </a:rPr>
              <a:t>1</a:t>
            </a:r>
            <a:r>
              <a:rPr lang="en-US" sz="2800" dirty="0">
                <a:latin typeface="CMMI10"/>
              </a:rPr>
              <a:t>x </a:t>
            </a:r>
            <a:r>
              <a:rPr lang="en-US" sz="2800" dirty="0">
                <a:latin typeface="CMR10"/>
              </a:rPr>
              <a:t>+ </a:t>
            </a:r>
            <a:r>
              <a:rPr lang="en-US" sz="2800" dirty="0">
                <a:latin typeface="CMMI10"/>
              </a:rPr>
              <a:t>w</a:t>
            </a:r>
            <a:r>
              <a:rPr lang="en-US" sz="2800" baseline="-25000" dirty="0">
                <a:latin typeface="CMR8"/>
              </a:rPr>
              <a:t>0</a:t>
            </a:r>
            <a:r>
              <a:rPr lang="en-US" sz="2800" dirty="0">
                <a:latin typeface="CMR8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55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-3471804" y="3745888"/>
            <a:ext cx="12192000" cy="3051810"/>
            <a:chOff x="0" y="3806504"/>
            <a:chExt cx="12192000" cy="3051810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1246" y="3806504"/>
              <a:ext cx="3043254" cy="2752366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0705" y="4005072"/>
              <a:ext cx="574548" cy="178307"/>
            </a:xfrm>
            <a:prstGeom prst="rect">
              <a:avLst/>
            </a:prstGeom>
          </p:spPr>
        </p:pic>
        <p:pic>
          <p:nvPicPr>
            <p:cNvPr id="7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3281" y="3833622"/>
              <a:ext cx="557783" cy="305562"/>
            </a:xfrm>
            <a:prstGeom prst="rect">
              <a:avLst/>
            </a:prstGeom>
          </p:spPr>
        </p:pic>
      </p:grpSp>
      <p:sp>
        <p:nvSpPr>
          <p:cNvPr id="8" name="object 6"/>
          <p:cNvSpPr txBox="1"/>
          <p:nvPr/>
        </p:nvSpPr>
        <p:spPr>
          <a:xfrm>
            <a:off x="671190" y="313435"/>
            <a:ext cx="197358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24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Linear?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7"/>
          <p:cNvSpPr txBox="1">
            <a:spLocks noGrp="1"/>
          </p:cNvSpPr>
          <p:nvPr>
            <p:ph type="title"/>
          </p:nvPr>
        </p:nvSpPr>
        <p:spPr>
          <a:xfrm>
            <a:off x="4651115" y="103615"/>
            <a:ext cx="3760271" cy="4744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80" dirty="0"/>
              <a:t> </a:t>
            </a:r>
            <a:r>
              <a:rPr spc="-15" dirty="0"/>
              <a:t>Regression</a:t>
            </a:r>
          </a:p>
        </p:txBody>
      </p:sp>
      <p:pic>
        <p:nvPicPr>
          <p:cNvPr id="10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368" y="1991105"/>
            <a:ext cx="815340" cy="178308"/>
          </a:xfrm>
          <a:prstGeom prst="rect">
            <a:avLst/>
          </a:prstGeom>
        </p:spPr>
      </p:pic>
      <p:pic>
        <p:nvPicPr>
          <p:cNvPr id="11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2003" y="1927098"/>
            <a:ext cx="2039112" cy="306324"/>
          </a:xfrm>
          <a:prstGeom prst="rect">
            <a:avLst/>
          </a:prstGeom>
        </p:spPr>
      </p:pic>
      <p:pic>
        <p:nvPicPr>
          <p:cNvPr id="14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2368" y="2942082"/>
            <a:ext cx="822960" cy="178308"/>
          </a:xfrm>
          <a:prstGeom prst="rect">
            <a:avLst/>
          </a:prstGeom>
        </p:spPr>
      </p:pic>
      <p:pic>
        <p:nvPicPr>
          <p:cNvPr id="15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2003" y="2878073"/>
            <a:ext cx="2938272" cy="306324"/>
          </a:xfrm>
          <a:prstGeom prst="rect">
            <a:avLst/>
          </a:prstGeom>
        </p:spPr>
      </p:pic>
      <p:pic>
        <p:nvPicPr>
          <p:cNvPr id="17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4560" y="3826764"/>
            <a:ext cx="370332" cy="178307"/>
          </a:xfrm>
          <a:prstGeom prst="rect">
            <a:avLst/>
          </a:prstGeom>
        </p:spPr>
      </p:pic>
      <p:pic>
        <p:nvPicPr>
          <p:cNvPr id="18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24196" y="3762755"/>
            <a:ext cx="2172461" cy="306324"/>
          </a:xfrm>
          <a:prstGeom prst="rect">
            <a:avLst/>
          </a:prstGeom>
        </p:spPr>
      </p:pic>
      <p:sp>
        <p:nvSpPr>
          <p:cNvPr id="19" name="object 17"/>
          <p:cNvSpPr txBox="1"/>
          <p:nvPr/>
        </p:nvSpPr>
        <p:spPr>
          <a:xfrm>
            <a:off x="5865410" y="3749355"/>
            <a:ext cx="45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𝐨𝐫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𝒚</a:t>
            </a:r>
          </a:p>
        </p:txBody>
      </p:sp>
      <p:grpSp>
        <p:nvGrpSpPr>
          <p:cNvPr id="20" name="object 18"/>
          <p:cNvGrpSpPr/>
          <p:nvPr/>
        </p:nvGrpSpPr>
        <p:grpSpPr>
          <a:xfrm>
            <a:off x="806063" y="4715256"/>
            <a:ext cx="7606020" cy="2036925"/>
            <a:chOff x="362711" y="4715256"/>
            <a:chExt cx="10986622" cy="2036925"/>
          </a:xfrm>
        </p:grpSpPr>
        <p:pic>
          <p:nvPicPr>
            <p:cNvPr id="21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82633" y="5910071"/>
              <a:ext cx="266700" cy="179070"/>
            </a:xfrm>
            <a:prstGeom prst="rect">
              <a:avLst/>
            </a:prstGeom>
          </p:spPr>
        </p:pic>
        <p:pic>
          <p:nvPicPr>
            <p:cNvPr id="22" name="object 20"/>
            <p:cNvPicPr/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15122" y="6573113"/>
              <a:ext cx="274320" cy="179068"/>
            </a:xfrm>
            <a:prstGeom prst="rect">
              <a:avLst/>
            </a:prstGeom>
          </p:spPr>
        </p:pic>
        <p:pic>
          <p:nvPicPr>
            <p:cNvPr id="24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711" y="4715256"/>
              <a:ext cx="5959602" cy="230124"/>
            </a:xfrm>
            <a:prstGeom prst="rect">
              <a:avLst/>
            </a:prstGeom>
          </p:spPr>
        </p:pic>
        <p:pic>
          <p:nvPicPr>
            <p:cNvPr id="25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2711" y="5301996"/>
              <a:ext cx="3414522" cy="181356"/>
            </a:xfrm>
            <a:prstGeom prst="rect">
              <a:avLst/>
            </a:prstGeom>
          </p:spPr>
        </p:pic>
        <p:pic>
          <p:nvPicPr>
            <p:cNvPr id="26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7857" y="5859018"/>
              <a:ext cx="3188208" cy="230123"/>
            </a:xfrm>
            <a:prstGeom prst="rect">
              <a:avLst/>
            </a:prstGeom>
          </p:spPr>
        </p:pic>
      </p:grpSp>
      <p:grpSp>
        <p:nvGrpSpPr>
          <p:cNvPr id="27" name="object 25"/>
          <p:cNvGrpSpPr/>
          <p:nvPr/>
        </p:nvGrpSpPr>
        <p:grpSpPr>
          <a:xfrm>
            <a:off x="5835402" y="1469517"/>
            <a:ext cx="2575984" cy="2089173"/>
            <a:chOff x="9188196" y="1183235"/>
            <a:chExt cx="2575984" cy="2089173"/>
          </a:xfrm>
        </p:grpSpPr>
        <p:pic>
          <p:nvPicPr>
            <p:cNvPr id="28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52400" y="1183235"/>
              <a:ext cx="2411780" cy="1974944"/>
            </a:xfrm>
            <a:prstGeom prst="rect">
              <a:avLst/>
            </a:prstGeom>
          </p:spPr>
        </p:pic>
        <p:sp>
          <p:nvSpPr>
            <p:cNvPr id="29" name="object 27"/>
            <p:cNvSpPr/>
            <p:nvPr/>
          </p:nvSpPr>
          <p:spPr>
            <a:xfrm>
              <a:off x="9188196" y="1670303"/>
              <a:ext cx="2392045" cy="1602105"/>
            </a:xfrm>
            <a:custGeom>
              <a:avLst/>
              <a:gdLst/>
              <a:ahLst/>
              <a:cxnLst/>
              <a:rect l="l" t="t" r="r" b="b"/>
              <a:pathLst>
                <a:path w="2392045" h="1602104">
                  <a:moveTo>
                    <a:pt x="2391537" y="1563624"/>
                  </a:moveTo>
                  <a:lnTo>
                    <a:pt x="2378837" y="1557274"/>
                  </a:lnTo>
                  <a:lnTo>
                    <a:pt x="2315337" y="1525524"/>
                  </a:lnTo>
                  <a:lnTo>
                    <a:pt x="2315337" y="1557274"/>
                  </a:lnTo>
                  <a:lnTo>
                    <a:pt x="44450" y="1557274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558417"/>
                  </a:lnTo>
                  <a:lnTo>
                    <a:pt x="38100" y="1558417"/>
                  </a:lnTo>
                  <a:lnTo>
                    <a:pt x="38100" y="1569974"/>
                  </a:lnTo>
                  <a:lnTo>
                    <a:pt x="2315337" y="1569974"/>
                  </a:lnTo>
                  <a:lnTo>
                    <a:pt x="2315337" y="1601724"/>
                  </a:lnTo>
                  <a:lnTo>
                    <a:pt x="2378837" y="1569974"/>
                  </a:lnTo>
                  <a:lnTo>
                    <a:pt x="2391537" y="1563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58290" y="1466920"/>
              <a:ext cx="566927" cy="178308"/>
            </a:xfrm>
            <a:prstGeom prst="rect">
              <a:avLst/>
            </a:prstGeom>
          </p:spPr>
        </p:pic>
      </p:grpSp>
      <p:pic>
        <p:nvPicPr>
          <p:cNvPr id="31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191697" y="1442998"/>
            <a:ext cx="557783" cy="305562"/>
          </a:xfrm>
          <a:prstGeom prst="rect">
            <a:avLst/>
          </a:prstGeom>
        </p:spPr>
      </p:pic>
      <p:sp>
        <p:nvSpPr>
          <p:cNvPr id="32" name="object 30"/>
          <p:cNvSpPr txBox="1"/>
          <p:nvPr/>
        </p:nvSpPr>
        <p:spPr>
          <a:xfrm>
            <a:off x="5786820" y="1378227"/>
            <a:ext cx="598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𝐨𝐫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D600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3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 flipH="1">
            <a:off x="7205496" y="3300413"/>
            <a:ext cx="338304" cy="23533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2373361" y="1303190"/>
            <a:ext cx="2674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MMI10"/>
              </a:rPr>
              <a:t>h</a:t>
            </a:r>
            <a:r>
              <a:rPr lang="en-US" sz="2800" b="1" baseline="-25000" dirty="0" err="1">
                <a:latin typeface="Times-Bold"/>
              </a:rPr>
              <a:t>w</a:t>
            </a:r>
            <a:r>
              <a:rPr lang="en-US" sz="2800" dirty="0">
                <a:latin typeface="CMR10"/>
              </a:rPr>
              <a:t>(</a:t>
            </a:r>
            <a:r>
              <a:rPr lang="en-US" sz="2800" dirty="0">
                <a:latin typeface="CMMI10"/>
              </a:rPr>
              <a:t>x</a:t>
            </a:r>
            <a:r>
              <a:rPr lang="en-US" sz="2800" dirty="0">
                <a:latin typeface="CMR10"/>
              </a:rPr>
              <a:t>)=</a:t>
            </a:r>
            <a:r>
              <a:rPr lang="en-US" sz="2800" dirty="0">
                <a:latin typeface="CMMI10"/>
              </a:rPr>
              <a:t>w</a:t>
            </a:r>
            <a:r>
              <a:rPr lang="en-US" sz="2800" baseline="-25000" dirty="0">
                <a:latin typeface="CMR8"/>
              </a:rPr>
              <a:t>1</a:t>
            </a:r>
            <a:r>
              <a:rPr lang="en-US" sz="2800" dirty="0">
                <a:latin typeface="CMMI10"/>
              </a:rPr>
              <a:t>x </a:t>
            </a:r>
            <a:r>
              <a:rPr lang="en-US" sz="2800" dirty="0">
                <a:latin typeface="CMR10"/>
              </a:rPr>
              <a:t>+ </a:t>
            </a:r>
            <a:r>
              <a:rPr lang="en-US" sz="2800" dirty="0">
                <a:latin typeface="CMMI10"/>
              </a:rPr>
              <a:t>w</a:t>
            </a:r>
            <a:r>
              <a:rPr lang="en-US" sz="2800" baseline="-25000" dirty="0">
                <a:latin typeface="CMR8"/>
              </a:rPr>
              <a:t>0</a:t>
            </a:r>
            <a:r>
              <a:rPr lang="en-US" sz="2800" dirty="0">
                <a:latin typeface="CMR8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851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17" y="307228"/>
            <a:ext cx="7024744" cy="856554"/>
          </a:xfrm>
        </p:spPr>
        <p:txBody>
          <a:bodyPr/>
          <a:lstStyle/>
          <a:p>
            <a:r>
              <a:rPr lang="en-US" sz="32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Define</a:t>
            </a:r>
            <a:r>
              <a:rPr lang="en-US" sz="3200" b="1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 </a:t>
            </a:r>
            <a:r>
              <a:rPr lang="en-US" sz="32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Loss</a:t>
            </a:r>
            <a:r>
              <a:rPr lang="en-US" sz="3200" b="1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 </a:t>
            </a:r>
            <a:r>
              <a:rPr lang="en-US" sz="3200" b="1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Function:</a:t>
            </a: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idx="1"/>
          </p:nvPr>
        </p:nvSpPr>
        <p:spPr>
          <a:xfrm>
            <a:off x="193964" y="1163782"/>
            <a:ext cx="8950036" cy="562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54965" algn="l"/>
              </a:tabLst>
            </a:pPr>
            <a:r>
              <a:rPr sz="2400" spc="-5" dirty="0">
                <a:latin typeface="Segoe Print"/>
                <a:cs typeface="Segoe Print"/>
              </a:rPr>
              <a:t>Loss</a:t>
            </a:r>
            <a:r>
              <a:rPr sz="2400" spc="-1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function</a:t>
            </a:r>
            <a:r>
              <a:rPr sz="2400" spc="-1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should</a:t>
            </a:r>
            <a:r>
              <a:rPr sz="2400" spc="-2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be</a:t>
            </a:r>
            <a:r>
              <a:rPr sz="2400" dirty="0">
                <a:latin typeface="Segoe Print"/>
                <a:cs typeface="Segoe Print"/>
              </a:rPr>
              <a:t> a</a:t>
            </a:r>
            <a:r>
              <a:rPr sz="2400" spc="-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function</a:t>
            </a:r>
            <a:r>
              <a:rPr sz="2400" spc="-10" dirty="0">
                <a:latin typeface="Segoe Print"/>
                <a:cs typeface="Segoe Print"/>
              </a:rPr>
              <a:t> </a:t>
            </a:r>
            <a:r>
              <a:rPr sz="2400" spc="-5" dirty="0">
                <a:latin typeface="Segoe Print"/>
                <a:cs typeface="Segoe Print"/>
              </a:rPr>
              <a:t>of</a:t>
            </a:r>
            <a:r>
              <a:rPr sz="2400" spc="-15" dirty="0">
                <a:latin typeface="Segoe Print"/>
                <a:cs typeface="Segoe Print"/>
              </a:rPr>
              <a:t> </a:t>
            </a:r>
            <a:r>
              <a:rPr sz="2400" dirty="0">
                <a:latin typeface="Segoe Print"/>
                <a:cs typeface="Segoe Print"/>
              </a:rPr>
              <a:t>model</a:t>
            </a:r>
            <a:r>
              <a:rPr sz="2400" spc="-5" dirty="0">
                <a:latin typeface="Segoe Print"/>
                <a:cs typeface="Segoe Print"/>
              </a:rPr>
              <a:t> parameters.</a:t>
            </a:r>
            <a:endParaRPr sz="2400" dirty="0">
              <a:latin typeface="Segoe Print"/>
              <a:cs typeface="Segoe Print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085" y="1950347"/>
            <a:ext cx="4775454" cy="336986"/>
          </a:xfrm>
          <a:prstGeom prst="rect">
            <a:avLst/>
          </a:prstGeom>
        </p:spPr>
      </p:pic>
      <p:pic>
        <p:nvPicPr>
          <p:cNvPr id="6" name="object 5"/>
          <p:cNvPicPr/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38742" y="1972501"/>
            <a:ext cx="1434083" cy="306324"/>
          </a:xfrm>
          <a:prstGeom prst="rect">
            <a:avLst/>
          </a:prstGeom>
        </p:spPr>
      </p:pic>
      <p:pic>
        <p:nvPicPr>
          <p:cNvPr id="7" name="object 6"/>
          <p:cNvPicPr/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59384" y="1986280"/>
            <a:ext cx="1791461" cy="284988"/>
          </a:xfrm>
          <a:prstGeom prst="rect">
            <a:avLst/>
          </a:prstGeom>
        </p:spPr>
      </p:pic>
      <p:grpSp>
        <p:nvGrpSpPr>
          <p:cNvPr id="8" name="object 7"/>
          <p:cNvGrpSpPr/>
          <p:nvPr/>
        </p:nvGrpSpPr>
        <p:grpSpPr>
          <a:xfrm>
            <a:off x="793130" y="2465134"/>
            <a:ext cx="7685852" cy="876300"/>
            <a:chOff x="275081" y="2218944"/>
            <a:chExt cx="9611995" cy="876300"/>
          </a:xfrm>
        </p:grpSpPr>
        <p:pic>
          <p:nvPicPr>
            <p:cNvPr id="9" name="object 8"/>
            <p:cNvPicPr/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5081" y="2218944"/>
              <a:ext cx="8327135" cy="530351"/>
            </a:xfrm>
            <a:prstGeom prst="rect">
              <a:avLst/>
            </a:prstGeom>
          </p:spPr>
        </p:pic>
        <p:pic>
          <p:nvPicPr>
            <p:cNvPr id="10" name="object 9"/>
            <p:cNvPicPr/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847838" y="2788920"/>
              <a:ext cx="2039111" cy="306324"/>
            </a:xfrm>
            <a:prstGeom prst="rect">
              <a:avLst/>
            </a:prstGeom>
          </p:spPr>
        </p:pic>
      </p:grpSp>
      <p:pic>
        <p:nvPicPr>
          <p:cNvPr id="11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3722" y="3364764"/>
            <a:ext cx="815340" cy="178308"/>
          </a:xfrm>
          <a:prstGeom prst="rect">
            <a:avLst/>
          </a:prstGeom>
        </p:spPr>
      </p:pic>
      <p:grpSp>
        <p:nvGrpSpPr>
          <p:cNvPr id="12" name="object 11"/>
          <p:cNvGrpSpPr/>
          <p:nvPr/>
        </p:nvGrpSpPr>
        <p:grpSpPr>
          <a:xfrm>
            <a:off x="2014105" y="3600750"/>
            <a:ext cx="6936740" cy="2933700"/>
            <a:chOff x="2031492" y="3569970"/>
            <a:chExt cx="6936740" cy="2933700"/>
          </a:xfrm>
        </p:grpSpPr>
        <p:pic>
          <p:nvPicPr>
            <p:cNvPr id="13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1492" y="3770376"/>
              <a:ext cx="5151882" cy="2733294"/>
            </a:xfrm>
            <a:prstGeom prst="rect">
              <a:avLst/>
            </a:prstGeom>
          </p:spPr>
        </p:pic>
        <p:sp>
          <p:nvSpPr>
            <p:cNvPr id="14" name="object 13"/>
            <p:cNvSpPr/>
            <p:nvPr/>
          </p:nvSpPr>
          <p:spPr>
            <a:xfrm>
              <a:off x="2666238" y="5090922"/>
              <a:ext cx="4466590" cy="381000"/>
            </a:xfrm>
            <a:custGeom>
              <a:avLst/>
              <a:gdLst/>
              <a:ahLst/>
              <a:cxnLst/>
              <a:rect l="l" t="t" r="r" b="b"/>
              <a:pathLst>
                <a:path w="4466590" h="381000">
                  <a:moveTo>
                    <a:pt x="0" y="380999"/>
                  </a:moveTo>
                  <a:lnTo>
                    <a:pt x="4466590" y="0"/>
                  </a:lnTo>
                </a:path>
              </a:pathLst>
            </a:custGeom>
            <a:ln w="762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/>
            <p:cNvSpPr/>
            <p:nvPr/>
          </p:nvSpPr>
          <p:spPr>
            <a:xfrm>
              <a:off x="3670173" y="4176141"/>
              <a:ext cx="381000" cy="377190"/>
            </a:xfrm>
            <a:custGeom>
              <a:avLst/>
              <a:gdLst/>
              <a:ahLst/>
              <a:cxnLst/>
              <a:rect l="l" t="t" r="r" b="b"/>
              <a:pathLst>
                <a:path w="381000" h="377189">
                  <a:moveTo>
                    <a:pt x="190500" y="0"/>
                  </a:moveTo>
                  <a:lnTo>
                    <a:pt x="139876" y="6738"/>
                  </a:lnTo>
                  <a:lnTo>
                    <a:pt x="94375" y="25752"/>
                  </a:lnTo>
                  <a:lnTo>
                    <a:pt x="55816" y="55244"/>
                  </a:lnTo>
                  <a:lnTo>
                    <a:pt x="26020" y="93415"/>
                  </a:lnTo>
                  <a:lnTo>
                    <a:pt x="6808" y="138465"/>
                  </a:lnTo>
                  <a:lnTo>
                    <a:pt x="0" y="188594"/>
                  </a:lnTo>
                  <a:lnTo>
                    <a:pt x="6808" y="238724"/>
                  </a:lnTo>
                  <a:lnTo>
                    <a:pt x="26020" y="283774"/>
                  </a:lnTo>
                  <a:lnTo>
                    <a:pt x="55816" y="321944"/>
                  </a:lnTo>
                  <a:lnTo>
                    <a:pt x="94375" y="351437"/>
                  </a:lnTo>
                  <a:lnTo>
                    <a:pt x="139876" y="370451"/>
                  </a:lnTo>
                  <a:lnTo>
                    <a:pt x="190500" y="377189"/>
                  </a:lnTo>
                  <a:lnTo>
                    <a:pt x="241123" y="370451"/>
                  </a:lnTo>
                  <a:lnTo>
                    <a:pt x="286624" y="351437"/>
                  </a:lnTo>
                  <a:lnTo>
                    <a:pt x="325183" y="321944"/>
                  </a:lnTo>
                  <a:lnTo>
                    <a:pt x="354979" y="283774"/>
                  </a:lnTo>
                  <a:lnTo>
                    <a:pt x="374191" y="238724"/>
                  </a:lnTo>
                  <a:lnTo>
                    <a:pt x="381000" y="188594"/>
                  </a:lnTo>
                  <a:lnTo>
                    <a:pt x="374191" y="138465"/>
                  </a:lnTo>
                  <a:lnTo>
                    <a:pt x="354979" y="93415"/>
                  </a:lnTo>
                  <a:lnTo>
                    <a:pt x="325183" y="55244"/>
                  </a:lnTo>
                  <a:lnTo>
                    <a:pt x="286624" y="25752"/>
                  </a:lnTo>
                  <a:lnTo>
                    <a:pt x="241123" y="673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670173" y="4176141"/>
              <a:ext cx="381000" cy="377190"/>
            </a:xfrm>
            <a:custGeom>
              <a:avLst/>
              <a:gdLst/>
              <a:ahLst/>
              <a:cxnLst/>
              <a:rect l="l" t="t" r="r" b="b"/>
              <a:pathLst>
                <a:path w="381000" h="377189">
                  <a:moveTo>
                    <a:pt x="0" y="188594"/>
                  </a:moveTo>
                  <a:lnTo>
                    <a:pt x="6808" y="138465"/>
                  </a:lnTo>
                  <a:lnTo>
                    <a:pt x="26020" y="93415"/>
                  </a:lnTo>
                  <a:lnTo>
                    <a:pt x="55816" y="55244"/>
                  </a:lnTo>
                  <a:lnTo>
                    <a:pt x="94375" y="25752"/>
                  </a:lnTo>
                  <a:lnTo>
                    <a:pt x="139876" y="6738"/>
                  </a:lnTo>
                  <a:lnTo>
                    <a:pt x="190500" y="0"/>
                  </a:lnTo>
                  <a:lnTo>
                    <a:pt x="241123" y="6738"/>
                  </a:lnTo>
                  <a:lnTo>
                    <a:pt x="286624" y="25752"/>
                  </a:lnTo>
                  <a:lnTo>
                    <a:pt x="325183" y="55244"/>
                  </a:lnTo>
                  <a:lnTo>
                    <a:pt x="354979" y="93415"/>
                  </a:lnTo>
                  <a:lnTo>
                    <a:pt x="374191" y="138465"/>
                  </a:lnTo>
                  <a:lnTo>
                    <a:pt x="381000" y="188594"/>
                  </a:lnTo>
                  <a:lnTo>
                    <a:pt x="374191" y="238724"/>
                  </a:lnTo>
                  <a:lnTo>
                    <a:pt x="354979" y="283774"/>
                  </a:lnTo>
                  <a:lnTo>
                    <a:pt x="325183" y="321944"/>
                  </a:lnTo>
                  <a:lnTo>
                    <a:pt x="286624" y="351437"/>
                  </a:lnTo>
                  <a:lnTo>
                    <a:pt x="241123" y="370451"/>
                  </a:lnTo>
                  <a:lnTo>
                    <a:pt x="190500" y="377189"/>
                  </a:lnTo>
                  <a:lnTo>
                    <a:pt x="139876" y="370451"/>
                  </a:lnTo>
                  <a:lnTo>
                    <a:pt x="94375" y="351437"/>
                  </a:lnTo>
                  <a:lnTo>
                    <a:pt x="55816" y="321944"/>
                  </a:lnTo>
                  <a:lnTo>
                    <a:pt x="26020" y="283774"/>
                  </a:lnTo>
                  <a:lnTo>
                    <a:pt x="6808" y="238724"/>
                  </a:lnTo>
                  <a:lnTo>
                    <a:pt x="0" y="1885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/>
            <p:cNvSpPr/>
            <p:nvPr/>
          </p:nvSpPr>
          <p:spPr>
            <a:xfrm>
              <a:off x="2501265" y="4929759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190500" y="0"/>
                  </a:moveTo>
                  <a:lnTo>
                    <a:pt x="139876" y="6748"/>
                  </a:lnTo>
                  <a:lnTo>
                    <a:pt x="94375" y="25795"/>
                  </a:lnTo>
                  <a:lnTo>
                    <a:pt x="55816" y="55340"/>
                  </a:lnTo>
                  <a:lnTo>
                    <a:pt x="26020" y="93584"/>
                  </a:lnTo>
                  <a:lnTo>
                    <a:pt x="6808" y="138729"/>
                  </a:lnTo>
                  <a:lnTo>
                    <a:pt x="0" y="188976"/>
                  </a:lnTo>
                  <a:lnTo>
                    <a:pt x="6808" y="239222"/>
                  </a:lnTo>
                  <a:lnTo>
                    <a:pt x="26020" y="284367"/>
                  </a:lnTo>
                  <a:lnTo>
                    <a:pt x="55816" y="322611"/>
                  </a:lnTo>
                  <a:lnTo>
                    <a:pt x="94375" y="352156"/>
                  </a:lnTo>
                  <a:lnTo>
                    <a:pt x="139876" y="371203"/>
                  </a:lnTo>
                  <a:lnTo>
                    <a:pt x="190500" y="377952"/>
                  </a:lnTo>
                  <a:lnTo>
                    <a:pt x="241123" y="371203"/>
                  </a:lnTo>
                  <a:lnTo>
                    <a:pt x="286624" y="352156"/>
                  </a:lnTo>
                  <a:lnTo>
                    <a:pt x="325183" y="322611"/>
                  </a:lnTo>
                  <a:lnTo>
                    <a:pt x="354979" y="284367"/>
                  </a:lnTo>
                  <a:lnTo>
                    <a:pt x="374191" y="239222"/>
                  </a:lnTo>
                  <a:lnTo>
                    <a:pt x="381000" y="188976"/>
                  </a:lnTo>
                  <a:lnTo>
                    <a:pt x="374191" y="138729"/>
                  </a:lnTo>
                  <a:lnTo>
                    <a:pt x="354979" y="93584"/>
                  </a:lnTo>
                  <a:lnTo>
                    <a:pt x="325183" y="55340"/>
                  </a:lnTo>
                  <a:lnTo>
                    <a:pt x="286624" y="25795"/>
                  </a:lnTo>
                  <a:lnTo>
                    <a:pt x="241123" y="674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/>
            <p:cNvSpPr/>
            <p:nvPr/>
          </p:nvSpPr>
          <p:spPr>
            <a:xfrm>
              <a:off x="2501265" y="4929759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0" y="188976"/>
                  </a:moveTo>
                  <a:lnTo>
                    <a:pt x="6808" y="138729"/>
                  </a:lnTo>
                  <a:lnTo>
                    <a:pt x="26020" y="93584"/>
                  </a:lnTo>
                  <a:lnTo>
                    <a:pt x="55816" y="55340"/>
                  </a:lnTo>
                  <a:lnTo>
                    <a:pt x="94375" y="25795"/>
                  </a:lnTo>
                  <a:lnTo>
                    <a:pt x="139876" y="6748"/>
                  </a:lnTo>
                  <a:lnTo>
                    <a:pt x="190500" y="0"/>
                  </a:lnTo>
                  <a:lnTo>
                    <a:pt x="241123" y="6748"/>
                  </a:lnTo>
                  <a:lnTo>
                    <a:pt x="286624" y="25795"/>
                  </a:lnTo>
                  <a:lnTo>
                    <a:pt x="325183" y="55340"/>
                  </a:lnTo>
                  <a:lnTo>
                    <a:pt x="354979" y="93584"/>
                  </a:lnTo>
                  <a:lnTo>
                    <a:pt x="374191" y="138729"/>
                  </a:lnTo>
                  <a:lnTo>
                    <a:pt x="381000" y="188976"/>
                  </a:lnTo>
                  <a:lnTo>
                    <a:pt x="374191" y="239222"/>
                  </a:lnTo>
                  <a:lnTo>
                    <a:pt x="354979" y="284367"/>
                  </a:lnTo>
                  <a:lnTo>
                    <a:pt x="325183" y="322611"/>
                  </a:lnTo>
                  <a:lnTo>
                    <a:pt x="286624" y="352156"/>
                  </a:lnTo>
                  <a:lnTo>
                    <a:pt x="241123" y="371203"/>
                  </a:lnTo>
                  <a:lnTo>
                    <a:pt x="190500" y="377952"/>
                  </a:lnTo>
                  <a:lnTo>
                    <a:pt x="139876" y="371203"/>
                  </a:lnTo>
                  <a:lnTo>
                    <a:pt x="94375" y="352156"/>
                  </a:lnTo>
                  <a:lnTo>
                    <a:pt x="55816" y="322611"/>
                  </a:lnTo>
                  <a:lnTo>
                    <a:pt x="26020" y="284367"/>
                  </a:lnTo>
                  <a:lnTo>
                    <a:pt x="6808" y="239222"/>
                  </a:lnTo>
                  <a:lnTo>
                    <a:pt x="0" y="1889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/>
            <p:cNvSpPr/>
            <p:nvPr/>
          </p:nvSpPr>
          <p:spPr>
            <a:xfrm>
              <a:off x="6451473" y="4632579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190500" y="0"/>
                  </a:moveTo>
                  <a:lnTo>
                    <a:pt x="139876" y="6748"/>
                  </a:lnTo>
                  <a:lnTo>
                    <a:pt x="94375" y="25795"/>
                  </a:lnTo>
                  <a:lnTo>
                    <a:pt x="55816" y="55340"/>
                  </a:lnTo>
                  <a:lnTo>
                    <a:pt x="26020" y="93584"/>
                  </a:lnTo>
                  <a:lnTo>
                    <a:pt x="6808" y="138729"/>
                  </a:lnTo>
                  <a:lnTo>
                    <a:pt x="0" y="188976"/>
                  </a:lnTo>
                  <a:lnTo>
                    <a:pt x="6808" y="239222"/>
                  </a:lnTo>
                  <a:lnTo>
                    <a:pt x="26020" y="284367"/>
                  </a:lnTo>
                  <a:lnTo>
                    <a:pt x="55816" y="322611"/>
                  </a:lnTo>
                  <a:lnTo>
                    <a:pt x="94375" y="352156"/>
                  </a:lnTo>
                  <a:lnTo>
                    <a:pt x="139876" y="371203"/>
                  </a:lnTo>
                  <a:lnTo>
                    <a:pt x="190500" y="377952"/>
                  </a:lnTo>
                  <a:lnTo>
                    <a:pt x="241123" y="371203"/>
                  </a:lnTo>
                  <a:lnTo>
                    <a:pt x="286624" y="352156"/>
                  </a:lnTo>
                  <a:lnTo>
                    <a:pt x="325183" y="322611"/>
                  </a:lnTo>
                  <a:lnTo>
                    <a:pt x="354979" y="284367"/>
                  </a:lnTo>
                  <a:lnTo>
                    <a:pt x="374191" y="239222"/>
                  </a:lnTo>
                  <a:lnTo>
                    <a:pt x="381000" y="188976"/>
                  </a:lnTo>
                  <a:lnTo>
                    <a:pt x="374191" y="138729"/>
                  </a:lnTo>
                  <a:lnTo>
                    <a:pt x="354979" y="93584"/>
                  </a:lnTo>
                  <a:lnTo>
                    <a:pt x="325183" y="55340"/>
                  </a:lnTo>
                  <a:lnTo>
                    <a:pt x="286624" y="25795"/>
                  </a:lnTo>
                  <a:lnTo>
                    <a:pt x="241123" y="674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6451473" y="4632579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0" y="188976"/>
                  </a:moveTo>
                  <a:lnTo>
                    <a:pt x="6808" y="138729"/>
                  </a:lnTo>
                  <a:lnTo>
                    <a:pt x="26020" y="93584"/>
                  </a:lnTo>
                  <a:lnTo>
                    <a:pt x="55816" y="55340"/>
                  </a:lnTo>
                  <a:lnTo>
                    <a:pt x="94375" y="25795"/>
                  </a:lnTo>
                  <a:lnTo>
                    <a:pt x="139876" y="6748"/>
                  </a:lnTo>
                  <a:lnTo>
                    <a:pt x="190500" y="0"/>
                  </a:lnTo>
                  <a:lnTo>
                    <a:pt x="241123" y="6748"/>
                  </a:lnTo>
                  <a:lnTo>
                    <a:pt x="286624" y="25795"/>
                  </a:lnTo>
                  <a:lnTo>
                    <a:pt x="325183" y="55340"/>
                  </a:lnTo>
                  <a:lnTo>
                    <a:pt x="354979" y="93584"/>
                  </a:lnTo>
                  <a:lnTo>
                    <a:pt x="374191" y="138729"/>
                  </a:lnTo>
                  <a:lnTo>
                    <a:pt x="381000" y="188976"/>
                  </a:lnTo>
                  <a:lnTo>
                    <a:pt x="374191" y="239222"/>
                  </a:lnTo>
                  <a:lnTo>
                    <a:pt x="354979" y="284367"/>
                  </a:lnTo>
                  <a:lnTo>
                    <a:pt x="325183" y="322611"/>
                  </a:lnTo>
                  <a:lnTo>
                    <a:pt x="286624" y="352156"/>
                  </a:lnTo>
                  <a:lnTo>
                    <a:pt x="241123" y="371203"/>
                  </a:lnTo>
                  <a:lnTo>
                    <a:pt x="190500" y="377952"/>
                  </a:lnTo>
                  <a:lnTo>
                    <a:pt x="139876" y="371203"/>
                  </a:lnTo>
                  <a:lnTo>
                    <a:pt x="94375" y="352156"/>
                  </a:lnTo>
                  <a:lnTo>
                    <a:pt x="55816" y="322611"/>
                  </a:lnTo>
                  <a:lnTo>
                    <a:pt x="26020" y="284367"/>
                  </a:lnTo>
                  <a:lnTo>
                    <a:pt x="6808" y="239222"/>
                  </a:lnTo>
                  <a:lnTo>
                    <a:pt x="0" y="1889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/>
            <p:cNvSpPr/>
            <p:nvPr/>
          </p:nvSpPr>
          <p:spPr>
            <a:xfrm>
              <a:off x="5987414" y="5010531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190500" y="0"/>
                  </a:moveTo>
                  <a:lnTo>
                    <a:pt x="139876" y="6748"/>
                  </a:lnTo>
                  <a:lnTo>
                    <a:pt x="94375" y="25795"/>
                  </a:lnTo>
                  <a:lnTo>
                    <a:pt x="55816" y="55340"/>
                  </a:lnTo>
                  <a:lnTo>
                    <a:pt x="26020" y="93584"/>
                  </a:lnTo>
                  <a:lnTo>
                    <a:pt x="6808" y="138729"/>
                  </a:lnTo>
                  <a:lnTo>
                    <a:pt x="0" y="188976"/>
                  </a:lnTo>
                  <a:lnTo>
                    <a:pt x="6808" y="239222"/>
                  </a:lnTo>
                  <a:lnTo>
                    <a:pt x="26020" y="284367"/>
                  </a:lnTo>
                  <a:lnTo>
                    <a:pt x="55816" y="322611"/>
                  </a:lnTo>
                  <a:lnTo>
                    <a:pt x="94375" y="352156"/>
                  </a:lnTo>
                  <a:lnTo>
                    <a:pt x="139876" y="371203"/>
                  </a:lnTo>
                  <a:lnTo>
                    <a:pt x="190500" y="377952"/>
                  </a:lnTo>
                  <a:lnTo>
                    <a:pt x="241123" y="371203"/>
                  </a:lnTo>
                  <a:lnTo>
                    <a:pt x="286624" y="352156"/>
                  </a:lnTo>
                  <a:lnTo>
                    <a:pt x="325183" y="322611"/>
                  </a:lnTo>
                  <a:lnTo>
                    <a:pt x="354979" y="284367"/>
                  </a:lnTo>
                  <a:lnTo>
                    <a:pt x="374191" y="239222"/>
                  </a:lnTo>
                  <a:lnTo>
                    <a:pt x="381000" y="188976"/>
                  </a:lnTo>
                  <a:lnTo>
                    <a:pt x="374191" y="138729"/>
                  </a:lnTo>
                  <a:lnTo>
                    <a:pt x="354979" y="93584"/>
                  </a:lnTo>
                  <a:lnTo>
                    <a:pt x="325183" y="55340"/>
                  </a:lnTo>
                  <a:lnTo>
                    <a:pt x="286624" y="25795"/>
                  </a:lnTo>
                  <a:lnTo>
                    <a:pt x="241123" y="674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/>
            <p:cNvSpPr/>
            <p:nvPr/>
          </p:nvSpPr>
          <p:spPr>
            <a:xfrm>
              <a:off x="5987414" y="5010531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0" y="188976"/>
                  </a:moveTo>
                  <a:lnTo>
                    <a:pt x="6808" y="138729"/>
                  </a:lnTo>
                  <a:lnTo>
                    <a:pt x="26020" y="93584"/>
                  </a:lnTo>
                  <a:lnTo>
                    <a:pt x="55816" y="55340"/>
                  </a:lnTo>
                  <a:lnTo>
                    <a:pt x="94375" y="25795"/>
                  </a:lnTo>
                  <a:lnTo>
                    <a:pt x="139876" y="6748"/>
                  </a:lnTo>
                  <a:lnTo>
                    <a:pt x="190500" y="0"/>
                  </a:lnTo>
                  <a:lnTo>
                    <a:pt x="241123" y="6748"/>
                  </a:lnTo>
                  <a:lnTo>
                    <a:pt x="286624" y="25795"/>
                  </a:lnTo>
                  <a:lnTo>
                    <a:pt x="325183" y="55340"/>
                  </a:lnTo>
                  <a:lnTo>
                    <a:pt x="354979" y="93584"/>
                  </a:lnTo>
                  <a:lnTo>
                    <a:pt x="374191" y="138729"/>
                  </a:lnTo>
                  <a:lnTo>
                    <a:pt x="381000" y="188976"/>
                  </a:lnTo>
                  <a:lnTo>
                    <a:pt x="374191" y="239222"/>
                  </a:lnTo>
                  <a:lnTo>
                    <a:pt x="354979" y="284367"/>
                  </a:lnTo>
                  <a:lnTo>
                    <a:pt x="325183" y="322611"/>
                  </a:lnTo>
                  <a:lnTo>
                    <a:pt x="286624" y="352156"/>
                  </a:lnTo>
                  <a:lnTo>
                    <a:pt x="241123" y="371203"/>
                  </a:lnTo>
                  <a:lnTo>
                    <a:pt x="190500" y="377952"/>
                  </a:lnTo>
                  <a:lnTo>
                    <a:pt x="139876" y="371203"/>
                  </a:lnTo>
                  <a:lnTo>
                    <a:pt x="94375" y="352156"/>
                  </a:lnTo>
                  <a:lnTo>
                    <a:pt x="55816" y="322611"/>
                  </a:lnTo>
                  <a:lnTo>
                    <a:pt x="26020" y="284367"/>
                  </a:lnTo>
                  <a:lnTo>
                    <a:pt x="6808" y="239222"/>
                  </a:lnTo>
                  <a:lnTo>
                    <a:pt x="0" y="1889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4051173" y="5841111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190500" y="0"/>
                  </a:moveTo>
                  <a:lnTo>
                    <a:pt x="139876" y="6750"/>
                  </a:lnTo>
                  <a:lnTo>
                    <a:pt x="94375" y="25800"/>
                  </a:lnTo>
                  <a:lnTo>
                    <a:pt x="55816" y="55349"/>
                  </a:lnTo>
                  <a:lnTo>
                    <a:pt x="26020" y="93596"/>
                  </a:lnTo>
                  <a:lnTo>
                    <a:pt x="6808" y="138738"/>
                  </a:lnTo>
                  <a:lnTo>
                    <a:pt x="0" y="188975"/>
                  </a:lnTo>
                  <a:lnTo>
                    <a:pt x="6808" y="239213"/>
                  </a:lnTo>
                  <a:lnTo>
                    <a:pt x="26020" y="284355"/>
                  </a:lnTo>
                  <a:lnTo>
                    <a:pt x="55816" y="322602"/>
                  </a:lnTo>
                  <a:lnTo>
                    <a:pt x="94375" y="352151"/>
                  </a:lnTo>
                  <a:lnTo>
                    <a:pt x="139876" y="371201"/>
                  </a:lnTo>
                  <a:lnTo>
                    <a:pt x="190500" y="377951"/>
                  </a:lnTo>
                  <a:lnTo>
                    <a:pt x="241123" y="371201"/>
                  </a:lnTo>
                  <a:lnTo>
                    <a:pt x="286624" y="352151"/>
                  </a:lnTo>
                  <a:lnTo>
                    <a:pt x="325183" y="322602"/>
                  </a:lnTo>
                  <a:lnTo>
                    <a:pt x="354979" y="284355"/>
                  </a:lnTo>
                  <a:lnTo>
                    <a:pt x="374191" y="239213"/>
                  </a:lnTo>
                  <a:lnTo>
                    <a:pt x="381000" y="188975"/>
                  </a:lnTo>
                  <a:lnTo>
                    <a:pt x="374191" y="138738"/>
                  </a:lnTo>
                  <a:lnTo>
                    <a:pt x="354979" y="93596"/>
                  </a:lnTo>
                  <a:lnTo>
                    <a:pt x="325183" y="55349"/>
                  </a:lnTo>
                  <a:lnTo>
                    <a:pt x="286624" y="25800"/>
                  </a:lnTo>
                  <a:lnTo>
                    <a:pt x="241123" y="6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4051173" y="5841111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0" y="188975"/>
                  </a:moveTo>
                  <a:lnTo>
                    <a:pt x="6808" y="138738"/>
                  </a:lnTo>
                  <a:lnTo>
                    <a:pt x="26020" y="93596"/>
                  </a:lnTo>
                  <a:lnTo>
                    <a:pt x="55816" y="55349"/>
                  </a:lnTo>
                  <a:lnTo>
                    <a:pt x="94375" y="25800"/>
                  </a:lnTo>
                  <a:lnTo>
                    <a:pt x="139876" y="6750"/>
                  </a:lnTo>
                  <a:lnTo>
                    <a:pt x="190500" y="0"/>
                  </a:lnTo>
                  <a:lnTo>
                    <a:pt x="241123" y="6750"/>
                  </a:lnTo>
                  <a:lnTo>
                    <a:pt x="286624" y="25800"/>
                  </a:lnTo>
                  <a:lnTo>
                    <a:pt x="325183" y="55349"/>
                  </a:lnTo>
                  <a:lnTo>
                    <a:pt x="354979" y="93596"/>
                  </a:lnTo>
                  <a:lnTo>
                    <a:pt x="374191" y="138738"/>
                  </a:lnTo>
                  <a:lnTo>
                    <a:pt x="381000" y="188975"/>
                  </a:lnTo>
                  <a:lnTo>
                    <a:pt x="374191" y="239213"/>
                  </a:lnTo>
                  <a:lnTo>
                    <a:pt x="354979" y="284355"/>
                  </a:lnTo>
                  <a:lnTo>
                    <a:pt x="325183" y="322602"/>
                  </a:lnTo>
                  <a:lnTo>
                    <a:pt x="286624" y="352151"/>
                  </a:lnTo>
                  <a:lnTo>
                    <a:pt x="241123" y="371201"/>
                  </a:lnTo>
                  <a:lnTo>
                    <a:pt x="190500" y="377951"/>
                  </a:lnTo>
                  <a:lnTo>
                    <a:pt x="139876" y="371201"/>
                  </a:lnTo>
                  <a:lnTo>
                    <a:pt x="94375" y="352151"/>
                  </a:lnTo>
                  <a:lnTo>
                    <a:pt x="55816" y="322602"/>
                  </a:lnTo>
                  <a:lnTo>
                    <a:pt x="26020" y="284355"/>
                  </a:lnTo>
                  <a:lnTo>
                    <a:pt x="6808" y="239213"/>
                  </a:lnTo>
                  <a:lnTo>
                    <a:pt x="0" y="1889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/>
            <p:cNvSpPr/>
            <p:nvPr/>
          </p:nvSpPr>
          <p:spPr>
            <a:xfrm>
              <a:off x="2729865" y="5527929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190500" y="0"/>
                  </a:moveTo>
                  <a:lnTo>
                    <a:pt x="139876" y="6750"/>
                  </a:lnTo>
                  <a:lnTo>
                    <a:pt x="94375" y="25800"/>
                  </a:lnTo>
                  <a:lnTo>
                    <a:pt x="55816" y="55349"/>
                  </a:lnTo>
                  <a:lnTo>
                    <a:pt x="26020" y="93596"/>
                  </a:lnTo>
                  <a:lnTo>
                    <a:pt x="6808" y="138738"/>
                  </a:lnTo>
                  <a:lnTo>
                    <a:pt x="0" y="188976"/>
                  </a:lnTo>
                  <a:lnTo>
                    <a:pt x="6808" y="239213"/>
                  </a:lnTo>
                  <a:lnTo>
                    <a:pt x="26020" y="284355"/>
                  </a:lnTo>
                  <a:lnTo>
                    <a:pt x="55816" y="322602"/>
                  </a:lnTo>
                  <a:lnTo>
                    <a:pt x="94375" y="352151"/>
                  </a:lnTo>
                  <a:lnTo>
                    <a:pt x="139876" y="371201"/>
                  </a:lnTo>
                  <a:lnTo>
                    <a:pt x="190500" y="377952"/>
                  </a:lnTo>
                  <a:lnTo>
                    <a:pt x="241123" y="371201"/>
                  </a:lnTo>
                  <a:lnTo>
                    <a:pt x="286624" y="352151"/>
                  </a:lnTo>
                  <a:lnTo>
                    <a:pt x="325183" y="322602"/>
                  </a:lnTo>
                  <a:lnTo>
                    <a:pt x="354979" y="284355"/>
                  </a:lnTo>
                  <a:lnTo>
                    <a:pt x="374191" y="239213"/>
                  </a:lnTo>
                  <a:lnTo>
                    <a:pt x="381000" y="188976"/>
                  </a:lnTo>
                  <a:lnTo>
                    <a:pt x="374191" y="138738"/>
                  </a:lnTo>
                  <a:lnTo>
                    <a:pt x="354979" y="93596"/>
                  </a:lnTo>
                  <a:lnTo>
                    <a:pt x="325183" y="55349"/>
                  </a:lnTo>
                  <a:lnTo>
                    <a:pt x="286624" y="25800"/>
                  </a:lnTo>
                  <a:lnTo>
                    <a:pt x="241123" y="675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/>
            <p:cNvSpPr/>
            <p:nvPr/>
          </p:nvSpPr>
          <p:spPr>
            <a:xfrm>
              <a:off x="2729865" y="5527929"/>
              <a:ext cx="381000" cy="378460"/>
            </a:xfrm>
            <a:custGeom>
              <a:avLst/>
              <a:gdLst/>
              <a:ahLst/>
              <a:cxnLst/>
              <a:rect l="l" t="t" r="r" b="b"/>
              <a:pathLst>
                <a:path w="381000" h="378460">
                  <a:moveTo>
                    <a:pt x="0" y="188976"/>
                  </a:moveTo>
                  <a:lnTo>
                    <a:pt x="6808" y="138738"/>
                  </a:lnTo>
                  <a:lnTo>
                    <a:pt x="26020" y="93596"/>
                  </a:lnTo>
                  <a:lnTo>
                    <a:pt x="55816" y="55349"/>
                  </a:lnTo>
                  <a:lnTo>
                    <a:pt x="94375" y="25800"/>
                  </a:lnTo>
                  <a:lnTo>
                    <a:pt x="139876" y="6750"/>
                  </a:lnTo>
                  <a:lnTo>
                    <a:pt x="190500" y="0"/>
                  </a:lnTo>
                  <a:lnTo>
                    <a:pt x="241123" y="6750"/>
                  </a:lnTo>
                  <a:lnTo>
                    <a:pt x="286624" y="25800"/>
                  </a:lnTo>
                  <a:lnTo>
                    <a:pt x="325183" y="55349"/>
                  </a:lnTo>
                  <a:lnTo>
                    <a:pt x="354979" y="93596"/>
                  </a:lnTo>
                  <a:lnTo>
                    <a:pt x="374191" y="138738"/>
                  </a:lnTo>
                  <a:lnTo>
                    <a:pt x="381000" y="188976"/>
                  </a:lnTo>
                  <a:lnTo>
                    <a:pt x="374191" y="239213"/>
                  </a:lnTo>
                  <a:lnTo>
                    <a:pt x="354979" y="284355"/>
                  </a:lnTo>
                  <a:lnTo>
                    <a:pt x="325183" y="322602"/>
                  </a:lnTo>
                  <a:lnTo>
                    <a:pt x="286624" y="352151"/>
                  </a:lnTo>
                  <a:lnTo>
                    <a:pt x="241123" y="371201"/>
                  </a:lnTo>
                  <a:lnTo>
                    <a:pt x="190500" y="377952"/>
                  </a:lnTo>
                  <a:lnTo>
                    <a:pt x="139876" y="371201"/>
                  </a:lnTo>
                  <a:lnTo>
                    <a:pt x="94375" y="352151"/>
                  </a:lnTo>
                  <a:lnTo>
                    <a:pt x="55816" y="322602"/>
                  </a:lnTo>
                  <a:lnTo>
                    <a:pt x="26020" y="284355"/>
                  </a:lnTo>
                  <a:lnTo>
                    <a:pt x="6808" y="239213"/>
                  </a:lnTo>
                  <a:lnTo>
                    <a:pt x="0" y="1889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/>
            <p:cNvSpPr/>
            <p:nvPr/>
          </p:nvSpPr>
          <p:spPr>
            <a:xfrm>
              <a:off x="3860673" y="4553331"/>
              <a:ext cx="0" cy="974725"/>
            </a:xfrm>
            <a:custGeom>
              <a:avLst/>
              <a:gdLst/>
              <a:ahLst/>
              <a:cxnLst/>
              <a:rect l="l" t="t" r="r" b="b"/>
              <a:pathLst>
                <a:path h="974725">
                  <a:moveTo>
                    <a:pt x="0" y="0"/>
                  </a:moveTo>
                  <a:lnTo>
                    <a:pt x="0" y="974217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/>
            <p:cNvSpPr/>
            <p:nvPr/>
          </p:nvSpPr>
          <p:spPr>
            <a:xfrm>
              <a:off x="3860292" y="3569970"/>
              <a:ext cx="970280" cy="605790"/>
            </a:xfrm>
            <a:custGeom>
              <a:avLst/>
              <a:gdLst/>
              <a:ahLst/>
              <a:cxnLst/>
              <a:rect l="l" t="t" r="r" b="b"/>
              <a:pathLst>
                <a:path w="970279" h="605789">
                  <a:moveTo>
                    <a:pt x="44704" y="532637"/>
                  </a:moveTo>
                  <a:lnTo>
                    <a:pt x="0" y="605281"/>
                  </a:lnTo>
                  <a:lnTo>
                    <a:pt x="84836" y="597407"/>
                  </a:lnTo>
                  <a:lnTo>
                    <a:pt x="72324" y="577214"/>
                  </a:lnTo>
                  <a:lnTo>
                    <a:pt x="57277" y="577214"/>
                  </a:lnTo>
                  <a:lnTo>
                    <a:pt x="50546" y="566419"/>
                  </a:lnTo>
                  <a:lnTo>
                    <a:pt x="61444" y="559655"/>
                  </a:lnTo>
                  <a:lnTo>
                    <a:pt x="44704" y="532637"/>
                  </a:lnTo>
                  <a:close/>
                </a:path>
                <a:path w="970279" h="605789">
                  <a:moveTo>
                    <a:pt x="61444" y="559655"/>
                  </a:moveTo>
                  <a:lnTo>
                    <a:pt x="50546" y="566419"/>
                  </a:lnTo>
                  <a:lnTo>
                    <a:pt x="57277" y="577214"/>
                  </a:lnTo>
                  <a:lnTo>
                    <a:pt x="68144" y="570468"/>
                  </a:lnTo>
                  <a:lnTo>
                    <a:pt x="61444" y="559655"/>
                  </a:lnTo>
                  <a:close/>
                </a:path>
                <a:path w="970279" h="605789">
                  <a:moveTo>
                    <a:pt x="68144" y="570468"/>
                  </a:moveTo>
                  <a:lnTo>
                    <a:pt x="57277" y="577214"/>
                  </a:lnTo>
                  <a:lnTo>
                    <a:pt x="72324" y="577214"/>
                  </a:lnTo>
                  <a:lnTo>
                    <a:pt x="68144" y="570468"/>
                  </a:lnTo>
                  <a:close/>
                </a:path>
                <a:path w="970279" h="605789">
                  <a:moveTo>
                    <a:pt x="963168" y="0"/>
                  </a:moveTo>
                  <a:lnTo>
                    <a:pt x="61444" y="559655"/>
                  </a:lnTo>
                  <a:lnTo>
                    <a:pt x="68144" y="570468"/>
                  </a:lnTo>
                  <a:lnTo>
                    <a:pt x="969899" y="10667"/>
                  </a:lnTo>
                  <a:lnTo>
                    <a:pt x="9631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6144006" y="5609082"/>
              <a:ext cx="2824480" cy="368935"/>
            </a:xfrm>
            <a:custGeom>
              <a:avLst/>
              <a:gdLst/>
              <a:ahLst/>
              <a:cxnLst/>
              <a:rect l="l" t="t" r="r" b="b"/>
              <a:pathLst>
                <a:path w="2824479" h="368935">
                  <a:moveTo>
                    <a:pt x="2823972" y="0"/>
                  </a:moveTo>
                  <a:lnTo>
                    <a:pt x="0" y="0"/>
                  </a:lnTo>
                  <a:lnTo>
                    <a:pt x="0" y="325374"/>
                  </a:lnTo>
                  <a:lnTo>
                    <a:pt x="0" y="368808"/>
                  </a:lnTo>
                  <a:lnTo>
                    <a:pt x="2823972" y="368808"/>
                  </a:lnTo>
                  <a:lnTo>
                    <a:pt x="2823972" y="325374"/>
                  </a:lnTo>
                  <a:lnTo>
                    <a:pt x="28239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9"/>
          <p:cNvSpPr txBox="1"/>
          <p:nvPr/>
        </p:nvSpPr>
        <p:spPr>
          <a:xfrm>
            <a:off x="4905755" y="3260090"/>
            <a:ext cx="158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Observed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0"/>
          <p:cNvSpPr txBox="1"/>
          <p:nvPr/>
        </p:nvSpPr>
        <p:spPr>
          <a:xfrm>
            <a:off x="6408165" y="5627878"/>
            <a:ext cx="229489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Calibri"/>
                <a:cs typeface="Calibri"/>
              </a:rPr>
              <a:t>True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unknown</a:t>
            </a:r>
            <a:r>
              <a:rPr sz="18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1400"/>
              </a:spcBef>
            </a:pPr>
            <a:r>
              <a:rPr sz="2500" dirty="0">
                <a:latin typeface="Cambria Math"/>
                <a:cs typeface="Cambria Math"/>
              </a:rPr>
              <a:t>𝐱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32" name="object 31"/>
          <p:cNvSpPr/>
          <p:nvPr/>
        </p:nvSpPr>
        <p:spPr>
          <a:xfrm>
            <a:off x="4146041" y="4593335"/>
            <a:ext cx="826135" cy="240665"/>
          </a:xfrm>
          <a:custGeom>
            <a:avLst/>
            <a:gdLst/>
            <a:ahLst/>
            <a:cxnLst/>
            <a:rect l="l" t="t" r="r" b="b"/>
            <a:pathLst>
              <a:path w="826135" h="240664">
                <a:moveTo>
                  <a:pt x="64008" y="167005"/>
                </a:moveTo>
                <a:lnTo>
                  <a:pt x="0" y="223265"/>
                </a:lnTo>
                <a:lnTo>
                  <a:pt x="83438" y="240664"/>
                </a:lnTo>
                <a:lnTo>
                  <a:pt x="76202" y="213232"/>
                </a:lnTo>
                <a:lnTo>
                  <a:pt x="62992" y="213232"/>
                </a:lnTo>
                <a:lnTo>
                  <a:pt x="59817" y="200913"/>
                </a:lnTo>
                <a:lnTo>
                  <a:pt x="72099" y="197678"/>
                </a:lnTo>
                <a:lnTo>
                  <a:pt x="64008" y="167005"/>
                </a:lnTo>
                <a:close/>
              </a:path>
              <a:path w="826135" h="240664">
                <a:moveTo>
                  <a:pt x="72099" y="197678"/>
                </a:moveTo>
                <a:lnTo>
                  <a:pt x="59817" y="200913"/>
                </a:lnTo>
                <a:lnTo>
                  <a:pt x="62992" y="213232"/>
                </a:lnTo>
                <a:lnTo>
                  <a:pt x="75343" y="209977"/>
                </a:lnTo>
                <a:lnTo>
                  <a:pt x="72099" y="197678"/>
                </a:lnTo>
                <a:close/>
              </a:path>
              <a:path w="826135" h="240664">
                <a:moveTo>
                  <a:pt x="75343" y="209977"/>
                </a:moveTo>
                <a:lnTo>
                  <a:pt x="62992" y="213232"/>
                </a:lnTo>
                <a:lnTo>
                  <a:pt x="76202" y="213232"/>
                </a:lnTo>
                <a:lnTo>
                  <a:pt x="75343" y="209977"/>
                </a:lnTo>
                <a:close/>
              </a:path>
              <a:path w="826135" h="240664">
                <a:moveTo>
                  <a:pt x="822579" y="0"/>
                </a:moveTo>
                <a:lnTo>
                  <a:pt x="72099" y="197678"/>
                </a:lnTo>
                <a:lnTo>
                  <a:pt x="75343" y="209977"/>
                </a:lnTo>
                <a:lnTo>
                  <a:pt x="825881" y="12191"/>
                </a:lnTo>
                <a:lnTo>
                  <a:pt x="822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/>
          <p:cNvSpPr txBox="1"/>
          <p:nvPr/>
        </p:nvSpPr>
        <p:spPr>
          <a:xfrm>
            <a:off x="2124710" y="3674109"/>
            <a:ext cx="253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mbria Math"/>
                <a:cs typeface="Cambria Math"/>
              </a:rPr>
              <a:t>𝒚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34" name="object 33"/>
          <p:cNvSpPr/>
          <p:nvPr/>
        </p:nvSpPr>
        <p:spPr>
          <a:xfrm>
            <a:off x="7045452" y="5141976"/>
            <a:ext cx="666750" cy="523240"/>
          </a:xfrm>
          <a:custGeom>
            <a:avLst/>
            <a:gdLst/>
            <a:ahLst/>
            <a:cxnLst/>
            <a:rect l="l" t="t" r="r" b="b"/>
            <a:pathLst>
              <a:path w="666750" h="523239">
                <a:moveTo>
                  <a:pt x="64018" y="41879"/>
                </a:moveTo>
                <a:lnTo>
                  <a:pt x="56160" y="51925"/>
                </a:lnTo>
                <a:lnTo>
                  <a:pt x="658876" y="522617"/>
                </a:lnTo>
                <a:lnTo>
                  <a:pt x="666750" y="512610"/>
                </a:lnTo>
                <a:lnTo>
                  <a:pt x="64018" y="41879"/>
                </a:lnTo>
                <a:close/>
              </a:path>
              <a:path w="666750" h="523239">
                <a:moveTo>
                  <a:pt x="0" y="0"/>
                </a:moveTo>
                <a:lnTo>
                  <a:pt x="36575" y="76962"/>
                </a:lnTo>
                <a:lnTo>
                  <a:pt x="56160" y="51925"/>
                </a:lnTo>
                <a:lnTo>
                  <a:pt x="46100" y="44068"/>
                </a:lnTo>
                <a:lnTo>
                  <a:pt x="53975" y="34036"/>
                </a:lnTo>
                <a:lnTo>
                  <a:pt x="70154" y="34036"/>
                </a:lnTo>
                <a:lnTo>
                  <a:pt x="83566" y="16891"/>
                </a:lnTo>
                <a:lnTo>
                  <a:pt x="0" y="0"/>
                </a:lnTo>
                <a:close/>
              </a:path>
              <a:path w="666750" h="523239">
                <a:moveTo>
                  <a:pt x="53975" y="34036"/>
                </a:moveTo>
                <a:lnTo>
                  <a:pt x="46100" y="44068"/>
                </a:lnTo>
                <a:lnTo>
                  <a:pt x="56160" y="51925"/>
                </a:lnTo>
                <a:lnTo>
                  <a:pt x="64018" y="41879"/>
                </a:lnTo>
                <a:lnTo>
                  <a:pt x="53975" y="34036"/>
                </a:lnTo>
                <a:close/>
              </a:path>
              <a:path w="666750" h="523239">
                <a:moveTo>
                  <a:pt x="70154" y="34036"/>
                </a:moveTo>
                <a:lnTo>
                  <a:pt x="53975" y="34036"/>
                </a:lnTo>
                <a:lnTo>
                  <a:pt x="64018" y="41879"/>
                </a:lnTo>
                <a:lnTo>
                  <a:pt x="70154" y="34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 txBox="1"/>
          <p:nvPr/>
        </p:nvSpPr>
        <p:spPr>
          <a:xfrm>
            <a:off x="4472685" y="4252721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Residual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5"/>
          <p:cNvGrpSpPr/>
          <p:nvPr/>
        </p:nvGrpSpPr>
        <p:grpSpPr>
          <a:xfrm>
            <a:off x="2351532" y="3214877"/>
            <a:ext cx="6353175" cy="3016885"/>
            <a:chOff x="2351532" y="3214877"/>
            <a:chExt cx="6353175" cy="3016885"/>
          </a:xfrm>
        </p:grpSpPr>
        <p:sp>
          <p:nvSpPr>
            <p:cNvPr id="37" name="object 36"/>
            <p:cNvSpPr/>
            <p:nvPr/>
          </p:nvSpPr>
          <p:spPr>
            <a:xfrm>
              <a:off x="2380107" y="4028313"/>
              <a:ext cx="5468620" cy="2056764"/>
            </a:xfrm>
            <a:custGeom>
              <a:avLst/>
              <a:gdLst/>
              <a:ahLst/>
              <a:cxnLst/>
              <a:rect l="l" t="t" r="r" b="b"/>
              <a:pathLst>
                <a:path w="5468620" h="2056764">
                  <a:moveTo>
                    <a:pt x="0" y="2056638"/>
                  </a:moveTo>
                  <a:lnTo>
                    <a:pt x="5468112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/>
            <p:cNvSpPr/>
            <p:nvPr/>
          </p:nvSpPr>
          <p:spPr>
            <a:xfrm>
              <a:off x="7365491" y="3214877"/>
              <a:ext cx="798195" cy="960755"/>
            </a:xfrm>
            <a:custGeom>
              <a:avLst/>
              <a:gdLst/>
              <a:ahLst/>
              <a:cxnLst/>
              <a:rect l="l" t="t" r="r" b="b"/>
              <a:pathLst>
                <a:path w="798195" h="960754">
                  <a:moveTo>
                    <a:pt x="28701" y="836295"/>
                  </a:moveTo>
                  <a:lnTo>
                    <a:pt x="0" y="960755"/>
                  </a:lnTo>
                  <a:lnTo>
                    <a:pt x="116839" y="909066"/>
                  </a:lnTo>
                  <a:lnTo>
                    <a:pt x="105303" y="899541"/>
                  </a:lnTo>
                  <a:lnTo>
                    <a:pt x="75310" y="899541"/>
                  </a:lnTo>
                  <a:lnTo>
                    <a:pt x="45974" y="875284"/>
                  </a:lnTo>
                  <a:lnTo>
                    <a:pt x="58116" y="860581"/>
                  </a:lnTo>
                  <a:lnTo>
                    <a:pt x="28701" y="836295"/>
                  </a:lnTo>
                  <a:close/>
                </a:path>
                <a:path w="798195" h="960754">
                  <a:moveTo>
                    <a:pt x="58116" y="860581"/>
                  </a:moveTo>
                  <a:lnTo>
                    <a:pt x="45974" y="875284"/>
                  </a:lnTo>
                  <a:lnTo>
                    <a:pt x="75310" y="899541"/>
                  </a:lnTo>
                  <a:lnTo>
                    <a:pt x="87471" y="884818"/>
                  </a:lnTo>
                  <a:lnTo>
                    <a:pt x="58116" y="860581"/>
                  </a:lnTo>
                  <a:close/>
                </a:path>
                <a:path w="798195" h="960754">
                  <a:moveTo>
                    <a:pt x="87471" y="884818"/>
                  </a:moveTo>
                  <a:lnTo>
                    <a:pt x="75310" y="899541"/>
                  </a:lnTo>
                  <a:lnTo>
                    <a:pt x="105303" y="899541"/>
                  </a:lnTo>
                  <a:lnTo>
                    <a:pt x="87471" y="884818"/>
                  </a:lnTo>
                  <a:close/>
                </a:path>
                <a:path w="798195" h="960754">
                  <a:moveTo>
                    <a:pt x="768857" y="0"/>
                  </a:moveTo>
                  <a:lnTo>
                    <a:pt x="58116" y="860581"/>
                  </a:lnTo>
                  <a:lnTo>
                    <a:pt x="87471" y="884818"/>
                  </a:lnTo>
                  <a:lnTo>
                    <a:pt x="798194" y="24384"/>
                  </a:lnTo>
                  <a:lnTo>
                    <a:pt x="768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8711" y="5934455"/>
              <a:ext cx="2245614" cy="29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6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818" y="30137"/>
            <a:ext cx="7024744" cy="1143000"/>
          </a:xfrm>
        </p:spPr>
        <p:txBody>
          <a:bodyPr>
            <a:normAutofit/>
          </a:bodyPr>
          <a:lstStyle/>
          <a:p>
            <a:r>
              <a:rPr lang="en-US" sz="4000" dirty="0"/>
              <a:t>Loss Function</a:t>
            </a:r>
          </a:p>
        </p:txBody>
      </p:sp>
      <p:pic>
        <p:nvPicPr>
          <p:cNvPr id="17" name="Picture 1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173138"/>
            <a:ext cx="8597900" cy="49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0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Austi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691500596E74FB73816A9613B166B" ma:contentTypeVersion="4" ma:contentTypeDescription="Create a new document." ma:contentTypeScope="" ma:versionID="ca0bf9981c2870c46a35ade00c03d5c5">
  <xsd:schema xmlns:xsd="http://www.w3.org/2001/XMLSchema" xmlns:xs="http://www.w3.org/2001/XMLSchema" xmlns:p="http://schemas.microsoft.com/office/2006/metadata/properties" xmlns:ns2="82238926-1cba-41a3-b548-99160683d3e1" targetNamespace="http://schemas.microsoft.com/office/2006/metadata/properties" ma:root="true" ma:fieldsID="2b313bd287df041a2b0200b6d02cbc57" ns2:_="">
    <xsd:import namespace="82238926-1cba-41a3-b548-99160683d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38926-1cba-41a3-b548-99160683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2431E-BC78-4136-9D50-37DA2BFF72C6}">
  <ds:schemaRefs>
    <ds:schemaRef ds:uri="82238926-1cba-41a3-b548-99160683d3e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CE852A-3D90-4EEC-B1BD-3AC8270E6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25DDA-B2CF-4C77-ABF3-76B148A1E1E7}">
  <ds:schemaRefs>
    <ds:schemaRef ds:uri="82238926-1cba-41a3-b548-99160683d3e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9772</TotalTime>
  <Words>581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Calibri</vt:lpstr>
      <vt:lpstr>Cambria</vt:lpstr>
      <vt:lpstr>Cambria Math</vt:lpstr>
      <vt:lpstr>CMMI10</vt:lpstr>
      <vt:lpstr>CMR10</vt:lpstr>
      <vt:lpstr>CMR8</vt:lpstr>
      <vt:lpstr>CMSY8</vt:lpstr>
      <vt:lpstr>CMTI10</vt:lpstr>
      <vt:lpstr>Garamond</vt:lpstr>
      <vt:lpstr>Segoe Print</vt:lpstr>
      <vt:lpstr>Times-Bold</vt:lpstr>
      <vt:lpstr>Times-Roman</vt:lpstr>
      <vt:lpstr>Wingdings 2</vt:lpstr>
      <vt:lpstr>Organic</vt:lpstr>
      <vt:lpstr>Austin</vt:lpstr>
      <vt:lpstr>PowerPoint Presentation</vt:lpstr>
      <vt:lpstr>Last Lecture..</vt:lpstr>
      <vt:lpstr>LINEAR REGRESSION</vt:lpstr>
      <vt:lpstr>LINEAR REGRESSION</vt:lpstr>
      <vt:lpstr>Model Based Approach </vt:lpstr>
      <vt:lpstr>PowerPoint Presentation</vt:lpstr>
      <vt:lpstr>Linear Regression</vt:lpstr>
      <vt:lpstr>Define Loss Function:</vt:lpstr>
      <vt:lpstr>Loss Function</vt:lpstr>
      <vt:lpstr>PowerPoint Presentation</vt:lpstr>
      <vt:lpstr>PowerPoint Presentation</vt:lpstr>
      <vt:lpstr>Closed Form Solution</vt:lpstr>
      <vt:lpstr>Closed Form Solution</vt:lpstr>
      <vt:lpstr>Closed Form (Normal Equation)</vt:lpstr>
      <vt:lpstr>Closed Form (Normal Equation)</vt:lpstr>
      <vt:lpstr>Closed Form (Normal Equation)</vt:lpstr>
      <vt:lpstr>Data for Regression</vt:lpstr>
      <vt:lpstr>Closed Form (Normal Equation)</vt:lpstr>
      <vt:lpstr>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admin</dc:creator>
  <cp:lastModifiedBy>Waqar Ahmad</cp:lastModifiedBy>
  <cp:revision>201</cp:revision>
  <dcterms:created xsi:type="dcterms:W3CDTF">2006-08-16T00:00:00Z</dcterms:created>
  <dcterms:modified xsi:type="dcterms:W3CDTF">2022-11-02T18:43:15Z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0x01010019F691500596E74FB73816A9613B166B</vt:lpwstr>
  </property>
</Properties>
</file>