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2F0BB8-C926-446C-973D-F5C8983ECEFB}" v="36" dt="2024-04-03T16:15:29.45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946"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vasri S" userId="d1103501fb9ad236" providerId="LiveId" clId="{DB2F0BB8-C926-446C-973D-F5C8983ECEFB}"/>
    <pc:docChg chg="undo redo custSel modSld">
      <pc:chgData name="Yuvasri S" userId="d1103501fb9ad236" providerId="LiveId" clId="{DB2F0BB8-C926-446C-973D-F5C8983ECEFB}" dt="2024-04-03T16:17:53.648" v="657" actId="255"/>
      <pc:docMkLst>
        <pc:docMk/>
      </pc:docMkLst>
      <pc:sldChg chg="modSp mod">
        <pc:chgData name="Yuvasri S" userId="d1103501fb9ad236" providerId="LiveId" clId="{DB2F0BB8-C926-446C-973D-F5C8983ECEFB}" dt="2024-04-03T15:15:32.904" v="124" actId="122"/>
        <pc:sldMkLst>
          <pc:docMk/>
          <pc:sldMk cId="0" sldId="256"/>
        </pc:sldMkLst>
        <pc:spChg chg="mod">
          <ac:chgData name="Yuvasri S" userId="d1103501fb9ad236" providerId="LiveId" clId="{DB2F0BB8-C926-446C-973D-F5C8983ECEFB}" dt="2024-04-03T15:14:22.735" v="15" actId="20577"/>
          <ac:spMkLst>
            <pc:docMk/>
            <pc:sldMk cId="0" sldId="256"/>
            <ac:spMk id="7" creationId="{00000000-0000-0000-0000-000000000000}"/>
          </ac:spMkLst>
        </pc:spChg>
        <pc:spChg chg="mod">
          <ac:chgData name="Yuvasri S" userId="d1103501fb9ad236" providerId="LiveId" clId="{DB2F0BB8-C926-446C-973D-F5C8983ECEFB}" dt="2024-04-03T15:15:32.904" v="124" actId="122"/>
          <ac:spMkLst>
            <pc:docMk/>
            <pc:sldMk cId="0" sldId="256"/>
            <ac:spMk id="8" creationId="{00000000-0000-0000-0000-000000000000}"/>
          </ac:spMkLst>
        </pc:spChg>
      </pc:sldChg>
      <pc:sldChg chg="delSp modSp mod">
        <pc:chgData name="Yuvasri S" userId="d1103501fb9ad236" providerId="LiveId" clId="{DB2F0BB8-C926-446C-973D-F5C8983ECEFB}" dt="2024-04-03T16:17:10.352" v="653" actId="478"/>
        <pc:sldMkLst>
          <pc:docMk/>
          <pc:sldMk cId="0" sldId="257"/>
        </pc:sldMkLst>
        <pc:spChg chg="mod">
          <ac:chgData name="Yuvasri S" userId="d1103501fb9ad236" providerId="LiveId" clId="{DB2F0BB8-C926-446C-973D-F5C8983ECEFB}" dt="2024-04-03T16:16:55.737" v="649" actId="1076"/>
          <ac:spMkLst>
            <pc:docMk/>
            <pc:sldMk cId="0" sldId="257"/>
            <ac:spMk id="2" creationId="{00000000-0000-0000-0000-000000000000}"/>
          </ac:spMkLst>
        </pc:spChg>
        <pc:spChg chg="mod">
          <ac:chgData name="Yuvasri S" userId="d1103501fb9ad236" providerId="LiveId" clId="{DB2F0BB8-C926-446C-973D-F5C8983ECEFB}" dt="2024-04-03T16:17:04.028" v="650" actId="1076"/>
          <ac:spMkLst>
            <pc:docMk/>
            <pc:sldMk cId="0" sldId="257"/>
            <ac:spMk id="17" creationId="{00000000-0000-0000-0000-000000000000}"/>
          </ac:spMkLst>
        </pc:spChg>
        <pc:spChg chg="del mod">
          <ac:chgData name="Yuvasri S" userId="d1103501fb9ad236" providerId="LiveId" clId="{DB2F0BB8-C926-446C-973D-F5C8983ECEFB}" dt="2024-04-03T16:17:10.352" v="653" actId="478"/>
          <ac:spMkLst>
            <pc:docMk/>
            <pc:sldMk cId="0" sldId="257"/>
            <ac:spMk id="21" creationId="{00000000-0000-0000-0000-000000000000}"/>
          </ac:spMkLst>
        </pc:spChg>
      </pc:sldChg>
      <pc:sldChg chg="addSp delSp modSp mod">
        <pc:chgData name="Yuvasri S" userId="d1103501fb9ad236" providerId="LiveId" clId="{DB2F0BB8-C926-446C-973D-F5C8983ECEFB}" dt="2024-04-03T15:22:22.166" v="334" actId="2711"/>
        <pc:sldMkLst>
          <pc:docMk/>
          <pc:sldMk cId="0" sldId="258"/>
        </pc:sldMkLst>
        <pc:spChg chg="add del mod">
          <ac:chgData name="Yuvasri S" userId="d1103501fb9ad236" providerId="LiveId" clId="{DB2F0BB8-C926-446C-973D-F5C8983ECEFB}" dt="2024-04-03T15:18:46.436" v="184"/>
          <ac:spMkLst>
            <pc:docMk/>
            <pc:sldMk cId="0" sldId="258"/>
            <ac:spMk id="23" creationId="{17B7DBB0-F592-37D1-DEC9-24DE3D035DAF}"/>
          </ac:spMkLst>
        </pc:spChg>
        <pc:spChg chg="add mod">
          <ac:chgData name="Yuvasri S" userId="d1103501fb9ad236" providerId="LiveId" clId="{DB2F0BB8-C926-446C-973D-F5C8983ECEFB}" dt="2024-04-03T15:22:22.166" v="334" actId="2711"/>
          <ac:spMkLst>
            <pc:docMk/>
            <pc:sldMk cId="0" sldId="258"/>
            <ac:spMk id="24" creationId="{A18EB365-CFCE-E802-B450-2275319AE805}"/>
          </ac:spMkLst>
        </pc:spChg>
      </pc:sldChg>
      <pc:sldChg chg="addSp modSp mod">
        <pc:chgData name="Yuvasri S" userId="d1103501fb9ad236" providerId="LiveId" clId="{DB2F0BB8-C926-446C-973D-F5C8983ECEFB}" dt="2024-04-03T15:27:55.046" v="339" actId="1076"/>
        <pc:sldMkLst>
          <pc:docMk/>
          <pc:sldMk cId="0" sldId="259"/>
        </pc:sldMkLst>
        <pc:spChg chg="add mod">
          <ac:chgData name="Yuvasri S" userId="d1103501fb9ad236" providerId="LiveId" clId="{DB2F0BB8-C926-446C-973D-F5C8983ECEFB}" dt="2024-04-03T15:27:55.046" v="339" actId="1076"/>
          <ac:spMkLst>
            <pc:docMk/>
            <pc:sldMk cId="0" sldId="259"/>
            <ac:spMk id="11" creationId="{4BB2B821-F6EF-56A8-081B-EB4DB0E45300}"/>
          </ac:spMkLst>
        </pc:spChg>
      </pc:sldChg>
      <pc:sldChg chg="addSp modSp mod">
        <pc:chgData name="Yuvasri S" userId="d1103501fb9ad236" providerId="LiveId" clId="{DB2F0BB8-C926-446C-973D-F5C8983ECEFB}" dt="2024-04-03T15:35:33.108" v="345"/>
        <pc:sldMkLst>
          <pc:docMk/>
          <pc:sldMk cId="0" sldId="260"/>
        </pc:sldMkLst>
        <pc:spChg chg="add mod">
          <ac:chgData name="Yuvasri S" userId="d1103501fb9ad236" providerId="LiveId" clId="{DB2F0BB8-C926-446C-973D-F5C8983ECEFB}" dt="2024-04-03T15:35:33.108" v="345"/>
          <ac:spMkLst>
            <pc:docMk/>
            <pc:sldMk cId="0" sldId="260"/>
            <ac:spMk id="11" creationId="{6E1BB3D7-D2F3-1459-F459-578D53ED041F}"/>
          </ac:spMkLst>
        </pc:spChg>
      </pc:sldChg>
      <pc:sldChg chg="addSp modSp mod">
        <pc:chgData name="Yuvasri S" userId="d1103501fb9ad236" providerId="LiveId" clId="{DB2F0BB8-C926-446C-973D-F5C8983ECEFB}" dt="2024-04-03T15:38:50.707" v="387" actId="1076"/>
        <pc:sldMkLst>
          <pc:docMk/>
          <pc:sldMk cId="0" sldId="261"/>
        </pc:sldMkLst>
        <pc:spChg chg="add mod">
          <ac:chgData name="Yuvasri S" userId="d1103501fb9ad236" providerId="LiveId" clId="{DB2F0BB8-C926-446C-973D-F5C8983ECEFB}" dt="2024-04-03T15:38:50.707" v="387" actId="1076"/>
          <ac:spMkLst>
            <pc:docMk/>
            <pc:sldMk cId="0" sldId="261"/>
            <ac:spMk id="9" creationId="{E870C147-7956-C3E4-CF36-F927EF5794D8}"/>
          </ac:spMkLst>
        </pc:spChg>
      </pc:sldChg>
      <pc:sldChg chg="addSp modSp mod">
        <pc:chgData name="Yuvasri S" userId="d1103501fb9ad236" providerId="LiveId" clId="{DB2F0BB8-C926-446C-973D-F5C8983ECEFB}" dt="2024-04-03T15:41:03.617" v="409" actId="403"/>
        <pc:sldMkLst>
          <pc:docMk/>
          <pc:sldMk cId="0" sldId="262"/>
        </pc:sldMkLst>
        <pc:spChg chg="add mod">
          <ac:chgData name="Yuvasri S" userId="d1103501fb9ad236" providerId="LiveId" clId="{DB2F0BB8-C926-446C-973D-F5C8983ECEFB}" dt="2024-04-03T15:41:03.617" v="409" actId="403"/>
          <ac:spMkLst>
            <pc:docMk/>
            <pc:sldMk cId="0" sldId="262"/>
            <ac:spMk id="10" creationId="{1421888E-277F-2D59-92C4-2A35F43A3549}"/>
          </ac:spMkLst>
        </pc:spChg>
      </pc:sldChg>
      <pc:sldChg chg="addSp modSp mod">
        <pc:chgData name="Yuvasri S" userId="d1103501fb9ad236" providerId="LiveId" clId="{DB2F0BB8-C926-446C-973D-F5C8983ECEFB}" dt="2024-04-03T16:17:53.648" v="657" actId="255"/>
        <pc:sldMkLst>
          <pc:docMk/>
          <pc:sldMk cId="0" sldId="263"/>
        </pc:sldMkLst>
        <pc:spChg chg="add mod">
          <ac:chgData name="Yuvasri S" userId="d1103501fb9ad236" providerId="LiveId" clId="{DB2F0BB8-C926-446C-973D-F5C8983ECEFB}" dt="2024-04-03T16:17:53.648" v="657" actId="255"/>
          <ac:spMkLst>
            <pc:docMk/>
            <pc:sldMk cId="0" sldId="263"/>
            <ac:spMk id="9" creationId="{7CEF5BDA-94F0-28BC-6F32-CF75B9C2974F}"/>
          </ac:spMkLst>
        </pc:spChg>
      </pc:sldChg>
      <pc:sldChg chg="modSp mod">
        <pc:chgData name="Yuvasri S" userId="d1103501fb9ad236" providerId="LiveId" clId="{DB2F0BB8-C926-446C-973D-F5C8983ECEFB}" dt="2024-04-03T15:54:31.856" v="543" actId="113"/>
        <pc:sldMkLst>
          <pc:docMk/>
          <pc:sldMk cId="0" sldId="264"/>
        </pc:sldMkLst>
        <pc:spChg chg="mod">
          <ac:chgData name="Yuvasri S" userId="d1103501fb9ad236" providerId="LiveId" clId="{DB2F0BB8-C926-446C-973D-F5C8983ECEFB}" dt="2024-04-03T15:54:31.856" v="543" actId="113"/>
          <ac:spMkLst>
            <pc:docMk/>
            <pc:sldMk cId="0" sldId="264"/>
            <ac:spMk id="7" creationId="{00000000-0000-0000-0000-000000000000}"/>
          </ac:spMkLst>
        </pc:spChg>
      </pc:sldChg>
      <pc:sldChg chg="addSp delSp modSp mod">
        <pc:chgData name="Yuvasri S" userId="d1103501fb9ad236" providerId="LiveId" clId="{DB2F0BB8-C926-446C-973D-F5C8983ECEFB}" dt="2024-04-03T16:16:29.375" v="647" actId="2711"/>
        <pc:sldMkLst>
          <pc:docMk/>
          <pc:sldMk cId="0" sldId="265"/>
        </pc:sldMkLst>
        <pc:spChg chg="del">
          <ac:chgData name="Yuvasri S" userId="d1103501fb9ad236" providerId="LiveId" clId="{DB2F0BB8-C926-446C-973D-F5C8983ECEFB}" dt="2024-04-03T15:54:54.707" v="545" actId="478"/>
          <ac:spMkLst>
            <pc:docMk/>
            <pc:sldMk cId="0" sldId="265"/>
            <ac:spMk id="2" creationId="{00000000-0000-0000-0000-000000000000}"/>
          </ac:spMkLst>
        </pc:spChg>
        <pc:spChg chg="del">
          <ac:chgData name="Yuvasri S" userId="d1103501fb9ad236" providerId="LiveId" clId="{DB2F0BB8-C926-446C-973D-F5C8983ECEFB}" dt="2024-04-03T15:54:50.571" v="544" actId="478"/>
          <ac:spMkLst>
            <pc:docMk/>
            <pc:sldMk cId="0" sldId="265"/>
            <ac:spMk id="8" creationId="{00000000-0000-0000-0000-000000000000}"/>
          </ac:spMkLst>
        </pc:spChg>
        <pc:spChg chg="add del mod">
          <ac:chgData name="Yuvasri S" userId="d1103501fb9ad236" providerId="LiveId" clId="{DB2F0BB8-C926-446C-973D-F5C8983ECEFB}" dt="2024-04-03T16:08:51.700" v="565" actId="478"/>
          <ac:spMkLst>
            <pc:docMk/>
            <pc:sldMk cId="0" sldId="265"/>
            <ac:spMk id="10" creationId="{7D5182F5-9D42-F8FF-8E71-FF1B4857CD8F}"/>
          </ac:spMkLst>
        </pc:spChg>
        <pc:spChg chg="add mod">
          <ac:chgData name="Yuvasri S" userId="d1103501fb9ad236" providerId="LiveId" clId="{DB2F0BB8-C926-446C-973D-F5C8983ECEFB}" dt="2024-04-03T16:16:29.375" v="647" actId="2711"/>
          <ac:spMkLst>
            <pc:docMk/>
            <pc:sldMk cId="0" sldId="265"/>
            <ac:spMk id="11" creationId="{A3E3E2A4-6B98-484E-7EF3-4D05E9F4B7A6}"/>
          </ac:spMkLst>
        </pc:spChg>
        <pc:spChg chg="add mod">
          <ac:chgData name="Yuvasri S" userId="d1103501fb9ad236" providerId="LiveId" clId="{DB2F0BB8-C926-446C-973D-F5C8983ECEFB}" dt="2024-04-03T16:16:12.079" v="646" actId="2711"/>
          <ac:spMkLst>
            <pc:docMk/>
            <pc:sldMk cId="0" sldId="265"/>
            <ac:spMk id="12" creationId="{4DDAB656-B92A-3D20-DFDB-67AB187E4455}"/>
          </ac:spMkLst>
        </pc:spChg>
        <pc:picChg chg="add mod">
          <ac:chgData name="Yuvasri S" userId="d1103501fb9ad236" providerId="LiveId" clId="{DB2F0BB8-C926-446C-973D-F5C8983ECEFB}" dt="2024-04-03T16:15:12.300" v="641" actId="1076"/>
          <ac:picMkLst>
            <pc:docMk/>
            <pc:sldMk cId="0" sldId="265"/>
            <ac:picMk id="14" creationId="{6F8036AF-D683-2472-7F80-B59BAF90F96C}"/>
          </ac:picMkLst>
        </pc:picChg>
        <pc:picChg chg="add mod">
          <ac:chgData name="Yuvasri S" userId="d1103501fb9ad236" providerId="LiveId" clId="{DB2F0BB8-C926-446C-973D-F5C8983ECEFB}" dt="2024-04-03T16:08:48.858" v="564" actId="14100"/>
          <ac:picMkLst>
            <pc:docMk/>
            <pc:sldMk cId="0" sldId="265"/>
            <ac:picMk id="1026" creationId="{12C049FE-4780-581E-135C-CCEF8DC71937}"/>
          </ac:picMkLst>
        </pc:picChg>
        <pc:picChg chg="add mod">
          <ac:chgData name="Yuvasri S" userId="d1103501fb9ad236" providerId="LiveId" clId="{DB2F0BB8-C926-446C-973D-F5C8983ECEFB}" dt="2024-04-03T16:09:55.762" v="591" actId="1076"/>
          <ac:picMkLst>
            <pc:docMk/>
            <pc:sldMk cId="0" sldId="265"/>
            <ac:picMk id="1028" creationId="{15F630CF-1A99-0BB6-0E23-A838710930C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sz="3200" dirty="0">
                <a:latin typeface="Trebuchet MS"/>
                <a:cs typeface="Trebuchet MS"/>
              </a:rPr>
              <a:t>S</a:t>
            </a:r>
            <a:r>
              <a:rPr lang="en-IN" sz="3200" dirty="0">
                <a:latin typeface="Trebuchet MS"/>
                <a:cs typeface="Trebuchet MS"/>
              </a:rPr>
              <a:t>UBA K</a:t>
            </a:r>
            <a:endParaRPr sz="3200" dirty="0">
              <a:latin typeface="Trebuchet MS"/>
              <a:cs typeface="Trebuchet MS"/>
            </a:endParaRPr>
          </a:p>
        </p:txBody>
      </p:sp>
      <p:sp>
        <p:nvSpPr>
          <p:cNvPr id="8" name="object 8"/>
          <p:cNvSpPr txBox="1"/>
          <p:nvPr/>
        </p:nvSpPr>
        <p:spPr>
          <a:xfrm>
            <a:off x="5562600" y="3352800"/>
            <a:ext cx="3573780" cy="382156"/>
          </a:xfrm>
          <a:prstGeom prst="rect">
            <a:avLst/>
          </a:prstGeom>
        </p:spPr>
        <p:txBody>
          <a:bodyPr vert="horz" wrap="square" lIns="0" tIns="12700" rIns="0" bIns="0" rtlCol="0">
            <a:spAutoFit/>
          </a:bodyPr>
          <a:lstStyle/>
          <a:p>
            <a:pPr marL="12700" algn="ctr">
              <a:lnSpc>
                <a:spcPct val="100000"/>
              </a:lnSpc>
              <a:spcBef>
                <a:spcPts val="100"/>
              </a:spcBef>
            </a:pPr>
            <a:r>
              <a:rPr lang="en-IN" sz="2400" b="1" dirty="0">
                <a:solidFill>
                  <a:srgbClr val="2D936B"/>
                </a:solidFill>
                <a:latin typeface="Trebuchet MS"/>
                <a:cs typeface="Trebuchet MS"/>
              </a:rPr>
              <a:t>FINAL PROJECT</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028" name="Picture 4">
            <a:extLst>
              <a:ext uri="{FF2B5EF4-FFF2-40B4-BE49-F238E27FC236}">
                <a16:creationId xmlns:a16="http://schemas.microsoft.com/office/drawing/2014/main" id="{15F630CF-1A99-0BB6-0E23-A83871093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975" y="1756089"/>
            <a:ext cx="4311338" cy="251898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3E3E2A4-6B98-484E-7EF3-4D05E9F4B7A6}"/>
              </a:ext>
            </a:extLst>
          </p:cNvPr>
          <p:cNvSpPr txBox="1"/>
          <p:nvPr/>
        </p:nvSpPr>
        <p:spPr>
          <a:xfrm>
            <a:off x="685800" y="1323140"/>
            <a:ext cx="2971800" cy="338554"/>
          </a:xfrm>
          <a:prstGeom prst="rect">
            <a:avLst/>
          </a:prstGeom>
          <a:noFill/>
        </p:spPr>
        <p:txBody>
          <a:bodyPr wrap="square" rtlCol="0">
            <a:spAutoFit/>
          </a:bodyPr>
          <a:lstStyle/>
          <a:p>
            <a:r>
              <a:rPr lang="en-IN" sz="1600" b="1" dirty="0">
                <a:latin typeface="Arial" panose="020B0604020202020204" pitchFamily="34" charset="0"/>
                <a:cs typeface="Arial" panose="020B0604020202020204" pitchFamily="34" charset="0"/>
              </a:rPr>
              <a:t>ROC – AUC CURVE</a:t>
            </a:r>
            <a:r>
              <a:rPr lang="en-IN" sz="1600" b="1" dirty="0">
                <a:latin typeface="Arial Narrow" panose="020B0606020202030204" pitchFamily="34" charset="0"/>
                <a:cs typeface="Arial" panose="020B0604020202020204" pitchFamily="34" charset="0"/>
              </a:rPr>
              <a:t>:</a:t>
            </a:r>
          </a:p>
        </p:txBody>
      </p:sp>
      <p:sp>
        <p:nvSpPr>
          <p:cNvPr id="12" name="TextBox 11">
            <a:extLst>
              <a:ext uri="{FF2B5EF4-FFF2-40B4-BE49-F238E27FC236}">
                <a16:creationId xmlns:a16="http://schemas.microsoft.com/office/drawing/2014/main" id="{4DDAB656-B92A-3D20-DFDB-67AB187E4455}"/>
              </a:ext>
            </a:extLst>
          </p:cNvPr>
          <p:cNvSpPr txBox="1"/>
          <p:nvPr/>
        </p:nvSpPr>
        <p:spPr>
          <a:xfrm>
            <a:off x="783934" y="4275073"/>
            <a:ext cx="4223331" cy="307777"/>
          </a:xfrm>
          <a:prstGeom prst="rect">
            <a:avLst/>
          </a:prstGeom>
          <a:noFill/>
        </p:spPr>
        <p:txBody>
          <a:bodyPr wrap="square" rtlCol="0">
            <a:spAutoFit/>
          </a:bodyPr>
          <a:lstStyle/>
          <a:p>
            <a:r>
              <a:rPr lang="en-IN" sz="1400" b="1" dirty="0">
                <a:latin typeface="Arial" panose="020B0604020202020204" pitchFamily="34" charset="0"/>
                <a:cs typeface="Arial" panose="020B0604020202020204" pitchFamily="34" charset="0"/>
              </a:rPr>
              <a:t>CLASSIFICATION REPORT:</a:t>
            </a:r>
            <a:endParaRPr lang="en-IN" sz="160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6F8036AF-D683-2472-7F80-B59BAF90F9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600" y="4677244"/>
            <a:ext cx="4543076" cy="194366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6160" y="2542379"/>
            <a:ext cx="9764395" cy="1773241"/>
          </a:xfrm>
          <a:prstGeom prst="rect">
            <a:avLst/>
          </a:prstGeom>
        </p:spPr>
        <p:txBody>
          <a:bodyPr vert="horz" wrap="square" lIns="0" tIns="460692" rIns="0" bIns="0" rtlCol="0">
            <a:spAutoFit/>
          </a:bodyPr>
          <a:lstStyle/>
          <a:p>
            <a:pPr marL="193675" algn="ctr">
              <a:lnSpc>
                <a:spcPct val="100000"/>
              </a:lnSpc>
              <a:spcBef>
                <a:spcPts val="130"/>
              </a:spcBef>
            </a:pPr>
            <a:r>
              <a:rPr lang="en-IN" sz="4250" dirty="0"/>
              <a:t>SENTIMENT ANALYSIS USING AMAZON REVIEWS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A18EB365-CFCE-E802-B450-2275319AE805}"/>
              </a:ext>
            </a:extLst>
          </p:cNvPr>
          <p:cNvSpPr txBox="1"/>
          <p:nvPr/>
        </p:nvSpPr>
        <p:spPr>
          <a:xfrm>
            <a:off x="2526030" y="1676400"/>
            <a:ext cx="6760337" cy="4647426"/>
          </a:xfrm>
          <a:prstGeom prst="rect">
            <a:avLst/>
          </a:prstGeom>
          <a:noFill/>
        </p:spPr>
        <p:txBody>
          <a:bodyPr wrap="square" rtlCol="0">
            <a:spAutoFit/>
          </a:bodyPr>
          <a:lstStyle/>
          <a:p>
            <a:pPr marL="342900" indent="-342900">
              <a:buFont typeface="+mj-lt"/>
              <a:buAutoNum type="arabicPeriod"/>
            </a:pPr>
            <a:r>
              <a:rPr lang="en-IN" sz="3200" dirty="0">
                <a:latin typeface="Bahnschrift SemiBold Condensed" panose="020B0502040204020203" pitchFamily="34" charset="0"/>
              </a:rPr>
              <a:t>PROBLEM STATEMENT</a:t>
            </a:r>
          </a:p>
          <a:p>
            <a:pPr marL="342900" indent="-342900">
              <a:buFont typeface="+mj-lt"/>
              <a:buAutoNum type="arabicPeriod"/>
            </a:pPr>
            <a:r>
              <a:rPr lang="en-IN" sz="3200" dirty="0">
                <a:latin typeface="Bahnschrift SemiBold Condensed" panose="020B0502040204020203" pitchFamily="34" charset="0"/>
              </a:rPr>
              <a:t>PROJECT OVERVIEW</a:t>
            </a:r>
          </a:p>
          <a:p>
            <a:pPr marL="342900" indent="-342900">
              <a:buFont typeface="+mj-lt"/>
              <a:buAutoNum type="arabicPeriod"/>
            </a:pPr>
            <a:r>
              <a:rPr lang="en-IN" sz="3200" dirty="0">
                <a:latin typeface="Bahnschrift SemiBold Condensed" panose="020B0502040204020203" pitchFamily="34" charset="0"/>
              </a:rPr>
              <a:t>WHO ARE THE END USERS</a:t>
            </a:r>
          </a:p>
          <a:p>
            <a:pPr marL="342900" indent="-342900">
              <a:buFont typeface="+mj-lt"/>
              <a:buAutoNum type="arabicPeriod"/>
            </a:pPr>
            <a:r>
              <a:rPr lang="en-IN" sz="3200" dirty="0">
                <a:latin typeface="Bahnschrift SemiBold Condensed" panose="020B0502040204020203" pitchFamily="34" charset="0"/>
              </a:rPr>
              <a:t>YOUR SOLUTION AND ITS VALUE PROPOSITION</a:t>
            </a:r>
          </a:p>
          <a:p>
            <a:pPr marL="342900" indent="-342900">
              <a:buFont typeface="+mj-lt"/>
              <a:buAutoNum type="arabicPeriod"/>
            </a:pPr>
            <a:r>
              <a:rPr lang="en-IN" sz="3200" dirty="0">
                <a:latin typeface="Bahnschrift SemiBold Condensed" panose="020B0502040204020203" pitchFamily="34" charset="0"/>
              </a:rPr>
              <a:t>THE VOW IN YOUR SOLUTION</a:t>
            </a:r>
          </a:p>
          <a:p>
            <a:pPr marL="342900" indent="-342900">
              <a:buFont typeface="+mj-lt"/>
              <a:buAutoNum type="arabicPeriod"/>
            </a:pPr>
            <a:r>
              <a:rPr lang="en-IN" sz="3200" dirty="0">
                <a:latin typeface="Bahnschrift SemiBold Condensed" panose="020B0502040204020203" pitchFamily="34" charset="0"/>
              </a:rPr>
              <a:t>MODELING</a:t>
            </a:r>
          </a:p>
          <a:p>
            <a:pPr marL="342900" indent="-342900">
              <a:buFont typeface="+mj-lt"/>
              <a:buAutoNum type="arabicPeriod"/>
            </a:pPr>
            <a:r>
              <a:rPr lang="en-IN" sz="3200" dirty="0">
                <a:latin typeface="Bahnschrift SemiBold Condensed" panose="020B0502040204020203" pitchFamily="34" charset="0"/>
              </a:rPr>
              <a:t>RESULT</a:t>
            </a:r>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a:p>
            <a:pPr marL="342900" indent="-342900">
              <a:buFont typeface="+mj-lt"/>
              <a:buAutoNum type="arabicPeriod"/>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4BB2B821-F6EF-56A8-081B-EB4DB0E45300}"/>
              </a:ext>
            </a:extLst>
          </p:cNvPr>
          <p:cNvSpPr txBox="1"/>
          <p:nvPr/>
        </p:nvSpPr>
        <p:spPr>
          <a:xfrm>
            <a:off x="542926" y="2554606"/>
            <a:ext cx="7315200" cy="2585323"/>
          </a:xfrm>
          <a:prstGeom prst="rect">
            <a:avLst/>
          </a:prstGeom>
          <a:noFill/>
        </p:spPr>
        <p:txBody>
          <a:bodyPr wrap="square" rtlCol="0">
            <a:spAutoFit/>
          </a:bodyPr>
          <a:lstStyle/>
          <a:p>
            <a:r>
              <a:rPr lang="en-US" dirty="0"/>
              <a:t>The Indian Space Research Organization (ISRO) has provided a Problem Statement to classify customer comments. This classification system can help organizations better understand customer feedback. The aim is to categorize individual comments or reviews and determine an overall rating based on them. Bhuvan and similar web portals receive vast amounts of user feedback, and reviewing all of it can be a tedious task. Streamlining this process can lead to increased customer loyalty, business growth, enhanced brand value, and higher profits.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6E1BB3D7-D2F3-1459-F459-578D53ED041F}"/>
              </a:ext>
            </a:extLst>
          </p:cNvPr>
          <p:cNvSpPr txBox="1"/>
          <p:nvPr/>
        </p:nvSpPr>
        <p:spPr>
          <a:xfrm>
            <a:off x="838200" y="2209800"/>
            <a:ext cx="7315200" cy="2308324"/>
          </a:xfrm>
          <a:prstGeom prst="rect">
            <a:avLst/>
          </a:prstGeom>
          <a:noFill/>
        </p:spPr>
        <p:txBody>
          <a:bodyPr wrap="square" rtlCol="0">
            <a:spAutoFit/>
          </a:bodyPr>
          <a:lstStyle/>
          <a:p>
            <a:r>
              <a:rPr lang="en-US" dirty="0"/>
              <a:t>The project analyzed Amazon product reviews to understand customer sentiments. The methodology involved gathering data and utilizing machine learning and NLP techniques. The results generated insights and actionable recommendations for product improvements. The benefits included enabling Amazon to gain valuable insights and enhance customer satisfaction. Future scope involves implementing real-time sentiment analysis and enhancing the model with deep learning architectures.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E870C147-7956-C3E4-CF36-F927EF5794D8}"/>
              </a:ext>
            </a:extLst>
          </p:cNvPr>
          <p:cNvSpPr txBox="1"/>
          <p:nvPr/>
        </p:nvSpPr>
        <p:spPr>
          <a:xfrm>
            <a:off x="838200" y="2035520"/>
            <a:ext cx="7429500" cy="4247317"/>
          </a:xfrm>
          <a:prstGeom prst="rect">
            <a:avLst/>
          </a:prstGeom>
          <a:noFill/>
        </p:spPr>
        <p:txBody>
          <a:bodyPr wrap="square" rtlCol="0">
            <a:spAutoFit/>
          </a:bodyPr>
          <a:lstStyle/>
          <a:p>
            <a:r>
              <a:rPr lang="en-US" dirty="0"/>
              <a:t>The end users for the sentiment analysis using Amazon review project could include:</a:t>
            </a:r>
          </a:p>
          <a:p>
            <a:endParaRPr lang="en-US" dirty="0"/>
          </a:p>
          <a:p>
            <a:r>
              <a:rPr lang="en-US" dirty="0"/>
              <a:t>1.</a:t>
            </a:r>
            <a:r>
              <a:rPr lang="en-US" b="1" dirty="0"/>
              <a:t>Consumers</a:t>
            </a:r>
            <a:r>
              <a:rPr lang="en-US" dirty="0"/>
              <a:t>: People looking to make informed purchasing decisions based on the sentiments expressed in Amazon reviews.</a:t>
            </a:r>
          </a:p>
          <a:p>
            <a:r>
              <a:rPr lang="en-US" dirty="0"/>
              <a:t>2.</a:t>
            </a:r>
            <a:r>
              <a:rPr lang="en-US" b="1" dirty="0"/>
              <a:t>Amazon Sellers</a:t>
            </a:r>
            <a:r>
              <a:rPr lang="en-US" dirty="0"/>
              <a:t>: Individuals or businesses aiming to understand customer feedback on their products.</a:t>
            </a:r>
          </a:p>
          <a:p>
            <a:r>
              <a:rPr lang="en-US" dirty="0"/>
              <a:t>3.</a:t>
            </a:r>
            <a:r>
              <a:rPr lang="en-US" b="1" dirty="0"/>
              <a:t>Product </a:t>
            </a:r>
            <a:r>
              <a:rPr lang="en-US" b="1" dirty="0" err="1"/>
              <a:t>Developers</a:t>
            </a:r>
            <a:r>
              <a:rPr lang="en-US" dirty="0" err="1"/>
              <a:t>:Companies</a:t>
            </a:r>
            <a:r>
              <a:rPr lang="en-US" dirty="0"/>
              <a:t> interested in gauging public perception of their offerings for future improvements.</a:t>
            </a:r>
          </a:p>
          <a:p>
            <a:r>
              <a:rPr lang="en-US" dirty="0"/>
              <a:t>4.</a:t>
            </a:r>
            <a:r>
              <a:rPr lang="en-US" b="1" dirty="0"/>
              <a:t>Market Researchers</a:t>
            </a:r>
            <a:r>
              <a:rPr lang="en-US" dirty="0"/>
              <a:t>: Professionals seeking to analyze trends and sentiments in the market for various products.</a:t>
            </a:r>
          </a:p>
          <a:p>
            <a:r>
              <a:rPr lang="en-US" dirty="0"/>
              <a:t>5.</a:t>
            </a:r>
            <a:r>
              <a:rPr lang="en-US" b="1" dirty="0"/>
              <a:t>Business Analysts: </a:t>
            </a:r>
            <a:r>
              <a:rPr lang="en-US" dirty="0"/>
              <a:t>Experts aiming to understand consumer behavior and preferences for strategic planning.</a:t>
            </a:r>
          </a:p>
          <a:p>
            <a:r>
              <a:rPr lang="en-US" dirty="0"/>
              <a:t>6.</a:t>
            </a:r>
            <a:r>
              <a:rPr lang="en-US" b="1" dirty="0"/>
              <a:t>Academics and Students: </a:t>
            </a:r>
            <a:r>
              <a:rPr lang="en-US" dirty="0"/>
              <a:t>Researchers or learners studying sentiment analysis or consumer behavior.</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1421888E-277F-2D59-92C4-2A35F43A3549}"/>
              </a:ext>
            </a:extLst>
          </p:cNvPr>
          <p:cNvSpPr txBox="1"/>
          <p:nvPr/>
        </p:nvSpPr>
        <p:spPr>
          <a:xfrm>
            <a:off x="2819400" y="2209800"/>
            <a:ext cx="6324600" cy="3323987"/>
          </a:xfrm>
          <a:prstGeom prst="rect">
            <a:avLst/>
          </a:prstGeom>
          <a:noFill/>
        </p:spPr>
        <p:txBody>
          <a:bodyPr wrap="square" rtlCol="0">
            <a:spAutoFit/>
          </a:bodyPr>
          <a:lstStyle/>
          <a:p>
            <a:r>
              <a:rPr lang="en-US" sz="2400" b="1" dirty="0"/>
              <a:t>Solution</a:t>
            </a:r>
            <a:r>
              <a:rPr lang="en-US" dirty="0"/>
              <a:t>: Utilize Amazon reviews for sentiment analysis using Natural Language Processing (NLP) techniques.</a:t>
            </a:r>
          </a:p>
          <a:p>
            <a:endParaRPr lang="en-US" dirty="0"/>
          </a:p>
          <a:p>
            <a:endParaRPr lang="en-US" dirty="0"/>
          </a:p>
          <a:p>
            <a:r>
              <a:rPr lang="en-US" sz="2400" b="1" dirty="0"/>
              <a:t>Value Proposition</a:t>
            </a:r>
            <a:r>
              <a:rPr lang="en-US" dirty="0"/>
              <a:t>: Our solution provides businesses with valuable insights into customer sentiments by analyzing Amazon reviews. By employing advanced NLP algorithms, we deliver accurate sentiment analysis, helping businesses understand customer satisfaction levels, identify product improvement areas, and make data-driven decisions to enhance their offerings and customer experiences.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7CEF5BDA-94F0-28BC-6F32-CF75B9C2974F}"/>
              </a:ext>
            </a:extLst>
          </p:cNvPr>
          <p:cNvSpPr txBox="1"/>
          <p:nvPr/>
        </p:nvSpPr>
        <p:spPr>
          <a:xfrm>
            <a:off x="2362200" y="2286000"/>
            <a:ext cx="6629400" cy="3416320"/>
          </a:xfrm>
          <a:prstGeom prst="rect">
            <a:avLst/>
          </a:prstGeom>
          <a:noFill/>
        </p:spPr>
        <p:txBody>
          <a:bodyPr wrap="square" rtlCol="0">
            <a:spAutoFit/>
          </a:bodyPr>
          <a:lstStyle/>
          <a:p>
            <a:pPr marL="342900" indent="-342900">
              <a:buFont typeface="+mj-lt"/>
              <a:buAutoNum type="arabicPeriod"/>
            </a:pPr>
            <a:r>
              <a:rPr lang="en-US" sz="2400" dirty="0"/>
              <a:t>Gain Deeper Insights from Amazon Reviews!</a:t>
            </a:r>
          </a:p>
          <a:p>
            <a:pPr marL="342900" indent="-342900">
              <a:buFont typeface="+mj-lt"/>
              <a:buAutoNum type="arabicPeriod"/>
            </a:pPr>
            <a:r>
              <a:rPr lang="en-US" sz="2400" dirty="0"/>
              <a:t>Explore the Voice of the Customer </a:t>
            </a:r>
          </a:p>
          <a:p>
            <a:pPr marL="342900" indent="-342900">
              <a:buFont typeface="+mj-lt"/>
              <a:buAutoNum type="arabicPeriod"/>
            </a:pPr>
            <a:r>
              <a:rPr lang="en-US" sz="2400" dirty="0"/>
              <a:t>Unearth Trends and Sentiments with Precision </a:t>
            </a:r>
          </a:p>
          <a:p>
            <a:pPr marL="342900" indent="-342900">
              <a:buFont typeface="+mj-lt"/>
              <a:buAutoNum type="arabicPeriod"/>
            </a:pPr>
            <a:r>
              <a:rPr lang="en-US" sz="2400" dirty="0"/>
              <a:t>Convert Raw Data into Valuable Intelligence </a:t>
            </a:r>
          </a:p>
          <a:p>
            <a:pPr marL="342900" indent="-342900">
              <a:buFont typeface="+mj-lt"/>
              <a:buAutoNum type="arabicPeriod"/>
            </a:pPr>
            <a:r>
              <a:rPr lang="en-US" sz="2400" dirty="0"/>
              <a:t>Leverage AI-Driven Sentiment Analysis for Informed Decisions.</a:t>
            </a:r>
          </a:p>
          <a:p>
            <a:pPr marL="342900" indent="-342900">
              <a:buFont typeface="+mj-lt"/>
              <a:buAutoNum type="arabicPeriod"/>
            </a:pPr>
            <a:r>
              <a:rPr lang="en-US" sz="2400" dirty="0"/>
              <a:t>Harness the Power of Customer Reviews to Drive Strategic Growth.</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685800" y="1695450"/>
            <a:ext cx="8458200" cy="3795911"/>
          </a:xfrm>
          <a:prstGeom prst="rect">
            <a:avLst/>
          </a:prstGeom>
        </p:spPr>
        <p:txBody>
          <a:bodyPr vert="horz" wrap="square" lIns="0" tIns="12700" rIns="0" bIns="0" rtlCol="0">
            <a:spAutoFit/>
          </a:bodyPr>
          <a:lstStyle/>
          <a:p>
            <a:pPr marL="355600" indent="-342900">
              <a:lnSpc>
                <a:spcPct val="100000"/>
              </a:lnSpc>
              <a:spcBef>
                <a:spcPts val="100"/>
              </a:spcBef>
              <a:buFont typeface="+mj-lt"/>
              <a:buAutoNum type="arabicPeriod"/>
            </a:pPr>
            <a:r>
              <a:rPr lang="en-US" sz="1600" b="1" dirty="0">
                <a:latin typeface="Trebuchet MS"/>
                <a:cs typeface="Trebuchet MS"/>
              </a:rPr>
              <a:t>Data Collection</a:t>
            </a:r>
            <a:r>
              <a:rPr lang="en-US" sz="1600" dirty="0">
                <a:latin typeface="Trebuchet MS"/>
                <a:cs typeface="Trebuchet MS"/>
              </a:rPr>
              <a:t>: Gathered a diverse dataset of Amazon reviews across multiple product categories.</a:t>
            </a:r>
          </a:p>
          <a:p>
            <a:pPr marL="355600" indent="-342900">
              <a:lnSpc>
                <a:spcPct val="100000"/>
              </a:lnSpc>
              <a:spcBef>
                <a:spcPts val="100"/>
              </a:spcBef>
              <a:buFont typeface="+mj-lt"/>
              <a:buAutoNum type="arabicPeriod"/>
            </a:pPr>
            <a:r>
              <a:rPr lang="en-US" sz="1600" b="1" dirty="0">
                <a:latin typeface="Trebuchet MS"/>
                <a:cs typeface="Trebuchet MS"/>
              </a:rPr>
              <a:t>Data Preprocessing</a:t>
            </a:r>
            <a:r>
              <a:rPr lang="en-US" sz="1600" dirty="0">
                <a:latin typeface="Trebuchet MS"/>
                <a:cs typeface="Trebuchet MS"/>
              </a:rPr>
              <a:t>: Cleaned and preprocessed the text data, including removing stop words, punctuation, and converting text to lowercase.</a:t>
            </a:r>
          </a:p>
          <a:p>
            <a:pPr marL="355600" indent="-342900">
              <a:lnSpc>
                <a:spcPct val="100000"/>
              </a:lnSpc>
              <a:spcBef>
                <a:spcPts val="100"/>
              </a:spcBef>
              <a:buFont typeface="+mj-lt"/>
              <a:buAutoNum type="arabicPeriod"/>
            </a:pPr>
            <a:r>
              <a:rPr lang="en-US" sz="1600" b="1" dirty="0">
                <a:latin typeface="Trebuchet MS"/>
                <a:cs typeface="Trebuchet MS"/>
              </a:rPr>
              <a:t>Feature Engineering</a:t>
            </a:r>
            <a:r>
              <a:rPr lang="en-US" sz="1600" dirty="0">
                <a:latin typeface="Trebuchet MS"/>
                <a:cs typeface="Trebuchet MS"/>
              </a:rPr>
              <a:t>: Extracted relevant features such as word frequency, n-grams, and sentiment lexicons.</a:t>
            </a:r>
          </a:p>
          <a:p>
            <a:pPr marL="355600" indent="-342900">
              <a:lnSpc>
                <a:spcPct val="100000"/>
              </a:lnSpc>
              <a:spcBef>
                <a:spcPts val="100"/>
              </a:spcBef>
              <a:buFont typeface="+mj-lt"/>
              <a:buAutoNum type="arabicPeriod"/>
            </a:pPr>
            <a:r>
              <a:rPr lang="en-US" sz="1600" b="1" dirty="0">
                <a:latin typeface="Trebuchet MS"/>
                <a:cs typeface="Trebuchet MS"/>
              </a:rPr>
              <a:t>Model Building</a:t>
            </a:r>
            <a:r>
              <a:rPr lang="en-US" sz="1600" dirty="0">
                <a:latin typeface="Trebuchet MS"/>
                <a:cs typeface="Trebuchet MS"/>
              </a:rPr>
              <a:t>:</a:t>
            </a:r>
          </a:p>
          <a:p>
            <a:pPr marL="12700">
              <a:lnSpc>
                <a:spcPct val="100000"/>
              </a:lnSpc>
              <a:spcBef>
                <a:spcPts val="100"/>
              </a:spcBef>
            </a:pPr>
            <a:r>
              <a:rPr lang="en-US" sz="1600" dirty="0">
                <a:latin typeface="Trebuchet MS"/>
                <a:cs typeface="Trebuchet MS"/>
              </a:rPr>
              <a:t>	</a:t>
            </a:r>
            <a:r>
              <a:rPr lang="en-US" sz="1600" b="1" dirty="0">
                <a:latin typeface="Trebuchet MS"/>
                <a:cs typeface="Trebuchet MS"/>
              </a:rPr>
              <a:t>*</a:t>
            </a:r>
            <a:r>
              <a:rPr lang="en-US" sz="1600" dirty="0">
                <a:latin typeface="Trebuchet MS"/>
                <a:cs typeface="Trebuchet MS"/>
              </a:rPr>
              <a:t> Implemented various machine learning models like Logistic Regression, Random 	Forest, and Support Vector Machines.</a:t>
            </a:r>
          </a:p>
          <a:p>
            <a:pPr marL="12700">
              <a:lnSpc>
                <a:spcPct val="100000"/>
              </a:lnSpc>
              <a:spcBef>
                <a:spcPts val="100"/>
              </a:spcBef>
            </a:pPr>
            <a:r>
              <a:rPr lang="en-US" sz="1600" dirty="0">
                <a:latin typeface="Trebuchet MS"/>
                <a:cs typeface="Trebuchet MS"/>
              </a:rPr>
              <a:t>	</a:t>
            </a:r>
            <a:r>
              <a:rPr lang="en-US" sz="1600" b="1" dirty="0">
                <a:latin typeface="Trebuchet MS"/>
                <a:cs typeface="Trebuchet MS"/>
              </a:rPr>
              <a:t>*</a:t>
            </a:r>
            <a:r>
              <a:rPr lang="en-US" sz="1600" dirty="0">
                <a:latin typeface="Trebuchet MS"/>
                <a:cs typeface="Trebuchet MS"/>
              </a:rPr>
              <a:t> Utilized deep learning models such as LSTM and BERT for advanced sentiment 	analysis.</a:t>
            </a:r>
          </a:p>
          <a:p>
            <a:pPr marL="355600" indent="-342900">
              <a:lnSpc>
                <a:spcPct val="100000"/>
              </a:lnSpc>
              <a:spcBef>
                <a:spcPts val="100"/>
              </a:spcBef>
              <a:buAutoNum type="arabicPeriod" startAt="5"/>
            </a:pPr>
            <a:r>
              <a:rPr lang="en-US" sz="1600" b="1" dirty="0">
                <a:latin typeface="Trebuchet MS"/>
                <a:cs typeface="Trebuchet MS"/>
              </a:rPr>
              <a:t>Evaluation: </a:t>
            </a:r>
            <a:r>
              <a:rPr lang="en-US" sz="1600" dirty="0">
                <a:latin typeface="Trebuchet MS"/>
                <a:cs typeface="Trebuchet MS"/>
              </a:rPr>
              <a:t>Evaluated models using metrics like accuracy, precision, recall, and F1-score to determine the best-performing model.</a:t>
            </a:r>
          </a:p>
          <a:p>
            <a:pPr marL="355600" indent="-342900">
              <a:lnSpc>
                <a:spcPct val="100000"/>
              </a:lnSpc>
              <a:spcBef>
                <a:spcPts val="100"/>
              </a:spcBef>
              <a:buAutoNum type="arabicPeriod" startAt="5"/>
            </a:pPr>
            <a:r>
              <a:rPr lang="en-US" sz="1600" b="1" dirty="0">
                <a:latin typeface="Trebuchet MS"/>
                <a:cs typeface="Trebuchet MS"/>
              </a:rPr>
              <a:t>Results: </a:t>
            </a:r>
            <a:r>
              <a:rPr lang="en-US" sz="1600" dirty="0">
                <a:latin typeface="Trebuchet MS"/>
                <a:cs typeface="Trebuchet MS"/>
              </a:rPr>
              <a:t>Achieved high accuracy in classifying sentiments, providing valuable insights into customer opinions on Amazon products.</a:t>
            </a:r>
            <a:endParaRPr lang="en-IN" sz="16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TotalTime>
  <Words>627</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Narrow</vt:lpstr>
      <vt:lpstr>Bahnschrift SemiBold Condensed</vt:lpstr>
      <vt:lpstr>Calibri</vt:lpstr>
      <vt:lpstr>Trebuchet MS</vt:lpstr>
      <vt:lpstr>Office Theme</vt:lpstr>
      <vt:lpstr>PowerPoint Presentation</vt:lpstr>
      <vt:lpstr>SENTIMENT ANALYSIS USING AMAZON REVIEWS</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Yuvasri S</cp:lastModifiedBy>
  <cp:revision>1</cp:revision>
  <dcterms:created xsi:type="dcterms:W3CDTF">2024-04-03T15:10:03Z</dcterms:created>
  <dcterms:modified xsi:type="dcterms:W3CDTF">2024-04-03T16:18:02Z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