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C93DD2-6F88-4DBD-A26B-F735461C193D}">
  <a:tblStyle styleId="{22C93DD2-6F88-4DBD-A26B-F735461C193D}" styleName="Table_0"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33399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333399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91d0e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91d0e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91d0e89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91d0e89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91d0e89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91d0e89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91d0e89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91d0e8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91d0e89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91d0e89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91d0e8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91d0e8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91d0e89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91d0e89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91d0e8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91d0e8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91d0e89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91d0e8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91d0e8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91d0e8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91d0e8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91d0e8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91d0e8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91d0e8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91d0e8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91d0e8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91d0e89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91d0e8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91d0e8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91d0e8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91d0e8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91d0e8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91d0e89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91d0e89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0"/>
            <a:ext cx="9144000" cy="1314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457200" y="800100"/>
            <a:ext cx="8229600" cy="1200"/>
          </a:xfrm>
          <a:prstGeom prst="straightConnector1">
            <a:avLst/>
          </a:prstGeom>
          <a:noFill/>
          <a:ln cap="flat" cmpd="sng" w="9525">
            <a:solidFill>
              <a:srgbClr val="B7E3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3375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3375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3375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3375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3375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3375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3375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3375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 txBox="1"/>
          <p:nvPr/>
        </p:nvSpPr>
        <p:spPr>
          <a:xfrm>
            <a:off x="3800520" y="4718692"/>
            <a:ext cx="466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5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1.2</a:t>
            </a:r>
            <a:endParaRPr i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33400" y="285750"/>
            <a:ext cx="8077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SN new templat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55600" lvl="2" marL="1371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i="0" sz="3200" u="none" cap="none" strike="noStrike">
                <a:solidFill>
                  <a:srgbClr val="1B57B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B57B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660023"/>
            <a:ext cx="685800" cy="228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nd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0000FF"/>
                </a:solidFill>
              </a:defRPr>
            </a:lvl1pPr>
            <a:lvl2pPr lvl="1" rtl="0" algn="r">
              <a:buNone/>
              <a:defRPr sz="1300">
                <a:solidFill>
                  <a:srgbClr val="0000FF"/>
                </a:solidFill>
              </a:defRPr>
            </a:lvl2pPr>
            <a:lvl3pPr lvl="2" rtl="0" algn="r">
              <a:buNone/>
              <a:defRPr sz="1300">
                <a:solidFill>
                  <a:srgbClr val="0000FF"/>
                </a:solidFill>
              </a:defRPr>
            </a:lvl3pPr>
            <a:lvl4pPr lvl="3" rtl="0" algn="r">
              <a:buNone/>
              <a:defRPr sz="1300">
                <a:solidFill>
                  <a:srgbClr val="0000FF"/>
                </a:solidFill>
              </a:defRPr>
            </a:lvl4pPr>
            <a:lvl5pPr lvl="4" rtl="0" algn="r">
              <a:buNone/>
              <a:defRPr sz="1300">
                <a:solidFill>
                  <a:srgbClr val="0000FF"/>
                </a:solidFill>
              </a:defRPr>
            </a:lvl5pPr>
            <a:lvl6pPr lvl="5" rtl="0" algn="r">
              <a:buNone/>
              <a:defRPr sz="1300">
                <a:solidFill>
                  <a:srgbClr val="0000FF"/>
                </a:solidFill>
              </a:defRPr>
            </a:lvl6pPr>
            <a:lvl7pPr lvl="6" rtl="0" algn="r">
              <a:buNone/>
              <a:defRPr sz="1300">
                <a:solidFill>
                  <a:srgbClr val="0000FF"/>
                </a:solidFill>
              </a:defRPr>
            </a:lvl7pPr>
            <a:lvl8pPr lvl="7" rtl="0" algn="r">
              <a:buNone/>
              <a:defRPr sz="1300">
                <a:solidFill>
                  <a:srgbClr val="0000FF"/>
                </a:solidFill>
              </a:defRPr>
            </a:lvl8pPr>
            <a:lvl9pPr lvl="8" rtl="0" algn="r">
              <a:buNone/>
              <a:defRPr sz="1300"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pi.org/project/pycha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.lagout.org/programmation/python/Python%20Web%20Development%20with%20Django%20%5BForcier%2C%20Bissex%20%26%20Chun%202008-11-03%5D.pdf" TargetMode="External"/><Relationship Id="rId4" Type="http://schemas.openxmlformats.org/officeDocument/2006/relationships/hyperlink" Target="http://vobject.skyhouseconsulting.com/" TargetMode="External"/><Relationship Id="rId5" Type="http://schemas.openxmlformats.org/officeDocument/2006/relationships/hyperlink" Target="https://pypi.org/project/pych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agios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vobject.skyhouseconsulting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PCP1202 - UNIT 5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WEB APPLICATION USING ADVANCED DJANGO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vCard contd..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‘email’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serialize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ilename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vcf”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response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HttpResponse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mimetype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”text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vCard”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‘Content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Disposition’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‘attachment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filename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s’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filename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response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6208800" y="883225"/>
            <a:ext cx="2935200" cy="1208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HTML - </a:t>
            </a:r>
            <a:r>
              <a:rPr b="1" lang="en"/>
              <a:t>MIME type is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Content-Disposition - to attach attachment (vCard)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 Separated Values(CSV)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0" y="909200"/>
            <a:ext cx="9144000" cy="423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Working with CSV files for uploading and downloading of data is easy 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Traditional CSV handling using </a:t>
            </a:r>
            <a:r>
              <a:rPr b="1" lang="en">
                <a:solidFill>
                  <a:srgbClr val="000000"/>
                </a:solidFill>
              </a:rPr>
              <a:t>StringIO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csv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StringIO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output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StringIO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StringIO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output_writer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csv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writer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people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[(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“Bob”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“Dobbs”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“bob</a:t>
            </a:r>
            <a:r>
              <a:rPr b="1" i="1" lang="en">
                <a:solidFill>
                  <a:srgbClr val="000020"/>
                </a:solidFill>
                <a:highlight>
                  <a:srgbClr val="DD9999"/>
                </a:highlight>
                <a:latin typeface="Arial"/>
                <a:ea typeface="Arial"/>
                <a:cs typeface="Arial"/>
                <a:sym typeface="Arial"/>
              </a:rPr>
              <a:t>@example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.edu”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>
              <a:solidFill>
                <a:srgbClr val="30808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“Pat”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“Patson”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“pat</a:t>
            </a:r>
            <a:r>
              <a:rPr b="1" i="1" lang="en">
                <a:solidFill>
                  <a:srgbClr val="000020"/>
                </a:solidFill>
                <a:highlight>
                  <a:srgbClr val="DD9999"/>
                </a:highlight>
                <a:latin typeface="Arial"/>
                <a:ea typeface="Arial"/>
                <a:cs typeface="Arial"/>
                <a:sym typeface="Arial"/>
              </a:rPr>
              <a:t>@example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.org”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“O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RLY”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“O’Reilly”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“orly</a:t>
            </a:r>
            <a:r>
              <a:rPr b="1" i="1" lang="en">
                <a:solidFill>
                  <a:srgbClr val="000020"/>
                </a:solidFill>
                <a:highlight>
                  <a:srgbClr val="DD9999"/>
                </a:highlight>
                <a:latin typeface="Arial"/>
                <a:ea typeface="Arial"/>
                <a:cs typeface="Arial"/>
                <a:sym typeface="Arial"/>
              </a:rPr>
              <a:t>@example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.com”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1" lang="en">
                <a:solidFill>
                  <a:srgbClr val="FFFFFF"/>
                </a:solidFill>
                <a:highlight>
                  <a:srgbClr val="DD9999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handling contd...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0" y="883225"/>
            <a:ext cx="9144000" cy="426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 in people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output_writer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writerow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print output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getvalue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Bob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Dobbs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,bob</a:t>
            </a:r>
            <a:r>
              <a:rPr b="1" i="1" lang="en">
                <a:solidFill>
                  <a:srgbClr val="308080"/>
                </a:solidFill>
                <a:highlight>
                  <a:srgbClr val="DD9999"/>
                </a:highlight>
                <a:latin typeface="Arial"/>
                <a:ea typeface="Arial"/>
                <a:cs typeface="Arial"/>
                <a:sym typeface="Arial"/>
              </a:rPr>
              <a:t>@example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.edu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Pat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Patson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,pat</a:t>
            </a:r>
            <a:r>
              <a:rPr b="1" i="1" lang="en">
                <a:solidFill>
                  <a:srgbClr val="308080"/>
                </a:solidFill>
                <a:highlight>
                  <a:srgbClr val="DD9999"/>
                </a:highlight>
                <a:latin typeface="Arial"/>
                <a:ea typeface="Arial"/>
                <a:cs typeface="Arial"/>
                <a:sym typeface="Arial"/>
              </a:rPr>
              <a:t>@example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.org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“O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RLY”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O’Reilly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orly</a:t>
            </a:r>
            <a:r>
              <a:rPr b="1" i="1" lang="en">
                <a:solidFill>
                  <a:srgbClr val="000020"/>
                </a:solidFill>
                <a:highlight>
                  <a:srgbClr val="DD9999"/>
                </a:highlight>
                <a:latin typeface="Arial"/>
                <a:ea typeface="Arial"/>
                <a:cs typeface="Arial"/>
                <a:sym typeface="Arial"/>
              </a:rPr>
              <a:t>@example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.com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handling contd...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0" y="883225"/>
            <a:ext cx="9144000" cy="426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csv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csv_file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people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response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HttpResponse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mimetype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”text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csv”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response_writer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csv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writer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for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people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response_writer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writerow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‘Content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-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Disposition’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‘attachment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filename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everybody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csv’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response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5663050" y="1156000"/>
            <a:ext cx="3023700" cy="14157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csv.writer </a:t>
            </a:r>
            <a:r>
              <a:rPr lang="en"/>
              <a:t>to write csv file send using response object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and Graphs Using PyCha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 PyCha - </a:t>
            </a:r>
            <a:r>
              <a:rPr b="1" lang="en">
                <a:solidFill>
                  <a:srgbClr val="000000"/>
                </a:solidFill>
              </a:rPr>
              <a:t>charting library - Python based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Reference -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https://pypi.org/project/pycha/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sys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cairo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pycha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pie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pie_chart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data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‘Io on Eyedrops’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61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‘Haskell on Hovercrafts’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276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),(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‘Lua on Linseed Oil’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99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),(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‘Django’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1000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),)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dataset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item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item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]]])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for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item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data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surface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cairo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ImageSurface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cairo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FORMAT_ARGB32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750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450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ticks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</a:rPr>
              <a:t>dict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label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])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for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i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d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</a:rPr>
              <a:t>enumerate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data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)]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options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      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'axis'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'x'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'ticks'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ticks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}}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      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'legend'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'hide'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74726"/>
                </a:solidFill>
                <a:highlight>
                  <a:srgbClr val="F6F8FF"/>
                </a:highlight>
              </a:rPr>
              <a:t>True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                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and Graphs Using PyCha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chart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pycha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pie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PieChart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surface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options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chart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addDataset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dataset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chart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render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response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HttpResponse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mimetime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”image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png”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surface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write_to_png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‘Content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-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Disposition’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‘attachment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filename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pie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png’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response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575" y="568025"/>
            <a:ext cx="5900300" cy="41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https://doc.lagout.org/programmation/python/Python%20Web%20Development%20with%20Django%20%5BForcier%2C%20Bissex%20%26%20Chun%202008-11-03%5D.pdf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http://vobject.skyhouseconsulting.com/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https://pypi.org/project/pycha/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Application - </a:t>
            </a:r>
            <a:r>
              <a:rPr lang="en"/>
              <a:t>Generating Downloadable Files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Presented by,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Subalakshmi Shanthosi 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96" name="Google Shape;96;p20"/>
          <p:cNvSpPr txBox="1"/>
          <p:nvPr/>
        </p:nvSpPr>
        <p:spPr>
          <a:xfrm>
            <a:off x="539000" y="13542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Session Metadata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894599" y="2451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{22C93DD2-6F88-4DBD-A26B-F735461C193D}</a:tableStyleId>
              </a:tblPr>
              <a:tblGrid>
                <a:gridCol w="3112700"/>
                <a:gridCol w="4607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Subalakshmi Shanthosi 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Reviewer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Dr. R S Milton (Yet to be reviewed)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Release 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57200" y="19267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Revision History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1005282" y="28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{22C93DD2-6F88-4DBD-A26B-F735461C193D}</a:tableStyleId>
              </a:tblPr>
              <a:tblGrid>
                <a:gridCol w="1427475"/>
                <a:gridCol w="4246400"/>
                <a:gridCol w="1263225"/>
              </a:tblGrid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Revision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Date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no. 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14 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mic Sans MS"/>
                        <a:buAutoNum type="arabicPeriod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about non-Web-page development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 May 2019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2. Enhancing Django ORM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Objectives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To understand the usage of </a:t>
            </a:r>
            <a:r>
              <a:rPr b="1" lang="en">
                <a:solidFill>
                  <a:srgbClr val="000000"/>
                </a:solidFill>
              </a:rPr>
              <a:t>non-Web-page</a:t>
            </a:r>
            <a:r>
              <a:rPr lang="en">
                <a:solidFill>
                  <a:srgbClr val="000000"/>
                </a:solidFill>
              </a:rPr>
              <a:t> output.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Understand to configure Nagios Configuration Files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Working with vCard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Handling </a:t>
            </a:r>
            <a:r>
              <a:rPr lang="en">
                <a:solidFill>
                  <a:srgbClr val="000000"/>
                </a:solidFill>
              </a:rPr>
              <a:t>Comma-Separated Value (CSV)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Charts and Graphs Using PyCha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Nagios?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">
                <a:solidFill>
                  <a:srgbClr val="000000"/>
                </a:solidFill>
              </a:rPr>
              <a:t>Open Source </a:t>
            </a:r>
            <a:r>
              <a:rPr b="1" lang="en">
                <a:solidFill>
                  <a:srgbClr val="000000"/>
                </a:solidFill>
              </a:rPr>
              <a:t>Monitoring </a:t>
            </a:r>
            <a:r>
              <a:rPr lang="en">
                <a:solidFill>
                  <a:srgbClr val="000000"/>
                </a:solidFill>
              </a:rPr>
              <a:t>tool - Nagios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https://www.nagios.org/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n">
                <a:solidFill>
                  <a:srgbClr val="000000"/>
                </a:solidFill>
              </a:rPr>
              <a:t>Django application - central database for information which are converted to </a:t>
            </a:r>
            <a:r>
              <a:rPr lang="en">
                <a:solidFill>
                  <a:srgbClr val="000000"/>
                </a:solidFill>
              </a:rPr>
              <a:t>perceivable</a:t>
            </a:r>
            <a:r>
              <a:rPr lang="en">
                <a:solidFill>
                  <a:srgbClr val="000000"/>
                </a:solidFill>
              </a:rPr>
              <a:t> format for Nagios for configuration management.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b="1" lang="en">
                <a:solidFill>
                  <a:srgbClr val="000000"/>
                </a:solidFill>
              </a:rPr>
              <a:t>System-Service </a:t>
            </a:r>
            <a:r>
              <a:rPr b="1" lang="en">
                <a:solidFill>
                  <a:srgbClr val="000000"/>
                </a:solidFill>
              </a:rPr>
              <a:t>hierarchical</a:t>
            </a:r>
            <a:r>
              <a:rPr b="1" lang="en">
                <a:solidFill>
                  <a:srgbClr val="000000"/>
                </a:solidFill>
              </a:rPr>
              <a:t> model : 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class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System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name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CharField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max_length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100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ip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IPAddressField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class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Service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name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CharField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max_length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100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system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ForeignKey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System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port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IntegerField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()</a:t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2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818650" y="1597625"/>
            <a:ext cx="4117500" cy="1052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inherits model - with descriptors - Name and IP address</a:t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4182550" y="3195200"/>
            <a:ext cx="3753600" cy="1156200"/>
          </a:xfrm>
          <a:prstGeom prst="wedgeEllipseCallout">
            <a:avLst>
              <a:gd fmla="val -19898" name="adj1"/>
              <a:gd fmla="val 633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descriptors are Name,the system at which it operates and the port(endpoint)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Nagios template changes</a:t>
            </a:r>
            <a:endParaRPr sz="30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00" y="909200"/>
            <a:ext cx="9144000" cy="423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define host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use generic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-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host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host_name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{{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 system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name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}}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address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{{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 system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ip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}}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 sz="1600">
                <a:solidFill>
                  <a:srgbClr val="200080"/>
                </a:solidFill>
                <a:highlight>
                  <a:srgbClr val="F6F8FF"/>
                </a:highlight>
              </a:rPr>
              <a:t>for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 service in system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service_set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all 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define service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use generic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-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service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host_name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{{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 system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name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}}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service_description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{{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 service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name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}}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check_command check_tcp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!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{{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 service</a:t>
            </a:r>
            <a:r>
              <a:rPr lang="en" sz="16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 sz="1600">
                <a:solidFill>
                  <a:srgbClr val="000020"/>
                </a:solidFill>
                <a:highlight>
                  <a:srgbClr val="F6F8FF"/>
                </a:highlight>
              </a:rPr>
              <a:t>port </a:t>
            </a:r>
            <a:r>
              <a:rPr lang="en" sz="1600">
                <a:solidFill>
                  <a:srgbClr val="406080"/>
                </a:solidFill>
                <a:highlight>
                  <a:srgbClr val="F6F8FF"/>
                </a:highlight>
              </a:rPr>
              <a:t>}} }</a:t>
            </a:r>
            <a:endParaRPr sz="1600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06080"/>
              </a:solidFill>
              <a:highlight>
                <a:srgbClr val="F6F8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5325325" y="1259900"/>
            <a:ext cx="2636700" cy="17925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per-host Nagios </a:t>
            </a:r>
            <a:r>
              <a:rPr b="1" lang="en"/>
              <a:t>service-check</a:t>
            </a:r>
            <a:r>
              <a:rPr lang="en"/>
              <a:t> file is generated. Active TCP connections are logged and presented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vCard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0" y="914400"/>
            <a:ext cx="9144000" cy="4229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The Vcard format is a text-based format for </a:t>
            </a:r>
            <a:r>
              <a:rPr b="1" lang="en">
                <a:solidFill>
                  <a:srgbClr val="000000"/>
                </a:solidFill>
              </a:rPr>
              <a:t>contact information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Supported import and export format for contacts - email ,PIM (Personal Information Manager) products including Microsoft Outlook.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Used within Django application - by generating a vCard to store a contact in local address book or in PIM applications.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Refer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http://vobject.skyhouseconsulting.com/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vCard contd...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0" y="799975"/>
            <a:ext cx="9144000" cy="421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 vobject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def vcard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		v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vobject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vCard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		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‘n’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		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vobject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vcard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family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given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		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‘fn’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		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s”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