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9C6466-BF66-4BB7-85F6-46C9AA16CCA6}">
  <a:tblStyle styleId="{AC9C6466-BF66-4BB7-85F6-46C9AA16CCA6}" styleName="Table_0">
    <a:wholeTbl>
      <a:tcTxStyle b="off" i="off">
        <a:font>
          <a:latin typeface="Comic Sans MS"/>
          <a:ea typeface="Comic Sans MS"/>
          <a:cs typeface="Comic Sans MS"/>
        </a:font>
        <a:srgbClr val="000000"/>
      </a:tcTxStyle>
      <a:tcStyle>
        <a:tcBdr>
          <a:lef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333399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333399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Tahoma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85549f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85549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8c62ac7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8c62ac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85549f9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85549f9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85549f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85549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85549f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85549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85549f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85549f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85549f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85549f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85549f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85549f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8c62a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8c62a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8c62ac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8c62ac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8c62ac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8c62ac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0"/>
            <a:ext cx="9144000" cy="1314600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  <a:defRPr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457200" y="800100"/>
            <a:ext cx="8229600" cy="1200"/>
          </a:xfrm>
          <a:prstGeom prst="straightConnector1">
            <a:avLst/>
          </a:prstGeom>
          <a:noFill/>
          <a:ln cap="flat" cmpd="sng" w="9525">
            <a:solidFill>
              <a:srgbClr val="B7E3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914401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3375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3375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650"/>
              <a:buFont typeface="Times New Roman"/>
              <a:buChar char="•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3375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–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3375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3375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3375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3375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3375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»"/>
              <a:defRPr sz="165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5"/>
          <p:cNvSpPr txBox="1"/>
          <p:nvPr/>
        </p:nvSpPr>
        <p:spPr>
          <a:xfrm>
            <a:off x="3800520" y="4718692"/>
            <a:ext cx="466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5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1.2</a:t>
            </a:r>
            <a:endParaRPr i="1" sz="105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33400" y="285750"/>
            <a:ext cx="8077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314450"/>
            <a:ext cx="3810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1B57B5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SN new templat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55600" lvl="2" marL="1371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i="0" sz="3200" u="none" cap="none" strike="noStrike">
                <a:solidFill>
                  <a:srgbClr val="1B57B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1B57B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B57B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57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660023"/>
            <a:ext cx="685800" cy="228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nd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87425"/>
            <a:ext cx="9143999" cy="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0000FF"/>
                </a:solidFill>
              </a:defRPr>
            </a:lvl1pPr>
            <a:lvl2pPr lvl="1" rtl="0" algn="r">
              <a:buNone/>
              <a:defRPr sz="1300">
                <a:solidFill>
                  <a:srgbClr val="0000FF"/>
                </a:solidFill>
              </a:defRPr>
            </a:lvl2pPr>
            <a:lvl3pPr lvl="2" rtl="0" algn="r">
              <a:buNone/>
              <a:defRPr sz="1300">
                <a:solidFill>
                  <a:srgbClr val="0000FF"/>
                </a:solidFill>
              </a:defRPr>
            </a:lvl3pPr>
            <a:lvl4pPr lvl="3" rtl="0" algn="r">
              <a:buNone/>
              <a:defRPr sz="1300">
                <a:solidFill>
                  <a:srgbClr val="0000FF"/>
                </a:solidFill>
              </a:defRPr>
            </a:lvl4pPr>
            <a:lvl5pPr lvl="4" rtl="0" algn="r">
              <a:buNone/>
              <a:defRPr sz="1300">
                <a:solidFill>
                  <a:srgbClr val="0000FF"/>
                </a:solidFill>
              </a:defRPr>
            </a:lvl5pPr>
            <a:lvl6pPr lvl="5" rtl="0" algn="r">
              <a:buNone/>
              <a:defRPr sz="1300">
                <a:solidFill>
                  <a:srgbClr val="0000FF"/>
                </a:solidFill>
              </a:defRPr>
            </a:lvl6pPr>
            <a:lvl7pPr lvl="6" rtl="0" algn="r">
              <a:buNone/>
              <a:defRPr sz="1300">
                <a:solidFill>
                  <a:srgbClr val="0000FF"/>
                </a:solidFill>
              </a:defRPr>
            </a:lvl7pPr>
            <a:lvl8pPr lvl="7" rtl="0" algn="r">
              <a:buNone/>
              <a:defRPr sz="1300">
                <a:solidFill>
                  <a:srgbClr val="0000FF"/>
                </a:solidFill>
              </a:defRPr>
            </a:lvl8pPr>
            <a:lvl9pPr lvl="8" rtl="0" algn="r">
              <a:buNone/>
              <a:defRPr sz="1300">
                <a:solidFill>
                  <a:srgbClr val="0000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.lagout.org/programmation/python/Python%20Web%20Development%20with%20Django%20%5BForcier%2C%20Bissex%20%26%20Chun%202008-11-03%5D.pdf" TargetMode="External"/><Relationship Id="rId4" Type="http://schemas.openxmlformats.org/officeDocument/2006/relationships/hyperlink" Target="https://www.tutorialspoint.com/django/django_rss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PCP1202 - UNIT 5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WEB APPLICATION USING ADVANCED DJANGO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URL continued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Components explained 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-333375" lvl="0" marL="18288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★"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r’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feeds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?P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$’ 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Regex query string after /blog/feeds/FOO - FOO passed to the view function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★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: Django feed a view function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Char char="★"/>
            </a:pP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‘feed_dict’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‘rss’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RSSFeed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}} </a:t>
            </a:r>
            <a:r>
              <a:rPr lang="en">
                <a:solidFill>
                  <a:srgbClr val="406080"/>
                </a:solidFill>
                <a:latin typeface="Arial"/>
                <a:ea typeface="Arial"/>
                <a:cs typeface="Arial"/>
                <a:sym typeface="Arial"/>
              </a:rPr>
              <a:t>: Feed type - even latest- latest posts: possible</a:t>
            </a:r>
            <a:endParaRPr>
              <a:solidFill>
                <a:srgbClr val="0000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57200" y="914401"/>
            <a:ext cx="8229600" cy="36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https://doc.lagout.org/programmation/python/Python%20Web%20Development%20with%20Django%20%5BForcier%2C%20Bissex%20%26%20Chun%202008-11-03%5D.pdf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https://www.tutorialspoint.com/django/django_rss.htm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Application - </a:t>
            </a:r>
            <a:r>
              <a:rPr lang="en"/>
              <a:t>Using Syndication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Presented by,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Subalakshmi Shanthosi 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  <p:sp>
        <p:nvSpPr>
          <p:cNvPr id="96" name="Google Shape;96;p20"/>
          <p:cNvSpPr txBox="1"/>
          <p:nvPr/>
        </p:nvSpPr>
        <p:spPr>
          <a:xfrm>
            <a:off x="539000" y="13542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Session Metadata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894599" y="2451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{AC9C6466-BF66-4BB7-85F6-46C9AA16CCA6}</a:tableStyleId>
              </a:tblPr>
              <a:tblGrid>
                <a:gridCol w="3112700"/>
                <a:gridCol w="46075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Subalakshmi Shanthosi S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Reviewer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Dr. R S Milton (Yet to be reviewed)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Release Date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 May 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457200" y="1926763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B57B5"/>
                </a:solidFill>
              </a:rPr>
              <a:t>Revision History</a:t>
            </a:r>
            <a:endParaRPr sz="3200">
              <a:solidFill>
                <a:srgbClr val="1B57B5"/>
              </a:solidFill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1005282" y="28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{AC9C6466-BF66-4BB7-85F6-46C9AA16CCA6}</a:tableStyleId>
              </a:tblPr>
              <a:tblGrid>
                <a:gridCol w="1427475"/>
                <a:gridCol w="4246400"/>
                <a:gridCol w="1263225"/>
              </a:tblGrid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Revision</a:t>
                      </a: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Date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no. </a:t>
                      </a:r>
                      <a:endParaRPr b="0"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14 May 2019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mic Sans MS"/>
                        <a:buAutoNum type="arabicPeriod"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Understanding Syndication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  May 2019 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2. New SSN Template applied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1.2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Objectives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To understand the role of syndication.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What syndication app does for generating RSS and Atom Feeds.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Understand two steps of configuration of syndication.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Doing more with RSS feeds.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Syndication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0" y="799975"/>
            <a:ext cx="9144000" cy="421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Achieved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by just by subclassing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django.contrib.syndication.views.Feed class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 provides a convenient facility,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Syndication app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(django.contrib. syndication), for generating RSS or Atom feeds from any collection of model objects.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This makes it incredibly easy to add feeds to your Django project.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Syndication app is highly configurable,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There are only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two essential steps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special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class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that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produces feed objects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A rule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in your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URLconf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that passes these objects to the Syndication app.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Feed </a:t>
            </a:r>
            <a:r>
              <a:rPr lang="en"/>
              <a:t>Class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0" y="799975"/>
            <a:ext cx="9144000" cy="4169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Separate </a:t>
            </a:r>
            <a:r>
              <a:rPr b="1" lang="en">
                <a:solidFill>
                  <a:srgbClr val="000000"/>
                </a:solidFill>
              </a:rPr>
              <a:t>module </a:t>
            </a:r>
            <a:r>
              <a:rPr lang="en">
                <a:solidFill>
                  <a:srgbClr val="000000"/>
                </a:solidFill>
              </a:rPr>
              <a:t>- Separate class - feeds.py in main app directory 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django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contrib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syndication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feeds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Feed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mysite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blog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models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BlogPost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RSSFeed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Feed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title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“My awesome blog feed”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description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“The latest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my awesome blog”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link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blog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item_link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link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items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BlogPost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4000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()[:</a:t>
            </a:r>
            <a:r>
              <a:rPr lang="en">
                <a:solidFill>
                  <a:srgbClr val="008C0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class description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The title and description attributes are used by the </a:t>
            </a:r>
            <a:r>
              <a:rPr b="1" lang="en">
                <a:solidFill>
                  <a:srgbClr val="000000"/>
                </a:solidFill>
              </a:rPr>
              <a:t>consumer</a:t>
            </a:r>
            <a:r>
              <a:rPr lang="en">
                <a:solidFill>
                  <a:srgbClr val="000000"/>
                </a:solidFill>
              </a:rPr>
              <a:t> of the feed (for example - Desktop RSS reader)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The link attribute specifies </a:t>
            </a:r>
            <a:r>
              <a:rPr b="1" lang="en">
                <a:solidFill>
                  <a:srgbClr val="000000"/>
                </a:solidFill>
              </a:rPr>
              <a:t>what page</a:t>
            </a:r>
            <a:r>
              <a:rPr lang="en">
                <a:solidFill>
                  <a:srgbClr val="000000"/>
                </a:solidFill>
              </a:rPr>
              <a:t> is associated with your feed.Your site’s domain name is prepended to whatever partial URL you provide.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The item_link attribute is used to determine what page to load if the reader wants to see the </a:t>
            </a:r>
            <a:r>
              <a:rPr b="1" lang="en">
                <a:solidFill>
                  <a:srgbClr val="000000"/>
                </a:solidFill>
              </a:rPr>
              <a:t>Web page</a:t>
            </a:r>
            <a:r>
              <a:rPr lang="en">
                <a:solidFill>
                  <a:srgbClr val="000000"/>
                </a:solidFill>
              </a:rPr>
              <a:t> associated with an </a:t>
            </a:r>
            <a:r>
              <a:rPr b="1" lang="en">
                <a:solidFill>
                  <a:srgbClr val="000000"/>
                </a:solidFill>
              </a:rPr>
              <a:t>individual feed item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b="1" lang="en">
                <a:solidFill>
                  <a:srgbClr val="000000"/>
                </a:solidFill>
              </a:rPr>
              <a:t>Items method - Major role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—it decides what objects are returned to the Syndication app.</a:t>
            </a:r>
            <a:endParaRPr>
              <a:solidFill>
                <a:srgbClr val="00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b="1" lang="en">
                <a:solidFill>
                  <a:schemeClr val="dk1"/>
                </a:solidFill>
              </a:rPr>
              <a:t>Other attributes -</a:t>
            </a:r>
            <a:r>
              <a:rPr b="1" lang="en">
                <a:solidFill>
                  <a:srgbClr val="000000"/>
                </a:solidFill>
              </a:rPr>
              <a:t>  ordering preference - reverse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★"/>
            </a:pPr>
            <a:r>
              <a:rPr lang="en">
                <a:solidFill>
                  <a:srgbClr val="000000"/>
                </a:solidFill>
              </a:rPr>
              <a:t>  A </a:t>
            </a:r>
            <a:r>
              <a:rPr b="1" lang="en">
                <a:solidFill>
                  <a:srgbClr val="000000"/>
                </a:solidFill>
              </a:rPr>
              <a:t>hardcoded</a:t>
            </a:r>
            <a:r>
              <a:rPr lang="en">
                <a:solidFill>
                  <a:srgbClr val="000000"/>
                </a:solidFill>
              </a:rPr>
              <a:t> value (as with the previous title, description,and link)   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★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method</a:t>
            </a:r>
            <a:r>
              <a:rPr lang="en">
                <a:solidFill>
                  <a:srgbClr val="000000"/>
                </a:solidFill>
              </a:rPr>
              <a:t> that takes </a:t>
            </a:r>
            <a:r>
              <a:rPr b="1" lang="en">
                <a:solidFill>
                  <a:srgbClr val="000000"/>
                </a:solidFill>
              </a:rPr>
              <a:t>no explicit arguments</a:t>
            </a:r>
            <a:r>
              <a:rPr lang="en">
                <a:solidFill>
                  <a:srgbClr val="000000"/>
                </a:solidFill>
              </a:rPr>
              <a:t> (the implicit self referring to the feed is required of course) </a:t>
            </a:r>
            <a:endParaRPr>
              <a:solidFill>
                <a:srgbClr val="000000"/>
              </a:solidFill>
            </a:endParaRPr>
          </a:p>
          <a:p>
            <a:pPr indent="-3333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★"/>
            </a:pPr>
            <a:r>
              <a:rPr lang="en">
                <a:solidFill>
                  <a:srgbClr val="000000"/>
                </a:solidFill>
              </a:rPr>
              <a:t> A method that takes </a:t>
            </a:r>
            <a:r>
              <a:rPr b="1" lang="en">
                <a:solidFill>
                  <a:srgbClr val="000000"/>
                </a:solidFill>
              </a:rPr>
              <a:t>one explicit argument </a:t>
            </a:r>
            <a:r>
              <a:rPr lang="en">
                <a:solidFill>
                  <a:srgbClr val="000000"/>
                </a:solidFill>
              </a:rPr>
              <a:t>(an individual feed item)</a:t>
            </a:r>
            <a:endParaRPr>
              <a:solidFill>
                <a:srgbClr val="000000"/>
              </a:solidFill>
            </a:endParaRPr>
          </a:p>
          <a:p>
            <a:pPr indent="-333375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★"/>
            </a:pPr>
            <a:r>
              <a:rPr lang="en">
                <a:solidFill>
                  <a:srgbClr val="000000"/>
                </a:solidFill>
              </a:rPr>
              <a:t>  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FeedDoesNotExist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if no match found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the Feed a URL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0" y="799975"/>
            <a:ext cx="9144000" cy="434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75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50"/>
              <a:buChar char="●"/>
            </a:pPr>
            <a:r>
              <a:rPr lang="en">
                <a:solidFill>
                  <a:srgbClr val="000000"/>
                </a:solidFill>
              </a:rPr>
              <a:t>URLconf file updation as follows :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django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conf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urls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defaults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django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contrib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syndication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views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feed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mysite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blog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views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archive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mysite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blog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feeds </a:t>
            </a:r>
            <a:r>
              <a:rPr b="1" lang="en">
                <a:solidFill>
                  <a:srgbClr val="200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RSSFeed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urlpatterns 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patterns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r’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$’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archive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endParaRPr>
              <a:solidFill>
                <a:srgbClr val="000020"/>
              </a:solidFill>
              <a:highlight>
                <a:srgbClr val="F6F8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r’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feeds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?P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rgbClr val="44AADD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$’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feed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‘feed_dict’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‘rss’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rgbClr val="00002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 RSSFeed</a:t>
            </a:r>
            <a:r>
              <a:rPr lang="en">
                <a:solidFill>
                  <a:srgbClr val="406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}}</a:t>
            </a:r>
            <a:r>
              <a:rPr lang="en">
                <a:solidFill>
                  <a:srgbClr val="308080"/>
                </a:solidFill>
                <a:highlight>
                  <a:srgbClr val="F6F8FF"/>
                </a:highlight>
                <a:latin typeface="Arial"/>
                <a:ea typeface="Arial"/>
                <a:cs typeface="Arial"/>
                <a:sym typeface="Arial"/>
              </a:rPr>
              <a:t>),)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