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5"/>
    <p:sldMasterId id="214748366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Tahom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0C6188F-A85C-4F65-8421-3FBE46C5BE6F}">
  <a:tblStyle styleId="{A0C6188F-A85C-4F65-8421-3FBE46C5BE6F}" styleName="Table_0">
    <a:wholeTbl>
      <a:tcTxStyle b="off" i="off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cap="flat" cmpd="sng" w="127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rgbClr val="333399">
              <a:alpha val="20000"/>
            </a:srgbClr>
          </a:solidFill>
        </a:fill>
      </a:tcStyle>
    </a:band1H>
    <a:band2H>
      <a:tcTxStyle/>
    </a:band2H>
    <a:band1V>
      <a:tcTxStyle/>
      <a:tcStyle>
        <a:fill>
          <a:solidFill>
            <a:srgbClr val="333399">
              <a:alpha val="20000"/>
            </a:srgb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font" Target="fonts/Tahoma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783bce2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783bce2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783bce29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783bce29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783bce29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783bce29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783bce20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783bce20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783bce2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783bce2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783bce2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783bce2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783bce20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783bce20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83bce20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83bce20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83bce20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83bce20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783bce20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783bce20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783bce29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783bce29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783bce2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783bce2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d"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87425"/>
            <a:ext cx="9143999" cy="9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0"/>
            <a:ext cx="9144000" cy="1314600"/>
          </a:xfrm>
          <a:prstGeom prst="rect">
            <a:avLst/>
          </a:prstGeom>
          <a:solidFill>
            <a:srgbClr val="335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B57B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371600" y="285750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mes New Roman"/>
              <a:buNone/>
              <a:defRPr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rtl="0" algn="l">
              <a:spcBef>
                <a:spcPts val="360"/>
              </a:spcBef>
              <a:spcAft>
                <a:spcPts val="0"/>
              </a:spcAft>
              <a:buClr>
                <a:srgbClr val="1B57B5"/>
              </a:buClr>
              <a:buSzPts val="1800"/>
              <a:buChar char="•"/>
              <a:defRPr/>
            </a:lvl3pPr>
            <a:lvl4pPr lvl="3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5"/>
          <p:cNvCxnSpPr/>
          <p:nvPr/>
        </p:nvCxnSpPr>
        <p:spPr>
          <a:xfrm>
            <a:off x="457200" y="800100"/>
            <a:ext cx="8229600" cy="1200"/>
          </a:xfrm>
          <a:prstGeom prst="straightConnector1">
            <a:avLst/>
          </a:prstGeom>
          <a:noFill/>
          <a:ln cap="flat" cmpd="sng" w="9525">
            <a:solidFill>
              <a:srgbClr val="B7E3E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457200" y="914401"/>
            <a:ext cx="82296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3375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650"/>
              <a:buFont typeface="Times New Roman"/>
              <a:buChar char="•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3375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–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33375" lvl="2" marL="1371600" rtl="0" algn="l">
              <a:spcBef>
                <a:spcPts val="360"/>
              </a:spcBef>
              <a:spcAft>
                <a:spcPts val="0"/>
              </a:spcAft>
              <a:buClr>
                <a:srgbClr val="1B57B5"/>
              </a:buClr>
              <a:buSzPts val="1650"/>
              <a:buFont typeface="Times New Roman"/>
              <a:buChar char="•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3375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–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3375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»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3375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»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3375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»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3375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»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3375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»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5"/>
          <p:cNvSpPr txBox="1"/>
          <p:nvPr/>
        </p:nvSpPr>
        <p:spPr>
          <a:xfrm>
            <a:off x="3800520" y="4718692"/>
            <a:ext cx="466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05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 1.2</a:t>
            </a:r>
            <a:endParaRPr i="1"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and Text" type="objAndTx">
  <p:cSld name="OBJECT_AND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533400" y="285750"/>
            <a:ext cx="80772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85800" y="1314450"/>
            <a:ext cx="3810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1B57B5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4648200" y="1314450"/>
            <a:ext cx="3810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1B57B5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SN new template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/>
          <a:lstStyle>
            <a:lvl1pPr indent="-406400" lvl="0" marL="457200" rtl="0"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55600" lvl="2" marL="1371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i="0" sz="3200" u="none" cap="none" strike="noStrike">
                <a:solidFill>
                  <a:srgbClr val="1B57B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1B57B5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1B57B5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1B57B5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1B57B5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085850"/>
            <a:ext cx="82296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1B57B5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B57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4660023"/>
            <a:ext cx="685800" cy="2286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and"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187425"/>
            <a:ext cx="9143999" cy="9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0000FF"/>
                </a:solidFill>
              </a:defRPr>
            </a:lvl1pPr>
            <a:lvl2pPr lvl="1" rtl="0" algn="r">
              <a:buNone/>
              <a:defRPr sz="1300">
                <a:solidFill>
                  <a:srgbClr val="0000FF"/>
                </a:solidFill>
              </a:defRPr>
            </a:lvl2pPr>
            <a:lvl3pPr lvl="2" rtl="0" algn="r">
              <a:buNone/>
              <a:defRPr sz="1300">
                <a:solidFill>
                  <a:srgbClr val="0000FF"/>
                </a:solidFill>
              </a:defRPr>
            </a:lvl3pPr>
            <a:lvl4pPr lvl="3" rtl="0" algn="r">
              <a:buNone/>
              <a:defRPr sz="1300">
                <a:solidFill>
                  <a:srgbClr val="0000FF"/>
                </a:solidFill>
              </a:defRPr>
            </a:lvl4pPr>
            <a:lvl5pPr lvl="4" rtl="0" algn="r">
              <a:buNone/>
              <a:defRPr sz="1300">
                <a:solidFill>
                  <a:srgbClr val="0000FF"/>
                </a:solidFill>
              </a:defRPr>
            </a:lvl5pPr>
            <a:lvl6pPr lvl="5" rtl="0" algn="r">
              <a:buNone/>
              <a:defRPr sz="1300">
                <a:solidFill>
                  <a:srgbClr val="0000FF"/>
                </a:solidFill>
              </a:defRPr>
            </a:lvl6pPr>
            <a:lvl7pPr lvl="6" rtl="0" algn="r">
              <a:buNone/>
              <a:defRPr sz="1300">
                <a:solidFill>
                  <a:srgbClr val="0000FF"/>
                </a:solidFill>
              </a:defRPr>
            </a:lvl7pPr>
            <a:lvl8pPr lvl="7" rtl="0" algn="r">
              <a:buNone/>
              <a:defRPr sz="1300">
                <a:solidFill>
                  <a:srgbClr val="0000FF"/>
                </a:solidFill>
              </a:defRPr>
            </a:lvl8pPr>
            <a:lvl9pPr lvl="8" rtl="0" algn="r">
              <a:buNone/>
              <a:defRPr sz="1300">
                <a:solidFill>
                  <a:srgbClr val="0000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.lagout.org/programmation/python/Python%20Web%20Development%20with%20Django%20%5BForcier%2C%20Bissex%20%26%20Chun%202008-11-03%5D.pdf" TargetMode="External"/><Relationship Id="rId4" Type="http://schemas.openxmlformats.org/officeDocument/2006/relationships/hyperlink" Target="https://legacy.gitbook.com/book/djangogirls/djangogirls-tutorial" TargetMode="External"/><Relationship Id="rId5" Type="http://schemas.openxmlformats.org/officeDocument/2006/relationships/hyperlink" Target="https://buildmedia.readthedocs.org/media/pdf/django-orm-cookbook/latest/django-orm-cookbook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PCP1202 - UNIT 5</a:t>
            </a:r>
            <a:endParaRPr/>
          </a:p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1371600" y="2857500"/>
            <a:ext cx="64008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WEB APPLICATION USING ADVANCED DJANGO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New Manager Methods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9144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Customising gems - for better usability and flexibility to pass arguments</a:t>
            </a:r>
            <a:endParaRPr>
              <a:solidFill>
                <a:srgbClr val="000000"/>
              </a:solidFill>
            </a:endParaRPr>
          </a:p>
          <a:p>
            <a:pPr indent="-333375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Ex : Filter posts which have a keyword in queryset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cat_posts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Post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objects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40000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filter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gemlike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74726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title__contains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”cats”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2743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content__contains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”cats”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3375" lvl="0" marL="9144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b="1"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Rule of thumb - </a:t>
            </a:r>
            <a:endParaRPr b="1"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3375" lvl="0" marL="914400" rtl="0" algn="l">
              <a:spcBef>
                <a:spcPts val="0"/>
              </a:spcBef>
              <a:spcAft>
                <a:spcPts val="0"/>
              </a:spcAft>
              <a:buClr>
                <a:srgbClr val="000020"/>
              </a:buClr>
              <a:buSzPts val="1650"/>
              <a:buFont typeface="Arial"/>
              <a:buChar char="●"/>
            </a:pPr>
            <a:r>
              <a:rPr lang="en">
                <a:solidFill>
                  <a:srgbClr val="000020"/>
                </a:solidFill>
                <a:latin typeface="Arial"/>
                <a:ea typeface="Arial"/>
                <a:cs typeface="Arial"/>
                <a:sym typeface="Arial"/>
              </a:rPr>
              <a:t>managers should be </a:t>
            </a:r>
            <a:r>
              <a:rPr b="1" lang="en">
                <a:solidFill>
                  <a:srgbClr val="000020"/>
                </a:solidFill>
                <a:latin typeface="Arial"/>
                <a:ea typeface="Arial"/>
                <a:cs typeface="Arial"/>
                <a:sym typeface="Arial"/>
              </a:rPr>
              <a:t>nouns</a:t>
            </a:r>
            <a:r>
              <a:rPr lang="en">
                <a:solidFill>
                  <a:srgbClr val="000020"/>
                </a:solidFill>
                <a:latin typeface="Arial"/>
                <a:ea typeface="Arial"/>
                <a:cs typeface="Arial"/>
                <a:sym typeface="Arial"/>
              </a:rPr>
              <a:t> (“objects,” “gems”)</a:t>
            </a:r>
            <a:endParaRPr>
              <a:solidFill>
                <a:srgbClr val="000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914400" rtl="0" algn="l">
              <a:spcBef>
                <a:spcPts val="0"/>
              </a:spcBef>
              <a:spcAft>
                <a:spcPts val="0"/>
              </a:spcAft>
              <a:buClr>
                <a:srgbClr val="000020"/>
              </a:buClr>
              <a:buSzPts val="1650"/>
              <a:buFont typeface="Arial"/>
              <a:buChar char="●"/>
            </a:pPr>
            <a:r>
              <a:rPr lang="en">
                <a:solidFill>
                  <a:srgbClr val="000020"/>
                </a:solidFill>
                <a:latin typeface="Arial"/>
                <a:ea typeface="Arial"/>
                <a:cs typeface="Arial"/>
                <a:sym typeface="Arial"/>
              </a:rPr>
              <a:t>manager methods should be </a:t>
            </a:r>
            <a:r>
              <a:rPr b="1" lang="en">
                <a:solidFill>
                  <a:srgbClr val="000020"/>
                </a:solidFill>
                <a:latin typeface="Arial"/>
                <a:ea typeface="Arial"/>
                <a:cs typeface="Arial"/>
                <a:sym typeface="Arial"/>
              </a:rPr>
              <a:t>verbs</a:t>
            </a:r>
            <a:r>
              <a:rPr lang="en">
                <a:solidFill>
                  <a:srgbClr val="000020"/>
                </a:solidFill>
                <a:latin typeface="Arial"/>
                <a:ea typeface="Arial"/>
                <a:cs typeface="Arial"/>
                <a:sym typeface="Arial"/>
              </a:rPr>
              <a:t> (“exclude,” “filter”) or </a:t>
            </a:r>
            <a:r>
              <a:rPr b="1" lang="en">
                <a:solidFill>
                  <a:srgbClr val="000020"/>
                </a:solidFill>
                <a:latin typeface="Arial"/>
                <a:ea typeface="Arial"/>
                <a:cs typeface="Arial"/>
                <a:sym typeface="Arial"/>
              </a:rPr>
              <a:t>adjectives</a:t>
            </a:r>
            <a:r>
              <a:rPr lang="en">
                <a:solidFill>
                  <a:srgbClr val="000020"/>
                </a:solidFill>
                <a:latin typeface="Arial"/>
                <a:ea typeface="Arial"/>
                <a:cs typeface="Arial"/>
                <a:sym typeface="Arial"/>
              </a:rPr>
              <a:t> (“all,” “latest,” “blessed”).</a:t>
            </a:r>
            <a:endParaRPr>
              <a:solidFill>
                <a:srgbClr val="00002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New Manager Methods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0080"/>
              </a:solidFill>
              <a:highlight>
                <a:srgbClr val="F6F8FF"/>
              </a:highlight>
            </a:endParaRPr>
          </a:p>
          <a:p>
            <a:pPr indent="45720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class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AllAboutManager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models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Manager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):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45720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“““Only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return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posts that are really good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and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400000"/>
                </a:solidFill>
                <a:highlight>
                  <a:srgbClr val="F6F8FF"/>
                </a:highlight>
              </a:rPr>
              <a:t>all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about X”””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45720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def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all_about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self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text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):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457200" lvl="0" marL="13716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posts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400000"/>
                </a:solidFill>
                <a:highlight>
                  <a:srgbClr val="F6F8FF"/>
                </a:highlight>
              </a:rPr>
              <a:t>super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AllAboutManager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self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get_query_set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().</a:t>
            </a:r>
            <a:r>
              <a:rPr lang="en">
                <a:solidFill>
                  <a:srgbClr val="400000"/>
                </a:solidFill>
                <a:highlight>
                  <a:srgbClr val="F6F8FF"/>
                </a:highlight>
              </a:rPr>
              <a:t>filter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gemlike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74726"/>
                </a:solidFill>
                <a:highlight>
                  <a:srgbClr val="F6F8FF"/>
                </a:highlight>
              </a:rPr>
              <a:t>True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18288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      title__contains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text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content__contains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text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18288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return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posts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      cat_posts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Post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objects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all_about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“cats”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457200" y="914401"/>
            <a:ext cx="8229600" cy="368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https://doc.lagout.org/programmation/python/Python%20Web%20Development%20with%20Django%20%5BForcier%2C%20Bissex%20%26%20Chun%202008-11-03%5D.pdf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https://legacy.gitbook.com/book/djangogirls/djangogirls-tutorial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https://buildmedia.readthedocs.org/media/pdf/django-orm-cookbook/latest/django-orm-cookbook.pdf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Application - Enhancing Django ORM</a:t>
            </a:r>
            <a:endParaRPr/>
          </a:p>
        </p:txBody>
      </p:sp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1371600" y="2857500"/>
            <a:ext cx="64008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Presented by,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Subalakshmi Shanthosi 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96" name="Google Shape;96;p20"/>
          <p:cNvSpPr txBox="1"/>
          <p:nvPr/>
        </p:nvSpPr>
        <p:spPr>
          <a:xfrm>
            <a:off x="539000" y="1354263"/>
            <a:ext cx="82296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B57B5"/>
                </a:solidFill>
              </a:rPr>
              <a:t>Session Metadata</a:t>
            </a:r>
            <a:endParaRPr sz="3200">
              <a:solidFill>
                <a:srgbClr val="1B57B5"/>
              </a:solidFill>
            </a:endParaRPr>
          </a:p>
        </p:txBody>
      </p:sp>
      <p:graphicFrame>
        <p:nvGraphicFramePr>
          <p:cNvPr id="97" name="Google Shape;97;p20"/>
          <p:cNvGraphicFramePr/>
          <p:nvPr/>
        </p:nvGraphicFramePr>
        <p:xfrm>
          <a:off x="894599" y="2451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{A0C6188F-A85C-4F65-8421-3FBE46C5BE6F}</a:tableStyleId>
              </a:tblPr>
              <a:tblGrid>
                <a:gridCol w="3112700"/>
                <a:gridCol w="46075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Subalakshmi Shanthosi S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Reviewer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Dr. R S Milton (Yet to be reviewed)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Version Number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1.2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Release Date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15 May </a:t>
                      </a: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2019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457200" y="1926763"/>
            <a:ext cx="82296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B57B5"/>
                </a:solidFill>
              </a:rPr>
              <a:t>Revision History</a:t>
            </a:r>
            <a:endParaRPr sz="3200">
              <a:solidFill>
                <a:srgbClr val="1B57B5"/>
              </a:solidFill>
            </a:endParaRPr>
          </a:p>
        </p:txBody>
      </p:sp>
      <p:graphicFrame>
        <p:nvGraphicFramePr>
          <p:cNvPr id="104" name="Google Shape;104;p21"/>
          <p:cNvGraphicFramePr/>
          <p:nvPr/>
        </p:nvGraphicFramePr>
        <p:xfrm>
          <a:off x="1005282" y="286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{A0C6188F-A85C-4F65-8421-3FBE46C5BE6F}</a:tableStyleId>
              </a:tblPr>
              <a:tblGrid>
                <a:gridCol w="1427475"/>
                <a:gridCol w="4246400"/>
                <a:gridCol w="1263225"/>
              </a:tblGrid>
              <a:tr h="309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Revision</a:t>
                      </a: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 Date</a:t>
                      </a:r>
                      <a:endParaRPr b="0" sz="12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Details</a:t>
                      </a:r>
                      <a:endParaRPr b="0" sz="12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Version no. </a:t>
                      </a:r>
                      <a:endParaRPr b="0" sz="12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09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14 May </a:t>
                      </a: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2019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omic Sans MS"/>
                        <a:buAutoNum type="arabicPeriod"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Building A sample application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1.1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09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15 </a:t>
                      </a: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 May 2019 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2. Enhancing Django ORM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1.2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A86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Objectives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To understand the requirements for enhancing Django ORM.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Understand ORM in Django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Evaluating the performance of enhanced ORM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Motivation to enhance ORM by various methodology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Django ORM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rtl="0" algn="just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What is an Query Set?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List of Objects in the model</a:t>
            </a:r>
            <a:endParaRPr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Allows to read data from database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myvenv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~/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djangogirls$ python manage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py shell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&gt;&gt;&gt;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Post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objects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all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Traceback 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most recent call last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: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File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</a:rPr>
              <a:t>""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	line </a:t>
            </a:r>
            <a:r>
              <a:rPr lang="en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in NameError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: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name </a:t>
            </a:r>
            <a:r>
              <a:rPr lang="en">
                <a:solidFill>
                  <a:srgbClr val="0000E6"/>
                </a:solidFill>
                <a:highlight>
                  <a:srgbClr val="FFFFFF"/>
                </a:highlight>
              </a:rPr>
              <a:t>'Post'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is not </a:t>
            </a: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defined</a:t>
            </a:r>
            <a:endParaRPr>
              <a:solidFill>
                <a:srgbClr val="000000"/>
              </a:solidFill>
            </a:endParaRPr>
          </a:p>
          <a:p>
            <a:pPr indent="45720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&gt;&gt;&gt;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from blog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models </a:t>
            </a: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import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Post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&gt;&gt;&gt;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Post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objects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all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QuerySet 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[&lt;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Post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: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my post title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&gt;,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Post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: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another post title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&gt;]&gt;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Enhancing Django ORM with </a:t>
            </a:r>
            <a:r>
              <a:rPr lang="en" sz="3000"/>
              <a:t>Custom Managers</a:t>
            </a:r>
            <a:endParaRPr sz="3000"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100" y="909200"/>
            <a:ext cx="9144000" cy="4234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really_good_posts 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Post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objects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filter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gemlike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True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Post</a:t>
            </a:r>
            <a:r>
              <a:rPr b="1" lang="en">
                <a:solidFill>
                  <a:srgbClr val="808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objects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is the manager objects - which inherits from - models.Manager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 custom manager is simply a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class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you define that also inherits from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models.Manager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	It can be useful in two distinct ways: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50"/>
              <a:buChar char="•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changing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the set of objects returned by default (normally all objects in the table)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•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adding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new methods to manipulate that set of objects.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Default Set of Objects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0" y="914400"/>
            <a:ext cx="9144000" cy="4229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9144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Instead of multiple queries - over and over</a:t>
            </a:r>
            <a:endParaRPr>
              <a:solidFill>
                <a:srgbClr val="000000"/>
              </a:solidFill>
            </a:endParaRPr>
          </a:p>
          <a:p>
            <a:pPr indent="-333375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Insisting on </a:t>
            </a:r>
            <a:r>
              <a:rPr b="1" lang="en">
                <a:solidFill>
                  <a:srgbClr val="000000"/>
                </a:solidFill>
              </a:rPr>
              <a:t>gem-like</a:t>
            </a:r>
            <a:r>
              <a:rPr lang="en">
                <a:solidFill>
                  <a:srgbClr val="000000"/>
                </a:solidFill>
              </a:rPr>
              <a:t> posts from database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class GemManager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models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Manager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>
                <a:solidFill>
                  <a:srgbClr val="406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def get_query_set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>
                <a:solidFill>
                  <a:srgbClr val="406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superclass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super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GemManager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self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superclass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get_query_set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().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filter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gemlike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30808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808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3375" lvl="0" marL="9144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Usage given in next slide </a:t>
            </a:r>
            <a:endParaRPr>
              <a:solidFill>
                <a:srgbClr val="00000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3375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Above snippet - shows that the GemManager class is used to make extraction piecewise</a:t>
            </a:r>
            <a:endParaRPr>
              <a:solidFill>
                <a:srgbClr val="00000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Default Set of Objects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0" y="909200"/>
            <a:ext cx="9144000" cy="4234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Usage: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class Post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models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>
                <a:solidFill>
                  <a:srgbClr val="406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“““My example Post class”””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title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CharField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max_length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content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TextField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gemlike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BooleanField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objects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models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Manager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gems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GemManager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really_good_posts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Post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gems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40000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