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0B5BAAC-0A5D-4064-A904-FBDE67C4ABBC}">
  <a:tblStyle styleId="{D0B5BAAC-0A5D-4064-A904-FBDE67C4ABBC}" styleName="Table_0"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333399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333399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Tahoma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44482b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844482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324c25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b324c25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324c25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324c25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324c25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b324c25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44482b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844482b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44482b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44482b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44482b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44482b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44482be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44482be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44482be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44482be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44482be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44482be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44482be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44482be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44482be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44482be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87425"/>
            <a:ext cx="9143999" cy="9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0"/>
            <a:ext cx="9144000" cy="13146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B57B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371600" y="285750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None/>
              <a:defRPr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800"/>
              <a:buChar char="•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5"/>
          <p:cNvCxnSpPr/>
          <p:nvPr/>
        </p:nvCxnSpPr>
        <p:spPr>
          <a:xfrm>
            <a:off x="457200" y="800100"/>
            <a:ext cx="8229600" cy="1200"/>
          </a:xfrm>
          <a:prstGeom prst="straightConnector1">
            <a:avLst/>
          </a:prstGeom>
          <a:noFill/>
          <a:ln cap="flat" cmpd="sng" w="9525">
            <a:solidFill>
              <a:srgbClr val="B7E3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914401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3375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650"/>
              <a:buFont typeface="Times New Roman"/>
              <a:buChar char="•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3375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–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3375" lvl="2" marL="1371600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650"/>
              <a:buFont typeface="Times New Roman"/>
              <a:buChar char="•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3375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–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3375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3375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3375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3375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3375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5"/>
          <p:cNvSpPr txBox="1"/>
          <p:nvPr/>
        </p:nvSpPr>
        <p:spPr>
          <a:xfrm>
            <a:off x="3800520" y="4718692"/>
            <a:ext cx="466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05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 1.2</a:t>
            </a:r>
            <a:endParaRPr i="1"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and Text" type="objAndTx">
  <p:cSld name="OBJECT_AND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533400" y="285750"/>
            <a:ext cx="8077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85800" y="1314450"/>
            <a:ext cx="3810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48200" y="1314450"/>
            <a:ext cx="3810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SN new template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/>
          <a:lstStyle>
            <a:lvl1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55600" lvl="2" marL="1371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i="0" sz="3200" u="none" cap="none" strike="noStrike">
                <a:solidFill>
                  <a:srgbClr val="1B57B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85850"/>
            <a:ext cx="82296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1B57B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660023"/>
            <a:ext cx="685800" cy="2286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nd"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187425"/>
            <a:ext cx="9143999" cy="9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0000FF"/>
                </a:solidFill>
              </a:defRPr>
            </a:lvl1pPr>
            <a:lvl2pPr lvl="1" rtl="0" algn="r">
              <a:buNone/>
              <a:defRPr sz="1300">
                <a:solidFill>
                  <a:srgbClr val="0000FF"/>
                </a:solidFill>
              </a:defRPr>
            </a:lvl2pPr>
            <a:lvl3pPr lvl="2" rtl="0" algn="r">
              <a:buNone/>
              <a:defRPr sz="1300">
                <a:solidFill>
                  <a:srgbClr val="0000FF"/>
                </a:solidFill>
              </a:defRPr>
            </a:lvl3pPr>
            <a:lvl4pPr lvl="3" rtl="0" algn="r">
              <a:buNone/>
              <a:defRPr sz="1300">
                <a:solidFill>
                  <a:srgbClr val="0000FF"/>
                </a:solidFill>
              </a:defRPr>
            </a:lvl4pPr>
            <a:lvl5pPr lvl="4" rtl="0" algn="r">
              <a:buNone/>
              <a:defRPr sz="1300">
                <a:solidFill>
                  <a:srgbClr val="0000FF"/>
                </a:solidFill>
              </a:defRPr>
            </a:lvl5pPr>
            <a:lvl6pPr lvl="5" rtl="0" algn="r">
              <a:buNone/>
              <a:defRPr sz="1300">
                <a:solidFill>
                  <a:srgbClr val="0000FF"/>
                </a:solidFill>
              </a:defRPr>
            </a:lvl6pPr>
            <a:lvl7pPr lvl="6" rtl="0" algn="r">
              <a:buNone/>
              <a:defRPr sz="1300">
                <a:solidFill>
                  <a:srgbClr val="0000FF"/>
                </a:solidFill>
              </a:defRPr>
            </a:lvl7pPr>
            <a:lvl8pPr lvl="7" rtl="0" algn="r">
              <a:buNone/>
              <a:defRPr sz="1300">
                <a:solidFill>
                  <a:srgbClr val="0000FF"/>
                </a:solidFill>
              </a:defRPr>
            </a:lvl8pPr>
            <a:lvl9pPr lvl="8" rtl="0" algn="r">
              <a:buNone/>
              <a:defRPr sz="1300">
                <a:solidFill>
                  <a:srgbClr val="0000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PCP1202 - UNIT 5</a:t>
            </a:r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371600" y="285750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WEB APPLICATION USING ADVANCED DJANGO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New Views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•"/>
            </a:pPr>
            <a:r>
              <a:rPr b="1" lang="en">
                <a:solidFill>
                  <a:srgbClr val="000000"/>
                </a:solidFill>
              </a:rPr>
              <a:t>Requirements for adding custom view for admin page:</a:t>
            </a:r>
            <a:endParaRPr>
              <a:solidFill>
                <a:srgbClr val="000000"/>
              </a:solidFill>
            </a:endParaRPr>
          </a:p>
          <a:p>
            <a:pPr indent="-333375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➔"/>
            </a:pPr>
            <a:r>
              <a:rPr lang="en">
                <a:solidFill>
                  <a:srgbClr val="000000"/>
                </a:solidFill>
              </a:rPr>
              <a:t>Your view should ideally be mapped to a URL that is “inside” the admin app’s URL space.</a:t>
            </a:r>
            <a:endParaRPr>
              <a:solidFill>
                <a:srgbClr val="000000"/>
              </a:solidFill>
            </a:endParaRPr>
          </a:p>
          <a:p>
            <a:pPr indent="-333375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➔"/>
            </a:pPr>
            <a:r>
              <a:rPr lang="en">
                <a:solidFill>
                  <a:srgbClr val="000000"/>
                </a:solidFill>
              </a:rPr>
              <a:t>Your view should look like the rest of the admin; in other words, it should render its </a:t>
            </a:r>
            <a:r>
              <a:rPr b="1" lang="en">
                <a:solidFill>
                  <a:srgbClr val="000000"/>
                </a:solidFill>
              </a:rPr>
              <a:t>responses</a:t>
            </a:r>
            <a:r>
              <a:rPr lang="en">
                <a:solidFill>
                  <a:srgbClr val="000000"/>
                </a:solidFill>
              </a:rPr>
              <a:t> using the </a:t>
            </a:r>
            <a:r>
              <a:rPr b="1" lang="en">
                <a:solidFill>
                  <a:srgbClr val="000000"/>
                </a:solidFill>
              </a:rPr>
              <a:t>admin site template.</a:t>
            </a:r>
            <a:endParaRPr>
              <a:solidFill>
                <a:srgbClr val="000000"/>
              </a:solidFill>
            </a:endParaRPr>
          </a:p>
          <a:p>
            <a:pPr indent="-333375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➔"/>
            </a:pPr>
            <a:r>
              <a:rPr lang="en">
                <a:solidFill>
                  <a:srgbClr val="000000"/>
                </a:solidFill>
              </a:rPr>
              <a:t>Your view should use Django’s </a:t>
            </a:r>
            <a:r>
              <a:rPr b="1" lang="en">
                <a:solidFill>
                  <a:srgbClr val="000000"/>
                </a:solidFill>
              </a:rPr>
              <a:t>authentication decorators.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Decorators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•"/>
            </a:pPr>
            <a:r>
              <a:rPr lang="en">
                <a:solidFill>
                  <a:srgbClr val="000000"/>
                </a:solidFill>
              </a:rPr>
              <a:t>Decorators are </a:t>
            </a:r>
            <a:r>
              <a:rPr b="1" lang="en">
                <a:solidFill>
                  <a:srgbClr val="000000"/>
                </a:solidFill>
              </a:rPr>
              <a:t>functions</a:t>
            </a:r>
            <a:r>
              <a:rPr lang="en">
                <a:solidFill>
                  <a:srgbClr val="000000"/>
                </a:solidFill>
              </a:rPr>
              <a:t> that change other functions.Your </a:t>
            </a:r>
            <a:r>
              <a:rPr b="1" lang="en">
                <a:solidFill>
                  <a:srgbClr val="000000"/>
                </a:solidFill>
              </a:rPr>
              <a:t>Django views </a:t>
            </a:r>
            <a:r>
              <a:rPr lang="en">
                <a:solidFill>
                  <a:srgbClr val="000000"/>
                </a:solidFill>
              </a:rPr>
              <a:t>are functions.You want to change them in a specific way—to </a:t>
            </a:r>
            <a:r>
              <a:rPr b="1" lang="en">
                <a:solidFill>
                  <a:srgbClr val="000000"/>
                </a:solidFill>
              </a:rPr>
              <a:t>restrict access</a:t>
            </a:r>
            <a:r>
              <a:rPr lang="en">
                <a:solidFill>
                  <a:srgbClr val="000000"/>
                </a:solidFill>
              </a:rPr>
              <a:t> so that only certain users can call them—and this is a natural fit for decorators.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•"/>
            </a:pPr>
            <a:r>
              <a:rPr lang="en">
                <a:solidFill>
                  <a:srgbClr val="000000"/>
                </a:solidFill>
              </a:rPr>
              <a:t>In simple words - Decorators are </a:t>
            </a:r>
            <a:r>
              <a:rPr b="1" lang="en">
                <a:solidFill>
                  <a:srgbClr val="000000"/>
                </a:solidFill>
              </a:rPr>
              <a:t>guard</a:t>
            </a:r>
            <a:r>
              <a:rPr lang="en">
                <a:solidFill>
                  <a:srgbClr val="000000"/>
                </a:solidFill>
              </a:rPr>
              <a:t> to </a:t>
            </a:r>
            <a:r>
              <a:rPr b="1" lang="en">
                <a:solidFill>
                  <a:srgbClr val="000000"/>
                </a:solidFill>
              </a:rPr>
              <a:t>view</a:t>
            </a:r>
            <a:r>
              <a:rPr lang="en">
                <a:solidFill>
                  <a:srgbClr val="000000"/>
                </a:solidFill>
              </a:rPr>
              <a:t> functions.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•"/>
            </a:pPr>
            <a:r>
              <a:rPr lang="en">
                <a:solidFill>
                  <a:srgbClr val="000000"/>
                </a:solidFill>
              </a:rPr>
              <a:t>For enforcing authentication,a single decorator does most of the heavy lifting for you, called </a:t>
            </a:r>
            <a:r>
              <a:rPr b="1" lang="en">
                <a:solidFill>
                  <a:srgbClr val="000000"/>
                </a:solidFill>
              </a:rPr>
              <a:t>user_passes_test.</a:t>
            </a:r>
            <a:endParaRPr b="1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•"/>
            </a:pPr>
            <a:r>
              <a:rPr b="1" lang="en">
                <a:solidFill>
                  <a:srgbClr val="000000"/>
                </a:solidFill>
              </a:rPr>
              <a:t>In settings.py - LOGIN_URL : </a:t>
            </a:r>
            <a:r>
              <a:rPr lang="en">
                <a:solidFill>
                  <a:srgbClr val="000000"/>
                </a:solidFill>
              </a:rPr>
              <a:t>/accounts/login/?next=/jobs/101/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•"/>
            </a:pPr>
            <a:r>
              <a:rPr b="1" lang="en">
                <a:solidFill>
                  <a:srgbClr val="000000"/>
                </a:solidFill>
              </a:rPr>
              <a:t>user_is_staff : returns true or false </a:t>
            </a:r>
            <a:r>
              <a:rPr lang="en">
                <a:solidFill>
                  <a:srgbClr val="000000"/>
                </a:solidFill>
              </a:rPr>
              <a:t>for a user object.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•"/>
            </a:pPr>
            <a:r>
              <a:rPr b="1" lang="en">
                <a:solidFill>
                  <a:srgbClr val="000000"/>
                </a:solidFill>
              </a:rPr>
              <a:t>Lambda - anonymous ad-hoc function </a:t>
            </a:r>
            <a:endParaRPr b="1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•"/>
            </a:pPr>
            <a:r>
              <a:rPr b="1" lang="en">
                <a:solidFill>
                  <a:srgbClr val="000000"/>
                </a:solidFill>
              </a:rPr>
              <a:t>U.is_staff - create/update/delete </a:t>
            </a:r>
            <a:r>
              <a:rPr lang="en">
                <a:solidFill>
                  <a:srgbClr val="000000"/>
                </a:solidFill>
              </a:rPr>
              <a:t>privileges</a:t>
            </a:r>
            <a:r>
              <a:rPr b="1" lang="en">
                <a:solidFill>
                  <a:srgbClr val="000000"/>
                </a:solidFill>
              </a:rPr>
              <a:t>.</a:t>
            </a:r>
            <a:endParaRPr b="1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•"/>
            </a:pPr>
            <a:r>
              <a:rPr b="1" lang="en">
                <a:solidFill>
                  <a:srgbClr val="000000"/>
                </a:solidFill>
              </a:rPr>
              <a:t>U.can_create_secretmeeting - can create secret meetings.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For Auth Decorator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0" y="799975"/>
            <a:ext cx="9097800" cy="427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def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user_is_staff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user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return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user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is_staff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@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user_passes_test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user_is_staff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def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for_staff_eyes_only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request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B7B7B7"/>
                </a:highlight>
              </a:rPr>
              <a:t>   </a:t>
            </a:r>
            <a:r>
              <a:rPr b="1" lang="en">
                <a:solidFill>
                  <a:srgbClr val="200080"/>
                </a:solidFill>
                <a:highlight>
                  <a:srgbClr val="B7B7B7"/>
                </a:highlight>
              </a:rPr>
              <a:t>print</a:t>
            </a:r>
            <a:r>
              <a:rPr lang="en">
                <a:solidFill>
                  <a:srgbClr val="000020"/>
                </a:solidFill>
                <a:highlight>
                  <a:srgbClr val="B7B7B7"/>
                </a:highlight>
              </a:rPr>
              <a:t> “Next secret staff meeting date</a:t>
            </a:r>
            <a:r>
              <a:rPr lang="en">
                <a:solidFill>
                  <a:srgbClr val="308080"/>
                </a:solidFill>
                <a:highlight>
                  <a:srgbClr val="B7B7B7"/>
                </a:highlight>
              </a:rPr>
              <a:t>:</a:t>
            </a:r>
            <a:r>
              <a:rPr lang="en">
                <a:solidFill>
                  <a:srgbClr val="000020"/>
                </a:solidFill>
                <a:highlight>
                  <a:srgbClr val="B7B7B7"/>
                </a:highlight>
              </a:rPr>
              <a:t> November </a:t>
            </a:r>
            <a:r>
              <a:rPr lang="en">
                <a:solidFill>
                  <a:srgbClr val="000000"/>
                </a:solidFill>
                <a:highlight>
                  <a:srgbClr val="B7B7B7"/>
                </a:highlight>
              </a:rPr>
              <a:t>14</a:t>
            </a:r>
            <a:r>
              <a:rPr b="1" i="1" lang="en">
                <a:solidFill>
                  <a:srgbClr val="000000"/>
                </a:solidFill>
                <a:highlight>
                  <a:srgbClr val="B7B7B7"/>
                </a:highlight>
              </a:rPr>
              <a:t>th”</a:t>
            </a:r>
            <a:endParaRPr>
              <a:solidFill>
                <a:srgbClr val="000000"/>
              </a:solidFill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@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user_passes_test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lambda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u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: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u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is_staff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def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for_staff_eyes_only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request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):</a:t>
            </a:r>
            <a:endParaRPr>
              <a:solidFill>
                <a:srgbClr val="000020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....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@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user_passes_test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lambda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u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: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u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can_create_secretmeeting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def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secret_meeting_create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request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):</a:t>
            </a:r>
            <a:endParaRPr>
              <a:solidFill>
                <a:srgbClr val="30808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Django Programming</a:t>
            </a:r>
            <a:r>
              <a:rPr lang="en"/>
              <a:t>- Customizing the Admin</a:t>
            </a:r>
            <a:endParaRPr/>
          </a:p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1371600" y="285750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Presented by,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Subalakshmi Shanthosi 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96" name="Google Shape;96;p20"/>
          <p:cNvSpPr txBox="1"/>
          <p:nvPr/>
        </p:nvSpPr>
        <p:spPr>
          <a:xfrm>
            <a:off x="539000" y="1354263"/>
            <a:ext cx="8229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B57B5"/>
                </a:solidFill>
              </a:rPr>
              <a:t>Session Metadata</a:t>
            </a:r>
            <a:endParaRPr sz="3200">
              <a:solidFill>
                <a:srgbClr val="1B57B5"/>
              </a:solidFill>
            </a:endParaRPr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894599" y="2451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{D0B5BAAC-0A5D-4064-A904-FBDE67C4ABBC}</a:tableStyleId>
              </a:tblPr>
              <a:tblGrid>
                <a:gridCol w="3112700"/>
                <a:gridCol w="46075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Subalakshmi Shanthosi 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Reviewer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Dr. R S Milton (Yet to be reviewed)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 Number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1.2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Release Date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21 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May 2019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457200" y="1926763"/>
            <a:ext cx="8229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B57B5"/>
                </a:solidFill>
              </a:rPr>
              <a:t>Revision History</a:t>
            </a:r>
            <a:endParaRPr sz="3200">
              <a:solidFill>
                <a:srgbClr val="1B57B5"/>
              </a:solidFill>
            </a:endParaRPr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1005282" y="28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{D0B5BAAC-0A5D-4064-A904-FBDE67C4ABBC}</a:tableStyleId>
              </a:tblPr>
              <a:tblGrid>
                <a:gridCol w="1427475"/>
                <a:gridCol w="4246400"/>
                <a:gridCol w="1263225"/>
              </a:tblGrid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Revision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Date</a:t>
                      </a:r>
                      <a:endParaRPr b="0"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Details</a:t>
                      </a:r>
                      <a:endParaRPr b="0"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 no. </a:t>
                      </a:r>
                      <a:endParaRPr b="0"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19 May 2019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omic Sans MS"/>
                        <a:buAutoNum type="arabicPeriod"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Admin application changes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1.1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 May 2019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2. New SSN Template added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1.2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Objectives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To understand how to setup “</a:t>
            </a:r>
            <a:r>
              <a:rPr b="1" lang="en">
                <a:solidFill>
                  <a:srgbClr val="000000"/>
                </a:solidFill>
              </a:rPr>
              <a:t>Automatic admin Application”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Learn customisation using </a:t>
            </a:r>
            <a:r>
              <a:rPr b="1" lang="en">
                <a:solidFill>
                  <a:srgbClr val="000000"/>
                </a:solidFill>
              </a:rPr>
              <a:t>ModelAdmin sub classes</a:t>
            </a:r>
            <a:r>
              <a:rPr b="1"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Working with </a:t>
            </a:r>
            <a:r>
              <a:rPr b="1" lang="en">
                <a:solidFill>
                  <a:srgbClr val="000000"/>
                </a:solidFill>
              </a:rPr>
              <a:t>custom options : </a:t>
            </a:r>
            <a:endParaRPr b="1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❖"/>
            </a:pPr>
            <a:r>
              <a:rPr b="1"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 list_display</a:t>
            </a:r>
            <a:endParaRPr b="1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❖"/>
            </a:pPr>
            <a:r>
              <a:rPr b="1" lang="en">
                <a:solidFill>
                  <a:srgbClr val="000000"/>
                </a:solidFill>
              </a:rPr>
              <a:t> list_filter,</a:t>
            </a:r>
            <a:endParaRPr b="1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❖"/>
            </a:pPr>
            <a:r>
              <a:rPr b="1" lang="en">
                <a:solidFill>
                  <a:srgbClr val="000000"/>
                </a:solidFill>
              </a:rPr>
              <a:t>search_fields</a:t>
            </a:r>
            <a:endParaRPr b="1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Changing Layout and Style Using </a:t>
            </a:r>
            <a:r>
              <a:rPr b="1" lang="en">
                <a:solidFill>
                  <a:srgbClr val="000000"/>
                </a:solidFill>
              </a:rPr>
              <a:t>Fieldset.</a:t>
            </a:r>
            <a:endParaRPr b="1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Extending the</a:t>
            </a:r>
            <a:r>
              <a:rPr b="1" lang="en">
                <a:solidFill>
                  <a:srgbClr val="000000"/>
                </a:solidFill>
              </a:rPr>
              <a:t> Base Templates.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Layout and Style Using </a:t>
            </a:r>
            <a:r>
              <a:rPr b="1" lang="en"/>
              <a:t>Fieldset</a:t>
            </a:r>
            <a:endParaRPr b="1"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b="1" lang="en">
                <a:solidFill>
                  <a:srgbClr val="000020"/>
                </a:solidFill>
              </a:rPr>
              <a:t>Fieldsets- granularity of how the data is displayed.</a:t>
            </a:r>
            <a:endParaRPr b="1"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Example : Adding </a:t>
            </a:r>
            <a:r>
              <a:rPr b="1" lang="en">
                <a:solidFill>
                  <a:srgbClr val="000020"/>
                </a:solidFill>
              </a:rPr>
              <a:t>CSS </a:t>
            </a:r>
            <a:r>
              <a:rPr lang="en">
                <a:solidFill>
                  <a:srgbClr val="000020"/>
                </a:solidFill>
              </a:rPr>
              <a:t>and grouping fields .</a:t>
            </a:r>
            <a:endParaRPr>
              <a:solidFill>
                <a:srgbClr val="00002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class Person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models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Model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firstname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models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CharField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max_length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50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lastname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models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CharField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max_length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50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city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models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CharField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max_length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50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state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models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CharField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max_length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2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Layout and Style Using </a:t>
            </a:r>
            <a:r>
              <a:rPr b="1" lang="en"/>
              <a:t>Fieldset</a:t>
            </a:r>
            <a:endParaRPr b="1"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20"/>
                </a:solidFill>
              </a:rPr>
              <a:t>           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class PersonAdmin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admin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ModelAdmin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</a:t>
            </a:r>
            <a:r>
              <a:rPr lang="en">
                <a:solidFill>
                  <a:srgbClr val="000020"/>
                </a:solidFill>
                <a:highlight>
                  <a:srgbClr val="EFEFEF"/>
                </a:highlight>
              </a:rPr>
              <a:t>fieldsets </a:t>
            </a:r>
            <a:r>
              <a:rPr lang="en">
                <a:solidFill>
                  <a:srgbClr val="308080"/>
                </a:solidFill>
                <a:highlight>
                  <a:srgbClr val="EFEFE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EFEFEF"/>
                </a:highlight>
              </a:rPr>
              <a:t> </a:t>
            </a:r>
            <a:r>
              <a:rPr lang="en">
                <a:solidFill>
                  <a:srgbClr val="308080"/>
                </a:solidFill>
                <a:highlight>
                  <a:srgbClr val="EFEFEF"/>
                </a:highlight>
              </a:rPr>
              <a:t>[</a:t>
            </a:r>
            <a:endParaRPr>
              <a:solidFill>
                <a:srgbClr val="000020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</a:rPr>
              <a:t>   (“Name”, 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</a:rPr>
              <a:t>{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</a:rPr>
              <a:t>“fields”: (“firstname”, “lastname”)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</a:rPr>
              <a:t>}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</a:rPr>
              <a:t>),</a:t>
            </a:r>
            <a:endParaRPr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</a:rPr>
              <a:t>   (“Location”, 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</a:rPr>
              <a:t>{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</a:rPr>
              <a:t>“fields”: (“city”, “state”)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</a:rPr>
              <a:t>}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</a:rPr>
              <a:t>)</a:t>
            </a:r>
            <a:endParaRPr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</a:rPr>
              <a:t>  ]</a:t>
            </a:r>
            <a:endParaRPr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D9D9D9"/>
                </a:highlight>
              </a:rPr>
              <a:t>admin.site.</a:t>
            </a:r>
            <a:r>
              <a:rPr b="1" lang="en">
                <a:solidFill>
                  <a:srgbClr val="000000"/>
                </a:solidFill>
                <a:highlight>
                  <a:srgbClr val="D9D9D9"/>
                </a:highlight>
              </a:rPr>
              <a:t>register</a:t>
            </a:r>
            <a:r>
              <a:rPr lang="en">
                <a:solidFill>
                  <a:srgbClr val="000000"/>
                </a:solidFill>
                <a:highlight>
                  <a:srgbClr val="D9D9D9"/>
                </a:highlight>
              </a:rPr>
              <a:t>(Person, PersonAdmin)</a:t>
            </a:r>
            <a:endParaRPr>
              <a:solidFill>
                <a:srgbClr val="000000"/>
              </a:solidFill>
              <a:highlight>
                <a:srgbClr val="D9D9D9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Fieldset - list of </a:t>
            </a:r>
            <a:r>
              <a:rPr b="1" lang="en">
                <a:solidFill>
                  <a:srgbClr val="000000"/>
                </a:solidFill>
              </a:rPr>
              <a:t>two tuples : </a:t>
            </a:r>
            <a:r>
              <a:rPr lang="en">
                <a:solidFill>
                  <a:srgbClr val="000000"/>
                </a:solidFill>
              </a:rPr>
              <a:t>First : Group of fields , Second : Dictionary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2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in FieldSet contd...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Three options : 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❖"/>
            </a:pPr>
            <a:r>
              <a:rPr b="1" lang="en">
                <a:solidFill>
                  <a:srgbClr val="000000"/>
                </a:solidFill>
              </a:rPr>
              <a:t>Classes: </a:t>
            </a:r>
            <a:r>
              <a:rPr lang="en">
                <a:solidFill>
                  <a:srgbClr val="000000"/>
                </a:solidFill>
              </a:rPr>
              <a:t>CSS Field properties 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❖"/>
            </a:pPr>
            <a:r>
              <a:rPr b="1" lang="en">
                <a:solidFill>
                  <a:srgbClr val="000000"/>
                </a:solidFill>
              </a:rPr>
              <a:t>Description: help_text </a:t>
            </a:r>
            <a:r>
              <a:rPr lang="en">
                <a:solidFill>
                  <a:srgbClr val="000000"/>
                </a:solidFill>
              </a:rPr>
              <a:t>description about the field group 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❖"/>
            </a:pPr>
            <a:r>
              <a:rPr b="1" lang="en">
                <a:solidFill>
                  <a:srgbClr val="000000"/>
                </a:solidFill>
              </a:rPr>
              <a:t>Fields: Dictionary - two tuple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8" y="2263425"/>
            <a:ext cx="5591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Extending the Base Templates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0" y="914400"/>
            <a:ext cx="9144000" cy="3962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79"/>
                </a:solidFill>
                <a:highlight>
                  <a:srgbClr val="F6F8FF"/>
                </a:highlight>
              </a:rPr>
              <a:t>{% extends “admin/base.html” %}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79"/>
                </a:solidFill>
                <a:highlight>
                  <a:srgbClr val="F6F8FF"/>
                </a:highlight>
              </a:rPr>
              <a:t>{% load i18n %}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79"/>
                </a:solidFill>
                <a:highlight>
                  <a:srgbClr val="F6F8FF"/>
                </a:highlight>
              </a:rPr>
              <a:t>{% block title %}{{ title|escape }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}|</a:t>
            </a:r>
            <a:r>
              <a:rPr lang="en">
                <a:solidFill>
                  <a:srgbClr val="595979"/>
                </a:solidFill>
                <a:highlight>
                  <a:srgbClr val="F6F8FF"/>
                </a:highlight>
              </a:rPr>
              <a:t>{% trans ‘Django site admin’ %}{% endblock %}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79"/>
                </a:solidFill>
                <a:highlight>
                  <a:srgbClr val="F6F8FF"/>
                </a:highlight>
              </a:rPr>
              <a:t>{% block branding %}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&lt;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h1 id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”site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-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name”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&gt;</a:t>
            </a:r>
            <a:r>
              <a:rPr lang="en">
                <a:solidFill>
                  <a:srgbClr val="595979"/>
                </a:solidFill>
                <a:highlight>
                  <a:srgbClr val="F6F8FF"/>
                </a:highlight>
              </a:rPr>
              <a:t>{% trans ‘Django administration’ %}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&lt;/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h1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&gt;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79"/>
                </a:solidFill>
                <a:highlight>
                  <a:srgbClr val="F6F8FF"/>
                </a:highlight>
              </a:rPr>
              <a:t>{% endblock %}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79"/>
                </a:solidFill>
                <a:highlight>
                  <a:srgbClr val="F6F8FF"/>
                </a:highlight>
              </a:rPr>
              <a:t>{% block nav-global %}{% endblock %}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5947900" y="2501500"/>
            <a:ext cx="2709300" cy="15969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in INSTALLED_APPS - settings.py - the </a:t>
            </a:r>
            <a:r>
              <a:rPr b="1" lang="en"/>
              <a:t>app</a:t>
            </a:r>
            <a:r>
              <a:rPr lang="en"/>
              <a:t> </a:t>
            </a:r>
            <a:r>
              <a:rPr b="1" lang="en"/>
              <a:t>name</a:t>
            </a:r>
            <a:r>
              <a:rPr lang="en"/>
              <a:t> should be registered before django.contrib.admin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