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7B805D-1BCD-4F6D-8BF3-71031A33AD3A}">
  <a:tblStyle styleId="{087B805D-1BCD-4F6D-8BF3-71031A33AD3A}" styleName="Table_0">
    <a:wholeTbl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333399">
              <a:alpha val="20000"/>
            </a:srgbClr>
          </a:solidFill>
        </a:fill>
      </a:tcStyle>
    </a:band1H>
    <a:band2H>
      <a:tcTxStyle/>
    </a:band2H>
    <a:band1V>
      <a:tcTxStyle/>
      <a:tcStyle>
        <a:fill>
          <a:solidFill>
            <a:srgbClr val="333399">
              <a:alpha val="20000"/>
            </a:srgb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Tahoma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Tahoma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a308055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a308055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308055a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308055a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a308055a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a308055a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a308055a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a308055a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a308055a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a308055a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a308055a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a308055a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a308055a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a308055a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a308055a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a308055a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a308055a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a308055a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a60cd82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a60cd82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a60cd82c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a60cd82c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a308055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a308055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a60cd82c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a60cd82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a60cd82c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a60cd82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a60cd82c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a60cd82c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a60cd82c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a60cd82c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a308055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a308055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a308055a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a308055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a308055a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a308055a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308055a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308055a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a308055a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a308055a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308055a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308055a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308055a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a308055a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d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87425"/>
            <a:ext cx="9143999" cy="9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0"/>
            <a:ext cx="9144000" cy="1314600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B57B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371600" y="285750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None/>
              <a:defRPr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800"/>
              <a:buChar char="•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5"/>
          <p:cNvCxnSpPr/>
          <p:nvPr/>
        </p:nvCxnSpPr>
        <p:spPr>
          <a:xfrm>
            <a:off x="457200" y="800100"/>
            <a:ext cx="8229600" cy="1200"/>
          </a:xfrm>
          <a:prstGeom prst="straightConnector1">
            <a:avLst/>
          </a:prstGeom>
          <a:noFill/>
          <a:ln cap="flat" cmpd="sng" w="9525">
            <a:solidFill>
              <a:srgbClr val="B7E3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57200" y="914401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3375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650"/>
              <a:buFont typeface="Times New Roman"/>
              <a:buChar char="•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3375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–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3375" lvl="2" marL="1371600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650"/>
              <a:buFont typeface="Times New Roman"/>
              <a:buChar char="•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3375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–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3375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3375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3375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3375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3375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5"/>
          <p:cNvSpPr txBox="1"/>
          <p:nvPr/>
        </p:nvSpPr>
        <p:spPr>
          <a:xfrm>
            <a:off x="3800520" y="4718692"/>
            <a:ext cx="466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05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 1.2</a:t>
            </a:r>
            <a:endParaRPr i="1"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and Text" type="objAndTx">
  <p:cSld name="OBJECT_AND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533400" y="285750"/>
            <a:ext cx="80772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85800" y="1314450"/>
            <a:ext cx="3810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48200" y="1314450"/>
            <a:ext cx="3810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SN new template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/>
          <a:lstStyle>
            <a:lvl1pPr indent="-406400" lvl="0" marL="457200" rtl="0"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55600" lvl="2" marL="1371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i="0" sz="3200" u="none" cap="none" strike="noStrike">
                <a:solidFill>
                  <a:srgbClr val="1B57B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85850"/>
            <a:ext cx="82296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1B57B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B57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660023"/>
            <a:ext cx="685800" cy="2286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nd"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187425"/>
            <a:ext cx="9143999" cy="9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0000FF"/>
                </a:solidFill>
              </a:defRPr>
            </a:lvl1pPr>
            <a:lvl2pPr lvl="1" rtl="0" algn="r">
              <a:buNone/>
              <a:defRPr sz="1300">
                <a:solidFill>
                  <a:srgbClr val="0000FF"/>
                </a:solidFill>
              </a:defRPr>
            </a:lvl2pPr>
            <a:lvl3pPr lvl="2" rtl="0" algn="r">
              <a:buNone/>
              <a:defRPr sz="1300">
                <a:solidFill>
                  <a:srgbClr val="0000FF"/>
                </a:solidFill>
              </a:defRPr>
            </a:lvl3pPr>
            <a:lvl4pPr lvl="3" rtl="0" algn="r">
              <a:buNone/>
              <a:defRPr sz="1300">
                <a:solidFill>
                  <a:srgbClr val="0000FF"/>
                </a:solidFill>
              </a:defRPr>
            </a:lvl4pPr>
            <a:lvl5pPr lvl="4" rtl="0" algn="r">
              <a:buNone/>
              <a:defRPr sz="1300">
                <a:solidFill>
                  <a:srgbClr val="0000FF"/>
                </a:solidFill>
              </a:defRPr>
            </a:lvl5pPr>
            <a:lvl6pPr lvl="5" rtl="0" algn="r">
              <a:buNone/>
              <a:defRPr sz="1300">
                <a:solidFill>
                  <a:srgbClr val="0000FF"/>
                </a:solidFill>
              </a:defRPr>
            </a:lvl6pPr>
            <a:lvl7pPr lvl="6" rtl="0" algn="r">
              <a:buNone/>
              <a:defRPr sz="1300">
                <a:solidFill>
                  <a:srgbClr val="0000FF"/>
                </a:solidFill>
              </a:defRPr>
            </a:lvl7pPr>
            <a:lvl8pPr lvl="7" rtl="0" algn="r">
              <a:buNone/>
              <a:defRPr sz="1300">
                <a:solidFill>
                  <a:srgbClr val="0000FF"/>
                </a:solidFill>
              </a:defRPr>
            </a:lvl8pPr>
            <a:lvl9pPr lvl="8" rtl="0" algn="r">
              <a:buNone/>
              <a:defRPr sz="1300">
                <a:solidFill>
                  <a:srgbClr val="0000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PCP1202 - UNIT 5</a:t>
            </a:r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1371600" y="285750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WEB APPLICATION USING ADVANCED DJANGO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Custom Tags contd...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008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Create empty </a:t>
            </a:r>
            <a:r>
              <a:rPr b="1" lang="en">
                <a:solidFill>
                  <a:srgbClr val="000020"/>
                </a:solidFill>
              </a:rPr>
              <a:t>__init__.py in templatetags </a:t>
            </a:r>
            <a:r>
              <a:rPr lang="en">
                <a:solidFill>
                  <a:srgbClr val="000020"/>
                </a:solidFill>
              </a:rPr>
              <a:t>directory to avoid errors.</a:t>
            </a:r>
            <a:endParaRPr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b="1" lang="en">
                <a:solidFill>
                  <a:srgbClr val="000020"/>
                </a:solidFill>
              </a:rPr>
              <a:t>{% load randomizers %} - </a:t>
            </a:r>
            <a:r>
              <a:rPr lang="en">
                <a:solidFill>
                  <a:srgbClr val="000020"/>
                </a:solidFill>
              </a:rPr>
              <a:t>to make the custom tag available for loading.</a:t>
            </a:r>
            <a:endParaRPr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N</a:t>
            </a:r>
            <a:r>
              <a:rPr lang="en">
                <a:solidFill>
                  <a:srgbClr val="000020"/>
                </a:solidFill>
              </a:rPr>
              <a:t>ew </a:t>
            </a:r>
            <a:r>
              <a:rPr b="1" lang="en">
                <a:solidFill>
                  <a:srgbClr val="000020"/>
                </a:solidFill>
              </a:rPr>
              <a:t>random_image</a:t>
            </a:r>
            <a:r>
              <a:rPr lang="en">
                <a:solidFill>
                  <a:srgbClr val="000020"/>
                </a:solidFill>
              </a:rPr>
              <a:t> tag can take as an argument either a </a:t>
            </a:r>
            <a:r>
              <a:rPr b="1" lang="en">
                <a:solidFill>
                  <a:srgbClr val="000020"/>
                </a:solidFill>
              </a:rPr>
              <a:t>literal string or a template variable</a:t>
            </a:r>
            <a:r>
              <a:rPr lang="en">
                <a:solidFill>
                  <a:srgbClr val="000020"/>
                </a:solidFill>
              </a:rPr>
              <a:t>. So, for example, you could determine in your view at runtime the specific directory from which random images are drawn,and pass that to your template as image_dir.Then, your use of the random_image tag can look like this: </a:t>
            </a:r>
            <a:endParaRPr>
              <a:solidFill>
                <a:srgbClr val="0000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</a:rPr>
              <a:t>                           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&lt;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img src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”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{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%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random_image image_dir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%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}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”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/&gt;</a:t>
            </a:r>
            <a:endParaRPr>
              <a:solidFill>
                <a:srgbClr val="00002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Custom Tags contd...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008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More Customisation:</a:t>
            </a:r>
            <a:endParaRPr>
              <a:solidFill>
                <a:srgbClr val="00002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@register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simple_tag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def random_file(path, ext):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pick = random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choice(files(path, [“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” + ext]))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return posixpath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join(settings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MEDIA_URL, path, pick)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20"/>
                </a:solidFill>
              </a:rPr>
              <a:t>        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&lt;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img src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”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{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%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random_file “special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/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icons” “png”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%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}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”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/&gt;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2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Inclusion Tags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008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A </a:t>
            </a:r>
            <a:r>
              <a:rPr b="1" lang="en">
                <a:solidFill>
                  <a:srgbClr val="000020"/>
                </a:solidFill>
              </a:rPr>
              <a:t>simple_tag</a:t>
            </a:r>
            <a:r>
              <a:rPr lang="en">
                <a:solidFill>
                  <a:srgbClr val="000020"/>
                </a:solidFill>
              </a:rPr>
              <a:t> that used the template engine, but Django provides a more convenient and flexible option: </a:t>
            </a:r>
            <a:r>
              <a:rPr b="1" lang="en">
                <a:solidFill>
                  <a:srgbClr val="000020"/>
                </a:solidFill>
              </a:rPr>
              <a:t>inclusion tags</a:t>
            </a:r>
            <a:r>
              <a:rPr lang="en">
                <a:solidFill>
                  <a:srgbClr val="000020"/>
                </a:solidFill>
              </a:rPr>
              <a:t>.</a:t>
            </a:r>
            <a:endParaRPr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Ex: Include {{ date }} in HTML</a:t>
            </a:r>
            <a:endParaRPr>
              <a:solidFill>
                <a:srgbClr val="00002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&gt;&gt;&gt;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import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calendar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&gt;&gt;&gt;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calendar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monthcalendar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2019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7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30808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57A6"/>
                </a:solidFill>
                <a:highlight>
                  <a:srgbClr val="F6F8FF"/>
                </a:highlight>
              </a:rPr>
              <a:t>[</a:t>
            </a:r>
            <a:r>
              <a:rPr b="1" i="1" lang="en">
                <a:solidFill>
                  <a:srgbClr val="FFFFFF"/>
                </a:solidFill>
                <a:highlight>
                  <a:srgbClr val="DD9999"/>
                </a:highlight>
              </a:rPr>
              <a:t>[</a:t>
            </a:r>
            <a:r>
              <a:rPr lang="en">
                <a:solidFill>
                  <a:srgbClr val="333385"/>
                </a:solidFill>
                <a:highlight>
                  <a:srgbClr val="F6F8FF"/>
                </a:highlight>
              </a:rPr>
              <a:t>1, 2, 3, 4, 5, 6, 7</a:t>
            </a:r>
            <a:r>
              <a:rPr lang="en">
                <a:solidFill>
                  <a:srgbClr val="0057A6"/>
                </a:solidFill>
                <a:highlight>
                  <a:srgbClr val="F6F8FF"/>
                </a:highlight>
              </a:rPr>
              <a:t>]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[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8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9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10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11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12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13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14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]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[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15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16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17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18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19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20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21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]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[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22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23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24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25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26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27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28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]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[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29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30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31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1060B6"/>
                </a:solidFill>
                <a:highlight>
                  <a:srgbClr val="F6F8FF"/>
                </a:highlight>
              </a:rPr>
              <a:t>''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1060B6"/>
                </a:solidFill>
                <a:highlight>
                  <a:srgbClr val="F6F8FF"/>
                </a:highlight>
              </a:rPr>
              <a:t>''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1060B6"/>
                </a:solidFill>
                <a:highlight>
                  <a:srgbClr val="F6F8FF"/>
                </a:highlight>
              </a:rPr>
              <a:t>''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1060B6"/>
                </a:solidFill>
                <a:highlight>
                  <a:srgbClr val="F6F8FF"/>
                </a:highlight>
              </a:rPr>
              <a:t>''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]]</a:t>
            </a:r>
            <a:endParaRPr>
              <a:solidFill>
                <a:srgbClr val="30808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808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Inclusion Tags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008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808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</a:endParaRPr>
          </a:p>
        </p:txBody>
      </p:sp>
      <p:pic>
        <p:nvPicPr>
          <p:cNvPr id="159" name="Google Shape;159;p30"/>
          <p:cNvPicPr preferRelativeResize="0"/>
          <p:nvPr/>
        </p:nvPicPr>
        <p:blipFill rotWithShape="1">
          <a:blip r:embed="rId3">
            <a:alphaModFix/>
          </a:blip>
          <a:srcRect b="6682" l="-5898" r="0" t="34645"/>
          <a:stretch/>
        </p:blipFill>
        <p:spPr>
          <a:xfrm>
            <a:off x="602775" y="933825"/>
            <a:ext cx="6475900" cy="34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Inclusion Tags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</a:rPr>
              <a:t>        &lt;table&gt;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</a:rPr>
              <a:t>&lt;tr&gt;&lt;th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000CC"/>
                </a:solidFill>
                <a:highlight>
                  <a:srgbClr val="FFFFFF"/>
                </a:highlight>
              </a:rPr>
              <a:t>colspan=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</a:rPr>
              <a:t>’7’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</a:rPr>
              <a:t>&gt;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{{ month }} {{ year }}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</a:rPr>
              <a:t>&lt;/th&gt;&lt;/tr&gt;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</a:rPr>
              <a:t>&lt;tr&gt;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{% for dayname in daynames %}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</a:rPr>
              <a:t>&lt;th&gt;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{{ dayname }}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</a:rPr>
              <a:t>&lt;/th&gt;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{% endfor %}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</a:rPr>
              <a:t>&lt;/tr&gt;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{% for week in weeks %}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</a:rPr>
              <a:t>&lt;tr&gt;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{% for day in week %}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</a:rPr>
              <a:t>&lt;td&gt;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{{ day }}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</a:rPr>
              <a:t>&lt;/td&gt;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{% endfor %}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</a:rPr>
              <a:t>&lt;/tr&gt;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{% endfor %}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</a:rPr>
              <a:t>         &lt;/table&gt;</a:t>
            </a:r>
            <a:endParaRPr>
              <a:solidFill>
                <a:srgbClr val="0077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0080"/>
              </a:solidFill>
            </a:endParaRPr>
          </a:p>
        </p:txBody>
      </p:sp>
      <p:sp>
        <p:nvSpPr>
          <p:cNvPr id="166" name="Google Shape;166;p31"/>
          <p:cNvSpPr/>
          <p:nvPr/>
        </p:nvSpPr>
        <p:spPr>
          <a:xfrm>
            <a:off x="4298600" y="2534700"/>
            <a:ext cx="3498300" cy="1289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as </a:t>
            </a:r>
            <a:r>
              <a:rPr b="1" lang="en"/>
              <a:t> _calendar.html in TEMPLATE_DIRS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Inclusion Tags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008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808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844900" y="889375"/>
            <a:ext cx="5884500" cy="3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@register.inclusion_tag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65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_calendar.html</a:t>
            </a:r>
            <a:r>
              <a:rPr lang="en" sz="165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8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50">
                <a:solidFill>
                  <a:srgbClr val="0066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calendar_table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():</a:t>
            </a:r>
            <a:endParaRPr sz="16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8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50">
                <a:solidFill>
                  <a:srgbClr val="0E84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calendar</a:t>
            </a:r>
            <a:endParaRPr sz="16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8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50">
                <a:solidFill>
                  <a:srgbClr val="0E84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datetime</a:t>
            </a:r>
            <a:endParaRPr sz="16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= datetime.date.today()</a:t>
            </a:r>
            <a:endParaRPr sz="16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 = calendar.monthcalendar(date.year, date.month)</a:t>
            </a:r>
            <a:endParaRPr sz="16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weeks = [[day </a:t>
            </a:r>
            <a:r>
              <a:rPr b="1"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‘’ </a:t>
            </a:r>
            <a:r>
              <a:rPr b="1" lang="en" sz="1650">
                <a:solidFill>
                  <a:srgbClr val="008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day </a:t>
            </a:r>
            <a:r>
              <a:rPr b="1"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week] </a:t>
            </a:r>
            <a:r>
              <a:rPr b="1" lang="en" sz="1650">
                <a:solidFill>
                  <a:srgbClr val="008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week </a:t>
            </a:r>
            <a:r>
              <a:rPr b="1"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month]</a:t>
            </a:r>
            <a:endParaRPr sz="16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8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sz="16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</a:t>
            </a:r>
            <a:r>
              <a:rPr lang="en" sz="16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calendar.month_name[date.month],</a:t>
            </a:r>
            <a:endParaRPr sz="16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</a:t>
            </a:r>
            <a:r>
              <a:rPr lang="en" sz="16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date.year,</a:t>
            </a:r>
            <a:endParaRPr sz="16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weeks</a:t>
            </a:r>
            <a:r>
              <a:rPr lang="en" sz="16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weeks,</a:t>
            </a:r>
            <a:endParaRPr sz="16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daynames</a:t>
            </a:r>
            <a:r>
              <a:rPr lang="en" sz="16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calendar.day_abbr,</a:t>
            </a:r>
            <a:endParaRPr sz="16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Saved as </a:t>
            </a:r>
            <a:r>
              <a:rPr b="1" lang="en" sz="16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inclusion_tags.py</a:t>
            </a:r>
            <a:endParaRPr b="1" sz="16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533400" y="285750"/>
            <a:ext cx="80772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Inclusion of styling in _calender.html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74125" y="1314450"/>
            <a:ext cx="4421700" cy="3829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7700"/>
                </a:solidFill>
                <a:highlight>
                  <a:srgbClr val="FFFFFF"/>
                </a:highlight>
              </a:rPr>
              <a:t>           &lt;style </a:t>
            </a:r>
            <a:r>
              <a:rPr lang="en" sz="1650">
                <a:solidFill>
                  <a:srgbClr val="0000CC"/>
                </a:solidFill>
                <a:highlight>
                  <a:srgbClr val="FFFFFF"/>
                </a:highlight>
              </a:rPr>
              <a:t>type=</a:t>
            </a:r>
            <a:r>
              <a:rPr lang="en" sz="1650">
                <a:solidFill>
                  <a:srgbClr val="333333"/>
                </a:solidFill>
                <a:highlight>
                  <a:srgbClr val="FFF0F0"/>
                </a:highlight>
              </a:rPr>
              <a:t>”text/css”</a:t>
            </a:r>
            <a:r>
              <a:rPr lang="en" sz="1650">
                <a:solidFill>
                  <a:srgbClr val="007700"/>
                </a:solidFill>
                <a:highlight>
                  <a:srgbClr val="FFFFFF"/>
                </a:highlight>
              </a:rPr>
              <a:t>&gt;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7700"/>
                </a:solidFill>
                <a:highlight>
                  <a:srgbClr val="FFFFFF"/>
                </a:highlight>
              </a:rPr>
              <a:t>td</a:t>
            </a:r>
            <a:r>
              <a:rPr lang="en" sz="165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en" sz="1650">
                <a:solidFill>
                  <a:srgbClr val="007700"/>
                </a:solidFill>
                <a:highlight>
                  <a:srgbClr val="FFFFFF"/>
                </a:highlight>
              </a:rPr>
              <a:t>th</a:t>
            </a:r>
            <a:r>
              <a:rPr lang="en" sz="1650">
                <a:solidFill>
                  <a:srgbClr val="333333"/>
                </a:solidFill>
                <a:highlight>
                  <a:srgbClr val="FFFFFF"/>
                </a:highlight>
              </a:rPr>
              <a:t> { </a:t>
            </a:r>
            <a:r>
              <a:rPr b="1" lang="en" sz="1650">
                <a:solidFill>
                  <a:srgbClr val="008800"/>
                </a:solidFill>
                <a:highlight>
                  <a:srgbClr val="FFFFFF"/>
                </a:highlight>
              </a:rPr>
              <a:t>padding</a:t>
            </a:r>
            <a:r>
              <a:rPr lang="en" sz="1650">
                <a:solidFill>
                  <a:srgbClr val="333333"/>
                </a:solidFill>
                <a:highlight>
                  <a:srgbClr val="FFFFFF"/>
                </a:highlight>
              </a:rPr>
              <a:t>: </a:t>
            </a:r>
            <a:r>
              <a:rPr b="1" lang="en" sz="1650">
                <a:solidFill>
                  <a:srgbClr val="6600EE"/>
                </a:solidFill>
                <a:highlight>
                  <a:srgbClr val="FFFFFF"/>
                </a:highlight>
              </a:rPr>
              <a:t>4px</a:t>
            </a:r>
            <a:r>
              <a:rPr lang="en" sz="1650">
                <a:solidFill>
                  <a:srgbClr val="333333"/>
                </a:solidFill>
                <a:highlight>
                  <a:srgbClr val="FFFFFF"/>
                </a:highlight>
              </a:rPr>
              <a:t>; </a:t>
            </a:r>
            <a:r>
              <a:rPr b="1" lang="en" sz="1650">
                <a:solidFill>
                  <a:srgbClr val="008800"/>
                </a:solidFill>
                <a:highlight>
                  <a:srgbClr val="FFFFFF"/>
                </a:highlight>
              </a:rPr>
              <a:t>width</a:t>
            </a:r>
            <a:r>
              <a:rPr lang="en" sz="1650">
                <a:solidFill>
                  <a:srgbClr val="333333"/>
                </a:solidFill>
                <a:highlight>
                  <a:srgbClr val="FFFFFF"/>
                </a:highlight>
              </a:rPr>
              <a:t>: </a:t>
            </a:r>
            <a:r>
              <a:rPr b="1" lang="en" sz="1650">
                <a:solidFill>
                  <a:srgbClr val="6600EE"/>
                </a:solidFill>
                <a:highlight>
                  <a:srgbClr val="FFFFFF"/>
                </a:highlight>
              </a:rPr>
              <a:t>30px</a:t>
            </a:r>
            <a:r>
              <a:rPr lang="en" sz="1650">
                <a:solidFill>
                  <a:srgbClr val="333333"/>
                </a:solidFill>
                <a:highlight>
                  <a:srgbClr val="FFFFFF"/>
                </a:highlight>
              </a:rPr>
              <a:t>; </a:t>
            </a:r>
            <a:r>
              <a:rPr b="1" lang="en" sz="1650">
                <a:solidFill>
                  <a:srgbClr val="008800"/>
                </a:solidFill>
                <a:highlight>
                  <a:srgbClr val="FFFFFF"/>
                </a:highlight>
              </a:rPr>
              <a:t>background</a:t>
            </a:r>
            <a:r>
              <a:rPr lang="en" sz="1650">
                <a:solidFill>
                  <a:srgbClr val="333333"/>
                </a:solidFill>
                <a:highlight>
                  <a:srgbClr val="FFFFFF"/>
                </a:highlight>
              </a:rPr>
              <a:t>: </a:t>
            </a:r>
            <a:r>
              <a:rPr b="1" lang="en" sz="1650">
                <a:solidFill>
                  <a:srgbClr val="6600EE"/>
                </a:solidFill>
                <a:highlight>
                  <a:srgbClr val="FFFFFF"/>
                </a:highlight>
              </a:rPr>
              <a:t>#bbb</a:t>
            </a:r>
            <a:r>
              <a:rPr lang="en" sz="1650">
                <a:solidFill>
                  <a:srgbClr val="333333"/>
                </a:solidFill>
                <a:highlight>
                  <a:srgbClr val="FFFFFF"/>
                </a:highlight>
              </a:rPr>
              <a:t>; }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7700"/>
                </a:solidFill>
                <a:highlight>
                  <a:srgbClr val="FFFFFF"/>
                </a:highlight>
              </a:rPr>
              <a:t>td</a:t>
            </a:r>
            <a:r>
              <a:rPr lang="en" sz="1650">
                <a:solidFill>
                  <a:srgbClr val="333333"/>
                </a:solidFill>
                <a:highlight>
                  <a:srgbClr val="FFFFFF"/>
                </a:highlight>
              </a:rPr>
              <a:t> { </a:t>
            </a:r>
            <a:r>
              <a:rPr b="1" lang="en" sz="1650">
                <a:solidFill>
                  <a:srgbClr val="008800"/>
                </a:solidFill>
                <a:highlight>
                  <a:srgbClr val="FFFFFF"/>
                </a:highlight>
              </a:rPr>
              <a:t>text-align</a:t>
            </a:r>
            <a:r>
              <a:rPr lang="en" sz="1650">
                <a:solidFill>
                  <a:srgbClr val="333333"/>
                </a:solidFill>
                <a:highlight>
                  <a:srgbClr val="FFFFFF"/>
                </a:highlight>
              </a:rPr>
              <a:t>: </a:t>
            </a:r>
            <a:r>
              <a:rPr b="1" lang="en" sz="1650">
                <a:solidFill>
                  <a:srgbClr val="008800"/>
                </a:solidFill>
                <a:highlight>
                  <a:srgbClr val="FFFFFF"/>
                </a:highlight>
              </a:rPr>
              <a:t>right</a:t>
            </a:r>
            <a:r>
              <a:rPr lang="en" sz="1650">
                <a:solidFill>
                  <a:srgbClr val="333333"/>
                </a:solidFill>
                <a:highlight>
                  <a:srgbClr val="FFFFFF"/>
                </a:highlight>
              </a:rPr>
              <a:t>; }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7700"/>
                </a:solidFill>
                <a:highlight>
                  <a:srgbClr val="FFFFFF"/>
                </a:highlight>
              </a:rPr>
              <a:t>     &lt;/style&gt;</a:t>
            </a:r>
            <a:endParaRPr sz="1650">
              <a:solidFill>
                <a:srgbClr val="0077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77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</a:rPr>
              <a:t>To load template : </a:t>
            </a:r>
            <a:endParaRPr sz="1650">
              <a:solidFill>
                <a:srgbClr val="0077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7700"/>
                </a:solidFill>
                <a:highlight>
                  <a:srgbClr val="FFFFFF"/>
                </a:highlight>
              </a:rPr>
              <a:t>      {% load inclusion_tags %}</a:t>
            </a:r>
            <a:endParaRPr sz="1650">
              <a:solidFill>
                <a:srgbClr val="0077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</a:rPr>
              <a:t>Usage:</a:t>
            </a:r>
            <a:r>
              <a:rPr lang="en" sz="1650">
                <a:solidFill>
                  <a:srgbClr val="007700"/>
                </a:solidFill>
                <a:highlight>
                  <a:srgbClr val="FFFFFF"/>
                </a:highlight>
              </a:rPr>
              <a:t> </a:t>
            </a:r>
            <a:endParaRPr sz="1650">
              <a:solidFill>
                <a:srgbClr val="0077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007700"/>
                </a:solidFill>
                <a:highlight>
                  <a:srgbClr val="FFFFFF"/>
                </a:highlight>
              </a:rPr>
              <a:t>       {% calendar_table %} </a:t>
            </a:r>
            <a:endParaRPr sz="1650">
              <a:solidFill>
                <a:srgbClr val="0077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>
            <p:ph idx="2" type="body"/>
          </p:nvPr>
        </p:nvSpPr>
        <p:spPr>
          <a:xfrm>
            <a:off x="4648200" y="1314450"/>
            <a:ext cx="4556700" cy="3829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314413"/>
            <a:ext cx="3645675" cy="25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Filters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008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Filters are </a:t>
            </a:r>
            <a:r>
              <a:rPr b="1" lang="en">
                <a:solidFill>
                  <a:srgbClr val="000020"/>
                </a:solidFill>
              </a:rPr>
              <a:t>functions</a:t>
            </a:r>
            <a:r>
              <a:rPr lang="en">
                <a:solidFill>
                  <a:srgbClr val="000020"/>
                </a:solidFill>
              </a:rPr>
              <a:t> - Accepts strings and return strings</a:t>
            </a:r>
            <a:endParaRPr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 </a:t>
            </a:r>
            <a:r>
              <a:rPr lang="en">
                <a:solidFill>
                  <a:srgbClr val="000020"/>
                </a:solidFill>
              </a:rPr>
              <a:t>The </a:t>
            </a:r>
            <a:r>
              <a:rPr b="1" lang="en">
                <a:solidFill>
                  <a:srgbClr val="000020"/>
                </a:solidFill>
              </a:rPr>
              <a:t>files</a:t>
            </a:r>
            <a:r>
              <a:rPr lang="en">
                <a:solidFill>
                  <a:srgbClr val="000020"/>
                </a:solidFill>
              </a:rPr>
              <a:t> function is a simple helper that gives us a list of filenames whose extensions indicate they are images.</a:t>
            </a:r>
            <a:endParaRPr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The </a:t>
            </a:r>
            <a:r>
              <a:rPr b="1" lang="en">
                <a:solidFill>
                  <a:srgbClr val="000020"/>
                </a:solidFill>
              </a:rPr>
              <a:t>random_image</a:t>
            </a:r>
            <a:r>
              <a:rPr lang="en">
                <a:solidFill>
                  <a:srgbClr val="000020"/>
                </a:solidFill>
              </a:rPr>
              <a:t> function is executed when our tag is used in a template, passing the path from the template tag. It gets a list of image filenames in the provided directory via files, chooses one, prepends your </a:t>
            </a:r>
            <a:r>
              <a:rPr b="1" lang="en">
                <a:solidFill>
                  <a:srgbClr val="000020"/>
                </a:solidFill>
              </a:rPr>
              <a:t>MEDIA_URL</a:t>
            </a:r>
            <a:r>
              <a:rPr lang="en">
                <a:solidFill>
                  <a:srgbClr val="000020"/>
                </a:solidFill>
              </a:rPr>
              <a:t> to make a path suitable for use in an img tag,and returns that path.</a:t>
            </a:r>
            <a:endParaRPr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 The </a:t>
            </a:r>
            <a:r>
              <a:rPr b="1" lang="en">
                <a:solidFill>
                  <a:srgbClr val="000020"/>
                </a:solidFill>
              </a:rPr>
              <a:t>@register.simple_tag</a:t>
            </a:r>
            <a:r>
              <a:rPr lang="en">
                <a:solidFill>
                  <a:srgbClr val="000020"/>
                </a:solidFill>
              </a:rPr>
              <a:t> decorator on the random_image function.This turns our simple function into something that can be used by the template engine.</a:t>
            </a:r>
            <a:endParaRPr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Save the snippet as randomizers.py - creating a custom template tag library.</a:t>
            </a:r>
            <a:endParaRPr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b="1" lang="en">
                <a:solidFill>
                  <a:srgbClr val="000020"/>
                </a:solidFill>
              </a:rPr>
              <a:t>INSTALLED_APPS/templatetags - image </a:t>
            </a:r>
            <a:r>
              <a:rPr lang="en">
                <a:solidFill>
                  <a:srgbClr val="000020"/>
                </a:solidFill>
              </a:rPr>
              <a:t>to be saved as this.</a:t>
            </a:r>
            <a:endParaRPr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Or in </a:t>
            </a:r>
            <a:r>
              <a:rPr b="1" lang="en">
                <a:solidFill>
                  <a:srgbClr val="000020"/>
                </a:solidFill>
              </a:rPr>
              <a:t>TEMPLATE_DIRS/templatetags.</a:t>
            </a:r>
            <a:r>
              <a:rPr lang="en">
                <a:solidFill>
                  <a:srgbClr val="000020"/>
                </a:solidFill>
              </a:rPr>
              <a:t> </a:t>
            </a:r>
            <a:endParaRPr>
              <a:solidFill>
                <a:srgbClr val="00002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Filters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import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re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from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django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template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import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Library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from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django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conf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import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settings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register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Library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wikifier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re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400000"/>
                </a:solidFill>
                <a:highlight>
                  <a:srgbClr val="F6F8FF"/>
                </a:highlight>
              </a:rPr>
              <a:t>compile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b="1" lang="en">
                <a:solidFill>
                  <a:srgbClr val="000020"/>
                </a:solidFill>
                <a:highlight>
                  <a:srgbClr val="F6F8FF"/>
                </a:highlight>
              </a:rPr>
              <a:t>r’\b</a:t>
            </a:r>
            <a:r>
              <a:rPr b="1" lang="en">
                <a:solidFill>
                  <a:srgbClr val="308080"/>
                </a:solidFill>
                <a:highlight>
                  <a:srgbClr val="F6F8FF"/>
                </a:highlight>
              </a:rPr>
              <a:t>(([</a:t>
            </a:r>
            <a:r>
              <a:rPr b="1" lang="en">
                <a:solidFill>
                  <a:srgbClr val="000020"/>
                </a:solidFill>
                <a:highlight>
                  <a:srgbClr val="F6F8FF"/>
                </a:highlight>
              </a:rPr>
              <a:t>A</a:t>
            </a:r>
            <a:r>
              <a:rPr b="1" lang="en">
                <a:solidFill>
                  <a:srgbClr val="44AADD"/>
                </a:solidFill>
                <a:highlight>
                  <a:srgbClr val="F6F8FF"/>
                </a:highlight>
              </a:rPr>
              <a:t>-</a:t>
            </a:r>
            <a:r>
              <a:rPr b="1" lang="en">
                <a:solidFill>
                  <a:srgbClr val="000020"/>
                </a:solidFill>
                <a:highlight>
                  <a:srgbClr val="F6F8FF"/>
                </a:highlight>
              </a:rPr>
              <a:t>Z</a:t>
            </a:r>
            <a:r>
              <a:rPr b="1" lang="en">
                <a:solidFill>
                  <a:srgbClr val="308080"/>
                </a:solidFill>
                <a:highlight>
                  <a:srgbClr val="F6F8FF"/>
                </a:highlight>
              </a:rPr>
              <a:t>]</a:t>
            </a:r>
            <a:r>
              <a:rPr b="1" lang="en">
                <a:solidFill>
                  <a:srgbClr val="44AADD"/>
                </a:solidFill>
                <a:highlight>
                  <a:srgbClr val="F6F8FF"/>
                </a:highlight>
              </a:rPr>
              <a:t>+</a:t>
            </a:r>
            <a:r>
              <a:rPr b="1" lang="en">
                <a:solidFill>
                  <a:srgbClr val="308080"/>
                </a:solidFill>
                <a:highlight>
                  <a:srgbClr val="F6F8FF"/>
                </a:highlight>
              </a:rPr>
              <a:t>[</a:t>
            </a:r>
            <a:r>
              <a:rPr b="1" lang="en">
                <a:solidFill>
                  <a:srgbClr val="000020"/>
                </a:solidFill>
                <a:highlight>
                  <a:srgbClr val="F6F8FF"/>
                </a:highlight>
              </a:rPr>
              <a:t>a</a:t>
            </a:r>
            <a:r>
              <a:rPr b="1" lang="en">
                <a:solidFill>
                  <a:srgbClr val="44AADD"/>
                </a:solidFill>
                <a:highlight>
                  <a:srgbClr val="F6F8FF"/>
                </a:highlight>
              </a:rPr>
              <a:t>-</a:t>
            </a:r>
            <a:r>
              <a:rPr b="1" lang="en">
                <a:solidFill>
                  <a:srgbClr val="000020"/>
                </a:solidFill>
                <a:highlight>
                  <a:srgbClr val="F6F8FF"/>
                </a:highlight>
              </a:rPr>
              <a:t>z</a:t>
            </a:r>
            <a:r>
              <a:rPr b="1" lang="en">
                <a:solidFill>
                  <a:srgbClr val="308080"/>
                </a:solidFill>
                <a:highlight>
                  <a:srgbClr val="F6F8FF"/>
                </a:highlight>
              </a:rPr>
              <a:t>]</a:t>
            </a:r>
            <a:r>
              <a:rPr b="1" lang="en">
                <a:solidFill>
                  <a:srgbClr val="44AADD"/>
                </a:solidFill>
                <a:highlight>
                  <a:srgbClr val="F6F8FF"/>
                </a:highlight>
              </a:rPr>
              <a:t>+</a:t>
            </a:r>
            <a:r>
              <a:rPr b="1"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r>
              <a:rPr b="1" lang="en">
                <a:solidFill>
                  <a:srgbClr val="406080"/>
                </a:solidFill>
                <a:highlight>
                  <a:srgbClr val="F6F8FF"/>
                </a:highlight>
              </a:rPr>
              <a:t>{</a:t>
            </a:r>
            <a:r>
              <a:rPr b="1" lang="en">
                <a:solidFill>
                  <a:srgbClr val="008C00"/>
                </a:solidFill>
                <a:highlight>
                  <a:srgbClr val="F6F8FF"/>
                </a:highlight>
              </a:rPr>
              <a:t>2</a:t>
            </a:r>
            <a:r>
              <a:rPr b="1"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b="1" lang="en">
                <a:solidFill>
                  <a:srgbClr val="406080"/>
                </a:solidFill>
                <a:highlight>
                  <a:srgbClr val="F6F8FF"/>
                </a:highlight>
              </a:rPr>
              <a:t>}</a:t>
            </a:r>
            <a:r>
              <a:rPr b="1"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r>
              <a:rPr b="1" lang="en">
                <a:solidFill>
                  <a:srgbClr val="000020"/>
                </a:solidFill>
                <a:highlight>
                  <a:srgbClr val="F6F8FF"/>
                </a:highlight>
              </a:rPr>
              <a:t>\b’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@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register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400000"/>
                </a:solidFill>
                <a:highlight>
                  <a:srgbClr val="F6F8FF"/>
                </a:highlight>
              </a:rPr>
              <a:t>filter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def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wikify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text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return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wikifier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sub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r’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</a:rPr>
              <a:t>&lt;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a href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”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</a:rPr>
              <a:t>/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wiki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</a:rPr>
              <a:t>/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\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1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</a:rPr>
              <a:t>/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”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</a:rPr>
              <a:t>&gt;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\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1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</a:rPr>
              <a:t>&lt;/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a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</a:rPr>
              <a:t>&gt;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text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0080"/>
              </a:solidFill>
            </a:endParaRPr>
          </a:p>
        </p:txBody>
      </p:sp>
      <p:sp>
        <p:nvSpPr>
          <p:cNvPr id="194" name="Google Shape;194;p35"/>
          <p:cNvSpPr/>
          <p:nvPr/>
        </p:nvSpPr>
        <p:spPr>
          <a:xfrm>
            <a:off x="5499250" y="1808375"/>
            <a:ext cx="3187500" cy="16602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CamelCase </a:t>
            </a:r>
            <a:r>
              <a:rPr lang="en"/>
              <a:t>- within /wiki/CamelCaseWord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Filters usage in template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79"/>
                </a:solidFill>
                <a:highlight>
                  <a:srgbClr val="F6F8FF"/>
                </a:highlight>
              </a:rPr>
              <a:t>{% load wikitags %}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&lt;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h1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&gt;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My Amazing Wiki Page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: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595979"/>
                </a:solidFill>
                <a:highlight>
                  <a:srgbClr val="F6F8FF"/>
                </a:highlight>
              </a:rPr>
              <a:t>{{ title }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}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&lt;/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h1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&gt;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&lt;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div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class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”wikicontent”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&gt;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79"/>
                </a:solidFill>
                <a:highlight>
                  <a:srgbClr val="F6F8FF"/>
                </a:highlight>
              </a:rPr>
              <a:t>{{ content|wikify }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}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&lt;/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div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&gt;</a:t>
            </a:r>
            <a:endParaRPr>
              <a:solidFill>
                <a:srgbClr val="30808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8080"/>
              </a:solidFill>
              <a:highlight>
                <a:srgbClr val="F6F8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b="1" lang="en">
                <a:solidFill>
                  <a:srgbClr val="000000"/>
                </a:solidFill>
              </a:rPr>
              <a:t>Filters with an Extra Argument : </a:t>
            </a:r>
            <a:endParaRPr b="1">
              <a:solidFill>
                <a:srgbClr val="000000"/>
              </a:solidFill>
            </a:endParaRPr>
          </a:p>
          <a:p>
            <a:pPr indent="-3333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For example, let’s say you want a function that displays a string only if that string contains a certain sequence of characters (think of this like the Unix command grep).You could accomplish this with if/then template tags, of course, but a filter would be much more </a:t>
            </a:r>
            <a:r>
              <a:rPr b="1" lang="en">
                <a:solidFill>
                  <a:srgbClr val="000000"/>
                </a:solidFill>
              </a:rPr>
              <a:t>compact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008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Application - Extending the template System</a:t>
            </a:r>
            <a:endParaRPr/>
          </a:p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1371600" y="285750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Presented by,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Subalakshmi Shanthosi 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 with an Extra Argument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79"/>
                </a:solidFill>
                <a:highlight>
                  <a:srgbClr val="F6F8FF"/>
                </a:highlight>
              </a:rPr>
              <a:t>{{ my_string | grep:”magic” }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}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    @register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filter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def grep(text, term):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if text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contains(term):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return text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79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79"/>
                </a:solidFill>
                <a:highlight>
                  <a:srgbClr val="F6F8FF"/>
                </a:highlight>
              </a:rPr>
              <a:t>{{ bla_bla_bla|hide_if_shorter_than:”100” }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}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@stringvalue  @register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filter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def hide_if_shorter_than(text, min_len):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 if len(text) &gt;= int(min_len):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 return text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808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808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008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 Custom Template Tags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008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20"/>
              </a:buClr>
              <a:buSzPts val="1650"/>
              <a:buChar char="➔"/>
            </a:pPr>
            <a:r>
              <a:rPr lang="en">
                <a:solidFill>
                  <a:srgbClr val="000020"/>
                </a:solidFill>
              </a:rPr>
              <a:t>More customized template.</a:t>
            </a:r>
            <a:endParaRPr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➔"/>
            </a:pPr>
            <a:r>
              <a:rPr b="1" lang="en">
                <a:solidFill>
                  <a:srgbClr val="000020"/>
                </a:solidFill>
              </a:rPr>
              <a:t>Alternative Templating</a:t>
            </a:r>
            <a:r>
              <a:rPr lang="en">
                <a:solidFill>
                  <a:srgbClr val="000020"/>
                </a:solidFill>
              </a:rPr>
              <a:t>:</a:t>
            </a:r>
            <a:endParaRPr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 Code: </a:t>
            </a:r>
            <a:endParaRPr>
              <a:solidFill>
                <a:srgbClr val="00002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</a:rPr>
              <a:t>                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def simple_template_view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request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name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			template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“Hello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your IP address is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%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”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			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return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HttpResponse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template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%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request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META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[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‘REMOTE_ADDR’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])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b="1" lang="en">
                <a:solidFill>
                  <a:srgbClr val="000020"/>
                </a:solidFill>
                <a:highlight>
                  <a:srgbClr val="F6F8FF"/>
                </a:highlight>
              </a:rPr>
              <a:t>Choosing an Alternative Templating Mechanism: Using Mako </a:t>
            </a:r>
            <a:endParaRPr b="1"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b="1" lang="en">
                <a:solidFill>
                  <a:srgbClr val="000020"/>
                </a:solidFill>
                <a:highlight>
                  <a:srgbClr val="F6F8FF"/>
                </a:highlight>
              </a:rPr>
              <a:t>Why different templating system ? 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Convenient templating system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Common templating standards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Not translating templates imported from another project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Application logic- complex not easily presentable in template 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</p:txBody>
      </p:sp>
      <p:sp>
        <p:nvSpPr>
          <p:cNvPr id="213" name="Google Shape;213;p38"/>
          <p:cNvSpPr/>
          <p:nvPr/>
        </p:nvSpPr>
        <p:spPr>
          <a:xfrm>
            <a:off x="6240375" y="1579775"/>
            <a:ext cx="1778700" cy="7857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in parameter!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Other Template Engines: Mako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008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20"/>
              </a:buClr>
              <a:buSzPts val="1650"/>
              <a:buChar char="➔"/>
            </a:pPr>
            <a:r>
              <a:rPr lang="en">
                <a:solidFill>
                  <a:srgbClr val="000020"/>
                </a:solidFill>
              </a:rPr>
              <a:t>Extremely fast templating.</a:t>
            </a:r>
            <a:endParaRPr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Mako replaces the Python templating framework called </a:t>
            </a:r>
            <a:r>
              <a:rPr b="1" lang="en">
                <a:solidFill>
                  <a:srgbClr val="000020"/>
                </a:solidFill>
              </a:rPr>
              <a:t>Myghty</a:t>
            </a:r>
            <a:r>
              <a:rPr lang="en">
                <a:solidFill>
                  <a:srgbClr val="000020"/>
                </a:solidFill>
              </a:rPr>
              <a:t>, perl based.</a:t>
            </a:r>
            <a:endParaRPr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Mako used in </a:t>
            </a:r>
            <a:r>
              <a:rPr b="1" lang="en">
                <a:solidFill>
                  <a:srgbClr val="000020"/>
                </a:solidFill>
              </a:rPr>
              <a:t>reddit and python.org, Pylons.</a:t>
            </a:r>
            <a:endParaRPr>
              <a:solidFill>
                <a:srgbClr val="00002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&gt;&gt;&gt;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from mako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template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import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Template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&gt;&gt;&gt;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t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Template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“My favorite person is </a:t>
            </a:r>
            <a:r>
              <a:rPr lang="en">
                <a:solidFill>
                  <a:srgbClr val="000000"/>
                </a:solidFill>
              </a:rPr>
              <a:t>$</a:t>
            </a:r>
            <a:r>
              <a:rPr b="1" i="1" lang="en">
                <a:solidFill>
                  <a:srgbClr val="000000"/>
                </a:solidFill>
              </a:rPr>
              <a:t>{</a:t>
            </a:r>
            <a:r>
              <a:rPr lang="en">
                <a:solidFill>
                  <a:srgbClr val="000000"/>
                </a:solidFill>
              </a:rPr>
              <a:t>name</a:t>
            </a:r>
            <a:r>
              <a:rPr b="1" i="1" lang="en">
                <a:solidFill>
                  <a:srgbClr val="000000"/>
                </a:solidFill>
              </a:rPr>
              <a:t>}</a:t>
            </a:r>
            <a:r>
              <a:rPr b="1" i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&gt;&gt;&gt;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render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name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”Subalakshmi”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“My favorite person is Subalakshmi”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&gt;&gt;&gt;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context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{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‘name’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: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“Subalakshmi”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}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&gt;&gt;&gt;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render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(**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context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“My favorite person is Subalakshmi”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Other Template Engines: Mako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008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20"/>
              </a:buClr>
              <a:buSzPts val="1650"/>
              <a:buChar char="➔"/>
            </a:pPr>
            <a:r>
              <a:rPr lang="en">
                <a:solidFill>
                  <a:srgbClr val="000020"/>
                </a:solidFill>
              </a:rPr>
              <a:t>Wired up : </a:t>
            </a:r>
            <a:endParaRPr>
              <a:solidFill>
                <a:srgbClr val="00002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from mako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template import Template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def mako_view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request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t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Template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“Your IP address is $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{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REMOTE_ADDR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}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output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t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render</a:t>
            </a:r>
            <a:r>
              <a:rPr lang="en">
                <a:solidFill>
                  <a:srgbClr val="595979"/>
                </a:solidFill>
                <a:highlight>
                  <a:srgbClr val="F6F8FF"/>
                </a:highlight>
              </a:rPr>
              <a:t>(**request.META)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79"/>
                </a:solidFill>
                <a:highlight>
                  <a:srgbClr val="F6F8FF"/>
                </a:highlight>
              </a:rPr>
              <a:t>  return HttpResponse(output)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96" name="Google Shape;96;p20"/>
          <p:cNvSpPr txBox="1"/>
          <p:nvPr/>
        </p:nvSpPr>
        <p:spPr>
          <a:xfrm>
            <a:off x="539000" y="1354263"/>
            <a:ext cx="8229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B57B5"/>
                </a:solidFill>
              </a:rPr>
              <a:t>Session Metadata</a:t>
            </a:r>
            <a:endParaRPr sz="3200">
              <a:solidFill>
                <a:srgbClr val="1B57B5"/>
              </a:solidFill>
            </a:endParaRPr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894599" y="2451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{087B805D-1BCD-4F6D-8BF3-71031A33AD3A}</a:tableStyleId>
              </a:tblPr>
              <a:tblGrid>
                <a:gridCol w="3112700"/>
                <a:gridCol w="46075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Subalakshmi Shanthosi 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Reviewer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Dr. R S Milton (Yet to be reviewed)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 Number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1.2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Release Date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 May 2019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457200" y="1926763"/>
            <a:ext cx="8229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B57B5"/>
                </a:solidFill>
              </a:rPr>
              <a:t>Revision History</a:t>
            </a:r>
            <a:endParaRPr sz="3200">
              <a:solidFill>
                <a:srgbClr val="1B57B5"/>
              </a:solidFill>
            </a:endParaRPr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1005282" y="286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{087B805D-1BCD-4F6D-8BF3-71031A33AD3A}</a:tableStyleId>
              </a:tblPr>
              <a:tblGrid>
                <a:gridCol w="1427475"/>
                <a:gridCol w="4246400"/>
                <a:gridCol w="1263225"/>
              </a:tblGrid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Revision</a:t>
                      </a: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Date</a:t>
                      </a:r>
                      <a:endParaRPr b="0"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Details</a:t>
                      </a:r>
                      <a:endParaRPr b="0"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 no. </a:t>
                      </a:r>
                      <a:endParaRPr b="0"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14 May 2019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omic Sans MS"/>
                        <a:buAutoNum type="arabicPeriod"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Custom tags and custom filters for templates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1.1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  May 2019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2. Custom FIlters and Templating tool experimentation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1.2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Objectives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To understand the usage of </a:t>
            </a:r>
            <a:r>
              <a:rPr b="1" lang="en">
                <a:solidFill>
                  <a:srgbClr val="000000"/>
                </a:solidFill>
              </a:rPr>
              <a:t>simple custom template tags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Understand how to use </a:t>
            </a:r>
            <a:r>
              <a:rPr b="1" lang="en">
                <a:solidFill>
                  <a:srgbClr val="000000"/>
                </a:solidFill>
              </a:rPr>
              <a:t>inclusion tags.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Working with </a:t>
            </a:r>
            <a:r>
              <a:rPr b="1" lang="en">
                <a:solidFill>
                  <a:srgbClr val="000000"/>
                </a:solidFill>
              </a:rPr>
              <a:t>custom filters for tags in template.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Handling </a:t>
            </a:r>
            <a:r>
              <a:rPr b="1" lang="en">
                <a:solidFill>
                  <a:srgbClr val="000000"/>
                </a:solidFill>
              </a:rPr>
              <a:t>complex custom tags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Evaluating </a:t>
            </a:r>
            <a:r>
              <a:rPr b="1" lang="en">
                <a:solidFill>
                  <a:srgbClr val="000000"/>
                </a:solidFill>
              </a:rPr>
              <a:t>alternative templating methods.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Custom Template Tags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def home_view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request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		img_files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os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listdir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settings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RANDOM_IMG_DIR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		img_name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random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choice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img_files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		img_src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os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path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join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settings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RANDOM_IMG_DIR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img_name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A43"/>
                </a:solidFill>
                <a:highlight>
                  <a:srgbClr val="F6F8FF"/>
                </a:highlight>
              </a:rPr>
              <a:t>  		#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...</a:t>
            </a:r>
            <a:r>
              <a:rPr lang="en">
                <a:solidFill>
                  <a:srgbClr val="004A43"/>
                </a:solidFill>
                <a:highlight>
                  <a:srgbClr val="F6F8FF"/>
                </a:highlight>
              </a:rPr>
              <a:t> other view processing goes here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...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		render_to_response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“home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html”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b="1" i="1" lang="en">
                <a:solidFill>
                  <a:srgbClr val="FFFFFF"/>
                </a:solidFill>
                <a:highlight>
                  <a:srgbClr val="DD9999"/>
                </a:highlight>
              </a:rPr>
              <a:t>{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‘img_src’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: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img_src</a:t>
            </a:r>
            <a:r>
              <a:rPr b="1" i="1" lang="en">
                <a:solidFill>
                  <a:srgbClr val="FFFFFF"/>
                </a:solidFill>
                <a:highlight>
                  <a:srgbClr val="DD9999"/>
                </a:highlight>
              </a:rPr>
              <a:t>}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308080"/>
              </a:solidFill>
              <a:highlight>
                <a:srgbClr val="F6F8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8080"/>
              </a:solidFill>
              <a:highlight>
                <a:srgbClr val="F6F8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  &lt;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img src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”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{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%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random_image “faces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/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thumbnails”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%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</a:rPr>
              <a:t>}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”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/&gt;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8080"/>
              </a:solidFill>
              <a:highlight>
                <a:srgbClr val="F6F8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8080"/>
              </a:solidFill>
              <a:highlight>
                <a:srgbClr val="F6F8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Custom Tags contd...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0" y="799975"/>
            <a:ext cx="9144000" cy="42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import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os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import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random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import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posixpath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from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django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import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template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from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django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conf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import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settings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register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template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Library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def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files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path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types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=[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“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jpg”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“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jpeg”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“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png”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“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gif”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]):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fullpath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os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path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join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settings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MEDIA_ROOT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path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return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[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f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for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f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in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os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listdir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fullpath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if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os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path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splitext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f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)[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</a:rPr>
              <a:t>1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]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in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types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]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Custom Tags contd...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008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@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register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simple_tag</a:t>
            </a:r>
            <a:endParaRPr b="1">
              <a:solidFill>
                <a:srgbClr val="20008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   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def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random_image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path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):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   pick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random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choice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files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path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     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</a:rPr>
              <a:t>return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posixpath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join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settings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MEDIA_URL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path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</a:rPr>
              <a:t> pick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</a:rPr>
              <a:t>)</a:t>
            </a:r>
            <a:endParaRPr>
              <a:solidFill>
                <a:srgbClr val="000020"/>
              </a:solidFill>
              <a:highlight>
                <a:srgbClr val="F6F8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Custom Tags contd...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008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The </a:t>
            </a:r>
            <a:r>
              <a:rPr b="1" lang="en">
                <a:solidFill>
                  <a:srgbClr val="000020"/>
                </a:solidFill>
              </a:rPr>
              <a:t>template.Library</a:t>
            </a:r>
            <a:r>
              <a:rPr lang="en">
                <a:solidFill>
                  <a:srgbClr val="000020"/>
                </a:solidFill>
              </a:rPr>
              <a:t> instance gives us access to decorators that turn our simple functions into tags and filters that can be used by the template system.</a:t>
            </a:r>
            <a:endParaRPr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The </a:t>
            </a:r>
            <a:r>
              <a:rPr b="1" lang="en">
                <a:solidFill>
                  <a:srgbClr val="000020"/>
                </a:solidFill>
              </a:rPr>
              <a:t>files</a:t>
            </a:r>
            <a:r>
              <a:rPr lang="en">
                <a:solidFill>
                  <a:srgbClr val="000020"/>
                </a:solidFill>
              </a:rPr>
              <a:t> function is a simple helper that gives us a list of filenames whose extensions indicate they are images.</a:t>
            </a:r>
            <a:endParaRPr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The </a:t>
            </a:r>
            <a:r>
              <a:rPr b="1" lang="en">
                <a:solidFill>
                  <a:srgbClr val="000020"/>
                </a:solidFill>
              </a:rPr>
              <a:t>random_image</a:t>
            </a:r>
            <a:r>
              <a:rPr lang="en">
                <a:solidFill>
                  <a:srgbClr val="000020"/>
                </a:solidFill>
              </a:rPr>
              <a:t> function is executed when our tag is used in a template, passing the path from the template tag. It gets a list of image filenames in the provided directory via files, chooses one, prepends your </a:t>
            </a:r>
            <a:r>
              <a:rPr b="1" lang="en">
                <a:solidFill>
                  <a:srgbClr val="000020"/>
                </a:solidFill>
              </a:rPr>
              <a:t>MEDIA_URL</a:t>
            </a:r>
            <a:r>
              <a:rPr lang="en">
                <a:solidFill>
                  <a:srgbClr val="000020"/>
                </a:solidFill>
              </a:rPr>
              <a:t> to make a path suitable for use in an img tag,and returns that path.</a:t>
            </a:r>
            <a:endParaRPr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 The </a:t>
            </a:r>
            <a:r>
              <a:rPr b="1" lang="en">
                <a:solidFill>
                  <a:srgbClr val="000020"/>
                </a:solidFill>
              </a:rPr>
              <a:t>@register.simple_tag</a:t>
            </a:r>
            <a:r>
              <a:rPr lang="en">
                <a:solidFill>
                  <a:srgbClr val="000020"/>
                </a:solidFill>
              </a:rPr>
              <a:t> decorator on the random_image function.This turns our simple function into something that can be used by the template engine.</a:t>
            </a:r>
            <a:endParaRPr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Save the snippet as randomizers.py - creating a custom template tag library.</a:t>
            </a:r>
            <a:endParaRPr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b="1" lang="en">
                <a:solidFill>
                  <a:srgbClr val="000020"/>
                </a:solidFill>
              </a:rPr>
              <a:t>INSTALLED_APPS/templatetags - image </a:t>
            </a:r>
            <a:r>
              <a:rPr lang="en">
                <a:solidFill>
                  <a:srgbClr val="000020"/>
                </a:solidFill>
              </a:rPr>
              <a:t>to be saved as this.</a:t>
            </a:r>
            <a:endParaRPr>
              <a:solidFill>
                <a:srgbClr val="00002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0"/>
              </a:buClr>
              <a:buSzPts val="1650"/>
              <a:buChar char="●"/>
            </a:pPr>
            <a:r>
              <a:rPr lang="en">
                <a:solidFill>
                  <a:srgbClr val="000020"/>
                </a:solidFill>
              </a:rPr>
              <a:t>Or in </a:t>
            </a:r>
            <a:r>
              <a:rPr b="1" lang="en">
                <a:solidFill>
                  <a:srgbClr val="000020"/>
                </a:solidFill>
              </a:rPr>
              <a:t>TEMPLATE_DIRS/templatetags.</a:t>
            </a:r>
            <a:r>
              <a:rPr lang="en">
                <a:solidFill>
                  <a:srgbClr val="000020"/>
                </a:solidFill>
              </a:rPr>
              <a:t> </a:t>
            </a:r>
            <a:endParaRPr>
              <a:solidFill>
                <a:srgbClr val="00002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