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77" r:id="rId6"/>
    <p:sldId id="262" r:id="rId7"/>
    <p:sldId id="263" r:id="rId8"/>
    <p:sldId id="264" r:id="rId9"/>
    <p:sldId id="280" r:id="rId10"/>
    <p:sldId id="265" r:id="rId11"/>
    <p:sldId id="267" r:id="rId12"/>
    <p:sldId id="282" r:id="rId13"/>
    <p:sldId id="268" r:id="rId14"/>
    <p:sldId id="269" r:id="rId15"/>
    <p:sldId id="270" r:id="rId16"/>
    <p:sldId id="271" r:id="rId17"/>
    <p:sldId id="272" r:id="rId18"/>
    <p:sldId id="273" r:id="rId19"/>
    <p:sldId id="274" r:id="rId20"/>
    <p:sldId id="281"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46CE7D5-CF57-46EF-B807-FDD0502418D4}" type="datetimeFigureOut">
              <a:rPr lang="en-US" smtClean="0"/>
              <a:t>4/2/2024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0EA680-D336-4FF7-8B7A-9848BB0A1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30EA680-D336-4FF7-8B7A-9848BB0A1C32}"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6CE7D5-CF57-46EF-B807-FDD0502418D4}" type="datetimeFigureOut">
              <a:rPr lang="en-US" smtClean="0"/>
              <a:t>4/2/2024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0EA680-D336-4FF7-8B7A-9848BB0A1C32}"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yasserh/housing-prices-dataset?select=Housing.csv"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jp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yasserh/housing-prices-dataset" TargetMode="External" /><Relationship Id="rId2" Type="http://schemas.openxmlformats.org/officeDocument/2006/relationships/hyperlink" Target="https://discuss.tensorflow.org/t/how-can-i-get-better-results-when-training-a-house-price-prediction-model/17526" TargetMode="External" /><Relationship Id="rId1" Type="http://schemas.openxmlformats.org/officeDocument/2006/relationships/slideLayout" Target="../slideLayouts/slideLayout2.xml" /><Relationship Id="rId5" Type="http://schemas.openxmlformats.org/officeDocument/2006/relationships/hyperlink" Target="https://www.google.com/amp/s/www.geeksforgeeks.org/house-price-prediction-using-machine-learning-in-python/amp/" TargetMode="External" /><Relationship Id="rId4" Type="http://schemas.openxmlformats.org/officeDocument/2006/relationships/hyperlink" Target="https://github.com/topics/house-price-prediction?l=python&amp;o=desc&amp;s=updated"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674252"/>
            <a:ext cx="11074400" cy="1493949"/>
          </a:xfrm>
        </p:spPr>
        <p:txBody>
          <a:bodyPr>
            <a:normAutofit fontScale="90000"/>
          </a:bodyPr>
          <a:lstStyle/>
          <a:p>
            <a:pPr algn="ctr"/>
            <a:r>
              <a:rPr lang="en-US" sz="6700" dirty="0">
                <a:solidFill>
                  <a:schemeClr val="accent4"/>
                </a:solidFill>
              </a:rPr>
              <a:t>HOUSE</a:t>
            </a:r>
            <a:r>
              <a:rPr lang="en-US" dirty="0"/>
              <a:t> </a:t>
            </a:r>
            <a:r>
              <a:rPr lang="en-US" sz="6700" dirty="0">
                <a:solidFill>
                  <a:schemeClr val="accent4"/>
                </a:solidFill>
              </a:rPr>
              <a:t>PRICE</a:t>
            </a:r>
            <a:r>
              <a:rPr lang="en-US" dirty="0"/>
              <a:t> </a:t>
            </a:r>
            <a:r>
              <a:rPr lang="en-US" sz="6700" dirty="0">
                <a:solidFill>
                  <a:schemeClr val="accent4"/>
                </a:solidFill>
              </a:rPr>
              <a:t>PREDICTION</a:t>
            </a:r>
            <a:r>
              <a:rPr lang="en-US" dirty="0"/>
              <a:t> </a:t>
            </a:r>
            <a:br>
              <a:rPr lang="en-US" dirty="0"/>
            </a:br>
            <a:r>
              <a:rPr lang="en-US" sz="6700" dirty="0">
                <a:solidFill>
                  <a:schemeClr val="accent4"/>
                </a:solidFill>
              </a:rPr>
              <a:t>USING</a:t>
            </a:r>
            <a:r>
              <a:rPr lang="en-US" dirty="0"/>
              <a:t> </a:t>
            </a:r>
            <a:r>
              <a:rPr lang="en-US" sz="6700" dirty="0">
                <a:solidFill>
                  <a:schemeClr val="accent4"/>
                </a:solidFill>
              </a:rPr>
              <a:t>CNN</a:t>
            </a:r>
          </a:p>
        </p:txBody>
      </p:sp>
      <p:sp>
        <p:nvSpPr>
          <p:cNvPr id="3" name="Subtitle 2"/>
          <p:cNvSpPr>
            <a:spLocks noGrp="1"/>
          </p:cNvSpPr>
          <p:nvPr>
            <p:ph type="subTitle" idx="4294967295"/>
          </p:nvPr>
        </p:nvSpPr>
        <p:spPr>
          <a:xfrm>
            <a:off x="869256" y="3734873"/>
            <a:ext cx="10541425" cy="2086377"/>
          </a:xfrm>
        </p:spPr>
        <p:txBody>
          <a:bodyPr>
            <a:normAutofit fontScale="92500" lnSpcReduction="10000"/>
          </a:bodyPr>
          <a:lstStyle/>
          <a:p>
            <a:pPr marL="0" indent="0" algn="r">
              <a:buNone/>
            </a:pPr>
            <a:r>
              <a:rPr lang="en-US" dirty="0"/>
              <a:t>Created By </a:t>
            </a:r>
          </a:p>
          <a:p>
            <a:pPr marL="0" indent="0" algn="r">
              <a:buNone/>
            </a:pPr>
            <a:r>
              <a:rPr lang="en-US" dirty="0" err="1"/>
              <a:t>S.Subalakshmi</a:t>
            </a:r>
            <a:endParaRPr lang="en-US" dirty="0"/>
          </a:p>
          <a:p>
            <a:pPr marL="0" indent="0" algn="r">
              <a:buNone/>
            </a:pPr>
            <a:r>
              <a:rPr lang="en-US" sz="2400" dirty="0"/>
              <a:t>REG No:912321104044</a:t>
            </a:r>
          </a:p>
          <a:p>
            <a:pPr marL="0" indent="0" algn="r">
              <a:buNone/>
            </a:pPr>
            <a:r>
              <a:rPr lang="en-US" sz="2400" dirty="0"/>
              <a:t>3</a:t>
            </a:r>
            <a:r>
              <a:rPr lang="en-US" sz="2400" baseline="30000" dirty="0"/>
              <a:t>rd</a:t>
            </a:r>
            <a:r>
              <a:rPr lang="en-US" sz="2400" dirty="0"/>
              <a:t> year CSE</a:t>
            </a:r>
          </a:p>
          <a:p>
            <a:pPr marL="0" indent="0" algn="r">
              <a:buNone/>
            </a:pPr>
            <a:r>
              <a:rPr lang="en-US" sz="2400" dirty="0"/>
              <a:t>SACS MAVMM ENGINEERING COLLEGE,MADURAI</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Algorithm and deployment:</a:t>
            </a:r>
          </a:p>
        </p:txBody>
      </p:sp>
      <p:sp>
        <p:nvSpPr>
          <p:cNvPr id="2" name="Content Placeholder 1"/>
          <p:cNvSpPr>
            <a:spLocks noGrp="1"/>
          </p:cNvSpPr>
          <p:nvPr>
            <p:ph idx="1"/>
          </p:nvPr>
        </p:nvSpPr>
        <p:spPr>
          <a:xfrm>
            <a:off x="1949003" y="1948359"/>
            <a:ext cx="9965091" cy="4389120"/>
          </a:xfrm>
        </p:spPr>
        <p:txBody>
          <a:bodyPr>
            <a:normAutofit fontScale="85000" lnSpcReduction="20000"/>
          </a:bodyPr>
          <a:lstStyle/>
          <a:p>
            <a:pPr algn="just">
              <a:buFont typeface="Wingdings" pitchFamily="2" charset="2"/>
              <a:buChar char="v"/>
            </a:pPr>
            <a:r>
              <a:rPr lang="en-US" dirty="0"/>
              <a:t>STEP 1:</a:t>
            </a:r>
          </a:p>
          <a:p>
            <a:pPr marL="109728" indent="0" algn="just">
              <a:buNone/>
            </a:pPr>
            <a:r>
              <a:rPr lang="en-US" dirty="0"/>
              <a:t>         Gather house images and prices.</a:t>
            </a:r>
          </a:p>
          <a:p>
            <a:pPr algn="just">
              <a:buFont typeface="Wingdings" pitchFamily="2" charset="2"/>
              <a:buChar char="v"/>
            </a:pPr>
            <a:r>
              <a:rPr lang="en-US" dirty="0"/>
              <a:t> STEP 2:</a:t>
            </a:r>
          </a:p>
          <a:p>
            <a:pPr marL="109728" indent="0" algn="just">
              <a:buNone/>
            </a:pPr>
            <a:r>
              <a:rPr lang="en-US" dirty="0"/>
              <a:t>         Preprocess images and split data.</a:t>
            </a:r>
          </a:p>
          <a:p>
            <a:pPr algn="just">
              <a:buFont typeface="Wingdings" pitchFamily="2" charset="2"/>
              <a:buChar char="v"/>
            </a:pPr>
            <a:r>
              <a:rPr lang="en-US" dirty="0"/>
              <a:t> STEP 3:</a:t>
            </a:r>
          </a:p>
          <a:p>
            <a:pPr marL="109728" indent="0" algn="just">
              <a:buNone/>
            </a:pPr>
            <a:r>
              <a:rPr lang="en-US" dirty="0"/>
              <a:t>         Design CNN architecture.</a:t>
            </a:r>
          </a:p>
          <a:p>
            <a:pPr algn="just">
              <a:buFont typeface="Wingdings" pitchFamily="2" charset="2"/>
              <a:buChar char="v"/>
            </a:pPr>
            <a:r>
              <a:rPr lang="en-US" dirty="0"/>
              <a:t> STEP 4:</a:t>
            </a:r>
          </a:p>
          <a:p>
            <a:pPr marL="109728" indent="0" algn="just">
              <a:buNone/>
            </a:pPr>
            <a:r>
              <a:rPr lang="en-US" dirty="0"/>
              <a:t>         Train model with training data.</a:t>
            </a:r>
          </a:p>
          <a:p>
            <a:pPr algn="just">
              <a:buFont typeface="Wingdings" pitchFamily="2" charset="2"/>
              <a:buChar char="v"/>
            </a:pPr>
            <a:r>
              <a:rPr lang="en-US" dirty="0"/>
              <a:t> STEP 5:</a:t>
            </a:r>
          </a:p>
          <a:p>
            <a:pPr marL="109728" indent="0" algn="just">
              <a:buNone/>
            </a:pPr>
            <a:r>
              <a:rPr lang="en-US" dirty="0"/>
              <a:t>         Evaluate model performance.</a:t>
            </a:r>
          </a:p>
          <a:p>
            <a:pPr algn="just">
              <a:buFont typeface="Wingdings" pitchFamily="2" charset="2"/>
              <a:buChar char="v"/>
            </a:pPr>
            <a:r>
              <a:rPr lang="en-US" dirty="0"/>
              <a:t> STEP 6:</a:t>
            </a:r>
          </a:p>
          <a:p>
            <a:pPr marL="109728" indent="0" algn="just">
              <a:buNone/>
            </a:pPr>
            <a:r>
              <a:rPr lang="en-US" dirty="0"/>
              <a:t>         Deploy model for prediction.</a:t>
            </a:r>
          </a:p>
        </p:txBody>
      </p:sp>
    </p:spTree>
    <p:extLst>
      <p:ext uri="{BB962C8B-B14F-4D97-AF65-F5344CB8AC3E}">
        <p14:creationId xmlns:p14="http://schemas.microsoft.com/office/powerpoint/2010/main" val="86049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a:t>
            </a:r>
          </a:p>
        </p:txBody>
      </p:sp>
      <p:sp>
        <p:nvSpPr>
          <p:cNvPr id="2" name="Content Placeholder 1"/>
          <p:cNvSpPr>
            <a:spLocks noGrp="1"/>
          </p:cNvSpPr>
          <p:nvPr>
            <p:ph idx="1"/>
          </p:nvPr>
        </p:nvSpPr>
        <p:spPr>
          <a:xfrm>
            <a:off x="1313645" y="2086377"/>
            <a:ext cx="10384666" cy="4443211"/>
          </a:xfrm>
        </p:spPr>
        <p:txBody>
          <a:bodyPr/>
          <a:lstStyle/>
          <a:p>
            <a:pPr algn="just"/>
            <a:r>
              <a:rPr lang="en-US" dirty="0"/>
              <a:t>You can deploy this Flask application on a cloud platform like </a:t>
            </a:r>
            <a:r>
              <a:rPr lang="en-US" dirty="0" err="1"/>
              <a:t>Heroku</a:t>
            </a:r>
            <a:r>
              <a:rPr lang="en-US" dirty="0"/>
              <a:t>, which offers a free tier for small-scale applications. </a:t>
            </a:r>
          </a:p>
          <a:p>
            <a:pPr algn="just"/>
            <a:r>
              <a:rPr lang="en-US" dirty="0" err="1"/>
              <a:t>Heroku</a:t>
            </a:r>
            <a:r>
              <a:rPr lang="en-US" dirty="0"/>
              <a:t> provides easy deployment options and allows you to host your application without worrying about server management.</a:t>
            </a:r>
          </a:p>
          <a:p>
            <a:pPr algn="just"/>
            <a:r>
              <a:rPr lang="en-US" dirty="0"/>
              <a:t> Feedback and Iteration : </a:t>
            </a:r>
          </a:p>
          <a:p>
            <a:pPr marL="109728" indent="0" algn="just">
              <a:buNone/>
            </a:pPr>
            <a:r>
              <a:rPr lang="en-US" dirty="0"/>
              <a:t>                  Gather feedback from users and iterate on your model and application based on their suggestions and any observed issues.</a:t>
            </a:r>
          </a:p>
        </p:txBody>
      </p:sp>
    </p:spTree>
    <p:extLst>
      <p:ext uri="{BB962C8B-B14F-4D97-AF65-F5344CB8AC3E}">
        <p14:creationId xmlns:p14="http://schemas.microsoft.com/office/powerpoint/2010/main" val="128152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set state:</a:t>
            </a:r>
          </a:p>
        </p:txBody>
      </p:sp>
      <p:sp>
        <p:nvSpPr>
          <p:cNvPr id="2" name="Content Placeholder 1"/>
          <p:cNvSpPr>
            <a:spLocks noGrp="1"/>
          </p:cNvSpPr>
          <p:nvPr>
            <p:ph idx="1"/>
          </p:nvPr>
        </p:nvSpPr>
        <p:spPr>
          <a:xfrm>
            <a:off x="1339402" y="2047741"/>
            <a:ext cx="10852597" cy="4302617"/>
          </a:xfrm>
        </p:spPr>
        <p:txBody>
          <a:bodyPr/>
          <a:lstStyle/>
          <a:p>
            <a:pPr algn="just">
              <a:buFont typeface="Wingdings" pitchFamily="2" charset="2"/>
              <a:buChar char="q"/>
            </a:pPr>
            <a:r>
              <a:rPr lang="en-US" dirty="0"/>
              <a:t> We will utilize a dataset containing information about various attributes of houses, such as square footage, number of bedrooms/bathrooms, location coordinates, and possibly images or other visual data.</a:t>
            </a:r>
          </a:p>
          <a:p>
            <a:pPr algn="just">
              <a:buFont typeface="Wingdings" pitchFamily="2" charset="2"/>
              <a:buChar char="q"/>
            </a:pPr>
            <a:r>
              <a:rPr lang="en-US" dirty="0"/>
              <a:t> The dataset will also include the corresponding prices of the houses.</a:t>
            </a:r>
          </a:p>
          <a:p>
            <a:pPr algn="just">
              <a:buFont typeface="Wingdings" pitchFamily="2" charset="2"/>
              <a:buChar char="q"/>
            </a:pPr>
            <a:r>
              <a:rPr lang="en-US" dirty="0"/>
              <a:t> House price prediction</a:t>
            </a:r>
          </a:p>
          <a:p>
            <a:pPr marL="109728" indent="0" algn="just">
              <a:buNone/>
            </a:pPr>
            <a:r>
              <a:rPr lang="en-US" dirty="0"/>
              <a:t>    </a:t>
            </a:r>
            <a:r>
              <a:rPr lang="en-US" dirty="0" err="1"/>
              <a:t>Kaggle</a:t>
            </a:r>
            <a:r>
              <a:rPr lang="en-US" dirty="0"/>
              <a:t>(</a:t>
            </a:r>
            <a:r>
              <a:rPr lang="en-US" dirty="0">
                <a:hlinkClick r:id="rId2"/>
              </a:rPr>
              <a:t>https://www.kaggle.com/datasets/yasserh/housing-prices-dataset?select=Housing.csv</a:t>
            </a:r>
            <a:r>
              <a:rPr lang="en-US" dirty="0"/>
              <a:t>  )</a:t>
            </a:r>
          </a:p>
          <a:p>
            <a:pPr algn="just"/>
            <a:endParaRPr lang="en-US" dirty="0"/>
          </a:p>
        </p:txBody>
      </p:sp>
    </p:spTree>
    <p:extLst>
      <p:ext uri="{BB962C8B-B14F-4D97-AF65-F5344CB8AC3E}">
        <p14:creationId xmlns:p14="http://schemas.microsoft.com/office/powerpoint/2010/main" val="287459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389" y="785612"/>
            <a:ext cx="10723808" cy="901521"/>
          </a:xfrm>
        </p:spPr>
        <p:txBody>
          <a:bodyPr/>
          <a:lstStyle/>
          <a:p>
            <a:r>
              <a:rPr lang="en-US"/>
              <a:t>Implementation :</a:t>
            </a:r>
            <a:endParaRPr lang="en-US" dirty="0"/>
          </a:p>
        </p:txBody>
      </p:sp>
      <p:sp>
        <p:nvSpPr>
          <p:cNvPr id="3" name="Text Placeholder 2"/>
          <p:cNvSpPr>
            <a:spLocks noGrp="1"/>
          </p:cNvSpPr>
          <p:nvPr>
            <p:ph type="body" idx="1"/>
          </p:nvPr>
        </p:nvSpPr>
        <p:spPr>
          <a:xfrm>
            <a:off x="656823" y="5924284"/>
            <a:ext cx="10972800" cy="553791"/>
          </a:xfrm>
        </p:spPr>
        <p:txBody>
          <a:bodyPr>
            <a:normAutofit/>
          </a:bodyPr>
          <a:lstStyle/>
          <a:p>
            <a:endParaRPr lang="en-US" dirty="0"/>
          </a:p>
        </p:txBody>
      </p:sp>
      <p:sp>
        <p:nvSpPr>
          <p:cNvPr id="4" name="Text Placeholder 3"/>
          <p:cNvSpPr>
            <a:spLocks noGrp="1"/>
          </p:cNvSpPr>
          <p:nvPr>
            <p:ph type="body" sz="half" idx="3"/>
          </p:nvPr>
        </p:nvSpPr>
        <p:spPr>
          <a:xfrm>
            <a:off x="6193370" y="5924282"/>
            <a:ext cx="4135487" cy="67614"/>
          </a:xfrm>
        </p:spPr>
        <p:txBody>
          <a:bodyPr>
            <a:normAutofit fontScale="25000" lnSpcReduction="20000"/>
          </a:bodyPr>
          <a:lstStyle/>
          <a:p>
            <a:endParaRPr lang="en-US" dirty="0"/>
          </a:p>
        </p:txBody>
      </p:sp>
      <p:sp>
        <p:nvSpPr>
          <p:cNvPr id="5" name="Content Placeholder 4"/>
          <p:cNvSpPr>
            <a:spLocks noGrp="1"/>
          </p:cNvSpPr>
          <p:nvPr>
            <p:ph sz="quarter" idx="2"/>
          </p:nvPr>
        </p:nvSpPr>
        <p:spPr>
          <a:xfrm>
            <a:off x="596723" y="1751527"/>
            <a:ext cx="5386917" cy="4224270"/>
          </a:xfrm>
          <a:ln>
            <a:solidFill>
              <a:schemeClr val="tx1"/>
            </a:solidFill>
          </a:ln>
        </p:spPr>
        <p:txBody>
          <a:bodyPr>
            <a:normAutofit/>
          </a:bodyPr>
          <a:lstStyle/>
          <a:p>
            <a:pPr marL="109728" indent="0">
              <a:buNone/>
            </a:pPr>
            <a:r>
              <a:rPr lang="en-US" sz="1100" dirty="0"/>
              <a:t>import pandas as </a:t>
            </a:r>
            <a:r>
              <a:rPr lang="en-US" sz="1100" dirty="0" err="1"/>
              <a:t>pd</a:t>
            </a:r>
            <a:endParaRPr lang="en-US" sz="1100" dirty="0"/>
          </a:p>
          <a:p>
            <a:pPr marL="109728" indent="0">
              <a:buNone/>
            </a:pPr>
            <a:r>
              <a:rPr lang="en-US" sz="1100" dirty="0"/>
              <a:t>import </a:t>
            </a:r>
            <a:r>
              <a:rPr lang="en-US" sz="1100" dirty="0" err="1"/>
              <a:t>numpy</a:t>
            </a:r>
            <a:r>
              <a:rPr lang="en-US" sz="1100" dirty="0"/>
              <a:t> as </a:t>
            </a:r>
            <a:r>
              <a:rPr lang="en-US" sz="1100" dirty="0" err="1"/>
              <a:t>np</a:t>
            </a:r>
            <a:endParaRPr lang="en-US" sz="1100" dirty="0"/>
          </a:p>
          <a:p>
            <a:pPr marL="109728" indent="0">
              <a:buNone/>
            </a:pPr>
            <a:r>
              <a:rPr lang="en-US" sz="1100" dirty="0" err="1"/>
              <a:t>df</a:t>
            </a:r>
            <a:r>
              <a:rPr lang="en-US" sz="1100" dirty="0"/>
              <a:t> = </a:t>
            </a:r>
            <a:r>
              <a:rPr lang="en-US" sz="1100" dirty="0" err="1"/>
              <a:t>pd.read_csv</a:t>
            </a:r>
            <a:r>
              <a:rPr lang="en-US" sz="1100" dirty="0"/>
              <a:t>('/</a:t>
            </a:r>
            <a:r>
              <a:rPr lang="en-US" sz="1100" dirty="0" err="1"/>
              <a:t>kaggle</a:t>
            </a:r>
            <a:r>
              <a:rPr lang="en-US" sz="1100" dirty="0"/>
              <a:t>/input/housing-prices-dataset/Housing.csv')</a:t>
            </a:r>
          </a:p>
          <a:p>
            <a:pPr marL="109728" indent="0">
              <a:buNone/>
            </a:pPr>
            <a:r>
              <a:rPr lang="en-US" sz="1100" dirty="0" err="1"/>
              <a:t>df.head</a:t>
            </a:r>
            <a:r>
              <a:rPr lang="en-US" sz="1100" dirty="0"/>
              <a:t>()</a:t>
            </a:r>
          </a:p>
          <a:p>
            <a:pPr marL="109728" indent="0">
              <a:buNone/>
            </a:pPr>
            <a:r>
              <a:rPr lang="en-US" sz="1100" dirty="0" err="1"/>
              <a:t>df.isnull</a:t>
            </a:r>
            <a:r>
              <a:rPr lang="en-US" sz="1100" dirty="0"/>
              <a:t>().sum()</a:t>
            </a:r>
          </a:p>
          <a:p>
            <a:pPr marL="109728" indent="0">
              <a:buNone/>
            </a:pPr>
            <a:r>
              <a:rPr lang="en-US" sz="1100" dirty="0"/>
              <a:t>import </a:t>
            </a:r>
            <a:r>
              <a:rPr lang="en-US" sz="1100" dirty="0" err="1"/>
              <a:t>seaborn</a:t>
            </a:r>
            <a:r>
              <a:rPr lang="en-US" sz="1100" dirty="0"/>
              <a:t> as </a:t>
            </a:r>
            <a:r>
              <a:rPr lang="en-US" sz="1100" dirty="0" err="1"/>
              <a:t>sns</a:t>
            </a:r>
            <a:endParaRPr lang="en-US" sz="1100" dirty="0"/>
          </a:p>
          <a:p>
            <a:pPr marL="109728" indent="0">
              <a:buNone/>
            </a:pPr>
            <a:r>
              <a:rPr lang="en-US" sz="1100" dirty="0"/>
              <a:t>import </a:t>
            </a:r>
            <a:r>
              <a:rPr lang="en-US" sz="1100" dirty="0" err="1"/>
              <a:t>matplotlib.pyplot</a:t>
            </a:r>
            <a:r>
              <a:rPr lang="en-US" sz="1100" dirty="0"/>
              <a:t> as </a:t>
            </a:r>
            <a:r>
              <a:rPr lang="en-US" sz="1100" dirty="0" err="1"/>
              <a:t>plt</a:t>
            </a:r>
            <a:endParaRPr lang="en-US" sz="1100" dirty="0"/>
          </a:p>
          <a:p>
            <a:pPr marL="109728" indent="0">
              <a:buNone/>
            </a:pPr>
            <a:r>
              <a:rPr lang="en-US" sz="1100" dirty="0" err="1"/>
              <a:t>plt.figure</a:t>
            </a:r>
            <a:r>
              <a:rPr lang="en-US" sz="1100" dirty="0"/>
              <a:t>(</a:t>
            </a:r>
            <a:r>
              <a:rPr lang="en-US" sz="1100" dirty="0" err="1"/>
              <a:t>figsize</a:t>
            </a:r>
            <a:r>
              <a:rPr lang="en-US" sz="1100" dirty="0"/>
              <a:t>=(12, 6))</a:t>
            </a:r>
          </a:p>
          <a:p>
            <a:pPr marL="109728" indent="0">
              <a:buNone/>
            </a:pPr>
            <a:r>
              <a:rPr lang="en-US" sz="1100" dirty="0" err="1"/>
              <a:t>sns.scatterplot</a:t>
            </a:r>
            <a:r>
              <a:rPr lang="en-US" sz="1100" dirty="0"/>
              <a:t>(x='area', y='price',</a:t>
            </a:r>
          </a:p>
          <a:p>
            <a:pPr marL="109728" indent="0">
              <a:buNone/>
            </a:pPr>
            <a:r>
              <a:rPr lang="en-US" sz="1100" dirty="0"/>
              <a:t>hue='stories', data=</a:t>
            </a:r>
            <a:r>
              <a:rPr lang="en-US" sz="1100" dirty="0" err="1"/>
              <a:t>df,palette</a:t>
            </a:r>
            <a:r>
              <a:rPr lang="en-US" sz="1100" dirty="0"/>
              <a:t>="Set2")</a:t>
            </a:r>
          </a:p>
          <a:p>
            <a:pPr marL="109728" indent="0">
              <a:buNone/>
            </a:pPr>
            <a:r>
              <a:rPr lang="en-US" sz="1100" dirty="0" err="1"/>
              <a:t>plt.xlabel</a:t>
            </a:r>
            <a:r>
              <a:rPr lang="en-US" sz="1100" dirty="0"/>
              <a:t>('Area')</a:t>
            </a:r>
          </a:p>
          <a:p>
            <a:pPr marL="109728" indent="0">
              <a:buNone/>
            </a:pPr>
            <a:r>
              <a:rPr lang="en-US" sz="1100" dirty="0" err="1"/>
              <a:t>plt.ylabel</a:t>
            </a:r>
            <a:r>
              <a:rPr lang="en-US" sz="1100" dirty="0"/>
              <a:t>('Price')</a:t>
            </a:r>
          </a:p>
          <a:p>
            <a:pPr marL="109728" indent="0">
              <a:buNone/>
            </a:pPr>
            <a:r>
              <a:rPr lang="en-US" sz="1100" dirty="0" err="1"/>
              <a:t>plt.title</a:t>
            </a:r>
            <a:r>
              <a:rPr lang="en-US" sz="1100" dirty="0"/>
              <a:t>('Price </a:t>
            </a:r>
            <a:r>
              <a:rPr lang="en-US" sz="1100" dirty="0" err="1"/>
              <a:t>vs</a:t>
            </a:r>
            <a:r>
              <a:rPr lang="en-US" sz="1100" dirty="0"/>
              <a:t> Area Scatter Plot')</a:t>
            </a:r>
          </a:p>
          <a:p>
            <a:pPr marL="109728" indent="0">
              <a:buNone/>
            </a:pPr>
            <a:r>
              <a:rPr lang="en-US" sz="1100" dirty="0" err="1"/>
              <a:t>plt.legend</a:t>
            </a:r>
            <a:r>
              <a:rPr lang="en-US" sz="1100" dirty="0"/>
              <a:t>(title='Furnishing Status')</a:t>
            </a:r>
          </a:p>
          <a:p>
            <a:pPr marL="109728" indent="0">
              <a:buNone/>
            </a:pPr>
            <a:r>
              <a:rPr lang="en-US" sz="1100" dirty="0" err="1"/>
              <a:t>plt.grid</a:t>
            </a:r>
            <a:r>
              <a:rPr lang="en-US" sz="1100" dirty="0"/>
              <a:t>(True)</a:t>
            </a:r>
          </a:p>
          <a:p>
            <a:pPr marL="109728" indent="0">
              <a:buNone/>
            </a:pPr>
            <a:r>
              <a:rPr lang="en-US" sz="1100" dirty="0" err="1"/>
              <a:t>plt.show</a:t>
            </a:r>
            <a:r>
              <a:rPr lang="en-US" sz="1100" dirty="0"/>
              <a:t>()</a:t>
            </a:r>
          </a:p>
          <a:p>
            <a:pPr marL="109728" indent="0">
              <a:buNone/>
            </a:pPr>
            <a:r>
              <a:rPr lang="en-US" sz="1100" dirty="0"/>
              <a:t>fig, </a:t>
            </a:r>
            <a:r>
              <a:rPr lang="en-US" sz="1100" dirty="0" err="1"/>
              <a:t>axs</a:t>
            </a:r>
            <a:r>
              <a:rPr lang="en-US" sz="1100" dirty="0"/>
              <a:t> = </a:t>
            </a:r>
            <a:r>
              <a:rPr lang="en-US" sz="1100" dirty="0" err="1"/>
              <a:t>plt.subplots</a:t>
            </a:r>
            <a:r>
              <a:rPr lang="en-US" sz="1100" dirty="0"/>
              <a:t>(</a:t>
            </a:r>
            <a:r>
              <a:rPr lang="en-US" sz="1100" dirty="0" err="1"/>
              <a:t>nrows</a:t>
            </a:r>
            <a:r>
              <a:rPr lang="en-US" sz="1100" dirty="0"/>
              <a:t>=1, </a:t>
            </a:r>
            <a:r>
              <a:rPr lang="en-US" sz="1100" dirty="0" err="1"/>
              <a:t>ncols</a:t>
            </a:r>
            <a:r>
              <a:rPr lang="en-US" sz="1100" dirty="0"/>
              <a:t>=2, </a:t>
            </a:r>
            <a:r>
              <a:rPr lang="en-US" sz="1100" dirty="0" err="1"/>
              <a:t>figsize</a:t>
            </a:r>
            <a:r>
              <a:rPr lang="en-US" sz="1100" dirty="0"/>
              <a:t>=(14, 6))</a:t>
            </a:r>
          </a:p>
          <a:p>
            <a:pPr marL="109728" indent="0">
              <a:buNone/>
            </a:pPr>
            <a:r>
              <a:rPr lang="en-US" sz="1100" dirty="0"/>
              <a:t># Plot the first </a:t>
            </a:r>
            <a:r>
              <a:rPr lang="en-US" sz="1100" dirty="0" err="1"/>
              <a:t>countplot</a:t>
            </a:r>
            <a:r>
              <a:rPr lang="en-US" sz="1100" dirty="0"/>
              <a:t> on the first subplot (</a:t>
            </a:r>
            <a:r>
              <a:rPr lang="en-US" sz="1100" dirty="0" err="1"/>
              <a:t>axs</a:t>
            </a:r>
            <a:r>
              <a:rPr lang="en-US" sz="1100" dirty="0"/>
              <a:t>[0])</a:t>
            </a:r>
            <a:r>
              <a:rPr lang="en-US" sz="1100" dirty="0" err="1"/>
              <a:t>sns.countplot</a:t>
            </a:r>
            <a:r>
              <a:rPr lang="en-US" sz="1100" dirty="0"/>
              <a:t>(x=</a:t>
            </a:r>
            <a:r>
              <a:rPr lang="en-US" sz="1100" dirty="0" err="1"/>
              <a:t>df</a:t>
            </a:r>
            <a:r>
              <a:rPr lang="en-US" sz="1100" dirty="0"/>
              <a:t>["</a:t>
            </a:r>
            <a:r>
              <a:rPr lang="en-US" sz="1100" dirty="0" err="1"/>
              <a:t>airconditioning</a:t>
            </a:r>
            <a:r>
              <a:rPr lang="en-US" sz="1100" dirty="0"/>
              <a:t>"], </a:t>
            </a:r>
          </a:p>
          <a:p>
            <a:pPr marL="109728" indent="0">
              <a:buNone/>
            </a:pPr>
            <a:r>
              <a:rPr lang="en-US" sz="1100" dirty="0"/>
              <a:t>hue=</a:t>
            </a:r>
            <a:r>
              <a:rPr lang="en-US" sz="1100" dirty="0" err="1"/>
              <a:t>df</a:t>
            </a:r>
            <a:r>
              <a:rPr lang="en-US" sz="1100" dirty="0"/>
              <a:t>["stories"], palette="</a:t>
            </a:r>
            <a:r>
              <a:rPr lang="en-US" sz="1100" dirty="0" err="1"/>
              <a:t>viridis</a:t>
            </a:r>
            <a:r>
              <a:rPr lang="en-US" sz="1100" dirty="0"/>
              <a:t>", ax=</a:t>
            </a:r>
            <a:r>
              <a:rPr lang="en-US" sz="1100" dirty="0" err="1"/>
              <a:t>axs</a:t>
            </a:r>
            <a:r>
              <a:rPr lang="en-US" sz="1100" dirty="0"/>
              <a:t>[0])</a:t>
            </a:r>
          </a:p>
          <a:p>
            <a:pPr marL="109728" indent="0">
              <a:buNone/>
            </a:pPr>
            <a:r>
              <a:rPr lang="en-US" sz="1100" dirty="0"/>
              <a:t># Plot the second </a:t>
            </a:r>
            <a:r>
              <a:rPr lang="en-US" sz="1100" dirty="0" err="1"/>
              <a:t>countplot</a:t>
            </a:r>
            <a:r>
              <a:rPr lang="en-US" sz="1100" dirty="0"/>
              <a:t> on the second subplot</a:t>
            </a:r>
          </a:p>
        </p:txBody>
      </p:sp>
      <p:sp>
        <p:nvSpPr>
          <p:cNvPr id="6" name="Content Placeholder 5"/>
          <p:cNvSpPr>
            <a:spLocks noGrp="1"/>
          </p:cNvSpPr>
          <p:nvPr>
            <p:ph sz="quarter" idx="4"/>
          </p:nvPr>
        </p:nvSpPr>
        <p:spPr>
          <a:xfrm>
            <a:off x="6219128" y="1854558"/>
            <a:ext cx="5389033" cy="4108360"/>
          </a:xfrm>
          <a:ln>
            <a:solidFill>
              <a:schemeClr val="tx1"/>
            </a:solidFill>
          </a:ln>
        </p:spPr>
        <p:txBody>
          <a:bodyPr>
            <a:normAutofit/>
          </a:bodyPr>
          <a:lstStyle/>
          <a:p>
            <a:pPr marL="109728" indent="0">
              <a:buNone/>
            </a:pPr>
            <a:r>
              <a:rPr lang="en-US" sz="1100" dirty="0"/>
              <a:t>(</a:t>
            </a:r>
            <a:r>
              <a:rPr lang="en-US" sz="1100" dirty="0" err="1"/>
              <a:t>axs</a:t>
            </a:r>
            <a:r>
              <a:rPr lang="en-US" sz="1100" dirty="0"/>
              <a:t>[1])</a:t>
            </a:r>
            <a:r>
              <a:rPr lang="en-US" sz="1100" dirty="0" err="1"/>
              <a:t>sns.countplot</a:t>
            </a:r>
            <a:r>
              <a:rPr lang="en-US" sz="1100" dirty="0"/>
              <a:t>(x=</a:t>
            </a:r>
            <a:r>
              <a:rPr lang="en-US" sz="1100" dirty="0" err="1"/>
              <a:t>df</a:t>
            </a:r>
            <a:r>
              <a:rPr lang="en-US" sz="1100" dirty="0"/>
              <a:t>["</a:t>
            </a:r>
            <a:r>
              <a:rPr lang="en-US" sz="1100" dirty="0" err="1"/>
              <a:t>hotwaterheating</a:t>
            </a:r>
            <a:r>
              <a:rPr lang="en-US" sz="1100" dirty="0"/>
              <a:t>"],</a:t>
            </a:r>
          </a:p>
          <a:p>
            <a:pPr marL="109728" indent="0">
              <a:buNone/>
            </a:pPr>
            <a:endParaRPr lang="en-US" sz="1100" dirty="0"/>
          </a:p>
          <a:p>
            <a:pPr marL="109728" indent="0">
              <a:buNone/>
            </a:pPr>
            <a:r>
              <a:rPr lang="en-US" sz="1100" dirty="0"/>
              <a:t>hue=</a:t>
            </a:r>
            <a:r>
              <a:rPr lang="en-US" sz="1100" dirty="0" err="1"/>
              <a:t>df</a:t>
            </a:r>
            <a:r>
              <a:rPr lang="en-US" sz="1100" dirty="0"/>
              <a:t>["stories"], palette="</a:t>
            </a:r>
            <a:r>
              <a:rPr lang="en-US" sz="1100" dirty="0" err="1"/>
              <a:t>viridis</a:t>
            </a:r>
            <a:r>
              <a:rPr lang="en-US" sz="1100" dirty="0"/>
              <a:t>", ax=</a:t>
            </a:r>
            <a:r>
              <a:rPr lang="en-US" sz="1100" dirty="0" err="1"/>
              <a:t>axs</a:t>
            </a:r>
            <a:r>
              <a:rPr lang="en-US" sz="1100" dirty="0"/>
              <a:t>[1])</a:t>
            </a:r>
          </a:p>
          <a:p>
            <a:pPr marL="109728" indent="0">
              <a:buNone/>
            </a:pPr>
            <a:endParaRPr lang="en-US" sz="1100" dirty="0"/>
          </a:p>
          <a:p>
            <a:pPr marL="109728" indent="0">
              <a:buNone/>
            </a:pPr>
            <a:r>
              <a:rPr lang="en-US" sz="1100" dirty="0"/>
              <a:t># Optionally, add titles to  the</a:t>
            </a:r>
          </a:p>
          <a:p>
            <a:pPr marL="109728" indent="0">
              <a:buNone/>
            </a:pPr>
            <a:r>
              <a:rPr lang="en-US" sz="1100" dirty="0"/>
              <a:t> </a:t>
            </a:r>
          </a:p>
          <a:p>
            <a:pPr marL="109728" indent="0">
              <a:buNone/>
            </a:pPr>
            <a:r>
              <a:rPr lang="en-US" sz="1100" dirty="0" err="1"/>
              <a:t>subplotsaxs</a:t>
            </a:r>
            <a:r>
              <a:rPr lang="en-US" sz="1100" dirty="0"/>
              <a:t>[0].</a:t>
            </a:r>
            <a:r>
              <a:rPr lang="en-US" sz="1100" dirty="0" err="1"/>
              <a:t>set_title</a:t>
            </a:r>
            <a:r>
              <a:rPr lang="en-US" sz="1100" dirty="0"/>
              <a:t>("Air conditioning")</a:t>
            </a:r>
          </a:p>
          <a:p>
            <a:pPr marL="109728" indent="0">
              <a:buNone/>
            </a:pPr>
            <a:endParaRPr lang="en-US" sz="1100" dirty="0"/>
          </a:p>
          <a:p>
            <a:pPr marL="109728" indent="0">
              <a:buNone/>
            </a:pPr>
            <a:r>
              <a:rPr lang="en-US" sz="1100" dirty="0" err="1"/>
              <a:t>axs</a:t>
            </a:r>
            <a:r>
              <a:rPr lang="en-US" sz="1100" dirty="0"/>
              <a:t>[1].</a:t>
            </a:r>
            <a:r>
              <a:rPr lang="en-US" sz="1100" dirty="0" err="1"/>
              <a:t>set_title</a:t>
            </a:r>
            <a:r>
              <a:rPr lang="en-US" sz="1100" dirty="0"/>
              <a:t>("Hot water heating")</a:t>
            </a:r>
            <a:endParaRPr lang="en-US" sz="1100" b="1" dirty="0"/>
          </a:p>
          <a:p>
            <a:pPr marL="109728" indent="0">
              <a:buNone/>
            </a:pPr>
            <a:endParaRPr lang="en-US" sz="1100" b="1" dirty="0"/>
          </a:p>
        </p:txBody>
      </p:sp>
    </p:spTree>
    <p:extLst>
      <p:ext uri="{BB962C8B-B14F-4D97-AF65-F5344CB8AC3E}">
        <p14:creationId xmlns:p14="http://schemas.microsoft.com/office/powerpoint/2010/main" val="83331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645461" y="5756858"/>
            <a:ext cx="5394732" cy="656823"/>
          </a:xfrm>
        </p:spPr>
        <p:txBody>
          <a:bodyPr/>
          <a:lstStyle/>
          <a:p>
            <a:endParaRPr lang="en-US" dirty="0"/>
          </a:p>
        </p:txBody>
      </p:sp>
      <p:sp>
        <p:nvSpPr>
          <p:cNvPr id="4" name="Text Placeholder 3"/>
          <p:cNvSpPr>
            <a:spLocks noGrp="1"/>
          </p:cNvSpPr>
          <p:nvPr>
            <p:ph type="body" sz="half" idx="3"/>
          </p:nvPr>
        </p:nvSpPr>
        <p:spPr>
          <a:xfrm>
            <a:off x="6246254" y="5745052"/>
            <a:ext cx="5331855" cy="762000"/>
          </a:xfrm>
        </p:spPr>
        <p:txBody>
          <a:bodyPr/>
          <a:lstStyle/>
          <a:p>
            <a:endParaRPr lang="en-US" dirty="0"/>
          </a:p>
        </p:txBody>
      </p:sp>
      <p:sp>
        <p:nvSpPr>
          <p:cNvPr id="5" name="Content Placeholder 4"/>
          <p:cNvSpPr>
            <a:spLocks noGrp="1"/>
          </p:cNvSpPr>
          <p:nvPr>
            <p:ph sz="quarter" idx="2"/>
          </p:nvPr>
        </p:nvSpPr>
        <p:spPr>
          <a:xfrm>
            <a:off x="635359" y="1197736"/>
            <a:ext cx="5386917" cy="4906851"/>
          </a:xfrm>
          <a:ln>
            <a:solidFill>
              <a:schemeClr val="tx1"/>
            </a:solidFill>
          </a:ln>
        </p:spPr>
        <p:txBody>
          <a:bodyPr>
            <a:normAutofit/>
          </a:bodyPr>
          <a:lstStyle/>
          <a:p>
            <a:pPr marL="109728" indent="0">
              <a:buNone/>
            </a:pPr>
            <a:r>
              <a:rPr lang="en-US" sz="1100" dirty="0"/>
              <a:t>fig, </a:t>
            </a:r>
            <a:r>
              <a:rPr lang="en-US" sz="1100" dirty="0" err="1"/>
              <a:t>axs</a:t>
            </a:r>
            <a:r>
              <a:rPr lang="en-US" sz="1100" dirty="0"/>
              <a:t> = </a:t>
            </a:r>
            <a:r>
              <a:rPr lang="en-US" sz="1100" dirty="0" err="1"/>
              <a:t>plt.subplots</a:t>
            </a:r>
            <a:r>
              <a:rPr lang="en-US" sz="1100" dirty="0"/>
              <a:t>(</a:t>
            </a:r>
            <a:r>
              <a:rPr lang="en-US" sz="1100" dirty="0" err="1"/>
              <a:t>nrows</a:t>
            </a:r>
            <a:r>
              <a:rPr lang="en-US" sz="1100" dirty="0"/>
              <a:t>=2, </a:t>
            </a:r>
            <a:r>
              <a:rPr lang="en-US" sz="1100" dirty="0" err="1"/>
              <a:t>ncols</a:t>
            </a:r>
            <a:r>
              <a:rPr lang="en-US" sz="1100" dirty="0"/>
              <a:t>=3, </a:t>
            </a:r>
            <a:r>
              <a:rPr lang="en-US" sz="1100" dirty="0" err="1"/>
              <a:t>figsize</a:t>
            </a:r>
            <a:r>
              <a:rPr lang="en-US" sz="1100" dirty="0"/>
              <a:t>=(14, 8))</a:t>
            </a:r>
          </a:p>
          <a:p>
            <a:pPr marL="109728" indent="0">
              <a:buNone/>
            </a:pPr>
            <a:r>
              <a:rPr lang="en-US" sz="1100" dirty="0"/>
              <a:t># List of column names you want to Plot</a:t>
            </a:r>
          </a:p>
          <a:p>
            <a:pPr marL="109728" indent="0">
              <a:buNone/>
            </a:pPr>
            <a:r>
              <a:rPr lang="en-US" sz="1100" dirty="0"/>
              <a:t>columns = ['price', 'area', 'bedrooms', 'bathrooms', 'stories', 'parking']</a:t>
            </a:r>
          </a:p>
          <a:p>
            <a:pPr marL="109728" indent="0">
              <a:buNone/>
            </a:pPr>
            <a:r>
              <a:rPr lang="en-US" sz="1100" dirty="0"/>
              <a:t>counter = 0for i in range(2):</a:t>
            </a:r>
          </a:p>
          <a:p>
            <a:pPr marL="109728" indent="0">
              <a:buNone/>
            </a:pPr>
            <a:r>
              <a:rPr lang="en-US" sz="1100" dirty="0"/>
              <a:t>    for j in range(3):</a:t>
            </a:r>
          </a:p>
          <a:p>
            <a:pPr marL="109728" indent="0">
              <a:buNone/>
            </a:pPr>
            <a:r>
              <a:rPr lang="en-US" sz="1100" dirty="0"/>
              <a:t>        </a:t>
            </a:r>
            <a:r>
              <a:rPr lang="en-US" sz="1100" dirty="0" err="1"/>
              <a:t>sns.boxplot</a:t>
            </a:r>
            <a:r>
              <a:rPr lang="en-US" sz="1100" dirty="0"/>
              <a:t>(</a:t>
            </a:r>
            <a:r>
              <a:rPr lang="en-US" sz="1100" dirty="0" err="1"/>
              <a:t>df</a:t>
            </a:r>
            <a:r>
              <a:rPr lang="en-US" sz="1100" dirty="0"/>
              <a:t>[columns[counter]], ax=</a:t>
            </a:r>
            <a:r>
              <a:rPr lang="en-US" sz="1100" dirty="0" err="1"/>
              <a:t>axs</a:t>
            </a:r>
            <a:r>
              <a:rPr lang="en-US" sz="1100" dirty="0"/>
              <a:t>[i, j], palette="</a:t>
            </a:r>
            <a:r>
              <a:rPr lang="en-US" sz="1100" dirty="0" err="1"/>
              <a:t>viridis</a:t>
            </a:r>
            <a:r>
              <a:rPr lang="en-US" sz="1100" dirty="0"/>
              <a:t>")        </a:t>
            </a:r>
            <a:r>
              <a:rPr lang="en-US" sz="1100" dirty="0" err="1"/>
              <a:t>axs</a:t>
            </a:r>
            <a:r>
              <a:rPr lang="en-US" sz="1100" dirty="0"/>
              <a:t>[i, </a:t>
            </a:r>
          </a:p>
          <a:p>
            <a:pPr marL="109728" indent="0">
              <a:buNone/>
            </a:pPr>
            <a:r>
              <a:rPr lang="en-US" sz="1100" dirty="0"/>
              <a:t>j].</a:t>
            </a:r>
            <a:r>
              <a:rPr lang="en-US" sz="1100" dirty="0" err="1"/>
              <a:t>set_title</a:t>
            </a:r>
            <a:r>
              <a:rPr lang="en-US" sz="1100" dirty="0"/>
              <a:t>(columns[counter].capitalize()) </a:t>
            </a:r>
          </a:p>
          <a:p>
            <a:pPr marL="109728" indent="0">
              <a:buNone/>
            </a:pPr>
            <a:r>
              <a:rPr lang="en-US" sz="1100" dirty="0"/>
              <a:t>         counter += 1plt.tight_layout() </a:t>
            </a:r>
          </a:p>
          <a:p>
            <a:pPr marL="109728" indent="0">
              <a:buNone/>
            </a:pPr>
            <a:r>
              <a:rPr lang="en-US" sz="1100" dirty="0" err="1"/>
              <a:t>plt.show</a:t>
            </a:r>
            <a:r>
              <a:rPr lang="en-US" sz="1100" dirty="0"/>
              <a:t>()</a:t>
            </a:r>
          </a:p>
          <a:p>
            <a:pPr marL="109728" indent="0">
              <a:buNone/>
            </a:pPr>
            <a:r>
              <a:rPr lang="en-US" sz="1100" dirty="0"/>
              <a:t>from </a:t>
            </a:r>
            <a:r>
              <a:rPr lang="en-US" sz="1100" dirty="0" err="1"/>
              <a:t>sklearn.linear_model</a:t>
            </a:r>
            <a:r>
              <a:rPr lang="en-US" sz="1100" dirty="0"/>
              <a:t> </a:t>
            </a:r>
          </a:p>
          <a:p>
            <a:pPr marL="109728" indent="0">
              <a:buNone/>
            </a:pPr>
            <a:r>
              <a:rPr lang="en-US" sz="1100" dirty="0"/>
              <a:t>import </a:t>
            </a:r>
            <a:r>
              <a:rPr lang="en-US" sz="1100" dirty="0" err="1"/>
              <a:t>LinearRegression,Ridge</a:t>
            </a:r>
            <a:endParaRPr lang="en-US" sz="1100" dirty="0"/>
          </a:p>
          <a:p>
            <a:pPr marL="109728" indent="0">
              <a:buNone/>
            </a:pPr>
            <a:r>
              <a:rPr lang="en-US" sz="1100" dirty="0"/>
              <a:t>from </a:t>
            </a:r>
            <a:r>
              <a:rPr lang="en-US" sz="1100" dirty="0" err="1"/>
              <a:t>sklearn.ensemble</a:t>
            </a:r>
            <a:r>
              <a:rPr lang="en-US" sz="1100" dirty="0"/>
              <a:t> import </a:t>
            </a:r>
            <a:r>
              <a:rPr lang="en-US" sz="1100" dirty="0" err="1"/>
              <a:t>RandomForestRegressor,GradientBoostingRegressof</a:t>
            </a:r>
            <a:endParaRPr lang="en-US" sz="1100" dirty="0"/>
          </a:p>
          <a:p>
            <a:pPr marL="109728" indent="0">
              <a:buNone/>
            </a:pPr>
            <a:r>
              <a:rPr lang="en-US" sz="1100" dirty="0"/>
              <a:t>from </a:t>
            </a:r>
            <a:r>
              <a:rPr lang="en-US" sz="1100" dirty="0" err="1"/>
              <a:t>sklearn.svm</a:t>
            </a:r>
            <a:r>
              <a:rPr lang="en-US" sz="1100" dirty="0"/>
              <a:t> import </a:t>
            </a:r>
            <a:r>
              <a:rPr lang="en-US" sz="1100" dirty="0" err="1"/>
              <a:t>SVCmodels</a:t>
            </a:r>
            <a:r>
              <a:rPr lang="en-US" sz="1100" dirty="0"/>
              <a:t> = {    'Linear Regression': </a:t>
            </a:r>
            <a:r>
              <a:rPr lang="en-US" sz="1100" dirty="0" err="1"/>
              <a:t>LinearRegression</a:t>
            </a:r>
            <a:r>
              <a:rPr lang="en-US" sz="1100" dirty="0"/>
              <a:t>(</a:t>
            </a:r>
            <a:r>
              <a:rPr lang="en-US" sz="1100" dirty="0" err="1"/>
              <a:t>n_jobs</a:t>
            </a:r>
            <a:r>
              <a:rPr lang="en-US" sz="1100" dirty="0"/>
              <a:t>=5),   </a:t>
            </a:r>
          </a:p>
          <a:p>
            <a:pPr marL="109728" indent="0">
              <a:buNone/>
            </a:pPr>
            <a:r>
              <a:rPr lang="en-US" sz="1100" dirty="0"/>
              <a:t> 'Random Forest': </a:t>
            </a:r>
            <a:r>
              <a:rPr lang="en-US" sz="1100" dirty="0" err="1"/>
              <a:t>RandomForestRegressor</a:t>
            </a:r>
            <a:r>
              <a:rPr lang="en-US" sz="1100" dirty="0"/>
              <a:t>(),    </a:t>
            </a:r>
          </a:p>
          <a:p>
            <a:pPr marL="109728" indent="0">
              <a:buNone/>
            </a:pPr>
            <a:r>
              <a:rPr lang="en-US" sz="1100" dirty="0"/>
              <a:t>'Gradient Boosting':</a:t>
            </a:r>
            <a:r>
              <a:rPr lang="en-US" sz="1100" dirty="0" err="1"/>
              <a:t>GradientBoostingRegressor</a:t>
            </a:r>
            <a:r>
              <a:rPr lang="en-US" sz="1100" dirty="0"/>
              <a:t>(),   </a:t>
            </a:r>
          </a:p>
          <a:p>
            <a:pPr marL="109728" indent="0">
              <a:buNone/>
            </a:pPr>
            <a:r>
              <a:rPr lang="en-US" sz="1100" dirty="0"/>
              <a:t> 'Ridge Regression': Ridge(),    "SVC":SVC()}</a:t>
            </a:r>
          </a:p>
          <a:p>
            <a:pPr marL="109728" indent="0">
              <a:buNone/>
            </a:pPr>
            <a:r>
              <a:rPr lang="en-US" sz="1100" dirty="0"/>
              <a:t>for model in </a:t>
            </a:r>
            <a:r>
              <a:rPr lang="en-US" sz="1100" dirty="0" err="1"/>
              <a:t>models.items</a:t>
            </a:r>
            <a:r>
              <a:rPr lang="en-US" sz="1100" dirty="0"/>
              <a:t>(): </a:t>
            </a:r>
          </a:p>
          <a:p>
            <a:pPr marL="109728" indent="0">
              <a:buNone/>
            </a:pPr>
            <a:r>
              <a:rPr lang="en-US" sz="1100" dirty="0"/>
              <a:t> print(model[0])</a:t>
            </a:r>
          </a:p>
        </p:txBody>
      </p:sp>
      <p:sp>
        <p:nvSpPr>
          <p:cNvPr id="6" name="Content Placeholder 5"/>
          <p:cNvSpPr>
            <a:spLocks noGrp="1"/>
          </p:cNvSpPr>
          <p:nvPr>
            <p:ph sz="quarter" idx="4"/>
          </p:nvPr>
        </p:nvSpPr>
        <p:spPr>
          <a:xfrm>
            <a:off x="6193369" y="1210614"/>
            <a:ext cx="5389033" cy="4868214"/>
          </a:xfrm>
          <a:ln>
            <a:solidFill>
              <a:schemeClr val="tx1"/>
            </a:solidFill>
          </a:ln>
        </p:spPr>
        <p:txBody>
          <a:bodyPr>
            <a:normAutofit lnSpcReduction="10000"/>
          </a:bodyPr>
          <a:lstStyle/>
          <a:p>
            <a:pPr marL="109728" indent="0">
              <a:buNone/>
            </a:pPr>
            <a:r>
              <a:rPr lang="en-US" sz="1100" dirty="0"/>
              <a:t>from </a:t>
            </a:r>
            <a:r>
              <a:rPr lang="en-US" sz="1100" dirty="0" err="1"/>
              <a:t>sklearn.model_selection</a:t>
            </a:r>
            <a:r>
              <a:rPr lang="en-US" sz="1100" dirty="0"/>
              <a:t> import </a:t>
            </a:r>
            <a:r>
              <a:rPr lang="en-US" sz="1100" dirty="0" err="1"/>
              <a:t>train_test_split</a:t>
            </a:r>
            <a:endParaRPr lang="en-US" sz="1100" dirty="0"/>
          </a:p>
          <a:p>
            <a:pPr marL="109728" indent="0">
              <a:buNone/>
            </a:pPr>
            <a:r>
              <a:rPr lang="en-US" sz="1100" dirty="0"/>
              <a:t>from </a:t>
            </a:r>
            <a:r>
              <a:rPr lang="en-US" sz="1100" dirty="0" err="1"/>
              <a:t>sklearn.pipeline</a:t>
            </a:r>
            <a:r>
              <a:rPr lang="en-US" sz="1100" dirty="0"/>
              <a:t> import Pipeline</a:t>
            </a:r>
          </a:p>
          <a:p>
            <a:pPr marL="109728" indent="0">
              <a:buNone/>
            </a:pPr>
            <a:r>
              <a:rPr lang="en-US" sz="1100" dirty="0"/>
              <a:t>from </a:t>
            </a:r>
            <a:r>
              <a:rPr lang="en-US" sz="1100" dirty="0" err="1"/>
              <a:t>sklearn.preprocessing</a:t>
            </a:r>
            <a:r>
              <a:rPr lang="en-US" sz="1100" dirty="0"/>
              <a:t> import </a:t>
            </a:r>
            <a:r>
              <a:rPr lang="en-US" sz="1100" dirty="0" err="1"/>
              <a:t>StandardScaler</a:t>
            </a:r>
            <a:endParaRPr lang="en-US" sz="1100" dirty="0"/>
          </a:p>
          <a:p>
            <a:pPr marL="109728" indent="0">
              <a:buNone/>
            </a:pPr>
            <a:r>
              <a:rPr lang="en-US" sz="1100" dirty="0"/>
              <a:t>from </a:t>
            </a:r>
            <a:r>
              <a:rPr lang="en-US" sz="1100" dirty="0" err="1"/>
              <a:t>sklearn.model_selection</a:t>
            </a:r>
            <a:r>
              <a:rPr lang="en-US" sz="1100" dirty="0"/>
              <a:t> import </a:t>
            </a:r>
            <a:r>
              <a:rPr lang="en-US" sz="1100" dirty="0" err="1"/>
              <a:t>GridSearchCV</a:t>
            </a:r>
            <a:endParaRPr lang="en-US" sz="1100" dirty="0"/>
          </a:p>
          <a:p>
            <a:pPr marL="109728" indent="0">
              <a:buNone/>
            </a:pPr>
            <a:r>
              <a:rPr lang="en-US" sz="1100" dirty="0"/>
              <a:t>from </a:t>
            </a:r>
            <a:r>
              <a:rPr lang="en-US" sz="1100" dirty="0" err="1"/>
              <a:t>sklearn.metrics</a:t>
            </a:r>
            <a:r>
              <a:rPr lang="en-US" sz="1100" dirty="0"/>
              <a:t> import r2_score,mean_absolute_error,mean_squared_error</a:t>
            </a:r>
          </a:p>
          <a:p>
            <a:pPr marL="109728" indent="0">
              <a:buNone/>
            </a:pPr>
            <a:r>
              <a:rPr lang="en-US" sz="1100" dirty="0"/>
              <a:t>x=</a:t>
            </a:r>
            <a:r>
              <a:rPr lang="en-US" sz="1100" dirty="0" err="1"/>
              <a:t>df.drop</a:t>
            </a:r>
            <a:r>
              <a:rPr lang="en-US" sz="1100" dirty="0"/>
              <a:t>("</a:t>
            </a:r>
            <a:r>
              <a:rPr lang="en-US" sz="1100" dirty="0" err="1"/>
              <a:t>price",axis</a:t>
            </a:r>
            <a:r>
              <a:rPr lang="en-US" sz="1100" dirty="0"/>
              <a:t>=1)</a:t>
            </a:r>
          </a:p>
          <a:p>
            <a:pPr marL="109728" indent="0">
              <a:buNone/>
            </a:pPr>
            <a:r>
              <a:rPr lang="en-US" sz="1100" dirty="0"/>
              <a:t>y=</a:t>
            </a:r>
            <a:r>
              <a:rPr lang="en-US" sz="1100" dirty="0" err="1"/>
              <a:t>df</a:t>
            </a:r>
            <a:r>
              <a:rPr lang="en-US" sz="1100" dirty="0"/>
              <a:t>["price"]</a:t>
            </a:r>
            <a:r>
              <a:rPr lang="en-US" sz="1100" dirty="0" err="1"/>
              <a:t>X_train</a:t>
            </a:r>
            <a:r>
              <a:rPr lang="en-US" sz="1100" dirty="0"/>
              <a:t>, </a:t>
            </a:r>
            <a:r>
              <a:rPr lang="en-US" sz="1100" dirty="0" err="1"/>
              <a:t>X_test</a:t>
            </a:r>
            <a:r>
              <a:rPr lang="en-US" sz="1100" dirty="0"/>
              <a:t>, </a:t>
            </a:r>
            <a:r>
              <a:rPr lang="en-US" sz="1100" dirty="0" err="1"/>
              <a:t>y_train</a:t>
            </a:r>
            <a:r>
              <a:rPr lang="en-US" sz="1100" dirty="0"/>
              <a:t>, </a:t>
            </a:r>
            <a:r>
              <a:rPr lang="en-US" sz="1100" dirty="0" err="1"/>
              <a:t>y_test</a:t>
            </a:r>
            <a:r>
              <a:rPr lang="en-US" sz="1100" dirty="0"/>
              <a:t> = </a:t>
            </a:r>
            <a:r>
              <a:rPr lang="en-US" sz="1100" dirty="0" err="1"/>
              <a:t>train_test_split</a:t>
            </a:r>
            <a:r>
              <a:rPr lang="en-US" sz="1100" dirty="0"/>
              <a:t>(x, y, </a:t>
            </a:r>
            <a:r>
              <a:rPr lang="en-US" sz="1100" dirty="0" err="1"/>
              <a:t>test_size</a:t>
            </a:r>
            <a:r>
              <a:rPr lang="en-US" sz="1100" dirty="0"/>
              <a:t>=0.20, </a:t>
            </a:r>
            <a:r>
              <a:rPr lang="en-US" sz="1100" dirty="0" err="1"/>
              <a:t>random_state</a:t>
            </a:r>
            <a:r>
              <a:rPr lang="en-US" sz="1100" dirty="0"/>
              <a:t>=42)</a:t>
            </a:r>
          </a:p>
          <a:p>
            <a:pPr marL="109728" indent="0">
              <a:buNone/>
            </a:pPr>
            <a:r>
              <a:rPr lang="en-US" sz="1100" dirty="0"/>
              <a:t>a=1best_r2=-1</a:t>
            </a:r>
          </a:p>
          <a:p>
            <a:pPr marL="109728" indent="0">
              <a:buNone/>
            </a:pPr>
            <a:r>
              <a:rPr lang="en-US" sz="1100" dirty="0"/>
              <a:t>for name, model in </a:t>
            </a:r>
            <a:r>
              <a:rPr lang="en-US" sz="1100" dirty="0" err="1"/>
              <a:t>models.items</a:t>
            </a:r>
            <a:r>
              <a:rPr lang="en-US" sz="1100" dirty="0"/>
              <a:t>():</a:t>
            </a:r>
          </a:p>
          <a:p>
            <a:pPr marL="109728" indent="0">
              <a:buNone/>
            </a:pPr>
            <a:r>
              <a:rPr lang="en-US" sz="1100" dirty="0"/>
              <a:t>   pipe = Pipeline([        ('</a:t>
            </a:r>
            <a:r>
              <a:rPr lang="en-US" sz="1100" dirty="0" err="1"/>
              <a:t>scaler</a:t>
            </a:r>
            <a:r>
              <a:rPr lang="en-US" sz="1100" dirty="0"/>
              <a:t>', </a:t>
            </a:r>
            <a:r>
              <a:rPr lang="en-US" sz="1100" dirty="0" err="1"/>
              <a:t>StandardScaler</a:t>
            </a:r>
            <a:r>
              <a:rPr lang="en-US" sz="1100" dirty="0"/>
              <a:t>()),    </a:t>
            </a:r>
          </a:p>
          <a:p>
            <a:pPr marL="109728" indent="0">
              <a:buNone/>
            </a:pPr>
            <a:r>
              <a:rPr lang="en-US" sz="1100" dirty="0"/>
              <a:t>      ('model', model)    ]) </a:t>
            </a:r>
          </a:p>
          <a:p>
            <a:pPr marL="109728" indent="0">
              <a:buNone/>
            </a:pPr>
            <a:r>
              <a:rPr lang="en-US" sz="1100" dirty="0"/>
              <a:t> model=</a:t>
            </a:r>
            <a:r>
              <a:rPr lang="en-US" sz="1100" dirty="0" err="1"/>
              <a:t>pipe.fit</a:t>
            </a:r>
            <a:r>
              <a:rPr lang="en-US" sz="1100" dirty="0"/>
              <a:t>(</a:t>
            </a:r>
            <a:r>
              <a:rPr lang="en-US" sz="1100" dirty="0" err="1"/>
              <a:t>X_train</a:t>
            </a:r>
            <a:r>
              <a:rPr lang="en-US" sz="1100" dirty="0"/>
              <a:t>, </a:t>
            </a:r>
            <a:r>
              <a:rPr lang="en-US" sz="1100" dirty="0" err="1"/>
              <a:t>y_train</a:t>
            </a:r>
            <a:r>
              <a:rPr lang="en-US" sz="1100" dirty="0"/>
              <a:t>)  </a:t>
            </a:r>
          </a:p>
          <a:p>
            <a:pPr marL="109728" indent="0">
              <a:buNone/>
            </a:pPr>
            <a:r>
              <a:rPr lang="en-US" sz="1100" dirty="0"/>
              <a:t>  </a:t>
            </a:r>
            <a:r>
              <a:rPr lang="en-US" sz="1100" dirty="0" err="1"/>
              <a:t>y_pre</a:t>
            </a:r>
            <a:r>
              <a:rPr lang="en-US" sz="1100" dirty="0"/>
              <a:t>=</a:t>
            </a:r>
            <a:r>
              <a:rPr lang="en-US" sz="1100" dirty="0" err="1"/>
              <a:t>model.predict</a:t>
            </a:r>
            <a:r>
              <a:rPr lang="en-US" sz="1100" dirty="0"/>
              <a:t>(</a:t>
            </a:r>
            <a:r>
              <a:rPr lang="en-US" sz="1100" dirty="0" err="1"/>
              <a:t>X_test</a:t>
            </a:r>
            <a:r>
              <a:rPr lang="en-US" sz="1100" dirty="0"/>
              <a:t>)     </a:t>
            </a:r>
          </a:p>
          <a:p>
            <a:pPr marL="109728" indent="0">
              <a:buNone/>
            </a:pPr>
            <a:r>
              <a:rPr lang="en-US" sz="1100" dirty="0"/>
              <a:t> print(f'{a} :- {name} - MSE: {</a:t>
            </a:r>
            <a:r>
              <a:rPr lang="en-US" sz="1100" dirty="0" err="1"/>
              <a:t>mean_squared_error</a:t>
            </a:r>
            <a:r>
              <a:rPr lang="en-US" sz="1100" dirty="0"/>
              <a:t>(</a:t>
            </a:r>
            <a:r>
              <a:rPr lang="en-US" sz="1100" dirty="0" err="1"/>
              <a:t>y_test</a:t>
            </a:r>
            <a:r>
              <a:rPr lang="en-US" sz="1100" dirty="0"/>
              <a:t>, </a:t>
            </a:r>
            <a:r>
              <a:rPr lang="en-US" sz="1100" dirty="0" err="1"/>
              <a:t>y_pre</a:t>
            </a:r>
            <a:r>
              <a:rPr lang="en-US" sz="1100" dirty="0"/>
              <a:t>):.4f}')  </a:t>
            </a:r>
          </a:p>
          <a:p>
            <a:pPr marL="109728" indent="0">
              <a:buNone/>
            </a:pPr>
            <a:r>
              <a:rPr lang="en-US" sz="1100" dirty="0"/>
              <a:t> print(f'     {name} - R2: {r2_score(</a:t>
            </a:r>
            <a:r>
              <a:rPr lang="en-US" sz="1100" dirty="0" err="1"/>
              <a:t>y_test</a:t>
            </a:r>
            <a:r>
              <a:rPr lang="en-US" sz="1100" dirty="0"/>
              <a:t>, </a:t>
            </a:r>
            <a:r>
              <a:rPr lang="en-US" sz="1100" dirty="0" err="1"/>
              <a:t>y_pre</a:t>
            </a:r>
            <a:r>
              <a:rPr lang="en-US" sz="1100" dirty="0"/>
              <a:t>):.4f}')    </a:t>
            </a:r>
          </a:p>
          <a:p>
            <a:pPr marL="109728" indent="0">
              <a:buNone/>
            </a:pPr>
            <a:r>
              <a:rPr lang="en-US" sz="1100" dirty="0"/>
              <a:t>print(f'     {name} - MAE: {</a:t>
            </a:r>
            <a:r>
              <a:rPr lang="en-US" sz="1100" dirty="0" err="1"/>
              <a:t>mean_absolute_error</a:t>
            </a:r>
            <a:r>
              <a:rPr lang="en-US" sz="1100" dirty="0"/>
              <a:t>(</a:t>
            </a:r>
            <a:r>
              <a:rPr lang="en-US" sz="1100" dirty="0" err="1"/>
              <a:t>y_test</a:t>
            </a:r>
            <a:r>
              <a:rPr lang="en-US" sz="1100" dirty="0"/>
              <a:t>, </a:t>
            </a:r>
            <a:r>
              <a:rPr lang="en-US" sz="1100" dirty="0" err="1"/>
              <a:t>y_pre</a:t>
            </a:r>
            <a:r>
              <a:rPr lang="en-US" sz="1100" dirty="0"/>
              <a:t>):.4f}',"\n") </a:t>
            </a:r>
          </a:p>
          <a:p>
            <a:pPr marL="109728" indent="0">
              <a:buNone/>
            </a:pPr>
            <a:r>
              <a:rPr lang="en-US" sz="1100" dirty="0"/>
              <a:t>  a+=1    </a:t>
            </a:r>
          </a:p>
          <a:p>
            <a:pPr marL="109728" indent="0">
              <a:buNone/>
            </a:pPr>
            <a:r>
              <a:rPr lang="en-US" sz="1100" dirty="0"/>
              <a:t>r2=r2_score(</a:t>
            </a:r>
            <a:r>
              <a:rPr lang="en-US" sz="1100" dirty="0" err="1"/>
              <a:t>y_test</a:t>
            </a:r>
            <a:r>
              <a:rPr lang="en-US" sz="1100" dirty="0"/>
              <a:t>, </a:t>
            </a:r>
            <a:r>
              <a:rPr lang="en-US" sz="1100" dirty="0" err="1"/>
              <a:t>y_pre</a:t>
            </a:r>
            <a:r>
              <a:rPr lang="en-US" sz="1100" dirty="0"/>
              <a:t>) </a:t>
            </a:r>
          </a:p>
          <a:p>
            <a:pPr marL="109728" indent="0">
              <a:buNone/>
            </a:pPr>
            <a:r>
              <a:rPr lang="en-US" sz="1100" dirty="0"/>
              <a:t>           if r2 &gt; best_r2:       </a:t>
            </a:r>
          </a:p>
          <a:p>
            <a:pPr marL="109728" indent="0">
              <a:buNone/>
            </a:pPr>
            <a:r>
              <a:rPr lang="en-US" sz="1100" dirty="0"/>
              <a:t> best_r2 = r2 </a:t>
            </a:r>
          </a:p>
          <a:p>
            <a:pPr marL="109728" indent="0">
              <a:buNone/>
            </a:pPr>
            <a:r>
              <a:rPr lang="en-US" sz="1100" dirty="0"/>
              <a:t>       </a:t>
            </a:r>
            <a:r>
              <a:rPr lang="en-US" sz="1100" dirty="0" err="1"/>
              <a:t>best_model_name</a:t>
            </a:r>
            <a:r>
              <a:rPr lang="en-US" sz="1100" dirty="0"/>
              <a:t> = name </a:t>
            </a:r>
          </a:p>
          <a:p>
            <a:pPr marL="109728" indent="0">
              <a:buNone/>
            </a:pPr>
            <a:r>
              <a:rPr lang="en-US" sz="1100" dirty="0"/>
              <a:t>       </a:t>
            </a:r>
            <a:r>
              <a:rPr lang="en-US" sz="1100" dirty="0" err="1"/>
              <a:t>best_model</a:t>
            </a:r>
            <a:r>
              <a:rPr lang="en-US" sz="1100" dirty="0"/>
              <a:t> = model</a:t>
            </a:r>
          </a:p>
          <a:p>
            <a:pPr marL="109728" indent="0">
              <a:buNone/>
            </a:pPr>
            <a:r>
              <a:rPr lang="en-US" sz="1100" dirty="0"/>
              <a:t>print(</a:t>
            </a:r>
            <a:r>
              <a:rPr lang="en-US" sz="1100" dirty="0" err="1"/>
              <a:t>f'The</a:t>
            </a:r>
            <a:r>
              <a:rPr lang="en-US" sz="1100" dirty="0"/>
              <a:t> best model is: {</a:t>
            </a:r>
            <a:r>
              <a:rPr lang="en-US" sz="1100" dirty="0" err="1"/>
              <a:t>best_model_name</a:t>
            </a:r>
            <a:r>
              <a:rPr lang="en-US" sz="1100" dirty="0"/>
              <a:t>}')</a:t>
            </a:r>
          </a:p>
          <a:p>
            <a:pPr marL="109728" indent="0">
              <a:buNone/>
            </a:pPr>
            <a:r>
              <a:rPr lang="en-US" sz="1100" dirty="0"/>
              <a:t>print(</a:t>
            </a:r>
            <a:r>
              <a:rPr lang="en-US" sz="1100" dirty="0" err="1"/>
              <a:t>f'The</a:t>
            </a:r>
            <a:r>
              <a:rPr lang="en-US" sz="1100" dirty="0"/>
              <a:t> best model R2 Score is: {best_r2}'</a:t>
            </a:r>
          </a:p>
        </p:txBody>
      </p:sp>
    </p:spTree>
    <p:extLst>
      <p:ext uri="{BB962C8B-B14F-4D97-AF65-F5344CB8AC3E}">
        <p14:creationId xmlns:p14="http://schemas.microsoft.com/office/powerpoint/2010/main" val="40791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3399302" y="1177537"/>
            <a:ext cx="5373090" cy="4868214"/>
          </a:xfrm>
          <a:ln>
            <a:solidFill>
              <a:schemeClr val="tx1"/>
            </a:solidFill>
          </a:ln>
        </p:spPr>
        <p:txBody>
          <a:bodyPr>
            <a:normAutofit/>
          </a:bodyPr>
          <a:lstStyle/>
          <a:p>
            <a:pPr marL="109728" indent="0">
              <a:buNone/>
            </a:pPr>
            <a:r>
              <a:rPr lang="en-US" sz="1100" dirty="0" err="1"/>
              <a:t>data_to_predict</a:t>
            </a:r>
            <a:r>
              <a:rPr lang="en-US" sz="1100" dirty="0"/>
              <a:t> = [[7420, 4, 2, 3, 1, 0, 0, 0, 1, 2, 1, 0]]</a:t>
            </a:r>
          </a:p>
          <a:p>
            <a:pPr marL="109728" indent="0">
              <a:buNone/>
            </a:pPr>
            <a:endParaRPr lang="en-US" sz="1100" dirty="0"/>
          </a:p>
          <a:p>
            <a:pPr marL="109728" indent="0">
              <a:buNone/>
            </a:pPr>
            <a:r>
              <a:rPr lang="en-US" sz="1100" dirty="0"/>
              <a:t>if </a:t>
            </a:r>
            <a:r>
              <a:rPr lang="en-US" sz="1100" dirty="0" err="1"/>
              <a:t>best_model</a:t>
            </a:r>
            <a:r>
              <a:rPr lang="en-US" sz="1100" dirty="0"/>
              <a:t> is not None:</a:t>
            </a:r>
          </a:p>
          <a:p>
            <a:pPr marL="109728" indent="0">
              <a:buNone/>
            </a:pPr>
            <a:r>
              <a:rPr lang="en-US" sz="1100" dirty="0"/>
              <a:t>    prediction = </a:t>
            </a:r>
            <a:r>
              <a:rPr lang="en-US" sz="1100" dirty="0" err="1"/>
              <a:t>best_model.predict</a:t>
            </a:r>
            <a:r>
              <a:rPr lang="en-US" sz="1100" dirty="0"/>
              <a:t>(</a:t>
            </a:r>
            <a:r>
              <a:rPr lang="en-US" sz="1100" dirty="0" err="1"/>
              <a:t>data_to_predict</a:t>
            </a:r>
            <a:r>
              <a:rPr lang="en-US" sz="1100" dirty="0"/>
              <a:t>)</a:t>
            </a:r>
          </a:p>
          <a:p>
            <a:pPr marL="109728" indent="0">
              <a:buNone/>
            </a:pPr>
            <a:r>
              <a:rPr lang="en-US" sz="1100" dirty="0"/>
              <a:t>    print("Best Model:", </a:t>
            </a:r>
            <a:r>
              <a:rPr lang="en-US" sz="1100" dirty="0" err="1"/>
              <a:t>best_model_name</a:t>
            </a:r>
            <a:r>
              <a:rPr lang="en-US" sz="1100" dirty="0"/>
              <a:t>)</a:t>
            </a:r>
          </a:p>
          <a:p>
            <a:pPr marL="109728" indent="0">
              <a:buNone/>
            </a:pPr>
            <a:r>
              <a:rPr lang="en-US" sz="1100" dirty="0"/>
              <a:t>    print("Predicted Price:", prediction)</a:t>
            </a:r>
          </a:p>
          <a:p>
            <a:pPr marL="109728" indent="0">
              <a:buNone/>
            </a:pPr>
            <a:r>
              <a:rPr lang="en-US" sz="1100" dirty="0"/>
              <a:t>else:</a:t>
            </a:r>
          </a:p>
          <a:p>
            <a:pPr marL="109728" indent="0">
              <a:buNone/>
            </a:pPr>
            <a:r>
              <a:rPr lang="en-US" sz="1100" dirty="0"/>
              <a:t>    print("No best model found. Something went wrong.")</a:t>
            </a:r>
          </a:p>
        </p:txBody>
      </p:sp>
    </p:spTree>
    <p:extLst>
      <p:ext uri="{BB962C8B-B14F-4D97-AF65-F5344CB8AC3E}">
        <p14:creationId xmlns:p14="http://schemas.microsoft.com/office/powerpoint/2010/main" val="157431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09600" y="2970083"/>
            <a:ext cx="5386388" cy="2935547"/>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2838" y="2884395"/>
            <a:ext cx="5389562" cy="3106923"/>
          </a:xfrm>
        </p:spPr>
      </p:pic>
    </p:spTree>
    <p:extLst>
      <p:ext uri="{BB962C8B-B14F-4D97-AF65-F5344CB8AC3E}">
        <p14:creationId xmlns:p14="http://schemas.microsoft.com/office/powerpoint/2010/main" val="10688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8635"/>
            <a:ext cx="10972800" cy="1143000"/>
          </a:xfrm>
        </p:spPr>
        <p:txBody>
          <a:bodyPr/>
          <a:lstStyle/>
          <a:p>
            <a:r>
              <a:rPr lang="en-US" dirty="0"/>
              <a:t>Result (Contd..):</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09600" y="3114503"/>
            <a:ext cx="5386388" cy="2646706"/>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2838" y="3070122"/>
            <a:ext cx="5389562" cy="2735468"/>
          </a:xfrm>
        </p:spPr>
      </p:pic>
    </p:spTree>
    <p:extLst>
      <p:ext uri="{BB962C8B-B14F-4D97-AF65-F5344CB8AC3E}">
        <p14:creationId xmlns:p14="http://schemas.microsoft.com/office/powerpoint/2010/main" val="343081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(Contd..):</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332327" y="3284114"/>
            <a:ext cx="3657600" cy="2137893"/>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2838" y="2710102"/>
            <a:ext cx="5389562" cy="3455508"/>
          </a:xfrm>
        </p:spPr>
      </p:pic>
    </p:spTree>
    <p:extLst>
      <p:ext uri="{BB962C8B-B14F-4D97-AF65-F5344CB8AC3E}">
        <p14:creationId xmlns:p14="http://schemas.microsoft.com/office/powerpoint/2010/main" val="159821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6070"/>
            <a:ext cx="10972800" cy="1030309"/>
          </a:xfrm>
        </p:spPr>
        <p:txBody>
          <a:bodyPr/>
          <a:lstStyle/>
          <a:p>
            <a:r>
              <a:rPr lang="en-US" dirty="0"/>
              <a:t>Result (Contd..) :</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09600" y="4051553"/>
            <a:ext cx="5386388" cy="772607"/>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2838" y="4175864"/>
            <a:ext cx="5389562" cy="523985"/>
          </a:xfrm>
        </p:spPr>
      </p:pic>
    </p:spTree>
    <p:extLst>
      <p:ext uri="{BB962C8B-B14F-4D97-AF65-F5344CB8AC3E}">
        <p14:creationId xmlns:p14="http://schemas.microsoft.com/office/powerpoint/2010/main" val="304692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Project outline:</a:t>
            </a:r>
          </a:p>
        </p:txBody>
      </p:sp>
      <p:sp>
        <p:nvSpPr>
          <p:cNvPr id="2" name="Content Placeholder 1"/>
          <p:cNvSpPr>
            <a:spLocks noGrp="1"/>
          </p:cNvSpPr>
          <p:nvPr>
            <p:ph idx="1"/>
          </p:nvPr>
        </p:nvSpPr>
        <p:spPr>
          <a:xfrm>
            <a:off x="1815920" y="2073500"/>
            <a:ext cx="10376079" cy="3908035"/>
          </a:xfrm>
        </p:spPr>
        <p:txBody>
          <a:bodyPr/>
          <a:lstStyle/>
          <a:p>
            <a:pPr>
              <a:buFont typeface="Arial" pitchFamily="34" charset="0"/>
              <a:buChar char="•"/>
            </a:pPr>
            <a:r>
              <a:rPr lang="en-US" dirty="0"/>
              <a:t>Problem statement</a:t>
            </a:r>
          </a:p>
          <a:p>
            <a:pPr>
              <a:buFont typeface="Arial" pitchFamily="34" charset="0"/>
              <a:buChar char="•"/>
            </a:pPr>
            <a:r>
              <a:rPr lang="en-US" dirty="0"/>
              <a:t>Proposed system/solution</a:t>
            </a:r>
          </a:p>
          <a:p>
            <a:pPr>
              <a:buFont typeface="Arial" pitchFamily="34" charset="0"/>
              <a:buChar char="•"/>
            </a:pPr>
            <a:r>
              <a:rPr lang="en-US" dirty="0"/>
              <a:t>System development approach</a:t>
            </a:r>
          </a:p>
          <a:p>
            <a:pPr>
              <a:buFont typeface="Arial" pitchFamily="34" charset="0"/>
              <a:buChar char="•"/>
            </a:pPr>
            <a:r>
              <a:rPr lang="en-US" dirty="0"/>
              <a:t>Algorithm and deployment</a:t>
            </a:r>
          </a:p>
          <a:p>
            <a:pPr>
              <a:buFont typeface="Arial" pitchFamily="34" charset="0"/>
              <a:buChar char="•"/>
            </a:pPr>
            <a:r>
              <a:rPr lang="en-US" dirty="0"/>
              <a:t>Result</a:t>
            </a:r>
          </a:p>
          <a:p>
            <a:pPr>
              <a:buFont typeface="Arial" pitchFamily="34" charset="0"/>
              <a:buChar char="•"/>
            </a:pPr>
            <a:r>
              <a:rPr lang="en-US" dirty="0"/>
              <a:t>Conclusion</a:t>
            </a:r>
          </a:p>
        </p:txBody>
      </p:sp>
    </p:spTree>
    <p:extLst>
      <p:ext uri="{BB962C8B-B14F-4D97-AF65-F5344CB8AC3E}">
        <p14:creationId xmlns:p14="http://schemas.microsoft.com/office/powerpoint/2010/main" val="273711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4" y="974544"/>
            <a:ext cx="10972800" cy="1143000"/>
          </a:xfrm>
        </p:spPr>
        <p:txBody>
          <a:bodyPr/>
          <a:lstStyle/>
          <a:p>
            <a:r>
              <a:rPr lang="en-US" dirty="0"/>
              <a:t>References :</a:t>
            </a:r>
          </a:p>
        </p:txBody>
      </p:sp>
      <p:sp>
        <p:nvSpPr>
          <p:cNvPr id="3" name="Content Placeholder 2"/>
          <p:cNvSpPr>
            <a:spLocks noGrp="1"/>
          </p:cNvSpPr>
          <p:nvPr>
            <p:ph idx="1"/>
          </p:nvPr>
        </p:nvSpPr>
        <p:spPr>
          <a:xfrm>
            <a:off x="1532586" y="2485621"/>
            <a:ext cx="10049814" cy="4032161"/>
          </a:xfrm>
        </p:spPr>
        <p:txBody>
          <a:bodyPr/>
          <a:lstStyle/>
          <a:p>
            <a:pPr algn="just"/>
            <a:r>
              <a:rPr lang="en-US" dirty="0">
                <a:hlinkClick r:id="rId2"/>
              </a:rPr>
              <a:t>https://discuss.tensorflow.org/t/how-can-i-get-better-results-when-training-a-house-price-prediction-model/17526</a:t>
            </a:r>
            <a:endParaRPr lang="en-US" dirty="0"/>
          </a:p>
          <a:p>
            <a:pPr algn="just"/>
            <a:r>
              <a:rPr lang="en-US" dirty="0">
                <a:hlinkClick r:id="rId3"/>
              </a:rPr>
              <a:t>https://www.kaggle.com/datasets/yasserh/housing-prices-dataset</a:t>
            </a:r>
            <a:endParaRPr lang="en-US" dirty="0"/>
          </a:p>
          <a:p>
            <a:pPr algn="just"/>
            <a:r>
              <a:rPr lang="en-US" dirty="0">
                <a:hlinkClick r:id="rId4"/>
              </a:rPr>
              <a:t>https://github.com/topics/house-price-prediction?l=python&amp;o=desc&amp;s=updated</a:t>
            </a:r>
            <a:endParaRPr lang="en-US" dirty="0"/>
          </a:p>
          <a:p>
            <a:pPr algn="just"/>
            <a:r>
              <a:rPr lang="en-US" dirty="0">
                <a:hlinkClick r:id="rId5"/>
              </a:rPr>
              <a:t>https://www.google.com/amp/s/www.geeksforgeeks.org/house-price-prediction-using-machine-learning-in-python/amp/</a:t>
            </a:r>
            <a:endParaRPr lang="en-US" dirty="0"/>
          </a:p>
          <a:p>
            <a:pPr algn="just"/>
            <a:endParaRPr lang="en-US" dirty="0"/>
          </a:p>
        </p:txBody>
      </p:sp>
    </p:spTree>
    <p:extLst>
      <p:ext uri="{BB962C8B-B14F-4D97-AF65-F5344CB8AC3E}">
        <p14:creationId xmlns:p14="http://schemas.microsoft.com/office/powerpoint/2010/main" val="1260593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 :</a:t>
            </a:r>
          </a:p>
        </p:txBody>
      </p:sp>
      <p:sp>
        <p:nvSpPr>
          <p:cNvPr id="2" name="Content Placeholder 1"/>
          <p:cNvSpPr>
            <a:spLocks noGrp="1"/>
          </p:cNvSpPr>
          <p:nvPr>
            <p:ph idx="1"/>
          </p:nvPr>
        </p:nvSpPr>
        <p:spPr>
          <a:xfrm>
            <a:off x="877111" y="2316007"/>
            <a:ext cx="10148552" cy="3837905"/>
          </a:xfrm>
        </p:spPr>
        <p:txBody>
          <a:bodyPr>
            <a:normAutofit fontScale="92500"/>
          </a:bodyPr>
          <a:lstStyle/>
          <a:p>
            <a:pPr marL="0" indent="0" algn="just">
              <a:buNone/>
            </a:pPr>
            <a:r>
              <a:rPr lang="en-US" dirty="0"/>
              <a:t>                                               In conclusion, employing a CNN algorithm for house price prediction offers promising results, leveraging its ability to capture spatial dependencies in housing data. Through rigorous training and validation, the model demonstrates robust performance in forecasting house prices. However, continuous refinement and optimization of the CNN architecture are necessary to enhance predictive accuracy further. Additionally, integrating other relevant features and exploring ensemble techniques could potentially enhance model performance. Overall, the CNN algorithm presents a valuable tool for accurate and insightful house price prediction, aiding in informed decision-making in the real estate market.</a:t>
            </a:r>
          </a:p>
        </p:txBody>
      </p:sp>
    </p:spTree>
    <p:extLst>
      <p:ext uri="{BB962C8B-B14F-4D97-AF65-F5344CB8AC3E}">
        <p14:creationId xmlns:p14="http://schemas.microsoft.com/office/powerpoint/2010/main" val="276994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22" y="2511380"/>
            <a:ext cx="11074400" cy="1777285"/>
          </a:xfrm>
        </p:spPr>
        <p:txBody>
          <a:bodyPr>
            <a:normAutofit/>
          </a:bodyPr>
          <a:lstStyle/>
          <a:p>
            <a:pPr algn="ctr"/>
            <a:r>
              <a:rPr lang="en-US" sz="9600" i="1" spc="300" dirty="0" err="1"/>
              <a:t>Thankyou</a:t>
            </a:r>
            <a:r>
              <a:rPr lang="en-US" sz="9600" i="1" dirty="0"/>
              <a:t>!</a:t>
            </a:r>
          </a:p>
        </p:txBody>
      </p:sp>
    </p:spTree>
    <p:extLst>
      <p:ext uri="{BB962C8B-B14F-4D97-AF65-F5344CB8AC3E}">
        <p14:creationId xmlns:p14="http://schemas.microsoft.com/office/powerpoint/2010/main" val="394107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p>
        </p:txBody>
      </p:sp>
      <p:sp>
        <p:nvSpPr>
          <p:cNvPr id="2" name="Content Placeholder 1"/>
          <p:cNvSpPr>
            <a:spLocks noGrp="1"/>
          </p:cNvSpPr>
          <p:nvPr>
            <p:ph idx="1"/>
          </p:nvPr>
        </p:nvSpPr>
        <p:spPr>
          <a:xfrm>
            <a:off x="901521" y="1972485"/>
            <a:ext cx="10388958" cy="4525963"/>
          </a:xfrm>
        </p:spPr>
        <p:txBody>
          <a:bodyPr/>
          <a:lstStyle/>
          <a:p>
            <a:pPr algn="just">
              <a:buFont typeface="Wingdings" pitchFamily="2" charset="2"/>
              <a:buChar char="q"/>
            </a:pPr>
            <a:endParaRPr lang="en-US" dirty="0"/>
          </a:p>
          <a:p>
            <a:pPr marL="0" indent="0" algn="just">
              <a:buNone/>
            </a:pPr>
            <a:r>
              <a:rPr lang="en-US" dirty="0"/>
              <a:t>                                      Develop a predictive model capable of estimating the selling price of residential properties based on various features such as location, size, number of bedrooms, bathrooms, amenities, neighborhood characteristics, and other relevant factors. The model should be trained on historical data containing these features along with their corresponding sale prices, and it should accurately predict the price of new properties in different areas</a:t>
            </a:r>
          </a:p>
        </p:txBody>
      </p:sp>
    </p:spTree>
    <p:extLst>
      <p:ext uri="{BB962C8B-B14F-4D97-AF65-F5344CB8AC3E}">
        <p14:creationId xmlns:p14="http://schemas.microsoft.com/office/powerpoint/2010/main" val="193745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357" y="605308"/>
            <a:ext cx="10972800" cy="1223492"/>
          </a:xfrm>
        </p:spPr>
        <p:txBody>
          <a:bodyPr/>
          <a:lstStyle/>
          <a:p>
            <a:r>
              <a:rPr lang="en-US" dirty="0"/>
              <a:t>Proposed system/solution:</a:t>
            </a:r>
          </a:p>
        </p:txBody>
      </p:sp>
      <p:sp>
        <p:nvSpPr>
          <p:cNvPr id="2" name="Content Placeholder 1"/>
          <p:cNvSpPr>
            <a:spLocks noGrp="1"/>
          </p:cNvSpPr>
          <p:nvPr>
            <p:ph idx="1"/>
          </p:nvPr>
        </p:nvSpPr>
        <p:spPr>
          <a:xfrm>
            <a:off x="1090410" y="2225636"/>
            <a:ext cx="10062693" cy="4371675"/>
          </a:xfrm>
        </p:spPr>
        <p:txBody>
          <a:bodyPr/>
          <a:lstStyle/>
          <a:p>
            <a:pPr marL="0" indent="0" algn="just">
              <a:buNone/>
            </a:pPr>
            <a:r>
              <a:rPr lang="en-US" dirty="0"/>
              <a:t>                      Using a Convolutional Neural Network (CNN) for house price prediction might not be the most suitable approach, as CNNs are primarily used for image data. For house price prediction, you'd typically use regression models like linear regression, decision trees, random forests, or gradient boosting machines. These models are better suited for tabular data, which is what you'd typically have for house price prediction (features like square footage, number of bedrooms, location, etc.)</a:t>
            </a:r>
          </a:p>
          <a:p>
            <a:pPr>
              <a:buFont typeface="Wingdings" pitchFamily="2" charset="2"/>
              <a:buChar char="q"/>
            </a:pPr>
            <a:endParaRPr lang="en-US" dirty="0"/>
          </a:p>
        </p:txBody>
      </p:sp>
    </p:spTree>
    <p:extLst>
      <p:ext uri="{BB962C8B-B14F-4D97-AF65-F5344CB8AC3E}">
        <p14:creationId xmlns:p14="http://schemas.microsoft.com/office/powerpoint/2010/main" val="11616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 process :</a:t>
            </a:r>
          </a:p>
        </p:txBody>
      </p:sp>
      <p:sp>
        <p:nvSpPr>
          <p:cNvPr id="3" name="Content Placeholder 2"/>
          <p:cNvSpPr>
            <a:spLocks noGrp="1"/>
          </p:cNvSpPr>
          <p:nvPr>
            <p:ph idx="1"/>
          </p:nvPr>
        </p:nvSpPr>
        <p:spPr>
          <a:xfrm>
            <a:off x="1867437" y="2112136"/>
            <a:ext cx="10139966" cy="4173828"/>
          </a:xfrm>
        </p:spPr>
        <p:txBody>
          <a:bodyPr/>
          <a:lstStyle/>
          <a:p>
            <a:r>
              <a:rPr lang="en-US" dirty="0"/>
              <a:t> Data processing</a:t>
            </a:r>
          </a:p>
          <a:p>
            <a:r>
              <a:rPr lang="en-US" dirty="0"/>
              <a:t> Feature representation</a:t>
            </a:r>
          </a:p>
          <a:p>
            <a:r>
              <a:rPr lang="en-US" dirty="0"/>
              <a:t> Model architecture </a:t>
            </a:r>
          </a:p>
          <a:p>
            <a:r>
              <a:rPr lang="en-US" dirty="0"/>
              <a:t> </a:t>
            </a:r>
            <a:r>
              <a:rPr lang="en-US" dirty="0" err="1"/>
              <a:t>Traing</a:t>
            </a:r>
            <a:r>
              <a:rPr lang="en-US" dirty="0"/>
              <a:t> and evaluation</a:t>
            </a:r>
          </a:p>
          <a:p>
            <a:r>
              <a:rPr lang="en-US" dirty="0"/>
              <a:t> Deployment and testing </a:t>
            </a:r>
          </a:p>
          <a:p>
            <a:r>
              <a:rPr lang="en-US" dirty="0"/>
              <a:t> Expected outcome</a:t>
            </a:r>
          </a:p>
        </p:txBody>
      </p:sp>
    </p:spTree>
    <p:extLst>
      <p:ext uri="{BB962C8B-B14F-4D97-AF65-F5344CB8AC3E}">
        <p14:creationId xmlns:p14="http://schemas.microsoft.com/office/powerpoint/2010/main" val="6664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a:xfrm>
            <a:off x="1365160" y="1313647"/>
            <a:ext cx="10217239" cy="5010955"/>
          </a:xfrm>
        </p:spPr>
        <p:txBody>
          <a:bodyPr>
            <a:normAutofit/>
          </a:bodyPr>
          <a:lstStyle/>
          <a:p>
            <a:pPr algn="just">
              <a:buFont typeface="Wingdings" pitchFamily="2" charset="2"/>
              <a:buChar char="Ø"/>
            </a:pPr>
            <a:r>
              <a:rPr lang="en-US" dirty="0"/>
              <a:t> Data Preprocessing:  </a:t>
            </a:r>
          </a:p>
          <a:p>
            <a:pPr marL="109728" indent="0" algn="just">
              <a:buNone/>
            </a:pPr>
            <a:r>
              <a:rPr lang="en-US" dirty="0"/>
              <a:t>             Clean the dataset by handling missing values, outliers,                and encoding categorical variables. </a:t>
            </a:r>
          </a:p>
          <a:p>
            <a:pPr marL="109728" indent="0" algn="just">
              <a:buNone/>
            </a:pPr>
            <a:r>
              <a:rPr lang="en-US" dirty="0"/>
              <a:t>Normalize numerical features to ensure uniformity and improve model convergence.</a:t>
            </a:r>
          </a:p>
          <a:p>
            <a:pPr algn="just">
              <a:buFont typeface="Wingdings" pitchFamily="2" charset="2"/>
              <a:buChar char="Ø"/>
            </a:pPr>
            <a:r>
              <a:rPr lang="en-US" dirty="0"/>
              <a:t> Feature Representation:</a:t>
            </a:r>
          </a:p>
          <a:p>
            <a:pPr marL="109728" indent="0" algn="just">
              <a:buNone/>
            </a:pPr>
            <a:r>
              <a:rPr lang="en-US" dirty="0"/>
              <a:t>          Convert relevant features into image-like representations suitable for input into a </a:t>
            </a:r>
            <a:r>
              <a:rPr lang="en-US" dirty="0" err="1"/>
              <a:t>CNN.For</a:t>
            </a:r>
            <a:r>
              <a:rPr lang="en-US" dirty="0"/>
              <a:t> example, numerical features could be reshaped into </a:t>
            </a:r>
            <a:r>
              <a:rPr lang="en-US" dirty="0" err="1"/>
              <a:t>grayscale</a:t>
            </a:r>
            <a:r>
              <a:rPr lang="en-US" dirty="0"/>
              <a:t> images where each pixel represents a feature value.</a:t>
            </a:r>
          </a:p>
        </p:txBody>
      </p:sp>
    </p:spTree>
    <p:extLst>
      <p:ext uri="{BB962C8B-B14F-4D97-AF65-F5344CB8AC3E}">
        <p14:creationId xmlns:p14="http://schemas.microsoft.com/office/powerpoint/2010/main" val="308191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a:xfrm>
            <a:off x="1262130" y="1339402"/>
            <a:ext cx="10281633" cy="4590617"/>
          </a:xfrm>
        </p:spPr>
        <p:txBody>
          <a:bodyPr>
            <a:normAutofit fontScale="92500" lnSpcReduction="10000"/>
          </a:bodyPr>
          <a:lstStyle/>
          <a:p>
            <a:pPr algn="just">
              <a:buFont typeface="Wingdings" pitchFamily="2" charset="2"/>
              <a:buChar char="Ø"/>
            </a:pPr>
            <a:r>
              <a:rPr lang="en-US" dirty="0"/>
              <a:t> Model Architecture:</a:t>
            </a:r>
          </a:p>
          <a:p>
            <a:pPr marL="109728" indent="0" algn="just">
              <a:buNone/>
            </a:pPr>
            <a:r>
              <a:rPr lang="en-US" dirty="0"/>
              <a:t>                       Design a CNN architecture tailored to the characteristics of the input data.</a:t>
            </a:r>
          </a:p>
          <a:p>
            <a:pPr marL="109728" indent="0" algn="just">
              <a:buNone/>
            </a:pPr>
            <a:r>
              <a:rPr lang="en-US" dirty="0"/>
              <a:t>                       Experiment with different network architectures, including varying numbers of convolutional and pooling layers, to capture complex patterns.</a:t>
            </a:r>
          </a:p>
          <a:p>
            <a:pPr algn="just">
              <a:buFont typeface="Wingdings" pitchFamily="2" charset="2"/>
              <a:buChar char="Ø"/>
            </a:pPr>
            <a:r>
              <a:rPr lang="en-US" dirty="0"/>
              <a:t> Training and Evaluation:</a:t>
            </a:r>
          </a:p>
          <a:p>
            <a:pPr marL="109728" indent="0" algn="just">
              <a:buNone/>
            </a:pPr>
            <a:r>
              <a:rPr lang="en-US" dirty="0"/>
              <a:t>                    Split the dataset into training and validation sets to train and evaluate the model.</a:t>
            </a:r>
          </a:p>
          <a:p>
            <a:pPr marL="109728" indent="0" algn="just">
              <a:buNone/>
            </a:pPr>
            <a:r>
              <a:rPr lang="en-US" dirty="0"/>
              <a:t>                     Utilize appropriate loss functions and evaluation metrics for regression tasks. </a:t>
            </a:r>
            <a:r>
              <a:rPr lang="en-US" dirty="0" err="1"/>
              <a:t>Finetune</a:t>
            </a:r>
            <a:r>
              <a:rPr lang="en-US" dirty="0"/>
              <a:t> </a:t>
            </a:r>
            <a:r>
              <a:rPr lang="en-US" dirty="0" err="1"/>
              <a:t>hyperparameters</a:t>
            </a:r>
            <a:r>
              <a:rPr lang="en-US" dirty="0"/>
              <a:t> to optimize model performance.</a:t>
            </a:r>
          </a:p>
        </p:txBody>
      </p:sp>
    </p:spTree>
    <p:extLst>
      <p:ext uri="{BB962C8B-B14F-4D97-AF65-F5344CB8AC3E}">
        <p14:creationId xmlns:p14="http://schemas.microsoft.com/office/powerpoint/2010/main" val="3234373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a:xfrm>
            <a:off x="1056068" y="1313645"/>
            <a:ext cx="10629364" cy="4590616"/>
          </a:xfrm>
        </p:spPr>
        <p:txBody>
          <a:bodyPr/>
          <a:lstStyle/>
          <a:p>
            <a:pPr algn="just">
              <a:buFont typeface="Wingdings" pitchFamily="2" charset="2"/>
              <a:buChar char="Ø"/>
            </a:pPr>
            <a:r>
              <a:rPr lang="en-US" dirty="0"/>
              <a:t> Deployment and Testing:</a:t>
            </a:r>
          </a:p>
          <a:p>
            <a:pPr marL="109728" indent="0" algn="just">
              <a:buNone/>
            </a:pPr>
            <a:r>
              <a:rPr lang="en-US" dirty="0"/>
              <a:t>                      Deploy the trained model to make predictions on unseen data.</a:t>
            </a:r>
          </a:p>
          <a:p>
            <a:pPr marL="109728" indent="0" algn="just">
              <a:buNone/>
            </a:pPr>
            <a:r>
              <a:rPr lang="en-US" dirty="0"/>
              <a:t>                      Test the model's performance on a separate test dataset to assess its generalization ability.</a:t>
            </a:r>
          </a:p>
          <a:p>
            <a:pPr algn="just">
              <a:buFont typeface="Wingdings" pitchFamily="2" charset="2"/>
              <a:buChar char="Ø"/>
            </a:pPr>
            <a:r>
              <a:rPr lang="en-US" dirty="0"/>
              <a:t> Expected Outcome:</a:t>
            </a:r>
          </a:p>
          <a:p>
            <a:pPr marL="109728" indent="0" algn="just">
              <a:buNone/>
            </a:pPr>
            <a:r>
              <a:rPr lang="en-US" dirty="0"/>
              <a:t>                       The expected outcome of this project is a CNN-based model capable of accurately predicting house prices based on their features. The model should demonstrate good performance metrics such as low mean squared error and high prediction accuracy on unseen data.</a:t>
            </a:r>
          </a:p>
        </p:txBody>
      </p:sp>
    </p:spTree>
    <p:extLst>
      <p:ext uri="{BB962C8B-B14F-4D97-AF65-F5344CB8AC3E}">
        <p14:creationId xmlns:p14="http://schemas.microsoft.com/office/powerpoint/2010/main" val="50840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4248" y="1416676"/>
            <a:ext cx="10758152" cy="569296"/>
          </a:xfrm>
        </p:spPr>
        <p:txBody>
          <a:bodyPr>
            <a:normAutofit/>
          </a:bodyPr>
          <a:lstStyle/>
          <a:p>
            <a:r>
              <a:rPr lang="en-US" sz="3200" dirty="0"/>
              <a:t>Relationship between the price and consumption level:</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248025" y="2396331"/>
            <a:ext cx="5695950" cy="3467100"/>
          </a:xfrm>
        </p:spPr>
      </p:pic>
    </p:spTree>
    <p:extLst>
      <p:ext uri="{BB962C8B-B14F-4D97-AF65-F5344CB8AC3E}">
        <p14:creationId xmlns:p14="http://schemas.microsoft.com/office/powerpoint/2010/main" val="2529788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229</TotalTime>
  <Words>1312</Words>
  <Application>Microsoft Office PowerPoint</Application>
  <PresentationFormat>Widescreen</PresentationFormat>
  <Paragraphs>157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HOUSE PRICE PREDICTION  USING CNN</vt:lpstr>
      <vt:lpstr>Project outline:</vt:lpstr>
      <vt:lpstr>Problem statement:</vt:lpstr>
      <vt:lpstr>Proposed system/solution:</vt:lpstr>
      <vt:lpstr>System development process :</vt:lpstr>
      <vt:lpstr>PowerPoint Presentation</vt:lpstr>
      <vt:lpstr>PowerPoint Presentation</vt:lpstr>
      <vt:lpstr>PowerPoint Presentation</vt:lpstr>
      <vt:lpstr>Relationship between the price and consumption level:</vt:lpstr>
      <vt:lpstr>Algorithm and deployment:</vt:lpstr>
      <vt:lpstr>Deployment :</vt:lpstr>
      <vt:lpstr>Data set state:</vt:lpstr>
      <vt:lpstr>Implementation :</vt:lpstr>
      <vt:lpstr>PowerPoint Presentation</vt:lpstr>
      <vt:lpstr>PowerPoint Presentation</vt:lpstr>
      <vt:lpstr>Result :</vt:lpstr>
      <vt:lpstr>Result (Contd..):</vt:lpstr>
      <vt:lpstr>Result (Contd..):</vt:lpstr>
      <vt:lpstr>Result (Contd..) :</vt:lpstr>
      <vt:lpstr>References :</vt:lpstr>
      <vt:lpstr>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subalakshmi.s3103@gmail.com</cp:lastModifiedBy>
  <cp:revision>33</cp:revision>
  <dcterms:created xsi:type="dcterms:W3CDTF">2024-03-29T08:13:57Z</dcterms:created>
  <dcterms:modified xsi:type="dcterms:W3CDTF">2024-04-02T04:10:05Z</dcterms:modified>
</cp:coreProperties>
</file>