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3" r:id="rId5"/>
    <p:sldId id="329" r:id="rId6"/>
    <p:sldId id="330" r:id="rId7"/>
    <p:sldId id="286" r:id="rId8"/>
    <p:sldId id="287" r:id="rId9"/>
    <p:sldId id="288" r:id="rId10"/>
    <p:sldId id="290" r:id="rId11"/>
    <p:sldId id="328" r:id="rId12"/>
    <p:sldId id="293" r:id="rId13"/>
    <p:sldId id="294" r:id="rId14"/>
    <p:sldId id="295" r:id="rId15"/>
    <p:sldId id="326" r:id="rId16"/>
    <p:sldId id="302" r:id="rId17"/>
    <p:sldId id="305" r:id="rId18"/>
    <p:sldId id="307" r:id="rId19"/>
    <p:sldId id="308" r:id="rId20"/>
    <p:sldId id="322" r:id="rId21"/>
    <p:sldId id="320" r:id="rId22"/>
    <p:sldId id="3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660"/>
  </p:normalViewPr>
  <p:slideViewPr>
    <p:cSldViewPr>
      <p:cViewPr varScale="1">
        <p:scale>
          <a:sx n="61" d="100"/>
          <a:sy n="61" d="100"/>
        </p:scale>
        <p:origin x="612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6F75-5121-4885-8EFF-8145AE47DB5B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1384" y="1"/>
            <a:ext cx="11161240" cy="305615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Garamond" panose="02020404030301010803" pitchFamily="18" charset="0"/>
                <a:cs typeface="Times New Roman" pitchFamily="18" charset="0"/>
              </a:rPr>
              <a:t>NATIONWIDE UNIFIED TAMPER PROOF BLOCKCHAIN ENABLED ONLINE VOTING SYSTEM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4852E0FC-4D4A-D25F-B28B-FB1C3AA1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193" y="3429000"/>
            <a:ext cx="4973054" cy="3602967"/>
          </a:xfrm>
        </p:spPr>
        <p:txBody>
          <a:bodyPr anchor="t">
            <a:noAutofit/>
          </a:bodyPr>
          <a:lstStyle/>
          <a:p>
            <a:pPr algn="l"/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Presented by,</a:t>
            </a:r>
            <a:b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Priyashakhi R </a:t>
            </a:r>
            <a:b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Reg no : 912321104033</a:t>
            </a:r>
            <a:b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Subalakshmi S</a:t>
            </a:r>
            <a:b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Reg no : 912321104044</a:t>
            </a:r>
            <a:b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Mahalakshmi M </a:t>
            </a:r>
            <a:b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Reg no : 912321104021</a:t>
            </a:r>
            <a:b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Final Year/CSE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560FE9E0-9D7D-76D9-3C4E-FD348D3F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4598736"/>
            <a:ext cx="5616624" cy="2433231"/>
          </a:xfrm>
        </p:spPr>
        <p:txBody>
          <a:bodyPr anchor="t">
            <a:noAutofit/>
          </a:bodyPr>
          <a:lstStyle/>
          <a:p>
            <a:pPr algn="l"/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Guided by, </a:t>
            </a:r>
            <a:b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Mrs. Priyanga M ,</a:t>
            </a:r>
            <a:b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Assistant Professor/CSE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PROPOSED SYSTEM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4704"/>
            <a:ext cx="11103024" cy="5760640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Enhanced Security: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Tamper-proof votes with blockchain.</a:t>
            </a:r>
            <a:endParaRPr lang="en-US" dirty="0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Transparency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: Voters can verify their votes.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Real-time Results: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Fast, accurate vote tallying.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Efficient Voting: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Automated processes reduce delays.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Voter Confidence: 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Multi-level authentication ensures trust.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Cost-Effective: 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Reduces paper and labor costs.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Scalability: 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Supports elections of any size.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6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grpSp>
        <p:nvGrpSpPr>
          <p:cNvPr id="3" name="Canvas 2"/>
          <p:cNvGrpSpPr/>
          <p:nvPr/>
        </p:nvGrpSpPr>
        <p:grpSpPr>
          <a:xfrm>
            <a:off x="1625872" y="620689"/>
            <a:ext cx="8449217" cy="6167796"/>
            <a:chOff x="0" y="0"/>
            <a:chExt cx="5848350" cy="775335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5848350" cy="77533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 Box 58"/>
            <p:cNvSpPr txBox="1">
              <a:spLocks noChangeArrowheads="1"/>
            </p:cNvSpPr>
            <p:nvPr/>
          </p:nvSpPr>
          <p:spPr bwMode="auto">
            <a:xfrm>
              <a:off x="3894133" y="4708530"/>
              <a:ext cx="1146410" cy="273002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ECI Authority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or: Elbow 19"/>
            <p:cNvCxnSpPr>
              <a:cxnSpLocks noChangeShapeType="1"/>
              <a:stCxn id="16" idx="3"/>
              <a:endCxn id="13" idx="0"/>
            </p:cNvCxnSpPr>
            <p:nvPr/>
          </p:nvCxnSpPr>
          <p:spPr bwMode="auto">
            <a:xfrm>
              <a:off x="1924016" y="533403"/>
              <a:ext cx="965808" cy="2819418"/>
            </a:xfrm>
            <a:prstGeom prst="bentConnector2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Connector: Elbow 55"/>
            <p:cNvCxnSpPr>
              <a:cxnSpLocks noChangeShapeType="1"/>
              <a:stCxn id="42" idx="2"/>
              <a:endCxn id="13" idx="3"/>
            </p:cNvCxnSpPr>
            <p:nvPr/>
          </p:nvCxnSpPr>
          <p:spPr bwMode="auto">
            <a:xfrm rot="5400000">
              <a:off x="2352924" y="1736610"/>
              <a:ext cx="3495623" cy="1023309"/>
            </a:xfrm>
            <a:prstGeom prst="bentConnector2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133418" y="304802"/>
              <a:ext cx="1522313" cy="289031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 dirty="0"/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4" t="6250" r="10077" b="7127"/>
            <a:stretch>
              <a:fillRect/>
            </a:stretch>
          </p:blipFill>
          <p:spPr bwMode="auto">
            <a:xfrm>
              <a:off x="2179719" y="6613343"/>
              <a:ext cx="902008" cy="924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Connector: Elbow 57"/>
            <p:cNvCxnSpPr>
              <a:cxnSpLocks noChangeShapeType="1"/>
              <a:stCxn id="17" idx="0"/>
              <a:endCxn id="13" idx="1"/>
            </p:cNvCxnSpPr>
            <p:nvPr/>
          </p:nvCxnSpPr>
          <p:spPr bwMode="auto">
            <a:xfrm rot="16200000">
              <a:off x="1234811" y="3683722"/>
              <a:ext cx="643304" cy="1268111"/>
            </a:xfrm>
            <a:prstGeom prst="bentConnector2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76303" y="5324434"/>
              <a:ext cx="4689540" cy="96200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Pooling Booth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844833" y="130001"/>
              <a:ext cx="1544813" cy="317512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519" y="3352822"/>
              <a:ext cx="1398512" cy="128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7" t="6250" r="6114" b="7129"/>
            <a:stretch>
              <a:fillRect/>
            </a:stretch>
          </p:blipFill>
          <p:spPr bwMode="auto">
            <a:xfrm>
              <a:off x="636705" y="6613343"/>
              <a:ext cx="933408" cy="924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0" t="14973" r="4112" b="8926"/>
            <a:stretch>
              <a:fillRect/>
            </a:stretch>
          </p:blipFill>
          <p:spPr bwMode="auto">
            <a:xfrm>
              <a:off x="2809924" y="4147727"/>
              <a:ext cx="1295411" cy="107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907" y="0"/>
              <a:ext cx="1140110" cy="106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02" y="4639430"/>
              <a:ext cx="1295411" cy="483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87204" y="5928038"/>
              <a:ext cx="1436812" cy="2676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87204" y="5585736"/>
              <a:ext cx="1436812" cy="2676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Verify Voter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171519" y="2088613"/>
              <a:ext cx="1436812" cy="2676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Booth Details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95302" y="4165827"/>
              <a:ext cx="1436812" cy="2676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Cast Vote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171519" y="1747211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n Assign RO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171519" y="1410309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n Assign PreO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181419" y="2431316"/>
              <a:ext cx="14364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Integer Voter ID DB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171519" y="2775318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ECI Login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71519" y="1050207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n Assign PO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171519" y="718505"/>
              <a:ext cx="14363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Candidate n Symbol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171519" y="387202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Constituency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894133" y="2241414"/>
              <a:ext cx="14364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QR Verification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894133" y="1899712"/>
              <a:ext cx="14364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FP Verification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894133" y="1562610"/>
              <a:ext cx="14364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Ballot Chain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904233" y="2583617"/>
              <a:ext cx="14364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Blockchain Integration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894133" y="2927819"/>
              <a:ext cx="14364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Voter ID DB Integration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894133" y="1202508"/>
              <a:ext cx="14364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Self tallying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894133" y="871006"/>
              <a:ext cx="14364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 Core Counting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94133" y="539603"/>
              <a:ext cx="14364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  Declaration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037017" y="5927738"/>
              <a:ext cx="14364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Voting List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037017" y="5585736"/>
              <a:ext cx="14364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Cast Status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832" y="6613343"/>
              <a:ext cx="966108" cy="924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532830" y="5928038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Vote Statistics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532830" y="5585736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Cast Count Status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894133" y="233202"/>
              <a:ext cx="14364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SMS Generator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195302" y="3841325"/>
              <a:ext cx="14368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BVL SMS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/>
            <p:cNvCxnSpPr>
              <a:cxnSpLocks noChangeShapeType="1"/>
              <a:stCxn id="13" idx="2"/>
            </p:cNvCxnSpPr>
            <p:nvPr/>
          </p:nvCxnSpPr>
          <p:spPr bwMode="auto">
            <a:xfrm>
              <a:off x="2889825" y="4639430"/>
              <a:ext cx="0" cy="685004"/>
            </a:xfrm>
            <a:prstGeom prst="straightConnector1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 flipV="1">
              <a:off x="1093909" y="6286441"/>
              <a:ext cx="0" cy="326902"/>
            </a:xfrm>
            <a:prstGeom prst="straightConnector1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45"/>
            <p:cNvCxnSpPr>
              <a:cxnSpLocks noChangeShapeType="1"/>
              <a:stCxn id="9" idx="0"/>
            </p:cNvCxnSpPr>
            <p:nvPr/>
          </p:nvCxnSpPr>
          <p:spPr bwMode="auto">
            <a:xfrm flipV="1">
              <a:off x="2630722" y="6286441"/>
              <a:ext cx="0" cy="326902"/>
            </a:xfrm>
            <a:prstGeom prst="straightConnector1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>
              <a:off x="4162436" y="6286441"/>
              <a:ext cx="0" cy="326902"/>
            </a:xfrm>
            <a:prstGeom prst="straightConnector1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95302" y="1122507"/>
              <a:ext cx="1839816" cy="273602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Election Commission Admin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58"/>
            <p:cNvSpPr txBox="1">
              <a:spLocks noChangeArrowheads="1"/>
            </p:cNvSpPr>
            <p:nvPr/>
          </p:nvSpPr>
          <p:spPr bwMode="auto">
            <a:xfrm>
              <a:off x="487204" y="7396248"/>
              <a:ext cx="1144910" cy="27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Pooling Officer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58"/>
            <p:cNvSpPr txBox="1">
              <a:spLocks noChangeArrowheads="1"/>
            </p:cNvSpPr>
            <p:nvPr/>
          </p:nvSpPr>
          <p:spPr bwMode="auto">
            <a:xfrm>
              <a:off x="1985417" y="7417648"/>
              <a:ext cx="1346812" cy="271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Preceding Officer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58"/>
            <p:cNvSpPr txBox="1">
              <a:spLocks noChangeArrowheads="1"/>
            </p:cNvSpPr>
            <p:nvPr/>
          </p:nvSpPr>
          <p:spPr bwMode="auto">
            <a:xfrm>
              <a:off x="3528830" y="7429248"/>
              <a:ext cx="1440312" cy="271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Returning Officer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58"/>
            <p:cNvSpPr txBox="1">
              <a:spLocks noChangeArrowheads="1"/>
            </p:cNvSpPr>
            <p:nvPr/>
          </p:nvSpPr>
          <p:spPr bwMode="auto">
            <a:xfrm>
              <a:off x="567605" y="5015232"/>
              <a:ext cx="677206" cy="271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Citizen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45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4704"/>
            <a:ext cx="11103024" cy="5976664"/>
          </a:xfrm>
          <a:ln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1. ECI Web Dashboard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2. End User Control Panel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2.1. Election Commission Admin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2.2. ECI Authority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2.3. Returning Officer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2.4. Presiding Officer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2.5. Pooling Officer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2.6. Citizen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3. Voter Authentication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4. Voting Process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5. Blockchain Integration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6. Vote Integrity Verification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7. Notification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8. Self Tallying Mechanism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9. Result Announcement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6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</a:t>
            </a:r>
            <a:endParaRPr lang="en-US" sz="23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sz="25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sz="25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6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1. ECI Web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4704"/>
            <a:ext cx="11103024" cy="5760640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Election Commission of India (ECI) Web Dashboard integrates the electoral server with EPIC number and Blockchain to conduct elections securely. </a:t>
            </a: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server is used to manage the registration process, ensuring voter authentication and vote immutability through blockchain.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It  holds the details of Election Commission information, Voters, booth , election commission officers.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It also holds the login module for election commission admin, election commission Authority, Returning officer, Preciding officer, Polling officer, Voting and registration.</a:t>
            </a:r>
          </a:p>
        </p:txBody>
      </p:sp>
    </p:spTree>
    <p:extLst>
      <p:ext uri="{BB962C8B-B14F-4D97-AF65-F5344CB8AC3E}">
        <p14:creationId xmlns:p14="http://schemas.microsoft.com/office/powerpoint/2010/main" val="111892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End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0213"/>
            <a:ext cx="11103024" cy="5586643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2.1. Election Commission Admin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Election Commission Admin is the one who conducts the election by declaring election dates.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b="1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2.2. ECI Authority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Election Commission of India  Authority starts and ends the voting process and announces the results.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b="1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2.3. Returning Officer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Returning Officer (RO) ensures and accepts the nomination papers of candidates and allocates them symbol.</a:t>
            </a:r>
            <a:endParaRPr lang="en-US" sz="2800" b="1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0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End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Dashboard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5202"/>
            <a:ext cx="11103024" cy="5381589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2.4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Presiding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Officer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Presiding Officers Supervises the individuals booth whether voters casted their Votes.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2.5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Polling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Officer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Polling Officers Verifies the biometric verification of voters to ensure their authentication.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2.6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Citizen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Citizens can verify their votes on the consortium blockchain using epic number with </a:t>
            </a:r>
            <a:r>
              <a:rPr lang="en-US" sz="2800" dirty="0" err="1">
                <a:latin typeface="Garamond" panose="02020404030301010803" pitchFamily="18" charset="0"/>
                <a:cs typeface="Times New Roman" pitchFamily="18" charset="0"/>
              </a:rPr>
              <a:t>otp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verification.</a:t>
            </a:r>
          </a:p>
        </p:txBody>
      </p:sp>
    </p:spTree>
    <p:extLst>
      <p:ext uri="{BB962C8B-B14F-4D97-AF65-F5344CB8AC3E}">
        <p14:creationId xmlns:p14="http://schemas.microsoft.com/office/powerpoint/2010/main" val="382876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0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3. Voter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901854"/>
            <a:ext cx="11193777" cy="5821676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Module ensures secure and accurate voter identification by implementing a multi-level verification process.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includes scanning QR codes provided to each voter and utilizing Fingerprint, Facial Recognition powered by Convolutional Neural Networks (CNN).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system cross-verifies the voter’s identity with the Voter ID database to ensure legitimacy, preventing fraudulent participation.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By employing CNN for facial verification, the system enhances the accuracy of the identity check, reducing the risk of impersonation.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7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4. Voting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51316"/>
            <a:ext cx="11103023" cy="5476620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Once voters are authenticated, they are given access to the voting interface, where they can select their preferred candidates.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votes are encrypted using 256-bit SHA hash codes, ensuring that they are secure and tamper-proof.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encrypted votes are then stored on the blockchain, making it impossible to alter the vote once it has been cast.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use of SHA encryption provides an additional layer of security, safeguarding the vote from unauthorized access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266228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5. Blockchain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7" y="941294"/>
            <a:ext cx="11233248" cy="5708888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Module serves as the backbone for secure vote storage. Once the votes are encrypted and cast, they are added to the blockchain in a decentralized  ledger. </a:t>
            </a:r>
            <a:endParaRPr lang="en-US" dirty="0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blockchain’s inherent properties of data integrity, immutability, and security ensure that votes cannot be altered once they have been recorded.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Each vote is linked to a unique transaction ID, creating a traceable and permanent record.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blockchain's tamper-resistant nature provides unparalleled security, making it virtually impossible for malicious actors to tamper the results. </a:t>
            </a:r>
          </a:p>
        </p:txBody>
      </p:sp>
    </p:spTree>
    <p:extLst>
      <p:ext uri="{BB962C8B-B14F-4D97-AF65-F5344CB8AC3E}">
        <p14:creationId xmlns:p14="http://schemas.microsoft.com/office/powerpoint/2010/main" val="34486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6. Vote Integrity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2417"/>
            <a:ext cx="11199363" cy="5559427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module allows voters to verify the authenticity of their vote after it has been cast. </a:t>
            </a:r>
            <a:endParaRPr lang="en-US" dirty="0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Voters are provided with a Vote Integrity Verifier Link that they can use to check if their vote has been recorded accurately on the blockchain.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In case of any discrepancies or tampering, the module automatically triggers an alert or notification to the voter, notifying them of potential issues.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ensures that voters can independently verify their vote and confirms the integrity of the election process.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9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ABSTRACT</a:t>
            </a: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332"/>
            <a:ext cx="11103024" cy="5360324"/>
          </a:xfrm>
          <a:ln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                           This project proposes a secure, transparent, and efficient electronic voting system that leverages advanced technologies such as blockchain, biometrics, and encryption to address the challenges of traditional voting methods. The system ensures voter authentication through multi-factor verification, including QR code scanning, Fingerprint and facial recognition. Once authenticated, votes are encrypted using 256-bit SHA hash codes and stored on a tamper-proof blockchain, ensuring vote immutability and security. The self-tallying mechanism automates the vote counting process, providing rapid and error-free results. Additionally, the system includes real-time vote integrity verification, SMS notifications for tampering detection, and detailed audit reports for complete transparency.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7. Notification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88" y="1204790"/>
            <a:ext cx="11103024" cy="5225349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SMS Notification Module serves as an additional layer of transparency and security by sending instant notifications to voters if any tampering or modification of their votes is detected. </a:t>
            </a:r>
            <a:endParaRPr lang="en-US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In case of irregularities or suspicious activity, voters will receive an immediate alert via SMS, which will include details of the issue and actions that need to be taken.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real-time communication helps maintain the transparency of the election, keeping voters informed about the status of their vote and the integrity of the voting process.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8. Self Tallying Mechanisim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88" y="1259134"/>
            <a:ext cx="11103024" cy="5207679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module eliminates the need for manual vote counting at the end of the election. </a:t>
            </a:r>
            <a:endParaRPr lang="en-US" dirty="0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Once the voting period is closed, the system automatically tallies all the votes stored on the blockchain.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Using automated algorithms, the module quickly aggregates the results, ensuring that there are no delays in vote counting or errors in the process.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mechanism significantly reduces human intervention, making the process more efficient and error-free.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29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9. Result 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88" y="935848"/>
            <a:ext cx="11103024" cy="5688632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module displays the election results in real-time after the self-tallying process is completed. </a:t>
            </a:r>
            <a:endParaRPr lang="en-US" dirty="0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results are calculated automatically by the system, and the module updates the results for the voters to view instantly.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ensures transparency in the election process, allowing all stakeholders, including voters, election officers, and the general public, to see the results without delay.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module streamlines the process of result declaration, ensuring that the outcome of the election is communicated quickly and accurately to all parties involved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41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23095"/>
            <a:ext cx="11103024" cy="5616624"/>
          </a:xfrm>
          <a:noFill/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The project falls under the Deep Learning and Blockchain domain, specifically within AI-Driven Biometric Authentication and Secure Electronic Voting.</a:t>
            </a:r>
            <a:endParaRPr lang="en-US" dirty="0">
              <a:ea typeface="Calibri"/>
              <a:cs typeface="Calibri"/>
            </a:endParaRPr>
          </a:p>
          <a:p>
            <a:pPr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</a:rPr>
              <a:t>Deep Learning: </a:t>
            </a:r>
            <a:r>
              <a:rPr lang="en-US" sz="2800" dirty="0">
                <a:latin typeface="Garamond" panose="02020404030301010803" pitchFamily="18" charset="0"/>
              </a:rPr>
              <a:t>Uses Convolutional Neural Networks (CNNs) for precise fingerprint and face recognition, ensuring secure voter authentication.</a:t>
            </a:r>
          </a:p>
          <a:p>
            <a:pPr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</a:rPr>
              <a:t>Blockchain Technology: </a:t>
            </a:r>
            <a:r>
              <a:rPr lang="en-US" sz="2800" dirty="0">
                <a:latin typeface="Garamond" panose="02020404030301010803" pitchFamily="18" charset="0"/>
              </a:rPr>
              <a:t>Ensures vote immutability, security, and transparency with SHA-256 encryption.</a:t>
            </a:r>
          </a:p>
          <a:p>
            <a:pPr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</a:rPr>
              <a:t>Self-Tallying Mechanism:</a:t>
            </a:r>
            <a:r>
              <a:rPr lang="en-US" sz="2800" dirty="0">
                <a:latin typeface="Garamond" panose="02020404030301010803" pitchFamily="18" charset="0"/>
              </a:rPr>
              <a:t> AI-driven automation for real-time vote counting and instant result declaration.</a:t>
            </a:r>
          </a:p>
          <a:p>
            <a:pPr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This project integrates </a:t>
            </a:r>
            <a:r>
              <a:rPr lang="en-US" sz="2800" b="1" dirty="0">
                <a:latin typeface="Garamond" panose="02020404030301010803" pitchFamily="18" charset="0"/>
              </a:rPr>
              <a:t>AI</a:t>
            </a:r>
            <a:r>
              <a:rPr lang="en-US" sz="2800" dirty="0">
                <a:latin typeface="Garamond" panose="02020404030301010803" pitchFamily="18" charset="0"/>
              </a:rPr>
              <a:t>, </a:t>
            </a:r>
            <a:r>
              <a:rPr lang="en-US" sz="2800" b="1" dirty="0">
                <a:latin typeface="Garamond" panose="02020404030301010803" pitchFamily="18" charset="0"/>
              </a:rPr>
              <a:t>cryptography</a:t>
            </a:r>
            <a:r>
              <a:rPr lang="en-US" sz="2800" dirty="0">
                <a:latin typeface="Garamond" panose="02020404030301010803" pitchFamily="18" charset="0"/>
              </a:rPr>
              <a:t>, and </a:t>
            </a:r>
            <a:r>
              <a:rPr lang="en-US" sz="2800" b="1" dirty="0">
                <a:latin typeface="Garamond" panose="02020404030301010803" pitchFamily="18" charset="0"/>
              </a:rPr>
              <a:t>decentralized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ledger</a:t>
            </a:r>
            <a:r>
              <a:rPr lang="en-US" sz="2800" dirty="0">
                <a:latin typeface="Garamond" panose="02020404030301010803" pitchFamily="18" charset="0"/>
              </a:rPr>
              <a:t> technology to enhance election security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21436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255" y="937470"/>
            <a:ext cx="11103024" cy="5495617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proposed Electronic Voting System (EVS) leverages cutting-edge technologies to address the flaws and inefficiencies associated with traditional voting methods. </a:t>
            </a:r>
            <a:endParaRPr lang="en-US" dirty="0">
              <a:ea typeface="Calibri"/>
              <a:cs typeface="Calibri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By integrating blockchain for secure and immutable vote storage, biometric authentication for accurate voter identification, and automated vote tallying, the system ensures a transparent, efficient, and tamper-proof electoral process.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Voter authentication is strengthened through multi-factor techniques such as QR code scanning , fingerprint and facial recognition, with votes encrypted to guarantee data integrity.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self-tallying mechanism eliminates manual counting errors, and real-time result announcements enhance transparent.</a:t>
            </a:r>
          </a:p>
        </p:txBody>
      </p:sp>
    </p:spTree>
    <p:extLst>
      <p:ext uri="{BB962C8B-B14F-4D97-AF65-F5344CB8AC3E}">
        <p14:creationId xmlns:p14="http://schemas.microsoft.com/office/powerpoint/2010/main" val="151545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1"/>
            <a:ext cx="11233248" cy="620688"/>
          </a:xfrm>
          <a:solidFill>
            <a:srgbClr val="92D05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92303"/>
              </p:ext>
            </p:extLst>
          </p:nvPr>
        </p:nvGraphicFramePr>
        <p:xfrm>
          <a:off x="479376" y="912313"/>
          <a:ext cx="11233249" cy="57867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42409">
                  <a:extLst>
                    <a:ext uri="{9D8B030D-6E8A-4147-A177-3AD203B41FA5}">
                      <a16:colId xmlns:a16="http://schemas.microsoft.com/office/drawing/2014/main" val="2247360068"/>
                    </a:ext>
                  </a:extLst>
                </a:gridCol>
                <a:gridCol w="2042409">
                  <a:extLst>
                    <a:ext uri="{9D8B030D-6E8A-4147-A177-3AD203B41FA5}">
                      <a16:colId xmlns:a16="http://schemas.microsoft.com/office/drawing/2014/main" val="4138586786"/>
                    </a:ext>
                  </a:extLst>
                </a:gridCol>
                <a:gridCol w="3063613">
                  <a:extLst>
                    <a:ext uri="{9D8B030D-6E8A-4147-A177-3AD203B41FA5}">
                      <a16:colId xmlns:a16="http://schemas.microsoft.com/office/drawing/2014/main" val="1489306412"/>
                    </a:ext>
                  </a:extLst>
                </a:gridCol>
                <a:gridCol w="2042409">
                  <a:extLst>
                    <a:ext uri="{9D8B030D-6E8A-4147-A177-3AD203B41FA5}">
                      <a16:colId xmlns:a16="http://schemas.microsoft.com/office/drawing/2014/main" val="3838125454"/>
                    </a:ext>
                  </a:extLst>
                </a:gridCol>
                <a:gridCol w="2042409">
                  <a:extLst>
                    <a:ext uri="{9D8B030D-6E8A-4147-A177-3AD203B41FA5}">
                      <a16:colId xmlns:a16="http://schemas.microsoft.com/office/drawing/2014/main" val="3145707712"/>
                    </a:ext>
                  </a:extLst>
                </a:gridCol>
              </a:tblGrid>
              <a:tr h="3436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 - Year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Author(s)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Methodology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Merits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Demerits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503869"/>
                  </a:ext>
                </a:extLst>
              </a:tr>
              <a:tr h="130676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Smart Voting System Support through Face Recognition - 2022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Mrs. Swetha M S, Mr. Shreejwol Disti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Three-level security: UID verification, Election ID verification, and Face Recognition.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More secure than existing systems </a:t>
                      </a:r>
                      <a:b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Simple method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High cost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extLst>
                  <a:ext uri="{0D108BD9-81ED-4DB2-BD59-A6C34878D82A}">
                    <a16:rowId xmlns:a16="http://schemas.microsoft.com/office/drawing/2014/main" val="258651608"/>
                  </a:ext>
                </a:extLst>
              </a:tr>
              <a:tr h="985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Smart Voting System -   2021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Gowtham R, Harsha K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Aadhaar-based biometric fingerprint authentication for voting remotely.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Higher security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Complex and expensive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extLst>
                  <a:ext uri="{0D108BD9-81ED-4DB2-BD59-A6C34878D82A}">
                    <a16:rowId xmlns:a16="http://schemas.microsoft.com/office/drawing/2014/main" val="1564032825"/>
                  </a:ext>
                </a:extLst>
              </a:tr>
              <a:tr h="162788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Secure Electronic Voting Application Based on Face Recognition and Ciphering - 2023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Nazatul Haque Sultan, Ferdous Ahmed Barbhuiya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Face recognition with Local Neighborhood Intensity Pattern and RSA encryption combined with steganography.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Secure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More complex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extLst>
                  <a:ext uri="{0D108BD9-81ED-4DB2-BD59-A6C34878D82A}">
                    <a16:rowId xmlns:a16="http://schemas.microsoft.com/office/drawing/2014/main" val="3691957723"/>
                  </a:ext>
                </a:extLst>
              </a:tr>
              <a:tr h="152286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Online Voting Using Face Recognition and Password Based Security System - 2020 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R. Sandhiya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Binary Pattern (LBP) algorithm for face recognition and OTP-based authentication.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Secure </a:t>
                      </a:r>
                      <a:b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Ensures voter anonymity </a:t>
                      </a:r>
                      <a:b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Transparent and user-friendly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Requires technical knowledge for voters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extLst>
                  <a:ext uri="{0D108BD9-81ED-4DB2-BD59-A6C34878D82A}">
                    <a16:rowId xmlns:a16="http://schemas.microsoft.com/office/drawing/2014/main" val="273589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5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1"/>
            <a:ext cx="11233248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56054"/>
              </p:ext>
            </p:extLst>
          </p:nvPr>
        </p:nvGraphicFramePr>
        <p:xfrm>
          <a:off x="479376" y="831273"/>
          <a:ext cx="11233247" cy="5801287"/>
        </p:xfrm>
        <a:graphic>
          <a:graphicData uri="http://schemas.openxmlformats.org/drawingml/2006/table">
            <a:tbl>
              <a:tblPr firstRow="1" firstCol="1" bandRow="1"/>
              <a:tblGrid>
                <a:gridCol w="2056792">
                  <a:extLst>
                    <a:ext uri="{9D8B030D-6E8A-4147-A177-3AD203B41FA5}">
                      <a16:colId xmlns:a16="http://schemas.microsoft.com/office/drawing/2014/main" val="753567629"/>
                    </a:ext>
                  </a:extLst>
                </a:gridCol>
                <a:gridCol w="2056792">
                  <a:extLst>
                    <a:ext uri="{9D8B030D-6E8A-4147-A177-3AD203B41FA5}">
                      <a16:colId xmlns:a16="http://schemas.microsoft.com/office/drawing/2014/main" val="702344006"/>
                    </a:ext>
                  </a:extLst>
                </a:gridCol>
                <a:gridCol w="3006079">
                  <a:extLst>
                    <a:ext uri="{9D8B030D-6E8A-4147-A177-3AD203B41FA5}">
                      <a16:colId xmlns:a16="http://schemas.microsoft.com/office/drawing/2014/main" val="2994264376"/>
                    </a:ext>
                  </a:extLst>
                </a:gridCol>
                <a:gridCol w="2056792">
                  <a:extLst>
                    <a:ext uri="{9D8B030D-6E8A-4147-A177-3AD203B41FA5}">
                      <a16:colId xmlns:a16="http://schemas.microsoft.com/office/drawing/2014/main" val="3705063992"/>
                    </a:ext>
                  </a:extLst>
                </a:gridCol>
                <a:gridCol w="2056792">
                  <a:extLst>
                    <a:ext uri="{9D8B030D-6E8A-4147-A177-3AD203B41FA5}">
                      <a16:colId xmlns:a16="http://schemas.microsoft.com/office/drawing/2014/main" val="3490789621"/>
                    </a:ext>
                  </a:extLst>
                </a:gridCol>
              </a:tblGrid>
              <a:tr h="312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Title - Year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88373"/>
                  </a:ext>
                </a:extLst>
              </a:tr>
              <a:tr h="162875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Automated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Voting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Bimodal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Identification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Verification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Technique - 2021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Joseph Bamidele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Bimodal biometric system using fingerprint and facial recognition for voter identification and verification.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Minimum cost of voter registration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Multiple voter registration issues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441028"/>
                  </a:ext>
                </a:extLst>
              </a:tr>
              <a:tr h="190021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 Study on Secure Online Voting System using Biometrics Face Detection and Recognition Algorithms - 2022 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S. Aanjanadevi, Dr. V. Palanisamy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Biometric face detection and recognition algorithms for voter authentication in online and offline electronic voting systems.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More reliable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High cost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373494"/>
                  </a:ext>
                </a:extLst>
              </a:tr>
              <a:tr h="195945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 Novel Hybrid Biometric Electronic Voting System: Integrating Finger Print and Face Recognition - 2023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Syed Shahram Najam, Aamir Zeb Shaikh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Hybrid biometric system using fingerprint and face recognition with Viola-Jones algorithm, Haar feature selection, GPCA, and K-NN classifiers for identity verification.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High accuracy (91%)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Time-consuming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98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4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EXISTING SYSTEM</a:t>
            </a: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67070"/>
            <a:ext cx="11103024" cy="6041718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existing voting system in many countries primarily relies on manual voting or electronic voting machines (EVMs).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Manual Voting System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           The Manual Voting System is vulnerable to errors, delays, and tampering due to its reliance on paper ballots, manual counting, and physical documents for voter authentication, which can be forged.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Electronic Voting Machines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          Electronic Voting Machines (EVMs) offer a faster alternative to traditional voting systems, but raise security concerns, including hacking vulnerabilities and lack of transparency, making it challenging to ensure security.</a:t>
            </a:r>
          </a:p>
        </p:txBody>
      </p:sp>
    </p:spTree>
    <p:extLst>
      <p:ext uri="{BB962C8B-B14F-4D97-AF65-F5344CB8AC3E}">
        <p14:creationId xmlns:p14="http://schemas.microsoft.com/office/powerpoint/2010/main" val="171509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EXISTING SYSTEM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5296"/>
            <a:ext cx="11103024" cy="5530104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Voter impersonation and fraudulent voting.</a:t>
            </a:r>
            <a:endParaRPr lang="en-US" dirty="0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Tampering or loss of paper ballots.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Human errors in manual vote counting.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Lack of transparency and voter verification.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Vulnerability to hacking in electronic voting machines.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Delays in vote tallying and result declaration.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Limited security measures in existing systems.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Inaccurate or inconsistent voter identification.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Difficulty in auditing and tracking votes.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Low public trust in the election process.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1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33645"/>
            <a:ext cx="11103024" cy="5445391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Blockchain-Based Security &amp; Transparency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– Ensures immutable vote storage, preventing tampering and enhancing transparency.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Multi-Level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Voter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Authentication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– Uses QR codes, fingerprint, facial recognition, and Voter ID integration for secure identity verification.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Real-Time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Self-Tallying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Mechanism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– Automates vote counting, eliminating manual errors and delays for efficient election results.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Integrity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Verification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&amp;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Notifications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– Allows voters to confirm recorded votes and provides SMS alerts for discrepancies, maintaining trust.</a:t>
            </a:r>
          </a:p>
        </p:txBody>
      </p:sp>
    </p:spTree>
    <p:extLst>
      <p:ext uri="{BB962C8B-B14F-4D97-AF65-F5344CB8AC3E}">
        <p14:creationId xmlns:p14="http://schemas.microsoft.com/office/powerpoint/2010/main" val="242163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2221</Words>
  <Application>Microsoft Office PowerPoint</Application>
  <PresentationFormat>Widescreen</PresentationFormat>
  <Paragraphs>235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NATIONWIDE UNIFIED TAMPER PROOF BLOCKCHAIN ENABLED ONLINE VOTING SYSTEM</vt:lpstr>
      <vt:lpstr>ABSTRACT</vt:lpstr>
      <vt:lpstr>DOMAIN</vt:lpstr>
      <vt:lpstr>INTRODUCTION</vt:lpstr>
      <vt:lpstr>LITERATURE SURVEY</vt:lpstr>
      <vt:lpstr>LITERATURE SURVEY</vt:lpstr>
      <vt:lpstr>EXISTING SYSTEM</vt:lpstr>
      <vt:lpstr>EXISTING SYSTEM DISADVANTAGES</vt:lpstr>
      <vt:lpstr>PROPOSED SYSTEM</vt:lpstr>
      <vt:lpstr>PROPOSED SYSTEM ADVANTAGES</vt:lpstr>
      <vt:lpstr>SYSTEM ARCHITECTURE</vt:lpstr>
      <vt:lpstr>LIST OF MODULES</vt:lpstr>
      <vt:lpstr>1. ECI Web Dashboard</vt:lpstr>
      <vt:lpstr>2. End User Dashboard</vt:lpstr>
      <vt:lpstr>2. End User Dashboard (Cont…)</vt:lpstr>
      <vt:lpstr>3. Voter Authentication </vt:lpstr>
      <vt:lpstr>4. Voting Process</vt:lpstr>
      <vt:lpstr>5. Blockchain Integration</vt:lpstr>
      <vt:lpstr>6. Vote Integrity Verification</vt:lpstr>
      <vt:lpstr>7. Notification</vt:lpstr>
      <vt:lpstr>8. Self Tallying Mechanisim</vt:lpstr>
      <vt:lpstr>9. Result Announcement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Hold website</dc:title>
  <dc:creator>varma</dc:creator>
  <cp:lastModifiedBy>subalakshmi.s3103@gmail.com</cp:lastModifiedBy>
  <cp:revision>118</cp:revision>
  <dcterms:created xsi:type="dcterms:W3CDTF">2022-06-12T12:56:27Z</dcterms:created>
  <dcterms:modified xsi:type="dcterms:W3CDTF">2025-03-21T09:04:05Z</dcterms:modified>
</cp:coreProperties>
</file>