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kandan V" userId="f04a94fd-d56c-42d1-bbc8-d91eba55d77d" providerId="ADAL" clId="{2B07AAB3-89E6-4E7C-92E3-649A2EE9238C}"/>
    <pc:docChg chg="modSld">
      <pc:chgData name="Manikandan V" userId="f04a94fd-d56c-42d1-bbc8-d91eba55d77d" providerId="ADAL" clId="{2B07AAB3-89E6-4E7C-92E3-649A2EE9238C}" dt="2024-08-31T11:00:09" v="16" actId="20577"/>
      <pc:docMkLst>
        <pc:docMk/>
      </pc:docMkLst>
      <pc:sldChg chg="modSp mod">
        <pc:chgData name="Manikandan V" userId="f04a94fd-d56c-42d1-bbc8-d91eba55d77d" providerId="ADAL" clId="{2B07AAB3-89E6-4E7C-92E3-649A2EE9238C}" dt="2024-08-31T11:00:09" v="16" actId="20577"/>
        <pc:sldMkLst>
          <pc:docMk/>
          <pc:sldMk cId="442245740" sldId="260"/>
        </pc:sldMkLst>
        <pc:spChg chg="mod">
          <ac:chgData name="Manikandan V" userId="f04a94fd-d56c-42d1-bbc8-d91eba55d77d" providerId="ADAL" clId="{2B07AAB3-89E6-4E7C-92E3-649A2EE9238C}" dt="2024-08-31T11:00:09" v="16" actId="20577"/>
          <ac:spMkLst>
            <pc:docMk/>
            <pc:sldMk cId="442245740" sldId="260"/>
            <ac:spMk id="3" creationId="{822CF8FD-670B-D934-74A9-C738086F532B}"/>
          </ac:spMkLst>
        </pc:spChg>
      </pc:sldChg>
      <pc:sldChg chg="modSp mod">
        <pc:chgData name="Manikandan V" userId="f04a94fd-d56c-42d1-bbc8-d91eba55d77d" providerId="ADAL" clId="{2B07AAB3-89E6-4E7C-92E3-649A2EE9238C}" dt="2024-08-31T10:59:33.089" v="14" actId="20577"/>
        <pc:sldMkLst>
          <pc:docMk/>
          <pc:sldMk cId="2626955327" sldId="269"/>
        </pc:sldMkLst>
        <pc:spChg chg="mod">
          <ac:chgData name="Manikandan V" userId="f04a94fd-d56c-42d1-bbc8-d91eba55d77d" providerId="ADAL" clId="{2B07AAB3-89E6-4E7C-92E3-649A2EE9238C}" dt="2024-08-31T10:59:33.089" v="14" actId="20577"/>
          <ac:spMkLst>
            <pc:docMk/>
            <pc:sldMk cId="2626955327" sldId="269"/>
            <ac:spMk id="3" creationId="{4D258094-6E0D-3F7B-B0BD-27A74F18429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Hicool\Downloads\employee_data.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icool\Downloads\employee_data.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BAA3-4FCE-A15F-A1F3FC3CEEC7}"/>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BAA3-4FCE-A15F-A1F3FC3CEEC7}"/>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BAA3-4FCE-A15F-A1F3FC3CEEC7}"/>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BAA3-4FCE-A15F-A1F3FC3CEEC7}"/>
            </c:ext>
          </c:extLst>
        </c:ser>
        <c:dLbls>
          <c:showLegendKey val="0"/>
          <c:showVal val="0"/>
          <c:showCatName val="0"/>
          <c:showSerName val="0"/>
          <c:showPercent val="0"/>
          <c:showBubbleSize val="0"/>
        </c:dLbls>
        <c:gapWidth val="219"/>
        <c:overlap val="-27"/>
        <c:axId val="154203663"/>
        <c:axId val="154204143"/>
      </c:barChart>
      <c:catAx>
        <c:axId val="1542036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204143"/>
        <c:crosses val="autoZero"/>
        <c:auto val="1"/>
        <c:lblAlgn val="ctr"/>
        <c:lblOffset val="100"/>
        <c:noMultiLvlLbl val="0"/>
      </c:catAx>
      <c:valAx>
        <c:axId val="1542041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2036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2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pivotFmt>
      <c:pivotFmt>
        <c:idx val="6"/>
        <c:spPr>
          <a:solidFill>
            <a:schemeClr val="accent1"/>
          </a:solidFill>
          <a:ln>
            <a:noFill/>
          </a:ln>
          <a:effectLst/>
          <a:sp3d/>
        </c:spPr>
      </c:pivotFmt>
      <c:pivotFmt>
        <c:idx val="7"/>
        <c:spPr>
          <a:solidFill>
            <a:schemeClr val="accent1"/>
          </a:solidFill>
          <a:ln>
            <a:noFill/>
          </a:ln>
          <a:effectLst/>
          <a:sp3d/>
        </c:spPr>
      </c:pivotFmt>
      <c:pivotFmt>
        <c:idx val="8"/>
        <c:spPr>
          <a:solidFill>
            <a:schemeClr val="accent1"/>
          </a:solidFill>
          <a:ln>
            <a:noFill/>
          </a:ln>
          <a:effectLst/>
          <a:sp3d/>
        </c:spPr>
      </c:pivotFmt>
      <c:pivotFmt>
        <c:idx val="9"/>
        <c:spPr>
          <a:solidFill>
            <a:schemeClr val="accent1"/>
          </a:solidFill>
          <a:ln>
            <a:noFill/>
          </a:ln>
          <a:effectLst/>
          <a:sp3d/>
        </c:spPr>
      </c:pivotFmt>
      <c:pivotFmt>
        <c:idx val="10"/>
        <c:spPr>
          <a:solidFill>
            <a:schemeClr val="accent1"/>
          </a:solidFill>
          <a:ln>
            <a:noFill/>
          </a:ln>
          <a:effectLst/>
          <a:sp3d/>
        </c:spPr>
      </c:pivotFmt>
      <c:pivotFmt>
        <c:idx val="11"/>
        <c:spPr>
          <a:solidFill>
            <a:schemeClr val="accent1"/>
          </a:solidFill>
          <a:ln>
            <a:noFill/>
          </a:ln>
          <a:effectLst/>
          <a:sp3d/>
        </c:spPr>
      </c:pivotFmt>
      <c:pivotFmt>
        <c:idx val="12"/>
        <c:spPr>
          <a:solidFill>
            <a:schemeClr val="accent1"/>
          </a:solidFill>
          <a:ln>
            <a:noFill/>
          </a:ln>
          <a:effectLst/>
          <a:sp3d/>
        </c:spPr>
      </c:pivotFmt>
      <c:pivotFmt>
        <c:idx val="13"/>
        <c:spPr>
          <a:solidFill>
            <a:schemeClr val="accent1"/>
          </a:solidFill>
          <a:ln>
            <a:noFill/>
          </a:ln>
          <a:effectLst/>
          <a:sp3d/>
        </c:spPr>
      </c:pivotFmt>
      <c:pivotFmt>
        <c:idx val="14"/>
        <c:spPr>
          <a:solidFill>
            <a:schemeClr val="accent1"/>
          </a:solidFill>
          <a:ln>
            <a:noFill/>
          </a:ln>
          <a:effectLst/>
          <a:sp3d/>
        </c:spPr>
      </c:pivotFmt>
      <c:pivotFmt>
        <c:idx val="1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a:sp3d/>
        </c:spPr>
      </c:pivotFmt>
      <c:pivotFmt>
        <c:idx val="17"/>
        <c:spPr>
          <a:solidFill>
            <a:schemeClr val="accent1"/>
          </a:solidFill>
          <a:ln>
            <a:noFill/>
          </a:ln>
          <a:effectLst/>
          <a:sp3d/>
        </c:spPr>
      </c:pivotFmt>
      <c:pivotFmt>
        <c:idx val="18"/>
        <c:spPr>
          <a:solidFill>
            <a:schemeClr val="accent1"/>
          </a:solidFill>
          <a:ln>
            <a:noFill/>
          </a:ln>
          <a:effectLst/>
          <a:sp3d/>
        </c:spPr>
      </c:pivotFmt>
      <c:pivotFmt>
        <c:idx val="19"/>
        <c:spPr>
          <a:solidFill>
            <a:schemeClr val="accent1"/>
          </a:solidFill>
          <a:ln>
            <a:noFill/>
          </a:ln>
          <a:effectLst/>
          <a:sp3d/>
        </c:spPr>
      </c:pivotFmt>
      <c:pivotFmt>
        <c:idx val="20"/>
        <c:spPr>
          <a:solidFill>
            <a:schemeClr val="accent1"/>
          </a:solidFill>
          <a:ln>
            <a:noFill/>
          </a:ln>
          <a:effectLst/>
          <a:sp3d/>
        </c:spPr>
      </c:pivotFmt>
      <c:pivotFmt>
        <c:idx val="21"/>
        <c:spPr>
          <a:solidFill>
            <a:schemeClr val="accent1"/>
          </a:solidFill>
          <a:ln>
            <a:noFill/>
          </a:ln>
          <a:effectLst/>
          <a:sp3d/>
        </c:spPr>
      </c:pivotFmt>
      <c:pivotFmt>
        <c:idx val="22"/>
        <c:spPr>
          <a:solidFill>
            <a:schemeClr val="accent1"/>
          </a:solidFill>
          <a:ln>
            <a:noFill/>
          </a:ln>
          <a:effectLst/>
          <a:sp3d/>
        </c:spPr>
      </c:pivotFmt>
      <c:pivotFmt>
        <c:idx val="23"/>
        <c:spPr>
          <a:solidFill>
            <a:schemeClr val="accent1"/>
          </a:solidFill>
          <a:ln>
            <a:noFill/>
          </a:ln>
          <a:effectLst/>
          <a:sp3d/>
        </c:spPr>
      </c:pivotFmt>
      <c:pivotFmt>
        <c:idx val="24"/>
        <c:spPr>
          <a:solidFill>
            <a:schemeClr val="accent1"/>
          </a:solidFill>
          <a:ln>
            <a:noFill/>
          </a:ln>
          <a:effectLst/>
          <a:sp3d/>
        </c:spPr>
      </c:pivotFmt>
      <c:pivotFmt>
        <c:idx val="25"/>
        <c:spPr>
          <a:solidFill>
            <a:schemeClr val="accent1"/>
          </a:solidFill>
          <a:ln>
            <a:noFill/>
          </a:ln>
          <a:effectLst/>
          <a:sp3d/>
        </c:spPr>
      </c:pivotFmt>
      <c:pivotFmt>
        <c:idx val="2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a:sp3d/>
        </c:spPr>
      </c:pivotFmt>
      <c:pivotFmt>
        <c:idx val="28"/>
        <c:spPr>
          <a:solidFill>
            <a:schemeClr val="accent1"/>
          </a:solidFill>
          <a:ln>
            <a:noFill/>
          </a:ln>
          <a:effectLst/>
          <a:sp3d/>
        </c:spPr>
      </c:pivotFmt>
      <c:pivotFmt>
        <c:idx val="29"/>
        <c:spPr>
          <a:solidFill>
            <a:schemeClr val="accent1"/>
          </a:solidFill>
          <a:ln>
            <a:noFill/>
          </a:ln>
          <a:effectLst/>
          <a:sp3d/>
        </c:spPr>
      </c:pivotFmt>
      <c:pivotFmt>
        <c:idx val="30"/>
        <c:spPr>
          <a:solidFill>
            <a:schemeClr val="accent1"/>
          </a:solidFill>
          <a:ln>
            <a:noFill/>
          </a:ln>
          <a:effectLst/>
          <a:sp3d/>
        </c:spPr>
      </c:pivotFmt>
      <c:pivotFmt>
        <c:idx val="31"/>
        <c:spPr>
          <a:solidFill>
            <a:schemeClr val="accent1"/>
          </a:solidFill>
          <a:ln>
            <a:noFill/>
          </a:ln>
          <a:effectLst/>
          <a:sp3d/>
        </c:spPr>
      </c:pivotFmt>
      <c:pivotFmt>
        <c:idx val="32"/>
        <c:spPr>
          <a:solidFill>
            <a:schemeClr val="accent1"/>
          </a:solidFill>
          <a:ln>
            <a:noFill/>
          </a:ln>
          <a:effectLst/>
          <a:sp3d/>
        </c:spPr>
      </c:pivotFmt>
      <c:pivotFmt>
        <c:idx val="33"/>
        <c:spPr>
          <a:solidFill>
            <a:schemeClr val="accent1"/>
          </a:solidFill>
          <a:ln>
            <a:noFill/>
          </a:ln>
          <a:effectLst/>
          <a:sp3d/>
        </c:spPr>
      </c:pivotFmt>
      <c:pivotFmt>
        <c:idx val="34"/>
        <c:spPr>
          <a:solidFill>
            <a:schemeClr val="accent1"/>
          </a:solidFill>
          <a:ln>
            <a:noFill/>
          </a:ln>
          <a:effectLst/>
          <a:sp3d/>
        </c:spPr>
      </c:pivotFmt>
      <c:pivotFmt>
        <c:idx val="35"/>
        <c:spPr>
          <a:solidFill>
            <a:schemeClr val="accent1"/>
          </a:solidFill>
          <a:ln>
            <a:noFill/>
          </a:ln>
          <a:effectLst/>
          <a:sp3d/>
        </c:spPr>
      </c:pivotFmt>
      <c:pivotFmt>
        <c:idx val="36"/>
        <c:spPr>
          <a:solidFill>
            <a:schemeClr val="accent1"/>
          </a:solidFill>
          <a:ln>
            <a:noFill/>
          </a:ln>
          <a:effectLst/>
          <a:sp3d/>
        </c:spPr>
      </c:pivotFmt>
      <c:pivotFmt>
        <c:idx val="3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a:sp3d/>
        </c:spPr>
      </c:pivotFmt>
      <c:pivotFmt>
        <c:idx val="39"/>
        <c:spPr>
          <a:solidFill>
            <a:schemeClr val="accent1"/>
          </a:solidFill>
          <a:ln>
            <a:noFill/>
          </a:ln>
          <a:effectLst/>
          <a:sp3d/>
        </c:spPr>
      </c:pivotFmt>
      <c:pivotFmt>
        <c:idx val="40"/>
        <c:spPr>
          <a:solidFill>
            <a:schemeClr val="accent1"/>
          </a:solidFill>
          <a:ln>
            <a:noFill/>
          </a:ln>
          <a:effectLst/>
          <a:sp3d/>
        </c:spPr>
      </c:pivotFmt>
      <c:pivotFmt>
        <c:idx val="41"/>
        <c:spPr>
          <a:solidFill>
            <a:schemeClr val="accent1"/>
          </a:solidFill>
          <a:ln>
            <a:noFill/>
          </a:ln>
          <a:effectLst/>
          <a:sp3d/>
        </c:spPr>
      </c:pivotFmt>
      <c:pivotFmt>
        <c:idx val="42"/>
        <c:spPr>
          <a:solidFill>
            <a:schemeClr val="accent1"/>
          </a:solidFill>
          <a:ln>
            <a:noFill/>
          </a:ln>
          <a:effectLst/>
          <a:sp3d/>
        </c:spPr>
      </c:pivotFmt>
      <c:pivotFmt>
        <c:idx val="43"/>
        <c:spPr>
          <a:solidFill>
            <a:schemeClr val="accent1"/>
          </a:solidFill>
          <a:ln>
            <a:noFill/>
          </a:ln>
          <a:effectLst/>
          <a:sp3d/>
        </c:spPr>
      </c:pivotFmt>
      <c:pivotFmt>
        <c:idx val="44"/>
        <c:spPr>
          <a:solidFill>
            <a:schemeClr val="accent1"/>
          </a:solidFill>
          <a:ln>
            <a:noFill/>
          </a:ln>
          <a:effectLst/>
          <a:sp3d/>
        </c:spPr>
      </c:pivotFmt>
      <c:pivotFmt>
        <c:idx val="45"/>
        <c:spPr>
          <a:solidFill>
            <a:schemeClr val="accent1"/>
          </a:solidFill>
          <a:ln>
            <a:noFill/>
          </a:ln>
          <a:effectLst/>
          <a:sp3d/>
        </c:spPr>
      </c:pivotFmt>
      <c:pivotFmt>
        <c:idx val="46"/>
        <c:spPr>
          <a:solidFill>
            <a:schemeClr val="accent1"/>
          </a:solidFill>
          <a:ln>
            <a:noFill/>
          </a:ln>
          <a:effectLst/>
          <a:sp3d/>
        </c:spPr>
      </c:pivotFmt>
      <c:pivotFmt>
        <c:idx val="47"/>
        <c:spPr>
          <a:solidFill>
            <a:schemeClr val="accent1"/>
          </a:solidFill>
          <a:ln>
            <a:noFill/>
          </a:ln>
          <a:effectLst/>
          <a:sp3d/>
        </c:spPr>
      </c:pivotFmt>
      <c:pivotFmt>
        <c:idx val="4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a:sp3d/>
        </c:spPr>
      </c:pivotFmt>
      <c:pivotFmt>
        <c:idx val="50"/>
        <c:spPr>
          <a:solidFill>
            <a:schemeClr val="accent1"/>
          </a:solidFill>
          <a:ln>
            <a:noFill/>
          </a:ln>
          <a:effectLst/>
          <a:sp3d/>
        </c:spPr>
      </c:pivotFmt>
      <c:pivotFmt>
        <c:idx val="51"/>
        <c:spPr>
          <a:solidFill>
            <a:schemeClr val="accent1"/>
          </a:solidFill>
          <a:ln>
            <a:noFill/>
          </a:ln>
          <a:effectLst/>
          <a:sp3d/>
        </c:spPr>
      </c:pivotFmt>
      <c:pivotFmt>
        <c:idx val="52"/>
        <c:spPr>
          <a:solidFill>
            <a:schemeClr val="accent1"/>
          </a:solidFill>
          <a:ln>
            <a:noFill/>
          </a:ln>
          <a:effectLst/>
          <a:sp3d/>
        </c:spPr>
      </c:pivotFmt>
      <c:pivotFmt>
        <c:idx val="53"/>
        <c:spPr>
          <a:solidFill>
            <a:schemeClr val="accent1"/>
          </a:solidFill>
          <a:ln>
            <a:noFill/>
          </a:ln>
          <a:effectLst/>
          <a:sp3d/>
        </c:spPr>
      </c:pivotFmt>
      <c:pivotFmt>
        <c:idx val="54"/>
        <c:spPr>
          <a:solidFill>
            <a:schemeClr val="accent1"/>
          </a:solidFill>
          <a:ln>
            <a:noFill/>
          </a:ln>
          <a:effectLst/>
          <a:sp3d/>
        </c:spPr>
      </c:pivotFmt>
      <c:pivotFmt>
        <c:idx val="55"/>
        <c:spPr>
          <a:solidFill>
            <a:schemeClr val="accent1"/>
          </a:solidFill>
          <a:ln>
            <a:noFill/>
          </a:ln>
          <a:effectLst/>
          <a:sp3d/>
        </c:spPr>
      </c:pivotFmt>
      <c:pivotFmt>
        <c:idx val="56"/>
        <c:spPr>
          <a:solidFill>
            <a:schemeClr val="accent1"/>
          </a:solidFill>
          <a:ln>
            <a:noFill/>
          </a:ln>
          <a:effectLst/>
          <a:sp3d/>
        </c:spPr>
      </c:pivotFmt>
      <c:pivotFmt>
        <c:idx val="57"/>
        <c:spPr>
          <a:solidFill>
            <a:schemeClr val="accent1"/>
          </a:solidFill>
          <a:ln>
            <a:noFill/>
          </a:ln>
          <a:effectLst/>
          <a:sp3d/>
        </c:spPr>
      </c:pivotFmt>
      <c:pivotFmt>
        <c:idx val="58"/>
        <c:spPr>
          <a:solidFill>
            <a:schemeClr val="accent1"/>
          </a:solidFill>
          <a:ln>
            <a:noFill/>
          </a:ln>
          <a:effectLst/>
          <a:sp3d/>
        </c:spPr>
      </c:pivotFmt>
      <c:pivotFmt>
        <c:idx val="5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a:sp3d/>
        </c:spPr>
      </c:pivotFmt>
      <c:pivotFmt>
        <c:idx val="61"/>
        <c:spPr>
          <a:solidFill>
            <a:schemeClr val="accent1"/>
          </a:solidFill>
          <a:ln>
            <a:noFill/>
          </a:ln>
          <a:effectLst/>
          <a:sp3d/>
        </c:spPr>
      </c:pivotFmt>
      <c:pivotFmt>
        <c:idx val="62"/>
        <c:spPr>
          <a:solidFill>
            <a:schemeClr val="accent1"/>
          </a:solidFill>
          <a:ln>
            <a:noFill/>
          </a:ln>
          <a:effectLst/>
          <a:sp3d/>
        </c:spPr>
      </c:pivotFmt>
      <c:pivotFmt>
        <c:idx val="63"/>
        <c:spPr>
          <a:solidFill>
            <a:schemeClr val="accent1"/>
          </a:solidFill>
          <a:ln>
            <a:noFill/>
          </a:ln>
          <a:effectLst/>
          <a:sp3d/>
        </c:spPr>
      </c:pivotFmt>
      <c:pivotFmt>
        <c:idx val="64"/>
        <c:spPr>
          <a:solidFill>
            <a:schemeClr val="accent1"/>
          </a:solidFill>
          <a:ln>
            <a:noFill/>
          </a:ln>
          <a:effectLst/>
          <a:sp3d/>
        </c:spPr>
      </c:pivotFmt>
      <c:pivotFmt>
        <c:idx val="65"/>
        <c:spPr>
          <a:solidFill>
            <a:schemeClr val="accent1"/>
          </a:solidFill>
          <a:ln>
            <a:noFill/>
          </a:ln>
          <a:effectLst/>
          <a:sp3d/>
        </c:spPr>
      </c:pivotFmt>
      <c:pivotFmt>
        <c:idx val="66"/>
        <c:spPr>
          <a:solidFill>
            <a:schemeClr val="accent1"/>
          </a:solidFill>
          <a:ln>
            <a:noFill/>
          </a:ln>
          <a:effectLst/>
          <a:sp3d/>
        </c:spPr>
      </c:pivotFmt>
      <c:pivotFmt>
        <c:idx val="67"/>
        <c:spPr>
          <a:solidFill>
            <a:schemeClr val="accent1"/>
          </a:solidFill>
          <a:ln>
            <a:noFill/>
          </a:ln>
          <a:effectLst/>
          <a:sp3d/>
        </c:spPr>
      </c:pivotFmt>
      <c:pivotFmt>
        <c:idx val="68"/>
        <c:spPr>
          <a:solidFill>
            <a:schemeClr val="accent1"/>
          </a:solidFill>
          <a:ln>
            <a:noFill/>
          </a:ln>
          <a:effectLst/>
          <a:sp3d/>
        </c:spPr>
      </c:pivotFmt>
      <c:pivotFmt>
        <c:idx val="69"/>
        <c:spPr>
          <a:solidFill>
            <a:schemeClr val="accent1"/>
          </a:solidFill>
          <a:ln>
            <a:noFill/>
          </a:ln>
          <a:effectLst/>
          <a:sp3d/>
        </c:spPr>
      </c:pivotFmt>
      <c:pivotFmt>
        <c:idx val="7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a:sp3d/>
        </c:spPr>
      </c:pivotFmt>
      <c:pivotFmt>
        <c:idx val="72"/>
        <c:spPr>
          <a:solidFill>
            <a:schemeClr val="accent1"/>
          </a:solidFill>
          <a:ln>
            <a:noFill/>
          </a:ln>
          <a:effectLst/>
          <a:sp3d/>
        </c:spPr>
      </c:pivotFmt>
      <c:pivotFmt>
        <c:idx val="73"/>
        <c:spPr>
          <a:solidFill>
            <a:schemeClr val="accent1"/>
          </a:solidFill>
          <a:ln>
            <a:noFill/>
          </a:ln>
          <a:effectLst/>
          <a:sp3d/>
        </c:spPr>
      </c:pivotFmt>
      <c:pivotFmt>
        <c:idx val="74"/>
        <c:spPr>
          <a:solidFill>
            <a:schemeClr val="accent1"/>
          </a:solidFill>
          <a:ln>
            <a:noFill/>
          </a:ln>
          <a:effectLst/>
          <a:sp3d/>
        </c:spPr>
      </c:pivotFmt>
      <c:pivotFmt>
        <c:idx val="75"/>
        <c:spPr>
          <a:solidFill>
            <a:schemeClr val="accent1"/>
          </a:solidFill>
          <a:ln>
            <a:noFill/>
          </a:ln>
          <a:effectLst/>
          <a:sp3d/>
        </c:spPr>
      </c:pivotFmt>
      <c:pivotFmt>
        <c:idx val="76"/>
        <c:spPr>
          <a:solidFill>
            <a:schemeClr val="accent1"/>
          </a:solidFill>
          <a:ln>
            <a:noFill/>
          </a:ln>
          <a:effectLst/>
          <a:sp3d/>
        </c:spPr>
      </c:pivotFmt>
      <c:pivotFmt>
        <c:idx val="77"/>
        <c:spPr>
          <a:solidFill>
            <a:schemeClr val="accent1"/>
          </a:solidFill>
          <a:ln>
            <a:noFill/>
          </a:ln>
          <a:effectLst/>
          <a:sp3d/>
        </c:spPr>
      </c:pivotFmt>
      <c:pivotFmt>
        <c:idx val="78"/>
        <c:spPr>
          <a:solidFill>
            <a:schemeClr val="accent1"/>
          </a:solidFill>
          <a:ln>
            <a:noFill/>
          </a:ln>
          <a:effectLst/>
          <a:sp3d/>
        </c:spPr>
      </c:pivotFmt>
      <c:pivotFmt>
        <c:idx val="79"/>
        <c:spPr>
          <a:solidFill>
            <a:schemeClr val="accent1"/>
          </a:solidFill>
          <a:ln>
            <a:noFill/>
          </a:ln>
          <a:effectLst/>
          <a:sp3d/>
        </c:spPr>
      </c:pivotFmt>
      <c:pivotFmt>
        <c:idx val="80"/>
        <c:spPr>
          <a:solidFill>
            <a:schemeClr val="accent1"/>
          </a:solidFill>
          <a:ln>
            <a:noFill/>
          </a:ln>
          <a:effectLst/>
          <a:sp3d/>
        </c:spPr>
      </c:pivotFmt>
      <c:pivotFmt>
        <c:idx val="8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a:noFill/>
          </a:ln>
          <a:effectLst/>
          <a:sp3d/>
        </c:spPr>
      </c:pivotFmt>
      <c:pivotFmt>
        <c:idx val="83"/>
        <c:spPr>
          <a:solidFill>
            <a:schemeClr val="accent1"/>
          </a:solidFill>
          <a:ln>
            <a:noFill/>
          </a:ln>
          <a:effectLst/>
          <a:sp3d/>
        </c:spPr>
      </c:pivotFmt>
      <c:pivotFmt>
        <c:idx val="84"/>
        <c:spPr>
          <a:solidFill>
            <a:schemeClr val="accent1"/>
          </a:solidFill>
          <a:ln>
            <a:noFill/>
          </a:ln>
          <a:effectLst/>
          <a:sp3d/>
        </c:spPr>
      </c:pivotFmt>
      <c:pivotFmt>
        <c:idx val="85"/>
        <c:spPr>
          <a:solidFill>
            <a:schemeClr val="accent1"/>
          </a:solidFill>
          <a:ln>
            <a:noFill/>
          </a:ln>
          <a:effectLst/>
          <a:sp3d/>
        </c:spPr>
      </c:pivotFmt>
      <c:pivotFmt>
        <c:idx val="86"/>
        <c:spPr>
          <a:solidFill>
            <a:schemeClr val="accent1"/>
          </a:solidFill>
          <a:ln>
            <a:noFill/>
          </a:ln>
          <a:effectLst/>
          <a:sp3d/>
        </c:spPr>
      </c:pivotFmt>
      <c:pivotFmt>
        <c:idx val="87"/>
        <c:spPr>
          <a:solidFill>
            <a:schemeClr val="accent1"/>
          </a:solidFill>
          <a:ln>
            <a:noFill/>
          </a:ln>
          <a:effectLst/>
          <a:sp3d/>
        </c:spPr>
      </c:pivotFmt>
      <c:pivotFmt>
        <c:idx val="88"/>
        <c:spPr>
          <a:solidFill>
            <a:schemeClr val="accent1"/>
          </a:solidFill>
          <a:ln>
            <a:noFill/>
          </a:ln>
          <a:effectLst/>
          <a:sp3d/>
        </c:spPr>
      </c:pivotFmt>
      <c:pivotFmt>
        <c:idx val="89"/>
        <c:spPr>
          <a:solidFill>
            <a:schemeClr val="accent1"/>
          </a:solidFill>
          <a:ln>
            <a:noFill/>
          </a:ln>
          <a:effectLst/>
          <a:sp3d/>
        </c:spPr>
      </c:pivotFmt>
      <c:pivotFmt>
        <c:idx val="90"/>
        <c:spPr>
          <a:solidFill>
            <a:schemeClr val="accent1"/>
          </a:solidFill>
          <a:ln>
            <a:noFill/>
          </a:ln>
          <a:effectLst/>
          <a:sp3d/>
        </c:spPr>
      </c:pivotFmt>
      <c:pivotFmt>
        <c:idx val="91"/>
        <c:spPr>
          <a:solidFill>
            <a:schemeClr val="accent1"/>
          </a:solidFill>
          <a:ln>
            <a:noFill/>
          </a:ln>
          <a:effectLst/>
          <a:sp3d/>
        </c:spPr>
      </c:pivotFmt>
    </c:pivotFmts>
    <c:view3D>
      <c:rotX val="15"/>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a:noFill/>
              </a:ln>
              <a:effectLst/>
              <a:sp3d/>
            </c:spPr>
            <c:extLst>
              <c:ext xmlns:c16="http://schemas.microsoft.com/office/drawing/2014/chart" uri="{C3380CC4-5D6E-409C-BE32-E72D297353CC}">
                <c16:uniqueId val="{00000001-73EB-41EA-A125-201309FD8025}"/>
              </c:ext>
            </c:extLst>
          </c:dPt>
          <c:dPt>
            <c:idx val="1"/>
            <c:bubble3D val="0"/>
            <c:spPr>
              <a:solidFill>
                <a:schemeClr val="accent2"/>
              </a:solidFill>
              <a:ln>
                <a:noFill/>
              </a:ln>
              <a:effectLst/>
              <a:sp3d/>
            </c:spPr>
            <c:extLst>
              <c:ext xmlns:c16="http://schemas.microsoft.com/office/drawing/2014/chart" uri="{C3380CC4-5D6E-409C-BE32-E72D297353CC}">
                <c16:uniqueId val="{00000003-73EB-41EA-A125-201309FD8025}"/>
              </c:ext>
            </c:extLst>
          </c:dPt>
          <c:dPt>
            <c:idx val="2"/>
            <c:bubble3D val="0"/>
            <c:spPr>
              <a:solidFill>
                <a:schemeClr val="accent3"/>
              </a:solidFill>
              <a:ln>
                <a:noFill/>
              </a:ln>
              <a:effectLst/>
              <a:sp3d/>
            </c:spPr>
            <c:extLst>
              <c:ext xmlns:c16="http://schemas.microsoft.com/office/drawing/2014/chart" uri="{C3380CC4-5D6E-409C-BE32-E72D297353CC}">
                <c16:uniqueId val="{00000005-73EB-41EA-A125-201309FD8025}"/>
              </c:ext>
            </c:extLst>
          </c:dPt>
          <c:dPt>
            <c:idx val="3"/>
            <c:bubble3D val="0"/>
            <c:spPr>
              <a:solidFill>
                <a:schemeClr val="accent4"/>
              </a:solidFill>
              <a:ln>
                <a:noFill/>
              </a:ln>
              <a:effectLst/>
              <a:sp3d/>
            </c:spPr>
            <c:extLst>
              <c:ext xmlns:c16="http://schemas.microsoft.com/office/drawing/2014/chart" uri="{C3380CC4-5D6E-409C-BE32-E72D297353CC}">
                <c16:uniqueId val="{00000007-73EB-41EA-A125-201309FD8025}"/>
              </c:ext>
            </c:extLst>
          </c:dPt>
          <c:dPt>
            <c:idx val="4"/>
            <c:bubble3D val="0"/>
            <c:spPr>
              <a:solidFill>
                <a:schemeClr val="accent5"/>
              </a:solidFill>
              <a:ln>
                <a:noFill/>
              </a:ln>
              <a:effectLst/>
              <a:sp3d/>
            </c:spPr>
            <c:extLst>
              <c:ext xmlns:c16="http://schemas.microsoft.com/office/drawing/2014/chart" uri="{C3380CC4-5D6E-409C-BE32-E72D297353CC}">
                <c16:uniqueId val="{00000009-73EB-41EA-A125-201309FD8025}"/>
              </c:ext>
            </c:extLst>
          </c:dPt>
          <c:dPt>
            <c:idx val="5"/>
            <c:bubble3D val="0"/>
            <c:spPr>
              <a:solidFill>
                <a:schemeClr val="accent6"/>
              </a:solidFill>
              <a:ln>
                <a:noFill/>
              </a:ln>
              <a:effectLst/>
              <a:sp3d/>
            </c:spPr>
            <c:extLst>
              <c:ext xmlns:c16="http://schemas.microsoft.com/office/drawing/2014/chart" uri="{C3380CC4-5D6E-409C-BE32-E72D297353CC}">
                <c16:uniqueId val="{0000000B-73EB-41EA-A125-201309FD8025}"/>
              </c:ext>
            </c:extLst>
          </c:dPt>
          <c:dPt>
            <c:idx val="6"/>
            <c:bubble3D val="0"/>
            <c:spPr>
              <a:solidFill>
                <a:schemeClr val="accent1">
                  <a:lumMod val="60000"/>
                </a:schemeClr>
              </a:solidFill>
              <a:ln>
                <a:noFill/>
              </a:ln>
              <a:effectLst/>
              <a:sp3d/>
            </c:spPr>
            <c:extLst>
              <c:ext xmlns:c16="http://schemas.microsoft.com/office/drawing/2014/chart" uri="{C3380CC4-5D6E-409C-BE32-E72D297353CC}">
                <c16:uniqueId val="{0000000D-73EB-41EA-A125-201309FD8025}"/>
              </c:ext>
            </c:extLst>
          </c:dPt>
          <c:dPt>
            <c:idx val="7"/>
            <c:bubble3D val="0"/>
            <c:spPr>
              <a:solidFill>
                <a:schemeClr val="accent2">
                  <a:lumMod val="60000"/>
                </a:schemeClr>
              </a:solidFill>
              <a:ln>
                <a:noFill/>
              </a:ln>
              <a:effectLst/>
              <a:sp3d/>
            </c:spPr>
            <c:extLst>
              <c:ext xmlns:c16="http://schemas.microsoft.com/office/drawing/2014/chart" uri="{C3380CC4-5D6E-409C-BE32-E72D297353CC}">
                <c16:uniqueId val="{0000000F-73EB-41EA-A125-201309FD8025}"/>
              </c:ext>
            </c:extLst>
          </c:dPt>
          <c:dPt>
            <c:idx val="8"/>
            <c:bubble3D val="0"/>
            <c:spPr>
              <a:solidFill>
                <a:schemeClr val="accent3">
                  <a:lumMod val="60000"/>
                </a:schemeClr>
              </a:solidFill>
              <a:ln>
                <a:noFill/>
              </a:ln>
              <a:effectLst/>
              <a:sp3d/>
            </c:spPr>
            <c:extLst>
              <c:ext xmlns:c16="http://schemas.microsoft.com/office/drawing/2014/chart" uri="{C3380CC4-5D6E-409C-BE32-E72D297353CC}">
                <c16:uniqueId val="{00000011-73EB-41EA-A125-201309FD8025}"/>
              </c:ext>
            </c:extLst>
          </c:dPt>
          <c:dPt>
            <c:idx val="9"/>
            <c:bubble3D val="0"/>
            <c:spPr>
              <a:solidFill>
                <a:schemeClr val="accent4">
                  <a:lumMod val="60000"/>
                </a:schemeClr>
              </a:solidFill>
              <a:ln>
                <a:noFill/>
              </a:ln>
              <a:effectLst/>
              <a:sp3d/>
            </c:spPr>
            <c:extLst>
              <c:ext xmlns:c16="http://schemas.microsoft.com/office/drawing/2014/chart" uri="{C3380CC4-5D6E-409C-BE32-E72D297353CC}">
                <c16:uniqueId val="{00000013-73EB-41EA-A125-201309FD802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73EB-41EA-A125-201309FD8025}"/>
            </c:ext>
          </c:extLst>
        </c:ser>
        <c:ser>
          <c:idx val="1"/>
          <c:order val="1"/>
          <c:tx>
            <c:strRef>
              <c:f>Sheet1!$C$3:$C$4</c:f>
              <c:strCache>
                <c:ptCount val="1"/>
                <c:pt idx="0">
                  <c:v>LOW</c:v>
                </c:pt>
              </c:strCache>
            </c:strRef>
          </c:tx>
          <c:dPt>
            <c:idx val="0"/>
            <c:bubble3D val="0"/>
            <c:spPr>
              <a:solidFill>
                <a:schemeClr val="accent1"/>
              </a:solidFill>
              <a:ln>
                <a:noFill/>
              </a:ln>
              <a:effectLst/>
              <a:sp3d/>
            </c:spPr>
            <c:extLst>
              <c:ext xmlns:c16="http://schemas.microsoft.com/office/drawing/2014/chart" uri="{C3380CC4-5D6E-409C-BE32-E72D297353CC}">
                <c16:uniqueId val="{00000016-73EB-41EA-A125-201309FD8025}"/>
              </c:ext>
            </c:extLst>
          </c:dPt>
          <c:dPt>
            <c:idx val="1"/>
            <c:bubble3D val="0"/>
            <c:spPr>
              <a:solidFill>
                <a:schemeClr val="accent2"/>
              </a:solidFill>
              <a:ln>
                <a:noFill/>
              </a:ln>
              <a:effectLst/>
              <a:sp3d/>
            </c:spPr>
            <c:extLst>
              <c:ext xmlns:c16="http://schemas.microsoft.com/office/drawing/2014/chart" uri="{C3380CC4-5D6E-409C-BE32-E72D297353CC}">
                <c16:uniqueId val="{00000018-73EB-41EA-A125-201309FD8025}"/>
              </c:ext>
            </c:extLst>
          </c:dPt>
          <c:dPt>
            <c:idx val="2"/>
            <c:bubble3D val="0"/>
            <c:spPr>
              <a:solidFill>
                <a:schemeClr val="accent3"/>
              </a:solidFill>
              <a:ln>
                <a:noFill/>
              </a:ln>
              <a:effectLst/>
              <a:sp3d/>
            </c:spPr>
            <c:extLst>
              <c:ext xmlns:c16="http://schemas.microsoft.com/office/drawing/2014/chart" uri="{C3380CC4-5D6E-409C-BE32-E72D297353CC}">
                <c16:uniqueId val="{0000001A-73EB-41EA-A125-201309FD8025}"/>
              </c:ext>
            </c:extLst>
          </c:dPt>
          <c:dPt>
            <c:idx val="3"/>
            <c:bubble3D val="0"/>
            <c:spPr>
              <a:solidFill>
                <a:schemeClr val="accent4"/>
              </a:solidFill>
              <a:ln>
                <a:noFill/>
              </a:ln>
              <a:effectLst/>
              <a:sp3d/>
            </c:spPr>
            <c:extLst>
              <c:ext xmlns:c16="http://schemas.microsoft.com/office/drawing/2014/chart" uri="{C3380CC4-5D6E-409C-BE32-E72D297353CC}">
                <c16:uniqueId val="{0000001C-73EB-41EA-A125-201309FD8025}"/>
              </c:ext>
            </c:extLst>
          </c:dPt>
          <c:dPt>
            <c:idx val="4"/>
            <c:bubble3D val="0"/>
            <c:spPr>
              <a:solidFill>
                <a:schemeClr val="accent5"/>
              </a:solidFill>
              <a:ln>
                <a:noFill/>
              </a:ln>
              <a:effectLst/>
              <a:sp3d/>
            </c:spPr>
            <c:extLst>
              <c:ext xmlns:c16="http://schemas.microsoft.com/office/drawing/2014/chart" uri="{C3380CC4-5D6E-409C-BE32-E72D297353CC}">
                <c16:uniqueId val="{0000001E-73EB-41EA-A125-201309FD8025}"/>
              </c:ext>
            </c:extLst>
          </c:dPt>
          <c:dPt>
            <c:idx val="5"/>
            <c:bubble3D val="0"/>
            <c:spPr>
              <a:solidFill>
                <a:schemeClr val="accent6"/>
              </a:solidFill>
              <a:ln>
                <a:noFill/>
              </a:ln>
              <a:effectLst/>
              <a:sp3d/>
            </c:spPr>
            <c:extLst>
              <c:ext xmlns:c16="http://schemas.microsoft.com/office/drawing/2014/chart" uri="{C3380CC4-5D6E-409C-BE32-E72D297353CC}">
                <c16:uniqueId val="{00000020-73EB-41EA-A125-201309FD8025}"/>
              </c:ext>
            </c:extLst>
          </c:dPt>
          <c:dPt>
            <c:idx val="6"/>
            <c:bubble3D val="0"/>
            <c:spPr>
              <a:solidFill>
                <a:schemeClr val="accent1">
                  <a:lumMod val="60000"/>
                </a:schemeClr>
              </a:solidFill>
              <a:ln>
                <a:noFill/>
              </a:ln>
              <a:effectLst/>
              <a:sp3d/>
            </c:spPr>
            <c:extLst>
              <c:ext xmlns:c16="http://schemas.microsoft.com/office/drawing/2014/chart" uri="{C3380CC4-5D6E-409C-BE32-E72D297353CC}">
                <c16:uniqueId val="{00000022-73EB-41EA-A125-201309FD8025}"/>
              </c:ext>
            </c:extLst>
          </c:dPt>
          <c:dPt>
            <c:idx val="7"/>
            <c:bubble3D val="0"/>
            <c:spPr>
              <a:solidFill>
                <a:schemeClr val="accent2">
                  <a:lumMod val="60000"/>
                </a:schemeClr>
              </a:solidFill>
              <a:ln>
                <a:noFill/>
              </a:ln>
              <a:effectLst/>
              <a:sp3d/>
            </c:spPr>
            <c:extLst>
              <c:ext xmlns:c16="http://schemas.microsoft.com/office/drawing/2014/chart" uri="{C3380CC4-5D6E-409C-BE32-E72D297353CC}">
                <c16:uniqueId val="{00000024-73EB-41EA-A125-201309FD8025}"/>
              </c:ext>
            </c:extLst>
          </c:dPt>
          <c:dPt>
            <c:idx val="8"/>
            <c:bubble3D val="0"/>
            <c:spPr>
              <a:solidFill>
                <a:schemeClr val="accent3">
                  <a:lumMod val="60000"/>
                </a:schemeClr>
              </a:solidFill>
              <a:ln>
                <a:noFill/>
              </a:ln>
              <a:effectLst/>
              <a:sp3d/>
            </c:spPr>
            <c:extLst>
              <c:ext xmlns:c16="http://schemas.microsoft.com/office/drawing/2014/chart" uri="{C3380CC4-5D6E-409C-BE32-E72D297353CC}">
                <c16:uniqueId val="{00000026-73EB-41EA-A125-201309FD8025}"/>
              </c:ext>
            </c:extLst>
          </c:dPt>
          <c:dPt>
            <c:idx val="9"/>
            <c:bubble3D val="0"/>
            <c:spPr>
              <a:solidFill>
                <a:schemeClr val="accent4">
                  <a:lumMod val="60000"/>
                </a:schemeClr>
              </a:solidFill>
              <a:ln>
                <a:noFill/>
              </a:ln>
              <a:effectLst/>
              <a:sp3d/>
            </c:spPr>
            <c:extLst>
              <c:ext xmlns:c16="http://schemas.microsoft.com/office/drawing/2014/chart" uri="{C3380CC4-5D6E-409C-BE32-E72D297353CC}">
                <c16:uniqueId val="{00000028-73EB-41EA-A125-201309FD802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73EB-41EA-A125-201309FD8025}"/>
            </c:ext>
          </c:extLst>
        </c:ser>
        <c:ser>
          <c:idx val="2"/>
          <c:order val="2"/>
          <c:tx>
            <c:strRef>
              <c:f>Sheet1!$D$3:$D$4</c:f>
              <c:strCache>
                <c:ptCount val="1"/>
                <c:pt idx="0">
                  <c:v>MED</c:v>
                </c:pt>
              </c:strCache>
            </c:strRef>
          </c:tx>
          <c:dPt>
            <c:idx val="0"/>
            <c:bubble3D val="0"/>
            <c:spPr>
              <a:solidFill>
                <a:schemeClr val="accent1"/>
              </a:solidFill>
              <a:ln>
                <a:noFill/>
              </a:ln>
              <a:effectLst/>
              <a:sp3d/>
            </c:spPr>
            <c:extLst>
              <c:ext xmlns:c16="http://schemas.microsoft.com/office/drawing/2014/chart" uri="{C3380CC4-5D6E-409C-BE32-E72D297353CC}">
                <c16:uniqueId val="{0000002B-73EB-41EA-A125-201309FD8025}"/>
              </c:ext>
            </c:extLst>
          </c:dPt>
          <c:dPt>
            <c:idx val="1"/>
            <c:bubble3D val="0"/>
            <c:spPr>
              <a:solidFill>
                <a:schemeClr val="accent2"/>
              </a:solidFill>
              <a:ln>
                <a:noFill/>
              </a:ln>
              <a:effectLst/>
              <a:sp3d/>
            </c:spPr>
            <c:extLst>
              <c:ext xmlns:c16="http://schemas.microsoft.com/office/drawing/2014/chart" uri="{C3380CC4-5D6E-409C-BE32-E72D297353CC}">
                <c16:uniqueId val="{0000002D-73EB-41EA-A125-201309FD8025}"/>
              </c:ext>
            </c:extLst>
          </c:dPt>
          <c:dPt>
            <c:idx val="2"/>
            <c:bubble3D val="0"/>
            <c:spPr>
              <a:solidFill>
                <a:schemeClr val="accent3"/>
              </a:solidFill>
              <a:ln>
                <a:noFill/>
              </a:ln>
              <a:effectLst/>
              <a:sp3d/>
            </c:spPr>
            <c:extLst>
              <c:ext xmlns:c16="http://schemas.microsoft.com/office/drawing/2014/chart" uri="{C3380CC4-5D6E-409C-BE32-E72D297353CC}">
                <c16:uniqueId val="{0000002F-73EB-41EA-A125-201309FD8025}"/>
              </c:ext>
            </c:extLst>
          </c:dPt>
          <c:dPt>
            <c:idx val="3"/>
            <c:bubble3D val="0"/>
            <c:spPr>
              <a:solidFill>
                <a:schemeClr val="accent4"/>
              </a:solidFill>
              <a:ln>
                <a:noFill/>
              </a:ln>
              <a:effectLst/>
              <a:sp3d/>
            </c:spPr>
            <c:extLst>
              <c:ext xmlns:c16="http://schemas.microsoft.com/office/drawing/2014/chart" uri="{C3380CC4-5D6E-409C-BE32-E72D297353CC}">
                <c16:uniqueId val="{00000031-73EB-41EA-A125-201309FD8025}"/>
              </c:ext>
            </c:extLst>
          </c:dPt>
          <c:dPt>
            <c:idx val="4"/>
            <c:bubble3D val="0"/>
            <c:spPr>
              <a:solidFill>
                <a:schemeClr val="accent5"/>
              </a:solidFill>
              <a:ln>
                <a:noFill/>
              </a:ln>
              <a:effectLst/>
              <a:sp3d/>
            </c:spPr>
            <c:extLst>
              <c:ext xmlns:c16="http://schemas.microsoft.com/office/drawing/2014/chart" uri="{C3380CC4-5D6E-409C-BE32-E72D297353CC}">
                <c16:uniqueId val="{00000033-73EB-41EA-A125-201309FD8025}"/>
              </c:ext>
            </c:extLst>
          </c:dPt>
          <c:dPt>
            <c:idx val="5"/>
            <c:bubble3D val="0"/>
            <c:spPr>
              <a:solidFill>
                <a:schemeClr val="accent6"/>
              </a:solidFill>
              <a:ln>
                <a:noFill/>
              </a:ln>
              <a:effectLst/>
              <a:sp3d/>
            </c:spPr>
            <c:extLst>
              <c:ext xmlns:c16="http://schemas.microsoft.com/office/drawing/2014/chart" uri="{C3380CC4-5D6E-409C-BE32-E72D297353CC}">
                <c16:uniqueId val="{00000035-73EB-41EA-A125-201309FD8025}"/>
              </c:ext>
            </c:extLst>
          </c:dPt>
          <c:dPt>
            <c:idx val="6"/>
            <c:bubble3D val="0"/>
            <c:spPr>
              <a:solidFill>
                <a:schemeClr val="accent1">
                  <a:lumMod val="60000"/>
                </a:schemeClr>
              </a:solidFill>
              <a:ln>
                <a:noFill/>
              </a:ln>
              <a:effectLst/>
              <a:sp3d/>
            </c:spPr>
            <c:extLst>
              <c:ext xmlns:c16="http://schemas.microsoft.com/office/drawing/2014/chart" uri="{C3380CC4-5D6E-409C-BE32-E72D297353CC}">
                <c16:uniqueId val="{00000037-73EB-41EA-A125-201309FD8025}"/>
              </c:ext>
            </c:extLst>
          </c:dPt>
          <c:dPt>
            <c:idx val="7"/>
            <c:bubble3D val="0"/>
            <c:spPr>
              <a:solidFill>
                <a:schemeClr val="accent2">
                  <a:lumMod val="60000"/>
                </a:schemeClr>
              </a:solidFill>
              <a:ln>
                <a:noFill/>
              </a:ln>
              <a:effectLst/>
              <a:sp3d/>
            </c:spPr>
            <c:extLst>
              <c:ext xmlns:c16="http://schemas.microsoft.com/office/drawing/2014/chart" uri="{C3380CC4-5D6E-409C-BE32-E72D297353CC}">
                <c16:uniqueId val="{00000039-73EB-41EA-A125-201309FD8025}"/>
              </c:ext>
            </c:extLst>
          </c:dPt>
          <c:dPt>
            <c:idx val="8"/>
            <c:bubble3D val="0"/>
            <c:spPr>
              <a:solidFill>
                <a:schemeClr val="accent3">
                  <a:lumMod val="60000"/>
                </a:schemeClr>
              </a:solidFill>
              <a:ln>
                <a:noFill/>
              </a:ln>
              <a:effectLst/>
              <a:sp3d/>
            </c:spPr>
            <c:extLst>
              <c:ext xmlns:c16="http://schemas.microsoft.com/office/drawing/2014/chart" uri="{C3380CC4-5D6E-409C-BE32-E72D297353CC}">
                <c16:uniqueId val="{0000003B-73EB-41EA-A125-201309FD8025}"/>
              </c:ext>
            </c:extLst>
          </c:dPt>
          <c:dPt>
            <c:idx val="9"/>
            <c:bubble3D val="0"/>
            <c:spPr>
              <a:solidFill>
                <a:schemeClr val="accent4">
                  <a:lumMod val="60000"/>
                </a:schemeClr>
              </a:solidFill>
              <a:ln>
                <a:noFill/>
              </a:ln>
              <a:effectLst/>
              <a:sp3d/>
            </c:spPr>
            <c:extLst>
              <c:ext xmlns:c16="http://schemas.microsoft.com/office/drawing/2014/chart" uri="{C3380CC4-5D6E-409C-BE32-E72D297353CC}">
                <c16:uniqueId val="{0000003D-73EB-41EA-A125-201309FD802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73EB-41EA-A125-201309FD8025}"/>
            </c:ext>
          </c:extLst>
        </c:ser>
        <c:ser>
          <c:idx val="3"/>
          <c:order val="3"/>
          <c:tx>
            <c:strRef>
              <c:f>Sheet1!$E$3:$E$4</c:f>
              <c:strCache>
                <c:ptCount val="1"/>
                <c:pt idx="0">
                  <c:v>VERY HIGH</c:v>
                </c:pt>
              </c:strCache>
            </c:strRef>
          </c:tx>
          <c:dPt>
            <c:idx val="0"/>
            <c:bubble3D val="0"/>
            <c:spPr>
              <a:solidFill>
                <a:schemeClr val="accent1"/>
              </a:solidFill>
              <a:ln>
                <a:noFill/>
              </a:ln>
              <a:effectLst/>
              <a:sp3d/>
            </c:spPr>
            <c:extLst>
              <c:ext xmlns:c16="http://schemas.microsoft.com/office/drawing/2014/chart" uri="{C3380CC4-5D6E-409C-BE32-E72D297353CC}">
                <c16:uniqueId val="{00000040-73EB-41EA-A125-201309FD8025}"/>
              </c:ext>
            </c:extLst>
          </c:dPt>
          <c:dPt>
            <c:idx val="1"/>
            <c:bubble3D val="0"/>
            <c:spPr>
              <a:solidFill>
                <a:schemeClr val="accent2"/>
              </a:solidFill>
              <a:ln>
                <a:noFill/>
              </a:ln>
              <a:effectLst/>
              <a:sp3d/>
            </c:spPr>
            <c:extLst>
              <c:ext xmlns:c16="http://schemas.microsoft.com/office/drawing/2014/chart" uri="{C3380CC4-5D6E-409C-BE32-E72D297353CC}">
                <c16:uniqueId val="{00000042-73EB-41EA-A125-201309FD8025}"/>
              </c:ext>
            </c:extLst>
          </c:dPt>
          <c:dPt>
            <c:idx val="2"/>
            <c:bubble3D val="0"/>
            <c:spPr>
              <a:solidFill>
                <a:schemeClr val="accent3"/>
              </a:solidFill>
              <a:ln>
                <a:noFill/>
              </a:ln>
              <a:effectLst/>
              <a:sp3d/>
            </c:spPr>
            <c:extLst>
              <c:ext xmlns:c16="http://schemas.microsoft.com/office/drawing/2014/chart" uri="{C3380CC4-5D6E-409C-BE32-E72D297353CC}">
                <c16:uniqueId val="{00000044-73EB-41EA-A125-201309FD8025}"/>
              </c:ext>
            </c:extLst>
          </c:dPt>
          <c:dPt>
            <c:idx val="3"/>
            <c:bubble3D val="0"/>
            <c:spPr>
              <a:solidFill>
                <a:schemeClr val="accent4"/>
              </a:solidFill>
              <a:ln>
                <a:noFill/>
              </a:ln>
              <a:effectLst/>
              <a:sp3d/>
            </c:spPr>
            <c:extLst>
              <c:ext xmlns:c16="http://schemas.microsoft.com/office/drawing/2014/chart" uri="{C3380CC4-5D6E-409C-BE32-E72D297353CC}">
                <c16:uniqueId val="{00000046-73EB-41EA-A125-201309FD8025}"/>
              </c:ext>
            </c:extLst>
          </c:dPt>
          <c:dPt>
            <c:idx val="4"/>
            <c:bubble3D val="0"/>
            <c:spPr>
              <a:solidFill>
                <a:schemeClr val="accent5"/>
              </a:solidFill>
              <a:ln>
                <a:noFill/>
              </a:ln>
              <a:effectLst/>
              <a:sp3d/>
            </c:spPr>
            <c:extLst>
              <c:ext xmlns:c16="http://schemas.microsoft.com/office/drawing/2014/chart" uri="{C3380CC4-5D6E-409C-BE32-E72D297353CC}">
                <c16:uniqueId val="{00000048-73EB-41EA-A125-201309FD8025}"/>
              </c:ext>
            </c:extLst>
          </c:dPt>
          <c:dPt>
            <c:idx val="5"/>
            <c:bubble3D val="0"/>
            <c:spPr>
              <a:solidFill>
                <a:schemeClr val="accent6"/>
              </a:solidFill>
              <a:ln>
                <a:noFill/>
              </a:ln>
              <a:effectLst/>
              <a:sp3d/>
            </c:spPr>
            <c:extLst>
              <c:ext xmlns:c16="http://schemas.microsoft.com/office/drawing/2014/chart" uri="{C3380CC4-5D6E-409C-BE32-E72D297353CC}">
                <c16:uniqueId val="{0000004A-73EB-41EA-A125-201309FD8025}"/>
              </c:ext>
            </c:extLst>
          </c:dPt>
          <c:dPt>
            <c:idx val="6"/>
            <c:bubble3D val="0"/>
            <c:spPr>
              <a:solidFill>
                <a:schemeClr val="accent1">
                  <a:lumMod val="60000"/>
                </a:schemeClr>
              </a:solidFill>
              <a:ln>
                <a:noFill/>
              </a:ln>
              <a:effectLst/>
              <a:sp3d/>
            </c:spPr>
            <c:extLst>
              <c:ext xmlns:c16="http://schemas.microsoft.com/office/drawing/2014/chart" uri="{C3380CC4-5D6E-409C-BE32-E72D297353CC}">
                <c16:uniqueId val="{0000004C-73EB-41EA-A125-201309FD8025}"/>
              </c:ext>
            </c:extLst>
          </c:dPt>
          <c:dPt>
            <c:idx val="7"/>
            <c:bubble3D val="0"/>
            <c:spPr>
              <a:solidFill>
                <a:schemeClr val="accent2">
                  <a:lumMod val="60000"/>
                </a:schemeClr>
              </a:solidFill>
              <a:ln>
                <a:noFill/>
              </a:ln>
              <a:effectLst/>
              <a:sp3d/>
            </c:spPr>
            <c:extLst>
              <c:ext xmlns:c16="http://schemas.microsoft.com/office/drawing/2014/chart" uri="{C3380CC4-5D6E-409C-BE32-E72D297353CC}">
                <c16:uniqueId val="{0000004E-73EB-41EA-A125-201309FD8025}"/>
              </c:ext>
            </c:extLst>
          </c:dPt>
          <c:dPt>
            <c:idx val="8"/>
            <c:bubble3D val="0"/>
            <c:spPr>
              <a:solidFill>
                <a:schemeClr val="accent3">
                  <a:lumMod val="60000"/>
                </a:schemeClr>
              </a:solidFill>
              <a:ln>
                <a:noFill/>
              </a:ln>
              <a:effectLst/>
              <a:sp3d/>
            </c:spPr>
            <c:extLst>
              <c:ext xmlns:c16="http://schemas.microsoft.com/office/drawing/2014/chart" uri="{C3380CC4-5D6E-409C-BE32-E72D297353CC}">
                <c16:uniqueId val="{00000050-73EB-41EA-A125-201309FD8025}"/>
              </c:ext>
            </c:extLst>
          </c:dPt>
          <c:dPt>
            <c:idx val="9"/>
            <c:bubble3D val="0"/>
            <c:spPr>
              <a:solidFill>
                <a:schemeClr val="accent4">
                  <a:lumMod val="60000"/>
                </a:schemeClr>
              </a:solidFill>
              <a:ln>
                <a:noFill/>
              </a:ln>
              <a:effectLst/>
              <a:sp3d/>
            </c:spPr>
            <c:extLst>
              <c:ext xmlns:c16="http://schemas.microsoft.com/office/drawing/2014/chart" uri="{C3380CC4-5D6E-409C-BE32-E72D297353CC}">
                <c16:uniqueId val="{00000052-73EB-41EA-A125-201309FD802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73EB-41EA-A125-201309FD8025}"/>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8/31/2024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34142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700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6132345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634595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3547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7390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3282592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6270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7967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65502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3018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025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5728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33878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3653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20804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8/31/2024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1126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3ED0CC-082F-4160-86E5-0D6041F12778}" type="datetime1">
              <a:rPr lang="en-US" smtClean="0"/>
              <a:t>8/31/2024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14212526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D8A92316-D048-C05B-2B4A-E29EE84CA739}"/>
              </a:ext>
            </a:extLst>
          </p:cNvPr>
          <p:cNvPicPr>
            <a:picLocks noChangeAspect="1"/>
          </p:cNvPicPr>
          <p:nvPr/>
        </p:nvPicPr>
        <p:blipFill>
          <a:blip r:embed="rId3">
            <a:alphaModFix amt="35000"/>
          </a:blip>
          <a:srcRect t="17279"/>
          <a:stretch/>
        </p:blipFill>
        <p:spPr>
          <a:xfrm>
            <a:off x="20" y="10"/>
            <a:ext cx="12191980" cy="6857990"/>
          </a:xfrm>
          <a:prstGeom prst="rect">
            <a:avLst/>
          </a:prstGeom>
        </p:spPr>
      </p:pic>
      <p:sp>
        <p:nvSpPr>
          <p:cNvPr id="2" name="Title 1">
            <a:extLst>
              <a:ext uri="{FF2B5EF4-FFF2-40B4-BE49-F238E27FC236}">
                <a16:creationId xmlns:a16="http://schemas.microsoft.com/office/drawing/2014/main" id="{3043EA2C-9FC6-DC94-F89E-50E8BD22B1DF}"/>
              </a:ext>
            </a:extLst>
          </p:cNvPr>
          <p:cNvSpPr>
            <a:spLocks noGrp="1"/>
          </p:cNvSpPr>
          <p:nvPr>
            <p:ph type="ctrTitle"/>
          </p:nvPr>
        </p:nvSpPr>
        <p:spPr>
          <a:xfrm>
            <a:off x="1370693" y="446314"/>
            <a:ext cx="9440034" cy="1262743"/>
          </a:xfrm>
        </p:spPr>
        <p:txBody>
          <a:bodyPr>
            <a:normAutofit fontScale="90000"/>
          </a:bodyPr>
          <a:lstStyle/>
          <a:p>
            <a:r>
              <a:rPr lang="en-IN" sz="4800" dirty="0">
                <a:latin typeface="Times New Roman" panose="02020603050405020304" pitchFamily="18" charset="0"/>
                <a:cs typeface="Times New Roman" panose="02020603050405020304" pitchFamily="18" charset="0"/>
              </a:rPr>
              <a:t>EMPLOYEE DATA ANALYSIS USING EXCEL</a:t>
            </a:r>
          </a:p>
        </p:txBody>
      </p:sp>
      <p:sp>
        <p:nvSpPr>
          <p:cNvPr id="3" name="Subtitle 2">
            <a:extLst>
              <a:ext uri="{FF2B5EF4-FFF2-40B4-BE49-F238E27FC236}">
                <a16:creationId xmlns:a16="http://schemas.microsoft.com/office/drawing/2014/main" id="{AD1C7F84-C438-789D-5EEB-ABB46CB52F0C}"/>
              </a:ext>
            </a:extLst>
          </p:cNvPr>
          <p:cNvSpPr>
            <a:spLocks noGrp="1"/>
          </p:cNvSpPr>
          <p:nvPr>
            <p:ph type="subTitle" idx="1"/>
          </p:nvPr>
        </p:nvSpPr>
        <p:spPr>
          <a:xfrm>
            <a:off x="1785257" y="2928257"/>
            <a:ext cx="9440034" cy="2547257"/>
          </a:xfrm>
        </p:spPr>
        <p:txBody>
          <a:bodyPr>
            <a:normAutofit fontScale="92500"/>
          </a:bodyPr>
          <a:lstStyle/>
          <a:p>
            <a:pPr algn="l"/>
            <a:r>
              <a:rPr lang="en-IN" sz="3200" dirty="0"/>
              <a:t>STUDENT NAME: SUBALEKHA S</a:t>
            </a:r>
          </a:p>
          <a:p>
            <a:pPr algn="l"/>
            <a:r>
              <a:rPr lang="en-IN" sz="3200" dirty="0"/>
              <a:t>REGISTERNO:122202232/32133EB7B5AE614A2A7472E98</a:t>
            </a:r>
          </a:p>
          <a:p>
            <a:pPr algn="l"/>
            <a:r>
              <a:rPr lang="en-IN" sz="3200" dirty="0"/>
              <a:t>DEPARTMENT:BCOM(CORPORTAE SECRETARYSHIP)</a:t>
            </a:r>
          </a:p>
          <a:p>
            <a:pPr algn="l"/>
            <a:r>
              <a:rPr lang="en-IN" sz="3200" dirty="0"/>
              <a:t>COLLEGE:ANNA ADARSH COLLEGE FOR WOMEN</a:t>
            </a:r>
          </a:p>
          <a:p>
            <a:pPr algn="l"/>
            <a:endParaRPr lang="en-IN" sz="3200" dirty="0"/>
          </a:p>
        </p:txBody>
      </p:sp>
    </p:spTree>
    <p:extLst>
      <p:ext uri="{BB962C8B-B14F-4D97-AF65-F5344CB8AC3E}">
        <p14:creationId xmlns:p14="http://schemas.microsoft.com/office/powerpoint/2010/main" val="1147880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0DFEF-D0EB-317A-461A-B685020312F3}"/>
              </a:ext>
            </a:extLst>
          </p:cNvPr>
          <p:cNvSpPr>
            <a:spLocks noGrp="1"/>
          </p:cNvSpPr>
          <p:nvPr>
            <p:ph type="title"/>
          </p:nvPr>
        </p:nvSpPr>
        <p:spPr>
          <a:xfrm>
            <a:off x="2090057" y="424543"/>
            <a:ext cx="8479972" cy="1284514"/>
          </a:xfrm>
        </p:spPr>
        <p:txBody>
          <a:bodyPr>
            <a:normAutofit/>
          </a:bodyPr>
          <a:lstStyle/>
          <a:p>
            <a:r>
              <a:rPr lang="en-IN" sz="4400" dirty="0">
                <a:latin typeface="Times New Roman" panose="02020603050405020304" pitchFamily="18" charset="0"/>
                <a:cs typeface="Times New Roman" panose="02020603050405020304" pitchFamily="18" charset="0"/>
              </a:rPr>
              <a:t>MODELLING</a:t>
            </a:r>
          </a:p>
        </p:txBody>
      </p:sp>
      <p:sp>
        <p:nvSpPr>
          <p:cNvPr id="3" name="Content Placeholder 2">
            <a:extLst>
              <a:ext uri="{FF2B5EF4-FFF2-40B4-BE49-F238E27FC236}">
                <a16:creationId xmlns:a16="http://schemas.microsoft.com/office/drawing/2014/main" id="{C7F2FEFF-BB47-E3C9-4B21-720614540B6A}"/>
              </a:ext>
            </a:extLst>
          </p:cNvPr>
          <p:cNvSpPr>
            <a:spLocks noGrp="1"/>
          </p:cNvSpPr>
          <p:nvPr>
            <p:ph idx="1"/>
          </p:nvPr>
        </p:nvSpPr>
        <p:spPr>
          <a:xfrm>
            <a:off x="1484310" y="1556657"/>
            <a:ext cx="10018713" cy="4876800"/>
          </a:xfrm>
        </p:spPr>
        <p:txBody>
          <a:bodyPr>
            <a:normAutofit/>
          </a:bodyPr>
          <a:lstStyle/>
          <a:p>
            <a:r>
              <a:rPr lang="en-IN" sz="2800" dirty="0">
                <a:latin typeface="Times New Roman" panose="02020603050405020304" pitchFamily="18" charset="0"/>
                <a:cs typeface="Times New Roman" panose="02020603050405020304" pitchFamily="18" charset="0"/>
              </a:rPr>
              <a:t>DATA COLLECTION: The employee dataset which is collected from EDUNET Foundation.</a:t>
            </a:r>
          </a:p>
          <a:p>
            <a:r>
              <a:rPr lang="en-IN" sz="2800" dirty="0">
                <a:latin typeface="Times New Roman" panose="02020603050405020304" pitchFamily="18" charset="0"/>
                <a:cs typeface="Times New Roman" panose="02020603050405020304" pitchFamily="18" charset="0"/>
              </a:rPr>
              <a:t>FEATURES COLLECTION: The employee dataset has 26 features which is filter into 11 features they are  1.employee id 2. first name 3. last name 4.business unit 5.employee status 6. employee type 7.employee classification type 8.gender 9. performance level 10.performance score 11.current employee rating.</a:t>
            </a:r>
          </a:p>
          <a:p>
            <a:r>
              <a:rPr lang="en-IN" sz="2800" dirty="0">
                <a:latin typeface="Times New Roman" panose="02020603050405020304" pitchFamily="18" charset="0"/>
                <a:cs typeface="Times New Roman" panose="02020603050405020304" pitchFamily="18" charset="0"/>
              </a:rPr>
              <a:t>DATA CLEANING: 1.	find out the missing data 2. filtering the missing data</a:t>
            </a:r>
          </a:p>
        </p:txBody>
      </p:sp>
    </p:spTree>
    <p:extLst>
      <p:ext uri="{BB962C8B-B14F-4D97-AF65-F5344CB8AC3E}">
        <p14:creationId xmlns:p14="http://schemas.microsoft.com/office/powerpoint/2010/main" val="2332965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07D0C6-10BB-00C2-A03E-7B2CC0592984}"/>
              </a:ext>
            </a:extLst>
          </p:cNvPr>
          <p:cNvSpPr>
            <a:spLocks noGrp="1"/>
          </p:cNvSpPr>
          <p:nvPr>
            <p:ph idx="1"/>
          </p:nvPr>
        </p:nvSpPr>
        <p:spPr>
          <a:xfrm>
            <a:off x="1484310" y="1337913"/>
            <a:ext cx="10018713" cy="4453288"/>
          </a:xfrm>
        </p:spPr>
        <p:txBody>
          <a:bodyPr>
            <a:normAutofit/>
          </a:bodyPr>
          <a:lstStyle/>
          <a:p>
            <a:r>
              <a:rPr lang="en-IN" sz="2800" dirty="0">
                <a:latin typeface="Times New Roman" panose="02020603050405020304" pitchFamily="18" charset="0"/>
                <a:cs typeface="Times New Roman" panose="02020603050405020304" pitchFamily="18" charset="0"/>
              </a:rPr>
              <a:t>PERFORMANCE LEVEL : The current employee rating in a numerical format so that format into text format using with IFS(z8&gt;=5,”VERY HIGH”,z8&gt;=4“ HIGH”,z8&gt;=3”MED”,TRUE,”low”)</a:t>
            </a:r>
          </a:p>
          <a:p>
            <a:r>
              <a:rPr lang="en-IN" sz="2800" dirty="0">
                <a:latin typeface="Times New Roman" panose="02020603050405020304" pitchFamily="18" charset="0"/>
                <a:cs typeface="Times New Roman" panose="02020603050405020304" pitchFamily="18" charset="0"/>
              </a:rPr>
              <a:t>PIVOT TABLE: axis line=Business unit, legend series=performance level, FILTERS =gender, VALUE=counts of first name.</a:t>
            </a:r>
          </a:p>
          <a:p>
            <a:r>
              <a:rPr lang="en-IN" sz="2800" dirty="0">
                <a:latin typeface="Times New Roman" panose="02020603050405020304" pitchFamily="18" charset="0"/>
                <a:cs typeface="Times New Roman" panose="02020603050405020304" pitchFamily="18" charset="0"/>
              </a:rPr>
              <a:t>CHART: column = clustered column .</a:t>
            </a:r>
          </a:p>
        </p:txBody>
      </p:sp>
      <p:sp>
        <p:nvSpPr>
          <p:cNvPr id="5" name="Title 4">
            <a:extLst>
              <a:ext uri="{FF2B5EF4-FFF2-40B4-BE49-F238E27FC236}">
                <a16:creationId xmlns:a16="http://schemas.microsoft.com/office/drawing/2014/main" id="{8D333D2F-577F-12B9-E890-F70DD46747D6}"/>
              </a:ext>
            </a:extLst>
          </p:cNvPr>
          <p:cNvSpPr>
            <a:spLocks noGrp="1"/>
          </p:cNvSpPr>
          <p:nvPr>
            <p:ph type="title"/>
          </p:nvPr>
        </p:nvSpPr>
        <p:spPr>
          <a:xfrm>
            <a:off x="1086643" y="40908"/>
            <a:ext cx="10018713" cy="902368"/>
          </a:xfrm>
        </p:spPr>
        <p:txBody>
          <a:bodyPr/>
          <a:lstStyle/>
          <a:p>
            <a:r>
              <a:rPr lang="en-IN" dirty="0"/>
              <a:t>MODELLING </a:t>
            </a:r>
          </a:p>
        </p:txBody>
      </p:sp>
    </p:spTree>
    <p:extLst>
      <p:ext uri="{BB962C8B-B14F-4D97-AF65-F5344CB8AC3E}">
        <p14:creationId xmlns:p14="http://schemas.microsoft.com/office/powerpoint/2010/main" val="3472505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66761-4B9A-9AEE-45BD-D7DE179837F8}"/>
              </a:ext>
            </a:extLst>
          </p:cNvPr>
          <p:cNvSpPr>
            <a:spLocks noGrp="1"/>
          </p:cNvSpPr>
          <p:nvPr>
            <p:ph type="title"/>
          </p:nvPr>
        </p:nvSpPr>
        <p:spPr>
          <a:xfrm>
            <a:off x="1484311" y="163629"/>
            <a:ext cx="10018713" cy="903171"/>
          </a:xfrm>
        </p:spPr>
        <p:txBody>
          <a:bodyPr/>
          <a:lstStyle/>
          <a:p>
            <a:r>
              <a:rPr lang="en-IN"/>
              <a:t>RESULTS</a:t>
            </a:r>
            <a:endParaRPr lang="en-IN" dirty="0"/>
          </a:p>
        </p:txBody>
      </p:sp>
      <p:graphicFrame>
        <p:nvGraphicFramePr>
          <p:cNvPr id="7" name="Content Placeholder 6">
            <a:extLst>
              <a:ext uri="{FF2B5EF4-FFF2-40B4-BE49-F238E27FC236}">
                <a16:creationId xmlns:a16="http://schemas.microsoft.com/office/drawing/2014/main" id="{443BDEDF-B8BB-72F0-ADF4-40775964FB89}"/>
              </a:ext>
            </a:extLst>
          </p:cNvPr>
          <p:cNvGraphicFramePr>
            <a:graphicFrameLocks noGrp="1"/>
          </p:cNvGraphicFramePr>
          <p:nvPr>
            <p:ph idx="1"/>
            <p:extLst>
              <p:ext uri="{D42A27DB-BD31-4B8C-83A1-F6EECF244321}">
                <p14:modId xmlns:p14="http://schemas.microsoft.com/office/powerpoint/2010/main" val="3407605773"/>
              </p:ext>
            </p:extLst>
          </p:nvPr>
        </p:nvGraphicFramePr>
        <p:xfrm>
          <a:off x="3455468" y="1212849"/>
          <a:ext cx="6622183" cy="38404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83064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B849E-3BF5-538E-29E3-0ED3CC21D9D5}"/>
              </a:ext>
            </a:extLst>
          </p:cNvPr>
          <p:cNvSpPr>
            <a:spLocks noGrp="1"/>
          </p:cNvSpPr>
          <p:nvPr>
            <p:ph type="title"/>
          </p:nvPr>
        </p:nvSpPr>
        <p:spPr>
          <a:xfrm>
            <a:off x="2137558" y="225631"/>
            <a:ext cx="8918370" cy="1294412"/>
          </a:xfrm>
        </p:spPr>
        <p:txBody>
          <a:bodyPr>
            <a:normAutofit/>
          </a:bodyPr>
          <a:lstStyle/>
          <a:p>
            <a:r>
              <a:rPr lang="en-IN" sz="4400" dirty="0"/>
              <a:t>RESULTS</a:t>
            </a:r>
          </a:p>
        </p:txBody>
      </p:sp>
      <p:graphicFrame>
        <p:nvGraphicFramePr>
          <p:cNvPr id="4" name="Content Placeholder 3">
            <a:extLst>
              <a:ext uri="{FF2B5EF4-FFF2-40B4-BE49-F238E27FC236}">
                <a16:creationId xmlns:a16="http://schemas.microsoft.com/office/drawing/2014/main" id="{443BDEDF-B8BB-72F0-ADF4-40775964FB89}"/>
              </a:ext>
            </a:extLst>
          </p:cNvPr>
          <p:cNvGraphicFramePr>
            <a:graphicFrameLocks noGrp="1"/>
          </p:cNvGraphicFramePr>
          <p:nvPr>
            <p:ph idx="1"/>
            <p:extLst>
              <p:ext uri="{D42A27DB-BD31-4B8C-83A1-F6EECF244321}">
                <p14:modId xmlns:p14="http://schemas.microsoft.com/office/powerpoint/2010/main" val="1804643730"/>
              </p:ext>
            </p:extLst>
          </p:nvPr>
        </p:nvGraphicFramePr>
        <p:xfrm>
          <a:off x="2584655" y="1722438"/>
          <a:ext cx="8918370" cy="42989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39107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F1093-AF24-06E2-35C4-ABEDB45A9D95}"/>
              </a:ext>
            </a:extLst>
          </p:cNvPr>
          <p:cNvSpPr>
            <a:spLocks noGrp="1"/>
          </p:cNvSpPr>
          <p:nvPr>
            <p:ph type="title"/>
          </p:nvPr>
        </p:nvSpPr>
        <p:spPr>
          <a:xfrm>
            <a:off x="2790701" y="282039"/>
            <a:ext cx="7350826" cy="1309256"/>
          </a:xfrm>
        </p:spPr>
        <p:txBody>
          <a:bodyPr/>
          <a:lstStyle/>
          <a:p>
            <a:r>
              <a:rPr lang="en-IN" dirty="0"/>
              <a:t>CONCLUSION</a:t>
            </a:r>
          </a:p>
        </p:txBody>
      </p:sp>
      <p:sp>
        <p:nvSpPr>
          <p:cNvPr id="3" name="Content Placeholder 2">
            <a:extLst>
              <a:ext uri="{FF2B5EF4-FFF2-40B4-BE49-F238E27FC236}">
                <a16:creationId xmlns:a16="http://schemas.microsoft.com/office/drawing/2014/main" id="{4D258094-6E0D-3F7B-B0BD-27A74F184290}"/>
              </a:ext>
            </a:extLst>
          </p:cNvPr>
          <p:cNvSpPr>
            <a:spLocks noGrp="1"/>
          </p:cNvSpPr>
          <p:nvPr>
            <p:ph idx="1"/>
          </p:nvPr>
        </p:nvSpPr>
        <p:spPr>
          <a:xfrm>
            <a:off x="1484310" y="1935679"/>
            <a:ext cx="10018713" cy="4025734"/>
          </a:xfrm>
        </p:spPr>
        <p:txBody>
          <a:bodyPr>
            <a:normAutofit/>
          </a:bodyPr>
          <a:lstStyle/>
          <a:p>
            <a:r>
              <a:rPr lang="en-IN" sz="2800" dirty="0">
                <a:latin typeface="Times New Roman" panose="02020603050405020304" pitchFamily="18" charset="0"/>
                <a:cs typeface="Times New Roman" panose="02020603050405020304" pitchFamily="18" charset="0"/>
              </a:rPr>
              <a:t>I conclude that  with the employee performance analysis the most of the employee of the organisation are medium level performer with the help of excel graph diagram</a:t>
            </a:r>
          </a:p>
        </p:txBody>
      </p:sp>
    </p:spTree>
    <p:extLst>
      <p:ext uri="{BB962C8B-B14F-4D97-AF65-F5344CB8AC3E}">
        <p14:creationId xmlns:p14="http://schemas.microsoft.com/office/powerpoint/2010/main" val="2626955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9B23F-F37F-FE37-7BB5-19DA5CF4B00F}"/>
              </a:ext>
            </a:extLst>
          </p:cNvPr>
          <p:cNvSpPr>
            <a:spLocks noGrp="1"/>
          </p:cNvSpPr>
          <p:nvPr>
            <p:ph type="title"/>
          </p:nvPr>
        </p:nvSpPr>
        <p:spPr>
          <a:xfrm>
            <a:off x="685801" y="609600"/>
            <a:ext cx="10406742" cy="1456267"/>
          </a:xfrm>
        </p:spPr>
        <p:txBody>
          <a:bodyPr>
            <a:normAutofit/>
          </a:bodyPr>
          <a:lstStyle/>
          <a:p>
            <a:r>
              <a:rPr lang="en-IN" sz="4800" dirty="0">
                <a:latin typeface="Times New Roman" panose="02020603050405020304" pitchFamily="18" charset="0"/>
                <a:cs typeface="Times New Roman" panose="02020603050405020304" pitchFamily="18" charset="0"/>
              </a:rPr>
              <a:t>PROJECT TITLE</a:t>
            </a:r>
          </a:p>
        </p:txBody>
      </p:sp>
      <p:sp>
        <p:nvSpPr>
          <p:cNvPr id="3" name="Content Placeholder 2">
            <a:extLst>
              <a:ext uri="{FF2B5EF4-FFF2-40B4-BE49-F238E27FC236}">
                <a16:creationId xmlns:a16="http://schemas.microsoft.com/office/drawing/2014/main" id="{046B8BCF-B373-7D3F-0538-A5C79F7945BB}"/>
              </a:ext>
            </a:extLst>
          </p:cNvPr>
          <p:cNvSpPr>
            <a:spLocks noGrp="1"/>
          </p:cNvSpPr>
          <p:nvPr>
            <p:ph idx="1"/>
          </p:nvPr>
        </p:nvSpPr>
        <p:spPr>
          <a:xfrm>
            <a:off x="968829" y="2383971"/>
            <a:ext cx="9764485" cy="2090057"/>
          </a:xfrm>
        </p:spPr>
        <p:txBody>
          <a:bodyPr>
            <a:normAutofit/>
          </a:bodyPr>
          <a:lstStyle/>
          <a:p>
            <a:pPr marL="0" indent="0">
              <a:buNone/>
            </a:pPr>
            <a:r>
              <a:rPr lang="en-IN" sz="4400" dirty="0">
                <a:latin typeface="Times New Roman" panose="02020603050405020304" pitchFamily="18" charset="0"/>
                <a:cs typeface="Times New Roman" panose="02020603050405020304" pitchFamily="18" charset="0"/>
              </a:rPr>
              <a:t>Employee Performance Analysis using Excel</a:t>
            </a:r>
          </a:p>
        </p:txBody>
      </p:sp>
    </p:spTree>
    <p:extLst>
      <p:ext uri="{BB962C8B-B14F-4D97-AF65-F5344CB8AC3E}">
        <p14:creationId xmlns:p14="http://schemas.microsoft.com/office/powerpoint/2010/main" val="1175033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D79B0-4489-280F-8088-707F5A7D3C91}"/>
              </a:ext>
            </a:extLst>
          </p:cNvPr>
          <p:cNvSpPr>
            <a:spLocks noGrp="1"/>
          </p:cNvSpPr>
          <p:nvPr>
            <p:ph type="title"/>
          </p:nvPr>
        </p:nvSpPr>
        <p:spPr>
          <a:xfrm>
            <a:off x="1484311" y="337458"/>
            <a:ext cx="10018713" cy="1393371"/>
          </a:xfrm>
        </p:spPr>
        <p:txBody>
          <a:bodyPr>
            <a:normAutofit/>
          </a:bodyPr>
          <a:lstStyle/>
          <a:p>
            <a:pPr algn="l"/>
            <a:r>
              <a:rPr lang="en-IN" sz="4800"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978045CD-F6A6-0C76-C398-E3B9EDC483FF}"/>
              </a:ext>
            </a:extLst>
          </p:cNvPr>
          <p:cNvSpPr>
            <a:spLocks noGrp="1"/>
          </p:cNvSpPr>
          <p:nvPr>
            <p:ph idx="1"/>
          </p:nvPr>
        </p:nvSpPr>
        <p:spPr>
          <a:xfrm>
            <a:off x="3429000" y="1632856"/>
            <a:ext cx="7848600" cy="4158343"/>
          </a:xfrm>
        </p:spPr>
        <p:txBody>
          <a:bodyPr>
            <a:normAutofit fontScale="85000" lnSpcReduction="20000"/>
          </a:bodyPr>
          <a:lstStyle/>
          <a:p>
            <a:pPr marL="0" indent="0" algn="just">
              <a:buNone/>
            </a:pPr>
            <a:r>
              <a:rPr lang="en-IN" sz="3200" dirty="0">
                <a:latin typeface="Times New Roman" panose="02020603050405020304" pitchFamily="18" charset="0"/>
                <a:cs typeface="Times New Roman" panose="02020603050405020304" pitchFamily="18" charset="0"/>
              </a:rPr>
              <a:t>   1.Problem Statement</a:t>
            </a:r>
          </a:p>
          <a:p>
            <a:pPr marL="0" indent="0" algn="just">
              <a:buNone/>
            </a:pPr>
            <a:r>
              <a:rPr lang="en-IN" sz="3200" dirty="0">
                <a:latin typeface="Times New Roman" panose="02020603050405020304" pitchFamily="18" charset="0"/>
                <a:cs typeface="Times New Roman" panose="02020603050405020304" pitchFamily="18" charset="0"/>
              </a:rPr>
              <a:t>   2.Project Overview</a:t>
            </a:r>
          </a:p>
          <a:p>
            <a:pPr marL="0" indent="0" algn="just">
              <a:buNone/>
            </a:pPr>
            <a:r>
              <a:rPr lang="en-IN" sz="3200" dirty="0">
                <a:latin typeface="Times New Roman" panose="02020603050405020304" pitchFamily="18" charset="0"/>
                <a:cs typeface="Times New Roman" panose="02020603050405020304" pitchFamily="18" charset="0"/>
              </a:rPr>
              <a:t>   3.End Users</a:t>
            </a:r>
          </a:p>
          <a:p>
            <a:pPr marL="0" indent="0" algn="just">
              <a:buNone/>
            </a:pPr>
            <a:r>
              <a:rPr lang="en-IN" sz="3200" dirty="0">
                <a:latin typeface="Times New Roman" panose="02020603050405020304" pitchFamily="18" charset="0"/>
                <a:cs typeface="Times New Roman" panose="02020603050405020304" pitchFamily="18" charset="0"/>
              </a:rPr>
              <a:t>   4.Our Solution and Proposition</a:t>
            </a:r>
          </a:p>
          <a:p>
            <a:pPr marL="0" indent="0" algn="just">
              <a:buNone/>
            </a:pPr>
            <a:r>
              <a:rPr lang="en-IN" sz="3200" dirty="0">
                <a:latin typeface="Times New Roman" panose="02020603050405020304" pitchFamily="18" charset="0"/>
                <a:cs typeface="Times New Roman" panose="02020603050405020304" pitchFamily="18" charset="0"/>
              </a:rPr>
              <a:t>   5.Dataset Description</a:t>
            </a:r>
          </a:p>
          <a:p>
            <a:pPr marL="0" indent="0" algn="just">
              <a:buNone/>
            </a:pPr>
            <a:r>
              <a:rPr lang="en-IN" sz="3200" dirty="0">
                <a:latin typeface="Times New Roman" panose="02020603050405020304" pitchFamily="18" charset="0"/>
                <a:cs typeface="Times New Roman" panose="02020603050405020304" pitchFamily="18" charset="0"/>
              </a:rPr>
              <a:t>   6.Modelling Approach</a:t>
            </a:r>
          </a:p>
          <a:p>
            <a:pPr marL="0" indent="0" algn="just">
              <a:buNone/>
            </a:pPr>
            <a:r>
              <a:rPr lang="en-IN" sz="3200" dirty="0">
                <a:latin typeface="Times New Roman" panose="02020603050405020304" pitchFamily="18" charset="0"/>
                <a:cs typeface="Times New Roman" panose="02020603050405020304" pitchFamily="18" charset="0"/>
              </a:rPr>
              <a:t>   7.Results and Discussion</a:t>
            </a:r>
          </a:p>
          <a:p>
            <a:pPr marL="0" indent="0" algn="just">
              <a:buNone/>
            </a:pPr>
            <a:r>
              <a:rPr lang="en-IN" sz="3200" dirty="0">
                <a:latin typeface="Times New Roman" panose="02020603050405020304" pitchFamily="18" charset="0"/>
                <a:cs typeface="Times New Roman" panose="02020603050405020304" pitchFamily="18" charset="0"/>
              </a:rPr>
              <a:t>   8.Conclusion </a:t>
            </a:r>
          </a:p>
        </p:txBody>
      </p:sp>
    </p:spTree>
    <p:extLst>
      <p:ext uri="{BB962C8B-B14F-4D97-AF65-F5344CB8AC3E}">
        <p14:creationId xmlns:p14="http://schemas.microsoft.com/office/powerpoint/2010/main" val="1516856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34F76-CD46-AF27-F3A9-20700B7133C7}"/>
              </a:ext>
            </a:extLst>
          </p:cNvPr>
          <p:cNvSpPr>
            <a:spLocks noGrp="1"/>
          </p:cNvSpPr>
          <p:nvPr>
            <p:ph type="title"/>
          </p:nvPr>
        </p:nvSpPr>
        <p:spPr>
          <a:xfrm>
            <a:off x="2634343" y="141514"/>
            <a:ext cx="6934200" cy="729343"/>
          </a:xfrm>
        </p:spPr>
        <p:txBody>
          <a:bodyPr>
            <a:normAutofit fontScale="90000"/>
          </a:bodyPr>
          <a:lstStyle/>
          <a:p>
            <a:r>
              <a:rPr lang="en-IN" sz="4800"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99A96200-1425-3DB0-D74B-00C810F3A24F}"/>
              </a:ext>
            </a:extLst>
          </p:cNvPr>
          <p:cNvSpPr>
            <a:spLocks noGrp="1"/>
          </p:cNvSpPr>
          <p:nvPr>
            <p:ph idx="1"/>
          </p:nvPr>
        </p:nvSpPr>
        <p:spPr>
          <a:xfrm>
            <a:off x="1484310" y="2144486"/>
            <a:ext cx="10018713" cy="4571999"/>
          </a:xfrm>
        </p:spPr>
        <p:txBody>
          <a:bodyPr>
            <a:normAutofit fontScale="92500"/>
          </a:bodyPr>
          <a:lstStyle/>
          <a:p>
            <a:pPr marL="0" indent="0">
              <a:buNone/>
            </a:pPr>
            <a:r>
              <a:rPr lang="en-IN" sz="2800" dirty="0">
                <a:latin typeface="Times New Roman" panose="02020603050405020304" pitchFamily="18" charset="0"/>
                <a:cs typeface="Times New Roman" panose="02020603050405020304" pitchFamily="18" charset="0"/>
              </a:rPr>
              <a:t>      The purpose of calculating employee performance is to help both the company and the employee in a number of ways.</a:t>
            </a:r>
          </a:p>
          <a:p>
            <a:pPr marL="0" indent="0">
              <a:buNone/>
            </a:pPr>
            <a:r>
              <a:rPr lang="en-IN" sz="2800" dirty="0">
                <a:latin typeface="Times New Roman" panose="02020603050405020304" pitchFamily="18" charset="0"/>
                <a:cs typeface="Times New Roman" panose="02020603050405020304" pitchFamily="18" charset="0"/>
              </a:rPr>
              <a:t>IDENTIFYING STRENGTHS AND WEAKNESS: </a:t>
            </a:r>
            <a:r>
              <a:rPr lang="en-IN" dirty="0">
                <a:latin typeface="Times New Roman" panose="02020603050405020304" pitchFamily="18" charset="0"/>
                <a:cs typeface="Times New Roman" panose="02020603050405020304" pitchFamily="18" charset="0"/>
              </a:rPr>
              <a:t>Performance reviews can help employees understand their strengths and weaknesses , and what’s expected of them.</a:t>
            </a:r>
          </a:p>
          <a:p>
            <a:pPr marL="0" indent="0">
              <a:buNone/>
            </a:pPr>
            <a:r>
              <a:rPr lang="en-IN" sz="2800" dirty="0">
                <a:latin typeface="Times New Roman" panose="02020603050405020304" pitchFamily="18" charset="0"/>
                <a:cs typeface="Times New Roman" panose="02020603050405020304" pitchFamily="18" charset="0"/>
              </a:rPr>
              <a:t> IDENTIFYING LOW PERFORMER: performer evaluation can help companies identify low performers who can have the opposite effect of high performers.</a:t>
            </a:r>
          </a:p>
          <a:p>
            <a:pPr marL="0" indent="0">
              <a:buNone/>
            </a:pPr>
            <a:r>
              <a:rPr lang="en-IN" sz="2800" dirty="0">
                <a:latin typeface="Times New Roman" panose="02020603050405020304" pitchFamily="18" charset="0"/>
                <a:cs typeface="Times New Roman" panose="02020603050405020304" pitchFamily="18" charset="0"/>
              </a:rPr>
              <a:t>IDENTIFYING HIGH PERFORMERS: </a:t>
            </a:r>
            <a:r>
              <a:rPr lang="en-IN" dirty="0">
                <a:latin typeface="Times New Roman" panose="02020603050405020304" pitchFamily="18" charset="0"/>
                <a:cs typeface="Times New Roman" panose="02020603050405020304" pitchFamily="18" charset="0"/>
              </a:rPr>
              <a:t>performance evaluations can help companies identify high performers who can help the company achieve goals faster  </a:t>
            </a:r>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3894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43BBD-07D3-FA5D-E151-AB51E5CE0653}"/>
              </a:ext>
            </a:extLst>
          </p:cNvPr>
          <p:cNvSpPr>
            <a:spLocks noGrp="1"/>
          </p:cNvSpPr>
          <p:nvPr>
            <p:ph type="title"/>
          </p:nvPr>
        </p:nvSpPr>
        <p:spPr>
          <a:xfrm>
            <a:off x="1484311" y="239487"/>
            <a:ext cx="10018713" cy="1066800"/>
          </a:xfrm>
        </p:spPr>
        <p:txBody>
          <a:bodyPr/>
          <a:lstStyle/>
          <a:p>
            <a:r>
              <a:rPr lang="en-IN" dirty="0">
                <a:latin typeface="Times New Roman" panose="02020603050405020304" pitchFamily="18" charset="0"/>
                <a:cs typeface="Times New Roman" panose="02020603050405020304" pitchFamily="18" charset="0"/>
              </a:rPr>
              <a:t>PROJECT OVERVIEW</a:t>
            </a:r>
          </a:p>
        </p:txBody>
      </p:sp>
      <p:sp>
        <p:nvSpPr>
          <p:cNvPr id="3" name="Content Placeholder 2">
            <a:extLst>
              <a:ext uri="{FF2B5EF4-FFF2-40B4-BE49-F238E27FC236}">
                <a16:creationId xmlns:a16="http://schemas.microsoft.com/office/drawing/2014/main" id="{822CF8FD-670B-D934-74A9-C738086F532B}"/>
              </a:ext>
            </a:extLst>
          </p:cNvPr>
          <p:cNvSpPr>
            <a:spLocks noGrp="1"/>
          </p:cNvSpPr>
          <p:nvPr>
            <p:ph idx="1"/>
          </p:nvPr>
        </p:nvSpPr>
        <p:spPr>
          <a:xfrm>
            <a:off x="1484310" y="1306286"/>
            <a:ext cx="10018713" cy="4746171"/>
          </a:xfrm>
        </p:spPr>
        <p:txBody>
          <a:bodyPr>
            <a:normAutofit/>
          </a:bodyPr>
          <a:lstStyle/>
          <a:p>
            <a:pPr marL="0" indent="0">
              <a:buNone/>
            </a:pPr>
            <a:r>
              <a:rPr lang="en-IN" dirty="0"/>
              <a:t>DATA ANALYSIS : Employee data analysis, also known as HR data analytics or people analytics, is the process of gathering, analysing, and interpreting data  about an organisation workforce.</a:t>
            </a:r>
          </a:p>
          <a:p>
            <a:pPr marL="0" indent="0">
              <a:buNone/>
            </a:pPr>
            <a:r>
              <a:rPr lang="en-IN" dirty="0"/>
              <a:t>           analysis the performance of an employee by considering various  factors like performance ,employee status employee type, current employee rating, performance score, gender, achievement. </a:t>
            </a:r>
          </a:p>
          <a:p>
            <a:pPr marL="0" indent="0">
              <a:buNone/>
            </a:pPr>
            <a:r>
              <a:rPr lang="en-IN" dirty="0"/>
              <a:t>             In order to identify the trends and patterns of different category of the employees like high, medium , low with using the current employee rating.</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442245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168AC-B14E-F632-FECF-5E9EE1B25999}"/>
              </a:ext>
            </a:extLst>
          </p:cNvPr>
          <p:cNvSpPr>
            <a:spLocks noGrp="1"/>
          </p:cNvSpPr>
          <p:nvPr>
            <p:ph type="title"/>
          </p:nvPr>
        </p:nvSpPr>
        <p:spPr>
          <a:xfrm>
            <a:off x="1484311" y="685801"/>
            <a:ext cx="10018713" cy="1077686"/>
          </a:xfrm>
        </p:spPr>
        <p:txBody>
          <a:bodyPr/>
          <a:lstStyle/>
          <a:p>
            <a:r>
              <a:rPr lang="en-IN" dirty="0">
                <a:latin typeface="Times New Roman" panose="02020603050405020304" pitchFamily="18" charset="0"/>
                <a:cs typeface="Times New Roman" panose="02020603050405020304" pitchFamily="18" charset="0"/>
              </a:rPr>
              <a:t>WHO ARE THE END USERS</a:t>
            </a:r>
          </a:p>
        </p:txBody>
      </p:sp>
      <p:sp>
        <p:nvSpPr>
          <p:cNvPr id="3" name="Content Placeholder 2">
            <a:extLst>
              <a:ext uri="{FF2B5EF4-FFF2-40B4-BE49-F238E27FC236}">
                <a16:creationId xmlns:a16="http://schemas.microsoft.com/office/drawing/2014/main" id="{4836B335-624D-A87F-2A7C-4908524C422B}"/>
              </a:ext>
            </a:extLst>
          </p:cNvPr>
          <p:cNvSpPr>
            <a:spLocks noGrp="1"/>
          </p:cNvSpPr>
          <p:nvPr>
            <p:ph idx="1"/>
          </p:nvPr>
        </p:nvSpPr>
        <p:spPr>
          <a:xfrm>
            <a:off x="1484310" y="1763487"/>
            <a:ext cx="10018713" cy="4027713"/>
          </a:xfrm>
        </p:spPr>
        <p:txBody>
          <a:bodyPr>
            <a:normAutofit/>
          </a:bodyPr>
          <a:lstStyle/>
          <a:p>
            <a:pPr marL="0" indent="0" algn="just">
              <a:buNone/>
            </a:pPr>
            <a:r>
              <a:rPr lang="en-IN" sz="2800" dirty="0"/>
              <a:t>                                                         1.Organisation</a:t>
            </a:r>
          </a:p>
          <a:p>
            <a:pPr marL="0" indent="0" algn="just">
              <a:buNone/>
            </a:pPr>
            <a:r>
              <a:rPr lang="en-IN" sz="2800" dirty="0"/>
              <a:t>                                                         2.Employees</a:t>
            </a:r>
          </a:p>
          <a:p>
            <a:pPr marL="0" indent="0" algn="just">
              <a:buNone/>
            </a:pPr>
            <a:r>
              <a:rPr lang="en-IN" sz="2800" dirty="0"/>
              <a:t>                                                         3.Empolyer</a:t>
            </a:r>
          </a:p>
          <a:p>
            <a:pPr marL="0" indent="0" algn="just">
              <a:buNone/>
            </a:pPr>
            <a:r>
              <a:rPr lang="en-IN" sz="2800" dirty="0"/>
              <a:t>                                                         4.Manager</a:t>
            </a:r>
          </a:p>
          <a:p>
            <a:pPr marL="0" indent="0" algn="just">
              <a:buNone/>
            </a:pPr>
            <a:r>
              <a:rPr lang="en-IN" sz="2800" dirty="0"/>
              <a:t>                                                         5.Board of director</a:t>
            </a:r>
          </a:p>
        </p:txBody>
      </p:sp>
    </p:spTree>
    <p:extLst>
      <p:ext uri="{BB962C8B-B14F-4D97-AF65-F5344CB8AC3E}">
        <p14:creationId xmlns:p14="http://schemas.microsoft.com/office/powerpoint/2010/main" val="2296885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32F6E-C048-46EC-3837-A58E585EE9A2}"/>
              </a:ext>
            </a:extLst>
          </p:cNvPr>
          <p:cNvSpPr>
            <a:spLocks noGrp="1"/>
          </p:cNvSpPr>
          <p:nvPr>
            <p:ph type="title"/>
          </p:nvPr>
        </p:nvSpPr>
        <p:spPr>
          <a:xfrm>
            <a:off x="1484311" y="402772"/>
            <a:ext cx="9194575" cy="936171"/>
          </a:xfrm>
        </p:spPr>
        <p:txBody>
          <a:bodyPr>
            <a:noAutofit/>
          </a:bodyPr>
          <a:lstStyle/>
          <a:p>
            <a:r>
              <a:rPr lang="en-IN" sz="3200" dirty="0">
                <a:latin typeface="Times New Roman" panose="02020603050405020304" pitchFamily="18" charset="0"/>
                <a:cs typeface="Times New Roman" panose="02020603050405020304" pitchFamily="18" charset="0"/>
              </a:rPr>
              <a:t>OUR SOLUTION AND ITS VALUE PROPOSITION</a:t>
            </a:r>
          </a:p>
        </p:txBody>
      </p:sp>
      <p:sp>
        <p:nvSpPr>
          <p:cNvPr id="3" name="Content Placeholder 2">
            <a:extLst>
              <a:ext uri="{FF2B5EF4-FFF2-40B4-BE49-F238E27FC236}">
                <a16:creationId xmlns:a16="http://schemas.microsoft.com/office/drawing/2014/main" id="{7258B887-895D-A80B-0C15-54BA27A86DBF}"/>
              </a:ext>
            </a:extLst>
          </p:cNvPr>
          <p:cNvSpPr>
            <a:spLocks noGrp="1"/>
          </p:cNvSpPr>
          <p:nvPr>
            <p:ph idx="1"/>
          </p:nvPr>
        </p:nvSpPr>
        <p:spPr>
          <a:xfrm>
            <a:off x="1484310" y="1338943"/>
            <a:ext cx="10018713" cy="4452257"/>
          </a:xfrm>
        </p:spPr>
        <p:txBody>
          <a:bodyPr>
            <a:normAutofit lnSpcReduction="10000"/>
          </a:bodyPr>
          <a:lstStyle/>
          <a:p>
            <a:r>
              <a:rPr lang="en-IN" sz="2800" dirty="0"/>
              <a:t>CONDITIONAL FORMATTING: conditional formatting is useful to find out the missing data.</a:t>
            </a:r>
          </a:p>
          <a:p>
            <a:r>
              <a:rPr lang="en-IN" sz="2800" dirty="0"/>
              <a:t>FILTERING : filtering is useful to remove the blank option.</a:t>
            </a:r>
          </a:p>
          <a:p>
            <a:r>
              <a:rPr lang="en-IN" sz="2800" dirty="0"/>
              <a:t>FORMULA: formula is useful to calculate the performance level of the employees</a:t>
            </a:r>
          </a:p>
          <a:p>
            <a:r>
              <a:rPr lang="en-IN" sz="2800" dirty="0"/>
              <a:t>PIVOT TABLE: pivot table is gives a clear summary of the employee performance level.</a:t>
            </a:r>
          </a:p>
          <a:p>
            <a:r>
              <a:rPr lang="en-IN" sz="2800" dirty="0"/>
              <a:t>GRAGH : </a:t>
            </a:r>
            <a:r>
              <a:rPr lang="en-IN" sz="2800" dirty="0" err="1"/>
              <a:t>gragh</a:t>
            </a:r>
            <a:r>
              <a:rPr lang="en-IN" sz="2800" dirty="0"/>
              <a:t> which gives clear clarity about the employee performance level( very high , high , low)  </a:t>
            </a:r>
          </a:p>
        </p:txBody>
      </p:sp>
    </p:spTree>
    <p:extLst>
      <p:ext uri="{BB962C8B-B14F-4D97-AF65-F5344CB8AC3E}">
        <p14:creationId xmlns:p14="http://schemas.microsoft.com/office/powerpoint/2010/main" val="2243347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2EE62-7FA2-554C-2BA7-FDD7C6A33BA8}"/>
              </a:ext>
            </a:extLst>
          </p:cNvPr>
          <p:cNvSpPr>
            <a:spLocks noGrp="1"/>
          </p:cNvSpPr>
          <p:nvPr>
            <p:ph type="title"/>
          </p:nvPr>
        </p:nvSpPr>
        <p:spPr>
          <a:xfrm>
            <a:off x="1484311" y="1"/>
            <a:ext cx="10018713" cy="1077686"/>
          </a:xfrm>
        </p:spPr>
        <p:txBody>
          <a:bodyPr/>
          <a:lstStyle/>
          <a:p>
            <a:r>
              <a:rPr lang="en-IN" sz="4400" dirty="0">
                <a:latin typeface="Times New Roman" panose="02020603050405020304" pitchFamily="18" charset="0"/>
                <a:cs typeface="Times New Roman" panose="02020603050405020304" pitchFamily="18" charset="0"/>
              </a:rPr>
              <a:t>DATA</a:t>
            </a:r>
            <a:r>
              <a:rPr lang="en-IN" dirty="0">
                <a:latin typeface="Times New Roman" panose="02020603050405020304" pitchFamily="18" charset="0"/>
                <a:cs typeface="Times New Roman" panose="02020603050405020304" pitchFamily="18" charset="0"/>
              </a:rPr>
              <a:t> DESCRIPTION </a:t>
            </a:r>
          </a:p>
        </p:txBody>
      </p:sp>
      <p:sp>
        <p:nvSpPr>
          <p:cNvPr id="3" name="Content Placeholder 2">
            <a:extLst>
              <a:ext uri="{FF2B5EF4-FFF2-40B4-BE49-F238E27FC236}">
                <a16:creationId xmlns:a16="http://schemas.microsoft.com/office/drawing/2014/main" id="{50C90E44-90E4-D8A6-88C0-07DC9FE842E0}"/>
              </a:ext>
            </a:extLst>
          </p:cNvPr>
          <p:cNvSpPr>
            <a:spLocks noGrp="1"/>
          </p:cNvSpPr>
          <p:nvPr>
            <p:ph idx="1"/>
          </p:nvPr>
        </p:nvSpPr>
        <p:spPr>
          <a:xfrm>
            <a:off x="1484311" y="1295399"/>
            <a:ext cx="9621045" cy="5464629"/>
          </a:xfrm>
        </p:spPr>
        <p:txBody>
          <a:bodyPr>
            <a:normAutofit fontScale="70000" lnSpcReduction="20000"/>
          </a:bodyPr>
          <a:lstStyle/>
          <a:p>
            <a:r>
              <a:rPr lang="en-IN" sz="3100" dirty="0"/>
              <a:t>EMPLOYEE DATASET COLLECTION:  EDUNET  Foundation</a:t>
            </a:r>
          </a:p>
          <a:p>
            <a:r>
              <a:rPr lang="en-IN" sz="3100" dirty="0"/>
              <a:t>In that dataset there are 26 features </a:t>
            </a:r>
          </a:p>
          <a:p>
            <a:r>
              <a:rPr lang="en-IN" sz="3100" dirty="0"/>
              <a:t>Which I used in that dataset is 11 features </a:t>
            </a:r>
          </a:p>
          <a:p>
            <a:r>
              <a:rPr lang="en-IN" sz="3100" dirty="0"/>
              <a:t>EMPLOYEE ID : numerical format</a:t>
            </a:r>
          </a:p>
          <a:p>
            <a:r>
              <a:rPr lang="en-IN" sz="3100" dirty="0"/>
              <a:t>FIRST NAME: text format</a:t>
            </a:r>
          </a:p>
          <a:p>
            <a:r>
              <a:rPr lang="en-IN" sz="3100" dirty="0"/>
              <a:t>LAST NAME: text format</a:t>
            </a:r>
          </a:p>
          <a:p>
            <a:r>
              <a:rPr lang="en-IN" sz="3100" dirty="0"/>
              <a:t>BUSINESS UNIT: text format </a:t>
            </a:r>
          </a:p>
          <a:p>
            <a:r>
              <a:rPr lang="en-IN" sz="3100" dirty="0"/>
              <a:t>EMPLOYEE STATUS: text format</a:t>
            </a:r>
          </a:p>
          <a:p>
            <a:r>
              <a:rPr lang="en-IN" sz="3100" dirty="0"/>
              <a:t>EMPLOYEE TYPE : text format</a:t>
            </a:r>
          </a:p>
          <a:p>
            <a:r>
              <a:rPr lang="en-IN" sz="3100" dirty="0"/>
              <a:t>EMPLOYEE CLASSIFICATION TYPE : text format</a:t>
            </a:r>
          </a:p>
          <a:p>
            <a:r>
              <a:rPr lang="en-IN" sz="3100" dirty="0"/>
              <a:t>GENDER: text format</a:t>
            </a:r>
          </a:p>
          <a:p>
            <a:r>
              <a:rPr lang="en-IN" sz="3100" dirty="0"/>
              <a:t>PERFORMANCE SCORE: text format</a:t>
            </a:r>
          </a:p>
          <a:p>
            <a:r>
              <a:rPr lang="en-IN" sz="3100" dirty="0"/>
              <a:t>PERFORMANCE LEVEL :numerical format</a:t>
            </a:r>
          </a:p>
          <a:p>
            <a:endParaRPr lang="en-IN" dirty="0"/>
          </a:p>
        </p:txBody>
      </p:sp>
    </p:spTree>
    <p:extLst>
      <p:ext uri="{BB962C8B-B14F-4D97-AF65-F5344CB8AC3E}">
        <p14:creationId xmlns:p14="http://schemas.microsoft.com/office/powerpoint/2010/main" val="2861622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C6437-5FCF-536B-2B1C-09CD3B2CF4A7}"/>
              </a:ext>
            </a:extLst>
          </p:cNvPr>
          <p:cNvSpPr>
            <a:spLocks noGrp="1"/>
          </p:cNvSpPr>
          <p:nvPr>
            <p:ph type="title"/>
          </p:nvPr>
        </p:nvSpPr>
        <p:spPr>
          <a:xfrm>
            <a:off x="1484311" y="685801"/>
            <a:ext cx="10018713" cy="838200"/>
          </a:xfrm>
        </p:spPr>
        <p:txBody>
          <a:bodyPr>
            <a:normAutofit/>
          </a:bodyPr>
          <a:lstStyle/>
          <a:p>
            <a:r>
              <a:rPr lang="en-IN" sz="4400" dirty="0">
                <a:latin typeface="Times New Roman" panose="02020603050405020304" pitchFamily="18" charset="0"/>
                <a:cs typeface="Times New Roman" panose="02020603050405020304" pitchFamily="18" charset="0"/>
              </a:rPr>
              <a:t>THE”WOW”IN OUR SOLUTION</a:t>
            </a:r>
          </a:p>
        </p:txBody>
      </p:sp>
      <p:sp>
        <p:nvSpPr>
          <p:cNvPr id="3" name="Content Placeholder 2">
            <a:extLst>
              <a:ext uri="{FF2B5EF4-FFF2-40B4-BE49-F238E27FC236}">
                <a16:creationId xmlns:a16="http://schemas.microsoft.com/office/drawing/2014/main" id="{E341C851-1608-05C6-ED0F-89D7A6A2A928}"/>
              </a:ext>
            </a:extLst>
          </p:cNvPr>
          <p:cNvSpPr>
            <a:spLocks noGrp="1"/>
          </p:cNvSpPr>
          <p:nvPr>
            <p:ph idx="1"/>
          </p:nvPr>
        </p:nvSpPr>
        <p:spPr>
          <a:xfrm>
            <a:off x="1484310" y="1676401"/>
            <a:ext cx="10018713" cy="4114800"/>
          </a:xfrm>
        </p:spPr>
        <p:txBody>
          <a:bodyPr/>
          <a:lstStyle/>
          <a:p>
            <a:pPr marL="0" indent="0">
              <a:buNone/>
            </a:pPr>
            <a:r>
              <a:rPr lang="en-IN" sz="2800" dirty="0">
                <a:latin typeface="Times New Roman" panose="02020603050405020304" pitchFamily="18" charset="0"/>
                <a:cs typeface="Times New Roman" panose="02020603050405020304" pitchFamily="18" charset="0"/>
              </a:rPr>
              <a:t>                     PERFORMANCE LEVEL=IFS(z8&gt;=5,”VERY HIGH”,Z8&gt;=4,”HIGH”,Z8&gt;=3,”MED”,TRUE,”LOW”)</a:t>
            </a:r>
            <a:endParaRPr lang="en-IN" dirty="0"/>
          </a:p>
        </p:txBody>
      </p:sp>
    </p:spTree>
    <p:extLst>
      <p:ext uri="{BB962C8B-B14F-4D97-AF65-F5344CB8AC3E}">
        <p14:creationId xmlns:p14="http://schemas.microsoft.com/office/powerpoint/2010/main" val="30366177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203</TotalTime>
  <Words>685</Words>
  <Application>Microsoft Office PowerPoint</Application>
  <PresentationFormat>Widescreen</PresentationFormat>
  <Paragraphs>68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Corbel</vt:lpstr>
      <vt:lpstr>Times New Roman</vt:lpstr>
      <vt:lpstr>Parallax</vt:lpstr>
      <vt:lpstr>EMPLOYEE DATA ANALYSIS USING EXCEL</vt:lpstr>
      <vt:lpstr>PROJECT TITLE</vt:lpstr>
      <vt:lpstr>AGENDA:</vt:lpstr>
      <vt:lpstr>PROBLEM STATEMENT</vt:lpstr>
      <vt:lpstr>PROJECT OVERVIEW</vt:lpstr>
      <vt:lpstr>WHO ARE THE END USERS</vt:lpstr>
      <vt:lpstr>OUR SOLUTION AND ITS VALUE PROPOSITION</vt:lpstr>
      <vt:lpstr>DATA DESCRIPTION </vt:lpstr>
      <vt:lpstr>THE”WOW”IN OUR SOLUTION</vt:lpstr>
      <vt:lpstr>MODELLING</vt:lpstr>
      <vt:lpstr>MODELLING </vt:lpstr>
      <vt:lpstr>RESULTS</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Manikandan V</dc:creator>
  <cp:lastModifiedBy>Manikandan V</cp:lastModifiedBy>
  <cp:revision>1</cp:revision>
  <dcterms:created xsi:type="dcterms:W3CDTF">2024-08-31T07:29:07Z</dcterms:created>
  <dcterms:modified xsi:type="dcterms:W3CDTF">2024-08-31T11:00:18Z</dcterms:modified>
</cp:coreProperties>
</file>