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2: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 name="Google Shape;20;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hyperlink" Target="http://ab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 name="Google Shape;59;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 name="Google Shape;60;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 name="Google Shape;61;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 name="Google Shape;62;p7"/>
          <p:cNvSpPr txBox="1"/>
          <p:nvPr/>
        </p:nvSpPr>
        <p:spPr>
          <a:xfrm>
            <a:off x="5795145" y="2027200"/>
            <a:ext cx="39102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SUBAN SRI R</a:t>
            </a:r>
            <a:endParaRPr sz="3200">
              <a:latin typeface="Trebuchet MS"/>
              <a:ea typeface="Trebuchet MS"/>
              <a:cs typeface="Trebuchet MS"/>
              <a:sym typeface="Trebuchet MS"/>
            </a:endParaRPr>
          </a:p>
        </p:txBody>
      </p:sp>
      <p:sp>
        <p:nvSpPr>
          <p:cNvPr id="63" name="Google Shape;63;p7"/>
          <p:cNvSpPr txBox="1"/>
          <p:nvPr/>
        </p:nvSpPr>
        <p:spPr>
          <a:xfrm>
            <a:off x="6584870" y="2628897"/>
            <a:ext cx="18594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6" name="Google Shape;66;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9" name="Google Shape;19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00" name="Google Shape;200;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02" name="Google Shape;202;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3" name="Google Shape;203;p16"/>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04" name="Google Shape;204;p16"/>
          <p:cNvSpPr txBox="1"/>
          <p:nvPr/>
        </p:nvSpPr>
        <p:spPr>
          <a:xfrm>
            <a:off x="1219200" y="1447800"/>
            <a:ext cx="8224800" cy="1323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600"/>
              <a:t>The result of the project would be an enhanced multi-class weather classification system that leverages Generative Adversarial Networks (GANs). This approach scales well, adapts to a variety of datasets, and makes an accurate distinction between visually comparable meteorological conditions. Users gain from robustness, less labeling work, and better weather forecasts.</a:t>
            </a:r>
            <a:endParaRPr sz="1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73" name="Google Shape;73;p8"/>
          <p:cNvGrpSpPr/>
          <p:nvPr/>
        </p:nvGrpSpPr>
        <p:grpSpPr>
          <a:xfrm>
            <a:off x="7448612" y="0"/>
            <a:ext cx="4743796" cy="6858466"/>
            <a:chOff x="7448612" y="0"/>
            <a:chExt cx="4743796" cy="6858466"/>
          </a:xfrm>
        </p:grpSpPr>
        <p:sp>
          <p:nvSpPr>
            <p:cNvPr id="74" name="Google Shape;74;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3" name="Google Shape;83;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 name="Google Shape;84;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 name="Google Shape;85;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 name="Google Shape;86;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7" name="Google Shape;87;p8"/>
          <p:cNvSpPr txBox="1"/>
          <p:nvPr>
            <p:ph type="title"/>
          </p:nvPr>
        </p:nvSpPr>
        <p:spPr>
          <a:xfrm>
            <a:off x="558165" y="385444"/>
            <a:ext cx="9764400" cy="10809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b="0" lang="en-US" sz="4000"/>
              <a:t>PROJECT TITLE</a:t>
            </a:r>
            <a:endParaRPr sz="4000"/>
          </a:p>
        </p:txBody>
      </p:sp>
      <p:grpSp>
        <p:nvGrpSpPr>
          <p:cNvPr id="88" name="Google Shape;88;p8"/>
          <p:cNvGrpSpPr/>
          <p:nvPr/>
        </p:nvGrpSpPr>
        <p:grpSpPr>
          <a:xfrm>
            <a:off x="466725" y="6410325"/>
            <a:ext cx="3705225" cy="295275"/>
            <a:chOff x="466725" y="6410325"/>
            <a:chExt cx="3705225" cy="295275"/>
          </a:xfrm>
        </p:grpSpPr>
        <p:pic>
          <p:nvPicPr>
            <p:cNvPr id="89" name="Google Shape;89;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0" name="Google Shape;90;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1" name="Google Shape;91;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2" name="Google Shape;92;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93" name="Google Shape;93;p8"/>
          <p:cNvSpPr txBox="1"/>
          <p:nvPr/>
        </p:nvSpPr>
        <p:spPr>
          <a:xfrm>
            <a:off x="1203150" y="2590800"/>
            <a:ext cx="8174400" cy="954300"/>
          </a:xfrm>
          <a:prstGeom prst="rect">
            <a:avLst/>
          </a:prstGeom>
          <a:noFill/>
          <a:ln>
            <a:noFill/>
          </a:ln>
        </p:spPr>
        <p:txBody>
          <a:bodyPr anchorCtr="0" anchor="t" bIns="45700" lIns="91425" spcFirstLastPara="1" rIns="91425" wrap="square" tIns="45700">
            <a:spAutoFit/>
          </a:bodyPr>
          <a:lstStyle/>
          <a:p>
            <a:pPr indent="0" lvl="0" marL="193675" rtl="0" algn="l">
              <a:spcBef>
                <a:spcPts val="0"/>
              </a:spcBef>
              <a:spcAft>
                <a:spcPts val="0"/>
              </a:spcAft>
              <a:buClr>
                <a:schemeClr val="dk1"/>
              </a:buClr>
              <a:buFont typeface="Arial"/>
              <a:buNone/>
            </a:pPr>
            <a:r>
              <a:rPr lang="en-US" sz="2800">
                <a:solidFill>
                  <a:schemeClr val="dk1"/>
                </a:solidFill>
                <a:latin typeface="Trebuchet MS"/>
                <a:ea typeface="Trebuchet MS"/>
                <a:cs typeface="Trebuchet MS"/>
                <a:sym typeface="Trebuchet MS"/>
              </a:rPr>
              <a:t>Enhancing Multi-Class Weather Classification Using GANs</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9"/>
          <p:cNvSpPr/>
          <p:nvPr/>
        </p:nvSpPr>
        <p:spPr>
          <a:xfrm>
            <a:off x="5851" y="-44908"/>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9" name="Google Shape;99;p9"/>
          <p:cNvGrpSpPr/>
          <p:nvPr/>
        </p:nvGrpSpPr>
        <p:grpSpPr>
          <a:xfrm>
            <a:off x="7448612" y="0"/>
            <a:ext cx="4743796" cy="6858466"/>
            <a:chOff x="7448612" y="0"/>
            <a:chExt cx="4743796" cy="6858466"/>
          </a:xfrm>
        </p:grpSpPr>
        <p:sp>
          <p:nvSpPr>
            <p:cNvPr id="100" name="Google Shape;100;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 name="Google Shape;108;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9" name="Google Shape;109;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 name="Google Shape;11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1" name="Google Shape;111;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 name="Google Shape;112;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3" name="Google Shape;113;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4" name="Google Shape;114;p9"/>
          <p:cNvGrpSpPr/>
          <p:nvPr/>
        </p:nvGrpSpPr>
        <p:grpSpPr>
          <a:xfrm>
            <a:off x="47625" y="3819523"/>
            <a:ext cx="4124325" cy="3009898"/>
            <a:chOff x="47625" y="3819523"/>
            <a:chExt cx="4124325" cy="3009898"/>
          </a:xfrm>
        </p:grpSpPr>
        <p:pic>
          <p:nvPicPr>
            <p:cNvPr id="115" name="Google Shape;115;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6" name="Google Shape;116;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7" name="Google Shape;117;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8" name="Google Shape;118;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9" name="Google Shape;119;p9"/>
          <p:cNvSpPr txBox="1"/>
          <p:nvPr/>
        </p:nvSpPr>
        <p:spPr>
          <a:xfrm>
            <a:off x="1639252" y="1676400"/>
            <a:ext cx="7809548" cy="2031325"/>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SzPts val="1800"/>
              <a:buFont typeface="Arial"/>
              <a:buAutoNum type="arabicPeriod"/>
            </a:pPr>
            <a:r>
              <a:rPr lang="en-US" sz="1800"/>
              <a:t>Problem Statement</a:t>
            </a:r>
            <a:endParaRPr/>
          </a:p>
          <a:p>
            <a:pPr indent="-342900" lvl="0" marL="342900" rtl="0" algn="l">
              <a:spcBef>
                <a:spcPts val="0"/>
              </a:spcBef>
              <a:spcAft>
                <a:spcPts val="0"/>
              </a:spcAft>
              <a:buSzPts val="1800"/>
              <a:buFont typeface="Arial"/>
              <a:buAutoNum type="arabicPeriod"/>
            </a:pPr>
            <a:r>
              <a:rPr lang="en-US" sz="1800"/>
              <a:t>Project Overview</a:t>
            </a:r>
            <a:endParaRPr/>
          </a:p>
          <a:p>
            <a:pPr indent="-342900" lvl="0" marL="342900" rtl="0" algn="l">
              <a:spcBef>
                <a:spcPts val="0"/>
              </a:spcBef>
              <a:spcAft>
                <a:spcPts val="0"/>
              </a:spcAft>
              <a:buSzPts val="1800"/>
              <a:buFont typeface="Arial"/>
              <a:buAutoNum type="arabicPeriod"/>
            </a:pPr>
            <a:r>
              <a:rPr lang="en-US" sz="1800"/>
              <a:t>Who Are The End Users?</a:t>
            </a:r>
            <a:endParaRPr/>
          </a:p>
          <a:p>
            <a:pPr indent="-342900" lvl="0" marL="342900" rtl="0" algn="l">
              <a:spcBef>
                <a:spcPts val="0"/>
              </a:spcBef>
              <a:spcAft>
                <a:spcPts val="0"/>
              </a:spcAft>
              <a:buSzPts val="1800"/>
              <a:buFont typeface="Arial"/>
              <a:buAutoNum type="arabicPeriod"/>
            </a:pPr>
            <a:r>
              <a:rPr lang="en-US" sz="1800"/>
              <a:t>Your Solution  And  Its Value Proposition</a:t>
            </a:r>
            <a:endParaRPr/>
          </a:p>
          <a:p>
            <a:pPr indent="-342900" lvl="0" marL="342900" rtl="0" algn="l">
              <a:spcBef>
                <a:spcPts val="0"/>
              </a:spcBef>
              <a:spcAft>
                <a:spcPts val="0"/>
              </a:spcAft>
              <a:buSzPts val="1800"/>
              <a:buFont typeface="Arial"/>
              <a:buAutoNum type="arabicPeriod"/>
            </a:pPr>
            <a:r>
              <a:rPr lang="en-US" sz="1800"/>
              <a:t>The Wow In Your Solution</a:t>
            </a:r>
            <a:endParaRPr/>
          </a:p>
          <a:p>
            <a:pPr indent="-342900" lvl="0" marL="342900" rtl="0" algn="l">
              <a:spcBef>
                <a:spcPts val="0"/>
              </a:spcBef>
              <a:spcAft>
                <a:spcPts val="0"/>
              </a:spcAft>
              <a:buSzPts val="1800"/>
              <a:buFont typeface="Arial"/>
              <a:buAutoNum type="arabicPeriod"/>
            </a:pPr>
            <a:r>
              <a:rPr lang="en-US" sz="1800"/>
              <a:t>Modeling</a:t>
            </a:r>
            <a:endParaRPr/>
          </a:p>
          <a:p>
            <a:pPr indent="-342900" lvl="0" marL="342900" rtl="0" algn="l">
              <a:spcBef>
                <a:spcPts val="0"/>
              </a:spcBef>
              <a:spcAft>
                <a:spcPts val="0"/>
              </a:spcAft>
              <a:buSzPts val="1800"/>
              <a:buFont typeface="Arial"/>
              <a:buAutoNum type="arabicPeriod"/>
            </a:pPr>
            <a:r>
              <a:rPr lang="en-US" sz="1800"/>
              <a:t>Result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0"/>
          <p:cNvGrpSpPr/>
          <p:nvPr/>
        </p:nvGrpSpPr>
        <p:grpSpPr>
          <a:xfrm>
            <a:off x="7991475" y="2933700"/>
            <a:ext cx="2762250" cy="3257550"/>
            <a:chOff x="7991475" y="2933700"/>
            <a:chExt cx="2762250" cy="3257550"/>
          </a:xfrm>
        </p:grpSpPr>
        <p:sp>
          <p:nvSpPr>
            <p:cNvPr id="125" name="Google Shape;125;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6" name="Google Shape;12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7" name="Google Shape;127;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8" name="Google Shape;128;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9" name="Google Shape;129;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1" name="Google Shape;131;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2" name="Google Shape;132;p10"/>
          <p:cNvSpPr txBox="1"/>
          <p:nvPr/>
        </p:nvSpPr>
        <p:spPr>
          <a:xfrm>
            <a:off x="1292679" y="1828799"/>
            <a:ext cx="8077200" cy="1323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en-US" sz="1600">
                <a:solidFill>
                  <a:schemeClr val="dk1"/>
                </a:solidFill>
              </a:rPr>
              <a:t>The basic idea behind the problem statement of multi-class weather classification using GANs is to leverage the power of Generative Adversarial Networks (GANs) for semi-supervised image classification in the context of weather conditions.By addressing the challenge of similar weather conditions, the proposed approach aims to strike a balance between image generation and accurate classification.</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11"/>
          <p:cNvGrpSpPr/>
          <p:nvPr/>
        </p:nvGrpSpPr>
        <p:grpSpPr>
          <a:xfrm>
            <a:off x="8658225" y="2647950"/>
            <a:ext cx="3533775" cy="3810000"/>
            <a:chOff x="8658225" y="2647950"/>
            <a:chExt cx="3533775" cy="3810000"/>
          </a:xfrm>
        </p:grpSpPr>
        <p:sp>
          <p:nvSpPr>
            <p:cNvPr id="138" name="Google Shape;138;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9" name="Google Shape;13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40" name="Google Shape;140;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1" name="Google Shape;141;p11"/>
          <p:cNvSpPr txBox="1"/>
          <p:nvPr>
            <p:ph type="title"/>
          </p:nvPr>
        </p:nvSpPr>
        <p:spPr>
          <a:xfrm>
            <a:off x="739775" y="829625"/>
            <a:ext cx="78228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5" name="Google Shape;145;p11"/>
          <p:cNvSpPr txBox="1"/>
          <p:nvPr/>
        </p:nvSpPr>
        <p:spPr>
          <a:xfrm>
            <a:off x="1219200" y="2019300"/>
            <a:ext cx="6172200" cy="1816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600"/>
              <a:t>The project aims to enhance multi-class weather classification using Generative Adversarial Networks (GANs). The challenge lies in accurately distinguishing between similar weather conditions while maintaining a balance between image generation and classification performance. The proposed approach seeks to address this issue and improve the overall accuracy of weather classification models</a:t>
            </a:r>
            <a:endParaRPr sz="1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2" name="Google Shape;152;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5" name="Google Shape;155;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6" name="Google Shape;156;p12"/>
          <p:cNvSpPr txBox="1"/>
          <p:nvPr/>
        </p:nvSpPr>
        <p:spPr>
          <a:xfrm>
            <a:off x="1814512" y="2057400"/>
            <a:ext cx="7939200" cy="1323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600"/>
              <a:t>The project's end users would normally be people or organizations seeking precise weather classification. These users may include weather forecasting organizations, the agriculture industry, logistics and transportation firms, planners of outdoor events, scientists, and researchers. In the end, an end user is anyone who gains from accurate weather information.</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3" name="Google Shape;163;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4" name="Google Shape;164;p13"/>
          <p:cNvSpPr txBox="1"/>
          <p:nvPr>
            <p:ph type="title"/>
          </p:nvPr>
        </p:nvSpPr>
        <p:spPr>
          <a:xfrm>
            <a:off x="558165" y="385444"/>
            <a:ext cx="9764395" cy="1122362"/>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5" name="Google Shape;165;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8" name="Google Shape;168;p13"/>
          <p:cNvSpPr txBox="1"/>
          <p:nvPr/>
        </p:nvSpPr>
        <p:spPr>
          <a:xfrm>
            <a:off x="3276600" y="1828800"/>
            <a:ext cx="6258000" cy="1816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600"/>
              <a:t>My solution involves The study enhances multi-class weather classification by utilizing Generative Adversarial Networks (GANs). It addresses the challenge of differentiating similar weather situations while achieving an equilibrium between image generation and categorization. Gains in accuracy, adaptability, reduced labeling labor, and adaptation to novel circumstances are among the advantages.</a:t>
            </a: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4" name="Google Shape;174;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5" name="Google Shape;17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76" name="Google Shape;176;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14"/>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8" name="Google Shape;178;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9" name="Google Shape;179;p14"/>
          <p:cNvSpPr txBox="1"/>
          <p:nvPr/>
        </p:nvSpPr>
        <p:spPr>
          <a:xfrm>
            <a:off x="2133600" y="1676400"/>
            <a:ext cx="6553200" cy="2724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n-US" sz="1900"/>
              <a:t>Adaptability: </a:t>
            </a:r>
            <a:r>
              <a:rPr lang="en-US" sz="1900"/>
              <a:t>Make the system adaptable to diverse weather conditions and datasets and consider transfer learning and robust preprocessing. </a:t>
            </a:r>
            <a:endParaRPr sz="1900"/>
          </a:p>
          <a:p>
            <a:pPr indent="0" lvl="0" marL="0" rtl="0" algn="just">
              <a:spcBef>
                <a:spcPts val="0"/>
              </a:spcBef>
              <a:spcAft>
                <a:spcPts val="0"/>
              </a:spcAft>
              <a:buNone/>
            </a:pPr>
            <a:r>
              <a:rPr b="1" lang="en-US" sz="1900"/>
              <a:t>Scalability:</a:t>
            </a:r>
            <a:r>
              <a:rPr lang="en-US" sz="1900"/>
              <a:t> Design for large-scale data and future expansion and explore distributed training or cloud solutions.</a:t>
            </a:r>
            <a:endParaRPr sz="1900"/>
          </a:p>
          <a:p>
            <a:pPr indent="0" lvl="0" marL="0" rtl="0" algn="just">
              <a:spcBef>
                <a:spcPts val="0"/>
              </a:spcBef>
              <a:spcAft>
                <a:spcPts val="0"/>
              </a:spcAft>
              <a:buNone/>
            </a:pPr>
            <a:r>
              <a:rPr b="1" lang="en-US" sz="1900"/>
              <a:t>Interpretability:</a:t>
            </a:r>
            <a:r>
              <a:rPr lang="en-US" sz="1900"/>
              <a:t> Explain model predictions for transparency and use visualization and attention mechanisms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6" name="Google Shape;18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7" name="Google Shape;18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8" name="Google Shape;18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5"/>
          <p:cNvSpPr txBox="1"/>
          <p:nvPr/>
        </p:nvSpPr>
        <p:spPr>
          <a:xfrm>
            <a:off x="739775" y="1367853"/>
            <a:ext cx="2812500" cy="2898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190" name="Google Shape;190;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1" name="Google Shape;191;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MODELING</a:t>
            </a:r>
            <a:endParaRPr/>
          </a:p>
        </p:txBody>
      </p:sp>
      <p:sp>
        <p:nvSpPr>
          <p:cNvPr id="192" name="Google Shape;192;p15"/>
          <p:cNvSpPr txBox="1"/>
          <p:nvPr/>
        </p:nvSpPr>
        <p:spPr>
          <a:xfrm>
            <a:off x="1666877" y="1381925"/>
            <a:ext cx="7162800" cy="4771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600"/>
              <a:t>Let’s enhance the solution for multi-class weather classification using GANs by aligning it with the Software Development Life Cycle (SDLC)</a:t>
            </a:r>
            <a:endParaRPr sz="1600"/>
          </a:p>
          <a:p>
            <a:pPr indent="0" lvl="0" marL="0" rtl="0" algn="l">
              <a:spcBef>
                <a:spcPts val="0"/>
              </a:spcBef>
              <a:spcAft>
                <a:spcPts val="0"/>
              </a:spcAft>
              <a:buNone/>
            </a:pPr>
            <a:r>
              <a:rPr lang="en-US" sz="1600"/>
              <a:t>1.Planning and Requirement Analysis (SDLC Phase): Gather business requirements for the weather classification system. Evaluate feasibility, revenue potential, and user needs. Define project goals and scope. 2.Designing Architecture (SDLC Phase): Design the overall system architecture for weather classification. Specify GAN model architecture, data flow, and integration points.</a:t>
            </a:r>
            <a:endParaRPr sz="1600"/>
          </a:p>
          <a:p>
            <a:pPr indent="0" lvl="0" marL="0" rtl="0" algn="l">
              <a:spcBef>
                <a:spcPts val="0"/>
              </a:spcBef>
              <a:spcAft>
                <a:spcPts val="0"/>
              </a:spcAft>
              <a:buNone/>
            </a:pPr>
            <a:r>
              <a:rPr lang="en-US" sz="1600"/>
              <a:t>3. Developing Product (SDLC Phase): Implement the GAN-based weather image generation model. Write code for data augmentation, training, and evaluation. Product </a:t>
            </a:r>
            <a:endParaRPr sz="1600"/>
          </a:p>
          <a:p>
            <a:pPr indent="0" lvl="0" marL="0" rtl="0" algn="l">
              <a:spcBef>
                <a:spcPts val="0"/>
              </a:spcBef>
              <a:spcAft>
                <a:spcPts val="0"/>
              </a:spcAft>
              <a:buNone/>
            </a:pPr>
            <a:r>
              <a:rPr lang="en-US" sz="1600"/>
              <a:t>4.Testing and Integration (SDLC Phase): Validate GAN-generated images for quality and diversity. Integrate GAN outputs with the classification model. 5.Deployment and Maintenance (SDLC Phase): Deploy the complete weather classification system. Monitor performance, address issues, and maintain the solution. </a:t>
            </a:r>
            <a:endParaRPr sz="1600"/>
          </a:p>
          <a:p>
            <a:pPr indent="0" lvl="0" marL="0" rtl="0" algn="l">
              <a:spcBef>
                <a:spcPts val="0"/>
              </a:spcBef>
              <a:spcAft>
                <a:spcPts val="0"/>
              </a:spcAft>
              <a:buNone/>
            </a:pPr>
            <a:r>
              <a:rPr lang="en-US" sz="1600"/>
              <a:t>By aligning our modeling process with SDLC, we ensure systematic development, quality assurance, and efficient delivery of accurate weather predictions.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