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Submitted by,</a:t>
            </a:r>
          </a:p>
          <a:p>
            <a:endParaRPr lang="en-US" sz="1200" dirty="0" smtClean="0"/>
          </a:p>
          <a:p>
            <a:r>
              <a:rPr lang="en-US" sz="1200" dirty="0" smtClean="0"/>
              <a:t>Subanandhini  </a:t>
            </a:r>
            <a:r>
              <a:rPr lang="en-US" sz="1200" dirty="0" smtClean="0"/>
              <a:t>S</a:t>
            </a:r>
            <a:endParaRPr lang="en-US" sz="1200" dirty="0" smtClean="0"/>
          </a:p>
          <a:p>
            <a:r>
              <a:rPr lang="en-US" sz="1200" dirty="0" smtClean="0"/>
              <a:t>BE(CSE)</a:t>
            </a:r>
          </a:p>
          <a:p>
            <a:r>
              <a:rPr lang="en-US" sz="1200" dirty="0" smtClean="0"/>
              <a:t>DR</a:t>
            </a:r>
            <a:r>
              <a:rPr lang="en-US" sz="1200" dirty="0" smtClean="0"/>
              <a:t>. Sivanthi </a:t>
            </a:r>
            <a:r>
              <a:rPr lang="en-US" sz="1200" dirty="0" smtClean="0"/>
              <a:t>Aditanar College Of Engineering.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IN" sz="1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 txBox="1">
            <a:spLocks/>
          </p:cNvSpPr>
          <p:nvPr/>
        </p:nvSpPr>
        <p:spPr>
          <a:xfrm>
            <a:off x="2975020" y="386366"/>
            <a:ext cx="6928834" cy="191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CAPSTONE PROJECT</a:t>
            </a:r>
            <a:br>
              <a:rPr lang="en-US" dirty="0" smtClean="0"/>
            </a:br>
            <a:r>
              <a:rPr lang="en-US" baseline="0" dirty="0" smtClean="0"/>
              <a:t>   </a:t>
            </a:r>
            <a:r>
              <a:rPr lang="en-US" dirty="0" smtClean="0"/>
              <a:t>KEYLOGGER AND SECURITY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50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conclusion, mitigating the threat of keyloggers and enhancing overall security requires </a:t>
            </a:r>
            <a:r>
              <a:rPr lang="en-US" dirty="0" smtClean="0"/>
              <a:t>a multi-faceted </a:t>
            </a:r>
            <a:r>
              <a:rPr lang="en-US" dirty="0"/>
              <a:t>approach that combines advanced algorithms, strategic deployment strategies, </a:t>
            </a:r>
            <a:r>
              <a:rPr lang="en-US" dirty="0" smtClean="0"/>
              <a:t>and continuous </a:t>
            </a:r>
            <a:r>
              <a:rPr lang="en-US" dirty="0"/>
              <a:t>monitoring. By implementing robust endpoint protection solutions, network </a:t>
            </a:r>
            <a:r>
              <a:rPr lang="en-US" dirty="0" smtClean="0"/>
              <a:t>security measures</a:t>
            </a:r>
            <a:r>
              <a:rPr lang="en-US" dirty="0"/>
              <a:t>, and user education programs, organizations can detect and prevent keylogger </a:t>
            </a:r>
            <a:r>
              <a:rPr lang="en-US" dirty="0" smtClean="0"/>
              <a:t>infections , minimizing </a:t>
            </a:r>
            <a:r>
              <a:rPr lang="en-US" dirty="0"/>
              <a:t>the risk of sensitive data theft and unauthorized access. Additionally, regular audits </a:t>
            </a:r>
            <a:r>
              <a:rPr lang="en-US" dirty="0" smtClean="0"/>
              <a:t>and assessments </a:t>
            </a:r>
            <a:r>
              <a:rPr lang="en-US" dirty="0"/>
              <a:t>help ensure that security measures remain effective against evolving threats. Overall, </a:t>
            </a:r>
            <a:r>
              <a:rPr lang="en-US" dirty="0" smtClean="0"/>
              <a:t>a proactive </a:t>
            </a:r>
            <a:r>
              <a:rPr lang="en-US" dirty="0"/>
              <a:t>and comprehensive approach to keylogger and security management is essential </a:t>
            </a:r>
            <a:r>
              <a:rPr lang="en-US" dirty="0" smtClean="0"/>
              <a:t>to safeguarding </a:t>
            </a:r>
            <a:r>
              <a:rPr lang="en-US" dirty="0"/>
              <a:t>sensitive information and maintaining a secure computing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16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457977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future scope of keylogger and security involves the ongoing development and implementation of</a:t>
            </a:r>
          </a:p>
          <a:p>
            <a:r>
              <a:rPr lang="en-US" sz="1600" dirty="0"/>
              <a:t>advanced technologies, innovative strategies, and collaborative efforts to address evolving cyber</a:t>
            </a:r>
          </a:p>
          <a:p>
            <a:r>
              <a:rPr lang="en-US" sz="1600" dirty="0"/>
              <a:t>threats and protect against keylogger attacks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Advanced </a:t>
            </a:r>
            <a:r>
              <a:rPr lang="en-US" sz="1600" dirty="0"/>
              <a:t>detection </a:t>
            </a:r>
            <a:r>
              <a:rPr lang="en-US" sz="1600" dirty="0" smtClean="0"/>
              <a:t>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Endpoint </a:t>
            </a:r>
            <a:r>
              <a:rPr lang="en-US" sz="1600" dirty="0"/>
              <a:t>security innovations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Zero </a:t>
            </a:r>
            <a:r>
              <a:rPr lang="en-US" sz="1600" dirty="0"/>
              <a:t>trust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Quantum </a:t>
            </a:r>
            <a:r>
              <a:rPr lang="en-US" sz="1600" dirty="0"/>
              <a:t>cryptography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Behavioral biometrics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Blockchain technologies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Collaborative </a:t>
            </a:r>
            <a:r>
              <a:rPr lang="en-US" sz="1600" dirty="0"/>
              <a:t>defense mechanisms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0211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Books: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 "</a:t>
            </a:r>
            <a:r>
              <a:rPr lang="en-US" dirty="0"/>
              <a:t>The Web Application Hacker's Handbook: Finding and Exploiting Security Flaws" by Dafydd Stuttard and</a:t>
            </a:r>
          </a:p>
          <a:p>
            <a:r>
              <a:rPr lang="en-US" dirty="0"/>
              <a:t>Marcus Pinto.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Practical Malware Analysis: The Hands-On Guide to Dissecting Malicious Software" by Michael Sikorski</a:t>
            </a:r>
          </a:p>
          <a:p>
            <a:r>
              <a:rPr lang="en-US" dirty="0"/>
              <a:t>and Andrew Honig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  Academic </a:t>
            </a:r>
            <a:r>
              <a:rPr lang="en-US" b="1" dirty="0"/>
              <a:t>Journals and Papers: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IEEE </a:t>
            </a:r>
            <a:r>
              <a:rPr lang="en-US" dirty="0"/>
              <a:t>Security &amp; Privacy: A peer-reviewed journal that publishes research articles, case studies, and surveys on</a:t>
            </a:r>
          </a:p>
          <a:p>
            <a:r>
              <a:rPr lang="en-US" dirty="0"/>
              <a:t>various topics in cybersecurity, including keyloggers and malware.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ACM </a:t>
            </a:r>
            <a:r>
              <a:rPr lang="en-US" dirty="0"/>
              <a:t>Digital Library: Offers access to a wide range of academic journals, conference proceedings, and technical</a:t>
            </a:r>
          </a:p>
          <a:p>
            <a:r>
              <a:rPr lang="en-US" dirty="0"/>
              <a:t>papers in the field of computer science and cybersecurity.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72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                </a:t>
            </a:r>
          </a:p>
          <a:p>
            <a:pPr marL="0" indent="0">
              <a:buNone/>
            </a:pPr>
            <a:r>
              <a:rPr lang="en-US" sz="4800" dirty="0" smtClean="0"/>
              <a:t>                 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16844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System/Solution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&amp;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Scopes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1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In today's digital age, where </a:t>
            </a:r>
            <a:r>
              <a:rPr lang="en-US" sz="2400" dirty="0" smtClean="0">
                <a:ea typeface="+mn-lt"/>
                <a:cs typeface="+mn-lt"/>
              </a:rPr>
              <a:t>cyber security </a:t>
            </a:r>
            <a:r>
              <a:rPr lang="en-US" sz="2400" dirty="0">
                <a:ea typeface="+mn-lt"/>
                <a:cs typeface="+mn-lt"/>
              </a:rPr>
              <a:t>threats loom large, one of the significant concerns is the proliferation of </a:t>
            </a:r>
            <a:r>
              <a:rPr lang="en-US" sz="2400" dirty="0" smtClean="0">
                <a:ea typeface="+mn-lt"/>
                <a:cs typeface="+mn-lt"/>
              </a:rPr>
              <a:t>key loggers</a:t>
            </a:r>
            <a:r>
              <a:rPr lang="en-US" sz="2400" dirty="0">
                <a:ea typeface="+mn-lt"/>
                <a:cs typeface="+mn-lt"/>
              </a:rPr>
              <a:t>, stealthy software tools designed to monitor and record keystrokes on a user's computer without their knowledge. </a:t>
            </a:r>
            <a:r>
              <a:rPr lang="en-US" sz="2400" dirty="0" smtClean="0">
                <a:ea typeface="+mn-lt"/>
                <a:cs typeface="+mn-lt"/>
              </a:rPr>
              <a:t>Key loggers </a:t>
            </a:r>
            <a:r>
              <a:rPr lang="en-US" sz="2400" dirty="0">
                <a:ea typeface="+mn-lt"/>
                <a:cs typeface="+mn-lt"/>
              </a:rPr>
              <a:t>pose a severe threat to individuals and organizations as they can capture sensitive information such as passwords, credit card details, and other personal data, leading to identity theft, financial loss, and privacy </a:t>
            </a:r>
            <a:r>
              <a:rPr lang="en-US" sz="2400" dirty="0" smtClean="0">
                <a:ea typeface="+mn-lt"/>
                <a:cs typeface="+mn-lt"/>
              </a:rPr>
              <a:t>breaches .This is the </a:t>
            </a:r>
            <a:r>
              <a:rPr lang="en-US" sz="2400" dirty="0">
                <a:ea typeface="+mn-lt"/>
                <a:cs typeface="+mn-lt"/>
              </a:rPr>
              <a:t>problem statement for </a:t>
            </a:r>
            <a:r>
              <a:rPr lang="en-US" sz="2400" dirty="0" smtClean="0">
                <a:ea typeface="+mn-lt"/>
                <a:cs typeface="+mn-lt"/>
              </a:rPr>
              <a:t>key logger.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13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957588"/>
            <a:ext cx="11423561" cy="3065173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600" dirty="0" smtClean="0">
                <a:ea typeface="+mn-lt"/>
                <a:cs typeface="+mn-lt"/>
              </a:rPr>
              <a:t>               </a:t>
            </a:r>
            <a:r>
              <a:rPr lang="en-US" sz="1600" dirty="0">
                <a:ea typeface="+mn-lt"/>
                <a:cs typeface="+mn-lt"/>
              </a:rPr>
              <a:t>A keylogger is a serious security threat as it can record everything a user types ,including sensitive information</a:t>
            </a:r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like passwords and credit card numbers. To protect against keyloggers and enhance security, here are some</a:t>
            </a:r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proposed solutions</a:t>
            </a:r>
            <a:r>
              <a:rPr lang="en-US" sz="1600" b="1" dirty="0">
                <a:ea typeface="+mn-lt"/>
                <a:cs typeface="+mn-lt"/>
              </a:rPr>
              <a:t>:</a:t>
            </a:r>
          </a:p>
          <a:p>
            <a:pPr marL="305435" indent="-305435"/>
            <a:endParaRPr lang="en-US" sz="1600" b="1" dirty="0">
              <a:ea typeface="+mn-lt"/>
              <a:cs typeface="+mn-lt"/>
            </a:endParaRPr>
          </a:p>
          <a:p>
            <a:pPr marL="305435" indent="-305435"/>
            <a:r>
              <a:rPr lang="en-US" sz="1600" b="1" dirty="0">
                <a:ea typeface="+mn-lt"/>
                <a:cs typeface="+mn-lt"/>
              </a:rPr>
              <a:t>1)Antivirus and Antimalware Software: </a:t>
            </a:r>
            <a:r>
              <a:rPr lang="en-US" sz="1600" dirty="0">
                <a:ea typeface="+mn-lt"/>
                <a:cs typeface="+mn-lt"/>
              </a:rPr>
              <a:t>Install reputable antivirus and antimalware software on your system to detect and</a:t>
            </a:r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remove keyloggers and other malicious software</a:t>
            </a:r>
            <a:r>
              <a:rPr lang="en-US" sz="1600" b="1" dirty="0">
                <a:ea typeface="+mn-lt"/>
                <a:cs typeface="+mn-lt"/>
              </a:rPr>
              <a:t>.</a:t>
            </a:r>
          </a:p>
          <a:p>
            <a:pPr marL="305435" indent="-305435"/>
            <a:endParaRPr lang="en-US" sz="1600" b="1" dirty="0">
              <a:ea typeface="+mn-lt"/>
              <a:cs typeface="+mn-lt"/>
            </a:endParaRPr>
          </a:p>
          <a:p>
            <a:pPr marL="305435" indent="-305435"/>
            <a:r>
              <a:rPr lang="en-US" sz="1600" b="1" dirty="0">
                <a:ea typeface="+mn-lt"/>
                <a:cs typeface="+mn-lt"/>
              </a:rPr>
              <a:t>2)Firewall Protection: </a:t>
            </a:r>
            <a:r>
              <a:rPr lang="en-US" sz="1600" dirty="0">
                <a:ea typeface="+mn-lt"/>
                <a:cs typeface="+mn-lt"/>
              </a:rPr>
              <a:t>Use a firewall to monitor and control incoming and outgoing network traffic, which can help</a:t>
            </a:r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prevent keyloggers from sending data to remote servers</a:t>
            </a:r>
            <a:r>
              <a:rPr lang="en-US" sz="1600" b="1" dirty="0">
                <a:ea typeface="+mn-lt"/>
                <a:cs typeface="+mn-lt"/>
              </a:rPr>
              <a:t>.</a:t>
            </a:r>
          </a:p>
          <a:p>
            <a:pPr marL="305435" indent="-305435"/>
            <a:endParaRPr lang="en-US" sz="1600" b="1" dirty="0">
              <a:ea typeface="+mn-lt"/>
              <a:cs typeface="+mn-lt"/>
            </a:endParaRPr>
          </a:p>
          <a:p>
            <a:pPr marL="305435" indent="-305435"/>
            <a:r>
              <a:rPr lang="en-US" sz="1600" b="1" dirty="0" smtClean="0">
                <a:ea typeface="+mn-lt"/>
                <a:cs typeface="+mn-lt"/>
              </a:rPr>
              <a:t>3)Use </a:t>
            </a:r>
            <a:r>
              <a:rPr lang="en-US" sz="1600" b="1" dirty="0">
                <a:ea typeface="+mn-lt"/>
                <a:cs typeface="+mn-lt"/>
              </a:rPr>
              <a:t>Trusted Sources: </a:t>
            </a:r>
            <a:r>
              <a:rPr lang="en-US" sz="1600" dirty="0">
                <a:ea typeface="+mn-lt"/>
                <a:cs typeface="+mn-lt"/>
              </a:rPr>
              <a:t>Download software only from trusted sources to reduce the risk of inadvertently installing</a:t>
            </a:r>
          </a:p>
          <a:p>
            <a:pPr marL="305435" indent="-305435"/>
            <a:r>
              <a:rPr lang="en-US" sz="1600" dirty="0">
                <a:ea typeface="+mn-lt"/>
                <a:cs typeface="+mn-lt"/>
              </a:rPr>
              <a:t>keyloggers or other malware.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59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2286000"/>
            <a:ext cx="11050073" cy="4023360"/>
          </a:xfrm>
        </p:spPr>
        <p:txBody>
          <a:bodyPr>
            <a:noAutofit/>
          </a:bodyPr>
          <a:lstStyle/>
          <a:p>
            <a:r>
              <a:rPr lang="en-US" sz="1600" b="1" dirty="0"/>
              <a:t>Risk Assessment</a:t>
            </a:r>
            <a:r>
              <a:rPr lang="en-US" sz="1600" dirty="0"/>
              <a:t>: Begin by conducting a thorough risk assessment to identify potential vulnerabilities and threats,</a:t>
            </a:r>
          </a:p>
          <a:p>
            <a:r>
              <a:rPr lang="en-US" sz="1600" dirty="0"/>
              <a:t>including the risk of keyloggers. Evaluate the likelihood and potential impact of keylogger attacks on your systems and</a:t>
            </a:r>
          </a:p>
          <a:p>
            <a:r>
              <a:rPr lang="en-US" sz="1600" dirty="0"/>
              <a:t>data.</a:t>
            </a:r>
          </a:p>
          <a:p>
            <a:endParaRPr lang="en-US" sz="1600" dirty="0"/>
          </a:p>
          <a:p>
            <a:r>
              <a:rPr lang="en-US" sz="1600" b="1" dirty="0"/>
              <a:t>Policy Development: </a:t>
            </a:r>
            <a:r>
              <a:rPr lang="en-US" sz="1600" dirty="0"/>
              <a:t>Develop clear security policies and procedures that outline acceptable use of company resources,</a:t>
            </a:r>
          </a:p>
          <a:p>
            <a:r>
              <a:rPr lang="en-US" sz="1600" dirty="0"/>
              <a:t>password management guidelines, software installation protocols, and employee training requirements regarding security best</a:t>
            </a:r>
          </a:p>
          <a:p>
            <a:r>
              <a:rPr lang="en-US" sz="1600" dirty="0"/>
              <a:t>practices.</a:t>
            </a:r>
          </a:p>
          <a:p>
            <a:endParaRPr lang="en-US" sz="1600" dirty="0"/>
          </a:p>
          <a:p>
            <a:r>
              <a:rPr lang="en-US" sz="1600" b="1" dirty="0"/>
              <a:t>Security Awareness Training</a:t>
            </a:r>
            <a:r>
              <a:rPr lang="en-US" sz="1600" dirty="0"/>
              <a:t>: Educate employees about the risks associated with keyloggers and other security</a:t>
            </a:r>
          </a:p>
          <a:p>
            <a:r>
              <a:rPr lang="en-US" sz="1600" dirty="0"/>
              <a:t>threats. Provide training on how to recognize phishing attempts, avoid suspicious websites, and report any</a:t>
            </a:r>
          </a:p>
          <a:p>
            <a:r>
              <a:rPr lang="en-US" sz="1600" dirty="0"/>
              <a:t>unusual system behavior promptly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553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APPROACH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Endpoint Security</a:t>
            </a:r>
            <a:r>
              <a:rPr lang="en-US" dirty="0"/>
              <a:t>: Implement endpoint security solutions such as antivirus software, anti-malware programs, </a:t>
            </a:r>
            <a:r>
              <a:rPr lang="en-US" dirty="0" smtClean="0"/>
              <a:t>and host-based </a:t>
            </a:r>
            <a:r>
              <a:rPr lang="en-US" dirty="0"/>
              <a:t>intrusion detection systems (HIDS) to detect and prevent keylogger infections on individual devices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Network Security: </a:t>
            </a:r>
            <a:r>
              <a:rPr lang="en-US" dirty="0"/>
              <a:t>Deploy network security measures such as firewalls, intrusion detection systems (IDS), </a:t>
            </a:r>
            <a:r>
              <a:rPr lang="en-US" dirty="0" smtClean="0"/>
              <a:t>and intrusion </a:t>
            </a:r>
            <a:r>
              <a:rPr lang="en-US" dirty="0"/>
              <a:t>prevention systems (IPS) to monitor and control network traffic, blocking malicious activity and </a:t>
            </a:r>
            <a:r>
              <a:rPr lang="en-US" dirty="0" smtClean="0"/>
              <a:t>preventing keyloggers </a:t>
            </a:r>
            <a:r>
              <a:rPr lang="en-US" dirty="0"/>
              <a:t>from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0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Keystroke Monitoring Algorithm</a:t>
            </a:r>
            <a:r>
              <a:rPr lang="en-US" b="1" dirty="0" smtClean="0"/>
              <a:t>: </a:t>
            </a:r>
          </a:p>
          <a:p>
            <a:endParaRPr lang="en-US" dirty="0"/>
          </a:p>
          <a:p>
            <a:r>
              <a:rPr lang="en-US" dirty="0"/>
              <a:t>Develop an algorithm to monitor keystrokes at the operating system level. This algorithm should </a:t>
            </a:r>
            <a:r>
              <a:rPr lang="en-US" dirty="0" smtClean="0"/>
              <a:t>intercept keyboard </a:t>
            </a:r>
            <a:r>
              <a:rPr lang="en-US" dirty="0"/>
              <a:t>inputs and analyze them for suspicious patterns, such as rapid typing indicative of automated </a:t>
            </a:r>
            <a:r>
              <a:rPr lang="en-US" dirty="0" smtClean="0"/>
              <a:t>input or </a:t>
            </a:r>
            <a:r>
              <a:rPr lang="en-US" dirty="0"/>
              <a:t>unusual sequences of keystrokes.</a:t>
            </a:r>
          </a:p>
          <a:p>
            <a:pPr marL="0" indent="0">
              <a:buNone/>
            </a:pPr>
            <a:r>
              <a:rPr lang="en-US" dirty="0" smtClean="0"/>
              <a:t>  Implement </a:t>
            </a:r>
            <a:r>
              <a:rPr lang="en-US" dirty="0"/>
              <a:t>techniques to differentiate between legitimate user inputs and potentially </a:t>
            </a:r>
            <a:r>
              <a:rPr lang="en-US" dirty="0" smtClean="0"/>
              <a:t> malicious keylogging activity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8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</a:t>
            </a:r>
            <a:r>
              <a:rPr lang="en-IN" dirty="0" smtClean="0"/>
              <a:t>DEPLOYMENT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Endpoint Protection:</a:t>
            </a:r>
          </a:p>
          <a:p>
            <a:endParaRPr lang="en-US" dirty="0"/>
          </a:p>
          <a:p>
            <a:r>
              <a:rPr lang="en-US" dirty="0"/>
              <a:t>Deploy endpoint security solutions, such as antivirus software and endpoint detection and response (</a:t>
            </a:r>
            <a:r>
              <a:rPr lang="en-US" dirty="0" smtClean="0"/>
              <a:t>EDR) tools</a:t>
            </a:r>
            <a:r>
              <a:rPr lang="en-US" dirty="0"/>
              <a:t>, that incorporate keylogger detection and </a:t>
            </a:r>
            <a:r>
              <a:rPr lang="en-US" dirty="0" smtClean="0"/>
              <a:t>prevention capabilities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Ensure </a:t>
            </a:r>
            <a:r>
              <a:rPr lang="en-US" dirty="0"/>
              <a:t>that endpoint security agents are installed on all devices within the </a:t>
            </a:r>
            <a:r>
              <a:rPr lang="en-US" dirty="0" smtClean="0"/>
              <a:t>      organization </a:t>
            </a:r>
            <a:r>
              <a:rPr lang="en-US" dirty="0"/>
              <a:t>and regularly </a:t>
            </a:r>
            <a:r>
              <a:rPr lang="en-US" dirty="0" smtClean="0"/>
              <a:t>updated with </a:t>
            </a:r>
            <a:r>
              <a:rPr lang="en-US" dirty="0"/>
              <a:t>the latest threat intelligence.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78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128" y="1738648"/>
            <a:ext cx="10219128" cy="4919729"/>
          </a:xfrm>
        </p:spPr>
      </p:pic>
    </p:spTree>
    <p:extLst>
      <p:ext uri="{BB962C8B-B14F-4D97-AF65-F5344CB8AC3E}">
        <p14:creationId xmlns:p14="http://schemas.microsoft.com/office/powerpoint/2010/main" xmlns="" val="39729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1282</TotalTime>
  <Words>835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Slide 1</vt:lpstr>
      <vt:lpstr>OUTLINE</vt:lpstr>
      <vt:lpstr>PROBLEM STATEMENT</vt:lpstr>
      <vt:lpstr>PROPOSED SOLUTION</vt:lpstr>
      <vt:lpstr>SYSTEM APPROACH</vt:lpstr>
      <vt:lpstr>SYSTEM APPROACH (Cont…)</vt:lpstr>
      <vt:lpstr>ALGORITHM &amp; DEPLOYMENT</vt:lpstr>
      <vt:lpstr>ALGORITHM &amp; DEPLOYMENT (CONT…)</vt:lpstr>
      <vt:lpstr>RESULT</vt:lpstr>
      <vt:lpstr>CONCLUSION</vt:lpstr>
      <vt:lpstr>FUTURE SCOPE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Admin</cp:lastModifiedBy>
  <cp:revision>9</cp:revision>
  <dcterms:created xsi:type="dcterms:W3CDTF">2024-04-02T16:56:03Z</dcterms:created>
  <dcterms:modified xsi:type="dcterms:W3CDTF">2024-04-05T04:29:03Z</dcterms:modified>
</cp:coreProperties>
</file>