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9" r:id="rId3"/>
    <p:sldId id="257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2EF76-3623-4B69-997D-4B7428FE963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29E0-C7DD-4917-A415-9488AA11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29E0-C7DD-4917-A415-9488AA11A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6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SAP-2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</a:t>
            </a:r>
            <a:r>
              <a:rPr lang="en-US" dirty="0" err="1" smtClean="0"/>
              <a:t>Aashikur</a:t>
            </a:r>
            <a:r>
              <a:rPr lang="en-US" dirty="0" smtClean="0"/>
              <a:t> Rahman </a:t>
            </a:r>
            <a:r>
              <a:rPr lang="en-US" dirty="0" err="1" smtClean="0"/>
              <a:t>Azim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CSE, BUET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op code</a:t>
            </a:r>
          </a:p>
          <a:p>
            <a:r>
              <a:rPr lang="en-US" dirty="0" smtClean="0"/>
              <a:t>Can accommodate  256 instruction</a:t>
            </a:r>
          </a:p>
          <a:p>
            <a:r>
              <a:rPr lang="en-US" dirty="0" smtClean="0"/>
              <a:t>Only 42 instruction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0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Sequencer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As usual</a:t>
            </a:r>
          </a:p>
          <a:p>
            <a:r>
              <a:rPr lang="en-US" dirty="0" smtClean="0"/>
              <a:t>Generates the control words (microinstructions)</a:t>
            </a:r>
          </a:p>
          <a:p>
            <a:r>
              <a:rPr lang="en-US" dirty="0" smtClean="0"/>
              <a:t>Has more hardware(larger number of instruction)</a:t>
            </a:r>
          </a:p>
          <a:p>
            <a:r>
              <a:rPr lang="en-US" dirty="0" smtClean="0"/>
              <a:t>Control Word is bigger (CON)</a:t>
            </a:r>
          </a:p>
        </p:txBody>
      </p:sp>
    </p:spTree>
    <p:extLst>
      <p:ext uri="{BB962C8B-B14F-4D97-AF65-F5344CB8AC3E}">
        <p14:creationId xmlns:p14="http://schemas.microsoft.com/office/powerpoint/2010/main" val="278724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Same as SAP-1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8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and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ALU: Includes both arithmetic and logical operation</a:t>
            </a:r>
          </a:p>
          <a:p>
            <a:r>
              <a:rPr lang="en-US" dirty="0" smtClean="0"/>
              <a:t>4 or more control bits for determining the operation to be performed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Flag: Represent the status of the arithmetic and logical operation </a:t>
            </a:r>
          </a:p>
          <a:p>
            <a:r>
              <a:rPr lang="en-US" dirty="0" err="1" smtClean="0"/>
              <a:t>Filp</a:t>
            </a:r>
            <a:r>
              <a:rPr lang="en-US" dirty="0" smtClean="0"/>
              <a:t> flops are used;</a:t>
            </a:r>
          </a:p>
          <a:p>
            <a:pPr lvl="2" indent="-342900"/>
            <a:r>
              <a:rPr lang="en-US" dirty="0" smtClean="0"/>
              <a:t>Zero Flag(Z)</a:t>
            </a:r>
          </a:p>
          <a:p>
            <a:pPr lvl="2" indent="-342900"/>
            <a:r>
              <a:rPr lang="en-US" dirty="0" smtClean="0"/>
              <a:t>Sign Flag(S)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0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Temp, B and C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Temporary register (TEMP)</a:t>
            </a:r>
          </a:p>
          <a:p>
            <a:r>
              <a:rPr lang="en-US" dirty="0" smtClean="0"/>
              <a:t>Register B and C are used to move data during program run and accessible to programmers.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9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 output ports(3 and 4)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Port 3 : Drives  Hexadecimal display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Port 4: sends  ACKNOWLEDGE signals used to hexadecimal encoder. (Handshaking)</a:t>
            </a:r>
          </a:p>
          <a:p>
            <a:pPr marL="0" indent="0">
              <a:buNone/>
            </a:pPr>
            <a:r>
              <a:rPr lang="en-US" b="1" dirty="0" smtClean="0"/>
              <a:t>Serial Out: Serial Transmission of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9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LDA and STA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LDA 2000H</a:t>
            </a:r>
          </a:p>
          <a:p>
            <a:pPr marL="0" indent="0">
              <a:buNone/>
            </a:pPr>
            <a:r>
              <a:rPr lang="en-US" dirty="0" smtClean="0"/>
              <a:t>STA 8000H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MVI-Move Immediate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MVI A,37H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MVI </a:t>
            </a:r>
            <a:r>
              <a:rPr lang="en-US" dirty="0" err="1" smtClean="0"/>
              <a:t>A,byte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MVI </a:t>
            </a:r>
            <a:r>
              <a:rPr lang="en-US" dirty="0" err="1" smtClean="0"/>
              <a:t>B,byte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MVI c,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MOV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MOV A,B</a:t>
            </a:r>
          </a:p>
          <a:p>
            <a:pPr marL="0" indent="0">
              <a:buNone/>
            </a:pPr>
            <a:r>
              <a:rPr lang="en-US" dirty="0" smtClean="0"/>
              <a:t>MOV A,C </a:t>
            </a:r>
          </a:p>
          <a:p>
            <a:pPr marL="0" indent="0">
              <a:buNone/>
            </a:pPr>
            <a:r>
              <a:rPr lang="en-US" dirty="0" smtClean="0"/>
              <a:t>MOV B,A</a:t>
            </a:r>
          </a:p>
          <a:p>
            <a:pPr marL="0" indent="0">
              <a:buNone/>
            </a:pPr>
            <a:r>
              <a:rPr lang="en-US" dirty="0" smtClean="0"/>
              <a:t>MOV B,C</a:t>
            </a:r>
          </a:p>
          <a:p>
            <a:pPr marL="0" indent="0">
              <a:buNone/>
            </a:pPr>
            <a:r>
              <a:rPr lang="en-US" dirty="0" smtClean="0"/>
              <a:t>MOV C,A</a:t>
            </a:r>
          </a:p>
          <a:p>
            <a:pPr marL="0" indent="0">
              <a:buNone/>
            </a:pPr>
            <a:r>
              <a:rPr lang="en-US" dirty="0" smtClean="0"/>
              <a:t>MOV C,B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0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ADD and SUB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ADD B /SUB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 B</a:t>
            </a:r>
          </a:p>
          <a:p>
            <a:pPr marL="0" indent="0">
              <a:buNone/>
            </a:pPr>
            <a:r>
              <a:rPr lang="en-US" dirty="0" smtClean="0"/>
              <a:t>ADD C</a:t>
            </a:r>
          </a:p>
          <a:p>
            <a:pPr marL="0" indent="0">
              <a:buNone/>
            </a:pPr>
            <a:r>
              <a:rPr lang="en-US" dirty="0" smtClean="0"/>
              <a:t>SUB B</a:t>
            </a:r>
          </a:p>
          <a:p>
            <a:pPr marL="0" indent="0">
              <a:buNone/>
            </a:pPr>
            <a:r>
              <a:rPr lang="en-US" dirty="0" smtClean="0"/>
              <a:t>SUB 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SAP-2 is the next step in the evaluation toward modern computers.</a:t>
            </a:r>
          </a:p>
          <a:p>
            <a:r>
              <a:rPr lang="en-US" dirty="0" smtClean="0"/>
              <a:t>It includes </a:t>
            </a:r>
            <a:r>
              <a:rPr lang="en-US" b="1" dirty="0" smtClean="0">
                <a:solidFill>
                  <a:srgbClr val="FF0000"/>
                </a:solidFill>
              </a:rPr>
              <a:t>jump </a:t>
            </a:r>
            <a:r>
              <a:rPr lang="en-US" dirty="0" smtClean="0"/>
              <a:t>instructions.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INR and DCR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INR A/DCR A</a:t>
            </a:r>
          </a:p>
          <a:p>
            <a:pPr marL="0" indent="0">
              <a:buNone/>
            </a:pPr>
            <a:r>
              <a:rPr lang="en-US" dirty="0" smtClean="0"/>
              <a:t>INR B/DCR B</a:t>
            </a:r>
          </a:p>
          <a:p>
            <a:pPr marL="0" indent="0">
              <a:buNone/>
            </a:pPr>
            <a:r>
              <a:rPr lang="en-US" dirty="0" smtClean="0"/>
              <a:t>INR C/DCR C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5239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And Call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JMP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JMP 3000H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JM (Jump if Minus)</a:t>
            </a:r>
          </a:p>
          <a:p>
            <a:pPr marL="0" indent="0">
              <a:buNone/>
            </a:pPr>
            <a:r>
              <a:rPr lang="en-US" b="1" dirty="0" smtClean="0"/>
              <a:t>JZ(Jump if  zero)</a:t>
            </a:r>
          </a:p>
          <a:p>
            <a:pPr marL="0" indent="0">
              <a:buNone/>
            </a:pPr>
            <a:r>
              <a:rPr lang="en-US" b="1" dirty="0" smtClean="0"/>
              <a:t>JNZ(Jump if not zero)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4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And Call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CALL</a:t>
            </a:r>
          </a:p>
          <a:p>
            <a:pPr marL="0" indent="0">
              <a:buNone/>
            </a:pPr>
            <a:r>
              <a:rPr lang="en-US" dirty="0" smtClean="0"/>
              <a:t>Subroutine ????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 is used to call the subroutine</a:t>
            </a:r>
          </a:p>
          <a:p>
            <a:pPr marL="0" indent="0">
              <a:buNone/>
            </a:pPr>
            <a:r>
              <a:rPr lang="en-US" b="1" dirty="0" smtClean="0"/>
              <a:t>Ret</a:t>
            </a:r>
          </a:p>
          <a:p>
            <a:pPr marL="0" indent="0">
              <a:buNone/>
            </a:pPr>
            <a:r>
              <a:rPr lang="en-US" dirty="0" smtClean="0"/>
              <a:t>Return back from subroutine</a:t>
            </a:r>
          </a:p>
          <a:p>
            <a:pPr marL="0" indent="0">
              <a:buNone/>
            </a:pPr>
            <a:r>
              <a:rPr lang="en-US" dirty="0" smtClean="0"/>
              <a:t>Program Counter contents ????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-----stored in the last two location of memory</a:t>
            </a:r>
          </a:p>
          <a:p>
            <a:pPr marL="0" indent="0">
              <a:buNone/>
            </a:pPr>
            <a:r>
              <a:rPr lang="en-US" dirty="0" smtClean="0"/>
              <a:t>(FFFEH and FFFFH)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CMA</a:t>
            </a:r>
            <a:r>
              <a:rPr lang="en-US" dirty="0" smtClean="0"/>
              <a:t>-Complement the accumulator</a:t>
            </a:r>
          </a:p>
          <a:p>
            <a:pPr marL="0" indent="0">
              <a:buNone/>
            </a:pPr>
            <a:r>
              <a:rPr lang="en-US" dirty="0" smtClean="0"/>
              <a:t>ANA-</a:t>
            </a:r>
            <a:r>
              <a:rPr lang="en-US" b="1" dirty="0" smtClean="0"/>
              <a:t>And the accumulator </a:t>
            </a:r>
            <a:r>
              <a:rPr lang="en-US" dirty="0" smtClean="0"/>
              <a:t>with specified register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 ANA 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ORA- </a:t>
            </a:r>
            <a:r>
              <a:rPr lang="en-US" b="1" dirty="0" smtClean="0"/>
              <a:t>OR the accumulator</a:t>
            </a:r>
            <a:r>
              <a:rPr lang="en-US" dirty="0" smtClean="0"/>
              <a:t> with specified register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eg</a:t>
            </a:r>
            <a:r>
              <a:rPr lang="en-US" dirty="0" smtClean="0"/>
              <a:t> ORA B</a:t>
            </a:r>
          </a:p>
          <a:p>
            <a:pPr marL="0" indent="0">
              <a:buNone/>
            </a:pPr>
            <a:r>
              <a:rPr lang="en-US" dirty="0" smtClean="0"/>
              <a:t>XRA- </a:t>
            </a:r>
            <a:r>
              <a:rPr lang="en-US" b="1" dirty="0" smtClean="0"/>
              <a:t>XOR the accumulator</a:t>
            </a:r>
            <a:r>
              <a:rPr lang="en-US" dirty="0" smtClean="0"/>
              <a:t> with specified register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 XRA 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1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US" dirty="0" smtClean="0"/>
              <a:t>Instruction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ANI: And Immediate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ANI C7H (AND accumulator with immediate data C7H)</a:t>
            </a:r>
          </a:p>
          <a:p>
            <a:pPr marL="0" indent="0">
              <a:buNone/>
            </a:pPr>
            <a:r>
              <a:rPr lang="en-US" b="1" dirty="0" smtClean="0"/>
              <a:t>ORI: OR immediate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ORI C7H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XRI: XOR immediate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XRI C7H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70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OUT (OUT byte </a:t>
            </a:r>
            <a:r>
              <a:rPr lang="en-US" b="1" dirty="0" err="1" smtClean="0"/>
              <a:t>eg</a:t>
            </a:r>
            <a:r>
              <a:rPr lang="en-US" b="1" dirty="0" smtClean="0"/>
              <a:t>: OUT 03H: accumulator to designated port) </a:t>
            </a:r>
          </a:p>
          <a:p>
            <a:r>
              <a:rPr lang="en-US" b="1" dirty="0" smtClean="0"/>
              <a:t>HLT</a:t>
            </a:r>
          </a:p>
          <a:p>
            <a:r>
              <a:rPr lang="en-US" b="1" dirty="0" smtClean="0"/>
              <a:t>IN (Input : Enter the data from designated input port to accumulator)  </a:t>
            </a:r>
            <a:r>
              <a:rPr lang="en-US" b="1" dirty="0" err="1" smtClean="0"/>
              <a:t>eg</a:t>
            </a:r>
            <a:r>
              <a:rPr lang="en-US" b="1" dirty="0" smtClean="0"/>
              <a:t>: IN 02H</a:t>
            </a:r>
          </a:p>
          <a:p>
            <a:r>
              <a:rPr lang="en-US" b="1" dirty="0" smtClean="0"/>
              <a:t>NOP</a:t>
            </a:r>
          </a:p>
          <a:p>
            <a:r>
              <a:rPr lang="en-US" b="1" dirty="0" smtClean="0"/>
              <a:t>RAL</a:t>
            </a:r>
            <a:r>
              <a:rPr lang="en-US" i="1" dirty="0" smtClean="0"/>
              <a:t>(Rotate the accumulator left)</a:t>
            </a:r>
          </a:p>
          <a:p>
            <a:pPr marL="40005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A=1011 0100  After execution </a:t>
            </a:r>
          </a:p>
          <a:p>
            <a:pPr marL="40005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A=0110 1001</a:t>
            </a:r>
          </a:p>
          <a:p>
            <a:r>
              <a:rPr lang="en-US" b="1" dirty="0" smtClean="0"/>
              <a:t>RAR</a:t>
            </a:r>
            <a:r>
              <a:rPr lang="en-US" i="1" dirty="0" smtClean="0"/>
              <a:t> (Rotate the accumulator right)</a:t>
            </a:r>
          </a:p>
          <a:p>
            <a:pPr marL="40005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A= 1011 0100</a:t>
            </a:r>
          </a:p>
          <a:p>
            <a:pPr marL="40005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After execution</a:t>
            </a:r>
          </a:p>
          <a:p>
            <a:pPr marL="40005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A=0101 1010</a:t>
            </a:r>
          </a:p>
        </p:txBody>
      </p:sp>
    </p:spTree>
    <p:extLst>
      <p:ext uri="{BB962C8B-B14F-4D97-AF65-F5344CB8AC3E}">
        <p14:creationId xmlns:p14="http://schemas.microsoft.com/office/powerpoint/2010/main" val="23646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SAP-2 Op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705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2" y="76200"/>
            <a:ext cx="8229600" cy="914400"/>
          </a:xfrm>
        </p:spPr>
        <p:txBody>
          <a:bodyPr/>
          <a:lstStyle/>
          <a:p>
            <a:r>
              <a:rPr lang="en-US" dirty="0" smtClean="0"/>
              <a:t>Instruction Affecting Flags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72" y="1447800"/>
            <a:ext cx="4876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T-States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</a:t>
            </a:r>
            <a:r>
              <a:rPr lang="en-US" dirty="0" smtClean="0">
                <a:sym typeface="Wingdings" panose="05000000000000000000" pitchFamily="2" charset="2"/>
              </a:rPr>
              <a:t> 3 T-States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Execution  Different instruction requires different # of T-States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Ex: ADD B  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ANI byte  7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CALL  18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JM  10/7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391400" cy="51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Either enable or load  only active .</a:t>
            </a:r>
          </a:p>
          <a:p>
            <a:r>
              <a:rPr lang="en-US" dirty="0" smtClean="0"/>
              <a:t>During load input lines active output line float</a:t>
            </a:r>
          </a:p>
          <a:p>
            <a:r>
              <a:rPr lang="en-US" dirty="0" smtClean="0"/>
              <a:t>During Enable output lines active input line float.</a:t>
            </a:r>
          </a:p>
          <a:p>
            <a:endParaRPr lang="en-US" dirty="0"/>
          </a:p>
          <a:p>
            <a:r>
              <a:rPr lang="en-US" dirty="0" smtClean="0"/>
              <a:t>Input and output pins are shorted. </a:t>
            </a:r>
          </a:p>
          <a:p>
            <a:r>
              <a:rPr lang="en-US" dirty="0" smtClean="0"/>
              <a:t>Single set of wires(path) between register  and w-bus.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65532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92" y="1066801"/>
            <a:ext cx="662620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Math-1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17638"/>
            <a:ext cx="6934200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Math-1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05000"/>
            <a:ext cx="64007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Math-2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2600"/>
            <a:ext cx="7467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Math-2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752600"/>
            <a:ext cx="71628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429000"/>
            <a:ext cx="7848600" cy="30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/>
          </a:p>
          <a:p>
            <a:pPr marL="0" indent="0" algn="ctr">
              <a:buNone/>
            </a:pPr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2210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99"/>
          <p:cNvSpPr>
            <a:spLocks noChangeArrowheads="1"/>
          </p:cNvSpPr>
          <p:nvPr/>
        </p:nvSpPr>
        <p:spPr bwMode="auto">
          <a:xfrm>
            <a:off x="3340100" y="3505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38"/>
          <p:cNvGrpSpPr>
            <a:grpSpLocks/>
          </p:cNvGrpSpPr>
          <p:nvPr/>
        </p:nvGrpSpPr>
        <p:grpSpPr bwMode="auto">
          <a:xfrm>
            <a:off x="3492500" y="3124200"/>
            <a:ext cx="1447800" cy="609600"/>
            <a:chOff x="1776" y="3120"/>
            <a:chExt cx="1872" cy="384"/>
          </a:xfrm>
        </p:grpSpPr>
        <p:grpSp>
          <p:nvGrpSpPr>
            <p:cNvPr id="6" name="Group 106"/>
            <p:cNvGrpSpPr>
              <a:grpSpLocks/>
            </p:cNvGrpSpPr>
            <p:nvPr/>
          </p:nvGrpSpPr>
          <p:grpSpPr bwMode="auto">
            <a:xfrm>
              <a:off x="1776" y="3120"/>
              <a:ext cx="1872" cy="240"/>
              <a:chOff x="1776" y="3120"/>
              <a:chExt cx="1872" cy="240"/>
            </a:xfrm>
          </p:grpSpPr>
          <p:sp>
            <p:nvSpPr>
              <p:cNvPr id="17" name="Line 100"/>
              <p:cNvSpPr>
                <a:spLocks noChangeShapeType="1"/>
              </p:cNvSpPr>
              <p:nvPr/>
            </p:nvSpPr>
            <p:spPr bwMode="auto">
              <a:xfrm flipV="1">
                <a:off x="1776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01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Line 126"/>
            <p:cNvSpPr>
              <a:spLocks noChangeShapeType="1"/>
            </p:cNvSpPr>
            <p:nvPr/>
          </p:nvSpPr>
          <p:spPr bwMode="auto">
            <a:xfrm flipV="1">
              <a:off x="1920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27"/>
            <p:cNvSpPr>
              <a:spLocks noChangeShapeType="1"/>
            </p:cNvSpPr>
            <p:nvPr/>
          </p:nvSpPr>
          <p:spPr bwMode="auto">
            <a:xfrm>
              <a:off x="1920" y="316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9"/>
            <p:cNvSpPr>
              <a:spLocks noChangeShapeType="1"/>
            </p:cNvSpPr>
            <p:nvPr/>
          </p:nvSpPr>
          <p:spPr bwMode="auto">
            <a:xfrm flipV="1">
              <a:off x="2064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0"/>
            <p:cNvSpPr>
              <a:spLocks noChangeShapeType="1"/>
            </p:cNvSpPr>
            <p:nvPr/>
          </p:nvSpPr>
          <p:spPr bwMode="auto">
            <a:xfrm>
              <a:off x="2064" y="321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2"/>
            <p:cNvSpPr>
              <a:spLocks noChangeShapeType="1"/>
            </p:cNvSpPr>
            <p:nvPr/>
          </p:nvSpPr>
          <p:spPr bwMode="auto">
            <a:xfrm flipV="1">
              <a:off x="220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3"/>
            <p:cNvSpPr>
              <a:spLocks noChangeShapeType="1"/>
            </p:cNvSpPr>
            <p:nvPr/>
          </p:nvSpPr>
          <p:spPr bwMode="auto">
            <a:xfrm>
              <a:off x="2208" y="32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4"/>
            <p:cNvSpPr>
              <a:spLocks noChangeShapeType="1"/>
            </p:cNvSpPr>
            <p:nvPr/>
          </p:nvSpPr>
          <p:spPr bwMode="auto">
            <a:xfrm>
              <a:off x="3216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5"/>
            <p:cNvSpPr>
              <a:spLocks noChangeShapeType="1"/>
            </p:cNvSpPr>
            <p:nvPr/>
          </p:nvSpPr>
          <p:spPr bwMode="auto">
            <a:xfrm>
              <a:off x="3360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6"/>
            <p:cNvSpPr>
              <a:spLocks noChangeShapeType="1"/>
            </p:cNvSpPr>
            <p:nvPr/>
          </p:nvSpPr>
          <p:spPr bwMode="auto">
            <a:xfrm>
              <a:off x="3504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7"/>
            <p:cNvSpPr>
              <a:spLocks noChangeShapeType="1"/>
            </p:cNvSpPr>
            <p:nvPr/>
          </p:nvSpPr>
          <p:spPr bwMode="auto">
            <a:xfrm>
              <a:off x="3648" y="31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39"/>
          <p:cNvGrpSpPr>
            <a:grpSpLocks/>
          </p:cNvGrpSpPr>
          <p:nvPr/>
        </p:nvGrpSpPr>
        <p:grpSpPr bwMode="auto">
          <a:xfrm flipV="1">
            <a:off x="3492500" y="3733800"/>
            <a:ext cx="1447800" cy="609600"/>
            <a:chOff x="1776" y="3120"/>
            <a:chExt cx="1872" cy="384"/>
          </a:xfrm>
        </p:grpSpPr>
        <p:grpSp>
          <p:nvGrpSpPr>
            <p:cNvPr id="20" name="Group 140"/>
            <p:cNvGrpSpPr>
              <a:grpSpLocks/>
            </p:cNvGrpSpPr>
            <p:nvPr/>
          </p:nvGrpSpPr>
          <p:grpSpPr bwMode="auto">
            <a:xfrm>
              <a:off x="1776" y="3120"/>
              <a:ext cx="1872" cy="240"/>
              <a:chOff x="1776" y="3120"/>
              <a:chExt cx="1872" cy="240"/>
            </a:xfrm>
          </p:grpSpPr>
          <p:sp>
            <p:nvSpPr>
              <p:cNvPr id="31" name="Line 141"/>
              <p:cNvSpPr>
                <a:spLocks noChangeShapeType="1"/>
              </p:cNvSpPr>
              <p:nvPr/>
            </p:nvSpPr>
            <p:spPr bwMode="auto">
              <a:xfrm flipV="1">
                <a:off x="1776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42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143"/>
            <p:cNvSpPr>
              <a:spLocks noChangeShapeType="1"/>
            </p:cNvSpPr>
            <p:nvPr/>
          </p:nvSpPr>
          <p:spPr bwMode="auto">
            <a:xfrm flipV="1">
              <a:off x="1920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4"/>
            <p:cNvSpPr>
              <a:spLocks noChangeShapeType="1"/>
            </p:cNvSpPr>
            <p:nvPr/>
          </p:nvSpPr>
          <p:spPr bwMode="auto">
            <a:xfrm>
              <a:off x="1920" y="316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5"/>
            <p:cNvSpPr>
              <a:spLocks noChangeShapeType="1"/>
            </p:cNvSpPr>
            <p:nvPr/>
          </p:nvSpPr>
          <p:spPr bwMode="auto">
            <a:xfrm flipV="1">
              <a:off x="2064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46"/>
            <p:cNvSpPr>
              <a:spLocks noChangeShapeType="1"/>
            </p:cNvSpPr>
            <p:nvPr/>
          </p:nvSpPr>
          <p:spPr bwMode="auto">
            <a:xfrm>
              <a:off x="2064" y="321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47"/>
            <p:cNvSpPr>
              <a:spLocks noChangeShapeType="1"/>
            </p:cNvSpPr>
            <p:nvPr/>
          </p:nvSpPr>
          <p:spPr bwMode="auto">
            <a:xfrm flipV="1">
              <a:off x="220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48"/>
            <p:cNvSpPr>
              <a:spLocks noChangeShapeType="1"/>
            </p:cNvSpPr>
            <p:nvPr/>
          </p:nvSpPr>
          <p:spPr bwMode="auto">
            <a:xfrm>
              <a:off x="2208" y="32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9"/>
            <p:cNvSpPr>
              <a:spLocks noChangeShapeType="1"/>
            </p:cNvSpPr>
            <p:nvPr/>
          </p:nvSpPr>
          <p:spPr bwMode="auto">
            <a:xfrm>
              <a:off x="3216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0"/>
            <p:cNvSpPr>
              <a:spLocks noChangeShapeType="1"/>
            </p:cNvSpPr>
            <p:nvPr/>
          </p:nvSpPr>
          <p:spPr bwMode="auto">
            <a:xfrm>
              <a:off x="3360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1"/>
            <p:cNvSpPr>
              <a:spLocks noChangeShapeType="1"/>
            </p:cNvSpPr>
            <p:nvPr/>
          </p:nvSpPr>
          <p:spPr bwMode="auto">
            <a:xfrm>
              <a:off x="3504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2"/>
            <p:cNvSpPr>
              <a:spLocks noChangeShapeType="1"/>
            </p:cNvSpPr>
            <p:nvPr/>
          </p:nvSpPr>
          <p:spPr bwMode="auto">
            <a:xfrm>
              <a:off x="3648" y="31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Line 153"/>
          <p:cNvSpPr>
            <a:spLocks noChangeShapeType="1"/>
          </p:cNvSpPr>
          <p:nvPr/>
        </p:nvSpPr>
        <p:spPr bwMode="auto">
          <a:xfrm>
            <a:off x="5749925" y="3048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54"/>
          <p:cNvSpPr>
            <a:spLocks noChangeShapeType="1"/>
          </p:cNvSpPr>
          <p:nvPr/>
        </p:nvSpPr>
        <p:spPr bwMode="auto">
          <a:xfrm>
            <a:off x="5854700" y="3048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55"/>
          <p:cNvSpPr>
            <a:spLocks noChangeShapeType="1"/>
          </p:cNvSpPr>
          <p:nvPr/>
        </p:nvSpPr>
        <p:spPr bwMode="auto">
          <a:xfrm>
            <a:off x="5959475" y="3048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56"/>
          <p:cNvSpPr>
            <a:spLocks noChangeShapeType="1"/>
          </p:cNvSpPr>
          <p:nvPr/>
        </p:nvSpPr>
        <p:spPr bwMode="auto">
          <a:xfrm>
            <a:off x="6064250" y="3048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4597400" y="3505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59"/>
          <p:cNvSpPr>
            <a:spLocks noChangeShapeType="1"/>
          </p:cNvSpPr>
          <p:nvPr/>
        </p:nvSpPr>
        <p:spPr bwMode="auto">
          <a:xfrm>
            <a:off x="4711700" y="3609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60"/>
          <p:cNvSpPr>
            <a:spLocks noChangeShapeType="1"/>
          </p:cNvSpPr>
          <p:nvPr/>
        </p:nvSpPr>
        <p:spPr bwMode="auto">
          <a:xfrm>
            <a:off x="4826000" y="37147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61"/>
          <p:cNvSpPr>
            <a:spLocks noChangeShapeType="1"/>
          </p:cNvSpPr>
          <p:nvPr/>
        </p:nvSpPr>
        <p:spPr bwMode="auto">
          <a:xfrm>
            <a:off x="4940300" y="3819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62"/>
          <p:cNvSpPr>
            <a:spLocks noChangeShapeType="1"/>
          </p:cNvSpPr>
          <p:nvPr/>
        </p:nvSpPr>
        <p:spPr bwMode="auto">
          <a:xfrm>
            <a:off x="2959100" y="35909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63"/>
          <p:cNvSpPr>
            <a:spLocks noChangeShapeType="1"/>
          </p:cNvSpPr>
          <p:nvPr/>
        </p:nvSpPr>
        <p:spPr bwMode="auto">
          <a:xfrm>
            <a:off x="2959100" y="3857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64"/>
          <p:cNvSpPr>
            <a:spLocks noChangeShapeType="1"/>
          </p:cNvSpPr>
          <p:nvPr/>
        </p:nvSpPr>
        <p:spPr bwMode="auto">
          <a:xfrm>
            <a:off x="2959100" y="3724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AutoShape 165"/>
          <p:cNvSpPr>
            <a:spLocks noChangeArrowheads="1"/>
          </p:cNvSpPr>
          <p:nvPr/>
        </p:nvSpPr>
        <p:spPr bwMode="auto">
          <a:xfrm rot="5400000">
            <a:off x="3311525" y="3695700"/>
            <a:ext cx="152400" cy="76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66"/>
          <p:cNvSpPr txBox="1">
            <a:spLocks noChangeArrowheads="1"/>
          </p:cNvSpPr>
          <p:nvPr/>
        </p:nvSpPr>
        <p:spPr bwMode="auto">
          <a:xfrm>
            <a:off x="2352675" y="3402013"/>
            <a:ext cx="606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LOAD</a:t>
            </a:r>
          </a:p>
        </p:txBody>
      </p:sp>
      <p:sp>
        <p:nvSpPr>
          <p:cNvPr id="46" name="Text Box 167"/>
          <p:cNvSpPr txBox="1">
            <a:spLocks noChangeArrowheads="1"/>
          </p:cNvSpPr>
          <p:nvPr/>
        </p:nvSpPr>
        <p:spPr bwMode="auto">
          <a:xfrm>
            <a:off x="2420938" y="3554413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CLK</a:t>
            </a:r>
          </a:p>
        </p:txBody>
      </p:sp>
      <p:sp>
        <p:nvSpPr>
          <p:cNvPr id="47" name="Text Box 168"/>
          <p:cNvSpPr txBox="1">
            <a:spLocks noChangeArrowheads="1"/>
          </p:cNvSpPr>
          <p:nvPr/>
        </p:nvSpPr>
        <p:spPr bwMode="auto">
          <a:xfrm>
            <a:off x="2366963" y="3706813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Enable</a:t>
            </a:r>
          </a:p>
        </p:txBody>
      </p:sp>
      <p:sp>
        <p:nvSpPr>
          <p:cNvPr id="48" name="Text Box 169"/>
          <p:cNvSpPr txBox="1">
            <a:spLocks noChangeArrowheads="1"/>
          </p:cNvSpPr>
          <p:nvPr/>
        </p:nvSpPr>
        <p:spPr bwMode="auto">
          <a:xfrm>
            <a:off x="5692775" y="4373563"/>
            <a:ext cx="479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38322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8" y="28575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5" name="Group 210"/>
          <p:cNvGrpSpPr>
            <a:grpSpLocks/>
          </p:cNvGrpSpPr>
          <p:nvPr/>
        </p:nvGrpSpPr>
        <p:grpSpPr bwMode="auto">
          <a:xfrm>
            <a:off x="1219200" y="990600"/>
            <a:ext cx="6477000" cy="5638800"/>
            <a:chOff x="153" y="801"/>
            <a:chExt cx="3303" cy="3387"/>
          </a:xfrm>
        </p:grpSpPr>
        <p:sp>
          <p:nvSpPr>
            <p:cNvPr id="6" name="Rectangle 211"/>
            <p:cNvSpPr>
              <a:spLocks noChangeArrowheads="1"/>
            </p:cNvSpPr>
            <p:nvPr/>
          </p:nvSpPr>
          <p:spPr bwMode="auto">
            <a:xfrm>
              <a:off x="1601" y="983"/>
              <a:ext cx="240" cy="3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12"/>
            <p:cNvSpPr>
              <a:spLocks noChangeArrowheads="1"/>
            </p:cNvSpPr>
            <p:nvPr/>
          </p:nvSpPr>
          <p:spPr bwMode="auto">
            <a:xfrm>
              <a:off x="641" y="930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800">
                  <a:latin typeface="Eurostile" pitchFamily="34" charset="0"/>
                </a:rPr>
                <a:t>Encoder </a:t>
              </a:r>
            </a:p>
            <a:p>
              <a:r>
                <a:rPr lang="en-US" sz="800">
                  <a:latin typeface="Eurostile" pitchFamily="34" charset="0"/>
                </a:rPr>
                <a:t>Hexa</a:t>
              </a:r>
            </a:p>
          </p:txBody>
        </p:sp>
        <p:sp>
          <p:nvSpPr>
            <p:cNvPr id="8" name="Rectangle 213"/>
            <p:cNvSpPr>
              <a:spLocks noChangeArrowheads="1"/>
            </p:cNvSpPr>
            <p:nvPr/>
          </p:nvSpPr>
          <p:spPr bwMode="auto">
            <a:xfrm>
              <a:off x="641" y="1324"/>
              <a:ext cx="57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In Port 1</a:t>
              </a:r>
            </a:p>
          </p:txBody>
        </p:sp>
        <p:sp>
          <p:nvSpPr>
            <p:cNvPr id="9" name="Rectangle 214"/>
            <p:cNvSpPr>
              <a:spLocks noChangeArrowheads="1"/>
            </p:cNvSpPr>
            <p:nvPr/>
          </p:nvSpPr>
          <p:spPr bwMode="auto">
            <a:xfrm>
              <a:off x="641" y="1700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In Port 2</a:t>
              </a:r>
            </a:p>
          </p:txBody>
        </p:sp>
        <p:sp>
          <p:nvSpPr>
            <p:cNvPr id="10" name="Rectangle 215"/>
            <p:cNvSpPr>
              <a:spLocks noChangeArrowheads="1"/>
            </p:cNvSpPr>
            <p:nvPr/>
          </p:nvSpPr>
          <p:spPr bwMode="auto">
            <a:xfrm>
              <a:off x="641" y="2007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PC</a:t>
              </a:r>
            </a:p>
          </p:txBody>
        </p:sp>
        <p:sp>
          <p:nvSpPr>
            <p:cNvPr id="11" name="Rectangle 216"/>
            <p:cNvSpPr>
              <a:spLocks noChangeArrowheads="1"/>
            </p:cNvSpPr>
            <p:nvPr/>
          </p:nvSpPr>
          <p:spPr bwMode="auto">
            <a:xfrm>
              <a:off x="641" y="2361"/>
              <a:ext cx="576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MAR</a:t>
              </a:r>
            </a:p>
          </p:txBody>
        </p:sp>
        <p:sp>
          <p:nvSpPr>
            <p:cNvPr id="12" name="Rectangle 217"/>
            <p:cNvSpPr>
              <a:spLocks noChangeArrowheads="1"/>
            </p:cNvSpPr>
            <p:nvPr/>
          </p:nvSpPr>
          <p:spPr bwMode="auto">
            <a:xfrm>
              <a:off x="2225" y="983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A</a:t>
              </a:r>
            </a:p>
          </p:txBody>
        </p:sp>
        <p:sp>
          <p:nvSpPr>
            <p:cNvPr id="13" name="Rectangle 218"/>
            <p:cNvSpPr>
              <a:spLocks noChangeArrowheads="1"/>
            </p:cNvSpPr>
            <p:nvPr/>
          </p:nvSpPr>
          <p:spPr bwMode="auto">
            <a:xfrm>
              <a:off x="2225" y="1324"/>
              <a:ext cx="57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ALU</a:t>
              </a:r>
            </a:p>
          </p:txBody>
        </p:sp>
        <p:sp>
          <p:nvSpPr>
            <p:cNvPr id="14" name="Rectangle 219"/>
            <p:cNvSpPr>
              <a:spLocks noChangeArrowheads="1"/>
            </p:cNvSpPr>
            <p:nvPr/>
          </p:nvSpPr>
          <p:spPr bwMode="auto">
            <a:xfrm>
              <a:off x="2225" y="1700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TEMP</a:t>
              </a:r>
            </a:p>
          </p:txBody>
        </p:sp>
        <p:sp>
          <p:nvSpPr>
            <p:cNvPr id="15" name="Rectangle 220"/>
            <p:cNvSpPr>
              <a:spLocks noChangeArrowheads="1"/>
            </p:cNvSpPr>
            <p:nvPr/>
          </p:nvSpPr>
          <p:spPr bwMode="auto">
            <a:xfrm>
              <a:off x="2225" y="2059"/>
              <a:ext cx="576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B</a:t>
              </a:r>
            </a:p>
          </p:txBody>
        </p:sp>
        <p:sp>
          <p:nvSpPr>
            <p:cNvPr id="16" name="Rectangle 221"/>
            <p:cNvSpPr>
              <a:spLocks noChangeArrowheads="1"/>
            </p:cNvSpPr>
            <p:nvPr/>
          </p:nvSpPr>
          <p:spPr bwMode="auto">
            <a:xfrm>
              <a:off x="2225" y="2417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C</a:t>
              </a:r>
            </a:p>
          </p:txBody>
        </p:sp>
        <p:sp>
          <p:nvSpPr>
            <p:cNvPr id="17" name="AutoShape 222"/>
            <p:cNvSpPr>
              <a:spLocks noChangeArrowheads="1"/>
            </p:cNvSpPr>
            <p:nvPr/>
          </p:nvSpPr>
          <p:spPr bwMode="auto">
            <a:xfrm>
              <a:off x="1253" y="1680"/>
              <a:ext cx="336" cy="191"/>
            </a:xfrm>
            <a:prstGeom prst="rightArrow">
              <a:avLst>
                <a:gd name="adj1" fmla="val 50000"/>
                <a:gd name="adj2" fmla="val 4397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18" name="AutoShape 223"/>
            <p:cNvSpPr>
              <a:spLocks noChangeArrowheads="1"/>
            </p:cNvSpPr>
            <p:nvPr/>
          </p:nvSpPr>
          <p:spPr bwMode="auto">
            <a:xfrm>
              <a:off x="1253" y="1341"/>
              <a:ext cx="336" cy="186"/>
            </a:xfrm>
            <a:prstGeom prst="rightArrow">
              <a:avLst>
                <a:gd name="adj1" fmla="val 50000"/>
                <a:gd name="adj2" fmla="val 4516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19" name="AutoShape 224"/>
            <p:cNvSpPr>
              <a:spLocks noChangeArrowheads="1"/>
            </p:cNvSpPr>
            <p:nvPr/>
          </p:nvSpPr>
          <p:spPr bwMode="auto">
            <a:xfrm flipH="1">
              <a:off x="1853" y="1344"/>
              <a:ext cx="336" cy="151"/>
            </a:xfrm>
            <a:prstGeom prst="rightArrow">
              <a:avLst>
                <a:gd name="adj1" fmla="val 50000"/>
                <a:gd name="adj2" fmla="val 556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20" name="AutoShape 225"/>
            <p:cNvSpPr>
              <a:spLocks noChangeArrowheads="1"/>
            </p:cNvSpPr>
            <p:nvPr/>
          </p:nvSpPr>
          <p:spPr bwMode="auto">
            <a:xfrm rot="5400000">
              <a:off x="2447" y="1162"/>
              <a:ext cx="13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21" name="AutoShape 226"/>
            <p:cNvSpPr>
              <a:spLocks noChangeArrowheads="1"/>
            </p:cNvSpPr>
            <p:nvPr/>
          </p:nvSpPr>
          <p:spPr bwMode="auto">
            <a:xfrm rot="16200000" flipV="1">
              <a:off x="2432" y="1519"/>
              <a:ext cx="16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22" name="AutoShape 227"/>
            <p:cNvSpPr>
              <a:spLocks noChangeArrowheads="1"/>
            </p:cNvSpPr>
            <p:nvPr/>
          </p:nvSpPr>
          <p:spPr bwMode="auto">
            <a:xfrm rot="16200000" flipH="1">
              <a:off x="862" y="2591"/>
              <a:ext cx="133" cy="15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900">
                  <a:latin typeface="Eurostile" pitchFamily="34" charset="0"/>
                </a:rPr>
                <a:t>16</a:t>
              </a:r>
            </a:p>
          </p:txBody>
        </p:sp>
        <p:sp>
          <p:nvSpPr>
            <p:cNvPr id="23" name="Text Box 228"/>
            <p:cNvSpPr txBox="1">
              <a:spLocks noChangeArrowheads="1"/>
            </p:cNvSpPr>
            <p:nvPr/>
          </p:nvSpPr>
          <p:spPr bwMode="auto">
            <a:xfrm>
              <a:off x="1514" y="801"/>
              <a:ext cx="3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Eurostile" pitchFamily="34" charset="0"/>
                </a:rPr>
                <a:t>Bus W</a:t>
              </a:r>
            </a:p>
          </p:txBody>
        </p:sp>
        <p:sp>
          <p:nvSpPr>
            <p:cNvPr id="24" name="Rectangle 229"/>
            <p:cNvSpPr>
              <a:spLocks noChangeArrowheads="1"/>
            </p:cNvSpPr>
            <p:nvPr/>
          </p:nvSpPr>
          <p:spPr bwMode="auto">
            <a:xfrm>
              <a:off x="645" y="2728"/>
              <a:ext cx="57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smtClean="0">
                  <a:latin typeface="Eurostile" pitchFamily="34" charset="0"/>
                </a:rPr>
                <a:t>Memory</a:t>
              </a:r>
            </a:p>
          </p:txBody>
        </p:sp>
        <p:sp>
          <p:nvSpPr>
            <p:cNvPr id="25" name="Rectangle 230"/>
            <p:cNvSpPr>
              <a:spLocks noChangeArrowheads="1"/>
            </p:cNvSpPr>
            <p:nvPr/>
          </p:nvSpPr>
          <p:spPr bwMode="auto">
            <a:xfrm>
              <a:off x="645" y="3104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MDR</a:t>
              </a:r>
            </a:p>
          </p:txBody>
        </p:sp>
        <p:sp>
          <p:nvSpPr>
            <p:cNvPr id="26" name="Rectangle 231"/>
            <p:cNvSpPr>
              <a:spLocks noChangeArrowheads="1"/>
            </p:cNvSpPr>
            <p:nvPr/>
          </p:nvSpPr>
          <p:spPr bwMode="auto">
            <a:xfrm>
              <a:off x="645" y="3411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IR</a:t>
              </a:r>
            </a:p>
          </p:txBody>
        </p:sp>
        <p:sp>
          <p:nvSpPr>
            <p:cNvPr id="27" name="Rectangle 232"/>
            <p:cNvSpPr>
              <a:spLocks noChangeArrowheads="1"/>
            </p:cNvSpPr>
            <p:nvPr/>
          </p:nvSpPr>
          <p:spPr bwMode="auto">
            <a:xfrm>
              <a:off x="645" y="3792"/>
              <a:ext cx="576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CON</a:t>
              </a:r>
            </a:p>
          </p:txBody>
        </p:sp>
        <p:sp>
          <p:nvSpPr>
            <p:cNvPr id="28" name="Rectangle 233"/>
            <p:cNvSpPr>
              <a:spLocks noChangeArrowheads="1"/>
            </p:cNvSpPr>
            <p:nvPr/>
          </p:nvSpPr>
          <p:spPr bwMode="auto">
            <a:xfrm>
              <a:off x="2229" y="3104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Out Port 3</a:t>
              </a:r>
            </a:p>
          </p:txBody>
        </p:sp>
        <p:sp>
          <p:nvSpPr>
            <p:cNvPr id="29" name="Rectangle 234"/>
            <p:cNvSpPr>
              <a:spLocks noChangeArrowheads="1"/>
            </p:cNvSpPr>
            <p:nvPr/>
          </p:nvSpPr>
          <p:spPr bwMode="auto">
            <a:xfrm>
              <a:off x="2229" y="3463"/>
              <a:ext cx="576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Out Port 4</a:t>
              </a:r>
            </a:p>
          </p:txBody>
        </p:sp>
        <p:sp>
          <p:nvSpPr>
            <p:cNvPr id="30" name="AutoShape 235"/>
            <p:cNvSpPr>
              <a:spLocks noChangeArrowheads="1"/>
            </p:cNvSpPr>
            <p:nvPr/>
          </p:nvSpPr>
          <p:spPr bwMode="auto">
            <a:xfrm flipH="1">
              <a:off x="1230" y="2389"/>
              <a:ext cx="336" cy="185"/>
            </a:xfrm>
            <a:prstGeom prst="rightArrow">
              <a:avLst>
                <a:gd name="adj1" fmla="val 50000"/>
                <a:gd name="adj2" fmla="val 45405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16</a:t>
              </a:r>
            </a:p>
          </p:txBody>
        </p:sp>
        <p:sp>
          <p:nvSpPr>
            <p:cNvPr id="31" name="AutoShape 236"/>
            <p:cNvSpPr>
              <a:spLocks noChangeArrowheads="1"/>
            </p:cNvSpPr>
            <p:nvPr/>
          </p:nvSpPr>
          <p:spPr bwMode="auto">
            <a:xfrm flipH="1">
              <a:off x="1239" y="3408"/>
              <a:ext cx="336" cy="159"/>
            </a:xfrm>
            <a:prstGeom prst="rightArrow">
              <a:avLst>
                <a:gd name="adj1" fmla="val 50000"/>
                <a:gd name="adj2" fmla="val 5283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2" name="AutoShape 237"/>
            <p:cNvSpPr>
              <a:spLocks noChangeArrowheads="1"/>
            </p:cNvSpPr>
            <p:nvPr/>
          </p:nvSpPr>
          <p:spPr bwMode="auto">
            <a:xfrm rot="16200000" flipH="1">
              <a:off x="868" y="3606"/>
              <a:ext cx="15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3" name="AutoShape 238"/>
            <p:cNvSpPr>
              <a:spLocks noChangeArrowheads="1"/>
            </p:cNvSpPr>
            <p:nvPr/>
          </p:nvSpPr>
          <p:spPr bwMode="auto">
            <a:xfrm>
              <a:off x="1875" y="3138"/>
              <a:ext cx="336" cy="137"/>
            </a:xfrm>
            <a:prstGeom prst="rightArrow">
              <a:avLst>
                <a:gd name="adj1" fmla="val 50000"/>
                <a:gd name="adj2" fmla="val 613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4" name="AutoShape 239"/>
            <p:cNvSpPr>
              <a:spLocks noChangeArrowheads="1"/>
            </p:cNvSpPr>
            <p:nvPr/>
          </p:nvSpPr>
          <p:spPr bwMode="auto">
            <a:xfrm>
              <a:off x="1875" y="3501"/>
              <a:ext cx="336" cy="137"/>
            </a:xfrm>
            <a:prstGeom prst="rightArrow">
              <a:avLst>
                <a:gd name="adj1" fmla="val 50000"/>
                <a:gd name="adj2" fmla="val 613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5" name="AutoShape 240"/>
            <p:cNvSpPr>
              <a:spLocks noChangeArrowheads="1"/>
            </p:cNvSpPr>
            <p:nvPr/>
          </p:nvSpPr>
          <p:spPr bwMode="auto">
            <a:xfrm rot="16200000" flipH="1">
              <a:off x="864" y="4015"/>
              <a:ext cx="15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000">
                <a:latin typeface="Eurostile" pitchFamily="34" charset="0"/>
              </a:endParaRPr>
            </a:p>
          </p:txBody>
        </p:sp>
        <p:sp>
          <p:nvSpPr>
            <p:cNvPr id="36" name="AutoShape 241"/>
            <p:cNvSpPr>
              <a:spLocks noChangeArrowheads="1"/>
            </p:cNvSpPr>
            <p:nvPr/>
          </p:nvSpPr>
          <p:spPr bwMode="auto">
            <a:xfrm>
              <a:off x="864" y="2946"/>
              <a:ext cx="144" cy="144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7" name="AutoShape 242"/>
            <p:cNvSpPr>
              <a:spLocks noChangeArrowheads="1"/>
            </p:cNvSpPr>
            <p:nvPr/>
          </p:nvSpPr>
          <p:spPr bwMode="auto">
            <a:xfrm rot="5400000" flipH="1" flipV="1">
              <a:off x="1332" y="1932"/>
              <a:ext cx="168" cy="336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16</a:t>
              </a:r>
            </a:p>
          </p:txBody>
        </p:sp>
        <p:sp>
          <p:nvSpPr>
            <p:cNvPr id="38" name="AutoShape 243"/>
            <p:cNvSpPr>
              <a:spLocks noChangeArrowheads="1"/>
            </p:cNvSpPr>
            <p:nvPr/>
          </p:nvSpPr>
          <p:spPr bwMode="auto">
            <a:xfrm rot="16200000" flipH="1">
              <a:off x="865" y="1133"/>
              <a:ext cx="15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9" name="AutoShape 244"/>
            <p:cNvSpPr>
              <a:spLocks noChangeArrowheads="1"/>
            </p:cNvSpPr>
            <p:nvPr/>
          </p:nvSpPr>
          <p:spPr bwMode="auto">
            <a:xfrm rot="16200000" flipH="1">
              <a:off x="1329" y="3039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0" name="AutoShape 245"/>
            <p:cNvSpPr>
              <a:spLocks noChangeArrowheads="1"/>
            </p:cNvSpPr>
            <p:nvPr/>
          </p:nvSpPr>
          <p:spPr bwMode="auto">
            <a:xfrm rot="16200000" flipH="1">
              <a:off x="1944" y="927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1" name="AutoShape 246"/>
            <p:cNvSpPr>
              <a:spLocks noChangeArrowheads="1"/>
            </p:cNvSpPr>
            <p:nvPr/>
          </p:nvSpPr>
          <p:spPr bwMode="auto">
            <a:xfrm rot="16200000" flipH="1">
              <a:off x="1953" y="1635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2" name="AutoShape 247"/>
            <p:cNvSpPr>
              <a:spLocks noChangeArrowheads="1"/>
            </p:cNvSpPr>
            <p:nvPr/>
          </p:nvSpPr>
          <p:spPr bwMode="auto">
            <a:xfrm rot="16200000" flipH="1">
              <a:off x="1953" y="1992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3" name="AutoShape 248"/>
            <p:cNvSpPr>
              <a:spLocks noChangeArrowheads="1"/>
            </p:cNvSpPr>
            <p:nvPr/>
          </p:nvSpPr>
          <p:spPr bwMode="auto">
            <a:xfrm rot="16200000" flipH="1">
              <a:off x="1953" y="2346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4" name="Rectangle 249"/>
            <p:cNvSpPr>
              <a:spLocks noChangeArrowheads="1"/>
            </p:cNvSpPr>
            <p:nvPr/>
          </p:nvSpPr>
          <p:spPr bwMode="auto">
            <a:xfrm>
              <a:off x="2976" y="3090"/>
              <a:ext cx="480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Hexa Disp</a:t>
              </a:r>
            </a:p>
          </p:txBody>
        </p:sp>
        <p:sp>
          <p:nvSpPr>
            <p:cNvPr id="45" name="Rectangle 250"/>
            <p:cNvSpPr>
              <a:spLocks noChangeArrowheads="1"/>
            </p:cNvSpPr>
            <p:nvPr/>
          </p:nvSpPr>
          <p:spPr bwMode="auto">
            <a:xfrm>
              <a:off x="2967" y="1322"/>
              <a:ext cx="297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Flag</a:t>
              </a:r>
            </a:p>
          </p:txBody>
        </p:sp>
        <p:sp>
          <p:nvSpPr>
            <p:cNvPr id="46" name="AutoShape 251"/>
            <p:cNvSpPr>
              <a:spLocks noChangeArrowheads="1"/>
            </p:cNvSpPr>
            <p:nvPr/>
          </p:nvSpPr>
          <p:spPr bwMode="auto">
            <a:xfrm>
              <a:off x="2823" y="312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7" name="AutoShape 252"/>
            <p:cNvSpPr>
              <a:spLocks noChangeArrowheads="1"/>
            </p:cNvSpPr>
            <p:nvPr/>
          </p:nvSpPr>
          <p:spPr bwMode="auto">
            <a:xfrm>
              <a:off x="2814" y="134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2</a:t>
              </a:r>
            </a:p>
          </p:txBody>
        </p:sp>
        <p:grpSp>
          <p:nvGrpSpPr>
            <p:cNvPr id="48" name="Group 253"/>
            <p:cNvGrpSpPr>
              <a:grpSpLocks/>
            </p:cNvGrpSpPr>
            <p:nvPr/>
          </p:nvGrpSpPr>
          <p:grpSpPr bwMode="auto">
            <a:xfrm>
              <a:off x="480" y="1080"/>
              <a:ext cx="144" cy="648"/>
              <a:chOff x="480" y="1056"/>
              <a:chExt cx="144" cy="288"/>
            </a:xfrm>
          </p:grpSpPr>
          <p:sp>
            <p:nvSpPr>
              <p:cNvPr id="62" name="Line 254"/>
              <p:cNvSpPr>
                <a:spLocks noChangeShapeType="1"/>
              </p:cNvSpPr>
              <p:nvPr/>
            </p:nvSpPr>
            <p:spPr bwMode="auto">
              <a:xfrm flipH="1">
                <a:off x="480" y="10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55"/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56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Line 257"/>
            <p:cNvSpPr>
              <a:spLocks noChangeShapeType="1"/>
            </p:cNvSpPr>
            <p:nvPr/>
          </p:nvSpPr>
          <p:spPr bwMode="auto">
            <a:xfrm>
              <a:off x="480" y="18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258"/>
            <p:cNvSpPr txBox="1">
              <a:spLocks noChangeArrowheads="1"/>
            </p:cNvSpPr>
            <p:nvPr/>
          </p:nvSpPr>
          <p:spPr bwMode="auto">
            <a:xfrm>
              <a:off x="153" y="1795"/>
              <a:ext cx="38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Serial In</a:t>
              </a:r>
            </a:p>
          </p:txBody>
        </p:sp>
        <p:sp>
          <p:nvSpPr>
            <p:cNvPr id="51" name="Line 259"/>
            <p:cNvSpPr>
              <a:spLocks noChangeShapeType="1"/>
            </p:cNvSpPr>
            <p:nvPr/>
          </p:nvSpPr>
          <p:spPr bwMode="auto">
            <a:xfrm>
              <a:off x="483" y="97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60"/>
            <p:cNvSpPr txBox="1">
              <a:spLocks noChangeArrowheads="1"/>
            </p:cNvSpPr>
            <p:nvPr/>
          </p:nvSpPr>
          <p:spPr bwMode="auto">
            <a:xfrm>
              <a:off x="264" y="900"/>
              <a:ext cx="2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Ack</a:t>
              </a:r>
            </a:p>
          </p:txBody>
        </p:sp>
        <p:sp>
          <p:nvSpPr>
            <p:cNvPr id="53" name="Line 261"/>
            <p:cNvSpPr>
              <a:spLocks noChangeShapeType="1"/>
            </p:cNvSpPr>
            <p:nvPr/>
          </p:nvSpPr>
          <p:spPr bwMode="auto">
            <a:xfrm>
              <a:off x="2802" y="351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62"/>
            <p:cNvSpPr>
              <a:spLocks noChangeShapeType="1"/>
            </p:cNvSpPr>
            <p:nvPr/>
          </p:nvSpPr>
          <p:spPr bwMode="auto">
            <a:xfrm>
              <a:off x="2802" y="361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263"/>
            <p:cNvSpPr txBox="1">
              <a:spLocks noChangeArrowheads="1"/>
            </p:cNvSpPr>
            <p:nvPr/>
          </p:nvSpPr>
          <p:spPr bwMode="auto">
            <a:xfrm>
              <a:off x="476" y="1608"/>
              <a:ext cx="15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0</a:t>
              </a:r>
            </a:p>
          </p:txBody>
        </p:sp>
        <p:sp>
          <p:nvSpPr>
            <p:cNvPr id="56" name="Text Box 264"/>
            <p:cNvSpPr txBox="1">
              <a:spLocks noChangeArrowheads="1"/>
            </p:cNvSpPr>
            <p:nvPr/>
          </p:nvSpPr>
          <p:spPr bwMode="auto">
            <a:xfrm>
              <a:off x="474" y="1728"/>
              <a:ext cx="15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7</a:t>
              </a:r>
            </a:p>
          </p:txBody>
        </p:sp>
        <p:sp>
          <p:nvSpPr>
            <p:cNvPr id="57" name="Text Box 265"/>
            <p:cNvSpPr txBox="1">
              <a:spLocks noChangeArrowheads="1"/>
            </p:cNvSpPr>
            <p:nvPr/>
          </p:nvSpPr>
          <p:spPr bwMode="auto">
            <a:xfrm>
              <a:off x="196" y="1632"/>
              <a:ext cx="32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Ready</a:t>
              </a:r>
            </a:p>
          </p:txBody>
        </p:sp>
        <p:sp>
          <p:nvSpPr>
            <p:cNvPr id="58" name="Text Box 266"/>
            <p:cNvSpPr txBox="1">
              <a:spLocks noChangeArrowheads="1"/>
            </p:cNvSpPr>
            <p:nvPr/>
          </p:nvSpPr>
          <p:spPr bwMode="auto">
            <a:xfrm>
              <a:off x="2892" y="3438"/>
              <a:ext cx="4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Serial Out</a:t>
              </a:r>
            </a:p>
          </p:txBody>
        </p:sp>
        <p:sp>
          <p:nvSpPr>
            <p:cNvPr id="59" name="Text Box 267"/>
            <p:cNvSpPr txBox="1">
              <a:spLocks noChangeArrowheads="1"/>
            </p:cNvSpPr>
            <p:nvPr/>
          </p:nvSpPr>
          <p:spPr bwMode="auto">
            <a:xfrm>
              <a:off x="2902" y="3552"/>
              <a:ext cx="2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Ack</a:t>
              </a:r>
            </a:p>
          </p:txBody>
        </p:sp>
        <p:sp>
          <p:nvSpPr>
            <p:cNvPr id="60" name="Text Box 268"/>
            <p:cNvSpPr txBox="1">
              <a:spLocks noChangeArrowheads="1"/>
            </p:cNvSpPr>
            <p:nvPr/>
          </p:nvSpPr>
          <p:spPr bwMode="auto">
            <a:xfrm>
              <a:off x="2784" y="3390"/>
              <a:ext cx="15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0</a:t>
              </a:r>
            </a:p>
          </p:txBody>
        </p:sp>
        <p:sp>
          <p:nvSpPr>
            <p:cNvPr id="61" name="Text Box 269"/>
            <p:cNvSpPr txBox="1">
              <a:spLocks noChangeArrowheads="1"/>
            </p:cNvSpPr>
            <p:nvPr/>
          </p:nvSpPr>
          <p:spPr bwMode="auto">
            <a:xfrm>
              <a:off x="2784" y="3504"/>
              <a:ext cx="15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Port 1 and Port 2</a:t>
            </a:r>
          </a:p>
          <a:p>
            <a:pPr marL="0" indent="0">
              <a:buNone/>
            </a:pPr>
            <a:r>
              <a:rPr lang="en-US" b="1" dirty="0" smtClean="0"/>
              <a:t>Port 1</a:t>
            </a:r>
          </a:p>
          <a:p>
            <a:r>
              <a:rPr lang="en-US" dirty="0"/>
              <a:t> </a:t>
            </a:r>
            <a:r>
              <a:rPr lang="en-US" dirty="0" smtClean="0"/>
              <a:t>Hexadecimal keyboard encoder</a:t>
            </a:r>
          </a:p>
          <a:p>
            <a:r>
              <a:rPr lang="en-US" dirty="0" smtClean="0"/>
              <a:t>Sends ready signal to bit 0 of port 2 (indicates the data in port 1 is valid)</a:t>
            </a:r>
          </a:p>
          <a:p>
            <a:pPr marL="0" indent="0">
              <a:buNone/>
            </a:pPr>
            <a:r>
              <a:rPr lang="en-US" b="1" dirty="0" smtClean="0"/>
              <a:t>Port 2</a:t>
            </a:r>
          </a:p>
          <a:p>
            <a:pPr marL="0" indent="0">
              <a:buNone/>
            </a:pPr>
            <a:r>
              <a:rPr lang="en-US" dirty="0" smtClean="0"/>
              <a:t>Serial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16 bit address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Thus can count from </a:t>
            </a:r>
          </a:p>
          <a:p>
            <a:pPr marL="0" indent="0">
              <a:buNone/>
            </a:pPr>
            <a:r>
              <a:rPr lang="en-US" dirty="0" smtClean="0"/>
              <a:t>PC= 0000 0000 0000 0000</a:t>
            </a:r>
          </a:p>
          <a:p>
            <a:pPr marL="0" indent="0">
              <a:buNone/>
            </a:pPr>
            <a:r>
              <a:rPr lang="en-US" dirty="0" smtClean="0"/>
              <a:t>PC= 1111 1111 1111 1111(FFFFH)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LOW CLR</a:t>
            </a:r>
            <a:r>
              <a:rPr lang="en-US" sz="3600" dirty="0" smtClean="0"/>
              <a:t>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 and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16- bit address to MAR (From 0000H </a:t>
            </a:r>
            <a:r>
              <a:rPr lang="en-US" sz="2400" b="1" dirty="0" smtClean="0">
                <a:sym typeface="Wingdings" panose="05000000000000000000" pitchFamily="2" charset="2"/>
              </a:rPr>
              <a:t> FFFFH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MAR OUTPUT to RAM </a:t>
            </a:r>
          </a:p>
          <a:p>
            <a:r>
              <a:rPr lang="en-US" dirty="0" smtClean="0"/>
              <a:t>Memory Capacity(?????)</a:t>
            </a:r>
          </a:p>
          <a:p>
            <a:r>
              <a:rPr lang="en-US" dirty="0" smtClean="0"/>
              <a:t>2K ROM(0000H-07FFH) =&gt; Monitor Program</a:t>
            </a:r>
          </a:p>
          <a:p>
            <a:r>
              <a:rPr lang="en-US" dirty="0" smtClean="0"/>
              <a:t>62K RAM(0800H-FFFFH)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6843713" y="2116138"/>
            <a:ext cx="852487" cy="254000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>
                <a:latin typeface="Eurostile" pitchFamily="34" charset="0"/>
              </a:rPr>
              <a:t>ROM</a:t>
            </a: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6843713" y="2438400"/>
            <a:ext cx="852487" cy="1320800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00">
              <a:latin typeface="Eurostile" pitchFamily="34" charset="0"/>
            </a:endParaRPr>
          </a:p>
          <a:p>
            <a:endParaRPr lang="en-US" sz="1000">
              <a:latin typeface="Eurostile" pitchFamily="34" charset="0"/>
            </a:endParaRPr>
          </a:p>
          <a:p>
            <a:endParaRPr lang="en-US" sz="1000">
              <a:latin typeface="Eurostile" pitchFamily="34" charset="0"/>
            </a:endParaRPr>
          </a:p>
          <a:p>
            <a:r>
              <a:rPr lang="en-US" sz="1000">
                <a:latin typeface="Eurostile" pitchFamily="34" charset="0"/>
              </a:rPr>
              <a:t>RAM</a:t>
            </a:r>
          </a:p>
          <a:p>
            <a:endParaRPr lang="en-US" sz="1000">
              <a:latin typeface="Eurostile" pitchFamily="34" charset="0"/>
            </a:endParaRPr>
          </a:p>
          <a:p>
            <a:endParaRPr lang="en-US" sz="1000">
              <a:latin typeface="Eurostile" pitchFamily="34" charset="0"/>
            </a:endParaRPr>
          </a:p>
          <a:p>
            <a:endParaRPr lang="en-US" sz="1000">
              <a:latin typeface="Eurostile" pitchFamily="34" charset="0"/>
            </a:endParaRPr>
          </a:p>
          <a:p>
            <a:endParaRPr lang="en-US" sz="1000">
              <a:latin typeface="Eurostile" pitchFamily="34" charset="0"/>
            </a:endParaRP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7620000" y="1981200"/>
            <a:ext cx="762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Eurostile" pitchFamily="34" charset="0"/>
              </a:rPr>
              <a:t>0000 H</a:t>
            </a:r>
          </a:p>
        </p:txBody>
      </p: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7620000" y="2209800"/>
            <a:ext cx="762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Eurostile" pitchFamily="34" charset="0"/>
              </a:rPr>
              <a:t>07FF H</a:t>
            </a: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7620000" y="2362200"/>
            <a:ext cx="762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Eurostile" pitchFamily="34" charset="0"/>
              </a:rPr>
              <a:t>0800 H</a:t>
            </a:r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7620000" y="3657600"/>
            <a:ext cx="762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Eurostile" pitchFamily="34" charset="0"/>
              </a:rPr>
              <a:t>FFFF H</a:t>
            </a:r>
          </a:p>
        </p:txBody>
      </p:sp>
    </p:spTree>
    <p:extLst>
      <p:ext uri="{BB962C8B-B14F-4D97-AF65-F5344CB8AC3E}">
        <p14:creationId xmlns:p14="http://schemas.microsoft.com/office/powerpoint/2010/main" val="11531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Data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Register</a:t>
            </a:r>
          </a:p>
          <a:p>
            <a:r>
              <a:rPr lang="en-US" dirty="0" smtClean="0"/>
              <a:t>Output setup RAM</a:t>
            </a:r>
          </a:p>
          <a:p>
            <a:r>
              <a:rPr lang="en-US" dirty="0" smtClean="0"/>
              <a:t>Receives data from the bus before write operation</a:t>
            </a:r>
          </a:p>
          <a:p>
            <a:r>
              <a:rPr lang="en-US" dirty="0" smtClean="0"/>
              <a:t>Data to the bus after read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705</Words>
  <Application>Microsoft Office PowerPoint</Application>
  <PresentationFormat>On-screen Show (4:3)</PresentationFormat>
  <Paragraphs>244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Eurostile</vt:lpstr>
      <vt:lpstr>Wingdings</vt:lpstr>
      <vt:lpstr>Office Theme</vt:lpstr>
      <vt:lpstr>SAP-2</vt:lpstr>
      <vt:lpstr>Introduction</vt:lpstr>
      <vt:lpstr>Bidirectional Registers</vt:lpstr>
      <vt:lpstr>Bidirectional Registers</vt:lpstr>
      <vt:lpstr>Architecture</vt:lpstr>
      <vt:lpstr>Input port</vt:lpstr>
      <vt:lpstr>Program Counter</vt:lpstr>
      <vt:lpstr>MAR and MEMORY</vt:lpstr>
      <vt:lpstr>Memory Data Register</vt:lpstr>
      <vt:lpstr>Instruction Register</vt:lpstr>
      <vt:lpstr>Controller Sequencer</vt:lpstr>
      <vt:lpstr>Accumulator</vt:lpstr>
      <vt:lpstr>ALU and Flags</vt:lpstr>
      <vt:lpstr>Temp, B and C registers</vt:lpstr>
      <vt:lpstr>Output Ports</vt:lpstr>
      <vt:lpstr>Microprocessor Instruction</vt:lpstr>
      <vt:lpstr>MVI</vt:lpstr>
      <vt:lpstr>Register Instruction</vt:lpstr>
      <vt:lpstr>Register Instruction</vt:lpstr>
      <vt:lpstr>Register Instruction</vt:lpstr>
      <vt:lpstr>Jump And Call Instruction</vt:lpstr>
      <vt:lpstr>Jump And Call Instruction</vt:lpstr>
      <vt:lpstr>Logic Instruction</vt:lpstr>
      <vt:lpstr>Logic Instruction Contd.</vt:lpstr>
      <vt:lpstr>Other Instruction</vt:lpstr>
      <vt:lpstr>SAP-2 Op codes</vt:lpstr>
      <vt:lpstr>Instruction Affecting Flags</vt:lpstr>
      <vt:lpstr>T-States</vt:lpstr>
      <vt:lpstr>Summary 1</vt:lpstr>
      <vt:lpstr>Summary 2</vt:lpstr>
      <vt:lpstr>Math-1</vt:lpstr>
      <vt:lpstr>Solution of Math-1</vt:lpstr>
      <vt:lpstr>Math-2 </vt:lpstr>
      <vt:lpstr>Solution of Math-2</vt:lpstr>
      <vt:lpstr>PowerPoint Presentation</vt:lpstr>
    </vt:vector>
  </TitlesOfParts>
  <Company>ITEG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SAP-2</dc:title>
  <dc:creator>acer</dc:creator>
  <cp:lastModifiedBy>samsung</cp:lastModifiedBy>
  <cp:revision>42</cp:revision>
  <dcterms:created xsi:type="dcterms:W3CDTF">2012-07-26T04:30:12Z</dcterms:created>
  <dcterms:modified xsi:type="dcterms:W3CDTF">2016-09-25T12:53:54Z</dcterms:modified>
</cp:coreProperties>
</file>