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9" r:id="rId3"/>
    <p:sldId id="31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92" r:id="rId15"/>
    <p:sldId id="293" r:id="rId16"/>
    <p:sldId id="296" r:id="rId17"/>
    <p:sldId id="294" r:id="rId18"/>
    <p:sldId id="295" r:id="rId19"/>
    <p:sldId id="271" r:id="rId20"/>
    <p:sldId id="291" r:id="rId21"/>
    <p:sldId id="272" r:id="rId22"/>
    <p:sldId id="297" r:id="rId23"/>
    <p:sldId id="298" r:id="rId24"/>
    <p:sldId id="299" r:id="rId25"/>
    <p:sldId id="300" r:id="rId26"/>
    <p:sldId id="301" r:id="rId27"/>
    <p:sldId id="273" r:id="rId28"/>
    <p:sldId id="302" r:id="rId29"/>
    <p:sldId id="274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275" r:id="rId43"/>
    <p:sldId id="315" r:id="rId44"/>
    <p:sldId id="316" r:id="rId45"/>
    <p:sldId id="29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EF76-3623-4B69-997D-4B7428FE9636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29E0-C7DD-4917-A415-9488AA11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710-AAF4-4E03-B702-3EB2BD5A6DEB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9B1D-CFF9-41CB-A607-8F766E52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SAP-3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Aashikur</a:t>
            </a:r>
            <a:r>
              <a:rPr lang="en-US" dirty="0" smtClean="0"/>
              <a:t> Rahman </a:t>
            </a:r>
            <a:r>
              <a:rPr lang="en-US" dirty="0" err="1" smtClean="0"/>
              <a:t>Azim</a:t>
            </a:r>
            <a:endParaRPr lang="en-US" dirty="0" smtClean="0"/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CSE, BUET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and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ALU: Includes both arithmetic and logical operation</a:t>
            </a:r>
          </a:p>
          <a:p>
            <a:r>
              <a:rPr lang="en-US" dirty="0" smtClean="0"/>
              <a:t>4 or more control bits for determining the operation to be performed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Flag: Represent the status of the arithmetic and logical operation </a:t>
            </a:r>
          </a:p>
          <a:p>
            <a:r>
              <a:rPr lang="en-US" dirty="0" smtClean="0"/>
              <a:t>8-bit Register Used;</a:t>
            </a:r>
          </a:p>
          <a:p>
            <a:pPr lvl="2" indent="-342900"/>
            <a:r>
              <a:rPr lang="en-US" dirty="0" smtClean="0"/>
              <a:t>Zero Flag(Z)</a:t>
            </a:r>
          </a:p>
          <a:p>
            <a:pPr lvl="2" indent="-342900"/>
            <a:r>
              <a:rPr lang="en-US" dirty="0" smtClean="0"/>
              <a:t>Sign Flag(S)</a:t>
            </a:r>
          </a:p>
          <a:p>
            <a:pPr lvl="2" indent="-342900"/>
            <a:r>
              <a:rPr lang="en-US" dirty="0" smtClean="0"/>
              <a:t>Carry Flag(CY)</a:t>
            </a:r>
          </a:p>
          <a:p>
            <a:pPr lvl="2" indent="-342900"/>
            <a:r>
              <a:rPr lang="en-US" dirty="0" smtClean="0"/>
              <a:t>Parity Flag (P)</a:t>
            </a:r>
          </a:p>
          <a:p>
            <a:pPr lvl="2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86" y="4648200"/>
            <a:ext cx="50857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Temporary register (TEMP) </a:t>
            </a:r>
            <a:r>
              <a:rPr lang="en-US" b="1" dirty="0" smtClean="0">
                <a:sym typeface="Wingdings" panose="05000000000000000000" pitchFamily="2" charset="2"/>
              </a:rPr>
              <a:t> like SAP2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657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Microprocessor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&amp; MVI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MOV reg1, reg2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eg1 = A, B, C, D, E, H, L</a:t>
            </a:r>
          </a:p>
          <a:p>
            <a:pPr marL="0" indent="0">
              <a:buNone/>
            </a:pPr>
            <a:r>
              <a:rPr lang="en-US" dirty="0" smtClean="0"/>
              <a:t>reg2 </a:t>
            </a:r>
            <a:r>
              <a:rPr lang="en-US" dirty="0"/>
              <a:t>= A, B, C, D, E, H, L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MVI </a:t>
            </a:r>
            <a:r>
              <a:rPr lang="en-US" b="1" dirty="0" err="1" smtClean="0"/>
              <a:t>reg</a:t>
            </a:r>
            <a:r>
              <a:rPr lang="en-US" b="1" dirty="0" smtClean="0"/>
              <a:t>, byte</a:t>
            </a:r>
          </a:p>
          <a:p>
            <a:pPr marL="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= A, B, C, D, E, H, 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 (CY)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04" y="1295400"/>
            <a:ext cx="866529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(CY</a:t>
            </a:r>
            <a:r>
              <a:rPr lang="en-US" dirty="0" smtClean="0"/>
              <a:t>)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650" y="2133600"/>
            <a:ext cx="692595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434340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 smtClean="0"/>
              <a:t>Add </a:t>
            </a:r>
            <a:r>
              <a:rPr lang="en-US" sz="4000" b="1" dirty="0" smtClean="0">
                <a:sym typeface="Wingdings" panose="05000000000000000000" pitchFamily="2" charset="2"/>
              </a:rPr>
              <a:t> Carry</a:t>
            </a:r>
          </a:p>
          <a:p>
            <a:pPr marL="342900" indent="-342900">
              <a:buAutoNum type="arabicPeriod"/>
            </a:pPr>
            <a:r>
              <a:rPr lang="en-US" sz="4000" b="1" dirty="0" smtClean="0">
                <a:sym typeface="Wingdings" panose="05000000000000000000" pitchFamily="2" charset="2"/>
              </a:rPr>
              <a:t>Sub  Borrow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23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 Instructions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STC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S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e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T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arry (CY =1)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CMC 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C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omple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M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ent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ym typeface="Wingdings" panose="05000000000000000000" pitchFamily="2" charset="2"/>
                  </a:rPr>
                  <a:t>C</a:t>
                </a:r>
                <a:r>
                  <a:rPr lang="en-US" dirty="0" smtClean="0">
                    <a:sym typeface="Wingdings" panose="05000000000000000000" pitchFamily="2" charset="2"/>
                  </a:rPr>
                  <a:t>arry </a:t>
                </a:r>
              </a:p>
              <a:p>
                <a:pPr lvl="2"/>
                <a:r>
                  <a:rPr lang="en-US" dirty="0" smtClean="0">
                    <a:sym typeface="Wingdings" panose="05000000000000000000" pitchFamily="2" charset="2"/>
                  </a:rPr>
                  <a:t>CY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𝐶𝑌</m:t>
                        </m:r>
                      </m:e>
                    </m:acc>
                  </m:oMath>
                </a14:m>
                <a:r>
                  <a:rPr lang="en-US" b="0" dirty="0" smtClean="0"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ADD </a:t>
            </a:r>
            <a:r>
              <a:rPr lang="en-US" b="1" dirty="0" err="1" smtClean="0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L</a:t>
            </a:r>
          </a:p>
        </p:txBody>
      </p:sp>
    </p:spTree>
    <p:extLst>
      <p:ext uri="{BB962C8B-B14F-4D97-AF65-F5344CB8AC3E}">
        <p14:creationId xmlns:p14="http://schemas.microsoft.com/office/powerpoint/2010/main" val="6792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ADC  </a:t>
            </a:r>
            <a:r>
              <a:rPr lang="en-US" b="1" dirty="0" smtClean="0">
                <a:sym typeface="Wingdings" panose="05000000000000000000" pitchFamily="2" charset="2"/>
              </a:rPr>
              <a:t> ADD with Carry (CY).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SUB </a:t>
            </a:r>
            <a:r>
              <a:rPr lang="en-US" b="1" dirty="0" err="1" smtClean="0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A = 1111 1111 E = 0000 0000 CY =1.</a:t>
            </a:r>
          </a:p>
          <a:p>
            <a:pPr marL="0" indent="0">
              <a:buNone/>
            </a:pPr>
            <a:r>
              <a:rPr lang="en-US" dirty="0" smtClean="0"/>
              <a:t>SBB E </a:t>
            </a:r>
            <a:r>
              <a:rPr lang="en-US" dirty="0" smtClean="0">
                <a:sym typeface="Wingdings" panose="05000000000000000000" pitchFamily="2" charset="2"/>
              </a:rPr>
              <a:t>             1111 1111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+ 0000 0001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-----------------------------------------------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10000 0000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At the End, CY = 1. A = 0000 </a:t>
            </a:r>
            <a:r>
              <a:rPr lang="en-US" dirty="0">
                <a:sym typeface="Wingdings" panose="05000000000000000000" pitchFamily="2" charset="2"/>
              </a:rPr>
              <a:t>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SUB </a:t>
            </a:r>
            <a:r>
              <a:rPr lang="en-US" b="1" dirty="0" err="1" smtClean="0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L</a:t>
            </a:r>
          </a:p>
        </p:txBody>
      </p:sp>
    </p:spTree>
    <p:extLst>
      <p:ext uri="{BB962C8B-B14F-4D97-AF65-F5344CB8AC3E}">
        <p14:creationId xmlns:p14="http://schemas.microsoft.com/office/powerpoint/2010/main" val="2162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SAP-3 is an 8-bit microcomputer that is upward compatible with 8085.</a:t>
            </a:r>
          </a:p>
          <a:p>
            <a:r>
              <a:rPr lang="en-US" dirty="0" smtClean="0"/>
              <a:t>SAP3 includes all SAP2 features.</a:t>
            </a:r>
          </a:p>
          <a:p>
            <a:r>
              <a:rPr lang="en-US" dirty="0" smtClean="0"/>
              <a:t>It includes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dirty="0" smtClean="0"/>
              <a:t>operations.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SBB </a:t>
            </a:r>
            <a:r>
              <a:rPr lang="en-US" b="1" dirty="0" smtClean="0">
                <a:sym typeface="Wingdings" panose="05000000000000000000" pitchFamily="2" charset="2"/>
              </a:rPr>
              <a:t> Subtract with borrow (CY).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SUB </a:t>
            </a:r>
            <a:r>
              <a:rPr lang="en-US" b="1" dirty="0" err="1" smtClean="0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A = 1111 1111 E = 0000 0010 CY =1.</a:t>
            </a:r>
          </a:p>
          <a:p>
            <a:pPr marL="0" indent="0">
              <a:buNone/>
            </a:pPr>
            <a:r>
              <a:rPr lang="en-US" dirty="0" smtClean="0"/>
              <a:t>SBB E </a:t>
            </a:r>
            <a:r>
              <a:rPr lang="en-US" dirty="0" smtClean="0">
                <a:sym typeface="Wingdings" panose="05000000000000000000" pitchFamily="2" charset="2"/>
              </a:rPr>
              <a:t>             1111 1111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  - 0000 0011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-----------------------------------------------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    1111 1100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INC </a:t>
            </a:r>
            <a:r>
              <a:rPr lang="en-US" b="1" dirty="0" err="1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 has no effect on the carry.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DEC </a:t>
            </a:r>
            <a:r>
              <a:rPr lang="en-US" b="1" dirty="0" err="1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 has no effect on the carry.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 &amp; 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RAL </a:t>
            </a:r>
            <a:r>
              <a:rPr lang="en-US" dirty="0" smtClean="0">
                <a:sym typeface="Wingdings" panose="05000000000000000000" pitchFamily="2" charset="2"/>
              </a:rPr>
              <a:t> Rotate All Left (a)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RAR  Rotate All Right (b)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39460"/>
            <a:ext cx="588571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RLC &amp; RRC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RLC </a:t>
            </a:r>
            <a:r>
              <a:rPr lang="en-US" dirty="0" smtClean="0">
                <a:sym typeface="Wingdings" panose="05000000000000000000" pitchFamily="2" charset="2"/>
              </a:rPr>
              <a:t> Rotate Left with Carry (a)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RRC  Rotate Right with Carry (b)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Multiplication &amp; Division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1333"/>
            <a:ext cx="6705600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ANA </a:t>
            </a:r>
            <a:r>
              <a:rPr lang="en-US" b="1" dirty="0" err="1" smtClean="0"/>
              <a:t>reg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ORA </a:t>
            </a:r>
            <a:r>
              <a:rPr lang="en-US" b="1" dirty="0" err="1" smtClean="0"/>
              <a:t>reg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XRA </a:t>
            </a:r>
            <a:r>
              <a:rPr lang="en-US" b="1" dirty="0" err="1"/>
              <a:t>reg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= A, B, C, D, E, H,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CMP </a:t>
            </a:r>
            <a:r>
              <a:rPr lang="en-US" b="1" dirty="0" err="1" smtClean="0"/>
              <a:t>reg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L</a:t>
            </a:r>
          </a:p>
          <a:p>
            <a:r>
              <a:rPr lang="en-US" dirty="0" smtClean="0"/>
              <a:t>Z flag effected after the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&amp; Logic Immediate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ANI byte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ORI </a:t>
            </a:r>
            <a:r>
              <a:rPr lang="en-US" b="1" dirty="0"/>
              <a:t>byte</a:t>
            </a:r>
          </a:p>
          <a:p>
            <a:pPr marL="0" indent="0">
              <a:buNone/>
            </a:pPr>
            <a:r>
              <a:rPr lang="en-US" b="1" dirty="0" smtClean="0"/>
              <a:t>XRI byte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ADI byte  </a:t>
            </a:r>
            <a:r>
              <a:rPr lang="en-US" b="1" dirty="0" smtClean="0">
                <a:sym typeface="Wingdings" panose="05000000000000000000" pitchFamily="2" charset="2"/>
              </a:rPr>
              <a:t> ADD immediate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ACI byte  </a:t>
            </a:r>
            <a:r>
              <a:rPr lang="en-US" b="1" dirty="0" smtClean="0">
                <a:sym typeface="Wingdings" panose="05000000000000000000" pitchFamily="2" charset="2"/>
              </a:rPr>
              <a:t> ADD with carry immediate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SUI byte  </a:t>
            </a:r>
            <a:r>
              <a:rPr lang="en-US" b="1" dirty="0" smtClean="0">
                <a:sym typeface="Wingdings" panose="05000000000000000000" pitchFamily="2" charset="2"/>
              </a:rPr>
              <a:t> SUB immediate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SBI byte  </a:t>
            </a:r>
            <a:r>
              <a:rPr lang="en-US" b="1" dirty="0" smtClean="0">
                <a:sym typeface="Wingdings" panose="05000000000000000000" pitchFamily="2" charset="2"/>
              </a:rPr>
              <a:t> SUB with borrow immediate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CPI byte  </a:t>
            </a:r>
            <a:r>
              <a:rPr lang="en-US" b="1" dirty="0" smtClean="0">
                <a:sym typeface="Wingdings" panose="05000000000000000000" pitchFamily="2" charset="2"/>
              </a:rPr>
              <a:t> Compare Immediate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523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Flag (P)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 = 1, if A has EVEN number of ‘1’</a:t>
            </a:r>
          </a:p>
          <a:p>
            <a:r>
              <a:rPr lang="en-US" dirty="0" smtClean="0"/>
              <a:t>P = 0,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And 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SAP2</a:t>
            </a:r>
          </a:p>
          <a:p>
            <a:pPr marL="0" indent="0">
              <a:buNone/>
            </a:pPr>
            <a:r>
              <a:rPr lang="en-US" b="1" dirty="0"/>
              <a:t>JMP address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JM (Jump if Minus)</a:t>
            </a:r>
          </a:p>
          <a:p>
            <a:pPr marL="0" indent="0">
              <a:buNone/>
            </a:pPr>
            <a:r>
              <a:rPr lang="en-US" b="1" dirty="0"/>
              <a:t>JZ(Jump if  zero)</a:t>
            </a:r>
          </a:p>
          <a:p>
            <a:pPr marL="0" indent="0">
              <a:buNone/>
            </a:pPr>
            <a:r>
              <a:rPr lang="en-US" b="1" dirty="0"/>
              <a:t>JNZ(Jump if not zero)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b="1" u="sng" dirty="0"/>
              <a:t>SAP3</a:t>
            </a:r>
          </a:p>
          <a:p>
            <a:r>
              <a:rPr lang="en-US" dirty="0"/>
              <a:t>JP (Jump if positive)</a:t>
            </a:r>
          </a:p>
          <a:p>
            <a:r>
              <a:rPr lang="en-US" dirty="0"/>
              <a:t>JC ( Jump id Carry)</a:t>
            </a:r>
          </a:p>
          <a:p>
            <a:r>
              <a:rPr lang="en-US" dirty="0"/>
              <a:t>JNC ( Jump if not Carry)</a:t>
            </a:r>
          </a:p>
          <a:p>
            <a:r>
              <a:rPr lang="en-US" dirty="0"/>
              <a:t>JPE (Jump if  Even Parity)</a:t>
            </a:r>
          </a:p>
          <a:p>
            <a:r>
              <a:rPr lang="en-US" dirty="0"/>
              <a:t>JPO (Jump if Odd Parity)</a:t>
            </a:r>
          </a:p>
        </p:txBody>
      </p:sp>
    </p:spTree>
    <p:extLst>
      <p:ext uri="{BB962C8B-B14F-4D97-AF65-F5344CB8AC3E}">
        <p14:creationId xmlns:p14="http://schemas.microsoft.com/office/powerpoint/2010/main" val="6553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" y="28575"/>
            <a:ext cx="8229600" cy="1143000"/>
          </a:xfrm>
        </p:spPr>
        <p:txBody>
          <a:bodyPr/>
          <a:lstStyle/>
          <a:p>
            <a:r>
              <a:rPr lang="en-US" dirty="0" smtClean="0"/>
              <a:t>SAP2 - Architecture</a:t>
            </a:r>
            <a:endParaRPr lang="en-US" dirty="0"/>
          </a:p>
        </p:txBody>
      </p:sp>
      <p:grpSp>
        <p:nvGrpSpPr>
          <p:cNvPr id="5" name="Group 210"/>
          <p:cNvGrpSpPr>
            <a:grpSpLocks/>
          </p:cNvGrpSpPr>
          <p:nvPr/>
        </p:nvGrpSpPr>
        <p:grpSpPr bwMode="auto">
          <a:xfrm>
            <a:off x="1219200" y="990600"/>
            <a:ext cx="6477000" cy="5638800"/>
            <a:chOff x="153" y="801"/>
            <a:chExt cx="3303" cy="3387"/>
          </a:xfrm>
        </p:grpSpPr>
        <p:sp>
          <p:nvSpPr>
            <p:cNvPr id="6" name="Rectangle 211"/>
            <p:cNvSpPr>
              <a:spLocks noChangeArrowheads="1"/>
            </p:cNvSpPr>
            <p:nvPr/>
          </p:nvSpPr>
          <p:spPr bwMode="auto">
            <a:xfrm>
              <a:off x="1601" y="983"/>
              <a:ext cx="240" cy="31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12"/>
            <p:cNvSpPr>
              <a:spLocks noChangeArrowheads="1"/>
            </p:cNvSpPr>
            <p:nvPr/>
          </p:nvSpPr>
          <p:spPr bwMode="auto">
            <a:xfrm>
              <a:off x="641" y="93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800">
                  <a:latin typeface="Eurostile" pitchFamily="34" charset="0"/>
                </a:rPr>
                <a:t>Encoder </a:t>
              </a:r>
            </a:p>
            <a:p>
              <a:r>
                <a:rPr lang="en-US" sz="800">
                  <a:latin typeface="Eurostile" pitchFamily="34" charset="0"/>
                </a:rPr>
                <a:t>Hexa</a:t>
              </a:r>
            </a:p>
          </p:txBody>
        </p:sp>
        <p:sp>
          <p:nvSpPr>
            <p:cNvPr id="8" name="Rectangle 213"/>
            <p:cNvSpPr>
              <a:spLocks noChangeArrowheads="1"/>
            </p:cNvSpPr>
            <p:nvPr/>
          </p:nvSpPr>
          <p:spPr bwMode="auto">
            <a:xfrm>
              <a:off x="641" y="1324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In Port 1</a:t>
              </a:r>
            </a:p>
          </p:txBody>
        </p:sp>
        <p:sp>
          <p:nvSpPr>
            <p:cNvPr id="9" name="Rectangle 214"/>
            <p:cNvSpPr>
              <a:spLocks noChangeArrowheads="1"/>
            </p:cNvSpPr>
            <p:nvPr/>
          </p:nvSpPr>
          <p:spPr bwMode="auto">
            <a:xfrm>
              <a:off x="641" y="170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In Port 2</a:t>
              </a:r>
            </a:p>
          </p:txBody>
        </p:sp>
        <p:sp>
          <p:nvSpPr>
            <p:cNvPr id="10" name="Rectangle 215"/>
            <p:cNvSpPr>
              <a:spLocks noChangeArrowheads="1"/>
            </p:cNvSpPr>
            <p:nvPr/>
          </p:nvSpPr>
          <p:spPr bwMode="auto">
            <a:xfrm>
              <a:off x="641" y="2007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PC</a:t>
              </a:r>
            </a:p>
          </p:txBody>
        </p:sp>
        <p:sp>
          <p:nvSpPr>
            <p:cNvPr id="11" name="Rectangle 216"/>
            <p:cNvSpPr>
              <a:spLocks noChangeArrowheads="1"/>
            </p:cNvSpPr>
            <p:nvPr/>
          </p:nvSpPr>
          <p:spPr bwMode="auto">
            <a:xfrm>
              <a:off x="641" y="2361"/>
              <a:ext cx="576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MAR</a:t>
              </a:r>
            </a:p>
          </p:txBody>
        </p:sp>
        <p:sp>
          <p:nvSpPr>
            <p:cNvPr id="12" name="Rectangle 217"/>
            <p:cNvSpPr>
              <a:spLocks noChangeArrowheads="1"/>
            </p:cNvSpPr>
            <p:nvPr/>
          </p:nvSpPr>
          <p:spPr bwMode="auto">
            <a:xfrm>
              <a:off x="2225" y="983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A</a:t>
              </a:r>
            </a:p>
          </p:txBody>
        </p:sp>
        <p:sp>
          <p:nvSpPr>
            <p:cNvPr id="13" name="Rectangle 218"/>
            <p:cNvSpPr>
              <a:spLocks noChangeArrowheads="1"/>
            </p:cNvSpPr>
            <p:nvPr/>
          </p:nvSpPr>
          <p:spPr bwMode="auto">
            <a:xfrm>
              <a:off x="2225" y="1324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ALU</a:t>
              </a:r>
            </a:p>
          </p:txBody>
        </p:sp>
        <p:sp>
          <p:nvSpPr>
            <p:cNvPr id="14" name="Rectangle 219"/>
            <p:cNvSpPr>
              <a:spLocks noChangeArrowheads="1"/>
            </p:cNvSpPr>
            <p:nvPr/>
          </p:nvSpPr>
          <p:spPr bwMode="auto">
            <a:xfrm>
              <a:off x="2225" y="1700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TEMP</a:t>
              </a:r>
            </a:p>
          </p:txBody>
        </p:sp>
        <p:sp>
          <p:nvSpPr>
            <p:cNvPr id="15" name="Rectangle 220"/>
            <p:cNvSpPr>
              <a:spLocks noChangeArrowheads="1"/>
            </p:cNvSpPr>
            <p:nvPr/>
          </p:nvSpPr>
          <p:spPr bwMode="auto">
            <a:xfrm>
              <a:off x="2225" y="2059"/>
              <a:ext cx="57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B</a:t>
              </a:r>
            </a:p>
          </p:txBody>
        </p:sp>
        <p:sp>
          <p:nvSpPr>
            <p:cNvPr id="16" name="Rectangle 221"/>
            <p:cNvSpPr>
              <a:spLocks noChangeArrowheads="1"/>
            </p:cNvSpPr>
            <p:nvPr/>
          </p:nvSpPr>
          <p:spPr bwMode="auto">
            <a:xfrm>
              <a:off x="2225" y="2417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C</a:t>
              </a:r>
            </a:p>
          </p:txBody>
        </p:sp>
        <p:sp>
          <p:nvSpPr>
            <p:cNvPr id="17" name="AutoShape 222"/>
            <p:cNvSpPr>
              <a:spLocks noChangeArrowheads="1"/>
            </p:cNvSpPr>
            <p:nvPr/>
          </p:nvSpPr>
          <p:spPr bwMode="auto">
            <a:xfrm>
              <a:off x="1253" y="1680"/>
              <a:ext cx="336" cy="191"/>
            </a:xfrm>
            <a:prstGeom prst="rightArrow">
              <a:avLst>
                <a:gd name="adj1" fmla="val 50000"/>
                <a:gd name="adj2" fmla="val 4397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18" name="AutoShape 223"/>
            <p:cNvSpPr>
              <a:spLocks noChangeArrowheads="1"/>
            </p:cNvSpPr>
            <p:nvPr/>
          </p:nvSpPr>
          <p:spPr bwMode="auto">
            <a:xfrm>
              <a:off x="1253" y="1341"/>
              <a:ext cx="336" cy="186"/>
            </a:xfrm>
            <a:prstGeom prst="rightArrow">
              <a:avLst>
                <a:gd name="adj1" fmla="val 50000"/>
                <a:gd name="adj2" fmla="val 4516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19" name="AutoShape 224"/>
            <p:cNvSpPr>
              <a:spLocks noChangeArrowheads="1"/>
            </p:cNvSpPr>
            <p:nvPr/>
          </p:nvSpPr>
          <p:spPr bwMode="auto">
            <a:xfrm flipH="1">
              <a:off x="1853" y="1344"/>
              <a:ext cx="336" cy="151"/>
            </a:xfrm>
            <a:prstGeom prst="rightArrow">
              <a:avLst>
                <a:gd name="adj1" fmla="val 50000"/>
                <a:gd name="adj2" fmla="val 5562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0" name="AutoShape 225"/>
            <p:cNvSpPr>
              <a:spLocks noChangeArrowheads="1"/>
            </p:cNvSpPr>
            <p:nvPr/>
          </p:nvSpPr>
          <p:spPr bwMode="auto">
            <a:xfrm rot="5400000">
              <a:off x="2447" y="1162"/>
              <a:ext cx="13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1" name="AutoShape 226"/>
            <p:cNvSpPr>
              <a:spLocks noChangeArrowheads="1"/>
            </p:cNvSpPr>
            <p:nvPr/>
          </p:nvSpPr>
          <p:spPr bwMode="auto">
            <a:xfrm rot="16200000" flipV="1">
              <a:off x="2432" y="1519"/>
              <a:ext cx="16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22" name="AutoShape 227"/>
            <p:cNvSpPr>
              <a:spLocks noChangeArrowheads="1"/>
            </p:cNvSpPr>
            <p:nvPr/>
          </p:nvSpPr>
          <p:spPr bwMode="auto">
            <a:xfrm rot="16200000" flipH="1">
              <a:off x="862" y="2591"/>
              <a:ext cx="133" cy="15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900">
                  <a:latin typeface="Eurostile" pitchFamily="34" charset="0"/>
                </a:rPr>
                <a:t>16</a:t>
              </a:r>
            </a:p>
          </p:txBody>
        </p:sp>
        <p:sp>
          <p:nvSpPr>
            <p:cNvPr id="23" name="Text Box 228"/>
            <p:cNvSpPr txBox="1">
              <a:spLocks noChangeArrowheads="1"/>
            </p:cNvSpPr>
            <p:nvPr/>
          </p:nvSpPr>
          <p:spPr bwMode="auto">
            <a:xfrm>
              <a:off x="1514" y="801"/>
              <a:ext cx="3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Eurostile" pitchFamily="34" charset="0"/>
                </a:rPr>
                <a:t>Bus W</a:t>
              </a:r>
            </a:p>
          </p:txBody>
        </p:sp>
        <p:sp>
          <p:nvSpPr>
            <p:cNvPr id="24" name="Rectangle 229"/>
            <p:cNvSpPr>
              <a:spLocks noChangeArrowheads="1"/>
            </p:cNvSpPr>
            <p:nvPr/>
          </p:nvSpPr>
          <p:spPr bwMode="auto">
            <a:xfrm>
              <a:off x="645" y="2728"/>
              <a:ext cx="57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latin typeface="Eurostile" pitchFamily="34" charset="0"/>
                </a:rPr>
                <a:t>Memory</a:t>
              </a:r>
              <a:endParaRPr lang="en-US" sz="1400" dirty="0">
                <a:latin typeface="Eurostile" pitchFamily="34" charset="0"/>
              </a:endParaRPr>
            </a:p>
          </p:txBody>
        </p:sp>
        <p:sp>
          <p:nvSpPr>
            <p:cNvPr id="25" name="Rectangle 230"/>
            <p:cNvSpPr>
              <a:spLocks noChangeArrowheads="1"/>
            </p:cNvSpPr>
            <p:nvPr/>
          </p:nvSpPr>
          <p:spPr bwMode="auto">
            <a:xfrm>
              <a:off x="645" y="3104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MDR</a:t>
              </a:r>
            </a:p>
          </p:txBody>
        </p:sp>
        <p:sp>
          <p:nvSpPr>
            <p:cNvPr id="26" name="Rectangle 231"/>
            <p:cNvSpPr>
              <a:spLocks noChangeArrowheads="1"/>
            </p:cNvSpPr>
            <p:nvPr/>
          </p:nvSpPr>
          <p:spPr bwMode="auto">
            <a:xfrm>
              <a:off x="645" y="3411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IR</a:t>
              </a:r>
            </a:p>
          </p:txBody>
        </p:sp>
        <p:sp>
          <p:nvSpPr>
            <p:cNvPr id="27" name="Rectangle 232"/>
            <p:cNvSpPr>
              <a:spLocks noChangeArrowheads="1"/>
            </p:cNvSpPr>
            <p:nvPr/>
          </p:nvSpPr>
          <p:spPr bwMode="auto">
            <a:xfrm>
              <a:off x="645" y="3792"/>
              <a:ext cx="576" cy="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>
                  <a:latin typeface="Eurostile" pitchFamily="34" charset="0"/>
                </a:rPr>
                <a:t>CON</a:t>
              </a:r>
            </a:p>
          </p:txBody>
        </p:sp>
        <p:sp>
          <p:nvSpPr>
            <p:cNvPr id="28" name="Rectangle 233"/>
            <p:cNvSpPr>
              <a:spLocks noChangeArrowheads="1"/>
            </p:cNvSpPr>
            <p:nvPr/>
          </p:nvSpPr>
          <p:spPr bwMode="auto">
            <a:xfrm>
              <a:off x="2229" y="3104"/>
              <a:ext cx="576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Out Port 3</a:t>
              </a:r>
            </a:p>
          </p:txBody>
        </p:sp>
        <p:sp>
          <p:nvSpPr>
            <p:cNvPr id="29" name="Rectangle 234"/>
            <p:cNvSpPr>
              <a:spLocks noChangeArrowheads="1"/>
            </p:cNvSpPr>
            <p:nvPr/>
          </p:nvSpPr>
          <p:spPr bwMode="auto">
            <a:xfrm>
              <a:off x="2229" y="3463"/>
              <a:ext cx="57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Out Port 4</a:t>
              </a:r>
            </a:p>
          </p:txBody>
        </p:sp>
        <p:sp>
          <p:nvSpPr>
            <p:cNvPr id="30" name="AutoShape 235"/>
            <p:cNvSpPr>
              <a:spLocks noChangeArrowheads="1"/>
            </p:cNvSpPr>
            <p:nvPr/>
          </p:nvSpPr>
          <p:spPr bwMode="auto">
            <a:xfrm flipH="1">
              <a:off x="1230" y="2389"/>
              <a:ext cx="336" cy="185"/>
            </a:xfrm>
            <a:prstGeom prst="rightArrow">
              <a:avLst>
                <a:gd name="adj1" fmla="val 50000"/>
                <a:gd name="adj2" fmla="val 45405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16</a:t>
              </a:r>
            </a:p>
          </p:txBody>
        </p:sp>
        <p:sp>
          <p:nvSpPr>
            <p:cNvPr id="31" name="AutoShape 236"/>
            <p:cNvSpPr>
              <a:spLocks noChangeArrowheads="1"/>
            </p:cNvSpPr>
            <p:nvPr/>
          </p:nvSpPr>
          <p:spPr bwMode="auto">
            <a:xfrm flipH="1">
              <a:off x="1239" y="3408"/>
              <a:ext cx="336" cy="159"/>
            </a:xfrm>
            <a:prstGeom prst="rightArrow">
              <a:avLst>
                <a:gd name="adj1" fmla="val 50000"/>
                <a:gd name="adj2" fmla="val 5283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2" name="AutoShape 237"/>
            <p:cNvSpPr>
              <a:spLocks noChangeArrowheads="1"/>
            </p:cNvSpPr>
            <p:nvPr/>
          </p:nvSpPr>
          <p:spPr bwMode="auto">
            <a:xfrm rot="16200000" flipH="1">
              <a:off x="868" y="3606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3" name="AutoShape 238"/>
            <p:cNvSpPr>
              <a:spLocks noChangeArrowheads="1"/>
            </p:cNvSpPr>
            <p:nvPr/>
          </p:nvSpPr>
          <p:spPr bwMode="auto">
            <a:xfrm>
              <a:off x="1875" y="3138"/>
              <a:ext cx="336" cy="137"/>
            </a:xfrm>
            <a:prstGeom prst="rightArrow">
              <a:avLst>
                <a:gd name="adj1" fmla="val 50000"/>
                <a:gd name="adj2" fmla="val 613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4" name="AutoShape 239"/>
            <p:cNvSpPr>
              <a:spLocks noChangeArrowheads="1"/>
            </p:cNvSpPr>
            <p:nvPr/>
          </p:nvSpPr>
          <p:spPr bwMode="auto">
            <a:xfrm>
              <a:off x="1875" y="3501"/>
              <a:ext cx="336" cy="137"/>
            </a:xfrm>
            <a:prstGeom prst="rightArrow">
              <a:avLst>
                <a:gd name="adj1" fmla="val 50000"/>
                <a:gd name="adj2" fmla="val 6131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5" name="AutoShape 240"/>
            <p:cNvSpPr>
              <a:spLocks noChangeArrowheads="1"/>
            </p:cNvSpPr>
            <p:nvPr/>
          </p:nvSpPr>
          <p:spPr bwMode="auto">
            <a:xfrm rot="16200000" flipH="1">
              <a:off x="864" y="4015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000">
                <a:latin typeface="Eurostile" pitchFamily="34" charset="0"/>
              </a:endParaRPr>
            </a:p>
          </p:txBody>
        </p:sp>
        <p:sp>
          <p:nvSpPr>
            <p:cNvPr id="36" name="AutoShape 241"/>
            <p:cNvSpPr>
              <a:spLocks noChangeArrowheads="1"/>
            </p:cNvSpPr>
            <p:nvPr/>
          </p:nvSpPr>
          <p:spPr bwMode="auto">
            <a:xfrm>
              <a:off x="864" y="2946"/>
              <a:ext cx="144" cy="144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7" name="AutoShape 242"/>
            <p:cNvSpPr>
              <a:spLocks noChangeArrowheads="1"/>
            </p:cNvSpPr>
            <p:nvPr/>
          </p:nvSpPr>
          <p:spPr bwMode="auto">
            <a:xfrm rot="5400000" flipH="1" flipV="1">
              <a:off x="1332" y="1932"/>
              <a:ext cx="168" cy="336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16</a:t>
              </a:r>
            </a:p>
          </p:txBody>
        </p:sp>
        <p:sp>
          <p:nvSpPr>
            <p:cNvPr id="38" name="AutoShape 243"/>
            <p:cNvSpPr>
              <a:spLocks noChangeArrowheads="1"/>
            </p:cNvSpPr>
            <p:nvPr/>
          </p:nvSpPr>
          <p:spPr bwMode="auto">
            <a:xfrm rot="16200000" flipH="1">
              <a:off x="865" y="1133"/>
              <a:ext cx="154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39" name="AutoShape 244"/>
            <p:cNvSpPr>
              <a:spLocks noChangeArrowheads="1"/>
            </p:cNvSpPr>
            <p:nvPr/>
          </p:nvSpPr>
          <p:spPr bwMode="auto">
            <a:xfrm rot="16200000" flipH="1">
              <a:off x="1329" y="3039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0" name="AutoShape 245"/>
            <p:cNvSpPr>
              <a:spLocks noChangeArrowheads="1"/>
            </p:cNvSpPr>
            <p:nvPr/>
          </p:nvSpPr>
          <p:spPr bwMode="auto">
            <a:xfrm rot="16200000" flipH="1">
              <a:off x="1944" y="927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1" name="AutoShape 246"/>
            <p:cNvSpPr>
              <a:spLocks noChangeArrowheads="1"/>
            </p:cNvSpPr>
            <p:nvPr/>
          </p:nvSpPr>
          <p:spPr bwMode="auto">
            <a:xfrm rot="16200000" flipH="1">
              <a:off x="1953" y="1635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2" name="AutoShape 247"/>
            <p:cNvSpPr>
              <a:spLocks noChangeArrowheads="1"/>
            </p:cNvSpPr>
            <p:nvPr/>
          </p:nvSpPr>
          <p:spPr bwMode="auto">
            <a:xfrm rot="16200000" flipH="1">
              <a:off x="1953" y="1992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3" name="AutoShape 248"/>
            <p:cNvSpPr>
              <a:spLocks noChangeArrowheads="1"/>
            </p:cNvSpPr>
            <p:nvPr/>
          </p:nvSpPr>
          <p:spPr bwMode="auto">
            <a:xfrm rot="16200000" flipH="1">
              <a:off x="1953" y="2346"/>
              <a:ext cx="174" cy="336"/>
            </a:xfrm>
            <a:prstGeom prst="upDownArrow">
              <a:avLst>
                <a:gd name="adj1" fmla="val 50000"/>
                <a:gd name="adj2" fmla="val 38621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4" name="Rectangle 249"/>
            <p:cNvSpPr>
              <a:spLocks noChangeArrowheads="1"/>
            </p:cNvSpPr>
            <p:nvPr/>
          </p:nvSpPr>
          <p:spPr bwMode="auto">
            <a:xfrm>
              <a:off x="2976" y="3090"/>
              <a:ext cx="480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Hexa Disp</a:t>
              </a:r>
            </a:p>
          </p:txBody>
        </p:sp>
        <p:sp>
          <p:nvSpPr>
            <p:cNvPr id="45" name="Rectangle 250"/>
            <p:cNvSpPr>
              <a:spLocks noChangeArrowheads="1"/>
            </p:cNvSpPr>
            <p:nvPr/>
          </p:nvSpPr>
          <p:spPr bwMode="auto">
            <a:xfrm>
              <a:off x="2967" y="1322"/>
              <a:ext cx="297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Flag</a:t>
              </a:r>
            </a:p>
          </p:txBody>
        </p:sp>
        <p:sp>
          <p:nvSpPr>
            <p:cNvPr id="46" name="AutoShape 251"/>
            <p:cNvSpPr>
              <a:spLocks noChangeArrowheads="1"/>
            </p:cNvSpPr>
            <p:nvPr/>
          </p:nvSpPr>
          <p:spPr bwMode="auto">
            <a:xfrm>
              <a:off x="2823" y="3126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8</a:t>
              </a:r>
            </a:p>
          </p:txBody>
        </p:sp>
        <p:sp>
          <p:nvSpPr>
            <p:cNvPr id="47" name="AutoShape 252"/>
            <p:cNvSpPr>
              <a:spLocks noChangeArrowheads="1"/>
            </p:cNvSpPr>
            <p:nvPr/>
          </p:nvSpPr>
          <p:spPr bwMode="auto">
            <a:xfrm>
              <a:off x="2814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>
                  <a:latin typeface="Eurostile" pitchFamily="34" charset="0"/>
                </a:rPr>
                <a:t>2</a:t>
              </a:r>
            </a:p>
          </p:txBody>
        </p:sp>
        <p:grpSp>
          <p:nvGrpSpPr>
            <p:cNvPr id="48" name="Group 253"/>
            <p:cNvGrpSpPr>
              <a:grpSpLocks/>
            </p:cNvGrpSpPr>
            <p:nvPr/>
          </p:nvGrpSpPr>
          <p:grpSpPr bwMode="auto">
            <a:xfrm>
              <a:off x="480" y="1080"/>
              <a:ext cx="144" cy="648"/>
              <a:chOff x="480" y="1056"/>
              <a:chExt cx="144" cy="288"/>
            </a:xfrm>
          </p:grpSpPr>
          <p:sp>
            <p:nvSpPr>
              <p:cNvPr id="62" name="Line 254"/>
              <p:cNvSpPr>
                <a:spLocks noChangeShapeType="1"/>
              </p:cNvSpPr>
              <p:nvPr/>
            </p:nvSpPr>
            <p:spPr bwMode="auto">
              <a:xfrm flipH="1">
                <a:off x="480" y="10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255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256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Line 257"/>
            <p:cNvSpPr>
              <a:spLocks noChangeShapeType="1"/>
            </p:cNvSpPr>
            <p:nvPr/>
          </p:nvSpPr>
          <p:spPr bwMode="auto">
            <a:xfrm>
              <a:off x="480" y="18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58"/>
            <p:cNvSpPr txBox="1">
              <a:spLocks noChangeArrowheads="1"/>
            </p:cNvSpPr>
            <p:nvPr/>
          </p:nvSpPr>
          <p:spPr bwMode="auto">
            <a:xfrm>
              <a:off x="153" y="1795"/>
              <a:ext cx="38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Serial In</a:t>
              </a:r>
            </a:p>
          </p:txBody>
        </p:sp>
        <p:sp>
          <p:nvSpPr>
            <p:cNvPr id="51" name="Line 259"/>
            <p:cNvSpPr>
              <a:spLocks noChangeShapeType="1"/>
            </p:cNvSpPr>
            <p:nvPr/>
          </p:nvSpPr>
          <p:spPr bwMode="auto">
            <a:xfrm>
              <a:off x="483" y="9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0"/>
            <p:cNvSpPr txBox="1">
              <a:spLocks noChangeArrowheads="1"/>
            </p:cNvSpPr>
            <p:nvPr/>
          </p:nvSpPr>
          <p:spPr bwMode="auto">
            <a:xfrm>
              <a:off x="264" y="900"/>
              <a:ext cx="2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Ack</a:t>
              </a:r>
            </a:p>
          </p:txBody>
        </p:sp>
        <p:sp>
          <p:nvSpPr>
            <p:cNvPr id="53" name="Line 261"/>
            <p:cNvSpPr>
              <a:spLocks noChangeShapeType="1"/>
            </p:cNvSpPr>
            <p:nvPr/>
          </p:nvSpPr>
          <p:spPr bwMode="auto">
            <a:xfrm>
              <a:off x="2802" y="351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62"/>
            <p:cNvSpPr>
              <a:spLocks noChangeShapeType="1"/>
            </p:cNvSpPr>
            <p:nvPr/>
          </p:nvSpPr>
          <p:spPr bwMode="auto">
            <a:xfrm>
              <a:off x="2802" y="3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263"/>
            <p:cNvSpPr txBox="1">
              <a:spLocks noChangeArrowheads="1"/>
            </p:cNvSpPr>
            <p:nvPr/>
          </p:nvSpPr>
          <p:spPr bwMode="auto">
            <a:xfrm>
              <a:off x="476" y="1608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0</a:t>
              </a:r>
            </a:p>
          </p:txBody>
        </p:sp>
        <p:sp>
          <p:nvSpPr>
            <p:cNvPr id="56" name="Text Box 264"/>
            <p:cNvSpPr txBox="1">
              <a:spLocks noChangeArrowheads="1"/>
            </p:cNvSpPr>
            <p:nvPr/>
          </p:nvSpPr>
          <p:spPr bwMode="auto">
            <a:xfrm>
              <a:off x="474" y="1728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7</a:t>
              </a:r>
            </a:p>
          </p:txBody>
        </p:sp>
        <p:sp>
          <p:nvSpPr>
            <p:cNvPr id="57" name="Text Box 265"/>
            <p:cNvSpPr txBox="1">
              <a:spLocks noChangeArrowheads="1"/>
            </p:cNvSpPr>
            <p:nvPr/>
          </p:nvSpPr>
          <p:spPr bwMode="auto">
            <a:xfrm>
              <a:off x="196" y="1632"/>
              <a:ext cx="32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Ready</a:t>
              </a:r>
            </a:p>
          </p:txBody>
        </p:sp>
        <p:sp>
          <p:nvSpPr>
            <p:cNvPr id="58" name="Text Box 266"/>
            <p:cNvSpPr txBox="1">
              <a:spLocks noChangeArrowheads="1"/>
            </p:cNvSpPr>
            <p:nvPr/>
          </p:nvSpPr>
          <p:spPr bwMode="auto">
            <a:xfrm>
              <a:off x="2892" y="3438"/>
              <a:ext cx="4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Serial Out</a:t>
              </a:r>
            </a:p>
          </p:txBody>
        </p:sp>
        <p:sp>
          <p:nvSpPr>
            <p:cNvPr id="59" name="Text Box 267"/>
            <p:cNvSpPr txBox="1">
              <a:spLocks noChangeArrowheads="1"/>
            </p:cNvSpPr>
            <p:nvPr/>
          </p:nvSpPr>
          <p:spPr bwMode="auto">
            <a:xfrm>
              <a:off x="2902" y="3552"/>
              <a:ext cx="2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Ack</a:t>
              </a:r>
            </a:p>
          </p:txBody>
        </p:sp>
        <p:sp>
          <p:nvSpPr>
            <p:cNvPr id="60" name="Text Box 268"/>
            <p:cNvSpPr txBox="1">
              <a:spLocks noChangeArrowheads="1"/>
            </p:cNvSpPr>
            <p:nvPr/>
          </p:nvSpPr>
          <p:spPr bwMode="auto">
            <a:xfrm>
              <a:off x="2784" y="3390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0</a:t>
              </a:r>
            </a:p>
          </p:txBody>
        </p:sp>
        <p:sp>
          <p:nvSpPr>
            <p:cNvPr id="61" name="Text Box 269"/>
            <p:cNvSpPr txBox="1">
              <a:spLocks noChangeArrowheads="1"/>
            </p:cNvSpPr>
            <p:nvPr/>
          </p:nvSpPr>
          <p:spPr bwMode="auto">
            <a:xfrm>
              <a:off x="2784" y="3504"/>
              <a:ext cx="15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>
                  <a:latin typeface="Eurostile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6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pairs </a:t>
            </a:r>
            <a:r>
              <a:rPr lang="en-US" dirty="0" smtClean="0">
                <a:sym typeface="Wingdings" panose="05000000000000000000" pitchFamily="2" charset="2"/>
              </a:rPr>
              <a:t> 16 bits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 pairs (BC, DE and HL)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24199"/>
            <a:ext cx="7162800" cy="30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 smtClean="0">
                <a:sym typeface="Wingdings" panose="05000000000000000000" pitchFamily="2" charset="2"/>
              </a:rPr>
              <a:t> for Extended instruction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LXI B, </a:t>
            </a:r>
            <a:r>
              <a:rPr lang="en-US" dirty="0" err="1" smtClean="0">
                <a:sym typeface="Wingdings" panose="05000000000000000000" pitchFamily="2" charset="2"/>
              </a:rPr>
              <a:t>dble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LXI D, </a:t>
            </a:r>
            <a:r>
              <a:rPr lang="en-US" dirty="0" err="1" smtClean="0">
                <a:sym typeface="Wingdings" panose="05000000000000000000" pitchFamily="2" charset="2"/>
              </a:rPr>
              <a:t>dble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LXI H, </a:t>
            </a:r>
            <a:r>
              <a:rPr lang="en-US" dirty="0" err="1" smtClean="0">
                <a:sym typeface="Wingdings" panose="05000000000000000000" pitchFamily="2" charset="2"/>
              </a:rPr>
              <a:t>dble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Example: LXI B, 90FFH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 = 90H, C = FFH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22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DAD</a:t>
            </a:r>
            <a:r>
              <a:rPr lang="en-US" dirty="0" smtClean="0">
                <a:sym typeface="Wingdings" panose="05000000000000000000" pitchFamily="2" charset="2"/>
              </a:rPr>
              <a:t> instruction  Double ADD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DAD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DAD D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DAD </a:t>
            </a:r>
            <a:r>
              <a:rPr lang="en-US" dirty="0" smtClean="0">
                <a:sym typeface="Wingdings" panose="05000000000000000000" pitchFamily="2" charset="2"/>
              </a:rPr>
              <a:t>H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Here, default register Pair is </a:t>
            </a:r>
            <a:r>
              <a:rPr lang="en-US" b="1" dirty="0" smtClean="0">
                <a:sym typeface="Wingdings" panose="05000000000000000000" pitchFamily="2" charset="2"/>
              </a:rPr>
              <a:t>HL</a:t>
            </a:r>
            <a:r>
              <a:rPr lang="en-US" dirty="0" smtClean="0">
                <a:sym typeface="Wingdings" panose="05000000000000000000" pitchFamily="2" charset="2"/>
              </a:rPr>
              <a:t>, works like A for extended ADD.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92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INX &amp; DCX </a:t>
            </a:r>
            <a:r>
              <a:rPr lang="en-US" dirty="0" smtClean="0">
                <a:sym typeface="Wingdings" panose="05000000000000000000" pitchFamily="2" charset="2"/>
              </a:rPr>
              <a:t>instruction</a:t>
            </a:r>
          </a:p>
          <a:p>
            <a:pPr marL="0" indent="0">
              <a:buNone/>
            </a:pPr>
            <a:r>
              <a:rPr lang="en-US" dirty="0"/>
              <a:t>INX </a:t>
            </a:r>
            <a:r>
              <a:rPr lang="en-US" dirty="0" smtClean="0">
                <a:sym typeface="Wingdings" panose="05000000000000000000" pitchFamily="2" charset="2"/>
              </a:rPr>
              <a:t>B, </a:t>
            </a:r>
            <a:r>
              <a:rPr lang="en-US" dirty="0" smtClean="0"/>
              <a:t>INX </a:t>
            </a:r>
            <a:r>
              <a:rPr lang="en-US" dirty="0" smtClean="0">
                <a:sym typeface="Wingdings" panose="05000000000000000000" pitchFamily="2" charset="2"/>
              </a:rPr>
              <a:t>D, </a:t>
            </a:r>
            <a:r>
              <a:rPr lang="en-US" dirty="0" smtClean="0"/>
              <a:t>INX </a:t>
            </a:r>
            <a:r>
              <a:rPr lang="en-US" dirty="0" smtClean="0">
                <a:sym typeface="Wingdings" panose="05000000000000000000" pitchFamily="2" charset="2"/>
              </a:rPr>
              <a:t>H</a:t>
            </a:r>
          </a:p>
          <a:p>
            <a:pPr marL="0" indent="0">
              <a:buNone/>
            </a:pPr>
            <a:r>
              <a:rPr lang="en-US" dirty="0"/>
              <a:t>DCX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/>
              <a:t>DCX </a:t>
            </a:r>
            <a:r>
              <a:rPr lang="en-US" dirty="0" smtClean="0"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/>
              <a:t>DCX </a:t>
            </a:r>
            <a:r>
              <a:rPr lang="en-US" dirty="0" smtClean="0">
                <a:sym typeface="Wingdings" panose="05000000000000000000" pitchFamily="2" charset="2"/>
              </a:rPr>
              <a:t>H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 Flags will be effected after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3982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HL register pair points to the memory locations where data is stored, means HL is a </a:t>
            </a:r>
            <a:r>
              <a:rPr lang="en-US" b="1" i="1" dirty="0" smtClean="0">
                <a:solidFill>
                  <a:srgbClr val="FF0000"/>
                </a:solidFill>
              </a:rPr>
              <a:t>data pointer</a:t>
            </a:r>
            <a:r>
              <a:rPr lang="en-US" dirty="0" smtClean="0"/>
              <a:t>.</a:t>
            </a:r>
          </a:p>
          <a:p>
            <a:r>
              <a:rPr lang="en-US" b="1" dirty="0"/>
              <a:t>LDA </a:t>
            </a:r>
            <a:r>
              <a:rPr lang="en-US" b="1" dirty="0" smtClean="0"/>
              <a:t>address and STA address</a:t>
            </a:r>
            <a:endParaRPr lang="en-US" dirty="0" smtClean="0"/>
          </a:p>
          <a:p>
            <a:r>
              <a:rPr lang="en-US" dirty="0" smtClean="0"/>
              <a:t>HL = address</a:t>
            </a:r>
          </a:p>
          <a:p>
            <a:r>
              <a:rPr lang="en-US" dirty="0" smtClean="0"/>
              <a:t>Use HL pair to access memory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MOV </a:t>
            </a:r>
            <a:r>
              <a:rPr lang="en-US" b="1" dirty="0" err="1" smtClean="0"/>
              <a:t>reg</a:t>
            </a:r>
            <a:r>
              <a:rPr lang="en-US" b="1" dirty="0" smtClean="0"/>
              <a:t>, </a:t>
            </a:r>
            <a:r>
              <a:rPr lang="en-US" dirty="0" smtClean="0"/>
              <a:t>M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L</a:t>
            </a:r>
          </a:p>
          <a:p>
            <a:pPr marL="0" indent="0">
              <a:buNone/>
            </a:pPr>
            <a:r>
              <a:rPr lang="en-US" dirty="0" smtClean="0"/>
              <a:t>M = memory address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HL </a:t>
            </a:r>
            <a:r>
              <a:rPr lang="en-US" dirty="0" smtClean="0">
                <a:sym typeface="Wingdings" panose="05000000000000000000" pitchFamily="2" charset="2"/>
              </a:rPr>
              <a:t>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7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MOV </a:t>
            </a:r>
            <a:r>
              <a:rPr lang="en-US" dirty="0" smtClean="0"/>
              <a:t>M, </a:t>
            </a:r>
            <a:r>
              <a:rPr lang="en-US" dirty="0" err="1" smtClean="0"/>
              <a:t>reg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= A, B, C, D, E, H, L</a:t>
            </a:r>
          </a:p>
          <a:p>
            <a:pPr marL="0" indent="0">
              <a:buNone/>
            </a:pPr>
            <a:r>
              <a:rPr lang="en-US" dirty="0" smtClean="0"/>
              <a:t>M = memory address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HL </a:t>
            </a:r>
            <a:r>
              <a:rPr lang="en-US" dirty="0" smtClean="0">
                <a:sym typeface="Wingdings" panose="05000000000000000000" pitchFamily="2" charset="2"/>
              </a:rPr>
              <a:t>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Immediate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MVI </a:t>
            </a:r>
            <a:r>
              <a:rPr lang="en-US" dirty="0" smtClean="0"/>
              <a:t>M</a:t>
            </a:r>
            <a:r>
              <a:rPr lang="en-US" smtClean="0"/>
              <a:t>, </a:t>
            </a:r>
            <a:r>
              <a:rPr lang="en-US" smtClean="0"/>
              <a:t>byte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= memory address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HL </a:t>
            </a:r>
            <a:r>
              <a:rPr lang="en-US" dirty="0" smtClean="0">
                <a:sym typeface="Wingdings" panose="05000000000000000000" pitchFamily="2" charset="2"/>
              </a:rPr>
              <a:t>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Instructions by HL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M</a:t>
            </a:r>
          </a:p>
          <a:p>
            <a:r>
              <a:rPr lang="en-US" dirty="0" smtClean="0"/>
              <a:t>ADC M</a:t>
            </a:r>
          </a:p>
          <a:p>
            <a:r>
              <a:rPr lang="en-US" dirty="0" smtClean="0"/>
              <a:t>SUB M</a:t>
            </a:r>
          </a:p>
          <a:p>
            <a:r>
              <a:rPr lang="en-US" dirty="0" smtClean="0"/>
              <a:t>SBB M</a:t>
            </a:r>
          </a:p>
          <a:p>
            <a:r>
              <a:rPr lang="en-US" dirty="0" smtClean="0"/>
              <a:t>INC M</a:t>
            </a:r>
          </a:p>
          <a:p>
            <a:r>
              <a:rPr lang="en-US" dirty="0" smtClean="0"/>
              <a:t>DEC M</a:t>
            </a:r>
          </a:p>
          <a:p>
            <a:r>
              <a:rPr lang="en-US" dirty="0" smtClean="0"/>
              <a:t>ANA M</a:t>
            </a:r>
          </a:p>
          <a:p>
            <a:r>
              <a:rPr lang="en-US" dirty="0" smtClean="0"/>
              <a:t>ORA M</a:t>
            </a:r>
          </a:p>
          <a:p>
            <a:r>
              <a:rPr lang="en-US" dirty="0" smtClean="0"/>
              <a:t>XRA M</a:t>
            </a:r>
          </a:p>
          <a:p>
            <a:r>
              <a:rPr lang="en-US" dirty="0" smtClean="0"/>
              <a:t>CMP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Begin Address: 20FFh</a:t>
            </a:r>
          </a:p>
          <a:p>
            <a:r>
              <a:rPr lang="en-US" dirty="0"/>
              <a:t>End Address: 20E0h</a:t>
            </a:r>
          </a:p>
          <a:p>
            <a:endParaRPr lang="en-US" dirty="0"/>
          </a:p>
          <a:p>
            <a:r>
              <a:rPr lang="en-US" dirty="0"/>
              <a:t>PUSH, </a:t>
            </a:r>
            <a:r>
              <a:rPr lang="en-US" dirty="0" smtClean="0"/>
              <a:t>POP</a:t>
            </a:r>
          </a:p>
          <a:p>
            <a:r>
              <a:rPr lang="en-US" dirty="0" smtClean="0"/>
              <a:t>Before call we need to store registers &amp; Flags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PUSH </a:t>
            </a:r>
            <a:r>
              <a:rPr lang="en-US" dirty="0" smtClean="0"/>
              <a:t>B (BC)</a:t>
            </a:r>
          </a:p>
          <a:p>
            <a:pPr marL="0" indent="0">
              <a:buNone/>
            </a:pPr>
            <a:r>
              <a:rPr lang="en-US" dirty="0" smtClean="0"/>
              <a:t>PUSH D (DC)</a:t>
            </a:r>
          </a:p>
          <a:p>
            <a:pPr marL="0" indent="0">
              <a:buNone/>
            </a:pPr>
            <a:r>
              <a:rPr lang="en-US" dirty="0"/>
              <a:t>PUSH </a:t>
            </a:r>
            <a:r>
              <a:rPr lang="en-US" dirty="0" smtClean="0"/>
              <a:t>H (HL)</a:t>
            </a:r>
          </a:p>
          <a:p>
            <a:pPr marL="0" indent="0">
              <a:buNone/>
            </a:pPr>
            <a:r>
              <a:rPr lang="en-US" dirty="0" smtClean="0"/>
              <a:t>PUSH PSW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5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8" y="28575"/>
            <a:ext cx="8229600" cy="1143000"/>
          </a:xfrm>
        </p:spPr>
        <p:txBody>
          <a:bodyPr/>
          <a:lstStyle/>
          <a:p>
            <a:r>
              <a:rPr lang="en-US" dirty="0" smtClean="0"/>
              <a:t>Architecture (Like as SAP2)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522081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2000" y="2621294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2000" y="4539018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28747" y="355892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10000" y="3500917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28747" y="2648589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810000" y="2621293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0000" y="1591634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10000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03809" y="45720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02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PUSH instruction is executed, the following things happen:</a:t>
            </a:r>
          </a:p>
          <a:p>
            <a:pPr lvl="1"/>
            <a:r>
              <a:rPr lang="en-US" dirty="0" smtClean="0"/>
              <a:t>The SP is decremented to get a new value of SP-1</a:t>
            </a:r>
          </a:p>
          <a:p>
            <a:pPr lvl="1"/>
            <a:r>
              <a:rPr lang="en-US" dirty="0" smtClean="0"/>
              <a:t>The high byte in the specified register pair is stored in M[SP-1]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SP is decremented </a:t>
            </a:r>
            <a:r>
              <a:rPr lang="en-US" dirty="0" smtClean="0"/>
              <a:t>again to </a:t>
            </a:r>
            <a:r>
              <a:rPr lang="en-US" dirty="0"/>
              <a:t>get </a:t>
            </a:r>
            <a:r>
              <a:rPr lang="en-US" dirty="0" smtClean="0"/>
              <a:t>SP-2</a:t>
            </a:r>
          </a:p>
          <a:p>
            <a:pPr lvl="1"/>
            <a:r>
              <a:rPr lang="en-US" dirty="0"/>
              <a:t> The </a:t>
            </a:r>
            <a:r>
              <a:rPr lang="en-US" dirty="0" smtClean="0"/>
              <a:t>low </a:t>
            </a:r>
            <a:r>
              <a:rPr lang="en-US" dirty="0"/>
              <a:t>byte in the specified register pair is stored in </a:t>
            </a:r>
            <a:r>
              <a:rPr lang="en-US" dirty="0" smtClean="0"/>
              <a:t>M[SP-2]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579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POP is executed, the following happens:</a:t>
            </a:r>
          </a:p>
          <a:p>
            <a:pPr lvl="1"/>
            <a:r>
              <a:rPr lang="en-US" dirty="0" smtClean="0"/>
              <a:t>REVESE of PUSH !!</a:t>
            </a:r>
          </a:p>
        </p:txBody>
      </p:sp>
    </p:spTree>
    <p:extLst>
      <p:ext uri="{BB962C8B-B14F-4D97-AF65-F5344CB8AC3E}">
        <p14:creationId xmlns:p14="http://schemas.microsoft.com/office/powerpoint/2010/main" val="2699966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&amp; RET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CALL</a:t>
            </a:r>
          </a:p>
          <a:p>
            <a:pPr marL="0" indent="0">
              <a:buNone/>
            </a:pPr>
            <a:r>
              <a:rPr lang="en-US" dirty="0" smtClean="0"/>
              <a:t>Subroutine ????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 is used to call the subroutine</a:t>
            </a:r>
          </a:p>
          <a:p>
            <a:pPr marL="0" indent="0">
              <a:buNone/>
            </a:pPr>
            <a:r>
              <a:rPr lang="en-US" b="1" dirty="0" smtClean="0"/>
              <a:t>Ret</a:t>
            </a:r>
          </a:p>
          <a:p>
            <a:pPr marL="0" indent="0">
              <a:buNone/>
            </a:pPr>
            <a:r>
              <a:rPr lang="en-US" dirty="0" smtClean="0"/>
              <a:t>Return back from subroutine</a:t>
            </a:r>
          </a:p>
          <a:p>
            <a:pPr marL="0" indent="0">
              <a:buNone/>
            </a:pPr>
            <a:r>
              <a:rPr lang="en-US" dirty="0" smtClean="0"/>
              <a:t>Program Counter contents and other values (FLAGS) ????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-----stored in the STACK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5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CNZ address</a:t>
            </a:r>
          </a:p>
          <a:p>
            <a:r>
              <a:rPr lang="en-US" dirty="0" smtClean="0"/>
              <a:t>CZ address</a:t>
            </a:r>
          </a:p>
          <a:p>
            <a:r>
              <a:rPr lang="en-US" dirty="0" smtClean="0"/>
              <a:t>CNC address</a:t>
            </a:r>
          </a:p>
          <a:p>
            <a:r>
              <a:rPr lang="en-US" dirty="0" smtClean="0"/>
              <a:t>CC address</a:t>
            </a:r>
          </a:p>
          <a:p>
            <a:r>
              <a:rPr lang="en-US" dirty="0" smtClean="0"/>
              <a:t>CPO address</a:t>
            </a:r>
          </a:p>
          <a:p>
            <a:r>
              <a:rPr lang="en-US" dirty="0" smtClean="0"/>
              <a:t>CPE address</a:t>
            </a:r>
          </a:p>
          <a:p>
            <a:r>
              <a:rPr lang="en-US" dirty="0" smtClean="0"/>
              <a:t>CP address</a:t>
            </a:r>
          </a:p>
          <a:p>
            <a:r>
              <a:rPr lang="en-US" dirty="0" smtClean="0"/>
              <a:t>CM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30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RNZ</a:t>
            </a:r>
          </a:p>
          <a:p>
            <a:r>
              <a:rPr lang="en-US" dirty="0" smtClean="0"/>
              <a:t>RZ</a:t>
            </a:r>
          </a:p>
          <a:p>
            <a:r>
              <a:rPr lang="en-US" dirty="0" smtClean="0"/>
              <a:t>RNC</a:t>
            </a:r>
          </a:p>
          <a:p>
            <a:r>
              <a:rPr lang="en-US" dirty="0" smtClean="0"/>
              <a:t>RC</a:t>
            </a:r>
          </a:p>
          <a:p>
            <a:r>
              <a:rPr lang="en-US" dirty="0" smtClean="0"/>
              <a:t>RPO</a:t>
            </a:r>
          </a:p>
          <a:p>
            <a:r>
              <a:rPr lang="en-US" dirty="0" smtClean="0"/>
              <a:t>RPE</a:t>
            </a:r>
          </a:p>
          <a:p>
            <a:r>
              <a:rPr lang="en-US" dirty="0" smtClean="0"/>
              <a:t>RP</a:t>
            </a:r>
          </a:p>
          <a:p>
            <a:r>
              <a:rPr lang="en-US" dirty="0" smtClean="0"/>
              <a:t>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8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22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16 bit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Thus can count from </a:t>
            </a:r>
          </a:p>
          <a:p>
            <a:pPr marL="0" indent="0">
              <a:buNone/>
            </a:pPr>
            <a:r>
              <a:rPr lang="en-US" dirty="0" smtClean="0"/>
              <a:t>PC= 0000 0000 0000 0000</a:t>
            </a:r>
          </a:p>
          <a:p>
            <a:pPr marL="0" indent="0">
              <a:buNone/>
            </a:pPr>
            <a:r>
              <a:rPr lang="en-US" dirty="0" smtClean="0"/>
              <a:t>PC= 1111 1111 1111 1111(FFFFH)</a:t>
            </a:r>
          </a:p>
        </p:txBody>
      </p:sp>
    </p:spTree>
    <p:extLst>
      <p:ext uri="{BB962C8B-B14F-4D97-AF65-F5344CB8AC3E}">
        <p14:creationId xmlns:p14="http://schemas.microsoft.com/office/powerpoint/2010/main" val="2761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Data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Register</a:t>
            </a:r>
          </a:p>
          <a:p>
            <a:r>
              <a:rPr lang="en-US" dirty="0" smtClean="0"/>
              <a:t>Output setup RAM</a:t>
            </a:r>
          </a:p>
          <a:p>
            <a:r>
              <a:rPr lang="en-US" dirty="0" smtClean="0"/>
              <a:t>Receives data from the bus before write operation</a:t>
            </a:r>
          </a:p>
          <a:p>
            <a:r>
              <a:rPr lang="en-US" dirty="0" smtClean="0"/>
              <a:t>Data to the bus after read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op code</a:t>
            </a:r>
          </a:p>
          <a:p>
            <a:r>
              <a:rPr lang="en-US" dirty="0" smtClean="0"/>
              <a:t>Can accommodate  256 instruction</a:t>
            </a:r>
          </a:p>
          <a:p>
            <a:r>
              <a:rPr lang="en-US" dirty="0" smtClean="0"/>
              <a:t>Around 246 instructions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As usual </a:t>
            </a:r>
            <a:r>
              <a:rPr lang="en-US" b="1" dirty="0" smtClean="0">
                <a:sym typeface="Wingdings" panose="05000000000000000000" pitchFamily="2" charset="2"/>
              </a:rPr>
              <a:t> Like SAP2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872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Same as SAP-1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1142</Words>
  <Application>Microsoft Office PowerPoint</Application>
  <PresentationFormat>On-screen Show (4:3)</PresentationFormat>
  <Paragraphs>303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Eurostile</vt:lpstr>
      <vt:lpstr>Wingdings</vt:lpstr>
      <vt:lpstr>Office Theme</vt:lpstr>
      <vt:lpstr>SAP-3</vt:lpstr>
      <vt:lpstr>Introduction</vt:lpstr>
      <vt:lpstr>SAP2 - Architecture</vt:lpstr>
      <vt:lpstr>Architecture (Like as SAP2)</vt:lpstr>
      <vt:lpstr>Program Counter</vt:lpstr>
      <vt:lpstr>Memory Data Register</vt:lpstr>
      <vt:lpstr>Instruction Register</vt:lpstr>
      <vt:lpstr>Controller Sequencer</vt:lpstr>
      <vt:lpstr>Accumulator</vt:lpstr>
      <vt:lpstr>ALU and Flags</vt:lpstr>
      <vt:lpstr>Temp</vt:lpstr>
      <vt:lpstr>Microprocessor Instructions</vt:lpstr>
      <vt:lpstr>MOV &amp; MVI</vt:lpstr>
      <vt:lpstr>Carry Flag (CY)</vt:lpstr>
      <vt:lpstr>Carry Flag (CY) Contd.</vt:lpstr>
      <vt:lpstr>Carry Flag Instructions</vt:lpstr>
      <vt:lpstr>ADD</vt:lpstr>
      <vt:lpstr>ADC</vt:lpstr>
      <vt:lpstr>SUB</vt:lpstr>
      <vt:lpstr>SBB</vt:lpstr>
      <vt:lpstr>Increment</vt:lpstr>
      <vt:lpstr>Decrement</vt:lpstr>
      <vt:lpstr>RAL &amp; RAR</vt:lpstr>
      <vt:lpstr>RLC &amp; RRC</vt:lpstr>
      <vt:lpstr>Logic Instructions</vt:lpstr>
      <vt:lpstr>Compare Instruction</vt:lpstr>
      <vt:lpstr>Arithmetic &amp; Logic Immediate</vt:lpstr>
      <vt:lpstr>Parity Flag (P)</vt:lpstr>
      <vt:lpstr>Jump And Call Instruction</vt:lpstr>
      <vt:lpstr>Extended Register</vt:lpstr>
      <vt:lpstr>Extended Instructions</vt:lpstr>
      <vt:lpstr>Extended Instructions</vt:lpstr>
      <vt:lpstr>Extended Instructions</vt:lpstr>
      <vt:lpstr>Indirect Instructions</vt:lpstr>
      <vt:lpstr>Indirect Read</vt:lpstr>
      <vt:lpstr>Indirect Write</vt:lpstr>
      <vt:lpstr>Indirect Immediate Instructions</vt:lpstr>
      <vt:lpstr>Other Instructions by HL pointer</vt:lpstr>
      <vt:lpstr>STACK Instructions</vt:lpstr>
      <vt:lpstr>PUSH operation</vt:lpstr>
      <vt:lpstr>POP Operation</vt:lpstr>
      <vt:lpstr>Call &amp; RET Instructions</vt:lpstr>
      <vt:lpstr>Conditional CALLs</vt:lpstr>
      <vt:lpstr>Conditional RETURNs</vt:lpstr>
      <vt:lpstr>PowerPoint Presentation</vt:lpstr>
    </vt:vector>
  </TitlesOfParts>
  <Company>ITEG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SAP-2</dc:title>
  <dc:creator>acer</dc:creator>
  <cp:lastModifiedBy>samsung</cp:lastModifiedBy>
  <cp:revision>100</cp:revision>
  <dcterms:created xsi:type="dcterms:W3CDTF">2012-07-26T04:30:12Z</dcterms:created>
  <dcterms:modified xsi:type="dcterms:W3CDTF">2016-09-25T13:10:27Z</dcterms:modified>
</cp:coreProperties>
</file>