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notesSlides/notesSlide23.xml" ContentType="application/vnd.openxmlformats-officedocument.presentationml.notesSlide+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6.xml" ContentType="application/vnd.openxmlformats-officedocument.presentationml.notesSlide+xml"/>
  <Override PartName="/ppt/tags/tag55.xml" ContentType="application/vnd.openxmlformats-officedocument.presentationml.tags+xml"/>
  <Override PartName="/ppt/notesSlides/notesSlide2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9.xml" ContentType="application/vnd.openxmlformats-officedocument.presentationml.notesSlide+xml"/>
  <Override PartName="/ppt/tags/tag63.xml" ContentType="application/vnd.openxmlformats-officedocument.presentationml.tags+xml"/>
  <Override PartName="/ppt/notesSlides/notesSlide30.xml" ContentType="application/vnd.openxmlformats-officedocument.presentationml.notesSlide+xml"/>
  <Override PartName="/ppt/tags/tag64.xml" ContentType="application/vnd.openxmlformats-officedocument.presentationml.tags+xml"/>
  <Override PartName="/ppt/notesSlides/notesSlide31.xml" ContentType="application/vnd.openxmlformats-officedocument.presentationml.notesSlide+xml"/>
  <Override PartName="/ppt/tags/tag65.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9" r:id="rId2"/>
    <p:sldId id="260" r:id="rId3"/>
    <p:sldId id="317" r:id="rId4"/>
    <p:sldId id="261" r:id="rId5"/>
    <p:sldId id="262" r:id="rId6"/>
    <p:sldId id="263" r:id="rId7"/>
    <p:sldId id="264" r:id="rId8"/>
    <p:sldId id="265" r:id="rId9"/>
    <p:sldId id="266" r:id="rId10"/>
    <p:sldId id="318" r:id="rId11"/>
    <p:sldId id="286" r:id="rId12"/>
    <p:sldId id="287" r:id="rId13"/>
    <p:sldId id="288" r:id="rId14"/>
    <p:sldId id="271" r:id="rId15"/>
    <p:sldId id="274" r:id="rId16"/>
    <p:sldId id="319" r:id="rId17"/>
    <p:sldId id="275" r:id="rId18"/>
    <p:sldId id="276" r:id="rId19"/>
    <p:sldId id="320" r:id="rId20"/>
    <p:sldId id="321" r:id="rId21"/>
    <p:sldId id="283" r:id="rId22"/>
    <p:sldId id="322" r:id="rId23"/>
    <p:sldId id="323" r:id="rId24"/>
    <p:sldId id="324" r:id="rId25"/>
    <p:sldId id="325" r:id="rId26"/>
    <p:sldId id="326" r:id="rId27"/>
    <p:sldId id="327" r:id="rId28"/>
    <p:sldId id="328" r:id="rId29"/>
    <p:sldId id="277" r:id="rId30"/>
    <p:sldId id="279" r:id="rId31"/>
    <p:sldId id="278" r:id="rId32"/>
    <p:sldId id="280" r:id="rId33"/>
    <p:sldId id="281" r:id="rId34"/>
    <p:sldId id="282" r:id="rId35"/>
    <p:sldId id="284" r:id="rId36"/>
    <p:sldId id="285" r:id="rId37"/>
    <p:sldId id="289" r:id="rId38"/>
    <p:sldId id="290" r:id="rId39"/>
    <p:sldId id="293" r:id="rId40"/>
    <p:sldId id="291" r:id="rId41"/>
    <p:sldId id="292" r:id="rId42"/>
    <p:sldId id="294" r:id="rId43"/>
    <p:sldId id="295" r:id="rId44"/>
    <p:sldId id="329" r:id="rId45"/>
    <p:sldId id="296" r:id="rId46"/>
    <p:sldId id="297" r:id="rId47"/>
    <p:sldId id="330" r:id="rId48"/>
    <p:sldId id="298" r:id="rId49"/>
    <p:sldId id="299" r:id="rId50"/>
    <p:sldId id="300" r:id="rId51"/>
    <p:sldId id="304" r:id="rId52"/>
    <p:sldId id="306" r:id="rId53"/>
    <p:sldId id="331" r:id="rId54"/>
    <p:sldId id="307" r:id="rId55"/>
    <p:sldId id="308" r:id="rId56"/>
    <p:sldId id="309" r:id="rId57"/>
    <p:sldId id="332" r:id="rId58"/>
    <p:sldId id="303" r:id="rId59"/>
    <p:sldId id="310" r:id="rId60"/>
    <p:sldId id="311" r:id="rId61"/>
    <p:sldId id="313" r:id="rId62"/>
    <p:sldId id="314" r:id="rId63"/>
    <p:sldId id="315" r:id="rId64"/>
    <p:sldId id="316" r:id="rId65"/>
  </p:sldIdLst>
  <p:sldSz cx="9144000" cy="6858000" type="screen4x3"/>
  <p:notesSz cx="6858000" cy="9144000"/>
  <p:custDataLst>
    <p:tags r:id="rId67"/>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FF00FF"/>
    <a:srgbClr val="FFFFCC"/>
    <a:srgbClr val="FFFFD9"/>
    <a:srgbClr val="FFFFE5"/>
    <a:srgbClr val="CCCCFF"/>
    <a:srgbClr val="CCFFFF"/>
    <a:srgbClr val="33CC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075" autoAdjust="0"/>
  </p:normalViewPr>
  <p:slideViewPr>
    <p:cSldViewPr>
      <p:cViewPr>
        <p:scale>
          <a:sx n="75" d="100"/>
          <a:sy n="75" d="100"/>
        </p:scale>
        <p:origin x="1134" y="48"/>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1226086-AB78-4A19-89CB-2B36F8FBBA1C}" type="datetimeFigureOut">
              <a:rPr lang="en-US"/>
              <a:pPr>
                <a:defRPr/>
              </a:pPr>
              <a:t>10/23/2017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9859C9C-CBE3-4E88-8B93-5A0B0D9C28FE}" type="slidenum">
              <a:rPr lang="en-US"/>
              <a:pPr>
                <a:defRPr/>
              </a:pPr>
              <a:t>‹#›</a:t>
            </a:fld>
            <a:endParaRPr lang="en-US"/>
          </a:p>
        </p:txBody>
      </p:sp>
    </p:spTree>
    <p:extLst>
      <p:ext uri="{BB962C8B-B14F-4D97-AF65-F5344CB8AC3E}">
        <p14:creationId xmlns:p14="http://schemas.microsoft.com/office/powerpoint/2010/main" val="4113392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BC158EE7-1AA4-4303-8BCA-C3481CF3FC33}"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B09EDB72-0CE0-4BD0-9D66-F7337ABA4D42}" type="slidenum">
              <a:rPr lang="en-AU" altLang="zh-CN"/>
              <a:pPr/>
              <a:t>1</a:t>
            </a:fld>
            <a:endParaRPr lang="en-AU"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88359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913866C0-0578-43DB-B30A-8215FE723ABD}"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5971F8E1-AFA7-4221-AFFE-DABA644F39FC}" type="slidenum">
              <a:rPr lang="en-AU" altLang="zh-CN"/>
              <a:pPr/>
              <a:t>14</a:t>
            </a:fld>
            <a:endParaRPr lang="en-AU"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2649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B912FD-864F-4899-A369-2F20131ED772}" type="slidenum">
              <a:rPr lang="ar-SA" altLang="en-US" smtClean="0"/>
              <a:pPr eaLnBrk="1" hangingPunct="1"/>
              <a:t>17</a:t>
            </a:fld>
            <a:endParaRPr lang="en-US" altLang="en-US" smtClean="0"/>
          </a:p>
        </p:txBody>
      </p:sp>
      <p:sp>
        <p:nvSpPr>
          <p:cNvPr id="66563" name="Rectangle 2"/>
          <p:cNvSpPr>
            <a:spLocks noGrp="1" noChangeArrowheads="1"/>
          </p:cNvSpPr>
          <p:nvPr>
            <p:ph type="body" idx="1"/>
          </p:nvPr>
        </p:nvSpPr>
        <p:spPr>
          <a:xfrm>
            <a:off x="534988" y="4860925"/>
            <a:ext cx="6116637"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4" tIns="45951" rIns="93544" bIns="45951"/>
          <a:lstStyle/>
          <a:p>
            <a:pPr eaLnBrk="1" hangingPunct="1"/>
            <a:r>
              <a:rPr lang="en-US" altLang="en-US" smtClean="0"/>
              <a:t>As far as storage elements are concerned, we will need a N-bit register that is similar to the D flip-flop I showed you in class.</a:t>
            </a:r>
          </a:p>
          <a:p>
            <a:pPr eaLnBrk="1" hangingPunct="1"/>
            <a:r>
              <a:rPr lang="en-US" altLang="en-US" smtClean="0"/>
              <a:t>The significant difference here is that the register will have a Write Enable input.</a:t>
            </a:r>
          </a:p>
          <a:p>
            <a:pPr eaLnBrk="1" hangingPunct="1"/>
            <a:r>
              <a:rPr lang="en-US" altLang="en-US" smtClean="0"/>
              <a:t>That is the content of the register will NOT  be updated if Write Enable is not asserted (0).</a:t>
            </a:r>
          </a:p>
          <a:p>
            <a:pPr eaLnBrk="1" hangingPunct="1"/>
            <a:r>
              <a:rPr lang="en-US" altLang="en-US" smtClean="0"/>
              <a:t>The content is updated at the clock tick ONLY if the Write Enable signal is asserted (1).</a:t>
            </a:r>
          </a:p>
          <a:p>
            <a:pPr eaLnBrk="1" hangingPunct="1"/>
            <a:endParaRPr lang="en-US" altLang="en-US" smtClean="0"/>
          </a:p>
          <a:p>
            <a:pPr eaLnBrk="1" hangingPunct="1"/>
            <a:r>
              <a:rPr lang="en-US" altLang="en-US" smtClean="0"/>
              <a:t>+1 = 31 min. (Y:11)</a:t>
            </a:r>
          </a:p>
        </p:txBody>
      </p:sp>
      <p:sp>
        <p:nvSpPr>
          <p:cNvPr id="66564" name="Rectangle 3"/>
          <p:cNvSpPr>
            <a:spLocks noGrp="1" noRot="1" noChangeAspect="1" noChangeArrowheads="1" noTextEdit="1"/>
          </p:cNvSpPr>
          <p:nvPr>
            <p:ph type="sldImg"/>
          </p:nvPr>
        </p:nvSpPr>
        <p:spPr>
          <a:xfrm>
            <a:off x="1009650" y="658813"/>
            <a:ext cx="5097463" cy="3822700"/>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290161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7B77923-7541-42B5-B43C-51FC597E7144}" type="slidenum">
              <a:rPr lang="ar-SA" altLang="en-US" smtClean="0"/>
              <a:pPr eaLnBrk="1" hangingPunct="1"/>
              <a:t>18</a:t>
            </a:fld>
            <a:endParaRPr lang="en-US" altLang="en-US" smtClean="0"/>
          </a:p>
        </p:txBody>
      </p:sp>
      <p:sp>
        <p:nvSpPr>
          <p:cNvPr id="67587" name="Rectangle 2"/>
          <p:cNvSpPr>
            <a:spLocks noGrp="1" noChangeArrowheads="1"/>
          </p:cNvSpPr>
          <p:nvPr>
            <p:ph type="body" idx="1"/>
          </p:nvPr>
        </p:nvSpPr>
        <p:spPr>
          <a:xfrm>
            <a:off x="534988" y="4860925"/>
            <a:ext cx="6116637"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4" tIns="45951" rIns="93544" bIns="45951"/>
          <a:lstStyle/>
          <a:p>
            <a:pPr eaLnBrk="1" hangingPunct="1"/>
            <a:r>
              <a:rPr lang="en-US" altLang="en-US" smtClean="0"/>
              <a:t>We will also need a register file that consists of 32 32-bit registers with two output busses (busA and busB) and one input bus.</a:t>
            </a:r>
          </a:p>
          <a:p>
            <a:pPr eaLnBrk="1" hangingPunct="1"/>
            <a:r>
              <a:rPr lang="en-US" altLang="en-US" smtClean="0"/>
              <a:t>The register specifiers Ra and Rb select the registers to put on busA and busB  respectively.</a:t>
            </a:r>
          </a:p>
          <a:p>
            <a:pPr eaLnBrk="1" hangingPunct="1"/>
            <a:r>
              <a:rPr lang="en-US" altLang="en-US" smtClean="0"/>
              <a:t>When Write Enable is 1, the register specifier Rw selects the register to be written via busW.</a:t>
            </a:r>
          </a:p>
          <a:p>
            <a:pPr eaLnBrk="1" hangingPunct="1"/>
            <a:r>
              <a:rPr lang="en-US" altLang="en-US" smtClean="0"/>
              <a:t>In our simplified version of the register file, the write operation will occurs at the clock tick.</a:t>
            </a:r>
          </a:p>
          <a:p>
            <a:pPr eaLnBrk="1" hangingPunct="1"/>
            <a:r>
              <a:rPr lang="en-US" altLang="en-US" smtClean="0"/>
              <a:t>Keep in mind that the clock input is a factor ONLY during the write operation.</a:t>
            </a:r>
          </a:p>
          <a:p>
            <a:pPr eaLnBrk="1" hangingPunct="1"/>
            <a:r>
              <a:rPr lang="en-US" altLang="en-US" smtClean="0"/>
              <a:t>During read operation, the register file behaves as a combinational logic block.</a:t>
            </a:r>
          </a:p>
          <a:p>
            <a:pPr eaLnBrk="1" hangingPunct="1"/>
            <a:r>
              <a:rPr lang="en-US" altLang="en-US" smtClean="0"/>
              <a:t>That is if you put a valid value on Ra, then bus A will become valid after the register file’s access time.</a:t>
            </a:r>
          </a:p>
          <a:p>
            <a:pPr eaLnBrk="1" hangingPunct="1"/>
            <a:r>
              <a:rPr lang="en-US" altLang="en-US" smtClean="0"/>
              <a:t>Similarly if you put a valid value on Rb, bus B will become valid after the register file’s access time.   In both cases (Ra and Rb), the clock input is not a factor.</a:t>
            </a:r>
          </a:p>
          <a:p>
            <a:pPr eaLnBrk="1" hangingPunct="1"/>
            <a:endParaRPr lang="en-US" altLang="en-US" smtClean="0"/>
          </a:p>
          <a:p>
            <a:pPr eaLnBrk="1" hangingPunct="1"/>
            <a:r>
              <a:rPr lang="en-US" altLang="en-US" smtClean="0"/>
              <a:t>+2 = 33 min. (Y:13)</a:t>
            </a:r>
          </a:p>
        </p:txBody>
      </p:sp>
      <p:sp>
        <p:nvSpPr>
          <p:cNvPr id="67588" name="Rectangle 3"/>
          <p:cNvSpPr>
            <a:spLocks noGrp="1" noRot="1" noChangeAspect="1" noChangeArrowheads="1" noTextEdit="1"/>
          </p:cNvSpPr>
          <p:nvPr>
            <p:ph type="sldImg"/>
          </p:nvPr>
        </p:nvSpPr>
        <p:spPr>
          <a:xfrm>
            <a:off x="1009650" y="658813"/>
            <a:ext cx="5097463" cy="3822700"/>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2310265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pPr>
              <a:defRPr/>
            </a:pPr>
            <a:fld id="{19859C9C-CBE3-4E88-8B93-5A0B0D9C28FE}" type="slidenum">
              <a:rPr lang="en-US" smtClean="0"/>
              <a:pPr>
                <a:defRPr/>
              </a:pPr>
              <a:t>19</a:t>
            </a:fld>
            <a:endParaRPr lang="en-US"/>
          </a:p>
        </p:txBody>
      </p:sp>
    </p:spTree>
    <p:extLst>
      <p:ext uri="{BB962C8B-B14F-4D97-AF65-F5344CB8AC3E}">
        <p14:creationId xmlns:p14="http://schemas.microsoft.com/office/powerpoint/2010/main" val="4192330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992188" y="768350"/>
            <a:ext cx="5114925" cy="3836988"/>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19E2795-D036-4C27-8702-29DF10DE3AFC}" type="slidenum">
              <a:rPr lang="ar-SA" altLang="en-US" smtClean="0"/>
              <a:pPr eaLnBrk="1" hangingPunct="1"/>
              <a:t>23</a:t>
            </a:fld>
            <a:endParaRPr lang="en-US" altLang="en-US" smtClean="0"/>
          </a:p>
        </p:txBody>
      </p:sp>
    </p:spTree>
    <p:extLst>
      <p:ext uri="{BB962C8B-B14F-4D97-AF65-F5344CB8AC3E}">
        <p14:creationId xmlns:p14="http://schemas.microsoft.com/office/powerpoint/2010/main" val="339640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E8480FA-2FF1-489D-A223-15CE27305C9C}" type="slidenum">
              <a:rPr lang="ar-SA" altLang="en-US" smtClean="0"/>
              <a:pPr eaLnBrk="1" hangingPunct="1"/>
              <a:t>25</a:t>
            </a:fld>
            <a:endParaRPr lang="en-US" altLang="en-US" smtClean="0"/>
          </a:p>
        </p:txBody>
      </p:sp>
      <p:sp>
        <p:nvSpPr>
          <p:cNvPr id="69635" name="Rectangle 2"/>
          <p:cNvSpPr>
            <a:spLocks noGrp="1" noChangeArrowheads="1"/>
          </p:cNvSpPr>
          <p:nvPr>
            <p:ph type="body" idx="1"/>
          </p:nvPr>
        </p:nvSpPr>
        <p:spPr>
          <a:xfrm>
            <a:off x="534988" y="4860925"/>
            <a:ext cx="6116637"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4" tIns="45951" rIns="93544" bIns="45951"/>
          <a:lstStyle/>
          <a:p>
            <a:pPr eaLnBrk="1" hangingPunct="1"/>
            <a:r>
              <a:rPr lang="en-US" altLang="en-US" dirty="0" smtClean="0"/>
              <a:t>The last storage element you will need for the </a:t>
            </a:r>
            <a:r>
              <a:rPr lang="en-US" altLang="en-US" dirty="0" err="1" smtClean="0"/>
              <a:t>datapath</a:t>
            </a:r>
            <a:r>
              <a:rPr lang="en-US" altLang="en-US" dirty="0" smtClean="0"/>
              <a:t> is the idealized memory to store your data and instructions.</a:t>
            </a:r>
          </a:p>
          <a:p>
            <a:pPr eaLnBrk="1" hangingPunct="1"/>
            <a:r>
              <a:rPr lang="en-US" altLang="en-US" dirty="0" smtClean="0"/>
              <a:t>This idealized memory block has just one input bus (</a:t>
            </a:r>
            <a:r>
              <a:rPr lang="en-US" altLang="en-US" dirty="0" err="1" smtClean="0"/>
              <a:t>DataIn</a:t>
            </a:r>
            <a:r>
              <a:rPr lang="en-US" altLang="en-US" dirty="0" smtClean="0"/>
              <a:t>) and one output bus (</a:t>
            </a:r>
            <a:r>
              <a:rPr lang="en-US" altLang="en-US" dirty="0" err="1" smtClean="0"/>
              <a:t>DataOut</a:t>
            </a:r>
            <a:r>
              <a:rPr lang="en-US" altLang="en-US" dirty="0" smtClean="0"/>
              <a:t>).</a:t>
            </a:r>
          </a:p>
          <a:p>
            <a:pPr eaLnBrk="1" hangingPunct="1"/>
            <a:r>
              <a:rPr lang="en-US" altLang="en-US" dirty="0" smtClean="0"/>
              <a:t>When Write Enable is 0, the address selects the memory word to put on the Data Out bus.</a:t>
            </a:r>
          </a:p>
          <a:p>
            <a:pPr eaLnBrk="1" hangingPunct="1"/>
            <a:r>
              <a:rPr lang="en-US" altLang="en-US" dirty="0" smtClean="0"/>
              <a:t>When Write Enable is 1, the address selects the memory word to be written via the </a:t>
            </a:r>
            <a:r>
              <a:rPr lang="en-US" altLang="en-US" dirty="0" err="1" smtClean="0"/>
              <a:t>DataIn</a:t>
            </a:r>
            <a:r>
              <a:rPr lang="en-US" altLang="en-US" dirty="0" smtClean="0"/>
              <a:t> bus at the next clock tick.</a:t>
            </a:r>
          </a:p>
          <a:p>
            <a:pPr eaLnBrk="1" hangingPunct="1"/>
            <a:r>
              <a:rPr lang="en-US" altLang="en-US" dirty="0" smtClean="0"/>
              <a:t>Once again, the clock input is a factor ONLY during the write operation.</a:t>
            </a:r>
          </a:p>
          <a:p>
            <a:pPr eaLnBrk="1" hangingPunct="1"/>
            <a:r>
              <a:rPr lang="en-US" altLang="en-US" dirty="0" smtClean="0"/>
              <a:t>During read operation, it behaves as a combinational logic block.</a:t>
            </a:r>
          </a:p>
          <a:p>
            <a:pPr eaLnBrk="1" hangingPunct="1"/>
            <a:r>
              <a:rPr lang="en-US" altLang="en-US" dirty="0" smtClean="0"/>
              <a:t>That is if you put a valid value on the address lines, the output bus </a:t>
            </a:r>
            <a:r>
              <a:rPr lang="en-US" altLang="en-US" dirty="0" err="1" smtClean="0"/>
              <a:t>DataOut</a:t>
            </a:r>
            <a:r>
              <a:rPr lang="en-US" altLang="en-US" dirty="0" smtClean="0"/>
              <a:t> will become valid after the access time of the memory.</a:t>
            </a:r>
          </a:p>
          <a:p>
            <a:pPr eaLnBrk="1" hangingPunct="1"/>
            <a:endParaRPr lang="en-US" altLang="en-US" dirty="0" smtClean="0"/>
          </a:p>
          <a:p>
            <a:pPr eaLnBrk="1" hangingPunct="1"/>
            <a:r>
              <a:rPr lang="en-US" altLang="en-US" dirty="0" smtClean="0"/>
              <a:t>+2 = 35 min. (Y:15)</a:t>
            </a:r>
          </a:p>
        </p:txBody>
      </p:sp>
      <p:sp>
        <p:nvSpPr>
          <p:cNvPr id="69636" name="Rectangle 3"/>
          <p:cNvSpPr>
            <a:spLocks noGrp="1" noRot="1" noChangeAspect="1" noChangeArrowheads="1" noTextEdit="1"/>
          </p:cNvSpPr>
          <p:nvPr>
            <p:ph type="sldImg"/>
          </p:nvPr>
        </p:nvSpPr>
        <p:spPr>
          <a:xfrm>
            <a:off x="1009650" y="658813"/>
            <a:ext cx="5097463" cy="3822700"/>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2138910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pPr>
              <a:defRPr/>
            </a:pPr>
            <a:fld id="{19859C9C-CBE3-4E88-8B93-5A0B0D9C28FE}" type="slidenum">
              <a:rPr lang="en-US" smtClean="0"/>
              <a:pPr>
                <a:defRPr/>
              </a:pPr>
              <a:t>26</a:t>
            </a:fld>
            <a:endParaRPr lang="en-US"/>
          </a:p>
        </p:txBody>
      </p:sp>
    </p:spTree>
    <p:extLst>
      <p:ext uri="{BB962C8B-B14F-4D97-AF65-F5344CB8AC3E}">
        <p14:creationId xmlns:p14="http://schemas.microsoft.com/office/powerpoint/2010/main" val="1809844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1A7900-28B2-4626-8250-221760A0F044}" type="slidenum">
              <a:rPr lang="ar-SA" altLang="en-US" smtClean="0"/>
              <a:pPr eaLnBrk="1" hangingPunct="1"/>
              <a:t>29</a:t>
            </a:fld>
            <a:endParaRPr lang="en-US" altLang="en-US" smtClean="0"/>
          </a:p>
        </p:txBody>
      </p:sp>
      <p:sp>
        <p:nvSpPr>
          <p:cNvPr id="59395"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r>
              <a:rPr lang="en-US" altLang="en-US" dirty="0" smtClean="0"/>
              <a:t>Here is an outline of </a:t>
            </a:r>
            <a:r>
              <a:rPr lang="en-US" altLang="en-US" dirty="0" err="1" smtClean="0"/>
              <a:t>today’’s</a:t>
            </a:r>
            <a:r>
              <a:rPr lang="en-US" altLang="en-US" dirty="0" smtClean="0"/>
              <a:t> lecture.</a:t>
            </a:r>
          </a:p>
          <a:p>
            <a:pPr eaLnBrk="1" hangingPunct="1"/>
            <a:r>
              <a:rPr lang="en-US" altLang="en-US" dirty="0" smtClean="0"/>
              <a:t>Mainly, we will be building a </a:t>
            </a:r>
            <a:r>
              <a:rPr lang="en-US" altLang="en-US" dirty="0" err="1" smtClean="0"/>
              <a:t>datapath</a:t>
            </a:r>
            <a:r>
              <a:rPr lang="en-US" altLang="en-US" dirty="0" smtClean="0"/>
              <a:t> step by step for a subset of the MIPS instruction set.</a:t>
            </a:r>
          </a:p>
          <a:p>
            <a:pPr eaLnBrk="1" hangingPunct="1"/>
            <a:r>
              <a:rPr lang="en-US" altLang="en-US" dirty="0" smtClean="0"/>
              <a:t>+1 = 4 min. (X:44)</a:t>
            </a:r>
          </a:p>
        </p:txBody>
      </p:sp>
      <p:sp>
        <p:nvSpPr>
          <p:cNvPr id="59396" name="Rectangle 3"/>
          <p:cNvSpPr>
            <a:spLocks noGrp="1" noRot="1" noChangeAspect="1" noChangeArrowheads="1" noTextEdit="1"/>
          </p:cNvSpPr>
          <p:nvPr>
            <p:ph type="sldImg"/>
          </p:nvPr>
        </p:nvSpPr>
        <p:spPr>
          <a:xfrm>
            <a:off x="1009650" y="661988"/>
            <a:ext cx="5092700"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325813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1343C601-0C07-4EA7-85A4-B9600405AED8}"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8ECA1A43-AC4A-46C2-8C56-450E1125020B}" type="slidenum">
              <a:rPr lang="en-AU" altLang="zh-CN"/>
              <a:pPr/>
              <a:t>30</a:t>
            </a:fld>
            <a:endParaRPr lang="en-AU"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05690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8096E9B-4613-482C-BC46-6AD9B23C3DB6}" type="slidenum">
              <a:rPr lang="ar-SA" altLang="en-US" smtClean="0"/>
              <a:pPr eaLnBrk="1" hangingPunct="1"/>
              <a:t>31</a:t>
            </a:fld>
            <a:endParaRPr lang="en-US" altLang="en-US" smtClean="0"/>
          </a:p>
        </p:txBody>
      </p:sp>
      <p:sp>
        <p:nvSpPr>
          <p:cNvPr id="71683"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endParaRPr lang="en-US" altLang="en-US" smtClean="0"/>
          </a:p>
        </p:txBody>
      </p:sp>
      <p:sp>
        <p:nvSpPr>
          <p:cNvPr id="71684" name="Rectangle 3"/>
          <p:cNvSpPr>
            <a:spLocks noGrp="1" noRot="1" noChangeAspect="1" noChangeArrowheads="1" noTextEdit="1"/>
          </p:cNvSpPr>
          <p:nvPr>
            <p:ph type="sldImg"/>
          </p:nvPr>
        </p:nvSpPr>
        <p:spPr>
          <a:xfrm>
            <a:off x="1009650" y="661988"/>
            <a:ext cx="5092700"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81179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C86C224-352F-47C9-A2B2-4E82DA2B7B45}" type="slidenum">
              <a:rPr lang="ar-SA" altLang="en-US" smtClean="0"/>
              <a:pPr eaLnBrk="1" hangingPunct="1"/>
              <a:t>3</a:t>
            </a:fld>
            <a:endParaRPr lang="en-US" altLang="en-US" smtClean="0"/>
          </a:p>
        </p:txBody>
      </p:sp>
      <p:sp>
        <p:nvSpPr>
          <p:cNvPr id="61443"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endParaRPr lang="en-US" altLang="en-US" smtClean="0"/>
          </a:p>
        </p:txBody>
      </p:sp>
      <p:sp>
        <p:nvSpPr>
          <p:cNvPr id="61444" name="Rectangle 3"/>
          <p:cNvSpPr>
            <a:spLocks noGrp="1" noRot="1" noChangeAspect="1" noChangeArrowheads="1" noTextEdit="1"/>
          </p:cNvSpPr>
          <p:nvPr>
            <p:ph type="sldImg"/>
          </p:nvPr>
        </p:nvSpPr>
        <p:spPr>
          <a:xfrm>
            <a:off x="1009650" y="661988"/>
            <a:ext cx="5092700"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630569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75D9A723-4286-422B-9A7B-7CB168B9BC48}"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7246E7B0-B614-482B-A6FB-70FE0469BF2A}" type="slidenum">
              <a:rPr lang="en-AU" altLang="zh-CN"/>
              <a:pPr/>
              <a:t>32</a:t>
            </a:fld>
            <a:endParaRPr lang="en-AU"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24211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EB16DDBC-29B5-45C1-948F-DC602D768A3E}"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DC6BD79D-BBD1-411D-9FA6-009E7939B599}" type="slidenum">
              <a:rPr lang="en-AU" altLang="zh-CN"/>
              <a:pPr/>
              <a:t>38</a:t>
            </a:fld>
            <a:endParaRPr lang="en-AU"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3733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079D9590-AC9C-47B7-8C3A-BD9920A6B74C}"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40105416-74C0-4975-9965-68F6F863A5F2}" type="slidenum">
              <a:rPr lang="en-AU" altLang="zh-CN"/>
              <a:pPr/>
              <a:t>44</a:t>
            </a:fld>
            <a:endParaRPr lang="en-AU"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0429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5F8AE88E-2015-44C2-B85D-35417319C011}"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2DF94C96-85CB-4316-BBDF-3097F59E51FD}" type="slidenum">
              <a:rPr lang="en-AU" altLang="zh-CN"/>
              <a:pPr/>
              <a:t>45</a:t>
            </a:fld>
            <a:endParaRPr lang="en-AU"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049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BBE530B9-2289-4123-BA51-0577B7987C72}"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13745390-02C0-4D1C-816A-8313A11C1D30}" type="slidenum">
              <a:rPr lang="en-AU" altLang="zh-CN"/>
              <a:pPr/>
              <a:t>46</a:t>
            </a:fld>
            <a:endParaRPr lang="en-AU"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90565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E9A3104E-A47E-4405-B4BC-66D0E24CE260}"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66AAF54D-6C3A-445D-9D9D-5C591F0BAF4A}" type="slidenum">
              <a:rPr lang="en-AU" altLang="zh-CN"/>
              <a:pPr/>
              <a:t>47</a:t>
            </a:fld>
            <a:endParaRPr lang="en-AU"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5580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6BF47224-9C17-4072-B48B-978B4D249B68}"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B4E26744-C1B4-4F34-BC80-04E15B50D79A}" type="slidenum">
              <a:rPr lang="en-AU" altLang="zh-CN"/>
              <a:pPr/>
              <a:t>53</a:t>
            </a:fld>
            <a:endParaRPr lang="en-AU"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4485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CB2EC8-8223-4070-AE9D-2B3A3D6AF0E8}" type="slidenum">
              <a:rPr lang="ar-SA" altLang="en-US" smtClean="0"/>
              <a:pPr eaLnBrk="1" hangingPunct="1"/>
              <a:t>54</a:t>
            </a:fld>
            <a:endParaRPr lang="en-US" altLang="en-US" smtClean="0"/>
          </a:p>
        </p:txBody>
      </p:sp>
      <p:sp>
        <p:nvSpPr>
          <p:cNvPr id="73731" name="Rectangle 2"/>
          <p:cNvSpPr>
            <a:spLocks noGrp="1" noRot="1" noChangeAspect="1" noChangeArrowheads="1" noTextEdit="1"/>
          </p:cNvSpPr>
          <p:nvPr>
            <p:ph type="sldImg"/>
          </p:nvPr>
        </p:nvSpPr>
        <p:spPr>
          <a:xfrm>
            <a:off x="1001713" y="774700"/>
            <a:ext cx="5099050" cy="3824288"/>
          </a:xfrm>
          <a:ln/>
        </p:spPr>
      </p:sp>
      <p:sp>
        <p:nvSpPr>
          <p:cNvPr id="73732" name="Rectangle 3"/>
          <p:cNvSpPr>
            <a:spLocks noGrp="1" noChangeArrowheads="1"/>
          </p:cNvSpPr>
          <p:nvPr>
            <p:ph type="body" idx="1"/>
          </p:nvPr>
        </p:nvSpPr>
        <p:spPr>
          <a:xfrm>
            <a:off x="947738" y="4862513"/>
            <a:ext cx="520382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lstStyle/>
          <a:p>
            <a:pPr eaLnBrk="1" hangingPunct="1"/>
            <a:endParaRPr lang="en-US" altLang="en-US" smtClean="0"/>
          </a:p>
        </p:txBody>
      </p:sp>
    </p:spTree>
    <p:extLst>
      <p:ext uri="{BB962C8B-B14F-4D97-AF65-F5344CB8AC3E}">
        <p14:creationId xmlns:p14="http://schemas.microsoft.com/office/powerpoint/2010/main" val="533861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E9A9C198-2C03-4389-B706-8D96B34E850F}"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DA8ECE90-1296-4B7E-B5FB-88A48DD91E25}" type="slidenum">
              <a:rPr lang="en-AU" altLang="zh-CN"/>
              <a:pPr/>
              <a:t>58</a:t>
            </a:fld>
            <a:endParaRPr lang="en-AU" altLang="zh-CN"/>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1663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E548FD8B-7F48-4B90-ADBB-39EAD7A5394D}"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2061FF52-DD8E-470E-8B10-7018DEC32CF9}" type="slidenum">
              <a:rPr lang="en-AU" altLang="zh-CN"/>
              <a:pPr/>
              <a:t>61</a:t>
            </a:fld>
            <a:endParaRPr lang="en-AU"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54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84CC7C-6957-4379-93EF-63687BC5EEA4}" type="slidenum">
              <a:rPr lang="ar-SA" altLang="en-US" smtClean="0"/>
              <a:pPr eaLnBrk="1" hangingPunct="1"/>
              <a:t>4</a:t>
            </a:fld>
            <a:endParaRPr lang="en-US" altLang="en-US" smtClean="0"/>
          </a:p>
        </p:txBody>
      </p:sp>
      <p:sp>
        <p:nvSpPr>
          <p:cNvPr id="62467" name="Rectangle 2"/>
          <p:cNvSpPr>
            <a:spLocks noGrp="1" noChangeArrowheads="1"/>
          </p:cNvSpPr>
          <p:nvPr>
            <p:ph type="body" idx="1"/>
          </p:nvPr>
        </p:nvSpPr>
        <p:spPr>
          <a:xfrm>
            <a:off x="533400" y="4860925"/>
            <a:ext cx="611822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endParaRPr lang="en-US" altLang="en-US" smtClean="0"/>
          </a:p>
        </p:txBody>
      </p:sp>
      <p:sp>
        <p:nvSpPr>
          <p:cNvPr id="62468" name="Rectangle 3"/>
          <p:cNvSpPr>
            <a:spLocks noGrp="1" noRot="1" noChangeAspect="1" noChangeArrowheads="1" noTextEdit="1"/>
          </p:cNvSpPr>
          <p:nvPr>
            <p:ph type="sldImg"/>
          </p:nvPr>
        </p:nvSpPr>
        <p:spPr>
          <a:xfrm>
            <a:off x="1008063" y="657225"/>
            <a:ext cx="5099050" cy="3824288"/>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3621377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63585A33-F983-4D39-9A86-A05435FB7047}"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E0C3ACC5-7189-40FC-A0FE-D2FF0AE87DA2}" type="slidenum">
              <a:rPr lang="en-AU" altLang="zh-CN"/>
              <a:pPr/>
              <a:t>62</a:t>
            </a:fld>
            <a:endParaRPr lang="en-AU"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27948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4BEB142B-41B3-48E9-BEDE-47C2B6542156}"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44374C92-0386-41CB-9AE5-158E00646DF8}" type="slidenum">
              <a:rPr lang="en-AU" altLang="zh-CN"/>
              <a:pPr/>
              <a:t>63</a:t>
            </a:fld>
            <a:endParaRPr lang="en-AU" altLang="zh-CN"/>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7779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5AFA6900-1B4F-44A2-987A-B6A3B196C4B0}"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F0E711CC-F62E-407C-9815-13F524587063}" type="slidenum">
              <a:rPr lang="en-AU" altLang="zh-CN"/>
              <a:pPr/>
              <a:t>64</a:t>
            </a:fld>
            <a:endParaRPr lang="en-AU"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9462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F1DD6A-B476-4405-B55C-70563ED9BC72}" type="slidenum">
              <a:rPr lang="ar-SA" altLang="en-US" smtClean="0"/>
              <a:pPr eaLnBrk="1" hangingPunct="1"/>
              <a:t>5</a:t>
            </a:fld>
            <a:endParaRPr lang="en-US" altLang="en-US" smtClean="0"/>
          </a:p>
        </p:txBody>
      </p:sp>
      <p:sp>
        <p:nvSpPr>
          <p:cNvPr id="63491"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r>
              <a:rPr lang="en-US" altLang="en-US" smtClean="0"/>
              <a:t>In today’s lecture, I will show you how to implement the following subset of MIPS instructions: add, subtract, or immediate, load, store, branch, and the jump instruction.</a:t>
            </a:r>
          </a:p>
          <a:p>
            <a:pPr eaLnBrk="1" hangingPunct="1"/>
            <a:r>
              <a:rPr lang="en-US" altLang="en-US" smtClean="0"/>
              <a:t>The Add and Subtract instructions use the R format.  The Op together with the Func fields together specified all the different kinds of add and subtract instructions.</a:t>
            </a:r>
          </a:p>
          <a:p>
            <a:pPr eaLnBrk="1" hangingPunct="1"/>
            <a:r>
              <a:rPr lang="en-US" altLang="en-US" smtClean="0"/>
              <a:t>Rs and Rt specifies the source registers.  And the Rd field specifies the destination register.</a:t>
            </a:r>
          </a:p>
          <a:p>
            <a:pPr eaLnBrk="1" hangingPunct="1"/>
            <a:r>
              <a:rPr lang="en-US" altLang="en-US" smtClean="0"/>
              <a:t>The Or immediate instruction uses the I format.  It only uses one source register, Rs.  The other operand comes from the immediate field. The Rt field is used to specified the destination register. (Note that dest is the Rt field!)</a:t>
            </a:r>
          </a:p>
          <a:p>
            <a:pPr eaLnBrk="1" hangingPunct="1"/>
            <a:r>
              <a:rPr lang="en-US" altLang="en-US" smtClean="0"/>
              <a:t>Both the load and store instructions use the I format and both add the Rs and the immediate filed together to from the memory address.</a:t>
            </a:r>
          </a:p>
          <a:p>
            <a:pPr eaLnBrk="1" hangingPunct="1"/>
            <a:r>
              <a:rPr lang="en-US" altLang="en-US" smtClean="0"/>
              <a:t>The difference is that the load instruction will load the data from memory into Rt while the store instruction will store the data in Rt into the memory.</a:t>
            </a:r>
          </a:p>
          <a:p>
            <a:pPr eaLnBrk="1" hangingPunct="1"/>
            <a:r>
              <a:rPr lang="en-US" altLang="en-US" smtClean="0"/>
              <a:t>The branch on equal instruction also uses the I format.  Here Rs and Rt are used to specified the registers we need to compare.</a:t>
            </a:r>
          </a:p>
          <a:p>
            <a:pPr eaLnBrk="1" hangingPunct="1"/>
            <a:r>
              <a:rPr lang="en-US" altLang="en-US" smtClean="0"/>
              <a:t>If these two registers are equal, we will branch to a location offset by the immediate field.</a:t>
            </a:r>
          </a:p>
          <a:p>
            <a:pPr eaLnBrk="1" hangingPunct="1"/>
            <a:r>
              <a:rPr lang="en-US" altLang="en-US" smtClean="0"/>
              <a:t>Finally, the jump instruction uses the J format and always causes the program to jump to a memory location specified in the address field. </a:t>
            </a:r>
          </a:p>
          <a:p>
            <a:pPr eaLnBrk="1" hangingPunct="1"/>
            <a:r>
              <a:rPr lang="en-US" altLang="en-US" smtClean="0"/>
              <a:t>I know I went over this rather quickly and you may have missed something.  But don’t worry, this is just an overview.  You will keep seeing these (point to the format) all day today.</a:t>
            </a:r>
          </a:p>
          <a:p>
            <a:pPr eaLnBrk="1" hangingPunct="1"/>
            <a:endParaRPr lang="en-US" altLang="en-US" smtClean="0"/>
          </a:p>
          <a:p>
            <a:pPr eaLnBrk="1" hangingPunct="1"/>
            <a:r>
              <a:rPr lang="en-US" altLang="en-US" smtClean="0"/>
              <a:t>+3 = 13 min. (X:53)</a:t>
            </a:r>
          </a:p>
        </p:txBody>
      </p:sp>
      <p:sp>
        <p:nvSpPr>
          <p:cNvPr id="63492" name="Rectangle 3"/>
          <p:cNvSpPr>
            <a:spLocks noGrp="1" noRot="1" noChangeAspect="1" noChangeArrowheads="1" noTextEdit="1"/>
          </p:cNvSpPr>
          <p:nvPr>
            <p:ph type="sldImg"/>
          </p:nvPr>
        </p:nvSpPr>
        <p:spPr>
          <a:xfrm>
            <a:off x="1009650" y="661988"/>
            <a:ext cx="5092700"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313436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0FD257-126C-4D4C-9293-7489CA64BB01}" type="slidenum">
              <a:rPr lang="ar-SA" altLang="en-US" smtClean="0"/>
              <a:pPr eaLnBrk="1" hangingPunct="1"/>
              <a:t>8</a:t>
            </a:fld>
            <a:endParaRPr lang="en-US" altLang="en-US" smtClean="0"/>
          </a:p>
        </p:txBody>
      </p:sp>
      <p:sp>
        <p:nvSpPr>
          <p:cNvPr id="64515" name="Rectangle 2"/>
          <p:cNvSpPr>
            <a:spLocks noGrp="1" noRot="1" noChangeAspect="1" noChangeArrowheads="1" noTextEdit="1"/>
          </p:cNvSpPr>
          <p:nvPr>
            <p:ph type="sldImg"/>
          </p:nvPr>
        </p:nvSpPr>
        <p:spPr>
          <a:xfrm>
            <a:off x="1001713" y="774700"/>
            <a:ext cx="5099050" cy="3824288"/>
          </a:xfrm>
          <a:ln/>
        </p:spPr>
      </p:sp>
      <p:sp>
        <p:nvSpPr>
          <p:cNvPr id="6451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8" tIns="46479" rIns="92958" bIns="46479"/>
          <a:lstStyle/>
          <a:p>
            <a:pPr eaLnBrk="1" hangingPunct="1"/>
            <a:endParaRPr lang="en-US" altLang="en-US" smtClean="0"/>
          </a:p>
        </p:txBody>
      </p:sp>
    </p:spTree>
    <p:extLst>
      <p:ext uri="{BB962C8B-B14F-4D97-AF65-F5344CB8AC3E}">
        <p14:creationId xmlns:p14="http://schemas.microsoft.com/office/powerpoint/2010/main" val="330295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AEC44F5B-1B1A-43FE-821E-1CF96E624B4E}"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6C59F2FD-E613-43DD-AECD-87AC6153558D}" type="slidenum">
              <a:rPr lang="en-AU" altLang="zh-CN"/>
              <a:pPr/>
              <a:t>10</a:t>
            </a:fld>
            <a:endParaRPr lang="en-AU"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83654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3D7B2C89-E738-4B21-B988-338B19EC4089}"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E7B08297-20F0-4D65-BC29-9D95EC1881F8}" type="slidenum">
              <a:rPr lang="en-AU" altLang="zh-CN"/>
              <a:pPr/>
              <a:t>11</a:t>
            </a:fld>
            <a:endParaRPr lang="en-AU"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2343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79D8B7D4-C4DE-41F1-8567-925E207C0C5F}"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0C13A6B0-4D3C-4372-87CC-C1B5F53F70E9}" type="slidenum">
              <a:rPr lang="en-AU" altLang="zh-CN"/>
              <a:pPr/>
              <a:t>12</a:t>
            </a:fld>
            <a:endParaRPr lang="en-AU"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08384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zh-CN"/>
              <a:t>Morgan Kaufmann Publishers</a:t>
            </a:r>
          </a:p>
        </p:txBody>
      </p:sp>
      <p:sp>
        <p:nvSpPr>
          <p:cNvPr id="5" name="Rectangle 3"/>
          <p:cNvSpPr>
            <a:spLocks noGrp="1" noChangeArrowheads="1"/>
          </p:cNvSpPr>
          <p:nvPr>
            <p:ph type="dt" idx="1"/>
          </p:nvPr>
        </p:nvSpPr>
        <p:spPr>
          <a:ln/>
        </p:spPr>
        <p:txBody>
          <a:bodyPr/>
          <a:lstStyle/>
          <a:p>
            <a:fld id="{952E7AAA-6AAE-462F-AEF8-1A079A963BA4}" type="datetime3">
              <a:rPr lang="en-AU" altLang="zh-CN"/>
              <a:pPr/>
              <a:t>23 October, 2017</a:t>
            </a:fld>
            <a:endParaRPr lang="en-AU" altLang="zh-CN"/>
          </a:p>
        </p:txBody>
      </p:sp>
      <p:sp>
        <p:nvSpPr>
          <p:cNvPr id="6" name="Rectangle 6"/>
          <p:cNvSpPr>
            <a:spLocks noGrp="1" noChangeArrowheads="1"/>
          </p:cNvSpPr>
          <p:nvPr>
            <p:ph type="ftr" sz="quarter" idx="4"/>
          </p:nvPr>
        </p:nvSpPr>
        <p:spPr>
          <a:ln/>
        </p:spPr>
        <p:txBody>
          <a:bodyPr/>
          <a:lstStyle/>
          <a:p>
            <a:r>
              <a:rPr lang="en-AU" altLang="zh-CN"/>
              <a:t>Chapter 4 — The Processor</a:t>
            </a:r>
          </a:p>
        </p:txBody>
      </p:sp>
      <p:sp>
        <p:nvSpPr>
          <p:cNvPr id="7" name="Rectangle 7"/>
          <p:cNvSpPr>
            <a:spLocks noGrp="1" noChangeArrowheads="1"/>
          </p:cNvSpPr>
          <p:nvPr>
            <p:ph type="sldNum" sz="quarter" idx="5"/>
          </p:nvPr>
        </p:nvSpPr>
        <p:spPr>
          <a:ln/>
        </p:spPr>
        <p:txBody>
          <a:bodyPr/>
          <a:lstStyle/>
          <a:p>
            <a:fld id="{7F20852D-6876-428D-A9DB-6231EE51B3D9}" type="slidenum">
              <a:rPr lang="en-AU" altLang="zh-CN"/>
              <a:pPr/>
              <a:t>13</a:t>
            </a:fld>
            <a:endParaRPr lang="en-AU"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3050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pPr lvl="0"/>
            <a:r>
              <a:rPr lang="zh-CN" altLang="en-US" noProof="0" smtClean="0"/>
              <a:t>单击此处编辑母版标题样式</a:t>
            </a:r>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68982AE6-8C1D-43F0-B92E-6291F107BAC4}" type="slidenum">
              <a:rPr lang="zh-CN" altLang="en-US"/>
              <a:pPr>
                <a:defRPr/>
              </a:pPr>
              <a:t>‹#›</a:t>
            </a:fld>
            <a:endParaRPr lang="en-US" altLang="en-US"/>
          </a:p>
        </p:txBody>
      </p:sp>
    </p:spTree>
    <p:extLst>
      <p:ext uri="{BB962C8B-B14F-4D97-AF65-F5344CB8AC3E}">
        <p14:creationId xmlns:p14="http://schemas.microsoft.com/office/powerpoint/2010/main" val="376393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9071994-B5D3-4DFE-9113-E24E5E976F03}" type="slidenum">
              <a:rPr lang="zh-CN" altLang="en-US"/>
              <a:pPr>
                <a:defRPr/>
              </a:pPr>
              <a:t>‹#›</a:t>
            </a:fld>
            <a:endParaRPr lang="en-US" altLang="en-US"/>
          </a:p>
        </p:txBody>
      </p:sp>
    </p:spTree>
    <p:extLst>
      <p:ext uri="{BB962C8B-B14F-4D97-AF65-F5344CB8AC3E}">
        <p14:creationId xmlns:p14="http://schemas.microsoft.com/office/powerpoint/2010/main" val="127094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13E6F09-63E5-48DB-A7DA-6414A5D2396D}" type="slidenum">
              <a:rPr lang="zh-CN" altLang="en-US"/>
              <a:pPr>
                <a:defRPr/>
              </a:pPr>
              <a:t>‹#›</a:t>
            </a:fld>
            <a:endParaRPr lang="en-US" altLang="en-US"/>
          </a:p>
        </p:txBody>
      </p:sp>
    </p:spTree>
    <p:extLst>
      <p:ext uri="{BB962C8B-B14F-4D97-AF65-F5344CB8AC3E}">
        <p14:creationId xmlns:p14="http://schemas.microsoft.com/office/powerpoint/2010/main" val="243738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smtClean="0"/>
          </a:p>
        </p:txBody>
      </p:sp>
    </p:spTree>
    <p:extLst>
      <p:ext uri="{BB962C8B-B14F-4D97-AF65-F5344CB8AC3E}">
        <p14:creationId xmlns:p14="http://schemas.microsoft.com/office/powerpoint/2010/main" val="152358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C4EFC9C-0CD1-48B5-AC40-5A4DCABDD5DC}" type="slidenum">
              <a:rPr lang="zh-CN" altLang="en-US"/>
              <a:pPr>
                <a:defRPr/>
              </a:pPr>
              <a:t>‹#›</a:t>
            </a:fld>
            <a:endParaRPr lang="en-US" altLang="en-US"/>
          </a:p>
        </p:txBody>
      </p:sp>
    </p:spTree>
    <p:extLst>
      <p:ext uri="{BB962C8B-B14F-4D97-AF65-F5344CB8AC3E}">
        <p14:creationId xmlns:p14="http://schemas.microsoft.com/office/powerpoint/2010/main" val="161596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90BC5F2-22B8-42FA-8911-23D037350CC7}" type="slidenum">
              <a:rPr lang="zh-CN" altLang="en-US"/>
              <a:pPr>
                <a:defRPr/>
              </a:pPr>
              <a:t>‹#›</a:t>
            </a:fld>
            <a:endParaRPr lang="en-US" altLang="en-US"/>
          </a:p>
        </p:txBody>
      </p:sp>
    </p:spTree>
    <p:extLst>
      <p:ext uri="{BB962C8B-B14F-4D97-AF65-F5344CB8AC3E}">
        <p14:creationId xmlns:p14="http://schemas.microsoft.com/office/powerpoint/2010/main" val="20103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B3E63FD-4DFB-4E6C-ACBD-312599039C4D}" type="slidenum">
              <a:rPr lang="zh-CN" altLang="en-US"/>
              <a:pPr>
                <a:defRPr/>
              </a:pPr>
              <a:t>‹#›</a:t>
            </a:fld>
            <a:endParaRPr lang="en-US" altLang="en-US"/>
          </a:p>
        </p:txBody>
      </p:sp>
    </p:spTree>
    <p:extLst>
      <p:ext uri="{BB962C8B-B14F-4D97-AF65-F5344CB8AC3E}">
        <p14:creationId xmlns:p14="http://schemas.microsoft.com/office/powerpoint/2010/main" val="99439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08D604D-FA6D-4866-9F77-CC235B2ED0D1}" type="slidenum">
              <a:rPr lang="zh-CN" altLang="en-US"/>
              <a:pPr>
                <a:defRPr/>
              </a:pPr>
              <a:t>‹#›</a:t>
            </a:fld>
            <a:endParaRPr lang="en-US" altLang="en-US"/>
          </a:p>
        </p:txBody>
      </p:sp>
    </p:spTree>
    <p:extLst>
      <p:ext uri="{BB962C8B-B14F-4D97-AF65-F5344CB8AC3E}">
        <p14:creationId xmlns:p14="http://schemas.microsoft.com/office/powerpoint/2010/main" val="393632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B954D4F5-FEF3-4342-8FEC-174F6878CD9A}" type="slidenum">
              <a:rPr lang="zh-CN" altLang="en-US"/>
              <a:pPr>
                <a:defRPr/>
              </a:pPr>
              <a:t>‹#›</a:t>
            </a:fld>
            <a:endParaRPr lang="en-US" altLang="en-US"/>
          </a:p>
        </p:txBody>
      </p:sp>
    </p:spTree>
    <p:extLst>
      <p:ext uri="{BB962C8B-B14F-4D97-AF65-F5344CB8AC3E}">
        <p14:creationId xmlns:p14="http://schemas.microsoft.com/office/powerpoint/2010/main" val="208829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7B7905A9-D364-4E58-9E92-8DEF5F381625}" type="slidenum">
              <a:rPr lang="zh-CN" altLang="en-US"/>
              <a:pPr>
                <a:defRPr/>
              </a:pPr>
              <a:t>‹#›</a:t>
            </a:fld>
            <a:endParaRPr lang="en-US" altLang="en-US"/>
          </a:p>
        </p:txBody>
      </p:sp>
    </p:spTree>
    <p:extLst>
      <p:ext uri="{BB962C8B-B14F-4D97-AF65-F5344CB8AC3E}">
        <p14:creationId xmlns:p14="http://schemas.microsoft.com/office/powerpoint/2010/main" val="32752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1C32157-3932-43C1-AF03-9197533CD4D8}" type="slidenum">
              <a:rPr lang="zh-CN" altLang="en-US"/>
              <a:pPr>
                <a:defRPr/>
              </a:pPr>
              <a:t>‹#›</a:t>
            </a:fld>
            <a:endParaRPr lang="en-US" altLang="en-US"/>
          </a:p>
        </p:txBody>
      </p:sp>
    </p:spTree>
    <p:extLst>
      <p:ext uri="{BB962C8B-B14F-4D97-AF65-F5344CB8AC3E}">
        <p14:creationId xmlns:p14="http://schemas.microsoft.com/office/powerpoint/2010/main" val="60556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1432504-2328-4229-9877-2D57836C2A3C}" type="slidenum">
              <a:rPr lang="zh-CN" altLang="en-US"/>
              <a:pPr>
                <a:defRPr/>
              </a:pPr>
              <a:t>‹#›</a:t>
            </a:fld>
            <a:endParaRPr lang="en-US" altLang="en-US"/>
          </a:p>
        </p:txBody>
      </p:sp>
    </p:spTree>
    <p:extLst>
      <p:ext uri="{BB962C8B-B14F-4D97-AF65-F5344CB8AC3E}">
        <p14:creationId xmlns:p14="http://schemas.microsoft.com/office/powerpoint/2010/main" val="64283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B2D191EB-613A-4636-B0C2-D62B467A8423}" type="slidenum">
              <a:rPr lang="zh-CN"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9"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SimHei" pitchFamily="49" charset="-122"/>
        </a:defRPr>
      </a:lvl2pPr>
      <a:lvl3pPr algn="ctr" rtl="0" eaLnBrk="0" fontAlgn="base" hangingPunct="0">
        <a:spcBef>
          <a:spcPct val="0"/>
        </a:spcBef>
        <a:spcAft>
          <a:spcPct val="0"/>
        </a:spcAft>
        <a:defRPr sz="4400">
          <a:solidFill>
            <a:schemeClr val="tx2"/>
          </a:solidFill>
          <a:latin typeface="Arial" pitchFamily="34" charset="0"/>
          <a:ea typeface="SimHei" pitchFamily="49" charset="-122"/>
        </a:defRPr>
      </a:lvl3pPr>
      <a:lvl4pPr algn="ctr" rtl="0" eaLnBrk="0" fontAlgn="base" hangingPunct="0">
        <a:spcBef>
          <a:spcPct val="0"/>
        </a:spcBef>
        <a:spcAft>
          <a:spcPct val="0"/>
        </a:spcAft>
        <a:defRPr sz="4400">
          <a:solidFill>
            <a:schemeClr val="tx2"/>
          </a:solidFill>
          <a:latin typeface="Arial" pitchFamily="34" charset="0"/>
          <a:ea typeface="SimHei" pitchFamily="49" charset="-122"/>
        </a:defRPr>
      </a:lvl4pPr>
      <a:lvl5pPr algn="ctr" rtl="0" eaLnBrk="0" fontAlgn="base" hangingPunct="0">
        <a:spcBef>
          <a:spcPct val="0"/>
        </a:spcBef>
        <a:spcAft>
          <a:spcPct val="0"/>
        </a:spcAft>
        <a:defRPr sz="4400">
          <a:solidFill>
            <a:schemeClr val="tx2"/>
          </a:solidFill>
          <a:latin typeface="Arial" pitchFamily="34" charset="0"/>
          <a:ea typeface="SimHei" pitchFamily="49" charset="-122"/>
        </a:defRPr>
      </a:lvl5pPr>
      <a:lvl6pPr marL="457200" algn="ctr" rtl="0" fontAlgn="base">
        <a:spcBef>
          <a:spcPct val="0"/>
        </a:spcBef>
        <a:spcAft>
          <a:spcPct val="0"/>
        </a:spcAft>
        <a:defRPr sz="4400">
          <a:solidFill>
            <a:schemeClr val="tx2"/>
          </a:solidFill>
          <a:latin typeface="Arial" pitchFamily="34" charset="0"/>
          <a:ea typeface="SimHei" pitchFamily="49" charset="-122"/>
        </a:defRPr>
      </a:lvl6pPr>
      <a:lvl7pPr marL="914400" algn="ctr" rtl="0" fontAlgn="base">
        <a:spcBef>
          <a:spcPct val="0"/>
        </a:spcBef>
        <a:spcAft>
          <a:spcPct val="0"/>
        </a:spcAft>
        <a:defRPr sz="4400">
          <a:solidFill>
            <a:schemeClr val="tx2"/>
          </a:solidFill>
          <a:latin typeface="Arial" pitchFamily="34" charset="0"/>
          <a:ea typeface="SimHei" pitchFamily="49" charset="-122"/>
        </a:defRPr>
      </a:lvl7pPr>
      <a:lvl8pPr marL="1371600" algn="ctr" rtl="0" fontAlgn="base">
        <a:spcBef>
          <a:spcPct val="0"/>
        </a:spcBef>
        <a:spcAft>
          <a:spcPct val="0"/>
        </a:spcAft>
        <a:defRPr sz="4400">
          <a:solidFill>
            <a:schemeClr val="tx2"/>
          </a:solidFill>
          <a:latin typeface="Arial" pitchFamily="34" charset="0"/>
          <a:ea typeface="SimHei" pitchFamily="49" charset="-122"/>
        </a:defRPr>
      </a:lvl8pPr>
      <a:lvl9pPr marL="1828800" algn="ctr" rtl="0" fontAlgn="base">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45.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47.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62.xm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63.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64.xml"/><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6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6" name="Rectangle 4"/>
          <p:cNvSpPr>
            <a:spLocks noGrp="1" noChangeArrowheads="1"/>
          </p:cNvSpPr>
          <p:nvPr>
            <p:ph type="ctrTitle"/>
          </p:nvPr>
        </p:nvSpPr>
        <p:spPr/>
        <p:txBody>
          <a:bodyPr/>
          <a:lstStyle/>
          <a:p>
            <a:pPr algn="ctr"/>
            <a:r>
              <a:rPr lang="en-AU" altLang="zh-CN" dirty="0">
                <a:solidFill>
                  <a:schemeClr val="tx1"/>
                </a:solidFill>
                <a:ea typeface="宋体" panose="02010600030101010101" pitchFamily="2" charset="-122"/>
              </a:rPr>
              <a:t>Chapter </a:t>
            </a:r>
            <a:r>
              <a:rPr lang="en-AU" altLang="zh-CN" dirty="0" smtClean="0">
                <a:solidFill>
                  <a:schemeClr val="tx1"/>
                </a:solidFill>
                <a:ea typeface="宋体" panose="02010600030101010101" pitchFamily="2" charset="-122"/>
              </a:rPr>
              <a:t>4 The Processor</a:t>
            </a:r>
            <a:endParaRPr lang="en-AU" altLang="zh-CN" dirty="0">
              <a:solidFill>
                <a:schemeClr val="tx1"/>
              </a:solidFill>
              <a:ea typeface="宋体" panose="02010600030101010101" pitchFamily="2" charset="-122"/>
            </a:endParaRPr>
          </a:p>
        </p:txBody>
      </p:sp>
      <p:sp>
        <p:nvSpPr>
          <p:cNvPr id="233477" name="Rectangle 5"/>
          <p:cNvSpPr>
            <a:spLocks noGrp="1" noChangeArrowheads="1"/>
          </p:cNvSpPr>
          <p:nvPr>
            <p:ph type="subTitle" idx="1"/>
          </p:nvPr>
        </p:nvSpPr>
        <p:spPr>
          <a:xfrm>
            <a:off x="685800" y="3200400"/>
            <a:ext cx="7467506" cy="762000"/>
          </a:xfrm>
        </p:spPr>
        <p:txBody>
          <a:bodyPr/>
          <a:lstStyle/>
          <a:p>
            <a:pPr algn="ctr"/>
            <a:r>
              <a:rPr lang="en-AU" altLang="zh-CN" sz="2800" dirty="0" smtClean="0">
                <a:ea typeface="宋体" panose="02010600030101010101" pitchFamily="2" charset="-122"/>
              </a:rPr>
              <a:t>4.1 – 4.4: Designing a Single-Cycle Processor</a:t>
            </a:r>
            <a:endParaRPr lang="en-AU" altLang="zh-CN" sz="28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68982AE6-8C1D-43F0-B92E-6291F107BAC4}" type="slidenum">
              <a:rPr lang="zh-CN" altLang="en-US" smtClean="0"/>
              <a:pPr>
                <a:defRPr/>
              </a:pPr>
              <a:t>1</a:t>
            </a:fld>
            <a:endParaRPr lang="en-US" altLang="en-US"/>
          </a:p>
        </p:txBody>
      </p:sp>
    </p:spTree>
    <p:custDataLst>
      <p:tags r:id="rId1"/>
    </p:custDataLst>
    <p:extLst>
      <p:ext uri="{BB962C8B-B14F-4D97-AF65-F5344CB8AC3E}">
        <p14:creationId xmlns:p14="http://schemas.microsoft.com/office/powerpoint/2010/main" val="2678176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54325" y="161220"/>
            <a:ext cx="8229600" cy="905798"/>
          </a:xfrm>
        </p:spPr>
        <p:txBody>
          <a:bodyPr/>
          <a:lstStyle/>
          <a:p>
            <a:r>
              <a:rPr lang="en-US" altLang="zh-CN" sz="4000" dirty="0"/>
              <a:t>Instruction Execution</a:t>
            </a:r>
            <a:endParaRPr lang="en-AU" altLang="zh-CN" sz="4000" dirty="0">
              <a:ea typeface="宋体" panose="02010600030101010101" pitchFamily="2" charset="-122"/>
            </a:endParaRPr>
          </a:p>
        </p:txBody>
      </p:sp>
      <p:sp>
        <p:nvSpPr>
          <p:cNvPr id="244739" name="Rectangle 3"/>
          <p:cNvSpPr>
            <a:spLocks noGrp="1" noChangeArrowheads="1"/>
          </p:cNvSpPr>
          <p:nvPr>
            <p:ph type="body" idx="1"/>
          </p:nvPr>
        </p:nvSpPr>
        <p:spPr>
          <a:xfrm>
            <a:off x="381110" y="1079897"/>
            <a:ext cx="8340182" cy="5791048"/>
          </a:xfrm>
        </p:spPr>
        <p:txBody>
          <a:bodyPr/>
          <a:lstStyle/>
          <a:p>
            <a:r>
              <a:rPr lang="en-US" altLang="zh-CN" sz="2400" dirty="0" smtClean="0">
                <a:sym typeface="Symbol" panose="05050102010706020507" pitchFamily="18" charset="2"/>
              </a:rPr>
              <a:t>Fetch instruction</a:t>
            </a:r>
          </a:p>
          <a:p>
            <a:pPr lvl="1">
              <a:buFont typeface="Wingdings" panose="05000000000000000000" pitchFamily="2" charset="2"/>
              <a:buChar char="Ø"/>
            </a:pPr>
            <a:r>
              <a:rPr lang="en-US" altLang="zh-CN" sz="2000" dirty="0" smtClean="0">
                <a:solidFill>
                  <a:srgbClr val="0000FF"/>
                </a:solidFill>
              </a:rPr>
              <a:t>PC</a:t>
            </a:r>
            <a:r>
              <a:rPr lang="en-US" altLang="zh-CN" sz="2000" dirty="0" smtClean="0"/>
              <a:t> </a:t>
            </a:r>
            <a:r>
              <a:rPr lang="en-US" altLang="zh-CN" sz="2000" dirty="0">
                <a:sym typeface="Symbol" panose="05050102010706020507" pitchFamily="18" charset="2"/>
              </a:rPr>
              <a:t> </a:t>
            </a:r>
            <a:r>
              <a:rPr lang="en-US" altLang="zh-CN" sz="2000" dirty="0" smtClean="0">
                <a:solidFill>
                  <a:srgbClr val="0000FF"/>
                </a:solidFill>
                <a:sym typeface="Symbol" panose="05050102010706020507" pitchFamily="18" charset="2"/>
              </a:rPr>
              <a:t>Instruction memory</a:t>
            </a:r>
            <a:endParaRPr lang="en-US" altLang="zh-CN" sz="2000" dirty="0">
              <a:solidFill>
                <a:srgbClr val="0000FF"/>
              </a:solidFill>
              <a:sym typeface="Symbol" panose="05050102010706020507" pitchFamily="18" charset="2"/>
            </a:endParaRPr>
          </a:p>
          <a:p>
            <a:r>
              <a:rPr lang="en-US" altLang="zh-CN" sz="2400" dirty="0" smtClean="0">
                <a:sym typeface="Symbol" panose="05050102010706020507" pitchFamily="18" charset="2"/>
              </a:rPr>
              <a:t>Decode </a:t>
            </a:r>
          </a:p>
          <a:p>
            <a:pPr lvl="1">
              <a:buFont typeface="Wingdings" panose="05000000000000000000" pitchFamily="2" charset="2"/>
              <a:buChar char="Ø"/>
            </a:pPr>
            <a:r>
              <a:rPr lang="en-US" altLang="zh-CN" sz="2000" dirty="0" smtClean="0">
                <a:solidFill>
                  <a:srgbClr val="0000FF"/>
                </a:solidFill>
                <a:sym typeface="Symbol" panose="05050102010706020507" pitchFamily="18" charset="2"/>
              </a:rPr>
              <a:t>Decoder ( part of control unit)</a:t>
            </a:r>
          </a:p>
          <a:p>
            <a:r>
              <a:rPr lang="en-US" altLang="zh-CN" sz="2400" dirty="0" smtClean="0">
                <a:sym typeface="Symbol" panose="05050102010706020507" pitchFamily="18" charset="2"/>
              </a:rPr>
              <a:t>Execution</a:t>
            </a:r>
          </a:p>
          <a:p>
            <a:pPr lvl="1"/>
            <a:r>
              <a:rPr lang="en-US" altLang="zh-CN" sz="2000" dirty="0" smtClean="0">
                <a:sym typeface="Symbol" panose="05050102010706020507" pitchFamily="18" charset="2"/>
              </a:rPr>
              <a:t>Register </a:t>
            </a:r>
            <a:r>
              <a:rPr lang="en-US" altLang="zh-CN" sz="2000" dirty="0">
                <a:sym typeface="Symbol" panose="05050102010706020507" pitchFamily="18" charset="2"/>
              </a:rPr>
              <a:t>numbers</a:t>
            </a:r>
            <a:r>
              <a:rPr lang="en-US" altLang="zh-CN" sz="2000" dirty="0"/>
              <a:t> </a:t>
            </a:r>
            <a:r>
              <a:rPr lang="en-US" altLang="zh-CN" sz="2000" dirty="0">
                <a:sym typeface="Symbol" panose="05050102010706020507" pitchFamily="18" charset="2"/>
              </a:rPr>
              <a:t> </a:t>
            </a:r>
            <a:r>
              <a:rPr lang="en-US" altLang="zh-CN" sz="2000" dirty="0">
                <a:solidFill>
                  <a:srgbClr val="0000FF"/>
                </a:solidFill>
                <a:sym typeface="Symbol" panose="05050102010706020507" pitchFamily="18" charset="2"/>
              </a:rPr>
              <a:t>register file</a:t>
            </a:r>
            <a:r>
              <a:rPr lang="en-US" altLang="zh-CN" sz="2000" dirty="0">
                <a:sym typeface="Symbol" panose="05050102010706020507" pitchFamily="18" charset="2"/>
              </a:rPr>
              <a:t>, read registers</a:t>
            </a:r>
          </a:p>
          <a:p>
            <a:pPr lvl="1"/>
            <a:r>
              <a:rPr lang="en-US" altLang="zh-CN" sz="2000" dirty="0">
                <a:sym typeface="Symbol" panose="05050102010706020507" pitchFamily="18" charset="2"/>
              </a:rPr>
              <a:t>Depending on instruction class</a:t>
            </a:r>
          </a:p>
          <a:p>
            <a:pPr lvl="2"/>
            <a:r>
              <a:rPr lang="en-US" altLang="zh-CN" sz="1800" dirty="0">
                <a:sym typeface="Symbol" panose="05050102010706020507" pitchFamily="18" charset="2"/>
              </a:rPr>
              <a:t>Use </a:t>
            </a:r>
            <a:r>
              <a:rPr lang="en-US" altLang="zh-CN" sz="1800" dirty="0">
                <a:solidFill>
                  <a:srgbClr val="0000FF"/>
                </a:solidFill>
                <a:sym typeface="Symbol" panose="05050102010706020507" pitchFamily="18" charset="2"/>
              </a:rPr>
              <a:t>ALU</a:t>
            </a:r>
            <a:r>
              <a:rPr lang="en-US" altLang="zh-CN" sz="1800" dirty="0">
                <a:sym typeface="Symbol" panose="05050102010706020507" pitchFamily="18" charset="2"/>
              </a:rPr>
              <a:t> to calculate</a:t>
            </a:r>
          </a:p>
          <a:p>
            <a:pPr lvl="3"/>
            <a:r>
              <a:rPr lang="en-US" altLang="zh-CN" sz="1400" dirty="0">
                <a:sym typeface="Symbol" panose="05050102010706020507" pitchFamily="18" charset="2"/>
              </a:rPr>
              <a:t>Arithmetic result</a:t>
            </a:r>
          </a:p>
          <a:p>
            <a:pPr lvl="3"/>
            <a:r>
              <a:rPr lang="en-US" altLang="zh-CN" sz="1400" dirty="0">
                <a:sym typeface="Symbol" panose="05050102010706020507" pitchFamily="18" charset="2"/>
              </a:rPr>
              <a:t>Memory address for load/store</a:t>
            </a:r>
          </a:p>
          <a:p>
            <a:pPr lvl="3"/>
            <a:r>
              <a:rPr lang="en-US" altLang="zh-CN" sz="1400" dirty="0">
                <a:sym typeface="Symbol" panose="05050102010706020507" pitchFamily="18" charset="2"/>
              </a:rPr>
              <a:t>Branch target address</a:t>
            </a:r>
          </a:p>
          <a:p>
            <a:pPr lvl="2"/>
            <a:r>
              <a:rPr lang="en-US" altLang="zh-CN" sz="1800" dirty="0">
                <a:sym typeface="Symbol" panose="05050102010706020507" pitchFamily="18" charset="2"/>
              </a:rPr>
              <a:t>Access </a:t>
            </a:r>
            <a:r>
              <a:rPr lang="en-US" altLang="zh-CN" sz="1800" dirty="0">
                <a:solidFill>
                  <a:srgbClr val="0000FF"/>
                </a:solidFill>
                <a:sym typeface="Symbol" panose="05050102010706020507" pitchFamily="18" charset="2"/>
              </a:rPr>
              <a:t>data memory </a:t>
            </a:r>
            <a:r>
              <a:rPr lang="en-US" altLang="zh-CN" sz="1800" dirty="0">
                <a:sym typeface="Symbol" panose="05050102010706020507" pitchFamily="18" charset="2"/>
              </a:rPr>
              <a:t>for load/store</a:t>
            </a:r>
          </a:p>
          <a:p>
            <a:r>
              <a:rPr lang="en-US" altLang="zh-CN" sz="2800" dirty="0">
                <a:sym typeface="Symbol" panose="05050102010706020507" pitchFamily="18" charset="2"/>
              </a:rPr>
              <a:t>PC  target address or PC + </a:t>
            </a:r>
            <a:r>
              <a:rPr lang="en-US" altLang="zh-CN" sz="2800" dirty="0" smtClean="0">
                <a:sym typeface="Symbol" panose="05050102010706020507" pitchFamily="18" charset="2"/>
              </a:rPr>
              <a:t>4</a:t>
            </a:r>
          </a:p>
          <a:p>
            <a:pPr lvl="1"/>
            <a:r>
              <a:rPr lang="en-US" altLang="zh-CN" sz="2000" dirty="0">
                <a:solidFill>
                  <a:srgbClr val="0000FF"/>
                </a:solidFill>
                <a:sym typeface="Symbol" panose="05050102010706020507" pitchFamily="18" charset="2"/>
              </a:rPr>
              <a:t>A</a:t>
            </a:r>
            <a:r>
              <a:rPr lang="en-US" altLang="zh-CN" sz="2000" dirty="0" smtClean="0">
                <a:solidFill>
                  <a:srgbClr val="0000FF"/>
                </a:solidFill>
                <a:sym typeface="Symbol" panose="05050102010706020507" pitchFamily="18" charset="2"/>
              </a:rPr>
              <a:t>dder</a:t>
            </a:r>
            <a:endParaRPr lang="en-US" altLang="zh-CN" sz="2000" dirty="0">
              <a:solidFill>
                <a:srgbClr val="0000FF"/>
              </a:solidFill>
              <a:sym typeface="Symbol" panose="05050102010706020507" pitchFamily="18" charset="2"/>
            </a:endParaRP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10</a:t>
            </a:fld>
            <a:endParaRPr lang="en-US" altLang="en-US"/>
          </a:p>
        </p:txBody>
      </p:sp>
    </p:spTree>
    <p:custDataLst>
      <p:tags r:id="rId1"/>
    </p:custDataLst>
    <p:extLst>
      <p:ext uri="{BB962C8B-B14F-4D97-AF65-F5344CB8AC3E}">
        <p14:creationId xmlns:p14="http://schemas.microsoft.com/office/powerpoint/2010/main" val="3005372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CN"/>
              <a:t>CPU Overview</a:t>
            </a:r>
            <a:endParaRPr lang="en-AU" altLang="zh-CN">
              <a:ea typeface="宋体" panose="02010600030101010101" pitchFamily="2" charset="-122"/>
            </a:endParaRPr>
          </a:p>
        </p:txBody>
      </p:sp>
      <p:pic>
        <p:nvPicPr>
          <p:cNvPr id="246788" name="Picture 4" descr="f04-01-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57338"/>
            <a:ext cx="7739062" cy="419258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B954D4F5-FEF3-4342-8FEC-174F6878CD9A}" type="slidenum">
              <a:rPr lang="zh-CN" altLang="en-US" smtClean="0"/>
              <a:pPr>
                <a:defRPr/>
              </a:pPr>
              <a:t>11</a:t>
            </a:fld>
            <a:endParaRPr lang="en-US" altLang="en-US"/>
          </a:p>
        </p:txBody>
      </p:sp>
    </p:spTree>
    <p:custDataLst>
      <p:tags r:id="rId1"/>
    </p:custDataLst>
    <p:extLst>
      <p:ext uri="{BB962C8B-B14F-4D97-AF65-F5344CB8AC3E}">
        <p14:creationId xmlns:p14="http://schemas.microsoft.com/office/powerpoint/2010/main" val="3269765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82" name="Picture 14" descr="f04-01-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57338"/>
            <a:ext cx="7739062" cy="4192587"/>
          </a:xfrm>
          <a:prstGeom prst="rect">
            <a:avLst/>
          </a:prstGeom>
          <a:noFill/>
          <a:extLst>
            <a:ext uri="{909E8E84-426E-40DD-AFC4-6F175D3DCCD1}">
              <a14:hiddenFill xmlns:a14="http://schemas.microsoft.com/office/drawing/2010/main">
                <a:solidFill>
                  <a:srgbClr val="FFFFFF"/>
                </a:solidFill>
              </a14:hiddenFill>
            </a:ext>
          </a:extLst>
        </p:spPr>
      </p:pic>
      <p:sp>
        <p:nvSpPr>
          <p:cNvPr id="263171" name="Oval 3"/>
          <p:cNvSpPr>
            <a:spLocks noChangeArrowheads="1"/>
          </p:cNvSpPr>
          <p:nvPr/>
        </p:nvSpPr>
        <p:spPr bwMode="auto">
          <a:xfrm>
            <a:off x="6191250" y="2995613"/>
            <a:ext cx="936625" cy="865187"/>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2" name="Oval 4"/>
          <p:cNvSpPr>
            <a:spLocks noChangeArrowheads="1"/>
          </p:cNvSpPr>
          <p:nvPr/>
        </p:nvSpPr>
        <p:spPr bwMode="auto">
          <a:xfrm>
            <a:off x="3132138" y="1195388"/>
            <a:ext cx="936625" cy="865187"/>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3" name="Rectangle 5"/>
          <p:cNvSpPr>
            <a:spLocks noGrp="1" noChangeArrowheads="1"/>
          </p:cNvSpPr>
          <p:nvPr>
            <p:ph type="title"/>
          </p:nvPr>
        </p:nvSpPr>
        <p:spPr/>
        <p:txBody>
          <a:bodyPr/>
          <a:lstStyle/>
          <a:p>
            <a:r>
              <a:rPr lang="en-US" altLang="zh-CN"/>
              <a:t>Multiplexers</a:t>
            </a:r>
            <a:endParaRPr lang="en-AU" altLang="zh-CN">
              <a:ea typeface="宋体" panose="02010600030101010101" pitchFamily="2" charset="-122"/>
            </a:endParaRPr>
          </a:p>
        </p:txBody>
      </p:sp>
      <p:sp>
        <p:nvSpPr>
          <p:cNvPr id="263174" name="Line 6"/>
          <p:cNvSpPr>
            <a:spLocks noChangeShapeType="1"/>
          </p:cNvSpPr>
          <p:nvPr/>
        </p:nvSpPr>
        <p:spPr bwMode="auto">
          <a:xfrm flipH="1">
            <a:off x="3348038" y="1484313"/>
            <a:ext cx="576262"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175" name="Arc 7"/>
          <p:cNvSpPr>
            <a:spLocks/>
          </p:cNvSpPr>
          <p:nvPr/>
        </p:nvSpPr>
        <p:spPr bwMode="auto">
          <a:xfrm rot="-10800000" flipH="1" flipV="1">
            <a:off x="3348038" y="1700213"/>
            <a:ext cx="287337"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6" name="Line 8"/>
          <p:cNvSpPr>
            <a:spLocks noChangeShapeType="1"/>
          </p:cNvSpPr>
          <p:nvPr/>
        </p:nvSpPr>
        <p:spPr bwMode="auto">
          <a:xfrm flipH="1">
            <a:off x="6372225" y="3284538"/>
            <a:ext cx="576263"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177" name="Arc 9"/>
          <p:cNvSpPr>
            <a:spLocks/>
          </p:cNvSpPr>
          <p:nvPr/>
        </p:nvSpPr>
        <p:spPr bwMode="auto">
          <a:xfrm rot="-10800000" flipH="1" flipV="1">
            <a:off x="6372225" y="3500438"/>
            <a:ext cx="287338"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8" name="Oval 10"/>
          <p:cNvSpPr>
            <a:spLocks noChangeArrowheads="1"/>
          </p:cNvSpPr>
          <p:nvPr/>
        </p:nvSpPr>
        <p:spPr bwMode="auto">
          <a:xfrm>
            <a:off x="5362575" y="4581525"/>
            <a:ext cx="936625" cy="865188"/>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9" name="Line 11"/>
          <p:cNvSpPr>
            <a:spLocks noChangeShapeType="1"/>
          </p:cNvSpPr>
          <p:nvPr/>
        </p:nvSpPr>
        <p:spPr bwMode="auto">
          <a:xfrm>
            <a:off x="5651500" y="4797425"/>
            <a:ext cx="35877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180" name="Arc 12"/>
          <p:cNvSpPr>
            <a:spLocks/>
          </p:cNvSpPr>
          <p:nvPr/>
        </p:nvSpPr>
        <p:spPr bwMode="auto">
          <a:xfrm rot="10800000" flipV="1">
            <a:off x="5899150" y="5013325"/>
            <a:ext cx="144463" cy="2889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81" name="Rectangle 13"/>
          <p:cNvSpPr>
            <a:spLocks noChangeArrowheads="1"/>
          </p:cNvSpPr>
          <p:nvPr/>
        </p:nvSpPr>
        <p:spPr bwMode="auto">
          <a:xfrm>
            <a:off x="5508625" y="1196975"/>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zh-CN" sz="2800"/>
              <a:t>Can’t just join wires together</a:t>
            </a:r>
          </a:p>
          <a:p>
            <a:pPr lvl="1" eaLnBrk="1" hangingPunct="1"/>
            <a:r>
              <a:rPr lang="en-AU" altLang="zh-CN" sz="2400">
                <a:ea typeface="宋体" panose="02010600030101010101" pitchFamily="2" charset="-122"/>
              </a:rPr>
              <a:t>Use multiplexers</a:t>
            </a:r>
          </a:p>
        </p:txBody>
      </p:sp>
      <p:sp>
        <p:nvSpPr>
          <p:cNvPr id="2" name="Slide Number Placeholder 1"/>
          <p:cNvSpPr>
            <a:spLocks noGrp="1"/>
          </p:cNvSpPr>
          <p:nvPr>
            <p:ph type="sldNum" sz="quarter" idx="12"/>
          </p:nvPr>
        </p:nvSpPr>
        <p:spPr/>
        <p:txBody>
          <a:bodyPr/>
          <a:lstStyle/>
          <a:p>
            <a:pPr>
              <a:defRPr/>
            </a:pPr>
            <a:fld id="{B954D4F5-FEF3-4342-8FEC-174F6878CD9A}" type="slidenum">
              <a:rPr lang="zh-CN" altLang="en-US" smtClean="0"/>
              <a:pPr>
                <a:defRPr/>
              </a:pPr>
              <a:t>12</a:t>
            </a:fld>
            <a:endParaRPr lang="en-US" altLang="en-US"/>
          </a:p>
        </p:txBody>
      </p:sp>
    </p:spTree>
    <p:custDataLst>
      <p:tags r:id="rId1"/>
    </p:custDataLst>
    <p:extLst>
      <p:ext uri="{BB962C8B-B14F-4D97-AF65-F5344CB8AC3E}">
        <p14:creationId xmlns:p14="http://schemas.microsoft.com/office/powerpoint/2010/main" val="2222910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9" name="Picture 5" descr="f04-02-P3744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113" y="1125538"/>
            <a:ext cx="7007225" cy="5270500"/>
          </a:xfrm>
          <a:prstGeom prst="rect">
            <a:avLst/>
          </a:prstGeom>
          <a:noFill/>
          <a:extLst>
            <a:ext uri="{909E8E84-426E-40DD-AFC4-6F175D3DCCD1}">
              <a14:hiddenFill xmlns:a14="http://schemas.microsoft.com/office/drawing/2010/main">
                <a:solidFill>
                  <a:srgbClr val="FFFFFF"/>
                </a:solidFill>
              </a14:hiddenFill>
            </a:ext>
          </a:extLst>
        </p:spPr>
      </p:pic>
      <p:sp>
        <p:nvSpPr>
          <p:cNvPr id="267266" name="Rectangle 2"/>
          <p:cNvSpPr>
            <a:spLocks noGrp="1" noChangeArrowheads="1"/>
          </p:cNvSpPr>
          <p:nvPr>
            <p:ph type="title"/>
          </p:nvPr>
        </p:nvSpPr>
        <p:spPr/>
        <p:txBody>
          <a:bodyPr/>
          <a:lstStyle/>
          <a:p>
            <a:r>
              <a:rPr lang="en-US" altLang="zh-CN"/>
              <a:t>Control</a:t>
            </a:r>
            <a:endParaRPr lang="en-AU" altLang="zh-CN">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B954D4F5-FEF3-4342-8FEC-174F6878CD9A}" type="slidenum">
              <a:rPr lang="zh-CN" altLang="en-US" smtClean="0"/>
              <a:pPr>
                <a:defRPr/>
              </a:pPr>
              <a:t>13</a:t>
            </a:fld>
            <a:endParaRPr lang="en-US" altLang="en-US"/>
          </a:p>
        </p:txBody>
      </p:sp>
    </p:spTree>
    <p:custDataLst>
      <p:tags r:id="rId1"/>
    </p:custDataLst>
    <p:extLst>
      <p:ext uri="{BB962C8B-B14F-4D97-AF65-F5344CB8AC3E}">
        <p14:creationId xmlns:p14="http://schemas.microsoft.com/office/powerpoint/2010/main" val="2885556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476743" y="274638"/>
            <a:ext cx="8229600" cy="1143000"/>
          </a:xfrm>
        </p:spPr>
        <p:txBody>
          <a:bodyPr/>
          <a:lstStyle/>
          <a:p>
            <a:r>
              <a:rPr lang="en-US" altLang="zh-CN"/>
              <a:t>Building a Datapath</a:t>
            </a:r>
            <a:endParaRPr lang="en-AU" altLang="zh-CN">
              <a:ea typeface="宋体" panose="02010600030101010101" pitchFamily="2" charset="-122"/>
            </a:endParaRPr>
          </a:p>
        </p:txBody>
      </p:sp>
      <p:sp>
        <p:nvSpPr>
          <p:cNvPr id="279555" name="Rectangle 3"/>
          <p:cNvSpPr>
            <a:spLocks noGrp="1" noChangeArrowheads="1"/>
          </p:cNvSpPr>
          <p:nvPr>
            <p:ph type="body" idx="1"/>
          </p:nvPr>
        </p:nvSpPr>
        <p:spPr>
          <a:xfrm>
            <a:off x="476743" y="1417638"/>
            <a:ext cx="8229600" cy="4525963"/>
          </a:xfrm>
        </p:spPr>
        <p:txBody>
          <a:bodyPr/>
          <a:lstStyle/>
          <a:p>
            <a:r>
              <a:rPr lang="en-US" altLang="zh-CN"/>
              <a:t>Datapath</a:t>
            </a:r>
          </a:p>
          <a:p>
            <a:pPr lvl="1"/>
            <a:r>
              <a:rPr lang="en-US" altLang="zh-CN"/>
              <a:t>Elements that process data and addresses</a:t>
            </a:r>
            <a:br>
              <a:rPr lang="en-US" altLang="zh-CN"/>
            </a:br>
            <a:r>
              <a:rPr lang="en-US" altLang="zh-CN"/>
              <a:t>in the CPU</a:t>
            </a:r>
          </a:p>
          <a:p>
            <a:pPr lvl="2"/>
            <a:r>
              <a:rPr lang="en-US" altLang="zh-CN"/>
              <a:t>Registers, ALUs, mux’s, memories, …</a:t>
            </a:r>
          </a:p>
          <a:p>
            <a:r>
              <a:rPr lang="en-US" altLang="zh-CN"/>
              <a:t>We will build a MIPS datapath incrementally</a:t>
            </a:r>
          </a:p>
          <a:p>
            <a:pPr lvl="1"/>
            <a:r>
              <a:rPr lang="en-US" altLang="zh-CN"/>
              <a:t>Refining the overview design</a:t>
            </a:r>
            <a:endParaRPr lang="en-AU" altLang="zh-CN">
              <a:ea typeface="宋体" panose="02010600030101010101" pitchFamily="2" charset="-122"/>
            </a:endParaRPr>
          </a:p>
        </p:txBody>
      </p:sp>
      <p:sp>
        <p:nvSpPr>
          <p:cNvPr id="5" name="Text Box 4"/>
          <p:cNvSpPr txBox="1">
            <a:spLocks noChangeArrowheads="1"/>
          </p:cNvSpPr>
          <p:nvPr/>
        </p:nvSpPr>
        <p:spPr bwMode="auto">
          <a:xfrm rot="5400000">
            <a:off x="7714602" y="1090844"/>
            <a:ext cx="2520242" cy="3385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dirty="0"/>
              <a:t>§4.3 Building a </a:t>
            </a:r>
            <a:r>
              <a:rPr lang="en-US" altLang="zh-CN" sz="1600" dirty="0" err="1"/>
              <a:t>Datapath</a:t>
            </a:r>
            <a:endParaRPr lang="en-US" altLang="zh-CN" sz="1600" dirty="0"/>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14</a:t>
            </a:fld>
            <a:endParaRPr lang="en-US" altLang="en-US"/>
          </a:p>
        </p:txBody>
      </p:sp>
    </p:spTree>
    <p:custDataLst>
      <p:tags r:id="rId1"/>
    </p:custDataLst>
    <p:extLst>
      <p:ext uri="{BB962C8B-B14F-4D97-AF65-F5344CB8AC3E}">
        <p14:creationId xmlns:p14="http://schemas.microsoft.com/office/powerpoint/2010/main" val="357835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506" y="76288"/>
            <a:ext cx="8229600" cy="1143000"/>
          </a:xfrm>
        </p:spPr>
        <p:txBody>
          <a:bodyPr/>
          <a:lstStyle/>
          <a:p>
            <a:pPr eaLnBrk="1" hangingPunct="1"/>
            <a:r>
              <a:rPr lang="en-US" altLang="en-US" sz="4000" dirty="0" smtClean="0"/>
              <a:t>Requirements of the Instruction Set</a:t>
            </a:r>
          </a:p>
        </p:txBody>
      </p:sp>
      <p:sp>
        <p:nvSpPr>
          <p:cNvPr id="13315" name="Rectangle 3"/>
          <p:cNvSpPr>
            <a:spLocks noGrp="1" noChangeArrowheads="1"/>
          </p:cNvSpPr>
          <p:nvPr>
            <p:ph type="body" idx="1"/>
          </p:nvPr>
        </p:nvSpPr>
        <p:spPr>
          <a:xfrm>
            <a:off x="381110" y="1371654"/>
            <a:ext cx="8229600" cy="4525963"/>
          </a:xfrm>
        </p:spPr>
        <p:txBody>
          <a:bodyPr/>
          <a:lstStyle/>
          <a:p>
            <a:pPr eaLnBrk="1" hangingPunct="1"/>
            <a:r>
              <a:rPr lang="en-US" altLang="en-US" sz="2400" dirty="0" smtClean="0"/>
              <a:t>Memory</a:t>
            </a:r>
          </a:p>
          <a:p>
            <a:pPr lvl="1" eaLnBrk="1" hangingPunct="1"/>
            <a:r>
              <a:rPr lang="en-US" altLang="en-US" sz="2000" dirty="0" smtClean="0">
                <a:solidFill>
                  <a:srgbClr val="FF0000"/>
                </a:solidFill>
              </a:rPr>
              <a:t>Instruction memory</a:t>
            </a:r>
            <a:r>
              <a:rPr lang="en-US" altLang="en-US" sz="2000" dirty="0" smtClean="0"/>
              <a:t> where instructions are stored</a:t>
            </a:r>
          </a:p>
          <a:p>
            <a:pPr lvl="1" eaLnBrk="1" hangingPunct="1"/>
            <a:r>
              <a:rPr lang="en-US" altLang="en-US" sz="2000" dirty="0" smtClean="0">
                <a:solidFill>
                  <a:srgbClr val="FF0000"/>
                </a:solidFill>
              </a:rPr>
              <a:t>Data memory</a:t>
            </a:r>
            <a:r>
              <a:rPr lang="en-US" altLang="en-US" sz="2000" dirty="0" smtClean="0"/>
              <a:t> where data is stored</a:t>
            </a:r>
            <a:endParaRPr lang="en-US" altLang="en-US" sz="2000" dirty="0" smtClean="0">
              <a:solidFill>
                <a:srgbClr val="FF0000"/>
              </a:solidFill>
            </a:endParaRPr>
          </a:p>
          <a:p>
            <a:pPr eaLnBrk="1" hangingPunct="1"/>
            <a:r>
              <a:rPr lang="en-US" altLang="en-US" sz="2400" dirty="0" smtClean="0"/>
              <a:t>Registers</a:t>
            </a:r>
          </a:p>
          <a:p>
            <a:pPr lvl="1" eaLnBrk="1" hangingPunct="1"/>
            <a:r>
              <a:rPr lang="en-US" altLang="en-US" sz="2000" dirty="0" smtClean="0">
                <a:solidFill>
                  <a:srgbClr val="FF0000"/>
                </a:solidFill>
              </a:rPr>
              <a:t>31 × 32-bit general purpose registers</a:t>
            </a:r>
            <a:r>
              <a:rPr lang="en-US" altLang="en-US" sz="2000" dirty="0" smtClean="0"/>
              <a:t>, R0 is always zero</a:t>
            </a:r>
          </a:p>
          <a:p>
            <a:pPr lvl="1" eaLnBrk="1" hangingPunct="1"/>
            <a:r>
              <a:rPr lang="en-US" altLang="en-US" sz="2000" dirty="0" smtClean="0"/>
              <a:t>Read source register </a:t>
            </a:r>
            <a:r>
              <a:rPr lang="en-US" altLang="en-US" sz="2000" dirty="0" err="1" smtClean="0"/>
              <a:t>Rs</a:t>
            </a:r>
            <a:endParaRPr lang="en-US" altLang="en-US" sz="2000" dirty="0" smtClean="0"/>
          </a:p>
          <a:p>
            <a:pPr lvl="1" eaLnBrk="1" hangingPunct="1"/>
            <a:r>
              <a:rPr lang="en-US" altLang="en-US" sz="2000" dirty="0" smtClean="0"/>
              <a:t>Read source register </a:t>
            </a:r>
            <a:r>
              <a:rPr lang="en-US" altLang="en-US" sz="2000" dirty="0" err="1" smtClean="0"/>
              <a:t>Rt</a:t>
            </a:r>
            <a:endParaRPr lang="en-US" altLang="en-US" sz="2000" dirty="0" smtClean="0"/>
          </a:p>
          <a:p>
            <a:pPr lvl="1" eaLnBrk="1" hangingPunct="1"/>
            <a:r>
              <a:rPr lang="en-US" altLang="en-US" sz="2000" dirty="0" smtClean="0"/>
              <a:t>Write destination register </a:t>
            </a:r>
            <a:r>
              <a:rPr lang="en-US" altLang="en-US" sz="2000" dirty="0" err="1" smtClean="0"/>
              <a:t>Rt</a:t>
            </a:r>
            <a:r>
              <a:rPr lang="en-US" altLang="en-US" sz="2000" dirty="0" smtClean="0"/>
              <a:t> or Rd</a:t>
            </a:r>
          </a:p>
          <a:p>
            <a:pPr eaLnBrk="1" hangingPunct="1"/>
            <a:r>
              <a:rPr lang="en-US" altLang="en-US" sz="2400" dirty="0" smtClean="0"/>
              <a:t>Program counter </a:t>
            </a:r>
            <a:r>
              <a:rPr lang="en-US" altLang="en-US" sz="2400" dirty="0" smtClean="0">
                <a:solidFill>
                  <a:srgbClr val="FF0000"/>
                </a:solidFill>
              </a:rPr>
              <a:t>PC register</a:t>
            </a:r>
            <a:r>
              <a:rPr lang="en-US" altLang="en-US" sz="2400" dirty="0" smtClean="0"/>
              <a:t> and </a:t>
            </a:r>
            <a:r>
              <a:rPr lang="en-US" altLang="en-US" sz="2400" dirty="0" smtClean="0">
                <a:solidFill>
                  <a:srgbClr val="FF0000"/>
                </a:solidFill>
              </a:rPr>
              <a:t>Adder</a:t>
            </a:r>
            <a:r>
              <a:rPr lang="en-US" altLang="en-US" sz="2400" dirty="0" smtClean="0"/>
              <a:t> to increment PC</a:t>
            </a:r>
          </a:p>
          <a:p>
            <a:pPr eaLnBrk="1" hangingPunct="1"/>
            <a:r>
              <a:rPr lang="en-US" altLang="en-US" sz="2400" dirty="0" smtClean="0"/>
              <a:t>Sign and Zero </a:t>
            </a:r>
            <a:r>
              <a:rPr lang="en-US" altLang="en-US" sz="2400" dirty="0" smtClean="0">
                <a:solidFill>
                  <a:srgbClr val="FF0000"/>
                </a:solidFill>
              </a:rPr>
              <a:t>extender</a:t>
            </a:r>
            <a:r>
              <a:rPr lang="en-US" altLang="en-US" sz="2400" dirty="0" smtClean="0"/>
              <a:t> for immediate constant</a:t>
            </a:r>
          </a:p>
          <a:p>
            <a:pPr eaLnBrk="1" hangingPunct="1"/>
            <a:r>
              <a:rPr lang="en-US" altLang="en-US" sz="2400" dirty="0" smtClean="0">
                <a:solidFill>
                  <a:srgbClr val="FF0000"/>
                </a:solidFill>
              </a:rPr>
              <a:t>ALU</a:t>
            </a:r>
            <a:r>
              <a:rPr lang="en-US" altLang="en-US" sz="2400" dirty="0" smtClean="0"/>
              <a:t> for executing instructions</a:t>
            </a:r>
          </a:p>
        </p:txBody>
      </p:sp>
      <p:sp>
        <p:nvSpPr>
          <p:cNvPr id="4" name="Text Box 4"/>
          <p:cNvSpPr txBox="1">
            <a:spLocks noChangeArrowheads="1"/>
          </p:cNvSpPr>
          <p:nvPr/>
        </p:nvSpPr>
        <p:spPr bwMode="auto">
          <a:xfrm rot="5400000">
            <a:off x="7714602" y="1090844"/>
            <a:ext cx="2520242" cy="3385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dirty="0"/>
              <a:t>§4.3 Building a </a:t>
            </a:r>
            <a:r>
              <a:rPr lang="en-US" altLang="zh-CN" sz="1600" dirty="0" err="1"/>
              <a:t>Datapath</a:t>
            </a:r>
            <a:endParaRPr lang="en-US" altLang="zh-CN" sz="1600" dirty="0"/>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15</a:t>
            </a:fld>
            <a:endParaRPr lang="en-US" altLang="en-US"/>
          </a:p>
        </p:txBody>
      </p:sp>
    </p:spTree>
    <p:custDataLst>
      <p:tags r:id="rId1"/>
    </p:custDataLst>
    <p:extLst>
      <p:ext uri="{BB962C8B-B14F-4D97-AF65-F5344CB8AC3E}">
        <p14:creationId xmlns:p14="http://schemas.microsoft.com/office/powerpoint/2010/main" val="136371869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57200" y="1234440"/>
            <a:ext cx="8229600" cy="5022166"/>
          </a:xfrm>
        </p:spPr>
        <p:txBody>
          <a:bodyPr vert="horz" wrap="square" lIns="58615" tIns="23446" rIns="58615" bIns="23446" numCol="1" anchor="t" anchorCtr="0" compatLnSpc="1">
            <a:prstTxWarp prst="textNoShape">
              <a:avLst/>
            </a:prstTxWarp>
            <a:noAutofit/>
          </a:bodyPr>
          <a:lstStyle/>
          <a:p>
            <a:pPr eaLnBrk="1" hangingPunct="1">
              <a:spcBef>
                <a:spcPct val="45000"/>
              </a:spcBef>
            </a:pPr>
            <a:r>
              <a:rPr lang="en-US" altLang="en-US" sz="2400" dirty="0" smtClean="0"/>
              <a:t>Combinational Elements</a:t>
            </a:r>
          </a:p>
          <a:p>
            <a:pPr lvl="1" eaLnBrk="1" hangingPunct="1">
              <a:spcBef>
                <a:spcPct val="45000"/>
              </a:spcBef>
            </a:pPr>
            <a:r>
              <a:rPr lang="en-US" altLang="en-US" sz="2000" dirty="0" smtClean="0"/>
              <a:t>ALU, Adder</a:t>
            </a:r>
          </a:p>
          <a:p>
            <a:pPr lvl="1" eaLnBrk="1" hangingPunct="1">
              <a:spcBef>
                <a:spcPct val="45000"/>
              </a:spcBef>
            </a:pPr>
            <a:r>
              <a:rPr lang="en-US" altLang="en-US" sz="2000" dirty="0" smtClean="0"/>
              <a:t>Immediate extender</a:t>
            </a:r>
          </a:p>
          <a:p>
            <a:pPr lvl="1" eaLnBrk="1" hangingPunct="1">
              <a:spcBef>
                <a:spcPct val="45000"/>
              </a:spcBef>
            </a:pPr>
            <a:r>
              <a:rPr lang="en-US" altLang="en-US" sz="2000" dirty="0" smtClean="0"/>
              <a:t>Multiplexers</a:t>
            </a:r>
          </a:p>
          <a:p>
            <a:pPr eaLnBrk="1" hangingPunct="1">
              <a:spcBef>
                <a:spcPct val="45000"/>
              </a:spcBef>
            </a:pPr>
            <a:r>
              <a:rPr lang="en-US" altLang="en-US" sz="2400" dirty="0" smtClean="0"/>
              <a:t>Storage Elements</a:t>
            </a:r>
          </a:p>
          <a:p>
            <a:pPr lvl="1" eaLnBrk="1" hangingPunct="1">
              <a:spcBef>
                <a:spcPct val="45000"/>
              </a:spcBef>
            </a:pPr>
            <a:r>
              <a:rPr lang="en-US" altLang="en-US" sz="2000" dirty="0" smtClean="0"/>
              <a:t>Instruction memory</a:t>
            </a:r>
          </a:p>
          <a:p>
            <a:pPr lvl="1" eaLnBrk="1" hangingPunct="1">
              <a:spcBef>
                <a:spcPct val="45000"/>
              </a:spcBef>
            </a:pPr>
            <a:r>
              <a:rPr lang="en-US" altLang="en-US" sz="2000" dirty="0" smtClean="0"/>
              <a:t>Data memory</a:t>
            </a:r>
          </a:p>
          <a:p>
            <a:pPr lvl="1" eaLnBrk="1" hangingPunct="1">
              <a:spcBef>
                <a:spcPct val="45000"/>
              </a:spcBef>
            </a:pPr>
            <a:r>
              <a:rPr lang="en-US" altLang="en-US" sz="2000" dirty="0" smtClean="0"/>
              <a:t>PC register</a:t>
            </a:r>
          </a:p>
          <a:p>
            <a:pPr lvl="1" eaLnBrk="1" hangingPunct="1">
              <a:spcBef>
                <a:spcPct val="45000"/>
              </a:spcBef>
            </a:pPr>
            <a:r>
              <a:rPr lang="en-US" altLang="en-US" sz="2000" dirty="0" smtClean="0"/>
              <a:t>Register file</a:t>
            </a:r>
          </a:p>
          <a:p>
            <a:pPr eaLnBrk="1" hangingPunct="1">
              <a:spcBef>
                <a:spcPct val="45000"/>
              </a:spcBef>
            </a:pPr>
            <a:r>
              <a:rPr lang="en-US" altLang="en-US" sz="2400" dirty="0" smtClean="0"/>
              <a:t>Clocking methodology</a:t>
            </a:r>
          </a:p>
          <a:p>
            <a:pPr lvl="1" eaLnBrk="1" hangingPunct="1">
              <a:spcBef>
                <a:spcPct val="45000"/>
              </a:spcBef>
            </a:pPr>
            <a:r>
              <a:rPr lang="en-US" altLang="en-US" sz="2000" dirty="0" smtClean="0"/>
              <a:t>Timing of writes</a:t>
            </a:r>
          </a:p>
        </p:txBody>
      </p:sp>
      <p:sp>
        <p:nvSpPr>
          <p:cNvPr id="15363" name="Rectangle 3"/>
          <p:cNvSpPr>
            <a:spLocks noGrp="1" noChangeArrowheads="1"/>
          </p:cNvSpPr>
          <p:nvPr>
            <p:ph type="title"/>
          </p:nvPr>
        </p:nvSpPr>
        <p:spPr>
          <a:xfrm>
            <a:off x="457200" y="30777"/>
            <a:ext cx="8229600" cy="1143000"/>
          </a:xfrm>
        </p:spPr>
        <p:txBody>
          <a:bodyPr/>
          <a:lstStyle/>
          <a:p>
            <a:pPr eaLnBrk="1" hangingPunct="1"/>
            <a:r>
              <a:rPr lang="en-US" altLang="en-US" sz="4000" dirty="0" smtClean="0"/>
              <a:t>Components of the Datapath</a:t>
            </a:r>
          </a:p>
        </p:txBody>
      </p:sp>
      <p:grpSp>
        <p:nvGrpSpPr>
          <p:cNvPr id="15364" name="Group 22"/>
          <p:cNvGrpSpPr>
            <a:grpSpLocks/>
          </p:cNvGrpSpPr>
          <p:nvPr/>
        </p:nvGrpSpPr>
        <p:grpSpPr bwMode="auto">
          <a:xfrm>
            <a:off x="5127627" y="3064123"/>
            <a:ext cx="1604963" cy="1181100"/>
            <a:chOff x="2659" y="2074"/>
            <a:chExt cx="1095" cy="806"/>
          </a:xfrm>
        </p:grpSpPr>
        <p:sp>
          <p:nvSpPr>
            <p:cNvPr id="15472" name="Rectangle 23"/>
            <p:cNvSpPr>
              <a:spLocks noChangeArrowheads="1"/>
            </p:cNvSpPr>
            <p:nvPr/>
          </p:nvSpPr>
          <p:spPr bwMode="auto">
            <a:xfrm>
              <a:off x="3552" y="207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73" name="Rectangle 24"/>
            <p:cNvSpPr>
              <a:spLocks noChangeArrowheads="1"/>
            </p:cNvSpPr>
            <p:nvPr/>
          </p:nvSpPr>
          <p:spPr bwMode="auto">
            <a:xfrm>
              <a:off x="2861" y="2074"/>
              <a:ext cx="691" cy="806"/>
            </a:xfrm>
            <a:prstGeom prst="rect">
              <a:avLst/>
            </a:prstGeom>
            <a:solidFill>
              <a:srgbClr val="EAEAEA"/>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474" name="Text Box 25"/>
            <p:cNvSpPr txBox="1">
              <a:spLocks noChangeArrowheads="1"/>
            </p:cNvSpPr>
            <p:nvPr/>
          </p:nvSpPr>
          <p:spPr bwMode="auto">
            <a:xfrm>
              <a:off x="2918" y="2333"/>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15475" name="Line 26"/>
            <p:cNvSpPr>
              <a:spLocks noChangeShapeType="1"/>
            </p:cNvSpPr>
            <p:nvPr/>
          </p:nvSpPr>
          <p:spPr bwMode="auto">
            <a:xfrm>
              <a:off x="2659" y="2419"/>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76" name="Text Box 27"/>
            <p:cNvSpPr txBox="1">
              <a:spLocks noChangeArrowheads="1"/>
            </p:cNvSpPr>
            <p:nvPr/>
          </p:nvSpPr>
          <p:spPr bwMode="auto">
            <a:xfrm>
              <a:off x="2976" y="2131"/>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15477" name="Text Box 28"/>
            <p:cNvSpPr txBox="1">
              <a:spLocks noChangeArrowheads="1"/>
            </p:cNvSpPr>
            <p:nvPr/>
          </p:nvSpPr>
          <p:spPr bwMode="auto">
            <a:xfrm>
              <a:off x="2947" y="2534"/>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15478" name="Line 29"/>
            <p:cNvSpPr>
              <a:spLocks noChangeShapeType="1"/>
            </p:cNvSpPr>
            <p:nvPr/>
          </p:nvSpPr>
          <p:spPr bwMode="auto">
            <a:xfrm>
              <a:off x="3552" y="2218"/>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79" name="Line 30"/>
            <p:cNvSpPr>
              <a:spLocks noChangeShapeType="1"/>
            </p:cNvSpPr>
            <p:nvPr/>
          </p:nvSpPr>
          <p:spPr bwMode="auto">
            <a:xfrm flipH="1">
              <a:off x="3580" y="218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80" name="Rectangle 31"/>
            <p:cNvSpPr>
              <a:spLocks noChangeArrowheads="1"/>
            </p:cNvSpPr>
            <p:nvPr/>
          </p:nvSpPr>
          <p:spPr bwMode="auto">
            <a:xfrm>
              <a:off x="2659" y="227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81" name="Line 32"/>
            <p:cNvSpPr>
              <a:spLocks noChangeShapeType="1"/>
            </p:cNvSpPr>
            <p:nvPr/>
          </p:nvSpPr>
          <p:spPr bwMode="auto">
            <a:xfrm flipH="1">
              <a:off x="2687" y="239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365" name="Group 51"/>
          <p:cNvGrpSpPr>
            <a:grpSpLocks/>
          </p:cNvGrpSpPr>
          <p:nvPr/>
        </p:nvGrpSpPr>
        <p:grpSpPr bwMode="auto">
          <a:xfrm>
            <a:off x="5888039" y="1693988"/>
            <a:ext cx="844550" cy="1012581"/>
            <a:chOff x="5251" y="1066"/>
            <a:chExt cx="576" cy="691"/>
          </a:xfrm>
        </p:grpSpPr>
        <p:sp>
          <p:nvSpPr>
            <p:cNvPr id="15463" name="AutoShape 52"/>
            <p:cNvSpPr>
              <a:spLocks noChangeArrowheads="1"/>
            </p:cNvSpPr>
            <p:nvPr/>
          </p:nvSpPr>
          <p:spPr bwMode="auto">
            <a:xfrm rot="-5400000">
              <a:off x="5223" y="1267"/>
              <a:ext cx="518"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464" name="Rectangle 53"/>
            <p:cNvSpPr>
              <a:spLocks noChangeArrowheads="1"/>
            </p:cNvSpPr>
            <p:nvPr/>
          </p:nvSpPr>
          <p:spPr bwMode="auto">
            <a:xfrm flipH="1">
              <a:off x="5424" y="1066"/>
              <a:ext cx="11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r>
                <a:rPr lang="en-US" altLang="en-US" sz="1292" b="1">
                  <a:latin typeface="Courier New" pitchFamily="49" charset="0"/>
                  <a:cs typeface="Courier New" pitchFamily="49" charset="0"/>
                </a:rPr>
                <a:t>m</a:t>
              </a:r>
            </a:p>
            <a:p>
              <a:pPr>
                <a:lnSpc>
                  <a:spcPct val="70000"/>
                </a:lnSpc>
              </a:pPr>
              <a:r>
                <a:rPr lang="en-US" altLang="en-US" sz="1292" b="1">
                  <a:latin typeface="Courier New" pitchFamily="49" charset="0"/>
                  <a:cs typeface="Courier New" pitchFamily="49" charset="0"/>
                </a:rPr>
                <a:t>u</a:t>
              </a:r>
            </a:p>
            <a:p>
              <a:pPr>
                <a:lnSpc>
                  <a:spcPct val="70000"/>
                </a:lnSpc>
              </a:pPr>
              <a:r>
                <a:rPr lang="en-US" altLang="en-US" sz="1292" b="1">
                  <a:latin typeface="Courier New" pitchFamily="49" charset="0"/>
                  <a:cs typeface="Courier New" pitchFamily="49" charset="0"/>
                </a:rPr>
                <a:t>x</a:t>
              </a:r>
            </a:p>
          </p:txBody>
        </p:sp>
        <p:sp>
          <p:nvSpPr>
            <p:cNvPr id="15465" name="Rectangle 54"/>
            <p:cNvSpPr>
              <a:spLocks noChangeArrowheads="1"/>
            </p:cNvSpPr>
            <p:nvPr/>
          </p:nvSpPr>
          <p:spPr bwMode="auto">
            <a:xfrm flipH="1">
              <a:off x="5424" y="1083"/>
              <a:ext cx="11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a:t>0</a:t>
              </a:r>
            </a:p>
          </p:txBody>
        </p:sp>
        <p:sp>
          <p:nvSpPr>
            <p:cNvPr id="15466" name="Rectangle 55"/>
            <p:cNvSpPr>
              <a:spLocks noChangeArrowheads="1"/>
            </p:cNvSpPr>
            <p:nvPr/>
          </p:nvSpPr>
          <p:spPr bwMode="auto">
            <a:xfrm flipH="1">
              <a:off x="5424" y="1440"/>
              <a:ext cx="1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a:t>1</a:t>
              </a:r>
            </a:p>
          </p:txBody>
        </p:sp>
        <p:sp>
          <p:nvSpPr>
            <p:cNvPr id="15467" name="Line 56"/>
            <p:cNvSpPr>
              <a:spLocks noChangeShapeType="1"/>
            </p:cNvSpPr>
            <p:nvPr/>
          </p:nvSpPr>
          <p:spPr bwMode="auto">
            <a:xfrm flipV="1">
              <a:off x="5251" y="1151"/>
              <a:ext cx="17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8" name="Line 57"/>
            <p:cNvSpPr>
              <a:spLocks noChangeShapeType="1"/>
            </p:cNvSpPr>
            <p:nvPr/>
          </p:nvSpPr>
          <p:spPr bwMode="auto">
            <a:xfrm flipV="1">
              <a:off x="5539" y="1325"/>
              <a:ext cx="17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9" name="Line 58"/>
            <p:cNvSpPr>
              <a:spLocks noChangeShapeType="1"/>
            </p:cNvSpPr>
            <p:nvPr/>
          </p:nvSpPr>
          <p:spPr bwMode="auto">
            <a:xfrm flipV="1">
              <a:off x="5251" y="1497"/>
              <a:ext cx="17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70" name="Line 59"/>
            <p:cNvSpPr>
              <a:spLocks noChangeShapeType="1"/>
            </p:cNvSpPr>
            <p:nvPr/>
          </p:nvSpPr>
          <p:spPr bwMode="auto">
            <a:xfrm flipV="1">
              <a:off x="5481" y="1584"/>
              <a:ext cx="0" cy="17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71" name="Rectangle 60"/>
            <p:cNvSpPr>
              <a:spLocks noChangeArrowheads="1"/>
            </p:cNvSpPr>
            <p:nvPr/>
          </p:nvSpPr>
          <p:spPr bwMode="auto">
            <a:xfrm>
              <a:off x="5539" y="1585"/>
              <a:ext cx="28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solidFill>
                    <a:srgbClr val="FF0000"/>
                  </a:solidFill>
                </a:rPr>
                <a:t>select</a:t>
              </a:r>
            </a:p>
          </p:txBody>
        </p:sp>
      </p:grpSp>
      <p:grpSp>
        <p:nvGrpSpPr>
          <p:cNvPr id="15366" name="Group 112"/>
          <p:cNvGrpSpPr>
            <a:grpSpLocks/>
          </p:cNvGrpSpPr>
          <p:nvPr/>
        </p:nvGrpSpPr>
        <p:grpSpPr bwMode="auto">
          <a:xfrm>
            <a:off x="4103690" y="1847853"/>
            <a:ext cx="1304925" cy="653562"/>
            <a:chOff x="3918" y="1171"/>
            <a:chExt cx="822" cy="446"/>
          </a:xfrm>
        </p:grpSpPr>
        <p:sp>
          <p:nvSpPr>
            <p:cNvPr id="15453" name="Oval 63"/>
            <p:cNvSpPr>
              <a:spLocks noChangeArrowheads="1"/>
            </p:cNvSpPr>
            <p:nvPr/>
          </p:nvSpPr>
          <p:spPr bwMode="auto">
            <a:xfrm>
              <a:off x="4104" y="1181"/>
              <a:ext cx="432" cy="272"/>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454" name="Rectangle 64"/>
            <p:cNvSpPr>
              <a:spLocks noChangeArrowheads="1"/>
            </p:cNvSpPr>
            <p:nvPr/>
          </p:nvSpPr>
          <p:spPr bwMode="auto">
            <a:xfrm>
              <a:off x="4104" y="1239"/>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dirty="0"/>
                <a:t>Extend</a:t>
              </a:r>
            </a:p>
          </p:txBody>
        </p:sp>
        <p:sp>
          <p:nvSpPr>
            <p:cNvPr id="15455" name="Line 65"/>
            <p:cNvSpPr>
              <a:spLocks noChangeShapeType="1"/>
            </p:cNvSpPr>
            <p:nvPr/>
          </p:nvSpPr>
          <p:spPr bwMode="auto">
            <a:xfrm>
              <a:off x="4536" y="1321"/>
              <a:ext cx="20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56" name="Rectangle 66"/>
            <p:cNvSpPr>
              <a:spLocks noChangeArrowheads="1"/>
            </p:cNvSpPr>
            <p:nvPr/>
          </p:nvSpPr>
          <p:spPr bwMode="auto">
            <a:xfrm>
              <a:off x="4536" y="1181"/>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57" name="Line 67"/>
            <p:cNvSpPr>
              <a:spLocks noChangeShapeType="1"/>
            </p:cNvSpPr>
            <p:nvPr/>
          </p:nvSpPr>
          <p:spPr bwMode="auto">
            <a:xfrm flipH="1">
              <a:off x="4562" y="1286"/>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58" name="Line 68"/>
            <p:cNvSpPr>
              <a:spLocks noChangeShapeType="1"/>
            </p:cNvSpPr>
            <p:nvPr/>
          </p:nvSpPr>
          <p:spPr bwMode="auto">
            <a:xfrm flipV="1">
              <a:off x="3918" y="1315"/>
              <a:ext cx="186"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59" name="Rectangle 69"/>
            <p:cNvSpPr>
              <a:spLocks noChangeArrowheads="1"/>
            </p:cNvSpPr>
            <p:nvPr/>
          </p:nvSpPr>
          <p:spPr bwMode="auto">
            <a:xfrm>
              <a:off x="3946" y="1171"/>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16</a:t>
              </a:r>
            </a:p>
          </p:txBody>
        </p:sp>
        <p:sp>
          <p:nvSpPr>
            <p:cNvPr id="15460" name="Line 70"/>
            <p:cNvSpPr>
              <a:spLocks noChangeShapeType="1"/>
            </p:cNvSpPr>
            <p:nvPr/>
          </p:nvSpPr>
          <p:spPr bwMode="auto">
            <a:xfrm flipH="1">
              <a:off x="3972" y="1286"/>
              <a:ext cx="26"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61" name="Line 71"/>
            <p:cNvSpPr>
              <a:spLocks noChangeShapeType="1"/>
            </p:cNvSpPr>
            <p:nvPr/>
          </p:nvSpPr>
          <p:spPr bwMode="auto">
            <a:xfrm flipV="1">
              <a:off x="4326" y="1444"/>
              <a:ext cx="0" cy="17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2" name="Rectangle 72"/>
            <p:cNvSpPr>
              <a:spLocks noChangeArrowheads="1"/>
            </p:cNvSpPr>
            <p:nvPr/>
          </p:nvSpPr>
          <p:spPr bwMode="auto">
            <a:xfrm>
              <a:off x="4380" y="1445"/>
              <a:ext cx="26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solidFill>
                    <a:srgbClr val="FF0000"/>
                  </a:solidFill>
                </a:rPr>
                <a:t>ExtOp</a:t>
              </a:r>
            </a:p>
          </p:txBody>
        </p:sp>
      </p:grpSp>
      <p:grpSp>
        <p:nvGrpSpPr>
          <p:cNvPr id="15367" name="Group 115"/>
          <p:cNvGrpSpPr>
            <a:grpSpLocks/>
          </p:cNvGrpSpPr>
          <p:nvPr/>
        </p:nvGrpSpPr>
        <p:grpSpPr bwMode="auto">
          <a:xfrm>
            <a:off x="6985002" y="1502019"/>
            <a:ext cx="1687513" cy="1225062"/>
            <a:chOff x="4400" y="845"/>
            <a:chExt cx="1063" cy="836"/>
          </a:xfrm>
        </p:grpSpPr>
        <p:sp>
          <p:nvSpPr>
            <p:cNvPr id="15434" name="Freeform 34"/>
            <p:cNvSpPr>
              <a:spLocks/>
            </p:cNvSpPr>
            <p:nvPr/>
          </p:nvSpPr>
          <p:spPr bwMode="auto">
            <a:xfrm rot="-5400000">
              <a:off x="4343" y="1087"/>
              <a:ext cx="749" cy="266"/>
            </a:xfrm>
            <a:custGeom>
              <a:avLst/>
              <a:gdLst>
                <a:gd name="T0" fmla="*/ 0 w 768"/>
                <a:gd name="T1" fmla="*/ 0 h 288"/>
                <a:gd name="T2" fmla="*/ 119 w 768"/>
                <a:gd name="T3" fmla="*/ 152 h 288"/>
                <a:gd name="T4" fmla="*/ 511 w 768"/>
                <a:gd name="T5" fmla="*/ 152 h 288"/>
                <a:gd name="T6" fmla="*/ 628 w 768"/>
                <a:gd name="T7" fmla="*/ 0 h 288"/>
                <a:gd name="T8" fmla="*/ 393 w 768"/>
                <a:gd name="T9" fmla="*/ 0 h 288"/>
                <a:gd name="T10" fmla="*/ 315 w 768"/>
                <a:gd name="T11" fmla="*/ 51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5435" name="Rectangle 35"/>
            <p:cNvSpPr>
              <a:spLocks noChangeArrowheads="1"/>
            </p:cNvSpPr>
            <p:nvPr/>
          </p:nvSpPr>
          <p:spPr bwMode="auto">
            <a:xfrm>
              <a:off x="4630" y="985"/>
              <a:ext cx="221"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dirty="0"/>
                <a:t>A</a:t>
              </a:r>
            </a:p>
            <a:p>
              <a:pPr algn="ctr">
                <a:lnSpc>
                  <a:spcPct val="80000"/>
                </a:lnSpc>
              </a:pPr>
              <a:r>
                <a:rPr lang="en-US" altLang="en-US" sz="1292" dirty="0"/>
                <a:t>L</a:t>
              </a:r>
            </a:p>
            <a:p>
              <a:pPr algn="ctr">
                <a:lnSpc>
                  <a:spcPct val="80000"/>
                </a:lnSpc>
              </a:pPr>
              <a:r>
                <a:rPr lang="en-US" altLang="en-US" sz="1292" dirty="0"/>
                <a:t>U</a:t>
              </a:r>
            </a:p>
          </p:txBody>
        </p:sp>
        <p:sp>
          <p:nvSpPr>
            <p:cNvPr id="15436" name="Line 36"/>
            <p:cNvSpPr>
              <a:spLocks noChangeShapeType="1"/>
            </p:cNvSpPr>
            <p:nvPr/>
          </p:nvSpPr>
          <p:spPr bwMode="auto">
            <a:xfrm>
              <a:off x="4400" y="989"/>
              <a:ext cx="18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37" name="Line 37"/>
            <p:cNvSpPr>
              <a:spLocks noChangeShapeType="1"/>
            </p:cNvSpPr>
            <p:nvPr/>
          </p:nvSpPr>
          <p:spPr bwMode="auto">
            <a:xfrm>
              <a:off x="4400" y="1450"/>
              <a:ext cx="18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38" name="Line 38"/>
            <p:cNvSpPr>
              <a:spLocks noChangeShapeType="1"/>
            </p:cNvSpPr>
            <p:nvPr/>
          </p:nvSpPr>
          <p:spPr bwMode="auto">
            <a:xfrm flipV="1">
              <a:off x="4851" y="1220"/>
              <a:ext cx="21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39" name="Line 39"/>
            <p:cNvSpPr>
              <a:spLocks noChangeShapeType="1"/>
            </p:cNvSpPr>
            <p:nvPr/>
          </p:nvSpPr>
          <p:spPr bwMode="auto">
            <a:xfrm flipV="1">
              <a:off x="4745" y="1508"/>
              <a:ext cx="0" cy="17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40" name="Rectangle 40"/>
            <p:cNvSpPr>
              <a:spLocks noChangeArrowheads="1"/>
            </p:cNvSpPr>
            <p:nvPr/>
          </p:nvSpPr>
          <p:spPr bwMode="auto">
            <a:xfrm>
              <a:off x="4822" y="1509"/>
              <a:ext cx="48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dirty="0" err="1">
                  <a:solidFill>
                    <a:srgbClr val="FF0000"/>
                  </a:solidFill>
                </a:rPr>
                <a:t>ALUOp</a:t>
              </a:r>
              <a:endParaRPr lang="en-US" altLang="en-US" sz="923" dirty="0">
                <a:solidFill>
                  <a:srgbClr val="FF0000"/>
                </a:solidFill>
              </a:endParaRPr>
            </a:p>
          </p:txBody>
        </p:sp>
        <p:sp>
          <p:nvSpPr>
            <p:cNvPr id="15441" name="Rectangle 41"/>
            <p:cNvSpPr>
              <a:spLocks noChangeArrowheads="1"/>
            </p:cNvSpPr>
            <p:nvPr/>
          </p:nvSpPr>
          <p:spPr bwMode="auto">
            <a:xfrm>
              <a:off x="5064" y="1134"/>
              <a:ext cx="39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ALU result</a:t>
              </a:r>
            </a:p>
          </p:txBody>
        </p:sp>
        <p:sp>
          <p:nvSpPr>
            <p:cNvPr id="15442" name="Line 42"/>
            <p:cNvSpPr>
              <a:spLocks noChangeShapeType="1"/>
            </p:cNvSpPr>
            <p:nvPr/>
          </p:nvSpPr>
          <p:spPr bwMode="auto">
            <a:xfrm>
              <a:off x="4851" y="1053"/>
              <a:ext cx="1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43" name="Rectangle 43"/>
            <p:cNvSpPr>
              <a:spLocks noChangeArrowheads="1"/>
            </p:cNvSpPr>
            <p:nvPr/>
          </p:nvSpPr>
          <p:spPr bwMode="auto">
            <a:xfrm>
              <a:off x="5064" y="967"/>
              <a:ext cx="18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solidFill>
                    <a:srgbClr val="FF0000"/>
                  </a:solidFill>
                </a:rPr>
                <a:t>zero</a:t>
              </a:r>
            </a:p>
          </p:txBody>
        </p:sp>
        <p:sp>
          <p:nvSpPr>
            <p:cNvPr id="15444" name="Rectangle 44"/>
            <p:cNvSpPr>
              <a:spLocks noChangeArrowheads="1"/>
            </p:cNvSpPr>
            <p:nvPr/>
          </p:nvSpPr>
          <p:spPr bwMode="auto">
            <a:xfrm>
              <a:off x="4400" y="1306"/>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45" name="Line 45"/>
            <p:cNvSpPr>
              <a:spLocks noChangeShapeType="1"/>
            </p:cNvSpPr>
            <p:nvPr/>
          </p:nvSpPr>
          <p:spPr bwMode="auto">
            <a:xfrm flipH="1">
              <a:off x="4426" y="1421"/>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6" name="Rectangle 46"/>
            <p:cNvSpPr>
              <a:spLocks noChangeArrowheads="1"/>
            </p:cNvSpPr>
            <p:nvPr/>
          </p:nvSpPr>
          <p:spPr bwMode="auto">
            <a:xfrm>
              <a:off x="4401" y="845"/>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47" name="Line 47"/>
            <p:cNvSpPr>
              <a:spLocks noChangeShapeType="1"/>
            </p:cNvSpPr>
            <p:nvPr/>
          </p:nvSpPr>
          <p:spPr bwMode="auto">
            <a:xfrm flipH="1">
              <a:off x="4427" y="960"/>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8" name="Rectangle 48"/>
            <p:cNvSpPr>
              <a:spLocks noChangeArrowheads="1"/>
            </p:cNvSpPr>
            <p:nvPr/>
          </p:nvSpPr>
          <p:spPr bwMode="auto">
            <a:xfrm>
              <a:off x="4851" y="1076"/>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49" name="Line 49"/>
            <p:cNvSpPr>
              <a:spLocks noChangeShapeType="1"/>
            </p:cNvSpPr>
            <p:nvPr/>
          </p:nvSpPr>
          <p:spPr bwMode="auto">
            <a:xfrm flipH="1">
              <a:off x="4877" y="1191"/>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50" name="Line 50"/>
            <p:cNvSpPr>
              <a:spLocks noChangeShapeType="1"/>
            </p:cNvSpPr>
            <p:nvPr/>
          </p:nvSpPr>
          <p:spPr bwMode="auto">
            <a:xfrm flipH="1">
              <a:off x="4718" y="1594"/>
              <a:ext cx="54"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51" name="Line 113"/>
            <p:cNvSpPr>
              <a:spLocks noChangeShapeType="1"/>
            </p:cNvSpPr>
            <p:nvPr/>
          </p:nvSpPr>
          <p:spPr bwMode="auto">
            <a:xfrm>
              <a:off x="4853" y="1366"/>
              <a:ext cx="1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52" name="Rectangle 114"/>
            <p:cNvSpPr>
              <a:spLocks noChangeArrowheads="1"/>
            </p:cNvSpPr>
            <p:nvPr/>
          </p:nvSpPr>
          <p:spPr bwMode="auto">
            <a:xfrm>
              <a:off x="5057" y="1275"/>
              <a:ext cx="3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solidFill>
                    <a:srgbClr val="FF0000"/>
                  </a:solidFill>
                </a:rPr>
                <a:t>overflow</a:t>
              </a:r>
            </a:p>
          </p:txBody>
        </p:sp>
      </p:grpSp>
      <p:grpSp>
        <p:nvGrpSpPr>
          <p:cNvPr id="15368" name="Group 8"/>
          <p:cNvGrpSpPr>
            <a:grpSpLocks/>
          </p:cNvGrpSpPr>
          <p:nvPr/>
        </p:nvGrpSpPr>
        <p:grpSpPr bwMode="auto">
          <a:xfrm>
            <a:off x="3995739" y="3210662"/>
            <a:ext cx="830262" cy="962757"/>
            <a:chOff x="3995930" y="3191670"/>
            <a:chExt cx="829830" cy="1043828"/>
          </a:xfrm>
        </p:grpSpPr>
        <p:grpSp>
          <p:nvGrpSpPr>
            <p:cNvPr id="15422" name="Group 101"/>
            <p:cNvGrpSpPr>
              <a:grpSpLocks/>
            </p:cNvGrpSpPr>
            <p:nvPr/>
          </p:nvGrpSpPr>
          <p:grpSpPr bwMode="auto">
            <a:xfrm>
              <a:off x="4065347" y="3191670"/>
              <a:ext cx="760413" cy="823912"/>
              <a:chOff x="3926" y="2045"/>
              <a:chExt cx="519" cy="519"/>
            </a:xfrm>
          </p:grpSpPr>
          <p:sp>
            <p:nvSpPr>
              <p:cNvPr id="15427" name="Text Box 102"/>
              <p:cNvSpPr txBox="1">
                <a:spLocks noChangeArrowheads="1"/>
              </p:cNvSpPr>
              <p:nvPr/>
            </p:nvSpPr>
            <p:spPr bwMode="auto">
              <a:xfrm rot="-5400000">
                <a:off x="3925" y="2247"/>
                <a:ext cx="519"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15428" name="Line 103"/>
              <p:cNvSpPr>
                <a:spLocks noChangeShapeType="1"/>
              </p:cNvSpPr>
              <p:nvPr/>
            </p:nvSpPr>
            <p:spPr bwMode="auto">
              <a:xfrm>
                <a:off x="3926" y="2304"/>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29" name="Rectangle 104"/>
              <p:cNvSpPr>
                <a:spLocks noChangeArrowheads="1"/>
              </p:cNvSpPr>
              <p:nvPr/>
            </p:nvSpPr>
            <p:spPr bwMode="auto">
              <a:xfrm>
                <a:off x="3926" y="216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30" name="Line 105"/>
              <p:cNvSpPr>
                <a:spLocks noChangeShapeType="1"/>
              </p:cNvSpPr>
              <p:nvPr/>
            </p:nvSpPr>
            <p:spPr bwMode="auto">
              <a:xfrm flipH="1">
                <a:off x="3954" y="227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31" name="Line 106"/>
              <p:cNvSpPr>
                <a:spLocks noChangeShapeType="1"/>
              </p:cNvSpPr>
              <p:nvPr/>
            </p:nvSpPr>
            <p:spPr bwMode="auto">
              <a:xfrm>
                <a:off x="4243" y="2304"/>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32" name="Rectangle 107"/>
              <p:cNvSpPr>
                <a:spLocks noChangeArrowheads="1"/>
              </p:cNvSpPr>
              <p:nvPr/>
            </p:nvSpPr>
            <p:spPr bwMode="auto">
              <a:xfrm>
                <a:off x="4243" y="216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33" name="Line 108"/>
              <p:cNvSpPr>
                <a:spLocks noChangeShapeType="1"/>
              </p:cNvSpPr>
              <p:nvPr/>
            </p:nvSpPr>
            <p:spPr bwMode="auto">
              <a:xfrm flipH="1">
                <a:off x="4271" y="227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423" name="Group 5"/>
            <p:cNvGrpSpPr>
              <a:grpSpLocks/>
            </p:cNvGrpSpPr>
            <p:nvPr/>
          </p:nvGrpSpPr>
          <p:grpSpPr bwMode="auto">
            <a:xfrm>
              <a:off x="3995930" y="3949700"/>
              <a:ext cx="502012" cy="285798"/>
              <a:chOff x="3995930" y="3949700"/>
              <a:chExt cx="502012" cy="285798"/>
            </a:xfrm>
          </p:grpSpPr>
          <p:sp>
            <p:nvSpPr>
              <p:cNvPr id="2" name="Isosceles Triangle 1"/>
              <p:cNvSpPr/>
              <p:nvPr/>
            </p:nvSpPr>
            <p:spPr>
              <a:xfrm>
                <a:off x="4392599" y="3949518"/>
                <a:ext cx="104721" cy="65140"/>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3" name="Freeform 2"/>
              <p:cNvSpPr/>
              <p:nvPr/>
            </p:nvSpPr>
            <p:spPr>
              <a:xfrm>
                <a:off x="4251384" y="4016247"/>
                <a:ext cx="193574" cy="141402"/>
              </a:xfrm>
              <a:custGeom>
                <a:avLst/>
                <a:gdLst>
                  <a:gd name="connsiteX0" fmla="*/ 0 w 234122"/>
                  <a:gd name="connsiteY0" fmla="*/ 141357 h 141357"/>
                  <a:gd name="connsiteX1" fmla="*/ 234122 w 234122"/>
                  <a:gd name="connsiteY1" fmla="*/ 141357 h 141357"/>
                  <a:gd name="connsiteX2" fmla="*/ 234122 w 234122"/>
                  <a:gd name="connsiteY2" fmla="*/ 0 h 141357"/>
                </a:gdLst>
                <a:ahLst/>
                <a:cxnLst>
                  <a:cxn ang="0">
                    <a:pos x="connsiteX0" y="connsiteY0"/>
                  </a:cxn>
                  <a:cxn ang="0">
                    <a:pos x="connsiteX1" y="connsiteY1"/>
                  </a:cxn>
                  <a:cxn ang="0">
                    <a:pos x="connsiteX2" y="connsiteY2"/>
                  </a:cxn>
                </a:cxnLst>
                <a:rect l="l" t="t" r="r" b="b"/>
                <a:pathLst>
                  <a:path w="234122" h="141357">
                    <a:moveTo>
                      <a:pt x="0" y="141357"/>
                    </a:moveTo>
                    <a:lnTo>
                      <a:pt x="234122" y="141357"/>
                    </a:lnTo>
                    <a:lnTo>
                      <a:pt x="234122" y="0"/>
                    </a:lnTo>
                  </a:path>
                </a:pathLst>
              </a:custGeom>
              <a:noFill/>
              <a:ln w="12700">
                <a:tailEnd type="non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5426" name="TextBox 3"/>
              <p:cNvSpPr txBox="1">
                <a:spLocks noChangeArrowheads="1"/>
              </p:cNvSpPr>
              <p:nvPr/>
            </p:nvSpPr>
            <p:spPr bwMode="auto">
              <a:xfrm>
                <a:off x="3995930" y="4049830"/>
                <a:ext cx="262682" cy="18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grpSp>
      </p:grpSp>
      <p:grpSp>
        <p:nvGrpSpPr>
          <p:cNvPr id="15369" name="Group 6"/>
          <p:cNvGrpSpPr>
            <a:grpSpLocks/>
          </p:cNvGrpSpPr>
          <p:nvPr/>
        </p:nvGrpSpPr>
        <p:grpSpPr bwMode="auto">
          <a:xfrm>
            <a:off x="5124450" y="4492869"/>
            <a:ext cx="1608138" cy="1560635"/>
            <a:chOff x="5124764" y="4581525"/>
            <a:chExt cx="1607824" cy="1690688"/>
          </a:xfrm>
        </p:grpSpPr>
        <p:sp>
          <p:nvSpPr>
            <p:cNvPr id="15391" name="Text Box 74"/>
            <p:cNvSpPr txBox="1">
              <a:spLocks noChangeArrowheads="1"/>
            </p:cNvSpPr>
            <p:nvPr/>
          </p:nvSpPr>
          <p:spPr bwMode="auto">
            <a:xfrm>
              <a:off x="5424000" y="4581525"/>
              <a:ext cx="1014046" cy="1279525"/>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Registers</a:t>
              </a:r>
            </a:p>
          </p:txBody>
        </p:sp>
        <p:sp>
          <p:nvSpPr>
            <p:cNvPr id="15392" name="Rectangle 75"/>
            <p:cNvSpPr>
              <a:spLocks noChangeArrowheads="1"/>
            </p:cNvSpPr>
            <p:nvPr/>
          </p:nvSpPr>
          <p:spPr bwMode="auto">
            <a:xfrm>
              <a:off x="5424000" y="4902200"/>
              <a:ext cx="422031"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15393" name="Rectangle 76"/>
            <p:cNvSpPr>
              <a:spLocks noChangeArrowheads="1"/>
            </p:cNvSpPr>
            <p:nvPr/>
          </p:nvSpPr>
          <p:spPr bwMode="auto">
            <a:xfrm>
              <a:off x="5466496" y="5173663"/>
              <a:ext cx="37953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15394" name="Line 77"/>
            <p:cNvSpPr>
              <a:spLocks noChangeShapeType="1"/>
            </p:cNvSpPr>
            <p:nvPr/>
          </p:nvSpPr>
          <p:spPr bwMode="auto">
            <a:xfrm>
              <a:off x="5170488" y="4992688"/>
              <a:ext cx="2535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5" name="Rectangle 78"/>
            <p:cNvSpPr>
              <a:spLocks noChangeArrowheads="1"/>
            </p:cNvSpPr>
            <p:nvPr/>
          </p:nvSpPr>
          <p:spPr bwMode="auto">
            <a:xfrm>
              <a:off x="6014550" y="4900613"/>
              <a:ext cx="37953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15396" name="Line 79"/>
            <p:cNvSpPr>
              <a:spLocks noChangeShapeType="1"/>
            </p:cNvSpPr>
            <p:nvPr/>
          </p:nvSpPr>
          <p:spPr bwMode="auto">
            <a:xfrm>
              <a:off x="5170488" y="5313363"/>
              <a:ext cx="2535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7" name="Line 80"/>
            <p:cNvSpPr>
              <a:spLocks noChangeShapeType="1"/>
            </p:cNvSpPr>
            <p:nvPr/>
          </p:nvSpPr>
          <p:spPr bwMode="auto">
            <a:xfrm>
              <a:off x="6436580" y="4992688"/>
              <a:ext cx="29600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8" name="Line 81"/>
            <p:cNvSpPr>
              <a:spLocks noChangeShapeType="1"/>
            </p:cNvSpPr>
            <p:nvPr/>
          </p:nvSpPr>
          <p:spPr bwMode="auto">
            <a:xfrm flipV="1">
              <a:off x="5847327" y="5861050"/>
              <a:ext cx="0" cy="228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9" name="Rectangle 82"/>
            <p:cNvSpPr>
              <a:spLocks noChangeArrowheads="1"/>
            </p:cNvSpPr>
            <p:nvPr/>
          </p:nvSpPr>
          <p:spPr bwMode="auto">
            <a:xfrm>
              <a:off x="5551319" y="6089650"/>
              <a:ext cx="58322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RegWrite</a:t>
              </a:r>
            </a:p>
          </p:txBody>
        </p:sp>
        <p:sp>
          <p:nvSpPr>
            <p:cNvPr id="15400" name="Line 83"/>
            <p:cNvSpPr>
              <a:spLocks noChangeShapeType="1"/>
            </p:cNvSpPr>
            <p:nvPr/>
          </p:nvSpPr>
          <p:spPr bwMode="auto">
            <a:xfrm>
              <a:off x="6436580" y="5357813"/>
              <a:ext cx="29600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1" name="Rectangle 84"/>
            <p:cNvSpPr>
              <a:spLocks noChangeArrowheads="1"/>
            </p:cNvSpPr>
            <p:nvPr/>
          </p:nvSpPr>
          <p:spPr bwMode="auto">
            <a:xfrm>
              <a:off x="6014550" y="5267325"/>
              <a:ext cx="37953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dirty="0" err="1"/>
                <a:t>BusB</a:t>
              </a:r>
              <a:endParaRPr lang="en-US" altLang="en-US" sz="923" dirty="0"/>
            </a:p>
          </p:txBody>
        </p:sp>
        <p:sp>
          <p:nvSpPr>
            <p:cNvPr id="15402" name="Line 85"/>
            <p:cNvSpPr>
              <a:spLocks noChangeShapeType="1"/>
            </p:cNvSpPr>
            <p:nvPr/>
          </p:nvSpPr>
          <p:spPr bwMode="auto">
            <a:xfrm>
              <a:off x="5170488" y="5632450"/>
              <a:ext cx="2535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3" name="Rectangle 86"/>
            <p:cNvSpPr>
              <a:spLocks noChangeArrowheads="1"/>
            </p:cNvSpPr>
            <p:nvPr/>
          </p:nvSpPr>
          <p:spPr bwMode="auto">
            <a:xfrm>
              <a:off x="5466496" y="5494338"/>
              <a:ext cx="37953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15404" name="Line 87"/>
            <p:cNvSpPr>
              <a:spLocks noChangeShapeType="1"/>
            </p:cNvSpPr>
            <p:nvPr/>
          </p:nvSpPr>
          <p:spPr bwMode="auto">
            <a:xfrm flipV="1">
              <a:off x="6225565" y="5861050"/>
              <a:ext cx="0" cy="3651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5" name="Line 88"/>
            <p:cNvSpPr>
              <a:spLocks noChangeShapeType="1"/>
            </p:cNvSpPr>
            <p:nvPr/>
          </p:nvSpPr>
          <p:spPr bwMode="auto">
            <a:xfrm flipH="1">
              <a:off x="5212984" y="4946650"/>
              <a:ext cx="42496"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06" name="Line 89"/>
            <p:cNvSpPr>
              <a:spLocks noChangeShapeType="1"/>
            </p:cNvSpPr>
            <p:nvPr/>
          </p:nvSpPr>
          <p:spPr bwMode="auto">
            <a:xfrm flipH="1">
              <a:off x="5212984" y="5265738"/>
              <a:ext cx="42496"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07" name="Line 90"/>
            <p:cNvSpPr>
              <a:spLocks noChangeShapeType="1"/>
            </p:cNvSpPr>
            <p:nvPr/>
          </p:nvSpPr>
          <p:spPr bwMode="auto">
            <a:xfrm flipH="1">
              <a:off x="5212984" y="5584825"/>
              <a:ext cx="42496"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08" name="Rectangle 91"/>
            <p:cNvSpPr>
              <a:spLocks noChangeArrowheads="1"/>
            </p:cNvSpPr>
            <p:nvPr/>
          </p:nvSpPr>
          <p:spPr bwMode="auto">
            <a:xfrm>
              <a:off x="5170488" y="4764088"/>
              <a:ext cx="12602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15409" name="Rectangle 92"/>
            <p:cNvSpPr>
              <a:spLocks noChangeArrowheads="1"/>
            </p:cNvSpPr>
            <p:nvPr/>
          </p:nvSpPr>
          <p:spPr bwMode="auto">
            <a:xfrm>
              <a:off x="5170488" y="5083175"/>
              <a:ext cx="12602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15410" name="Rectangle 93"/>
            <p:cNvSpPr>
              <a:spLocks noChangeArrowheads="1"/>
            </p:cNvSpPr>
            <p:nvPr/>
          </p:nvSpPr>
          <p:spPr bwMode="auto">
            <a:xfrm>
              <a:off x="5170488" y="5403850"/>
              <a:ext cx="12602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15411" name="Line 94"/>
            <p:cNvSpPr>
              <a:spLocks noChangeShapeType="1"/>
            </p:cNvSpPr>
            <p:nvPr/>
          </p:nvSpPr>
          <p:spPr bwMode="auto">
            <a:xfrm flipH="1">
              <a:off x="6479076" y="4946650"/>
              <a:ext cx="42496"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12" name="Rectangle 95"/>
            <p:cNvSpPr>
              <a:spLocks noChangeArrowheads="1"/>
            </p:cNvSpPr>
            <p:nvPr/>
          </p:nvSpPr>
          <p:spPr bwMode="auto">
            <a:xfrm>
              <a:off x="6438046" y="4764088"/>
              <a:ext cx="16705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13" name="Line 96"/>
            <p:cNvSpPr>
              <a:spLocks noChangeShapeType="1"/>
            </p:cNvSpPr>
            <p:nvPr/>
          </p:nvSpPr>
          <p:spPr bwMode="auto">
            <a:xfrm flipH="1">
              <a:off x="6477611" y="5311775"/>
              <a:ext cx="42496"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14" name="Rectangle 97"/>
            <p:cNvSpPr>
              <a:spLocks noChangeArrowheads="1"/>
            </p:cNvSpPr>
            <p:nvPr/>
          </p:nvSpPr>
          <p:spPr bwMode="auto">
            <a:xfrm>
              <a:off x="6436580" y="5129213"/>
              <a:ext cx="16705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15" name="Line 98"/>
            <p:cNvSpPr>
              <a:spLocks noChangeShapeType="1"/>
            </p:cNvSpPr>
            <p:nvPr/>
          </p:nvSpPr>
          <p:spPr bwMode="auto">
            <a:xfrm flipH="1">
              <a:off x="6183069" y="6089650"/>
              <a:ext cx="83527" cy="46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16" name="Rectangle 99"/>
            <p:cNvSpPr>
              <a:spLocks noChangeArrowheads="1"/>
            </p:cNvSpPr>
            <p:nvPr/>
          </p:nvSpPr>
          <p:spPr bwMode="auto">
            <a:xfrm>
              <a:off x="6266596" y="6043613"/>
              <a:ext cx="16705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17" name="Rectangle 100"/>
            <p:cNvSpPr>
              <a:spLocks noChangeArrowheads="1"/>
            </p:cNvSpPr>
            <p:nvPr/>
          </p:nvSpPr>
          <p:spPr bwMode="auto">
            <a:xfrm>
              <a:off x="6014550" y="5632450"/>
              <a:ext cx="37953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grpSp>
          <p:nvGrpSpPr>
            <p:cNvPr id="15418" name="Group 114"/>
            <p:cNvGrpSpPr>
              <a:grpSpLocks/>
            </p:cNvGrpSpPr>
            <p:nvPr/>
          </p:nvGrpSpPr>
          <p:grpSpPr bwMode="auto">
            <a:xfrm>
              <a:off x="5124764" y="5790887"/>
              <a:ext cx="502012" cy="285798"/>
              <a:chOff x="3995930" y="3949700"/>
              <a:chExt cx="502012" cy="285798"/>
            </a:xfrm>
          </p:grpSpPr>
          <p:sp>
            <p:nvSpPr>
              <p:cNvPr id="116" name="Isosceles Triangle 115"/>
              <p:cNvSpPr/>
              <p:nvPr/>
            </p:nvSpPr>
            <p:spPr>
              <a:xfrm>
                <a:off x="4392728" y="3950013"/>
                <a:ext cx="104755" cy="6508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7" name="Freeform 116"/>
              <p:cNvSpPr/>
              <p:nvPr/>
            </p:nvSpPr>
            <p:spPr>
              <a:xfrm>
                <a:off x="4251468" y="4016688"/>
                <a:ext cx="193637" cy="141288"/>
              </a:xfrm>
              <a:custGeom>
                <a:avLst/>
                <a:gdLst>
                  <a:gd name="connsiteX0" fmla="*/ 0 w 234122"/>
                  <a:gd name="connsiteY0" fmla="*/ 141357 h 141357"/>
                  <a:gd name="connsiteX1" fmla="*/ 234122 w 234122"/>
                  <a:gd name="connsiteY1" fmla="*/ 141357 h 141357"/>
                  <a:gd name="connsiteX2" fmla="*/ 234122 w 234122"/>
                  <a:gd name="connsiteY2" fmla="*/ 0 h 141357"/>
                </a:gdLst>
                <a:ahLst/>
                <a:cxnLst>
                  <a:cxn ang="0">
                    <a:pos x="connsiteX0" y="connsiteY0"/>
                  </a:cxn>
                  <a:cxn ang="0">
                    <a:pos x="connsiteX1" y="connsiteY1"/>
                  </a:cxn>
                  <a:cxn ang="0">
                    <a:pos x="connsiteX2" y="connsiteY2"/>
                  </a:cxn>
                </a:cxnLst>
                <a:rect l="l" t="t" r="r" b="b"/>
                <a:pathLst>
                  <a:path w="234122" h="141357">
                    <a:moveTo>
                      <a:pt x="0" y="141357"/>
                    </a:moveTo>
                    <a:lnTo>
                      <a:pt x="234122" y="141357"/>
                    </a:lnTo>
                    <a:lnTo>
                      <a:pt x="234122" y="0"/>
                    </a:lnTo>
                  </a:path>
                </a:pathLst>
              </a:custGeom>
              <a:noFill/>
              <a:ln w="12700">
                <a:tailEnd type="non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5421" name="TextBox 117"/>
              <p:cNvSpPr txBox="1">
                <a:spLocks noChangeArrowheads="1"/>
              </p:cNvSpPr>
              <p:nvPr/>
            </p:nvSpPr>
            <p:spPr bwMode="auto">
              <a:xfrm>
                <a:off x="3995930" y="4049830"/>
                <a:ext cx="262682" cy="18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grpSp>
      </p:grpSp>
      <p:grpSp>
        <p:nvGrpSpPr>
          <p:cNvPr id="15370" name="Group 7"/>
          <p:cNvGrpSpPr>
            <a:grpSpLocks/>
          </p:cNvGrpSpPr>
          <p:nvPr/>
        </p:nvGrpSpPr>
        <p:grpSpPr bwMode="auto">
          <a:xfrm>
            <a:off x="6945315" y="3065588"/>
            <a:ext cx="1622425" cy="1639766"/>
            <a:chOff x="6944691" y="3035300"/>
            <a:chExt cx="1623047" cy="1776267"/>
          </a:xfrm>
        </p:grpSpPr>
        <p:sp>
          <p:nvSpPr>
            <p:cNvPr id="15371" name="Text Box 5"/>
            <p:cNvSpPr txBox="1">
              <a:spLocks noChangeArrowheads="1"/>
            </p:cNvSpPr>
            <p:nvPr/>
          </p:nvSpPr>
          <p:spPr bwMode="auto">
            <a:xfrm>
              <a:off x="7259638" y="3035300"/>
              <a:ext cx="1012825" cy="1279525"/>
            </a:xfrm>
            <a:prstGeom prst="rect">
              <a:avLst/>
            </a:prstGeom>
            <a:solidFill>
              <a:srgbClr val="EAEAEA"/>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Data</a:t>
              </a:r>
            </a:p>
            <a:p>
              <a:pPr algn="ctr" eaLnBrk="1" hangingPunct="1"/>
              <a:r>
                <a:rPr lang="en-US" altLang="en-US" sz="1108" b="1"/>
                <a:t>Memory</a:t>
              </a:r>
            </a:p>
          </p:txBody>
        </p:sp>
        <p:sp>
          <p:nvSpPr>
            <p:cNvPr id="15372" name="Rectangle 6"/>
            <p:cNvSpPr>
              <a:spLocks noChangeArrowheads="1"/>
            </p:cNvSpPr>
            <p:nvPr/>
          </p:nvSpPr>
          <p:spPr bwMode="auto">
            <a:xfrm>
              <a:off x="7259638" y="3492500"/>
              <a:ext cx="5826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Address</a:t>
              </a:r>
            </a:p>
          </p:txBody>
        </p:sp>
        <p:sp>
          <p:nvSpPr>
            <p:cNvPr id="15373" name="Rectangle 7"/>
            <p:cNvSpPr>
              <a:spLocks noChangeArrowheads="1"/>
            </p:cNvSpPr>
            <p:nvPr/>
          </p:nvSpPr>
          <p:spPr bwMode="auto">
            <a:xfrm>
              <a:off x="7300913" y="3856038"/>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Data_in</a:t>
              </a:r>
            </a:p>
          </p:txBody>
        </p:sp>
        <p:sp>
          <p:nvSpPr>
            <p:cNvPr id="15374" name="Line 8"/>
            <p:cNvSpPr>
              <a:spLocks noChangeShapeType="1"/>
            </p:cNvSpPr>
            <p:nvPr/>
          </p:nvSpPr>
          <p:spPr bwMode="auto">
            <a:xfrm>
              <a:off x="6962775" y="3584575"/>
              <a:ext cx="2968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5" name="Rectangle 9"/>
            <p:cNvSpPr>
              <a:spLocks noChangeArrowheads="1"/>
            </p:cNvSpPr>
            <p:nvPr/>
          </p:nvSpPr>
          <p:spPr bwMode="auto">
            <a:xfrm>
              <a:off x="7596188" y="3673475"/>
              <a:ext cx="633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dirty="0" err="1"/>
                <a:t>Data_out</a:t>
              </a:r>
              <a:endParaRPr lang="en-US" altLang="en-US" sz="923" dirty="0"/>
            </a:p>
          </p:txBody>
        </p:sp>
        <p:sp>
          <p:nvSpPr>
            <p:cNvPr id="15376" name="Line 10"/>
            <p:cNvSpPr>
              <a:spLocks noChangeShapeType="1"/>
            </p:cNvSpPr>
            <p:nvPr/>
          </p:nvSpPr>
          <p:spPr bwMode="auto">
            <a:xfrm>
              <a:off x="6962775" y="3997325"/>
              <a:ext cx="2968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7" name="Line 11"/>
            <p:cNvSpPr>
              <a:spLocks noChangeShapeType="1"/>
            </p:cNvSpPr>
            <p:nvPr/>
          </p:nvSpPr>
          <p:spPr bwMode="auto">
            <a:xfrm>
              <a:off x="8270875" y="3811588"/>
              <a:ext cx="2968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8" name="Line 12"/>
            <p:cNvSpPr>
              <a:spLocks noChangeShapeType="1"/>
            </p:cNvSpPr>
            <p:nvPr/>
          </p:nvSpPr>
          <p:spPr bwMode="auto">
            <a:xfrm flipV="1">
              <a:off x="7692977" y="4314825"/>
              <a:ext cx="0" cy="228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9" name="Line 13"/>
            <p:cNvSpPr>
              <a:spLocks noChangeShapeType="1"/>
            </p:cNvSpPr>
            <p:nvPr/>
          </p:nvSpPr>
          <p:spPr bwMode="auto">
            <a:xfrm flipV="1">
              <a:off x="8160207" y="4314825"/>
              <a:ext cx="0" cy="228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80" name="Rectangle 14"/>
            <p:cNvSpPr>
              <a:spLocks noChangeArrowheads="1"/>
            </p:cNvSpPr>
            <p:nvPr/>
          </p:nvSpPr>
          <p:spPr bwMode="auto">
            <a:xfrm>
              <a:off x="7567564" y="4543424"/>
              <a:ext cx="315913" cy="268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solidFill>
                    <a:srgbClr val="FF0000"/>
                  </a:solidFill>
                </a:rPr>
                <a:t>Mem</a:t>
              </a:r>
            </a:p>
            <a:p>
              <a:r>
                <a:rPr lang="en-US" altLang="en-US" sz="923">
                  <a:solidFill>
                    <a:srgbClr val="FF0000"/>
                  </a:solidFill>
                </a:rPr>
                <a:t>Read</a:t>
              </a:r>
            </a:p>
          </p:txBody>
        </p:sp>
        <p:sp>
          <p:nvSpPr>
            <p:cNvPr id="15381" name="Rectangle 15"/>
            <p:cNvSpPr>
              <a:spLocks noChangeArrowheads="1"/>
            </p:cNvSpPr>
            <p:nvPr/>
          </p:nvSpPr>
          <p:spPr bwMode="auto">
            <a:xfrm>
              <a:off x="8000901" y="4543425"/>
              <a:ext cx="315554" cy="26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solidFill>
                    <a:srgbClr val="FF0000"/>
                  </a:solidFill>
                </a:rPr>
                <a:t>Mem</a:t>
              </a:r>
            </a:p>
            <a:p>
              <a:r>
                <a:rPr lang="en-US" altLang="en-US" sz="923">
                  <a:solidFill>
                    <a:srgbClr val="FF0000"/>
                  </a:solidFill>
                </a:rPr>
                <a:t>Write</a:t>
              </a:r>
            </a:p>
          </p:txBody>
        </p:sp>
        <p:sp>
          <p:nvSpPr>
            <p:cNvPr id="15382" name="Line 16"/>
            <p:cNvSpPr>
              <a:spLocks noChangeShapeType="1"/>
            </p:cNvSpPr>
            <p:nvPr/>
          </p:nvSpPr>
          <p:spPr bwMode="auto">
            <a:xfrm flipH="1">
              <a:off x="7004050" y="3536950"/>
              <a:ext cx="42863"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83" name="Rectangle 17"/>
            <p:cNvSpPr>
              <a:spLocks noChangeArrowheads="1"/>
            </p:cNvSpPr>
            <p:nvPr/>
          </p:nvSpPr>
          <p:spPr bwMode="auto">
            <a:xfrm>
              <a:off x="6962775" y="3354388"/>
              <a:ext cx="1666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384" name="Line 18"/>
            <p:cNvSpPr>
              <a:spLocks noChangeShapeType="1"/>
            </p:cNvSpPr>
            <p:nvPr/>
          </p:nvSpPr>
          <p:spPr bwMode="auto">
            <a:xfrm flipH="1">
              <a:off x="7007225" y="3949700"/>
              <a:ext cx="41275"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85" name="Rectangle 19"/>
            <p:cNvSpPr>
              <a:spLocks noChangeArrowheads="1"/>
            </p:cNvSpPr>
            <p:nvPr/>
          </p:nvSpPr>
          <p:spPr bwMode="auto">
            <a:xfrm>
              <a:off x="6965950" y="3767138"/>
              <a:ext cx="1666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386" name="Line 20"/>
            <p:cNvSpPr>
              <a:spLocks noChangeShapeType="1"/>
            </p:cNvSpPr>
            <p:nvPr/>
          </p:nvSpPr>
          <p:spPr bwMode="auto">
            <a:xfrm flipH="1">
              <a:off x="8313738" y="3765550"/>
              <a:ext cx="42863"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87" name="Rectangle 21"/>
            <p:cNvSpPr>
              <a:spLocks noChangeArrowheads="1"/>
            </p:cNvSpPr>
            <p:nvPr/>
          </p:nvSpPr>
          <p:spPr bwMode="auto">
            <a:xfrm>
              <a:off x="8272463" y="3582988"/>
              <a:ext cx="168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21" name="Isosceles Triangle 120"/>
            <p:cNvSpPr/>
            <p:nvPr/>
          </p:nvSpPr>
          <p:spPr>
            <a:xfrm>
              <a:off x="7341718" y="4249638"/>
              <a:ext cx="104815" cy="65082"/>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22" name="Freeform 121"/>
            <p:cNvSpPr/>
            <p:nvPr/>
          </p:nvSpPr>
          <p:spPr>
            <a:xfrm>
              <a:off x="7200376" y="4313133"/>
              <a:ext cx="193749" cy="141275"/>
            </a:xfrm>
            <a:custGeom>
              <a:avLst/>
              <a:gdLst>
                <a:gd name="connsiteX0" fmla="*/ 0 w 234122"/>
                <a:gd name="connsiteY0" fmla="*/ 141357 h 141357"/>
                <a:gd name="connsiteX1" fmla="*/ 234122 w 234122"/>
                <a:gd name="connsiteY1" fmla="*/ 141357 h 141357"/>
                <a:gd name="connsiteX2" fmla="*/ 234122 w 234122"/>
                <a:gd name="connsiteY2" fmla="*/ 0 h 141357"/>
              </a:gdLst>
              <a:ahLst/>
              <a:cxnLst>
                <a:cxn ang="0">
                  <a:pos x="connsiteX0" y="connsiteY0"/>
                </a:cxn>
                <a:cxn ang="0">
                  <a:pos x="connsiteX1" y="connsiteY1"/>
                </a:cxn>
                <a:cxn ang="0">
                  <a:pos x="connsiteX2" y="connsiteY2"/>
                </a:cxn>
              </a:cxnLst>
              <a:rect l="l" t="t" r="r" b="b"/>
              <a:pathLst>
                <a:path w="234122" h="141357">
                  <a:moveTo>
                    <a:pt x="0" y="141357"/>
                  </a:moveTo>
                  <a:lnTo>
                    <a:pt x="234122" y="141357"/>
                  </a:lnTo>
                  <a:lnTo>
                    <a:pt x="234122" y="0"/>
                  </a:lnTo>
                </a:path>
              </a:pathLst>
            </a:custGeom>
            <a:noFill/>
            <a:ln w="12700">
              <a:tailEnd type="non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5390" name="TextBox 122"/>
            <p:cNvSpPr txBox="1">
              <a:spLocks noChangeArrowheads="1"/>
            </p:cNvSpPr>
            <p:nvPr/>
          </p:nvSpPr>
          <p:spPr bwMode="auto">
            <a:xfrm>
              <a:off x="6944691" y="4342322"/>
              <a:ext cx="262682" cy="18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gr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16</a:t>
            </a:fld>
            <a:endParaRPr lang="en-US" altLang="en-US"/>
          </a:p>
        </p:txBody>
      </p:sp>
    </p:spTree>
    <p:custDataLst>
      <p:tags r:id="rId1"/>
    </p:custDataLst>
    <p:extLst>
      <p:ext uri="{BB962C8B-B14F-4D97-AF65-F5344CB8AC3E}">
        <p14:creationId xmlns:p14="http://schemas.microsoft.com/office/powerpoint/2010/main" val="11528553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57200" y="1489481"/>
            <a:ext cx="8229600" cy="4525963"/>
          </a:xfrm>
        </p:spPr>
        <p:txBody>
          <a:bodyPr/>
          <a:lstStyle/>
          <a:p>
            <a:pPr eaLnBrk="1" hangingPunct="1">
              <a:spcBef>
                <a:spcPct val="70000"/>
              </a:spcBef>
            </a:pPr>
            <a:r>
              <a:rPr lang="en-US" altLang="en-US" sz="2400" dirty="0" smtClean="0"/>
              <a:t>Register</a:t>
            </a:r>
          </a:p>
          <a:p>
            <a:pPr lvl="1" eaLnBrk="1" hangingPunct="1">
              <a:spcBef>
                <a:spcPct val="70000"/>
              </a:spcBef>
            </a:pPr>
            <a:r>
              <a:rPr lang="en-US" altLang="en-US" sz="2000" dirty="0" smtClean="0"/>
              <a:t>Similar to the D-type Flip-Flop</a:t>
            </a:r>
          </a:p>
          <a:p>
            <a:pPr eaLnBrk="1" hangingPunct="1">
              <a:spcBef>
                <a:spcPct val="70000"/>
              </a:spcBef>
            </a:pPr>
            <a:r>
              <a:rPr lang="en-US" altLang="en-US" sz="2400" dirty="0" smtClean="0"/>
              <a:t>n-bit input and output</a:t>
            </a:r>
          </a:p>
          <a:p>
            <a:pPr eaLnBrk="1" hangingPunct="1">
              <a:spcBef>
                <a:spcPct val="70000"/>
              </a:spcBef>
            </a:pPr>
            <a:r>
              <a:rPr lang="en-US" altLang="en-US" sz="2400" dirty="0" smtClean="0">
                <a:solidFill>
                  <a:srgbClr val="FF0000"/>
                </a:solidFill>
              </a:rPr>
              <a:t>Write Enable</a:t>
            </a:r>
            <a:r>
              <a:rPr lang="en-US" altLang="en-US" sz="2400" dirty="0" smtClean="0"/>
              <a:t> (WE):</a:t>
            </a:r>
          </a:p>
          <a:p>
            <a:pPr lvl="1" eaLnBrk="1" hangingPunct="1">
              <a:spcBef>
                <a:spcPct val="70000"/>
              </a:spcBef>
            </a:pPr>
            <a:r>
              <a:rPr lang="en-US" altLang="en-US" sz="2000" dirty="0" smtClean="0"/>
              <a:t>Enable / disable writing of register</a:t>
            </a:r>
          </a:p>
          <a:p>
            <a:pPr lvl="1" eaLnBrk="1" hangingPunct="1">
              <a:spcBef>
                <a:spcPct val="70000"/>
              </a:spcBef>
            </a:pPr>
            <a:r>
              <a:rPr lang="en-US" altLang="en-US" sz="2000" dirty="0" smtClean="0"/>
              <a:t>Negated  (0): </a:t>
            </a:r>
            <a:r>
              <a:rPr lang="en-US" altLang="en-US" sz="2000" dirty="0" err="1" smtClean="0"/>
              <a:t>Data_Out</a:t>
            </a:r>
            <a:r>
              <a:rPr lang="en-US" altLang="en-US" sz="2000" dirty="0" smtClean="0"/>
              <a:t> will not change</a:t>
            </a:r>
          </a:p>
          <a:p>
            <a:pPr lvl="1" eaLnBrk="1" hangingPunct="1">
              <a:spcBef>
                <a:spcPct val="70000"/>
              </a:spcBef>
            </a:pPr>
            <a:r>
              <a:rPr lang="en-US" altLang="en-US" sz="2000" dirty="0" smtClean="0"/>
              <a:t>Asserted (1): </a:t>
            </a:r>
            <a:r>
              <a:rPr lang="en-US" altLang="en-US" sz="2000" dirty="0" err="1" smtClean="0"/>
              <a:t>Data_Out</a:t>
            </a:r>
            <a:r>
              <a:rPr lang="en-US" altLang="en-US" sz="2000" dirty="0" smtClean="0"/>
              <a:t> will become </a:t>
            </a:r>
            <a:r>
              <a:rPr lang="en-US" altLang="en-US" sz="2000" dirty="0" err="1" smtClean="0"/>
              <a:t>Data_In</a:t>
            </a:r>
            <a:r>
              <a:rPr lang="en-US" altLang="en-US" sz="2000" dirty="0" smtClean="0"/>
              <a:t> </a:t>
            </a:r>
            <a:r>
              <a:rPr lang="en-US" altLang="en-US" sz="2000" dirty="0" smtClean="0">
                <a:solidFill>
                  <a:srgbClr val="FF0000"/>
                </a:solidFill>
              </a:rPr>
              <a:t>after clock edge</a:t>
            </a:r>
          </a:p>
          <a:p>
            <a:pPr eaLnBrk="1" hangingPunct="1">
              <a:spcBef>
                <a:spcPct val="70000"/>
              </a:spcBef>
            </a:pPr>
            <a:r>
              <a:rPr lang="en-US" altLang="en-US" sz="2400" dirty="0" smtClean="0"/>
              <a:t>Edge triggered Clocking</a:t>
            </a:r>
          </a:p>
          <a:p>
            <a:pPr lvl="1" eaLnBrk="1" hangingPunct="1">
              <a:spcBef>
                <a:spcPct val="70000"/>
              </a:spcBef>
            </a:pPr>
            <a:r>
              <a:rPr lang="en-US" altLang="en-US" sz="2000" dirty="0" smtClean="0"/>
              <a:t>Register output is modified at </a:t>
            </a:r>
            <a:r>
              <a:rPr lang="en-US" altLang="en-US" sz="2000" dirty="0" smtClean="0">
                <a:solidFill>
                  <a:srgbClr val="FF0000"/>
                </a:solidFill>
              </a:rPr>
              <a:t>clock edge</a:t>
            </a:r>
          </a:p>
        </p:txBody>
      </p:sp>
      <p:sp>
        <p:nvSpPr>
          <p:cNvPr id="16387" name="Rectangle 3"/>
          <p:cNvSpPr>
            <a:spLocks noGrp="1" noChangeArrowheads="1"/>
          </p:cNvSpPr>
          <p:nvPr>
            <p:ph type="title"/>
          </p:nvPr>
        </p:nvSpPr>
        <p:spPr>
          <a:xfrm>
            <a:off x="457200" y="158066"/>
            <a:ext cx="8229600" cy="1143000"/>
          </a:xfrm>
        </p:spPr>
        <p:txBody>
          <a:bodyPr/>
          <a:lstStyle/>
          <a:p>
            <a:pPr eaLnBrk="1" hangingPunct="1"/>
            <a:r>
              <a:rPr lang="en-US" altLang="en-US" sz="4000" dirty="0" smtClean="0"/>
              <a:t>Register Element</a:t>
            </a:r>
          </a:p>
        </p:txBody>
      </p:sp>
      <p:grpSp>
        <p:nvGrpSpPr>
          <p:cNvPr id="16388" name="Group 19"/>
          <p:cNvGrpSpPr>
            <a:grpSpLocks/>
          </p:cNvGrpSpPr>
          <p:nvPr/>
        </p:nvGrpSpPr>
        <p:grpSpPr bwMode="auto">
          <a:xfrm>
            <a:off x="4462463" y="1499092"/>
            <a:ext cx="4162425" cy="2438400"/>
            <a:chOff x="2675" y="1240"/>
            <a:chExt cx="2622" cy="1664"/>
          </a:xfrm>
        </p:grpSpPr>
        <p:sp>
          <p:nvSpPr>
            <p:cNvPr id="16390" name="Text Box 5"/>
            <p:cNvSpPr txBox="1">
              <a:spLocks noChangeArrowheads="1"/>
            </p:cNvSpPr>
            <p:nvPr/>
          </p:nvSpPr>
          <p:spPr bwMode="auto">
            <a:xfrm>
              <a:off x="3319" y="1872"/>
              <a:ext cx="1380" cy="422"/>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846"/>
                <a:t>Register</a:t>
              </a:r>
            </a:p>
          </p:txBody>
        </p:sp>
        <p:sp>
          <p:nvSpPr>
            <p:cNvPr id="16391" name="Line 7"/>
            <p:cNvSpPr>
              <a:spLocks noChangeShapeType="1"/>
            </p:cNvSpPr>
            <p:nvPr/>
          </p:nvSpPr>
          <p:spPr bwMode="auto">
            <a:xfrm flipH="1">
              <a:off x="3944" y="1613"/>
              <a:ext cx="10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Rectangle 8"/>
            <p:cNvSpPr>
              <a:spLocks noChangeArrowheads="1"/>
            </p:cNvSpPr>
            <p:nvPr/>
          </p:nvSpPr>
          <p:spPr bwMode="auto">
            <a:xfrm>
              <a:off x="3675" y="1240"/>
              <a:ext cx="6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77"/>
                <a:t>Data_In</a:t>
              </a:r>
            </a:p>
          </p:txBody>
        </p:sp>
        <p:sp>
          <p:nvSpPr>
            <p:cNvPr id="16393" name="Line 9"/>
            <p:cNvSpPr>
              <a:spLocks noChangeShapeType="1"/>
            </p:cNvSpPr>
            <p:nvPr/>
          </p:nvSpPr>
          <p:spPr bwMode="auto">
            <a:xfrm>
              <a:off x="3997" y="1498"/>
              <a:ext cx="0" cy="37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394" name="Line 10"/>
            <p:cNvSpPr>
              <a:spLocks noChangeShapeType="1"/>
            </p:cNvSpPr>
            <p:nvPr/>
          </p:nvSpPr>
          <p:spPr bwMode="auto">
            <a:xfrm>
              <a:off x="3997" y="2294"/>
              <a:ext cx="0" cy="3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395" name="Line 11"/>
            <p:cNvSpPr>
              <a:spLocks noChangeShapeType="1"/>
            </p:cNvSpPr>
            <p:nvPr/>
          </p:nvSpPr>
          <p:spPr bwMode="auto">
            <a:xfrm flipH="1">
              <a:off x="3944" y="2408"/>
              <a:ext cx="10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AutoShape 12"/>
            <p:cNvSpPr>
              <a:spLocks noChangeArrowheads="1"/>
            </p:cNvSpPr>
            <p:nvPr/>
          </p:nvSpPr>
          <p:spPr bwMode="auto">
            <a:xfrm rot="16200000" flipH="1">
              <a:off x="4601" y="2041"/>
              <a:ext cx="115" cy="82"/>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6397" name="Rectangle 13"/>
            <p:cNvSpPr>
              <a:spLocks noChangeArrowheads="1"/>
            </p:cNvSpPr>
            <p:nvPr/>
          </p:nvSpPr>
          <p:spPr bwMode="auto">
            <a:xfrm>
              <a:off x="4860" y="1979"/>
              <a:ext cx="43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77"/>
                <a:t>Clock</a:t>
              </a:r>
            </a:p>
          </p:txBody>
        </p:sp>
        <p:sp>
          <p:nvSpPr>
            <p:cNvPr id="16398" name="Line 14"/>
            <p:cNvSpPr>
              <a:spLocks noChangeShapeType="1"/>
            </p:cNvSpPr>
            <p:nvPr/>
          </p:nvSpPr>
          <p:spPr bwMode="auto">
            <a:xfrm>
              <a:off x="4699" y="2081"/>
              <a:ext cx="15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Rectangle 15"/>
            <p:cNvSpPr>
              <a:spLocks noChangeArrowheads="1"/>
            </p:cNvSpPr>
            <p:nvPr/>
          </p:nvSpPr>
          <p:spPr bwMode="auto">
            <a:xfrm>
              <a:off x="2675" y="1913"/>
              <a:ext cx="45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41031" rIns="0" bIns="41031"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77">
                  <a:solidFill>
                    <a:srgbClr val="FF0000"/>
                  </a:solidFill>
                </a:rPr>
                <a:t>Write</a:t>
              </a:r>
            </a:p>
            <a:p>
              <a:pPr algn="ctr"/>
              <a:r>
                <a:rPr lang="en-US" altLang="en-US" sz="1477">
                  <a:solidFill>
                    <a:srgbClr val="FF0000"/>
                  </a:solidFill>
                </a:rPr>
                <a:t>Enable</a:t>
              </a:r>
            </a:p>
          </p:txBody>
        </p:sp>
        <p:sp>
          <p:nvSpPr>
            <p:cNvPr id="16400" name="Rectangle 16"/>
            <p:cNvSpPr>
              <a:spLocks noChangeArrowheads="1"/>
            </p:cNvSpPr>
            <p:nvPr/>
          </p:nvSpPr>
          <p:spPr bwMode="auto">
            <a:xfrm>
              <a:off x="4039" y="1506"/>
              <a:ext cx="40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477"/>
                <a:t>n bits</a:t>
              </a:r>
            </a:p>
          </p:txBody>
        </p:sp>
        <p:sp>
          <p:nvSpPr>
            <p:cNvPr id="16401" name="Rectangle 17"/>
            <p:cNvSpPr>
              <a:spLocks noChangeArrowheads="1"/>
            </p:cNvSpPr>
            <p:nvPr/>
          </p:nvSpPr>
          <p:spPr bwMode="auto">
            <a:xfrm>
              <a:off x="3664" y="2692"/>
              <a:ext cx="6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77"/>
                <a:t>Data_Out</a:t>
              </a:r>
            </a:p>
          </p:txBody>
        </p:sp>
        <p:sp>
          <p:nvSpPr>
            <p:cNvPr id="16402" name="Rectangle 18"/>
            <p:cNvSpPr>
              <a:spLocks noChangeArrowheads="1"/>
            </p:cNvSpPr>
            <p:nvPr/>
          </p:nvSpPr>
          <p:spPr bwMode="auto">
            <a:xfrm>
              <a:off x="4039" y="2313"/>
              <a:ext cx="40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477"/>
                <a:t>n bits</a:t>
              </a:r>
            </a:p>
          </p:txBody>
        </p:sp>
        <p:sp>
          <p:nvSpPr>
            <p:cNvPr id="16403" name="Rectangle 15"/>
            <p:cNvSpPr>
              <a:spLocks noChangeArrowheads="1"/>
            </p:cNvSpPr>
            <p:nvPr/>
          </p:nvSpPr>
          <p:spPr bwMode="auto">
            <a:xfrm>
              <a:off x="3319" y="2002"/>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41031" rIns="0" bIns="41031"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WE</a:t>
              </a:r>
            </a:p>
          </p:txBody>
        </p:sp>
      </p:grpSp>
      <p:cxnSp>
        <p:nvCxnSpPr>
          <p:cNvPr id="24" name="Straight Arrow Connector 23"/>
          <p:cNvCxnSpPr/>
          <p:nvPr/>
        </p:nvCxnSpPr>
        <p:spPr>
          <a:xfrm>
            <a:off x="5192713" y="2754923"/>
            <a:ext cx="29210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17</a:t>
            </a:fld>
            <a:endParaRPr lang="en-US" altLang="en-US"/>
          </a:p>
        </p:txBody>
      </p:sp>
    </p:spTree>
    <p:custDataLst>
      <p:tags r:id="rId1"/>
    </p:custDataLst>
    <p:extLst>
      <p:ext uri="{BB962C8B-B14F-4D97-AF65-F5344CB8AC3E}">
        <p14:creationId xmlns:p14="http://schemas.microsoft.com/office/powerpoint/2010/main" val="28593455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457200" y="1150034"/>
            <a:ext cx="8229600" cy="5106572"/>
          </a:xfrm>
        </p:spPr>
        <p:txBody>
          <a:bodyPr/>
          <a:lstStyle/>
          <a:p>
            <a:pPr eaLnBrk="1" hangingPunct="1">
              <a:spcBef>
                <a:spcPct val="35000"/>
              </a:spcBef>
            </a:pPr>
            <a:r>
              <a:rPr lang="en-US" altLang="en-US" sz="2400" dirty="0" smtClean="0"/>
              <a:t>Register File consists of 31 × 32-bit registers</a:t>
            </a:r>
          </a:p>
          <a:p>
            <a:pPr lvl="1" eaLnBrk="1" hangingPunct="1">
              <a:spcBef>
                <a:spcPct val="35000"/>
              </a:spcBef>
            </a:pPr>
            <a:r>
              <a:rPr lang="en-US" altLang="en-US" sz="2000" dirty="0" err="1" smtClean="0">
                <a:solidFill>
                  <a:srgbClr val="FF0000"/>
                </a:solidFill>
              </a:rPr>
              <a:t>BusA</a:t>
            </a:r>
            <a:r>
              <a:rPr lang="en-US" altLang="en-US" sz="2000" dirty="0" smtClean="0"/>
              <a:t> and </a:t>
            </a:r>
            <a:r>
              <a:rPr lang="en-US" altLang="en-US" sz="2000" dirty="0" err="1" smtClean="0">
                <a:solidFill>
                  <a:srgbClr val="FF0000"/>
                </a:solidFill>
              </a:rPr>
              <a:t>BusB</a:t>
            </a:r>
            <a:r>
              <a:rPr lang="en-US" altLang="en-US" sz="2000" dirty="0" smtClean="0"/>
              <a:t>: 32-bit output busses for reading 2 registers</a:t>
            </a:r>
          </a:p>
          <a:p>
            <a:pPr lvl="1" eaLnBrk="1" hangingPunct="1">
              <a:spcBef>
                <a:spcPct val="35000"/>
              </a:spcBef>
            </a:pPr>
            <a:r>
              <a:rPr lang="en-US" altLang="en-US" sz="2000" dirty="0" err="1" smtClean="0">
                <a:solidFill>
                  <a:srgbClr val="FF0000"/>
                </a:solidFill>
              </a:rPr>
              <a:t>BusW</a:t>
            </a:r>
            <a:r>
              <a:rPr lang="en-US" altLang="en-US" sz="2000" dirty="0" smtClean="0"/>
              <a:t>: 32-bit input bus for writing a register when </a:t>
            </a:r>
            <a:r>
              <a:rPr lang="en-US" altLang="en-US" sz="2000" dirty="0" err="1" smtClean="0">
                <a:solidFill>
                  <a:srgbClr val="FF0000"/>
                </a:solidFill>
              </a:rPr>
              <a:t>RegWrite</a:t>
            </a:r>
            <a:r>
              <a:rPr lang="en-US" altLang="en-US" sz="2000" dirty="0" smtClean="0"/>
              <a:t> is 1</a:t>
            </a:r>
          </a:p>
          <a:p>
            <a:pPr lvl="1" eaLnBrk="1" hangingPunct="1">
              <a:spcBef>
                <a:spcPct val="35000"/>
              </a:spcBef>
            </a:pPr>
            <a:r>
              <a:rPr lang="en-US" altLang="en-US" sz="2000" dirty="0" smtClean="0"/>
              <a:t>Two registers read and one written in a cycle</a:t>
            </a:r>
          </a:p>
          <a:p>
            <a:pPr eaLnBrk="1" hangingPunct="1">
              <a:spcBef>
                <a:spcPct val="35000"/>
              </a:spcBef>
            </a:pPr>
            <a:r>
              <a:rPr lang="en-US" altLang="en-US" sz="2400" dirty="0" smtClean="0"/>
              <a:t>Registers are selected by:</a:t>
            </a:r>
          </a:p>
          <a:p>
            <a:pPr lvl="1" eaLnBrk="1" hangingPunct="1">
              <a:spcBef>
                <a:spcPct val="35000"/>
              </a:spcBef>
            </a:pPr>
            <a:r>
              <a:rPr lang="en-US" altLang="en-US" sz="2000" dirty="0" smtClean="0">
                <a:solidFill>
                  <a:srgbClr val="FF0000"/>
                </a:solidFill>
              </a:rPr>
              <a:t>RA</a:t>
            </a:r>
            <a:r>
              <a:rPr lang="en-US" altLang="en-US" sz="2000" dirty="0" smtClean="0"/>
              <a:t> selects register to be </a:t>
            </a:r>
            <a:r>
              <a:rPr lang="en-US" altLang="en-US" sz="2000" dirty="0" smtClean="0">
                <a:solidFill>
                  <a:srgbClr val="FF0000"/>
                </a:solidFill>
              </a:rPr>
              <a:t>read</a:t>
            </a:r>
            <a:r>
              <a:rPr lang="en-US" altLang="en-US" sz="2000" dirty="0" smtClean="0"/>
              <a:t> on </a:t>
            </a:r>
            <a:r>
              <a:rPr lang="en-US" altLang="en-US" sz="2000" dirty="0" err="1" smtClean="0">
                <a:solidFill>
                  <a:srgbClr val="FF0000"/>
                </a:solidFill>
              </a:rPr>
              <a:t>BusA</a:t>
            </a:r>
            <a:endParaRPr lang="en-US" altLang="en-US" sz="2000" dirty="0" smtClean="0">
              <a:solidFill>
                <a:srgbClr val="FF0000"/>
              </a:solidFill>
            </a:endParaRPr>
          </a:p>
          <a:p>
            <a:pPr lvl="1" eaLnBrk="1" hangingPunct="1">
              <a:spcBef>
                <a:spcPct val="35000"/>
              </a:spcBef>
            </a:pPr>
            <a:r>
              <a:rPr lang="en-US" altLang="en-US" sz="2000" dirty="0" smtClean="0">
                <a:solidFill>
                  <a:srgbClr val="FF0000"/>
                </a:solidFill>
              </a:rPr>
              <a:t>RB</a:t>
            </a:r>
            <a:r>
              <a:rPr lang="en-US" altLang="en-US" sz="2000" dirty="0" smtClean="0"/>
              <a:t> selects register to be </a:t>
            </a:r>
            <a:r>
              <a:rPr lang="en-US" altLang="en-US" sz="2000" dirty="0" smtClean="0">
                <a:solidFill>
                  <a:srgbClr val="FF0000"/>
                </a:solidFill>
              </a:rPr>
              <a:t>read</a:t>
            </a:r>
            <a:r>
              <a:rPr lang="en-US" altLang="en-US" sz="2000" dirty="0" smtClean="0"/>
              <a:t> on </a:t>
            </a:r>
            <a:r>
              <a:rPr lang="en-US" altLang="en-US" sz="2000" dirty="0" err="1" smtClean="0">
                <a:solidFill>
                  <a:srgbClr val="FF0000"/>
                </a:solidFill>
              </a:rPr>
              <a:t>BusB</a:t>
            </a:r>
            <a:endParaRPr lang="en-US" altLang="en-US" sz="2000" dirty="0" smtClean="0">
              <a:solidFill>
                <a:srgbClr val="FF0000"/>
              </a:solidFill>
            </a:endParaRPr>
          </a:p>
          <a:p>
            <a:pPr lvl="1" eaLnBrk="1" hangingPunct="1">
              <a:spcBef>
                <a:spcPct val="35000"/>
              </a:spcBef>
            </a:pPr>
            <a:r>
              <a:rPr lang="en-US" altLang="en-US" sz="2000" dirty="0" smtClean="0">
                <a:solidFill>
                  <a:srgbClr val="FF0000"/>
                </a:solidFill>
              </a:rPr>
              <a:t>RW</a:t>
            </a:r>
            <a:r>
              <a:rPr lang="en-US" altLang="en-US" sz="2000" dirty="0" smtClean="0"/>
              <a:t> selects the register to be  </a:t>
            </a:r>
            <a:r>
              <a:rPr lang="en-US" altLang="en-US" sz="2000" dirty="0" smtClean="0">
                <a:solidFill>
                  <a:srgbClr val="FF0000"/>
                </a:solidFill>
              </a:rPr>
              <a:t>written</a:t>
            </a:r>
            <a:endParaRPr lang="en-US" altLang="en-US" sz="2000" dirty="0" smtClean="0">
              <a:solidFill>
                <a:schemeClr val="accent2"/>
              </a:solidFill>
            </a:endParaRPr>
          </a:p>
          <a:p>
            <a:pPr eaLnBrk="1" hangingPunct="1">
              <a:spcBef>
                <a:spcPct val="35000"/>
              </a:spcBef>
            </a:pPr>
            <a:r>
              <a:rPr lang="en-US" altLang="en-US" sz="2400" dirty="0" smtClean="0"/>
              <a:t>Clock input</a:t>
            </a:r>
          </a:p>
          <a:p>
            <a:pPr lvl="1" eaLnBrk="1" hangingPunct="1">
              <a:spcBef>
                <a:spcPct val="35000"/>
              </a:spcBef>
            </a:pPr>
            <a:r>
              <a:rPr lang="en-US" altLang="en-US" sz="2000" dirty="0" smtClean="0"/>
              <a:t>The clock input is </a:t>
            </a:r>
            <a:r>
              <a:rPr lang="en-US" altLang="en-US" sz="2000" dirty="0" smtClean="0">
                <a:solidFill>
                  <a:srgbClr val="FF0000"/>
                </a:solidFill>
              </a:rPr>
              <a:t>used</a:t>
            </a:r>
            <a:r>
              <a:rPr lang="en-US" altLang="en-US" sz="2000" dirty="0" smtClean="0"/>
              <a:t> </a:t>
            </a:r>
            <a:r>
              <a:rPr lang="en-US" altLang="en-US" sz="2000" dirty="0" smtClean="0">
                <a:solidFill>
                  <a:srgbClr val="FF0000"/>
                </a:solidFill>
              </a:rPr>
              <a:t>ONLY during write</a:t>
            </a:r>
            <a:r>
              <a:rPr lang="en-US" altLang="en-US" sz="2000" dirty="0" smtClean="0"/>
              <a:t> operation</a:t>
            </a:r>
          </a:p>
          <a:p>
            <a:pPr lvl="1" eaLnBrk="1" hangingPunct="1">
              <a:spcBef>
                <a:spcPct val="35000"/>
              </a:spcBef>
            </a:pPr>
            <a:r>
              <a:rPr lang="en-US" altLang="en-US" sz="2000" dirty="0" smtClean="0"/>
              <a:t>During read, register file behaves as a </a:t>
            </a:r>
            <a:r>
              <a:rPr lang="en-US" altLang="en-US" sz="2000" dirty="0" smtClean="0">
                <a:solidFill>
                  <a:srgbClr val="FF0000"/>
                </a:solidFill>
              </a:rPr>
              <a:t>combinational logic</a:t>
            </a:r>
            <a:r>
              <a:rPr lang="en-US" altLang="en-US" sz="2000" dirty="0" smtClean="0"/>
              <a:t> block</a:t>
            </a:r>
          </a:p>
          <a:p>
            <a:pPr lvl="2" eaLnBrk="1" hangingPunct="1">
              <a:spcBef>
                <a:spcPct val="35000"/>
              </a:spcBef>
            </a:pPr>
            <a:r>
              <a:rPr lang="en-US" altLang="en-US" sz="1800" dirty="0" smtClean="0"/>
              <a:t>RA or RB valid =&gt; </a:t>
            </a:r>
            <a:r>
              <a:rPr lang="en-US" altLang="en-US" sz="1800" dirty="0" err="1" smtClean="0"/>
              <a:t>BusA</a:t>
            </a:r>
            <a:r>
              <a:rPr lang="en-US" altLang="en-US" sz="1800" dirty="0" smtClean="0"/>
              <a:t> or </a:t>
            </a:r>
            <a:r>
              <a:rPr lang="en-US" altLang="en-US" sz="1800" dirty="0" err="1" smtClean="0"/>
              <a:t>BusB</a:t>
            </a:r>
            <a:r>
              <a:rPr lang="en-US" altLang="en-US" sz="1800" dirty="0" smtClean="0"/>
              <a:t> valid after </a:t>
            </a:r>
            <a:r>
              <a:rPr lang="en-US" altLang="en-US" sz="1800" dirty="0" smtClean="0">
                <a:solidFill>
                  <a:srgbClr val="FF0000"/>
                </a:solidFill>
              </a:rPr>
              <a:t>access time</a:t>
            </a:r>
          </a:p>
        </p:txBody>
      </p:sp>
      <p:sp>
        <p:nvSpPr>
          <p:cNvPr id="17414" name="Rectangle 6"/>
          <p:cNvSpPr>
            <a:spLocks noGrp="1" noChangeArrowheads="1"/>
          </p:cNvSpPr>
          <p:nvPr>
            <p:ph type="title"/>
          </p:nvPr>
        </p:nvSpPr>
        <p:spPr>
          <a:xfrm>
            <a:off x="413081" y="81184"/>
            <a:ext cx="8229600" cy="1143000"/>
          </a:xfrm>
        </p:spPr>
        <p:txBody>
          <a:bodyPr/>
          <a:lstStyle/>
          <a:p>
            <a:pPr eaLnBrk="1" hangingPunct="1"/>
            <a:r>
              <a:rPr lang="en-US" altLang="en-US" dirty="0" smtClean="0"/>
              <a:t>MIPS Register File</a:t>
            </a:r>
          </a:p>
        </p:txBody>
      </p:sp>
      <p:grpSp>
        <p:nvGrpSpPr>
          <p:cNvPr id="17415" name="Group 38"/>
          <p:cNvGrpSpPr>
            <a:grpSpLocks/>
          </p:cNvGrpSpPr>
          <p:nvPr/>
        </p:nvGrpSpPr>
        <p:grpSpPr bwMode="auto">
          <a:xfrm>
            <a:off x="6551613" y="2664070"/>
            <a:ext cx="2068512" cy="2195146"/>
            <a:chOff x="3970" y="1670"/>
            <a:chExt cx="1303" cy="1498"/>
          </a:xfrm>
        </p:grpSpPr>
        <p:sp>
          <p:nvSpPr>
            <p:cNvPr id="17416" name="Text Box 8"/>
            <p:cNvSpPr txBox="1">
              <a:spLocks noChangeArrowheads="1"/>
            </p:cNvSpPr>
            <p:nvPr/>
          </p:nvSpPr>
          <p:spPr bwMode="auto">
            <a:xfrm>
              <a:off x="4130" y="1670"/>
              <a:ext cx="931" cy="1209"/>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pPr>
              <a:r>
                <a:rPr lang="en-US" altLang="en-US"/>
                <a:t>Register</a:t>
              </a:r>
            </a:p>
            <a:p>
              <a:pPr algn="ctr" eaLnBrk="1" hangingPunct="1">
                <a:spcBef>
                  <a:spcPct val="20000"/>
                </a:spcBef>
              </a:pPr>
              <a:r>
                <a:rPr lang="en-US" altLang="en-US"/>
                <a:t>File</a:t>
              </a:r>
              <a:endParaRPr lang="en-US" altLang="en-US" sz="1292"/>
            </a:p>
          </p:txBody>
        </p:sp>
        <p:sp>
          <p:nvSpPr>
            <p:cNvPr id="17417" name="Rectangle 9"/>
            <p:cNvSpPr>
              <a:spLocks noChangeArrowheads="1"/>
            </p:cNvSpPr>
            <p:nvPr/>
          </p:nvSpPr>
          <p:spPr bwMode="auto">
            <a:xfrm>
              <a:off x="4130" y="1988"/>
              <a:ext cx="2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dirty="0"/>
                <a:t> RA</a:t>
              </a:r>
            </a:p>
          </p:txBody>
        </p:sp>
        <p:sp>
          <p:nvSpPr>
            <p:cNvPr id="17418" name="Rectangle 10"/>
            <p:cNvSpPr>
              <a:spLocks noChangeArrowheads="1"/>
            </p:cNvSpPr>
            <p:nvPr/>
          </p:nvSpPr>
          <p:spPr bwMode="auto">
            <a:xfrm>
              <a:off x="4157" y="2159"/>
              <a:ext cx="2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17419" name="Line 11"/>
            <p:cNvSpPr>
              <a:spLocks noChangeShapeType="1"/>
            </p:cNvSpPr>
            <p:nvPr/>
          </p:nvSpPr>
          <p:spPr bwMode="auto">
            <a:xfrm>
              <a:off x="3970" y="2045"/>
              <a:ext cx="1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0" name="Rectangle 12"/>
            <p:cNvSpPr>
              <a:spLocks noChangeArrowheads="1"/>
            </p:cNvSpPr>
            <p:nvPr/>
          </p:nvSpPr>
          <p:spPr bwMode="auto">
            <a:xfrm>
              <a:off x="4795" y="1987"/>
              <a:ext cx="23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17421" name="Line 13"/>
            <p:cNvSpPr>
              <a:spLocks noChangeShapeType="1"/>
            </p:cNvSpPr>
            <p:nvPr/>
          </p:nvSpPr>
          <p:spPr bwMode="auto">
            <a:xfrm>
              <a:off x="3970" y="2247"/>
              <a:ext cx="1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2" name="Line 14"/>
            <p:cNvSpPr>
              <a:spLocks noChangeShapeType="1"/>
            </p:cNvSpPr>
            <p:nvPr/>
          </p:nvSpPr>
          <p:spPr bwMode="auto">
            <a:xfrm flipV="1">
              <a:off x="4396" y="2880"/>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3" name="Rectangle 15"/>
            <p:cNvSpPr>
              <a:spLocks noChangeArrowheads="1"/>
            </p:cNvSpPr>
            <p:nvPr/>
          </p:nvSpPr>
          <p:spPr bwMode="auto">
            <a:xfrm>
              <a:off x="4215" y="3053"/>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RegWrite</a:t>
              </a:r>
            </a:p>
          </p:txBody>
        </p:sp>
        <p:sp>
          <p:nvSpPr>
            <p:cNvPr id="17424" name="Rectangle 16"/>
            <p:cNvSpPr>
              <a:spLocks noChangeArrowheads="1"/>
            </p:cNvSpPr>
            <p:nvPr/>
          </p:nvSpPr>
          <p:spPr bwMode="auto">
            <a:xfrm>
              <a:off x="4795" y="2332"/>
              <a:ext cx="23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17425" name="Line 17"/>
            <p:cNvSpPr>
              <a:spLocks noChangeShapeType="1"/>
            </p:cNvSpPr>
            <p:nvPr/>
          </p:nvSpPr>
          <p:spPr bwMode="auto">
            <a:xfrm>
              <a:off x="3970" y="2448"/>
              <a:ext cx="1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6" name="Rectangle 18"/>
            <p:cNvSpPr>
              <a:spLocks noChangeArrowheads="1"/>
            </p:cNvSpPr>
            <p:nvPr/>
          </p:nvSpPr>
          <p:spPr bwMode="auto">
            <a:xfrm>
              <a:off x="4157" y="2361"/>
              <a:ext cx="2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17427" name="Line 19"/>
            <p:cNvSpPr>
              <a:spLocks noChangeShapeType="1"/>
            </p:cNvSpPr>
            <p:nvPr/>
          </p:nvSpPr>
          <p:spPr bwMode="auto">
            <a:xfrm flipV="1">
              <a:off x="4848" y="2880"/>
              <a:ext cx="0" cy="25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8" name="Line 20"/>
            <p:cNvSpPr>
              <a:spLocks noChangeShapeType="1"/>
            </p:cNvSpPr>
            <p:nvPr/>
          </p:nvSpPr>
          <p:spPr bwMode="auto">
            <a:xfrm flipH="1">
              <a:off x="3997" y="2016"/>
              <a:ext cx="27"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29" name="Line 21"/>
            <p:cNvSpPr>
              <a:spLocks noChangeShapeType="1"/>
            </p:cNvSpPr>
            <p:nvPr/>
          </p:nvSpPr>
          <p:spPr bwMode="auto">
            <a:xfrm flipH="1">
              <a:off x="3997" y="2217"/>
              <a:ext cx="27"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30" name="Line 22"/>
            <p:cNvSpPr>
              <a:spLocks noChangeShapeType="1"/>
            </p:cNvSpPr>
            <p:nvPr/>
          </p:nvSpPr>
          <p:spPr bwMode="auto">
            <a:xfrm flipH="1">
              <a:off x="3997" y="2418"/>
              <a:ext cx="27"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31" name="Rectangle 23"/>
            <p:cNvSpPr>
              <a:spLocks noChangeArrowheads="1"/>
            </p:cNvSpPr>
            <p:nvPr/>
          </p:nvSpPr>
          <p:spPr bwMode="auto">
            <a:xfrm>
              <a:off x="3970" y="1901"/>
              <a:ext cx="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17432" name="Rectangle 24"/>
            <p:cNvSpPr>
              <a:spLocks noChangeArrowheads="1"/>
            </p:cNvSpPr>
            <p:nvPr/>
          </p:nvSpPr>
          <p:spPr bwMode="auto">
            <a:xfrm>
              <a:off x="3970" y="2102"/>
              <a:ext cx="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17433" name="Rectangle 25"/>
            <p:cNvSpPr>
              <a:spLocks noChangeArrowheads="1"/>
            </p:cNvSpPr>
            <p:nvPr/>
          </p:nvSpPr>
          <p:spPr bwMode="auto">
            <a:xfrm>
              <a:off x="3970" y="2304"/>
              <a:ext cx="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17434" name="Line 26"/>
            <p:cNvSpPr>
              <a:spLocks noChangeShapeType="1"/>
            </p:cNvSpPr>
            <p:nvPr/>
          </p:nvSpPr>
          <p:spPr bwMode="auto">
            <a:xfrm flipV="1">
              <a:off x="5061" y="2044"/>
              <a:ext cx="21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5" name="Line 27"/>
            <p:cNvSpPr>
              <a:spLocks noChangeShapeType="1"/>
            </p:cNvSpPr>
            <p:nvPr/>
          </p:nvSpPr>
          <p:spPr bwMode="auto">
            <a:xfrm>
              <a:off x="5061" y="2390"/>
              <a:ext cx="21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6" name="Line 28"/>
            <p:cNvSpPr>
              <a:spLocks noChangeShapeType="1"/>
            </p:cNvSpPr>
            <p:nvPr/>
          </p:nvSpPr>
          <p:spPr bwMode="auto">
            <a:xfrm flipH="1">
              <a:off x="5113" y="2016"/>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37" name="Rectangle 29"/>
            <p:cNvSpPr>
              <a:spLocks noChangeArrowheads="1"/>
            </p:cNvSpPr>
            <p:nvPr/>
          </p:nvSpPr>
          <p:spPr bwMode="auto">
            <a:xfrm>
              <a:off x="5062" y="1901"/>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7438" name="Line 30"/>
            <p:cNvSpPr>
              <a:spLocks noChangeShapeType="1"/>
            </p:cNvSpPr>
            <p:nvPr/>
          </p:nvSpPr>
          <p:spPr bwMode="auto">
            <a:xfrm flipH="1">
              <a:off x="5113" y="2361"/>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39" name="Rectangle 31"/>
            <p:cNvSpPr>
              <a:spLocks noChangeArrowheads="1"/>
            </p:cNvSpPr>
            <p:nvPr/>
          </p:nvSpPr>
          <p:spPr bwMode="auto">
            <a:xfrm>
              <a:off x="5061" y="2246"/>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7440" name="Line 32"/>
            <p:cNvSpPr>
              <a:spLocks noChangeShapeType="1"/>
            </p:cNvSpPr>
            <p:nvPr/>
          </p:nvSpPr>
          <p:spPr bwMode="auto">
            <a:xfrm flipH="1">
              <a:off x="4821" y="3024"/>
              <a:ext cx="53" cy="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41" name="Rectangle 33"/>
            <p:cNvSpPr>
              <a:spLocks noChangeArrowheads="1"/>
            </p:cNvSpPr>
            <p:nvPr/>
          </p:nvSpPr>
          <p:spPr bwMode="auto">
            <a:xfrm>
              <a:off x="4874" y="2995"/>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7442" name="Rectangle 34"/>
            <p:cNvSpPr>
              <a:spLocks noChangeArrowheads="1"/>
            </p:cNvSpPr>
            <p:nvPr/>
          </p:nvSpPr>
          <p:spPr bwMode="auto">
            <a:xfrm>
              <a:off x="4715" y="2736"/>
              <a:ext cx="23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sp>
          <p:nvSpPr>
            <p:cNvPr id="17443" name="Rectangle 35"/>
            <p:cNvSpPr>
              <a:spLocks noChangeArrowheads="1"/>
            </p:cNvSpPr>
            <p:nvPr/>
          </p:nvSpPr>
          <p:spPr bwMode="auto">
            <a:xfrm>
              <a:off x="4210" y="2621"/>
              <a:ext cx="21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Clock</a:t>
              </a:r>
            </a:p>
          </p:txBody>
        </p:sp>
        <p:sp>
          <p:nvSpPr>
            <p:cNvPr id="17444" name="Line 36"/>
            <p:cNvSpPr>
              <a:spLocks noChangeShapeType="1"/>
            </p:cNvSpPr>
            <p:nvPr/>
          </p:nvSpPr>
          <p:spPr bwMode="auto">
            <a:xfrm>
              <a:off x="3970" y="2678"/>
              <a:ext cx="16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5" name="AutoShape 37"/>
            <p:cNvSpPr>
              <a:spLocks noChangeArrowheads="1"/>
            </p:cNvSpPr>
            <p:nvPr/>
          </p:nvSpPr>
          <p:spPr bwMode="auto">
            <a:xfrm rot="5400000">
              <a:off x="4099" y="2652"/>
              <a:ext cx="115" cy="53"/>
            </a:xfrm>
            <a:prstGeom prst="triangle">
              <a:avLst>
                <a:gd name="adj" fmla="val 50000"/>
              </a:avLst>
            </a:prstGeom>
            <a:solidFill>
              <a:schemeClr val="folHlink"/>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18</a:t>
            </a:fld>
            <a:endParaRPr lang="en-US" altLang="en-US"/>
          </a:p>
        </p:txBody>
      </p:sp>
    </p:spTree>
    <p:custDataLst>
      <p:tags r:id="rId1"/>
    </p:custDataLst>
    <p:extLst>
      <p:ext uri="{BB962C8B-B14F-4D97-AF65-F5344CB8AC3E}">
        <p14:creationId xmlns:p14="http://schemas.microsoft.com/office/powerpoint/2010/main" val="173575192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149"/>
          <p:cNvSpPr/>
          <p:nvPr/>
        </p:nvSpPr>
        <p:spPr>
          <a:xfrm>
            <a:off x="1728790" y="2294793"/>
            <a:ext cx="661987" cy="3194538"/>
          </a:xfrm>
          <a:custGeom>
            <a:avLst/>
            <a:gdLst>
              <a:gd name="connsiteX0" fmla="*/ 0 w 661988"/>
              <a:gd name="connsiteY0" fmla="*/ 1314450 h 1314450"/>
              <a:gd name="connsiteX1" fmla="*/ 485775 w 661988"/>
              <a:gd name="connsiteY1" fmla="*/ 1314450 h 1314450"/>
              <a:gd name="connsiteX2" fmla="*/ 485775 w 661988"/>
              <a:gd name="connsiteY2" fmla="*/ 0 h 1314450"/>
              <a:gd name="connsiteX3" fmla="*/ 661988 w 661988"/>
              <a:gd name="connsiteY3" fmla="*/ 0 h 1314450"/>
            </a:gdLst>
            <a:ahLst/>
            <a:cxnLst>
              <a:cxn ang="0">
                <a:pos x="connsiteX0" y="connsiteY0"/>
              </a:cxn>
              <a:cxn ang="0">
                <a:pos x="connsiteX1" y="connsiteY1"/>
              </a:cxn>
              <a:cxn ang="0">
                <a:pos x="connsiteX2" y="connsiteY2"/>
              </a:cxn>
              <a:cxn ang="0">
                <a:pos x="connsiteX3" y="connsiteY3"/>
              </a:cxn>
            </a:cxnLst>
            <a:rect l="l" t="t" r="r" b="b"/>
            <a:pathLst>
              <a:path w="661988" h="1314450">
                <a:moveTo>
                  <a:pt x="0" y="1314450"/>
                </a:moveTo>
                <a:lnTo>
                  <a:pt x="485775" y="1314450"/>
                </a:lnTo>
                <a:lnTo>
                  <a:pt x="485775" y="0"/>
                </a:lnTo>
                <a:lnTo>
                  <a:pt x="661988" y="0"/>
                </a:ln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8435" name="Freeform 108"/>
          <p:cNvSpPr>
            <a:spLocks/>
          </p:cNvSpPr>
          <p:nvPr/>
        </p:nvSpPr>
        <p:spPr bwMode="auto">
          <a:xfrm>
            <a:off x="1454150" y="1840526"/>
            <a:ext cx="1873250" cy="2858966"/>
          </a:xfrm>
          <a:custGeom>
            <a:avLst/>
            <a:gdLst>
              <a:gd name="T0" fmla="*/ 2147483647 w 1451"/>
              <a:gd name="T1" fmla="*/ 2147483647 h 1951"/>
              <a:gd name="T2" fmla="*/ 2147483647 w 1451"/>
              <a:gd name="T3" fmla="*/ 0 h 1951"/>
              <a:gd name="T4" fmla="*/ 2147483647 w 1451"/>
              <a:gd name="T5" fmla="*/ 0 h 1951"/>
              <a:gd name="T6" fmla="*/ 2147483647 w 1451"/>
              <a:gd name="T7" fmla="*/ 2147483647 h 1951"/>
              <a:gd name="T8" fmla="*/ 0 w 1451"/>
              <a:gd name="T9" fmla="*/ 2147483647 h 1951"/>
              <a:gd name="T10" fmla="*/ 0 60000 65536"/>
              <a:gd name="T11" fmla="*/ 0 60000 65536"/>
              <a:gd name="T12" fmla="*/ 0 60000 65536"/>
              <a:gd name="T13" fmla="*/ 0 60000 65536"/>
              <a:gd name="T14" fmla="*/ 0 60000 65536"/>
              <a:gd name="T15" fmla="*/ 0 w 1451"/>
              <a:gd name="T16" fmla="*/ 0 h 1951"/>
              <a:gd name="T17" fmla="*/ 1451 w 1451"/>
              <a:gd name="T18" fmla="*/ 1951 h 1951"/>
            </a:gdLst>
            <a:ahLst/>
            <a:cxnLst>
              <a:cxn ang="T10">
                <a:pos x="T0" y="T1"/>
              </a:cxn>
              <a:cxn ang="T11">
                <a:pos x="T2" y="T3"/>
              </a:cxn>
              <a:cxn ang="T12">
                <a:pos x="T4" y="T5"/>
              </a:cxn>
              <a:cxn ang="T13">
                <a:pos x="T6" y="T7"/>
              </a:cxn>
              <a:cxn ang="T14">
                <a:pos x="T8" y="T9"/>
              </a:cxn>
            </a:cxnLst>
            <a:rect l="T15" t="T16" r="T17" b="T18"/>
            <a:pathLst>
              <a:path w="1451" h="1951">
                <a:moveTo>
                  <a:pt x="1451" y="159"/>
                </a:moveTo>
                <a:lnTo>
                  <a:pt x="1451" y="0"/>
                </a:lnTo>
                <a:lnTo>
                  <a:pt x="249" y="0"/>
                </a:lnTo>
                <a:lnTo>
                  <a:pt x="249" y="1951"/>
                </a:lnTo>
                <a:lnTo>
                  <a:pt x="0" y="1951"/>
                </a:lnTo>
              </a:path>
            </a:pathLst>
          </a:custGeom>
          <a:noFill/>
          <a:ln w="57150">
            <a:solidFill>
              <a:schemeClr val="tx1"/>
            </a:solidFill>
            <a:round/>
            <a:headEnd type="triangle" w="sm" len="sm"/>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 name="Freeform 117"/>
          <p:cNvSpPr/>
          <p:nvPr/>
        </p:nvSpPr>
        <p:spPr>
          <a:xfrm>
            <a:off x="3327402" y="5156689"/>
            <a:ext cx="1711325" cy="169985"/>
          </a:xfrm>
          <a:custGeom>
            <a:avLst/>
            <a:gdLst>
              <a:gd name="connsiteX0" fmla="*/ 0 w 1719072"/>
              <a:gd name="connsiteY0" fmla="*/ 0 h 263347"/>
              <a:gd name="connsiteX1" fmla="*/ 0 w 1719072"/>
              <a:gd name="connsiteY1" fmla="*/ 263347 h 263347"/>
              <a:gd name="connsiteX2" fmla="*/ 1719072 w 1719072"/>
              <a:gd name="connsiteY2" fmla="*/ 263347 h 263347"/>
            </a:gdLst>
            <a:ahLst/>
            <a:cxnLst>
              <a:cxn ang="0">
                <a:pos x="connsiteX0" y="connsiteY0"/>
              </a:cxn>
              <a:cxn ang="0">
                <a:pos x="connsiteX1" y="connsiteY1"/>
              </a:cxn>
              <a:cxn ang="0">
                <a:pos x="connsiteX2" y="connsiteY2"/>
              </a:cxn>
            </a:cxnLst>
            <a:rect l="l" t="t" r="r" b="b"/>
            <a:pathLst>
              <a:path w="1719072" h="263347">
                <a:moveTo>
                  <a:pt x="0" y="0"/>
                </a:moveTo>
                <a:lnTo>
                  <a:pt x="0" y="263347"/>
                </a:lnTo>
                <a:lnTo>
                  <a:pt x="1719072" y="263347"/>
                </a:lnTo>
              </a:path>
            </a:pathLst>
          </a:custGeom>
          <a:ln w="50800">
            <a:tailEnd type="triangl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7" name="Freeform 116"/>
          <p:cNvSpPr/>
          <p:nvPr/>
        </p:nvSpPr>
        <p:spPr>
          <a:xfrm>
            <a:off x="3327402" y="3324958"/>
            <a:ext cx="1711325" cy="169985"/>
          </a:xfrm>
          <a:custGeom>
            <a:avLst/>
            <a:gdLst>
              <a:gd name="connsiteX0" fmla="*/ 0 w 1719072"/>
              <a:gd name="connsiteY0" fmla="*/ 0 h 263347"/>
              <a:gd name="connsiteX1" fmla="*/ 0 w 1719072"/>
              <a:gd name="connsiteY1" fmla="*/ 263347 h 263347"/>
              <a:gd name="connsiteX2" fmla="*/ 1719072 w 1719072"/>
              <a:gd name="connsiteY2" fmla="*/ 263347 h 263347"/>
            </a:gdLst>
            <a:ahLst/>
            <a:cxnLst>
              <a:cxn ang="0">
                <a:pos x="connsiteX0" y="connsiteY0"/>
              </a:cxn>
              <a:cxn ang="0">
                <a:pos x="connsiteX1" y="connsiteY1"/>
              </a:cxn>
              <a:cxn ang="0">
                <a:pos x="connsiteX2" y="connsiteY2"/>
              </a:cxn>
            </a:cxnLst>
            <a:rect l="l" t="t" r="r" b="b"/>
            <a:pathLst>
              <a:path w="1719072" h="263347">
                <a:moveTo>
                  <a:pt x="0" y="0"/>
                </a:moveTo>
                <a:lnTo>
                  <a:pt x="0" y="263347"/>
                </a:lnTo>
                <a:lnTo>
                  <a:pt x="1719072" y="263347"/>
                </a:lnTo>
              </a:path>
            </a:pathLst>
          </a:custGeom>
          <a:ln w="50800">
            <a:tailEnd type="triangl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6" name="Freeform 115"/>
          <p:cNvSpPr/>
          <p:nvPr/>
        </p:nvSpPr>
        <p:spPr>
          <a:xfrm>
            <a:off x="3327402" y="2324100"/>
            <a:ext cx="1711325" cy="169985"/>
          </a:xfrm>
          <a:custGeom>
            <a:avLst/>
            <a:gdLst>
              <a:gd name="connsiteX0" fmla="*/ 0 w 1719072"/>
              <a:gd name="connsiteY0" fmla="*/ 0 h 263347"/>
              <a:gd name="connsiteX1" fmla="*/ 0 w 1719072"/>
              <a:gd name="connsiteY1" fmla="*/ 263347 h 263347"/>
              <a:gd name="connsiteX2" fmla="*/ 1719072 w 1719072"/>
              <a:gd name="connsiteY2" fmla="*/ 263347 h 263347"/>
            </a:gdLst>
            <a:ahLst/>
            <a:cxnLst>
              <a:cxn ang="0">
                <a:pos x="connsiteX0" y="connsiteY0"/>
              </a:cxn>
              <a:cxn ang="0">
                <a:pos x="connsiteX1" y="connsiteY1"/>
              </a:cxn>
              <a:cxn ang="0">
                <a:pos x="connsiteX2" y="connsiteY2"/>
              </a:cxn>
            </a:cxnLst>
            <a:rect l="l" t="t" r="r" b="b"/>
            <a:pathLst>
              <a:path w="1719072" h="263347">
                <a:moveTo>
                  <a:pt x="0" y="0"/>
                </a:moveTo>
                <a:lnTo>
                  <a:pt x="0" y="263347"/>
                </a:lnTo>
                <a:lnTo>
                  <a:pt x="1719072" y="263347"/>
                </a:lnTo>
              </a:path>
            </a:pathLst>
          </a:custGeom>
          <a:ln w="50800">
            <a:tailEnd type="triangl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8439" name="Freeform 152"/>
          <p:cNvSpPr>
            <a:spLocks/>
          </p:cNvSpPr>
          <p:nvPr/>
        </p:nvSpPr>
        <p:spPr bwMode="auto">
          <a:xfrm>
            <a:off x="6802438" y="1932843"/>
            <a:ext cx="431800" cy="199292"/>
          </a:xfrm>
          <a:custGeom>
            <a:avLst/>
            <a:gdLst>
              <a:gd name="T0" fmla="*/ 2147483647 w 272"/>
              <a:gd name="T1" fmla="*/ 2147483647 h 136"/>
              <a:gd name="T2" fmla="*/ 0 w 272"/>
              <a:gd name="T3" fmla="*/ 2147483647 h 136"/>
              <a:gd name="T4" fmla="*/ 0 w 272"/>
              <a:gd name="T5" fmla="*/ 0 h 136"/>
              <a:gd name="T6" fmla="*/ 0 60000 65536"/>
              <a:gd name="T7" fmla="*/ 0 60000 65536"/>
              <a:gd name="T8" fmla="*/ 0 60000 65536"/>
              <a:gd name="T9" fmla="*/ 0 w 272"/>
              <a:gd name="T10" fmla="*/ 0 h 136"/>
              <a:gd name="T11" fmla="*/ 272 w 272"/>
              <a:gd name="T12" fmla="*/ 136 h 136"/>
            </a:gdLst>
            <a:ahLst/>
            <a:cxnLst>
              <a:cxn ang="T6">
                <a:pos x="T0" y="T1"/>
              </a:cxn>
              <a:cxn ang="T7">
                <a:pos x="T2" y="T3"/>
              </a:cxn>
              <a:cxn ang="T8">
                <a:pos x="T4" y="T5"/>
              </a:cxn>
            </a:cxnLst>
            <a:rect l="T9" t="T10" r="T11" b="T12"/>
            <a:pathLst>
              <a:path w="272" h="136">
                <a:moveTo>
                  <a:pt x="272" y="136"/>
                </a:moveTo>
                <a:lnTo>
                  <a:pt x="0" y="136"/>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0" name="Freeform 148"/>
          <p:cNvSpPr>
            <a:spLocks/>
          </p:cNvSpPr>
          <p:nvPr/>
        </p:nvSpPr>
        <p:spPr bwMode="auto">
          <a:xfrm>
            <a:off x="5075240" y="1932843"/>
            <a:ext cx="287337" cy="199292"/>
          </a:xfrm>
          <a:custGeom>
            <a:avLst/>
            <a:gdLst>
              <a:gd name="T0" fmla="*/ 2147483647 w 272"/>
              <a:gd name="T1" fmla="*/ 2147483647 h 136"/>
              <a:gd name="T2" fmla="*/ 0 w 272"/>
              <a:gd name="T3" fmla="*/ 2147483647 h 136"/>
              <a:gd name="T4" fmla="*/ 0 w 272"/>
              <a:gd name="T5" fmla="*/ 0 h 136"/>
              <a:gd name="T6" fmla="*/ 0 60000 65536"/>
              <a:gd name="T7" fmla="*/ 0 60000 65536"/>
              <a:gd name="T8" fmla="*/ 0 60000 65536"/>
              <a:gd name="T9" fmla="*/ 0 w 272"/>
              <a:gd name="T10" fmla="*/ 0 h 136"/>
              <a:gd name="T11" fmla="*/ 272 w 272"/>
              <a:gd name="T12" fmla="*/ 136 h 136"/>
            </a:gdLst>
            <a:ahLst/>
            <a:cxnLst>
              <a:cxn ang="T6">
                <a:pos x="T0" y="T1"/>
              </a:cxn>
              <a:cxn ang="T7">
                <a:pos x="T2" y="T3"/>
              </a:cxn>
              <a:cxn ang="T8">
                <a:pos x="T4" y="T5"/>
              </a:cxn>
            </a:cxnLst>
            <a:rect l="T9" t="T10" r="T11" b="T12"/>
            <a:pathLst>
              <a:path w="272" h="136">
                <a:moveTo>
                  <a:pt x="272" y="136"/>
                </a:moveTo>
                <a:lnTo>
                  <a:pt x="0" y="136"/>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1" name="Rectangle 2"/>
          <p:cNvSpPr>
            <a:spLocks noGrp="1" noChangeArrowheads="1"/>
          </p:cNvSpPr>
          <p:nvPr>
            <p:ph type="title"/>
          </p:nvPr>
        </p:nvSpPr>
        <p:spPr>
          <a:xfrm>
            <a:off x="455615" y="132918"/>
            <a:ext cx="8229600" cy="1143000"/>
          </a:xfrm>
        </p:spPr>
        <p:txBody>
          <a:bodyPr/>
          <a:lstStyle/>
          <a:p>
            <a:pPr eaLnBrk="1" hangingPunct="1"/>
            <a:r>
              <a:rPr lang="en-US" altLang="en-US" dirty="0" smtClean="0"/>
              <a:t>Details of the Register File</a:t>
            </a:r>
          </a:p>
        </p:txBody>
      </p:sp>
      <p:sp>
        <p:nvSpPr>
          <p:cNvPr id="18442" name="AutoShape 14"/>
          <p:cNvSpPr>
            <a:spLocks noChangeArrowheads="1"/>
          </p:cNvSpPr>
          <p:nvPr/>
        </p:nvSpPr>
        <p:spPr bwMode="auto">
          <a:xfrm rot="5400000">
            <a:off x="6727399" y="2803831"/>
            <a:ext cx="332643" cy="252412"/>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43" name="Freeform 33"/>
          <p:cNvSpPr>
            <a:spLocks/>
          </p:cNvSpPr>
          <p:nvPr/>
        </p:nvSpPr>
        <p:spPr bwMode="auto">
          <a:xfrm rot="5400000">
            <a:off x="5417834" y="1579626"/>
            <a:ext cx="430823" cy="2268538"/>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4" name="Text Box 39"/>
          <p:cNvSpPr txBox="1">
            <a:spLocks noChangeArrowheads="1"/>
          </p:cNvSpPr>
          <p:nvPr/>
        </p:nvSpPr>
        <p:spPr bwMode="auto">
          <a:xfrm>
            <a:off x="6300790" y="4592515"/>
            <a:ext cx="611187" cy="26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dirty="0" err="1">
                <a:solidFill>
                  <a:srgbClr val="0000FF"/>
                </a:solidFill>
              </a:rPr>
              <a:t>BusA</a:t>
            </a:r>
            <a:endParaRPr lang="en-US" altLang="en-US" dirty="0">
              <a:solidFill>
                <a:srgbClr val="0000FF"/>
              </a:solidFill>
            </a:endParaRPr>
          </a:p>
        </p:txBody>
      </p:sp>
      <p:sp>
        <p:nvSpPr>
          <p:cNvPr id="18445" name="AutoShape 110"/>
          <p:cNvSpPr>
            <a:spLocks noChangeArrowheads="1"/>
          </p:cNvSpPr>
          <p:nvPr/>
        </p:nvSpPr>
        <p:spPr bwMode="auto">
          <a:xfrm rot="5400000">
            <a:off x="4998611" y="2371545"/>
            <a:ext cx="332642" cy="252413"/>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46" name="Text Box 112"/>
          <p:cNvSpPr txBox="1">
            <a:spLocks noChangeArrowheads="1"/>
          </p:cNvSpPr>
          <p:nvPr/>
        </p:nvSpPr>
        <p:spPr bwMode="auto">
          <a:xfrm>
            <a:off x="7921625" y="5622685"/>
            <a:ext cx="611188"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dirty="0" err="1">
                <a:solidFill>
                  <a:srgbClr val="0000FF"/>
                </a:solidFill>
              </a:rPr>
              <a:t>BusB</a:t>
            </a:r>
            <a:endParaRPr lang="en-US" altLang="en-US" dirty="0">
              <a:solidFill>
                <a:srgbClr val="0000FF"/>
              </a:solidFill>
            </a:endParaRPr>
          </a:p>
        </p:txBody>
      </p:sp>
      <p:sp>
        <p:nvSpPr>
          <p:cNvPr id="18447" name="AutoShape 114"/>
          <p:cNvSpPr>
            <a:spLocks noChangeArrowheads="1"/>
          </p:cNvSpPr>
          <p:nvPr/>
        </p:nvSpPr>
        <p:spPr bwMode="auto">
          <a:xfrm rot="5400000">
            <a:off x="6727399" y="3800293"/>
            <a:ext cx="332643" cy="252412"/>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48" name="AutoShape 118"/>
          <p:cNvSpPr>
            <a:spLocks noChangeArrowheads="1"/>
          </p:cNvSpPr>
          <p:nvPr/>
        </p:nvSpPr>
        <p:spPr bwMode="auto">
          <a:xfrm rot="5400000">
            <a:off x="6727399" y="5629093"/>
            <a:ext cx="332643" cy="252412"/>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49" name="Freeform 122"/>
          <p:cNvSpPr>
            <a:spLocks/>
          </p:cNvSpPr>
          <p:nvPr/>
        </p:nvSpPr>
        <p:spPr bwMode="auto">
          <a:xfrm rot="5400000">
            <a:off x="5417834" y="2577553"/>
            <a:ext cx="430823" cy="2268538"/>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AutoShape 123"/>
          <p:cNvSpPr>
            <a:spLocks noChangeArrowheads="1"/>
          </p:cNvSpPr>
          <p:nvPr/>
        </p:nvSpPr>
        <p:spPr bwMode="auto">
          <a:xfrm rot="5400000">
            <a:off x="4998612" y="3369472"/>
            <a:ext cx="332643" cy="252413"/>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1" name="Freeform 125"/>
          <p:cNvSpPr>
            <a:spLocks/>
          </p:cNvSpPr>
          <p:nvPr/>
        </p:nvSpPr>
        <p:spPr bwMode="auto">
          <a:xfrm rot="5400000">
            <a:off x="5417834" y="4404888"/>
            <a:ext cx="430823" cy="2268538"/>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2" name="AutoShape 126"/>
          <p:cNvSpPr>
            <a:spLocks noChangeArrowheads="1"/>
          </p:cNvSpPr>
          <p:nvPr/>
        </p:nvSpPr>
        <p:spPr bwMode="auto">
          <a:xfrm rot="5400000">
            <a:off x="4998611" y="5196806"/>
            <a:ext cx="332642" cy="252413"/>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3" name="Freeform 38"/>
          <p:cNvSpPr>
            <a:spLocks/>
          </p:cNvSpPr>
          <p:nvPr/>
        </p:nvSpPr>
        <p:spPr bwMode="auto">
          <a:xfrm>
            <a:off x="6983413" y="2265485"/>
            <a:ext cx="360362" cy="3489081"/>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4" name="Line 140"/>
          <p:cNvSpPr>
            <a:spLocks noChangeShapeType="1"/>
          </p:cNvSpPr>
          <p:nvPr/>
        </p:nvSpPr>
        <p:spPr bwMode="auto">
          <a:xfrm flipH="1">
            <a:off x="5470525" y="1866900"/>
            <a:ext cx="0" cy="199292"/>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8455" name="Text Box 141"/>
          <p:cNvSpPr txBox="1">
            <a:spLocks noChangeArrowheads="1"/>
          </p:cNvSpPr>
          <p:nvPr/>
        </p:nvSpPr>
        <p:spPr bwMode="auto">
          <a:xfrm>
            <a:off x="5254627" y="1600200"/>
            <a:ext cx="431800" cy="26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"0"</a:t>
            </a:r>
          </a:p>
        </p:txBody>
      </p:sp>
      <p:sp>
        <p:nvSpPr>
          <p:cNvPr id="18456" name="AutoShape 142"/>
          <p:cNvSpPr>
            <a:spLocks noChangeArrowheads="1"/>
          </p:cNvSpPr>
          <p:nvPr/>
        </p:nvSpPr>
        <p:spPr bwMode="auto">
          <a:xfrm rot="10800000">
            <a:off x="7164388" y="2066195"/>
            <a:ext cx="360362" cy="232997"/>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7" name="Line 143"/>
          <p:cNvSpPr>
            <a:spLocks noChangeShapeType="1"/>
          </p:cNvSpPr>
          <p:nvPr/>
        </p:nvSpPr>
        <p:spPr bwMode="auto">
          <a:xfrm>
            <a:off x="7343775" y="2265484"/>
            <a:ext cx="0" cy="66382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Line 144"/>
          <p:cNvSpPr>
            <a:spLocks noChangeShapeType="1"/>
          </p:cNvSpPr>
          <p:nvPr/>
        </p:nvSpPr>
        <p:spPr bwMode="auto">
          <a:xfrm flipH="1">
            <a:off x="7343775" y="1866900"/>
            <a:ext cx="0" cy="199292"/>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8459" name="Text Box 145"/>
          <p:cNvSpPr txBox="1">
            <a:spLocks noChangeArrowheads="1"/>
          </p:cNvSpPr>
          <p:nvPr/>
        </p:nvSpPr>
        <p:spPr bwMode="auto">
          <a:xfrm>
            <a:off x="7127877" y="1600200"/>
            <a:ext cx="431800" cy="26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"0"</a:t>
            </a:r>
          </a:p>
        </p:txBody>
      </p:sp>
      <p:grpSp>
        <p:nvGrpSpPr>
          <p:cNvPr id="18460" name="Group 149"/>
          <p:cNvGrpSpPr>
            <a:grpSpLocks/>
          </p:cNvGrpSpPr>
          <p:nvPr/>
        </p:nvGrpSpPr>
        <p:grpSpPr bwMode="auto">
          <a:xfrm>
            <a:off x="4138615" y="1334966"/>
            <a:ext cx="1008062" cy="597877"/>
            <a:chOff x="3084" y="754"/>
            <a:chExt cx="635" cy="408"/>
          </a:xfrm>
        </p:grpSpPr>
        <p:sp>
          <p:nvSpPr>
            <p:cNvPr id="18537" name="Text Box 50"/>
            <p:cNvSpPr txBox="1">
              <a:spLocks noChangeArrowheads="1"/>
            </p:cNvSpPr>
            <p:nvPr/>
          </p:nvSpPr>
          <p:spPr bwMode="auto">
            <a:xfrm>
              <a:off x="3084" y="754"/>
              <a:ext cx="27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RA</a:t>
              </a:r>
            </a:p>
          </p:txBody>
        </p:sp>
        <p:sp>
          <p:nvSpPr>
            <p:cNvPr id="18538" name="Text Box 48"/>
            <p:cNvSpPr txBox="1">
              <a:spLocks noChangeArrowheads="1"/>
            </p:cNvSpPr>
            <p:nvPr/>
          </p:nvSpPr>
          <p:spPr bwMode="auto">
            <a:xfrm>
              <a:off x="3084" y="935"/>
              <a:ext cx="635" cy="227"/>
            </a:xfrm>
            <a:prstGeom prst="rect">
              <a:avLst/>
            </a:prstGeom>
            <a:solidFill>
              <a:srgbClr val="FFFF99"/>
            </a:solidFill>
            <a:ln w="1270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Decoder</a:t>
              </a:r>
            </a:p>
          </p:txBody>
        </p:sp>
        <p:sp>
          <p:nvSpPr>
            <p:cNvPr id="18539" name="Line 49"/>
            <p:cNvSpPr>
              <a:spLocks noChangeShapeType="1"/>
            </p:cNvSpPr>
            <p:nvPr/>
          </p:nvSpPr>
          <p:spPr bwMode="auto">
            <a:xfrm rot="5400000">
              <a:off x="3323" y="855"/>
              <a:ext cx="15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40" name="Line 57"/>
            <p:cNvSpPr>
              <a:spLocks noChangeShapeType="1"/>
            </p:cNvSpPr>
            <p:nvPr/>
          </p:nvSpPr>
          <p:spPr bwMode="auto">
            <a:xfrm rot="-5400000" flipH="1" flipV="1">
              <a:off x="3390" y="789"/>
              <a:ext cx="23"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 name="Text Box 60"/>
            <p:cNvSpPr txBox="1">
              <a:spLocks noChangeArrowheads="1"/>
            </p:cNvSpPr>
            <p:nvPr/>
          </p:nvSpPr>
          <p:spPr bwMode="auto">
            <a:xfrm>
              <a:off x="3447" y="754"/>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5</a:t>
              </a:r>
            </a:p>
          </p:txBody>
        </p:sp>
      </p:grpSp>
      <p:sp>
        <p:nvSpPr>
          <p:cNvPr id="18461" name="Freeform 134"/>
          <p:cNvSpPr>
            <a:spLocks/>
          </p:cNvSpPr>
          <p:nvPr/>
        </p:nvSpPr>
        <p:spPr bwMode="auto">
          <a:xfrm>
            <a:off x="4246563" y="1932845"/>
            <a:ext cx="900112" cy="3289788"/>
          </a:xfrm>
          <a:custGeom>
            <a:avLst/>
            <a:gdLst>
              <a:gd name="T0" fmla="*/ 0 w 567"/>
              <a:gd name="T1" fmla="*/ 0 h 2245"/>
              <a:gd name="T2" fmla="*/ 0 w 567"/>
              <a:gd name="T3" fmla="*/ 2147483647 h 2245"/>
              <a:gd name="T4" fmla="*/ 2147483647 w 567"/>
              <a:gd name="T5" fmla="*/ 2147483647 h 2245"/>
              <a:gd name="T6" fmla="*/ 2147483647 w 567"/>
              <a:gd name="T7" fmla="*/ 2147483647 h 2245"/>
              <a:gd name="T8" fmla="*/ 0 60000 65536"/>
              <a:gd name="T9" fmla="*/ 0 60000 65536"/>
              <a:gd name="T10" fmla="*/ 0 60000 65536"/>
              <a:gd name="T11" fmla="*/ 0 60000 65536"/>
              <a:gd name="T12" fmla="*/ 0 w 567"/>
              <a:gd name="T13" fmla="*/ 0 h 2245"/>
              <a:gd name="T14" fmla="*/ 567 w 567"/>
              <a:gd name="T15" fmla="*/ 2245 h 2245"/>
            </a:gdLst>
            <a:ahLst/>
            <a:cxnLst>
              <a:cxn ang="T8">
                <a:pos x="T0" y="T1"/>
              </a:cxn>
              <a:cxn ang="T9">
                <a:pos x="T2" y="T3"/>
              </a:cxn>
              <a:cxn ang="T10">
                <a:pos x="T4" y="T5"/>
              </a:cxn>
              <a:cxn ang="T11">
                <a:pos x="T6" y="T7"/>
              </a:cxn>
            </a:cxnLst>
            <a:rect l="T12" t="T13" r="T14" b="T15"/>
            <a:pathLst>
              <a:path w="567" h="2245">
                <a:moveTo>
                  <a:pt x="0" y="0"/>
                </a:moveTo>
                <a:lnTo>
                  <a:pt x="0" y="2087"/>
                </a:lnTo>
                <a:lnTo>
                  <a:pt x="567" y="2087"/>
                </a:lnTo>
                <a:lnTo>
                  <a:pt x="567" y="2245"/>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2" name="Freeform 135"/>
          <p:cNvSpPr>
            <a:spLocks/>
          </p:cNvSpPr>
          <p:nvPr/>
        </p:nvSpPr>
        <p:spPr bwMode="auto">
          <a:xfrm>
            <a:off x="4859338" y="1932846"/>
            <a:ext cx="287337" cy="1462454"/>
          </a:xfrm>
          <a:custGeom>
            <a:avLst/>
            <a:gdLst>
              <a:gd name="T0" fmla="*/ 2147483647 w 181"/>
              <a:gd name="T1" fmla="*/ 2147483647 h 998"/>
              <a:gd name="T2" fmla="*/ 2147483647 w 181"/>
              <a:gd name="T3" fmla="*/ 2147483647 h 998"/>
              <a:gd name="T4" fmla="*/ 0 w 181"/>
              <a:gd name="T5" fmla="*/ 2147483647 h 998"/>
              <a:gd name="T6" fmla="*/ 0 w 181"/>
              <a:gd name="T7" fmla="*/ 0 h 998"/>
              <a:gd name="T8" fmla="*/ 0 60000 65536"/>
              <a:gd name="T9" fmla="*/ 0 60000 65536"/>
              <a:gd name="T10" fmla="*/ 0 60000 65536"/>
              <a:gd name="T11" fmla="*/ 0 60000 65536"/>
              <a:gd name="T12" fmla="*/ 0 w 181"/>
              <a:gd name="T13" fmla="*/ 0 h 998"/>
              <a:gd name="T14" fmla="*/ 181 w 181"/>
              <a:gd name="T15" fmla="*/ 998 h 998"/>
            </a:gdLst>
            <a:ahLst/>
            <a:cxnLst>
              <a:cxn ang="T8">
                <a:pos x="T0" y="T1"/>
              </a:cxn>
              <a:cxn ang="T9">
                <a:pos x="T2" y="T3"/>
              </a:cxn>
              <a:cxn ang="T10">
                <a:pos x="T4" y="T5"/>
              </a:cxn>
              <a:cxn ang="T11">
                <a:pos x="T6" y="T7"/>
              </a:cxn>
            </a:cxnLst>
            <a:rect l="T12" t="T13" r="T14" b="T15"/>
            <a:pathLst>
              <a:path w="181" h="998">
                <a:moveTo>
                  <a:pt x="181" y="998"/>
                </a:moveTo>
                <a:lnTo>
                  <a:pt x="181" y="862"/>
                </a:lnTo>
                <a:lnTo>
                  <a:pt x="0" y="862"/>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3" name="Freeform 146"/>
          <p:cNvSpPr>
            <a:spLocks/>
          </p:cNvSpPr>
          <p:nvPr/>
        </p:nvSpPr>
        <p:spPr bwMode="auto">
          <a:xfrm>
            <a:off x="4965701" y="1932846"/>
            <a:ext cx="180975" cy="465992"/>
          </a:xfrm>
          <a:custGeom>
            <a:avLst/>
            <a:gdLst>
              <a:gd name="T0" fmla="*/ 0 w 114"/>
              <a:gd name="T1" fmla="*/ 0 h 318"/>
              <a:gd name="T2" fmla="*/ 0 w 114"/>
              <a:gd name="T3" fmla="*/ 2147483647 h 318"/>
              <a:gd name="T4" fmla="*/ 2147483647 w 114"/>
              <a:gd name="T5" fmla="*/ 2147483647 h 318"/>
              <a:gd name="T6" fmla="*/ 2147483647 w 114"/>
              <a:gd name="T7" fmla="*/ 2147483647 h 318"/>
              <a:gd name="T8" fmla="*/ 0 60000 65536"/>
              <a:gd name="T9" fmla="*/ 0 60000 65536"/>
              <a:gd name="T10" fmla="*/ 0 60000 65536"/>
              <a:gd name="T11" fmla="*/ 0 60000 65536"/>
              <a:gd name="T12" fmla="*/ 0 w 114"/>
              <a:gd name="T13" fmla="*/ 0 h 318"/>
              <a:gd name="T14" fmla="*/ 114 w 114"/>
              <a:gd name="T15" fmla="*/ 318 h 318"/>
            </a:gdLst>
            <a:ahLst/>
            <a:cxnLst>
              <a:cxn ang="T8">
                <a:pos x="T0" y="T1"/>
              </a:cxn>
              <a:cxn ang="T9">
                <a:pos x="T2" y="T3"/>
              </a:cxn>
              <a:cxn ang="T10">
                <a:pos x="T4" y="T5"/>
              </a:cxn>
              <a:cxn ang="T11">
                <a:pos x="T6" y="T7"/>
              </a:cxn>
            </a:cxnLst>
            <a:rect l="T12" t="T13" r="T14" b="T15"/>
            <a:pathLst>
              <a:path w="114" h="318">
                <a:moveTo>
                  <a:pt x="0" y="0"/>
                </a:moveTo>
                <a:lnTo>
                  <a:pt x="0" y="204"/>
                </a:lnTo>
                <a:lnTo>
                  <a:pt x="114" y="204"/>
                </a:lnTo>
                <a:lnTo>
                  <a:pt x="114" y="318"/>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8464" name="Group 153"/>
          <p:cNvGrpSpPr>
            <a:grpSpLocks/>
          </p:cNvGrpSpPr>
          <p:nvPr/>
        </p:nvGrpSpPr>
        <p:grpSpPr bwMode="auto">
          <a:xfrm>
            <a:off x="5867402" y="1334966"/>
            <a:ext cx="1008063" cy="597877"/>
            <a:chOff x="3084" y="754"/>
            <a:chExt cx="635" cy="408"/>
          </a:xfrm>
        </p:grpSpPr>
        <p:sp>
          <p:nvSpPr>
            <p:cNvPr id="18532" name="Text Box 154"/>
            <p:cNvSpPr txBox="1">
              <a:spLocks noChangeArrowheads="1"/>
            </p:cNvSpPr>
            <p:nvPr/>
          </p:nvSpPr>
          <p:spPr bwMode="auto">
            <a:xfrm>
              <a:off x="3084" y="754"/>
              <a:ext cx="27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RB</a:t>
              </a:r>
            </a:p>
          </p:txBody>
        </p:sp>
        <p:sp>
          <p:nvSpPr>
            <p:cNvPr id="18533" name="Text Box 155"/>
            <p:cNvSpPr txBox="1">
              <a:spLocks noChangeArrowheads="1"/>
            </p:cNvSpPr>
            <p:nvPr/>
          </p:nvSpPr>
          <p:spPr bwMode="auto">
            <a:xfrm>
              <a:off x="3084" y="935"/>
              <a:ext cx="635" cy="227"/>
            </a:xfrm>
            <a:prstGeom prst="rect">
              <a:avLst/>
            </a:prstGeom>
            <a:solidFill>
              <a:srgbClr val="FFFF99"/>
            </a:solidFill>
            <a:ln w="1270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Decoder</a:t>
              </a:r>
            </a:p>
          </p:txBody>
        </p:sp>
        <p:sp>
          <p:nvSpPr>
            <p:cNvPr id="18534" name="Line 156"/>
            <p:cNvSpPr>
              <a:spLocks noChangeShapeType="1"/>
            </p:cNvSpPr>
            <p:nvPr/>
          </p:nvSpPr>
          <p:spPr bwMode="auto">
            <a:xfrm rot="5400000">
              <a:off x="3323" y="855"/>
              <a:ext cx="15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35" name="Line 157"/>
            <p:cNvSpPr>
              <a:spLocks noChangeShapeType="1"/>
            </p:cNvSpPr>
            <p:nvPr/>
          </p:nvSpPr>
          <p:spPr bwMode="auto">
            <a:xfrm rot="-5400000" flipH="1" flipV="1">
              <a:off x="3390" y="789"/>
              <a:ext cx="23"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 name="Text Box 158"/>
            <p:cNvSpPr txBox="1">
              <a:spLocks noChangeArrowheads="1"/>
            </p:cNvSpPr>
            <p:nvPr/>
          </p:nvSpPr>
          <p:spPr bwMode="auto">
            <a:xfrm>
              <a:off x="3447" y="754"/>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5</a:t>
              </a:r>
            </a:p>
          </p:txBody>
        </p:sp>
      </p:grpSp>
      <p:sp>
        <p:nvSpPr>
          <p:cNvPr id="18465" name="Freeform 160"/>
          <p:cNvSpPr>
            <a:spLocks/>
          </p:cNvSpPr>
          <p:nvPr/>
        </p:nvSpPr>
        <p:spPr bwMode="auto">
          <a:xfrm>
            <a:off x="6586540" y="1932846"/>
            <a:ext cx="287337" cy="1894742"/>
          </a:xfrm>
          <a:custGeom>
            <a:avLst/>
            <a:gdLst>
              <a:gd name="T0" fmla="*/ 2147483647 w 181"/>
              <a:gd name="T1" fmla="*/ 2147483647 h 998"/>
              <a:gd name="T2" fmla="*/ 2147483647 w 181"/>
              <a:gd name="T3" fmla="*/ 2147483647 h 998"/>
              <a:gd name="T4" fmla="*/ 0 w 181"/>
              <a:gd name="T5" fmla="*/ 2147483647 h 998"/>
              <a:gd name="T6" fmla="*/ 0 w 181"/>
              <a:gd name="T7" fmla="*/ 0 h 998"/>
              <a:gd name="T8" fmla="*/ 0 60000 65536"/>
              <a:gd name="T9" fmla="*/ 0 60000 65536"/>
              <a:gd name="T10" fmla="*/ 0 60000 65536"/>
              <a:gd name="T11" fmla="*/ 0 60000 65536"/>
              <a:gd name="T12" fmla="*/ 0 w 181"/>
              <a:gd name="T13" fmla="*/ 0 h 998"/>
              <a:gd name="T14" fmla="*/ 181 w 181"/>
              <a:gd name="T15" fmla="*/ 998 h 998"/>
            </a:gdLst>
            <a:ahLst/>
            <a:cxnLst>
              <a:cxn ang="T8">
                <a:pos x="T0" y="T1"/>
              </a:cxn>
              <a:cxn ang="T9">
                <a:pos x="T2" y="T3"/>
              </a:cxn>
              <a:cxn ang="T10">
                <a:pos x="T4" y="T5"/>
              </a:cxn>
              <a:cxn ang="T11">
                <a:pos x="T6" y="T7"/>
              </a:cxn>
            </a:cxnLst>
            <a:rect l="T12" t="T13" r="T14" b="T15"/>
            <a:pathLst>
              <a:path w="181" h="998">
                <a:moveTo>
                  <a:pt x="181" y="998"/>
                </a:moveTo>
                <a:lnTo>
                  <a:pt x="181" y="862"/>
                </a:lnTo>
                <a:lnTo>
                  <a:pt x="0" y="862"/>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6" name="Freeform 161"/>
          <p:cNvSpPr>
            <a:spLocks/>
          </p:cNvSpPr>
          <p:nvPr/>
        </p:nvSpPr>
        <p:spPr bwMode="auto">
          <a:xfrm>
            <a:off x="6692902" y="1932843"/>
            <a:ext cx="182563" cy="896815"/>
          </a:xfrm>
          <a:custGeom>
            <a:avLst/>
            <a:gdLst>
              <a:gd name="T0" fmla="*/ 0 w 114"/>
              <a:gd name="T1" fmla="*/ 0 h 318"/>
              <a:gd name="T2" fmla="*/ 0 w 114"/>
              <a:gd name="T3" fmla="*/ 2147483647 h 318"/>
              <a:gd name="T4" fmla="*/ 2147483647 w 114"/>
              <a:gd name="T5" fmla="*/ 2147483647 h 318"/>
              <a:gd name="T6" fmla="*/ 2147483647 w 114"/>
              <a:gd name="T7" fmla="*/ 2147483647 h 318"/>
              <a:gd name="T8" fmla="*/ 0 60000 65536"/>
              <a:gd name="T9" fmla="*/ 0 60000 65536"/>
              <a:gd name="T10" fmla="*/ 0 60000 65536"/>
              <a:gd name="T11" fmla="*/ 0 60000 65536"/>
              <a:gd name="T12" fmla="*/ 0 w 114"/>
              <a:gd name="T13" fmla="*/ 0 h 318"/>
              <a:gd name="T14" fmla="*/ 114 w 114"/>
              <a:gd name="T15" fmla="*/ 318 h 318"/>
            </a:gdLst>
            <a:ahLst/>
            <a:cxnLst>
              <a:cxn ang="T8">
                <a:pos x="T0" y="T1"/>
              </a:cxn>
              <a:cxn ang="T9">
                <a:pos x="T2" y="T3"/>
              </a:cxn>
              <a:cxn ang="T10">
                <a:pos x="T4" y="T5"/>
              </a:cxn>
              <a:cxn ang="T11">
                <a:pos x="T6" y="T7"/>
              </a:cxn>
            </a:cxnLst>
            <a:rect l="T12" t="T13" r="T14" b="T15"/>
            <a:pathLst>
              <a:path w="114" h="318">
                <a:moveTo>
                  <a:pt x="0" y="0"/>
                </a:moveTo>
                <a:lnTo>
                  <a:pt x="0" y="204"/>
                </a:lnTo>
                <a:lnTo>
                  <a:pt x="114" y="204"/>
                </a:lnTo>
                <a:lnTo>
                  <a:pt x="114" y="318"/>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7" name="Text Box 4"/>
          <p:cNvSpPr txBox="1">
            <a:spLocks noChangeArrowheads="1"/>
          </p:cNvSpPr>
          <p:nvPr/>
        </p:nvSpPr>
        <p:spPr bwMode="auto">
          <a:xfrm>
            <a:off x="2787650" y="2074985"/>
            <a:ext cx="1098550" cy="265235"/>
          </a:xfrm>
          <a:prstGeom prst="rect">
            <a:avLst/>
          </a:prstGeom>
          <a:solidFill>
            <a:srgbClr val="99FF99"/>
          </a:solidFill>
          <a:ln w="12700">
            <a:solidFill>
              <a:schemeClr val="tx1"/>
            </a:solidFill>
            <a:miter lim="800000"/>
            <a:headEnd/>
            <a:tailEnd/>
          </a:ln>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R1</a:t>
            </a:r>
          </a:p>
        </p:txBody>
      </p:sp>
      <p:sp>
        <p:nvSpPr>
          <p:cNvPr id="18468" name="AutoShape 5"/>
          <p:cNvSpPr>
            <a:spLocks noChangeArrowheads="1"/>
          </p:cNvSpPr>
          <p:nvPr/>
        </p:nvSpPr>
        <p:spPr bwMode="auto">
          <a:xfrm rot="16200000" flipH="1">
            <a:off x="3766284" y="2152895"/>
            <a:ext cx="131885" cy="107950"/>
          </a:xfrm>
          <a:prstGeom prst="triangle">
            <a:avLst>
              <a:gd name="adj" fmla="val 50000"/>
            </a:avLst>
          </a:prstGeom>
          <a:solidFill>
            <a:srgbClr val="99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9" name="Text Box 11"/>
          <p:cNvSpPr txBox="1">
            <a:spLocks noChangeArrowheads="1"/>
          </p:cNvSpPr>
          <p:nvPr/>
        </p:nvSpPr>
        <p:spPr bwMode="auto">
          <a:xfrm>
            <a:off x="2787650" y="3071446"/>
            <a:ext cx="1098550" cy="265235"/>
          </a:xfrm>
          <a:prstGeom prst="rect">
            <a:avLst/>
          </a:prstGeom>
          <a:solidFill>
            <a:srgbClr val="99FF99"/>
          </a:solidFill>
          <a:ln w="12700">
            <a:solidFill>
              <a:schemeClr val="tx1"/>
            </a:solidFill>
            <a:miter lim="800000"/>
            <a:headEnd/>
            <a:tailEnd/>
          </a:ln>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R2</a:t>
            </a:r>
          </a:p>
        </p:txBody>
      </p:sp>
      <p:sp>
        <p:nvSpPr>
          <p:cNvPr id="18470" name="AutoShape 12"/>
          <p:cNvSpPr>
            <a:spLocks noChangeArrowheads="1"/>
          </p:cNvSpPr>
          <p:nvPr/>
        </p:nvSpPr>
        <p:spPr bwMode="auto">
          <a:xfrm rot="16200000" flipH="1">
            <a:off x="3766284" y="3149357"/>
            <a:ext cx="131885" cy="107950"/>
          </a:xfrm>
          <a:prstGeom prst="triangle">
            <a:avLst>
              <a:gd name="adj" fmla="val 50000"/>
            </a:avLst>
          </a:prstGeom>
          <a:solidFill>
            <a:srgbClr val="99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1" name="Text Box 16"/>
          <p:cNvSpPr txBox="1">
            <a:spLocks noChangeArrowheads="1"/>
          </p:cNvSpPr>
          <p:nvPr/>
        </p:nvSpPr>
        <p:spPr bwMode="auto">
          <a:xfrm>
            <a:off x="2787650" y="4901715"/>
            <a:ext cx="1098550" cy="265234"/>
          </a:xfrm>
          <a:prstGeom prst="rect">
            <a:avLst/>
          </a:prstGeom>
          <a:solidFill>
            <a:srgbClr val="99FF99"/>
          </a:solidFill>
          <a:ln w="12700">
            <a:solidFill>
              <a:schemeClr val="tx1"/>
            </a:solidFill>
            <a:miter lim="800000"/>
            <a:headEnd/>
            <a:tailEnd/>
          </a:ln>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R31</a:t>
            </a:r>
          </a:p>
        </p:txBody>
      </p:sp>
      <p:sp>
        <p:nvSpPr>
          <p:cNvPr id="18472" name="AutoShape 17"/>
          <p:cNvSpPr>
            <a:spLocks noChangeArrowheads="1"/>
          </p:cNvSpPr>
          <p:nvPr/>
        </p:nvSpPr>
        <p:spPr bwMode="auto">
          <a:xfrm rot="16200000" flipH="1">
            <a:off x="3766284" y="4979622"/>
            <a:ext cx="131885" cy="107950"/>
          </a:xfrm>
          <a:prstGeom prst="triangle">
            <a:avLst>
              <a:gd name="adj" fmla="val 50000"/>
            </a:avLst>
          </a:prstGeom>
          <a:solidFill>
            <a:srgbClr val="99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3" name="Freeform 43"/>
          <p:cNvSpPr>
            <a:spLocks/>
          </p:cNvSpPr>
          <p:nvPr/>
        </p:nvSpPr>
        <p:spPr bwMode="auto">
          <a:xfrm>
            <a:off x="1778002" y="2872154"/>
            <a:ext cx="1549400" cy="200758"/>
          </a:xfrm>
          <a:custGeom>
            <a:avLst/>
            <a:gdLst>
              <a:gd name="T0" fmla="*/ 0 w 953"/>
              <a:gd name="T1" fmla="*/ 0 h 114"/>
              <a:gd name="T2" fmla="*/ 2147483647 w 953"/>
              <a:gd name="T3" fmla="*/ 0 h 114"/>
              <a:gd name="T4" fmla="*/ 2147483647 w 953"/>
              <a:gd name="T5" fmla="*/ 2147483647 h 114"/>
              <a:gd name="T6" fmla="*/ 0 60000 65536"/>
              <a:gd name="T7" fmla="*/ 0 60000 65536"/>
              <a:gd name="T8" fmla="*/ 0 60000 65536"/>
              <a:gd name="T9" fmla="*/ 0 w 953"/>
              <a:gd name="T10" fmla="*/ 0 h 114"/>
              <a:gd name="T11" fmla="*/ 953 w 953"/>
              <a:gd name="T12" fmla="*/ 114 h 114"/>
            </a:gdLst>
            <a:ahLst/>
            <a:cxnLst>
              <a:cxn ang="T6">
                <a:pos x="T0" y="T1"/>
              </a:cxn>
              <a:cxn ang="T7">
                <a:pos x="T2" y="T3"/>
              </a:cxn>
              <a:cxn ang="T8">
                <a:pos x="T4" y="T5"/>
              </a:cxn>
            </a:cxnLst>
            <a:rect l="T9" t="T10" r="T11" b="T12"/>
            <a:pathLst>
              <a:path w="953" h="114">
                <a:moveTo>
                  <a:pt x="0" y="0"/>
                </a:moveTo>
                <a:lnTo>
                  <a:pt x="953" y="0"/>
                </a:lnTo>
                <a:lnTo>
                  <a:pt x="953" y="114"/>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4" name="Freeform 44"/>
          <p:cNvSpPr>
            <a:spLocks/>
          </p:cNvSpPr>
          <p:nvPr/>
        </p:nvSpPr>
        <p:spPr bwMode="auto">
          <a:xfrm>
            <a:off x="1778002" y="4700954"/>
            <a:ext cx="1549400" cy="200758"/>
          </a:xfrm>
          <a:custGeom>
            <a:avLst/>
            <a:gdLst>
              <a:gd name="T0" fmla="*/ 0 w 953"/>
              <a:gd name="T1" fmla="*/ 0 h 114"/>
              <a:gd name="T2" fmla="*/ 2147483647 w 953"/>
              <a:gd name="T3" fmla="*/ 0 h 114"/>
              <a:gd name="T4" fmla="*/ 2147483647 w 953"/>
              <a:gd name="T5" fmla="*/ 2147483647 h 114"/>
              <a:gd name="T6" fmla="*/ 0 60000 65536"/>
              <a:gd name="T7" fmla="*/ 0 60000 65536"/>
              <a:gd name="T8" fmla="*/ 0 60000 65536"/>
              <a:gd name="T9" fmla="*/ 0 w 953"/>
              <a:gd name="T10" fmla="*/ 0 h 114"/>
              <a:gd name="T11" fmla="*/ 953 w 953"/>
              <a:gd name="T12" fmla="*/ 114 h 114"/>
            </a:gdLst>
            <a:ahLst/>
            <a:cxnLst>
              <a:cxn ang="T6">
                <a:pos x="T0" y="T1"/>
              </a:cxn>
              <a:cxn ang="T7">
                <a:pos x="T2" y="T3"/>
              </a:cxn>
              <a:cxn ang="T8">
                <a:pos x="T4" y="T5"/>
              </a:cxn>
            </a:cxnLst>
            <a:rect l="T9" t="T10" r="T11" b="T12"/>
            <a:pathLst>
              <a:path w="953" h="114">
                <a:moveTo>
                  <a:pt x="0" y="0"/>
                </a:moveTo>
                <a:lnTo>
                  <a:pt x="953" y="0"/>
                </a:lnTo>
                <a:lnTo>
                  <a:pt x="953" y="114"/>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5" name="Text Box 45"/>
          <p:cNvSpPr txBox="1">
            <a:spLocks noChangeArrowheads="1"/>
          </p:cNvSpPr>
          <p:nvPr/>
        </p:nvSpPr>
        <p:spPr bwMode="auto">
          <a:xfrm>
            <a:off x="3578225" y="3851031"/>
            <a:ext cx="180975" cy="763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50000"/>
              </a:lnSpc>
            </a:pPr>
            <a:r>
              <a:rPr lang="en-US" altLang="en-US" sz="2585" b="1"/>
              <a:t>.</a:t>
            </a:r>
          </a:p>
          <a:p>
            <a:pPr algn="ctr" eaLnBrk="1" hangingPunct="1">
              <a:lnSpc>
                <a:spcPct val="50000"/>
              </a:lnSpc>
            </a:pPr>
            <a:r>
              <a:rPr lang="en-US" altLang="en-US" sz="2585" b="1"/>
              <a:t>.</a:t>
            </a:r>
          </a:p>
          <a:p>
            <a:pPr algn="ctr" eaLnBrk="1" hangingPunct="1">
              <a:lnSpc>
                <a:spcPct val="50000"/>
              </a:lnSpc>
            </a:pPr>
            <a:r>
              <a:rPr lang="en-US" altLang="en-US" sz="2585" b="1"/>
              <a:t>.</a:t>
            </a:r>
          </a:p>
        </p:txBody>
      </p:sp>
      <p:sp>
        <p:nvSpPr>
          <p:cNvPr id="18476" name="Text Box 46"/>
          <p:cNvSpPr txBox="1">
            <a:spLocks noChangeArrowheads="1"/>
          </p:cNvSpPr>
          <p:nvPr/>
        </p:nvSpPr>
        <p:spPr bwMode="auto">
          <a:xfrm>
            <a:off x="735013" y="4566139"/>
            <a:ext cx="755650" cy="26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BusW</a:t>
            </a:r>
          </a:p>
        </p:txBody>
      </p:sp>
      <p:sp>
        <p:nvSpPr>
          <p:cNvPr id="18477" name="Text Box 54"/>
          <p:cNvSpPr txBox="1">
            <a:spLocks noChangeArrowheads="1"/>
          </p:cNvSpPr>
          <p:nvPr/>
        </p:nvSpPr>
        <p:spPr bwMode="auto">
          <a:xfrm rot="-5400000">
            <a:off x="554832" y="3272265"/>
            <a:ext cx="1295400" cy="360363"/>
          </a:xfrm>
          <a:prstGeom prst="rect">
            <a:avLst/>
          </a:prstGeom>
          <a:solidFill>
            <a:srgbClr val="FFFF99"/>
          </a:solidFill>
          <a:ln w="1270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Decoder</a:t>
            </a:r>
          </a:p>
        </p:txBody>
      </p:sp>
      <p:sp>
        <p:nvSpPr>
          <p:cNvPr id="18478" name="Line 55"/>
          <p:cNvSpPr>
            <a:spLocks noChangeShapeType="1"/>
          </p:cNvSpPr>
          <p:nvPr/>
        </p:nvSpPr>
        <p:spPr bwMode="auto">
          <a:xfrm>
            <a:off x="627065" y="3436327"/>
            <a:ext cx="3952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9" name="Text Box 56"/>
          <p:cNvSpPr txBox="1">
            <a:spLocks noChangeArrowheads="1"/>
          </p:cNvSpPr>
          <p:nvPr/>
        </p:nvSpPr>
        <p:spPr bwMode="auto">
          <a:xfrm>
            <a:off x="519115" y="3069985"/>
            <a:ext cx="466725"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RW</a:t>
            </a:r>
          </a:p>
        </p:txBody>
      </p:sp>
      <p:sp>
        <p:nvSpPr>
          <p:cNvPr id="18480" name="Line 59"/>
          <p:cNvSpPr>
            <a:spLocks noChangeShapeType="1"/>
          </p:cNvSpPr>
          <p:nvPr/>
        </p:nvSpPr>
        <p:spPr bwMode="auto">
          <a:xfrm flipH="1">
            <a:off x="769938" y="3368919"/>
            <a:ext cx="36512"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1" name="Text Box 62"/>
          <p:cNvSpPr txBox="1">
            <a:spLocks noChangeArrowheads="1"/>
          </p:cNvSpPr>
          <p:nvPr/>
        </p:nvSpPr>
        <p:spPr bwMode="auto">
          <a:xfrm>
            <a:off x="661990" y="3503738"/>
            <a:ext cx="214312"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5</a:t>
            </a:r>
          </a:p>
        </p:txBody>
      </p:sp>
      <p:sp>
        <p:nvSpPr>
          <p:cNvPr id="18482" name="AutoShape 63"/>
          <p:cNvSpPr>
            <a:spLocks noChangeArrowheads="1"/>
          </p:cNvSpPr>
          <p:nvPr/>
        </p:nvSpPr>
        <p:spPr bwMode="auto">
          <a:xfrm>
            <a:off x="2390777" y="3069984"/>
            <a:ext cx="252413" cy="266700"/>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3" name="Line 64"/>
          <p:cNvSpPr>
            <a:spLocks noChangeShapeType="1"/>
          </p:cNvSpPr>
          <p:nvPr/>
        </p:nvSpPr>
        <p:spPr bwMode="auto">
          <a:xfrm>
            <a:off x="2643190" y="3203331"/>
            <a:ext cx="1428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4" name="Line 66"/>
          <p:cNvSpPr>
            <a:spLocks noChangeShapeType="1"/>
          </p:cNvSpPr>
          <p:nvPr/>
        </p:nvSpPr>
        <p:spPr bwMode="auto">
          <a:xfrm>
            <a:off x="1382713" y="3103685"/>
            <a:ext cx="100806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5" name="Line 67"/>
          <p:cNvSpPr>
            <a:spLocks noChangeShapeType="1"/>
          </p:cNvSpPr>
          <p:nvPr/>
        </p:nvSpPr>
        <p:spPr bwMode="auto">
          <a:xfrm>
            <a:off x="2211390" y="3302977"/>
            <a:ext cx="179387" cy="0"/>
          </a:xfrm>
          <a:prstGeom prst="line">
            <a:avLst/>
          </a:prstGeom>
          <a:noFill/>
          <a:ln w="12700">
            <a:solidFill>
              <a:schemeClr val="tx1"/>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18486" name="AutoShape 79"/>
          <p:cNvSpPr>
            <a:spLocks noChangeArrowheads="1"/>
          </p:cNvSpPr>
          <p:nvPr/>
        </p:nvSpPr>
        <p:spPr bwMode="auto">
          <a:xfrm>
            <a:off x="2390777" y="2072057"/>
            <a:ext cx="252413" cy="266700"/>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7" name="Line 80"/>
          <p:cNvSpPr>
            <a:spLocks noChangeShapeType="1"/>
          </p:cNvSpPr>
          <p:nvPr/>
        </p:nvSpPr>
        <p:spPr bwMode="auto">
          <a:xfrm>
            <a:off x="2643190" y="2205404"/>
            <a:ext cx="1428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8" name="AutoShape 85"/>
          <p:cNvSpPr>
            <a:spLocks noChangeArrowheads="1"/>
          </p:cNvSpPr>
          <p:nvPr/>
        </p:nvSpPr>
        <p:spPr bwMode="auto">
          <a:xfrm>
            <a:off x="2390777" y="4898784"/>
            <a:ext cx="252413" cy="266700"/>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9" name="Line 86"/>
          <p:cNvSpPr>
            <a:spLocks noChangeShapeType="1"/>
          </p:cNvSpPr>
          <p:nvPr/>
        </p:nvSpPr>
        <p:spPr bwMode="auto">
          <a:xfrm>
            <a:off x="2643190" y="5032131"/>
            <a:ext cx="1428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0" name="Line 89"/>
          <p:cNvSpPr>
            <a:spLocks noChangeShapeType="1"/>
          </p:cNvSpPr>
          <p:nvPr/>
        </p:nvSpPr>
        <p:spPr bwMode="auto">
          <a:xfrm>
            <a:off x="2211390" y="5131777"/>
            <a:ext cx="179387" cy="0"/>
          </a:xfrm>
          <a:prstGeom prst="line">
            <a:avLst/>
          </a:prstGeom>
          <a:noFill/>
          <a:ln w="12700">
            <a:solidFill>
              <a:schemeClr val="tx1"/>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18491" name="Text Box 90"/>
          <p:cNvSpPr txBox="1">
            <a:spLocks noChangeArrowheads="1"/>
          </p:cNvSpPr>
          <p:nvPr/>
        </p:nvSpPr>
        <p:spPr bwMode="auto">
          <a:xfrm>
            <a:off x="2743202" y="5643200"/>
            <a:ext cx="579438"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Clock</a:t>
            </a:r>
          </a:p>
        </p:txBody>
      </p:sp>
      <p:sp>
        <p:nvSpPr>
          <p:cNvPr id="18492" name="Text Box 93"/>
          <p:cNvSpPr txBox="1">
            <a:spLocks noChangeArrowheads="1"/>
          </p:cNvSpPr>
          <p:nvPr/>
        </p:nvSpPr>
        <p:spPr bwMode="auto">
          <a:xfrm>
            <a:off x="625477" y="5355985"/>
            <a:ext cx="1152525"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dirty="0" err="1">
                <a:solidFill>
                  <a:srgbClr val="FF0000"/>
                </a:solidFill>
              </a:rPr>
              <a:t>RegWrite</a:t>
            </a:r>
            <a:endParaRPr lang="en-US" altLang="en-US" dirty="0">
              <a:solidFill>
                <a:srgbClr val="FF0000"/>
              </a:solidFill>
            </a:endParaRPr>
          </a:p>
        </p:txBody>
      </p:sp>
      <p:sp>
        <p:nvSpPr>
          <p:cNvPr id="18493" name="Freeform 101"/>
          <p:cNvSpPr>
            <a:spLocks/>
          </p:cNvSpPr>
          <p:nvPr/>
        </p:nvSpPr>
        <p:spPr bwMode="auto">
          <a:xfrm>
            <a:off x="1382713" y="2107223"/>
            <a:ext cx="1008062" cy="896815"/>
          </a:xfrm>
          <a:custGeom>
            <a:avLst/>
            <a:gdLst>
              <a:gd name="T0" fmla="*/ 0 w 635"/>
              <a:gd name="T1" fmla="*/ 2147483647 h 612"/>
              <a:gd name="T2" fmla="*/ 2147483647 w 635"/>
              <a:gd name="T3" fmla="*/ 2147483647 h 612"/>
              <a:gd name="T4" fmla="*/ 2147483647 w 635"/>
              <a:gd name="T5" fmla="*/ 0 h 612"/>
              <a:gd name="T6" fmla="*/ 2147483647 w 635"/>
              <a:gd name="T7" fmla="*/ 0 h 612"/>
              <a:gd name="T8" fmla="*/ 0 60000 65536"/>
              <a:gd name="T9" fmla="*/ 0 60000 65536"/>
              <a:gd name="T10" fmla="*/ 0 60000 65536"/>
              <a:gd name="T11" fmla="*/ 0 60000 65536"/>
              <a:gd name="T12" fmla="*/ 0 w 635"/>
              <a:gd name="T13" fmla="*/ 0 h 612"/>
              <a:gd name="T14" fmla="*/ 635 w 635"/>
              <a:gd name="T15" fmla="*/ 612 h 612"/>
            </a:gdLst>
            <a:ahLst/>
            <a:cxnLst>
              <a:cxn ang="T8">
                <a:pos x="T0" y="T1"/>
              </a:cxn>
              <a:cxn ang="T9">
                <a:pos x="T2" y="T3"/>
              </a:cxn>
              <a:cxn ang="T10">
                <a:pos x="T4" y="T5"/>
              </a:cxn>
              <a:cxn ang="T11">
                <a:pos x="T6" y="T7"/>
              </a:cxn>
            </a:cxnLst>
            <a:rect l="T12" t="T13" r="T14" b="T15"/>
            <a:pathLst>
              <a:path w="635" h="612">
                <a:moveTo>
                  <a:pt x="0" y="612"/>
                </a:moveTo>
                <a:lnTo>
                  <a:pt x="340" y="612"/>
                </a:lnTo>
                <a:lnTo>
                  <a:pt x="340" y="0"/>
                </a:lnTo>
                <a:lnTo>
                  <a:pt x="635"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4" name="Freeform 102"/>
          <p:cNvSpPr>
            <a:spLocks/>
          </p:cNvSpPr>
          <p:nvPr/>
        </p:nvSpPr>
        <p:spPr bwMode="auto">
          <a:xfrm>
            <a:off x="1382713" y="4000503"/>
            <a:ext cx="1008062" cy="930520"/>
          </a:xfrm>
          <a:custGeom>
            <a:avLst/>
            <a:gdLst>
              <a:gd name="T0" fmla="*/ 2147483647 w 635"/>
              <a:gd name="T1" fmla="*/ 2147483647 h 567"/>
              <a:gd name="T2" fmla="*/ 2147483647 w 635"/>
              <a:gd name="T3" fmla="*/ 2147483647 h 567"/>
              <a:gd name="T4" fmla="*/ 2147483647 w 635"/>
              <a:gd name="T5" fmla="*/ 0 h 567"/>
              <a:gd name="T6" fmla="*/ 0 w 635"/>
              <a:gd name="T7" fmla="*/ 0 h 567"/>
              <a:gd name="T8" fmla="*/ 0 60000 65536"/>
              <a:gd name="T9" fmla="*/ 0 60000 65536"/>
              <a:gd name="T10" fmla="*/ 0 60000 65536"/>
              <a:gd name="T11" fmla="*/ 0 60000 65536"/>
              <a:gd name="T12" fmla="*/ 0 w 635"/>
              <a:gd name="T13" fmla="*/ 0 h 567"/>
              <a:gd name="T14" fmla="*/ 635 w 635"/>
              <a:gd name="T15" fmla="*/ 567 h 567"/>
            </a:gdLst>
            <a:ahLst/>
            <a:cxnLst>
              <a:cxn ang="T8">
                <a:pos x="T0" y="T1"/>
              </a:cxn>
              <a:cxn ang="T9">
                <a:pos x="T2" y="T3"/>
              </a:cxn>
              <a:cxn ang="T10">
                <a:pos x="T4" y="T5"/>
              </a:cxn>
              <a:cxn ang="T11">
                <a:pos x="T6" y="T7"/>
              </a:cxn>
            </a:cxnLst>
            <a:rect l="T12" t="T13" r="T14" b="T15"/>
            <a:pathLst>
              <a:path w="635" h="567">
                <a:moveTo>
                  <a:pt x="635" y="567"/>
                </a:moveTo>
                <a:lnTo>
                  <a:pt x="340" y="567"/>
                </a:lnTo>
                <a:lnTo>
                  <a:pt x="340" y="0"/>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5" name="Freeform 103"/>
          <p:cNvSpPr>
            <a:spLocks/>
          </p:cNvSpPr>
          <p:nvPr/>
        </p:nvSpPr>
        <p:spPr bwMode="auto">
          <a:xfrm>
            <a:off x="1382713" y="2637696"/>
            <a:ext cx="107950" cy="266700"/>
          </a:xfrm>
          <a:custGeom>
            <a:avLst/>
            <a:gdLst>
              <a:gd name="T0" fmla="*/ 0 w 113"/>
              <a:gd name="T1" fmla="*/ 2147483647 h 182"/>
              <a:gd name="T2" fmla="*/ 2147483647 w 113"/>
              <a:gd name="T3" fmla="*/ 2147483647 h 182"/>
              <a:gd name="T4" fmla="*/ 2147483647 w 113"/>
              <a:gd name="T5" fmla="*/ 0 h 182"/>
              <a:gd name="T6" fmla="*/ 0 60000 65536"/>
              <a:gd name="T7" fmla="*/ 0 60000 65536"/>
              <a:gd name="T8" fmla="*/ 0 60000 65536"/>
              <a:gd name="T9" fmla="*/ 0 w 113"/>
              <a:gd name="T10" fmla="*/ 0 h 182"/>
              <a:gd name="T11" fmla="*/ 113 w 113"/>
              <a:gd name="T12" fmla="*/ 182 h 182"/>
            </a:gdLst>
            <a:ahLst/>
            <a:cxnLst>
              <a:cxn ang="T6">
                <a:pos x="T0" y="T1"/>
              </a:cxn>
              <a:cxn ang="T7">
                <a:pos x="T2" y="T3"/>
              </a:cxn>
              <a:cxn ang="T8">
                <a:pos x="T4" y="T5"/>
              </a:cxn>
            </a:cxnLst>
            <a:rect l="T9" t="T10" r="T11" b="T12"/>
            <a:pathLst>
              <a:path w="113" h="182">
                <a:moveTo>
                  <a:pt x="0" y="182"/>
                </a:moveTo>
                <a:lnTo>
                  <a:pt x="113" y="182"/>
                </a:lnTo>
                <a:lnTo>
                  <a:pt x="113" y="0"/>
                </a:lnTo>
              </a:path>
            </a:pathLst>
          </a:custGeom>
          <a:noFill/>
          <a:ln w="127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6" name="Text Box 104"/>
          <p:cNvSpPr txBox="1">
            <a:spLocks noChangeArrowheads="1"/>
          </p:cNvSpPr>
          <p:nvPr/>
        </p:nvSpPr>
        <p:spPr bwMode="auto">
          <a:xfrm>
            <a:off x="1454152" y="3103685"/>
            <a:ext cx="180975" cy="763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50000"/>
              </a:lnSpc>
            </a:pPr>
            <a:r>
              <a:rPr lang="en-US" altLang="en-US" sz="2585"/>
              <a:t>.</a:t>
            </a:r>
          </a:p>
          <a:p>
            <a:pPr algn="ctr" eaLnBrk="1" hangingPunct="1">
              <a:lnSpc>
                <a:spcPct val="50000"/>
              </a:lnSpc>
            </a:pPr>
            <a:r>
              <a:rPr lang="en-US" altLang="en-US" sz="2585"/>
              <a:t>.</a:t>
            </a:r>
          </a:p>
          <a:p>
            <a:pPr algn="ctr" eaLnBrk="1" hangingPunct="1">
              <a:lnSpc>
                <a:spcPct val="50000"/>
              </a:lnSpc>
            </a:pPr>
            <a:r>
              <a:rPr lang="en-US" altLang="en-US" sz="2585"/>
              <a:t>.</a:t>
            </a:r>
          </a:p>
        </p:txBody>
      </p:sp>
      <p:sp>
        <p:nvSpPr>
          <p:cNvPr id="18497" name="Text Box 105"/>
          <p:cNvSpPr txBox="1">
            <a:spLocks noChangeArrowheads="1"/>
          </p:cNvSpPr>
          <p:nvPr/>
        </p:nvSpPr>
        <p:spPr bwMode="auto">
          <a:xfrm>
            <a:off x="985838" y="2139461"/>
            <a:ext cx="684212" cy="49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92">
                <a:solidFill>
                  <a:srgbClr val="FF0000"/>
                </a:solidFill>
              </a:rPr>
              <a:t>R0 is not used</a:t>
            </a:r>
          </a:p>
        </p:txBody>
      </p:sp>
      <p:sp>
        <p:nvSpPr>
          <p:cNvPr id="18498" name="Line 163"/>
          <p:cNvSpPr>
            <a:spLocks noChangeShapeType="1"/>
          </p:cNvSpPr>
          <p:nvPr/>
        </p:nvSpPr>
        <p:spPr bwMode="auto">
          <a:xfrm flipH="1">
            <a:off x="1563688" y="4632081"/>
            <a:ext cx="36512"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9" name="Text Box 164"/>
          <p:cNvSpPr txBox="1">
            <a:spLocks noChangeArrowheads="1"/>
          </p:cNvSpPr>
          <p:nvPr/>
        </p:nvSpPr>
        <p:spPr bwMode="auto">
          <a:xfrm>
            <a:off x="1455740" y="4366846"/>
            <a:ext cx="214312" cy="26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32</a:t>
            </a:r>
          </a:p>
        </p:txBody>
      </p:sp>
      <p:sp>
        <p:nvSpPr>
          <p:cNvPr id="18500" name="Line 165"/>
          <p:cNvSpPr>
            <a:spLocks noChangeShapeType="1"/>
          </p:cNvSpPr>
          <p:nvPr/>
        </p:nvSpPr>
        <p:spPr bwMode="auto">
          <a:xfrm flipH="1">
            <a:off x="3113090" y="1773119"/>
            <a:ext cx="36512"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1" name="Text Box 166"/>
          <p:cNvSpPr txBox="1">
            <a:spLocks noChangeArrowheads="1"/>
          </p:cNvSpPr>
          <p:nvPr/>
        </p:nvSpPr>
        <p:spPr bwMode="auto">
          <a:xfrm>
            <a:off x="3005138" y="1507885"/>
            <a:ext cx="214312"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32</a:t>
            </a:r>
          </a:p>
        </p:txBody>
      </p:sp>
      <p:sp>
        <p:nvSpPr>
          <p:cNvPr id="18502" name="Line 167"/>
          <p:cNvSpPr>
            <a:spLocks noChangeShapeType="1"/>
          </p:cNvSpPr>
          <p:nvPr/>
        </p:nvSpPr>
        <p:spPr bwMode="auto">
          <a:xfrm flipH="1">
            <a:off x="3111500" y="2804750"/>
            <a:ext cx="36513"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3" name="Text Box 168"/>
          <p:cNvSpPr txBox="1">
            <a:spLocks noChangeArrowheads="1"/>
          </p:cNvSpPr>
          <p:nvPr/>
        </p:nvSpPr>
        <p:spPr bwMode="auto">
          <a:xfrm>
            <a:off x="3003552" y="2539515"/>
            <a:ext cx="214313"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32</a:t>
            </a:r>
          </a:p>
        </p:txBody>
      </p:sp>
      <p:sp>
        <p:nvSpPr>
          <p:cNvPr id="18504" name="Line 169"/>
          <p:cNvSpPr>
            <a:spLocks noChangeShapeType="1"/>
          </p:cNvSpPr>
          <p:nvPr/>
        </p:nvSpPr>
        <p:spPr bwMode="auto">
          <a:xfrm flipH="1">
            <a:off x="3109913" y="4632081"/>
            <a:ext cx="36512"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5" name="Text Box 170"/>
          <p:cNvSpPr txBox="1">
            <a:spLocks noChangeArrowheads="1"/>
          </p:cNvSpPr>
          <p:nvPr/>
        </p:nvSpPr>
        <p:spPr bwMode="auto">
          <a:xfrm>
            <a:off x="3001965" y="4366846"/>
            <a:ext cx="214312" cy="26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32</a:t>
            </a:r>
          </a:p>
        </p:txBody>
      </p:sp>
      <p:sp>
        <p:nvSpPr>
          <p:cNvPr id="18506" name="Line 171"/>
          <p:cNvSpPr>
            <a:spLocks noChangeShapeType="1"/>
          </p:cNvSpPr>
          <p:nvPr/>
        </p:nvSpPr>
        <p:spPr bwMode="auto">
          <a:xfrm flipH="1">
            <a:off x="3711575" y="5247543"/>
            <a:ext cx="36513"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7" name="Text Box 172"/>
          <p:cNvSpPr txBox="1">
            <a:spLocks noChangeArrowheads="1"/>
          </p:cNvSpPr>
          <p:nvPr/>
        </p:nvSpPr>
        <p:spPr bwMode="auto">
          <a:xfrm>
            <a:off x="3603627" y="5326677"/>
            <a:ext cx="214313"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32</a:t>
            </a:r>
          </a:p>
        </p:txBody>
      </p:sp>
      <p:sp>
        <p:nvSpPr>
          <p:cNvPr id="18508" name="Line 173"/>
          <p:cNvSpPr>
            <a:spLocks noChangeShapeType="1"/>
          </p:cNvSpPr>
          <p:nvPr/>
        </p:nvSpPr>
        <p:spPr bwMode="auto">
          <a:xfrm flipH="1">
            <a:off x="3709990" y="3418743"/>
            <a:ext cx="36512"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9" name="Text Box 174"/>
          <p:cNvSpPr txBox="1">
            <a:spLocks noChangeArrowheads="1"/>
          </p:cNvSpPr>
          <p:nvPr/>
        </p:nvSpPr>
        <p:spPr bwMode="auto">
          <a:xfrm>
            <a:off x="3602038" y="3497874"/>
            <a:ext cx="214312"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32</a:t>
            </a:r>
          </a:p>
        </p:txBody>
      </p:sp>
      <p:sp>
        <p:nvSpPr>
          <p:cNvPr id="18510" name="Line 175"/>
          <p:cNvSpPr>
            <a:spLocks noChangeShapeType="1"/>
          </p:cNvSpPr>
          <p:nvPr/>
        </p:nvSpPr>
        <p:spPr bwMode="auto">
          <a:xfrm flipH="1">
            <a:off x="3708402" y="2422281"/>
            <a:ext cx="36513"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1" name="Text Box 176"/>
          <p:cNvSpPr txBox="1">
            <a:spLocks noChangeArrowheads="1"/>
          </p:cNvSpPr>
          <p:nvPr/>
        </p:nvSpPr>
        <p:spPr bwMode="auto">
          <a:xfrm>
            <a:off x="3600450" y="2501415"/>
            <a:ext cx="214313"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32</a:t>
            </a:r>
          </a:p>
        </p:txBody>
      </p:sp>
      <p:sp>
        <p:nvSpPr>
          <p:cNvPr id="18512" name="AutoShape 138"/>
          <p:cNvSpPr>
            <a:spLocks noChangeArrowheads="1"/>
          </p:cNvSpPr>
          <p:nvPr/>
        </p:nvSpPr>
        <p:spPr bwMode="auto">
          <a:xfrm rot="10800000">
            <a:off x="5291138" y="2066195"/>
            <a:ext cx="360362" cy="232997"/>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513" name="Freeform 127"/>
          <p:cNvSpPr>
            <a:spLocks/>
          </p:cNvSpPr>
          <p:nvPr/>
        </p:nvSpPr>
        <p:spPr bwMode="auto">
          <a:xfrm>
            <a:off x="5254625" y="2265488"/>
            <a:ext cx="215900" cy="3056792"/>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4" name="Line 178"/>
          <p:cNvSpPr>
            <a:spLocks noChangeShapeType="1"/>
          </p:cNvSpPr>
          <p:nvPr/>
        </p:nvSpPr>
        <p:spPr bwMode="auto">
          <a:xfrm>
            <a:off x="5254625" y="3494943"/>
            <a:ext cx="215900"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5" name="Line 179"/>
          <p:cNvSpPr>
            <a:spLocks noChangeShapeType="1"/>
          </p:cNvSpPr>
          <p:nvPr/>
        </p:nvSpPr>
        <p:spPr bwMode="auto">
          <a:xfrm>
            <a:off x="5254625" y="2498481"/>
            <a:ext cx="215900"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6" name="Line 181"/>
          <p:cNvSpPr>
            <a:spLocks noChangeShapeType="1"/>
          </p:cNvSpPr>
          <p:nvPr/>
        </p:nvSpPr>
        <p:spPr bwMode="auto">
          <a:xfrm>
            <a:off x="6983413" y="3927231"/>
            <a:ext cx="360362"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7" name="Line 182"/>
          <p:cNvSpPr>
            <a:spLocks noChangeShapeType="1"/>
          </p:cNvSpPr>
          <p:nvPr/>
        </p:nvSpPr>
        <p:spPr bwMode="auto">
          <a:xfrm>
            <a:off x="6983413" y="2929304"/>
            <a:ext cx="360362"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8" name="Line 183"/>
          <p:cNvSpPr>
            <a:spLocks noChangeShapeType="1"/>
          </p:cNvSpPr>
          <p:nvPr/>
        </p:nvSpPr>
        <p:spPr bwMode="auto">
          <a:xfrm flipH="1" flipV="1">
            <a:off x="5470525" y="4724400"/>
            <a:ext cx="793750" cy="1466"/>
          </a:xfrm>
          <a:prstGeom prst="line">
            <a:avLst/>
          </a:prstGeom>
          <a:noFill/>
          <a:ln w="57150">
            <a:solidFill>
              <a:schemeClr val="tx1"/>
            </a:solidFill>
            <a:round/>
            <a:headEnd type="triangle" w="sm" len="sm"/>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9" name="Freeform 159"/>
          <p:cNvSpPr>
            <a:spLocks/>
          </p:cNvSpPr>
          <p:nvPr/>
        </p:nvSpPr>
        <p:spPr bwMode="auto">
          <a:xfrm>
            <a:off x="5975352" y="1932843"/>
            <a:ext cx="900113" cy="3722077"/>
          </a:xfrm>
          <a:custGeom>
            <a:avLst/>
            <a:gdLst>
              <a:gd name="T0" fmla="*/ 0 w 567"/>
              <a:gd name="T1" fmla="*/ 0 h 2245"/>
              <a:gd name="T2" fmla="*/ 0 w 567"/>
              <a:gd name="T3" fmla="*/ 2147483647 h 2245"/>
              <a:gd name="T4" fmla="*/ 2147483647 w 567"/>
              <a:gd name="T5" fmla="*/ 2147483647 h 2245"/>
              <a:gd name="T6" fmla="*/ 2147483647 w 567"/>
              <a:gd name="T7" fmla="*/ 2147483647 h 2245"/>
              <a:gd name="T8" fmla="*/ 0 60000 65536"/>
              <a:gd name="T9" fmla="*/ 0 60000 65536"/>
              <a:gd name="T10" fmla="*/ 0 60000 65536"/>
              <a:gd name="T11" fmla="*/ 0 60000 65536"/>
              <a:gd name="T12" fmla="*/ 0 w 567"/>
              <a:gd name="T13" fmla="*/ 0 h 2245"/>
              <a:gd name="T14" fmla="*/ 567 w 567"/>
              <a:gd name="T15" fmla="*/ 2245 h 2245"/>
            </a:gdLst>
            <a:ahLst/>
            <a:cxnLst>
              <a:cxn ang="T8">
                <a:pos x="T0" y="T1"/>
              </a:cxn>
              <a:cxn ang="T9">
                <a:pos x="T2" y="T3"/>
              </a:cxn>
              <a:cxn ang="T10">
                <a:pos x="T4" y="T5"/>
              </a:cxn>
              <a:cxn ang="T11">
                <a:pos x="T6" y="T7"/>
              </a:cxn>
            </a:cxnLst>
            <a:rect l="T12" t="T13" r="T14" b="T15"/>
            <a:pathLst>
              <a:path w="567" h="2245">
                <a:moveTo>
                  <a:pt x="0" y="0"/>
                </a:moveTo>
                <a:lnTo>
                  <a:pt x="0" y="2087"/>
                </a:lnTo>
                <a:lnTo>
                  <a:pt x="567" y="2087"/>
                </a:lnTo>
                <a:lnTo>
                  <a:pt x="567" y="2245"/>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0" name="Line 184"/>
          <p:cNvSpPr>
            <a:spLocks noChangeShapeType="1"/>
          </p:cNvSpPr>
          <p:nvPr/>
        </p:nvSpPr>
        <p:spPr bwMode="auto">
          <a:xfrm flipH="1" flipV="1">
            <a:off x="7343777" y="5754569"/>
            <a:ext cx="504825" cy="1465"/>
          </a:xfrm>
          <a:prstGeom prst="line">
            <a:avLst/>
          </a:prstGeom>
          <a:noFill/>
          <a:ln w="57150">
            <a:solidFill>
              <a:schemeClr val="tx1"/>
            </a:solidFill>
            <a:round/>
            <a:headEnd type="triangle" w="sm" len="sm"/>
            <a:tailEnd type="oval" w="sm" len="sm"/>
          </a:ln>
          <a:extLst>
            <a:ext uri="{909E8E84-426E-40DD-AFC4-6F175D3DCCD1}">
              <a14:hiddenFill xmlns:a14="http://schemas.microsoft.com/office/drawing/2010/main">
                <a:noFill/>
              </a14:hiddenFill>
            </a:ext>
          </a:extLst>
        </p:spPr>
        <p:txBody>
          <a:bodyPr/>
          <a:lstStyle/>
          <a:p>
            <a:endParaRPr lang="en-US"/>
          </a:p>
        </p:txBody>
      </p:sp>
      <p:sp>
        <p:nvSpPr>
          <p:cNvPr id="18521" name="Line 186"/>
          <p:cNvSpPr>
            <a:spLocks noChangeShapeType="1"/>
          </p:cNvSpPr>
          <p:nvPr/>
        </p:nvSpPr>
        <p:spPr bwMode="auto">
          <a:xfrm flipH="1">
            <a:off x="5689602" y="4658458"/>
            <a:ext cx="36513"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2" name="Text Box 187"/>
          <p:cNvSpPr txBox="1">
            <a:spLocks noChangeArrowheads="1"/>
          </p:cNvSpPr>
          <p:nvPr/>
        </p:nvSpPr>
        <p:spPr bwMode="auto">
          <a:xfrm>
            <a:off x="5581650" y="4393223"/>
            <a:ext cx="214313" cy="26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32</a:t>
            </a:r>
          </a:p>
        </p:txBody>
      </p:sp>
      <p:sp>
        <p:nvSpPr>
          <p:cNvPr id="18523" name="Line 188"/>
          <p:cNvSpPr>
            <a:spLocks noChangeShapeType="1"/>
          </p:cNvSpPr>
          <p:nvPr/>
        </p:nvSpPr>
        <p:spPr bwMode="auto">
          <a:xfrm flipH="1">
            <a:off x="7559675" y="5688627"/>
            <a:ext cx="36513" cy="13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4" name="Text Box 189"/>
          <p:cNvSpPr txBox="1">
            <a:spLocks noChangeArrowheads="1"/>
          </p:cNvSpPr>
          <p:nvPr/>
        </p:nvSpPr>
        <p:spPr bwMode="auto">
          <a:xfrm>
            <a:off x="7451727" y="5423392"/>
            <a:ext cx="214313" cy="26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92"/>
              <a:t>32</a:t>
            </a:r>
          </a:p>
        </p:txBody>
      </p:sp>
      <p:sp>
        <p:nvSpPr>
          <p:cNvPr id="18525" name="Text Box 191"/>
          <p:cNvSpPr txBox="1">
            <a:spLocks noChangeArrowheads="1"/>
          </p:cNvSpPr>
          <p:nvPr/>
        </p:nvSpPr>
        <p:spPr bwMode="auto">
          <a:xfrm>
            <a:off x="7596190" y="1868369"/>
            <a:ext cx="900112" cy="56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Tri-state</a:t>
            </a:r>
          </a:p>
          <a:p>
            <a:pPr algn="ctr" eaLnBrk="1" hangingPunct="1"/>
            <a:r>
              <a:rPr lang="en-US" altLang="en-US"/>
              <a:t>buffers</a:t>
            </a:r>
          </a:p>
        </p:txBody>
      </p:sp>
      <p:sp>
        <p:nvSpPr>
          <p:cNvPr id="18526" name="Text Box 93"/>
          <p:cNvSpPr txBox="1">
            <a:spLocks noChangeArrowheads="1"/>
          </p:cNvSpPr>
          <p:nvPr/>
        </p:nvSpPr>
        <p:spPr bwMode="auto">
          <a:xfrm>
            <a:off x="2800350" y="3094892"/>
            <a:ext cx="301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108"/>
              <a:t>WE</a:t>
            </a:r>
          </a:p>
        </p:txBody>
      </p:sp>
      <p:sp>
        <p:nvSpPr>
          <p:cNvPr id="18527" name="Text Box 93"/>
          <p:cNvSpPr txBox="1">
            <a:spLocks noChangeArrowheads="1"/>
          </p:cNvSpPr>
          <p:nvPr/>
        </p:nvSpPr>
        <p:spPr bwMode="auto">
          <a:xfrm>
            <a:off x="2800350" y="2092569"/>
            <a:ext cx="301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108"/>
              <a:t>WE</a:t>
            </a:r>
          </a:p>
        </p:txBody>
      </p:sp>
      <p:sp>
        <p:nvSpPr>
          <p:cNvPr id="18528" name="Text Box 93"/>
          <p:cNvSpPr txBox="1">
            <a:spLocks noChangeArrowheads="1"/>
          </p:cNvSpPr>
          <p:nvPr/>
        </p:nvSpPr>
        <p:spPr bwMode="auto">
          <a:xfrm>
            <a:off x="2800350" y="4931020"/>
            <a:ext cx="301625" cy="2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108"/>
              <a:t>WE</a:t>
            </a:r>
          </a:p>
        </p:txBody>
      </p:sp>
      <p:sp>
        <p:nvSpPr>
          <p:cNvPr id="122" name="Freeform 121"/>
          <p:cNvSpPr/>
          <p:nvPr/>
        </p:nvSpPr>
        <p:spPr>
          <a:xfrm>
            <a:off x="3379790" y="2201009"/>
            <a:ext cx="695325" cy="3579935"/>
          </a:xfrm>
          <a:custGeom>
            <a:avLst/>
            <a:gdLst>
              <a:gd name="connsiteX0" fmla="*/ 497434 w 694944"/>
              <a:gd name="connsiteY0" fmla="*/ 0 h 3877056"/>
              <a:gd name="connsiteX1" fmla="*/ 694944 w 694944"/>
              <a:gd name="connsiteY1" fmla="*/ 0 h 3877056"/>
              <a:gd name="connsiteX2" fmla="*/ 694944 w 694944"/>
              <a:gd name="connsiteY2" fmla="*/ 3877056 h 3877056"/>
              <a:gd name="connsiteX3" fmla="*/ 0 w 694944"/>
              <a:gd name="connsiteY3" fmla="*/ 3877056 h 3877056"/>
            </a:gdLst>
            <a:ahLst/>
            <a:cxnLst>
              <a:cxn ang="0">
                <a:pos x="connsiteX0" y="connsiteY0"/>
              </a:cxn>
              <a:cxn ang="0">
                <a:pos x="connsiteX1" y="connsiteY1"/>
              </a:cxn>
              <a:cxn ang="0">
                <a:pos x="connsiteX2" y="connsiteY2"/>
              </a:cxn>
              <a:cxn ang="0">
                <a:pos x="connsiteX3" y="connsiteY3"/>
              </a:cxn>
            </a:cxnLst>
            <a:rect l="l" t="t" r="r" b="b"/>
            <a:pathLst>
              <a:path w="694944" h="3877056">
                <a:moveTo>
                  <a:pt x="497434" y="0"/>
                </a:moveTo>
                <a:lnTo>
                  <a:pt x="694944" y="0"/>
                </a:lnTo>
                <a:lnTo>
                  <a:pt x="694944" y="3877056"/>
                </a:lnTo>
                <a:lnTo>
                  <a:pt x="0" y="3877056"/>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530" name="Line 67"/>
          <p:cNvSpPr>
            <a:spLocks noChangeShapeType="1"/>
          </p:cNvSpPr>
          <p:nvPr/>
        </p:nvSpPr>
        <p:spPr bwMode="auto">
          <a:xfrm>
            <a:off x="3895727" y="3203331"/>
            <a:ext cx="179388" cy="0"/>
          </a:xfrm>
          <a:prstGeom prst="line">
            <a:avLst/>
          </a:prstGeom>
          <a:noFill/>
          <a:ln w="12700">
            <a:solidFill>
              <a:schemeClr val="tx1"/>
            </a:solidFill>
            <a:round/>
            <a:headEnd type="none" w="sm" len="sm"/>
            <a:tailEnd type="oval" w="sm" len="sm"/>
          </a:ln>
          <a:extLst>
            <a:ext uri="{909E8E84-426E-40DD-AFC4-6F175D3DCCD1}">
              <a14:hiddenFill xmlns:a14="http://schemas.microsoft.com/office/drawing/2010/main">
                <a:noFill/>
              </a14:hiddenFill>
            </a:ext>
          </a:extLst>
        </p:spPr>
        <p:txBody>
          <a:bodyPr/>
          <a:lstStyle/>
          <a:p>
            <a:endParaRPr lang="en-US"/>
          </a:p>
        </p:txBody>
      </p:sp>
      <p:sp>
        <p:nvSpPr>
          <p:cNvPr id="18531" name="Line 67"/>
          <p:cNvSpPr>
            <a:spLocks noChangeShapeType="1"/>
          </p:cNvSpPr>
          <p:nvPr/>
        </p:nvSpPr>
        <p:spPr bwMode="auto">
          <a:xfrm>
            <a:off x="3895727" y="5032131"/>
            <a:ext cx="179388" cy="0"/>
          </a:xfrm>
          <a:prstGeom prst="line">
            <a:avLst/>
          </a:prstGeom>
          <a:noFill/>
          <a:ln w="12700">
            <a:solidFill>
              <a:schemeClr val="tx1"/>
            </a:solidFill>
            <a:round/>
            <a:headEnd type="none" w="sm" len="sm"/>
            <a:tailEnd type="oval" w="sm" len="sm"/>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19</a:t>
            </a:fld>
            <a:endParaRPr lang="en-US" altLang="en-US"/>
          </a:p>
        </p:txBody>
      </p:sp>
    </p:spTree>
    <p:custDataLst>
      <p:tags r:id="rId1"/>
    </p:custDataLst>
    <p:extLst>
      <p:ext uri="{BB962C8B-B14F-4D97-AF65-F5344CB8AC3E}">
        <p14:creationId xmlns:p14="http://schemas.microsoft.com/office/powerpoint/2010/main" val="825640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88"/>
            <a:ext cx="8229600" cy="1143000"/>
          </a:xfrm>
        </p:spPr>
        <p:txBody>
          <a:bodyPr/>
          <a:lstStyle/>
          <a:p>
            <a:r>
              <a:rPr lang="en-US" altLang="zh-CN" dirty="0" smtClean="0"/>
              <a:t>Chapter Topics</a:t>
            </a:r>
            <a:endParaRPr lang="zh-CN" altLang="en-US" dirty="0"/>
          </a:p>
        </p:txBody>
      </p:sp>
      <p:sp>
        <p:nvSpPr>
          <p:cNvPr id="3" name="Content Placeholder 2"/>
          <p:cNvSpPr>
            <a:spLocks noGrp="1"/>
          </p:cNvSpPr>
          <p:nvPr>
            <p:ph idx="1"/>
          </p:nvPr>
        </p:nvSpPr>
        <p:spPr>
          <a:xfrm>
            <a:off x="431490" y="1469275"/>
            <a:ext cx="8229600" cy="4525963"/>
          </a:xfrm>
        </p:spPr>
        <p:txBody>
          <a:bodyPr/>
          <a:lstStyle/>
          <a:p>
            <a:pPr algn="just"/>
            <a:r>
              <a:rPr lang="en-US" altLang="zh-CN" sz="2400" dirty="0" smtClean="0"/>
              <a:t>Two MIPS implementations</a:t>
            </a:r>
          </a:p>
          <a:p>
            <a:pPr lvl="1" algn="just"/>
            <a:r>
              <a:rPr lang="en-US" altLang="zh-CN" sz="2000" dirty="0" smtClean="0"/>
              <a:t>Single-cycle implementation</a:t>
            </a:r>
          </a:p>
          <a:p>
            <a:pPr lvl="1" algn="just"/>
            <a:r>
              <a:rPr lang="en-US" altLang="zh-CN" sz="2000" dirty="0" smtClean="0"/>
              <a:t>Pipelined implementation</a:t>
            </a:r>
          </a:p>
          <a:p>
            <a:pPr lvl="1" algn="just"/>
            <a:endParaRPr lang="en-US" altLang="zh-CN" sz="2000" dirty="0"/>
          </a:p>
          <a:p>
            <a:pPr algn="just"/>
            <a:r>
              <a:rPr lang="en-US" altLang="zh-CN" sz="2400" dirty="0" smtClean="0"/>
              <a:t>The implementation includes a subset of the core MIPS instruction set:</a:t>
            </a:r>
          </a:p>
          <a:p>
            <a:pPr lvl="1" algn="just">
              <a:lnSpc>
                <a:spcPct val="90000"/>
              </a:lnSpc>
            </a:pPr>
            <a:r>
              <a:rPr lang="en-US" altLang="zh-CN" sz="2000" dirty="0"/>
              <a:t>Memory reference: </a:t>
            </a:r>
            <a:r>
              <a:rPr lang="en-US" altLang="zh-CN" sz="2000" dirty="0" err="1">
                <a:latin typeface="Lucida Console" panose="020B0609040504020204" pitchFamily="49" charset="0"/>
              </a:rPr>
              <a:t>lw</a:t>
            </a:r>
            <a:r>
              <a:rPr lang="en-US" altLang="zh-CN" sz="2000" dirty="0"/>
              <a:t>, </a:t>
            </a:r>
            <a:r>
              <a:rPr lang="en-US" altLang="zh-CN" sz="2000" dirty="0" err="1">
                <a:latin typeface="Lucida Console" panose="020B0609040504020204" pitchFamily="49" charset="0"/>
              </a:rPr>
              <a:t>sw</a:t>
            </a:r>
            <a:endParaRPr lang="en-US" altLang="zh-CN" sz="2000" dirty="0">
              <a:latin typeface="Lucida Console" panose="020B0609040504020204" pitchFamily="49" charset="0"/>
            </a:endParaRPr>
          </a:p>
          <a:p>
            <a:pPr lvl="1" algn="just">
              <a:lnSpc>
                <a:spcPct val="90000"/>
              </a:lnSpc>
            </a:pPr>
            <a:r>
              <a:rPr lang="en-US" altLang="zh-CN" sz="2000" dirty="0"/>
              <a:t>Arithmetic/logical: </a:t>
            </a:r>
            <a:r>
              <a:rPr lang="en-US" altLang="zh-CN" sz="2000" dirty="0">
                <a:latin typeface="Lucida Console" panose="020B0609040504020204" pitchFamily="49" charset="0"/>
              </a:rPr>
              <a:t>add</a:t>
            </a:r>
            <a:r>
              <a:rPr lang="en-US" altLang="zh-CN" sz="2000" dirty="0"/>
              <a:t>, </a:t>
            </a:r>
            <a:r>
              <a:rPr lang="en-US" altLang="zh-CN" sz="2000" dirty="0">
                <a:latin typeface="Lucida Console" panose="020B0609040504020204" pitchFamily="49" charset="0"/>
              </a:rPr>
              <a:t>sub</a:t>
            </a:r>
            <a:r>
              <a:rPr lang="en-US" altLang="zh-CN" sz="2000" dirty="0"/>
              <a:t>, </a:t>
            </a:r>
            <a:r>
              <a:rPr lang="en-US" altLang="zh-CN" sz="2000" dirty="0">
                <a:latin typeface="Lucida Console" panose="020B0609040504020204" pitchFamily="49" charset="0"/>
              </a:rPr>
              <a:t>and</a:t>
            </a:r>
            <a:r>
              <a:rPr lang="en-US" altLang="zh-CN" sz="2000" dirty="0"/>
              <a:t>, </a:t>
            </a:r>
            <a:r>
              <a:rPr lang="en-US" altLang="zh-CN" sz="2000" dirty="0">
                <a:latin typeface="Lucida Console" panose="020B0609040504020204" pitchFamily="49" charset="0"/>
              </a:rPr>
              <a:t>or</a:t>
            </a:r>
            <a:r>
              <a:rPr lang="en-US" altLang="zh-CN" sz="2000" dirty="0"/>
              <a:t>, </a:t>
            </a:r>
            <a:r>
              <a:rPr lang="en-US" altLang="zh-CN" sz="2000" dirty="0" err="1">
                <a:latin typeface="Lucida Console" panose="020B0609040504020204" pitchFamily="49" charset="0"/>
              </a:rPr>
              <a:t>slt</a:t>
            </a:r>
            <a:endParaRPr lang="en-US" altLang="zh-CN" sz="2000" dirty="0">
              <a:latin typeface="Lucida Console" panose="020B0609040504020204" pitchFamily="49" charset="0"/>
            </a:endParaRPr>
          </a:p>
          <a:p>
            <a:pPr lvl="1" algn="just">
              <a:lnSpc>
                <a:spcPct val="90000"/>
              </a:lnSpc>
            </a:pPr>
            <a:r>
              <a:rPr lang="en-US" altLang="zh-CN" sz="2000" dirty="0"/>
              <a:t>Control transfer: </a:t>
            </a:r>
            <a:r>
              <a:rPr lang="en-US" altLang="zh-CN" sz="2000" dirty="0" err="1">
                <a:latin typeface="Lucida Console" panose="020B0609040504020204" pitchFamily="49" charset="0"/>
              </a:rPr>
              <a:t>beq</a:t>
            </a:r>
            <a:r>
              <a:rPr lang="en-US" altLang="zh-CN" sz="2000" dirty="0"/>
              <a:t>, </a:t>
            </a:r>
            <a:r>
              <a:rPr lang="en-US" altLang="zh-CN" sz="2000" dirty="0">
                <a:latin typeface="Lucida Console" panose="020B0609040504020204" pitchFamily="49" charset="0"/>
              </a:rPr>
              <a:t>j</a:t>
            </a:r>
          </a:p>
          <a:p>
            <a:pPr algn="just"/>
            <a:endParaRPr lang="en-US" altLang="zh-CN" sz="2400" dirty="0" smtClean="0"/>
          </a:p>
          <a:p>
            <a:pPr algn="just"/>
            <a:r>
              <a:rPr lang="en-US" altLang="zh-CN" sz="2400" dirty="0" smtClean="0"/>
              <a:t>Illustrates the key principles to create a </a:t>
            </a:r>
            <a:r>
              <a:rPr lang="en-US" altLang="zh-CN" sz="2400" dirty="0" err="1" smtClean="0"/>
              <a:t>datapath</a:t>
            </a:r>
            <a:r>
              <a:rPr lang="en-US" altLang="zh-CN" sz="2400" dirty="0" smtClean="0"/>
              <a:t> and design the control unit.</a:t>
            </a:r>
            <a:endParaRPr lang="zh-CN" altLang="en-US" sz="2400" dirty="0"/>
          </a:p>
        </p:txBody>
      </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2</a:t>
            </a:fld>
            <a:endParaRPr lang="en-US" altLang="en-US"/>
          </a:p>
        </p:txBody>
      </p:sp>
    </p:spTree>
    <p:custDataLst>
      <p:tags r:id="rId1"/>
    </p:custDataLst>
    <p:extLst>
      <p:ext uri="{BB962C8B-B14F-4D97-AF65-F5344CB8AC3E}">
        <p14:creationId xmlns:p14="http://schemas.microsoft.com/office/powerpoint/2010/main" val="1854565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46088" y="1302727"/>
            <a:ext cx="8229600" cy="4747846"/>
          </a:xfrm>
        </p:spPr>
        <p:txBody>
          <a:bodyPr/>
          <a:lstStyle/>
          <a:p>
            <a:pPr eaLnBrk="1" hangingPunct="1"/>
            <a:r>
              <a:rPr lang="en-US" altLang="en-US" sz="2400" dirty="0" smtClean="0"/>
              <a:t>Allow multiple sources to drive a single bus</a:t>
            </a:r>
          </a:p>
          <a:p>
            <a:pPr eaLnBrk="1" hangingPunct="1"/>
            <a:r>
              <a:rPr lang="en-US" altLang="en-US" sz="2400" dirty="0" smtClean="0"/>
              <a:t>Two Inputs:</a:t>
            </a:r>
          </a:p>
          <a:p>
            <a:pPr lvl="1" eaLnBrk="1" hangingPunct="1"/>
            <a:r>
              <a:rPr lang="en-US" altLang="en-US" sz="2000" dirty="0" err="1" smtClean="0"/>
              <a:t>Data_in</a:t>
            </a:r>
            <a:endParaRPr lang="en-US" altLang="en-US" sz="2000" dirty="0" smtClean="0"/>
          </a:p>
          <a:p>
            <a:pPr lvl="1" eaLnBrk="1" hangingPunct="1"/>
            <a:r>
              <a:rPr lang="en-US" altLang="en-US" sz="2000" dirty="0" smtClean="0">
                <a:solidFill>
                  <a:srgbClr val="FF0000"/>
                </a:solidFill>
              </a:rPr>
              <a:t>Enable </a:t>
            </a:r>
            <a:r>
              <a:rPr lang="en-US" altLang="en-US" sz="2000" dirty="0" smtClean="0"/>
              <a:t>(to enable output)</a:t>
            </a:r>
          </a:p>
          <a:p>
            <a:pPr eaLnBrk="1" hangingPunct="1"/>
            <a:r>
              <a:rPr lang="en-US" altLang="en-US" sz="2400" dirty="0" smtClean="0"/>
              <a:t>One Output: </a:t>
            </a:r>
            <a:r>
              <a:rPr lang="en-US" altLang="en-US" sz="2400" dirty="0" err="1" smtClean="0"/>
              <a:t>Data_out</a:t>
            </a:r>
            <a:endParaRPr lang="en-US" altLang="en-US" sz="2400" dirty="0" smtClean="0"/>
          </a:p>
          <a:p>
            <a:pPr lvl="1" eaLnBrk="1" hangingPunct="1"/>
            <a:r>
              <a:rPr lang="en-US" altLang="en-US" sz="2000" dirty="0" smtClean="0"/>
              <a:t>If (</a:t>
            </a:r>
            <a:r>
              <a:rPr lang="en-US" altLang="en-US" sz="2000" dirty="0" smtClean="0">
                <a:solidFill>
                  <a:srgbClr val="FF0000"/>
                </a:solidFill>
              </a:rPr>
              <a:t>Enable</a:t>
            </a:r>
            <a:r>
              <a:rPr lang="en-US" altLang="en-US" sz="2000" dirty="0" smtClean="0"/>
              <a:t>) </a:t>
            </a:r>
            <a:r>
              <a:rPr lang="en-US" altLang="en-US" sz="2000" dirty="0" err="1" smtClean="0"/>
              <a:t>Data_out</a:t>
            </a:r>
            <a:r>
              <a:rPr lang="en-US" altLang="en-US" sz="2000" dirty="0" smtClean="0"/>
              <a:t> = </a:t>
            </a:r>
            <a:r>
              <a:rPr lang="en-US" altLang="en-US" sz="2000" dirty="0" err="1" smtClean="0"/>
              <a:t>Data_in</a:t>
            </a:r>
            <a:endParaRPr lang="en-US" altLang="en-US" sz="2000" dirty="0" smtClean="0"/>
          </a:p>
          <a:p>
            <a:pPr lvl="1" eaLnBrk="1" hangingPunct="1">
              <a:buFont typeface="Wingdings" pitchFamily="2" charset="2"/>
              <a:buNone/>
            </a:pPr>
            <a:r>
              <a:rPr lang="en-US" altLang="en-US" sz="2000" dirty="0" smtClean="0"/>
              <a:t>	else </a:t>
            </a:r>
            <a:r>
              <a:rPr lang="en-US" altLang="en-US" sz="2000" dirty="0" err="1" smtClean="0"/>
              <a:t>Data_out</a:t>
            </a:r>
            <a:r>
              <a:rPr lang="en-US" altLang="en-US" sz="2000" dirty="0" smtClean="0"/>
              <a:t> = </a:t>
            </a:r>
            <a:r>
              <a:rPr lang="en-US" altLang="en-US" sz="2000" dirty="0" smtClean="0">
                <a:solidFill>
                  <a:srgbClr val="FF0000"/>
                </a:solidFill>
              </a:rPr>
              <a:t>High Impedance </a:t>
            </a:r>
            <a:r>
              <a:rPr lang="en-US" altLang="en-US" sz="2000" dirty="0" smtClean="0"/>
              <a:t>state (output is disconnected)</a:t>
            </a:r>
          </a:p>
          <a:p>
            <a:pPr eaLnBrk="1" hangingPunct="1">
              <a:spcBef>
                <a:spcPct val="150000"/>
              </a:spcBef>
            </a:pPr>
            <a:r>
              <a:rPr lang="en-US" altLang="en-US" sz="2400" dirty="0" err="1" smtClean="0"/>
              <a:t>Tri-state</a:t>
            </a:r>
            <a:r>
              <a:rPr lang="en-US" altLang="en-US" sz="2400" dirty="0" smtClean="0"/>
              <a:t> buffers can be</a:t>
            </a:r>
          </a:p>
          <a:p>
            <a:pPr eaLnBrk="1" hangingPunct="1">
              <a:buFont typeface="Wingdings" pitchFamily="2" charset="2"/>
              <a:buNone/>
            </a:pPr>
            <a:r>
              <a:rPr lang="en-US" altLang="en-US" sz="2400" dirty="0" smtClean="0"/>
              <a:t>	used to build multiplexors</a:t>
            </a:r>
          </a:p>
          <a:p>
            <a:pPr lvl="1" eaLnBrk="1" hangingPunct="1"/>
            <a:endParaRPr lang="en-US" altLang="en-US" sz="2000" dirty="0" smtClean="0"/>
          </a:p>
        </p:txBody>
      </p:sp>
      <p:sp>
        <p:nvSpPr>
          <p:cNvPr id="19459" name="Rectangle 2"/>
          <p:cNvSpPr>
            <a:spLocks noGrp="1" noChangeArrowheads="1"/>
          </p:cNvSpPr>
          <p:nvPr>
            <p:ph type="title"/>
          </p:nvPr>
        </p:nvSpPr>
        <p:spPr>
          <a:xfrm>
            <a:off x="446088" y="93785"/>
            <a:ext cx="8229600" cy="1143000"/>
          </a:xfrm>
        </p:spPr>
        <p:txBody>
          <a:bodyPr/>
          <a:lstStyle/>
          <a:p>
            <a:pPr eaLnBrk="1" hangingPunct="1"/>
            <a:r>
              <a:rPr lang="en-US" altLang="en-US" sz="3600" dirty="0" smtClean="0"/>
              <a:t>Tri-State Buffers</a:t>
            </a:r>
          </a:p>
        </p:txBody>
      </p:sp>
      <p:grpSp>
        <p:nvGrpSpPr>
          <p:cNvPr id="19460" name="Group 35"/>
          <p:cNvGrpSpPr>
            <a:grpSpLocks/>
          </p:cNvGrpSpPr>
          <p:nvPr/>
        </p:nvGrpSpPr>
        <p:grpSpPr bwMode="auto">
          <a:xfrm>
            <a:off x="4770440" y="1814947"/>
            <a:ext cx="3708400" cy="1329103"/>
            <a:chOff x="3016" y="1139"/>
            <a:chExt cx="2336" cy="907"/>
          </a:xfrm>
        </p:grpSpPr>
        <p:sp>
          <p:nvSpPr>
            <p:cNvPr id="19477" name="AutoShape 4"/>
            <p:cNvSpPr>
              <a:spLocks noChangeArrowheads="1"/>
            </p:cNvSpPr>
            <p:nvPr/>
          </p:nvSpPr>
          <p:spPr bwMode="auto">
            <a:xfrm rot="5400000">
              <a:off x="3872" y="1519"/>
              <a:ext cx="601" cy="453"/>
            </a:xfrm>
            <a:prstGeom prst="triangle">
              <a:avLst>
                <a:gd name="adj" fmla="val 50000"/>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78" name="Line 5"/>
            <p:cNvSpPr>
              <a:spLocks noChangeShapeType="1"/>
            </p:cNvSpPr>
            <p:nvPr/>
          </p:nvSpPr>
          <p:spPr bwMode="auto">
            <a:xfrm>
              <a:off x="3606" y="1751"/>
              <a:ext cx="3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9" name="Line 6"/>
            <p:cNvSpPr>
              <a:spLocks noChangeShapeType="1"/>
            </p:cNvSpPr>
            <p:nvPr/>
          </p:nvSpPr>
          <p:spPr bwMode="auto">
            <a:xfrm>
              <a:off x="4377" y="1751"/>
              <a:ext cx="2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0" name="Line 7"/>
            <p:cNvSpPr>
              <a:spLocks noChangeShapeType="1"/>
            </p:cNvSpPr>
            <p:nvPr/>
          </p:nvSpPr>
          <p:spPr bwMode="auto">
            <a:xfrm>
              <a:off x="3946" y="1751"/>
              <a:ext cx="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8"/>
            <p:cNvSpPr>
              <a:spLocks noChangeShapeType="1"/>
            </p:cNvSpPr>
            <p:nvPr/>
          </p:nvSpPr>
          <p:spPr bwMode="auto">
            <a:xfrm flipV="1">
              <a:off x="4014" y="1638"/>
              <a:ext cx="136" cy="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9"/>
            <p:cNvSpPr>
              <a:spLocks noChangeShapeType="1"/>
            </p:cNvSpPr>
            <p:nvPr/>
          </p:nvSpPr>
          <p:spPr bwMode="auto">
            <a:xfrm>
              <a:off x="4173" y="1751"/>
              <a:ext cx="22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Line 10"/>
            <p:cNvSpPr>
              <a:spLocks noChangeShapeType="1"/>
            </p:cNvSpPr>
            <p:nvPr/>
          </p:nvSpPr>
          <p:spPr bwMode="auto">
            <a:xfrm>
              <a:off x="4150" y="1365"/>
              <a:ext cx="0" cy="20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4" name="Text Box 11"/>
            <p:cNvSpPr txBox="1">
              <a:spLocks noChangeArrowheads="1"/>
            </p:cNvSpPr>
            <p:nvPr/>
          </p:nvSpPr>
          <p:spPr bwMode="auto">
            <a:xfrm>
              <a:off x="3016" y="1615"/>
              <a:ext cx="6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Data_in</a:t>
              </a:r>
            </a:p>
          </p:txBody>
        </p:sp>
        <p:sp>
          <p:nvSpPr>
            <p:cNvPr id="19485" name="Text Box 12"/>
            <p:cNvSpPr txBox="1">
              <a:spLocks noChangeArrowheads="1"/>
            </p:cNvSpPr>
            <p:nvPr/>
          </p:nvSpPr>
          <p:spPr bwMode="auto">
            <a:xfrm>
              <a:off x="4739" y="1615"/>
              <a:ext cx="6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Data_out</a:t>
              </a:r>
            </a:p>
          </p:txBody>
        </p:sp>
        <p:sp>
          <p:nvSpPr>
            <p:cNvPr id="19486" name="Text Box 13"/>
            <p:cNvSpPr txBox="1">
              <a:spLocks noChangeArrowheads="1"/>
            </p:cNvSpPr>
            <p:nvPr/>
          </p:nvSpPr>
          <p:spPr bwMode="auto">
            <a:xfrm>
              <a:off x="3832" y="1139"/>
              <a:ext cx="61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solidFill>
                    <a:srgbClr val="FF0000"/>
                  </a:solidFill>
                </a:rPr>
                <a:t>Enable</a:t>
              </a:r>
            </a:p>
          </p:txBody>
        </p:sp>
      </p:grpSp>
      <p:grpSp>
        <p:nvGrpSpPr>
          <p:cNvPr id="19461" name="Group 36"/>
          <p:cNvGrpSpPr>
            <a:grpSpLocks/>
          </p:cNvGrpSpPr>
          <p:nvPr/>
        </p:nvGrpSpPr>
        <p:grpSpPr bwMode="auto">
          <a:xfrm>
            <a:off x="5291933" y="4357950"/>
            <a:ext cx="2989263" cy="1428750"/>
            <a:chOff x="3288" y="2863"/>
            <a:chExt cx="1883" cy="975"/>
          </a:xfrm>
        </p:grpSpPr>
        <p:sp>
          <p:nvSpPr>
            <p:cNvPr id="19462" name="Line 20"/>
            <p:cNvSpPr>
              <a:spLocks noChangeShapeType="1"/>
            </p:cNvSpPr>
            <p:nvPr/>
          </p:nvSpPr>
          <p:spPr bwMode="auto">
            <a:xfrm>
              <a:off x="4241" y="3567"/>
              <a:ext cx="0" cy="24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AutoShape 16"/>
            <p:cNvSpPr>
              <a:spLocks noChangeArrowheads="1"/>
            </p:cNvSpPr>
            <p:nvPr/>
          </p:nvSpPr>
          <p:spPr bwMode="auto">
            <a:xfrm rot="5400000">
              <a:off x="4128" y="3431"/>
              <a:ext cx="227" cy="181"/>
            </a:xfrm>
            <a:prstGeom prst="triangle">
              <a:avLst>
                <a:gd name="adj" fmla="val 50000"/>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64" name="Line 18"/>
            <p:cNvSpPr>
              <a:spLocks noChangeShapeType="1"/>
            </p:cNvSpPr>
            <p:nvPr/>
          </p:nvSpPr>
          <p:spPr bwMode="auto">
            <a:xfrm>
              <a:off x="3811" y="2976"/>
              <a:ext cx="3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5" name="Line 19"/>
            <p:cNvSpPr>
              <a:spLocks noChangeShapeType="1"/>
            </p:cNvSpPr>
            <p:nvPr/>
          </p:nvSpPr>
          <p:spPr bwMode="auto">
            <a:xfrm>
              <a:off x="3811" y="3522"/>
              <a:ext cx="3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Line 21"/>
            <p:cNvSpPr>
              <a:spLocks noChangeShapeType="1"/>
            </p:cNvSpPr>
            <p:nvPr/>
          </p:nvSpPr>
          <p:spPr bwMode="auto">
            <a:xfrm>
              <a:off x="4241" y="3022"/>
              <a:ext cx="0" cy="9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AutoShape 22"/>
            <p:cNvSpPr>
              <a:spLocks noChangeArrowheads="1"/>
            </p:cNvSpPr>
            <p:nvPr/>
          </p:nvSpPr>
          <p:spPr bwMode="auto">
            <a:xfrm>
              <a:off x="4173" y="3157"/>
              <a:ext cx="136" cy="91"/>
            </a:xfrm>
            <a:prstGeom prst="triangle">
              <a:avLst>
                <a:gd name="adj" fmla="val 50000"/>
              </a:avLst>
            </a:prstGeom>
            <a:solidFill>
              <a:schemeClr val="bg1"/>
            </a:solidFill>
            <a:ln w="9525">
              <a:solidFill>
                <a:srgbClr val="FF0000"/>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68" name="Oval 23"/>
            <p:cNvSpPr>
              <a:spLocks noChangeArrowheads="1"/>
            </p:cNvSpPr>
            <p:nvPr/>
          </p:nvSpPr>
          <p:spPr bwMode="auto">
            <a:xfrm>
              <a:off x="4218" y="3112"/>
              <a:ext cx="45" cy="45"/>
            </a:xfrm>
            <a:prstGeom prst="ellipse">
              <a:avLst/>
            </a:prstGeom>
            <a:solidFill>
              <a:schemeClr val="bg1"/>
            </a:solidFill>
            <a:ln w="9525">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69" name="AutoShape 15"/>
            <p:cNvSpPr>
              <a:spLocks noChangeArrowheads="1"/>
            </p:cNvSpPr>
            <p:nvPr/>
          </p:nvSpPr>
          <p:spPr bwMode="auto">
            <a:xfrm rot="5400000">
              <a:off x="4128" y="2886"/>
              <a:ext cx="227" cy="181"/>
            </a:xfrm>
            <a:prstGeom prst="triangle">
              <a:avLst>
                <a:gd name="adj" fmla="val 50000"/>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70" name="Freeform 27"/>
            <p:cNvSpPr>
              <a:spLocks/>
            </p:cNvSpPr>
            <p:nvPr/>
          </p:nvSpPr>
          <p:spPr bwMode="auto">
            <a:xfrm>
              <a:off x="3992" y="3249"/>
              <a:ext cx="249" cy="476"/>
            </a:xfrm>
            <a:custGeom>
              <a:avLst/>
              <a:gdLst>
                <a:gd name="T0" fmla="*/ 249 w 249"/>
                <a:gd name="T1" fmla="*/ 0 h 476"/>
                <a:gd name="T2" fmla="*/ 249 w 249"/>
                <a:gd name="T3" fmla="*/ 68 h 476"/>
                <a:gd name="T4" fmla="*/ 0 w 249"/>
                <a:gd name="T5" fmla="*/ 68 h 476"/>
                <a:gd name="T6" fmla="*/ 0 w 249"/>
                <a:gd name="T7" fmla="*/ 476 h 476"/>
                <a:gd name="T8" fmla="*/ 249 w 249"/>
                <a:gd name="T9" fmla="*/ 476 h 476"/>
                <a:gd name="T10" fmla="*/ 0 60000 65536"/>
                <a:gd name="T11" fmla="*/ 0 60000 65536"/>
                <a:gd name="T12" fmla="*/ 0 60000 65536"/>
                <a:gd name="T13" fmla="*/ 0 60000 65536"/>
                <a:gd name="T14" fmla="*/ 0 60000 65536"/>
                <a:gd name="T15" fmla="*/ 0 w 249"/>
                <a:gd name="T16" fmla="*/ 0 h 476"/>
                <a:gd name="T17" fmla="*/ 249 w 249"/>
                <a:gd name="T18" fmla="*/ 476 h 476"/>
              </a:gdLst>
              <a:ahLst/>
              <a:cxnLst>
                <a:cxn ang="T10">
                  <a:pos x="T0" y="T1"/>
                </a:cxn>
                <a:cxn ang="T11">
                  <a:pos x="T2" y="T3"/>
                </a:cxn>
                <a:cxn ang="T12">
                  <a:pos x="T4" y="T5"/>
                </a:cxn>
                <a:cxn ang="T13">
                  <a:pos x="T6" y="T7"/>
                </a:cxn>
                <a:cxn ang="T14">
                  <a:pos x="T8" y="T9"/>
                </a:cxn>
              </a:cxnLst>
              <a:rect l="T15" t="T16" r="T17" b="T18"/>
              <a:pathLst>
                <a:path w="249" h="476">
                  <a:moveTo>
                    <a:pt x="249" y="0"/>
                  </a:moveTo>
                  <a:lnTo>
                    <a:pt x="249" y="68"/>
                  </a:lnTo>
                  <a:lnTo>
                    <a:pt x="0" y="68"/>
                  </a:lnTo>
                  <a:lnTo>
                    <a:pt x="0" y="476"/>
                  </a:lnTo>
                  <a:lnTo>
                    <a:pt x="249" y="476"/>
                  </a:lnTo>
                </a:path>
              </a:pathLst>
            </a:custGeom>
            <a:noFill/>
            <a:ln w="9525">
              <a:solidFill>
                <a:srgbClr val="FF0000"/>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1" name="Freeform 28"/>
            <p:cNvSpPr>
              <a:spLocks/>
            </p:cNvSpPr>
            <p:nvPr/>
          </p:nvSpPr>
          <p:spPr bwMode="auto">
            <a:xfrm>
              <a:off x="4310" y="2977"/>
              <a:ext cx="91" cy="544"/>
            </a:xfrm>
            <a:custGeom>
              <a:avLst/>
              <a:gdLst>
                <a:gd name="T0" fmla="*/ 0 w 91"/>
                <a:gd name="T1" fmla="*/ 0 h 544"/>
                <a:gd name="T2" fmla="*/ 91 w 91"/>
                <a:gd name="T3" fmla="*/ 0 h 544"/>
                <a:gd name="T4" fmla="*/ 91 w 91"/>
                <a:gd name="T5" fmla="*/ 544 h 544"/>
                <a:gd name="T6" fmla="*/ 0 w 91"/>
                <a:gd name="T7" fmla="*/ 544 h 544"/>
                <a:gd name="T8" fmla="*/ 0 60000 65536"/>
                <a:gd name="T9" fmla="*/ 0 60000 65536"/>
                <a:gd name="T10" fmla="*/ 0 60000 65536"/>
                <a:gd name="T11" fmla="*/ 0 60000 65536"/>
                <a:gd name="T12" fmla="*/ 0 w 91"/>
                <a:gd name="T13" fmla="*/ 0 h 544"/>
                <a:gd name="T14" fmla="*/ 91 w 91"/>
                <a:gd name="T15" fmla="*/ 544 h 544"/>
              </a:gdLst>
              <a:ahLst/>
              <a:cxnLst>
                <a:cxn ang="T8">
                  <a:pos x="T0" y="T1"/>
                </a:cxn>
                <a:cxn ang="T9">
                  <a:pos x="T2" y="T3"/>
                </a:cxn>
                <a:cxn ang="T10">
                  <a:pos x="T4" y="T5"/>
                </a:cxn>
                <a:cxn ang="T11">
                  <a:pos x="T6" y="T7"/>
                </a:cxn>
              </a:cxnLst>
              <a:rect l="T12" t="T13" r="T14" b="T15"/>
              <a:pathLst>
                <a:path w="91" h="544">
                  <a:moveTo>
                    <a:pt x="0" y="0"/>
                  </a:moveTo>
                  <a:lnTo>
                    <a:pt x="91" y="0"/>
                  </a:lnTo>
                  <a:lnTo>
                    <a:pt x="91" y="544"/>
                  </a:lnTo>
                  <a:lnTo>
                    <a:pt x="0" y="54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2" name="Line 29"/>
            <p:cNvSpPr>
              <a:spLocks noChangeShapeType="1"/>
            </p:cNvSpPr>
            <p:nvPr/>
          </p:nvSpPr>
          <p:spPr bwMode="auto">
            <a:xfrm>
              <a:off x="4400" y="3249"/>
              <a:ext cx="204" cy="0"/>
            </a:xfrm>
            <a:prstGeom prst="line">
              <a:avLst/>
            </a:prstGeom>
            <a:noFill/>
            <a:ln w="3810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3" name="Text Box 30"/>
            <p:cNvSpPr txBox="1">
              <a:spLocks noChangeArrowheads="1"/>
            </p:cNvSpPr>
            <p:nvPr/>
          </p:nvSpPr>
          <p:spPr bwMode="auto">
            <a:xfrm>
              <a:off x="3288" y="2863"/>
              <a:ext cx="52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Data_0</a:t>
              </a:r>
            </a:p>
          </p:txBody>
        </p:sp>
        <p:sp>
          <p:nvSpPr>
            <p:cNvPr id="19474" name="Text Box 31"/>
            <p:cNvSpPr txBox="1">
              <a:spLocks noChangeArrowheads="1"/>
            </p:cNvSpPr>
            <p:nvPr/>
          </p:nvSpPr>
          <p:spPr bwMode="auto">
            <a:xfrm>
              <a:off x="3288" y="3407"/>
              <a:ext cx="52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Data_1</a:t>
              </a:r>
            </a:p>
          </p:txBody>
        </p:sp>
        <p:sp>
          <p:nvSpPr>
            <p:cNvPr id="19475" name="Text Box 32"/>
            <p:cNvSpPr txBox="1">
              <a:spLocks noChangeArrowheads="1"/>
            </p:cNvSpPr>
            <p:nvPr/>
          </p:nvSpPr>
          <p:spPr bwMode="auto">
            <a:xfrm>
              <a:off x="4649" y="3135"/>
              <a:ext cx="52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Output</a:t>
              </a:r>
            </a:p>
          </p:txBody>
        </p:sp>
        <p:sp>
          <p:nvSpPr>
            <p:cNvPr id="19476" name="Text Box 33"/>
            <p:cNvSpPr txBox="1">
              <a:spLocks noChangeArrowheads="1"/>
            </p:cNvSpPr>
            <p:nvPr/>
          </p:nvSpPr>
          <p:spPr bwMode="auto">
            <a:xfrm>
              <a:off x="4309" y="3611"/>
              <a:ext cx="52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solidFill>
                    <a:srgbClr val="FF0000"/>
                  </a:solidFill>
                </a:rPr>
                <a:t>Select</a:t>
              </a:r>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20</a:t>
            </a:fld>
            <a:endParaRPr lang="en-US" altLang="en-US"/>
          </a:p>
        </p:txBody>
      </p:sp>
    </p:spTree>
    <p:custDataLst>
      <p:tags r:id="rId1"/>
    </p:custDataLst>
    <p:extLst>
      <p:ext uri="{BB962C8B-B14F-4D97-AF65-F5344CB8AC3E}">
        <p14:creationId xmlns:p14="http://schemas.microsoft.com/office/powerpoint/2010/main" val="2028733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0403" y="120895"/>
            <a:ext cx="8229600" cy="1143000"/>
          </a:xfrm>
        </p:spPr>
        <p:txBody>
          <a:bodyPr/>
          <a:lstStyle/>
          <a:p>
            <a:pPr eaLnBrk="1" hangingPunct="1"/>
            <a:r>
              <a:rPr lang="en-US" altLang="en-US" sz="4000" dirty="0" smtClean="0"/>
              <a:t>Building a Multifunction ALU</a:t>
            </a:r>
          </a:p>
        </p:txBody>
      </p:sp>
      <p:grpSp>
        <p:nvGrpSpPr>
          <p:cNvPr id="20483" name="Group 112"/>
          <p:cNvGrpSpPr>
            <a:grpSpLocks/>
          </p:cNvGrpSpPr>
          <p:nvPr/>
        </p:nvGrpSpPr>
        <p:grpSpPr bwMode="auto">
          <a:xfrm>
            <a:off x="446089" y="1301262"/>
            <a:ext cx="8194675" cy="4736123"/>
            <a:chOff x="446088" y="1123950"/>
            <a:chExt cx="8194675" cy="5130800"/>
          </a:xfrm>
        </p:grpSpPr>
        <p:sp>
          <p:nvSpPr>
            <p:cNvPr id="20484" name="Freeform 188"/>
            <p:cNvSpPr>
              <a:spLocks/>
            </p:cNvSpPr>
            <p:nvPr/>
          </p:nvSpPr>
          <p:spPr bwMode="auto">
            <a:xfrm>
              <a:off x="6300788" y="3141663"/>
              <a:ext cx="250825" cy="323850"/>
            </a:xfrm>
            <a:custGeom>
              <a:avLst/>
              <a:gdLst>
                <a:gd name="T0" fmla="*/ 0 w 272"/>
                <a:gd name="T1" fmla="*/ 2147483647 h 204"/>
                <a:gd name="T2" fmla="*/ 0 w 272"/>
                <a:gd name="T3" fmla="*/ 0 h 204"/>
                <a:gd name="T4" fmla="*/ 2147483647 w 272"/>
                <a:gd name="T5" fmla="*/ 0 h 204"/>
                <a:gd name="T6" fmla="*/ 0 60000 65536"/>
                <a:gd name="T7" fmla="*/ 0 60000 65536"/>
                <a:gd name="T8" fmla="*/ 0 60000 65536"/>
                <a:gd name="T9" fmla="*/ 0 w 272"/>
                <a:gd name="T10" fmla="*/ 0 h 204"/>
                <a:gd name="T11" fmla="*/ 272 w 272"/>
                <a:gd name="T12" fmla="*/ 204 h 204"/>
              </a:gdLst>
              <a:ahLst/>
              <a:cxnLst>
                <a:cxn ang="T6">
                  <a:pos x="T0" y="T1"/>
                </a:cxn>
                <a:cxn ang="T7">
                  <a:pos x="T2" y="T3"/>
                </a:cxn>
                <a:cxn ang="T8">
                  <a:pos x="T4" y="T5"/>
                </a:cxn>
              </a:cxnLst>
              <a:rect l="T9" t="T10" r="T11" b="T12"/>
              <a:pathLst>
                <a:path w="272" h="204">
                  <a:moveTo>
                    <a:pt x="0" y="204"/>
                  </a:moveTo>
                  <a:lnTo>
                    <a:pt x="0" y="0"/>
                  </a:lnTo>
                  <a:lnTo>
                    <a:pt x="272" y="0"/>
                  </a:ln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5" name="Line 206"/>
            <p:cNvSpPr>
              <a:spLocks noChangeShapeType="1"/>
            </p:cNvSpPr>
            <p:nvPr/>
          </p:nvSpPr>
          <p:spPr bwMode="auto">
            <a:xfrm>
              <a:off x="7920038" y="4113213"/>
              <a:ext cx="0" cy="215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6" name="Freeform 117"/>
            <p:cNvSpPr>
              <a:spLocks/>
            </p:cNvSpPr>
            <p:nvPr/>
          </p:nvSpPr>
          <p:spPr bwMode="auto">
            <a:xfrm>
              <a:off x="5975350" y="3787775"/>
              <a:ext cx="1187450" cy="1260475"/>
            </a:xfrm>
            <a:custGeom>
              <a:avLst/>
              <a:gdLst>
                <a:gd name="T0" fmla="*/ 0 w 771"/>
                <a:gd name="T1" fmla="*/ 2147483647 h 794"/>
                <a:gd name="T2" fmla="*/ 2147483647 w 771"/>
                <a:gd name="T3" fmla="*/ 2147483647 h 794"/>
                <a:gd name="T4" fmla="*/ 2147483647 w 771"/>
                <a:gd name="T5" fmla="*/ 0 h 794"/>
                <a:gd name="T6" fmla="*/ 2147483647 w 771"/>
                <a:gd name="T7" fmla="*/ 0 h 794"/>
                <a:gd name="T8" fmla="*/ 0 60000 65536"/>
                <a:gd name="T9" fmla="*/ 0 60000 65536"/>
                <a:gd name="T10" fmla="*/ 0 60000 65536"/>
                <a:gd name="T11" fmla="*/ 0 60000 65536"/>
                <a:gd name="T12" fmla="*/ 0 w 771"/>
                <a:gd name="T13" fmla="*/ 0 h 794"/>
                <a:gd name="T14" fmla="*/ 771 w 771"/>
                <a:gd name="T15" fmla="*/ 794 h 794"/>
              </a:gdLst>
              <a:ahLst/>
              <a:cxnLst>
                <a:cxn ang="T8">
                  <a:pos x="T0" y="T1"/>
                </a:cxn>
                <a:cxn ang="T9">
                  <a:pos x="T2" y="T3"/>
                </a:cxn>
                <a:cxn ang="T10">
                  <a:pos x="T4" y="T5"/>
                </a:cxn>
                <a:cxn ang="T11">
                  <a:pos x="T6" y="T7"/>
                </a:cxn>
              </a:cxnLst>
              <a:rect l="T12" t="T13" r="T14" b="T15"/>
              <a:pathLst>
                <a:path w="771" h="794">
                  <a:moveTo>
                    <a:pt x="0" y="794"/>
                  </a:moveTo>
                  <a:lnTo>
                    <a:pt x="226" y="794"/>
                  </a:lnTo>
                  <a:lnTo>
                    <a:pt x="226" y="0"/>
                  </a:lnTo>
                  <a:lnTo>
                    <a:pt x="771"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7" name="Line 105"/>
            <p:cNvSpPr>
              <a:spLocks noChangeShapeType="1"/>
            </p:cNvSpPr>
            <p:nvPr/>
          </p:nvSpPr>
          <p:spPr bwMode="auto">
            <a:xfrm>
              <a:off x="5511800" y="5227638"/>
              <a:ext cx="28098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0488" name="Group 62"/>
            <p:cNvGrpSpPr>
              <a:grpSpLocks/>
            </p:cNvGrpSpPr>
            <p:nvPr/>
          </p:nvGrpSpPr>
          <p:grpSpPr bwMode="auto">
            <a:xfrm>
              <a:off x="4467225" y="5372100"/>
              <a:ext cx="469900" cy="360363"/>
              <a:chOff x="3378" y="3158"/>
              <a:chExt cx="296" cy="227"/>
            </a:xfrm>
          </p:grpSpPr>
          <p:sp>
            <p:nvSpPr>
              <p:cNvPr id="20589" name="AutoShape 56"/>
              <p:cNvSpPr>
                <a:spLocks noChangeArrowheads="1"/>
              </p:cNvSpPr>
              <p:nvPr/>
            </p:nvSpPr>
            <p:spPr bwMode="auto">
              <a:xfrm flipH="1">
                <a:off x="3424" y="3158"/>
                <a:ext cx="250" cy="227"/>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90" name="Arc 57"/>
              <p:cNvSpPr>
                <a:spLocks/>
              </p:cNvSpPr>
              <p:nvPr/>
            </p:nvSpPr>
            <p:spPr bwMode="auto">
              <a:xfrm>
                <a:off x="3378" y="3158"/>
                <a:ext cx="46" cy="227"/>
              </a:xfrm>
              <a:custGeom>
                <a:avLst/>
                <a:gdLst>
                  <a:gd name="T0" fmla="*/ 0 w 21600"/>
                  <a:gd name="T1" fmla="*/ 0 h 42382"/>
                  <a:gd name="T2" fmla="*/ 0 w 21600"/>
                  <a:gd name="T3" fmla="*/ 0 h 42382"/>
                  <a:gd name="T4" fmla="*/ 0 w 21600"/>
                  <a:gd name="T5" fmla="*/ 0 h 42382"/>
                  <a:gd name="T6" fmla="*/ 0 60000 65536"/>
                  <a:gd name="T7" fmla="*/ 0 60000 65536"/>
                  <a:gd name="T8" fmla="*/ 0 60000 65536"/>
                  <a:gd name="T9" fmla="*/ 0 w 21600"/>
                  <a:gd name="T10" fmla="*/ 0 h 42382"/>
                  <a:gd name="T11" fmla="*/ 21600 w 21600"/>
                  <a:gd name="T12" fmla="*/ 42382 h 42382"/>
                </a:gdLst>
                <a:ahLst/>
                <a:cxnLst>
                  <a:cxn ang="T6">
                    <a:pos x="T0" y="T1"/>
                  </a:cxn>
                  <a:cxn ang="T7">
                    <a:pos x="T2" y="T3"/>
                  </a:cxn>
                  <a:cxn ang="T8">
                    <a:pos x="T4" y="T5"/>
                  </a:cxn>
                </a:cxnLst>
                <a:rect l="T9" t="T10" r="T11" b="T12"/>
                <a:pathLst>
                  <a:path w="21600" h="42382" fill="none" extrusionOk="0">
                    <a:moveTo>
                      <a:pt x="-1" y="0"/>
                    </a:moveTo>
                    <a:cubicBezTo>
                      <a:pt x="11929" y="0"/>
                      <a:pt x="21600" y="9670"/>
                      <a:pt x="21600" y="21600"/>
                    </a:cubicBezTo>
                    <a:cubicBezTo>
                      <a:pt x="21600" y="31261"/>
                      <a:pt x="15183" y="39748"/>
                      <a:pt x="5887" y="42381"/>
                    </a:cubicBezTo>
                  </a:path>
                  <a:path w="21600" h="42382" stroke="0" extrusionOk="0">
                    <a:moveTo>
                      <a:pt x="-1" y="0"/>
                    </a:moveTo>
                    <a:cubicBezTo>
                      <a:pt x="11929" y="0"/>
                      <a:pt x="21600" y="9670"/>
                      <a:pt x="21600" y="21600"/>
                    </a:cubicBezTo>
                    <a:cubicBezTo>
                      <a:pt x="21600" y="31261"/>
                      <a:pt x="15183" y="39748"/>
                      <a:pt x="5887" y="42381"/>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489" name="AutoShape 64"/>
            <p:cNvSpPr>
              <a:spLocks noChangeArrowheads="1"/>
            </p:cNvSpPr>
            <p:nvPr/>
          </p:nvSpPr>
          <p:spPr bwMode="auto">
            <a:xfrm flipH="1">
              <a:off x="4540250" y="4868863"/>
              <a:ext cx="396875" cy="360362"/>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490" name="Line 77"/>
            <p:cNvSpPr>
              <a:spLocks noChangeShapeType="1"/>
            </p:cNvSpPr>
            <p:nvPr/>
          </p:nvSpPr>
          <p:spPr bwMode="auto">
            <a:xfrm flipV="1">
              <a:off x="6154738" y="3463925"/>
              <a:ext cx="1008062" cy="15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91" name="AutoShape 82"/>
            <p:cNvSpPr>
              <a:spLocks noChangeArrowheads="1"/>
            </p:cNvSpPr>
            <p:nvPr/>
          </p:nvSpPr>
          <p:spPr bwMode="auto">
            <a:xfrm>
              <a:off x="7162800" y="2600325"/>
              <a:ext cx="180975" cy="136842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492" name="Rectangle 83"/>
            <p:cNvSpPr>
              <a:spLocks noChangeArrowheads="1"/>
            </p:cNvSpPr>
            <p:nvPr/>
          </p:nvSpPr>
          <p:spPr bwMode="auto">
            <a:xfrm>
              <a:off x="7162800" y="2708275"/>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0</a:t>
              </a:r>
            </a:p>
          </p:txBody>
        </p:sp>
        <p:sp>
          <p:nvSpPr>
            <p:cNvPr id="20493" name="Rectangle 84"/>
            <p:cNvSpPr>
              <a:spLocks noChangeArrowheads="1"/>
            </p:cNvSpPr>
            <p:nvPr/>
          </p:nvSpPr>
          <p:spPr bwMode="auto">
            <a:xfrm>
              <a:off x="7162800" y="3032125"/>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1</a:t>
              </a:r>
            </a:p>
          </p:txBody>
        </p:sp>
        <p:sp>
          <p:nvSpPr>
            <p:cNvPr id="20494" name="Line 89"/>
            <p:cNvSpPr>
              <a:spLocks noChangeShapeType="1"/>
            </p:cNvSpPr>
            <p:nvPr/>
          </p:nvSpPr>
          <p:spPr bwMode="auto">
            <a:xfrm>
              <a:off x="7343775" y="3284538"/>
              <a:ext cx="10080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95" name="Rectangle 90"/>
            <p:cNvSpPr>
              <a:spLocks noChangeArrowheads="1"/>
            </p:cNvSpPr>
            <p:nvPr/>
          </p:nvSpPr>
          <p:spPr bwMode="auto">
            <a:xfrm>
              <a:off x="7162800" y="3355975"/>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2</a:t>
              </a:r>
            </a:p>
          </p:txBody>
        </p:sp>
        <p:sp>
          <p:nvSpPr>
            <p:cNvPr id="20496" name="Rectangle 91"/>
            <p:cNvSpPr>
              <a:spLocks noChangeArrowheads="1"/>
            </p:cNvSpPr>
            <p:nvPr/>
          </p:nvSpPr>
          <p:spPr bwMode="auto">
            <a:xfrm>
              <a:off x="7162800" y="3681413"/>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3</a:t>
              </a:r>
            </a:p>
          </p:txBody>
        </p:sp>
        <p:sp>
          <p:nvSpPr>
            <p:cNvPr id="20497" name="Line 94"/>
            <p:cNvSpPr>
              <a:spLocks noChangeShapeType="1"/>
            </p:cNvSpPr>
            <p:nvPr/>
          </p:nvSpPr>
          <p:spPr bwMode="auto">
            <a:xfrm flipV="1">
              <a:off x="4935538" y="5553075"/>
              <a:ext cx="863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98" name="AutoShape 95"/>
            <p:cNvSpPr>
              <a:spLocks noChangeArrowheads="1"/>
            </p:cNvSpPr>
            <p:nvPr/>
          </p:nvSpPr>
          <p:spPr bwMode="auto">
            <a:xfrm>
              <a:off x="5805488" y="4364038"/>
              <a:ext cx="180975" cy="136842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499" name="Rectangle 96"/>
            <p:cNvSpPr>
              <a:spLocks noChangeArrowheads="1"/>
            </p:cNvSpPr>
            <p:nvPr/>
          </p:nvSpPr>
          <p:spPr bwMode="auto">
            <a:xfrm>
              <a:off x="5805488" y="447198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0</a:t>
              </a:r>
            </a:p>
          </p:txBody>
        </p:sp>
        <p:sp>
          <p:nvSpPr>
            <p:cNvPr id="20500" name="Rectangle 97"/>
            <p:cNvSpPr>
              <a:spLocks noChangeArrowheads="1"/>
            </p:cNvSpPr>
            <p:nvPr/>
          </p:nvSpPr>
          <p:spPr bwMode="auto">
            <a:xfrm>
              <a:off x="5805488" y="479583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1</a:t>
              </a:r>
            </a:p>
          </p:txBody>
        </p:sp>
        <p:sp>
          <p:nvSpPr>
            <p:cNvPr id="20501" name="Line 99"/>
            <p:cNvSpPr>
              <a:spLocks noChangeShapeType="1"/>
            </p:cNvSpPr>
            <p:nvPr/>
          </p:nvSpPr>
          <p:spPr bwMode="auto">
            <a:xfrm>
              <a:off x="4935538" y="4579938"/>
              <a:ext cx="86995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02" name="Rectangle 101"/>
            <p:cNvSpPr>
              <a:spLocks noChangeArrowheads="1"/>
            </p:cNvSpPr>
            <p:nvPr/>
          </p:nvSpPr>
          <p:spPr bwMode="auto">
            <a:xfrm>
              <a:off x="5805488" y="511968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2</a:t>
              </a:r>
            </a:p>
          </p:txBody>
        </p:sp>
        <p:sp>
          <p:nvSpPr>
            <p:cNvPr id="20503" name="Rectangle 102"/>
            <p:cNvSpPr>
              <a:spLocks noChangeArrowheads="1"/>
            </p:cNvSpPr>
            <p:nvPr/>
          </p:nvSpPr>
          <p:spPr bwMode="auto">
            <a:xfrm>
              <a:off x="5805488" y="5445125"/>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3</a:t>
              </a:r>
            </a:p>
          </p:txBody>
        </p:sp>
        <p:sp>
          <p:nvSpPr>
            <p:cNvPr id="20504" name="AutoShape 103"/>
            <p:cNvSpPr>
              <a:spLocks noChangeArrowheads="1"/>
            </p:cNvSpPr>
            <p:nvPr/>
          </p:nvSpPr>
          <p:spPr bwMode="auto">
            <a:xfrm rot="5400000">
              <a:off x="5277644" y="5137944"/>
              <a:ext cx="215900" cy="179388"/>
            </a:xfrm>
            <a:prstGeom prst="triangle">
              <a:avLst>
                <a:gd name="adj" fmla="val 500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05" name="Oval 104"/>
            <p:cNvSpPr>
              <a:spLocks noChangeArrowheads="1"/>
            </p:cNvSpPr>
            <p:nvPr/>
          </p:nvSpPr>
          <p:spPr bwMode="auto">
            <a:xfrm>
              <a:off x="5475288" y="5192713"/>
              <a:ext cx="71437" cy="71437"/>
            </a:xfrm>
            <a:prstGeom prst="ellipse">
              <a:avLst/>
            </a:prstGeom>
            <a:solidFill>
              <a:srgbClr val="FFFF99"/>
            </a:solidFill>
            <a:ln w="19050">
              <a:solidFill>
                <a:schemeClr val="tx1"/>
              </a:solidFill>
              <a:round/>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06" name="Freeform 106"/>
            <p:cNvSpPr>
              <a:spLocks/>
            </p:cNvSpPr>
            <p:nvPr/>
          </p:nvSpPr>
          <p:spPr bwMode="auto">
            <a:xfrm>
              <a:off x="5151438" y="4903788"/>
              <a:ext cx="647700" cy="323850"/>
            </a:xfrm>
            <a:custGeom>
              <a:avLst/>
              <a:gdLst>
                <a:gd name="T0" fmla="*/ 2147483647 w 408"/>
                <a:gd name="T1" fmla="*/ 2147483647 h 204"/>
                <a:gd name="T2" fmla="*/ 0 w 408"/>
                <a:gd name="T3" fmla="*/ 2147483647 h 204"/>
                <a:gd name="T4" fmla="*/ 0 w 408"/>
                <a:gd name="T5" fmla="*/ 0 h 204"/>
                <a:gd name="T6" fmla="*/ 2147483647 w 408"/>
                <a:gd name="T7" fmla="*/ 0 h 204"/>
                <a:gd name="T8" fmla="*/ 0 60000 65536"/>
                <a:gd name="T9" fmla="*/ 0 60000 65536"/>
                <a:gd name="T10" fmla="*/ 0 60000 65536"/>
                <a:gd name="T11" fmla="*/ 0 60000 65536"/>
                <a:gd name="T12" fmla="*/ 0 w 408"/>
                <a:gd name="T13" fmla="*/ 0 h 204"/>
                <a:gd name="T14" fmla="*/ 408 w 408"/>
                <a:gd name="T15" fmla="*/ 204 h 204"/>
              </a:gdLst>
              <a:ahLst/>
              <a:cxnLst>
                <a:cxn ang="T8">
                  <a:pos x="T0" y="T1"/>
                </a:cxn>
                <a:cxn ang="T9">
                  <a:pos x="T2" y="T3"/>
                </a:cxn>
                <a:cxn ang="T10">
                  <a:pos x="T4" y="T5"/>
                </a:cxn>
                <a:cxn ang="T11">
                  <a:pos x="T6" y="T7"/>
                </a:cxn>
              </a:cxnLst>
              <a:rect l="T12" t="T13" r="T14" b="T15"/>
              <a:pathLst>
                <a:path w="408" h="204">
                  <a:moveTo>
                    <a:pt x="91" y="204"/>
                  </a:moveTo>
                  <a:lnTo>
                    <a:pt x="0" y="204"/>
                  </a:lnTo>
                  <a:lnTo>
                    <a:pt x="0" y="0"/>
                  </a:lnTo>
                  <a:lnTo>
                    <a:pt x="408"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7" name="Line 107"/>
            <p:cNvSpPr>
              <a:spLocks noChangeShapeType="1"/>
            </p:cNvSpPr>
            <p:nvPr/>
          </p:nvSpPr>
          <p:spPr bwMode="auto">
            <a:xfrm>
              <a:off x="4935538" y="5048250"/>
              <a:ext cx="215900"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20508" name="AutoShape 93"/>
            <p:cNvSpPr>
              <a:spLocks noChangeArrowheads="1"/>
            </p:cNvSpPr>
            <p:nvPr/>
          </p:nvSpPr>
          <p:spPr bwMode="auto">
            <a:xfrm>
              <a:off x="4540250" y="4400550"/>
              <a:ext cx="396875" cy="360363"/>
            </a:xfrm>
            <a:prstGeom prst="flowChartDelay">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09" name="Line 108"/>
            <p:cNvSpPr>
              <a:spLocks noChangeShapeType="1"/>
            </p:cNvSpPr>
            <p:nvPr/>
          </p:nvSpPr>
          <p:spPr bwMode="auto">
            <a:xfrm>
              <a:off x="3778250" y="4706938"/>
              <a:ext cx="762000" cy="0"/>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10" name="Freeform 110"/>
            <p:cNvSpPr>
              <a:spLocks/>
            </p:cNvSpPr>
            <p:nvPr/>
          </p:nvSpPr>
          <p:spPr bwMode="auto">
            <a:xfrm>
              <a:off x="3778250" y="3721100"/>
              <a:ext cx="762000" cy="1971675"/>
            </a:xfrm>
            <a:custGeom>
              <a:avLst/>
              <a:gdLst>
                <a:gd name="T0" fmla="*/ 0 w 273"/>
                <a:gd name="T1" fmla="*/ 0 h 295"/>
                <a:gd name="T2" fmla="*/ 0 w 273"/>
                <a:gd name="T3" fmla="*/ 2147483647 h 295"/>
                <a:gd name="T4" fmla="*/ 2147483647 w 273"/>
                <a:gd name="T5" fmla="*/ 2147483647 h 295"/>
                <a:gd name="T6" fmla="*/ 0 60000 65536"/>
                <a:gd name="T7" fmla="*/ 0 60000 65536"/>
                <a:gd name="T8" fmla="*/ 0 60000 65536"/>
                <a:gd name="T9" fmla="*/ 0 w 273"/>
                <a:gd name="T10" fmla="*/ 0 h 295"/>
                <a:gd name="T11" fmla="*/ 273 w 273"/>
                <a:gd name="T12" fmla="*/ 295 h 295"/>
              </a:gdLst>
              <a:ahLst/>
              <a:cxnLst>
                <a:cxn ang="T6">
                  <a:pos x="T0" y="T1"/>
                </a:cxn>
                <a:cxn ang="T7">
                  <a:pos x="T2" y="T3"/>
                </a:cxn>
                <a:cxn ang="T8">
                  <a:pos x="T4" y="T5"/>
                </a:cxn>
              </a:cxnLst>
              <a:rect l="T9" t="T10" r="T11" b="T12"/>
              <a:pathLst>
                <a:path w="273" h="295">
                  <a:moveTo>
                    <a:pt x="0" y="0"/>
                  </a:moveTo>
                  <a:lnTo>
                    <a:pt x="0" y="295"/>
                  </a:lnTo>
                  <a:lnTo>
                    <a:pt x="273" y="295"/>
                  </a:lnTo>
                </a:path>
              </a:pathLst>
            </a:custGeom>
            <a:noFill/>
            <a:ln w="5715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1" name="Line 111"/>
            <p:cNvSpPr>
              <a:spLocks noChangeShapeType="1"/>
            </p:cNvSpPr>
            <p:nvPr/>
          </p:nvSpPr>
          <p:spPr bwMode="auto">
            <a:xfrm>
              <a:off x="3346450" y="4451350"/>
              <a:ext cx="1198563" cy="0"/>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12" name="Freeform 113"/>
            <p:cNvSpPr>
              <a:spLocks/>
            </p:cNvSpPr>
            <p:nvPr/>
          </p:nvSpPr>
          <p:spPr bwMode="auto">
            <a:xfrm>
              <a:off x="3346450" y="3100388"/>
              <a:ext cx="1193800" cy="2336800"/>
            </a:xfrm>
            <a:custGeom>
              <a:avLst/>
              <a:gdLst>
                <a:gd name="T0" fmla="*/ 0 w 273"/>
                <a:gd name="T1" fmla="*/ 0 h 295"/>
                <a:gd name="T2" fmla="*/ 0 w 273"/>
                <a:gd name="T3" fmla="*/ 2147483647 h 295"/>
                <a:gd name="T4" fmla="*/ 2147483647 w 273"/>
                <a:gd name="T5" fmla="*/ 2147483647 h 295"/>
                <a:gd name="T6" fmla="*/ 0 60000 65536"/>
                <a:gd name="T7" fmla="*/ 0 60000 65536"/>
                <a:gd name="T8" fmla="*/ 0 60000 65536"/>
                <a:gd name="T9" fmla="*/ 0 w 273"/>
                <a:gd name="T10" fmla="*/ 0 h 295"/>
                <a:gd name="T11" fmla="*/ 273 w 273"/>
                <a:gd name="T12" fmla="*/ 295 h 295"/>
              </a:gdLst>
              <a:ahLst/>
              <a:cxnLst>
                <a:cxn ang="T6">
                  <a:pos x="T0" y="T1"/>
                </a:cxn>
                <a:cxn ang="T7">
                  <a:pos x="T2" y="T3"/>
                </a:cxn>
                <a:cxn ang="T8">
                  <a:pos x="T4" y="T5"/>
                </a:cxn>
              </a:cxnLst>
              <a:rect l="T9" t="T10" r="T11" b="T12"/>
              <a:pathLst>
                <a:path w="273" h="295">
                  <a:moveTo>
                    <a:pt x="0" y="0"/>
                  </a:moveTo>
                  <a:lnTo>
                    <a:pt x="0" y="295"/>
                  </a:lnTo>
                  <a:lnTo>
                    <a:pt x="273" y="295"/>
                  </a:lnTo>
                </a:path>
              </a:pathLst>
            </a:custGeom>
            <a:noFill/>
            <a:ln w="5715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3" name="Line 115"/>
            <p:cNvSpPr>
              <a:spLocks noChangeShapeType="1"/>
            </p:cNvSpPr>
            <p:nvPr/>
          </p:nvSpPr>
          <p:spPr bwMode="auto">
            <a:xfrm>
              <a:off x="3346450" y="4926013"/>
              <a:ext cx="1187450" cy="0"/>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14" name="Line 116"/>
            <p:cNvSpPr>
              <a:spLocks noChangeShapeType="1"/>
            </p:cNvSpPr>
            <p:nvPr/>
          </p:nvSpPr>
          <p:spPr bwMode="auto">
            <a:xfrm>
              <a:off x="3778250" y="5181600"/>
              <a:ext cx="762000" cy="0"/>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15" name="Rectangle 118"/>
            <p:cNvSpPr>
              <a:spLocks noChangeArrowheads="1"/>
            </p:cNvSpPr>
            <p:nvPr/>
          </p:nvSpPr>
          <p:spPr bwMode="auto">
            <a:xfrm>
              <a:off x="3094038" y="4219575"/>
              <a:ext cx="3060700" cy="1692275"/>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16" name="Rectangle 119"/>
            <p:cNvSpPr>
              <a:spLocks noChangeArrowheads="1"/>
            </p:cNvSpPr>
            <p:nvPr/>
          </p:nvSpPr>
          <p:spPr bwMode="auto">
            <a:xfrm>
              <a:off x="1871663" y="4437063"/>
              <a:ext cx="11509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lnSpc>
                  <a:spcPct val="130000"/>
                </a:lnSpc>
                <a:spcBef>
                  <a:spcPct val="0"/>
                </a:spcBef>
                <a:buFontTx/>
                <a:buNone/>
              </a:pPr>
              <a:r>
                <a:rPr lang="en-US" altLang="en-US" sz="1662"/>
                <a:t>Logic Unit</a:t>
              </a:r>
            </a:p>
          </p:txBody>
        </p:sp>
        <p:sp>
          <p:nvSpPr>
            <p:cNvPr id="20517" name="Freeform 120"/>
            <p:cNvSpPr>
              <a:spLocks/>
            </p:cNvSpPr>
            <p:nvPr/>
          </p:nvSpPr>
          <p:spPr bwMode="auto">
            <a:xfrm>
              <a:off x="2338388" y="5734050"/>
              <a:ext cx="3565525" cy="395288"/>
            </a:xfrm>
            <a:custGeom>
              <a:avLst/>
              <a:gdLst>
                <a:gd name="T0" fmla="*/ 0 w 2019"/>
                <a:gd name="T1" fmla="*/ 2147483647 h 249"/>
                <a:gd name="T2" fmla="*/ 2147483647 w 2019"/>
                <a:gd name="T3" fmla="*/ 2147483647 h 249"/>
                <a:gd name="T4" fmla="*/ 2147483647 w 2019"/>
                <a:gd name="T5" fmla="*/ 0 h 249"/>
                <a:gd name="T6" fmla="*/ 0 60000 65536"/>
                <a:gd name="T7" fmla="*/ 0 60000 65536"/>
                <a:gd name="T8" fmla="*/ 0 60000 65536"/>
                <a:gd name="T9" fmla="*/ 0 w 2019"/>
                <a:gd name="T10" fmla="*/ 0 h 249"/>
                <a:gd name="T11" fmla="*/ 2019 w 2019"/>
                <a:gd name="T12" fmla="*/ 249 h 249"/>
              </a:gdLst>
              <a:ahLst/>
              <a:cxnLst>
                <a:cxn ang="T6">
                  <a:pos x="T0" y="T1"/>
                </a:cxn>
                <a:cxn ang="T7">
                  <a:pos x="T2" y="T3"/>
                </a:cxn>
                <a:cxn ang="T8">
                  <a:pos x="T4" y="T5"/>
                </a:cxn>
              </a:cxnLst>
              <a:rect l="T9" t="T10" r="T11" b="T12"/>
              <a:pathLst>
                <a:path w="2019" h="249">
                  <a:moveTo>
                    <a:pt x="0" y="249"/>
                  </a:moveTo>
                  <a:lnTo>
                    <a:pt x="2019" y="249"/>
                  </a:lnTo>
                  <a:lnTo>
                    <a:pt x="2019"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0518" name="Group 121"/>
            <p:cNvGrpSpPr>
              <a:grpSpLocks/>
            </p:cNvGrpSpPr>
            <p:nvPr/>
          </p:nvGrpSpPr>
          <p:grpSpPr bwMode="auto">
            <a:xfrm>
              <a:off x="2590800" y="5840413"/>
              <a:ext cx="238125" cy="360362"/>
              <a:chOff x="3864" y="1956"/>
              <a:chExt cx="150" cy="227"/>
            </a:xfrm>
          </p:grpSpPr>
          <p:sp>
            <p:nvSpPr>
              <p:cNvPr id="20587" name="Rectangle 122"/>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solidFill>
                      <a:srgbClr val="FF0000"/>
                    </a:solidFill>
                  </a:rPr>
                  <a:t> 2</a:t>
                </a:r>
              </a:p>
            </p:txBody>
          </p:sp>
          <p:sp>
            <p:nvSpPr>
              <p:cNvPr id="20588" name="Line 123"/>
              <p:cNvSpPr>
                <a:spLocks noChangeShapeType="1"/>
              </p:cNvSpPr>
              <p:nvPr/>
            </p:nvSpPr>
            <p:spPr bwMode="auto">
              <a:xfrm flipH="1">
                <a:off x="3901" y="2092"/>
                <a:ext cx="68" cy="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19" name="Rectangle 124"/>
            <p:cNvSpPr>
              <a:spLocks noChangeArrowheads="1"/>
            </p:cNvSpPr>
            <p:nvPr/>
          </p:nvSpPr>
          <p:spPr bwMode="auto">
            <a:xfrm>
              <a:off x="1187450" y="5264150"/>
              <a:ext cx="104298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r">
                <a:spcBef>
                  <a:spcPct val="0"/>
                </a:spcBef>
                <a:buFontTx/>
                <a:buNone/>
              </a:pPr>
              <a:r>
                <a:rPr lang="en-US" altLang="en-US" sz="1477" dirty="0">
                  <a:solidFill>
                    <a:srgbClr val="FF0000"/>
                  </a:solidFill>
                </a:rPr>
                <a:t>AND = 00</a:t>
              </a:r>
            </a:p>
            <a:p>
              <a:pPr algn="r">
                <a:spcBef>
                  <a:spcPct val="0"/>
                </a:spcBef>
                <a:buFontTx/>
                <a:buNone/>
              </a:pPr>
              <a:r>
                <a:rPr lang="en-US" altLang="en-US" sz="1477" dirty="0">
                  <a:solidFill>
                    <a:srgbClr val="FF0000"/>
                  </a:solidFill>
                </a:rPr>
                <a:t>OR = 01</a:t>
              </a:r>
            </a:p>
            <a:p>
              <a:pPr algn="r">
                <a:spcBef>
                  <a:spcPct val="0"/>
                </a:spcBef>
                <a:buFontTx/>
                <a:buNone/>
              </a:pPr>
              <a:r>
                <a:rPr lang="en-US" altLang="en-US" sz="1477" dirty="0">
                  <a:solidFill>
                    <a:srgbClr val="FF0000"/>
                  </a:solidFill>
                </a:rPr>
                <a:t>NOR = 10</a:t>
              </a:r>
            </a:p>
            <a:p>
              <a:pPr algn="r">
                <a:spcBef>
                  <a:spcPct val="0"/>
                </a:spcBef>
                <a:buFontTx/>
                <a:buNone/>
              </a:pPr>
              <a:r>
                <a:rPr lang="en-US" altLang="en-US" sz="1477" dirty="0">
                  <a:solidFill>
                    <a:srgbClr val="FF0000"/>
                  </a:solidFill>
                </a:rPr>
                <a:t>XOR = 11</a:t>
              </a:r>
            </a:p>
          </p:txBody>
        </p:sp>
        <p:sp>
          <p:nvSpPr>
            <p:cNvPr id="20520" name="AutoShape 125"/>
            <p:cNvSpPr>
              <a:spLocks/>
            </p:cNvSpPr>
            <p:nvPr/>
          </p:nvSpPr>
          <p:spPr bwMode="auto">
            <a:xfrm flipH="1">
              <a:off x="1150938" y="5264150"/>
              <a:ext cx="107950" cy="973138"/>
            </a:xfrm>
            <a:prstGeom prst="rightBrace">
              <a:avLst>
                <a:gd name="adj1" fmla="val 75123"/>
                <a:gd name="adj2" fmla="val 49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21" name="Rectangle 126"/>
            <p:cNvSpPr>
              <a:spLocks noChangeArrowheads="1"/>
            </p:cNvSpPr>
            <p:nvPr/>
          </p:nvSpPr>
          <p:spPr bwMode="auto">
            <a:xfrm rot="-5400000">
              <a:off x="288132" y="5426869"/>
              <a:ext cx="10429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477"/>
                <a:t>Logical</a:t>
              </a:r>
            </a:p>
            <a:p>
              <a:pPr algn="ctr">
                <a:spcBef>
                  <a:spcPct val="0"/>
                </a:spcBef>
                <a:buFontTx/>
                <a:buNone/>
              </a:pPr>
              <a:r>
                <a:rPr lang="en-US" altLang="en-US" sz="1477"/>
                <a:t>Operation</a:t>
              </a:r>
            </a:p>
          </p:txBody>
        </p:sp>
        <p:sp>
          <p:nvSpPr>
            <p:cNvPr id="20522" name="Rectangle 127"/>
            <p:cNvSpPr>
              <a:spLocks noChangeArrowheads="1"/>
            </p:cNvSpPr>
            <p:nvPr/>
          </p:nvSpPr>
          <p:spPr bwMode="auto">
            <a:xfrm>
              <a:off x="4645025" y="1665288"/>
              <a:ext cx="1330325" cy="647700"/>
            </a:xfrm>
            <a:prstGeom prst="rect">
              <a:avLst/>
            </a:prstGeom>
            <a:solidFill>
              <a:srgbClr val="FFFF99"/>
            </a:solidFill>
            <a:ln w="19050">
              <a:solidFill>
                <a:schemeClr val="tx1"/>
              </a:solidFill>
              <a:miter lim="800000"/>
              <a:headEnd/>
              <a:tailEnd/>
            </a:ln>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662"/>
                <a:t>Shifter</a:t>
              </a:r>
            </a:p>
          </p:txBody>
        </p:sp>
        <p:sp>
          <p:nvSpPr>
            <p:cNvPr id="20523" name="Freeform 128"/>
            <p:cNvSpPr>
              <a:spLocks/>
            </p:cNvSpPr>
            <p:nvPr/>
          </p:nvSpPr>
          <p:spPr bwMode="auto">
            <a:xfrm flipV="1">
              <a:off x="5975350" y="1989138"/>
              <a:ext cx="1187450" cy="827087"/>
            </a:xfrm>
            <a:custGeom>
              <a:avLst/>
              <a:gdLst>
                <a:gd name="T0" fmla="*/ 0 w 771"/>
                <a:gd name="T1" fmla="*/ 2147483647 h 794"/>
                <a:gd name="T2" fmla="*/ 2147483647 w 771"/>
                <a:gd name="T3" fmla="*/ 2147483647 h 794"/>
                <a:gd name="T4" fmla="*/ 2147483647 w 771"/>
                <a:gd name="T5" fmla="*/ 0 h 794"/>
                <a:gd name="T6" fmla="*/ 2147483647 w 771"/>
                <a:gd name="T7" fmla="*/ 0 h 794"/>
                <a:gd name="T8" fmla="*/ 0 60000 65536"/>
                <a:gd name="T9" fmla="*/ 0 60000 65536"/>
                <a:gd name="T10" fmla="*/ 0 60000 65536"/>
                <a:gd name="T11" fmla="*/ 0 60000 65536"/>
                <a:gd name="T12" fmla="*/ 0 w 771"/>
                <a:gd name="T13" fmla="*/ 0 h 794"/>
                <a:gd name="T14" fmla="*/ 771 w 771"/>
                <a:gd name="T15" fmla="*/ 794 h 794"/>
              </a:gdLst>
              <a:ahLst/>
              <a:cxnLst>
                <a:cxn ang="T8">
                  <a:pos x="T0" y="T1"/>
                </a:cxn>
                <a:cxn ang="T9">
                  <a:pos x="T2" y="T3"/>
                </a:cxn>
                <a:cxn ang="T10">
                  <a:pos x="T4" y="T5"/>
                </a:cxn>
                <a:cxn ang="T11">
                  <a:pos x="T6" y="T7"/>
                </a:cxn>
              </a:cxnLst>
              <a:rect l="T12" t="T13" r="T14" b="T15"/>
              <a:pathLst>
                <a:path w="771" h="794">
                  <a:moveTo>
                    <a:pt x="0" y="794"/>
                  </a:moveTo>
                  <a:lnTo>
                    <a:pt x="226" y="794"/>
                  </a:lnTo>
                  <a:lnTo>
                    <a:pt x="226" y="0"/>
                  </a:lnTo>
                  <a:lnTo>
                    <a:pt x="771"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4" name="Freeform 129"/>
            <p:cNvSpPr>
              <a:spLocks/>
            </p:cNvSpPr>
            <p:nvPr/>
          </p:nvSpPr>
          <p:spPr bwMode="auto">
            <a:xfrm flipV="1">
              <a:off x="2271713" y="1449388"/>
              <a:ext cx="3067050" cy="215900"/>
            </a:xfrm>
            <a:custGeom>
              <a:avLst/>
              <a:gdLst>
                <a:gd name="T0" fmla="*/ 0 w 2019"/>
                <a:gd name="T1" fmla="*/ 2147483647 h 249"/>
                <a:gd name="T2" fmla="*/ 2147483647 w 2019"/>
                <a:gd name="T3" fmla="*/ 2147483647 h 249"/>
                <a:gd name="T4" fmla="*/ 2147483647 w 2019"/>
                <a:gd name="T5" fmla="*/ 0 h 249"/>
                <a:gd name="T6" fmla="*/ 0 60000 65536"/>
                <a:gd name="T7" fmla="*/ 0 60000 65536"/>
                <a:gd name="T8" fmla="*/ 0 60000 65536"/>
                <a:gd name="T9" fmla="*/ 0 w 2019"/>
                <a:gd name="T10" fmla="*/ 0 h 249"/>
                <a:gd name="T11" fmla="*/ 2019 w 2019"/>
                <a:gd name="T12" fmla="*/ 249 h 249"/>
              </a:gdLst>
              <a:ahLst/>
              <a:cxnLst>
                <a:cxn ang="T6">
                  <a:pos x="T0" y="T1"/>
                </a:cxn>
                <a:cxn ang="T7">
                  <a:pos x="T2" y="T3"/>
                </a:cxn>
                <a:cxn ang="T8">
                  <a:pos x="T4" y="T5"/>
                </a:cxn>
              </a:cxnLst>
              <a:rect l="T9" t="T10" r="T11" b="T12"/>
              <a:pathLst>
                <a:path w="2019" h="249">
                  <a:moveTo>
                    <a:pt x="0" y="249"/>
                  </a:moveTo>
                  <a:lnTo>
                    <a:pt x="2019" y="249"/>
                  </a:lnTo>
                  <a:lnTo>
                    <a:pt x="2019"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0525" name="Group 130"/>
            <p:cNvGrpSpPr>
              <a:grpSpLocks/>
            </p:cNvGrpSpPr>
            <p:nvPr/>
          </p:nvGrpSpPr>
          <p:grpSpPr bwMode="auto">
            <a:xfrm>
              <a:off x="2784475" y="1160463"/>
              <a:ext cx="238125" cy="360362"/>
              <a:chOff x="3864" y="1956"/>
              <a:chExt cx="150" cy="227"/>
            </a:xfrm>
          </p:grpSpPr>
          <p:sp>
            <p:nvSpPr>
              <p:cNvPr id="20585" name="Rectangle 131"/>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solidFill>
                      <a:srgbClr val="FF0000"/>
                    </a:solidFill>
                  </a:rPr>
                  <a:t> 2</a:t>
                </a:r>
              </a:p>
            </p:txBody>
          </p:sp>
          <p:sp>
            <p:nvSpPr>
              <p:cNvPr id="20586" name="Line 132"/>
              <p:cNvSpPr>
                <a:spLocks noChangeShapeType="1"/>
              </p:cNvSpPr>
              <p:nvPr/>
            </p:nvSpPr>
            <p:spPr bwMode="auto">
              <a:xfrm flipH="1">
                <a:off x="3901" y="2092"/>
                <a:ext cx="68" cy="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26" name="Rectangle 133"/>
            <p:cNvSpPr>
              <a:spLocks noChangeArrowheads="1"/>
            </p:cNvSpPr>
            <p:nvPr/>
          </p:nvSpPr>
          <p:spPr bwMode="auto">
            <a:xfrm>
              <a:off x="1103313" y="1123950"/>
              <a:ext cx="105886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r">
                <a:spcBef>
                  <a:spcPct val="0"/>
                </a:spcBef>
                <a:buFontTx/>
                <a:buNone/>
              </a:pPr>
              <a:r>
                <a:rPr lang="en-US" altLang="en-US" sz="1477" dirty="0">
                  <a:solidFill>
                    <a:srgbClr val="FF0000"/>
                  </a:solidFill>
                </a:rPr>
                <a:t>SLL = 00</a:t>
              </a:r>
            </a:p>
            <a:p>
              <a:pPr algn="r">
                <a:spcBef>
                  <a:spcPct val="0"/>
                </a:spcBef>
                <a:buFontTx/>
                <a:buNone/>
              </a:pPr>
              <a:r>
                <a:rPr lang="en-US" altLang="en-US" sz="1477" dirty="0">
                  <a:solidFill>
                    <a:srgbClr val="FF0000"/>
                  </a:solidFill>
                </a:rPr>
                <a:t>SRL = </a:t>
              </a:r>
              <a:r>
                <a:rPr lang="en-US" altLang="en-US" sz="1477" dirty="0" smtClean="0">
                  <a:solidFill>
                    <a:srgbClr val="FF0000"/>
                  </a:solidFill>
                </a:rPr>
                <a:t>01</a:t>
              </a:r>
              <a:endParaRPr lang="en-US" altLang="en-US" sz="1477" dirty="0">
                <a:solidFill>
                  <a:srgbClr val="FF0000"/>
                </a:solidFill>
              </a:endParaRPr>
            </a:p>
            <a:p>
              <a:pPr algn="r">
                <a:spcBef>
                  <a:spcPct val="0"/>
                </a:spcBef>
                <a:buFontTx/>
                <a:buNone/>
              </a:pPr>
              <a:r>
                <a:rPr lang="en-US" altLang="en-US" sz="1477" dirty="0">
                  <a:solidFill>
                    <a:srgbClr val="FF0000"/>
                  </a:solidFill>
                </a:rPr>
                <a:t>SRA = </a:t>
              </a:r>
              <a:r>
                <a:rPr lang="en-US" altLang="en-US" sz="1477" dirty="0" smtClean="0">
                  <a:solidFill>
                    <a:srgbClr val="FF0000"/>
                  </a:solidFill>
                </a:rPr>
                <a:t>10</a:t>
              </a:r>
              <a:endParaRPr lang="en-US" altLang="en-US" sz="1477" dirty="0">
                <a:solidFill>
                  <a:srgbClr val="FF0000"/>
                </a:solidFill>
              </a:endParaRPr>
            </a:p>
            <a:p>
              <a:pPr algn="r">
                <a:spcBef>
                  <a:spcPct val="0"/>
                </a:spcBef>
                <a:buFontTx/>
                <a:buNone/>
              </a:pPr>
              <a:r>
                <a:rPr lang="en-US" altLang="en-US" sz="1477" dirty="0" smtClean="0">
                  <a:solidFill>
                    <a:srgbClr val="FF0000"/>
                  </a:solidFill>
                </a:rPr>
                <a:t> ROR </a:t>
              </a:r>
              <a:r>
                <a:rPr lang="en-US" altLang="en-US" sz="1477" dirty="0">
                  <a:solidFill>
                    <a:srgbClr val="FF0000"/>
                  </a:solidFill>
                </a:rPr>
                <a:t>= 11</a:t>
              </a:r>
            </a:p>
          </p:txBody>
        </p:sp>
        <p:sp>
          <p:nvSpPr>
            <p:cNvPr id="20527" name="AutoShape 134"/>
            <p:cNvSpPr>
              <a:spLocks/>
            </p:cNvSpPr>
            <p:nvPr/>
          </p:nvSpPr>
          <p:spPr bwMode="auto">
            <a:xfrm flipH="1">
              <a:off x="1093788" y="1192213"/>
              <a:ext cx="119062" cy="1173162"/>
            </a:xfrm>
            <a:prstGeom prst="rightBrace">
              <a:avLst>
                <a:gd name="adj1" fmla="val 75132"/>
                <a:gd name="adj2" fmla="val 49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28" name="Rectangle 135"/>
            <p:cNvSpPr>
              <a:spLocks noChangeArrowheads="1"/>
            </p:cNvSpPr>
            <p:nvPr/>
          </p:nvSpPr>
          <p:spPr bwMode="auto">
            <a:xfrm rot="-5400000">
              <a:off x="168276" y="1479550"/>
              <a:ext cx="1168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477"/>
                <a:t>Shift/Rotate</a:t>
              </a:r>
            </a:p>
            <a:p>
              <a:pPr algn="ctr">
                <a:spcBef>
                  <a:spcPct val="0"/>
                </a:spcBef>
                <a:buFontTx/>
                <a:buNone/>
              </a:pPr>
              <a:r>
                <a:rPr lang="en-US" altLang="en-US" sz="1477"/>
                <a:t>Operation</a:t>
              </a:r>
            </a:p>
          </p:txBody>
        </p:sp>
        <p:sp>
          <p:nvSpPr>
            <p:cNvPr id="20530" name="Line 63"/>
            <p:cNvSpPr>
              <a:spLocks noChangeShapeType="1"/>
            </p:cNvSpPr>
            <p:nvPr/>
          </p:nvSpPr>
          <p:spPr bwMode="auto">
            <a:xfrm>
              <a:off x="2338388" y="3716338"/>
              <a:ext cx="18002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1" name="Line 27"/>
            <p:cNvSpPr>
              <a:spLocks noChangeShapeType="1"/>
            </p:cNvSpPr>
            <p:nvPr/>
          </p:nvSpPr>
          <p:spPr bwMode="auto">
            <a:xfrm flipV="1">
              <a:off x="2338388" y="3103563"/>
              <a:ext cx="3203575" cy="15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32" name="Rectangle 37"/>
            <p:cNvSpPr>
              <a:spLocks noChangeArrowheads="1"/>
            </p:cNvSpPr>
            <p:nvPr/>
          </p:nvSpPr>
          <p:spPr bwMode="auto">
            <a:xfrm>
              <a:off x="2374900" y="2816225"/>
              <a:ext cx="2524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0"/>
                </a:spcBef>
                <a:buFontTx/>
                <a:buNone/>
              </a:pPr>
              <a:r>
                <a:rPr lang="en-US" altLang="en-US" sz="1477"/>
                <a:t>A</a:t>
              </a:r>
            </a:p>
          </p:txBody>
        </p:sp>
        <p:grpSp>
          <p:nvGrpSpPr>
            <p:cNvPr id="20533" name="Group 48"/>
            <p:cNvGrpSpPr>
              <a:grpSpLocks/>
            </p:cNvGrpSpPr>
            <p:nvPr/>
          </p:nvGrpSpPr>
          <p:grpSpPr bwMode="auto">
            <a:xfrm>
              <a:off x="2676525" y="2816225"/>
              <a:ext cx="238125" cy="360363"/>
              <a:chOff x="3864" y="1956"/>
              <a:chExt cx="150" cy="227"/>
            </a:xfrm>
          </p:grpSpPr>
          <p:sp>
            <p:nvSpPr>
              <p:cNvPr id="20583" name="Rectangle 35"/>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 32</a:t>
                </a:r>
              </a:p>
            </p:txBody>
          </p:sp>
          <p:sp>
            <p:nvSpPr>
              <p:cNvPr id="20584" name="Line 38"/>
              <p:cNvSpPr>
                <a:spLocks noChangeShapeType="1"/>
              </p:cNvSpPr>
              <p:nvPr/>
            </p:nvSpPr>
            <p:spPr bwMode="auto">
              <a:xfrm flipH="1">
                <a:off x="3901" y="2092"/>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34" name="Line 49"/>
            <p:cNvSpPr>
              <a:spLocks noChangeShapeType="1"/>
            </p:cNvSpPr>
            <p:nvPr/>
          </p:nvSpPr>
          <p:spPr bwMode="auto">
            <a:xfrm flipV="1">
              <a:off x="4533900" y="3822700"/>
              <a:ext cx="1008063" cy="15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0535" name="Group 50"/>
            <p:cNvGrpSpPr>
              <a:grpSpLocks/>
            </p:cNvGrpSpPr>
            <p:nvPr/>
          </p:nvGrpSpPr>
          <p:grpSpPr bwMode="auto">
            <a:xfrm>
              <a:off x="5124450" y="3535363"/>
              <a:ext cx="238125" cy="360362"/>
              <a:chOff x="3864" y="1956"/>
              <a:chExt cx="150" cy="227"/>
            </a:xfrm>
          </p:grpSpPr>
          <p:sp>
            <p:nvSpPr>
              <p:cNvPr id="20581" name="Rectangle 51"/>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 32</a:t>
                </a:r>
              </a:p>
            </p:txBody>
          </p:sp>
          <p:sp>
            <p:nvSpPr>
              <p:cNvPr id="20582" name="Line 52"/>
              <p:cNvSpPr>
                <a:spLocks noChangeShapeType="1"/>
              </p:cNvSpPr>
              <p:nvPr/>
            </p:nvSpPr>
            <p:spPr bwMode="auto">
              <a:xfrm flipH="1">
                <a:off x="3901" y="2092"/>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36" name="Rectangle 53"/>
            <p:cNvSpPr>
              <a:spLocks noChangeArrowheads="1"/>
            </p:cNvSpPr>
            <p:nvPr/>
          </p:nvSpPr>
          <p:spPr bwMode="auto">
            <a:xfrm>
              <a:off x="2374900" y="3429000"/>
              <a:ext cx="2524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0"/>
                </a:spcBef>
                <a:buFontTx/>
                <a:buNone/>
              </a:pPr>
              <a:r>
                <a:rPr lang="en-US" altLang="en-US" sz="1477"/>
                <a:t>B</a:t>
              </a:r>
            </a:p>
          </p:txBody>
        </p:sp>
        <p:grpSp>
          <p:nvGrpSpPr>
            <p:cNvPr id="20537" name="Group 69"/>
            <p:cNvGrpSpPr>
              <a:grpSpLocks/>
            </p:cNvGrpSpPr>
            <p:nvPr/>
          </p:nvGrpSpPr>
          <p:grpSpPr bwMode="auto">
            <a:xfrm>
              <a:off x="4064000" y="3644900"/>
              <a:ext cx="469900" cy="360363"/>
              <a:chOff x="2449" y="3226"/>
              <a:chExt cx="296" cy="227"/>
            </a:xfrm>
          </p:grpSpPr>
          <p:sp>
            <p:nvSpPr>
              <p:cNvPr id="20578" name="AutoShape 61"/>
              <p:cNvSpPr>
                <a:spLocks noChangeArrowheads="1"/>
              </p:cNvSpPr>
              <p:nvPr/>
            </p:nvSpPr>
            <p:spPr bwMode="auto">
              <a:xfrm flipH="1">
                <a:off x="2472" y="3226"/>
                <a:ext cx="204" cy="227"/>
              </a:xfrm>
              <a:prstGeom prst="moon">
                <a:avLst>
                  <a:gd name="adj" fmla="val 87500"/>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79" name="AutoShape 67"/>
              <p:cNvSpPr>
                <a:spLocks noChangeArrowheads="1"/>
              </p:cNvSpPr>
              <p:nvPr/>
            </p:nvSpPr>
            <p:spPr bwMode="auto">
              <a:xfrm flipH="1">
                <a:off x="2495" y="3226"/>
                <a:ext cx="250" cy="227"/>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80" name="Arc 68"/>
              <p:cNvSpPr>
                <a:spLocks/>
              </p:cNvSpPr>
              <p:nvPr/>
            </p:nvSpPr>
            <p:spPr bwMode="auto">
              <a:xfrm>
                <a:off x="2449" y="3226"/>
                <a:ext cx="46" cy="227"/>
              </a:xfrm>
              <a:custGeom>
                <a:avLst/>
                <a:gdLst>
                  <a:gd name="T0" fmla="*/ 0 w 21600"/>
                  <a:gd name="T1" fmla="*/ 0 h 42382"/>
                  <a:gd name="T2" fmla="*/ 0 w 21600"/>
                  <a:gd name="T3" fmla="*/ 0 h 42382"/>
                  <a:gd name="T4" fmla="*/ 0 w 21600"/>
                  <a:gd name="T5" fmla="*/ 0 h 42382"/>
                  <a:gd name="T6" fmla="*/ 0 60000 65536"/>
                  <a:gd name="T7" fmla="*/ 0 60000 65536"/>
                  <a:gd name="T8" fmla="*/ 0 60000 65536"/>
                  <a:gd name="T9" fmla="*/ 0 w 21600"/>
                  <a:gd name="T10" fmla="*/ 0 h 42382"/>
                  <a:gd name="T11" fmla="*/ 21600 w 21600"/>
                  <a:gd name="T12" fmla="*/ 42382 h 42382"/>
                </a:gdLst>
                <a:ahLst/>
                <a:cxnLst>
                  <a:cxn ang="T6">
                    <a:pos x="T0" y="T1"/>
                  </a:cxn>
                  <a:cxn ang="T7">
                    <a:pos x="T2" y="T3"/>
                  </a:cxn>
                  <a:cxn ang="T8">
                    <a:pos x="T4" y="T5"/>
                  </a:cxn>
                </a:cxnLst>
                <a:rect l="T9" t="T10" r="T11" b="T12"/>
                <a:pathLst>
                  <a:path w="21600" h="42382" fill="none" extrusionOk="0">
                    <a:moveTo>
                      <a:pt x="-1" y="0"/>
                    </a:moveTo>
                    <a:cubicBezTo>
                      <a:pt x="11929" y="0"/>
                      <a:pt x="21600" y="9670"/>
                      <a:pt x="21600" y="21600"/>
                    </a:cubicBezTo>
                    <a:cubicBezTo>
                      <a:pt x="21600" y="31261"/>
                      <a:pt x="15183" y="39748"/>
                      <a:pt x="5887" y="42381"/>
                    </a:cubicBezTo>
                  </a:path>
                  <a:path w="21600" h="42382" stroke="0" extrusionOk="0">
                    <a:moveTo>
                      <a:pt x="-1" y="0"/>
                    </a:moveTo>
                    <a:cubicBezTo>
                      <a:pt x="11929" y="0"/>
                      <a:pt x="21600" y="9670"/>
                      <a:pt x="21600" y="21600"/>
                    </a:cubicBezTo>
                    <a:cubicBezTo>
                      <a:pt x="21600" y="31261"/>
                      <a:pt x="15183" y="39748"/>
                      <a:pt x="5887" y="42381"/>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0538" name="Group 71"/>
            <p:cNvGrpSpPr>
              <a:grpSpLocks/>
            </p:cNvGrpSpPr>
            <p:nvPr/>
          </p:nvGrpSpPr>
          <p:grpSpPr bwMode="auto">
            <a:xfrm>
              <a:off x="5541963" y="2887663"/>
              <a:ext cx="612775" cy="1152525"/>
              <a:chOff x="4127" y="2001"/>
              <a:chExt cx="386" cy="726"/>
            </a:xfrm>
          </p:grpSpPr>
          <p:sp>
            <p:nvSpPr>
              <p:cNvPr id="20576" name="Freeform 25"/>
              <p:cNvSpPr>
                <a:spLocks/>
              </p:cNvSpPr>
              <p:nvPr/>
            </p:nvSpPr>
            <p:spPr bwMode="auto">
              <a:xfrm rot="-5400000">
                <a:off x="3957" y="2171"/>
                <a:ext cx="726" cy="386"/>
              </a:xfrm>
              <a:custGeom>
                <a:avLst/>
                <a:gdLst>
                  <a:gd name="T0" fmla="*/ 0 w 768"/>
                  <a:gd name="T1" fmla="*/ 0 h 288"/>
                  <a:gd name="T2" fmla="*/ 56 w 768"/>
                  <a:gd name="T3" fmla="*/ 41837 h 288"/>
                  <a:gd name="T4" fmla="*/ 240 w 768"/>
                  <a:gd name="T5" fmla="*/ 41837 h 288"/>
                  <a:gd name="T6" fmla="*/ 295 w 768"/>
                  <a:gd name="T7" fmla="*/ 0 h 288"/>
                  <a:gd name="T8" fmla="*/ 184 w 768"/>
                  <a:gd name="T9" fmla="*/ 0 h 288"/>
                  <a:gd name="T10" fmla="*/ 147 w 768"/>
                  <a:gd name="T11" fmla="*/ 14017 h 288"/>
                  <a:gd name="T12" fmla="*/ 111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20577" name="Rectangle 26"/>
              <p:cNvSpPr>
                <a:spLocks noChangeArrowheads="1"/>
              </p:cNvSpPr>
              <p:nvPr/>
            </p:nvSpPr>
            <p:spPr bwMode="auto">
              <a:xfrm>
                <a:off x="4241" y="2115"/>
                <a:ext cx="22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lnSpc>
                    <a:spcPct val="80000"/>
                  </a:lnSpc>
                  <a:spcBef>
                    <a:spcPct val="0"/>
                  </a:spcBef>
                  <a:buFontTx/>
                  <a:buNone/>
                </a:pPr>
                <a:r>
                  <a:rPr lang="en-US" altLang="en-US" sz="1108" b="1"/>
                  <a:t>A</a:t>
                </a:r>
              </a:p>
              <a:p>
                <a:pPr algn="ctr">
                  <a:lnSpc>
                    <a:spcPct val="80000"/>
                  </a:lnSpc>
                  <a:spcBef>
                    <a:spcPct val="0"/>
                  </a:spcBef>
                  <a:buFontTx/>
                  <a:buNone/>
                </a:pPr>
                <a:r>
                  <a:rPr lang="en-US" altLang="en-US" sz="1108" b="1"/>
                  <a:t>d</a:t>
                </a:r>
              </a:p>
              <a:p>
                <a:pPr algn="ctr">
                  <a:lnSpc>
                    <a:spcPct val="80000"/>
                  </a:lnSpc>
                  <a:spcBef>
                    <a:spcPct val="0"/>
                  </a:spcBef>
                  <a:buFontTx/>
                  <a:buNone/>
                </a:pPr>
                <a:r>
                  <a:rPr lang="en-US" altLang="en-US" sz="1108" b="1"/>
                  <a:t>d</a:t>
                </a:r>
              </a:p>
              <a:p>
                <a:pPr algn="ctr">
                  <a:lnSpc>
                    <a:spcPct val="80000"/>
                  </a:lnSpc>
                  <a:spcBef>
                    <a:spcPct val="0"/>
                  </a:spcBef>
                  <a:buFontTx/>
                  <a:buNone/>
                </a:pPr>
                <a:r>
                  <a:rPr lang="en-US" altLang="en-US" sz="1108" b="1"/>
                  <a:t>e</a:t>
                </a:r>
              </a:p>
              <a:p>
                <a:pPr algn="ctr">
                  <a:lnSpc>
                    <a:spcPct val="80000"/>
                  </a:lnSpc>
                  <a:spcBef>
                    <a:spcPct val="0"/>
                  </a:spcBef>
                  <a:buFontTx/>
                  <a:buNone/>
                </a:pPr>
                <a:r>
                  <a:rPr lang="en-US" altLang="en-US" sz="1108" b="1"/>
                  <a:t>r</a:t>
                </a:r>
              </a:p>
            </p:txBody>
          </p:sp>
        </p:grpSp>
        <p:sp>
          <p:nvSpPr>
            <p:cNvPr id="20539" name="Freeform 70"/>
            <p:cNvSpPr>
              <a:spLocks/>
            </p:cNvSpPr>
            <p:nvPr/>
          </p:nvSpPr>
          <p:spPr bwMode="auto">
            <a:xfrm>
              <a:off x="3057525" y="2636838"/>
              <a:ext cx="2844800" cy="1295400"/>
            </a:xfrm>
            <a:custGeom>
              <a:avLst/>
              <a:gdLst>
                <a:gd name="T0" fmla="*/ 2147483647 w 1451"/>
                <a:gd name="T1" fmla="*/ 2147483647 h 839"/>
                <a:gd name="T2" fmla="*/ 2147483647 w 1451"/>
                <a:gd name="T3" fmla="*/ 0 h 839"/>
                <a:gd name="T4" fmla="*/ 0 w 1451"/>
                <a:gd name="T5" fmla="*/ 0 h 839"/>
                <a:gd name="T6" fmla="*/ 0 w 1451"/>
                <a:gd name="T7" fmla="*/ 2147483647 h 839"/>
                <a:gd name="T8" fmla="*/ 0 60000 65536"/>
                <a:gd name="T9" fmla="*/ 0 60000 65536"/>
                <a:gd name="T10" fmla="*/ 0 60000 65536"/>
                <a:gd name="T11" fmla="*/ 0 60000 65536"/>
                <a:gd name="T12" fmla="*/ 0 w 1451"/>
                <a:gd name="T13" fmla="*/ 0 h 839"/>
                <a:gd name="T14" fmla="*/ 1451 w 1451"/>
                <a:gd name="T15" fmla="*/ 839 h 839"/>
              </a:gdLst>
              <a:ahLst/>
              <a:cxnLst>
                <a:cxn ang="T8">
                  <a:pos x="T0" y="T1"/>
                </a:cxn>
                <a:cxn ang="T9">
                  <a:pos x="T2" y="T3"/>
                </a:cxn>
                <a:cxn ang="T10">
                  <a:pos x="T4" y="T5"/>
                </a:cxn>
                <a:cxn ang="T11">
                  <a:pos x="T6" y="T7"/>
                </a:cxn>
              </a:cxnLst>
              <a:rect l="T12" t="T13" r="T14" b="T15"/>
              <a:pathLst>
                <a:path w="1451" h="839">
                  <a:moveTo>
                    <a:pt x="1451" y="249"/>
                  </a:moveTo>
                  <a:lnTo>
                    <a:pt x="1451" y="0"/>
                  </a:lnTo>
                  <a:lnTo>
                    <a:pt x="0" y="0"/>
                  </a:lnTo>
                  <a:lnTo>
                    <a:pt x="0" y="839"/>
                  </a:lnTo>
                </a:path>
              </a:pathLst>
            </a:custGeom>
            <a:noFill/>
            <a:ln w="9525">
              <a:solidFill>
                <a:srgbClr val="FF0000"/>
              </a:solidFill>
              <a:round/>
              <a:headEnd type="triangle" w="med" len="med"/>
              <a:tailEnd type="oval"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0" name="Rectangle 72"/>
            <p:cNvSpPr>
              <a:spLocks noChangeArrowheads="1"/>
            </p:cNvSpPr>
            <p:nvPr/>
          </p:nvSpPr>
          <p:spPr bwMode="auto">
            <a:xfrm>
              <a:off x="5616575" y="2600325"/>
              <a:ext cx="2524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477"/>
                <a:t>c</a:t>
              </a:r>
              <a:r>
                <a:rPr lang="en-US" altLang="en-US" sz="1477" baseline="-25000"/>
                <a:t>0</a:t>
              </a:r>
            </a:p>
          </p:txBody>
        </p:sp>
        <p:grpSp>
          <p:nvGrpSpPr>
            <p:cNvPr id="20541" name="Group 73"/>
            <p:cNvGrpSpPr>
              <a:grpSpLocks/>
            </p:cNvGrpSpPr>
            <p:nvPr/>
          </p:nvGrpSpPr>
          <p:grpSpPr bwMode="auto">
            <a:xfrm>
              <a:off x="2676525" y="3427413"/>
              <a:ext cx="238125" cy="360362"/>
              <a:chOff x="3864" y="1956"/>
              <a:chExt cx="150" cy="227"/>
            </a:xfrm>
          </p:grpSpPr>
          <p:sp>
            <p:nvSpPr>
              <p:cNvPr id="20574" name="Rectangle 74"/>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 32</a:t>
                </a:r>
              </a:p>
            </p:txBody>
          </p:sp>
          <p:sp>
            <p:nvSpPr>
              <p:cNvPr id="20575" name="Line 75"/>
              <p:cNvSpPr>
                <a:spLocks noChangeShapeType="1"/>
              </p:cNvSpPr>
              <p:nvPr/>
            </p:nvSpPr>
            <p:spPr bwMode="auto">
              <a:xfrm flipH="1">
                <a:off x="3901" y="2092"/>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42" name="Line 60"/>
            <p:cNvSpPr>
              <a:spLocks noChangeShapeType="1"/>
            </p:cNvSpPr>
            <p:nvPr/>
          </p:nvSpPr>
          <p:spPr bwMode="auto">
            <a:xfrm flipV="1">
              <a:off x="2339975" y="3933825"/>
              <a:ext cx="180022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3" name="Freeform 156"/>
            <p:cNvSpPr>
              <a:spLocks/>
            </p:cNvSpPr>
            <p:nvPr/>
          </p:nvSpPr>
          <p:spPr bwMode="auto">
            <a:xfrm>
              <a:off x="3768725" y="2205038"/>
              <a:ext cx="876300" cy="1516062"/>
            </a:xfrm>
            <a:custGeom>
              <a:avLst/>
              <a:gdLst>
                <a:gd name="T0" fmla="*/ 0 w 340"/>
                <a:gd name="T1" fmla="*/ 2147483647 h 454"/>
                <a:gd name="T2" fmla="*/ 0 w 340"/>
                <a:gd name="T3" fmla="*/ 0 h 454"/>
                <a:gd name="T4" fmla="*/ 2147483647 w 340"/>
                <a:gd name="T5" fmla="*/ 0 h 454"/>
                <a:gd name="T6" fmla="*/ 0 60000 65536"/>
                <a:gd name="T7" fmla="*/ 0 60000 65536"/>
                <a:gd name="T8" fmla="*/ 0 60000 65536"/>
                <a:gd name="T9" fmla="*/ 0 w 340"/>
                <a:gd name="T10" fmla="*/ 0 h 454"/>
                <a:gd name="T11" fmla="*/ 340 w 340"/>
                <a:gd name="T12" fmla="*/ 454 h 454"/>
              </a:gdLst>
              <a:ahLst/>
              <a:cxnLst>
                <a:cxn ang="T6">
                  <a:pos x="T0" y="T1"/>
                </a:cxn>
                <a:cxn ang="T7">
                  <a:pos x="T2" y="T3"/>
                </a:cxn>
                <a:cxn ang="T8">
                  <a:pos x="T4" y="T5"/>
                </a:cxn>
              </a:cxnLst>
              <a:rect l="T9" t="T10" r="T11" b="T12"/>
              <a:pathLst>
                <a:path w="340" h="454">
                  <a:moveTo>
                    <a:pt x="0" y="454"/>
                  </a:moveTo>
                  <a:lnTo>
                    <a:pt x="0" y="0"/>
                  </a:lnTo>
                  <a:lnTo>
                    <a:pt x="340"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4" name="Rectangle 158"/>
            <p:cNvSpPr>
              <a:spLocks noChangeArrowheads="1"/>
            </p:cNvSpPr>
            <p:nvPr/>
          </p:nvSpPr>
          <p:spPr bwMode="auto">
            <a:xfrm>
              <a:off x="4151310" y="2260584"/>
              <a:ext cx="238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 32</a:t>
              </a:r>
            </a:p>
          </p:txBody>
        </p:sp>
        <p:grpSp>
          <p:nvGrpSpPr>
            <p:cNvPr id="20545" name="Group 196"/>
            <p:cNvGrpSpPr>
              <a:grpSpLocks/>
            </p:cNvGrpSpPr>
            <p:nvPr/>
          </p:nvGrpSpPr>
          <p:grpSpPr bwMode="auto">
            <a:xfrm>
              <a:off x="539750" y="3429000"/>
              <a:ext cx="1584325" cy="1042988"/>
              <a:chOff x="340" y="2161"/>
              <a:chExt cx="998" cy="657"/>
            </a:xfrm>
          </p:grpSpPr>
          <p:sp>
            <p:nvSpPr>
              <p:cNvPr id="20571" name="Rectangle 163"/>
              <p:cNvSpPr>
                <a:spLocks noChangeArrowheads="1"/>
              </p:cNvSpPr>
              <p:nvPr/>
            </p:nvSpPr>
            <p:spPr bwMode="auto">
              <a:xfrm>
                <a:off x="544" y="2319"/>
                <a:ext cx="79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r">
                  <a:spcBef>
                    <a:spcPct val="0"/>
                  </a:spcBef>
                  <a:buFontTx/>
                  <a:buNone/>
                </a:pPr>
                <a:r>
                  <a:rPr lang="en-US" altLang="en-US" sz="1477" dirty="0">
                    <a:solidFill>
                      <a:srgbClr val="FF0000"/>
                    </a:solidFill>
                  </a:rPr>
                  <a:t>ADD = 0</a:t>
                </a:r>
              </a:p>
              <a:p>
                <a:pPr algn="r">
                  <a:spcBef>
                    <a:spcPct val="0"/>
                  </a:spcBef>
                  <a:buFontTx/>
                  <a:buNone/>
                </a:pPr>
                <a:r>
                  <a:rPr lang="en-US" altLang="en-US" sz="1477" dirty="0">
                    <a:solidFill>
                      <a:srgbClr val="FF0000"/>
                    </a:solidFill>
                  </a:rPr>
                  <a:t>SUB = 1</a:t>
                </a:r>
              </a:p>
            </p:txBody>
          </p:sp>
          <p:sp>
            <p:nvSpPr>
              <p:cNvPr id="20572" name="AutoShape 164"/>
              <p:cNvSpPr>
                <a:spLocks/>
              </p:cNvSpPr>
              <p:nvPr/>
            </p:nvSpPr>
            <p:spPr bwMode="auto">
              <a:xfrm flipH="1">
                <a:off x="725" y="2365"/>
                <a:ext cx="68" cy="250"/>
              </a:xfrm>
              <a:prstGeom prst="rightBrace">
                <a:avLst>
                  <a:gd name="adj1" fmla="val 30637"/>
                  <a:gd name="adj2" fmla="val 49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73" name="Rectangle 165"/>
              <p:cNvSpPr>
                <a:spLocks noChangeArrowheads="1"/>
              </p:cNvSpPr>
              <p:nvPr/>
            </p:nvSpPr>
            <p:spPr bwMode="auto">
              <a:xfrm rot="-5400000">
                <a:off x="181" y="2320"/>
                <a:ext cx="65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477"/>
                  <a:t>Arithmetic</a:t>
                </a:r>
              </a:p>
              <a:p>
                <a:pPr algn="ctr">
                  <a:spcBef>
                    <a:spcPct val="0"/>
                  </a:spcBef>
                  <a:buFontTx/>
                  <a:buNone/>
                </a:pPr>
                <a:r>
                  <a:rPr lang="en-US" altLang="en-US" sz="1477"/>
                  <a:t>Operation</a:t>
                </a:r>
              </a:p>
            </p:txBody>
          </p:sp>
        </p:grpSp>
        <p:sp>
          <p:nvSpPr>
            <p:cNvPr id="20546" name="Rectangle 166"/>
            <p:cNvSpPr>
              <a:spLocks noChangeArrowheads="1"/>
            </p:cNvSpPr>
            <p:nvPr/>
          </p:nvSpPr>
          <p:spPr bwMode="auto">
            <a:xfrm>
              <a:off x="6769100" y="5013325"/>
              <a:ext cx="100647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r">
                <a:spcBef>
                  <a:spcPct val="0"/>
                </a:spcBef>
                <a:buFontTx/>
                <a:buNone/>
              </a:pPr>
              <a:r>
                <a:rPr lang="en-US" altLang="en-US" sz="1477">
                  <a:solidFill>
                    <a:srgbClr val="FF0000"/>
                  </a:solidFill>
                </a:rPr>
                <a:t>Shift = 00</a:t>
              </a:r>
            </a:p>
            <a:p>
              <a:pPr algn="r">
                <a:spcBef>
                  <a:spcPct val="0"/>
                </a:spcBef>
                <a:buFontTx/>
                <a:buNone/>
              </a:pPr>
              <a:r>
                <a:rPr lang="en-US" altLang="en-US" sz="1477">
                  <a:solidFill>
                    <a:srgbClr val="FF0000"/>
                  </a:solidFill>
                </a:rPr>
                <a:t>SLT = 01</a:t>
              </a:r>
            </a:p>
            <a:p>
              <a:pPr algn="r">
                <a:spcBef>
                  <a:spcPct val="0"/>
                </a:spcBef>
                <a:buFontTx/>
                <a:buNone/>
              </a:pPr>
              <a:r>
                <a:rPr lang="en-US" altLang="en-US" sz="1477">
                  <a:solidFill>
                    <a:srgbClr val="FF0000"/>
                  </a:solidFill>
                </a:rPr>
                <a:t>Arith = 10</a:t>
              </a:r>
            </a:p>
            <a:p>
              <a:pPr algn="r">
                <a:spcBef>
                  <a:spcPct val="0"/>
                </a:spcBef>
                <a:buFontTx/>
                <a:buNone/>
              </a:pPr>
              <a:r>
                <a:rPr lang="en-US" altLang="en-US" sz="1477">
                  <a:solidFill>
                    <a:srgbClr val="FF0000"/>
                  </a:solidFill>
                </a:rPr>
                <a:t>Logic = 11</a:t>
              </a:r>
            </a:p>
          </p:txBody>
        </p:sp>
        <p:sp>
          <p:nvSpPr>
            <p:cNvPr id="20547" name="AutoShape 167"/>
            <p:cNvSpPr>
              <a:spLocks/>
            </p:cNvSpPr>
            <p:nvPr/>
          </p:nvSpPr>
          <p:spPr bwMode="auto">
            <a:xfrm flipH="1">
              <a:off x="6659563" y="5013325"/>
              <a:ext cx="107950" cy="973138"/>
            </a:xfrm>
            <a:prstGeom prst="rightBrace">
              <a:avLst>
                <a:gd name="adj1" fmla="val 75123"/>
                <a:gd name="adj2" fmla="val 49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48" name="Rectangle 168"/>
            <p:cNvSpPr>
              <a:spLocks noChangeArrowheads="1"/>
            </p:cNvSpPr>
            <p:nvPr/>
          </p:nvSpPr>
          <p:spPr bwMode="auto">
            <a:xfrm>
              <a:off x="6769100" y="4400550"/>
              <a:ext cx="10064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477"/>
                <a:t>ALU</a:t>
              </a:r>
            </a:p>
            <a:p>
              <a:pPr algn="ctr">
                <a:spcBef>
                  <a:spcPct val="0"/>
                </a:spcBef>
                <a:buFontTx/>
                <a:buNone/>
              </a:pPr>
              <a:r>
                <a:rPr lang="en-US" altLang="en-US" sz="1477"/>
                <a:t>Selection</a:t>
              </a:r>
            </a:p>
          </p:txBody>
        </p:sp>
        <p:grpSp>
          <p:nvGrpSpPr>
            <p:cNvPr id="20549" name="Group 175"/>
            <p:cNvGrpSpPr>
              <a:grpSpLocks/>
            </p:cNvGrpSpPr>
            <p:nvPr/>
          </p:nvGrpSpPr>
          <p:grpSpPr bwMode="auto">
            <a:xfrm>
              <a:off x="7466013" y="2997200"/>
              <a:ext cx="238125" cy="360363"/>
              <a:chOff x="3864" y="1956"/>
              <a:chExt cx="150" cy="227"/>
            </a:xfrm>
          </p:grpSpPr>
          <p:sp>
            <p:nvSpPr>
              <p:cNvPr id="20569" name="Rectangle 176"/>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 32</a:t>
                </a:r>
              </a:p>
            </p:txBody>
          </p:sp>
          <p:sp>
            <p:nvSpPr>
              <p:cNvPr id="20570" name="Line 177"/>
              <p:cNvSpPr>
                <a:spLocks noChangeShapeType="1"/>
              </p:cNvSpPr>
              <p:nvPr/>
            </p:nvSpPr>
            <p:spPr bwMode="auto">
              <a:xfrm flipH="1">
                <a:off x="3901" y="2092"/>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50" name="Line 178"/>
            <p:cNvSpPr>
              <a:spLocks noChangeShapeType="1"/>
            </p:cNvSpPr>
            <p:nvPr/>
          </p:nvSpPr>
          <p:spPr bwMode="auto">
            <a:xfrm flipV="1">
              <a:off x="7272338" y="3968750"/>
              <a:ext cx="0" cy="3603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51" name="Rectangle 180"/>
            <p:cNvSpPr>
              <a:spLocks noChangeArrowheads="1"/>
            </p:cNvSpPr>
            <p:nvPr/>
          </p:nvSpPr>
          <p:spPr bwMode="auto">
            <a:xfrm>
              <a:off x="7308850" y="4041775"/>
              <a:ext cx="1793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solidFill>
                    <a:srgbClr val="FF0000"/>
                  </a:solidFill>
                </a:rPr>
                <a:t> 2</a:t>
              </a:r>
            </a:p>
          </p:txBody>
        </p:sp>
        <p:sp>
          <p:nvSpPr>
            <p:cNvPr id="20552" name="Line 181"/>
            <p:cNvSpPr>
              <a:spLocks noChangeShapeType="1"/>
            </p:cNvSpPr>
            <p:nvPr/>
          </p:nvSpPr>
          <p:spPr bwMode="auto">
            <a:xfrm flipH="1">
              <a:off x="7235825" y="4149725"/>
              <a:ext cx="107950" cy="349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53" name="Rectangle 184"/>
            <p:cNvSpPr>
              <a:spLocks noChangeArrowheads="1"/>
            </p:cNvSpPr>
            <p:nvPr/>
          </p:nvSpPr>
          <p:spPr bwMode="auto">
            <a:xfrm>
              <a:off x="3049582" y="1530324"/>
              <a:ext cx="1120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Shift Amount</a:t>
              </a:r>
            </a:p>
          </p:txBody>
        </p:sp>
        <p:sp>
          <p:nvSpPr>
            <p:cNvPr id="20554" name="Rectangle 189"/>
            <p:cNvSpPr>
              <a:spLocks noChangeArrowheads="1"/>
            </p:cNvSpPr>
            <p:nvPr/>
          </p:nvSpPr>
          <p:spPr bwMode="auto">
            <a:xfrm>
              <a:off x="7415213" y="2744788"/>
              <a:ext cx="1044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92"/>
                <a:t>ALU Result</a:t>
              </a:r>
            </a:p>
          </p:txBody>
        </p:sp>
        <p:sp>
          <p:nvSpPr>
            <p:cNvPr id="20555" name="Rectangle 193"/>
            <p:cNvSpPr>
              <a:spLocks noChangeArrowheads="1"/>
            </p:cNvSpPr>
            <p:nvPr/>
          </p:nvSpPr>
          <p:spPr bwMode="auto">
            <a:xfrm>
              <a:off x="4170358" y="1457298"/>
              <a:ext cx="25559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5</a:t>
              </a:r>
            </a:p>
          </p:txBody>
        </p:sp>
        <p:sp>
          <p:nvSpPr>
            <p:cNvPr id="20556" name="Rectangle 194"/>
            <p:cNvSpPr>
              <a:spLocks noChangeArrowheads="1"/>
            </p:cNvSpPr>
            <p:nvPr/>
          </p:nvSpPr>
          <p:spPr bwMode="auto">
            <a:xfrm>
              <a:off x="6119813" y="2889250"/>
              <a:ext cx="395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108" b="1"/>
                <a:t>sign</a:t>
              </a:r>
            </a:p>
          </p:txBody>
        </p:sp>
        <p:sp>
          <p:nvSpPr>
            <p:cNvPr id="20557" name="Rectangle 195"/>
            <p:cNvSpPr>
              <a:spLocks noChangeArrowheads="1"/>
            </p:cNvSpPr>
            <p:nvPr/>
          </p:nvSpPr>
          <p:spPr bwMode="auto">
            <a:xfrm>
              <a:off x="6551613" y="2997200"/>
              <a:ext cx="252412" cy="287338"/>
            </a:xfrm>
            <a:prstGeom prst="rect">
              <a:avLst/>
            </a:prstGeom>
            <a:solidFill>
              <a:srgbClr val="FFFF99"/>
            </a:solidFill>
            <a:ln w="19050">
              <a:solidFill>
                <a:schemeClr val="tx1"/>
              </a:solidFill>
              <a:miter lim="800000"/>
              <a:headEnd/>
              <a:tailEnd/>
            </a:ln>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662" dirty="0"/>
                <a:t>≠</a:t>
              </a:r>
            </a:p>
          </p:txBody>
        </p:sp>
        <p:sp>
          <p:nvSpPr>
            <p:cNvPr id="20558" name="AutoShape 198"/>
            <p:cNvSpPr>
              <a:spLocks noChangeArrowheads="1"/>
            </p:cNvSpPr>
            <p:nvPr/>
          </p:nvSpPr>
          <p:spPr bwMode="auto">
            <a:xfrm rot="5400000" flipH="1">
              <a:off x="7722394" y="3663156"/>
              <a:ext cx="396875" cy="360363"/>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59" name="Line 200"/>
            <p:cNvSpPr>
              <a:spLocks noChangeShapeType="1"/>
            </p:cNvSpPr>
            <p:nvPr/>
          </p:nvSpPr>
          <p:spPr bwMode="auto">
            <a:xfrm>
              <a:off x="7920038" y="3284538"/>
              <a:ext cx="0" cy="396875"/>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60" name="Oval 199"/>
            <p:cNvSpPr>
              <a:spLocks noChangeArrowheads="1"/>
            </p:cNvSpPr>
            <p:nvPr/>
          </p:nvSpPr>
          <p:spPr bwMode="auto">
            <a:xfrm>
              <a:off x="7885113" y="4041775"/>
              <a:ext cx="71437" cy="71438"/>
            </a:xfrm>
            <a:prstGeom prst="ellipse">
              <a:avLst/>
            </a:prstGeom>
            <a:solidFill>
              <a:srgbClr val="FFFF99"/>
            </a:solidFill>
            <a:ln w="19050">
              <a:solidFill>
                <a:schemeClr val="tx1"/>
              </a:solidFill>
              <a:round/>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20561" name="Rectangle 202"/>
            <p:cNvSpPr>
              <a:spLocks noChangeArrowheads="1"/>
            </p:cNvSpPr>
            <p:nvPr/>
          </p:nvSpPr>
          <p:spPr bwMode="auto">
            <a:xfrm>
              <a:off x="7956550" y="4113213"/>
              <a:ext cx="503238"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92">
                  <a:solidFill>
                    <a:srgbClr val="FF0000"/>
                  </a:solidFill>
                </a:rPr>
                <a:t>zero</a:t>
              </a:r>
            </a:p>
          </p:txBody>
        </p:sp>
        <p:sp>
          <p:nvSpPr>
            <p:cNvPr id="20562" name="Line 203"/>
            <p:cNvSpPr>
              <a:spLocks noChangeShapeType="1"/>
            </p:cNvSpPr>
            <p:nvPr/>
          </p:nvSpPr>
          <p:spPr bwMode="auto">
            <a:xfrm>
              <a:off x="6804025" y="3141663"/>
              <a:ext cx="3603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63" name="Line 204"/>
            <p:cNvSpPr>
              <a:spLocks noChangeShapeType="1"/>
            </p:cNvSpPr>
            <p:nvPr/>
          </p:nvSpPr>
          <p:spPr bwMode="auto">
            <a:xfrm>
              <a:off x="6156325" y="3608388"/>
              <a:ext cx="503238" cy="0"/>
            </a:xfrm>
            <a:prstGeom prst="line">
              <a:avLst/>
            </a:prstGeom>
            <a:noFill/>
            <a:ln w="9525">
              <a:solidFill>
                <a:srgbClr val="FF0000"/>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20564" name="Line 205"/>
            <p:cNvSpPr>
              <a:spLocks noChangeShapeType="1"/>
            </p:cNvSpPr>
            <p:nvPr/>
          </p:nvSpPr>
          <p:spPr bwMode="auto">
            <a:xfrm>
              <a:off x="6659563" y="3284538"/>
              <a:ext cx="0" cy="828675"/>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65" name="Rectangle 207"/>
            <p:cNvSpPr>
              <a:spLocks noChangeArrowheads="1"/>
            </p:cNvSpPr>
            <p:nvPr/>
          </p:nvSpPr>
          <p:spPr bwMode="auto">
            <a:xfrm>
              <a:off x="6408738" y="4113213"/>
              <a:ext cx="684212"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92">
                  <a:solidFill>
                    <a:srgbClr val="FF0000"/>
                  </a:solidFill>
                </a:rPr>
                <a:t>overflow</a:t>
              </a:r>
            </a:p>
          </p:txBody>
        </p:sp>
        <p:sp>
          <p:nvSpPr>
            <p:cNvPr id="20566" name="Rectangle 209"/>
            <p:cNvSpPr>
              <a:spLocks noChangeArrowheads="1"/>
            </p:cNvSpPr>
            <p:nvPr/>
          </p:nvSpPr>
          <p:spPr bwMode="auto">
            <a:xfrm>
              <a:off x="6653213" y="1268413"/>
              <a:ext cx="1987550" cy="828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2203" tIns="0" rIns="42203"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477"/>
                <a:t>SLT: ALU does a SUB and check the sign and overflow </a:t>
              </a:r>
            </a:p>
          </p:txBody>
        </p:sp>
        <p:sp>
          <p:nvSpPr>
            <p:cNvPr id="20567" name="Line 159"/>
            <p:cNvSpPr>
              <a:spLocks noChangeShapeType="1"/>
            </p:cNvSpPr>
            <p:nvPr/>
          </p:nvSpPr>
          <p:spPr bwMode="auto">
            <a:xfrm flipH="1">
              <a:off x="4243383" y="2151045"/>
              <a:ext cx="73026" cy="1095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68" name="Line 159"/>
            <p:cNvSpPr>
              <a:spLocks noChangeShapeType="1"/>
            </p:cNvSpPr>
            <p:nvPr/>
          </p:nvSpPr>
          <p:spPr bwMode="auto">
            <a:xfrm flipH="1">
              <a:off x="4243383" y="1712889"/>
              <a:ext cx="73026" cy="1095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21</a:t>
            </a:fld>
            <a:endParaRPr lang="en-US" altLang="en-US"/>
          </a:p>
        </p:txBody>
      </p:sp>
      <p:cxnSp>
        <p:nvCxnSpPr>
          <p:cNvPr id="4" name="Straight Arrow Connector 3"/>
          <p:cNvCxnSpPr/>
          <p:nvPr/>
        </p:nvCxnSpPr>
        <p:spPr>
          <a:xfrm>
            <a:off x="2293620" y="1868365"/>
            <a:ext cx="2351406" cy="272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08624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66737" y="32595"/>
            <a:ext cx="8229600" cy="1143000"/>
          </a:xfrm>
        </p:spPr>
        <p:txBody>
          <a:bodyPr/>
          <a:lstStyle/>
          <a:p>
            <a:r>
              <a:rPr lang="en-US" altLang="en-US" sz="4000" dirty="0" smtClean="0"/>
              <a:t>Details of the Shifter</a:t>
            </a:r>
          </a:p>
        </p:txBody>
      </p:sp>
      <p:sp>
        <p:nvSpPr>
          <p:cNvPr id="21507" name="Content Placeholder 2"/>
          <p:cNvSpPr>
            <a:spLocks noGrp="1"/>
          </p:cNvSpPr>
          <p:nvPr>
            <p:ph idx="1"/>
          </p:nvPr>
        </p:nvSpPr>
        <p:spPr>
          <a:xfrm>
            <a:off x="457200" y="1099625"/>
            <a:ext cx="8229600" cy="2244969"/>
          </a:xfrm>
        </p:spPr>
        <p:txBody>
          <a:bodyPr/>
          <a:lstStyle/>
          <a:p>
            <a:r>
              <a:rPr lang="en-US" altLang="en-US" sz="2400" dirty="0" smtClean="0"/>
              <a:t>Implemented with multiplexers and wiring</a:t>
            </a:r>
          </a:p>
          <a:p>
            <a:r>
              <a:rPr lang="en-US" altLang="en-US" sz="2400" dirty="0" smtClean="0"/>
              <a:t>Shift Operation can be: </a:t>
            </a:r>
            <a:r>
              <a:rPr lang="en-US" altLang="en-US" sz="2400" dirty="0" smtClean="0">
                <a:solidFill>
                  <a:srgbClr val="FF0000"/>
                </a:solidFill>
              </a:rPr>
              <a:t>SLL</a:t>
            </a:r>
            <a:r>
              <a:rPr lang="en-US" altLang="en-US" sz="2400" dirty="0" smtClean="0"/>
              <a:t>, </a:t>
            </a:r>
            <a:r>
              <a:rPr lang="en-US" altLang="en-US" sz="2400" dirty="0" smtClean="0">
                <a:solidFill>
                  <a:srgbClr val="FF0000"/>
                </a:solidFill>
              </a:rPr>
              <a:t>SRL</a:t>
            </a:r>
            <a:r>
              <a:rPr lang="en-US" altLang="en-US" sz="2400" dirty="0" smtClean="0"/>
              <a:t>, </a:t>
            </a:r>
            <a:r>
              <a:rPr lang="en-US" altLang="en-US" sz="2400" dirty="0" smtClean="0">
                <a:solidFill>
                  <a:srgbClr val="FF0000"/>
                </a:solidFill>
              </a:rPr>
              <a:t>SRA</a:t>
            </a:r>
            <a:r>
              <a:rPr lang="en-US" altLang="en-US" sz="2400" dirty="0" smtClean="0"/>
              <a:t>, or </a:t>
            </a:r>
            <a:r>
              <a:rPr lang="en-US" altLang="en-US" sz="2400" dirty="0" smtClean="0">
                <a:solidFill>
                  <a:srgbClr val="FF0000"/>
                </a:solidFill>
              </a:rPr>
              <a:t>ROR</a:t>
            </a:r>
          </a:p>
          <a:p>
            <a:r>
              <a:rPr lang="en-US" altLang="en-US" sz="2400" dirty="0" smtClean="0"/>
              <a:t>Input Data is extended to 63 bits according to </a:t>
            </a:r>
            <a:r>
              <a:rPr lang="en-US" altLang="en-US" sz="2400" dirty="0" smtClean="0">
                <a:solidFill>
                  <a:srgbClr val="FF0000"/>
                </a:solidFill>
              </a:rPr>
              <a:t>Shift Op</a:t>
            </a:r>
          </a:p>
          <a:p>
            <a:r>
              <a:rPr lang="en-US" altLang="en-US" sz="2400" dirty="0" smtClean="0"/>
              <a:t>The 63 bits are shifted right according to S</a:t>
            </a:r>
            <a:r>
              <a:rPr lang="en-US" altLang="en-US" sz="2400" baseline="-25000" dirty="0" smtClean="0"/>
              <a:t>4</a:t>
            </a:r>
            <a:r>
              <a:rPr lang="en-US" altLang="en-US" sz="2400" dirty="0" smtClean="0"/>
              <a:t>S</a:t>
            </a:r>
            <a:r>
              <a:rPr lang="en-US" altLang="en-US" sz="2400" baseline="-25000" dirty="0" smtClean="0"/>
              <a:t>3</a:t>
            </a:r>
            <a:r>
              <a:rPr lang="en-US" altLang="en-US" sz="2400" dirty="0" smtClean="0"/>
              <a:t>S</a:t>
            </a:r>
            <a:r>
              <a:rPr lang="en-US" altLang="en-US" sz="2400" baseline="-25000" dirty="0" smtClean="0"/>
              <a:t>2</a:t>
            </a:r>
            <a:r>
              <a:rPr lang="en-US" altLang="en-US" sz="2400" dirty="0" smtClean="0"/>
              <a:t>S</a:t>
            </a:r>
            <a:r>
              <a:rPr lang="en-US" altLang="en-US" sz="2400" baseline="-25000" dirty="0" smtClean="0"/>
              <a:t>1</a:t>
            </a:r>
            <a:r>
              <a:rPr lang="en-US" altLang="en-US" sz="2400" dirty="0" smtClean="0"/>
              <a:t>S</a:t>
            </a:r>
            <a:r>
              <a:rPr lang="en-US" altLang="en-US" sz="2400" baseline="-25000" dirty="0" smtClean="0"/>
              <a:t>0</a:t>
            </a:r>
            <a:endParaRPr lang="en-US" altLang="en-US" sz="2400" dirty="0" smtClean="0"/>
          </a:p>
        </p:txBody>
      </p:sp>
      <p:grpSp>
        <p:nvGrpSpPr>
          <p:cNvPr id="21508" name="Group 168"/>
          <p:cNvGrpSpPr>
            <a:grpSpLocks/>
          </p:cNvGrpSpPr>
          <p:nvPr/>
        </p:nvGrpSpPr>
        <p:grpSpPr bwMode="auto">
          <a:xfrm>
            <a:off x="336550" y="3091962"/>
            <a:ext cx="8507413" cy="2953525"/>
            <a:chOff x="336608" y="3063870"/>
            <a:chExt cx="8507356" cy="3199657"/>
          </a:xfrm>
        </p:grpSpPr>
        <p:sp>
          <p:nvSpPr>
            <p:cNvPr id="21509" name="TextBox 17"/>
            <p:cNvSpPr txBox="1">
              <a:spLocks noChangeArrowheads="1"/>
            </p:cNvSpPr>
            <p:nvPr/>
          </p:nvSpPr>
          <p:spPr bwMode="auto">
            <a:xfrm>
              <a:off x="7712005"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0</a:t>
              </a:r>
            </a:p>
          </p:txBody>
        </p:sp>
        <p:sp>
          <p:nvSpPr>
            <p:cNvPr id="234" name="Freeform 233"/>
            <p:cNvSpPr/>
            <p:nvPr/>
          </p:nvSpPr>
          <p:spPr bwMode="auto">
            <a:xfrm flipV="1">
              <a:off x="7310449"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3" name="Freeform 232"/>
            <p:cNvSpPr/>
            <p:nvPr/>
          </p:nvSpPr>
          <p:spPr bwMode="auto">
            <a:xfrm>
              <a:off x="7310449"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37" name="Straight Arrow Connector 136"/>
            <p:cNvCxnSpPr/>
            <p:nvPr/>
          </p:nvCxnSpPr>
          <p:spPr bwMode="auto">
            <a:xfrm>
              <a:off x="6835789" y="4660898"/>
              <a:ext cx="401635" cy="1588"/>
            </a:xfrm>
            <a:prstGeom prst="straightConnector1">
              <a:avLst/>
            </a:prstGeom>
            <a:ln w="6985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bwMode="auto">
            <a:xfrm>
              <a:off x="6981838"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86" idx="3"/>
            </p:cNvCxnSpPr>
            <p:nvPr/>
          </p:nvCxnSpPr>
          <p:spPr bwMode="auto">
            <a:xfrm>
              <a:off x="8223255" y="4670423"/>
              <a:ext cx="365123" cy="1588"/>
            </a:xfrm>
            <a:prstGeom prst="straightConnector1">
              <a:avLst/>
            </a:prstGeom>
            <a:ln w="635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1515" name="TextBox 51"/>
            <p:cNvSpPr txBox="1">
              <a:spLocks noChangeArrowheads="1"/>
            </p:cNvSpPr>
            <p:nvPr/>
          </p:nvSpPr>
          <p:spPr bwMode="auto">
            <a:xfrm>
              <a:off x="8296279" y="4332287"/>
              <a:ext cx="18256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32</a:t>
              </a:r>
              <a:endParaRPr lang="en-US" altLang="en-US" sz="1108" baseline="-25000"/>
            </a:p>
          </p:txBody>
        </p:sp>
        <p:sp>
          <p:nvSpPr>
            <p:cNvPr id="21516" name="TextBox 54"/>
            <p:cNvSpPr txBox="1">
              <a:spLocks noChangeArrowheads="1"/>
            </p:cNvSpPr>
            <p:nvPr/>
          </p:nvSpPr>
          <p:spPr bwMode="auto">
            <a:xfrm>
              <a:off x="7639058" y="4806949"/>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sp>
          <p:nvSpPr>
            <p:cNvPr id="21517" name="TextBox 61"/>
            <p:cNvSpPr txBox="1">
              <a:spLocks noChangeArrowheads="1"/>
            </p:cNvSpPr>
            <p:nvPr/>
          </p:nvSpPr>
          <p:spPr bwMode="auto">
            <a:xfrm>
              <a:off x="7639058"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sp>
          <p:nvSpPr>
            <p:cNvPr id="68" name="Freeform 67"/>
            <p:cNvSpPr/>
            <p:nvPr/>
          </p:nvSpPr>
          <p:spPr bwMode="auto">
            <a:xfrm>
              <a:off x="7566035"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19" name="TextBox 68"/>
            <p:cNvSpPr txBox="1">
              <a:spLocks noChangeArrowheads="1"/>
            </p:cNvSpPr>
            <p:nvPr/>
          </p:nvSpPr>
          <p:spPr bwMode="auto">
            <a:xfrm>
              <a:off x="7091375"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1</a:t>
              </a:r>
            </a:p>
            <a:p>
              <a:pPr algn="ctr" eaLnBrk="1" hangingPunct="1"/>
              <a:r>
                <a:rPr lang="en-US" altLang="en-US" sz="1108"/>
                <a:t>31</a:t>
              </a:r>
            </a:p>
            <a:p>
              <a:pPr algn="ctr" eaLnBrk="1" hangingPunct="1"/>
              <a:r>
                <a:rPr lang="en-US" altLang="en-US" sz="1108"/>
                <a:t>1</a:t>
              </a:r>
            </a:p>
          </p:txBody>
        </p:sp>
        <p:sp>
          <p:nvSpPr>
            <p:cNvPr id="21520" name="Rectangle 70"/>
            <p:cNvSpPr>
              <a:spLocks noChangeArrowheads="1"/>
            </p:cNvSpPr>
            <p:nvPr/>
          </p:nvSpPr>
          <p:spPr bwMode="auto">
            <a:xfrm>
              <a:off x="6981837" y="4113459"/>
              <a:ext cx="365123" cy="21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92"/>
                <a:t>split</a:t>
              </a:r>
            </a:p>
          </p:txBody>
        </p:sp>
        <p:sp>
          <p:nvSpPr>
            <p:cNvPr id="21521" name="TextBox 80"/>
            <p:cNvSpPr txBox="1">
              <a:spLocks noChangeArrowheads="1"/>
            </p:cNvSpPr>
            <p:nvPr/>
          </p:nvSpPr>
          <p:spPr bwMode="auto">
            <a:xfrm>
              <a:off x="6872301"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33</a:t>
              </a:r>
              <a:endParaRPr lang="en-US" altLang="en-US" sz="1108" baseline="-25000"/>
            </a:p>
          </p:txBody>
        </p:sp>
        <p:cxnSp>
          <p:nvCxnSpPr>
            <p:cNvPr id="111" name="Straight Connector 110"/>
            <p:cNvCxnSpPr/>
            <p:nvPr/>
          </p:nvCxnSpPr>
          <p:spPr bwMode="auto">
            <a:xfrm rot="5400000">
              <a:off x="7693827"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23" name="TextBox 111"/>
            <p:cNvSpPr txBox="1">
              <a:spLocks noChangeArrowheads="1"/>
            </p:cNvSpPr>
            <p:nvPr/>
          </p:nvSpPr>
          <p:spPr bwMode="auto">
            <a:xfrm>
              <a:off x="7639058"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1</a:t>
              </a:r>
              <a:endParaRPr lang="en-US" altLang="en-US" sz="1108" baseline="-25000"/>
            </a:p>
          </p:txBody>
        </p:sp>
        <p:cxnSp>
          <p:nvCxnSpPr>
            <p:cNvPr id="125" name="Straight Connector 124"/>
            <p:cNvCxnSpPr/>
            <p:nvPr/>
          </p:nvCxnSpPr>
          <p:spPr bwMode="auto">
            <a:xfrm rot="5400000">
              <a:off x="6872302"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auto">
            <a:xfrm rot="5400000">
              <a:off x="7639059"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auto">
            <a:xfrm rot="5400000">
              <a:off x="7639059"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auto">
            <a:xfrm rot="5400000">
              <a:off x="7693827"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28" name="TextBox 130"/>
            <p:cNvSpPr txBox="1">
              <a:spLocks noChangeArrowheads="1"/>
            </p:cNvSpPr>
            <p:nvPr/>
          </p:nvSpPr>
          <p:spPr bwMode="auto">
            <a:xfrm>
              <a:off x="7639058" y="5354637"/>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1</a:t>
              </a:r>
              <a:endParaRPr lang="en-US" altLang="en-US" sz="1108" baseline="-25000"/>
            </a:p>
          </p:txBody>
        </p:sp>
        <p:cxnSp>
          <p:nvCxnSpPr>
            <p:cNvPr id="139" name="Straight Connector 138"/>
            <p:cNvCxnSpPr/>
            <p:nvPr/>
          </p:nvCxnSpPr>
          <p:spPr bwMode="auto">
            <a:xfrm rot="5400000">
              <a:off x="8296280"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29" name="Freeform 428"/>
            <p:cNvSpPr/>
            <p:nvPr/>
          </p:nvSpPr>
          <p:spPr bwMode="auto">
            <a:xfrm flipV="1">
              <a:off x="5922984"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30" name="Freeform 429"/>
            <p:cNvSpPr/>
            <p:nvPr/>
          </p:nvSpPr>
          <p:spPr bwMode="auto">
            <a:xfrm>
              <a:off x="5922984"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31" name="Straight Arrow Connector 430"/>
            <p:cNvCxnSpPr/>
            <p:nvPr/>
          </p:nvCxnSpPr>
          <p:spPr bwMode="auto">
            <a:xfrm>
              <a:off x="5448324" y="4660898"/>
              <a:ext cx="401635" cy="1588"/>
            </a:xfrm>
            <a:prstGeom prst="straightConnector1">
              <a:avLst/>
            </a:prstGeom>
            <a:ln w="762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2" name="Straight Arrow Connector 431"/>
            <p:cNvCxnSpPr/>
            <p:nvPr/>
          </p:nvCxnSpPr>
          <p:spPr bwMode="auto">
            <a:xfrm>
              <a:off x="5594373"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21534" name="TextBox 433"/>
            <p:cNvSpPr txBox="1">
              <a:spLocks noChangeArrowheads="1"/>
            </p:cNvSpPr>
            <p:nvPr/>
          </p:nvSpPr>
          <p:spPr bwMode="auto">
            <a:xfrm>
              <a:off x="6324539"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1</a:t>
              </a:r>
            </a:p>
          </p:txBody>
        </p:sp>
        <p:sp>
          <p:nvSpPr>
            <p:cNvPr id="21535" name="TextBox 435"/>
            <p:cNvSpPr txBox="1">
              <a:spLocks noChangeArrowheads="1"/>
            </p:cNvSpPr>
            <p:nvPr/>
          </p:nvSpPr>
          <p:spPr bwMode="auto">
            <a:xfrm>
              <a:off x="6251592"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sp>
          <p:nvSpPr>
            <p:cNvPr id="437" name="Freeform 436"/>
            <p:cNvSpPr/>
            <p:nvPr/>
          </p:nvSpPr>
          <p:spPr bwMode="auto">
            <a:xfrm>
              <a:off x="6178569"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37" name="TextBox 437"/>
            <p:cNvSpPr txBox="1">
              <a:spLocks noChangeArrowheads="1"/>
            </p:cNvSpPr>
            <p:nvPr/>
          </p:nvSpPr>
          <p:spPr bwMode="auto">
            <a:xfrm>
              <a:off x="5703909"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2</a:t>
              </a:r>
            </a:p>
            <a:p>
              <a:pPr algn="ctr" eaLnBrk="1" hangingPunct="1"/>
              <a:r>
                <a:rPr lang="en-US" altLang="en-US" sz="1108"/>
                <a:t>31</a:t>
              </a:r>
            </a:p>
            <a:p>
              <a:pPr algn="ctr" eaLnBrk="1" hangingPunct="1"/>
              <a:r>
                <a:rPr lang="en-US" altLang="en-US" sz="1108"/>
                <a:t>2</a:t>
              </a:r>
            </a:p>
          </p:txBody>
        </p:sp>
        <p:sp>
          <p:nvSpPr>
            <p:cNvPr id="21538" name="Rectangle 443"/>
            <p:cNvSpPr>
              <a:spLocks noChangeArrowheads="1"/>
            </p:cNvSpPr>
            <p:nvPr/>
          </p:nvSpPr>
          <p:spPr bwMode="auto">
            <a:xfrm>
              <a:off x="5594372" y="4113459"/>
              <a:ext cx="365123" cy="21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92"/>
                <a:t>split</a:t>
              </a:r>
            </a:p>
          </p:txBody>
        </p:sp>
        <p:sp>
          <p:nvSpPr>
            <p:cNvPr id="21539" name="TextBox 444"/>
            <p:cNvSpPr txBox="1">
              <a:spLocks noChangeArrowheads="1"/>
            </p:cNvSpPr>
            <p:nvPr/>
          </p:nvSpPr>
          <p:spPr bwMode="auto">
            <a:xfrm>
              <a:off x="5484836"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35</a:t>
              </a:r>
              <a:endParaRPr lang="en-US" altLang="en-US" sz="1108" baseline="-25000"/>
            </a:p>
          </p:txBody>
        </p:sp>
        <p:cxnSp>
          <p:nvCxnSpPr>
            <p:cNvPr id="446" name="Straight Connector 445"/>
            <p:cNvCxnSpPr/>
            <p:nvPr/>
          </p:nvCxnSpPr>
          <p:spPr bwMode="auto">
            <a:xfrm rot="5400000">
              <a:off x="6306362"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41" name="TextBox 446"/>
            <p:cNvSpPr txBox="1">
              <a:spLocks noChangeArrowheads="1"/>
            </p:cNvSpPr>
            <p:nvPr/>
          </p:nvSpPr>
          <p:spPr bwMode="auto">
            <a:xfrm>
              <a:off x="6251592"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2</a:t>
              </a:r>
              <a:endParaRPr lang="en-US" altLang="en-US" sz="1108" baseline="-25000"/>
            </a:p>
          </p:txBody>
        </p:sp>
        <p:cxnSp>
          <p:nvCxnSpPr>
            <p:cNvPr id="448" name="Straight Connector 447"/>
            <p:cNvCxnSpPr/>
            <p:nvPr/>
          </p:nvCxnSpPr>
          <p:spPr bwMode="auto">
            <a:xfrm rot="5400000">
              <a:off x="5484836"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bwMode="auto">
            <a:xfrm rot="5400000">
              <a:off x="6251594"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44" name="TextBox 434"/>
            <p:cNvSpPr txBox="1">
              <a:spLocks noChangeArrowheads="1"/>
            </p:cNvSpPr>
            <p:nvPr/>
          </p:nvSpPr>
          <p:spPr bwMode="auto">
            <a:xfrm>
              <a:off x="6251592" y="4806949"/>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cxnSp>
          <p:nvCxnSpPr>
            <p:cNvPr id="450" name="Straight Connector 449"/>
            <p:cNvCxnSpPr/>
            <p:nvPr/>
          </p:nvCxnSpPr>
          <p:spPr bwMode="auto">
            <a:xfrm rot="5400000">
              <a:off x="6251594"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bwMode="auto">
            <a:xfrm rot="5400000">
              <a:off x="6306362"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47" name="TextBox 451"/>
            <p:cNvSpPr txBox="1">
              <a:spLocks noChangeArrowheads="1"/>
            </p:cNvSpPr>
            <p:nvPr/>
          </p:nvSpPr>
          <p:spPr bwMode="auto">
            <a:xfrm>
              <a:off x="6251592" y="5354637"/>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2</a:t>
              </a:r>
              <a:endParaRPr lang="en-US" altLang="en-US" sz="1108" baseline="-25000"/>
            </a:p>
          </p:txBody>
        </p:sp>
        <p:sp>
          <p:nvSpPr>
            <p:cNvPr id="453" name="Freeform 452"/>
            <p:cNvSpPr/>
            <p:nvPr/>
          </p:nvSpPr>
          <p:spPr bwMode="auto">
            <a:xfrm flipV="1">
              <a:off x="4535518"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4" name="Freeform 453"/>
            <p:cNvSpPr/>
            <p:nvPr/>
          </p:nvSpPr>
          <p:spPr bwMode="auto">
            <a:xfrm>
              <a:off x="4535518"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55" name="Straight Arrow Connector 454"/>
            <p:cNvCxnSpPr/>
            <p:nvPr/>
          </p:nvCxnSpPr>
          <p:spPr bwMode="auto">
            <a:xfrm>
              <a:off x="4060858" y="4660898"/>
              <a:ext cx="401635" cy="1588"/>
            </a:xfrm>
            <a:prstGeom prst="straightConnector1">
              <a:avLst/>
            </a:prstGeom>
            <a:ln w="889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bwMode="auto">
            <a:xfrm>
              <a:off x="4206907"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21552" name="TextBox 457"/>
            <p:cNvSpPr txBox="1">
              <a:spLocks noChangeArrowheads="1"/>
            </p:cNvSpPr>
            <p:nvPr/>
          </p:nvSpPr>
          <p:spPr bwMode="auto">
            <a:xfrm>
              <a:off x="4937073"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2</a:t>
              </a:r>
            </a:p>
          </p:txBody>
        </p:sp>
        <p:sp>
          <p:nvSpPr>
            <p:cNvPr id="21553" name="TextBox 458"/>
            <p:cNvSpPr txBox="1">
              <a:spLocks noChangeArrowheads="1"/>
            </p:cNvSpPr>
            <p:nvPr/>
          </p:nvSpPr>
          <p:spPr bwMode="auto">
            <a:xfrm>
              <a:off x="4864127" y="5354637"/>
              <a:ext cx="18256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4</a:t>
              </a:r>
              <a:endParaRPr lang="en-US" altLang="en-US" sz="1108" baseline="-25000"/>
            </a:p>
          </p:txBody>
        </p:sp>
        <p:sp>
          <p:nvSpPr>
            <p:cNvPr id="21554" name="TextBox 459"/>
            <p:cNvSpPr txBox="1">
              <a:spLocks noChangeArrowheads="1"/>
            </p:cNvSpPr>
            <p:nvPr/>
          </p:nvSpPr>
          <p:spPr bwMode="auto">
            <a:xfrm>
              <a:off x="4864127"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sp>
          <p:nvSpPr>
            <p:cNvPr id="461" name="Freeform 460"/>
            <p:cNvSpPr/>
            <p:nvPr/>
          </p:nvSpPr>
          <p:spPr bwMode="auto">
            <a:xfrm>
              <a:off x="4791103"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56" name="TextBox 461"/>
            <p:cNvSpPr txBox="1">
              <a:spLocks noChangeArrowheads="1"/>
            </p:cNvSpPr>
            <p:nvPr/>
          </p:nvSpPr>
          <p:spPr bwMode="auto">
            <a:xfrm>
              <a:off x="4316443"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4</a:t>
              </a:r>
            </a:p>
            <a:p>
              <a:pPr algn="ctr" eaLnBrk="1" hangingPunct="1"/>
              <a:r>
                <a:rPr lang="en-US" altLang="en-US" sz="1108"/>
                <a:t>31</a:t>
              </a:r>
            </a:p>
            <a:p>
              <a:pPr algn="ctr" eaLnBrk="1" hangingPunct="1"/>
              <a:r>
                <a:rPr lang="en-US" altLang="en-US" sz="1108"/>
                <a:t>4</a:t>
              </a:r>
            </a:p>
          </p:txBody>
        </p:sp>
        <p:sp>
          <p:nvSpPr>
            <p:cNvPr id="21557" name="Rectangle 467"/>
            <p:cNvSpPr>
              <a:spLocks noChangeArrowheads="1"/>
            </p:cNvSpPr>
            <p:nvPr/>
          </p:nvSpPr>
          <p:spPr bwMode="auto">
            <a:xfrm>
              <a:off x="4206906" y="4113459"/>
              <a:ext cx="365123" cy="21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92"/>
                <a:t>split</a:t>
              </a:r>
            </a:p>
          </p:txBody>
        </p:sp>
        <p:sp>
          <p:nvSpPr>
            <p:cNvPr id="21558" name="TextBox 468"/>
            <p:cNvSpPr txBox="1">
              <a:spLocks noChangeArrowheads="1"/>
            </p:cNvSpPr>
            <p:nvPr/>
          </p:nvSpPr>
          <p:spPr bwMode="auto">
            <a:xfrm>
              <a:off x="4097370"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39</a:t>
              </a:r>
              <a:endParaRPr lang="en-US" altLang="en-US" sz="1108" baseline="-25000"/>
            </a:p>
          </p:txBody>
        </p:sp>
        <p:cxnSp>
          <p:nvCxnSpPr>
            <p:cNvPr id="470" name="Straight Connector 469"/>
            <p:cNvCxnSpPr/>
            <p:nvPr/>
          </p:nvCxnSpPr>
          <p:spPr bwMode="auto">
            <a:xfrm rot="5400000">
              <a:off x="4918896"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60" name="TextBox 470"/>
            <p:cNvSpPr txBox="1">
              <a:spLocks noChangeArrowheads="1"/>
            </p:cNvSpPr>
            <p:nvPr/>
          </p:nvSpPr>
          <p:spPr bwMode="auto">
            <a:xfrm>
              <a:off x="4864127"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4</a:t>
              </a:r>
              <a:endParaRPr lang="en-US" altLang="en-US" sz="1108" baseline="-25000"/>
            </a:p>
          </p:txBody>
        </p:sp>
        <p:cxnSp>
          <p:nvCxnSpPr>
            <p:cNvPr id="472" name="Straight Connector 471"/>
            <p:cNvCxnSpPr/>
            <p:nvPr/>
          </p:nvCxnSpPr>
          <p:spPr bwMode="auto">
            <a:xfrm rot="5400000">
              <a:off x="4097370"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bwMode="auto">
            <a:xfrm rot="5400000">
              <a:off x="4864128"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bwMode="auto">
            <a:xfrm rot="5400000">
              <a:off x="4864128"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5" name="Straight Connector 474"/>
            <p:cNvCxnSpPr/>
            <p:nvPr/>
          </p:nvCxnSpPr>
          <p:spPr bwMode="auto">
            <a:xfrm rot="5400000">
              <a:off x="4918896"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65" name="TextBox 475"/>
            <p:cNvSpPr txBox="1">
              <a:spLocks noChangeArrowheads="1"/>
            </p:cNvSpPr>
            <p:nvPr/>
          </p:nvSpPr>
          <p:spPr bwMode="auto">
            <a:xfrm>
              <a:off x="4864127" y="4843462"/>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sp>
          <p:nvSpPr>
            <p:cNvPr id="477" name="Freeform 476"/>
            <p:cNvSpPr/>
            <p:nvPr/>
          </p:nvSpPr>
          <p:spPr bwMode="auto">
            <a:xfrm flipV="1">
              <a:off x="3148052"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78" name="Freeform 477"/>
            <p:cNvSpPr/>
            <p:nvPr/>
          </p:nvSpPr>
          <p:spPr bwMode="auto">
            <a:xfrm>
              <a:off x="3148052"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79" name="Straight Arrow Connector 478"/>
            <p:cNvCxnSpPr/>
            <p:nvPr/>
          </p:nvCxnSpPr>
          <p:spPr bwMode="auto">
            <a:xfrm>
              <a:off x="2673392" y="4660898"/>
              <a:ext cx="401635" cy="1588"/>
            </a:xfrm>
            <a:prstGeom prst="straightConnector1">
              <a:avLst/>
            </a:prstGeom>
            <a:ln w="1016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80" name="Straight Arrow Connector 479"/>
            <p:cNvCxnSpPr/>
            <p:nvPr/>
          </p:nvCxnSpPr>
          <p:spPr bwMode="auto">
            <a:xfrm>
              <a:off x="2819441"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21570" name="TextBox 481"/>
            <p:cNvSpPr txBox="1">
              <a:spLocks noChangeArrowheads="1"/>
            </p:cNvSpPr>
            <p:nvPr/>
          </p:nvSpPr>
          <p:spPr bwMode="auto">
            <a:xfrm>
              <a:off x="3549607"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3</a:t>
              </a:r>
            </a:p>
          </p:txBody>
        </p:sp>
        <p:sp>
          <p:nvSpPr>
            <p:cNvPr id="21571" name="TextBox 482"/>
            <p:cNvSpPr txBox="1">
              <a:spLocks noChangeArrowheads="1"/>
            </p:cNvSpPr>
            <p:nvPr/>
          </p:nvSpPr>
          <p:spPr bwMode="auto">
            <a:xfrm>
              <a:off x="3476661" y="5354637"/>
              <a:ext cx="18256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8</a:t>
              </a:r>
              <a:endParaRPr lang="en-US" altLang="en-US" sz="1108" baseline="-25000"/>
            </a:p>
          </p:txBody>
        </p:sp>
        <p:sp>
          <p:nvSpPr>
            <p:cNvPr id="21572" name="TextBox 483"/>
            <p:cNvSpPr txBox="1">
              <a:spLocks noChangeArrowheads="1"/>
            </p:cNvSpPr>
            <p:nvPr/>
          </p:nvSpPr>
          <p:spPr bwMode="auto">
            <a:xfrm>
              <a:off x="3476661"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sp>
          <p:nvSpPr>
            <p:cNvPr id="485" name="Freeform 484"/>
            <p:cNvSpPr/>
            <p:nvPr/>
          </p:nvSpPr>
          <p:spPr bwMode="auto">
            <a:xfrm>
              <a:off x="3403637"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74" name="TextBox 485"/>
            <p:cNvSpPr txBox="1">
              <a:spLocks noChangeArrowheads="1"/>
            </p:cNvSpPr>
            <p:nvPr/>
          </p:nvSpPr>
          <p:spPr bwMode="auto">
            <a:xfrm>
              <a:off x="2928978"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8</a:t>
              </a:r>
            </a:p>
            <a:p>
              <a:pPr algn="ctr" eaLnBrk="1" hangingPunct="1"/>
              <a:r>
                <a:rPr lang="en-US" altLang="en-US" sz="1108"/>
                <a:t>31</a:t>
              </a:r>
            </a:p>
            <a:p>
              <a:pPr algn="ctr" eaLnBrk="1" hangingPunct="1"/>
              <a:r>
                <a:rPr lang="en-US" altLang="en-US" sz="1108"/>
                <a:t>8</a:t>
              </a:r>
            </a:p>
          </p:txBody>
        </p:sp>
        <p:sp>
          <p:nvSpPr>
            <p:cNvPr id="21575" name="Rectangle 491"/>
            <p:cNvSpPr>
              <a:spLocks noChangeArrowheads="1"/>
            </p:cNvSpPr>
            <p:nvPr/>
          </p:nvSpPr>
          <p:spPr bwMode="auto">
            <a:xfrm>
              <a:off x="2819440" y="4113459"/>
              <a:ext cx="365123" cy="21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92"/>
                <a:t>split</a:t>
              </a:r>
            </a:p>
          </p:txBody>
        </p:sp>
        <p:sp>
          <p:nvSpPr>
            <p:cNvPr id="21576" name="TextBox 492"/>
            <p:cNvSpPr txBox="1">
              <a:spLocks noChangeArrowheads="1"/>
            </p:cNvSpPr>
            <p:nvPr/>
          </p:nvSpPr>
          <p:spPr bwMode="auto">
            <a:xfrm>
              <a:off x="2709904"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47</a:t>
              </a:r>
              <a:endParaRPr lang="en-US" altLang="en-US" sz="1108" baseline="-25000"/>
            </a:p>
          </p:txBody>
        </p:sp>
        <p:cxnSp>
          <p:nvCxnSpPr>
            <p:cNvPr id="494" name="Straight Connector 493"/>
            <p:cNvCxnSpPr/>
            <p:nvPr/>
          </p:nvCxnSpPr>
          <p:spPr bwMode="auto">
            <a:xfrm rot="5400000">
              <a:off x="3531430"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78" name="TextBox 494"/>
            <p:cNvSpPr txBox="1">
              <a:spLocks noChangeArrowheads="1"/>
            </p:cNvSpPr>
            <p:nvPr/>
          </p:nvSpPr>
          <p:spPr bwMode="auto">
            <a:xfrm>
              <a:off x="3476661"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8</a:t>
              </a:r>
              <a:endParaRPr lang="en-US" altLang="en-US" sz="1108" baseline="-25000"/>
            </a:p>
          </p:txBody>
        </p:sp>
        <p:cxnSp>
          <p:nvCxnSpPr>
            <p:cNvPr id="496" name="Straight Connector 495"/>
            <p:cNvCxnSpPr/>
            <p:nvPr/>
          </p:nvCxnSpPr>
          <p:spPr bwMode="auto">
            <a:xfrm rot="5400000">
              <a:off x="2709904"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bwMode="auto">
            <a:xfrm rot="5400000">
              <a:off x="3476662"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bwMode="auto">
            <a:xfrm rot="5400000">
              <a:off x="3476662"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p:nvPr/>
          </p:nvCxnSpPr>
          <p:spPr bwMode="auto">
            <a:xfrm rot="5400000">
              <a:off x="3531430"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83" name="TextBox 499"/>
            <p:cNvSpPr txBox="1">
              <a:spLocks noChangeArrowheads="1"/>
            </p:cNvSpPr>
            <p:nvPr/>
          </p:nvSpPr>
          <p:spPr bwMode="auto">
            <a:xfrm>
              <a:off x="3476661" y="4843462"/>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sp>
          <p:nvSpPr>
            <p:cNvPr id="501" name="Freeform 500"/>
            <p:cNvSpPr/>
            <p:nvPr/>
          </p:nvSpPr>
          <p:spPr bwMode="auto">
            <a:xfrm flipV="1">
              <a:off x="1760586"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02" name="Freeform 501"/>
            <p:cNvSpPr/>
            <p:nvPr/>
          </p:nvSpPr>
          <p:spPr bwMode="auto">
            <a:xfrm>
              <a:off x="1760586"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503" name="Straight Arrow Connector 502"/>
            <p:cNvCxnSpPr/>
            <p:nvPr/>
          </p:nvCxnSpPr>
          <p:spPr bwMode="auto">
            <a:xfrm>
              <a:off x="1285927" y="4660898"/>
              <a:ext cx="401635" cy="1588"/>
            </a:xfrm>
            <a:prstGeom prst="straightConnector1">
              <a:avLst/>
            </a:prstGeom>
            <a:ln w="1143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p:cNvCxnSpPr/>
            <p:nvPr/>
          </p:nvCxnSpPr>
          <p:spPr bwMode="auto">
            <a:xfrm>
              <a:off x="1431976"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21588" name="TextBox 505"/>
            <p:cNvSpPr txBox="1">
              <a:spLocks noChangeArrowheads="1"/>
            </p:cNvSpPr>
            <p:nvPr/>
          </p:nvSpPr>
          <p:spPr bwMode="auto">
            <a:xfrm>
              <a:off x="2162142"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4</a:t>
              </a:r>
            </a:p>
          </p:txBody>
        </p:sp>
        <p:sp>
          <p:nvSpPr>
            <p:cNvPr id="21589" name="TextBox 506"/>
            <p:cNvSpPr txBox="1">
              <a:spLocks noChangeArrowheads="1"/>
            </p:cNvSpPr>
            <p:nvPr/>
          </p:nvSpPr>
          <p:spPr bwMode="auto">
            <a:xfrm>
              <a:off x="2089195" y="5354637"/>
              <a:ext cx="18256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16</a:t>
              </a:r>
              <a:endParaRPr lang="en-US" altLang="en-US" sz="1108" baseline="-25000"/>
            </a:p>
          </p:txBody>
        </p:sp>
        <p:sp>
          <p:nvSpPr>
            <p:cNvPr id="21590" name="TextBox 507"/>
            <p:cNvSpPr txBox="1">
              <a:spLocks noChangeArrowheads="1"/>
            </p:cNvSpPr>
            <p:nvPr/>
          </p:nvSpPr>
          <p:spPr bwMode="auto">
            <a:xfrm>
              <a:off x="2089195"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sp>
          <p:nvSpPr>
            <p:cNvPr id="509" name="Freeform 508"/>
            <p:cNvSpPr/>
            <p:nvPr/>
          </p:nvSpPr>
          <p:spPr bwMode="auto">
            <a:xfrm>
              <a:off x="2016172"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92" name="TextBox 509"/>
            <p:cNvSpPr txBox="1">
              <a:spLocks noChangeArrowheads="1"/>
            </p:cNvSpPr>
            <p:nvPr/>
          </p:nvSpPr>
          <p:spPr bwMode="auto">
            <a:xfrm>
              <a:off x="1541512"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16</a:t>
              </a:r>
            </a:p>
            <a:p>
              <a:pPr algn="ctr" eaLnBrk="1" hangingPunct="1"/>
              <a:r>
                <a:rPr lang="en-US" altLang="en-US" sz="1108"/>
                <a:t>31</a:t>
              </a:r>
            </a:p>
            <a:p>
              <a:pPr algn="ctr" eaLnBrk="1" hangingPunct="1"/>
              <a:r>
                <a:rPr lang="en-US" altLang="en-US" sz="1108"/>
                <a:t>16</a:t>
              </a:r>
            </a:p>
          </p:txBody>
        </p:sp>
        <p:sp>
          <p:nvSpPr>
            <p:cNvPr id="513" name="Rounded Rectangle 512"/>
            <p:cNvSpPr/>
            <p:nvPr/>
          </p:nvSpPr>
          <p:spPr bwMode="auto">
            <a:xfrm>
              <a:off x="2381294"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594" name="TextBox 513"/>
            <p:cNvSpPr txBox="1">
              <a:spLocks noChangeArrowheads="1"/>
            </p:cNvSpPr>
            <p:nvPr/>
          </p:nvSpPr>
          <p:spPr bwMode="auto">
            <a:xfrm>
              <a:off x="2417806"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0</a:t>
              </a:r>
            </a:p>
          </p:txBody>
        </p:sp>
        <p:sp>
          <p:nvSpPr>
            <p:cNvPr id="21595" name="TextBox 514"/>
            <p:cNvSpPr txBox="1">
              <a:spLocks noChangeArrowheads="1"/>
            </p:cNvSpPr>
            <p:nvPr/>
          </p:nvSpPr>
          <p:spPr bwMode="auto">
            <a:xfrm>
              <a:off x="2417806"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1</a:t>
              </a:r>
            </a:p>
          </p:txBody>
        </p:sp>
        <p:sp>
          <p:nvSpPr>
            <p:cNvPr id="21596" name="TextBox 510"/>
            <p:cNvSpPr txBox="1">
              <a:spLocks noChangeArrowheads="1"/>
            </p:cNvSpPr>
            <p:nvPr/>
          </p:nvSpPr>
          <p:spPr bwMode="auto">
            <a:xfrm rot="-5400000">
              <a:off x="2180474"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t>mux</a:t>
              </a:r>
            </a:p>
          </p:txBody>
        </p:sp>
        <p:sp>
          <p:nvSpPr>
            <p:cNvPr id="21597" name="Rectangle 515"/>
            <p:cNvSpPr>
              <a:spLocks noChangeArrowheads="1"/>
            </p:cNvSpPr>
            <p:nvPr/>
          </p:nvSpPr>
          <p:spPr bwMode="auto">
            <a:xfrm>
              <a:off x="1431975" y="4113459"/>
              <a:ext cx="365123" cy="21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92"/>
                <a:t>split</a:t>
              </a:r>
            </a:p>
          </p:txBody>
        </p:sp>
        <p:sp>
          <p:nvSpPr>
            <p:cNvPr id="21598" name="TextBox 516"/>
            <p:cNvSpPr txBox="1">
              <a:spLocks noChangeArrowheads="1"/>
            </p:cNvSpPr>
            <p:nvPr/>
          </p:nvSpPr>
          <p:spPr bwMode="auto">
            <a:xfrm>
              <a:off x="1322438"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63</a:t>
              </a:r>
              <a:endParaRPr lang="en-US" altLang="en-US" sz="1108" baseline="-25000"/>
            </a:p>
          </p:txBody>
        </p:sp>
        <p:cxnSp>
          <p:nvCxnSpPr>
            <p:cNvPr id="518" name="Straight Connector 517"/>
            <p:cNvCxnSpPr/>
            <p:nvPr/>
          </p:nvCxnSpPr>
          <p:spPr bwMode="auto">
            <a:xfrm rot="5400000">
              <a:off x="2143965"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600" name="TextBox 518"/>
            <p:cNvSpPr txBox="1">
              <a:spLocks noChangeArrowheads="1"/>
            </p:cNvSpPr>
            <p:nvPr/>
          </p:nvSpPr>
          <p:spPr bwMode="auto">
            <a:xfrm>
              <a:off x="2089195"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16</a:t>
              </a:r>
              <a:endParaRPr lang="en-US" altLang="en-US" sz="1108" baseline="-25000"/>
            </a:p>
          </p:txBody>
        </p:sp>
        <p:cxnSp>
          <p:nvCxnSpPr>
            <p:cNvPr id="520" name="Straight Connector 519"/>
            <p:cNvCxnSpPr/>
            <p:nvPr/>
          </p:nvCxnSpPr>
          <p:spPr bwMode="auto">
            <a:xfrm rot="5400000">
              <a:off x="1322439"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1" name="Straight Connector 520"/>
            <p:cNvCxnSpPr/>
            <p:nvPr/>
          </p:nvCxnSpPr>
          <p:spPr bwMode="auto">
            <a:xfrm rot="5400000">
              <a:off x="2089197"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2" name="Straight Connector 521"/>
            <p:cNvCxnSpPr/>
            <p:nvPr/>
          </p:nvCxnSpPr>
          <p:spPr bwMode="auto">
            <a:xfrm rot="5400000">
              <a:off x="2089197"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bwMode="auto">
            <a:xfrm rot="5400000">
              <a:off x="2143965"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605" name="TextBox 523"/>
            <p:cNvSpPr txBox="1">
              <a:spLocks noChangeArrowheads="1"/>
            </p:cNvSpPr>
            <p:nvPr/>
          </p:nvSpPr>
          <p:spPr bwMode="auto">
            <a:xfrm>
              <a:off x="2089195" y="4843462"/>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31</a:t>
              </a:r>
              <a:endParaRPr lang="en-US" altLang="en-US" sz="1108" baseline="-25000"/>
            </a:p>
          </p:txBody>
        </p:sp>
        <p:sp>
          <p:nvSpPr>
            <p:cNvPr id="21606" name="Rectangle 515"/>
            <p:cNvSpPr>
              <a:spLocks noChangeArrowheads="1"/>
            </p:cNvSpPr>
            <p:nvPr/>
          </p:nvSpPr>
          <p:spPr bwMode="auto">
            <a:xfrm>
              <a:off x="1906634" y="5663362"/>
              <a:ext cx="1241417"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16 bits</a:t>
              </a:r>
            </a:p>
          </p:txBody>
        </p:sp>
        <p:sp>
          <p:nvSpPr>
            <p:cNvPr id="21607" name="Rectangle 515"/>
            <p:cNvSpPr>
              <a:spLocks noChangeArrowheads="1"/>
            </p:cNvSpPr>
            <p:nvPr/>
          </p:nvSpPr>
          <p:spPr bwMode="auto">
            <a:xfrm>
              <a:off x="3294100" y="5660187"/>
              <a:ext cx="1241417"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8 bits</a:t>
              </a:r>
            </a:p>
          </p:txBody>
        </p:sp>
        <p:sp>
          <p:nvSpPr>
            <p:cNvPr id="21608" name="Rectangle 515"/>
            <p:cNvSpPr>
              <a:spLocks noChangeArrowheads="1"/>
            </p:cNvSpPr>
            <p:nvPr/>
          </p:nvSpPr>
          <p:spPr bwMode="auto">
            <a:xfrm>
              <a:off x="4681566" y="5657012"/>
              <a:ext cx="1241417"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4 bits</a:t>
              </a:r>
            </a:p>
          </p:txBody>
        </p:sp>
        <p:sp>
          <p:nvSpPr>
            <p:cNvPr id="21609" name="Rectangle 515"/>
            <p:cNvSpPr>
              <a:spLocks noChangeArrowheads="1"/>
            </p:cNvSpPr>
            <p:nvPr/>
          </p:nvSpPr>
          <p:spPr bwMode="auto">
            <a:xfrm>
              <a:off x="6069032" y="5653837"/>
              <a:ext cx="1241417"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2 bits</a:t>
              </a:r>
            </a:p>
          </p:txBody>
        </p:sp>
        <p:sp>
          <p:nvSpPr>
            <p:cNvPr id="21610" name="Rectangle 515"/>
            <p:cNvSpPr>
              <a:spLocks noChangeArrowheads="1"/>
            </p:cNvSpPr>
            <p:nvPr/>
          </p:nvSpPr>
          <p:spPr bwMode="auto">
            <a:xfrm>
              <a:off x="7456497" y="5650662"/>
              <a:ext cx="1241417"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1 bit</a:t>
              </a:r>
            </a:p>
          </p:txBody>
        </p:sp>
        <p:sp>
          <p:nvSpPr>
            <p:cNvPr id="168" name="Rounded Rectangle 167"/>
            <p:cNvSpPr/>
            <p:nvPr/>
          </p:nvSpPr>
          <p:spPr bwMode="auto">
            <a:xfrm>
              <a:off x="3768760"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612" name="TextBox 513"/>
            <p:cNvSpPr txBox="1">
              <a:spLocks noChangeArrowheads="1"/>
            </p:cNvSpPr>
            <p:nvPr/>
          </p:nvSpPr>
          <p:spPr bwMode="auto">
            <a:xfrm>
              <a:off x="3805272"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0</a:t>
              </a:r>
            </a:p>
          </p:txBody>
        </p:sp>
        <p:sp>
          <p:nvSpPr>
            <p:cNvPr id="21613" name="TextBox 514"/>
            <p:cNvSpPr txBox="1">
              <a:spLocks noChangeArrowheads="1"/>
            </p:cNvSpPr>
            <p:nvPr/>
          </p:nvSpPr>
          <p:spPr bwMode="auto">
            <a:xfrm>
              <a:off x="3805272"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1</a:t>
              </a:r>
            </a:p>
          </p:txBody>
        </p:sp>
        <p:sp>
          <p:nvSpPr>
            <p:cNvPr id="21614" name="TextBox 510"/>
            <p:cNvSpPr txBox="1">
              <a:spLocks noChangeArrowheads="1"/>
            </p:cNvSpPr>
            <p:nvPr/>
          </p:nvSpPr>
          <p:spPr bwMode="auto">
            <a:xfrm rot="-5400000">
              <a:off x="3567940"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t>mux</a:t>
              </a:r>
            </a:p>
          </p:txBody>
        </p:sp>
        <p:sp>
          <p:nvSpPr>
            <p:cNvPr id="174" name="Rounded Rectangle 173"/>
            <p:cNvSpPr/>
            <p:nvPr/>
          </p:nvSpPr>
          <p:spPr bwMode="auto">
            <a:xfrm>
              <a:off x="5156226"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616" name="TextBox 513"/>
            <p:cNvSpPr txBox="1">
              <a:spLocks noChangeArrowheads="1"/>
            </p:cNvSpPr>
            <p:nvPr/>
          </p:nvSpPr>
          <p:spPr bwMode="auto">
            <a:xfrm>
              <a:off x="5192737"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0</a:t>
              </a:r>
            </a:p>
          </p:txBody>
        </p:sp>
        <p:sp>
          <p:nvSpPr>
            <p:cNvPr id="21617" name="TextBox 514"/>
            <p:cNvSpPr txBox="1">
              <a:spLocks noChangeArrowheads="1"/>
            </p:cNvSpPr>
            <p:nvPr/>
          </p:nvSpPr>
          <p:spPr bwMode="auto">
            <a:xfrm>
              <a:off x="5192737"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1</a:t>
              </a:r>
            </a:p>
          </p:txBody>
        </p:sp>
        <p:sp>
          <p:nvSpPr>
            <p:cNvPr id="21618" name="TextBox 510"/>
            <p:cNvSpPr txBox="1">
              <a:spLocks noChangeArrowheads="1"/>
            </p:cNvSpPr>
            <p:nvPr/>
          </p:nvSpPr>
          <p:spPr bwMode="auto">
            <a:xfrm rot="-5400000">
              <a:off x="4955406"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t>mux</a:t>
              </a:r>
            </a:p>
          </p:txBody>
        </p:sp>
        <p:sp>
          <p:nvSpPr>
            <p:cNvPr id="180" name="Rounded Rectangle 179"/>
            <p:cNvSpPr/>
            <p:nvPr/>
          </p:nvSpPr>
          <p:spPr bwMode="auto">
            <a:xfrm>
              <a:off x="6543691"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620" name="TextBox 513"/>
            <p:cNvSpPr txBox="1">
              <a:spLocks noChangeArrowheads="1"/>
            </p:cNvSpPr>
            <p:nvPr/>
          </p:nvSpPr>
          <p:spPr bwMode="auto">
            <a:xfrm>
              <a:off x="6580203"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0</a:t>
              </a:r>
            </a:p>
          </p:txBody>
        </p:sp>
        <p:sp>
          <p:nvSpPr>
            <p:cNvPr id="21621" name="TextBox 514"/>
            <p:cNvSpPr txBox="1">
              <a:spLocks noChangeArrowheads="1"/>
            </p:cNvSpPr>
            <p:nvPr/>
          </p:nvSpPr>
          <p:spPr bwMode="auto">
            <a:xfrm>
              <a:off x="6580203"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1</a:t>
              </a:r>
            </a:p>
          </p:txBody>
        </p:sp>
        <p:sp>
          <p:nvSpPr>
            <p:cNvPr id="21622" name="TextBox 510"/>
            <p:cNvSpPr txBox="1">
              <a:spLocks noChangeArrowheads="1"/>
            </p:cNvSpPr>
            <p:nvPr/>
          </p:nvSpPr>
          <p:spPr bwMode="auto">
            <a:xfrm rot="-5400000">
              <a:off x="6342871"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t>mux</a:t>
              </a:r>
            </a:p>
          </p:txBody>
        </p:sp>
        <p:sp>
          <p:nvSpPr>
            <p:cNvPr id="186" name="Rounded Rectangle 185"/>
            <p:cNvSpPr/>
            <p:nvPr/>
          </p:nvSpPr>
          <p:spPr bwMode="auto">
            <a:xfrm>
              <a:off x="7931157"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624" name="TextBox 513"/>
            <p:cNvSpPr txBox="1">
              <a:spLocks noChangeArrowheads="1"/>
            </p:cNvSpPr>
            <p:nvPr/>
          </p:nvSpPr>
          <p:spPr bwMode="auto">
            <a:xfrm>
              <a:off x="7967669"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0</a:t>
              </a:r>
            </a:p>
          </p:txBody>
        </p:sp>
        <p:sp>
          <p:nvSpPr>
            <p:cNvPr id="21625" name="TextBox 514"/>
            <p:cNvSpPr txBox="1">
              <a:spLocks noChangeArrowheads="1"/>
            </p:cNvSpPr>
            <p:nvPr/>
          </p:nvSpPr>
          <p:spPr bwMode="auto">
            <a:xfrm>
              <a:off x="7967669"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1</a:t>
              </a:r>
            </a:p>
          </p:txBody>
        </p:sp>
        <p:sp>
          <p:nvSpPr>
            <p:cNvPr id="21626" name="TextBox 510"/>
            <p:cNvSpPr txBox="1">
              <a:spLocks noChangeArrowheads="1"/>
            </p:cNvSpPr>
            <p:nvPr/>
          </p:nvSpPr>
          <p:spPr bwMode="auto">
            <a:xfrm rot="-5400000">
              <a:off x="7730337"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t>mux</a:t>
              </a:r>
            </a:p>
          </p:txBody>
        </p:sp>
        <p:sp>
          <p:nvSpPr>
            <p:cNvPr id="21627" name="TextBox 188"/>
            <p:cNvSpPr txBox="1">
              <a:spLocks noChangeArrowheads="1"/>
            </p:cNvSpPr>
            <p:nvPr/>
          </p:nvSpPr>
          <p:spPr bwMode="auto">
            <a:xfrm rot="-5400000">
              <a:off x="318345" y="4506119"/>
              <a:ext cx="1606551" cy="328610"/>
            </a:xfrm>
            <a:prstGeom prst="rect">
              <a:avLst/>
            </a:prstGeom>
            <a:solidFill>
              <a:srgbClr val="FFFF99"/>
            </a:solidFill>
            <a:ln w="2540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Extender</a:t>
              </a:r>
            </a:p>
          </p:txBody>
        </p:sp>
        <p:cxnSp>
          <p:nvCxnSpPr>
            <p:cNvPr id="190" name="Straight Arrow Connector 189"/>
            <p:cNvCxnSpPr/>
            <p:nvPr/>
          </p:nvCxnSpPr>
          <p:spPr bwMode="auto">
            <a:xfrm flipV="1">
              <a:off x="628706" y="4670423"/>
              <a:ext cx="328611" cy="0"/>
            </a:xfrm>
            <a:prstGeom prst="straightConnector1">
              <a:avLst/>
            </a:prstGeom>
            <a:ln w="635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1629" name="TextBox 51"/>
            <p:cNvSpPr txBox="1">
              <a:spLocks noChangeArrowheads="1"/>
            </p:cNvSpPr>
            <p:nvPr/>
          </p:nvSpPr>
          <p:spPr bwMode="auto">
            <a:xfrm>
              <a:off x="665218" y="4341812"/>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32</a:t>
              </a:r>
              <a:endParaRPr lang="en-US" altLang="en-US" sz="1108" baseline="-25000"/>
            </a:p>
          </p:txBody>
        </p:sp>
        <p:cxnSp>
          <p:nvCxnSpPr>
            <p:cNvPr id="192" name="Straight Connector 191"/>
            <p:cNvCxnSpPr/>
            <p:nvPr/>
          </p:nvCxnSpPr>
          <p:spPr bwMode="auto">
            <a:xfrm rot="5400000">
              <a:off x="665218" y="4633910"/>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21632" idx="0"/>
            </p:cNvCxnSpPr>
            <p:nvPr/>
          </p:nvCxnSpPr>
          <p:spPr bwMode="auto">
            <a:xfrm rot="5400000" flipH="1" flipV="1">
              <a:off x="993828" y="5583237"/>
              <a:ext cx="219075" cy="0"/>
            </a:xfrm>
            <a:prstGeom prst="straightConnector1">
              <a:avLst/>
            </a:prstGeom>
            <a:ln w="190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21632" name="TextBox 505"/>
            <p:cNvSpPr txBox="1">
              <a:spLocks noChangeArrowheads="1"/>
            </p:cNvSpPr>
            <p:nvPr/>
          </p:nvSpPr>
          <p:spPr bwMode="auto">
            <a:xfrm>
              <a:off x="738242" y="5692775"/>
              <a:ext cx="73024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solidFill>
                    <a:srgbClr val="FF0000"/>
                  </a:solidFill>
                </a:rPr>
                <a:t>Shift</a:t>
              </a:r>
            </a:p>
            <a:p>
              <a:pPr algn="ctr" eaLnBrk="1" hangingPunct="1">
                <a:lnSpc>
                  <a:spcPts val="1662"/>
                </a:lnSpc>
              </a:pPr>
              <a:r>
                <a:rPr lang="en-US" altLang="en-US">
                  <a:solidFill>
                    <a:srgbClr val="FF0000"/>
                  </a:solidFill>
                </a:rPr>
                <a:t>op</a:t>
              </a:r>
              <a:endParaRPr lang="en-US" altLang="en-US" baseline="-25000">
                <a:solidFill>
                  <a:srgbClr val="FF0000"/>
                </a:solidFill>
              </a:endParaRPr>
            </a:p>
          </p:txBody>
        </p:sp>
        <p:cxnSp>
          <p:nvCxnSpPr>
            <p:cNvPr id="197" name="Straight Connector 196"/>
            <p:cNvCxnSpPr/>
            <p:nvPr/>
          </p:nvCxnSpPr>
          <p:spPr bwMode="auto">
            <a:xfrm flipV="1">
              <a:off x="1066853" y="5583237"/>
              <a:ext cx="73025" cy="36512"/>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1634" name="TextBox 446"/>
            <p:cNvSpPr txBox="1">
              <a:spLocks noChangeArrowheads="1"/>
            </p:cNvSpPr>
            <p:nvPr/>
          </p:nvSpPr>
          <p:spPr bwMode="auto">
            <a:xfrm>
              <a:off x="1139877" y="5510213"/>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solidFill>
                    <a:srgbClr val="FF0000"/>
                  </a:solidFill>
                </a:rPr>
                <a:t>2</a:t>
              </a:r>
              <a:endParaRPr lang="en-US" altLang="en-US" sz="1108" baseline="-25000">
                <a:solidFill>
                  <a:srgbClr val="FF0000"/>
                </a:solidFill>
              </a:endParaRPr>
            </a:p>
          </p:txBody>
        </p:sp>
        <p:sp>
          <p:nvSpPr>
            <p:cNvPr id="21635" name="TextBox 505"/>
            <p:cNvSpPr txBox="1">
              <a:spLocks noChangeArrowheads="1"/>
            </p:cNvSpPr>
            <p:nvPr/>
          </p:nvSpPr>
          <p:spPr bwMode="auto">
            <a:xfrm rot="-5400000">
              <a:off x="-65031" y="4524375"/>
              <a:ext cx="1058863" cy="2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t>Data</a:t>
              </a:r>
              <a:endParaRPr lang="en-US" altLang="en-US" baseline="-25000"/>
            </a:p>
          </p:txBody>
        </p:sp>
        <p:sp>
          <p:nvSpPr>
            <p:cNvPr id="21636" name="TextBox 505"/>
            <p:cNvSpPr txBox="1">
              <a:spLocks noChangeArrowheads="1"/>
            </p:cNvSpPr>
            <p:nvPr/>
          </p:nvSpPr>
          <p:spPr bwMode="auto">
            <a:xfrm rot="-5400000">
              <a:off x="8186739" y="4524375"/>
              <a:ext cx="1058863" cy="2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t>Data_out</a:t>
              </a:r>
              <a:endParaRPr lang="en-US" altLang="en-US" baseline="-25000"/>
            </a:p>
          </p:txBody>
        </p:sp>
        <p:cxnSp>
          <p:nvCxnSpPr>
            <p:cNvPr id="142" name="Straight Arrow Connector 141"/>
            <p:cNvCxnSpPr/>
            <p:nvPr/>
          </p:nvCxnSpPr>
          <p:spPr bwMode="auto">
            <a:xfrm flipV="1">
              <a:off x="1358951" y="3355970"/>
              <a:ext cx="328611" cy="0"/>
            </a:xfrm>
            <a:prstGeom prst="straightConnector1">
              <a:avLst/>
            </a:prstGeom>
            <a:ln w="317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1638" name="TextBox 51"/>
            <p:cNvSpPr txBox="1">
              <a:spLocks noChangeArrowheads="1"/>
            </p:cNvSpPr>
            <p:nvPr/>
          </p:nvSpPr>
          <p:spPr bwMode="auto">
            <a:xfrm>
              <a:off x="1395374" y="3063870"/>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108"/>
                <a:t>5</a:t>
              </a:r>
              <a:endParaRPr lang="en-US" altLang="en-US" sz="1108" baseline="-25000"/>
            </a:p>
          </p:txBody>
        </p:sp>
        <p:cxnSp>
          <p:nvCxnSpPr>
            <p:cNvPr id="144" name="Straight Connector 143"/>
            <p:cNvCxnSpPr/>
            <p:nvPr/>
          </p:nvCxnSpPr>
          <p:spPr bwMode="auto">
            <a:xfrm rot="5400000">
              <a:off x="1431976" y="3319458"/>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640" name="TextBox 505"/>
            <p:cNvSpPr txBox="1">
              <a:spLocks noChangeArrowheads="1"/>
            </p:cNvSpPr>
            <p:nvPr/>
          </p:nvSpPr>
          <p:spPr bwMode="auto">
            <a:xfrm>
              <a:off x="884202" y="3209927"/>
              <a:ext cx="438141" cy="2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t>sa</a:t>
              </a:r>
              <a:endParaRPr lang="en-US" altLang="en-US" baseline="-25000"/>
            </a:p>
          </p:txBody>
        </p:sp>
        <p:sp>
          <p:nvSpPr>
            <p:cNvPr id="150" name="Freeform 149"/>
            <p:cNvSpPr/>
            <p:nvPr/>
          </p:nvSpPr>
          <p:spPr bwMode="auto">
            <a:xfrm>
              <a:off x="8031169"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51" name="Straight Arrow Connector 150"/>
            <p:cNvCxnSpPr/>
            <p:nvPr/>
          </p:nvCxnSpPr>
          <p:spPr bwMode="auto">
            <a:xfrm>
              <a:off x="1358951" y="3575046"/>
              <a:ext cx="328611" cy="1588"/>
            </a:xfrm>
            <a:prstGeom prst="straightConnector1">
              <a:avLst/>
            </a:prstGeom>
            <a:ln w="1270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21643" name="TextBox 505"/>
            <p:cNvSpPr txBox="1">
              <a:spLocks noChangeArrowheads="1"/>
            </p:cNvSpPr>
            <p:nvPr/>
          </p:nvSpPr>
          <p:spPr bwMode="auto">
            <a:xfrm>
              <a:off x="847674" y="3465516"/>
              <a:ext cx="47466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662"/>
                </a:lnSpc>
              </a:pPr>
              <a:r>
                <a:rPr lang="en-US" altLang="en-US">
                  <a:solidFill>
                    <a:srgbClr val="FF0000"/>
                  </a:solidFill>
                </a:rPr>
                <a:t>SLL</a:t>
              </a:r>
              <a:endParaRPr lang="en-US" altLang="en-US" baseline="-25000">
                <a:solidFill>
                  <a:srgbClr val="FF0000"/>
                </a:solidFill>
              </a:endParaRPr>
            </a:p>
          </p:txBody>
        </p:sp>
        <p:sp>
          <p:nvSpPr>
            <p:cNvPr id="161" name="Freeform 160"/>
            <p:cNvSpPr/>
            <p:nvPr/>
          </p:nvSpPr>
          <p:spPr bwMode="auto">
            <a:xfrm>
              <a:off x="6643704"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2" name="Freeform 161"/>
            <p:cNvSpPr/>
            <p:nvPr/>
          </p:nvSpPr>
          <p:spPr bwMode="auto">
            <a:xfrm>
              <a:off x="5256238"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3" name="Freeform 162"/>
            <p:cNvSpPr/>
            <p:nvPr/>
          </p:nvSpPr>
          <p:spPr bwMode="auto">
            <a:xfrm>
              <a:off x="3868772"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4" name="Freeform 163"/>
            <p:cNvSpPr/>
            <p:nvPr/>
          </p:nvSpPr>
          <p:spPr bwMode="auto">
            <a:xfrm>
              <a:off x="2481307"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56" name="Straight Connector 155"/>
            <p:cNvCxnSpPr/>
            <p:nvPr/>
          </p:nvCxnSpPr>
          <p:spPr>
            <a:xfrm>
              <a:off x="2089196" y="3465509"/>
              <a:ext cx="598801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1649" name="Group 62"/>
            <p:cNvGrpSpPr>
              <a:grpSpLocks/>
            </p:cNvGrpSpPr>
            <p:nvPr/>
          </p:nvGrpSpPr>
          <p:grpSpPr bwMode="auto">
            <a:xfrm>
              <a:off x="1655729" y="3287715"/>
              <a:ext cx="469900" cy="360363"/>
              <a:chOff x="3378" y="3158"/>
              <a:chExt cx="296" cy="227"/>
            </a:xfrm>
          </p:grpSpPr>
          <p:sp>
            <p:nvSpPr>
              <p:cNvPr id="21650" name="AutoShape 56"/>
              <p:cNvSpPr>
                <a:spLocks noChangeArrowheads="1"/>
              </p:cNvSpPr>
              <p:nvPr/>
            </p:nvSpPr>
            <p:spPr bwMode="auto">
              <a:xfrm flipH="1">
                <a:off x="3424" y="3158"/>
                <a:ext cx="250" cy="227"/>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1651" name="Arc 57"/>
              <p:cNvSpPr>
                <a:spLocks/>
              </p:cNvSpPr>
              <p:nvPr/>
            </p:nvSpPr>
            <p:spPr bwMode="auto">
              <a:xfrm>
                <a:off x="3378" y="3158"/>
                <a:ext cx="46" cy="227"/>
              </a:xfrm>
              <a:custGeom>
                <a:avLst/>
                <a:gdLst>
                  <a:gd name="T0" fmla="*/ 0 w 21600"/>
                  <a:gd name="T1" fmla="*/ 0 h 42382"/>
                  <a:gd name="T2" fmla="*/ 0 w 21600"/>
                  <a:gd name="T3" fmla="*/ 0 h 42382"/>
                  <a:gd name="T4" fmla="*/ 0 w 21600"/>
                  <a:gd name="T5" fmla="*/ 0 h 42382"/>
                  <a:gd name="T6" fmla="*/ 0 60000 65536"/>
                  <a:gd name="T7" fmla="*/ 0 60000 65536"/>
                  <a:gd name="T8" fmla="*/ 0 60000 65536"/>
                  <a:gd name="T9" fmla="*/ 0 w 21600"/>
                  <a:gd name="T10" fmla="*/ 0 h 42382"/>
                  <a:gd name="T11" fmla="*/ 21600 w 21600"/>
                  <a:gd name="T12" fmla="*/ 42382 h 42382"/>
                </a:gdLst>
                <a:ahLst/>
                <a:cxnLst>
                  <a:cxn ang="T6">
                    <a:pos x="T0" y="T1"/>
                  </a:cxn>
                  <a:cxn ang="T7">
                    <a:pos x="T2" y="T3"/>
                  </a:cxn>
                  <a:cxn ang="T8">
                    <a:pos x="T4" y="T5"/>
                  </a:cxn>
                </a:cxnLst>
                <a:rect l="T9" t="T10" r="T11" b="T12"/>
                <a:pathLst>
                  <a:path w="21600" h="42382" fill="none" extrusionOk="0">
                    <a:moveTo>
                      <a:pt x="-1" y="0"/>
                    </a:moveTo>
                    <a:cubicBezTo>
                      <a:pt x="11929" y="0"/>
                      <a:pt x="21600" y="9670"/>
                      <a:pt x="21600" y="21600"/>
                    </a:cubicBezTo>
                    <a:cubicBezTo>
                      <a:pt x="21600" y="31261"/>
                      <a:pt x="15183" y="39748"/>
                      <a:pt x="5887" y="42381"/>
                    </a:cubicBezTo>
                  </a:path>
                  <a:path w="21600" h="42382" stroke="0" extrusionOk="0">
                    <a:moveTo>
                      <a:pt x="-1" y="0"/>
                    </a:moveTo>
                    <a:cubicBezTo>
                      <a:pt x="11929" y="0"/>
                      <a:pt x="21600" y="9670"/>
                      <a:pt x="21600" y="21600"/>
                    </a:cubicBezTo>
                    <a:cubicBezTo>
                      <a:pt x="21600" y="31261"/>
                      <a:pt x="15183" y="39748"/>
                      <a:pt x="5887" y="42381"/>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22</a:t>
            </a:fld>
            <a:endParaRPr lang="en-US" altLang="en-US"/>
          </a:p>
        </p:txBody>
      </p:sp>
    </p:spTree>
    <p:custDataLst>
      <p:tags r:id="rId1"/>
    </p:custDataLst>
    <p:extLst>
      <p:ext uri="{BB962C8B-B14F-4D97-AF65-F5344CB8AC3E}">
        <p14:creationId xmlns:p14="http://schemas.microsoft.com/office/powerpoint/2010/main" val="4001231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4912" y="152456"/>
            <a:ext cx="8229600" cy="1143000"/>
          </a:xfrm>
        </p:spPr>
        <p:txBody>
          <a:bodyPr/>
          <a:lstStyle/>
          <a:p>
            <a:r>
              <a:rPr lang="en-US" altLang="en-US" sz="4000" dirty="0" smtClean="0"/>
              <a:t>Details of the Shifter – cont’d</a:t>
            </a:r>
          </a:p>
        </p:txBody>
      </p:sp>
      <p:sp>
        <p:nvSpPr>
          <p:cNvPr id="22531" name="Content Placeholder 2"/>
          <p:cNvSpPr>
            <a:spLocks noGrp="1"/>
          </p:cNvSpPr>
          <p:nvPr>
            <p:ph idx="1"/>
          </p:nvPr>
        </p:nvSpPr>
        <p:spPr>
          <a:xfrm>
            <a:off x="304912" y="1295456"/>
            <a:ext cx="8229600" cy="4525963"/>
          </a:xfrm>
        </p:spPr>
        <p:txBody>
          <a:bodyPr/>
          <a:lstStyle/>
          <a:p>
            <a:r>
              <a:rPr lang="en-US" altLang="en-US" sz="2400" dirty="0" smtClean="0"/>
              <a:t>Input data is extended from 32 to 63 bits as follows:</a:t>
            </a:r>
          </a:p>
          <a:p>
            <a:pPr lvl="1"/>
            <a:r>
              <a:rPr lang="en-US" altLang="en-US" sz="2000" dirty="0" smtClean="0"/>
              <a:t>If shift op = SRL	then </a:t>
            </a:r>
            <a:r>
              <a:rPr lang="en-US" altLang="en-US" sz="2000" dirty="0" err="1" smtClean="0"/>
              <a:t>ext_data</a:t>
            </a:r>
            <a:r>
              <a:rPr lang="en-US" altLang="en-US" sz="2000" dirty="0" smtClean="0"/>
              <a:t>[62:0] = 0</a:t>
            </a:r>
            <a:r>
              <a:rPr lang="en-US" altLang="en-US" sz="2000" baseline="30000" dirty="0" smtClean="0"/>
              <a:t>31</a:t>
            </a:r>
            <a:r>
              <a:rPr lang="en-US" altLang="en-US" sz="2000" dirty="0" smtClean="0"/>
              <a:t> || data[31:0]</a:t>
            </a:r>
          </a:p>
          <a:p>
            <a:pPr lvl="1"/>
            <a:r>
              <a:rPr lang="en-US" altLang="en-US" sz="2000" dirty="0" smtClean="0"/>
              <a:t>If shift op = SRA	then </a:t>
            </a:r>
            <a:r>
              <a:rPr lang="en-US" altLang="en-US" sz="2000" dirty="0" err="1" smtClean="0"/>
              <a:t>ext_data</a:t>
            </a:r>
            <a:r>
              <a:rPr lang="en-US" altLang="en-US" sz="2000" dirty="0" smtClean="0"/>
              <a:t>[62:0] = data[31]</a:t>
            </a:r>
            <a:r>
              <a:rPr lang="en-US" altLang="en-US" sz="2000" baseline="30000" dirty="0" smtClean="0"/>
              <a:t>31</a:t>
            </a:r>
            <a:r>
              <a:rPr lang="en-US" altLang="en-US" sz="2000" dirty="0" smtClean="0"/>
              <a:t> || data[31:0]</a:t>
            </a:r>
          </a:p>
          <a:p>
            <a:pPr lvl="1"/>
            <a:r>
              <a:rPr lang="en-US" altLang="en-US" sz="2000" dirty="0" smtClean="0"/>
              <a:t>If shift op = ROR	then </a:t>
            </a:r>
            <a:r>
              <a:rPr lang="en-US" altLang="en-US" sz="2000" dirty="0" err="1" smtClean="0"/>
              <a:t>ext_data</a:t>
            </a:r>
            <a:r>
              <a:rPr lang="en-US" altLang="en-US" sz="2000" dirty="0" smtClean="0"/>
              <a:t>[62:0] = data[30:0] || data[31:0]</a:t>
            </a:r>
          </a:p>
          <a:p>
            <a:pPr lvl="1"/>
            <a:r>
              <a:rPr lang="en-US" altLang="en-US" sz="2000" dirty="0" smtClean="0"/>
              <a:t>If shift op = SLL	then </a:t>
            </a:r>
            <a:r>
              <a:rPr lang="en-US" altLang="en-US" sz="2000" dirty="0" err="1" smtClean="0"/>
              <a:t>ext_data</a:t>
            </a:r>
            <a:r>
              <a:rPr lang="en-US" altLang="en-US" sz="2000" dirty="0" smtClean="0"/>
              <a:t>[62:0] = data[31:0] || 0</a:t>
            </a:r>
            <a:r>
              <a:rPr lang="en-US" altLang="en-US" sz="2000" baseline="30000" dirty="0" smtClean="0"/>
              <a:t>31</a:t>
            </a:r>
          </a:p>
          <a:p>
            <a:r>
              <a:rPr lang="en-US" altLang="en-US" sz="2400" dirty="0" smtClean="0"/>
              <a:t>For SRL, the 32-bit input data is zero-extended to 63 bits</a:t>
            </a:r>
          </a:p>
          <a:p>
            <a:r>
              <a:rPr lang="en-US" altLang="en-US" sz="2400" dirty="0" smtClean="0"/>
              <a:t>For SRA, the 32-bit input data is sign-extended to 63 bits</a:t>
            </a:r>
          </a:p>
          <a:p>
            <a:r>
              <a:rPr lang="en-US" altLang="en-US" sz="2400" dirty="0" smtClean="0"/>
              <a:t>For ROR, 31-bit extension = lower 31 bits of data</a:t>
            </a:r>
          </a:p>
          <a:p>
            <a:r>
              <a:rPr lang="en-US" altLang="en-US" sz="2400" dirty="0" smtClean="0"/>
              <a:t>Then, shift right according to the shift amount</a:t>
            </a:r>
          </a:p>
          <a:p>
            <a:r>
              <a:rPr lang="en-US" altLang="en-US" sz="2400" dirty="0" smtClean="0"/>
              <a:t>As the extended data is shifted right, the upper bits will be: 0 (SRL), sign-bit (SRA), or lower bits of data (ROR)</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23</a:t>
            </a:fld>
            <a:endParaRPr lang="en-US" altLang="en-US"/>
          </a:p>
        </p:txBody>
      </p:sp>
    </p:spTree>
    <p:custDataLst>
      <p:tags r:id="rId1"/>
    </p:custDataLst>
    <p:extLst>
      <p:ext uri="{BB962C8B-B14F-4D97-AF65-F5344CB8AC3E}">
        <p14:creationId xmlns:p14="http://schemas.microsoft.com/office/powerpoint/2010/main" val="1170116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8581"/>
            <a:ext cx="8229600" cy="1143000"/>
          </a:xfrm>
        </p:spPr>
        <p:txBody>
          <a:bodyPr vert="horz" wrap="square" lIns="0" tIns="45720" rIns="0" bIns="45720" numCol="1" anchor="ctr" anchorCtr="0" compatLnSpc="1">
            <a:prstTxWarp prst="textNoShape">
              <a:avLst/>
            </a:prstTxWarp>
          </a:bodyPr>
          <a:lstStyle/>
          <a:p>
            <a:r>
              <a:rPr lang="en-US" altLang="en-US" sz="3600" dirty="0" smtClean="0"/>
              <a:t>Implementing Shift Left Logical</a:t>
            </a:r>
          </a:p>
        </p:txBody>
      </p:sp>
      <p:sp>
        <p:nvSpPr>
          <p:cNvPr id="23555" name="Content Placeholder 2"/>
          <p:cNvSpPr>
            <a:spLocks noGrp="1"/>
          </p:cNvSpPr>
          <p:nvPr>
            <p:ph idx="1"/>
          </p:nvPr>
        </p:nvSpPr>
        <p:spPr>
          <a:xfrm>
            <a:off x="274320" y="1150034"/>
            <a:ext cx="8595360" cy="5064369"/>
          </a:xfrm>
        </p:spPr>
        <p:txBody>
          <a:bodyPr/>
          <a:lstStyle/>
          <a:p>
            <a:pPr>
              <a:lnSpc>
                <a:spcPct val="120000"/>
              </a:lnSpc>
            </a:pPr>
            <a:r>
              <a:rPr lang="en-US" altLang="en-US" sz="2400" dirty="0" smtClean="0"/>
              <a:t>The wiring of the above shifter dictates a right shift</a:t>
            </a:r>
          </a:p>
          <a:p>
            <a:pPr>
              <a:lnSpc>
                <a:spcPct val="120000"/>
              </a:lnSpc>
            </a:pPr>
            <a:r>
              <a:rPr lang="en-US" altLang="en-US" sz="2400" dirty="0" smtClean="0"/>
              <a:t>However, we can convert a left shift into a right shift</a:t>
            </a:r>
          </a:p>
          <a:p>
            <a:pPr>
              <a:lnSpc>
                <a:spcPct val="120000"/>
              </a:lnSpc>
            </a:pPr>
            <a:r>
              <a:rPr lang="en-US" altLang="en-US" sz="2400" dirty="0" smtClean="0"/>
              <a:t>For SLL, 31 zeros are appended to the right of data</a:t>
            </a:r>
          </a:p>
          <a:p>
            <a:pPr lvl="1">
              <a:lnSpc>
                <a:spcPct val="120000"/>
              </a:lnSpc>
            </a:pPr>
            <a:r>
              <a:rPr lang="en-US" altLang="en-US" sz="2000" dirty="0" smtClean="0"/>
              <a:t>To shift left by 0 is equivalent to shifting right by 31</a:t>
            </a:r>
          </a:p>
          <a:p>
            <a:pPr lvl="1">
              <a:lnSpc>
                <a:spcPct val="120000"/>
              </a:lnSpc>
            </a:pPr>
            <a:r>
              <a:rPr lang="en-US" altLang="en-US" sz="2000" dirty="0" smtClean="0"/>
              <a:t>To shift left by 1 is equivalent to shifting right by 30</a:t>
            </a:r>
          </a:p>
          <a:p>
            <a:pPr lvl="1">
              <a:lnSpc>
                <a:spcPct val="120000"/>
              </a:lnSpc>
            </a:pPr>
            <a:r>
              <a:rPr lang="en-US" altLang="en-US" sz="2000" dirty="0" smtClean="0"/>
              <a:t>To shift left by 31 is equivalent to shifting right by 0</a:t>
            </a:r>
          </a:p>
          <a:p>
            <a:pPr lvl="1">
              <a:lnSpc>
                <a:spcPct val="120000"/>
              </a:lnSpc>
            </a:pPr>
            <a:r>
              <a:rPr lang="en-US" altLang="en-US" sz="2000" dirty="0" smtClean="0"/>
              <a:t>Therefore, for SLL use the </a:t>
            </a:r>
            <a:r>
              <a:rPr lang="en-US" altLang="en-US" sz="2000" dirty="0" smtClean="0">
                <a:solidFill>
                  <a:srgbClr val="FF0000"/>
                </a:solidFill>
              </a:rPr>
              <a:t>1’s complement </a:t>
            </a:r>
            <a:r>
              <a:rPr lang="en-US" altLang="en-US" sz="2000" dirty="0" smtClean="0"/>
              <a:t>of the shift amount</a:t>
            </a:r>
          </a:p>
          <a:p>
            <a:pPr>
              <a:lnSpc>
                <a:spcPct val="120000"/>
              </a:lnSpc>
            </a:pPr>
            <a:r>
              <a:rPr lang="en-US" altLang="en-US" sz="2400" dirty="0" smtClean="0"/>
              <a:t>ROL is equivalent to ROR if we use (32 – rotate amount)</a:t>
            </a:r>
          </a:p>
          <a:p>
            <a:pPr>
              <a:lnSpc>
                <a:spcPct val="120000"/>
              </a:lnSpc>
            </a:pPr>
            <a:r>
              <a:rPr lang="en-US" altLang="en-US" sz="2400" dirty="0" smtClean="0"/>
              <a:t>ROL by 10 bits is equivalent to ROR by (32–10) = 22 bits</a:t>
            </a:r>
          </a:p>
          <a:p>
            <a:pPr>
              <a:lnSpc>
                <a:spcPct val="120000"/>
              </a:lnSpc>
            </a:pPr>
            <a:r>
              <a:rPr lang="en-US" altLang="en-US" sz="2400" dirty="0" smtClean="0"/>
              <a:t>Therefore, software can convert ROL to ROR</a:t>
            </a:r>
          </a:p>
          <a:p>
            <a:endParaRPr lang="en-US" altLang="en-US" sz="2400" dirty="0" smtClean="0"/>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24</a:t>
            </a:fld>
            <a:endParaRPr lang="en-US" altLang="en-US"/>
          </a:p>
        </p:txBody>
      </p:sp>
    </p:spTree>
    <p:custDataLst>
      <p:tags r:id="rId1"/>
    </p:custDataLst>
    <p:extLst>
      <p:ext uri="{BB962C8B-B14F-4D97-AF65-F5344CB8AC3E}">
        <p14:creationId xmlns:p14="http://schemas.microsoft.com/office/powerpoint/2010/main" val="3493434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11165" y="104042"/>
            <a:ext cx="8229600" cy="1143000"/>
          </a:xfrm>
        </p:spPr>
        <p:txBody>
          <a:bodyPr/>
          <a:lstStyle/>
          <a:p>
            <a:pPr eaLnBrk="1" hangingPunct="1"/>
            <a:r>
              <a:rPr lang="en-US" altLang="en-US" sz="4000" dirty="0" smtClean="0"/>
              <a:t>Instruction and Data Memories</a:t>
            </a:r>
          </a:p>
        </p:txBody>
      </p:sp>
      <p:sp>
        <p:nvSpPr>
          <p:cNvPr id="24579" name="Rectangle 3"/>
          <p:cNvSpPr>
            <a:spLocks noGrp="1" noChangeArrowheads="1"/>
          </p:cNvSpPr>
          <p:nvPr>
            <p:ph type="body" idx="1"/>
          </p:nvPr>
        </p:nvSpPr>
        <p:spPr>
          <a:xfrm>
            <a:off x="411165" y="1371654"/>
            <a:ext cx="8229600" cy="4525963"/>
          </a:xfrm>
        </p:spPr>
        <p:txBody>
          <a:bodyPr/>
          <a:lstStyle/>
          <a:p>
            <a:pPr eaLnBrk="1" hangingPunct="1">
              <a:spcBef>
                <a:spcPct val="35000"/>
              </a:spcBef>
            </a:pPr>
            <a:r>
              <a:rPr lang="en-US" altLang="en-US" sz="2400" dirty="0" smtClean="0"/>
              <a:t>Instruction memory needs only provide read access</a:t>
            </a:r>
          </a:p>
          <a:p>
            <a:pPr lvl="1" eaLnBrk="1" hangingPunct="1">
              <a:spcBef>
                <a:spcPct val="35000"/>
              </a:spcBef>
            </a:pPr>
            <a:r>
              <a:rPr lang="en-US" altLang="en-US" sz="2000" dirty="0" smtClean="0"/>
              <a:t>Because </a:t>
            </a:r>
            <a:r>
              <a:rPr lang="en-US" altLang="en-US" sz="2000" dirty="0" err="1" smtClean="0"/>
              <a:t>datapath</a:t>
            </a:r>
            <a:r>
              <a:rPr lang="en-US" altLang="en-US" sz="2000" dirty="0" smtClean="0"/>
              <a:t> does not write instructions</a:t>
            </a:r>
          </a:p>
          <a:p>
            <a:pPr lvl="1" eaLnBrk="1" hangingPunct="1">
              <a:spcBef>
                <a:spcPct val="35000"/>
              </a:spcBef>
            </a:pPr>
            <a:r>
              <a:rPr lang="en-US" altLang="en-US" sz="2000" dirty="0" smtClean="0"/>
              <a:t>Behaves as combinational logic for read</a:t>
            </a:r>
          </a:p>
          <a:p>
            <a:pPr lvl="1" eaLnBrk="1" hangingPunct="1">
              <a:spcBef>
                <a:spcPct val="35000"/>
              </a:spcBef>
            </a:pPr>
            <a:r>
              <a:rPr lang="en-US" altLang="en-US" sz="2000" dirty="0" smtClean="0">
                <a:solidFill>
                  <a:srgbClr val="FF0000"/>
                </a:solidFill>
              </a:rPr>
              <a:t>Address</a:t>
            </a:r>
            <a:r>
              <a:rPr lang="en-US" altLang="en-US" sz="2000" dirty="0" smtClean="0"/>
              <a:t> selects </a:t>
            </a:r>
            <a:r>
              <a:rPr lang="en-US" altLang="en-US" sz="2000" dirty="0" smtClean="0">
                <a:solidFill>
                  <a:srgbClr val="FF0000"/>
                </a:solidFill>
              </a:rPr>
              <a:t>Instruction</a:t>
            </a:r>
            <a:r>
              <a:rPr lang="en-US" altLang="en-US" sz="2000" dirty="0" smtClean="0"/>
              <a:t> after </a:t>
            </a:r>
            <a:r>
              <a:rPr lang="en-US" altLang="en-US" sz="2000" dirty="0" smtClean="0">
                <a:solidFill>
                  <a:srgbClr val="FF0000"/>
                </a:solidFill>
              </a:rPr>
              <a:t>access time</a:t>
            </a:r>
          </a:p>
          <a:p>
            <a:pPr eaLnBrk="1" hangingPunct="1">
              <a:spcBef>
                <a:spcPct val="35000"/>
              </a:spcBef>
            </a:pPr>
            <a:r>
              <a:rPr lang="en-US" altLang="en-US" sz="2400" dirty="0" smtClean="0"/>
              <a:t>Data Memory is used for load and store</a:t>
            </a:r>
          </a:p>
          <a:p>
            <a:pPr lvl="1" eaLnBrk="1" hangingPunct="1">
              <a:spcBef>
                <a:spcPct val="35000"/>
              </a:spcBef>
            </a:pPr>
            <a:r>
              <a:rPr lang="en-US" altLang="en-US" sz="2000" dirty="0" err="1" smtClean="0">
                <a:solidFill>
                  <a:srgbClr val="FF0000"/>
                </a:solidFill>
              </a:rPr>
              <a:t>MemRead</a:t>
            </a:r>
            <a:r>
              <a:rPr lang="en-US" altLang="en-US" sz="2000" dirty="0" smtClean="0">
                <a:solidFill>
                  <a:srgbClr val="FF0000"/>
                </a:solidFill>
              </a:rPr>
              <a:t>:</a:t>
            </a:r>
            <a:r>
              <a:rPr lang="en-US" altLang="en-US" sz="2000" dirty="0" smtClean="0"/>
              <a:t> enables output on </a:t>
            </a:r>
            <a:r>
              <a:rPr lang="en-US" altLang="en-US" sz="2000" dirty="0" err="1" smtClean="0">
                <a:solidFill>
                  <a:srgbClr val="FF0000"/>
                </a:solidFill>
              </a:rPr>
              <a:t>Data_out</a:t>
            </a:r>
            <a:endParaRPr lang="en-US" altLang="en-US" sz="2000" dirty="0" smtClean="0">
              <a:solidFill>
                <a:srgbClr val="FF0000"/>
              </a:solidFill>
            </a:endParaRPr>
          </a:p>
          <a:p>
            <a:pPr lvl="2" eaLnBrk="1" hangingPunct="1">
              <a:spcBef>
                <a:spcPct val="35000"/>
              </a:spcBef>
            </a:pPr>
            <a:r>
              <a:rPr lang="en-US" altLang="en-US" sz="1800" dirty="0" smtClean="0">
                <a:solidFill>
                  <a:srgbClr val="FF0000"/>
                </a:solidFill>
              </a:rPr>
              <a:t>Address</a:t>
            </a:r>
            <a:r>
              <a:rPr lang="en-US" altLang="en-US" sz="1800" dirty="0" smtClean="0"/>
              <a:t> selects the word to put on </a:t>
            </a:r>
            <a:r>
              <a:rPr lang="en-US" altLang="en-US" sz="1800" dirty="0" err="1" smtClean="0">
                <a:solidFill>
                  <a:srgbClr val="FF0000"/>
                </a:solidFill>
              </a:rPr>
              <a:t>Data_out</a:t>
            </a:r>
            <a:endParaRPr lang="en-US" altLang="en-US" sz="1800" dirty="0" smtClean="0">
              <a:solidFill>
                <a:srgbClr val="FF0000"/>
              </a:solidFill>
            </a:endParaRPr>
          </a:p>
          <a:p>
            <a:pPr lvl="1" eaLnBrk="1" hangingPunct="1">
              <a:spcBef>
                <a:spcPct val="35000"/>
              </a:spcBef>
            </a:pPr>
            <a:r>
              <a:rPr lang="en-US" altLang="en-US" sz="2000" dirty="0" err="1" smtClean="0">
                <a:solidFill>
                  <a:srgbClr val="FF0000"/>
                </a:solidFill>
              </a:rPr>
              <a:t>MemWrite</a:t>
            </a:r>
            <a:r>
              <a:rPr lang="en-US" altLang="en-US" sz="2000" dirty="0" smtClean="0">
                <a:solidFill>
                  <a:srgbClr val="FF0000"/>
                </a:solidFill>
              </a:rPr>
              <a:t>:</a:t>
            </a:r>
            <a:r>
              <a:rPr lang="en-US" altLang="en-US" sz="2000" dirty="0" smtClean="0"/>
              <a:t> enables writing of </a:t>
            </a:r>
            <a:r>
              <a:rPr lang="en-US" altLang="en-US" sz="2000" dirty="0" err="1" smtClean="0">
                <a:solidFill>
                  <a:srgbClr val="FF0000"/>
                </a:solidFill>
              </a:rPr>
              <a:t>Data_in</a:t>
            </a:r>
            <a:endParaRPr lang="en-US" altLang="en-US" sz="2000" dirty="0" smtClean="0">
              <a:solidFill>
                <a:srgbClr val="FF0000"/>
              </a:solidFill>
            </a:endParaRPr>
          </a:p>
          <a:p>
            <a:pPr lvl="2" eaLnBrk="1" hangingPunct="1">
              <a:spcBef>
                <a:spcPct val="35000"/>
              </a:spcBef>
            </a:pPr>
            <a:r>
              <a:rPr lang="en-US" altLang="en-US" sz="1800" dirty="0" smtClean="0">
                <a:solidFill>
                  <a:srgbClr val="FF0000"/>
                </a:solidFill>
              </a:rPr>
              <a:t>Address</a:t>
            </a:r>
            <a:r>
              <a:rPr lang="en-US" altLang="en-US" sz="1800" dirty="0" smtClean="0"/>
              <a:t> selects the memory word to be written</a:t>
            </a:r>
          </a:p>
          <a:p>
            <a:pPr lvl="2" eaLnBrk="1" hangingPunct="1">
              <a:spcBef>
                <a:spcPct val="35000"/>
              </a:spcBef>
            </a:pPr>
            <a:r>
              <a:rPr lang="en-US" altLang="en-US" sz="1800" dirty="0" smtClean="0"/>
              <a:t>The </a:t>
            </a:r>
            <a:r>
              <a:rPr lang="en-US" altLang="en-US" sz="1800" dirty="0" smtClean="0">
                <a:solidFill>
                  <a:srgbClr val="FF0000"/>
                </a:solidFill>
              </a:rPr>
              <a:t>Clock</a:t>
            </a:r>
            <a:r>
              <a:rPr lang="en-US" altLang="en-US" sz="1800" dirty="0" smtClean="0"/>
              <a:t> synchronizes the write operation</a:t>
            </a:r>
          </a:p>
          <a:p>
            <a:pPr eaLnBrk="1" hangingPunct="1">
              <a:spcBef>
                <a:spcPct val="35000"/>
              </a:spcBef>
            </a:pPr>
            <a:r>
              <a:rPr lang="en-US" altLang="en-US" sz="2400" dirty="0" smtClean="0"/>
              <a:t>Separate instruction and data memories</a:t>
            </a:r>
          </a:p>
          <a:p>
            <a:pPr lvl="1" eaLnBrk="1" hangingPunct="1">
              <a:spcBef>
                <a:spcPct val="35000"/>
              </a:spcBef>
            </a:pPr>
            <a:r>
              <a:rPr lang="en-US" altLang="en-US" sz="2000" dirty="0" smtClean="0"/>
              <a:t>Later, we will replace them with </a:t>
            </a:r>
            <a:r>
              <a:rPr lang="en-US" altLang="en-US" sz="2000" dirty="0" smtClean="0">
                <a:solidFill>
                  <a:srgbClr val="FF0000"/>
                </a:solidFill>
              </a:rPr>
              <a:t>caches</a:t>
            </a:r>
          </a:p>
        </p:txBody>
      </p:sp>
      <p:grpSp>
        <p:nvGrpSpPr>
          <p:cNvPr id="24580" name="Group 36"/>
          <p:cNvGrpSpPr>
            <a:grpSpLocks/>
          </p:cNvGrpSpPr>
          <p:nvPr/>
        </p:nvGrpSpPr>
        <p:grpSpPr bwMode="auto">
          <a:xfrm>
            <a:off x="6781802" y="2162908"/>
            <a:ext cx="1858963" cy="3260481"/>
            <a:chOff x="4075" y="1296"/>
            <a:chExt cx="1171" cy="2225"/>
          </a:xfrm>
        </p:grpSpPr>
        <p:sp>
          <p:nvSpPr>
            <p:cNvPr id="24581" name="Line 5"/>
            <p:cNvSpPr>
              <a:spLocks noChangeShapeType="1"/>
            </p:cNvSpPr>
            <p:nvPr/>
          </p:nvSpPr>
          <p:spPr bwMode="auto">
            <a:xfrm flipV="1">
              <a:off x="4904" y="3225"/>
              <a:ext cx="0" cy="17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2" name="Rectangle 6"/>
            <p:cNvSpPr>
              <a:spLocks noChangeArrowheads="1"/>
            </p:cNvSpPr>
            <p:nvPr/>
          </p:nvSpPr>
          <p:spPr bwMode="auto">
            <a:xfrm>
              <a:off x="4745" y="3398"/>
              <a:ext cx="3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solidFill>
                    <a:srgbClr val="FF0000"/>
                  </a:solidFill>
                </a:rPr>
                <a:t>MemWrite</a:t>
              </a:r>
            </a:p>
          </p:txBody>
        </p:sp>
        <p:sp>
          <p:nvSpPr>
            <p:cNvPr id="24583" name="Line 7"/>
            <p:cNvSpPr>
              <a:spLocks noChangeShapeType="1"/>
            </p:cNvSpPr>
            <p:nvPr/>
          </p:nvSpPr>
          <p:spPr bwMode="auto">
            <a:xfrm flipV="1">
              <a:off x="4421" y="3225"/>
              <a:ext cx="0" cy="17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4" name="Rectangle 8"/>
            <p:cNvSpPr>
              <a:spLocks noChangeArrowheads="1"/>
            </p:cNvSpPr>
            <p:nvPr/>
          </p:nvSpPr>
          <p:spPr bwMode="auto">
            <a:xfrm>
              <a:off x="4236" y="3398"/>
              <a:ext cx="39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solidFill>
                    <a:srgbClr val="FF0000"/>
                  </a:solidFill>
                </a:rPr>
                <a:t>MemRead</a:t>
              </a:r>
            </a:p>
          </p:txBody>
        </p:sp>
        <p:sp>
          <p:nvSpPr>
            <p:cNvPr id="24585" name="Text Box 9"/>
            <p:cNvSpPr txBox="1">
              <a:spLocks noChangeArrowheads="1"/>
            </p:cNvSpPr>
            <p:nvPr/>
          </p:nvSpPr>
          <p:spPr bwMode="auto">
            <a:xfrm>
              <a:off x="4288" y="2189"/>
              <a:ext cx="746" cy="1036"/>
            </a:xfrm>
            <a:prstGeom prst="rect">
              <a:avLst/>
            </a:prstGeom>
            <a:solidFill>
              <a:srgbClr val="CCCCFF"/>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77"/>
                <a:t>Data</a:t>
              </a:r>
            </a:p>
            <a:p>
              <a:pPr algn="ctr" eaLnBrk="1" hangingPunct="1"/>
              <a:r>
                <a:rPr lang="en-US" altLang="en-US" sz="1477"/>
                <a:t>Memory</a:t>
              </a:r>
            </a:p>
          </p:txBody>
        </p:sp>
        <p:sp>
          <p:nvSpPr>
            <p:cNvPr id="24586" name="Rectangle 10"/>
            <p:cNvSpPr>
              <a:spLocks noChangeArrowheads="1"/>
            </p:cNvSpPr>
            <p:nvPr/>
          </p:nvSpPr>
          <p:spPr bwMode="auto">
            <a:xfrm>
              <a:off x="4315" y="2621"/>
              <a:ext cx="3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Address</a:t>
              </a:r>
            </a:p>
          </p:txBody>
        </p:sp>
        <p:sp>
          <p:nvSpPr>
            <p:cNvPr id="24587" name="Rectangle 11"/>
            <p:cNvSpPr>
              <a:spLocks noChangeArrowheads="1"/>
            </p:cNvSpPr>
            <p:nvPr/>
          </p:nvSpPr>
          <p:spPr bwMode="auto">
            <a:xfrm>
              <a:off x="4315" y="2792"/>
              <a:ext cx="2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Data_in</a:t>
              </a:r>
            </a:p>
          </p:txBody>
        </p:sp>
        <p:sp>
          <p:nvSpPr>
            <p:cNvPr id="24588" name="Line 12"/>
            <p:cNvSpPr>
              <a:spLocks noChangeShapeType="1"/>
            </p:cNvSpPr>
            <p:nvPr/>
          </p:nvSpPr>
          <p:spPr bwMode="auto">
            <a:xfrm>
              <a:off x="4076" y="2679"/>
              <a:ext cx="21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9" name="Rectangle 13"/>
            <p:cNvSpPr>
              <a:spLocks noChangeArrowheads="1"/>
            </p:cNvSpPr>
            <p:nvPr/>
          </p:nvSpPr>
          <p:spPr bwMode="auto">
            <a:xfrm>
              <a:off x="4672" y="2591"/>
              <a:ext cx="33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Data_out</a:t>
              </a:r>
            </a:p>
          </p:txBody>
        </p:sp>
        <p:sp>
          <p:nvSpPr>
            <p:cNvPr id="24590" name="Line 14"/>
            <p:cNvSpPr>
              <a:spLocks noChangeShapeType="1"/>
            </p:cNvSpPr>
            <p:nvPr/>
          </p:nvSpPr>
          <p:spPr bwMode="auto">
            <a:xfrm>
              <a:off x="4076" y="2880"/>
              <a:ext cx="212"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91" name="Line 15"/>
            <p:cNvSpPr>
              <a:spLocks noChangeShapeType="1"/>
            </p:cNvSpPr>
            <p:nvPr/>
          </p:nvSpPr>
          <p:spPr bwMode="auto">
            <a:xfrm>
              <a:off x="5033" y="2678"/>
              <a:ext cx="21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92" name="Line 16"/>
            <p:cNvSpPr>
              <a:spLocks noChangeShapeType="1"/>
            </p:cNvSpPr>
            <p:nvPr/>
          </p:nvSpPr>
          <p:spPr bwMode="auto">
            <a:xfrm flipH="1">
              <a:off x="4128" y="2649"/>
              <a:ext cx="26"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3" name="Rectangle 17"/>
            <p:cNvSpPr>
              <a:spLocks noChangeArrowheads="1"/>
            </p:cNvSpPr>
            <p:nvPr/>
          </p:nvSpPr>
          <p:spPr bwMode="auto">
            <a:xfrm>
              <a:off x="4102" y="2534"/>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4594" name="Line 18"/>
            <p:cNvSpPr>
              <a:spLocks noChangeShapeType="1"/>
            </p:cNvSpPr>
            <p:nvPr/>
          </p:nvSpPr>
          <p:spPr bwMode="auto">
            <a:xfrm flipH="1">
              <a:off x="4130" y="2851"/>
              <a:ext cx="26"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5" name="Rectangle 19"/>
            <p:cNvSpPr>
              <a:spLocks noChangeArrowheads="1"/>
            </p:cNvSpPr>
            <p:nvPr/>
          </p:nvSpPr>
          <p:spPr bwMode="auto">
            <a:xfrm>
              <a:off x="4104" y="2736"/>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4596" name="Line 20"/>
            <p:cNvSpPr>
              <a:spLocks noChangeShapeType="1"/>
            </p:cNvSpPr>
            <p:nvPr/>
          </p:nvSpPr>
          <p:spPr bwMode="auto">
            <a:xfrm flipH="1">
              <a:off x="5087" y="2649"/>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7" name="Rectangle 21"/>
            <p:cNvSpPr>
              <a:spLocks noChangeArrowheads="1"/>
            </p:cNvSpPr>
            <p:nvPr/>
          </p:nvSpPr>
          <p:spPr bwMode="auto">
            <a:xfrm>
              <a:off x="5061" y="2534"/>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4598" name="Line 22"/>
            <p:cNvSpPr>
              <a:spLocks noChangeShapeType="1"/>
            </p:cNvSpPr>
            <p:nvPr/>
          </p:nvSpPr>
          <p:spPr bwMode="auto">
            <a:xfrm flipV="1">
              <a:off x="4076" y="3110"/>
              <a:ext cx="212"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99" name="AutoShape 23"/>
            <p:cNvSpPr>
              <a:spLocks noChangeArrowheads="1"/>
            </p:cNvSpPr>
            <p:nvPr/>
          </p:nvSpPr>
          <p:spPr bwMode="auto">
            <a:xfrm rot="5400000">
              <a:off x="4257" y="3084"/>
              <a:ext cx="116" cy="54"/>
            </a:xfrm>
            <a:prstGeom prst="triangle">
              <a:avLst>
                <a:gd name="adj" fmla="val 50000"/>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4600" name="Rectangle 24"/>
            <p:cNvSpPr>
              <a:spLocks noChangeArrowheads="1"/>
            </p:cNvSpPr>
            <p:nvPr/>
          </p:nvSpPr>
          <p:spPr bwMode="auto">
            <a:xfrm>
              <a:off x="4369" y="3023"/>
              <a:ext cx="2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Clock</a:t>
              </a:r>
            </a:p>
          </p:txBody>
        </p:sp>
        <p:grpSp>
          <p:nvGrpSpPr>
            <p:cNvPr id="24601" name="Group 25"/>
            <p:cNvGrpSpPr>
              <a:grpSpLocks/>
            </p:cNvGrpSpPr>
            <p:nvPr/>
          </p:nvGrpSpPr>
          <p:grpSpPr bwMode="auto">
            <a:xfrm>
              <a:off x="4075" y="1296"/>
              <a:ext cx="1171" cy="634"/>
              <a:chOff x="4415" y="2995"/>
              <a:chExt cx="1268" cy="634"/>
            </a:xfrm>
          </p:grpSpPr>
          <p:sp>
            <p:nvSpPr>
              <p:cNvPr id="24602" name="Rectangle 26"/>
              <p:cNvSpPr>
                <a:spLocks noChangeArrowheads="1"/>
              </p:cNvSpPr>
              <p:nvPr/>
            </p:nvSpPr>
            <p:spPr bwMode="auto">
              <a:xfrm>
                <a:off x="5482" y="299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4603" name="Rectangle 27"/>
              <p:cNvSpPr>
                <a:spLocks noChangeArrowheads="1"/>
              </p:cNvSpPr>
              <p:nvPr/>
            </p:nvSpPr>
            <p:spPr bwMode="auto">
              <a:xfrm>
                <a:off x="4646" y="2996"/>
                <a:ext cx="807" cy="633"/>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4604" name="Text Box 28"/>
              <p:cNvSpPr txBox="1">
                <a:spLocks noChangeArrowheads="1"/>
              </p:cNvSpPr>
              <p:nvPr/>
            </p:nvSpPr>
            <p:spPr bwMode="auto">
              <a:xfrm>
                <a:off x="4674" y="3053"/>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24605" name="Line 29"/>
              <p:cNvSpPr>
                <a:spLocks noChangeShapeType="1"/>
              </p:cNvSpPr>
              <p:nvPr/>
            </p:nvSpPr>
            <p:spPr bwMode="auto">
              <a:xfrm>
                <a:off x="4415" y="3139"/>
                <a:ext cx="23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606" name="Text Box 30"/>
              <p:cNvSpPr txBox="1">
                <a:spLocks noChangeArrowheads="1"/>
              </p:cNvSpPr>
              <p:nvPr/>
            </p:nvSpPr>
            <p:spPr bwMode="auto">
              <a:xfrm>
                <a:off x="4876" y="3053"/>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24607" name="Text Box 31"/>
              <p:cNvSpPr txBox="1">
                <a:spLocks noChangeArrowheads="1"/>
              </p:cNvSpPr>
              <p:nvPr/>
            </p:nvSpPr>
            <p:spPr bwMode="auto">
              <a:xfrm>
                <a:off x="4646" y="3197"/>
                <a:ext cx="77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77"/>
                  <a:t>Instruction</a:t>
                </a:r>
              </a:p>
              <a:p>
                <a:pPr algn="ctr"/>
                <a:r>
                  <a:rPr lang="en-US" altLang="en-US" sz="1477"/>
                  <a:t>Memory</a:t>
                </a:r>
              </a:p>
            </p:txBody>
          </p:sp>
          <p:sp>
            <p:nvSpPr>
              <p:cNvPr id="24608" name="Line 32"/>
              <p:cNvSpPr>
                <a:spLocks noChangeShapeType="1"/>
              </p:cNvSpPr>
              <p:nvPr/>
            </p:nvSpPr>
            <p:spPr bwMode="auto">
              <a:xfrm>
                <a:off x="5452" y="3140"/>
                <a:ext cx="231"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609" name="Line 33"/>
              <p:cNvSpPr>
                <a:spLocks noChangeShapeType="1"/>
              </p:cNvSpPr>
              <p:nvPr/>
            </p:nvSpPr>
            <p:spPr bwMode="auto">
              <a:xfrm flipH="1">
                <a:off x="5511" y="3111"/>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610" name="Rectangle 34"/>
              <p:cNvSpPr>
                <a:spLocks noChangeArrowheads="1"/>
              </p:cNvSpPr>
              <p:nvPr/>
            </p:nvSpPr>
            <p:spPr bwMode="auto">
              <a:xfrm>
                <a:off x="4443" y="299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4611" name="Line 35"/>
              <p:cNvSpPr>
                <a:spLocks noChangeShapeType="1"/>
              </p:cNvSpPr>
              <p:nvPr/>
            </p:nvSpPr>
            <p:spPr bwMode="auto">
              <a:xfrm flipH="1">
                <a:off x="4471" y="311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25</a:t>
            </a:fld>
            <a:endParaRPr lang="en-US" altLang="en-US"/>
          </a:p>
        </p:txBody>
      </p:sp>
    </p:spTree>
    <p:custDataLst>
      <p:tags r:id="rId1"/>
    </p:custDataLst>
    <p:extLst>
      <p:ext uri="{BB962C8B-B14F-4D97-AF65-F5344CB8AC3E}">
        <p14:creationId xmlns:p14="http://schemas.microsoft.com/office/powerpoint/2010/main" val="29793470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3619" y="112102"/>
            <a:ext cx="8229600" cy="1143000"/>
          </a:xfrm>
        </p:spPr>
        <p:txBody>
          <a:bodyPr/>
          <a:lstStyle/>
          <a:p>
            <a:pPr eaLnBrk="1" hangingPunct="1"/>
            <a:r>
              <a:rPr lang="en-US" altLang="en-US" sz="4000" dirty="0" smtClean="0"/>
              <a:t>Clocking Methodology</a:t>
            </a:r>
          </a:p>
        </p:txBody>
      </p:sp>
      <p:sp>
        <p:nvSpPr>
          <p:cNvPr id="25603" name="Rectangle 3"/>
          <p:cNvSpPr>
            <a:spLocks noGrp="1" noChangeArrowheads="1"/>
          </p:cNvSpPr>
          <p:nvPr>
            <p:ph type="body" idx="1"/>
          </p:nvPr>
        </p:nvSpPr>
        <p:spPr>
          <a:xfrm>
            <a:off x="457202" y="1318846"/>
            <a:ext cx="5286375" cy="2438400"/>
          </a:xfrm>
        </p:spPr>
        <p:txBody>
          <a:bodyPr vert="horz" wrap="square" lIns="0" tIns="45720" rIns="0" bIns="45720" numCol="1" anchor="t" anchorCtr="0" compatLnSpc="1">
            <a:prstTxWarp prst="textNoShape">
              <a:avLst/>
            </a:prstTxWarp>
          </a:bodyPr>
          <a:lstStyle/>
          <a:p>
            <a:pPr algn="just" eaLnBrk="1" hangingPunct="1">
              <a:spcBef>
                <a:spcPct val="50000"/>
              </a:spcBef>
            </a:pPr>
            <a:r>
              <a:rPr lang="en-US" altLang="en-US" sz="2400" dirty="0" smtClean="0"/>
              <a:t>Clocks are needed in a sequential logic to decide when a state element (register) should be updated </a:t>
            </a:r>
          </a:p>
          <a:p>
            <a:pPr algn="just" eaLnBrk="1" hangingPunct="1">
              <a:spcBef>
                <a:spcPct val="50000"/>
              </a:spcBef>
            </a:pPr>
            <a:r>
              <a:rPr lang="en-US" altLang="en-US" sz="2400" dirty="0" smtClean="0"/>
              <a:t>To ensure correctness, a </a:t>
            </a:r>
            <a:r>
              <a:rPr lang="en-US" altLang="en-US" sz="2400" dirty="0" smtClean="0">
                <a:solidFill>
                  <a:srgbClr val="FF0000"/>
                </a:solidFill>
              </a:rPr>
              <a:t>clocking methodology</a:t>
            </a:r>
            <a:r>
              <a:rPr lang="en-US" altLang="en-US" sz="2400" dirty="0" smtClean="0"/>
              <a:t> defines when data can be written and read</a:t>
            </a:r>
          </a:p>
        </p:txBody>
      </p:sp>
      <p:grpSp>
        <p:nvGrpSpPr>
          <p:cNvPr id="25604" name="Group 25"/>
          <p:cNvGrpSpPr>
            <a:grpSpLocks/>
          </p:cNvGrpSpPr>
          <p:nvPr/>
        </p:nvGrpSpPr>
        <p:grpSpPr bwMode="auto">
          <a:xfrm>
            <a:off x="594362" y="3977054"/>
            <a:ext cx="5095877" cy="1941635"/>
            <a:chOff x="408" y="2534"/>
            <a:chExt cx="3210" cy="1325"/>
          </a:xfrm>
        </p:grpSpPr>
        <p:sp>
          <p:nvSpPr>
            <p:cNvPr id="26" name="Line 15"/>
            <p:cNvSpPr>
              <a:spLocks noChangeShapeType="1"/>
            </p:cNvSpPr>
            <p:nvPr/>
          </p:nvSpPr>
          <p:spPr bwMode="auto">
            <a:xfrm>
              <a:off x="3432" y="2938"/>
              <a:ext cx="18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5606" name="Group 5"/>
            <p:cNvGrpSpPr>
              <a:grpSpLocks/>
            </p:cNvGrpSpPr>
            <p:nvPr/>
          </p:nvGrpSpPr>
          <p:grpSpPr bwMode="auto">
            <a:xfrm>
              <a:off x="1125" y="2591"/>
              <a:ext cx="1914" cy="691"/>
              <a:chOff x="2630" y="1843"/>
              <a:chExt cx="2044" cy="691"/>
            </a:xfrm>
          </p:grpSpPr>
          <p:sp>
            <p:nvSpPr>
              <p:cNvPr id="25623" name="Oval 6"/>
              <p:cNvSpPr>
                <a:spLocks noChangeArrowheads="1"/>
              </p:cNvSpPr>
              <p:nvPr/>
            </p:nvSpPr>
            <p:spPr bwMode="auto">
              <a:xfrm>
                <a:off x="2630" y="1843"/>
                <a:ext cx="2044" cy="691"/>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5624" name="Text Box 7"/>
              <p:cNvSpPr txBox="1">
                <a:spLocks noChangeArrowheads="1"/>
              </p:cNvSpPr>
              <p:nvPr/>
            </p:nvSpPr>
            <p:spPr bwMode="auto">
              <a:xfrm>
                <a:off x="2630" y="1843"/>
                <a:ext cx="2044"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846"/>
                  <a:t>Combinational logic</a:t>
                </a:r>
              </a:p>
            </p:txBody>
          </p:sp>
        </p:grpSp>
        <p:sp>
          <p:nvSpPr>
            <p:cNvPr id="25607" name="Text Box 8"/>
            <p:cNvSpPr txBox="1">
              <a:spLocks noChangeArrowheads="1"/>
            </p:cNvSpPr>
            <p:nvPr/>
          </p:nvSpPr>
          <p:spPr bwMode="auto">
            <a:xfrm rot="-5400000">
              <a:off x="430" y="2831"/>
              <a:ext cx="806" cy="212"/>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477"/>
                <a:t> Register 1</a:t>
              </a:r>
            </a:p>
          </p:txBody>
        </p:sp>
        <p:sp>
          <p:nvSpPr>
            <p:cNvPr id="25608" name="Line 9"/>
            <p:cNvSpPr>
              <a:spLocks noChangeShapeType="1"/>
            </p:cNvSpPr>
            <p:nvPr/>
          </p:nvSpPr>
          <p:spPr bwMode="auto">
            <a:xfrm flipV="1">
              <a:off x="833" y="3341"/>
              <a:ext cx="0" cy="144"/>
            </a:xfrm>
            <a:prstGeom prst="line">
              <a:avLst/>
            </a:prstGeom>
            <a:noFill/>
            <a:ln w="19050">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09" name="AutoShape 10"/>
            <p:cNvSpPr>
              <a:spLocks noChangeArrowheads="1"/>
            </p:cNvSpPr>
            <p:nvPr/>
          </p:nvSpPr>
          <p:spPr bwMode="auto">
            <a:xfrm>
              <a:off x="779" y="3283"/>
              <a:ext cx="106" cy="57"/>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5610" name="Text Box 11"/>
            <p:cNvSpPr txBox="1">
              <a:spLocks noChangeArrowheads="1"/>
            </p:cNvSpPr>
            <p:nvPr/>
          </p:nvSpPr>
          <p:spPr bwMode="auto">
            <a:xfrm rot="-5400000">
              <a:off x="2929" y="2830"/>
              <a:ext cx="806" cy="213"/>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477"/>
                <a:t> Register 2</a:t>
              </a:r>
            </a:p>
          </p:txBody>
        </p:sp>
        <p:sp>
          <p:nvSpPr>
            <p:cNvPr id="25611" name="Line 12"/>
            <p:cNvSpPr>
              <a:spLocks noChangeShapeType="1"/>
            </p:cNvSpPr>
            <p:nvPr/>
          </p:nvSpPr>
          <p:spPr bwMode="auto">
            <a:xfrm flipV="1">
              <a:off x="3332" y="3341"/>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2" name="AutoShape 13"/>
            <p:cNvSpPr>
              <a:spLocks noChangeArrowheads="1"/>
            </p:cNvSpPr>
            <p:nvPr/>
          </p:nvSpPr>
          <p:spPr bwMode="auto">
            <a:xfrm>
              <a:off x="3278" y="3283"/>
              <a:ext cx="106" cy="57"/>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5613" name="Line 14"/>
            <p:cNvSpPr>
              <a:spLocks noChangeShapeType="1"/>
            </p:cNvSpPr>
            <p:nvPr/>
          </p:nvSpPr>
          <p:spPr bwMode="auto">
            <a:xfrm>
              <a:off x="939" y="2937"/>
              <a:ext cx="18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4" name="Line 15"/>
            <p:cNvSpPr>
              <a:spLocks noChangeShapeType="1"/>
            </p:cNvSpPr>
            <p:nvPr/>
          </p:nvSpPr>
          <p:spPr bwMode="auto">
            <a:xfrm>
              <a:off x="3039" y="2937"/>
              <a:ext cx="18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5" name="Line 16"/>
            <p:cNvSpPr>
              <a:spLocks noChangeShapeType="1"/>
            </p:cNvSpPr>
            <p:nvPr/>
          </p:nvSpPr>
          <p:spPr bwMode="auto">
            <a:xfrm flipH="1">
              <a:off x="753" y="3485"/>
              <a:ext cx="2579"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6" name="Text Box 17"/>
            <p:cNvSpPr txBox="1">
              <a:spLocks noChangeArrowheads="1"/>
            </p:cNvSpPr>
            <p:nvPr/>
          </p:nvSpPr>
          <p:spPr bwMode="auto">
            <a:xfrm>
              <a:off x="408" y="3379"/>
              <a:ext cx="3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292"/>
                <a:t>clock</a:t>
              </a:r>
            </a:p>
          </p:txBody>
        </p:sp>
        <p:sp>
          <p:nvSpPr>
            <p:cNvPr id="25617" name="Freeform 18"/>
            <p:cNvSpPr>
              <a:spLocks/>
            </p:cNvSpPr>
            <p:nvPr/>
          </p:nvSpPr>
          <p:spPr bwMode="auto">
            <a:xfrm>
              <a:off x="646" y="3628"/>
              <a:ext cx="2872" cy="231"/>
            </a:xfrm>
            <a:custGeom>
              <a:avLst/>
              <a:gdLst>
                <a:gd name="T0" fmla="*/ 0 w 3111"/>
                <a:gd name="T1" fmla="*/ 231 h 231"/>
                <a:gd name="T2" fmla="*/ 107 w 3111"/>
                <a:gd name="T3" fmla="*/ 231 h 231"/>
                <a:gd name="T4" fmla="*/ 107 w 3111"/>
                <a:gd name="T5" fmla="*/ 0 h 231"/>
                <a:gd name="T6" fmla="*/ 821 w 3111"/>
                <a:gd name="T7" fmla="*/ 0 h 231"/>
                <a:gd name="T8" fmla="*/ 821 w 3111"/>
                <a:gd name="T9" fmla="*/ 231 h 231"/>
                <a:gd name="T10" fmla="*/ 1535 w 3111"/>
                <a:gd name="T11" fmla="*/ 231 h 231"/>
                <a:gd name="T12" fmla="*/ 1535 w 3111"/>
                <a:gd name="T13" fmla="*/ 0 h 231"/>
                <a:gd name="T14" fmla="*/ 1640 w 3111"/>
                <a:gd name="T15" fmla="*/ 0 h 231"/>
                <a:gd name="T16" fmla="*/ 0 60000 65536"/>
                <a:gd name="T17" fmla="*/ 0 60000 65536"/>
                <a:gd name="T18" fmla="*/ 0 60000 65536"/>
                <a:gd name="T19" fmla="*/ 0 60000 65536"/>
                <a:gd name="T20" fmla="*/ 0 60000 65536"/>
                <a:gd name="T21" fmla="*/ 0 60000 65536"/>
                <a:gd name="T22" fmla="*/ 0 60000 65536"/>
                <a:gd name="T23" fmla="*/ 0 60000 65536"/>
                <a:gd name="T24" fmla="*/ 0 w 3111"/>
                <a:gd name="T25" fmla="*/ 0 h 231"/>
                <a:gd name="T26" fmla="*/ 3111 w 3111"/>
                <a:gd name="T27" fmla="*/ 231 h 2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11" h="231">
                  <a:moveTo>
                    <a:pt x="0" y="231"/>
                  </a:moveTo>
                  <a:lnTo>
                    <a:pt x="202" y="231"/>
                  </a:lnTo>
                  <a:lnTo>
                    <a:pt x="202" y="0"/>
                  </a:lnTo>
                  <a:lnTo>
                    <a:pt x="1555" y="0"/>
                  </a:lnTo>
                  <a:lnTo>
                    <a:pt x="1555" y="231"/>
                  </a:lnTo>
                  <a:lnTo>
                    <a:pt x="2909" y="231"/>
                  </a:lnTo>
                  <a:lnTo>
                    <a:pt x="2909" y="0"/>
                  </a:lnTo>
                  <a:lnTo>
                    <a:pt x="3111" y="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5618" name="Line 19"/>
            <p:cNvSpPr>
              <a:spLocks noChangeShapeType="1"/>
            </p:cNvSpPr>
            <p:nvPr/>
          </p:nvSpPr>
          <p:spPr bwMode="auto">
            <a:xfrm flipV="1">
              <a:off x="833" y="3715"/>
              <a:ext cx="0" cy="5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9" name="Line 20"/>
            <p:cNvSpPr>
              <a:spLocks noChangeShapeType="1"/>
            </p:cNvSpPr>
            <p:nvPr/>
          </p:nvSpPr>
          <p:spPr bwMode="auto">
            <a:xfrm>
              <a:off x="2082" y="3714"/>
              <a:ext cx="0" cy="5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0" name="Line 21"/>
            <p:cNvSpPr>
              <a:spLocks noChangeShapeType="1"/>
            </p:cNvSpPr>
            <p:nvPr/>
          </p:nvSpPr>
          <p:spPr bwMode="auto">
            <a:xfrm flipV="1">
              <a:off x="3332" y="3715"/>
              <a:ext cx="0" cy="5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1" name="Text Box 22"/>
            <p:cNvSpPr txBox="1">
              <a:spLocks noChangeArrowheads="1"/>
            </p:cNvSpPr>
            <p:nvPr/>
          </p:nvSpPr>
          <p:spPr bwMode="auto">
            <a:xfrm>
              <a:off x="893" y="3657"/>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292"/>
                <a:t>rising edge</a:t>
              </a:r>
            </a:p>
          </p:txBody>
        </p:sp>
        <p:sp>
          <p:nvSpPr>
            <p:cNvPr id="25622" name="Text Box 23"/>
            <p:cNvSpPr txBox="1">
              <a:spLocks noChangeArrowheads="1"/>
            </p:cNvSpPr>
            <p:nvPr/>
          </p:nvSpPr>
          <p:spPr bwMode="auto">
            <a:xfrm>
              <a:off x="2108" y="3657"/>
              <a:ext cx="6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292"/>
                <a:t>falling edge</a:t>
              </a:r>
            </a:p>
          </p:txBody>
        </p:sp>
        <p:sp>
          <p:nvSpPr>
            <p:cNvPr id="25" name="Line 14"/>
            <p:cNvSpPr>
              <a:spLocks noChangeShapeType="1"/>
            </p:cNvSpPr>
            <p:nvPr/>
          </p:nvSpPr>
          <p:spPr bwMode="auto">
            <a:xfrm>
              <a:off x="534" y="2938"/>
              <a:ext cx="18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5605" name="Rectangle 24"/>
          <p:cNvSpPr>
            <a:spLocks noChangeArrowheads="1"/>
          </p:cNvSpPr>
          <p:nvPr/>
        </p:nvSpPr>
        <p:spPr bwMode="auto">
          <a:xfrm>
            <a:off x="5999802" y="1626309"/>
            <a:ext cx="2856550" cy="422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497" rIns="0" bIns="42497"/>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spcBef>
                <a:spcPct val="50000"/>
              </a:spcBef>
              <a:buFont typeface="Wingdings" pitchFamily="2" charset="2"/>
              <a:buChar char="v"/>
            </a:pPr>
            <a:r>
              <a:rPr lang="en-US" altLang="en-US" sz="1846" dirty="0"/>
              <a:t>We assume </a:t>
            </a:r>
            <a:r>
              <a:rPr lang="en-US" altLang="en-US" sz="1846" dirty="0">
                <a:solidFill>
                  <a:srgbClr val="FF0000"/>
                </a:solidFill>
              </a:rPr>
              <a:t>edge-triggered clocking</a:t>
            </a:r>
          </a:p>
          <a:p>
            <a:pPr algn="just" eaLnBrk="1" hangingPunct="1">
              <a:spcBef>
                <a:spcPct val="50000"/>
              </a:spcBef>
              <a:buFont typeface="Wingdings" pitchFamily="2" charset="2"/>
              <a:buChar char="v"/>
            </a:pPr>
            <a:r>
              <a:rPr lang="en-US" altLang="en-US" sz="1846" dirty="0"/>
              <a:t>All state changes occur on the </a:t>
            </a:r>
            <a:r>
              <a:rPr lang="en-US" altLang="en-US" sz="1846" dirty="0">
                <a:solidFill>
                  <a:srgbClr val="FF0000"/>
                </a:solidFill>
              </a:rPr>
              <a:t>same</a:t>
            </a:r>
            <a:r>
              <a:rPr lang="en-US" altLang="en-US" sz="1846" dirty="0"/>
              <a:t> </a:t>
            </a:r>
            <a:r>
              <a:rPr lang="en-US" altLang="en-US" sz="1846" dirty="0">
                <a:solidFill>
                  <a:srgbClr val="FF0000"/>
                </a:solidFill>
              </a:rPr>
              <a:t>clock edge</a:t>
            </a:r>
          </a:p>
          <a:p>
            <a:pPr algn="just" eaLnBrk="1" hangingPunct="1">
              <a:spcBef>
                <a:spcPct val="50000"/>
              </a:spcBef>
              <a:buFont typeface="Wingdings" pitchFamily="2" charset="2"/>
              <a:buChar char="v"/>
            </a:pPr>
            <a:r>
              <a:rPr lang="en-US" altLang="en-US" sz="1846" dirty="0"/>
              <a:t>Data must be </a:t>
            </a:r>
            <a:r>
              <a:rPr lang="en-US" altLang="en-US" sz="1846" dirty="0">
                <a:solidFill>
                  <a:srgbClr val="FF0000"/>
                </a:solidFill>
              </a:rPr>
              <a:t>valid</a:t>
            </a:r>
            <a:r>
              <a:rPr lang="en-US" altLang="en-US" sz="1846" dirty="0"/>
              <a:t> and </a:t>
            </a:r>
            <a:r>
              <a:rPr lang="en-US" altLang="en-US" sz="1846" dirty="0">
                <a:solidFill>
                  <a:srgbClr val="FF0000"/>
                </a:solidFill>
              </a:rPr>
              <a:t>stable</a:t>
            </a:r>
            <a:r>
              <a:rPr lang="en-US" altLang="en-US" sz="1846" dirty="0"/>
              <a:t> before arrival of clock edge</a:t>
            </a:r>
          </a:p>
          <a:p>
            <a:pPr algn="just" eaLnBrk="1" hangingPunct="1">
              <a:spcBef>
                <a:spcPct val="50000"/>
              </a:spcBef>
              <a:buFont typeface="Wingdings" pitchFamily="2" charset="2"/>
              <a:buChar char="v"/>
            </a:pPr>
            <a:r>
              <a:rPr lang="en-US" altLang="en-US" sz="1846" dirty="0"/>
              <a:t>Edge-triggered clocking allows a register to be read and written during same clock cycle</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26</a:t>
            </a:fld>
            <a:endParaRPr lang="en-US" altLang="en-US"/>
          </a:p>
        </p:txBody>
      </p:sp>
    </p:spTree>
    <p:custDataLst>
      <p:tags r:id="rId1"/>
    </p:custDataLst>
    <p:extLst>
      <p:ext uri="{BB962C8B-B14F-4D97-AF65-F5344CB8AC3E}">
        <p14:creationId xmlns:p14="http://schemas.microsoft.com/office/powerpoint/2010/main" val="2337404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9309"/>
            <a:ext cx="8229600" cy="1143000"/>
          </a:xfrm>
        </p:spPr>
        <p:txBody>
          <a:bodyPr/>
          <a:lstStyle/>
          <a:p>
            <a:pPr eaLnBrk="1" hangingPunct="1"/>
            <a:r>
              <a:rPr lang="en-US" altLang="en-US" sz="4000" dirty="0" smtClean="0"/>
              <a:t>Determining the Clock Cycle</a:t>
            </a:r>
          </a:p>
        </p:txBody>
      </p:sp>
      <p:sp>
        <p:nvSpPr>
          <p:cNvPr id="26627" name="Rectangle 3"/>
          <p:cNvSpPr>
            <a:spLocks noGrp="1" noChangeArrowheads="1"/>
          </p:cNvSpPr>
          <p:nvPr>
            <p:ph type="body" idx="1"/>
          </p:nvPr>
        </p:nvSpPr>
        <p:spPr>
          <a:xfrm>
            <a:off x="343813" y="1118699"/>
            <a:ext cx="8229600" cy="4525963"/>
          </a:xfrm>
        </p:spPr>
        <p:txBody>
          <a:bodyPr/>
          <a:lstStyle/>
          <a:p>
            <a:pPr algn="just" eaLnBrk="1" hangingPunct="1"/>
            <a:r>
              <a:rPr lang="en-US" altLang="en-US" sz="2400" dirty="0" smtClean="0"/>
              <a:t>With edge-triggered clocking, the clock cycle must be long enough to accommodate the path from one register through the combinational logic to another register</a:t>
            </a:r>
          </a:p>
          <a:p>
            <a:pPr algn="just" eaLnBrk="1" hangingPunct="1"/>
            <a:endParaRPr lang="en-US" altLang="en-US" sz="2400" dirty="0" smtClean="0"/>
          </a:p>
          <a:p>
            <a:pPr algn="just" eaLnBrk="1" hangingPunct="1"/>
            <a:endParaRPr lang="en-US" altLang="en-US" sz="2400" dirty="0" smtClean="0"/>
          </a:p>
          <a:p>
            <a:pPr algn="just" eaLnBrk="1" hangingPunct="1"/>
            <a:endParaRPr lang="en-US" altLang="en-US" sz="2400" dirty="0" smtClean="0"/>
          </a:p>
        </p:txBody>
      </p:sp>
      <p:sp>
        <p:nvSpPr>
          <p:cNvPr id="26628" name="Rectangle 4"/>
          <p:cNvSpPr>
            <a:spLocks noChangeArrowheads="1"/>
          </p:cNvSpPr>
          <p:nvPr/>
        </p:nvSpPr>
        <p:spPr bwMode="auto">
          <a:xfrm>
            <a:off x="812485" y="5328139"/>
            <a:ext cx="4262437" cy="633046"/>
          </a:xfrm>
          <a:prstGeom prst="rect">
            <a:avLst/>
          </a:prstGeom>
          <a:solidFill>
            <a:schemeClr val="bg1"/>
          </a:solidFill>
          <a:ln w="19050">
            <a:solidFill>
              <a:srgbClr val="FF0000"/>
            </a:solidFill>
            <a:miter lim="800000"/>
            <a:headEnd/>
            <a:tailEnd/>
          </a:ln>
        </p:spPr>
        <p:txBody>
          <a:bodyPr lIns="0" r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215"/>
              <a:t>T</a:t>
            </a:r>
            <a:r>
              <a:rPr lang="en-US" altLang="en-US" sz="2215" baseline="-25000"/>
              <a:t>cycle</a:t>
            </a:r>
            <a:r>
              <a:rPr lang="en-US" altLang="en-US" sz="2215"/>
              <a:t> ≥ T</a:t>
            </a:r>
            <a:r>
              <a:rPr lang="en-US" altLang="en-US" sz="2215" baseline="-25000"/>
              <a:t>clk-q</a:t>
            </a:r>
            <a:r>
              <a:rPr lang="en-US" altLang="en-US" sz="2215"/>
              <a:t> + T</a:t>
            </a:r>
            <a:r>
              <a:rPr lang="en-US" altLang="en-US" sz="2215" baseline="-25000"/>
              <a:t>max_comb</a:t>
            </a:r>
            <a:r>
              <a:rPr lang="en-US" altLang="en-US" sz="2215"/>
              <a:t> + T</a:t>
            </a:r>
            <a:r>
              <a:rPr lang="en-US" altLang="en-US" sz="2215" baseline="-25000"/>
              <a:t>s</a:t>
            </a:r>
          </a:p>
        </p:txBody>
      </p:sp>
      <p:grpSp>
        <p:nvGrpSpPr>
          <p:cNvPr id="26629" name="Group 5"/>
          <p:cNvGrpSpPr>
            <a:grpSpLocks/>
          </p:cNvGrpSpPr>
          <p:nvPr/>
        </p:nvGrpSpPr>
        <p:grpSpPr bwMode="auto">
          <a:xfrm>
            <a:off x="343813" y="2627435"/>
            <a:ext cx="4889853" cy="1393580"/>
            <a:chOff x="381" y="1613"/>
            <a:chExt cx="3337" cy="951"/>
          </a:xfrm>
        </p:grpSpPr>
        <p:sp>
          <p:nvSpPr>
            <p:cNvPr id="30" name="Line 16"/>
            <p:cNvSpPr>
              <a:spLocks noChangeShapeType="1"/>
            </p:cNvSpPr>
            <p:nvPr/>
          </p:nvSpPr>
          <p:spPr bwMode="auto">
            <a:xfrm>
              <a:off x="3516" y="2016"/>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6640" name="Group 6"/>
            <p:cNvGrpSpPr>
              <a:grpSpLocks/>
            </p:cNvGrpSpPr>
            <p:nvPr/>
          </p:nvGrpSpPr>
          <p:grpSpPr bwMode="auto">
            <a:xfrm>
              <a:off x="1018" y="1670"/>
              <a:ext cx="2073" cy="691"/>
              <a:chOff x="2630" y="1843"/>
              <a:chExt cx="2044" cy="691"/>
            </a:xfrm>
          </p:grpSpPr>
          <p:sp>
            <p:nvSpPr>
              <p:cNvPr id="26651" name="Oval 7"/>
              <p:cNvSpPr>
                <a:spLocks noChangeArrowheads="1"/>
              </p:cNvSpPr>
              <p:nvPr/>
            </p:nvSpPr>
            <p:spPr bwMode="auto">
              <a:xfrm>
                <a:off x="2630" y="1843"/>
                <a:ext cx="2044" cy="691"/>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6652" name="Text Box 8"/>
              <p:cNvSpPr txBox="1">
                <a:spLocks noChangeArrowheads="1"/>
              </p:cNvSpPr>
              <p:nvPr/>
            </p:nvSpPr>
            <p:spPr bwMode="auto">
              <a:xfrm>
                <a:off x="2630" y="1843"/>
                <a:ext cx="2044"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846"/>
                  <a:t>Combinational logic</a:t>
                </a:r>
              </a:p>
            </p:txBody>
          </p:sp>
        </p:grpSp>
        <p:sp>
          <p:nvSpPr>
            <p:cNvPr id="26641" name="Text Box 9"/>
            <p:cNvSpPr txBox="1">
              <a:spLocks noChangeArrowheads="1"/>
            </p:cNvSpPr>
            <p:nvPr/>
          </p:nvSpPr>
          <p:spPr bwMode="auto">
            <a:xfrm rot="-5400000">
              <a:off x="298" y="1901"/>
              <a:ext cx="806" cy="230"/>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477"/>
                <a:t> Register 1</a:t>
              </a:r>
            </a:p>
          </p:txBody>
        </p:sp>
        <p:sp>
          <p:nvSpPr>
            <p:cNvPr id="26642" name="Line 10"/>
            <p:cNvSpPr>
              <a:spLocks noChangeShapeType="1"/>
            </p:cNvSpPr>
            <p:nvPr/>
          </p:nvSpPr>
          <p:spPr bwMode="auto">
            <a:xfrm flipV="1">
              <a:off x="701" y="2420"/>
              <a:ext cx="0" cy="144"/>
            </a:xfrm>
            <a:prstGeom prst="line">
              <a:avLst/>
            </a:prstGeom>
            <a:noFill/>
            <a:ln w="19050">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3" name="AutoShape 11"/>
            <p:cNvSpPr>
              <a:spLocks noChangeArrowheads="1"/>
            </p:cNvSpPr>
            <p:nvPr/>
          </p:nvSpPr>
          <p:spPr bwMode="auto">
            <a:xfrm>
              <a:off x="643" y="2362"/>
              <a:ext cx="115" cy="57"/>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6644" name="Text Box 12"/>
            <p:cNvSpPr txBox="1">
              <a:spLocks noChangeArrowheads="1"/>
            </p:cNvSpPr>
            <p:nvPr/>
          </p:nvSpPr>
          <p:spPr bwMode="auto">
            <a:xfrm rot="-5400000">
              <a:off x="3005" y="1901"/>
              <a:ext cx="806" cy="230"/>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477"/>
                <a:t> Register 2</a:t>
              </a:r>
            </a:p>
          </p:txBody>
        </p:sp>
        <p:sp>
          <p:nvSpPr>
            <p:cNvPr id="26645" name="Line 13"/>
            <p:cNvSpPr>
              <a:spLocks noChangeShapeType="1"/>
            </p:cNvSpPr>
            <p:nvPr/>
          </p:nvSpPr>
          <p:spPr bwMode="auto">
            <a:xfrm flipV="1">
              <a:off x="3408" y="2420"/>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6" name="AutoShape 14"/>
            <p:cNvSpPr>
              <a:spLocks noChangeArrowheads="1"/>
            </p:cNvSpPr>
            <p:nvPr/>
          </p:nvSpPr>
          <p:spPr bwMode="auto">
            <a:xfrm>
              <a:off x="3350" y="2362"/>
              <a:ext cx="115" cy="57"/>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6647" name="Line 15"/>
            <p:cNvSpPr>
              <a:spLocks noChangeShapeType="1"/>
            </p:cNvSpPr>
            <p:nvPr/>
          </p:nvSpPr>
          <p:spPr bwMode="auto">
            <a:xfrm>
              <a:off x="816" y="2016"/>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8" name="Line 16"/>
            <p:cNvSpPr>
              <a:spLocks noChangeShapeType="1"/>
            </p:cNvSpPr>
            <p:nvPr/>
          </p:nvSpPr>
          <p:spPr bwMode="auto">
            <a:xfrm>
              <a:off x="3091" y="2016"/>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9" name="Line 17"/>
            <p:cNvSpPr>
              <a:spLocks noChangeShapeType="1"/>
            </p:cNvSpPr>
            <p:nvPr/>
          </p:nvSpPr>
          <p:spPr bwMode="auto">
            <a:xfrm flipH="1">
              <a:off x="615" y="2564"/>
              <a:ext cx="279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50" name="Text Box 18"/>
            <p:cNvSpPr txBox="1">
              <a:spLocks noChangeArrowheads="1"/>
            </p:cNvSpPr>
            <p:nvPr/>
          </p:nvSpPr>
          <p:spPr bwMode="auto">
            <a:xfrm>
              <a:off x="845" y="2362"/>
              <a:ext cx="4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292"/>
                <a:t>clock</a:t>
              </a:r>
            </a:p>
          </p:txBody>
        </p:sp>
        <p:sp>
          <p:nvSpPr>
            <p:cNvPr id="29" name="Line 15"/>
            <p:cNvSpPr>
              <a:spLocks noChangeShapeType="1"/>
            </p:cNvSpPr>
            <p:nvPr/>
          </p:nvSpPr>
          <p:spPr bwMode="auto">
            <a:xfrm>
              <a:off x="381" y="2016"/>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6630" name="Freeform 20"/>
          <p:cNvSpPr>
            <a:spLocks/>
          </p:cNvSpPr>
          <p:nvPr/>
        </p:nvSpPr>
        <p:spPr bwMode="auto">
          <a:xfrm>
            <a:off x="687070" y="4230566"/>
            <a:ext cx="4387850" cy="339969"/>
          </a:xfrm>
          <a:custGeom>
            <a:avLst/>
            <a:gdLst>
              <a:gd name="T0" fmla="*/ 0 w 2995"/>
              <a:gd name="T1" fmla="*/ 2147483647 h 232"/>
              <a:gd name="T2" fmla="*/ 2147483647 w 2995"/>
              <a:gd name="T3" fmla="*/ 2147483647 h 232"/>
              <a:gd name="T4" fmla="*/ 2147483647 w 2995"/>
              <a:gd name="T5" fmla="*/ 0 h 232"/>
              <a:gd name="T6" fmla="*/ 2147483647 w 2995"/>
              <a:gd name="T7" fmla="*/ 0 h 232"/>
              <a:gd name="T8" fmla="*/ 2147483647 w 2995"/>
              <a:gd name="T9" fmla="*/ 2147483647 h 232"/>
              <a:gd name="T10" fmla="*/ 2147483647 w 2995"/>
              <a:gd name="T11" fmla="*/ 2147483647 h 232"/>
              <a:gd name="T12" fmla="*/ 2147483647 w 2995"/>
              <a:gd name="T13" fmla="*/ 0 h 232"/>
              <a:gd name="T14" fmla="*/ 2147483647 w 2995"/>
              <a:gd name="T15" fmla="*/ 0 h 232"/>
              <a:gd name="T16" fmla="*/ 0 60000 65536"/>
              <a:gd name="T17" fmla="*/ 0 60000 65536"/>
              <a:gd name="T18" fmla="*/ 0 60000 65536"/>
              <a:gd name="T19" fmla="*/ 0 60000 65536"/>
              <a:gd name="T20" fmla="*/ 0 60000 65536"/>
              <a:gd name="T21" fmla="*/ 0 60000 65536"/>
              <a:gd name="T22" fmla="*/ 0 60000 65536"/>
              <a:gd name="T23" fmla="*/ 0 60000 65536"/>
              <a:gd name="T24" fmla="*/ 0 w 2995"/>
              <a:gd name="T25" fmla="*/ 0 h 232"/>
              <a:gd name="T26" fmla="*/ 2995 w 2995"/>
              <a:gd name="T27" fmla="*/ 232 h 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95" h="232">
                <a:moveTo>
                  <a:pt x="0" y="232"/>
                </a:moveTo>
                <a:lnTo>
                  <a:pt x="86" y="231"/>
                </a:lnTo>
                <a:lnTo>
                  <a:pt x="86" y="0"/>
                </a:lnTo>
                <a:lnTo>
                  <a:pt x="1439" y="0"/>
                </a:lnTo>
                <a:lnTo>
                  <a:pt x="1439" y="231"/>
                </a:lnTo>
                <a:lnTo>
                  <a:pt x="2793" y="231"/>
                </a:lnTo>
                <a:lnTo>
                  <a:pt x="2793" y="0"/>
                </a:lnTo>
                <a:lnTo>
                  <a:pt x="2995" y="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6631" name="Line 21"/>
          <p:cNvSpPr>
            <a:spLocks noChangeShapeType="1"/>
          </p:cNvSpPr>
          <p:nvPr/>
        </p:nvSpPr>
        <p:spPr bwMode="auto">
          <a:xfrm flipV="1">
            <a:off x="812483" y="4358057"/>
            <a:ext cx="0" cy="849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2" name="Line 22"/>
          <p:cNvSpPr>
            <a:spLocks noChangeShapeType="1"/>
          </p:cNvSpPr>
          <p:nvPr/>
        </p:nvSpPr>
        <p:spPr bwMode="auto">
          <a:xfrm flipV="1">
            <a:off x="4779645" y="4358057"/>
            <a:ext cx="0" cy="849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3" name="Text Box 23"/>
          <p:cNvSpPr txBox="1">
            <a:spLocks noChangeArrowheads="1"/>
          </p:cNvSpPr>
          <p:nvPr/>
        </p:nvSpPr>
        <p:spPr bwMode="auto">
          <a:xfrm>
            <a:off x="3636647" y="4273062"/>
            <a:ext cx="1065213" cy="2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292"/>
              <a:t>writing edge</a:t>
            </a:r>
          </a:p>
        </p:txBody>
      </p:sp>
      <p:grpSp>
        <p:nvGrpSpPr>
          <p:cNvPr id="26634" name="Group 24"/>
          <p:cNvGrpSpPr>
            <a:grpSpLocks/>
          </p:cNvGrpSpPr>
          <p:nvPr/>
        </p:nvGrpSpPr>
        <p:grpSpPr bwMode="auto">
          <a:xfrm>
            <a:off x="812485" y="4780088"/>
            <a:ext cx="4262437" cy="379535"/>
            <a:chOff x="701" y="3082"/>
            <a:chExt cx="2909" cy="259"/>
          </a:xfrm>
        </p:grpSpPr>
        <p:sp>
          <p:nvSpPr>
            <p:cNvPr id="26636" name="Text Box 25"/>
            <p:cNvSpPr txBox="1">
              <a:spLocks noChangeArrowheads="1"/>
            </p:cNvSpPr>
            <p:nvPr/>
          </p:nvSpPr>
          <p:spPr bwMode="auto">
            <a:xfrm>
              <a:off x="701" y="3082"/>
              <a:ext cx="461" cy="259"/>
            </a:xfrm>
            <a:prstGeom prst="rect">
              <a:avLst/>
            </a:prstGeom>
            <a:solidFill>
              <a:srgbClr val="99FF99"/>
            </a:solidFill>
            <a:ln w="1270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spcAft>
                  <a:spcPct val="20000"/>
                </a:spcAft>
              </a:pPr>
              <a:r>
                <a:rPr lang="en-US" altLang="en-US"/>
                <a:t>T</a:t>
              </a:r>
              <a:r>
                <a:rPr lang="en-US" altLang="en-US" baseline="-25000"/>
                <a:t>clk-q</a:t>
              </a:r>
            </a:p>
          </p:txBody>
        </p:sp>
        <p:sp>
          <p:nvSpPr>
            <p:cNvPr id="26637" name="Text Box 26"/>
            <p:cNvSpPr txBox="1">
              <a:spLocks noChangeArrowheads="1"/>
            </p:cNvSpPr>
            <p:nvPr/>
          </p:nvSpPr>
          <p:spPr bwMode="auto">
            <a:xfrm>
              <a:off x="1162" y="3082"/>
              <a:ext cx="1843" cy="259"/>
            </a:xfrm>
            <a:prstGeom prst="rect">
              <a:avLst/>
            </a:prstGeom>
            <a:solidFill>
              <a:srgbClr val="FFFF99"/>
            </a:solidFill>
            <a:ln w="1270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spcAft>
                  <a:spcPct val="20000"/>
                </a:spcAft>
              </a:pPr>
              <a:r>
                <a:rPr lang="en-US" altLang="en-US"/>
                <a:t>T</a:t>
              </a:r>
              <a:r>
                <a:rPr lang="en-US" altLang="en-US" baseline="-25000"/>
                <a:t>max_comb</a:t>
              </a:r>
            </a:p>
          </p:txBody>
        </p:sp>
        <p:sp>
          <p:nvSpPr>
            <p:cNvPr id="26638" name="Text Box 27"/>
            <p:cNvSpPr txBox="1">
              <a:spLocks noChangeArrowheads="1"/>
            </p:cNvSpPr>
            <p:nvPr/>
          </p:nvSpPr>
          <p:spPr bwMode="auto">
            <a:xfrm>
              <a:off x="3005" y="3082"/>
              <a:ext cx="404" cy="25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spcAft>
                  <a:spcPct val="20000"/>
                </a:spcAft>
              </a:pPr>
              <a:r>
                <a:rPr lang="en-US" altLang="en-US"/>
                <a:t>T</a:t>
              </a:r>
              <a:r>
                <a:rPr lang="en-US" altLang="en-US" baseline="-25000"/>
                <a:t>s</a:t>
              </a:r>
            </a:p>
          </p:txBody>
        </p:sp>
        <p:sp>
          <p:nvSpPr>
            <p:cNvPr id="26639" name="Text Box 28"/>
            <p:cNvSpPr txBox="1">
              <a:spLocks noChangeArrowheads="1"/>
            </p:cNvSpPr>
            <p:nvPr/>
          </p:nvSpPr>
          <p:spPr bwMode="auto">
            <a:xfrm>
              <a:off x="3408" y="3082"/>
              <a:ext cx="202" cy="25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spcAft>
                  <a:spcPct val="20000"/>
                </a:spcAft>
              </a:pPr>
              <a:r>
                <a:rPr lang="en-US" altLang="en-US"/>
                <a:t>T</a:t>
              </a:r>
              <a:r>
                <a:rPr lang="en-US" altLang="en-US" baseline="-25000"/>
                <a:t>h</a:t>
              </a:r>
            </a:p>
          </p:txBody>
        </p:sp>
      </p:grpSp>
      <p:sp>
        <p:nvSpPr>
          <p:cNvPr id="26635" name="Rectangle 29"/>
          <p:cNvSpPr>
            <a:spLocks noChangeArrowheads="1"/>
          </p:cNvSpPr>
          <p:nvPr/>
        </p:nvSpPr>
        <p:spPr bwMode="auto">
          <a:xfrm>
            <a:off x="5373688" y="2498485"/>
            <a:ext cx="3325138" cy="374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497" rIns="0" bIns="42497"/>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spcBef>
                <a:spcPct val="40000"/>
              </a:spcBef>
              <a:buFont typeface="Wingdings" pitchFamily="2" charset="2"/>
              <a:buChar char="v"/>
            </a:pPr>
            <a:r>
              <a:rPr lang="en-US" altLang="en-US" dirty="0" err="1"/>
              <a:t>T</a:t>
            </a:r>
            <a:r>
              <a:rPr lang="en-US" altLang="en-US" baseline="-25000" dirty="0" err="1"/>
              <a:t>clk</a:t>
            </a:r>
            <a:r>
              <a:rPr lang="en-US" altLang="en-US" baseline="-25000" dirty="0"/>
              <a:t>-q </a:t>
            </a:r>
            <a:r>
              <a:rPr lang="en-US" altLang="en-US" dirty="0"/>
              <a:t>: clock to output delay through register</a:t>
            </a:r>
            <a:endParaRPr lang="en-US" altLang="en-US" dirty="0">
              <a:solidFill>
                <a:srgbClr val="FF0000"/>
              </a:solidFill>
            </a:endParaRPr>
          </a:p>
          <a:p>
            <a:pPr algn="just" eaLnBrk="1" hangingPunct="1">
              <a:spcBef>
                <a:spcPct val="40000"/>
              </a:spcBef>
              <a:buFont typeface="Wingdings" pitchFamily="2" charset="2"/>
              <a:buChar char="v"/>
            </a:pPr>
            <a:r>
              <a:rPr lang="en-US" altLang="en-US" dirty="0" err="1"/>
              <a:t>T</a:t>
            </a:r>
            <a:r>
              <a:rPr lang="en-US" altLang="en-US" baseline="-25000" dirty="0" err="1"/>
              <a:t>max_comb</a:t>
            </a:r>
            <a:r>
              <a:rPr lang="en-US" altLang="en-US" baseline="-25000" dirty="0"/>
              <a:t> </a:t>
            </a:r>
            <a:r>
              <a:rPr lang="en-US" altLang="en-US" dirty="0"/>
              <a:t>: longest delay through combinational logic</a:t>
            </a:r>
            <a:endParaRPr lang="en-US" altLang="en-US" dirty="0">
              <a:solidFill>
                <a:srgbClr val="FF0000"/>
              </a:solidFill>
            </a:endParaRPr>
          </a:p>
          <a:p>
            <a:pPr algn="just" eaLnBrk="1" hangingPunct="1">
              <a:spcBef>
                <a:spcPct val="40000"/>
              </a:spcBef>
              <a:buFont typeface="Wingdings" pitchFamily="2" charset="2"/>
              <a:buChar char="v"/>
            </a:pPr>
            <a:r>
              <a:rPr lang="en-US" altLang="en-US" dirty="0" err="1"/>
              <a:t>T</a:t>
            </a:r>
            <a:r>
              <a:rPr lang="en-US" altLang="en-US" baseline="-25000" dirty="0" err="1"/>
              <a:t>s</a:t>
            </a:r>
            <a:r>
              <a:rPr lang="en-US" altLang="en-US" dirty="0"/>
              <a:t> : setup time that input to a register must be stable before arrival of clock edge</a:t>
            </a:r>
          </a:p>
          <a:p>
            <a:pPr algn="just" eaLnBrk="1" hangingPunct="1">
              <a:spcBef>
                <a:spcPct val="40000"/>
              </a:spcBef>
              <a:buFont typeface="Wingdings" pitchFamily="2" charset="2"/>
              <a:buChar char="v"/>
            </a:pPr>
            <a:r>
              <a:rPr lang="en-US" altLang="en-US" dirty="0" err="1"/>
              <a:t>T</a:t>
            </a:r>
            <a:r>
              <a:rPr lang="en-US" altLang="en-US" baseline="-25000" dirty="0" err="1"/>
              <a:t>h</a:t>
            </a:r>
            <a:r>
              <a:rPr lang="en-US" altLang="en-US" dirty="0"/>
              <a:t>: hold time that input to a register must hold after arrival of clock edge</a:t>
            </a:r>
          </a:p>
          <a:p>
            <a:pPr algn="just" eaLnBrk="1" hangingPunct="1">
              <a:spcBef>
                <a:spcPct val="40000"/>
              </a:spcBef>
              <a:buFont typeface="Wingdings" pitchFamily="2" charset="2"/>
              <a:buChar char="v"/>
            </a:pPr>
            <a:r>
              <a:rPr lang="en-US" altLang="en-US" dirty="0"/>
              <a:t>Hold time (</a:t>
            </a:r>
            <a:r>
              <a:rPr lang="en-US" altLang="en-US" dirty="0" err="1"/>
              <a:t>T</a:t>
            </a:r>
            <a:r>
              <a:rPr lang="en-US" altLang="en-US" baseline="-25000" dirty="0" err="1"/>
              <a:t>h</a:t>
            </a:r>
            <a:r>
              <a:rPr lang="en-US" altLang="en-US" dirty="0"/>
              <a:t>) is normally satisfied since </a:t>
            </a:r>
            <a:r>
              <a:rPr lang="en-US" altLang="en-US" dirty="0" err="1"/>
              <a:t>T</a:t>
            </a:r>
            <a:r>
              <a:rPr lang="en-US" altLang="en-US" baseline="-25000" dirty="0" err="1"/>
              <a:t>clk</a:t>
            </a:r>
            <a:r>
              <a:rPr lang="en-US" altLang="en-US" baseline="-25000" dirty="0"/>
              <a:t>-q</a:t>
            </a:r>
            <a:r>
              <a:rPr lang="en-US" altLang="en-US" dirty="0"/>
              <a:t> &gt; </a:t>
            </a:r>
            <a:r>
              <a:rPr lang="en-US" altLang="en-US" dirty="0" err="1"/>
              <a:t>T</a:t>
            </a:r>
            <a:r>
              <a:rPr lang="en-US" altLang="en-US" baseline="-25000" dirty="0" err="1"/>
              <a:t>h</a:t>
            </a:r>
            <a:r>
              <a:rPr lang="en-US" altLang="en-US" dirty="0"/>
              <a:t> </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27</a:t>
            </a:fld>
            <a:endParaRPr lang="en-US" altLang="en-US"/>
          </a:p>
        </p:txBody>
      </p:sp>
    </p:spTree>
    <p:custDataLst>
      <p:tags r:id="rId1"/>
    </p:custDataLst>
    <p:extLst>
      <p:ext uri="{BB962C8B-B14F-4D97-AF65-F5344CB8AC3E}">
        <p14:creationId xmlns:p14="http://schemas.microsoft.com/office/powerpoint/2010/main" val="1505472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z="4000" dirty="0" smtClean="0"/>
              <a:t>Clock Skew</a:t>
            </a:r>
          </a:p>
        </p:txBody>
      </p:sp>
      <p:sp>
        <p:nvSpPr>
          <p:cNvPr id="27651" name="Rectangle 3"/>
          <p:cNvSpPr>
            <a:spLocks noGrp="1" noChangeArrowheads="1"/>
          </p:cNvSpPr>
          <p:nvPr>
            <p:ph type="body" idx="1"/>
          </p:nvPr>
        </p:nvSpPr>
        <p:spPr>
          <a:xfrm>
            <a:off x="457200" y="1302727"/>
            <a:ext cx="8229600" cy="4747846"/>
          </a:xfrm>
        </p:spPr>
        <p:txBody>
          <a:bodyPr vert="horz" wrap="square" lIns="0" tIns="45720" rIns="0" bIns="45720" numCol="1" anchor="t" anchorCtr="0" compatLnSpc="1">
            <a:prstTxWarp prst="textNoShape">
              <a:avLst/>
            </a:prstTxWarp>
          </a:bodyPr>
          <a:lstStyle/>
          <a:p>
            <a:pPr eaLnBrk="1" hangingPunct="1">
              <a:lnSpc>
                <a:spcPct val="120000"/>
              </a:lnSpc>
              <a:spcBef>
                <a:spcPct val="70000"/>
              </a:spcBef>
            </a:pPr>
            <a:r>
              <a:rPr lang="en-US" altLang="en-US" sz="2400" dirty="0" smtClean="0">
                <a:solidFill>
                  <a:srgbClr val="FF0000"/>
                </a:solidFill>
              </a:rPr>
              <a:t>Clock skew</a:t>
            </a:r>
            <a:r>
              <a:rPr lang="en-US" altLang="en-US" sz="2400" dirty="0" smtClean="0"/>
              <a:t> arises because the clock signal uses </a:t>
            </a:r>
            <a:r>
              <a:rPr lang="en-US" altLang="en-US" sz="2400" dirty="0" smtClean="0">
                <a:solidFill>
                  <a:srgbClr val="FF0000"/>
                </a:solidFill>
              </a:rPr>
              <a:t>different paths</a:t>
            </a:r>
            <a:r>
              <a:rPr lang="en-US" altLang="en-US" sz="2400" dirty="0" smtClean="0"/>
              <a:t> with slightly </a:t>
            </a:r>
            <a:r>
              <a:rPr lang="en-US" altLang="en-US" sz="2400" dirty="0" smtClean="0">
                <a:solidFill>
                  <a:srgbClr val="FF0000"/>
                </a:solidFill>
              </a:rPr>
              <a:t>different delays</a:t>
            </a:r>
            <a:r>
              <a:rPr lang="en-US" altLang="en-US" sz="2400" dirty="0" smtClean="0"/>
              <a:t> to reach state elements</a:t>
            </a:r>
          </a:p>
          <a:p>
            <a:pPr eaLnBrk="1" hangingPunct="1">
              <a:lnSpc>
                <a:spcPct val="120000"/>
              </a:lnSpc>
              <a:spcBef>
                <a:spcPct val="70000"/>
              </a:spcBef>
            </a:pPr>
            <a:r>
              <a:rPr lang="en-US" altLang="en-US" sz="2400" dirty="0" smtClean="0"/>
              <a:t>Clock skew is the </a:t>
            </a:r>
            <a:r>
              <a:rPr lang="en-US" altLang="en-US" sz="2400" dirty="0" smtClean="0">
                <a:solidFill>
                  <a:srgbClr val="FF0000"/>
                </a:solidFill>
              </a:rPr>
              <a:t>difference in absolute time</a:t>
            </a:r>
            <a:r>
              <a:rPr lang="en-US" altLang="en-US" sz="2400" dirty="0" smtClean="0"/>
              <a:t> between when two storage elements see a clock edge</a:t>
            </a:r>
          </a:p>
          <a:p>
            <a:pPr eaLnBrk="1" hangingPunct="1">
              <a:lnSpc>
                <a:spcPct val="120000"/>
              </a:lnSpc>
              <a:spcBef>
                <a:spcPct val="70000"/>
              </a:spcBef>
            </a:pPr>
            <a:r>
              <a:rPr lang="en-US" altLang="en-US" sz="2400" dirty="0" smtClean="0"/>
              <a:t>With a clock skew, the clock cycle time is increased</a:t>
            </a:r>
          </a:p>
          <a:p>
            <a:pPr eaLnBrk="1" hangingPunct="1">
              <a:lnSpc>
                <a:spcPct val="120000"/>
              </a:lnSpc>
              <a:spcBef>
                <a:spcPct val="70000"/>
              </a:spcBef>
            </a:pPr>
            <a:endParaRPr lang="en-US" altLang="en-US" sz="2400" dirty="0" smtClean="0"/>
          </a:p>
          <a:p>
            <a:pPr eaLnBrk="1" hangingPunct="1">
              <a:lnSpc>
                <a:spcPct val="120000"/>
              </a:lnSpc>
              <a:spcBef>
                <a:spcPct val="70000"/>
              </a:spcBef>
              <a:buFont typeface="Wingdings" pitchFamily="2" charset="2"/>
              <a:buNone/>
            </a:pPr>
            <a:endParaRPr lang="en-US" altLang="en-US" sz="2400" dirty="0" smtClean="0"/>
          </a:p>
        </p:txBody>
      </p:sp>
      <p:sp>
        <p:nvSpPr>
          <p:cNvPr id="27652" name="Rectangle 4"/>
          <p:cNvSpPr>
            <a:spLocks noChangeArrowheads="1"/>
          </p:cNvSpPr>
          <p:nvPr/>
        </p:nvSpPr>
        <p:spPr bwMode="auto">
          <a:xfrm>
            <a:off x="873125" y="4419574"/>
            <a:ext cx="7397750" cy="830874"/>
          </a:xfrm>
          <a:prstGeom prst="rect">
            <a:avLst/>
          </a:prstGeom>
          <a:solidFill>
            <a:schemeClr val="bg1"/>
          </a:solidFill>
          <a:ln w="19050">
            <a:solidFill>
              <a:srgbClr val="FF0000"/>
            </a:solidFill>
            <a:miter lim="800000"/>
            <a:headEnd/>
            <a:tailEnd/>
          </a:ln>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585"/>
              <a:t>T</a:t>
            </a:r>
            <a:r>
              <a:rPr lang="en-US" altLang="en-US" sz="2585" baseline="-25000"/>
              <a:t>cycle</a:t>
            </a:r>
            <a:r>
              <a:rPr lang="en-US" altLang="en-US" sz="2585"/>
              <a:t> ≥ T</a:t>
            </a:r>
            <a:r>
              <a:rPr lang="en-US" altLang="en-US" sz="2585" baseline="-25000"/>
              <a:t>clk-q</a:t>
            </a:r>
            <a:r>
              <a:rPr lang="en-US" altLang="en-US" sz="2585"/>
              <a:t> + T</a:t>
            </a:r>
            <a:r>
              <a:rPr lang="en-US" altLang="en-US" sz="2585" baseline="-25000"/>
              <a:t>max_combinational</a:t>
            </a:r>
            <a:r>
              <a:rPr lang="en-US" altLang="en-US" sz="2585"/>
              <a:t> + T</a:t>
            </a:r>
            <a:r>
              <a:rPr lang="en-US" altLang="en-US" sz="2585" baseline="-25000"/>
              <a:t>setup</a:t>
            </a:r>
            <a:r>
              <a:rPr lang="en-US" altLang="en-US" sz="2585"/>
              <a:t>+ T</a:t>
            </a:r>
            <a:r>
              <a:rPr lang="en-US" altLang="en-US" sz="2585" baseline="-25000"/>
              <a:t>skew</a:t>
            </a:r>
            <a:endParaRPr lang="en-US" altLang="en-US" sz="2585"/>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28</a:t>
            </a:fld>
            <a:endParaRPr lang="en-US" altLang="en-US"/>
          </a:p>
        </p:txBody>
      </p:sp>
    </p:spTree>
    <p:custDataLst>
      <p:tags r:id="rId1"/>
    </p:custDataLst>
    <p:extLst>
      <p:ext uri="{BB962C8B-B14F-4D97-AF65-F5344CB8AC3E}">
        <p14:creationId xmlns:p14="http://schemas.microsoft.com/office/powerpoint/2010/main" val="1779935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Next . . .</a:t>
            </a:r>
          </a:p>
        </p:txBody>
      </p:sp>
      <p:sp>
        <p:nvSpPr>
          <p:cNvPr id="4099" name="Rectangle 3"/>
          <p:cNvSpPr>
            <a:spLocks noGrp="1" noChangeArrowheads="1"/>
          </p:cNvSpPr>
          <p:nvPr>
            <p:ph type="body" idx="1"/>
          </p:nvPr>
        </p:nvSpPr>
        <p:spPr>
          <a:xfrm>
            <a:off x="457200" y="1192237"/>
            <a:ext cx="8229600" cy="4768948"/>
          </a:xfrm>
        </p:spPr>
        <p:txBody>
          <a:bodyPr/>
          <a:lstStyle/>
          <a:p>
            <a:pPr eaLnBrk="1" hangingPunct="1">
              <a:lnSpc>
                <a:spcPct val="200000"/>
              </a:lnSpc>
              <a:spcBef>
                <a:spcPct val="100000"/>
              </a:spcBef>
            </a:pPr>
            <a:r>
              <a:rPr lang="en-US" altLang="en-US" sz="2400" dirty="0" smtClean="0"/>
              <a:t>Designing a Processor: Step-by-Step</a:t>
            </a:r>
          </a:p>
          <a:p>
            <a:pPr eaLnBrk="1" hangingPunct="1">
              <a:lnSpc>
                <a:spcPct val="200000"/>
              </a:lnSpc>
              <a:spcBef>
                <a:spcPct val="100000"/>
              </a:spcBef>
            </a:pPr>
            <a:r>
              <a:rPr lang="en-US" altLang="en-US" sz="2400" dirty="0" smtClean="0"/>
              <a:t>Datapath Components and Clocking</a:t>
            </a:r>
          </a:p>
          <a:p>
            <a:pPr eaLnBrk="1" hangingPunct="1">
              <a:lnSpc>
                <a:spcPct val="200000"/>
              </a:lnSpc>
              <a:spcBef>
                <a:spcPct val="100000"/>
              </a:spcBef>
            </a:pPr>
            <a:r>
              <a:rPr lang="en-US" altLang="en-US" sz="2400" b="1" dirty="0" smtClean="0">
                <a:solidFill>
                  <a:srgbClr val="FF0000"/>
                </a:solidFill>
              </a:rPr>
              <a:t>Assembling an Adequate Datapath</a:t>
            </a:r>
          </a:p>
          <a:p>
            <a:pPr eaLnBrk="1" hangingPunct="1">
              <a:lnSpc>
                <a:spcPct val="200000"/>
              </a:lnSpc>
              <a:spcBef>
                <a:spcPct val="100000"/>
              </a:spcBef>
            </a:pPr>
            <a:r>
              <a:rPr lang="en-US" altLang="en-US" sz="2400" b="1" dirty="0" smtClean="0">
                <a:solidFill>
                  <a:srgbClr val="FF0000"/>
                </a:solidFill>
              </a:rPr>
              <a:t>Controlling the Execution of Instructions</a:t>
            </a:r>
          </a:p>
          <a:p>
            <a:pPr eaLnBrk="1" hangingPunct="1">
              <a:lnSpc>
                <a:spcPct val="200000"/>
              </a:lnSpc>
              <a:spcBef>
                <a:spcPct val="100000"/>
              </a:spcBef>
            </a:pPr>
            <a:r>
              <a:rPr lang="en-US" altLang="en-US" sz="2400" dirty="0" smtClean="0"/>
              <a:t>Main, ALU, and PC Contro</a:t>
            </a:r>
            <a:r>
              <a:rPr lang="en-US" altLang="en-US" sz="2400" dirty="0"/>
              <a:t>l</a:t>
            </a:r>
            <a:endParaRPr lang="en-US" altLang="en-US" sz="2400" dirty="0" smtClean="0"/>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29</a:t>
            </a:fld>
            <a:endParaRPr lang="en-US" altLang="en-US"/>
          </a:p>
        </p:txBody>
      </p:sp>
    </p:spTree>
    <p:custDataLst>
      <p:tags r:id="rId1"/>
    </p:custDataLst>
    <p:extLst>
      <p:ext uri="{BB962C8B-B14F-4D97-AF65-F5344CB8AC3E}">
        <p14:creationId xmlns:p14="http://schemas.microsoft.com/office/powerpoint/2010/main" val="35300770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110" y="152486"/>
            <a:ext cx="8229600" cy="1143000"/>
          </a:xfrm>
        </p:spPr>
        <p:txBody>
          <a:bodyPr/>
          <a:lstStyle/>
          <a:p>
            <a:pPr eaLnBrk="1" hangingPunct="1"/>
            <a:r>
              <a:rPr lang="en-US" altLang="en-US" sz="3600" dirty="0" smtClean="0"/>
              <a:t>Designing a Processor: Step-by-Step</a:t>
            </a:r>
          </a:p>
        </p:txBody>
      </p:sp>
      <p:sp>
        <p:nvSpPr>
          <p:cNvPr id="6147" name="Rectangle 3"/>
          <p:cNvSpPr>
            <a:spLocks noGrp="1" noChangeArrowheads="1"/>
          </p:cNvSpPr>
          <p:nvPr>
            <p:ph type="body" idx="1"/>
          </p:nvPr>
        </p:nvSpPr>
        <p:spPr>
          <a:xfrm>
            <a:off x="381109" y="1463125"/>
            <a:ext cx="8419987" cy="5394875"/>
          </a:xfrm>
        </p:spPr>
        <p:txBody>
          <a:bodyPr vert="horz" wrap="square" lIns="0" tIns="45720" rIns="0" bIns="45720" numCol="1" anchor="t" anchorCtr="0" compatLnSpc="1">
            <a:prstTxWarp prst="textNoShape">
              <a:avLst/>
            </a:prstTxWarp>
          </a:bodyPr>
          <a:lstStyle/>
          <a:p>
            <a:pPr marL="422041" indent="-422041" algn="just" eaLnBrk="1" hangingPunct="1">
              <a:lnSpc>
                <a:spcPct val="110000"/>
              </a:lnSpc>
              <a:spcBef>
                <a:spcPct val="70000"/>
              </a:spcBef>
              <a:buFont typeface="+mj-lt"/>
              <a:buAutoNum type="arabicPeriod"/>
            </a:pPr>
            <a:r>
              <a:rPr lang="en-US" altLang="en-US" sz="2400" dirty="0" smtClean="0"/>
              <a:t>Analyze MIPS ISA =&gt; </a:t>
            </a:r>
            <a:r>
              <a:rPr lang="en-US" altLang="en-US" sz="2400" dirty="0" smtClean="0">
                <a:solidFill>
                  <a:srgbClr val="FF0000"/>
                </a:solidFill>
              </a:rPr>
              <a:t>major </a:t>
            </a:r>
            <a:r>
              <a:rPr lang="en-US" altLang="en-US" sz="2400" dirty="0" err="1" smtClean="0">
                <a:solidFill>
                  <a:srgbClr val="FF0000"/>
                </a:solidFill>
              </a:rPr>
              <a:t>datapath</a:t>
            </a:r>
            <a:r>
              <a:rPr lang="en-US" altLang="en-US" sz="2400" dirty="0" smtClean="0">
                <a:solidFill>
                  <a:srgbClr val="FF0000"/>
                </a:solidFill>
              </a:rPr>
              <a:t> components to execute each class of MIPS instructions.</a:t>
            </a:r>
          </a:p>
          <a:p>
            <a:pPr lvl="1" algn="just" eaLnBrk="1" hangingPunct="1">
              <a:lnSpc>
                <a:spcPct val="110000"/>
              </a:lnSpc>
              <a:spcBef>
                <a:spcPts val="600"/>
              </a:spcBef>
            </a:pPr>
            <a:r>
              <a:rPr lang="en-US" altLang="en-US" sz="2000" dirty="0" smtClean="0"/>
              <a:t>The meaning of each instruction is given by the </a:t>
            </a:r>
            <a:r>
              <a:rPr lang="en-US" altLang="en-US" sz="2000" dirty="0" smtClean="0">
                <a:solidFill>
                  <a:srgbClr val="FF0000"/>
                </a:solidFill>
              </a:rPr>
              <a:t>register transfers</a:t>
            </a:r>
          </a:p>
          <a:p>
            <a:pPr lvl="1" algn="just" eaLnBrk="1" hangingPunct="1">
              <a:lnSpc>
                <a:spcPct val="110000"/>
              </a:lnSpc>
              <a:spcBef>
                <a:spcPts val="600"/>
              </a:spcBef>
            </a:pPr>
            <a:r>
              <a:rPr lang="en-US" altLang="en-US" sz="2000" dirty="0" smtClean="0"/>
              <a:t>Datapath must include storage elements for ISA registers</a:t>
            </a:r>
          </a:p>
          <a:p>
            <a:pPr lvl="1" algn="just" eaLnBrk="1" hangingPunct="1">
              <a:lnSpc>
                <a:spcPct val="110000"/>
              </a:lnSpc>
              <a:spcBef>
                <a:spcPts val="600"/>
              </a:spcBef>
            </a:pPr>
            <a:r>
              <a:rPr lang="en-US" altLang="en-US" sz="2000" dirty="0" smtClean="0"/>
              <a:t>Datapath must support each register transfer</a:t>
            </a:r>
          </a:p>
          <a:p>
            <a:pPr marL="422041" indent="-422041" algn="just" eaLnBrk="1" hangingPunct="1">
              <a:lnSpc>
                <a:spcPct val="110000"/>
              </a:lnSpc>
              <a:spcBef>
                <a:spcPts val="1200"/>
              </a:spcBef>
              <a:buFont typeface="+mj-lt"/>
              <a:buAutoNum type="arabicPeriod"/>
            </a:pPr>
            <a:r>
              <a:rPr lang="en-US" altLang="en-US" sz="2400" dirty="0" smtClean="0"/>
              <a:t>Select </a:t>
            </a:r>
            <a:r>
              <a:rPr lang="en-US" altLang="en-US" sz="2400" dirty="0" err="1" smtClean="0">
                <a:solidFill>
                  <a:srgbClr val="FF0000"/>
                </a:solidFill>
              </a:rPr>
              <a:t>datapath</a:t>
            </a:r>
            <a:r>
              <a:rPr lang="en-US" altLang="en-US" sz="2400" dirty="0" smtClean="0">
                <a:solidFill>
                  <a:srgbClr val="FF0000"/>
                </a:solidFill>
              </a:rPr>
              <a:t> components</a:t>
            </a:r>
            <a:r>
              <a:rPr lang="en-US" altLang="en-US" sz="2400" dirty="0" smtClean="0"/>
              <a:t> and </a:t>
            </a:r>
            <a:r>
              <a:rPr lang="en-US" altLang="en-US" sz="2400" dirty="0" smtClean="0">
                <a:solidFill>
                  <a:srgbClr val="FF0000"/>
                </a:solidFill>
              </a:rPr>
              <a:t>clocking methodology</a:t>
            </a:r>
          </a:p>
          <a:p>
            <a:pPr marL="422041" indent="-422041" algn="just" eaLnBrk="1" hangingPunct="1">
              <a:lnSpc>
                <a:spcPct val="110000"/>
              </a:lnSpc>
              <a:spcBef>
                <a:spcPts val="1200"/>
              </a:spcBef>
              <a:buFont typeface="+mj-lt"/>
              <a:buAutoNum type="arabicPeriod"/>
            </a:pPr>
            <a:r>
              <a:rPr lang="en-US" altLang="en-US" sz="2400" dirty="0" smtClean="0"/>
              <a:t>Assemble </a:t>
            </a:r>
            <a:r>
              <a:rPr lang="en-US" altLang="en-US" sz="2400" dirty="0" err="1" smtClean="0">
                <a:solidFill>
                  <a:srgbClr val="FF0000"/>
                </a:solidFill>
              </a:rPr>
              <a:t>datapath</a:t>
            </a:r>
            <a:r>
              <a:rPr lang="en-US" altLang="en-US" sz="2400" dirty="0" smtClean="0"/>
              <a:t> meeting the requirements</a:t>
            </a:r>
          </a:p>
          <a:p>
            <a:pPr marL="422041" indent="-422041" algn="just" eaLnBrk="1" hangingPunct="1">
              <a:lnSpc>
                <a:spcPct val="110000"/>
              </a:lnSpc>
              <a:spcBef>
                <a:spcPts val="1200"/>
              </a:spcBef>
              <a:buFont typeface="+mj-lt"/>
              <a:buAutoNum type="arabicPeriod"/>
            </a:pPr>
            <a:r>
              <a:rPr lang="en-US" altLang="en-US" sz="2400" dirty="0" smtClean="0"/>
              <a:t>Analyze implementation of </a:t>
            </a:r>
            <a:r>
              <a:rPr lang="en-US" altLang="en-US" sz="2400" dirty="0" smtClean="0">
                <a:solidFill>
                  <a:srgbClr val="FF0000"/>
                </a:solidFill>
              </a:rPr>
              <a:t>each instruction</a:t>
            </a:r>
          </a:p>
          <a:p>
            <a:pPr lvl="1" algn="just" eaLnBrk="1" hangingPunct="1">
              <a:lnSpc>
                <a:spcPct val="110000"/>
              </a:lnSpc>
              <a:spcBef>
                <a:spcPts val="600"/>
              </a:spcBef>
            </a:pPr>
            <a:r>
              <a:rPr lang="en-US" altLang="en-US" sz="2000" dirty="0" smtClean="0"/>
              <a:t>Determine the setting of </a:t>
            </a:r>
            <a:r>
              <a:rPr lang="en-US" altLang="en-US" sz="2000" dirty="0" smtClean="0">
                <a:solidFill>
                  <a:srgbClr val="FF0000"/>
                </a:solidFill>
              </a:rPr>
              <a:t>control signals</a:t>
            </a:r>
            <a:r>
              <a:rPr lang="en-US" altLang="en-US" sz="2000" dirty="0" smtClean="0"/>
              <a:t> for register transfer</a:t>
            </a:r>
          </a:p>
          <a:p>
            <a:pPr marL="422041" indent="-422041" algn="just" eaLnBrk="1" hangingPunct="1">
              <a:lnSpc>
                <a:spcPct val="110000"/>
              </a:lnSpc>
              <a:spcBef>
                <a:spcPts val="1200"/>
              </a:spcBef>
              <a:buFont typeface="+mj-lt"/>
              <a:buAutoNum type="arabicPeriod"/>
            </a:pPr>
            <a:r>
              <a:rPr lang="en-US" altLang="en-US" sz="2400" dirty="0" smtClean="0"/>
              <a:t>Assemble the </a:t>
            </a:r>
            <a:r>
              <a:rPr lang="en-US" altLang="en-US" sz="2400" dirty="0" smtClean="0">
                <a:solidFill>
                  <a:srgbClr val="FF0000"/>
                </a:solidFill>
              </a:rPr>
              <a:t>control logic</a:t>
            </a:r>
            <a:endParaRPr lang="en-US" altLang="en-US" sz="1600" dirty="0">
              <a:solidFill>
                <a:srgbClr val="FF0000"/>
              </a:solidFill>
            </a:endParaRP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3</a:t>
            </a:fld>
            <a:endParaRPr lang="en-US" altLang="en-US"/>
          </a:p>
        </p:txBody>
      </p:sp>
    </p:spTree>
    <p:custDataLst>
      <p:tags r:id="rId1"/>
    </p:custDataLst>
    <p:extLst>
      <p:ext uri="{BB962C8B-B14F-4D97-AF65-F5344CB8AC3E}">
        <p14:creationId xmlns:p14="http://schemas.microsoft.com/office/powerpoint/2010/main" val="309934075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457200" y="132797"/>
            <a:ext cx="8229600" cy="1143000"/>
          </a:xfrm>
        </p:spPr>
        <p:txBody>
          <a:bodyPr/>
          <a:lstStyle/>
          <a:p>
            <a:r>
              <a:rPr lang="en-US" altLang="zh-CN" dirty="0"/>
              <a:t>Instruction Fetch</a:t>
            </a:r>
            <a:endParaRPr lang="en-AU" altLang="zh-CN" dirty="0">
              <a:ea typeface="宋体" panose="02010600030101010101" pitchFamily="2" charset="-122"/>
            </a:endParaRPr>
          </a:p>
        </p:txBody>
      </p:sp>
      <p:sp>
        <p:nvSpPr>
          <p:cNvPr id="2" name="Rectangle 1"/>
          <p:cNvSpPr/>
          <p:nvPr/>
        </p:nvSpPr>
        <p:spPr>
          <a:xfrm>
            <a:off x="457308" y="1447852"/>
            <a:ext cx="6504053" cy="1384995"/>
          </a:xfrm>
          <a:prstGeom prst="rect">
            <a:avLst/>
          </a:prstGeom>
        </p:spPr>
        <p:txBody>
          <a:bodyPr wrap="square">
            <a:spAutoFit/>
          </a:bodyPr>
          <a:lstStyle/>
          <a:p>
            <a:pPr eaLnBrk="1" hangingPunct="1"/>
            <a:r>
              <a:rPr lang="en-US" altLang="en-US" sz="2400" dirty="0"/>
              <a:t>For instruction fetching, we need …</a:t>
            </a:r>
          </a:p>
          <a:p>
            <a:pPr marL="342900" indent="-342900">
              <a:buFont typeface="Arial" panose="020B0604020202020204" pitchFamily="34" charset="0"/>
              <a:buChar char="•"/>
            </a:pPr>
            <a:r>
              <a:rPr lang="en-US" altLang="en-US" sz="2000" dirty="0"/>
              <a:t>Program Counter (PC) register</a:t>
            </a:r>
          </a:p>
          <a:p>
            <a:pPr marL="342900" indent="-342900">
              <a:buFont typeface="Arial" panose="020B0604020202020204" pitchFamily="34" charset="0"/>
              <a:buChar char="•"/>
            </a:pPr>
            <a:r>
              <a:rPr lang="en-US" altLang="en-US" sz="2000" dirty="0"/>
              <a:t>Instruction Memory</a:t>
            </a:r>
          </a:p>
          <a:p>
            <a:pPr marL="342900" indent="-342900">
              <a:buFont typeface="Arial" panose="020B0604020202020204" pitchFamily="34" charset="0"/>
              <a:buChar char="•"/>
            </a:pPr>
            <a:r>
              <a:rPr lang="en-US" altLang="en-US" sz="2000" dirty="0"/>
              <a:t>Adder for incrementing PC</a:t>
            </a:r>
          </a:p>
        </p:txBody>
      </p:sp>
      <p:pic>
        <p:nvPicPr>
          <p:cNvPr id="4" name="Picture 3"/>
          <p:cNvPicPr>
            <a:picLocks noChangeAspect="1"/>
          </p:cNvPicPr>
          <p:nvPr/>
        </p:nvPicPr>
        <p:blipFill>
          <a:blip r:embed="rId4"/>
          <a:stretch>
            <a:fillRect/>
          </a:stretch>
        </p:blipFill>
        <p:spPr>
          <a:xfrm>
            <a:off x="846960" y="3282345"/>
            <a:ext cx="7181850" cy="2219325"/>
          </a:xfrm>
          <a:prstGeom prst="rect">
            <a:avLst/>
          </a:prstGeom>
        </p:spPr>
      </p:pic>
      <p:sp>
        <p:nvSpPr>
          <p:cNvPr id="3" name="Slide Number Placeholder 2"/>
          <p:cNvSpPr>
            <a:spLocks noGrp="1"/>
          </p:cNvSpPr>
          <p:nvPr>
            <p:ph type="sldNum" sz="quarter" idx="12"/>
          </p:nvPr>
        </p:nvSpPr>
        <p:spPr/>
        <p:txBody>
          <a:bodyPr/>
          <a:lstStyle/>
          <a:p>
            <a:pPr>
              <a:defRPr/>
            </a:pPr>
            <a:fld id="{B954D4F5-FEF3-4342-8FEC-174F6878CD9A}" type="slidenum">
              <a:rPr lang="zh-CN" altLang="en-US" smtClean="0"/>
              <a:pPr>
                <a:defRPr/>
              </a:pPr>
              <a:t>30</a:t>
            </a:fld>
            <a:endParaRPr lang="en-US" altLang="en-US"/>
          </a:p>
        </p:txBody>
      </p:sp>
    </p:spTree>
    <p:custDataLst>
      <p:tags r:id="rId1"/>
    </p:custDataLst>
    <p:extLst>
      <p:ext uri="{BB962C8B-B14F-4D97-AF65-F5344CB8AC3E}">
        <p14:creationId xmlns:p14="http://schemas.microsoft.com/office/powerpoint/2010/main" val="2323885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57200" y="1150034"/>
            <a:ext cx="8229600" cy="2484940"/>
          </a:xfrm>
        </p:spPr>
        <p:txBody>
          <a:bodyPr vert="horz" wrap="square" lIns="58615" tIns="23446" rIns="58615" bIns="23446" numCol="1" anchor="t" anchorCtr="0" compatLnSpc="1">
            <a:prstTxWarp prst="textNoShape">
              <a:avLst/>
            </a:prstTxWarp>
            <a:spAutoFit/>
          </a:bodyPr>
          <a:lstStyle/>
          <a:p>
            <a:pPr eaLnBrk="1" hangingPunct="1"/>
            <a:r>
              <a:rPr lang="en-US" altLang="en-US" sz="2400" dirty="0" smtClean="0"/>
              <a:t>We can now assemble the </a:t>
            </a:r>
            <a:r>
              <a:rPr lang="en-US" altLang="en-US" sz="2400" dirty="0" err="1" smtClean="0"/>
              <a:t>datapath</a:t>
            </a:r>
            <a:r>
              <a:rPr lang="en-US" altLang="en-US" sz="2400" dirty="0" smtClean="0"/>
              <a:t> from its components</a:t>
            </a:r>
          </a:p>
          <a:p>
            <a:pPr eaLnBrk="1" hangingPunct="1"/>
            <a:r>
              <a:rPr lang="en-US" altLang="en-US" sz="2400" dirty="0" smtClean="0"/>
              <a:t>For instruction fetching, we need …</a:t>
            </a:r>
          </a:p>
          <a:p>
            <a:pPr lvl="1" eaLnBrk="1" hangingPunct="1"/>
            <a:r>
              <a:rPr lang="en-US" altLang="en-US" sz="2000" dirty="0" smtClean="0"/>
              <a:t>Program Counter (PC) register</a:t>
            </a:r>
          </a:p>
          <a:p>
            <a:pPr lvl="1" eaLnBrk="1" hangingPunct="1"/>
            <a:r>
              <a:rPr lang="en-US" altLang="en-US" sz="2000" dirty="0" smtClean="0"/>
              <a:t>Instruction Memory</a:t>
            </a:r>
          </a:p>
          <a:p>
            <a:pPr lvl="1" eaLnBrk="1" hangingPunct="1"/>
            <a:r>
              <a:rPr lang="en-US" altLang="en-US" sz="2000" dirty="0" smtClean="0"/>
              <a:t>Adder for incrementing PC</a:t>
            </a:r>
          </a:p>
          <a:p>
            <a:pPr eaLnBrk="1" hangingPunct="1"/>
            <a:endParaRPr lang="en-US" altLang="en-US" sz="2400" dirty="0" smtClean="0"/>
          </a:p>
        </p:txBody>
      </p:sp>
      <p:sp>
        <p:nvSpPr>
          <p:cNvPr id="29699" name="Rectangle 3"/>
          <p:cNvSpPr>
            <a:spLocks noGrp="1" noChangeArrowheads="1"/>
          </p:cNvSpPr>
          <p:nvPr>
            <p:ph type="title"/>
          </p:nvPr>
        </p:nvSpPr>
        <p:spPr>
          <a:xfrm>
            <a:off x="488950" y="-12453"/>
            <a:ext cx="8229600" cy="1143000"/>
          </a:xfrm>
        </p:spPr>
        <p:txBody>
          <a:bodyPr/>
          <a:lstStyle/>
          <a:p>
            <a:pPr eaLnBrk="1" hangingPunct="1"/>
            <a:r>
              <a:rPr lang="en-US" altLang="en-US" sz="4000" dirty="0" smtClean="0"/>
              <a:t>Instruction Fetching Datapath</a:t>
            </a:r>
          </a:p>
        </p:txBody>
      </p:sp>
      <p:sp>
        <p:nvSpPr>
          <p:cNvPr id="847876" name="Rectangle 4"/>
          <p:cNvSpPr>
            <a:spLocks noChangeArrowheads="1"/>
          </p:cNvSpPr>
          <p:nvPr/>
        </p:nvSpPr>
        <p:spPr bwMode="auto">
          <a:xfrm>
            <a:off x="2843213" y="3682515"/>
            <a:ext cx="2844800" cy="92333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buSzPct val="100000"/>
              <a:buFont typeface="Wingdings" pitchFamily="2" charset="2"/>
              <a:buNone/>
            </a:pPr>
            <a:r>
              <a:rPr lang="en-US" altLang="en-US"/>
              <a:t>The least significant 2 bits of the PC are </a:t>
            </a:r>
            <a:r>
              <a:rPr lang="en-US" altLang="en-US">
                <a:solidFill>
                  <a:srgbClr val="FF0000"/>
                </a:solidFill>
              </a:rPr>
              <a:t>‘00’</a:t>
            </a:r>
            <a:r>
              <a:rPr lang="en-US" altLang="en-US"/>
              <a:t> since PC is a </a:t>
            </a:r>
            <a:r>
              <a:rPr lang="en-US" altLang="en-US">
                <a:solidFill>
                  <a:srgbClr val="FF0000"/>
                </a:solidFill>
              </a:rPr>
              <a:t>multiple of 4</a:t>
            </a:r>
          </a:p>
        </p:txBody>
      </p:sp>
      <p:sp>
        <p:nvSpPr>
          <p:cNvPr id="847877" name="Rectangle 5"/>
          <p:cNvSpPr>
            <a:spLocks noChangeArrowheads="1"/>
          </p:cNvSpPr>
          <p:nvPr/>
        </p:nvSpPr>
        <p:spPr bwMode="auto">
          <a:xfrm>
            <a:off x="3527425" y="4892923"/>
            <a:ext cx="2152650" cy="92333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dirty="0"/>
              <a:t>Datapath does not handle branch or jump instructions</a:t>
            </a:r>
          </a:p>
        </p:txBody>
      </p:sp>
      <p:grpSp>
        <p:nvGrpSpPr>
          <p:cNvPr id="29702" name="Group 8"/>
          <p:cNvGrpSpPr>
            <a:grpSpLocks/>
          </p:cNvGrpSpPr>
          <p:nvPr/>
        </p:nvGrpSpPr>
        <p:grpSpPr bwMode="auto">
          <a:xfrm>
            <a:off x="731838" y="3682512"/>
            <a:ext cx="2446337" cy="2110154"/>
            <a:chOff x="731838" y="3703638"/>
            <a:chExt cx="2446337" cy="2286000"/>
          </a:xfrm>
        </p:grpSpPr>
        <p:grpSp>
          <p:nvGrpSpPr>
            <p:cNvPr id="29732" name="Group 7"/>
            <p:cNvGrpSpPr>
              <a:grpSpLocks/>
            </p:cNvGrpSpPr>
            <p:nvPr/>
          </p:nvGrpSpPr>
          <p:grpSpPr bwMode="auto">
            <a:xfrm>
              <a:off x="731838" y="3703638"/>
              <a:ext cx="2446337" cy="2286000"/>
              <a:chOff x="499" y="2333"/>
              <a:chExt cx="1670" cy="1440"/>
            </a:xfrm>
          </p:grpSpPr>
          <p:sp>
            <p:nvSpPr>
              <p:cNvPr id="29737" name="Text Box 8"/>
              <p:cNvSpPr txBox="1">
                <a:spLocks noChangeArrowheads="1"/>
              </p:cNvSpPr>
              <p:nvPr/>
            </p:nvSpPr>
            <p:spPr bwMode="auto">
              <a:xfrm rot="-5400000">
                <a:off x="528" y="3284"/>
                <a:ext cx="519"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29738" name="Freeform 9"/>
              <p:cNvSpPr>
                <a:spLocks/>
              </p:cNvSpPr>
              <p:nvPr/>
            </p:nvSpPr>
            <p:spPr bwMode="auto">
              <a:xfrm>
                <a:off x="527" y="2333"/>
                <a:ext cx="1095" cy="1008"/>
              </a:xfrm>
              <a:custGeom>
                <a:avLst/>
                <a:gdLst>
                  <a:gd name="T0" fmla="*/ 980 w 1095"/>
                  <a:gd name="T1" fmla="*/ 374 h 1008"/>
                  <a:gd name="T2" fmla="*/ 1095 w 1095"/>
                  <a:gd name="T3" fmla="*/ 374 h 1008"/>
                  <a:gd name="T4" fmla="*/ 1095 w 1095"/>
                  <a:gd name="T5" fmla="*/ 0 h 1008"/>
                  <a:gd name="T6" fmla="*/ 0 w 1095"/>
                  <a:gd name="T7" fmla="*/ 0 h 1008"/>
                  <a:gd name="T8" fmla="*/ 0 w 1095"/>
                  <a:gd name="T9" fmla="*/ 1008 h 1008"/>
                  <a:gd name="T10" fmla="*/ 202 w 1095"/>
                  <a:gd name="T11" fmla="*/ 1008 h 1008"/>
                  <a:gd name="T12" fmla="*/ 0 60000 65536"/>
                  <a:gd name="T13" fmla="*/ 0 60000 65536"/>
                  <a:gd name="T14" fmla="*/ 0 60000 65536"/>
                  <a:gd name="T15" fmla="*/ 0 60000 65536"/>
                  <a:gd name="T16" fmla="*/ 0 60000 65536"/>
                  <a:gd name="T17" fmla="*/ 0 60000 65536"/>
                  <a:gd name="T18" fmla="*/ 0 w 1095"/>
                  <a:gd name="T19" fmla="*/ 0 h 1008"/>
                  <a:gd name="T20" fmla="*/ 1095 w 1095"/>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1095" h="1008">
                    <a:moveTo>
                      <a:pt x="980" y="374"/>
                    </a:moveTo>
                    <a:lnTo>
                      <a:pt x="1095" y="374"/>
                    </a:lnTo>
                    <a:lnTo>
                      <a:pt x="1095" y="0"/>
                    </a:lnTo>
                    <a:lnTo>
                      <a:pt x="0" y="0"/>
                    </a:lnTo>
                    <a:lnTo>
                      <a:pt x="0" y="1008"/>
                    </a:lnTo>
                    <a:lnTo>
                      <a:pt x="202" y="100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9739" name="Freeform 10"/>
              <p:cNvSpPr>
                <a:spLocks/>
              </p:cNvSpPr>
              <p:nvPr/>
            </p:nvSpPr>
            <p:spPr bwMode="auto">
              <a:xfrm>
                <a:off x="959" y="2880"/>
                <a:ext cx="260" cy="461"/>
              </a:xfrm>
              <a:custGeom>
                <a:avLst/>
                <a:gdLst>
                  <a:gd name="T0" fmla="*/ 0 w 231"/>
                  <a:gd name="T1" fmla="*/ 461 h 461"/>
                  <a:gd name="T2" fmla="*/ 0 w 231"/>
                  <a:gd name="T3" fmla="*/ 0 h 461"/>
                  <a:gd name="T4" fmla="*/ 595 w 231"/>
                  <a:gd name="T5" fmla="*/ 0 h 461"/>
                  <a:gd name="T6" fmla="*/ 0 60000 65536"/>
                  <a:gd name="T7" fmla="*/ 0 60000 65536"/>
                  <a:gd name="T8" fmla="*/ 0 60000 65536"/>
                  <a:gd name="T9" fmla="*/ 0 w 231"/>
                  <a:gd name="T10" fmla="*/ 0 h 461"/>
                  <a:gd name="T11" fmla="*/ 231 w 231"/>
                  <a:gd name="T12" fmla="*/ 461 h 461"/>
                </a:gdLst>
                <a:ahLst/>
                <a:cxnLst>
                  <a:cxn ang="T6">
                    <a:pos x="T0" y="T1"/>
                  </a:cxn>
                  <a:cxn ang="T7">
                    <a:pos x="T2" y="T3"/>
                  </a:cxn>
                  <a:cxn ang="T8">
                    <a:pos x="T4" y="T5"/>
                  </a:cxn>
                </a:cxnLst>
                <a:rect l="T9" t="T10" r="T11" b="T12"/>
                <a:pathLst>
                  <a:path w="231" h="461">
                    <a:moveTo>
                      <a:pt x="0" y="461"/>
                    </a:moveTo>
                    <a:lnTo>
                      <a:pt x="0" y="0"/>
                    </a:lnTo>
                    <a:lnTo>
                      <a:pt x="231" y="0"/>
                    </a:lnTo>
                  </a:path>
                </a:pathLst>
              </a:custGeom>
              <a:noFill/>
              <a:ln w="5715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9740" name="Rectangle 11"/>
              <p:cNvSpPr>
                <a:spLocks noChangeArrowheads="1"/>
              </p:cNvSpPr>
              <p:nvPr/>
            </p:nvSpPr>
            <p:spPr bwMode="auto">
              <a:xfrm>
                <a:off x="1940" y="3053"/>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9741" name="Rectangle 12"/>
              <p:cNvSpPr>
                <a:spLocks noChangeArrowheads="1"/>
              </p:cNvSpPr>
              <p:nvPr/>
            </p:nvSpPr>
            <p:spPr bwMode="auto">
              <a:xfrm>
                <a:off x="1219" y="3053"/>
                <a:ext cx="691" cy="720"/>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9742" name="Text Box 13"/>
              <p:cNvSpPr txBox="1">
                <a:spLocks noChangeArrowheads="1"/>
              </p:cNvSpPr>
              <p:nvPr/>
            </p:nvSpPr>
            <p:spPr bwMode="auto">
              <a:xfrm>
                <a:off x="1276" y="3254"/>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29743" name="Line 14"/>
              <p:cNvSpPr>
                <a:spLocks noChangeShapeType="1"/>
              </p:cNvSpPr>
              <p:nvPr/>
            </p:nvSpPr>
            <p:spPr bwMode="auto">
              <a:xfrm>
                <a:off x="844" y="3341"/>
                <a:ext cx="375"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4" name="Text Box 15"/>
              <p:cNvSpPr txBox="1">
                <a:spLocks noChangeArrowheads="1"/>
              </p:cNvSpPr>
              <p:nvPr/>
            </p:nvSpPr>
            <p:spPr bwMode="auto">
              <a:xfrm>
                <a:off x="1334" y="3110"/>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dirty="0"/>
                  <a:t>Instruction</a:t>
                </a:r>
              </a:p>
            </p:txBody>
          </p:sp>
          <p:sp>
            <p:nvSpPr>
              <p:cNvPr id="29745" name="Text Box 16"/>
              <p:cNvSpPr txBox="1">
                <a:spLocks noChangeArrowheads="1"/>
              </p:cNvSpPr>
              <p:nvPr/>
            </p:nvSpPr>
            <p:spPr bwMode="auto">
              <a:xfrm>
                <a:off x="1305" y="3456"/>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29746" name="Line 17"/>
              <p:cNvSpPr>
                <a:spLocks noChangeShapeType="1"/>
              </p:cNvSpPr>
              <p:nvPr/>
            </p:nvSpPr>
            <p:spPr bwMode="auto">
              <a:xfrm>
                <a:off x="1910" y="3197"/>
                <a:ext cx="259"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7" name="Line 18"/>
              <p:cNvSpPr>
                <a:spLocks noChangeShapeType="1"/>
              </p:cNvSpPr>
              <p:nvPr/>
            </p:nvSpPr>
            <p:spPr bwMode="auto">
              <a:xfrm flipH="1">
                <a:off x="1968" y="3168"/>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48" name="Rectangle 19"/>
              <p:cNvSpPr>
                <a:spLocks noChangeArrowheads="1"/>
              </p:cNvSpPr>
              <p:nvPr/>
            </p:nvSpPr>
            <p:spPr bwMode="auto">
              <a:xfrm>
                <a:off x="1017" y="319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9749" name="Line 20"/>
              <p:cNvSpPr>
                <a:spLocks noChangeShapeType="1"/>
              </p:cNvSpPr>
              <p:nvPr/>
            </p:nvSpPr>
            <p:spPr bwMode="auto">
              <a:xfrm flipH="1">
                <a:off x="1045" y="331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50" name="Rectangle 21"/>
              <p:cNvSpPr>
                <a:spLocks noChangeArrowheads="1"/>
              </p:cNvSpPr>
              <p:nvPr/>
            </p:nvSpPr>
            <p:spPr bwMode="auto">
              <a:xfrm>
                <a:off x="557" y="279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9751" name="Line 22"/>
              <p:cNvSpPr>
                <a:spLocks noChangeShapeType="1"/>
              </p:cNvSpPr>
              <p:nvPr/>
            </p:nvSpPr>
            <p:spPr bwMode="auto">
              <a:xfrm flipH="1">
                <a:off x="499" y="2851"/>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52" name="Line 23"/>
              <p:cNvSpPr>
                <a:spLocks noChangeShapeType="1"/>
              </p:cNvSpPr>
              <p:nvPr/>
            </p:nvSpPr>
            <p:spPr bwMode="auto">
              <a:xfrm>
                <a:off x="1017" y="2534"/>
                <a:ext cx="201"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53" name="Rectangle 24"/>
              <p:cNvSpPr>
                <a:spLocks noChangeArrowheads="1"/>
              </p:cNvSpPr>
              <p:nvPr/>
            </p:nvSpPr>
            <p:spPr bwMode="auto">
              <a:xfrm>
                <a:off x="1017" y="273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9754" name="Line 25"/>
              <p:cNvSpPr>
                <a:spLocks noChangeShapeType="1"/>
              </p:cNvSpPr>
              <p:nvPr/>
            </p:nvSpPr>
            <p:spPr bwMode="auto">
              <a:xfrm flipH="1">
                <a:off x="1045" y="2851"/>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55" name="Text Box 26"/>
              <p:cNvSpPr txBox="1">
                <a:spLocks noChangeArrowheads="1"/>
              </p:cNvSpPr>
              <p:nvPr/>
            </p:nvSpPr>
            <p:spPr bwMode="auto">
              <a:xfrm>
                <a:off x="931" y="2448"/>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108" b="1"/>
                  <a:t>4</a:t>
                </a:r>
              </a:p>
            </p:txBody>
          </p:sp>
          <p:grpSp>
            <p:nvGrpSpPr>
              <p:cNvPr id="29756" name="Group 27"/>
              <p:cNvGrpSpPr>
                <a:grpSpLocks/>
              </p:cNvGrpSpPr>
              <p:nvPr/>
            </p:nvGrpSpPr>
            <p:grpSpPr bwMode="auto">
              <a:xfrm>
                <a:off x="1219" y="2449"/>
                <a:ext cx="288" cy="518"/>
                <a:chOff x="1449" y="2563"/>
                <a:chExt cx="288" cy="518"/>
              </a:xfrm>
            </p:grpSpPr>
            <p:sp>
              <p:nvSpPr>
                <p:cNvPr id="29758" name="Freeform 28"/>
                <p:cNvSpPr>
                  <a:spLocks/>
                </p:cNvSpPr>
                <p:nvPr/>
              </p:nvSpPr>
              <p:spPr bwMode="auto">
                <a:xfrm rot="-5400000">
                  <a:off x="1334" y="2678"/>
                  <a:ext cx="518" cy="288"/>
                </a:xfrm>
                <a:custGeom>
                  <a:avLst/>
                  <a:gdLst>
                    <a:gd name="T0" fmla="*/ 0 w 768"/>
                    <a:gd name="T1" fmla="*/ 0 h 288"/>
                    <a:gd name="T2" fmla="*/ 6 w 768"/>
                    <a:gd name="T3" fmla="*/ 288 h 288"/>
                    <a:gd name="T4" fmla="*/ 27 w 768"/>
                    <a:gd name="T5" fmla="*/ 288 h 288"/>
                    <a:gd name="T6" fmla="*/ 33 w 768"/>
                    <a:gd name="T7" fmla="*/ 0 h 288"/>
                    <a:gd name="T8" fmla="*/ 20 w 768"/>
                    <a:gd name="T9" fmla="*/ 0 h 288"/>
                    <a:gd name="T10" fmla="*/ 16 w 768"/>
                    <a:gd name="T11" fmla="*/ 96 h 288"/>
                    <a:gd name="T12" fmla="*/ 12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29759" name="Rectangle 29"/>
                <p:cNvSpPr>
                  <a:spLocks noChangeArrowheads="1"/>
                </p:cNvSpPr>
                <p:nvPr/>
              </p:nvSpPr>
              <p:spPr bwMode="auto">
                <a:xfrm>
                  <a:off x="1497" y="2646"/>
                  <a:ext cx="24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dirty="0"/>
                    <a:t>A</a:t>
                  </a:r>
                </a:p>
                <a:p>
                  <a:pPr algn="ctr">
                    <a:lnSpc>
                      <a:spcPct val="80000"/>
                    </a:lnSpc>
                  </a:pPr>
                  <a:r>
                    <a:rPr lang="en-US" altLang="en-US" sz="1292" dirty="0"/>
                    <a:t>d</a:t>
                  </a:r>
                </a:p>
                <a:p>
                  <a:pPr algn="ctr">
                    <a:lnSpc>
                      <a:spcPct val="80000"/>
                    </a:lnSpc>
                  </a:pPr>
                  <a:r>
                    <a:rPr lang="en-US" altLang="en-US" sz="1292" dirty="0"/>
                    <a:t>d</a:t>
                  </a:r>
                </a:p>
              </p:txBody>
            </p:sp>
          </p:grpSp>
          <p:sp>
            <p:nvSpPr>
              <p:cNvPr id="29757" name="Rectangle 30"/>
              <p:cNvSpPr>
                <a:spLocks noChangeArrowheads="1"/>
              </p:cNvSpPr>
              <p:nvPr/>
            </p:nvSpPr>
            <p:spPr bwMode="auto">
              <a:xfrm>
                <a:off x="585" y="2390"/>
                <a:ext cx="31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b="1"/>
                  <a:t>next PC</a:t>
                </a:r>
              </a:p>
            </p:txBody>
          </p:sp>
        </p:grpSp>
        <p:grpSp>
          <p:nvGrpSpPr>
            <p:cNvPr id="29733" name="Group 7"/>
            <p:cNvGrpSpPr>
              <a:grpSpLocks/>
            </p:cNvGrpSpPr>
            <p:nvPr/>
          </p:nvGrpSpPr>
          <p:grpSpPr bwMode="auto">
            <a:xfrm>
              <a:off x="731838" y="5662910"/>
              <a:ext cx="463657" cy="208893"/>
              <a:chOff x="731838" y="5667327"/>
              <a:chExt cx="463657" cy="208893"/>
            </a:xfrm>
          </p:grpSpPr>
          <p:sp>
            <p:nvSpPr>
              <p:cNvPr id="3" name="Isosceles Triangle 2"/>
              <p:cNvSpPr/>
              <p:nvPr/>
            </p:nvSpPr>
            <p:spPr>
              <a:xfrm>
                <a:off x="1112838" y="5667030"/>
                <a:ext cx="82550" cy="49212"/>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6" name="Freeform 5"/>
              <p:cNvSpPr/>
              <p:nvPr/>
            </p:nvSpPr>
            <p:spPr>
              <a:xfrm>
                <a:off x="984250" y="5716242"/>
                <a:ext cx="169863" cy="77788"/>
              </a:xfrm>
              <a:custGeom>
                <a:avLst/>
                <a:gdLst>
                  <a:gd name="connsiteX0" fmla="*/ 234121 w 234121"/>
                  <a:gd name="connsiteY0" fmla="*/ 0 h 154609"/>
                  <a:gd name="connsiteX1" fmla="*/ 234121 w 234121"/>
                  <a:gd name="connsiteY1" fmla="*/ 154609 h 154609"/>
                  <a:gd name="connsiteX2" fmla="*/ 0 w 234121"/>
                  <a:gd name="connsiteY2" fmla="*/ 154609 h 154609"/>
                </a:gdLst>
                <a:ahLst/>
                <a:cxnLst>
                  <a:cxn ang="0">
                    <a:pos x="connsiteX0" y="connsiteY0"/>
                  </a:cxn>
                  <a:cxn ang="0">
                    <a:pos x="connsiteX1" y="connsiteY1"/>
                  </a:cxn>
                  <a:cxn ang="0">
                    <a:pos x="connsiteX2" y="connsiteY2"/>
                  </a:cxn>
                </a:cxnLst>
                <a:rect l="l" t="t" r="r" b="b"/>
                <a:pathLst>
                  <a:path w="234121" h="154609">
                    <a:moveTo>
                      <a:pt x="234121" y="0"/>
                    </a:moveTo>
                    <a:lnTo>
                      <a:pt x="234121" y="154609"/>
                    </a:lnTo>
                    <a:lnTo>
                      <a:pt x="0" y="154609"/>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29736" name="TextBox 6"/>
              <p:cNvSpPr txBox="1">
                <a:spLocks noChangeArrowheads="1"/>
              </p:cNvSpPr>
              <p:nvPr/>
            </p:nvSpPr>
            <p:spPr bwMode="auto">
              <a:xfrm>
                <a:off x="731838" y="5691958"/>
                <a:ext cx="251958" cy="1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grpSp>
      </p:grpSp>
      <p:grpSp>
        <p:nvGrpSpPr>
          <p:cNvPr id="5" name="Group 4"/>
          <p:cNvGrpSpPr>
            <a:grpSpLocks/>
          </p:cNvGrpSpPr>
          <p:nvPr/>
        </p:nvGrpSpPr>
        <p:grpSpPr bwMode="auto">
          <a:xfrm>
            <a:off x="5922965" y="2778369"/>
            <a:ext cx="2447925" cy="3014297"/>
            <a:chOff x="5922856" y="2724390"/>
            <a:chExt cx="2448032" cy="3265248"/>
          </a:xfrm>
        </p:grpSpPr>
        <p:sp>
          <p:nvSpPr>
            <p:cNvPr id="29705" name="Rectangle 6"/>
            <p:cNvSpPr>
              <a:spLocks noChangeArrowheads="1"/>
            </p:cNvSpPr>
            <p:nvPr/>
          </p:nvSpPr>
          <p:spPr bwMode="auto">
            <a:xfrm>
              <a:off x="5940425" y="2724390"/>
              <a:ext cx="2112963" cy="100020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buSzPct val="100000"/>
                <a:buFont typeface="Wingdings" pitchFamily="2" charset="2"/>
                <a:buNone/>
              </a:pPr>
              <a:r>
                <a:rPr lang="en-US" altLang="en-US" dirty="0"/>
                <a:t>Improved </a:t>
              </a:r>
              <a:r>
                <a:rPr lang="en-US" altLang="en-US" dirty="0" err="1"/>
                <a:t>datapath</a:t>
              </a:r>
              <a:r>
                <a:rPr lang="en-US" altLang="en-US" dirty="0"/>
                <a:t> increments </a:t>
              </a:r>
              <a:r>
                <a:rPr lang="en-US" altLang="en-US" dirty="0">
                  <a:solidFill>
                    <a:srgbClr val="FF0000"/>
                  </a:solidFill>
                </a:rPr>
                <a:t>upper 30 bits</a:t>
              </a:r>
              <a:r>
                <a:rPr lang="en-US" altLang="en-US" dirty="0"/>
                <a:t> of PC </a:t>
              </a:r>
              <a:r>
                <a:rPr lang="en-US" altLang="en-US" dirty="0">
                  <a:solidFill>
                    <a:srgbClr val="FF0000"/>
                  </a:solidFill>
                </a:rPr>
                <a:t>by 1</a:t>
              </a:r>
            </a:p>
          </p:txBody>
        </p:sp>
        <p:grpSp>
          <p:nvGrpSpPr>
            <p:cNvPr id="29706" name="Group 56"/>
            <p:cNvGrpSpPr>
              <a:grpSpLocks/>
            </p:cNvGrpSpPr>
            <p:nvPr/>
          </p:nvGrpSpPr>
          <p:grpSpPr bwMode="auto">
            <a:xfrm>
              <a:off x="5922963" y="3840163"/>
              <a:ext cx="2447925" cy="2149475"/>
              <a:chOff x="3731" y="2419"/>
              <a:chExt cx="1542" cy="1354"/>
            </a:xfrm>
          </p:grpSpPr>
          <p:sp>
            <p:nvSpPr>
              <p:cNvPr id="29710" name="Rectangle 33"/>
              <p:cNvSpPr>
                <a:spLocks noChangeArrowheads="1"/>
              </p:cNvSpPr>
              <p:nvPr/>
            </p:nvSpPr>
            <p:spPr bwMode="auto">
              <a:xfrm>
                <a:off x="5062" y="3053"/>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9711" name="Rectangle 34"/>
              <p:cNvSpPr>
                <a:spLocks noChangeArrowheads="1"/>
              </p:cNvSpPr>
              <p:nvPr/>
            </p:nvSpPr>
            <p:spPr bwMode="auto">
              <a:xfrm>
                <a:off x="4396" y="3053"/>
                <a:ext cx="638" cy="720"/>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9712" name="Text Box 35"/>
              <p:cNvSpPr txBox="1">
                <a:spLocks noChangeArrowheads="1"/>
              </p:cNvSpPr>
              <p:nvPr/>
            </p:nvSpPr>
            <p:spPr bwMode="auto">
              <a:xfrm>
                <a:off x="4448" y="3254"/>
                <a:ext cx="3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29713" name="Line 36"/>
              <p:cNvSpPr>
                <a:spLocks noChangeShapeType="1"/>
              </p:cNvSpPr>
              <p:nvPr/>
            </p:nvSpPr>
            <p:spPr bwMode="auto">
              <a:xfrm>
                <a:off x="4050" y="3341"/>
                <a:ext cx="346"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14" name="Text Box 37"/>
              <p:cNvSpPr txBox="1">
                <a:spLocks noChangeArrowheads="1"/>
              </p:cNvSpPr>
              <p:nvPr/>
            </p:nvSpPr>
            <p:spPr bwMode="auto">
              <a:xfrm>
                <a:off x="4502" y="3110"/>
                <a:ext cx="5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29715" name="Text Box 38"/>
              <p:cNvSpPr txBox="1">
                <a:spLocks noChangeArrowheads="1"/>
              </p:cNvSpPr>
              <p:nvPr/>
            </p:nvSpPr>
            <p:spPr bwMode="auto">
              <a:xfrm>
                <a:off x="4475" y="3456"/>
                <a:ext cx="5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29716" name="Line 39"/>
              <p:cNvSpPr>
                <a:spLocks noChangeShapeType="1"/>
              </p:cNvSpPr>
              <p:nvPr/>
            </p:nvSpPr>
            <p:spPr bwMode="auto">
              <a:xfrm>
                <a:off x="5034" y="3197"/>
                <a:ext cx="239"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17" name="Line 40"/>
              <p:cNvSpPr>
                <a:spLocks noChangeShapeType="1"/>
              </p:cNvSpPr>
              <p:nvPr/>
            </p:nvSpPr>
            <p:spPr bwMode="auto">
              <a:xfrm flipH="1">
                <a:off x="5087" y="3168"/>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18" name="Rectangle 41"/>
              <p:cNvSpPr>
                <a:spLocks noChangeArrowheads="1"/>
              </p:cNvSpPr>
              <p:nvPr/>
            </p:nvSpPr>
            <p:spPr bwMode="auto">
              <a:xfrm>
                <a:off x="4209" y="3198"/>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9719" name="Line 42"/>
              <p:cNvSpPr>
                <a:spLocks noChangeShapeType="1"/>
              </p:cNvSpPr>
              <p:nvPr/>
            </p:nvSpPr>
            <p:spPr bwMode="auto">
              <a:xfrm flipH="1">
                <a:off x="4235" y="3313"/>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20" name="Rectangle 43"/>
              <p:cNvSpPr>
                <a:spLocks noChangeArrowheads="1"/>
              </p:cNvSpPr>
              <p:nvPr/>
            </p:nvSpPr>
            <p:spPr bwMode="auto">
              <a:xfrm>
                <a:off x="3785" y="2794"/>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29721" name="Line 44"/>
              <p:cNvSpPr>
                <a:spLocks noChangeShapeType="1"/>
              </p:cNvSpPr>
              <p:nvPr/>
            </p:nvSpPr>
            <p:spPr bwMode="auto">
              <a:xfrm flipH="1">
                <a:off x="3731" y="2851"/>
                <a:ext cx="53"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9722" name="Group 45"/>
              <p:cNvGrpSpPr>
                <a:grpSpLocks/>
              </p:cNvGrpSpPr>
              <p:nvPr/>
            </p:nvGrpSpPr>
            <p:grpSpPr bwMode="auto">
              <a:xfrm>
                <a:off x="3943" y="3082"/>
                <a:ext cx="107" cy="518"/>
                <a:chOff x="2572" y="3082"/>
                <a:chExt cx="115" cy="518"/>
              </a:xfrm>
            </p:grpSpPr>
            <p:sp>
              <p:nvSpPr>
                <p:cNvPr id="29730" name="Text Box 46"/>
                <p:cNvSpPr txBox="1">
                  <a:spLocks noChangeArrowheads="1"/>
                </p:cNvSpPr>
                <p:nvPr/>
              </p:nvSpPr>
              <p:spPr bwMode="auto">
                <a:xfrm rot="-5400000">
                  <a:off x="2413" y="3327"/>
                  <a:ext cx="433" cy="114"/>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PC</a:t>
                  </a:r>
                </a:p>
              </p:txBody>
            </p:sp>
            <p:sp>
              <p:nvSpPr>
                <p:cNvPr id="29731" name="Text Box 47"/>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t>00</a:t>
                  </a:r>
                </a:p>
              </p:txBody>
            </p:sp>
          </p:grpSp>
          <p:sp>
            <p:nvSpPr>
              <p:cNvPr id="29723" name="Line 48"/>
              <p:cNvSpPr>
                <a:spLocks noChangeShapeType="1"/>
              </p:cNvSpPr>
              <p:nvPr/>
            </p:nvSpPr>
            <p:spPr bwMode="auto">
              <a:xfrm flipV="1">
                <a:off x="4130" y="2880"/>
                <a:ext cx="0" cy="461"/>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24" name="Rectangle 49"/>
              <p:cNvSpPr>
                <a:spLocks noChangeArrowheads="1"/>
              </p:cNvSpPr>
              <p:nvPr/>
            </p:nvSpPr>
            <p:spPr bwMode="auto">
              <a:xfrm>
                <a:off x="4023" y="2650"/>
                <a:ext cx="213"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29725" name="Rectangle 50"/>
              <p:cNvSpPr>
                <a:spLocks noChangeArrowheads="1"/>
              </p:cNvSpPr>
              <p:nvPr/>
            </p:nvSpPr>
            <p:spPr bwMode="auto">
              <a:xfrm>
                <a:off x="4158" y="2995"/>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29726" name="Line 51"/>
              <p:cNvSpPr>
                <a:spLocks noChangeShapeType="1"/>
              </p:cNvSpPr>
              <p:nvPr/>
            </p:nvSpPr>
            <p:spPr bwMode="auto">
              <a:xfrm flipH="1">
                <a:off x="4104" y="3052"/>
                <a:ext cx="53"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27" name="Freeform 52"/>
              <p:cNvSpPr>
                <a:spLocks/>
              </p:cNvSpPr>
              <p:nvPr/>
            </p:nvSpPr>
            <p:spPr bwMode="auto">
              <a:xfrm>
                <a:off x="3757" y="2563"/>
                <a:ext cx="373" cy="778"/>
              </a:xfrm>
              <a:custGeom>
                <a:avLst/>
                <a:gdLst>
                  <a:gd name="T0" fmla="*/ 213 w 404"/>
                  <a:gd name="T1" fmla="*/ 87 h 778"/>
                  <a:gd name="T2" fmla="*/ 213 w 404"/>
                  <a:gd name="T3" fmla="*/ 0 h 778"/>
                  <a:gd name="T4" fmla="*/ 0 w 404"/>
                  <a:gd name="T5" fmla="*/ 0 h 778"/>
                  <a:gd name="T6" fmla="*/ 0 w 404"/>
                  <a:gd name="T7" fmla="*/ 778 h 778"/>
                  <a:gd name="T8" fmla="*/ 107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9728" name="Text Box 53"/>
              <p:cNvSpPr txBox="1">
                <a:spLocks noChangeArrowheads="1"/>
              </p:cNvSpPr>
              <p:nvPr/>
            </p:nvSpPr>
            <p:spPr bwMode="auto">
              <a:xfrm>
                <a:off x="4342" y="2505"/>
                <a:ext cx="806"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dirty="0">
                    <a:solidFill>
                      <a:srgbClr val="FF0000"/>
                    </a:solidFill>
                  </a:rPr>
                  <a:t>Improved</a:t>
                </a:r>
              </a:p>
              <a:p>
                <a:pPr algn="ctr"/>
                <a:r>
                  <a:rPr lang="en-US" altLang="en-US" b="1" dirty="0">
                    <a:solidFill>
                      <a:srgbClr val="FF0000"/>
                    </a:solidFill>
                  </a:rPr>
                  <a:t>Datapath</a:t>
                </a:r>
              </a:p>
            </p:txBody>
          </p:sp>
          <p:sp>
            <p:nvSpPr>
              <p:cNvPr id="29729" name="Rectangle 54"/>
              <p:cNvSpPr>
                <a:spLocks noChangeArrowheads="1"/>
              </p:cNvSpPr>
              <p:nvPr/>
            </p:nvSpPr>
            <p:spPr bwMode="auto">
              <a:xfrm>
                <a:off x="3784" y="2419"/>
                <a:ext cx="29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b="1"/>
                  <a:t>next PC</a:t>
                </a:r>
              </a:p>
            </p:txBody>
          </p:sp>
        </p:grpSp>
        <p:sp>
          <p:nvSpPr>
            <p:cNvPr id="61" name="Isosceles Triangle 60"/>
            <p:cNvSpPr/>
            <p:nvPr/>
          </p:nvSpPr>
          <p:spPr>
            <a:xfrm>
              <a:off x="6303873" y="5662637"/>
              <a:ext cx="82554" cy="4920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62" name="Freeform 61"/>
            <p:cNvSpPr/>
            <p:nvPr/>
          </p:nvSpPr>
          <p:spPr>
            <a:xfrm>
              <a:off x="6175279" y="5711845"/>
              <a:ext cx="169870" cy="77782"/>
            </a:xfrm>
            <a:custGeom>
              <a:avLst/>
              <a:gdLst>
                <a:gd name="connsiteX0" fmla="*/ 234121 w 234121"/>
                <a:gd name="connsiteY0" fmla="*/ 0 h 154609"/>
                <a:gd name="connsiteX1" fmla="*/ 234121 w 234121"/>
                <a:gd name="connsiteY1" fmla="*/ 154609 h 154609"/>
                <a:gd name="connsiteX2" fmla="*/ 0 w 234121"/>
                <a:gd name="connsiteY2" fmla="*/ 154609 h 154609"/>
              </a:gdLst>
              <a:ahLst/>
              <a:cxnLst>
                <a:cxn ang="0">
                  <a:pos x="connsiteX0" y="connsiteY0"/>
                </a:cxn>
                <a:cxn ang="0">
                  <a:pos x="connsiteX1" y="connsiteY1"/>
                </a:cxn>
                <a:cxn ang="0">
                  <a:pos x="connsiteX2" y="connsiteY2"/>
                </a:cxn>
              </a:cxnLst>
              <a:rect l="l" t="t" r="r" b="b"/>
              <a:pathLst>
                <a:path w="234121" h="154609">
                  <a:moveTo>
                    <a:pt x="234121" y="0"/>
                  </a:moveTo>
                  <a:lnTo>
                    <a:pt x="234121" y="154609"/>
                  </a:lnTo>
                  <a:lnTo>
                    <a:pt x="0" y="154609"/>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29709" name="TextBox 62"/>
            <p:cNvSpPr txBox="1">
              <a:spLocks noChangeArrowheads="1"/>
            </p:cNvSpPr>
            <p:nvPr/>
          </p:nvSpPr>
          <p:spPr bwMode="auto">
            <a:xfrm>
              <a:off x="5922856" y="5687053"/>
              <a:ext cx="251958" cy="1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grpSp>
      <p:sp>
        <p:nvSpPr>
          <p:cNvPr id="847927" name="Text Box 55"/>
          <p:cNvSpPr txBox="1">
            <a:spLocks noChangeArrowheads="1"/>
          </p:cNvSpPr>
          <p:nvPr/>
        </p:nvSpPr>
        <p:spPr bwMode="auto">
          <a:xfrm rot="-5400000">
            <a:off x="1091103" y="4758960"/>
            <a:ext cx="126023" cy="168275"/>
          </a:xfrm>
          <a:prstGeom prst="rect">
            <a:avLst/>
          </a:prstGeom>
          <a:solidFill>
            <a:srgbClr val="99FF99"/>
          </a:solidFill>
          <a:ln w="19050">
            <a:solidFill>
              <a:srgbClr val="FF0000"/>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solidFill>
                  <a:srgbClr val="FF0000"/>
                </a:solidFill>
              </a:rPr>
              <a:t>00</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31</a:t>
            </a:fld>
            <a:endParaRPr lang="en-US" altLang="en-US"/>
          </a:p>
        </p:txBody>
      </p:sp>
    </p:spTree>
    <p:custDataLst>
      <p:tags r:id="rId1"/>
    </p:custDataLst>
    <p:extLst>
      <p:ext uri="{BB962C8B-B14F-4D97-AF65-F5344CB8AC3E}">
        <p14:creationId xmlns:p14="http://schemas.microsoft.com/office/powerpoint/2010/main" val="29920236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7876"/>
                                        </p:tgtEl>
                                        <p:attrNameLst>
                                          <p:attrName>style.visibility</p:attrName>
                                        </p:attrNameLst>
                                      </p:cBhvr>
                                      <p:to>
                                        <p:strVal val="visible"/>
                                      </p:to>
                                    </p:set>
                                    <p:animEffect transition="in" filter="dissolve">
                                      <p:cBhvr>
                                        <p:cTn id="7" dur="500"/>
                                        <p:tgtEl>
                                          <p:spTgt spid="84787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47927"/>
                                        </p:tgtEl>
                                        <p:attrNameLst>
                                          <p:attrName>style.visibility</p:attrName>
                                        </p:attrNameLst>
                                      </p:cBhvr>
                                      <p:to>
                                        <p:strVal val="visible"/>
                                      </p:to>
                                    </p:set>
                                    <p:animEffect transition="in" filter="dissolve">
                                      <p:cBhvr>
                                        <p:cTn id="10" dur="500"/>
                                        <p:tgtEl>
                                          <p:spTgt spid="8479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47877"/>
                                        </p:tgtEl>
                                        <p:attrNameLst>
                                          <p:attrName>style.visibility</p:attrName>
                                        </p:attrNameLst>
                                      </p:cBhvr>
                                      <p:to>
                                        <p:strVal val="visible"/>
                                      </p:to>
                                    </p:set>
                                    <p:animEffect transition="in" filter="dissolve">
                                      <p:cBhvr>
                                        <p:cTn id="15" dur="500"/>
                                        <p:tgtEl>
                                          <p:spTgt spid="8478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6" grpId="0" animBg="1"/>
      <p:bldP spid="847877" grpId="0" animBg="1"/>
      <p:bldP spid="8479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54" name="Picture 6" descr="f04-07-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284538"/>
            <a:ext cx="6316662" cy="2573337"/>
          </a:xfrm>
          <a:prstGeom prst="rect">
            <a:avLst/>
          </a:prstGeom>
          <a:noFill/>
          <a:extLst>
            <a:ext uri="{909E8E84-426E-40DD-AFC4-6F175D3DCCD1}">
              <a14:hiddenFill xmlns:a14="http://schemas.microsoft.com/office/drawing/2010/main">
                <a:solidFill>
                  <a:srgbClr val="FFFFFF"/>
                </a:solidFill>
              </a14:hiddenFill>
            </a:ext>
          </a:extLst>
        </p:spPr>
      </p:pic>
      <p:sp>
        <p:nvSpPr>
          <p:cNvPr id="283650" name="Rectangle 2"/>
          <p:cNvSpPr>
            <a:spLocks noGrp="1" noChangeArrowheads="1"/>
          </p:cNvSpPr>
          <p:nvPr>
            <p:ph type="title"/>
          </p:nvPr>
        </p:nvSpPr>
        <p:spPr>
          <a:xfrm>
            <a:off x="375444" y="76288"/>
            <a:ext cx="8229600" cy="1143000"/>
          </a:xfrm>
        </p:spPr>
        <p:txBody>
          <a:bodyPr/>
          <a:lstStyle/>
          <a:p>
            <a:r>
              <a:rPr lang="en-US" altLang="zh-CN" dirty="0"/>
              <a:t>R-Format Instructions</a:t>
            </a:r>
            <a:endParaRPr lang="en-AU" altLang="zh-CN" dirty="0">
              <a:ea typeface="宋体" panose="02010600030101010101" pitchFamily="2" charset="-122"/>
            </a:endParaRPr>
          </a:p>
        </p:txBody>
      </p:sp>
      <p:sp>
        <p:nvSpPr>
          <p:cNvPr id="283651" name="Rectangle 3"/>
          <p:cNvSpPr>
            <a:spLocks noGrp="1" noChangeArrowheads="1"/>
          </p:cNvSpPr>
          <p:nvPr>
            <p:ph type="body" idx="1"/>
          </p:nvPr>
        </p:nvSpPr>
        <p:spPr>
          <a:xfrm>
            <a:off x="684213" y="1125538"/>
            <a:ext cx="8270875" cy="1920875"/>
          </a:xfrm>
        </p:spPr>
        <p:txBody>
          <a:bodyPr/>
          <a:lstStyle/>
          <a:p>
            <a:r>
              <a:rPr lang="en-US" altLang="zh-CN"/>
              <a:t>Read two register operands</a:t>
            </a:r>
          </a:p>
          <a:p>
            <a:r>
              <a:rPr lang="en-US" altLang="zh-CN"/>
              <a:t>Perform arithmetic/logical operation</a:t>
            </a:r>
          </a:p>
          <a:p>
            <a:r>
              <a:rPr lang="en-US" altLang="zh-CN"/>
              <a:t>Write register result</a:t>
            </a:r>
            <a:endParaRPr lang="en-AU" altLang="zh-CN">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32</a:t>
            </a:fld>
            <a:endParaRPr lang="en-US" altLang="en-US"/>
          </a:p>
        </p:txBody>
      </p:sp>
    </p:spTree>
    <p:custDataLst>
      <p:tags r:id="rId1"/>
    </p:custDataLst>
    <p:extLst>
      <p:ext uri="{BB962C8B-B14F-4D97-AF65-F5344CB8AC3E}">
        <p14:creationId xmlns:p14="http://schemas.microsoft.com/office/powerpoint/2010/main" val="1936382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40628" y="93934"/>
            <a:ext cx="8229600" cy="1143000"/>
          </a:xfrm>
        </p:spPr>
        <p:txBody>
          <a:bodyPr/>
          <a:lstStyle/>
          <a:p>
            <a:pPr eaLnBrk="1" hangingPunct="1"/>
            <a:r>
              <a:rPr lang="en-US" altLang="en-US" sz="4000" dirty="0" smtClean="0"/>
              <a:t>Datapath for R-type Instructions</a:t>
            </a:r>
          </a:p>
        </p:txBody>
      </p:sp>
      <p:sp>
        <p:nvSpPr>
          <p:cNvPr id="849923" name="Rectangle 3"/>
          <p:cNvSpPr>
            <a:spLocks noGrp="1" noChangeArrowheads="1"/>
          </p:cNvSpPr>
          <p:nvPr>
            <p:ph type="body" idx="1"/>
          </p:nvPr>
        </p:nvSpPr>
        <p:spPr>
          <a:xfrm>
            <a:off x="457200" y="4970584"/>
            <a:ext cx="8229600" cy="1096108"/>
          </a:xfrm>
        </p:spPr>
        <p:txBody>
          <a:bodyPr/>
          <a:lstStyle/>
          <a:p>
            <a:pPr marL="322393" indent="-322393" eaLnBrk="1" hangingPunct="1">
              <a:tabLst>
                <a:tab pos="4220413" algn="l"/>
              </a:tabLst>
            </a:pPr>
            <a:r>
              <a:rPr lang="en-US" altLang="en-US" sz="1846" dirty="0"/>
              <a:t>Control signals</a:t>
            </a:r>
          </a:p>
          <a:p>
            <a:pPr marL="682886" lvl="1" indent="-254983" eaLnBrk="1" hangingPunct="1">
              <a:tabLst>
                <a:tab pos="4220413" algn="l"/>
              </a:tabLst>
            </a:pPr>
            <a:r>
              <a:rPr lang="en-US" altLang="en-US" sz="1662" dirty="0" smtClean="0">
                <a:solidFill>
                  <a:srgbClr val="FF0000"/>
                </a:solidFill>
              </a:rPr>
              <a:t>ALU Operation </a:t>
            </a:r>
            <a:r>
              <a:rPr lang="en-US" altLang="en-US" sz="1662" dirty="0"/>
              <a:t>is the ALU operation as defined in the </a:t>
            </a:r>
            <a:r>
              <a:rPr lang="en-US" altLang="en-US" sz="1662" dirty="0" err="1">
                <a:solidFill>
                  <a:srgbClr val="FF0000"/>
                </a:solidFill>
              </a:rPr>
              <a:t>funct</a:t>
            </a:r>
            <a:r>
              <a:rPr lang="en-US" altLang="en-US" sz="1662" dirty="0"/>
              <a:t> field for R-type</a:t>
            </a:r>
          </a:p>
          <a:p>
            <a:pPr marL="682886" lvl="1" indent="-254983" eaLnBrk="1" hangingPunct="1">
              <a:tabLst>
                <a:tab pos="4220413" algn="l"/>
              </a:tabLst>
            </a:pPr>
            <a:r>
              <a:rPr lang="en-US" altLang="en-US" sz="1662" dirty="0" err="1" smtClean="0">
                <a:solidFill>
                  <a:srgbClr val="FF0000"/>
                </a:solidFill>
              </a:rPr>
              <a:t>RegWrite</a:t>
            </a:r>
            <a:r>
              <a:rPr lang="en-US" altLang="en-US" sz="1662" dirty="0" smtClean="0"/>
              <a:t> </a:t>
            </a:r>
            <a:r>
              <a:rPr lang="en-US" altLang="en-US" sz="1662" dirty="0"/>
              <a:t>is used to enable the writing of the ALU result</a:t>
            </a:r>
          </a:p>
        </p:txBody>
      </p:sp>
      <p:grpSp>
        <p:nvGrpSpPr>
          <p:cNvPr id="30724" name="Group 4"/>
          <p:cNvGrpSpPr>
            <a:grpSpLocks/>
          </p:cNvGrpSpPr>
          <p:nvPr/>
        </p:nvGrpSpPr>
        <p:grpSpPr bwMode="auto">
          <a:xfrm>
            <a:off x="1195388" y="1360171"/>
            <a:ext cx="6753225" cy="338503"/>
            <a:chOff x="1104" y="2938"/>
            <a:chExt cx="4608" cy="288"/>
          </a:xfrm>
        </p:grpSpPr>
        <p:sp>
          <p:nvSpPr>
            <p:cNvPr id="30804" name="Rectangle 5"/>
            <p:cNvSpPr>
              <a:spLocks noChangeArrowheads="1"/>
            </p:cNvSpPr>
            <p:nvPr/>
          </p:nvSpPr>
          <p:spPr bwMode="auto">
            <a:xfrm>
              <a:off x="1104" y="2938"/>
              <a:ext cx="864" cy="288"/>
            </a:xfrm>
            <a:prstGeom prst="rect">
              <a:avLst/>
            </a:prstGeom>
            <a:solidFill>
              <a:srgbClr val="BCCFFE"/>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Op</a:t>
              </a:r>
              <a:r>
                <a:rPr lang="en-US" altLang="en-US" sz="1477" baseline="30000"/>
                <a:t>6</a:t>
              </a:r>
            </a:p>
          </p:txBody>
        </p:sp>
        <p:sp>
          <p:nvSpPr>
            <p:cNvPr id="30805" name="Rectangle 6"/>
            <p:cNvSpPr>
              <a:spLocks noChangeArrowheads="1"/>
            </p:cNvSpPr>
            <p:nvPr/>
          </p:nvSpPr>
          <p:spPr bwMode="auto">
            <a:xfrm>
              <a:off x="1968" y="2938"/>
              <a:ext cx="720" cy="288"/>
            </a:xfrm>
            <a:prstGeom prst="rect">
              <a:avLst/>
            </a:prstGeom>
            <a:solidFill>
              <a:srgbClr val="F7A7EC"/>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Rs</a:t>
              </a:r>
              <a:r>
                <a:rPr lang="en-US" altLang="en-US" sz="1477" baseline="30000"/>
                <a:t>5</a:t>
              </a:r>
            </a:p>
          </p:txBody>
        </p:sp>
        <p:sp>
          <p:nvSpPr>
            <p:cNvPr id="30806" name="Rectangle 7"/>
            <p:cNvSpPr>
              <a:spLocks noChangeArrowheads="1"/>
            </p:cNvSpPr>
            <p:nvPr/>
          </p:nvSpPr>
          <p:spPr bwMode="auto">
            <a:xfrm>
              <a:off x="2688" y="2938"/>
              <a:ext cx="720" cy="288"/>
            </a:xfrm>
            <a:prstGeom prst="rect">
              <a:avLst/>
            </a:prstGeom>
            <a:solidFill>
              <a:srgbClr val="FF99FF"/>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Rt</a:t>
              </a:r>
              <a:r>
                <a:rPr lang="en-US" altLang="en-US" sz="1477" baseline="30000"/>
                <a:t>5</a:t>
              </a:r>
            </a:p>
          </p:txBody>
        </p:sp>
        <p:sp>
          <p:nvSpPr>
            <p:cNvPr id="30807" name="Rectangle 8"/>
            <p:cNvSpPr>
              <a:spLocks noChangeArrowheads="1"/>
            </p:cNvSpPr>
            <p:nvPr/>
          </p:nvSpPr>
          <p:spPr bwMode="auto">
            <a:xfrm>
              <a:off x="3408" y="2938"/>
              <a:ext cx="720" cy="288"/>
            </a:xfrm>
            <a:prstGeom prst="rect">
              <a:avLst/>
            </a:prstGeom>
            <a:solidFill>
              <a:srgbClr val="FF99FF"/>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Rd</a:t>
              </a:r>
              <a:r>
                <a:rPr lang="en-US" altLang="en-US" sz="1477" baseline="30000"/>
                <a:t>5</a:t>
              </a:r>
            </a:p>
          </p:txBody>
        </p:sp>
        <p:sp>
          <p:nvSpPr>
            <p:cNvPr id="30808" name="Rectangle 9"/>
            <p:cNvSpPr>
              <a:spLocks noChangeArrowheads="1"/>
            </p:cNvSpPr>
            <p:nvPr/>
          </p:nvSpPr>
          <p:spPr bwMode="auto">
            <a:xfrm>
              <a:off x="4848" y="2938"/>
              <a:ext cx="864" cy="288"/>
            </a:xfrm>
            <a:prstGeom prst="rect">
              <a:avLst/>
            </a:prstGeom>
            <a:solidFill>
              <a:srgbClr val="BCCFFE"/>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funct</a:t>
              </a:r>
              <a:r>
                <a:rPr lang="en-US" altLang="en-US" sz="1477" baseline="30000"/>
                <a:t>6</a:t>
              </a:r>
            </a:p>
          </p:txBody>
        </p:sp>
        <p:sp>
          <p:nvSpPr>
            <p:cNvPr id="30809" name="Rectangle 10"/>
            <p:cNvSpPr>
              <a:spLocks noChangeArrowheads="1"/>
            </p:cNvSpPr>
            <p:nvPr/>
          </p:nvSpPr>
          <p:spPr bwMode="auto">
            <a:xfrm>
              <a:off x="4128" y="2938"/>
              <a:ext cx="720" cy="288"/>
            </a:xfrm>
            <a:prstGeom prst="rect">
              <a:avLst/>
            </a:prstGeom>
            <a:solidFill>
              <a:srgbClr val="FFCC66"/>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sa</a:t>
              </a:r>
              <a:r>
                <a:rPr lang="en-US" altLang="en-US" sz="1477" baseline="30000"/>
                <a:t>5</a:t>
              </a:r>
            </a:p>
          </p:txBody>
        </p:sp>
      </p:grpSp>
      <p:grpSp>
        <p:nvGrpSpPr>
          <p:cNvPr id="5" name="Group 21"/>
          <p:cNvGrpSpPr>
            <a:grpSpLocks/>
          </p:cNvGrpSpPr>
          <p:nvPr/>
        </p:nvGrpSpPr>
        <p:grpSpPr bwMode="auto">
          <a:xfrm>
            <a:off x="5554543" y="2112069"/>
            <a:ext cx="972143" cy="379535"/>
            <a:chOff x="3897" y="1296"/>
            <a:chExt cx="461" cy="259"/>
          </a:xfrm>
        </p:grpSpPr>
        <p:sp>
          <p:nvSpPr>
            <p:cNvPr id="30801" name="Line 22"/>
            <p:cNvSpPr>
              <a:spLocks noChangeShapeType="1"/>
            </p:cNvSpPr>
            <p:nvPr/>
          </p:nvSpPr>
          <p:spPr bwMode="auto">
            <a:xfrm>
              <a:off x="4127" y="1412"/>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802" name="Rectangle 23"/>
            <p:cNvSpPr>
              <a:spLocks noChangeArrowheads="1"/>
            </p:cNvSpPr>
            <p:nvPr/>
          </p:nvSpPr>
          <p:spPr bwMode="auto">
            <a:xfrm>
              <a:off x="3897" y="1296"/>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smtClean="0">
                  <a:solidFill>
                    <a:srgbClr val="FF0000"/>
                  </a:solidFill>
                </a:rPr>
                <a:t>ALU Operation</a:t>
              </a:r>
              <a:endParaRPr lang="en-US" altLang="en-US" sz="923" dirty="0">
                <a:solidFill>
                  <a:srgbClr val="FF0000"/>
                </a:solidFill>
              </a:endParaRPr>
            </a:p>
          </p:txBody>
        </p:sp>
        <p:sp>
          <p:nvSpPr>
            <p:cNvPr id="30803" name="Line 24"/>
            <p:cNvSpPr>
              <a:spLocks noChangeShapeType="1"/>
            </p:cNvSpPr>
            <p:nvPr/>
          </p:nvSpPr>
          <p:spPr bwMode="auto">
            <a:xfrm flipH="1">
              <a:off x="4098" y="1440"/>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 name="Group 25"/>
          <p:cNvGrpSpPr>
            <a:grpSpLocks/>
          </p:cNvGrpSpPr>
          <p:nvPr/>
        </p:nvGrpSpPr>
        <p:grpSpPr bwMode="auto">
          <a:xfrm>
            <a:off x="4283075" y="1994389"/>
            <a:ext cx="584200" cy="381000"/>
            <a:chOff x="2923" y="1181"/>
            <a:chExt cx="398" cy="260"/>
          </a:xfrm>
        </p:grpSpPr>
        <p:sp>
          <p:nvSpPr>
            <p:cNvPr id="30799" name="Line 26"/>
            <p:cNvSpPr>
              <a:spLocks noChangeShapeType="1"/>
            </p:cNvSpPr>
            <p:nvPr/>
          </p:nvSpPr>
          <p:spPr bwMode="auto">
            <a:xfrm>
              <a:off x="3125" y="1297"/>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800" name="Rectangle 27"/>
            <p:cNvSpPr>
              <a:spLocks noChangeArrowheads="1"/>
            </p:cNvSpPr>
            <p:nvPr/>
          </p:nvSpPr>
          <p:spPr bwMode="auto">
            <a:xfrm>
              <a:off x="2923" y="118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smtClean="0">
                  <a:solidFill>
                    <a:srgbClr val="FF0000"/>
                  </a:solidFill>
                </a:rPr>
                <a:t>RegWrite</a:t>
              </a:r>
              <a:endParaRPr lang="en-US" altLang="en-US" sz="923" dirty="0">
                <a:solidFill>
                  <a:srgbClr val="FF0000"/>
                </a:solidFill>
              </a:endParaRPr>
            </a:p>
          </p:txBody>
        </p:sp>
      </p:grpSp>
      <p:grpSp>
        <p:nvGrpSpPr>
          <p:cNvPr id="18" name="Group 17"/>
          <p:cNvGrpSpPr>
            <a:grpSpLocks/>
          </p:cNvGrpSpPr>
          <p:nvPr/>
        </p:nvGrpSpPr>
        <p:grpSpPr bwMode="auto">
          <a:xfrm>
            <a:off x="4867275" y="2419353"/>
            <a:ext cx="2362200" cy="1390650"/>
            <a:chOff x="4867275" y="2335213"/>
            <a:chExt cx="2362200" cy="1506537"/>
          </a:xfrm>
        </p:grpSpPr>
        <p:grpSp>
          <p:nvGrpSpPr>
            <p:cNvPr id="30784" name="Group 11"/>
            <p:cNvGrpSpPr>
              <a:grpSpLocks/>
            </p:cNvGrpSpPr>
            <p:nvPr/>
          </p:nvGrpSpPr>
          <p:grpSpPr bwMode="auto">
            <a:xfrm>
              <a:off x="5076825" y="2335213"/>
              <a:ext cx="1139825" cy="1189037"/>
              <a:chOff x="3465" y="1471"/>
              <a:chExt cx="777" cy="749"/>
            </a:xfrm>
          </p:grpSpPr>
          <p:sp>
            <p:nvSpPr>
              <p:cNvPr id="30790" name="Freeform 12"/>
              <p:cNvSpPr>
                <a:spLocks/>
              </p:cNvSpPr>
              <p:nvPr/>
            </p:nvSpPr>
            <p:spPr bwMode="auto">
              <a:xfrm rot="-5400000">
                <a:off x="3723" y="1702"/>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0791" name="Rectangle 13"/>
              <p:cNvSpPr>
                <a:spLocks noChangeArrowheads="1"/>
              </p:cNvSpPr>
              <p:nvPr/>
            </p:nvSpPr>
            <p:spPr bwMode="auto">
              <a:xfrm>
                <a:off x="4002" y="1611"/>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grpSp>
            <p:nvGrpSpPr>
              <p:cNvPr id="30792" name="Group 14"/>
              <p:cNvGrpSpPr>
                <a:grpSpLocks/>
              </p:cNvGrpSpPr>
              <p:nvPr/>
            </p:nvGrpSpPr>
            <p:grpSpPr bwMode="auto">
              <a:xfrm>
                <a:off x="3465" y="1471"/>
                <a:ext cx="489" cy="634"/>
                <a:chOff x="3465" y="1471"/>
                <a:chExt cx="489" cy="634"/>
              </a:xfrm>
            </p:grpSpPr>
            <p:sp>
              <p:nvSpPr>
                <p:cNvPr id="30793" name="Freeform 15"/>
                <p:cNvSpPr>
                  <a:spLocks/>
                </p:cNvSpPr>
                <p:nvPr/>
              </p:nvSpPr>
              <p:spPr bwMode="auto">
                <a:xfrm>
                  <a:off x="3465" y="1960"/>
                  <a:ext cx="489" cy="115"/>
                </a:xfrm>
                <a:custGeom>
                  <a:avLst/>
                  <a:gdLst>
                    <a:gd name="T0" fmla="*/ 0 w 489"/>
                    <a:gd name="T1" fmla="*/ 0 h 115"/>
                    <a:gd name="T2" fmla="*/ 230 w 489"/>
                    <a:gd name="T3" fmla="*/ 0 h 115"/>
                    <a:gd name="T4" fmla="*/ 230 w 489"/>
                    <a:gd name="T5" fmla="*/ 115 h 115"/>
                    <a:gd name="T6" fmla="*/ 489 w 489"/>
                    <a:gd name="T7" fmla="*/ 115 h 115"/>
                    <a:gd name="T8" fmla="*/ 0 60000 65536"/>
                    <a:gd name="T9" fmla="*/ 0 60000 65536"/>
                    <a:gd name="T10" fmla="*/ 0 60000 65536"/>
                    <a:gd name="T11" fmla="*/ 0 60000 65536"/>
                    <a:gd name="T12" fmla="*/ 0 w 489"/>
                    <a:gd name="T13" fmla="*/ 0 h 115"/>
                    <a:gd name="T14" fmla="*/ 489 w 489"/>
                    <a:gd name="T15" fmla="*/ 115 h 115"/>
                  </a:gdLst>
                  <a:ahLst/>
                  <a:cxnLst>
                    <a:cxn ang="T8">
                      <a:pos x="T0" y="T1"/>
                    </a:cxn>
                    <a:cxn ang="T9">
                      <a:pos x="T2" y="T3"/>
                    </a:cxn>
                    <a:cxn ang="T10">
                      <a:pos x="T4" y="T5"/>
                    </a:cxn>
                    <a:cxn ang="T11">
                      <a:pos x="T6" y="T7"/>
                    </a:cxn>
                  </a:cxnLst>
                  <a:rect l="T12" t="T13" r="T14" b="T15"/>
                  <a:pathLst>
                    <a:path w="489" h="115">
                      <a:moveTo>
                        <a:pt x="0" y="0"/>
                      </a:moveTo>
                      <a:lnTo>
                        <a:pt x="230" y="0"/>
                      </a:lnTo>
                      <a:lnTo>
                        <a:pt x="230" y="115"/>
                      </a:lnTo>
                      <a:lnTo>
                        <a:pt x="489" y="115"/>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0794" name="Freeform 16"/>
                <p:cNvSpPr>
                  <a:spLocks/>
                </p:cNvSpPr>
                <p:nvPr/>
              </p:nvSpPr>
              <p:spPr bwMode="auto">
                <a:xfrm>
                  <a:off x="3465" y="1615"/>
                  <a:ext cx="489" cy="86"/>
                </a:xfrm>
                <a:custGeom>
                  <a:avLst/>
                  <a:gdLst>
                    <a:gd name="T0" fmla="*/ 0 w 489"/>
                    <a:gd name="T1" fmla="*/ 86 h 86"/>
                    <a:gd name="T2" fmla="*/ 230 w 489"/>
                    <a:gd name="T3" fmla="*/ 86 h 86"/>
                    <a:gd name="T4" fmla="*/ 230 w 489"/>
                    <a:gd name="T5" fmla="*/ 0 h 86"/>
                    <a:gd name="T6" fmla="*/ 489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0795" name="Rectangle 17"/>
                <p:cNvSpPr>
                  <a:spLocks noChangeArrowheads="1"/>
                </p:cNvSpPr>
                <p:nvPr/>
              </p:nvSpPr>
              <p:spPr bwMode="auto">
                <a:xfrm>
                  <a:off x="3724" y="193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0796" name="Line 18"/>
                <p:cNvSpPr>
                  <a:spLocks noChangeShapeType="1"/>
                </p:cNvSpPr>
                <p:nvPr/>
              </p:nvSpPr>
              <p:spPr bwMode="auto">
                <a:xfrm flipH="1">
                  <a:off x="3752" y="204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97" name="Rectangle 19"/>
                <p:cNvSpPr>
                  <a:spLocks noChangeArrowheads="1"/>
                </p:cNvSpPr>
                <p:nvPr/>
              </p:nvSpPr>
              <p:spPr bwMode="auto">
                <a:xfrm>
                  <a:off x="3725" y="147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0798" name="Line 20"/>
                <p:cNvSpPr>
                  <a:spLocks noChangeShapeType="1"/>
                </p:cNvSpPr>
                <p:nvPr/>
              </p:nvSpPr>
              <p:spPr bwMode="auto">
                <a:xfrm flipH="1">
                  <a:off x="3753" y="1586"/>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30785" name="Group 74"/>
            <p:cNvGrpSpPr>
              <a:grpSpLocks/>
            </p:cNvGrpSpPr>
            <p:nvPr/>
          </p:nvGrpSpPr>
          <p:grpSpPr bwMode="auto">
            <a:xfrm>
              <a:off x="4867275" y="2701925"/>
              <a:ext cx="2362200" cy="1139825"/>
              <a:chOff x="3321" y="1702"/>
              <a:chExt cx="1613" cy="718"/>
            </a:xfrm>
          </p:grpSpPr>
          <p:sp>
            <p:nvSpPr>
              <p:cNvPr id="30786" name="Rectangle 75"/>
              <p:cNvSpPr>
                <a:spLocks noChangeArrowheads="1"/>
              </p:cNvSpPr>
              <p:nvPr/>
            </p:nvSpPr>
            <p:spPr bwMode="auto">
              <a:xfrm>
                <a:off x="4502" y="2019"/>
                <a:ext cx="4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ALU result</a:t>
                </a:r>
              </a:p>
            </p:txBody>
          </p:sp>
          <p:sp>
            <p:nvSpPr>
              <p:cNvPr id="30787" name="Rectangle 76"/>
              <p:cNvSpPr>
                <a:spLocks noChangeArrowheads="1"/>
              </p:cNvSpPr>
              <p:nvPr/>
            </p:nvSpPr>
            <p:spPr bwMode="auto">
              <a:xfrm>
                <a:off x="4272" y="170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0788" name="Line 77"/>
              <p:cNvSpPr>
                <a:spLocks noChangeShapeType="1"/>
              </p:cNvSpPr>
              <p:nvPr/>
            </p:nvSpPr>
            <p:spPr bwMode="auto">
              <a:xfrm flipH="1">
                <a:off x="4300" y="181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89" name="Freeform 78"/>
              <p:cNvSpPr>
                <a:spLocks/>
              </p:cNvSpPr>
              <p:nvPr/>
            </p:nvSpPr>
            <p:spPr bwMode="auto">
              <a:xfrm>
                <a:off x="3321" y="1844"/>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sp>
        <p:nvSpPr>
          <p:cNvPr id="849999" name="Text Box 79"/>
          <p:cNvSpPr txBox="1">
            <a:spLocks noChangeArrowheads="1"/>
          </p:cNvSpPr>
          <p:nvPr/>
        </p:nvSpPr>
        <p:spPr bwMode="auto">
          <a:xfrm>
            <a:off x="1152525" y="4013690"/>
            <a:ext cx="2744788" cy="77425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Rs and Rt fields select two registers to read. Rd field selects register to write</a:t>
            </a:r>
          </a:p>
        </p:txBody>
      </p:sp>
      <p:sp>
        <p:nvSpPr>
          <p:cNvPr id="850001" name="Text Box 81"/>
          <p:cNvSpPr txBox="1">
            <a:spLocks noChangeArrowheads="1"/>
          </p:cNvSpPr>
          <p:nvPr/>
        </p:nvSpPr>
        <p:spPr bwMode="auto">
          <a:xfrm>
            <a:off x="4254502" y="4016620"/>
            <a:ext cx="3832225" cy="54694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BusA &amp; BusB provide data input to ALU. ALU result is connected to BusW</a:t>
            </a:r>
          </a:p>
        </p:txBody>
      </p:sp>
      <p:grpSp>
        <p:nvGrpSpPr>
          <p:cNvPr id="30730" name="Group 36"/>
          <p:cNvGrpSpPr>
            <a:grpSpLocks/>
          </p:cNvGrpSpPr>
          <p:nvPr/>
        </p:nvGrpSpPr>
        <p:grpSpPr bwMode="auto">
          <a:xfrm>
            <a:off x="1152525" y="2036888"/>
            <a:ext cx="2362200" cy="1522535"/>
            <a:chOff x="787" y="1210"/>
            <a:chExt cx="1612" cy="1039"/>
          </a:xfrm>
        </p:grpSpPr>
        <p:sp>
          <p:nvSpPr>
            <p:cNvPr id="30763" name="Rectangle 37"/>
            <p:cNvSpPr>
              <a:spLocks noChangeArrowheads="1"/>
            </p:cNvSpPr>
            <p:nvPr/>
          </p:nvSpPr>
          <p:spPr bwMode="auto">
            <a:xfrm>
              <a:off x="2228" y="1673"/>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0764" name="Rectangle 38"/>
            <p:cNvSpPr>
              <a:spLocks noChangeArrowheads="1"/>
            </p:cNvSpPr>
            <p:nvPr/>
          </p:nvSpPr>
          <p:spPr bwMode="auto">
            <a:xfrm>
              <a:off x="1507" y="1442"/>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0765" name="Text Box 39"/>
            <p:cNvSpPr txBox="1">
              <a:spLocks noChangeArrowheads="1"/>
            </p:cNvSpPr>
            <p:nvPr/>
          </p:nvSpPr>
          <p:spPr bwMode="auto">
            <a:xfrm>
              <a:off x="1564" y="1902"/>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30766" name="Line 40"/>
            <p:cNvSpPr>
              <a:spLocks noChangeShapeType="1"/>
            </p:cNvSpPr>
            <p:nvPr/>
          </p:nvSpPr>
          <p:spPr bwMode="auto">
            <a:xfrm>
              <a:off x="1132" y="1988"/>
              <a:ext cx="375"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7" name="Text Box 41"/>
            <p:cNvSpPr txBox="1">
              <a:spLocks noChangeArrowheads="1"/>
            </p:cNvSpPr>
            <p:nvPr/>
          </p:nvSpPr>
          <p:spPr bwMode="auto">
            <a:xfrm>
              <a:off x="1622" y="1730"/>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30768" name="Text Box 42"/>
            <p:cNvSpPr txBox="1">
              <a:spLocks noChangeArrowheads="1"/>
            </p:cNvSpPr>
            <p:nvPr/>
          </p:nvSpPr>
          <p:spPr bwMode="auto">
            <a:xfrm>
              <a:off x="1593" y="1442"/>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dirty="0"/>
                <a:t>Instruction</a:t>
              </a:r>
            </a:p>
            <a:p>
              <a:r>
                <a:rPr lang="en-US" altLang="en-US" sz="1108" b="1" dirty="0"/>
                <a:t>Memory</a:t>
              </a:r>
            </a:p>
          </p:txBody>
        </p:sp>
        <p:sp>
          <p:nvSpPr>
            <p:cNvPr id="30769" name="Line 43"/>
            <p:cNvSpPr>
              <a:spLocks noChangeShapeType="1"/>
            </p:cNvSpPr>
            <p:nvPr/>
          </p:nvSpPr>
          <p:spPr bwMode="auto">
            <a:xfrm>
              <a:off x="2198" y="1816"/>
              <a:ext cx="201"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0770" name="Line 44"/>
            <p:cNvSpPr>
              <a:spLocks noChangeShapeType="1"/>
            </p:cNvSpPr>
            <p:nvPr/>
          </p:nvSpPr>
          <p:spPr bwMode="auto">
            <a:xfrm flipH="1">
              <a:off x="2256" y="1788"/>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71" name="Rectangle 45"/>
            <p:cNvSpPr>
              <a:spLocks noChangeArrowheads="1"/>
            </p:cNvSpPr>
            <p:nvPr/>
          </p:nvSpPr>
          <p:spPr bwMode="auto">
            <a:xfrm>
              <a:off x="1305" y="184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0772" name="Line 46"/>
            <p:cNvSpPr>
              <a:spLocks noChangeShapeType="1"/>
            </p:cNvSpPr>
            <p:nvPr/>
          </p:nvSpPr>
          <p:spPr bwMode="auto">
            <a:xfrm flipH="1">
              <a:off x="1333" y="196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73" name="Rectangle 47"/>
            <p:cNvSpPr>
              <a:spLocks noChangeArrowheads="1"/>
            </p:cNvSpPr>
            <p:nvPr/>
          </p:nvSpPr>
          <p:spPr bwMode="auto">
            <a:xfrm>
              <a:off x="845" y="144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0774" name="Line 48"/>
            <p:cNvSpPr>
              <a:spLocks noChangeShapeType="1"/>
            </p:cNvSpPr>
            <p:nvPr/>
          </p:nvSpPr>
          <p:spPr bwMode="auto">
            <a:xfrm flipH="1">
              <a:off x="787" y="1498"/>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0775" name="Group 49"/>
            <p:cNvGrpSpPr>
              <a:grpSpLocks/>
            </p:cNvGrpSpPr>
            <p:nvPr/>
          </p:nvGrpSpPr>
          <p:grpSpPr bwMode="auto">
            <a:xfrm>
              <a:off x="1017" y="1729"/>
              <a:ext cx="116" cy="519"/>
              <a:chOff x="2572" y="3082"/>
              <a:chExt cx="116" cy="519"/>
            </a:xfrm>
          </p:grpSpPr>
          <p:sp>
            <p:nvSpPr>
              <p:cNvPr id="30782" name="Text Box 50"/>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30783" name="Text Box 51"/>
              <p:cNvSpPr txBox="1">
                <a:spLocks noChangeArrowheads="1"/>
              </p:cNvSpPr>
              <p:nvPr/>
            </p:nvSpPr>
            <p:spPr bwMode="auto">
              <a:xfrm rot="-5400000">
                <a:off x="2587" y="3067"/>
                <a:ext cx="86"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t>00</a:t>
                </a:r>
              </a:p>
            </p:txBody>
          </p:sp>
        </p:grpSp>
        <p:sp>
          <p:nvSpPr>
            <p:cNvPr id="30776" name="Line 52"/>
            <p:cNvSpPr>
              <a:spLocks noChangeShapeType="1"/>
            </p:cNvSpPr>
            <p:nvPr/>
          </p:nvSpPr>
          <p:spPr bwMode="auto">
            <a:xfrm flipV="1">
              <a:off x="1219" y="1527"/>
              <a:ext cx="0" cy="461"/>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7" name="Rectangle 53"/>
            <p:cNvSpPr>
              <a:spLocks noChangeArrowheads="1"/>
            </p:cNvSpPr>
            <p:nvPr/>
          </p:nvSpPr>
          <p:spPr bwMode="auto">
            <a:xfrm>
              <a:off x="1103" y="1297"/>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30778" name="Rectangle 54"/>
            <p:cNvSpPr>
              <a:spLocks noChangeArrowheads="1"/>
            </p:cNvSpPr>
            <p:nvPr/>
          </p:nvSpPr>
          <p:spPr bwMode="auto">
            <a:xfrm>
              <a:off x="1249" y="164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0779" name="Line 55"/>
            <p:cNvSpPr>
              <a:spLocks noChangeShapeType="1"/>
            </p:cNvSpPr>
            <p:nvPr/>
          </p:nvSpPr>
          <p:spPr bwMode="auto">
            <a:xfrm flipH="1">
              <a:off x="1191" y="1699"/>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80" name="Freeform 56"/>
            <p:cNvSpPr>
              <a:spLocks/>
            </p:cNvSpPr>
            <p:nvPr/>
          </p:nvSpPr>
          <p:spPr bwMode="auto">
            <a:xfrm>
              <a:off x="815" y="1210"/>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0781" name="Line 57"/>
            <p:cNvSpPr>
              <a:spLocks noChangeShapeType="1"/>
            </p:cNvSpPr>
            <p:nvPr/>
          </p:nvSpPr>
          <p:spPr bwMode="auto">
            <a:xfrm flipH="1">
              <a:off x="2399" y="1413"/>
              <a:ext cx="0" cy="83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 name="Isosceles Triangle 1"/>
          <p:cNvSpPr/>
          <p:nvPr/>
        </p:nvSpPr>
        <p:spPr>
          <a:xfrm>
            <a:off x="1531940" y="3505200"/>
            <a:ext cx="85725" cy="52754"/>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nvGrpSpPr>
          <p:cNvPr id="17" name="Group 16"/>
          <p:cNvGrpSpPr>
            <a:grpSpLocks/>
          </p:cNvGrpSpPr>
          <p:nvPr/>
        </p:nvGrpSpPr>
        <p:grpSpPr bwMode="auto">
          <a:xfrm>
            <a:off x="3514726" y="2376857"/>
            <a:ext cx="1563688" cy="1181100"/>
            <a:chOff x="3514725" y="2289175"/>
            <a:chExt cx="1563688" cy="1279525"/>
          </a:xfrm>
        </p:grpSpPr>
        <p:grpSp>
          <p:nvGrpSpPr>
            <p:cNvPr id="30738" name="Group 28"/>
            <p:cNvGrpSpPr>
              <a:grpSpLocks/>
            </p:cNvGrpSpPr>
            <p:nvPr/>
          </p:nvGrpSpPr>
          <p:grpSpPr bwMode="auto">
            <a:xfrm>
              <a:off x="4065588" y="2289175"/>
              <a:ext cx="1012825" cy="1279525"/>
              <a:chOff x="2774" y="1442"/>
              <a:chExt cx="692" cy="806"/>
            </a:xfrm>
          </p:grpSpPr>
          <p:sp>
            <p:nvSpPr>
              <p:cNvPr id="30756" name="Text Box 29"/>
              <p:cNvSpPr txBox="1">
                <a:spLocks noChangeArrowheads="1"/>
              </p:cNvSpPr>
              <p:nvPr/>
            </p:nvSpPr>
            <p:spPr bwMode="auto">
              <a:xfrm>
                <a:off x="2774" y="1442"/>
                <a:ext cx="692" cy="806"/>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Registers</a:t>
                </a:r>
              </a:p>
            </p:txBody>
          </p:sp>
          <p:sp>
            <p:nvSpPr>
              <p:cNvPr id="30757" name="Rectangle 30"/>
              <p:cNvSpPr>
                <a:spLocks noChangeArrowheads="1"/>
              </p:cNvSpPr>
              <p:nvPr/>
            </p:nvSpPr>
            <p:spPr bwMode="auto">
              <a:xfrm>
                <a:off x="2774" y="1644"/>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30758" name="Rectangle 31"/>
              <p:cNvSpPr>
                <a:spLocks noChangeArrowheads="1"/>
              </p:cNvSpPr>
              <p:nvPr/>
            </p:nvSpPr>
            <p:spPr bwMode="auto">
              <a:xfrm>
                <a:off x="2803" y="1815"/>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30759" name="Rectangle 32"/>
              <p:cNvSpPr>
                <a:spLocks noChangeArrowheads="1"/>
              </p:cNvSpPr>
              <p:nvPr/>
            </p:nvSpPr>
            <p:spPr bwMode="auto">
              <a:xfrm>
                <a:off x="3177" y="164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30760" name="Rectangle 33"/>
              <p:cNvSpPr>
                <a:spLocks noChangeArrowheads="1"/>
              </p:cNvSpPr>
              <p:nvPr/>
            </p:nvSpPr>
            <p:spPr bwMode="auto">
              <a:xfrm>
                <a:off x="3177" y="190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30761" name="Rectangle 34"/>
              <p:cNvSpPr>
                <a:spLocks noChangeArrowheads="1"/>
              </p:cNvSpPr>
              <p:nvPr/>
            </p:nvSpPr>
            <p:spPr bwMode="auto">
              <a:xfrm>
                <a:off x="2803" y="2017"/>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30762" name="Rectangle 35"/>
              <p:cNvSpPr>
                <a:spLocks noChangeArrowheads="1"/>
              </p:cNvSpPr>
              <p:nvPr/>
            </p:nvSpPr>
            <p:spPr bwMode="auto">
              <a:xfrm>
                <a:off x="3177" y="2104"/>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grpSp>
        <p:grpSp>
          <p:nvGrpSpPr>
            <p:cNvPr id="30739" name="Group 58"/>
            <p:cNvGrpSpPr>
              <a:grpSpLocks/>
            </p:cNvGrpSpPr>
            <p:nvPr/>
          </p:nvGrpSpPr>
          <p:grpSpPr bwMode="auto">
            <a:xfrm>
              <a:off x="3514725" y="2517775"/>
              <a:ext cx="550863" cy="547688"/>
              <a:chOff x="2399" y="1586"/>
              <a:chExt cx="375" cy="345"/>
            </a:xfrm>
          </p:grpSpPr>
          <p:sp>
            <p:nvSpPr>
              <p:cNvPr id="30747" name="Line 59"/>
              <p:cNvSpPr>
                <a:spLocks noChangeShapeType="1"/>
              </p:cNvSpPr>
              <p:nvPr/>
            </p:nvSpPr>
            <p:spPr bwMode="auto">
              <a:xfrm>
                <a:off x="2399" y="1701"/>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48" name="Line 60"/>
              <p:cNvSpPr>
                <a:spLocks noChangeShapeType="1"/>
              </p:cNvSpPr>
              <p:nvPr/>
            </p:nvSpPr>
            <p:spPr bwMode="auto">
              <a:xfrm>
                <a:off x="2399" y="1903"/>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0749" name="Group 61"/>
              <p:cNvGrpSpPr>
                <a:grpSpLocks/>
              </p:cNvGrpSpPr>
              <p:nvPr/>
            </p:nvGrpSpPr>
            <p:grpSpPr bwMode="auto">
              <a:xfrm>
                <a:off x="2486" y="1586"/>
                <a:ext cx="230" cy="345"/>
                <a:chOff x="2486" y="1586"/>
                <a:chExt cx="230" cy="345"/>
              </a:xfrm>
            </p:grpSpPr>
            <p:sp>
              <p:nvSpPr>
                <p:cNvPr id="30750" name="Line 62"/>
                <p:cNvSpPr>
                  <a:spLocks noChangeShapeType="1"/>
                </p:cNvSpPr>
                <p:nvPr/>
              </p:nvSpPr>
              <p:spPr bwMode="auto">
                <a:xfrm flipH="1">
                  <a:off x="2659" y="1672"/>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51" name="Rectangle 63"/>
                <p:cNvSpPr>
                  <a:spLocks noChangeArrowheads="1"/>
                </p:cNvSpPr>
                <p:nvPr/>
              </p:nvSpPr>
              <p:spPr bwMode="auto">
                <a:xfrm>
                  <a:off x="2630" y="1586"/>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0752" name="Rectangle 64"/>
                <p:cNvSpPr>
                  <a:spLocks noChangeArrowheads="1"/>
                </p:cNvSpPr>
                <p:nvPr/>
              </p:nvSpPr>
              <p:spPr bwMode="auto">
                <a:xfrm>
                  <a:off x="2486" y="1586"/>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30753" name="Line 65"/>
                <p:cNvSpPr>
                  <a:spLocks noChangeShapeType="1"/>
                </p:cNvSpPr>
                <p:nvPr/>
              </p:nvSpPr>
              <p:spPr bwMode="auto">
                <a:xfrm flipH="1">
                  <a:off x="2659" y="1873"/>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54" name="Rectangle 66"/>
                <p:cNvSpPr>
                  <a:spLocks noChangeArrowheads="1"/>
                </p:cNvSpPr>
                <p:nvPr/>
              </p:nvSpPr>
              <p:spPr bwMode="auto">
                <a:xfrm>
                  <a:off x="2630" y="1787"/>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0755" name="Rectangle 67"/>
                <p:cNvSpPr>
                  <a:spLocks noChangeArrowheads="1"/>
                </p:cNvSpPr>
                <p:nvPr/>
              </p:nvSpPr>
              <p:spPr bwMode="auto">
                <a:xfrm>
                  <a:off x="2486" y="1787"/>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grpSp>
        </p:grpSp>
        <p:grpSp>
          <p:nvGrpSpPr>
            <p:cNvPr id="30740" name="Group 68"/>
            <p:cNvGrpSpPr>
              <a:grpSpLocks/>
            </p:cNvGrpSpPr>
            <p:nvPr/>
          </p:nvGrpSpPr>
          <p:grpSpPr bwMode="auto">
            <a:xfrm>
              <a:off x="3514725" y="3155950"/>
              <a:ext cx="550863" cy="228600"/>
              <a:chOff x="2399" y="1988"/>
              <a:chExt cx="375" cy="144"/>
            </a:xfrm>
          </p:grpSpPr>
          <p:sp>
            <p:nvSpPr>
              <p:cNvPr id="30742" name="Line 69"/>
              <p:cNvSpPr>
                <a:spLocks noChangeShapeType="1"/>
              </p:cNvSpPr>
              <p:nvPr/>
            </p:nvSpPr>
            <p:spPr bwMode="auto">
              <a:xfrm>
                <a:off x="2399" y="2104"/>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0743" name="Group 70"/>
              <p:cNvGrpSpPr>
                <a:grpSpLocks/>
              </p:cNvGrpSpPr>
              <p:nvPr/>
            </p:nvGrpSpPr>
            <p:grpSpPr bwMode="auto">
              <a:xfrm>
                <a:off x="2486" y="1988"/>
                <a:ext cx="230" cy="144"/>
                <a:chOff x="2486" y="1988"/>
                <a:chExt cx="230" cy="144"/>
              </a:xfrm>
            </p:grpSpPr>
            <p:sp>
              <p:nvSpPr>
                <p:cNvPr id="30744" name="Line 71"/>
                <p:cNvSpPr>
                  <a:spLocks noChangeShapeType="1"/>
                </p:cNvSpPr>
                <p:nvPr/>
              </p:nvSpPr>
              <p:spPr bwMode="auto">
                <a:xfrm flipH="1">
                  <a:off x="2659" y="2074"/>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45" name="Rectangle 72"/>
                <p:cNvSpPr>
                  <a:spLocks noChangeArrowheads="1"/>
                </p:cNvSpPr>
                <p:nvPr/>
              </p:nvSpPr>
              <p:spPr bwMode="auto">
                <a:xfrm>
                  <a:off x="2630" y="1988"/>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0746" name="Rectangle 73"/>
                <p:cNvSpPr>
                  <a:spLocks noChangeArrowheads="1"/>
                </p:cNvSpPr>
                <p:nvPr/>
              </p:nvSpPr>
              <p:spPr bwMode="auto">
                <a:xfrm>
                  <a:off x="2486" y="1988"/>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Rd</a:t>
                  </a:r>
                </a:p>
              </p:txBody>
            </p:sp>
          </p:grpSp>
        </p:grpSp>
        <p:sp>
          <p:nvSpPr>
            <p:cNvPr id="84" name="Isosceles Triangle 83"/>
            <p:cNvSpPr/>
            <p:nvPr/>
          </p:nvSpPr>
          <p:spPr>
            <a:xfrm>
              <a:off x="4211638" y="3511550"/>
              <a:ext cx="85725" cy="57150"/>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5" name="Group 14"/>
          <p:cNvGrpSpPr>
            <a:grpSpLocks/>
          </p:cNvGrpSpPr>
          <p:nvPr/>
        </p:nvGrpSpPr>
        <p:grpSpPr bwMode="auto">
          <a:xfrm>
            <a:off x="1150940" y="3555025"/>
            <a:ext cx="3106737" cy="213946"/>
            <a:chOff x="1151569" y="3564835"/>
            <a:chExt cx="3106796" cy="232078"/>
          </a:xfrm>
        </p:grpSpPr>
        <p:sp>
          <p:nvSpPr>
            <p:cNvPr id="8" name="Freeform 7"/>
            <p:cNvSpPr/>
            <p:nvPr/>
          </p:nvSpPr>
          <p:spPr>
            <a:xfrm>
              <a:off x="1403986" y="3564835"/>
              <a:ext cx="2854379" cy="154189"/>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1" name="Straight Connector 10"/>
            <p:cNvCxnSpPr/>
            <p:nvPr/>
          </p:nvCxnSpPr>
          <p:spPr>
            <a:xfrm>
              <a:off x="1577027" y="3564835"/>
              <a:ext cx="0" cy="15101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0737" name="TextBox 12"/>
            <p:cNvSpPr txBox="1">
              <a:spLocks noChangeArrowheads="1"/>
            </p:cNvSpPr>
            <p:nvPr/>
          </p:nvSpPr>
          <p:spPr bwMode="auto">
            <a:xfrm>
              <a:off x="1151569" y="3612247"/>
              <a:ext cx="2520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grpSp>
      <p:sp>
        <p:nvSpPr>
          <p:cNvPr id="93" name="Text Box 81"/>
          <p:cNvSpPr txBox="1">
            <a:spLocks noChangeArrowheads="1"/>
          </p:cNvSpPr>
          <p:nvPr/>
        </p:nvSpPr>
        <p:spPr bwMode="auto">
          <a:xfrm>
            <a:off x="4254502" y="4761331"/>
            <a:ext cx="3832225" cy="31963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Same clock updates PC and Rd register</a:t>
            </a:r>
          </a:p>
        </p:txBody>
      </p:sp>
      <p:sp>
        <p:nvSpPr>
          <p:cNvPr id="3" name="Slide Number Placeholder 2"/>
          <p:cNvSpPr>
            <a:spLocks noGrp="1"/>
          </p:cNvSpPr>
          <p:nvPr>
            <p:ph type="sldNum" sz="quarter" idx="12"/>
          </p:nvPr>
        </p:nvSpPr>
        <p:spPr/>
        <p:txBody>
          <a:bodyPr/>
          <a:lstStyle/>
          <a:p>
            <a:pPr>
              <a:defRPr/>
            </a:pPr>
            <a:fld id="{9C4EFC9C-0CD1-48B5-AC40-5A4DCABDD5DC}" type="slidenum">
              <a:rPr lang="zh-CN" altLang="en-US" smtClean="0"/>
              <a:pPr>
                <a:defRPr/>
              </a:pPr>
              <a:t>33</a:t>
            </a:fld>
            <a:endParaRPr lang="en-US" altLang="en-US"/>
          </a:p>
        </p:txBody>
      </p:sp>
    </p:spTree>
    <p:custDataLst>
      <p:tags r:id="rId1"/>
    </p:custDataLst>
    <p:extLst>
      <p:ext uri="{BB962C8B-B14F-4D97-AF65-F5344CB8AC3E}">
        <p14:creationId xmlns:p14="http://schemas.microsoft.com/office/powerpoint/2010/main" val="3809266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849999"/>
                                        </p:tgtEl>
                                        <p:attrNameLst>
                                          <p:attrName>style.visibility</p:attrName>
                                        </p:attrNameLst>
                                      </p:cBhvr>
                                      <p:to>
                                        <p:strVal val="visible"/>
                                      </p:to>
                                    </p:set>
                                    <p:animEffect transition="in" filter="dissolve">
                                      <p:cBhvr>
                                        <p:cTn id="9" dur="500"/>
                                        <p:tgtEl>
                                          <p:spTgt spid="84999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850001"/>
                                        </p:tgtEl>
                                        <p:attrNameLst>
                                          <p:attrName>style.visibility</p:attrName>
                                        </p:attrNameLst>
                                      </p:cBhvr>
                                      <p:to>
                                        <p:strVal val="visible"/>
                                      </p:to>
                                    </p:set>
                                    <p:animEffect transition="in" filter="dissolve">
                                      <p:cBhvr>
                                        <p:cTn id="16" dur="500"/>
                                        <p:tgtEl>
                                          <p:spTgt spid="8500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9"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dissolve">
                                      <p:cBhvr>
                                        <p:cTn id="23" dur="500"/>
                                        <p:tgtEl>
                                          <p:spTgt spid="9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49923">
                                            <p:txEl>
                                              <p:pRg st="0" end="0"/>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49923">
                                            <p:txEl>
                                              <p:pRg st="1" end="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4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p:bldP spid="849999" grpId="0" animBg="1"/>
      <p:bldP spid="850001" grpId="0" animBg="1"/>
      <p:bldP spid="9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68140"/>
            <a:ext cx="8229600" cy="1143000"/>
          </a:xfrm>
        </p:spPr>
        <p:txBody>
          <a:bodyPr vert="horz" wrap="square" lIns="0" tIns="45720" rIns="0" bIns="45720" numCol="1" anchor="ctr" anchorCtr="0" compatLnSpc="1">
            <a:prstTxWarp prst="textNoShape">
              <a:avLst/>
            </a:prstTxWarp>
          </a:bodyPr>
          <a:lstStyle/>
          <a:p>
            <a:pPr eaLnBrk="1" hangingPunct="1"/>
            <a:r>
              <a:rPr lang="en-US" altLang="en-US" sz="4000" dirty="0" smtClean="0"/>
              <a:t>Datapath for I-type ALU Instructions</a:t>
            </a:r>
          </a:p>
        </p:txBody>
      </p:sp>
      <p:sp>
        <p:nvSpPr>
          <p:cNvPr id="850947" name="Rectangle 3"/>
          <p:cNvSpPr>
            <a:spLocks noGrp="1" noChangeArrowheads="1"/>
          </p:cNvSpPr>
          <p:nvPr>
            <p:ph type="body" idx="1"/>
          </p:nvPr>
        </p:nvSpPr>
        <p:spPr>
          <a:xfrm>
            <a:off x="457200" y="4587829"/>
            <a:ext cx="8229600" cy="1626577"/>
          </a:xfrm>
        </p:spPr>
        <p:txBody>
          <a:bodyPr vert="horz" wrap="square" lIns="0" tIns="45720" rIns="0" bIns="45720" numCol="1" anchor="t" anchorCtr="0" compatLnSpc="1">
            <a:prstTxWarp prst="textNoShape">
              <a:avLst/>
            </a:prstTxWarp>
          </a:bodyPr>
          <a:lstStyle/>
          <a:p>
            <a:pPr marL="322393" indent="-322393" eaLnBrk="1" hangingPunct="1">
              <a:spcBef>
                <a:spcPct val="50000"/>
              </a:spcBef>
              <a:tabLst>
                <a:tab pos="3798372" algn="l"/>
              </a:tabLst>
            </a:pPr>
            <a:r>
              <a:rPr lang="en-US" altLang="en-US" sz="1846" dirty="0"/>
              <a:t>Control signals</a:t>
            </a:r>
          </a:p>
          <a:p>
            <a:pPr marL="682886" lvl="1" indent="-254983" eaLnBrk="1" hangingPunct="1">
              <a:spcBef>
                <a:spcPct val="50000"/>
              </a:spcBef>
              <a:tabLst>
                <a:tab pos="3798372" algn="l"/>
              </a:tabLst>
            </a:pPr>
            <a:r>
              <a:rPr lang="en-US" altLang="en-US" sz="1662" dirty="0" smtClean="0">
                <a:solidFill>
                  <a:srgbClr val="FF0000"/>
                </a:solidFill>
              </a:rPr>
              <a:t>ALU Operation </a:t>
            </a:r>
            <a:r>
              <a:rPr lang="en-US" altLang="en-US" sz="1662" dirty="0"/>
              <a:t>is derived from the </a:t>
            </a:r>
            <a:r>
              <a:rPr lang="en-US" altLang="en-US" sz="1662" dirty="0">
                <a:solidFill>
                  <a:srgbClr val="FF0000"/>
                </a:solidFill>
              </a:rPr>
              <a:t>Op</a:t>
            </a:r>
            <a:r>
              <a:rPr lang="en-US" altLang="en-US" sz="1662" dirty="0"/>
              <a:t> field for I-type instructions</a:t>
            </a:r>
          </a:p>
          <a:p>
            <a:pPr marL="682886" lvl="1" indent="-254983" eaLnBrk="1" hangingPunct="1">
              <a:spcBef>
                <a:spcPct val="50000"/>
              </a:spcBef>
              <a:tabLst>
                <a:tab pos="3798372" algn="l"/>
              </a:tabLst>
            </a:pPr>
            <a:r>
              <a:rPr lang="en-US" altLang="en-US" sz="1662" dirty="0" err="1" smtClean="0">
                <a:solidFill>
                  <a:srgbClr val="FF0000"/>
                </a:solidFill>
              </a:rPr>
              <a:t>RegWrite</a:t>
            </a:r>
            <a:r>
              <a:rPr lang="en-US" altLang="en-US" sz="1662" dirty="0" smtClean="0"/>
              <a:t> </a:t>
            </a:r>
            <a:r>
              <a:rPr lang="en-US" altLang="en-US" sz="1662" dirty="0"/>
              <a:t>is used to enable the writing of the </a:t>
            </a:r>
            <a:r>
              <a:rPr lang="en-US" altLang="en-US" sz="1662" dirty="0">
                <a:solidFill>
                  <a:srgbClr val="FF0000"/>
                </a:solidFill>
              </a:rPr>
              <a:t>ALU result</a:t>
            </a:r>
          </a:p>
          <a:p>
            <a:pPr marL="682886" lvl="1" indent="-254983" eaLnBrk="1" hangingPunct="1">
              <a:spcBef>
                <a:spcPct val="50000"/>
              </a:spcBef>
              <a:tabLst>
                <a:tab pos="3798372" algn="l"/>
              </a:tabLst>
            </a:pPr>
            <a:r>
              <a:rPr lang="en-US" altLang="en-US" sz="1662" dirty="0" err="1">
                <a:solidFill>
                  <a:srgbClr val="FF0000"/>
                </a:solidFill>
              </a:rPr>
              <a:t>ExtOp</a:t>
            </a:r>
            <a:r>
              <a:rPr lang="en-US" altLang="en-US" sz="1662" dirty="0">
                <a:solidFill>
                  <a:srgbClr val="FF0000"/>
                </a:solidFill>
              </a:rPr>
              <a:t> </a:t>
            </a:r>
            <a:r>
              <a:rPr lang="en-US" altLang="en-US" sz="1662" dirty="0"/>
              <a:t>is used to control the extension of the 16-bit immediate</a:t>
            </a:r>
          </a:p>
        </p:txBody>
      </p:sp>
      <p:grpSp>
        <p:nvGrpSpPr>
          <p:cNvPr id="31748" name="Group 4"/>
          <p:cNvGrpSpPr>
            <a:grpSpLocks/>
          </p:cNvGrpSpPr>
          <p:nvPr/>
        </p:nvGrpSpPr>
        <p:grpSpPr bwMode="auto">
          <a:xfrm>
            <a:off x="1011238" y="1276643"/>
            <a:ext cx="6753225" cy="338503"/>
            <a:chOff x="1104" y="3283"/>
            <a:chExt cx="4608" cy="288"/>
          </a:xfrm>
        </p:grpSpPr>
        <p:sp>
          <p:nvSpPr>
            <p:cNvPr id="31840" name="Rectangle 5"/>
            <p:cNvSpPr>
              <a:spLocks noChangeArrowheads="1"/>
            </p:cNvSpPr>
            <p:nvPr/>
          </p:nvSpPr>
          <p:spPr bwMode="auto">
            <a:xfrm>
              <a:off x="1104" y="3283"/>
              <a:ext cx="864" cy="288"/>
            </a:xfrm>
            <a:prstGeom prst="rect">
              <a:avLst/>
            </a:prstGeom>
            <a:solidFill>
              <a:srgbClr val="BCCFFE"/>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Op</a:t>
              </a:r>
              <a:r>
                <a:rPr lang="en-US" altLang="en-US" sz="1477" baseline="30000"/>
                <a:t>6</a:t>
              </a:r>
            </a:p>
          </p:txBody>
        </p:sp>
        <p:sp>
          <p:nvSpPr>
            <p:cNvPr id="31841" name="Rectangle 6"/>
            <p:cNvSpPr>
              <a:spLocks noChangeArrowheads="1"/>
            </p:cNvSpPr>
            <p:nvPr/>
          </p:nvSpPr>
          <p:spPr bwMode="auto">
            <a:xfrm>
              <a:off x="1968" y="3283"/>
              <a:ext cx="720" cy="288"/>
            </a:xfrm>
            <a:prstGeom prst="rect">
              <a:avLst/>
            </a:prstGeom>
            <a:solidFill>
              <a:srgbClr val="F7A7EC"/>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Rs</a:t>
              </a:r>
              <a:r>
                <a:rPr lang="en-US" altLang="en-US" sz="1477" baseline="30000"/>
                <a:t>5</a:t>
              </a:r>
            </a:p>
          </p:txBody>
        </p:sp>
        <p:sp>
          <p:nvSpPr>
            <p:cNvPr id="31842" name="Rectangle 7"/>
            <p:cNvSpPr>
              <a:spLocks noChangeArrowheads="1"/>
            </p:cNvSpPr>
            <p:nvPr/>
          </p:nvSpPr>
          <p:spPr bwMode="auto">
            <a:xfrm>
              <a:off x="2688" y="3283"/>
              <a:ext cx="720" cy="288"/>
            </a:xfrm>
            <a:prstGeom prst="rect">
              <a:avLst/>
            </a:prstGeom>
            <a:solidFill>
              <a:srgbClr val="FF99FF"/>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Rt</a:t>
              </a:r>
              <a:r>
                <a:rPr lang="en-US" altLang="en-US" sz="1477" baseline="30000"/>
                <a:t>5</a:t>
              </a:r>
            </a:p>
          </p:txBody>
        </p:sp>
        <p:sp>
          <p:nvSpPr>
            <p:cNvPr id="31843" name="Rectangle 8"/>
            <p:cNvSpPr>
              <a:spLocks noChangeArrowheads="1"/>
            </p:cNvSpPr>
            <p:nvPr/>
          </p:nvSpPr>
          <p:spPr bwMode="auto">
            <a:xfrm>
              <a:off x="3408" y="3283"/>
              <a:ext cx="2304" cy="288"/>
            </a:xfrm>
            <a:prstGeom prst="rect">
              <a:avLst/>
            </a:prstGeom>
            <a:solidFill>
              <a:srgbClr val="FFCC66"/>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immediate</a:t>
              </a:r>
              <a:r>
                <a:rPr lang="en-US" altLang="en-US" sz="1477" baseline="30000"/>
                <a:t>16</a:t>
              </a:r>
            </a:p>
          </p:txBody>
        </p:sp>
      </p:grpSp>
      <p:grpSp>
        <p:nvGrpSpPr>
          <p:cNvPr id="3" name="Group 9"/>
          <p:cNvGrpSpPr>
            <a:grpSpLocks/>
          </p:cNvGrpSpPr>
          <p:nvPr/>
        </p:nvGrpSpPr>
        <p:grpSpPr bwMode="auto">
          <a:xfrm>
            <a:off x="5419564" y="2043959"/>
            <a:ext cx="887777" cy="382466"/>
            <a:chOff x="3869" y="1296"/>
            <a:chExt cx="461" cy="261"/>
          </a:xfrm>
        </p:grpSpPr>
        <p:sp>
          <p:nvSpPr>
            <p:cNvPr id="31837" name="Rectangle 10"/>
            <p:cNvSpPr>
              <a:spLocks noChangeArrowheads="1"/>
            </p:cNvSpPr>
            <p:nvPr/>
          </p:nvSpPr>
          <p:spPr bwMode="auto">
            <a:xfrm>
              <a:off x="3869" y="1296"/>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smtClean="0">
                  <a:solidFill>
                    <a:srgbClr val="FF0000"/>
                  </a:solidFill>
                </a:rPr>
                <a:t>ALU Operation</a:t>
              </a:r>
              <a:endParaRPr lang="en-US" altLang="en-US" sz="923" dirty="0">
                <a:solidFill>
                  <a:srgbClr val="FF0000"/>
                </a:solidFill>
              </a:endParaRPr>
            </a:p>
          </p:txBody>
        </p:sp>
        <p:sp>
          <p:nvSpPr>
            <p:cNvPr id="31838" name="Line 11"/>
            <p:cNvSpPr>
              <a:spLocks noChangeShapeType="1"/>
            </p:cNvSpPr>
            <p:nvPr/>
          </p:nvSpPr>
          <p:spPr bwMode="auto">
            <a:xfrm>
              <a:off x="4099" y="1414"/>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39" name="Line 12"/>
            <p:cNvSpPr>
              <a:spLocks noChangeShapeType="1"/>
            </p:cNvSpPr>
            <p:nvPr/>
          </p:nvSpPr>
          <p:spPr bwMode="auto">
            <a:xfrm flipH="1">
              <a:off x="4070" y="1441"/>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13"/>
          <p:cNvGrpSpPr>
            <a:grpSpLocks/>
          </p:cNvGrpSpPr>
          <p:nvPr/>
        </p:nvGrpSpPr>
        <p:grpSpPr bwMode="auto">
          <a:xfrm>
            <a:off x="4100515" y="1900604"/>
            <a:ext cx="584200" cy="381000"/>
            <a:chOff x="2895" y="1181"/>
            <a:chExt cx="398" cy="260"/>
          </a:xfrm>
        </p:grpSpPr>
        <p:sp>
          <p:nvSpPr>
            <p:cNvPr id="31835" name="Line 14"/>
            <p:cNvSpPr>
              <a:spLocks noChangeShapeType="1"/>
            </p:cNvSpPr>
            <p:nvPr/>
          </p:nvSpPr>
          <p:spPr bwMode="auto">
            <a:xfrm>
              <a:off x="3097" y="1297"/>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36" name="Rectangle 15"/>
            <p:cNvSpPr>
              <a:spLocks noChangeArrowheads="1"/>
            </p:cNvSpPr>
            <p:nvPr/>
          </p:nvSpPr>
          <p:spPr bwMode="auto">
            <a:xfrm>
              <a:off x="2895" y="118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smtClean="0">
                  <a:solidFill>
                    <a:srgbClr val="FF0000"/>
                  </a:solidFill>
                </a:rPr>
                <a:t>Reg</a:t>
              </a:r>
              <a:r>
                <a:rPr lang="en-US" altLang="en-US" sz="923" dirty="0" smtClean="0">
                  <a:solidFill>
                    <a:srgbClr val="FF0000"/>
                  </a:solidFill>
                </a:rPr>
                <a:t> Write</a:t>
              </a:r>
              <a:endParaRPr lang="en-US" altLang="en-US" sz="923" dirty="0">
                <a:solidFill>
                  <a:srgbClr val="FF0000"/>
                </a:solidFill>
              </a:endParaRPr>
            </a:p>
          </p:txBody>
        </p:sp>
      </p:grpSp>
      <p:grpSp>
        <p:nvGrpSpPr>
          <p:cNvPr id="31751" name="Group 16"/>
          <p:cNvGrpSpPr>
            <a:grpSpLocks/>
          </p:cNvGrpSpPr>
          <p:nvPr/>
        </p:nvGrpSpPr>
        <p:grpSpPr bwMode="auto">
          <a:xfrm>
            <a:off x="971550" y="1943103"/>
            <a:ext cx="2362200" cy="2026627"/>
            <a:chOff x="759" y="1210"/>
            <a:chExt cx="1612" cy="1383"/>
          </a:xfrm>
        </p:grpSpPr>
        <p:sp>
          <p:nvSpPr>
            <p:cNvPr id="31814" name="Rectangle 17"/>
            <p:cNvSpPr>
              <a:spLocks noChangeArrowheads="1"/>
            </p:cNvSpPr>
            <p:nvPr/>
          </p:nvSpPr>
          <p:spPr bwMode="auto">
            <a:xfrm>
              <a:off x="2200" y="1673"/>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1815" name="Rectangle 18"/>
            <p:cNvSpPr>
              <a:spLocks noChangeArrowheads="1"/>
            </p:cNvSpPr>
            <p:nvPr/>
          </p:nvSpPr>
          <p:spPr bwMode="auto">
            <a:xfrm>
              <a:off x="1479" y="1442"/>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1816" name="Text Box 19"/>
            <p:cNvSpPr txBox="1">
              <a:spLocks noChangeArrowheads="1"/>
            </p:cNvSpPr>
            <p:nvPr/>
          </p:nvSpPr>
          <p:spPr bwMode="auto">
            <a:xfrm>
              <a:off x="1536" y="1902"/>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31817" name="Line 20"/>
            <p:cNvSpPr>
              <a:spLocks noChangeShapeType="1"/>
            </p:cNvSpPr>
            <p:nvPr/>
          </p:nvSpPr>
          <p:spPr bwMode="auto">
            <a:xfrm>
              <a:off x="1104" y="1988"/>
              <a:ext cx="375"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18" name="Text Box 21"/>
            <p:cNvSpPr txBox="1">
              <a:spLocks noChangeArrowheads="1"/>
            </p:cNvSpPr>
            <p:nvPr/>
          </p:nvSpPr>
          <p:spPr bwMode="auto">
            <a:xfrm>
              <a:off x="1594" y="1730"/>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31819" name="Text Box 22"/>
            <p:cNvSpPr txBox="1">
              <a:spLocks noChangeArrowheads="1"/>
            </p:cNvSpPr>
            <p:nvPr/>
          </p:nvSpPr>
          <p:spPr bwMode="auto">
            <a:xfrm>
              <a:off x="1565" y="1442"/>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31820" name="Line 23"/>
            <p:cNvSpPr>
              <a:spLocks noChangeShapeType="1"/>
            </p:cNvSpPr>
            <p:nvPr/>
          </p:nvSpPr>
          <p:spPr bwMode="auto">
            <a:xfrm>
              <a:off x="2170" y="1816"/>
              <a:ext cx="201"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1821" name="Line 24"/>
            <p:cNvSpPr>
              <a:spLocks noChangeShapeType="1"/>
            </p:cNvSpPr>
            <p:nvPr/>
          </p:nvSpPr>
          <p:spPr bwMode="auto">
            <a:xfrm flipH="1">
              <a:off x="2228" y="1788"/>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22" name="Rectangle 25"/>
            <p:cNvSpPr>
              <a:spLocks noChangeArrowheads="1"/>
            </p:cNvSpPr>
            <p:nvPr/>
          </p:nvSpPr>
          <p:spPr bwMode="auto">
            <a:xfrm>
              <a:off x="1277" y="184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1823" name="Line 26"/>
            <p:cNvSpPr>
              <a:spLocks noChangeShapeType="1"/>
            </p:cNvSpPr>
            <p:nvPr/>
          </p:nvSpPr>
          <p:spPr bwMode="auto">
            <a:xfrm flipH="1">
              <a:off x="1305" y="196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24" name="Rectangle 27"/>
            <p:cNvSpPr>
              <a:spLocks noChangeArrowheads="1"/>
            </p:cNvSpPr>
            <p:nvPr/>
          </p:nvSpPr>
          <p:spPr bwMode="auto">
            <a:xfrm>
              <a:off x="817" y="144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1825" name="Line 28"/>
            <p:cNvSpPr>
              <a:spLocks noChangeShapeType="1"/>
            </p:cNvSpPr>
            <p:nvPr/>
          </p:nvSpPr>
          <p:spPr bwMode="auto">
            <a:xfrm flipH="1">
              <a:off x="759" y="1498"/>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1826" name="Group 29"/>
            <p:cNvGrpSpPr>
              <a:grpSpLocks/>
            </p:cNvGrpSpPr>
            <p:nvPr/>
          </p:nvGrpSpPr>
          <p:grpSpPr bwMode="auto">
            <a:xfrm>
              <a:off x="989" y="1729"/>
              <a:ext cx="115" cy="519"/>
              <a:chOff x="2572" y="3082"/>
              <a:chExt cx="115" cy="519"/>
            </a:xfrm>
          </p:grpSpPr>
          <p:sp>
            <p:nvSpPr>
              <p:cNvPr id="31833" name="Text Box 30"/>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31834" name="Text Box 31"/>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t>00</a:t>
                </a:r>
              </a:p>
            </p:txBody>
          </p:sp>
        </p:grpSp>
        <p:sp>
          <p:nvSpPr>
            <p:cNvPr id="31827" name="Line 32"/>
            <p:cNvSpPr>
              <a:spLocks noChangeShapeType="1"/>
            </p:cNvSpPr>
            <p:nvPr/>
          </p:nvSpPr>
          <p:spPr bwMode="auto">
            <a:xfrm flipV="1">
              <a:off x="1191" y="1527"/>
              <a:ext cx="0" cy="461"/>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28" name="Rectangle 33"/>
            <p:cNvSpPr>
              <a:spLocks noChangeArrowheads="1"/>
            </p:cNvSpPr>
            <p:nvPr/>
          </p:nvSpPr>
          <p:spPr bwMode="auto">
            <a:xfrm>
              <a:off x="1075" y="1297"/>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31829" name="Rectangle 34"/>
            <p:cNvSpPr>
              <a:spLocks noChangeArrowheads="1"/>
            </p:cNvSpPr>
            <p:nvPr/>
          </p:nvSpPr>
          <p:spPr bwMode="auto">
            <a:xfrm>
              <a:off x="1221" y="164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1830" name="Line 35"/>
            <p:cNvSpPr>
              <a:spLocks noChangeShapeType="1"/>
            </p:cNvSpPr>
            <p:nvPr/>
          </p:nvSpPr>
          <p:spPr bwMode="auto">
            <a:xfrm flipH="1">
              <a:off x="1163" y="1699"/>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31" name="Freeform 36"/>
            <p:cNvSpPr>
              <a:spLocks/>
            </p:cNvSpPr>
            <p:nvPr/>
          </p:nvSpPr>
          <p:spPr bwMode="auto">
            <a:xfrm>
              <a:off x="787" y="1210"/>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1832" name="Line 37"/>
            <p:cNvSpPr>
              <a:spLocks noChangeShapeType="1"/>
            </p:cNvSpPr>
            <p:nvPr/>
          </p:nvSpPr>
          <p:spPr bwMode="auto">
            <a:xfrm flipH="1">
              <a:off x="2371" y="1439"/>
              <a:ext cx="0" cy="115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3" name="Group 12"/>
          <p:cNvGrpSpPr>
            <a:grpSpLocks/>
          </p:cNvGrpSpPr>
          <p:nvPr/>
        </p:nvGrpSpPr>
        <p:grpSpPr bwMode="auto">
          <a:xfrm>
            <a:off x="3333752" y="2283072"/>
            <a:ext cx="1563688" cy="1181100"/>
            <a:chOff x="3333750" y="2187575"/>
            <a:chExt cx="1563688" cy="1279525"/>
          </a:xfrm>
        </p:grpSpPr>
        <p:sp>
          <p:nvSpPr>
            <p:cNvPr id="31794" name="Line 40"/>
            <p:cNvSpPr>
              <a:spLocks noChangeShapeType="1"/>
            </p:cNvSpPr>
            <p:nvPr/>
          </p:nvSpPr>
          <p:spPr bwMode="auto">
            <a:xfrm>
              <a:off x="3586163" y="2916238"/>
              <a:ext cx="296075" cy="3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5" name="Line 43"/>
            <p:cNvSpPr>
              <a:spLocks noChangeShapeType="1"/>
            </p:cNvSpPr>
            <p:nvPr/>
          </p:nvSpPr>
          <p:spPr bwMode="auto">
            <a:xfrm flipH="1">
              <a:off x="3713681" y="2871788"/>
              <a:ext cx="42506"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96" name="Rectangle 44"/>
            <p:cNvSpPr>
              <a:spLocks noChangeArrowheads="1"/>
            </p:cNvSpPr>
            <p:nvPr/>
          </p:nvSpPr>
          <p:spPr bwMode="auto">
            <a:xfrm>
              <a:off x="3671175" y="2735263"/>
              <a:ext cx="126052"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grpSp>
          <p:nvGrpSpPr>
            <p:cNvPr id="31797" name="Group 46"/>
            <p:cNvGrpSpPr>
              <a:grpSpLocks/>
            </p:cNvGrpSpPr>
            <p:nvPr/>
          </p:nvGrpSpPr>
          <p:grpSpPr bwMode="auto">
            <a:xfrm>
              <a:off x="3883312" y="2187575"/>
              <a:ext cx="1014126" cy="1279525"/>
              <a:chOff x="2746" y="1442"/>
              <a:chExt cx="692" cy="806"/>
            </a:xfrm>
          </p:grpSpPr>
          <p:sp>
            <p:nvSpPr>
              <p:cNvPr id="31807" name="Text Box 47"/>
              <p:cNvSpPr txBox="1">
                <a:spLocks noChangeArrowheads="1"/>
              </p:cNvSpPr>
              <p:nvPr/>
            </p:nvSpPr>
            <p:spPr bwMode="auto">
              <a:xfrm>
                <a:off x="2746" y="1442"/>
                <a:ext cx="692" cy="806"/>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Registers</a:t>
                </a:r>
              </a:p>
            </p:txBody>
          </p:sp>
          <p:sp>
            <p:nvSpPr>
              <p:cNvPr id="31808" name="Rectangle 48"/>
              <p:cNvSpPr>
                <a:spLocks noChangeArrowheads="1"/>
              </p:cNvSpPr>
              <p:nvPr/>
            </p:nvSpPr>
            <p:spPr bwMode="auto">
              <a:xfrm>
                <a:off x="2746" y="1644"/>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31809" name="Rectangle 49"/>
              <p:cNvSpPr>
                <a:spLocks noChangeArrowheads="1"/>
              </p:cNvSpPr>
              <p:nvPr/>
            </p:nvSpPr>
            <p:spPr bwMode="auto">
              <a:xfrm>
                <a:off x="2775" y="1815"/>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31810" name="Rectangle 50"/>
              <p:cNvSpPr>
                <a:spLocks noChangeArrowheads="1"/>
              </p:cNvSpPr>
              <p:nvPr/>
            </p:nvSpPr>
            <p:spPr bwMode="auto">
              <a:xfrm>
                <a:off x="3149" y="164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31811" name="Rectangle 51"/>
              <p:cNvSpPr>
                <a:spLocks noChangeArrowheads="1"/>
              </p:cNvSpPr>
              <p:nvPr/>
            </p:nvSpPr>
            <p:spPr bwMode="auto">
              <a:xfrm>
                <a:off x="3149" y="190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31812" name="Rectangle 52"/>
              <p:cNvSpPr>
                <a:spLocks noChangeArrowheads="1"/>
              </p:cNvSpPr>
              <p:nvPr/>
            </p:nvSpPr>
            <p:spPr bwMode="auto">
              <a:xfrm>
                <a:off x="2775" y="2017"/>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31813" name="Rectangle 53"/>
              <p:cNvSpPr>
                <a:spLocks noChangeArrowheads="1"/>
              </p:cNvSpPr>
              <p:nvPr/>
            </p:nvSpPr>
            <p:spPr bwMode="auto">
              <a:xfrm>
                <a:off x="3149" y="2104"/>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grpSp>
        <p:grpSp>
          <p:nvGrpSpPr>
            <p:cNvPr id="31798" name="Group 54"/>
            <p:cNvGrpSpPr>
              <a:grpSpLocks/>
            </p:cNvGrpSpPr>
            <p:nvPr/>
          </p:nvGrpSpPr>
          <p:grpSpPr bwMode="auto">
            <a:xfrm>
              <a:off x="3333750" y="2416175"/>
              <a:ext cx="549562" cy="866775"/>
              <a:chOff x="2371" y="1586"/>
              <a:chExt cx="375" cy="546"/>
            </a:xfrm>
          </p:grpSpPr>
          <p:sp>
            <p:nvSpPr>
              <p:cNvPr id="31799" name="Line 55"/>
              <p:cNvSpPr>
                <a:spLocks noChangeShapeType="1"/>
              </p:cNvSpPr>
              <p:nvPr/>
            </p:nvSpPr>
            <p:spPr bwMode="auto">
              <a:xfrm>
                <a:off x="2371" y="1701"/>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0" name="Line 56"/>
              <p:cNvSpPr>
                <a:spLocks noChangeShapeType="1"/>
              </p:cNvSpPr>
              <p:nvPr/>
            </p:nvSpPr>
            <p:spPr bwMode="auto">
              <a:xfrm>
                <a:off x="2371" y="2104"/>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1" name="Line 57"/>
              <p:cNvSpPr>
                <a:spLocks noChangeShapeType="1"/>
              </p:cNvSpPr>
              <p:nvPr/>
            </p:nvSpPr>
            <p:spPr bwMode="auto">
              <a:xfrm flipH="1">
                <a:off x="2631" y="1672"/>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02" name="Rectangle 58"/>
              <p:cNvSpPr>
                <a:spLocks noChangeArrowheads="1"/>
              </p:cNvSpPr>
              <p:nvPr/>
            </p:nvSpPr>
            <p:spPr bwMode="auto">
              <a:xfrm>
                <a:off x="2602" y="1586"/>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1803" name="Rectangle 59"/>
              <p:cNvSpPr>
                <a:spLocks noChangeArrowheads="1"/>
              </p:cNvSpPr>
              <p:nvPr/>
            </p:nvSpPr>
            <p:spPr bwMode="auto">
              <a:xfrm>
                <a:off x="2458" y="1586"/>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31804" name="Line 60"/>
              <p:cNvSpPr>
                <a:spLocks noChangeShapeType="1"/>
              </p:cNvSpPr>
              <p:nvPr/>
            </p:nvSpPr>
            <p:spPr bwMode="auto">
              <a:xfrm flipH="1">
                <a:off x="2631" y="2074"/>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05" name="Rectangle 61"/>
              <p:cNvSpPr>
                <a:spLocks noChangeArrowheads="1"/>
              </p:cNvSpPr>
              <p:nvPr/>
            </p:nvSpPr>
            <p:spPr bwMode="auto">
              <a:xfrm>
                <a:off x="2602" y="1988"/>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1806" name="Rectangle 62"/>
              <p:cNvSpPr>
                <a:spLocks noChangeArrowheads="1"/>
              </p:cNvSpPr>
              <p:nvPr/>
            </p:nvSpPr>
            <p:spPr bwMode="auto">
              <a:xfrm>
                <a:off x="2458" y="1988"/>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grpSp>
      </p:grpSp>
      <p:grpSp>
        <p:nvGrpSpPr>
          <p:cNvPr id="11" name="Group 63"/>
          <p:cNvGrpSpPr>
            <a:grpSpLocks/>
          </p:cNvGrpSpPr>
          <p:nvPr/>
        </p:nvGrpSpPr>
        <p:grpSpPr bwMode="auto">
          <a:xfrm>
            <a:off x="4176715" y="3505202"/>
            <a:ext cx="422275" cy="296008"/>
            <a:chOff x="2947" y="2276"/>
            <a:chExt cx="288" cy="202"/>
          </a:xfrm>
        </p:grpSpPr>
        <p:sp>
          <p:nvSpPr>
            <p:cNvPr id="31792" name="Line 64"/>
            <p:cNvSpPr>
              <a:spLocks noChangeShapeType="1"/>
            </p:cNvSpPr>
            <p:nvPr/>
          </p:nvSpPr>
          <p:spPr bwMode="auto">
            <a:xfrm>
              <a:off x="3091" y="2391"/>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3" name="Rectangle 65"/>
            <p:cNvSpPr>
              <a:spLocks noChangeArrowheads="1"/>
            </p:cNvSpPr>
            <p:nvPr/>
          </p:nvSpPr>
          <p:spPr bwMode="auto">
            <a:xfrm>
              <a:off x="2947" y="2276"/>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ExtOp</a:t>
              </a:r>
            </a:p>
          </p:txBody>
        </p:sp>
      </p:grpSp>
      <p:grpSp>
        <p:nvGrpSpPr>
          <p:cNvPr id="14" name="Group 13"/>
          <p:cNvGrpSpPr>
            <a:grpSpLocks/>
          </p:cNvGrpSpPr>
          <p:nvPr/>
        </p:nvGrpSpPr>
        <p:grpSpPr bwMode="auto">
          <a:xfrm>
            <a:off x="3333750" y="2325569"/>
            <a:ext cx="3714750" cy="1812680"/>
            <a:chOff x="3333750" y="2233613"/>
            <a:chExt cx="3714750" cy="1963737"/>
          </a:xfrm>
        </p:grpSpPr>
        <p:sp>
          <p:nvSpPr>
            <p:cNvPr id="31765" name="Line 39"/>
            <p:cNvSpPr>
              <a:spLocks noChangeShapeType="1"/>
            </p:cNvSpPr>
            <p:nvPr/>
          </p:nvSpPr>
          <p:spPr bwMode="auto">
            <a:xfrm>
              <a:off x="4895050" y="3009901"/>
              <a:ext cx="2960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66" name="Line 41"/>
            <p:cNvSpPr>
              <a:spLocks noChangeShapeType="1"/>
            </p:cNvSpPr>
            <p:nvPr/>
          </p:nvSpPr>
          <p:spPr bwMode="auto">
            <a:xfrm flipH="1">
              <a:off x="4936090" y="2963863"/>
              <a:ext cx="42506"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67" name="Rectangle 42"/>
            <p:cNvSpPr>
              <a:spLocks noChangeArrowheads="1"/>
            </p:cNvSpPr>
            <p:nvPr/>
          </p:nvSpPr>
          <p:spPr bwMode="auto">
            <a:xfrm>
              <a:off x="4895050" y="2781301"/>
              <a:ext cx="16709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nvGrpSpPr>
            <p:cNvPr id="31768" name="Group 66"/>
            <p:cNvGrpSpPr>
              <a:grpSpLocks/>
            </p:cNvGrpSpPr>
            <p:nvPr/>
          </p:nvGrpSpPr>
          <p:grpSpPr bwMode="auto">
            <a:xfrm>
              <a:off x="3333750" y="2233613"/>
              <a:ext cx="3714750" cy="1963737"/>
              <a:chOff x="2371" y="1471"/>
              <a:chExt cx="2535" cy="1237"/>
            </a:xfrm>
          </p:grpSpPr>
          <p:grpSp>
            <p:nvGrpSpPr>
              <p:cNvPr id="31769" name="Group 67"/>
              <p:cNvGrpSpPr>
                <a:grpSpLocks/>
              </p:cNvGrpSpPr>
              <p:nvPr/>
            </p:nvGrpSpPr>
            <p:grpSpPr bwMode="auto">
              <a:xfrm>
                <a:off x="3725" y="1932"/>
                <a:ext cx="114" cy="173"/>
                <a:chOff x="3725" y="1932"/>
                <a:chExt cx="114" cy="173"/>
              </a:xfrm>
            </p:grpSpPr>
            <p:sp>
              <p:nvSpPr>
                <p:cNvPr id="31790" name="Rectangle 68"/>
                <p:cNvSpPr>
                  <a:spLocks noChangeArrowheads="1"/>
                </p:cNvSpPr>
                <p:nvPr/>
              </p:nvSpPr>
              <p:spPr bwMode="auto">
                <a:xfrm>
                  <a:off x="3725" y="193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1791" name="Line 69"/>
                <p:cNvSpPr>
                  <a:spLocks noChangeShapeType="1"/>
                </p:cNvSpPr>
                <p:nvPr/>
              </p:nvSpPr>
              <p:spPr bwMode="auto">
                <a:xfrm flipH="1">
                  <a:off x="3753" y="204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1770" name="Group 70"/>
              <p:cNvGrpSpPr>
                <a:grpSpLocks/>
              </p:cNvGrpSpPr>
              <p:nvPr/>
            </p:nvGrpSpPr>
            <p:grpSpPr bwMode="auto">
              <a:xfrm>
                <a:off x="2371" y="1471"/>
                <a:ext cx="2535" cy="1237"/>
                <a:chOff x="2371" y="1471"/>
                <a:chExt cx="2535" cy="1237"/>
              </a:xfrm>
            </p:grpSpPr>
            <p:grpSp>
              <p:nvGrpSpPr>
                <p:cNvPr id="31771" name="Group 71"/>
                <p:cNvGrpSpPr>
                  <a:grpSpLocks/>
                </p:cNvGrpSpPr>
                <p:nvPr/>
              </p:nvGrpSpPr>
              <p:grpSpPr bwMode="auto">
                <a:xfrm>
                  <a:off x="3293" y="1702"/>
                  <a:ext cx="1613" cy="718"/>
                  <a:chOff x="3293" y="1702"/>
                  <a:chExt cx="1613" cy="718"/>
                </a:xfrm>
              </p:grpSpPr>
              <p:sp>
                <p:nvSpPr>
                  <p:cNvPr id="31786" name="Rectangle 72"/>
                  <p:cNvSpPr>
                    <a:spLocks noChangeArrowheads="1"/>
                  </p:cNvSpPr>
                  <p:nvPr/>
                </p:nvSpPr>
                <p:spPr bwMode="auto">
                  <a:xfrm>
                    <a:off x="4474" y="2019"/>
                    <a:ext cx="4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ALU result</a:t>
                    </a:r>
                  </a:p>
                </p:txBody>
              </p:sp>
              <p:sp>
                <p:nvSpPr>
                  <p:cNvPr id="31787" name="Rectangle 73"/>
                  <p:cNvSpPr>
                    <a:spLocks noChangeArrowheads="1"/>
                  </p:cNvSpPr>
                  <p:nvPr/>
                </p:nvSpPr>
                <p:spPr bwMode="auto">
                  <a:xfrm>
                    <a:off x="4244" y="170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1788" name="Line 74"/>
                  <p:cNvSpPr>
                    <a:spLocks noChangeShapeType="1"/>
                  </p:cNvSpPr>
                  <p:nvPr/>
                </p:nvSpPr>
                <p:spPr bwMode="auto">
                  <a:xfrm flipH="1">
                    <a:off x="4272" y="181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89" name="Freeform 75"/>
                  <p:cNvSpPr>
                    <a:spLocks/>
                  </p:cNvSpPr>
                  <p:nvPr/>
                </p:nvSpPr>
                <p:spPr bwMode="auto">
                  <a:xfrm>
                    <a:off x="3293" y="1844"/>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31772" name="Group 76"/>
                <p:cNvGrpSpPr>
                  <a:grpSpLocks/>
                </p:cNvGrpSpPr>
                <p:nvPr/>
              </p:nvGrpSpPr>
              <p:grpSpPr bwMode="auto">
                <a:xfrm>
                  <a:off x="3437" y="1471"/>
                  <a:ext cx="489" cy="230"/>
                  <a:chOff x="3437" y="1471"/>
                  <a:chExt cx="489" cy="230"/>
                </a:xfrm>
              </p:grpSpPr>
              <p:sp>
                <p:nvSpPr>
                  <p:cNvPr id="31783" name="Freeform 77"/>
                  <p:cNvSpPr>
                    <a:spLocks/>
                  </p:cNvSpPr>
                  <p:nvPr/>
                </p:nvSpPr>
                <p:spPr bwMode="auto">
                  <a:xfrm>
                    <a:off x="3437" y="1615"/>
                    <a:ext cx="489" cy="86"/>
                  </a:xfrm>
                  <a:custGeom>
                    <a:avLst/>
                    <a:gdLst>
                      <a:gd name="T0" fmla="*/ 0 w 489"/>
                      <a:gd name="T1" fmla="*/ 86 h 86"/>
                      <a:gd name="T2" fmla="*/ 230 w 489"/>
                      <a:gd name="T3" fmla="*/ 86 h 86"/>
                      <a:gd name="T4" fmla="*/ 230 w 489"/>
                      <a:gd name="T5" fmla="*/ 0 h 86"/>
                      <a:gd name="T6" fmla="*/ 489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1784" name="Rectangle 78"/>
                  <p:cNvSpPr>
                    <a:spLocks noChangeArrowheads="1"/>
                  </p:cNvSpPr>
                  <p:nvPr/>
                </p:nvSpPr>
                <p:spPr bwMode="auto">
                  <a:xfrm>
                    <a:off x="3726" y="147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1785" name="Line 79"/>
                  <p:cNvSpPr>
                    <a:spLocks noChangeShapeType="1"/>
                  </p:cNvSpPr>
                  <p:nvPr/>
                </p:nvSpPr>
                <p:spPr bwMode="auto">
                  <a:xfrm flipH="1">
                    <a:off x="3754" y="1586"/>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1773" name="Group 80"/>
                <p:cNvGrpSpPr>
                  <a:grpSpLocks/>
                </p:cNvGrpSpPr>
                <p:nvPr/>
              </p:nvGrpSpPr>
              <p:grpSpPr bwMode="auto">
                <a:xfrm>
                  <a:off x="3926" y="1471"/>
                  <a:ext cx="288" cy="749"/>
                  <a:chOff x="3926" y="1471"/>
                  <a:chExt cx="288" cy="749"/>
                </a:xfrm>
              </p:grpSpPr>
              <p:sp>
                <p:nvSpPr>
                  <p:cNvPr id="31781" name="Freeform 81"/>
                  <p:cNvSpPr>
                    <a:spLocks/>
                  </p:cNvSpPr>
                  <p:nvPr/>
                </p:nvSpPr>
                <p:spPr bwMode="auto">
                  <a:xfrm rot="-5400000">
                    <a:off x="3695" y="1702"/>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1782" name="Rectangle 82"/>
                  <p:cNvSpPr>
                    <a:spLocks noChangeArrowheads="1"/>
                  </p:cNvSpPr>
                  <p:nvPr/>
                </p:nvSpPr>
                <p:spPr bwMode="auto">
                  <a:xfrm>
                    <a:off x="3974" y="1611"/>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grpSp>
            <p:sp>
              <p:nvSpPr>
                <p:cNvPr id="31774" name="Freeform 83"/>
                <p:cNvSpPr>
                  <a:spLocks/>
                </p:cNvSpPr>
                <p:nvPr/>
              </p:nvSpPr>
              <p:spPr bwMode="auto">
                <a:xfrm>
                  <a:off x="2371" y="2506"/>
                  <a:ext cx="374" cy="87"/>
                </a:xfrm>
                <a:custGeom>
                  <a:avLst/>
                  <a:gdLst>
                    <a:gd name="T0" fmla="*/ 0 w 374"/>
                    <a:gd name="T1" fmla="*/ 0 h 87"/>
                    <a:gd name="T2" fmla="*/ 0 w 374"/>
                    <a:gd name="T3" fmla="*/ 87 h 87"/>
                    <a:gd name="T4" fmla="*/ 374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1775" name="Freeform 84"/>
                <p:cNvSpPr>
                  <a:spLocks/>
                </p:cNvSpPr>
                <p:nvPr/>
              </p:nvSpPr>
              <p:spPr bwMode="auto">
                <a:xfrm>
                  <a:off x="3437" y="2074"/>
                  <a:ext cx="489" cy="519"/>
                </a:xfrm>
                <a:custGeom>
                  <a:avLst/>
                  <a:gdLst>
                    <a:gd name="T0" fmla="*/ 0 w 489"/>
                    <a:gd name="T1" fmla="*/ 519 h 519"/>
                    <a:gd name="T2" fmla="*/ 230 w 489"/>
                    <a:gd name="T3" fmla="*/ 519 h 519"/>
                    <a:gd name="T4" fmla="*/ 230 w 489"/>
                    <a:gd name="T5" fmla="*/ 0 h 519"/>
                    <a:gd name="T6" fmla="*/ 489 w 489"/>
                    <a:gd name="T7" fmla="*/ 0 h 519"/>
                    <a:gd name="T8" fmla="*/ 0 60000 65536"/>
                    <a:gd name="T9" fmla="*/ 0 60000 65536"/>
                    <a:gd name="T10" fmla="*/ 0 60000 65536"/>
                    <a:gd name="T11" fmla="*/ 0 60000 65536"/>
                    <a:gd name="T12" fmla="*/ 0 w 489"/>
                    <a:gd name="T13" fmla="*/ 0 h 519"/>
                    <a:gd name="T14" fmla="*/ 489 w 489"/>
                    <a:gd name="T15" fmla="*/ 519 h 519"/>
                  </a:gdLst>
                  <a:ahLst/>
                  <a:cxnLst>
                    <a:cxn ang="T8">
                      <a:pos x="T0" y="T1"/>
                    </a:cxn>
                    <a:cxn ang="T9">
                      <a:pos x="T2" y="T3"/>
                    </a:cxn>
                    <a:cxn ang="T10">
                      <a:pos x="T4" y="T5"/>
                    </a:cxn>
                    <a:cxn ang="T11">
                      <a:pos x="T6" y="T7"/>
                    </a:cxn>
                  </a:cxnLst>
                  <a:rect l="T12" t="T13" r="T14" b="T15"/>
                  <a:pathLst>
                    <a:path w="489" h="519">
                      <a:moveTo>
                        <a:pt x="0" y="519"/>
                      </a:moveTo>
                      <a:lnTo>
                        <a:pt x="230" y="519"/>
                      </a:lnTo>
                      <a:lnTo>
                        <a:pt x="230" y="0"/>
                      </a:lnTo>
                      <a:lnTo>
                        <a:pt x="489"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31776" name="Group 85"/>
                <p:cNvGrpSpPr>
                  <a:grpSpLocks/>
                </p:cNvGrpSpPr>
                <p:nvPr/>
              </p:nvGrpSpPr>
              <p:grpSpPr bwMode="auto">
                <a:xfrm>
                  <a:off x="2745" y="2477"/>
                  <a:ext cx="691" cy="231"/>
                  <a:chOff x="3350" y="2159"/>
                  <a:chExt cx="403" cy="231"/>
                </a:xfrm>
              </p:grpSpPr>
              <p:sp>
                <p:nvSpPr>
                  <p:cNvPr id="31779" name="Oval 86"/>
                  <p:cNvSpPr>
                    <a:spLocks noChangeArrowheads="1"/>
                  </p:cNvSpPr>
                  <p:nvPr/>
                </p:nvSpPr>
                <p:spPr bwMode="auto">
                  <a:xfrm>
                    <a:off x="3350" y="2159"/>
                    <a:ext cx="403" cy="231"/>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1780" name="Rectangle 87"/>
                  <p:cNvSpPr>
                    <a:spLocks noChangeArrowheads="1"/>
                  </p:cNvSpPr>
                  <p:nvPr/>
                </p:nvSpPr>
                <p:spPr bwMode="auto">
                  <a:xfrm>
                    <a:off x="3350" y="2189"/>
                    <a:ext cx="4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dirty="0"/>
                      <a:t>Extender</a:t>
                    </a:r>
                  </a:p>
                </p:txBody>
              </p:sp>
            </p:grpSp>
            <p:sp>
              <p:nvSpPr>
                <p:cNvPr id="31777" name="Line 88"/>
                <p:cNvSpPr>
                  <a:spLocks noChangeShapeType="1"/>
                </p:cNvSpPr>
                <p:nvPr/>
              </p:nvSpPr>
              <p:spPr bwMode="auto">
                <a:xfrm flipH="1">
                  <a:off x="2602" y="256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78" name="Rectangle 89"/>
                <p:cNvSpPr>
                  <a:spLocks noChangeArrowheads="1"/>
                </p:cNvSpPr>
                <p:nvPr/>
              </p:nvSpPr>
              <p:spPr bwMode="auto">
                <a:xfrm>
                  <a:off x="2458" y="2477"/>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Imm16</a:t>
                  </a:r>
                </a:p>
              </p:txBody>
            </p:sp>
          </p:grpSp>
        </p:grpSp>
      </p:grpSp>
      <p:sp>
        <p:nvSpPr>
          <p:cNvPr id="851034" name="Text Box 90"/>
          <p:cNvSpPr txBox="1">
            <a:spLocks noChangeArrowheads="1"/>
          </p:cNvSpPr>
          <p:nvPr/>
        </p:nvSpPr>
        <p:spPr bwMode="auto">
          <a:xfrm>
            <a:off x="3881440" y="4324644"/>
            <a:ext cx="4327525" cy="54694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Second ALU input comes from the extended immediate. RB and BusB are not used</a:t>
            </a:r>
          </a:p>
        </p:txBody>
      </p:sp>
      <p:sp>
        <p:nvSpPr>
          <p:cNvPr id="851035" name="Text Box 91"/>
          <p:cNvSpPr txBox="1">
            <a:spLocks noChangeArrowheads="1"/>
          </p:cNvSpPr>
          <p:nvPr/>
        </p:nvSpPr>
        <p:spPr bwMode="auto">
          <a:xfrm>
            <a:off x="6599240" y="3450982"/>
            <a:ext cx="1609725" cy="77425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Same clock edge updates PC and Rt</a:t>
            </a:r>
          </a:p>
        </p:txBody>
      </p:sp>
      <p:sp>
        <p:nvSpPr>
          <p:cNvPr id="851036" name="Text Box 92"/>
          <p:cNvSpPr txBox="1">
            <a:spLocks noChangeArrowheads="1"/>
          </p:cNvSpPr>
          <p:nvPr/>
        </p:nvSpPr>
        <p:spPr bwMode="auto">
          <a:xfrm>
            <a:off x="1057275" y="3801208"/>
            <a:ext cx="1797050" cy="54694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a:t>Rt</a:t>
            </a:r>
            <a:r>
              <a:rPr lang="en-US" altLang="en-US" sz="1477" dirty="0"/>
              <a:t> selects register to write, not Rd</a:t>
            </a:r>
          </a:p>
        </p:txBody>
      </p:sp>
      <p:grpSp>
        <p:nvGrpSpPr>
          <p:cNvPr id="9" name="Group 8"/>
          <p:cNvGrpSpPr>
            <a:grpSpLocks/>
          </p:cNvGrpSpPr>
          <p:nvPr/>
        </p:nvGrpSpPr>
        <p:grpSpPr bwMode="auto">
          <a:xfrm>
            <a:off x="973138" y="3420208"/>
            <a:ext cx="3151187" cy="257908"/>
            <a:chOff x="972991" y="3419665"/>
            <a:chExt cx="3151869" cy="279702"/>
          </a:xfrm>
        </p:grpSpPr>
        <p:grpSp>
          <p:nvGrpSpPr>
            <p:cNvPr id="31759" name="Group 92"/>
            <p:cNvGrpSpPr>
              <a:grpSpLocks/>
            </p:cNvGrpSpPr>
            <p:nvPr/>
          </p:nvGrpSpPr>
          <p:grpSpPr bwMode="auto">
            <a:xfrm>
              <a:off x="972991" y="3467289"/>
              <a:ext cx="3106796" cy="232078"/>
              <a:chOff x="1151569" y="3564835"/>
              <a:chExt cx="3106796" cy="232078"/>
            </a:xfrm>
          </p:grpSpPr>
          <p:sp>
            <p:nvSpPr>
              <p:cNvPr id="94" name="Freeform 93"/>
              <p:cNvSpPr/>
              <p:nvPr/>
            </p:nvSpPr>
            <p:spPr>
              <a:xfrm>
                <a:off x="1404036" y="3564887"/>
                <a:ext cx="2854943" cy="154155"/>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95" name="Straight Connector 94"/>
              <p:cNvCxnSpPr/>
              <p:nvPr/>
            </p:nvCxnSpPr>
            <p:spPr>
              <a:xfrm>
                <a:off x="1577111" y="3564887"/>
                <a:ext cx="0" cy="150976"/>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1764" name="TextBox 95"/>
              <p:cNvSpPr txBox="1">
                <a:spLocks noChangeArrowheads="1"/>
              </p:cNvSpPr>
              <p:nvPr/>
            </p:nvSpPr>
            <p:spPr bwMode="auto">
              <a:xfrm>
                <a:off x="1151569" y="3612247"/>
                <a:ext cx="2520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grpSp>
        <p:sp>
          <p:nvSpPr>
            <p:cNvPr id="2" name="Isosceles Triangle 1"/>
            <p:cNvSpPr/>
            <p:nvPr/>
          </p:nvSpPr>
          <p:spPr>
            <a:xfrm>
              <a:off x="1354073" y="3419665"/>
              <a:ext cx="87331" cy="4608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98" name="Isosceles Triangle 97"/>
            <p:cNvSpPr/>
            <p:nvPr/>
          </p:nvSpPr>
          <p:spPr>
            <a:xfrm>
              <a:off x="4037529" y="3421255"/>
              <a:ext cx="87331" cy="4608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sp>
        <p:nvSpPr>
          <p:cNvPr id="5" name="Slide Number Placeholder 4"/>
          <p:cNvSpPr>
            <a:spLocks noGrp="1"/>
          </p:cNvSpPr>
          <p:nvPr>
            <p:ph type="sldNum" sz="quarter" idx="12"/>
          </p:nvPr>
        </p:nvSpPr>
        <p:spPr/>
        <p:txBody>
          <a:bodyPr/>
          <a:lstStyle/>
          <a:p>
            <a:pPr>
              <a:defRPr/>
            </a:pPr>
            <a:fld id="{9C4EFC9C-0CD1-48B5-AC40-5A4DCABDD5DC}" type="slidenum">
              <a:rPr lang="zh-CN" altLang="en-US" smtClean="0"/>
              <a:pPr>
                <a:defRPr/>
              </a:pPr>
              <a:t>34</a:t>
            </a:fld>
            <a:endParaRPr lang="en-US" altLang="en-US"/>
          </a:p>
        </p:txBody>
      </p:sp>
    </p:spTree>
    <p:custDataLst>
      <p:tags r:id="rId1"/>
    </p:custDataLst>
    <p:extLst>
      <p:ext uri="{BB962C8B-B14F-4D97-AF65-F5344CB8AC3E}">
        <p14:creationId xmlns:p14="http://schemas.microsoft.com/office/powerpoint/2010/main" val="231827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851036"/>
                                        </p:tgtEl>
                                        <p:attrNameLst>
                                          <p:attrName>style.visibility</p:attrName>
                                        </p:attrNameLst>
                                      </p:cBhvr>
                                      <p:to>
                                        <p:strVal val="visible"/>
                                      </p:to>
                                    </p:set>
                                    <p:animEffect transition="in" filter="dissolve">
                                      <p:cBhvr>
                                        <p:cTn id="9" dur="500"/>
                                        <p:tgtEl>
                                          <p:spTgt spid="85103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851034"/>
                                        </p:tgtEl>
                                        <p:attrNameLst>
                                          <p:attrName>style.visibility</p:attrName>
                                        </p:attrNameLst>
                                      </p:cBhvr>
                                      <p:to>
                                        <p:strVal val="visible"/>
                                      </p:to>
                                    </p:set>
                                    <p:animEffect transition="in" filter="dissolve">
                                      <p:cBhvr>
                                        <p:cTn id="16" dur="500"/>
                                        <p:tgtEl>
                                          <p:spTgt spid="8510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9" presetClass="entr" presetSubtype="0" fill="hold" grpId="0" nodeType="withEffect">
                                  <p:stCondLst>
                                    <p:cond delay="0"/>
                                  </p:stCondLst>
                                  <p:childTnLst>
                                    <p:set>
                                      <p:cBhvr>
                                        <p:cTn id="22" dur="1" fill="hold">
                                          <p:stCondLst>
                                            <p:cond delay="0"/>
                                          </p:stCondLst>
                                        </p:cTn>
                                        <p:tgtEl>
                                          <p:spTgt spid="851035"/>
                                        </p:tgtEl>
                                        <p:attrNameLst>
                                          <p:attrName>style.visibility</p:attrName>
                                        </p:attrNameLst>
                                      </p:cBhvr>
                                      <p:to>
                                        <p:strVal val="visible"/>
                                      </p:to>
                                    </p:set>
                                    <p:animEffect transition="in" filter="dissolve">
                                      <p:cBhvr>
                                        <p:cTn id="23" dur="500"/>
                                        <p:tgtEl>
                                          <p:spTgt spid="8510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50947">
                                            <p:txEl>
                                              <p:pRg st="0" end="0"/>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50947">
                                            <p:txEl>
                                              <p:pRg st="1" end="1"/>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50947">
                                            <p:txEl>
                                              <p:pRg st="2" end="2"/>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509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build="p"/>
      <p:bldP spid="851034" grpId="0" animBg="1"/>
      <p:bldP spid="851035" grpId="0" animBg="1"/>
      <p:bldP spid="8510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84349"/>
            <a:ext cx="8229600" cy="1143000"/>
          </a:xfrm>
        </p:spPr>
        <p:txBody>
          <a:bodyPr/>
          <a:lstStyle/>
          <a:p>
            <a:pPr eaLnBrk="1" hangingPunct="1"/>
            <a:r>
              <a:rPr lang="en-US" altLang="en-US" sz="3600" dirty="0" smtClean="0"/>
              <a:t>Combining R-type &amp; I-type </a:t>
            </a:r>
            <a:r>
              <a:rPr lang="en-US" altLang="en-US" sz="3600" dirty="0" err="1" smtClean="0"/>
              <a:t>Datapaths</a:t>
            </a:r>
            <a:endParaRPr lang="en-US" altLang="en-US" sz="3600" dirty="0" smtClean="0"/>
          </a:p>
        </p:txBody>
      </p:sp>
      <p:sp>
        <p:nvSpPr>
          <p:cNvPr id="851971" name="Rectangle 3"/>
          <p:cNvSpPr>
            <a:spLocks noChangeArrowheads="1"/>
          </p:cNvSpPr>
          <p:nvPr/>
        </p:nvSpPr>
        <p:spPr bwMode="auto">
          <a:xfrm>
            <a:off x="611190" y="3766625"/>
            <a:ext cx="7864475" cy="236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marL="349250" indent="-349250" eaLnBrk="0" hangingPunct="0">
              <a:tabLst>
                <a:tab pos="4114800" algn="l"/>
              </a:tabLst>
              <a:defRPr>
                <a:solidFill>
                  <a:schemeClr val="tx1"/>
                </a:solidFill>
                <a:latin typeface="Arial" charset="0"/>
                <a:cs typeface="Arial" charset="0"/>
              </a:defRPr>
            </a:lvl1pPr>
            <a:lvl2pPr marL="739775" indent="-276225" eaLnBrk="0" hangingPunct="0">
              <a:tabLst>
                <a:tab pos="4114800" algn="l"/>
              </a:tabLst>
              <a:defRPr>
                <a:solidFill>
                  <a:schemeClr val="tx1"/>
                </a:solidFill>
                <a:latin typeface="Arial" charset="0"/>
                <a:cs typeface="Arial" charset="0"/>
              </a:defRPr>
            </a:lvl2pPr>
            <a:lvl3pPr marL="1143000" indent="-228600" eaLnBrk="0" hangingPunct="0">
              <a:tabLst>
                <a:tab pos="4114800" algn="l"/>
              </a:tabLst>
              <a:defRPr>
                <a:solidFill>
                  <a:schemeClr val="tx1"/>
                </a:solidFill>
                <a:latin typeface="Arial" charset="0"/>
                <a:cs typeface="Arial" charset="0"/>
              </a:defRPr>
            </a:lvl3pPr>
            <a:lvl4pPr marL="1600200" indent="-228600" eaLnBrk="0" hangingPunct="0">
              <a:tabLst>
                <a:tab pos="4114800" algn="l"/>
              </a:tabLst>
              <a:defRPr>
                <a:solidFill>
                  <a:schemeClr val="tx1"/>
                </a:solidFill>
                <a:latin typeface="Arial" charset="0"/>
                <a:cs typeface="Arial" charset="0"/>
              </a:defRPr>
            </a:lvl4pPr>
            <a:lvl5pPr marL="2057400" indent="-228600" eaLnBrk="0" hangingPunct="0">
              <a:tabLst>
                <a:tab pos="41148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1148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1148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1148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114800" algn="l"/>
              </a:tabLst>
              <a:defRPr>
                <a:solidFill>
                  <a:schemeClr val="tx1"/>
                </a:solidFill>
                <a:latin typeface="Arial" charset="0"/>
                <a:cs typeface="Arial" charset="0"/>
              </a:defRPr>
            </a:lvl9pPr>
          </a:lstStyle>
          <a:p>
            <a:pPr eaLnBrk="1" hangingPunct="1">
              <a:lnSpc>
                <a:spcPct val="110000"/>
              </a:lnSpc>
              <a:spcBef>
                <a:spcPct val="40000"/>
              </a:spcBef>
              <a:buFont typeface="Wingdings" pitchFamily="2" charset="2"/>
              <a:buChar char="v"/>
            </a:pPr>
            <a:r>
              <a:rPr lang="en-US" altLang="en-US" sz="1846" dirty="0"/>
              <a:t>Control signals</a:t>
            </a:r>
          </a:p>
          <a:p>
            <a:pPr lvl="1" eaLnBrk="1" hangingPunct="1">
              <a:lnSpc>
                <a:spcPct val="110000"/>
              </a:lnSpc>
              <a:spcBef>
                <a:spcPct val="40000"/>
              </a:spcBef>
              <a:buFont typeface="Wingdings" pitchFamily="2" charset="2"/>
              <a:buChar char="²"/>
            </a:pPr>
            <a:r>
              <a:rPr lang="en-US" altLang="en-US" dirty="0" err="1" smtClean="0">
                <a:solidFill>
                  <a:srgbClr val="FF0000"/>
                </a:solidFill>
              </a:rPr>
              <a:t>ALUOp</a:t>
            </a:r>
            <a:r>
              <a:rPr lang="en-US" altLang="en-US" dirty="0" smtClean="0">
                <a:solidFill>
                  <a:srgbClr val="FF0000"/>
                </a:solidFill>
              </a:rPr>
              <a:t> </a:t>
            </a:r>
            <a:r>
              <a:rPr lang="en-US" altLang="en-US" dirty="0"/>
              <a:t>is derived from either the </a:t>
            </a:r>
            <a:r>
              <a:rPr lang="en-US" altLang="en-US" dirty="0">
                <a:solidFill>
                  <a:srgbClr val="FF0000"/>
                </a:solidFill>
              </a:rPr>
              <a:t>Op</a:t>
            </a:r>
            <a:r>
              <a:rPr lang="en-US" altLang="en-US" dirty="0"/>
              <a:t> or the </a:t>
            </a:r>
            <a:r>
              <a:rPr lang="en-US" altLang="en-US" dirty="0" err="1">
                <a:solidFill>
                  <a:srgbClr val="FF0000"/>
                </a:solidFill>
              </a:rPr>
              <a:t>funct</a:t>
            </a:r>
            <a:r>
              <a:rPr lang="en-US" altLang="en-US" dirty="0"/>
              <a:t> field</a:t>
            </a:r>
          </a:p>
          <a:p>
            <a:pPr lvl="1" eaLnBrk="1" hangingPunct="1">
              <a:lnSpc>
                <a:spcPct val="110000"/>
              </a:lnSpc>
              <a:spcBef>
                <a:spcPct val="40000"/>
              </a:spcBef>
              <a:buFont typeface="Wingdings" pitchFamily="2" charset="2"/>
              <a:buChar char="²"/>
            </a:pPr>
            <a:r>
              <a:rPr lang="en-US" altLang="en-US" dirty="0" err="1" smtClean="0">
                <a:solidFill>
                  <a:srgbClr val="FF0000"/>
                </a:solidFill>
              </a:rPr>
              <a:t>RegWr</a:t>
            </a:r>
            <a:r>
              <a:rPr lang="en-US" altLang="en-US" dirty="0" smtClean="0"/>
              <a:t> </a:t>
            </a:r>
            <a:r>
              <a:rPr lang="en-US" altLang="en-US" dirty="0"/>
              <a:t>enables the writing of the </a:t>
            </a:r>
            <a:r>
              <a:rPr lang="en-US" altLang="en-US" dirty="0">
                <a:solidFill>
                  <a:srgbClr val="FF0000"/>
                </a:solidFill>
              </a:rPr>
              <a:t>ALU result</a:t>
            </a:r>
          </a:p>
          <a:p>
            <a:pPr lvl="1" eaLnBrk="1" hangingPunct="1">
              <a:lnSpc>
                <a:spcPct val="110000"/>
              </a:lnSpc>
              <a:spcBef>
                <a:spcPct val="40000"/>
              </a:spcBef>
              <a:buFont typeface="Wingdings" pitchFamily="2" charset="2"/>
              <a:buChar char="²"/>
            </a:pPr>
            <a:r>
              <a:rPr lang="en-US" altLang="en-US" dirty="0" err="1">
                <a:solidFill>
                  <a:srgbClr val="FF0000"/>
                </a:solidFill>
              </a:rPr>
              <a:t>ExtOp</a:t>
            </a:r>
            <a:r>
              <a:rPr lang="en-US" altLang="en-US" dirty="0">
                <a:solidFill>
                  <a:srgbClr val="FF0000"/>
                </a:solidFill>
              </a:rPr>
              <a:t> </a:t>
            </a:r>
            <a:r>
              <a:rPr lang="en-US" altLang="en-US" dirty="0"/>
              <a:t>controls the extension of the 16-bit immediate</a:t>
            </a:r>
          </a:p>
          <a:p>
            <a:pPr lvl="1" eaLnBrk="1" hangingPunct="1">
              <a:lnSpc>
                <a:spcPct val="110000"/>
              </a:lnSpc>
              <a:spcBef>
                <a:spcPct val="40000"/>
              </a:spcBef>
              <a:buFont typeface="Wingdings" pitchFamily="2" charset="2"/>
              <a:buChar char="²"/>
            </a:pPr>
            <a:r>
              <a:rPr lang="en-US" altLang="en-US" dirty="0" err="1">
                <a:solidFill>
                  <a:srgbClr val="FF0000"/>
                </a:solidFill>
              </a:rPr>
              <a:t>RegDst</a:t>
            </a:r>
            <a:r>
              <a:rPr lang="en-US" altLang="en-US" dirty="0"/>
              <a:t> selects the register destination as either </a:t>
            </a:r>
            <a:r>
              <a:rPr lang="en-US" altLang="en-US" dirty="0" err="1">
                <a:solidFill>
                  <a:srgbClr val="FF0000"/>
                </a:solidFill>
              </a:rPr>
              <a:t>Rt</a:t>
            </a:r>
            <a:r>
              <a:rPr lang="en-US" altLang="en-US" dirty="0"/>
              <a:t> or </a:t>
            </a:r>
            <a:r>
              <a:rPr lang="en-US" altLang="en-US" dirty="0">
                <a:solidFill>
                  <a:srgbClr val="FF0000"/>
                </a:solidFill>
              </a:rPr>
              <a:t>Rd</a:t>
            </a:r>
          </a:p>
          <a:p>
            <a:pPr lvl="1" eaLnBrk="1" hangingPunct="1">
              <a:lnSpc>
                <a:spcPct val="110000"/>
              </a:lnSpc>
              <a:spcBef>
                <a:spcPct val="40000"/>
              </a:spcBef>
              <a:buFont typeface="Wingdings" pitchFamily="2" charset="2"/>
              <a:buChar char="²"/>
            </a:pPr>
            <a:r>
              <a:rPr lang="en-US" altLang="en-US" dirty="0" err="1">
                <a:solidFill>
                  <a:srgbClr val="FF0000"/>
                </a:solidFill>
              </a:rPr>
              <a:t>ALUSrc</a:t>
            </a:r>
            <a:r>
              <a:rPr lang="en-US" altLang="en-US" dirty="0">
                <a:solidFill>
                  <a:srgbClr val="FF0000"/>
                </a:solidFill>
              </a:rPr>
              <a:t> </a:t>
            </a:r>
            <a:r>
              <a:rPr lang="en-US" altLang="en-US" dirty="0"/>
              <a:t>selects the 2</a:t>
            </a:r>
            <a:r>
              <a:rPr lang="en-US" altLang="en-US" baseline="30000" dirty="0"/>
              <a:t>nd</a:t>
            </a:r>
            <a:r>
              <a:rPr lang="en-US" altLang="en-US" dirty="0"/>
              <a:t> ALU source as </a:t>
            </a:r>
            <a:r>
              <a:rPr lang="en-US" altLang="en-US" dirty="0" err="1">
                <a:solidFill>
                  <a:srgbClr val="FF0000"/>
                </a:solidFill>
              </a:rPr>
              <a:t>BusB</a:t>
            </a:r>
            <a:r>
              <a:rPr lang="en-US" altLang="en-US" dirty="0"/>
              <a:t> or </a:t>
            </a:r>
            <a:r>
              <a:rPr lang="en-US" altLang="en-US" dirty="0">
                <a:solidFill>
                  <a:srgbClr val="FF0000"/>
                </a:solidFill>
              </a:rPr>
              <a:t>extended immediate</a:t>
            </a:r>
          </a:p>
        </p:txBody>
      </p:sp>
      <p:sp>
        <p:nvSpPr>
          <p:cNvPr id="851972" name="Text Box 4"/>
          <p:cNvSpPr txBox="1">
            <a:spLocks noChangeArrowheads="1"/>
          </p:cNvSpPr>
          <p:nvPr/>
        </p:nvSpPr>
        <p:spPr bwMode="auto">
          <a:xfrm>
            <a:off x="6800850" y="1484142"/>
            <a:ext cx="1885950" cy="54694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A mux selects RW as either Rt or Rd</a:t>
            </a:r>
          </a:p>
        </p:txBody>
      </p:sp>
      <p:sp>
        <p:nvSpPr>
          <p:cNvPr id="851973" name="Text Box 5"/>
          <p:cNvSpPr txBox="1">
            <a:spLocks noChangeArrowheads="1"/>
          </p:cNvSpPr>
          <p:nvPr/>
        </p:nvSpPr>
        <p:spPr bwMode="auto">
          <a:xfrm>
            <a:off x="6808790" y="2200717"/>
            <a:ext cx="1868487" cy="145616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Another mux selects 2</a:t>
            </a:r>
            <a:r>
              <a:rPr lang="en-US" altLang="en-US" sz="1477" baseline="30000"/>
              <a:t>nd</a:t>
            </a:r>
            <a:r>
              <a:rPr lang="en-US" altLang="en-US" sz="1477"/>
              <a:t> ALU input as either data on BusB or the extended immediate</a:t>
            </a:r>
          </a:p>
        </p:txBody>
      </p:sp>
      <p:grpSp>
        <p:nvGrpSpPr>
          <p:cNvPr id="2" name="Group 6"/>
          <p:cNvGrpSpPr>
            <a:grpSpLocks/>
          </p:cNvGrpSpPr>
          <p:nvPr/>
        </p:nvGrpSpPr>
        <p:grpSpPr bwMode="auto">
          <a:xfrm>
            <a:off x="5627690" y="1531034"/>
            <a:ext cx="674687" cy="381000"/>
            <a:chOff x="3840" y="980"/>
            <a:chExt cx="461" cy="260"/>
          </a:xfrm>
        </p:grpSpPr>
        <p:sp>
          <p:nvSpPr>
            <p:cNvPr id="32868" name="Line 7"/>
            <p:cNvSpPr>
              <a:spLocks noChangeShapeType="1"/>
            </p:cNvSpPr>
            <p:nvPr/>
          </p:nvSpPr>
          <p:spPr bwMode="auto">
            <a:xfrm>
              <a:off x="4099" y="1097"/>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69" name="Rectangle 8"/>
            <p:cNvSpPr>
              <a:spLocks noChangeArrowheads="1"/>
            </p:cNvSpPr>
            <p:nvPr/>
          </p:nvSpPr>
          <p:spPr bwMode="auto">
            <a:xfrm>
              <a:off x="3840" y="980"/>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ALUOp</a:t>
              </a:r>
              <a:endParaRPr lang="en-US" altLang="en-US" sz="923" dirty="0">
                <a:solidFill>
                  <a:srgbClr val="FF0000"/>
                </a:solidFill>
              </a:endParaRPr>
            </a:p>
          </p:txBody>
        </p:sp>
        <p:sp>
          <p:nvSpPr>
            <p:cNvPr id="32870" name="Line 9"/>
            <p:cNvSpPr>
              <a:spLocks noChangeShapeType="1"/>
            </p:cNvSpPr>
            <p:nvPr/>
          </p:nvSpPr>
          <p:spPr bwMode="auto">
            <a:xfrm flipH="1">
              <a:off x="4070" y="1124"/>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 name="Group 10"/>
          <p:cNvGrpSpPr>
            <a:grpSpLocks/>
          </p:cNvGrpSpPr>
          <p:nvPr/>
        </p:nvGrpSpPr>
        <p:grpSpPr bwMode="auto">
          <a:xfrm>
            <a:off x="4200525" y="1361049"/>
            <a:ext cx="582613" cy="381000"/>
            <a:chOff x="2866" y="864"/>
            <a:chExt cx="398" cy="260"/>
          </a:xfrm>
        </p:grpSpPr>
        <p:sp>
          <p:nvSpPr>
            <p:cNvPr id="32866" name="Line 11"/>
            <p:cNvSpPr>
              <a:spLocks noChangeShapeType="1"/>
            </p:cNvSpPr>
            <p:nvPr/>
          </p:nvSpPr>
          <p:spPr bwMode="auto">
            <a:xfrm>
              <a:off x="3068" y="980"/>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67" name="Rectangle 12"/>
            <p:cNvSpPr>
              <a:spLocks noChangeArrowheads="1"/>
            </p:cNvSpPr>
            <p:nvPr/>
          </p:nvSpPr>
          <p:spPr bwMode="auto">
            <a:xfrm>
              <a:off x="2866" y="86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RegWr</a:t>
              </a:r>
              <a:endParaRPr lang="en-US" altLang="en-US" sz="923" dirty="0">
                <a:solidFill>
                  <a:srgbClr val="FF0000"/>
                </a:solidFill>
              </a:endParaRPr>
            </a:p>
          </p:txBody>
        </p:sp>
      </p:grpSp>
      <p:grpSp>
        <p:nvGrpSpPr>
          <p:cNvPr id="4" name="Group 13"/>
          <p:cNvGrpSpPr>
            <a:grpSpLocks/>
          </p:cNvGrpSpPr>
          <p:nvPr/>
        </p:nvGrpSpPr>
        <p:grpSpPr bwMode="auto">
          <a:xfrm>
            <a:off x="4276726" y="2965649"/>
            <a:ext cx="420688" cy="296008"/>
            <a:chOff x="2918" y="1959"/>
            <a:chExt cx="288" cy="202"/>
          </a:xfrm>
        </p:grpSpPr>
        <p:sp>
          <p:nvSpPr>
            <p:cNvPr id="32864" name="Line 14"/>
            <p:cNvSpPr>
              <a:spLocks noChangeShapeType="1"/>
            </p:cNvSpPr>
            <p:nvPr/>
          </p:nvSpPr>
          <p:spPr bwMode="auto">
            <a:xfrm>
              <a:off x="3062" y="2074"/>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65" name="Rectangle 15"/>
            <p:cNvSpPr>
              <a:spLocks noChangeArrowheads="1"/>
            </p:cNvSpPr>
            <p:nvPr/>
          </p:nvSpPr>
          <p:spPr bwMode="auto">
            <a:xfrm>
              <a:off x="2918" y="1959"/>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ExtOp</a:t>
              </a:r>
            </a:p>
          </p:txBody>
        </p:sp>
      </p:grpSp>
      <p:grpSp>
        <p:nvGrpSpPr>
          <p:cNvPr id="32777" name="Group 16"/>
          <p:cNvGrpSpPr>
            <a:grpSpLocks/>
          </p:cNvGrpSpPr>
          <p:nvPr/>
        </p:nvGrpSpPr>
        <p:grpSpPr bwMode="auto">
          <a:xfrm>
            <a:off x="1069975" y="1403549"/>
            <a:ext cx="5359400" cy="2195146"/>
            <a:chOff x="730" y="893"/>
            <a:chExt cx="3657" cy="1498"/>
          </a:xfrm>
        </p:grpSpPr>
        <p:sp>
          <p:nvSpPr>
            <p:cNvPr id="32801" name="Freeform 17"/>
            <p:cNvSpPr>
              <a:spLocks/>
            </p:cNvSpPr>
            <p:nvPr/>
          </p:nvSpPr>
          <p:spPr bwMode="auto">
            <a:xfrm>
              <a:off x="3408" y="1799"/>
              <a:ext cx="259" cy="477"/>
            </a:xfrm>
            <a:custGeom>
              <a:avLst/>
              <a:gdLst>
                <a:gd name="T0" fmla="*/ 259 w 259"/>
                <a:gd name="T1" fmla="*/ 0 h 375"/>
                <a:gd name="T2" fmla="*/ 86 w 259"/>
                <a:gd name="T3" fmla="*/ 0 h 375"/>
                <a:gd name="T4" fmla="*/ 86 w 259"/>
                <a:gd name="T5" fmla="*/ 1589 h 375"/>
                <a:gd name="T6" fmla="*/ 0 w 259"/>
                <a:gd name="T7" fmla="*/ 1589 h 375"/>
                <a:gd name="T8" fmla="*/ 0 60000 65536"/>
                <a:gd name="T9" fmla="*/ 0 60000 65536"/>
                <a:gd name="T10" fmla="*/ 0 60000 65536"/>
                <a:gd name="T11" fmla="*/ 0 60000 65536"/>
                <a:gd name="T12" fmla="*/ 0 w 259"/>
                <a:gd name="T13" fmla="*/ 0 h 375"/>
                <a:gd name="T14" fmla="*/ 259 w 259"/>
                <a:gd name="T15" fmla="*/ 375 h 375"/>
              </a:gdLst>
              <a:ahLst/>
              <a:cxnLst>
                <a:cxn ang="T8">
                  <a:pos x="T0" y="T1"/>
                </a:cxn>
                <a:cxn ang="T9">
                  <a:pos x="T2" y="T3"/>
                </a:cxn>
                <a:cxn ang="T10">
                  <a:pos x="T4" y="T5"/>
                </a:cxn>
                <a:cxn ang="T11">
                  <a:pos x="T6" y="T7"/>
                </a:cxn>
              </a:cxnLst>
              <a:rect l="T12" t="T13" r="T14" b="T15"/>
              <a:pathLst>
                <a:path w="259" h="375">
                  <a:moveTo>
                    <a:pt x="259" y="0"/>
                  </a:moveTo>
                  <a:lnTo>
                    <a:pt x="86" y="0"/>
                  </a:lnTo>
                  <a:lnTo>
                    <a:pt x="86" y="375"/>
                  </a:lnTo>
                  <a:lnTo>
                    <a:pt x="0" y="375"/>
                  </a:lnTo>
                </a:path>
              </a:pathLst>
            </a:custGeom>
            <a:noFill/>
            <a:ln w="571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2" name="Freeform 18"/>
            <p:cNvSpPr>
              <a:spLocks/>
            </p:cNvSpPr>
            <p:nvPr/>
          </p:nvSpPr>
          <p:spPr bwMode="auto">
            <a:xfrm>
              <a:off x="3264" y="1527"/>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3" name="Freeform 19"/>
            <p:cNvSpPr>
              <a:spLocks/>
            </p:cNvSpPr>
            <p:nvPr/>
          </p:nvSpPr>
          <p:spPr bwMode="auto">
            <a:xfrm>
              <a:off x="2342" y="2189"/>
              <a:ext cx="374" cy="87"/>
            </a:xfrm>
            <a:custGeom>
              <a:avLst/>
              <a:gdLst>
                <a:gd name="T0" fmla="*/ 0 w 374"/>
                <a:gd name="T1" fmla="*/ 0 h 87"/>
                <a:gd name="T2" fmla="*/ 0 w 374"/>
                <a:gd name="T3" fmla="*/ 87 h 87"/>
                <a:gd name="T4" fmla="*/ 374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4" name="Freeform 20"/>
            <p:cNvSpPr>
              <a:spLocks/>
            </p:cNvSpPr>
            <p:nvPr/>
          </p:nvSpPr>
          <p:spPr bwMode="auto">
            <a:xfrm>
              <a:off x="3408" y="1298"/>
              <a:ext cx="518" cy="85"/>
            </a:xfrm>
            <a:custGeom>
              <a:avLst/>
              <a:gdLst>
                <a:gd name="T0" fmla="*/ 0 w 489"/>
                <a:gd name="T1" fmla="*/ 78 h 86"/>
                <a:gd name="T2" fmla="*/ 363 w 489"/>
                <a:gd name="T3" fmla="*/ 78 h 86"/>
                <a:gd name="T4" fmla="*/ 363 w 489"/>
                <a:gd name="T5" fmla="*/ 0 h 86"/>
                <a:gd name="T6" fmla="*/ 778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5" name="Freeform 21"/>
            <p:cNvSpPr>
              <a:spLocks/>
            </p:cNvSpPr>
            <p:nvPr/>
          </p:nvSpPr>
          <p:spPr bwMode="auto">
            <a:xfrm rot="-5400000">
              <a:off x="3695" y="1385"/>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2806" name="Rectangle 22"/>
            <p:cNvSpPr>
              <a:spLocks noChangeArrowheads="1"/>
            </p:cNvSpPr>
            <p:nvPr/>
          </p:nvSpPr>
          <p:spPr bwMode="auto">
            <a:xfrm>
              <a:off x="3974" y="1294"/>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sp>
          <p:nvSpPr>
            <p:cNvPr id="32807" name="Rectangle 23"/>
            <p:cNvSpPr>
              <a:spLocks noChangeArrowheads="1"/>
            </p:cNvSpPr>
            <p:nvPr/>
          </p:nvSpPr>
          <p:spPr bwMode="auto">
            <a:xfrm>
              <a:off x="3955" y="2131"/>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ALU result</a:t>
              </a:r>
            </a:p>
          </p:txBody>
        </p:sp>
        <p:sp>
          <p:nvSpPr>
            <p:cNvPr id="32808" name="Rectangle 24"/>
            <p:cNvSpPr>
              <a:spLocks noChangeArrowheads="1"/>
            </p:cNvSpPr>
            <p:nvPr/>
          </p:nvSpPr>
          <p:spPr bwMode="auto">
            <a:xfrm>
              <a:off x="3726" y="115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2809" name="Line 25"/>
            <p:cNvSpPr>
              <a:spLocks noChangeShapeType="1"/>
            </p:cNvSpPr>
            <p:nvPr/>
          </p:nvSpPr>
          <p:spPr bwMode="auto">
            <a:xfrm flipH="1">
              <a:off x="3754" y="126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10" name="Rectangle 26"/>
            <p:cNvSpPr>
              <a:spLocks noChangeArrowheads="1"/>
            </p:cNvSpPr>
            <p:nvPr/>
          </p:nvSpPr>
          <p:spPr bwMode="auto">
            <a:xfrm>
              <a:off x="4244" y="138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2811" name="Line 27"/>
            <p:cNvSpPr>
              <a:spLocks noChangeShapeType="1"/>
            </p:cNvSpPr>
            <p:nvPr/>
          </p:nvSpPr>
          <p:spPr bwMode="auto">
            <a:xfrm flipH="1">
              <a:off x="4272" y="150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12" name="Text Box 28"/>
            <p:cNvSpPr txBox="1">
              <a:spLocks noChangeArrowheads="1"/>
            </p:cNvSpPr>
            <p:nvPr/>
          </p:nvSpPr>
          <p:spPr bwMode="auto">
            <a:xfrm>
              <a:off x="2717" y="1125"/>
              <a:ext cx="692" cy="806"/>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Registers</a:t>
              </a:r>
            </a:p>
          </p:txBody>
        </p:sp>
        <p:sp>
          <p:nvSpPr>
            <p:cNvPr id="32813" name="Rectangle 29"/>
            <p:cNvSpPr>
              <a:spLocks noChangeArrowheads="1"/>
            </p:cNvSpPr>
            <p:nvPr/>
          </p:nvSpPr>
          <p:spPr bwMode="auto">
            <a:xfrm>
              <a:off x="2717" y="1327"/>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32814" name="Rectangle 30"/>
            <p:cNvSpPr>
              <a:spLocks noChangeArrowheads="1"/>
            </p:cNvSpPr>
            <p:nvPr/>
          </p:nvSpPr>
          <p:spPr bwMode="auto">
            <a:xfrm>
              <a:off x="2746" y="1498"/>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32815" name="Rectangle 31"/>
            <p:cNvSpPr>
              <a:spLocks noChangeArrowheads="1"/>
            </p:cNvSpPr>
            <p:nvPr/>
          </p:nvSpPr>
          <p:spPr bwMode="auto">
            <a:xfrm>
              <a:off x="3120" y="1326"/>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32816" name="Line 32"/>
            <p:cNvSpPr>
              <a:spLocks noChangeShapeType="1"/>
            </p:cNvSpPr>
            <p:nvPr/>
          </p:nvSpPr>
          <p:spPr bwMode="auto">
            <a:xfrm>
              <a:off x="3408" y="1612"/>
              <a:ext cx="259"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7" name="Rectangle 33"/>
            <p:cNvSpPr>
              <a:spLocks noChangeArrowheads="1"/>
            </p:cNvSpPr>
            <p:nvPr/>
          </p:nvSpPr>
          <p:spPr bwMode="auto">
            <a:xfrm>
              <a:off x="3120" y="1556"/>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32818" name="Line 34"/>
            <p:cNvSpPr>
              <a:spLocks noChangeShapeType="1"/>
            </p:cNvSpPr>
            <p:nvPr/>
          </p:nvSpPr>
          <p:spPr bwMode="auto">
            <a:xfrm>
              <a:off x="2342" y="1384"/>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9" name="Line 35"/>
            <p:cNvSpPr>
              <a:spLocks noChangeShapeType="1"/>
            </p:cNvSpPr>
            <p:nvPr/>
          </p:nvSpPr>
          <p:spPr bwMode="auto">
            <a:xfrm>
              <a:off x="2342" y="1584"/>
              <a:ext cx="3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0" name="Line 36"/>
            <p:cNvSpPr>
              <a:spLocks noChangeShapeType="1"/>
            </p:cNvSpPr>
            <p:nvPr/>
          </p:nvSpPr>
          <p:spPr bwMode="auto">
            <a:xfrm>
              <a:off x="2630" y="1791"/>
              <a:ext cx="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1" name="Rectangle 37"/>
            <p:cNvSpPr>
              <a:spLocks noChangeArrowheads="1"/>
            </p:cNvSpPr>
            <p:nvPr/>
          </p:nvSpPr>
          <p:spPr bwMode="auto">
            <a:xfrm>
              <a:off x="2746" y="1731"/>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32822" name="Line 38"/>
            <p:cNvSpPr>
              <a:spLocks noChangeShapeType="1"/>
            </p:cNvSpPr>
            <p:nvPr/>
          </p:nvSpPr>
          <p:spPr bwMode="auto">
            <a:xfrm flipH="1">
              <a:off x="2602" y="1355"/>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23" name="Rectangle 39"/>
            <p:cNvSpPr>
              <a:spLocks noChangeArrowheads="1"/>
            </p:cNvSpPr>
            <p:nvPr/>
          </p:nvSpPr>
          <p:spPr bwMode="auto">
            <a:xfrm>
              <a:off x="2573" y="1269"/>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2824" name="Line 40"/>
            <p:cNvSpPr>
              <a:spLocks noChangeShapeType="1"/>
            </p:cNvSpPr>
            <p:nvPr/>
          </p:nvSpPr>
          <p:spPr bwMode="auto">
            <a:xfrm flipH="1">
              <a:off x="3465" y="158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25" name="Rectangle 41"/>
            <p:cNvSpPr>
              <a:spLocks noChangeArrowheads="1"/>
            </p:cNvSpPr>
            <p:nvPr/>
          </p:nvSpPr>
          <p:spPr bwMode="auto">
            <a:xfrm>
              <a:off x="3437" y="146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2826" name="Rectangle 42"/>
            <p:cNvSpPr>
              <a:spLocks noChangeArrowheads="1"/>
            </p:cNvSpPr>
            <p:nvPr/>
          </p:nvSpPr>
          <p:spPr bwMode="auto">
            <a:xfrm>
              <a:off x="3120" y="1787"/>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sp>
          <p:nvSpPr>
            <p:cNvPr id="32827" name="Rectangle 43"/>
            <p:cNvSpPr>
              <a:spLocks noChangeArrowheads="1"/>
            </p:cNvSpPr>
            <p:nvPr/>
          </p:nvSpPr>
          <p:spPr bwMode="auto">
            <a:xfrm>
              <a:off x="2171" y="135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2828" name="Rectangle 44"/>
            <p:cNvSpPr>
              <a:spLocks noChangeArrowheads="1"/>
            </p:cNvSpPr>
            <p:nvPr/>
          </p:nvSpPr>
          <p:spPr bwMode="auto">
            <a:xfrm>
              <a:off x="1450" y="1125"/>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2829" name="Text Box 45"/>
            <p:cNvSpPr txBox="1">
              <a:spLocks noChangeArrowheads="1"/>
            </p:cNvSpPr>
            <p:nvPr/>
          </p:nvSpPr>
          <p:spPr bwMode="auto">
            <a:xfrm>
              <a:off x="1507" y="1585"/>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32830" name="Line 46"/>
            <p:cNvSpPr>
              <a:spLocks noChangeShapeType="1"/>
            </p:cNvSpPr>
            <p:nvPr/>
          </p:nvSpPr>
          <p:spPr bwMode="auto">
            <a:xfrm>
              <a:off x="1075" y="1671"/>
              <a:ext cx="375"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1" name="Text Box 47"/>
            <p:cNvSpPr txBox="1">
              <a:spLocks noChangeArrowheads="1"/>
            </p:cNvSpPr>
            <p:nvPr/>
          </p:nvSpPr>
          <p:spPr bwMode="auto">
            <a:xfrm>
              <a:off x="1565" y="1413"/>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32832" name="Text Box 48"/>
            <p:cNvSpPr txBox="1">
              <a:spLocks noChangeArrowheads="1"/>
            </p:cNvSpPr>
            <p:nvPr/>
          </p:nvSpPr>
          <p:spPr bwMode="auto">
            <a:xfrm>
              <a:off x="1536" y="1125"/>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32833" name="Line 49"/>
            <p:cNvSpPr>
              <a:spLocks noChangeShapeType="1"/>
            </p:cNvSpPr>
            <p:nvPr/>
          </p:nvSpPr>
          <p:spPr bwMode="auto">
            <a:xfrm>
              <a:off x="2141" y="1499"/>
              <a:ext cx="201"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2834" name="Line 50"/>
            <p:cNvSpPr>
              <a:spLocks noChangeShapeType="1"/>
            </p:cNvSpPr>
            <p:nvPr/>
          </p:nvSpPr>
          <p:spPr bwMode="auto">
            <a:xfrm flipH="1">
              <a:off x="2199" y="1471"/>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35" name="Rectangle 51"/>
            <p:cNvSpPr>
              <a:spLocks noChangeArrowheads="1"/>
            </p:cNvSpPr>
            <p:nvPr/>
          </p:nvSpPr>
          <p:spPr bwMode="auto">
            <a:xfrm>
              <a:off x="1248" y="152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2836" name="Line 52"/>
            <p:cNvSpPr>
              <a:spLocks noChangeShapeType="1"/>
            </p:cNvSpPr>
            <p:nvPr/>
          </p:nvSpPr>
          <p:spPr bwMode="auto">
            <a:xfrm flipH="1">
              <a:off x="1276" y="164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37" name="Rectangle 53"/>
            <p:cNvSpPr>
              <a:spLocks noChangeArrowheads="1"/>
            </p:cNvSpPr>
            <p:nvPr/>
          </p:nvSpPr>
          <p:spPr bwMode="auto">
            <a:xfrm>
              <a:off x="788" y="112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2838" name="Line 54"/>
            <p:cNvSpPr>
              <a:spLocks noChangeShapeType="1"/>
            </p:cNvSpPr>
            <p:nvPr/>
          </p:nvSpPr>
          <p:spPr bwMode="auto">
            <a:xfrm flipH="1">
              <a:off x="730" y="1181"/>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2839" name="Group 55"/>
            <p:cNvGrpSpPr>
              <a:grpSpLocks/>
            </p:cNvGrpSpPr>
            <p:nvPr/>
          </p:nvGrpSpPr>
          <p:grpSpPr bwMode="auto">
            <a:xfrm>
              <a:off x="960" y="1412"/>
              <a:ext cx="115" cy="519"/>
              <a:chOff x="2572" y="3082"/>
              <a:chExt cx="115" cy="519"/>
            </a:xfrm>
          </p:grpSpPr>
          <p:sp>
            <p:nvSpPr>
              <p:cNvPr id="32862" name="Text Box 56"/>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32863" name="Text Box 57"/>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t>00</a:t>
                </a:r>
              </a:p>
            </p:txBody>
          </p:sp>
        </p:grpSp>
        <p:sp>
          <p:nvSpPr>
            <p:cNvPr id="32840" name="Line 58"/>
            <p:cNvSpPr>
              <a:spLocks noChangeShapeType="1"/>
            </p:cNvSpPr>
            <p:nvPr/>
          </p:nvSpPr>
          <p:spPr bwMode="auto">
            <a:xfrm flipV="1">
              <a:off x="1162" y="1210"/>
              <a:ext cx="0" cy="461"/>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41" name="Rectangle 59"/>
            <p:cNvSpPr>
              <a:spLocks noChangeArrowheads="1"/>
            </p:cNvSpPr>
            <p:nvPr/>
          </p:nvSpPr>
          <p:spPr bwMode="auto">
            <a:xfrm>
              <a:off x="1046" y="980"/>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32842" name="Rectangle 60"/>
            <p:cNvSpPr>
              <a:spLocks noChangeArrowheads="1"/>
            </p:cNvSpPr>
            <p:nvPr/>
          </p:nvSpPr>
          <p:spPr bwMode="auto">
            <a:xfrm>
              <a:off x="1192" y="132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2843" name="Line 61"/>
            <p:cNvSpPr>
              <a:spLocks noChangeShapeType="1"/>
            </p:cNvSpPr>
            <p:nvPr/>
          </p:nvSpPr>
          <p:spPr bwMode="auto">
            <a:xfrm flipH="1">
              <a:off x="1134" y="1382"/>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44" name="Freeform 62"/>
            <p:cNvSpPr>
              <a:spLocks/>
            </p:cNvSpPr>
            <p:nvPr/>
          </p:nvSpPr>
          <p:spPr bwMode="auto">
            <a:xfrm>
              <a:off x="758" y="893"/>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45" name="Line 63"/>
            <p:cNvSpPr>
              <a:spLocks noChangeShapeType="1"/>
            </p:cNvSpPr>
            <p:nvPr/>
          </p:nvSpPr>
          <p:spPr bwMode="auto">
            <a:xfrm flipH="1">
              <a:off x="2342" y="1122"/>
              <a:ext cx="0" cy="115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46" name="Rectangle 64"/>
            <p:cNvSpPr>
              <a:spLocks noChangeArrowheads="1"/>
            </p:cNvSpPr>
            <p:nvPr/>
          </p:nvSpPr>
          <p:spPr bwMode="auto">
            <a:xfrm>
              <a:off x="2429" y="1269"/>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32847" name="Line 65"/>
            <p:cNvSpPr>
              <a:spLocks noChangeShapeType="1"/>
            </p:cNvSpPr>
            <p:nvPr/>
          </p:nvSpPr>
          <p:spPr bwMode="auto">
            <a:xfrm flipH="1">
              <a:off x="2602" y="1556"/>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48" name="Rectangle 66"/>
            <p:cNvSpPr>
              <a:spLocks noChangeArrowheads="1"/>
            </p:cNvSpPr>
            <p:nvPr/>
          </p:nvSpPr>
          <p:spPr bwMode="auto">
            <a:xfrm>
              <a:off x="2573" y="1470"/>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2849" name="Rectangle 67"/>
            <p:cNvSpPr>
              <a:spLocks noChangeArrowheads="1"/>
            </p:cNvSpPr>
            <p:nvPr/>
          </p:nvSpPr>
          <p:spPr bwMode="auto">
            <a:xfrm>
              <a:off x="2382" y="1877"/>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Rd</a:t>
              </a:r>
            </a:p>
          </p:txBody>
        </p:sp>
        <p:grpSp>
          <p:nvGrpSpPr>
            <p:cNvPr id="32850" name="Group 68"/>
            <p:cNvGrpSpPr>
              <a:grpSpLocks/>
            </p:cNvGrpSpPr>
            <p:nvPr/>
          </p:nvGrpSpPr>
          <p:grpSpPr bwMode="auto">
            <a:xfrm>
              <a:off x="2716" y="2160"/>
              <a:ext cx="691" cy="231"/>
              <a:chOff x="3350" y="2159"/>
              <a:chExt cx="403" cy="231"/>
            </a:xfrm>
          </p:grpSpPr>
          <p:sp>
            <p:nvSpPr>
              <p:cNvPr id="32860" name="Oval 69"/>
              <p:cNvSpPr>
                <a:spLocks noChangeArrowheads="1"/>
              </p:cNvSpPr>
              <p:nvPr/>
            </p:nvSpPr>
            <p:spPr bwMode="auto">
              <a:xfrm>
                <a:off x="3350" y="2159"/>
                <a:ext cx="403" cy="231"/>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2861" name="Rectangle 70"/>
              <p:cNvSpPr>
                <a:spLocks noChangeArrowheads="1"/>
              </p:cNvSpPr>
              <p:nvPr/>
            </p:nvSpPr>
            <p:spPr bwMode="auto">
              <a:xfrm>
                <a:off x="3350" y="2189"/>
                <a:ext cx="4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Extender</a:t>
                </a:r>
              </a:p>
            </p:txBody>
          </p:sp>
        </p:grpSp>
        <p:sp>
          <p:nvSpPr>
            <p:cNvPr id="32851" name="Line 71"/>
            <p:cNvSpPr>
              <a:spLocks noChangeShapeType="1"/>
            </p:cNvSpPr>
            <p:nvPr/>
          </p:nvSpPr>
          <p:spPr bwMode="auto">
            <a:xfrm flipH="1">
              <a:off x="2573" y="224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52" name="Rectangle 72"/>
            <p:cNvSpPr>
              <a:spLocks noChangeArrowheads="1"/>
            </p:cNvSpPr>
            <p:nvPr/>
          </p:nvSpPr>
          <p:spPr bwMode="auto">
            <a:xfrm>
              <a:off x="2429" y="2304"/>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Imm16</a:t>
              </a:r>
            </a:p>
          </p:txBody>
        </p:sp>
        <p:sp>
          <p:nvSpPr>
            <p:cNvPr id="32853" name="Rectangle 73"/>
            <p:cNvSpPr>
              <a:spLocks noChangeArrowheads="1"/>
            </p:cNvSpPr>
            <p:nvPr/>
          </p:nvSpPr>
          <p:spPr bwMode="auto">
            <a:xfrm>
              <a:off x="2429" y="1469"/>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sp>
          <p:nvSpPr>
            <p:cNvPr id="32854" name="Line 74"/>
            <p:cNvSpPr>
              <a:spLocks noChangeShapeType="1"/>
            </p:cNvSpPr>
            <p:nvPr/>
          </p:nvSpPr>
          <p:spPr bwMode="auto">
            <a:xfrm flipV="1">
              <a:off x="3782" y="1725"/>
              <a:ext cx="14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55" name="Line 75"/>
            <p:cNvSpPr>
              <a:spLocks noChangeShapeType="1"/>
            </p:cNvSpPr>
            <p:nvPr/>
          </p:nvSpPr>
          <p:spPr bwMode="auto">
            <a:xfrm flipH="1">
              <a:off x="3465" y="1899"/>
              <a:ext cx="58"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56" name="Rectangle 76"/>
            <p:cNvSpPr>
              <a:spLocks noChangeArrowheads="1"/>
            </p:cNvSpPr>
            <p:nvPr/>
          </p:nvSpPr>
          <p:spPr bwMode="auto">
            <a:xfrm>
              <a:off x="3523" y="1870"/>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2857" name="Line 77"/>
            <p:cNvSpPr>
              <a:spLocks noChangeShapeType="1"/>
            </p:cNvSpPr>
            <p:nvPr/>
          </p:nvSpPr>
          <p:spPr bwMode="auto">
            <a:xfrm>
              <a:off x="2342" y="1841"/>
              <a:ext cx="17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58" name="Line 78"/>
            <p:cNvSpPr>
              <a:spLocks noChangeShapeType="1"/>
            </p:cNvSpPr>
            <p:nvPr/>
          </p:nvSpPr>
          <p:spPr bwMode="auto">
            <a:xfrm flipH="1">
              <a:off x="2400" y="1811"/>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59" name="Freeform 80"/>
            <p:cNvSpPr>
              <a:spLocks/>
            </p:cNvSpPr>
            <p:nvPr/>
          </p:nvSpPr>
          <p:spPr bwMode="auto">
            <a:xfrm>
              <a:off x="2428" y="1584"/>
              <a:ext cx="87" cy="153"/>
            </a:xfrm>
            <a:custGeom>
              <a:avLst/>
              <a:gdLst>
                <a:gd name="T0" fmla="*/ 0 w 87"/>
                <a:gd name="T1" fmla="*/ 0 h 87"/>
                <a:gd name="T2" fmla="*/ 0 w 87"/>
                <a:gd name="T3" fmla="*/ 4590 h 87"/>
                <a:gd name="T4" fmla="*/ 87 w 87"/>
                <a:gd name="T5" fmla="*/ 4590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9" name="Group 86"/>
          <p:cNvGrpSpPr>
            <a:grpSpLocks/>
          </p:cNvGrpSpPr>
          <p:nvPr/>
        </p:nvGrpSpPr>
        <p:grpSpPr bwMode="auto">
          <a:xfrm>
            <a:off x="3557590" y="2892380"/>
            <a:ext cx="422275" cy="253511"/>
            <a:chOff x="2428" y="2045"/>
            <a:chExt cx="288" cy="173"/>
          </a:xfrm>
        </p:grpSpPr>
        <p:sp>
          <p:nvSpPr>
            <p:cNvPr id="32799" name="Line 87"/>
            <p:cNvSpPr>
              <a:spLocks noChangeShapeType="1"/>
            </p:cNvSpPr>
            <p:nvPr/>
          </p:nvSpPr>
          <p:spPr bwMode="auto">
            <a:xfrm flipV="1">
              <a:off x="2572" y="2045"/>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00" name="Rectangle 88"/>
            <p:cNvSpPr>
              <a:spLocks noChangeArrowheads="1"/>
            </p:cNvSpPr>
            <p:nvPr/>
          </p:nvSpPr>
          <p:spPr bwMode="auto">
            <a:xfrm>
              <a:off x="2428" y="2103"/>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RegDst</a:t>
              </a:r>
            </a:p>
          </p:txBody>
        </p:sp>
      </p:grpSp>
      <p:grpSp>
        <p:nvGrpSpPr>
          <p:cNvPr id="10" name="Group 89"/>
          <p:cNvGrpSpPr>
            <a:grpSpLocks/>
          </p:cNvGrpSpPr>
          <p:nvPr/>
        </p:nvGrpSpPr>
        <p:grpSpPr bwMode="auto">
          <a:xfrm>
            <a:off x="5253040" y="2838157"/>
            <a:ext cx="471487" cy="317989"/>
            <a:chOff x="3599" y="1884"/>
            <a:chExt cx="288" cy="187"/>
          </a:xfrm>
        </p:grpSpPr>
        <p:sp>
          <p:nvSpPr>
            <p:cNvPr id="32797" name="Line 90"/>
            <p:cNvSpPr>
              <a:spLocks noChangeShapeType="1"/>
            </p:cNvSpPr>
            <p:nvPr/>
          </p:nvSpPr>
          <p:spPr bwMode="auto">
            <a:xfrm flipV="1">
              <a:off x="3724" y="1884"/>
              <a:ext cx="2" cy="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98" name="Rectangle 91"/>
            <p:cNvSpPr>
              <a:spLocks noChangeArrowheads="1"/>
            </p:cNvSpPr>
            <p:nvPr/>
          </p:nvSpPr>
          <p:spPr bwMode="auto">
            <a:xfrm>
              <a:off x="3599" y="1956"/>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ALUSrc</a:t>
              </a:r>
            </a:p>
          </p:txBody>
        </p:sp>
      </p:grpSp>
      <p:grpSp>
        <p:nvGrpSpPr>
          <p:cNvPr id="11" name="Group 92"/>
          <p:cNvGrpSpPr>
            <a:grpSpLocks/>
          </p:cNvGrpSpPr>
          <p:nvPr/>
        </p:nvGrpSpPr>
        <p:grpSpPr bwMode="auto">
          <a:xfrm>
            <a:off x="5373690" y="2378026"/>
            <a:ext cx="168275" cy="457200"/>
            <a:chOff x="2515" y="1642"/>
            <a:chExt cx="115" cy="403"/>
          </a:xfrm>
        </p:grpSpPr>
        <p:sp>
          <p:nvSpPr>
            <p:cNvPr id="32793" name="AutoShape 93"/>
            <p:cNvSpPr>
              <a:spLocks noChangeArrowheads="1"/>
            </p:cNvSpPr>
            <p:nvPr/>
          </p:nvSpPr>
          <p:spPr bwMode="auto">
            <a:xfrm rot="-5400000">
              <a:off x="2371" y="1786"/>
              <a:ext cx="403"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2794" name="Rectangle 94"/>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2795" name="Rectangle 95"/>
            <p:cNvSpPr>
              <a:spLocks noChangeArrowheads="1"/>
            </p:cNvSpPr>
            <p:nvPr/>
          </p:nvSpPr>
          <p:spPr bwMode="auto">
            <a:xfrm flipH="1">
              <a:off x="2515" y="1655"/>
              <a:ext cx="115"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2796" name="Rectangle 96"/>
            <p:cNvSpPr>
              <a:spLocks noChangeArrowheads="1"/>
            </p:cNvSpPr>
            <p:nvPr/>
          </p:nvSpPr>
          <p:spPr bwMode="auto">
            <a:xfrm flipH="1">
              <a:off x="2515" y="1861"/>
              <a:ext cx="11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grpSp>
        <p:nvGrpSpPr>
          <p:cNvPr id="32781" name="Group 100"/>
          <p:cNvGrpSpPr>
            <a:grpSpLocks/>
          </p:cNvGrpSpPr>
          <p:nvPr/>
        </p:nvGrpSpPr>
        <p:grpSpPr bwMode="auto">
          <a:xfrm>
            <a:off x="1069977" y="2885052"/>
            <a:ext cx="3151188" cy="332643"/>
            <a:chOff x="972991" y="3419665"/>
            <a:chExt cx="3151869" cy="360995"/>
          </a:xfrm>
        </p:grpSpPr>
        <p:grpSp>
          <p:nvGrpSpPr>
            <p:cNvPr id="32787" name="Group 101"/>
            <p:cNvGrpSpPr>
              <a:grpSpLocks/>
            </p:cNvGrpSpPr>
            <p:nvPr/>
          </p:nvGrpSpPr>
          <p:grpSpPr bwMode="auto">
            <a:xfrm>
              <a:off x="972991" y="3467288"/>
              <a:ext cx="3106796" cy="313372"/>
              <a:chOff x="1151569" y="3564834"/>
              <a:chExt cx="3106796" cy="313372"/>
            </a:xfrm>
          </p:grpSpPr>
          <p:sp>
            <p:nvSpPr>
              <p:cNvPr id="105" name="Freeform 104"/>
              <p:cNvSpPr/>
              <p:nvPr/>
            </p:nvSpPr>
            <p:spPr>
              <a:xfrm>
                <a:off x="1404037" y="3564919"/>
                <a:ext cx="2854942" cy="313287"/>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06" name="Straight Connector 105"/>
              <p:cNvCxnSpPr/>
              <p:nvPr/>
            </p:nvCxnSpPr>
            <p:spPr>
              <a:xfrm flipH="1">
                <a:off x="1573935" y="3564919"/>
                <a:ext cx="3176" cy="31328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2792" name="TextBox 106"/>
              <p:cNvSpPr txBox="1">
                <a:spLocks noChangeArrowheads="1"/>
              </p:cNvSpPr>
              <p:nvPr/>
            </p:nvSpPr>
            <p:spPr bwMode="auto">
              <a:xfrm>
                <a:off x="1151569" y="3612247"/>
                <a:ext cx="2520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grpSp>
        <p:sp>
          <p:nvSpPr>
            <p:cNvPr id="103" name="Isosceles Triangle 102"/>
            <p:cNvSpPr/>
            <p:nvPr/>
          </p:nvSpPr>
          <p:spPr>
            <a:xfrm>
              <a:off x="1354073" y="3419665"/>
              <a:ext cx="87332" cy="4611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04" name="Isosceles Triangle 103"/>
            <p:cNvSpPr/>
            <p:nvPr/>
          </p:nvSpPr>
          <p:spPr>
            <a:xfrm>
              <a:off x="4037528" y="3421256"/>
              <a:ext cx="87332" cy="4611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8" name="Group 81"/>
          <p:cNvGrpSpPr>
            <a:grpSpLocks/>
          </p:cNvGrpSpPr>
          <p:nvPr/>
        </p:nvGrpSpPr>
        <p:grpSpPr bwMode="auto">
          <a:xfrm>
            <a:off x="3686177" y="2550945"/>
            <a:ext cx="168275" cy="337038"/>
            <a:chOff x="2515" y="1642"/>
            <a:chExt cx="115" cy="403"/>
          </a:xfrm>
        </p:grpSpPr>
        <p:sp>
          <p:nvSpPr>
            <p:cNvPr id="32783" name="AutoShape 82"/>
            <p:cNvSpPr>
              <a:spLocks noChangeArrowheads="1"/>
            </p:cNvSpPr>
            <p:nvPr/>
          </p:nvSpPr>
          <p:spPr bwMode="auto">
            <a:xfrm rot="-5400000">
              <a:off x="2371" y="1786"/>
              <a:ext cx="403"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2784" name="Rectangle 83"/>
            <p:cNvSpPr>
              <a:spLocks noChangeArrowheads="1"/>
            </p:cNvSpPr>
            <p:nvPr/>
          </p:nvSpPr>
          <p:spPr bwMode="auto">
            <a:xfrm flipH="1">
              <a:off x="2515" y="1642"/>
              <a:ext cx="1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2785" name="Rectangle 84"/>
            <p:cNvSpPr>
              <a:spLocks noChangeArrowheads="1"/>
            </p:cNvSpPr>
            <p:nvPr/>
          </p:nvSpPr>
          <p:spPr bwMode="auto">
            <a:xfrm flipH="1">
              <a:off x="2515" y="1655"/>
              <a:ext cx="11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2786" name="Rectangle 85"/>
            <p:cNvSpPr>
              <a:spLocks noChangeArrowheads="1"/>
            </p:cNvSpPr>
            <p:nvPr/>
          </p:nvSpPr>
          <p:spPr bwMode="auto">
            <a:xfrm flipH="1">
              <a:off x="2515" y="1843"/>
              <a:ext cx="1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5" name="Slide Number Placeholder 4"/>
          <p:cNvSpPr>
            <a:spLocks noGrp="1"/>
          </p:cNvSpPr>
          <p:nvPr>
            <p:ph type="sldNum" sz="quarter" idx="12"/>
          </p:nvPr>
        </p:nvSpPr>
        <p:spPr/>
        <p:txBody>
          <a:bodyPr/>
          <a:lstStyle/>
          <a:p>
            <a:pPr>
              <a:defRPr/>
            </a:pPr>
            <a:fld id="{9C4EFC9C-0CD1-48B5-AC40-5A4DCABDD5DC}" type="slidenum">
              <a:rPr lang="zh-CN" altLang="en-US" smtClean="0"/>
              <a:pPr>
                <a:defRPr/>
              </a:pPr>
              <a:t>35</a:t>
            </a:fld>
            <a:endParaRPr lang="en-US" altLang="en-US"/>
          </a:p>
        </p:txBody>
      </p:sp>
    </p:spTree>
    <p:custDataLst>
      <p:tags r:id="rId1"/>
    </p:custDataLst>
    <p:extLst>
      <p:ext uri="{BB962C8B-B14F-4D97-AF65-F5344CB8AC3E}">
        <p14:creationId xmlns:p14="http://schemas.microsoft.com/office/powerpoint/2010/main" val="3445565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1972"/>
                                        </p:tgtEl>
                                        <p:attrNameLst>
                                          <p:attrName>style.visibility</p:attrName>
                                        </p:attrNameLst>
                                      </p:cBhvr>
                                      <p:to>
                                        <p:strVal val="visible"/>
                                      </p:to>
                                    </p:set>
                                    <p:animEffect transition="in" filter="dissolve">
                                      <p:cBhvr>
                                        <p:cTn id="7" dur="500"/>
                                        <p:tgtEl>
                                          <p:spTgt spid="851972"/>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51973"/>
                                        </p:tgtEl>
                                        <p:attrNameLst>
                                          <p:attrName>style.visibility</p:attrName>
                                        </p:attrNameLst>
                                      </p:cBhvr>
                                      <p:to>
                                        <p:strVal val="visible"/>
                                      </p:to>
                                    </p:set>
                                    <p:animEffect transition="in" filter="dissolve">
                                      <p:cBhvr>
                                        <p:cTn id="15" dur="500"/>
                                        <p:tgtEl>
                                          <p:spTgt spid="851973"/>
                                        </p:tgtEl>
                                      </p:cBhvr>
                                    </p:animEffect>
                                  </p:childTnLst>
                                </p:cTn>
                              </p:par>
                              <p:par>
                                <p:cTn id="16" presetID="9"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851971">
                                            <p:txEl>
                                              <p:pRg st="0" end="0"/>
                                            </p:txEl>
                                          </p:spTgt>
                                        </p:tgtEl>
                                        <p:attrNameLst>
                                          <p:attrName>style.visibility</p:attrName>
                                        </p:attrNameLst>
                                      </p:cBhvr>
                                      <p:to>
                                        <p:strVal val="visible"/>
                                      </p:to>
                                    </p:set>
                                    <p:animEffect transition="in" filter="dissolve">
                                      <p:cBhvr>
                                        <p:cTn id="23" dur="500"/>
                                        <p:tgtEl>
                                          <p:spTgt spid="851971">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851971">
                                            <p:txEl>
                                              <p:pRg st="1" end="1"/>
                                            </p:txEl>
                                          </p:spTgt>
                                        </p:tgtEl>
                                        <p:attrNameLst>
                                          <p:attrName>style.visibility</p:attrName>
                                        </p:attrNameLst>
                                      </p:cBhvr>
                                      <p:to>
                                        <p:strVal val="visible"/>
                                      </p:to>
                                    </p:set>
                                    <p:animEffect transition="in" filter="dissolve">
                                      <p:cBhvr>
                                        <p:cTn id="26" dur="500"/>
                                        <p:tgtEl>
                                          <p:spTgt spid="851971">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par>
                                <p:cTn id="30" presetID="9" presetClass="entr" presetSubtype="0" fill="hold" nodeType="withEffect">
                                  <p:stCondLst>
                                    <p:cond delay="0"/>
                                  </p:stCondLst>
                                  <p:childTnLst>
                                    <p:set>
                                      <p:cBhvr>
                                        <p:cTn id="31" dur="1" fill="hold">
                                          <p:stCondLst>
                                            <p:cond delay="0"/>
                                          </p:stCondLst>
                                        </p:cTn>
                                        <p:tgtEl>
                                          <p:spTgt spid="851971">
                                            <p:txEl>
                                              <p:pRg st="2" end="2"/>
                                            </p:txEl>
                                          </p:spTgt>
                                        </p:tgtEl>
                                        <p:attrNameLst>
                                          <p:attrName>style.visibility</p:attrName>
                                        </p:attrNameLst>
                                      </p:cBhvr>
                                      <p:to>
                                        <p:strVal val="visible"/>
                                      </p:to>
                                    </p:set>
                                    <p:animEffect transition="in" filter="dissolve">
                                      <p:cBhvr>
                                        <p:cTn id="32" dur="500"/>
                                        <p:tgtEl>
                                          <p:spTgt spid="851971">
                                            <p:txEl>
                                              <p:pRg st="2" end="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par>
                                <p:cTn id="36" presetID="9" presetClass="entr" presetSubtype="0" fill="hold" nodeType="withEffect">
                                  <p:stCondLst>
                                    <p:cond delay="0"/>
                                  </p:stCondLst>
                                  <p:childTnLst>
                                    <p:set>
                                      <p:cBhvr>
                                        <p:cTn id="37" dur="1" fill="hold">
                                          <p:stCondLst>
                                            <p:cond delay="0"/>
                                          </p:stCondLst>
                                        </p:cTn>
                                        <p:tgtEl>
                                          <p:spTgt spid="851971">
                                            <p:txEl>
                                              <p:pRg st="3" end="3"/>
                                            </p:txEl>
                                          </p:spTgt>
                                        </p:tgtEl>
                                        <p:attrNameLst>
                                          <p:attrName>style.visibility</p:attrName>
                                        </p:attrNameLst>
                                      </p:cBhvr>
                                      <p:to>
                                        <p:strVal val="visible"/>
                                      </p:to>
                                    </p:set>
                                    <p:animEffect transition="in" filter="dissolve">
                                      <p:cBhvr>
                                        <p:cTn id="38" dur="500"/>
                                        <p:tgtEl>
                                          <p:spTgt spid="851971">
                                            <p:txEl>
                                              <p:pRg st="3" end="3"/>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ssolve">
                                      <p:cBhvr>
                                        <p:cTn id="41" dur="500"/>
                                        <p:tgtEl>
                                          <p:spTgt spid="4"/>
                                        </p:tgtEl>
                                      </p:cBhvr>
                                    </p:animEffect>
                                  </p:childTnLst>
                                </p:cTn>
                              </p:par>
                              <p:par>
                                <p:cTn id="42" presetID="9" presetClass="entr" presetSubtype="0" fill="hold" nodeType="withEffect">
                                  <p:stCondLst>
                                    <p:cond delay="0"/>
                                  </p:stCondLst>
                                  <p:childTnLst>
                                    <p:set>
                                      <p:cBhvr>
                                        <p:cTn id="43" dur="1" fill="hold">
                                          <p:stCondLst>
                                            <p:cond delay="0"/>
                                          </p:stCondLst>
                                        </p:cTn>
                                        <p:tgtEl>
                                          <p:spTgt spid="851971">
                                            <p:txEl>
                                              <p:pRg st="4" end="4"/>
                                            </p:txEl>
                                          </p:spTgt>
                                        </p:tgtEl>
                                        <p:attrNameLst>
                                          <p:attrName>style.visibility</p:attrName>
                                        </p:attrNameLst>
                                      </p:cBhvr>
                                      <p:to>
                                        <p:strVal val="visible"/>
                                      </p:to>
                                    </p:set>
                                    <p:animEffect transition="in" filter="dissolve">
                                      <p:cBhvr>
                                        <p:cTn id="44" dur="500"/>
                                        <p:tgtEl>
                                          <p:spTgt spid="851971">
                                            <p:txEl>
                                              <p:pRg st="4" end="4"/>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par>
                                <p:cTn id="48" presetID="9" presetClass="entr" presetSubtype="0" fill="hold" nodeType="withEffect">
                                  <p:stCondLst>
                                    <p:cond delay="0"/>
                                  </p:stCondLst>
                                  <p:childTnLst>
                                    <p:set>
                                      <p:cBhvr>
                                        <p:cTn id="49" dur="1" fill="hold">
                                          <p:stCondLst>
                                            <p:cond delay="0"/>
                                          </p:stCondLst>
                                        </p:cTn>
                                        <p:tgtEl>
                                          <p:spTgt spid="851971">
                                            <p:txEl>
                                              <p:pRg st="5" end="5"/>
                                            </p:txEl>
                                          </p:spTgt>
                                        </p:tgtEl>
                                        <p:attrNameLst>
                                          <p:attrName>style.visibility</p:attrName>
                                        </p:attrNameLst>
                                      </p:cBhvr>
                                      <p:to>
                                        <p:strVal val="visible"/>
                                      </p:to>
                                    </p:set>
                                    <p:animEffect transition="in" filter="dissolve">
                                      <p:cBhvr>
                                        <p:cTn id="50" dur="500"/>
                                        <p:tgtEl>
                                          <p:spTgt spid="851971">
                                            <p:txEl>
                                              <p:pRg st="5" end="5"/>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2" grpId="0" animBg="1"/>
      <p:bldP spid="85197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smtClean="0"/>
              <a:t>Controlling ALU Instructions</a:t>
            </a:r>
          </a:p>
        </p:txBody>
      </p:sp>
      <p:sp>
        <p:nvSpPr>
          <p:cNvPr id="33795" name="Text Box 4"/>
          <p:cNvSpPr txBox="1">
            <a:spLocks noChangeArrowheads="1"/>
          </p:cNvSpPr>
          <p:nvPr/>
        </p:nvSpPr>
        <p:spPr bwMode="auto">
          <a:xfrm>
            <a:off x="6558599" y="1811266"/>
            <a:ext cx="2290763" cy="191077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a:t>For R-type ALU instructions, </a:t>
            </a:r>
            <a:r>
              <a:rPr lang="en-US" altLang="en-US" sz="1477" dirty="0" err="1">
                <a:solidFill>
                  <a:srgbClr val="FF0000"/>
                </a:solidFill>
              </a:rPr>
              <a:t>RegDst</a:t>
            </a:r>
            <a:r>
              <a:rPr lang="en-US" altLang="en-US" sz="1477" dirty="0">
                <a:solidFill>
                  <a:srgbClr val="FF0000"/>
                </a:solidFill>
              </a:rPr>
              <a:t> is ‘1’</a:t>
            </a:r>
            <a:r>
              <a:rPr lang="en-US" altLang="en-US" sz="1477" dirty="0"/>
              <a:t> to select Rd on RW and </a:t>
            </a:r>
            <a:r>
              <a:rPr lang="en-US" altLang="en-US" sz="1477" dirty="0" err="1">
                <a:solidFill>
                  <a:srgbClr val="FF0000"/>
                </a:solidFill>
              </a:rPr>
              <a:t>ALUSrc</a:t>
            </a:r>
            <a:r>
              <a:rPr lang="en-US" altLang="en-US" sz="1477" dirty="0">
                <a:solidFill>
                  <a:srgbClr val="FF0000"/>
                </a:solidFill>
              </a:rPr>
              <a:t> is ‘0’</a:t>
            </a:r>
            <a:r>
              <a:rPr lang="en-US" altLang="en-US" sz="1477" dirty="0"/>
              <a:t> to select </a:t>
            </a:r>
            <a:r>
              <a:rPr lang="en-US" altLang="en-US" sz="1477" dirty="0" err="1"/>
              <a:t>BusB</a:t>
            </a:r>
            <a:r>
              <a:rPr lang="en-US" altLang="en-US" sz="1477" dirty="0"/>
              <a:t> as second ALU input. The active part of </a:t>
            </a:r>
            <a:r>
              <a:rPr lang="en-US" altLang="en-US" sz="1477" dirty="0" err="1"/>
              <a:t>datapath</a:t>
            </a:r>
            <a:r>
              <a:rPr lang="en-US" altLang="en-US" sz="1477" dirty="0"/>
              <a:t> is shown in </a:t>
            </a:r>
            <a:r>
              <a:rPr lang="en-US" altLang="en-US" sz="1477" b="1" dirty="0">
                <a:solidFill>
                  <a:srgbClr val="008000"/>
                </a:solidFill>
              </a:rPr>
              <a:t>green</a:t>
            </a:r>
            <a:r>
              <a:rPr lang="en-US" altLang="en-US" sz="1477" dirty="0"/>
              <a:t> </a:t>
            </a:r>
          </a:p>
        </p:txBody>
      </p:sp>
      <p:sp>
        <p:nvSpPr>
          <p:cNvPr id="881669" name="Text Box 5"/>
          <p:cNvSpPr txBox="1">
            <a:spLocks noChangeArrowheads="1"/>
          </p:cNvSpPr>
          <p:nvPr/>
        </p:nvSpPr>
        <p:spPr bwMode="auto">
          <a:xfrm>
            <a:off x="6558599" y="4277800"/>
            <a:ext cx="2290763" cy="191077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a:t>For I-type ALU instructions, </a:t>
            </a:r>
            <a:r>
              <a:rPr lang="en-US" altLang="en-US" sz="1477" dirty="0" err="1">
                <a:solidFill>
                  <a:srgbClr val="FF0000"/>
                </a:solidFill>
              </a:rPr>
              <a:t>RegDst</a:t>
            </a:r>
            <a:r>
              <a:rPr lang="en-US" altLang="en-US" sz="1477" dirty="0">
                <a:solidFill>
                  <a:srgbClr val="FF0000"/>
                </a:solidFill>
              </a:rPr>
              <a:t> is ‘0’</a:t>
            </a:r>
            <a:r>
              <a:rPr lang="en-US" altLang="en-US" sz="1477" dirty="0"/>
              <a:t> to select </a:t>
            </a:r>
            <a:r>
              <a:rPr lang="en-US" altLang="en-US" sz="1477" dirty="0" err="1"/>
              <a:t>Rt</a:t>
            </a:r>
            <a:r>
              <a:rPr lang="en-US" altLang="en-US" sz="1477" dirty="0"/>
              <a:t> on RW and </a:t>
            </a:r>
            <a:r>
              <a:rPr lang="en-US" altLang="en-US" sz="1477" dirty="0" err="1">
                <a:solidFill>
                  <a:srgbClr val="FF0000"/>
                </a:solidFill>
              </a:rPr>
              <a:t>ALUSrc</a:t>
            </a:r>
            <a:r>
              <a:rPr lang="en-US" altLang="en-US" sz="1477" dirty="0">
                <a:solidFill>
                  <a:srgbClr val="FF0000"/>
                </a:solidFill>
              </a:rPr>
              <a:t> is ‘1’</a:t>
            </a:r>
            <a:r>
              <a:rPr lang="en-US" altLang="en-US" sz="1477" dirty="0"/>
              <a:t> to select Extended immediate as second ALU input. The active part of </a:t>
            </a:r>
            <a:r>
              <a:rPr lang="en-US" altLang="en-US" sz="1477" dirty="0" err="1"/>
              <a:t>datapath</a:t>
            </a:r>
            <a:r>
              <a:rPr lang="en-US" altLang="en-US" sz="1477" dirty="0"/>
              <a:t> is shown in </a:t>
            </a:r>
            <a:r>
              <a:rPr lang="en-US" altLang="en-US" sz="1477" b="1" dirty="0">
                <a:solidFill>
                  <a:srgbClr val="008000"/>
                </a:solidFill>
              </a:rPr>
              <a:t>green</a:t>
            </a:r>
            <a:r>
              <a:rPr lang="en-US" altLang="en-US" sz="1477" dirty="0"/>
              <a:t> </a:t>
            </a:r>
          </a:p>
        </p:txBody>
      </p:sp>
      <p:grpSp>
        <p:nvGrpSpPr>
          <p:cNvPr id="33797" name="Group 88"/>
          <p:cNvGrpSpPr>
            <a:grpSpLocks/>
          </p:cNvGrpSpPr>
          <p:nvPr/>
        </p:nvGrpSpPr>
        <p:grpSpPr bwMode="auto">
          <a:xfrm>
            <a:off x="457200" y="1600248"/>
            <a:ext cx="5805488" cy="2237642"/>
            <a:chOff x="470" y="778"/>
            <a:chExt cx="3657" cy="1527"/>
          </a:xfrm>
        </p:grpSpPr>
        <p:sp>
          <p:nvSpPr>
            <p:cNvPr id="33908" name="Freeform 89"/>
            <p:cNvSpPr>
              <a:spLocks/>
            </p:cNvSpPr>
            <p:nvPr/>
          </p:nvSpPr>
          <p:spPr bwMode="auto">
            <a:xfrm>
              <a:off x="3148" y="1689"/>
              <a:ext cx="259" cy="501"/>
            </a:xfrm>
            <a:custGeom>
              <a:avLst/>
              <a:gdLst>
                <a:gd name="T0" fmla="*/ 259 w 259"/>
                <a:gd name="T1" fmla="*/ 0 h 375"/>
                <a:gd name="T2" fmla="*/ 86 w 259"/>
                <a:gd name="T3" fmla="*/ 0 h 375"/>
                <a:gd name="T4" fmla="*/ 86 w 259"/>
                <a:gd name="T5" fmla="*/ 2131 h 375"/>
                <a:gd name="T6" fmla="*/ 0 w 259"/>
                <a:gd name="T7" fmla="*/ 2131 h 375"/>
                <a:gd name="T8" fmla="*/ 0 60000 65536"/>
                <a:gd name="T9" fmla="*/ 0 60000 65536"/>
                <a:gd name="T10" fmla="*/ 0 60000 65536"/>
                <a:gd name="T11" fmla="*/ 0 60000 65536"/>
                <a:gd name="T12" fmla="*/ 0 w 259"/>
                <a:gd name="T13" fmla="*/ 0 h 375"/>
                <a:gd name="T14" fmla="*/ 259 w 259"/>
                <a:gd name="T15" fmla="*/ 375 h 375"/>
              </a:gdLst>
              <a:ahLst/>
              <a:cxnLst>
                <a:cxn ang="T8">
                  <a:pos x="T0" y="T1"/>
                </a:cxn>
                <a:cxn ang="T9">
                  <a:pos x="T2" y="T3"/>
                </a:cxn>
                <a:cxn ang="T10">
                  <a:pos x="T4" y="T5"/>
                </a:cxn>
                <a:cxn ang="T11">
                  <a:pos x="T6" y="T7"/>
                </a:cxn>
              </a:cxnLst>
              <a:rect l="T12" t="T13" r="T14" b="T15"/>
              <a:pathLst>
                <a:path w="259" h="375">
                  <a:moveTo>
                    <a:pt x="259" y="0"/>
                  </a:moveTo>
                  <a:lnTo>
                    <a:pt x="86" y="0"/>
                  </a:lnTo>
                  <a:lnTo>
                    <a:pt x="86" y="375"/>
                  </a:lnTo>
                  <a:lnTo>
                    <a:pt x="0" y="375"/>
                  </a:lnTo>
                </a:path>
              </a:pathLst>
            </a:custGeom>
            <a:noFill/>
            <a:ln w="57150">
              <a:solidFill>
                <a:srgbClr val="DDDDDD"/>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09" name="Freeform 90"/>
            <p:cNvSpPr>
              <a:spLocks/>
            </p:cNvSpPr>
            <p:nvPr/>
          </p:nvSpPr>
          <p:spPr bwMode="auto">
            <a:xfrm>
              <a:off x="3004" y="1441"/>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10" name="Freeform 91"/>
            <p:cNvSpPr>
              <a:spLocks/>
            </p:cNvSpPr>
            <p:nvPr/>
          </p:nvSpPr>
          <p:spPr bwMode="auto">
            <a:xfrm>
              <a:off x="2082" y="2103"/>
              <a:ext cx="374" cy="87"/>
            </a:xfrm>
            <a:custGeom>
              <a:avLst/>
              <a:gdLst>
                <a:gd name="T0" fmla="*/ 0 w 374"/>
                <a:gd name="T1" fmla="*/ 0 h 87"/>
                <a:gd name="T2" fmla="*/ 0 w 374"/>
                <a:gd name="T3" fmla="*/ 87 h 87"/>
                <a:gd name="T4" fmla="*/ 374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rgbClr val="DDDDD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11" name="Freeform 92"/>
            <p:cNvSpPr>
              <a:spLocks/>
            </p:cNvSpPr>
            <p:nvPr/>
          </p:nvSpPr>
          <p:spPr bwMode="auto">
            <a:xfrm>
              <a:off x="3148" y="1212"/>
              <a:ext cx="518" cy="85"/>
            </a:xfrm>
            <a:custGeom>
              <a:avLst/>
              <a:gdLst>
                <a:gd name="T0" fmla="*/ 0 w 489"/>
                <a:gd name="T1" fmla="*/ 78 h 86"/>
                <a:gd name="T2" fmla="*/ 363 w 489"/>
                <a:gd name="T3" fmla="*/ 78 h 86"/>
                <a:gd name="T4" fmla="*/ 363 w 489"/>
                <a:gd name="T5" fmla="*/ 0 h 86"/>
                <a:gd name="T6" fmla="*/ 778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12" name="Freeform 93"/>
            <p:cNvSpPr>
              <a:spLocks/>
            </p:cNvSpPr>
            <p:nvPr/>
          </p:nvSpPr>
          <p:spPr bwMode="auto">
            <a:xfrm rot="-5400000">
              <a:off x="3435" y="1299"/>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3913" name="Rectangle 94"/>
            <p:cNvSpPr>
              <a:spLocks noChangeArrowheads="1"/>
            </p:cNvSpPr>
            <p:nvPr/>
          </p:nvSpPr>
          <p:spPr bwMode="auto">
            <a:xfrm>
              <a:off x="3714" y="1208"/>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sp>
          <p:nvSpPr>
            <p:cNvPr id="33914" name="Line 95"/>
            <p:cNvSpPr>
              <a:spLocks noChangeShapeType="1"/>
            </p:cNvSpPr>
            <p:nvPr/>
          </p:nvSpPr>
          <p:spPr bwMode="auto">
            <a:xfrm>
              <a:off x="3839" y="1011"/>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15" name="Rectangle 96"/>
            <p:cNvSpPr>
              <a:spLocks noChangeArrowheads="1"/>
            </p:cNvSpPr>
            <p:nvPr/>
          </p:nvSpPr>
          <p:spPr bwMode="auto">
            <a:xfrm>
              <a:off x="3580" y="894"/>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ALUOp</a:t>
              </a:r>
              <a:endParaRPr lang="en-US" altLang="en-US" sz="923" dirty="0">
                <a:solidFill>
                  <a:srgbClr val="FF0000"/>
                </a:solidFill>
              </a:endParaRPr>
            </a:p>
          </p:txBody>
        </p:sp>
        <p:sp>
          <p:nvSpPr>
            <p:cNvPr id="33916" name="Rectangle 97"/>
            <p:cNvSpPr>
              <a:spLocks noChangeArrowheads="1"/>
            </p:cNvSpPr>
            <p:nvPr/>
          </p:nvSpPr>
          <p:spPr bwMode="auto">
            <a:xfrm>
              <a:off x="3695" y="2045"/>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ALU result</a:t>
              </a:r>
            </a:p>
          </p:txBody>
        </p:sp>
        <p:sp>
          <p:nvSpPr>
            <p:cNvPr id="33917" name="Rectangle 98"/>
            <p:cNvSpPr>
              <a:spLocks noChangeArrowheads="1"/>
            </p:cNvSpPr>
            <p:nvPr/>
          </p:nvSpPr>
          <p:spPr bwMode="auto">
            <a:xfrm>
              <a:off x="3466" y="106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918" name="Line 99"/>
            <p:cNvSpPr>
              <a:spLocks noChangeShapeType="1"/>
            </p:cNvSpPr>
            <p:nvPr/>
          </p:nvSpPr>
          <p:spPr bwMode="auto">
            <a:xfrm flipH="1">
              <a:off x="3494" y="118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19" name="Rectangle 100"/>
            <p:cNvSpPr>
              <a:spLocks noChangeArrowheads="1"/>
            </p:cNvSpPr>
            <p:nvPr/>
          </p:nvSpPr>
          <p:spPr bwMode="auto">
            <a:xfrm>
              <a:off x="3984" y="129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920" name="Line 101"/>
            <p:cNvSpPr>
              <a:spLocks noChangeShapeType="1"/>
            </p:cNvSpPr>
            <p:nvPr/>
          </p:nvSpPr>
          <p:spPr bwMode="auto">
            <a:xfrm flipH="1">
              <a:off x="4012" y="141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21" name="Line 102"/>
            <p:cNvSpPr>
              <a:spLocks noChangeShapeType="1"/>
            </p:cNvSpPr>
            <p:nvPr/>
          </p:nvSpPr>
          <p:spPr bwMode="auto">
            <a:xfrm flipH="1">
              <a:off x="3810" y="1038"/>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22" name="Text Box 103"/>
            <p:cNvSpPr txBox="1">
              <a:spLocks noChangeArrowheads="1"/>
            </p:cNvSpPr>
            <p:nvPr/>
          </p:nvSpPr>
          <p:spPr bwMode="auto">
            <a:xfrm>
              <a:off x="2457" y="1039"/>
              <a:ext cx="692" cy="806"/>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Registers</a:t>
              </a:r>
            </a:p>
          </p:txBody>
        </p:sp>
        <p:sp>
          <p:nvSpPr>
            <p:cNvPr id="33923" name="Rectangle 104"/>
            <p:cNvSpPr>
              <a:spLocks noChangeArrowheads="1"/>
            </p:cNvSpPr>
            <p:nvPr/>
          </p:nvSpPr>
          <p:spPr bwMode="auto">
            <a:xfrm>
              <a:off x="2457" y="1241"/>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33924" name="Rectangle 105"/>
            <p:cNvSpPr>
              <a:spLocks noChangeArrowheads="1"/>
            </p:cNvSpPr>
            <p:nvPr/>
          </p:nvSpPr>
          <p:spPr bwMode="auto">
            <a:xfrm>
              <a:off x="2486" y="1412"/>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33925" name="Rectangle 106"/>
            <p:cNvSpPr>
              <a:spLocks noChangeArrowheads="1"/>
            </p:cNvSpPr>
            <p:nvPr/>
          </p:nvSpPr>
          <p:spPr bwMode="auto">
            <a:xfrm>
              <a:off x="2860" y="1240"/>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33926" name="Line 107"/>
            <p:cNvSpPr>
              <a:spLocks noChangeShapeType="1"/>
            </p:cNvSpPr>
            <p:nvPr/>
          </p:nvSpPr>
          <p:spPr bwMode="auto">
            <a:xfrm>
              <a:off x="2808" y="894"/>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27" name="Rectangle 108"/>
            <p:cNvSpPr>
              <a:spLocks noChangeArrowheads="1"/>
            </p:cNvSpPr>
            <p:nvPr/>
          </p:nvSpPr>
          <p:spPr bwMode="auto">
            <a:xfrm>
              <a:off x="2573" y="778"/>
              <a:ext cx="48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RegWr</a:t>
              </a:r>
              <a:r>
                <a:rPr lang="en-US" altLang="en-US" sz="923" dirty="0">
                  <a:solidFill>
                    <a:srgbClr val="FF0000"/>
                  </a:solidFill>
                </a:rPr>
                <a:t> = 1</a:t>
              </a:r>
            </a:p>
          </p:txBody>
        </p:sp>
        <p:sp>
          <p:nvSpPr>
            <p:cNvPr id="33928" name="Line 109"/>
            <p:cNvSpPr>
              <a:spLocks noChangeShapeType="1"/>
            </p:cNvSpPr>
            <p:nvPr/>
          </p:nvSpPr>
          <p:spPr bwMode="auto">
            <a:xfrm>
              <a:off x="3148" y="1526"/>
              <a:ext cx="259" cy="1"/>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29" name="Rectangle 110"/>
            <p:cNvSpPr>
              <a:spLocks noChangeArrowheads="1"/>
            </p:cNvSpPr>
            <p:nvPr/>
          </p:nvSpPr>
          <p:spPr bwMode="auto">
            <a:xfrm>
              <a:off x="2860" y="1470"/>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33930" name="Line 111"/>
            <p:cNvSpPr>
              <a:spLocks noChangeShapeType="1"/>
            </p:cNvSpPr>
            <p:nvPr/>
          </p:nvSpPr>
          <p:spPr bwMode="auto">
            <a:xfrm>
              <a:off x="2082" y="1298"/>
              <a:ext cx="375"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31" name="Line 112"/>
            <p:cNvSpPr>
              <a:spLocks noChangeShapeType="1"/>
            </p:cNvSpPr>
            <p:nvPr/>
          </p:nvSpPr>
          <p:spPr bwMode="auto">
            <a:xfrm>
              <a:off x="2370" y="1686"/>
              <a:ext cx="87"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32" name="Rectangle 113"/>
            <p:cNvSpPr>
              <a:spLocks noChangeArrowheads="1"/>
            </p:cNvSpPr>
            <p:nvPr/>
          </p:nvSpPr>
          <p:spPr bwMode="auto">
            <a:xfrm>
              <a:off x="2486" y="1626"/>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33933" name="Line 114"/>
            <p:cNvSpPr>
              <a:spLocks noChangeShapeType="1"/>
            </p:cNvSpPr>
            <p:nvPr/>
          </p:nvSpPr>
          <p:spPr bwMode="auto">
            <a:xfrm flipH="1">
              <a:off x="2342" y="1269"/>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34" name="Rectangle 115"/>
            <p:cNvSpPr>
              <a:spLocks noChangeArrowheads="1"/>
            </p:cNvSpPr>
            <p:nvPr/>
          </p:nvSpPr>
          <p:spPr bwMode="auto">
            <a:xfrm>
              <a:off x="2313" y="1183"/>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3935" name="Line 116"/>
            <p:cNvSpPr>
              <a:spLocks noChangeShapeType="1"/>
            </p:cNvSpPr>
            <p:nvPr/>
          </p:nvSpPr>
          <p:spPr bwMode="auto">
            <a:xfrm flipH="1">
              <a:off x="3205" y="1498"/>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36" name="Rectangle 117"/>
            <p:cNvSpPr>
              <a:spLocks noChangeArrowheads="1"/>
            </p:cNvSpPr>
            <p:nvPr/>
          </p:nvSpPr>
          <p:spPr bwMode="auto">
            <a:xfrm>
              <a:off x="3177" y="1383"/>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937" name="Rectangle 118"/>
            <p:cNvSpPr>
              <a:spLocks noChangeArrowheads="1"/>
            </p:cNvSpPr>
            <p:nvPr/>
          </p:nvSpPr>
          <p:spPr bwMode="auto">
            <a:xfrm>
              <a:off x="2860" y="1701"/>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sp>
          <p:nvSpPr>
            <p:cNvPr id="33938" name="Rectangle 119"/>
            <p:cNvSpPr>
              <a:spLocks noChangeArrowheads="1"/>
            </p:cNvSpPr>
            <p:nvPr/>
          </p:nvSpPr>
          <p:spPr bwMode="auto">
            <a:xfrm>
              <a:off x="1911" y="127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939" name="Rectangle 120"/>
            <p:cNvSpPr>
              <a:spLocks noChangeArrowheads="1"/>
            </p:cNvSpPr>
            <p:nvPr/>
          </p:nvSpPr>
          <p:spPr bwMode="auto">
            <a:xfrm>
              <a:off x="1190" y="1039"/>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940" name="Text Box 121"/>
            <p:cNvSpPr txBox="1">
              <a:spLocks noChangeArrowheads="1"/>
            </p:cNvSpPr>
            <p:nvPr/>
          </p:nvSpPr>
          <p:spPr bwMode="auto">
            <a:xfrm>
              <a:off x="1247" y="1499"/>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33941" name="Text Box 122"/>
            <p:cNvSpPr txBox="1">
              <a:spLocks noChangeArrowheads="1"/>
            </p:cNvSpPr>
            <p:nvPr/>
          </p:nvSpPr>
          <p:spPr bwMode="auto">
            <a:xfrm>
              <a:off x="1305" y="1327"/>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33942" name="Text Box 123"/>
            <p:cNvSpPr txBox="1">
              <a:spLocks noChangeArrowheads="1"/>
            </p:cNvSpPr>
            <p:nvPr/>
          </p:nvSpPr>
          <p:spPr bwMode="auto">
            <a:xfrm>
              <a:off x="1276" y="1039"/>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33943" name="Line 124"/>
            <p:cNvSpPr>
              <a:spLocks noChangeShapeType="1"/>
            </p:cNvSpPr>
            <p:nvPr/>
          </p:nvSpPr>
          <p:spPr bwMode="auto">
            <a:xfrm>
              <a:off x="1881" y="1413"/>
              <a:ext cx="201" cy="0"/>
            </a:xfrm>
            <a:prstGeom prst="line">
              <a:avLst/>
            </a:prstGeom>
            <a:noFill/>
            <a:ln w="57150">
              <a:solidFill>
                <a:srgbClr val="006600"/>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3944" name="Line 125"/>
            <p:cNvSpPr>
              <a:spLocks noChangeShapeType="1"/>
            </p:cNvSpPr>
            <p:nvPr/>
          </p:nvSpPr>
          <p:spPr bwMode="auto">
            <a:xfrm flipH="1">
              <a:off x="1939" y="138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45" name="Rectangle 126"/>
            <p:cNvSpPr>
              <a:spLocks noChangeArrowheads="1"/>
            </p:cNvSpPr>
            <p:nvPr/>
          </p:nvSpPr>
          <p:spPr bwMode="auto">
            <a:xfrm>
              <a:off x="988" y="144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946" name="Line 127"/>
            <p:cNvSpPr>
              <a:spLocks noChangeShapeType="1"/>
            </p:cNvSpPr>
            <p:nvPr/>
          </p:nvSpPr>
          <p:spPr bwMode="auto">
            <a:xfrm flipH="1">
              <a:off x="1016" y="155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47" name="Rectangle 128"/>
            <p:cNvSpPr>
              <a:spLocks noChangeArrowheads="1"/>
            </p:cNvSpPr>
            <p:nvPr/>
          </p:nvSpPr>
          <p:spPr bwMode="auto">
            <a:xfrm>
              <a:off x="528" y="103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3948" name="Line 129"/>
            <p:cNvSpPr>
              <a:spLocks noChangeShapeType="1"/>
            </p:cNvSpPr>
            <p:nvPr/>
          </p:nvSpPr>
          <p:spPr bwMode="auto">
            <a:xfrm flipH="1">
              <a:off x="470" y="1095"/>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3949" name="Group 130"/>
            <p:cNvGrpSpPr>
              <a:grpSpLocks/>
            </p:cNvGrpSpPr>
            <p:nvPr/>
          </p:nvGrpSpPr>
          <p:grpSpPr bwMode="auto">
            <a:xfrm>
              <a:off x="700" y="1326"/>
              <a:ext cx="115" cy="519"/>
              <a:chOff x="2572" y="3082"/>
              <a:chExt cx="115" cy="519"/>
            </a:xfrm>
          </p:grpSpPr>
          <p:sp>
            <p:nvSpPr>
              <p:cNvPr id="33982" name="Text Box 131"/>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33983" name="Text Box 132"/>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t>00</a:t>
                </a:r>
              </a:p>
            </p:txBody>
          </p:sp>
        </p:grpSp>
        <p:sp>
          <p:nvSpPr>
            <p:cNvPr id="33950" name="Line 133"/>
            <p:cNvSpPr>
              <a:spLocks noChangeShapeType="1"/>
            </p:cNvSpPr>
            <p:nvPr/>
          </p:nvSpPr>
          <p:spPr bwMode="auto">
            <a:xfrm flipV="1">
              <a:off x="902" y="1124"/>
              <a:ext cx="0" cy="461"/>
            </a:xfrm>
            <a:prstGeom prst="line">
              <a:avLst/>
            </a:prstGeom>
            <a:noFill/>
            <a:ln w="57150">
              <a:solidFill>
                <a:srgbClr val="0066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51" name="Rectangle 134"/>
            <p:cNvSpPr>
              <a:spLocks noChangeArrowheads="1"/>
            </p:cNvSpPr>
            <p:nvPr/>
          </p:nvSpPr>
          <p:spPr bwMode="auto">
            <a:xfrm>
              <a:off x="786" y="894"/>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33952" name="Rectangle 135"/>
            <p:cNvSpPr>
              <a:spLocks noChangeArrowheads="1"/>
            </p:cNvSpPr>
            <p:nvPr/>
          </p:nvSpPr>
          <p:spPr bwMode="auto">
            <a:xfrm>
              <a:off x="932" y="123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3953" name="Line 136"/>
            <p:cNvSpPr>
              <a:spLocks noChangeShapeType="1"/>
            </p:cNvSpPr>
            <p:nvPr/>
          </p:nvSpPr>
          <p:spPr bwMode="auto">
            <a:xfrm flipH="1">
              <a:off x="874" y="1296"/>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54" name="Freeform 137"/>
            <p:cNvSpPr>
              <a:spLocks/>
            </p:cNvSpPr>
            <p:nvPr/>
          </p:nvSpPr>
          <p:spPr bwMode="auto">
            <a:xfrm>
              <a:off x="498" y="807"/>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55" name="Line 138"/>
            <p:cNvSpPr>
              <a:spLocks noChangeShapeType="1"/>
            </p:cNvSpPr>
            <p:nvPr/>
          </p:nvSpPr>
          <p:spPr bwMode="auto">
            <a:xfrm flipH="1">
              <a:off x="2082" y="1036"/>
              <a:ext cx="0" cy="1154"/>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56" name="Rectangle 139"/>
            <p:cNvSpPr>
              <a:spLocks noChangeArrowheads="1"/>
            </p:cNvSpPr>
            <p:nvPr/>
          </p:nvSpPr>
          <p:spPr bwMode="auto">
            <a:xfrm>
              <a:off x="2169" y="1183"/>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33957" name="Line 140"/>
            <p:cNvSpPr>
              <a:spLocks noChangeShapeType="1"/>
            </p:cNvSpPr>
            <p:nvPr/>
          </p:nvSpPr>
          <p:spPr bwMode="auto">
            <a:xfrm flipH="1">
              <a:off x="2342" y="1470"/>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58" name="Rectangle 141"/>
            <p:cNvSpPr>
              <a:spLocks noChangeArrowheads="1"/>
            </p:cNvSpPr>
            <p:nvPr/>
          </p:nvSpPr>
          <p:spPr bwMode="auto">
            <a:xfrm>
              <a:off x="2313" y="1384"/>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3959" name="Rectangle 142"/>
            <p:cNvSpPr>
              <a:spLocks noChangeArrowheads="1"/>
            </p:cNvSpPr>
            <p:nvPr/>
          </p:nvSpPr>
          <p:spPr bwMode="auto">
            <a:xfrm>
              <a:off x="2111" y="1656"/>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Rd</a:t>
              </a:r>
            </a:p>
          </p:txBody>
        </p:sp>
        <p:sp>
          <p:nvSpPr>
            <p:cNvPr id="33960" name="Oval 143"/>
            <p:cNvSpPr>
              <a:spLocks noChangeArrowheads="1"/>
            </p:cNvSpPr>
            <p:nvPr/>
          </p:nvSpPr>
          <p:spPr bwMode="auto">
            <a:xfrm>
              <a:off x="2456" y="2074"/>
              <a:ext cx="691" cy="231"/>
            </a:xfrm>
            <a:prstGeom prst="ellipse">
              <a:avLst/>
            </a:prstGeom>
            <a:solidFill>
              <a:srgbClr val="FFFF99"/>
            </a:solidFill>
            <a:ln w="19050">
              <a:solidFill>
                <a:srgbClr val="DDDDDD"/>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961" name="Rectangle 144"/>
            <p:cNvSpPr>
              <a:spLocks noChangeArrowheads="1"/>
            </p:cNvSpPr>
            <p:nvPr/>
          </p:nvSpPr>
          <p:spPr bwMode="auto">
            <a:xfrm>
              <a:off x="2456" y="2104"/>
              <a:ext cx="6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solidFill>
                    <a:srgbClr val="808080"/>
                  </a:solidFill>
                </a:rPr>
                <a:t>Extender</a:t>
              </a:r>
            </a:p>
          </p:txBody>
        </p:sp>
        <p:sp>
          <p:nvSpPr>
            <p:cNvPr id="33962" name="Line 146"/>
            <p:cNvSpPr>
              <a:spLocks noChangeShapeType="1"/>
            </p:cNvSpPr>
            <p:nvPr/>
          </p:nvSpPr>
          <p:spPr bwMode="auto">
            <a:xfrm>
              <a:off x="2802" y="1988"/>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63" name="Rectangle 147"/>
            <p:cNvSpPr>
              <a:spLocks noChangeArrowheads="1"/>
            </p:cNvSpPr>
            <p:nvPr/>
          </p:nvSpPr>
          <p:spPr bwMode="auto">
            <a:xfrm>
              <a:off x="2658" y="1873"/>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ExtOp</a:t>
              </a:r>
            </a:p>
          </p:txBody>
        </p:sp>
        <p:sp>
          <p:nvSpPr>
            <p:cNvPr id="33964" name="Rectangle 148"/>
            <p:cNvSpPr>
              <a:spLocks noChangeArrowheads="1"/>
            </p:cNvSpPr>
            <p:nvPr/>
          </p:nvSpPr>
          <p:spPr bwMode="auto">
            <a:xfrm>
              <a:off x="2169" y="2218"/>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Imm16</a:t>
              </a:r>
            </a:p>
          </p:txBody>
        </p:sp>
        <p:sp>
          <p:nvSpPr>
            <p:cNvPr id="33965" name="Rectangle 149"/>
            <p:cNvSpPr>
              <a:spLocks noChangeArrowheads="1"/>
            </p:cNvSpPr>
            <p:nvPr/>
          </p:nvSpPr>
          <p:spPr bwMode="auto">
            <a:xfrm>
              <a:off x="2169" y="1383"/>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sp>
          <p:nvSpPr>
            <p:cNvPr id="33966" name="Line 150"/>
            <p:cNvSpPr>
              <a:spLocks noChangeShapeType="1"/>
            </p:cNvSpPr>
            <p:nvPr/>
          </p:nvSpPr>
          <p:spPr bwMode="auto">
            <a:xfrm flipV="1">
              <a:off x="3522" y="1671"/>
              <a:ext cx="144" cy="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3967" name="Group 153"/>
            <p:cNvGrpSpPr>
              <a:grpSpLocks/>
            </p:cNvGrpSpPr>
            <p:nvPr/>
          </p:nvGrpSpPr>
          <p:grpSpPr bwMode="auto">
            <a:xfrm>
              <a:off x="2254" y="1556"/>
              <a:ext cx="116" cy="279"/>
              <a:chOff x="2514" y="1642"/>
              <a:chExt cx="116" cy="279"/>
            </a:xfrm>
          </p:grpSpPr>
          <p:sp>
            <p:nvSpPr>
              <p:cNvPr id="33978" name="AutoShape 154"/>
              <p:cNvSpPr>
                <a:spLocks noChangeArrowheads="1"/>
              </p:cNvSpPr>
              <p:nvPr/>
            </p:nvSpPr>
            <p:spPr bwMode="auto">
              <a:xfrm rot="-5400000">
                <a:off x="2433" y="1724"/>
                <a:ext cx="278"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979" name="Rectangle 155"/>
              <p:cNvSpPr>
                <a:spLocks noChangeArrowheads="1"/>
              </p:cNvSpPr>
              <p:nvPr/>
            </p:nvSpPr>
            <p:spPr bwMode="auto">
              <a:xfrm flipH="1">
                <a:off x="2515" y="1642"/>
                <a:ext cx="11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3980" name="Rectangle 156"/>
              <p:cNvSpPr>
                <a:spLocks noChangeArrowheads="1"/>
              </p:cNvSpPr>
              <p:nvPr/>
            </p:nvSpPr>
            <p:spPr bwMode="auto">
              <a:xfrm flipH="1">
                <a:off x="2515" y="165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3981" name="Rectangle 157"/>
              <p:cNvSpPr>
                <a:spLocks noChangeArrowheads="1"/>
              </p:cNvSpPr>
              <p:nvPr/>
            </p:nvSpPr>
            <p:spPr bwMode="auto">
              <a:xfrm flipH="1">
                <a:off x="2515" y="1792"/>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3968" name="Line 158"/>
            <p:cNvSpPr>
              <a:spLocks noChangeShapeType="1"/>
            </p:cNvSpPr>
            <p:nvPr/>
          </p:nvSpPr>
          <p:spPr bwMode="auto">
            <a:xfrm>
              <a:off x="2082" y="1772"/>
              <a:ext cx="173"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69" name="Line 159"/>
            <p:cNvSpPr>
              <a:spLocks noChangeShapeType="1"/>
            </p:cNvSpPr>
            <p:nvPr/>
          </p:nvSpPr>
          <p:spPr bwMode="auto">
            <a:xfrm flipH="1">
              <a:off x="2140" y="1742"/>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70" name="Freeform 161"/>
            <p:cNvSpPr>
              <a:spLocks/>
            </p:cNvSpPr>
            <p:nvPr/>
          </p:nvSpPr>
          <p:spPr bwMode="auto">
            <a:xfrm>
              <a:off x="2168" y="1498"/>
              <a:ext cx="87" cy="116"/>
            </a:xfrm>
            <a:custGeom>
              <a:avLst/>
              <a:gdLst>
                <a:gd name="T0" fmla="*/ 0 w 87"/>
                <a:gd name="T1" fmla="*/ 0 h 87"/>
                <a:gd name="T2" fmla="*/ 0 w 87"/>
                <a:gd name="T3" fmla="*/ 873 h 87"/>
                <a:gd name="T4" fmla="*/ 87 w 87"/>
                <a:gd name="T5" fmla="*/ 873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rgbClr val="DDDDDD"/>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33971" name="Group 162"/>
            <p:cNvGrpSpPr>
              <a:grpSpLocks/>
            </p:cNvGrpSpPr>
            <p:nvPr/>
          </p:nvGrpSpPr>
          <p:grpSpPr bwMode="auto">
            <a:xfrm>
              <a:off x="3405" y="1469"/>
              <a:ext cx="117" cy="403"/>
              <a:chOff x="2513" y="1642"/>
              <a:chExt cx="117" cy="403"/>
            </a:xfrm>
          </p:grpSpPr>
          <p:sp>
            <p:nvSpPr>
              <p:cNvPr id="33974" name="AutoShape 163"/>
              <p:cNvSpPr>
                <a:spLocks noChangeArrowheads="1"/>
              </p:cNvSpPr>
              <p:nvPr/>
            </p:nvSpPr>
            <p:spPr bwMode="auto">
              <a:xfrm rot="-5400000">
                <a:off x="2428" y="1729"/>
                <a:ext cx="289"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975" name="Rectangle 164"/>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3976" name="Rectangle 165"/>
              <p:cNvSpPr>
                <a:spLocks noChangeArrowheads="1"/>
              </p:cNvSpPr>
              <p:nvPr/>
            </p:nvSpPr>
            <p:spPr bwMode="auto">
              <a:xfrm flipH="1">
                <a:off x="2515" y="1655"/>
                <a:ext cx="11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3977" name="Rectangle 166"/>
              <p:cNvSpPr>
                <a:spLocks noChangeArrowheads="1"/>
              </p:cNvSpPr>
              <p:nvPr/>
            </p:nvSpPr>
            <p:spPr bwMode="auto">
              <a:xfrm flipH="1">
                <a:off x="2513" y="181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3972" name="Line 167"/>
            <p:cNvSpPr>
              <a:spLocks noChangeShapeType="1"/>
            </p:cNvSpPr>
            <p:nvPr/>
          </p:nvSpPr>
          <p:spPr bwMode="auto">
            <a:xfrm>
              <a:off x="815" y="1585"/>
              <a:ext cx="375" cy="1"/>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73" name="Line 168"/>
            <p:cNvSpPr>
              <a:spLocks noChangeShapeType="1"/>
            </p:cNvSpPr>
            <p:nvPr/>
          </p:nvSpPr>
          <p:spPr bwMode="auto">
            <a:xfrm>
              <a:off x="2082" y="1498"/>
              <a:ext cx="374"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 name="Group 169"/>
          <p:cNvGrpSpPr>
            <a:grpSpLocks/>
          </p:cNvGrpSpPr>
          <p:nvPr/>
        </p:nvGrpSpPr>
        <p:grpSpPr bwMode="auto">
          <a:xfrm>
            <a:off x="3063877" y="2935216"/>
            <a:ext cx="639763" cy="477715"/>
            <a:chOff x="2112" y="1689"/>
            <a:chExt cx="403" cy="326"/>
          </a:xfrm>
        </p:grpSpPr>
        <p:sp>
          <p:nvSpPr>
            <p:cNvPr id="33905" name="Line 170"/>
            <p:cNvSpPr>
              <a:spLocks noChangeShapeType="1"/>
            </p:cNvSpPr>
            <p:nvPr/>
          </p:nvSpPr>
          <p:spPr bwMode="auto">
            <a:xfrm flipV="1">
              <a:off x="2312" y="1844"/>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06" name="Rectangle 171"/>
            <p:cNvSpPr>
              <a:spLocks noChangeArrowheads="1"/>
            </p:cNvSpPr>
            <p:nvPr/>
          </p:nvSpPr>
          <p:spPr bwMode="auto">
            <a:xfrm>
              <a:off x="2112" y="1901"/>
              <a:ext cx="40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RegDst = 1</a:t>
              </a:r>
            </a:p>
          </p:txBody>
        </p:sp>
        <p:sp>
          <p:nvSpPr>
            <p:cNvPr id="33907" name="Line 172"/>
            <p:cNvSpPr>
              <a:spLocks noChangeShapeType="1"/>
            </p:cNvSpPr>
            <p:nvPr/>
          </p:nvSpPr>
          <p:spPr bwMode="auto">
            <a:xfrm flipH="1">
              <a:off x="2256" y="1689"/>
              <a:ext cx="115" cy="77"/>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1" name="Group 173"/>
          <p:cNvGrpSpPr>
            <a:grpSpLocks/>
          </p:cNvGrpSpPr>
          <p:nvPr/>
        </p:nvGrpSpPr>
        <p:grpSpPr bwMode="auto">
          <a:xfrm>
            <a:off x="4938713" y="2696356"/>
            <a:ext cx="733425" cy="650631"/>
            <a:chOff x="3293" y="1526"/>
            <a:chExt cx="462" cy="444"/>
          </a:xfrm>
        </p:grpSpPr>
        <p:sp>
          <p:nvSpPr>
            <p:cNvPr id="33902" name="Line 174"/>
            <p:cNvSpPr>
              <a:spLocks noChangeShapeType="1"/>
            </p:cNvSpPr>
            <p:nvPr/>
          </p:nvSpPr>
          <p:spPr bwMode="auto">
            <a:xfrm flipV="1">
              <a:off x="3466" y="1762"/>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03" name="Rectangle 175"/>
            <p:cNvSpPr>
              <a:spLocks noChangeArrowheads="1"/>
            </p:cNvSpPr>
            <p:nvPr/>
          </p:nvSpPr>
          <p:spPr bwMode="auto">
            <a:xfrm>
              <a:off x="3293" y="1856"/>
              <a:ext cx="46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ALUSrc = 0</a:t>
              </a:r>
            </a:p>
          </p:txBody>
        </p:sp>
        <p:sp>
          <p:nvSpPr>
            <p:cNvPr id="33904" name="Line 176"/>
            <p:cNvSpPr>
              <a:spLocks noChangeShapeType="1"/>
            </p:cNvSpPr>
            <p:nvPr/>
          </p:nvSpPr>
          <p:spPr bwMode="auto">
            <a:xfrm>
              <a:off x="3408" y="1526"/>
              <a:ext cx="115" cy="144"/>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3800" name="Group 2"/>
          <p:cNvGrpSpPr>
            <a:grpSpLocks/>
          </p:cNvGrpSpPr>
          <p:nvPr/>
        </p:nvGrpSpPr>
        <p:grpSpPr bwMode="auto">
          <a:xfrm>
            <a:off x="584202" y="3122786"/>
            <a:ext cx="3351213" cy="313592"/>
            <a:chOff x="559017" y="2813326"/>
            <a:chExt cx="3351712" cy="340846"/>
          </a:xfrm>
        </p:grpSpPr>
        <p:sp>
          <p:nvSpPr>
            <p:cNvPr id="188" name="Freeform 187"/>
            <p:cNvSpPr/>
            <p:nvPr/>
          </p:nvSpPr>
          <p:spPr>
            <a:xfrm>
              <a:off x="698738" y="2853145"/>
              <a:ext cx="3165946" cy="301027"/>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89" name="Straight Connector 188"/>
            <p:cNvCxnSpPr/>
            <p:nvPr/>
          </p:nvCxnSpPr>
          <p:spPr>
            <a:xfrm flipH="1">
              <a:off x="886091" y="2861108"/>
              <a:ext cx="3175" cy="293064"/>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3899" name="TextBox 189"/>
            <p:cNvSpPr txBox="1">
              <a:spLocks noChangeArrowheads="1"/>
            </p:cNvSpPr>
            <p:nvPr/>
          </p:nvSpPr>
          <p:spPr bwMode="auto">
            <a:xfrm>
              <a:off x="559017" y="2941731"/>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sp>
          <p:nvSpPr>
            <p:cNvPr id="186" name="Isosceles Triangle 185"/>
            <p:cNvSpPr/>
            <p:nvPr/>
          </p:nvSpPr>
          <p:spPr>
            <a:xfrm>
              <a:off x="847985" y="2813326"/>
              <a:ext cx="87326" cy="46190"/>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87" name="Isosceles Triangle 186"/>
            <p:cNvSpPr/>
            <p:nvPr/>
          </p:nvSpPr>
          <p:spPr>
            <a:xfrm>
              <a:off x="3823403" y="2814919"/>
              <a:ext cx="87326" cy="4618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7" name="Group 6"/>
          <p:cNvGrpSpPr>
            <a:grpSpLocks/>
          </p:cNvGrpSpPr>
          <p:nvPr/>
        </p:nvGrpSpPr>
        <p:grpSpPr bwMode="auto">
          <a:xfrm>
            <a:off x="457200" y="4167895"/>
            <a:ext cx="5805488" cy="2237642"/>
            <a:chOff x="431800" y="3716338"/>
            <a:chExt cx="5805488" cy="2424112"/>
          </a:xfrm>
        </p:grpSpPr>
        <p:grpSp>
          <p:nvGrpSpPr>
            <p:cNvPr id="33810" name="Group 5"/>
            <p:cNvGrpSpPr>
              <a:grpSpLocks/>
            </p:cNvGrpSpPr>
            <p:nvPr/>
          </p:nvGrpSpPr>
          <p:grpSpPr bwMode="auto">
            <a:xfrm>
              <a:off x="528799" y="5411785"/>
              <a:ext cx="3331977" cy="315915"/>
              <a:chOff x="528799" y="5411785"/>
              <a:chExt cx="3331977" cy="315915"/>
            </a:xfrm>
          </p:grpSpPr>
          <p:sp>
            <p:nvSpPr>
              <p:cNvPr id="194" name="Freeform 193"/>
              <p:cNvSpPr/>
              <p:nvPr/>
            </p:nvSpPr>
            <p:spPr>
              <a:xfrm>
                <a:off x="695325" y="5411788"/>
                <a:ext cx="3165475" cy="315912"/>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33895" name="TextBox 195"/>
              <p:cNvSpPr txBox="1">
                <a:spLocks noChangeArrowheads="1"/>
              </p:cNvSpPr>
              <p:nvPr/>
            </p:nvSpPr>
            <p:spPr bwMode="auto">
              <a:xfrm>
                <a:off x="528799" y="5505455"/>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cxnSp>
            <p:nvCxnSpPr>
              <p:cNvPr id="195" name="Straight Connector 194"/>
              <p:cNvCxnSpPr/>
              <p:nvPr/>
            </p:nvCxnSpPr>
            <p:spPr>
              <a:xfrm>
                <a:off x="885825" y="5411788"/>
                <a:ext cx="0" cy="315912"/>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grpSp>
          <p:nvGrpSpPr>
            <p:cNvPr id="33811" name="Group 6"/>
            <p:cNvGrpSpPr>
              <a:grpSpLocks/>
            </p:cNvGrpSpPr>
            <p:nvPr/>
          </p:nvGrpSpPr>
          <p:grpSpPr bwMode="auto">
            <a:xfrm>
              <a:off x="431800" y="3716338"/>
              <a:ext cx="5805488" cy="2424112"/>
              <a:chOff x="470" y="2390"/>
              <a:chExt cx="3657" cy="1527"/>
            </a:xfrm>
          </p:grpSpPr>
          <p:sp>
            <p:nvSpPr>
              <p:cNvPr id="33814" name="Line 7"/>
              <p:cNvSpPr>
                <a:spLocks noChangeShapeType="1"/>
              </p:cNvSpPr>
              <p:nvPr/>
            </p:nvSpPr>
            <p:spPr bwMode="auto">
              <a:xfrm>
                <a:off x="2082" y="3380"/>
                <a:ext cx="173" cy="0"/>
              </a:xfrm>
              <a:prstGeom prst="line">
                <a:avLst/>
              </a:prstGeom>
              <a:noFill/>
              <a:ln w="28575">
                <a:solidFill>
                  <a:srgbClr val="DDDDDD"/>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15" name="Freeform 8"/>
              <p:cNvSpPr>
                <a:spLocks/>
              </p:cNvSpPr>
              <p:nvPr/>
            </p:nvSpPr>
            <p:spPr bwMode="auto">
              <a:xfrm>
                <a:off x="3148" y="3341"/>
                <a:ext cx="259" cy="461"/>
              </a:xfrm>
              <a:custGeom>
                <a:avLst/>
                <a:gdLst>
                  <a:gd name="T0" fmla="*/ 259 w 259"/>
                  <a:gd name="T1" fmla="*/ 0 h 375"/>
                  <a:gd name="T2" fmla="*/ 86 w 259"/>
                  <a:gd name="T3" fmla="*/ 0 h 375"/>
                  <a:gd name="T4" fmla="*/ 86 w 259"/>
                  <a:gd name="T5" fmla="*/ 1296 h 375"/>
                  <a:gd name="T6" fmla="*/ 0 w 259"/>
                  <a:gd name="T7" fmla="*/ 1296 h 375"/>
                  <a:gd name="T8" fmla="*/ 0 60000 65536"/>
                  <a:gd name="T9" fmla="*/ 0 60000 65536"/>
                  <a:gd name="T10" fmla="*/ 0 60000 65536"/>
                  <a:gd name="T11" fmla="*/ 0 60000 65536"/>
                  <a:gd name="T12" fmla="*/ 0 w 259"/>
                  <a:gd name="T13" fmla="*/ 0 h 375"/>
                  <a:gd name="T14" fmla="*/ 259 w 259"/>
                  <a:gd name="T15" fmla="*/ 375 h 375"/>
                </a:gdLst>
                <a:ahLst/>
                <a:cxnLst>
                  <a:cxn ang="T8">
                    <a:pos x="T0" y="T1"/>
                  </a:cxn>
                  <a:cxn ang="T9">
                    <a:pos x="T2" y="T3"/>
                  </a:cxn>
                  <a:cxn ang="T10">
                    <a:pos x="T4" y="T5"/>
                  </a:cxn>
                  <a:cxn ang="T11">
                    <a:pos x="T6" y="T7"/>
                  </a:cxn>
                </a:cxnLst>
                <a:rect l="T12" t="T13" r="T14" b="T15"/>
                <a:pathLst>
                  <a:path w="259" h="375">
                    <a:moveTo>
                      <a:pt x="259" y="0"/>
                    </a:moveTo>
                    <a:lnTo>
                      <a:pt x="86" y="0"/>
                    </a:lnTo>
                    <a:lnTo>
                      <a:pt x="86" y="375"/>
                    </a:lnTo>
                    <a:lnTo>
                      <a:pt x="0" y="375"/>
                    </a:lnTo>
                  </a:path>
                </a:pathLst>
              </a:custGeom>
              <a:noFill/>
              <a:ln w="57150">
                <a:solidFill>
                  <a:srgbClr val="0066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16" name="Freeform 9"/>
              <p:cNvSpPr>
                <a:spLocks/>
              </p:cNvSpPr>
              <p:nvPr/>
            </p:nvSpPr>
            <p:spPr bwMode="auto">
              <a:xfrm>
                <a:off x="3004" y="3053"/>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17" name="Freeform 10"/>
              <p:cNvSpPr>
                <a:spLocks/>
              </p:cNvSpPr>
              <p:nvPr/>
            </p:nvSpPr>
            <p:spPr bwMode="auto">
              <a:xfrm>
                <a:off x="2082" y="3715"/>
                <a:ext cx="374" cy="87"/>
              </a:xfrm>
              <a:custGeom>
                <a:avLst/>
                <a:gdLst>
                  <a:gd name="T0" fmla="*/ 0 w 374"/>
                  <a:gd name="T1" fmla="*/ 0 h 87"/>
                  <a:gd name="T2" fmla="*/ 0 w 374"/>
                  <a:gd name="T3" fmla="*/ 87 h 87"/>
                  <a:gd name="T4" fmla="*/ 374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18" name="Freeform 11"/>
              <p:cNvSpPr>
                <a:spLocks/>
              </p:cNvSpPr>
              <p:nvPr/>
            </p:nvSpPr>
            <p:spPr bwMode="auto">
              <a:xfrm>
                <a:off x="3148" y="2824"/>
                <a:ext cx="518" cy="85"/>
              </a:xfrm>
              <a:custGeom>
                <a:avLst/>
                <a:gdLst>
                  <a:gd name="T0" fmla="*/ 0 w 489"/>
                  <a:gd name="T1" fmla="*/ 78 h 86"/>
                  <a:gd name="T2" fmla="*/ 363 w 489"/>
                  <a:gd name="T3" fmla="*/ 78 h 86"/>
                  <a:gd name="T4" fmla="*/ 363 w 489"/>
                  <a:gd name="T5" fmla="*/ 0 h 86"/>
                  <a:gd name="T6" fmla="*/ 778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19" name="Freeform 12"/>
              <p:cNvSpPr>
                <a:spLocks/>
              </p:cNvSpPr>
              <p:nvPr/>
            </p:nvSpPr>
            <p:spPr bwMode="auto">
              <a:xfrm rot="-5400000">
                <a:off x="3435" y="2911"/>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3820" name="Rectangle 13"/>
              <p:cNvSpPr>
                <a:spLocks noChangeArrowheads="1"/>
              </p:cNvSpPr>
              <p:nvPr/>
            </p:nvSpPr>
            <p:spPr bwMode="auto">
              <a:xfrm>
                <a:off x="3714" y="2820"/>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sp>
            <p:nvSpPr>
              <p:cNvPr id="33821" name="Line 14"/>
              <p:cNvSpPr>
                <a:spLocks noChangeShapeType="1"/>
              </p:cNvSpPr>
              <p:nvPr/>
            </p:nvSpPr>
            <p:spPr bwMode="auto">
              <a:xfrm>
                <a:off x="3839" y="2623"/>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22" name="Rectangle 15"/>
              <p:cNvSpPr>
                <a:spLocks noChangeArrowheads="1"/>
              </p:cNvSpPr>
              <p:nvPr/>
            </p:nvSpPr>
            <p:spPr bwMode="auto">
              <a:xfrm>
                <a:off x="3580" y="2506"/>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ALUOp</a:t>
                </a:r>
                <a:endParaRPr lang="en-US" altLang="en-US" sz="923" dirty="0">
                  <a:solidFill>
                    <a:srgbClr val="FF0000"/>
                  </a:solidFill>
                </a:endParaRPr>
              </a:p>
            </p:txBody>
          </p:sp>
          <p:sp>
            <p:nvSpPr>
              <p:cNvPr id="33823" name="Rectangle 16"/>
              <p:cNvSpPr>
                <a:spLocks noChangeArrowheads="1"/>
              </p:cNvSpPr>
              <p:nvPr/>
            </p:nvSpPr>
            <p:spPr bwMode="auto">
              <a:xfrm>
                <a:off x="3695" y="3657"/>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ALU result</a:t>
                </a:r>
              </a:p>
            </p:txBody>
          </p:sp>
          <p:sp>
            <p:nvSpPr>
              <p:cNvPr id="33824" name="Rectangle 17"/>
              <p:cNvSpPr>
                <a:spLocks noChangeArrowheads="1"/>
              </p:cNvSpPr>
              <p:nvPr/>
            </p:nvSpPr>
            <p:spPr bwMode="auto">
              <a:xfrm>
                <a:off x="3466" y="268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825" name="Line 18"/>
              <p:cNvSpPr>
                <a:spLocks noChangeShapeType="1"/>
              </p:cNvSpPr>
              <p:nvPr/>
            </p:nvSpPr>
            <p:spPr bwMode="auto">
              <a:xfrm flipH="1">
                <a:off x="3494" y="279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26" name="Rectangle 19"/>
              <p:cNvSpPr>
                <a:spLocks noChangeArrowheads="1"/>
              </p:cNvSpPr>
              <p:nvPr/>
            </p:nvSpPr>
            <p:spPr bwMode="auto">
              <a:xfrm>
                <a:off x="3984" y="291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827" name="Line 20"/>
              <p:cNvSpPr>
                <a:spLocks noChangeShapeType="1"/>
              </p:cNvSpPr>
              <p:nvPr/>
            </p:nvSpPr>
            <p:spPr bwMode="auto">
              <a:xfrm flipH="1">
                <a:off x="4012" y="3026"/>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28" name="Line 21"/>
              <p:cNvSpPr>
                <a:spLocks noChangeShapeType="1"/>
              </p:cNvSpPr>
              <p:nvPr/>
            </p:nvSpPr>
            <p:spPr bwMode="auto">
              <a:xfrm flipH="1">
                <a:off x="3810" y="2650"/>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29" name="Text Box 22"/>
              <p:cNvSpPr txBox="1">
                <a:spLocks noChangeArrowheads="1"/>
              </p:cNvSpPr>
              <p:nvPr/>
            </p:nvSpPr>
            <p:spPr bwMode="auto">
              <a:xfrm>
                <a:off x="2457" y="2651"/>
                <a:ext cx="692" cy="806"/>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Registers</a:t>
                </a:r>
              </a:p>
            </p:txBody>
          </p:sp>
          <p:sp>
            <p:nvSpPr>
              <p:cNvPr id="33830" name="Rectangle 23"/>
              <p:cNvSpPr>
                <a:spLocks noChangeArrowheads="1"/>
              </p:cNvSpPr>
              <p:nvPr/>
            </p:nvSpPr>
            <p:spPr bwMode="auto">
              <a:xfrm>
                <a:off x="2457" y="2853"/>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33831" name="Rectangle 24"/>
              <p:cNvSpPr>
                <a:spLocks noChangeArrowheads="1"/>
              </p:cNvSpPr>
              <p:nvPr/>
            </p:nvSpPr>
            <p:spPr bwMode="auto">
              <a:xfrm>
                <a:off x="2486" y="3024"/>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33832" name="Rectangle 25"/>
              <p:cNvSpPr>
                <a:spLocks noChangeArrowheads="1"/>
              </p:cNvSpPr>
              <p:nvPr/>
            </p:nvSpPr>
            <p:spPr bwMode="auto">
              <a:xfrm>
                <a:off x="2860" y="2852"/>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33833" name="Line 26"/>
              <p:cNvSpPr>
                <a:spLocks noChangeShapeType="1"/>
              </p:cNvSpPr>
              <p:nvPr/>
            </p:nvSpPr>
            <p:spPr bwMode="auto">
              <a:xfrm>
                <a:off x="2808" y="2506"/>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4" name="Rectangle 27"/>
              <p:cNvSpPr>
                <a:spLocks noChangeArrowheads="1"/>
              </p:cNvSpPr>
              <p:nvPr/>
            </p:nvSpPr>
            <p:spPr bwMode="auto">
              <a:xfrm>
                <a:off x="2573" y="2390"/>
                <a:ext cx="48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RegWr</a:t>
                </a:r>
                <a:r>
                  <a:rPr lang="en-US" altLang="en-US" sz="923" dirty="0">
                    <a:solidFill>
                      <a:srgbClr val="FF0000"/>
                    </a:solidFill>
                  </a:rPr>
                  <a:t> = 1</a:t>
                </a:r>
              </a:p>
            </p:txBody>
          </p:sp>
          <p:sp>
            <p:nvSpPr>
              <p:cNvPr id="33835" name="Line 28"/>
              <p:cNvSpPr>
                <a:spLocks noChangeShapeType="1"/>
              </p:cNvSpPr>
              <p:nvPr/>
            </p:nvSpPr>
            <p:spPr bwMode="auto">
              <a:xfrm>
                <a:off x="3148" y="3138"/>
                <a:ext cx="259" cy="1"/>
              </a:xfrm>
              <a:prstGeom prst="line">
                <a:avLst/>
              </a:prstGeom>
              <a:noFill/>
              <a:ln w="57150">
                <a:solidFill>
                  <a:srgbClr val="DDDDDD"/>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6" name="Rectangle 29"/>
              <p:cNvSpPr>
                <a:spLocks noChangeArrowheads="1"/>
              </p:cNvSpPr>
              <p:nvPr/>
            </p:nvSpPr>
            <p:spPr bwMode="auto">
              <a:xfrm>
                <a:off x="2860" y="3082"/>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33837" name="Line 30"/>
              <p:cNvSpPr>
                <a:spLocks noChangeShapeType="1"/>
              </p:cNvSpPr>
              <p:nvPr/>
            </p:nvSpPr>
            <p:spPr bwMode="auto">
              <a:xfrm>
                <a:off x="2082" y="2910"/>
                <a:ext cx="375"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8" name="Line 31"/>
              <p:cNvSpPr>
                <a:spLocks noChangeShapeType="1"/>
              </p:cNvSpPr>
              <p:nvPr/>
            </p:nvSpPr>
            <p:spPr bwMode="auto">
              <a:xfrm>
                <a:off x="2170" y="3110"/>
                <a:ext cx="286" cy="0"/>
              </a:xfrm>
              <a:prstGeom prst="line">
                <a:avLst/>
              </a:prstGeom>
              <a:noFill/>
              <a:ln w="28575">
                <a:solidFill>
                  <a:srgbClr val="DDDDDD"/>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9" name="Line 32"/>
              <p:cNvSpPr>
                <a:spLocks noChangeShapeType="1"/>
              </p:cNvSpPr>
              <p:nvPr/>
            </p:nvSpPr>
            <p:spPr bwMode="auto">
              <a:xfrm>
                <a:off x="2370" y="3308"/>
                <a:ext cx="87"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0" name="Rectangle 33"/>
              <p:cNvSpPr>
                <a:spLocks noChangeArrowheads="1"/>
              </p:cNvSpPr>
              <p:nvPr/>
            </p:nvSpPr>
            <p:spPr bwMode="auto">
              <a:xfrm>
                <a:off x="2486" y="3248"/>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33841" name="Line 34"/>
              <p:cNvSpPr>
                <a:spLocks noChangeShapeType="1"/>
              </p:cNvSpPr>
              <p:nvPr/>
            </p:nvSpPr>
            <p:spPr bwMode="auto">
              <a:xfrm flipH="1">
                <a:off x="2342" y="2881"/>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42" name="Rectangle 35"/>
              <p:cNvSpPr>
                <a:spLocks noChangeArrowheads="1"/>
              </p:cNvSpPr>
              <p:nvPr/>
            </p:nvSpPr>
            <p:spPr bwMode="auto">
              <a:xfrm>
                <a:off x="2313" y="2795"/>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3843" name="Line 36"/>
              <p:cNvSpPr>
                <a:spLocks noChangeShapeType="1"/>
              </p:cNvSpPr>
              <p:nvPr/>
            </p:nvSpPr>
            <p:spPr bwMode="auto">
              <a:xfrm flipH="1">
                <a:off x="3205" y="311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44" name="Rectangle 37"/>
              <p:cNvSpPr>
                <a:spLocks noChangeArrowheads="1"/>
              </p:cNvSpPr>
              <p:nvPr/>
            </p:nvSpPr>
            <p:spPr bwMode="auto">
              <a:xfrm>
                <a:off x="3177" y="299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845" name="Rectangle 38"/>
              <p:cNvSpPr>
                <a:spLocks noChangeArrowheads="1"/>
              </p:cNvSpPr>
              <p:nvPr/>
            </p:nvSpPr>
            <p:spPr bwMode="auto">
              <a:xfrm>
                <a:off x="2860" y="331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sp>
            <p:nvSpPr>
              <p:cNvPr id="33846" name="Rectangle 39"/>
              <p:cNvSpPr>
                <a:spLocks noChangeArrowheads="1"/>
              </p:cNvSpPr>
              <p:nvPr/>
            </p:nvSpPr>
            <p:spPr bwMode="auto">
              <a:xfrm>
                <a:off x="1911" y="288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847" name="Rectangle 40"/>
              <p:cNvSpPr>
                <a:spLocks noChangeArrowheads="1"/>
              </p:cNvSpPr>
              <p:nvPr/>
            </p:nvSpPr>
            <p:spPr bwMode="auto">
              <a:xfrm>
                <a:off x="1190" y="2651"/>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848" name="Text Box 41"/>
              <p:cNvSpPr txBox="1">
                <a:spLocks noChangeArrowheads="1"/>
              </p:cNvSpPr>
              <p:nvPr/>
            </p:nvSpPr>
            <p:spPr bwMode="auto">
              <a:xfrm>
                <a:off x="1247" y="3111"/>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33849" name="Text Box 42"/>
              <p:cNvSpPr txBox="1">
                <a:spLocks noChangeArrowheads="1"/>
              </p:cNvSpPr>
              <p:nvPr/>
            </p:nvSpPr>
            <p:spPr bwMode="auto">
              <a:xfrm>
                <a:off x="1305" y="2939"/>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33850" name="Text Box 43"/>
              <p:cNvSpPr txBox="1">
                <a:spLocks noChangeArrowheads="1"/>
              </p:cNvSpPr>
              <p:nvPr/>
            </p:nvSpPr>
            <p:spPr bwMode="auto">
              <a:xfrm>
                <a:off x="1276" y="2651"/>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33851" name="Line 44"/>
              <p:cNvSpPr>
                <a:spLocks noChangeShapeType="1"/>
              </p:cNvSpPr>
              <p:nvPr/>
            </p:nvSpPr>
            <p:spPr bwMode="auto">
              <a:xfrm>
                <a:off x="1881" y="3025"/>
                <a:ext cx="201" cy="0"/>
              </a:xfrm>
              <a:prstGeom prst="line">
                <a:avLst/>
              </a:prstGeom>
              <a:noFill/>
              <a:ln w="57150">
                <a:solidFill>
                  <a:srgbClr val="006600"/>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3852" name="Line 45"/>
              <p:cNvSpPr>
                <a:spLocks noChangeShapeType="1"/>
              </p:cNvSpPr>
              <p:nvPr/>
            </p:nvSpPr>
            <p:spPr bwMode="auto">
              <a:xfrm flipH="1">
                <a:off x="1939" y="299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53" name="Rectangle 46"/>
              <p:cNvSpPr>
                <a:spLocks noChangeArrowheads="1"/>
              </p:cNvSpPr>
              <p:nvPr/>
            </p:nvSpPr>
            <p:spPr bwMode="auto">
              <a:xfrm>
                <a:off x="988" y="305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3854" name="Line 47"/>
              <p:cNvSpPr>
                <a:spLocks noChangeShapeType="1"/>
              </p:cNvSpPr>
              <p:nvPr/>
            </p:nvSpPr>
            <p:spPr bwMode="auto">
              <a:xfrm flipH="1">
                <a:off x="1016" y="316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55" name="Rectangle 48"/>
              <p:cNvSpPr>
                <a:spLocks noChangeArrowheads="1"/>
              </p:cNvSpPr>
              <p:nvPr/>
            </p:nvSpPr>
            <p:spPr bwMode="auto">
              <a:xfrm>
                <a:off x="528" y="265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3856" name="Line 49"/>
              <p:cNvSpPr>
                <a:spLocks noChangeShapeType="1"/>
              </p:cNvSpPr>
              <p:nvPr/>
            </p:nvSpPr>
            <p:spPr bwMode="auto">
              <a:xfrm flipH="1">
                <a:off x="470" y="2707"/>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3857" name="Group 50"/>
              <p:cNvGrpSpPr>
                <a:grpSpLocks/>
              </p:cNvGrpSpPr>
              <p:nvPr/>
            </p:nvGrpSpPr>
            <p:grpSpPr bwMode="auto">
              <a:xfrm>
                <a:off x="700" y="2938"/>
                <a:ext cx="115" cy="519"/>
                <a:chOff x="2572" y="3082"/>
                <a:chExt cx="115" cy="519"/>
              </a:xfrm>
            </p:grpSpPr>
            <p:sp>
              <p:nvSpPr>
                <p:cNvPr id="33892" name="Text Box 51"/>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33893" name="Text Box 52"/>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t>00</a:t>
                  </a:r>
                </a:p>
              </p:txBody>
            </p:sp>
          </p:grpSp>
          <p:sp>
            <p:nvSpPr>
              <p:cNvPr id="33858" name="Line 53"/>
              <p:cNvSpPr>
                <a:spLocks noChangeShapeType="1"/>
              </p:cNvSpPr>
              <p:nvPr/>
            </p:nvSpPr>
            <p:spPr bwMode="auto">
              <a:xfrm flipV="1">
                <a:off x="902" y="2736"/>
                <a:ext cx="0" cy="461"/>
              </a:xfrm>
              <a:prstGeom prst="line">
                <a:avLst/>
              </a:prstGeom>
              <a:noFill/>
              <a:ln w="57150">
                <a:solidFill>
                  <a:srgbClr val="0066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59" name="Rectangle 54"/>
              <p:cNvSpPr>
                <a:spLocks noChangeArrowheads="1"/>
              </p:cNvSpPr>
              <p:nvPr/>
            </p:nvSpPr>
            <p:spPr bwMode="auto">
              <a:xfrm>
                <a:off x="786" y="2506"/>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33860" name="Rectangle 55"/>
              <p:cNvSpPr>
                <a:spLocks noChangeArrowheads="1"/>
              </p:cNvSpPr>
              <p:nvPr/>
            </p:nvSpPr>
            <p:spPr bwMode="auto">
              <a:xfrm>
                <a:off x="932" y="285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3861" name="Line 56"/>
              <p:cNvSpPr>
                <a:spLocks noChangeShapeType="1"/>
              </p:cNvSpPr>
              <p:nvPr/>
            </p:nvSpPr>
            <p:spPr bwMode="auto">
              <a:xfrm flipH="1">
                <a:off x="874" y="2908"/>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62" name="Freeform 57"/>
              <p:cNvSpPr>
                <a:spLocks/>
              </p:cNvSpPr>
              <p:nvPr/>
            </p:nvSpPr>
            <p:spPr bwMode="auto">
              <a:xfrm>
                <a:off x="498" y="2419"/>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63" name="Line 58"/>
              <p:cNvSpPr>
                <a:spLocks noChangeShapeType="1"/>
              </p:cNvSpPr>
              <p:nvPr/>
            </p:nvSpPr>
            <p:spPr bwMode="auto">
              <a:xfrm flipH="1">
                <a:off x="2082" y="2648"/>
                <a:ext cx="0" cy="1154"/>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64" name="Rectangle 59"/>
              <p:cNvSpPr>
                <a:spLocks noChangeArrowheads="1"/>
              </p:cNvSpPr>
              <p:nvPr/>
            </p:nvSpPr>
            <p:spPr bwMode="auto">
              <a:xfrm>
                <a:off x="2169" y="2795"/>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33865" name="Line 60"/>
              <p:cNvSpPr>
                <a:spLocks noChangeShapeType="1"/>
              </p:cNvSpPr>
              <p:nvPr/>
            </p:nvSpPr>
            <p:spPr bwMode="auto">
              <a:xfrm flipH="1">
                <a:off x="2342" y="3082"/>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66" name="Rectangle 61"/>
              <p:cNvSpPr>
                <a:spLocks noChangeArrowheads="1"/>
              </p:cNvSpPr>
              <p:nvPr/>
            </p:nvSpPr>
            <p:spPr bwMode="auto">
              <a:xfrm>
                <a:off x="2313" y="2996"/>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3867" name="Rectangle 62"/>
              <p:cNvSpPr>
                <a:spLocks noChangeArrowheads="1"/>
              </p:cNvSpPr>
              <p:nvPr/>
            </p:nvSpPr>
            <p:spPr bwMode="auto">
              <a:xfrm>
                <a:off x="2111" y="3264"/>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Rd</a:t>
                </a:r>
              </a:p>
            </p:txBody>
          </p:sp>
          <p:sp>
            <p:nvSpPr>
              <p:cNvPr id="33868" name="Oval 63"/>
              <p:cNvSpPr>
                <a:spLocks noChangeArrowheads="1"/>
              </p:cNvSpPr>
              <p:nvPr/>
            </p:nvSpPr>
            <p:spPr bwMode="auto">
              <a:xfrm>
                <a:off x="2456" y="3686"/>
                <a:ext cx="691" cy="231"/>
              </a:xfrm>
              <a:prstGeom prst="ellipse">
                <a:avLst/>
              </a:prstGeom>
              <a:solidFill>
                <a:srgbClr val="FFFF99"/>
              </a:solidFill>
              <a:ln w="19050">
                <a:solidFill>
                  <a:srgbClr val="0066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869" name="Rectangle 64"/>
              <p:cNvSpPr>
                <a:spLocks noChangeArrowheads="1"/>
              </p:cNvSpPr>
              <p:nvPr/>
            </p:nvSpPr>
            <p:spPr bwMode="auto">
              <a:xfrm>
                <a:off x="2456" y="3716"/>
                <a:ext cx="6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solidFill>
                      <a:srgbClr val="006600"/>
                    </a:solidFill>
                  </a:rPr>
                  <a:t>Extender</a:t>
                </a:r>
              </a:p>
            </p:txBody>
          </p:sp>
          <p:sp>
            <p:nvSpPr>
              <p:cNvPr id="33870" name="Line 65"/>
              <p:cNvSpPr>
                <a:spLocks noChangeShapeType="1"/>
              </p:cNvSpPr>
              <p:nvPr/>
            </p:nvSpPr>
            <p:spPr bwMode="auto">
              <a:xfrm flipH="1">
                <a:off x="2313" y="377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71" name="Line 66"/>
              <p:cNvSpPr>
                <a:spLocks noChangeShapeType="1"/>
              </p:cNvSpPr>
              <p:nvPr/>
            </p:nvSpPr>
            <p:spPr bwMode="auto">
              <a:xfrm>
                <a:off x="2802" y="3600"/>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72" name="Rectangle 67"/>
              <p:cNvSpPr>
                <a:spLocks noChangeArrowheads="1"/>
              </p:cNvSpPr>
              <p:nvPr/>
            </p:nvSpPr>
            <p:spPr bwMode="auto">
              <a:xfrm>
                <a:off x="2658" y="3485"/>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ExtOp</a:t>
                </a:r>
              </a:p>
            </p:txBody>
          </p:sp>
          <p:sp>
            <p:nvSpPr>
              <p:cNvPr id="33873" name="Rectangle 68"/>
              <p:cNvSpPr>
                <a:spLocks noChangeArrowheads="1"/>
              </p:cNvSpPr>
              <p:nvPr/>
            </p:nvSpPr>
            <p:spPr bwMode="auto">
              <a:xfrm>
                <a:off x="2169" y="3830"/>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Imm16</a:t>
                </a:r>
              </a:p>
            </p:txBody>
          </p:sp>
          <p:sp>
            <p:nvSpPr>
              <p:cNvPr id="33874" name="Rectangle 69"/>
              <p:cNvSpPr>
                <a:spLocks noChangeArrowheads="1"/>
              </p:cNvSpPr>
              <p:nvPr/>
            </p:nvSpPr>
            <p:spPr bwMode="auto">
              <a:xfrm>
                <a:off x="2169" y="2995"/>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sp>
            <p:nvSpPr>
              <p:cNvPr id="33875" name="Line 71"/>
              <p:cNvSpPr>
                <a:spLocks noChangeShapeType="1"/>
              </p:cNvSpPr>
              <p:nvPr/>
            </p:nvSpPr>
            <p:spPr bwMode="auto">
              <a:xfrm flipH="1">
                <a:off x="3205" y="3715"/>
                <a:ext cx="58"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76" name="Rectangle 72"/>
              <p:cNvSpPr>
                <a:spLocks noChangeArrowheads="1"/>
              </p:cNvSpPr>
              <p:nvPr/>
            </p:nvSpPr>
            <p:spPr bwMode="auto">
              <a:xfrm>
                <a:off x="3263" y="3686"/>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nvGrpSpPr>
              <p:cNvPr id="33877" name="Group 73"/>
              <p:cNvGrpSpPr>
                <a:grpSpLocks/>
              </p:cNvGrpSpPr>
              <p:nvPr/>
            </p:nvGrpSpPr>
            <p:grpSpPr bwMode="auto">
              <a:xfrm>
                <a:off x="2255" y="3168"/>
                <a:ext cx="115" cy="262"/>
                <a:chOff x="2515" y="1642"/>
                <a:chExt cx="115" cy="262"/>
              </a:xfrm>
            </p:grpSpPr>
            <p:sp>
              <p:nvSpPr>
                <p:cNvPr id="33888" name="AutoShape 74"/>
                <p:cNvSpPr>
                  <a:spLocks noChangeArrowheads="1"/>
                </p:cNvSpPr>
                <p:nvPr/>
              </p:nvSpPr>
              <p:spPr bwMode="auto">
                <a:xfrm rot="-5400000">
                  <a:off x="2445" y="1712"/>
                  <a:ext cx="255"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889" name="Rectangle 75"/>
                <p:cNvSpPr>
                  <a:spLocks noChangeArrowheads="1"/>
                </p:cNvSpPr>
                <p:nvPr/>
              </p:nvSpPr>
              <p:spPr bwMode="auto">
                <a:xfrm flipH="1">
                  <a:off x="2515" y="1642"/>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3890" name="Rectangle 76"/>
                <p:cNvSpPr>
                  <a:spLocks noChangeArrowheads="1"/>
                </p:cNvSpPr>
                <p:nvPr/>
              </p:nvSpPr>
              <p:spPr bwMode="auto">
                <a:xfrm flipH="1">
                  <a:off x="2515" y="1655"/>
                  <a:ext cx="11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3891" name="Rectangle 77"/>
                <p:cNvSpPr>
                  <a:spLocks noChangeArrowheads="1"/>
                </p:cNvSpPr>
                <p:nvPr/>
              </p:nvSpPr>
              <p:spPr bwMode="auto">
                <a:xfrm flipH="1">
                  <a:off x="2515" y="1778"/>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3878" name="Line 78"/>
              <p:cNvSpPr>
                <a:spLocks noChangeShapeType="1"/>
              </p:cNvSpPr>
              <p:nvPr/>
            </p:nvSpPr>
            <p:spPr bwMode="auto">
              <a:xfrm flipH="1">
                <a:off x="2140" y="3350"/>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79" name="Freeform 80"/>
              <p:cNvSpPr>
                <a:spLocks/>
              </p:cNvSpPr>
              <p:nvPr/>
            </p:nvSpPr>
            <p:spPr bwMode="auto">
              <a:xfrm>
                <a:off x="2168" y="3110"/>
                <a:ext cx="87" cy="116"/>
              </a:xfrm>
              <a:custGeom>
                <a:avLst/>
                <a:gdLst>
                  <a:gd name="T0" fmla="*/ 0 w 87"/>
                  <a:gd name="T1" fmla="*/ 0 h 87"/>
                  <a:gd name="T2" fmla="*/ 0 w 87"/>
                  <a:gd name="T3" fmla="*/ 873 h 87"/>
                  <a:gd name="T4" fmla="*/ 87 w 87"/>
                  <a:gd name="T5" fmla="*/ 873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rgbClr val="006600"/>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33880" name="Group 81"/>
              <p:cNvGrpSpPr>
                <a:grpSpLocks/>
              </p:cNvGrpSpPr>
              <p:nvPr/>
            </p:nvGrpSpPr>
            <p:grpSpPr bwMode="auto">
              <a:xfrm>
                <a:off x="3407" y="3081"/>
                <a:ext cx="119" cy="403"/>
                <a:chOff x="2515" y="1642"/>
                <a:chExt cx="119" cy="403"/>
              </a:xfrm>
            </p:grpSpPr>
            <p:sp>
              <p:nvSpPr>
                <p:cNvPr id="33884" name="AutoShape 82"/>
                <p:cNvSpPr>
                  <a:spLocks noChangeArrowheads="1"/>
                </p:cNvSpPr>
                <p:nvPr/>
              </p:nvSpPr>
              <p:spPr bwMode="auto">
                <a:xfrm rot="-5400000">
                  <a:off x="2431" y="1727"/>
                  <a:ext cx="284"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885" name="Rectangle 83"/>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3886" name="Rectangle 84"/>
                <p:cNvSpPr>
                  <a:spLocks noChangeArrowheads="1"/>
                </p:cNvSpPr>
                <p:nvPr/>
              </p:nvSpPr>
              <p:spPr bwMode="auto">
                <a:xfrm flipH="1">
                  <a:off x="2515" y="1655"/>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3887" name="Rectangle 85"/>
                <p:cNvSpPr>
                  <a:spLocks noChangeArrowheads="1"/>
                </p:cNvSpPr>
                <p:nvPr/>
              </p:nvSpPr>
              <p:spPr bwMode="auto">
                <a:xfrm flipH="1">
                  <a:off x="2519" y="1808"/>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3881" name="Line 86"/>
              <p:cNvSpPr>
                <a:spLocks noChangeShapeType="1"/>
              </p:cNvSpPr>
              <p:nvPr/>
            </p:nvSpPr>
            <p:spPr bwMode="auto">
              <a:xfrm>
                <a:off x="815" y="3197"/>
                <a:ext cx="375" cy="1"/>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82" name="Line 87"/>
              <p:cNvSpPr>
                <a:spLocks noChangeShapeType="1"/>
              </p:cNvSpPr>
              <p:nvPr/>
            </p:nvSpPr>
            <p:spPr bwMode="auto">
              <a:xfrm>
                <a:off x="2083" y="3110"/>
                <a:ext cx="87"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83" name="Line 70"/>
              <p:cNvSpPr>
                <a:spLocks noChangeShapeType="1"/>
              </p:cNvSpPr>
              <p:nvPr/>
            </p:nvSpPr>
            <p:spPr bwMode="auto">
              <a:xfrm flipV="1">
                <a:off x="3520" y="3231"/>
                <a:ext cx="144" cy="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97" name="Isosceles Triangle 196"/>
            <p:cNvSpPr/>
            <p:nvPr/>
          </p:nvSpPr>
          <p:spPr>
            <a:xfrm>
              <a:off x="844550" y="5364163"/>
              <a:ext cx="87313" cy="4603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98" name="Isosceles Triangle 197"/>
            <p:cNvSpPr/>
            <p:nvPr/>
          </p:nvSpPr>
          <p:spPr>
            <a:xfrm>
              <a:off x="3819525" y="5365750"/>
              <a:ext cx="87313" cy="4603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2" name="Group 177"/>
          <p:cNvGrpSpPr>
            <a:grpSpLocks/>
          </p:cNvGrpSpPr>
          <p:nvPr/>
        </p:nvGrpSpPr>
        <p:grpSpPr bwMode="auto">
          <a:xfrm>
            <a:off x="3079752" y="5391491"/>
            <a:ext cx="639763" cy="581758"/>
            <a:chOff x="2122" y="3226"/>
            <a:chExt cx="403" cy="397"/>
          </a:xfrm>
        </p:grpSpPr>
        <p:sp>
          <p:nvSpPr>
            <p:cNvPr id="33807" name="Line 178"/>
            <p:cNvSpPr>
              <a:spLocks noChangeShapeType="1"/>
            </p:cNvSpPr>
            <p:nvPr/>
          </p:nvSpPr>
          <p:spPr bwMode="auto">
            <a:xfrm flipV="1">
              <a:off x="2313" y="3431"/>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08" name="Rectangle 179"/>
            <p:cNvSpPr>
              <a:spLocks noChangeArrowheads="1"/>
            </p:cNvSpPr>
            <p:nvPr/>
          </p:nvSpPr>
          <p:spPr bwMode="auto">
            <a:xfrm>
              <a:off x="2122" y="3509"/>
              <a:ext cx="40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RegDst = 0</a:t>
              </a:r>
            </a:p>
          </p:txBody>
        </p:sp>
        <p:sp>
          <p:nvSpPr>
            <p:cNvPr id="33809" name="Line 180"/>
            <p:cNvSpPr>
              <a:spLocks noChangeShapeType="1"/>
            </p:cNvSpPr>
            <p:nvPr/>
          </p:nvSpPr>
          <p:spPr bwMode="auto">
            <a:xfrm flipH="1" flipV="1">
              <a:off x="2256" y="3226"/>
              <a:ext cx="114" cy="7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3" name="Group 181"/>
          <p:cNvGrpSpPr>
            <a:grpSpLocks/>
          </p:cNvGrpSpPr>
          <p:nvPr/>
        </p:nvGrpSpPr>
        <p:grpSpPr bwMode="auto">
          <a:xfrm>
            <a:off x="4935540" y="5398822"/>
            <a:ext cx="733425" cy="511419"/>
            <a:chOff x="3294" y="3304"/>
            <a:chExt cx="462" cy="349"/>
          </a:xfrm>
        </p:grpSpPr>
        <p:sp>
          <p:nvSpPr>
            <p:cNvPr id="33804" name="Line 182"/>
            <p:cNvSpPr>
              <a:spLocks noChangeShapeType="1"/>
            </p:cNvSpPr>
            <p:nvPr/>
          </p:nvSpPr>
          <p:spPr bwMode="auto">
            <a:xfrm flipV="1">
              <a:off x="3469" y="3441"/>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05" name="Rectangle 183"/>
            <p:cNvSpPr>
              <a:spLocks noChangeArrowheads="1"/>
            </p:cNvSpPr>
            <p:nvPr/>
          </p:nvSpPr>
          <p:spPr bwMode="auto">
            <a:xfrm>
              <a:off x="3294" y="3539"/>
              <a:ext cx="46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ALUSrc = 1</a:t>
              </a:r>
            </a:p>
          </p:txBody>
        </p:sp>
        <p:sp>
          <p:nvSpPr>
            <p:cNvPr id="33806" name="Line 184"/>
            <p:cNvSpPr>
              <a:spLocks noChangeShapeType="1"/>
            </p:cNvSpPr>
            <p:nvPr/>
          </p:nvSpPr>
          <p:spPr bwMode="auto">
            <a:xfrm flipV="1">
              <a:off x="3408" y="3304"/>
              <a:ext cx="121" cy="11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36</a:t>
            </a:fld>
            <a:endParaRPr lang="en-US" altLang="en-US"/>
          </a:p>
        </p:txBody>
      </p:sp>
    </p:spTree>
    <p:custDataLst>
      <p:tags r:id="rId1"/>
    </p:custDataLst>
    <p:extLst>
      <p:ext uri="{BB962C8B-B14F-4D97-AF65-F5344CB8AC3E}">
        <p14:creationId xmlns:p14="http://schemas.microsoft.com/office/powerpoint/2010/main" val="3559472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9" presetClass="entr" presetSubtype="0" fill="hold" grpId="0" nodeType="withEffect">
                                  <p:stCondLst>
                                    <p:cond delay="0"/>
                                  </p:stCondLst>
                                  <p:childTnLst>
                                    <p:set>
                                      <p:cBhvr>
                                        <p:cTn id="18" dur="1" fill="hold">
                                          <p:stCondLst>
                                            <p:cond delay="0"/>
                                          </p:stCondLst>
                                        </p:cTn>
                                        <p:tgtEl>
                                          <p:spTgt spid="881669"/>
                                        </p:tgtEl>
                                        <p:attrNameLst>
                                          <p:attrName>style.visibility</p:attrName>
                                        </p:attrNameLst>
                                      </p:cBhvr>
                                      <p:to>
                                        <p:strVal val="visible"/>
                                      </p:to>
                                    </p:set>
                                    <p:animEffect transition="in" filter="dissolve">
                                      <p:cBhvr>
                                        <p:cTn id="19" dur="500"/>
                                        <p:tgtEl>
                                          <p:spTgt spid="8816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04315"/>
            <a:ext cx="8229600" cy="1143000"/>
          </a:xfrm>
        </p:spPr>
        <p:txBody>
          <a:bodyPr/>
          <a:lstStyle/>
          <a:p>
            <a:pPr eaLnBrk="1" hangingPunct="1"/>
            <a:r>
              <a:rPr lang="en-US" altLang="en-US" sz="3600" dirty="0" smtClean="0"/>
              <a:t>Details of the Extender</a:t>
            </a:r>
          </a:p>
        </p:txBody>
      </p:sp>
      <p:sp>
        <p:nvSpPr>
          <p:cNvPr id="34819" name="Rectangle 3"/>
          <p:cNvSpPr>
            <a:spLocks noGrp="1" noChangeArrowheads="1"/>
          </p:cNvSpPr>
          <p:nvPr>
            <p:ph type="body" idx="1"/>
          </p:nvPr>
        </p:nvSpPr>
        <p:spPr>
          <a:xfrm>
            <a:off x="457200" y="1150037"/>
            <a:ext cx="8229600" cy="2741735"/>
          </a:xfrm>
        </p:spPr>
        <p:txBody>
          <a:bodyPr/>
          <a:lstStyle/>
          <a:p>
            <a:pPr eaLnBrk="1" hangingPunct="1"/>
            <a:r>
              <a:rPr lang="en-US" altLang="en-US" sz="2400" dirty="0" smtClean="0"/>
              <a:t>Two types of extensions</a:t>
            </a:r>
          </a:p>
          <a:p>
            <a:pPr lvl="1" eaLnBrk="1" hangingPunct="1"/>
            <a:r>
              <a:rPr lang="en-US" altLang="en-US" sz="2000" dirty="0" smtClean="0"/>
              <a:t>Zero-extension for unsigned constants</a:t>
            </a:r>
          </a:p>
          <a:p>
            <a:pPr lvl="1" eaLnBrk="1" hangingPunct="1"/>
            <a:r>
              <a:rPr lang="en-US" altLang="en-US" sz="2000" dirty="0" smtClean="0"/>
              <a:t>Sign-extension for signed constants</a:t>
            </a:r>
          </a:p>
          <a:p>
            <a:pPr eaLnBrk="1" hangingPunct="1"/>
            <a:r>
              <a:rPr lang="en-US" altLang="en-US" sz="2400" dirty="0" smtClean="0"/>
              <a:t>Control signal </a:t>
            </a:r>
            <a:r>
              <a:rPr lang="en-US" altLang="en-US" sz="2400" dirty="0" err="1" smtClean="0">
                <a:solidFill>
                  <a:srgbClr val="FF0000"/>
                </a:solidFill>
              </a:rPr>
              <a:t>ExtOp</a:t>
            </a:r>
            <a:r>
              <a:rPr lang="en-US" altLang="en-US" sz="2400" dirty="0" smtClean="0"/>
              <a:t> indicates type of extension</a:t>
            </a:r>
          </a:p>
          <a:p>
            <a:pPr eaLnBrk="1" hangingPunct="1"/>
            <a:r>
              <a:rPr lang="en-US" altLang="en-US" sz="2400" dirty="0" smtClean="0"/>
              <a:t>Extender Implementation: wiring and </a:t>
            </a:r>
            <a:r>
              <a:rPr lang="en-US" altLang="en-US" sz="2400" dirty="0" smtClean="0">
                <a:solidFill>
                  <a:srgbClr val="FF0000"/>
                </a:solidFill>
              </a:rPr>
              <a:t>one AND </a:t>
            </a:r>
            <a:r>
              <a:rPr lang="en-US" altLang="en-US" sz="2400" dirty="0" smtClean="0"/>
              <a:t>gate</a:t>
            </a:r>
          </a:p>
        </p:txBody>
      </p:sp>
      <p:sp>
        <p:nvSpPr>
          <p:cNvPr id="907274" name="Text Box 10"/>
          <p:cNvSpPr txBox="1">
            <a:spLocks noChangeArrowheads="1"/>
          </p:cNvSpPr>
          <p:nvPr/>
        </p:nvSpPr>
        <p:spPr bwMode="auto">
          <a:xfrm>
            <a:off x="928778" y="3642939"/>
            <a:ext cx="3024187" cy="46599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tabLst>
                <a:tab pos="1162050" algn="l"/>
              </a:tabLst>
              <a:defRPr>
                <a:solidFill>
                  <a:schemeClr val="tx1"/>
                </a:solidFill>
                <a:latin typeface="Arial" charset="0"/>
                <a:cs typeface="Arial" charset="0"/>
              </a:defRPr>
            </a:lvl1pPr>
            <a:lvl2pPr marL="742950" indent="-285750" eaLnBrk="0" hangingPunct="0">
              <a:tabLst>
                <a:tab pos="1162050" algn="l"/>
              </a:tabLst>
              <a:defRPr>
                <a:solidFill>
                  <a:schemeClr val="tx1"/>
                </a:solidFill>
                <a:latin typeface="Arial" charset="0"/>
                <a:cs typeface="Arial" charset="0"/>
              </a:defRPr>
            </a:lvl2pPr>
            <a:lvl3pPr marL="1143000" indent="-228600" eaLnBrk="0" hangingPunct="0">
              <a:tabLst>
                <a:tab pos="1162050" algn="l"/>
              </a:tabLst>
              <a:defRPr>
                <a:solidFill>
                  <a:schemeClr val="tx1"/>
                </a:solidFill>
                <a:latin typeface="Arial" charset="0"/>
                <a:cs typeface="Arial" charset="0"/>
              </a:defRPr>
            </a:lvl3pPr>
            <a:lvl4pPr marL="1600200" indent="-228600" eaLnBrk="0" hangingPunct="0">
              <a:tabLst>
                <a:tab pos="1162050" algn="l"/>
              </a:tabLst>
              <a:defRPr>
                <a:solidFill>
                  <a:schemeClr val="tx1"/>
                </a:solidFill>
                <a:latin typeface="Arial" charset="0"/>
                <a:cs typeface="Arial" charset="0"/>
              </a:defRPr>
            </a:lvl4pPr>
            <a:lvl5pPr marL="2057400" indent="-228600" eaLnBrk="0" hangingPunct="0">
              <a:tabLst>
                <a:tab pos="11620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1620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1620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1620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162050" algn="l"/>
              </a:tabLst>
              <a:defRPr>
                <a:solidFill>
                  <a:schemeClr val="tx1"/>
                </a:solidFill>
                <a:latin typeface="Arial" charset="0"/>
                <a:cs typeface="Arial" charset="0"/>
              </a:defRPr>
            </a:lvl9pPr>
          </a:lstStyle>
          <a:p>
            <a:pPr eaLnBrk="1" hangingPunct="1">
              <a:lnSpc>
                <a:spcPct val="110000"/>
              </a:lnSpc>
            </a:pPr>
            <a:r>
              <a:rPr lang="en-US" altLang="en-US"/>
              <a:t>ExtOp = 0	</a:t>
            </a:r>
            <a:r>
              <a:rPr lang="en-US" altLang="en-US">
                <a:sym typeface="Symbol" pitchFamily="18" charset="2"/>
              </a:rPr>
              <a:t> </a:t>
            </a:r>
            <a:r>
              <a:rPr lang="en-US" altLang="en-US"/>
              <a:t>Upper16 = 0</a:t>
            </a:r>
          </a:p>
        </p:txBody>
      </p:sp>
      <p:sp>
        <p:nvSpPr>
          <p:cNvPr id="907292" name="Text Box 28"/>
          <p:cNvSpPr txBox="1">
            <a:spLocks noChangeArrowheads="1"/>
          </p:cNvSpPr>
          <p:nvPr/>
        </p:nvSpPr>
        <p:spPr bwMode="auto">
          <a:xfrm>
            <a:off x="6365965" y="4141166"/>
            <a:ext cx="2087563" cy="9964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tabLst>
                <a:tab pos="1162050" algn="l"/>
              </a:tabLst>
              <a:defRPr>
                <a:solidFill>
                  <a:schemeClr val="tx1"/>
                </a:solidFill>
                <a:latin typeface="Arial" charset="0"/>
                <a:cs typeface="Arial" charset="0"/>
              </a:defRPr>
            </a:lvl1pPr>
            <a:lvl2pPr marL="742950" indent="-285750" eaLnBrk="0" hangingPunct="0">
              <a:tabLst>
                <a:tab pos="1162050" algn="l"/>
              </a:tabLst>
              <a:defRPr>
                <a:solidFill>
                  <a:schemeClr val="tx1"/>
                </a:solidFill>
                <a:latin typeface="Arial" charset="0"/>
                <a:cs typeface="Arial" charset="0"/>
              </a:defRPr>
            </a:lvl2pPr>
            <a:lvl3pPr marL="1143000" indent="-228600" eaLnBrk="0" hangingPunct="0">
              <a:tabLst>
                <a:tab pos="1162050" algn="l"/>
              </a:tabLst>
              <a:defRPr>
                <a:solidFill>
                  <a:schemeClr val="tx1"/>
                </a:solidFill>
                <a:latin typeface="Arial" charset="0"/>
                <a:cs typeface="Arial" charset="0"/>
              </a:defRPr>
            </a:lvl3pPr>
            <a:lvl4pPr marL="1600200" indent="-228600" eaLnBrk="0" hangingPunct="0">
              <a:tabLst>
                <a:tab pos="1162050" algn="l"/>
              </a:tabLst>
              <a:defRPr>
                <a:solidFill>
                  <a:schemeClr val="tx1"/>
                </a:solidFill>
                <a:latin typeface="Arial" charset="0"/>
                <a:cs typeface="Arial" charset="0"/>
              </a:defRPr>
            </a:lvl4pPr>
            <a:lvl5pPr marL="2057400" indent="-228600" eaLnBrk="0" hangingPunct="0">
              <a:tabLst>
                <a:tab pos="11620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1620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1620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1620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162050" algn="l"/>
              </a:tabLst>
              <a:defRPr>
                <a:solidFill>
                  <a:schemeClr val="tx1"/>
                </a:solidFill>
                <a:latin typeface="Arial" charset="0"/>
                <a:cs typeface="Arial" charset="0"/>
              </a:defRPr>
            </a:lvl9pPr>
          </a:lstStyle>
          <a:p>
            <a:pPr eaLnBrk="1" hangingPunct="1">
              <a:lnSpc>
                <a:spcPct val="140000"/>
              </a:lnSpc>
            </a:pPr>
            <a:r>
              <a:rPr lang="en-US" altLang="en-US"/>
              <a:t>ExtOp = 1	</a:t>
            </a:r>
            <a:r>
              <a:rPr lang="en-US" altLang="en-US">
                <a:sym typeface="Symbol" pitchFamily="18" charset="2"/>
              </a:rPr>
              <a:t></a:t>
            </a:r>
          </a:p>
          <a:p>
            <a:pPr eaLnBrk="1" hangingPunct="1">
              <a:lnSpc>
                <a:spcPct val="140000"/>
              </a:lnSpc>
            </a:pPr>
            <a:r>
              <a:rPr lang="en-US" altLang="en-US"/>
              <a:t>Upper16 = sign bit</a:t>
            </a:r>
          </a:p>
        </p:txBody>
      </p:sp>
      <p:grpSp>
        <p:nvGrpSpPr>
          <p:cNvPr id="34822" name="Group 34"/>
          <p:cNvGrpSpPr>
            <a:grpSpLocks/>
          </p:cNvGrpSpPr>
          <p:nvPr/>
        </p:nvGrpSpPr>
        <p:grpSpPr bwMode="auto">
          <a:xfrm>
            <a:off x="1143090" y="3809990"/>
            <a:ext cx="5006975" cy="2092569"/>
            <a:chOff x="724" y="2433"/>
            <a:chExt cx="3154" cy="1428"/>
          </a:xfrm>
        </p:grpSpPr>
        <p:sp>
          <p:nvSpPr>
            <p:cNvPr id="34823" name="Text Box 19"/>
            <p:cNvSpPr txBox="1">
              <a:spLocks noChangeArrowheads="1"/>
            </p:cNvSpPr>
            <p:nvPr/>
          </p:nvSpPr>
          <p:spPr bwMode="auto">
            <a:xfrm flipV="1">
              <a:off x="2834" y="2568"/>
              <a:ext cx="20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30000"/>
                </a:lnSpc>
              </a:pPr>
              <a:r>
                <a:rPr lang="en-US" altLang="en-US" sz="2215" b="1"/>
                <a:t>.</a:t>
              </a:r>
            </a:p>
            <a:p>
              <a:pPr algn="ctr" eaLnBrk="1" hangingPunct="1">
                <a:lnSpc>
                  <a:spcPct val="30000"/>
                </a:lnSpc>
              </a:pPr>
              <a:r>
                <a:rPr lang="en-US" altLang="en-US" sz="2215" b="1"/>
                <a:t>.</a:t>
              </a:r>
            </a:p>
            <a:p>
              <a:pPr algn="ctr" eaLnBrk="1" hangingPunct="1">
                <a:lnSpc>
                  <a:spcPct val="30000"/>
                </a:lnSpc>
              </a:pPr>
              <a:r>
                <a:rPr lang="en-US" altLang="en-US" sz="2215" b="1"/>
                <a:t>.</a:t>
              </a:r>
            </a:p>
          </p:txBody>
        </p:sp>
        <p:sp>
          <p:nvSpPr>
            <p:cNvPr id="34824" name="Freeform 5"/>
            <p:cNvSpPr>
              <a:spLocks/>
            </p:cNvSpPr>
            <p:nvPr/>
          </p:nvSpPr>
          <p:spPr bwMode="auto">
            <a:xfrm flipV="1">
              <a:off x="1746" y="3090"/>
              <a:ext cx="499" cy="204"/>
            </a:xfrm>
            <a:custGeom>
              <a:avLst/>
              <a:gdLst>
                <a:gd name="T0" fmla="*/ 0 w 499"/>
                <a:gd name="T1" fmla="*/ 0 h 522"/>
                <a:gd name="T2" fmla="*/ 0 w 499"/>
                <a:gd name="T3" fmla="*/ 0 h 522"/>
                <a:gd name="T4" fmla="*/ 499 w 499"/>
                <a:gd name="T5" fmla="*/ 0 h 522"/>
                <a:gd name="T6" fmla="*/ 0 60000 65536"/>
                <a:gd name="T7" fmla="*/ 0 60000 65536"/>
                <a:gd name="T8" fmla="*/ 0 60000 65536"/>
                <a:gd name="T9" fmla="*/ 0 w 499"/>
                <a:gd name="T10" fmla="*/ 0 h 522"/>
                <a:gd name="T11" fmla="*/ 499 w 499"/>
                <a:gd name="T12" fmla="*/ 522 h 522"/>
              </a:gdLst>
              <a:ahLst/>
              <a:cxnLst>
                <a:cxn ang="T6">
                  <a:pos x="T0" y="T1"/>
                </a:cxn>
                <a:cxn ang="T7">
                  <a:pos x="T2" y="T3"/>
                </a:cxn>
                <a:cxn ang="T8">
                  <a:pos x="T4" y="T5"/>
                </a:cxn>
              </a:cxnLst>
              <a:rect l="T9" t="T10" r="T11" b="T12"/>
              <a:pathLst>
                <a:path w="499" h="522">
                  <a:moveTo>
                    <a:pt x="0" y="0"/>
                  </a:moveTo>
                  <a:lnTo>
                    <a:pt x="0" y="522"/>
                  </a:lnTo>
                  <a:lnTo>
                    <a:pt x="499" y="522"/>
                  </a:lnTo>
                </a:path>
              </a:pathLst>
            </a:custGeom>
            <a:noFill/>
            <a:ln w="952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5" name="AutoShape 6"/>
            <p:cNvSpPr>
              <a:spLocks noChangeArrowheads="1"/>
            </p:cNvSpPr>
            <p:nvPr/>
          </p:nvSpPr>
          <p:spPr bwMode="auto">
            <a:xfrm>
              <a:off x="2245" y="2863"/>
              <a:ext cx="317" cy="273"/>
            </a:xfrm>
            <a:prstGeom prst="flowChartDelay">
              <a:avLst/>
            </a:prstGeom>
            <a:solidFill>
              <a:srgbClr val="FFFF66"/>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26" name="Line 7"/>
            <p:cNvSpPr>
              <a:spLocks noChangeShapeType="1"/>
            </p:cNvSpPr>
            <p:nvPr/>
          </p:nvSpPr>
          <p:spPr bwMode="auto">
            <a:xfrm flipV="1">
              <a:off x="1201" y="2909"/>
              <a:ext cx="10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7" name="Text Box 9"/>
            <p:cNvSpPr txBox="1">
              <a:spLocks noChangeArrowheads="1"/>
            </p:cNvSpPr>
            <p:nvPr/>
          </p:nvSpPr>
          <p:spPr bwMode="auto">
            <a:xfrm>
              <a:off x="724" y="2795"/>
              <a:ext cx="5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solidFill>
                    <a:srgbClr val="FF0000"/>
                  </a:solidFill>
                </a:rPr>
                <a:t>ExtOp</a:t>
              </a:r>
            </a:p>
          </p:txBody>
        </p:sp>
        <p:sp>
          <p:nvSpPr>
            <p:cNvPr id="34828" name="AutoShape 14"/>
            <p:cNvSpPr>
              <a:spLocks/>
            </p:cNvSpPr>
            <p:nvPr/>
          </p:nvSpPr>
          <p:spPr bwMode="auto">
            <a:xfrm>
              <a:off x="3130" y="2455"/>
              <a:ext cx="113" cy="544"/>
            </a:xfrm>
            <a:prstGeom prst="rightBrace">
              <a:avLst>
                <a:gd name="adj1" fmla="val 4011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29" name="Text Box 15"/>
            <p:cNvSpPr txBox="1">
              <a:spLocks noChangeArrowheads="1"/>
            </p:cNvSpPr>
            <p:nvPr/>
          </p:nvSpPr>
          <p:spPr bwMode="auto">
            <a:xfrm>
              <a:off x="3265" y="2433"/>
              <a:ext cx="61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10000"/>
                </a:lnSpc>
              </a:pPr>
              <a:r>
                <a:rPr lang="en-US" altLang="en-US" sz="1846"/>
                <a:t>Upper</a:t>
              </a:r>
            </a:p>
            <a:p>
              <a:pPr algn="ctr" eaLnBrk="1" hangingPunct="1">
                <a:lnSpc>
                  <a:spcPct val="110000"/>
                </a:lnSpc>
              </a:pPr>
              <a:r>
                <a:rPr lang="en-US" altLang="en-US" sz="1846"/>
                <a:t>16 bits</a:t>
              </a:r>
            </a:p>
          </p:txBody>
        </p:sp>
        <p:sp>
          <p:nvSpPr>
            <p:cNvPr id="34830" name="Line 8"/>
            <p:cNvSpPr>
              <a:spLocks noChangeShapeType="1"/>
            </p:cNvSpPr>
            <p:nvPr/>
          </p:nvSpPr>
          <p:spPr bwMode="auto">
            <a:xfrm>
              <a:off x="2562" y="2999"/>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1" name="Freeform 13"/>
            <p:cNvSpPr>
              <a:spLocks/>
            </p:cNvSpPr>
            <p:nvPr/>
          </p:nvSpPr>
          <p:spPr bwMode="auto">
            <a:xfrm flipV="1">
              <a:off x="2812" y="2455"/>
              <a:ext cx="249" cy="544"/>
            </a:xfrm>
            <a:custGeom>
              <a:avLst/>
              <a:gdLst>
                <a:gd name="T0" fmla="*/ 0 w 499"/>
                <a:gd name="T1" fmla="*/ 0 h 522"/>
                <a:gd name="T2" fmla="*/ 0 w 499"/>
                <a:gd name="T3" fmla="*/ 726 h 522"/>
                <a:gd name="T4" fmla="*/ 1 w 499"/>
                <a:gd name="T5" fmla="*/ 726 h 522"/>
                <a:gd name="T6" fmla="*/ 0 60000 65536"/>
                <a:gd name="T7" fmla="*/ 0 60000 65536"/>
                <a:gd name="T8" fmla="*/ 0 60000 65536"/>
                <a:gd name="T9" fmla="*/ 0 w 499"/>
                <a:gd name="T10" fmla="*/ 0 h 522"/>
                <a:gd name="T11" fmla="*/ 499 w 499"/>
                <a:gd name="T12" fmla="*/ 522 h 522"/>
              </a:gdLst>
              <a:ahLst/>
              <a:cxnLst>
                <a:cxn ang="T6">
                  <a:pos x="T0" y="T1"/>
                </a:cxn>
                <a:cxn ang="T7">
                  <a:pos x="T2" y="T3"/>
                </a:cxn>
                <a:cxn ang="T8">
                  <a:pos x="T4" y="T5"/>
                </a:cxn>
              </a:cxnLst>
              <a:rect l="T9" t="T10" r="T11" b="T12"/>
              <a:pathLst>
                <a:path w="499" h="522">
                  <a:moveTo>
                    <a:pt x="0" y="0"/>
                  </a:moveTo>
                  <a:lnTo>
                    <a:pt x="0" y="522"/>
                  </a:lnTo>
                  <a:lnTo>
                    <a:pt x="499" y="522"/>
                  </a:lnTo>
                </a:path>
              </a:pathLst>
            </a:custGeom>
            <a:noFill/>
            <a:ln w="952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2" name="AutoShape 17"/>
            <p:cNvSpPr>
              <a:spLocks/>
            </p:cNvSpPr>
            <p:nvPr/>
          </p:nvSpPr>
          <p:spPr bwMode="auto">
            <a:xfrm>
              <a:off x="3129" y="3294"/>
              <a:ext cx="113" cy="544"/>
            </a:xfrm>
            <a:prstGeom prst="rightBrace">
              <a:avLst>
                <a:gd name="adj1" fmla="val 4011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33" name="Text Box 18"/>
            <p:cNvSpPr txBox="1">
              <a:spLocks noChangeArrowheads="1"/>
            </p:cNvSpPr>
            <p:nvPr/>
          </p:nvSpPr>
          <p:spPr bwMode="auto">
            <a:xfrm>
              <a:off x="3264" y="3272"/>
              <a:ext cx="61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10000"/>
                </a:lnSpc>
              </a:pPr>
              <a:r>
                <a:rPr lang="en-US" altLang="en-US" sz="1846"/>
                <a:t>Lower</a:t>
              </a:r>
            </a:p>
            <a:p>
              <a:pPr algn="ctr" eaLnBrk="1" hangingPunct="1">
                <a:lnSpc>
                  <a:spcPct val="110000"/>
                </a:lnSpc>
              </a:pPr>
              <a:r>
                <a:rPr lang="en-US" altLang="en-US" sz="1846"/>
                <a:t>16 bits</a:t>
              </a:r>
            </a:p>
          </p:txBody>
        </p:sp>
        <p:sp>
          <p:nvSpPr>
            <p:cNvPr id="34834" name="Line 16"/>
            <p:cNvSpPr>
              <a:spLocks noChangeShapeType="1"/>
            </p:cNvSpPr>
            <p:nvPr/>
          </p:nvSpPr>
          <p:spPr bwMode="auto">
            <a:xfrm>
              <a:off x="1496" y="3294"/>
              <a:ext cx="1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5" name="Line 20"/>
            <p:cNvSpPr>
              <a:spLocks noChangeShapeType="1"/>
            </p:cNvSpPr>
            <p:nvPr/>
          </p:nvSpPr>
          <p:spPr bwMode="auto">
            <a:xfrm>
              <a:off x="1496" y="3838"/>
              <a:ext cx="1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6" name="Line 21"/>
            <p:cNvSpPr>
              <a:spLocks noChangeShapeType="1"/>
            </p:cNvSpPr>
            <p:nvPr/>
          </p:nvSpPr>
          <p:spPr bwMode="auto">
            <a:xfrm>
              <a:off x="1496" y="3770"/>
              <a:ext cx="1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7" name="Line 22"/>
            <p:cNvSpPr>
              <a:spLocks noChangeShapeType="1"/>
            </p:cNvSpPr>
            <p:nvPr/>
          </p:nvSpPr>
          <p:spPr bwMode="auto">
            <a:xfrm>
              <a:off x="1496" y="3362"/>
              <a:ext cx="1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8" name="Text Box 23"/>
            <p:cNvSpPr txBox="1">
              <a:spLocks noChangeArrowheads="1"/>
            </p:cNvSpPr>
            <p:nvPr/>
          </p:nvSpPr>
          <p:spPr bwMode="auto">
            <a:xfrm flipV="1">
              <a:off x="2222" y="3407"/>
              <a:ext cx="20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30000"/>
                </a:lnSpc>
              </a:pPr>
              <a:r>
                <a:rPr lang="en-US" altLang="en-US" sz="2215" b="1"/>
                <a:t>.</a:t>
              </a:r>
            </a:p>
            <a:p>
              <a:pPr algn="ctr" eaLnBrk="1" hangingPunct="1">
                <a:lnSpc>
                  <a:spcPct val="30000"/>
                </a:lnSpc>
              </a:pPr>
              <a:r>
                <a:rPr lang="en-US" altLang="en-US" sz="2215" b="1"/>
                <a:t>.</a:t>
              </a:r>
            </a:p>
            <a:p>
              <a:pPr algn="ctr" eaLnBrk="1" hangingPunct="1">
                <a:lnSpc>
                  <a:spcPct val="30000"/>
                </a:lnSpc>
              </a:pPr>
              <a:r>
                <a:rPr lang="en-US" altLang="en-US" sz="2215" b="1"/>
                <a:t>.</a:t>
              </a:r>
            </a:p>
          </p:txBody>
        </p:sp>
        <p:sp>
          <p:nvSpPr>
            <p:cNvPr id="34839" name="AutoShape 24"/>
            <p:cNvSpPr>
              <a:spLocks/>
            </p:cNvSpPr>
            <p:nvPr/>
          </p:nvSpPr>
          <p:spPr bwMode="auto">
            <a:xfrm flipH="1">
              <a:off x="1338" y="3294"/>
              <a:ext cx="113" cy="544"/>
            </a:xfrm>
            <a:prstGeom prst="rightBrace">
              <a:avLst>
                <a:gd name="adj1" fmla="val 4011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40" name="Text Box 25"/>
            <p:cNvSpPr txBox="1">
              <a:spLocks noChangeArrowheads="1"/>
            </p:cNvSpPr>
            <p:nvPr/>
          </p:nvSpPr>
          <p:spPr bwMode="auto">
            <a:xfrm>
              <a:off x="725" y="3272"/>
              <a:ext cx="567"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0000"/>
                </a:lnSpc>
              </a:pPr>
              <a:r>
                <a:rPr lang="en-US" altLang="en-US" sz="1846"/>
                <a:t>Imm16</a:t>
              </a:r>
            </a:p>
          </p:txBody>
        </p:sp>
        <p:sp>
          <p:nvSpPr>
            <p:cNvPr id="34841" name="Line 32"/>
            <p:cNvSpPr>
              <a:spLocks noChangeShapeType="1"/>
            </p:cNvSpPr>
            <p:nvPr/>
          </p:nvSpPr>
          <p:spPr bwMode="auto">
            <a:xfrm>
              <a:off x="2812" y="2931"/>
              <a:ext cx="249" cy="0"/>
            </a:xfrm>
            <a:prstGeom prst="line">
              <a:avLst/>
            </a:prstGeom>
            <a:noFill/>
            <a:ln w="9525">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2" name="Line 33"/>
            <p:cNvSpPr>
              <a:spLocks noChangeShapeType="1"/>
            </p:cNvSpPr>
            <p:nvPr/>
          </p:nvSpPr>
          <p:spPr bwMode="auto">
            <a:xfrm>
              <a:off x="2812" y="2523"/>
              <a:ext cx="249" cy="0"/>
            </a:xfrm>
            <a:prstGeom prst="line">
              <a:avLst/>
            </a:prstGeom>
            <a:noFill/>
            <a:ln w="9525">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37</a:t>
            </a:fld>
            <a:endParaRPr lang="en-US" altLang="en-US"/>
          </a:p>
        </p:txBody>
      </p:sp>
    </p:spTree>
    <p:custDataLst>
      <p:tags r:id="rId1"/>
    </p:custDataLst>
    <p:extLst>
      <p:ext uri="{BB962C8B-B14F-4D97-AF65-F5344CB8AC3E}">
        <p14:creationId xmlns:p14="http://schemas.microsoft.com/office/powerpoint/2010/main" val="57017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7274"/>
                                        </p:tgtEl>
                                        <p:attrNameLst>
                                          <p:attrName>style.visibility</p:attrName>
                                        </p:attrNameLst>
                                      </p:cBhvr>
                                      <p:to>
                                        <p:strVal val="visible"/>
                                      </p:to>
                                    </p:set>
                                    <p:animEffect transition="in" filter="dissolve">
                                      <p:cBhvr>
                                        <p:cTn id="7" dur="500"/>
                                        <p:tgtEl>
                                          <p:spTgt spid="907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7292"/>
                                        </p:tgtEl>
                                        <p:attrNameLst>
                                          <p:attrName>style.visibility</p:attrName>
                                        </p:attrNameLst>
                                      </p:cBhvr>
                                      <p:to>
                                        <p:strVal val="visible"/>
                                      </p:to>
                                    </p:set>
                                    <p:animEffect transition="in" filter="dissolve">
                                      <p:cBhvr>
                                        <p:cTn id="12" dur="500"/>
                                        <p:tgtEl>
                                          <p:spTgt spid="907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74" grpId="0" animBg="1"/>
      <p:bldP spid="90729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702" name="Picture 6" descr="f04-08-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64" y="3705811"/>
            <a:ext cx="4437062" cy="2468563"/>
          </a:xfrm>
          <a:prstGeom prst="rect">
            <a:avLst/>
          </a:prstGeom>
          <a:noFill/>
          <a:extLst>
            <a:ext uri="{909E8E84-426E-40DD-AFC4-6F175D3DCCD1}">
              <a14:hiddenFill xmlns:a14="http://schemas.microsoft.com/office/drawing/2010/main">
                <a:solidFill>
                  <a:srgbClr val="FFFFFF"/>
                </a:solidFill>
              </a14:hiddenFill>
            </a:ext>
          </a:extLst>
        </p:spPr>
      </p:pic>
      <p:sp>
        <p:nvSpPr>
          <p:cNvPr id="285698" name="Rectangle 2"/>
          <p:cNvSpPr>
            <a:spLocks noGrp="1" noChangeArrowheads="1"/>
          </p:cNvSpPr>
          <p:nvPr>
            <p:ph type="title"/>
          </p:nvPr>
        </p:nvSpPr>
        <p:spPr>
          <a:xfrm>
            <a:off x="457308" y="73897"/>
            <a:ext cx="8229600" cy="1143000"/>
          </a:xfrm>
        </p:spPr>
        <p:txBody>
          <a:bodyPr/>
          <a:lstStyle/>
          <a:p>
            <a:r>
              <a:rPr lang="en-US" altLang="zh-CN" sz="4000" dirty="0"/>
              <a:t>Load/Store Instructions</a:t>
            </a:r>
            <a:endParaRPr lang="en-AU" altLang="zh-CN" sz="4000" dirty="0">
              <a:ea typeface="宋体" panose="02010600030101010101" pitchFamily="2" charset="-122"/>
            </a:endParaRPr>
          </a:p>
        </p:txBody>
      </p:sp>
      <p:sp>
        <p:nvSpPr>
          <p:cNvPr id="285699" name="Rectangle 3"/>
          <p:cNvSpPr>
            <a:spLocks noGrp="1" noChangeArrowheads="1"/>
          </p:cNvSpPr>
          <p:nvPr>
            <p:ph type="body" idx="1"/>
          </p:nvPr>
        </p:nvSpPr>
        <p:spPr>
          <a:xfrm>
            <a:off x="684213" y="1125538"/>
            <a:ext cx="8204200" cy="2611437"/>
          </a:xfrm>
        </p:spPr>
        <p:txBody>
          <a:bodyPr/>
          <a:lstStyle/>
          <a:p>
            <a:pPr>
              <a:lnSpc>
                <a:spcPct val="90000"/>
              </a:lnSpc>
            </a:pPr>
            <a:r>
              <a:rPr lang="en-US" altLang="zh-CN" sz="2800" dirty="0"/>
              <a:t>Read register operands</a:t>
            </a:r>
          </a:p>
          <a:p>
            <a:pPr>
              <a:lnSpc>
                <a:spcPct val="90000"/>
              </a:lnSpc>
            </a:pPr>
            <a:r>
              <a:rPr lang="en-US" altLang="zh-CN" sz="2800" dirty="0"/>
              <a:t>Calculate address using 16-bit offset</a:t>
            </a:r>
          </a:p>
          <a:p>
            <a:pPr lvl="1">
              <a:lnSpc>
                <a:spcPct val="90000"/>
              </a:lnSpc>
            </a:pPr>
            <a:r>
              <a:rPr lang="en-US" altLang="zh-CN" sz="2400" dirty="0"/>
              <a:t>Use ALU, but sign-extend offset</a:t>
            </a:r>
          </a:p>
          <a:p>
            <a:pPr>
              <a:lnSpc>
                <a:spcPct val="90000"/>
              </a:lnSpc>
            </a:pPr>
            <a:r>
              <a:rPr lang="en-US" altLang="zh-CN" sz="2800" dirty="0"/>
              <a:t>Load: Read memory and update register</a:t>
            </a:r>
          </a:p>
          <a:p>
            <a:pPr>
              <a:lnSpc>
                <a:spcPct val="90000"/>
              </a:lnSpc>
            </a:pPr>
            <a:r>
              <a:rPr lang="en-US" altLang="zh-CN" sz="2800" dirty="0"/>
              <a:t>Store: Write register value to memory</a:t>
            </a:r>
            <a:endParaRPr lang="en-AU" altLang="zh-CN" sz="28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38</a:t>
            </a:fld>
            <a:endParaRPr lang="en-US" altLang="en-US"/>
          </a:p>
        </p:txBody>
      </p:sp>
    </p:spTree>
    <p:custDataLst>
      <p:tags r:id="rId1"/>
    </p:custDataLst>
    <p:extLst>
      <p:ext uri="{BB962C8B-B14F-4D97-AF65-F5344CB8AC3E}">
        <p14:creationId xmlns:p14="http://schemas.microsoft.com/office/powerpoint/2010/main" val="682580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body" idx="1"/>
          </p:nvPr>
        </p:nvSpPr>
        <p:spPr>
          <a:xfrm>
            <a:off x="423863" y="1123950"/>
            <a:ext cx="8353425" cy="5184775"/>
          </a:xfrm>
        </p:spPr>
        <p:txBody>
          <a:bodyPr/>
          <a:lstStyle/>
          <a:p>
            <a:pPr marL="349250" indent="-349250" eaLnBrk="1" hangingPunct="1">
              <a:spcBef>
                <a:spcPct val="50000"/>
              </a:spcBef>
              <a:tabLst>
                <a:tab pos="1619250" algn="l"/>
                <a:tab pos="4305300" algn="l"/>
              </a:tabLst>
            </a:pPr>
            <a:r>
              <a:rPr lang="en-US" altLang="zh-CN" sz="2400" dirty="0" smtClean="0">
                <a:ea typeface="宋体" panose="02010600030101010101" pitchFamily="2" charset="-122"/>
              </a:rPr>
              <a:t>Load Word Instruction (Word = 4 bytes in MIPS)</a:t>
            </a:r>
          </a:p>
          <a:p>
            <a:pPr marL="349250" indent="-349250" eaLnBrk="1" hangingPunct="1">
              <a:spcBef>
                <a:spcPct val="50000"/>
              </a:spcBef>
              <a:buFont typeface="Wingdings" panose="05000000000000000000" pitchFamily="2" charset="2"/>
              <a:buNone/>
              <a:tabLst>
                <a:tab pos="1619250" algn="l"/>
                <a:tab pos="4305300" algn="l"/>
              </a:tabLst>
            </a:pPr>
            <a:r>
              <a:rPr lang="en-US" altLang="zh-CN" sz="2400" dirty="0" smtClean="0">
                <a:solidFill>
                  <a:srgbClr val="000099"/>
                </a:solidFill>
                <a:ea typeface="宋体" panose="02010600030101010101" pitchFamily="2" charset="-122"/>
              </a:rPr>
              <a:t>	</a:t>
            </a:r>
            <a:r>
              <a:rPr lang="en-US" altLang="zh-CN" sz="2400" b="1"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lw </a:t>
            </a:r>
            <a:r>
              <a:rPr lang="en-US" altLang="zh-CN" sz="2400" b="1" dirty="0" err="1"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Rt</a:t>
            </a:r>
            <a:r>
              <a:rPr lang="en-US" altLang="zh-CN" sz="2400" b="1"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 imm</a:t>
            </a:r>
            <a:r>
              <a:rPr lang="en-US" altLang="zh-CN" sz="2400" b="1" baseline="30000"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16</a:t>
            </a:r>
            <a:r>
              <a:rPr lang="en-US" altLang="zh-CN" sz="2400" b="1"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b="1" dirty="0" err="1"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Rs</a:t>
            </a:r>
            <a:r>
              <a:rPr lang="en-US" altLang="zh-CN" sz="2400" b="1"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  # </a:t>
            </a:r>
            <a:r>
              <a:rPr lang="en-US" altLang="zh-CN" sz="2400" b="1" dirty="0" err="1"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Rt</a:t>
            </a:r>
            <a:r>
              <a:rPr lang="en-US" altLang="zh-CN" sz="2400" b="1"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a:t>
            </a:r>
            <a:r>
              <a:rPr lang="en-US" altLang="zh-CN" sz="2400" b="1"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 MEMORY[Rs+imm</a:t>
            </a:r>
            <a:r>
              <a:rPr lang="en-US" altLang="zh-CN" sz="2400" b="1" baseline="30000"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16</a:t>
            </a:r>
            <a:r>
              <a:rPr lang="en-US" altLang="zh-CN" sz="2400" b="1" dirty="0" smtClean="0">
                <a:solidFill>
                  <a:srgbClr val="000099"/>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400" b="1" dirty="0" smtClean="0">
              <a:latin typeface="Courier New" panose="02070309020205020404" pitchFamily="49" charset="0"/>
              <a:ea typeface="宋体" panose="02010600030101010101" pitchFamily="2" charset="-122"/>
              <a:cs typeface="Courier New" panose="02070309020205020404" pitchFamily="49" charset="0"/>
            </a:endParaRPr>
          </a:p>
          <a:p>
            <a:pPr marL="349250" indent="-349250" eaLnBrk="1" hangingPunct="1">
              <a:spcBef>
                <a:spcPct val="50000"/>
              </a:spcBef>
              <a:tabLst>
                <a:tab pos="1619250" algn="l"/>
                <a:tab pos="4305300" algn="l"/>
              </a:tabLst>
            </a:pPr>
            <a:r>
              <a:rPr lang="en-US" altLang="zh-CN" sz="2400" dirty="0" smtClean="0">
                <a:ea typeface="宋体" panose="02010600030101010101" pitchFamily="2" charset="-122"/>
              </a:rPr>
              <a:t>Store Word Instruction</a:t>
            </a:r>
          </a:p>
          <a:p>
            <a:pPr marL="349250" indent="-349250" eaLnBrk="1" hangingPunct="1">
              <a:spcBef>
                <a:spcPct val="50000"/>
              </a:spcBef>
              <a:buFont typeface="Wingdings" panose="05000000000000000000" pitchFamily="2" charset="2"/>
              <a:buNone/>
              <a:tabLst>
                <a:tab pos="1619250" algn="l"/>
                <a:tab pos="4305300" algn="l"/>
              </a:tabLst>
            </a:pPr>
            <a:r>
              <a:rPr lang="en-US" altLang="zh-CN" sz="2400" dirty="0" smtClean="0">
                <a:solidFill>
                  <a:srgbClr val="000099"/>
                </a:solidFill>
                <a:ea typeface="宋体" panose="02010600030101010101" pitchFamily="2" charset="-122"/>
              </a:rPr>
              <a:t>	</a:t>
            </a:r>
            <a:r>
              <a:rPr lang="en-US" altLang="zh-CN" sz="2400" b="1" dirty="0" smtClean="0">
                <a:solidFill>
                  <a:srgbClr val="000099"/>
                </a:solidFill>
                <a:latin typeface="Courier New" panose="02070309020205020404" pitchFamily="49" charset="0"/>
                <a:ea typeface="宋体" panose="02010600030101010101" pitchFamily="2" charset="-122"/>
              </a:rPr>
              <a:t>sw </a:t>
            </a:r>
            <a:r>
              <a:rPr lang="en-US" altLang="zh-CN" sz="2400" b="1" dirty="0" err="1" smtClean="0">
                <a:solidFill>
                  <a:srgbClr val="000099"/>
                </a:solidFill>
                <a:latin typeface="Courier New" panose="02070309020205020404" pitchFamily="49" charset="0"/>
                <a:ea typeface="宋体" panose="02010600030101010101" pitchFamily="2" charset="-122"/>
              </a:rPr>
              <a:t>Rt</a:t>
            </a:r>
            <a:r>
              <a:rPr lang="en-US" altLang="zh-CN" sz="2400" b="1" dirty="0" smtClean="0">
                <a:solidFill>
                  <a:srgbClr val="000099"/>
                </a:solidFill>
                <a:latin typeface="Courier New" panose="02070309020205020404" pitchFamily="49" charset="0"/>
                <a:ea typeface="宋体" panose="02010600030101010101" pitchFamily="2" charset="-122"/>
              </a:rPr>
              <a:t>, imm</a:t>
            </a:r>
            <a:r>
              <a:rPr lang="en-US" altLang="zh-CN" sz="2400" b="1" baseline="30000" dirty="0" smtClean="0">
                <a:solidFill>
                  <a:srgbClr val="000099"/>
                </a:solidFill>
                <a:latin typeface="Courier New" panose="02070309020205020404" pitchFamily="49" charset="0"/>
                <a:ea typeface="宋体" panose="02010600030101010101" pitchFamily="2" charset="-122"/>
              </a:rPr>
              <a:t>16</a:t>
            </a:r>
            <a:r>
              <a:rPr lang="en-US" altLang="zh-CN" sz="2400" b="1" dirty="0" smtClean="0">
                <a:solidFill>
                  <a:srgbClr val="000099"/>
                </a:solidFill>
                <a:latin typeface="Courier New" panose="02070309020205020404" pitchFamily="49" charset="0"/>
                <a:ea typeface="宋体" panose="02010600030101010101" pitchFamily="2" charset="-122"/>
              </a:rPr>
              <a:t>(</a:t>
            </a:r>
            <a:r>
              <a:rPr lang="en-US" altLang="zh-CN" sz="2400" b="1" dirty="0" err="1" smtClean="0">
                <a:solidFill>
                  <a:srgbClr val="000099"/>
                </a:solidFill>
                <a:latin typeface="Courier New" panose="02070309020205020404" pitchFamily="49" charset="0"/>
                <a:ea typeface="宋体" panose="02010600030101010101" pitchFamily="2" charset="-122"/>
              </a:rPr>
              <a:t>Rs</a:t>
            </a:r>
            <a:r>
              <a:rPr lang="en-US" altLang="zh-CN" sz="2400" b="1" dirty="0" smtClean="0">
                <a:solidFill>
                  <a:srgbClr val="000099"/>
                </a:solidFill>
                <a:latin typeface="Courier New" panose="02070309020205020404" pitchFamily="49" charset="0"/>
                <a:ea typeface="宋体" panose="02010600030101010101" pitchFamily="2" charset="-122"/>
              </a:rPr>
              <a:t>)  # </a:t>
            </a:r>
            <a:r>
              <a:rPr lang="en-US" altLang="zh-CN" sz="2400" b="1" dirty="0" err="1" smtClean="0">
                <a:solidFill>
                  <a:srgbClr val="000099"/>
                </a:solidFill>
                <a:latin typeface="Courier New" panose="02070309020205020404" pitchFamily="49" charset="0"/>
                <a:ea typeface="宋体" panose="02010600030101010101" pitchFamily="2" charset="-122"/>
              </a:rPr>
              <a:t>Rt</a:t>
            </a:r>
            <a:r>
              <a:rPr lang="en-US" altLang="zh-CN" sz="2400" b="1" dirty="0" smtClean="0">
                <a:solidFill>
                  <a:srgbClr val="000099"/>
                </a:solidFill>
                <a:latin typeface="Courier New" panose="02070309020205020404" pitchFamily="49" charset="0"/>
                <a:ea typeface="宋体" panose="02010600030101010101" pitchFamily="2" charset="-122"/>
              </a:rPr>
              <a:t> </a:t>
            </a:r>
            <a:r>
              <a:rPr lang="en-US" altLang="zh-CN" sz="2400" b="1" dirty="0" smtClean="0">
                <a:solidFill>
                  <a:srgbClr val="000099"/>
                </a:solidFill>
                <a:latin typeface="Courier New" panose="02070309020205020404" pitchFamily="49" charset="0"/>
                <a:ea typeface="宋体" panose="02010600030101010101" pitchFamily="2" charset="-122"/>
                <a:sym typeface="Wingdings" panose="05000000000000000000" pitchFamily="2" charset="2"/>
              </a:rPr>
              <a:t> </a:t>
            </a:r>
            <a:r>
              <a:rPr lang="en-US" altLang="zh-CN" sz="2400" b="1" dirty="0" smtClean="0">
                <a:solidFill>
                  <a:srgbClr val="000099"/>
                </a:solidFill>
                <a:latin typeface="Courier New" panose="02070309020205020404" pitchFamily="49" charset="0"/>
                <a:ea typeface="宋体" panose="02010600030101010101" pitchFamily="2" charset="-122"/>
              </a:rPr>
              <a:t>MEMORY[Rs+imm</a:t>
            </a:r>
            <a:r>
              <a:rPr lang="en-US" altLang="zh-CN" sz="2400" b="1" baseline="30000" dirty="0" smtClean="0">
                <a:solidFill>
                  <a:srgbClr val="000099"/>
                </a:solidFill>
                <a:latin typeface="Courier New" panose="02070309020205020404" pitchFamily="49" charset="0"/>
                <a:ea typeface="宋体" panose="02010600030101010101" pitchFamily="2" charset="-122"/>
              </a:rPr>
              <a:t>16</a:t>
            </a:r>
            <a:r>
              <a:rPr lang="en-US" altLang="zh-CN" sz="2400" b="1" dirty="0" smtClean="0">
                <a:solidFill>
                  <a:srgbClr val="000099"/>
                </a:solidFill>
                <a:latin typeface="Courier New" panose="02070309020205020404" pitchFamily="49" charset="0"/>
                <a:ea typeface="宋体" panose="02010600030101010101" pitchFamily="2" charset="-122"/>
              </a:rPr>
              <a:t>]</a:t>
            </a:r>
          </a:p>
          <a:p>
            <a:pPr marL="349250" indent="-349250" eaLnBrk="1" hangingPunct="1">
              <a:spcBef>
                <a:spcPct val="50000"/>
              </a:spcBef>
              <a:tabLst>
                <a:tab pos="1619250" algn="l"/>
                <a:tab pos="4305300" algn="l"/>
              </a:tabLst>
            </a:pPr>
            <a:r>
              <a:rPr lang="en-US" altLang="zh-CN" sz="2400" dirty="0" smtClean="0">
                <a:solidFill>
                  <a:srgbClr val="FF0000"/>
                </a:solidFill>
                <a:ea typeface="宋体" panose="02010600030101010101" pitchFamily="2" charset="-122"/>
              </a:rPr>
              <a:t>Base or Displacement addressing</a:t>
            </a:r>
            <a:r>
              <a:rPr lang="en-US" altLang="zh-CN" sz="2400" dirty="0" smtClean="0">
                <a:ea typeface="宋体" panose="02010600030101010101" pitchFamily="2" charset="-122"/>
              </a:rPr>
              <a:t> is used</a:t>
            </a:r>
          </a:p>
          <a:p>
            <a:pPr marL="739775" lvl="1" indent="-276225" eaLnBrk="1" hangingPunct="1">
              <a:spcBef>
                <a:spcPct val="50000"/>
              </a:spcBef>
              <a:tabLst>
                <a:tab pos="1619250" algn="l"/>
                <a:tab pos="4305300" algn="l"/>
              </a:tabLst>
            </a:pPr>
            <a:r>
              <a:rPr lang="en-US" altLang="zh-CN" sz="2000" dirty="0" smtClean="0">
                <a:ea typeface="宋体" panose="02010600030101010101" pitchFamily="2" charset="-122"/>
              </a:rPr>
              <a:t>Memory Address = </a:t>
            </a:r>
            <a:r>
              <a:rPr lang="en-US" altLang="zh-CN" sz="2000" dirty="0" err="1" smtClean="0">
                <a:ea typeface="宋体" panose="02010600030101010101" pitchFamily="2" charset="-122"/>
              </a:rPr>
              <a:t>Rs</a:t>
            </a:r>
            <a:r>
              <a:rPr lang="en-US" altLang="zh-CN" sz="2000" dirty="0" smtClean="0">
                <a:ea typeface="宋体" panose="02010600030101010101" pitchFamily="2" charset="-122"/>
              </a:rPr>
              <a:t> (</a:t>
            </a:r>
            <a:r>
              <a:rPr lang="en-US" altLang="zh-CN" sz="2000" dirty="0" smtClean="0">
                <a:solidFill>
                  <a:srgbClr val="FF0000"/>
                </a:solidFill>
                <a:ea typeface="宋体" panose="02010600030101010101" pitchFamily="2" charset="-122"/>
              </a:rPr>
              <a:t>base</a:t>
            </a:r>
            <a:r>
              <a:rPr lang="en-US" altLang="zh-CN" sz="2000" dirty="0" smtClean="0">
                <a:ea typeface="宋体" panose="02010600030101010101" pitchFamily="2" charset="-122"/>
              </a:rPr>
              <a:t>) + Immediate</a:t>
            </a:r>
            <a:r>
              <a:rPr lang="en-US" altLang="zh-CN" sz="2000" baseline="30000" dirty="0" smtClean="0">
                <a:ea typeface="宋体" panose="02010600030101010101" pitchFamily="2" charset="-122"/>
              </a:rPr>
              <a:t>16</a:t>
            </a:r>
            <a:r>
              <a:rPr lang="en-US" altLang="zh-CN" sz="2000" dirty="0" smtClean="0">
                <a:ea typeface="宋体" panose="02010600030101010101" pitchFamily="2" charset="-122"/>
              </a:rPr>
              <a:t> (</a:t>
            </a:r>
            <a:r>
              <a:rPr lang="en-US" altLang="zh-CN" sz="2000" dirty="0" smtClean="0">
                <a:solidFill>
                  <a:srgbClr val="FF0000"/>
                </a:solidFill>
                <a:ea typeface="宋体" panose="02010600030101010101" pitchFamily="2" charset="-122"/>
              </a:rPr>
              <a:t>displacement</a:t>
            </a:r>
            <a:r>
              <a:rPr lang="en-US" altLang="zh-CN" sz="2000" dirty="0" smtClean="0">
                <a:ea typeface="宋体" panose="02010600030101010101" pitchFamily="2" charset="-122"/>
              </a:rPr>
              <a:t>)</a:t>
            </a:r>
          </a:p>
          <a:p>
            <a:pPr marL="739775" lvl="1" indent="-276225" eaLnBrk="1" hangingPunct="1">
              <a:spcBef>
                <a:spcPct val="50000"/>
              </a:spcBef>
              <a:tabLst>
                <a:tab pos="1619250" algn="l"/>
                <a:tab pos="4305300" algn="l"/>
              </a:tabLst>
            </a:pPr>
            <a:r>
              <a:rPr lang="en-US" altLang="zh-CN" sz="2000" dirty="0" smtClean="0">
                <a:ea typeface="宋体" panose="02010600030101010101" pitchFamily="2" charset="-122"/>
              </a:rPr>
              <a:t>Immediate</a:t>
            </a:r>
            <a:r>
              <a:rPr lang="en-US" altLang="zh-CN" sz="2000" baseline="30000" dirty="0" smtClean="0">
                <a:ea typeface="宋体" panose="02010600030101010101" pitchFamily="2" charset="-122"/>
              </a:rPr>
              <a:t>16</a:t>
            </a:r>
            <a:r>
              <a:rPr lang="en-US" altLang="zh-CN" sz="2000" dirty="0" smtClean="0">
                <a:ea typeface="宋体" panose="02010600030101010101" pitchFamily="2" charset="-122"/>
              </a:rPr>
              <a:t> is </a:t>
            </a:r>
            <a:r>
              <a:rPr lang="en-US" altLang="zh-CN" sz="2000" dirty="0" smtClean="0">
                <a:solidFill>
                  <a:srgbClr val="FF0000"/>
                </a:solidFill>
                <a:ea typeface="宋体" panose="02010600030101010101" pitchFamily="2" charset="-122"/>
              </a:rPr>
              <a:t>sign-extended</a:t>
            </a:r>
            <a:r>
              <a:rPr lang="en-US" altLang="zh-CN" sz="2000" b="1" dirty="0" smtClean="0">
                <a:solidFill>
                  <a:schemeClr val="hlink"/>
                </a:solidFill>
                <a:ea typeface="宋体" panose="02010600030101010101" pitchFamily="2" charset="-122"/>
              </a:rPr>
              <a:t> </a:t>
            </a:r>
            <a:r>
              <a:rPr lang="en-US" altLang="zh-CN" sz="2000" dirty="0" smtClean="0">
                <a:ea typeface="宋体" panose="02010600030101010101" pitchFamily="2" charset="-122"/>
              </a:rPr>
              <a:t>to have a signed displacement</a:t>
            </a:r>
            <a:endParaRPr lang="en-US" altLang="zh-CN" sz="2000" dirty="0" smtClean="0">
              <a:solidFill>
                <a:schemeClr val="hlink"/>
              </a:solidFill>
              <a:ea typeface="宋体" panose="02010600030101010101" pitchFamily="2" charset="-122"/>
            </a:endParaRPr>
          </a:p>
          <a:p>
            <a:pPr marL="349250" indent="-349250" eaLnBrk="1" hangingPunct="1">
              <a:spcBef>
                <a:spcPct val="50000"/>
              </a:spcBef>
              <a:buFont typeface="Wingdings" panose="05000000000000000000" pitchFamily="2" charset="2"/>
              <a:buNone/>
              <a:tabLst>
                <a:tab pos="1619250" algn="l"/>
                <a:tab pos="4305300" algn="l"/>
              </a:tabLst>
            </a:pPr>
            <a:endParaRPr lang="en-US" altLang="zh-CN" sz="2400" b="1" dirty="0" smtClean="0">
              <a:latin typeface="Courier New" panose="02070309020205020404" pitchFamily="49" charset="0"/>
              <a:ea typeface="宋体" panose="02010600030101010101" pitchFamily="2" charset="-122"/>
            </a:endParaRPr>
          </a:p>
        </p:txBody>
      </p:sp>
      <p:sp>
        <p:nvSpPr>
          <p:cNvPr id="55299" name="Rectangle 3"/>
          <p:cNvSpPr>
            <a:spLocks noGrp="1" noChangeArrowheads="1"/>
          </p:cNvSpPr>
          <p:nvPr>
            <p:ph type="title"/>
          </p:nvPr>
        </p:nvSpPr>
        <p:spPr>
          <a:xfrm>
            <a:off x="485775" y="152486"/>
            <a:ext cx="8229600" cy="1143000"/>
          </a:xfrm>
        </p:spPr>
        <p:txBody>
          <a:bodyPr/>
          <a:lstStyle/>
          <a:p>
            <a:pPr eaLnBrk="1" hangingPunct="1"/>
            <a:r>
              <a:rPr lang="en-US" altLang="zh-CN" sz="4000" dirty="0" smtClean="0">
                <a:ea typeface="宋体" panose="02010600030101010101" pitchFamily="2" charset="-122"/>
              </a:rPr>
              <a:t>Load and Store Word</a:t>
            </a:r>
          </a:p>
        </p:txBody>
      </p:sp>
      <p:grpSp>
        <p:nvGrpSpPr>
          <p:cNvPr id="500740" name="Group 4"/>
          <p:cNvGrpSpPr>
            <a:grpSpLocks/>
          </p:cNvGrpSpPr>
          <p:nvPr/>
        </p:nvGrpSpPr>
        <p:grpSpPr bwMode="auto">
          <a:xfrm>
            <a:off x="850900" y="4833938"/>
            <a:ext cx="7639050" cy="1417637"/>
            <a:chOff x="461" y="3045"/>
            <a:chExt cx="4812" cy="893"/>
          </a:xfrm>
        </p:grpSpPr>
        <p:grpSp>
          <p:nvGrpSpPr>
            <p:cNvPr id="55301" name="Group 5"/>
            <p:cNvGrpSpPr>
              <a:grpSpLocks/>
            </p:cNvGrpSpPr>
            <p:nvPr/>
          </p:nvGrpSpPr>
          <p:grpSpPr bwMode="auto">
            <a:xfrm>
              <a:off x="461" y="3246"/>
              <a:ext cx="2127" cy="231"/>
              <a:chOff x="1104" y="3283"/>
              <a:chExt cx="4608" cy="288"/>
            </a:xfrm>
          </p:grpSpPr>
          <p:sp>
            <p:nvSpPr>
              <p:cNvPr id="55313" name="Rectangle 6"/>
              <p:cNvSpPr>
                <a:spLocks noChangeArrowheads="1"/>
              </p:cNvSpPr>
              <p:nvPr/>
            </p:nvSpPr>
            <p:spPr bwMode="auto">
              <a:xfrm>
                <a:off x="1104" y="3283"/>
                <a:ext cx="864"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91440" anchor="ctr"/>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a:lnSpc>
                    <a:spcPct val="85000"/>
                  </a:lnSpc>
                  <a:spcBef>
                    <a:spcPct val="0"/>
                  </a:spcBef>
                  <a:buFontTx/>
                  <a:buNone/>
                </a:pPr>
                <a:r>
                  <a:rPr lang="en-US" altLang="zh-CN" sz="1400" dirty="0">
                    <a:ea typeface="宋体" panose="02010600030101010101" pitchFamily="2" charset="-122"/>
                  </a:rPr>
                  <a:t>Op</a:t>
                </a:r>
                <a:r>
                  <a:rPr lang="en-US" altLang="zh-CN" sz="1400" baseline="30000" dirty="0">
                    <a:ea typeface="宋体" panose="02010600030101010101" pitchFamily="2" charset="-122"/>
                  </a:rPr>
                  <a:t>6</a:t>
                </a:r>
              </a:p>
            </p:txBody>
          </p:sp>
          <p:sp>
            <p:nvSpPr>
              <p:cNvPr id="55314" name="Rectangle 7"/>
              <p:cNvSpPr>
                <a:spLocks noChangeArrowheads="1"/>
              </p:cNvSpPr>
              <p:nvPr/>
            </p:nvSpPr>
            <p:spPr bwMode="auto">
              <a:xfrm>
                <a:off x="1968" y="3283"/>
                <a:ext cx="720" cy="288"/>
              </a:xfrm>
              <a:prstGeom prst="rect">
                <a:avLst/>
              </a:prstGeom>
              <a:solidFill>
                <a:srgbClr val="FF99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91440" anchor="ctr"/>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a:lnSpc>
                    <a:spcPct val="85000"/>
                  </a:lnSpc>
                  <a:spcBef>
                    <a:spcPct val="0"/>
                  </a:spcBef>
                  <a:buFontTx/>
                  <a:buNone/>
                </a:pPr>
                <a:r>
                  <a:rPr lang="en-US" altLang="zh-CN" sz="1400">
                    <a:ea typeface="宋体" panose="02010600030101010101" pitchFamily="2" charset="-122"/>
                  </a:rPr>
                  <a:t>Rs</a:t>
                </a:r>
                <a:r>
                  <a:rPr lang="en-US" altLang="zh-CN" sz="1400" baseline="30000">
                    <a:ea typeface="宋体" panose="02010600030101010101" pitchFamily="2" charset="-122"/>
                  </a:rPr>
                  <a:t>5</a:t>
                </a:r>
              </a:p>
            </p:txBody>
          </p:sp>
          <p:sp>
            <p:nvSpPr>
              <p:cNvPr id="55315" name="Rectangle 8"/>
              <p:cNvSpPr>
                <a:spLocks noChangeArrowheads="1"/>
              </p:cNvSpPr>
              <p:nvPr/>
            </p:nvSpPr>
            <p:spPr bwMode="auto">
              <a:xfrm>
                <a:off x="2688" y="3283"/>
                <a:ext cx="720"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91440" anchor="ctr"/>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a:lnSpc>
                    <a:spcPct val="85000"/>
                  </a:lnSpc>
                  <a:spcBef>
                    <a:spcPct val="0"/>
                  </a:spcBef>
                  <a:buFontTx/>
                  <a:buNone/>
                </a:pPr>
                <a:r>
                  <a:rPr lang="en-US" altLang="zh-CN" sz="1400">
                    <a:ea typeface="宋体" panose="02010600030101010101" pitchFamily="2" charset="-122"/>
                  </a:rPr>
                  <a:t>Rt</a:t>
                </a:r>
                <a:r>
                  <a:rPr lang="en-US" altLang="zh-CN" sz="1400" baseline="30000">
                    <a:ea typeface="宋体" panose="02010600030101010101" pitchFamily="2" charset="-122"/>
                  </a:rPr>
                  <a:t>5</a:t>
                </a:r>
              </a:p>
            </p:txBody>
          </p:sp>
          <p:sp>
            <p:nvSpPr>
              <p:cNvPr id="55316" name="Rectangle 9"/>
              <p:cNvSpPr>
                <a:spLocks noChangeArrowheads="1"/>
              </p:cNvSpPr>
              <p:nvPr/>
            </p:nvSpPr>
            <p:spPr bwMode="auto">
              <a:xfrm>
                <a:off x="3408" y="3283"/>
                <a:ext cx="2304" cy="288"/>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91440" anchor="ctr"/>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a:lnSpc>
                    <a:spcPct val="85000"/>
                  </a:lnSpc>
                  <a:spcBef>
                    <a:spcPct val="0"/>
                  </a:spcBef>
                  <a:buFontTx/>
                  <a:buNone/>
                </a:pPr>
                <a:r>
                  <a:rPr lang="en-US" altLang="zh-CN" sz="1400">
                    <a:ea typeface="宋体" panose="02010600030101010101" pitchFamily="2" charset="-122"/>
                  </a:rPr>
                  <a:t>immediate</a:t>
                </a:r>
                <a:r>
                  <a:rPr lang="en-US" altLang="zh-CN" sz="1400" baseline="30000">
                    <a:ea typeface="宋体" panose="02010600030101010101" pitchFamily="2" charset="-122"/>
                  </a:rPr>
                  <a:t>16</a:t>
                </a:r>
              </a:p>
            </p:txBody>
          </p:sp>
        </p:grpSp>
        <p:sp>
          <p:nvSpPr>
            <p:cNvPr id="55302" name="Text Box 10"/>
            <p:cNvSpPr txBox="1">
              <a:spLocks noChangeArrowheads="1"/>
            </p:cNvSpPr>
            <p:nvPr/>
          </p:nvSpPr>
          <p:spPr bwMode="auto">
            <a:xfrm>
              <a:off x="461" y="3045"/>
              <a:ext cx="2127"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zh-CN" sz="1600">
                  <a:solidFill>
                    <a:srgbClr val="FF0000"/>
                  </a:solidFill>
                  <a:ea typeface="宋体" panose="02010600030101010101" pitchFamily="2" charset="-122"/>
                </a:rPr>
                <a:t>Base or Displacement Addressing</a:t>
              </a:r>
            </a:p>
          </p:txBody>
        </p:sp>
        <p:sp>
          <p:nvSpPr>
            <p:cNvPr id="55303" name="Rectangle 11"/>
            <p:cNvSpPr>
              <a:spLocks noChangeArrowheads="1"/>
            </p:cNvSpPr>
            <p:nvPr/>
          </p:nvSpPr>
          <p:spPr bwMode="auto">
            <a:xfrm>
              <a:off x="3146" y="3451"/>
              <a:ext cx="2127" cy="22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91440" anchor="ctr"/>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a:lnSpc>
                  <a:spcPct val="85000"/>
                </a:lnSpc>
                <a:spcBef>
                  <a:spcPct val="0"/>
                </a:spcBef>
                <a:buFontTx/>
                <a:buNone/>
              </a:pPr>
              <a:r>
                <a:rPr lang="en-US" altLang="zh-CN" sz="1400">
                  <a:ea typeface="宋体" panose="02010600030101010101" pitchFamily="2" charset="-122"/>
                </a:rPr>
                <a:t>Memory Word</a:t>
              </a:r>
              <a:endParaRPr lang="en-US" altLang="zh-CN" sz="1400" baseline="30000">
                <a:ea typeface="宋体" panose="02010600030101010101" pitchFamily="2" charset="-122"/>
              </a:endParaRPr>
            </a:p>
          </p:txBody>
        </p:sp>
        <p:sp>
          <p:nvSpPr>
            <p:cNvPr id="55304" name="Rectangle 12"/>
            <p:cNvSpPr>
              <a:spLocks noChangeArrowheads="1"/>
            </p:cNvSpPr>
            <p:nvPr/>
          </p:nvSpPr>
          <p:spPr bwMode="auto">
            <a:xfrm>
              <a:off x="461" y="3649"/>
              <a:ext cx="2127" cy="231"/>
            </a:xfrm>
            <a:prstGeom prst="rect">
              <a:avLst/>
            </a:prstGeom>
            <a:solidFill>
              <a:srgbClr val="66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91440" anchor="ctr"/>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a:lnSpc>
                  <a:spcPct val="85000"/>
                </a:lnSpc>
                <a:spcBef>
                  <a:spcPct val="0"/>
                </a:spcBef>
                <a:buFontTx/>
                <a:buNone/>
              </a:pPr>
              <a:r>
                <a:rPr lang="en-US" altLang="zh-CN" sz="1400">
                  <a:ea typeface="宋体" panose="02010600030101010101" pitchFamily="2" charset="-122"/>
                </a:rPr>
                <a:t>Base address</a:t>
              </a:r>
              <a:endParaRPr lang="en-US" altLang="zh-CN" sz="1400" baseline="30000">
                <a:ea typeface="宋体" panose="02010600030101010101" pitchFamily="2" charset="-122"/>
              </a:endParaRPr>
            </a:p>
          </p:txBody>
        </p:sp>
        <p:sp>
          <p:nvSpPr>
            <p:cNvPr id="55305" name="Line 13"/>
            <p:cNvSpPr>
              <a:spLocks noChangeShapeType="1"/>
            </p:cNvSpPr>
            <p:nvPr/>
          </p:nvSpPr>
          <p:spPr bwMode="auto">
            <a:xfrm flipH="1">
              <a:off x="1019" y="3477"/>
              <a:ext cx="0" cy="17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5306" name="Group 14"/>
            <p:cNvGrpSpPr>
              <a:grpSpLocks/>
            </p:cNvGrpSpPr>
            <p:nvPr/>
          </p:nvGrpSpPr>
          <p:grpSpPr bwMode="auto">
            <a:xfrm>
              <a:off x="2773" y="3478"/>
              <a:ext cx="160" cy="172"/>
              <a:chOff x="3178" y="3082"/>
              <a:chExt cx="201" cy="201"/>
            </a:xfrm>
          </p:grpSpPr>
          <p:sp>
            <p:nvSpPr>
              <p:cNvPr id="55311" name="Text Box 15"/>
              <p:cNvSpPr txBox="1">
                <a:spLocks noChangeArrowheads="1"/>
              </p:cNvSpPr>
              <p:nvPr/>
            </p:nvSpPr>
            <p:spPr bwMode="auto">
              <a:xfrm>
                <a:off x="3178" y="3082"/>
                <a:ext cx="201" cy="18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zh-CN" sz="1600">
                    <a:ea typeface="宋体" panose="02010600030101010101" pitchFamily="2" charset="-122"/>
                  </a:rPr>
                  <a:t>+</a:t>
                </a:r>
              </a:p>
            </p:txBody>
          </p:sp>
          <p:sp>
            <p:nvSpPr>
              <p:cNvPr id="55312" name="Oval 16"/>
              <p:cNvSpPr>
                <a:spLocks noChangeArrowheads="1"/>
              </p:cNvSpPr>
              <p:nvPr/>
            </p:nvSpPr>
            <p:spPr bwMode="auto">
              <a:xfrm>
                <a:off x="3178" y="3082"/>
                <a:ext cx="201" cy="201"/>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CN" altLang="zh-CN" sz="1800">
                  <a:ea typeface="宋体" panose="02010600030101010101" pitchFamily="2" charset="-122"/>
                </a:endParaRPr>
              </a:p>
            </p:txBody>
          </p:sp>
        </p:grpSp>
        <p:cxnSp>
          <p:nvCxnSpPr>
            <p:cNvPr id="55307" name="AutoShape 17"/>
            <p:cNvCxnSpPr>
              <a:cxnSpLocks noChangeShapeType="1"/>
              <a:stCxn id="55304" idx="3"/>
              <a:endCxn id="55312" idx="4"/>
            </p:cNvCxnSpPr>
            <p:nvPr/>
          </p:nvCxnSpPr>
          <p:spPr bwMode="auto">
            <a:xfrm flipV="1">
              <a:off x="2593" y="3656"/>
              <a:ext cx="261" cy="109"/>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8" name="AutoShape 18"/>
            <p:cNvCxnSpPr>
              <a:cxnSpLocks noChangeShapeType="1"/>
              <a:stCxn id="55316" idx="3"/>
              <a:endCxn id="55312" idx="0"/>
            </p:cNvCxnSpPr>
            <p:nvPr/>
          </p:nvCxnSpPr>
          <p:spPr bwMode="auto">
            <a:xfrm>
              <a:off x="2593" y="3362"/>
              <a:ext cx="261" cy="11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9" name="Line 19"/>
            <p:cNvSpPr>
              <a:spLocks noChangeShapeType="1"/>
            </p:cNvSpPr>
            <p:nvPr/>
          </p:nvSpPr>
          <p:spPr bwMode="auto">
            <a:xfrm>
              <a:off x="2933" y="3564"/>
              <a:ext cx="21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0" name="Rectangle 20"/>
            <p:cNvSpPr>
              <a:spLocks noChangeArrowheads="1"/>
            </p:cNvSpPr>
            <p:nvPr/>
          </p:nvSpPr>
          <p:spPr bwMode="auto">
            <a:xfrm>
              <a:off x="3146" y="3189"/>
              <a:ext cx="2127" cy="74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42950" indent="-2857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3000" indent="-228600">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spcBef>
                  <a:spcPct val="4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4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CN" altLang="zh-CN" sz="1800">
                <a:ea typeface="宋体" panose="02010600030101010101" pitchFamily="2" charset="-122"/>
              </a:endParaRPr>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39</a:t>
            </a:fld>
            <a:endParaRPr lang="en-US" altLang="en-US"/>
          </a:p>
        </p:txBody>
      </p:sp>
    </p:spTree>
    <p:custDataLst>
      <p:tags r:id="rId1"/>
    </p:custDataLst>
    <p:extLst>
      <p:ext uri="{BB962C8B-B14F-4D97-AF65-F5344CB8AC3E}">
        <p14:creationId xmlns:p14="http://schemas.microsoft.com/office/powerpoint/2010/main" val="1616001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0738">
                                            <p:txEl>
                                              <p:pRg st="2" end="2"/>
                                            </p:txEl>
                                          </p:spTgt>
                                        </p:tgtEl>
                                        <p:attrNameLst>
                                          <p:attrName>style.visibility</p:attrName>
                                        </p:attrNameLst>
                                      </p:cBhvr>
                                      <p:to>
                                        <p:strVal val="visible"/>
                                      </p:to>
                                    </p:set>
                                    <p:animEffect transition="in" filter="dissolve">
                                      <p:cBhvr>
                                        <p:cTn id="7" dur="500"/>
                                        <p:tgtEl>
                                          <p:spTgt spid="500738">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00738">
                                            <p:txEl>
                                              <p:pRg st="3" end="3"/>
                                            </p:txEl>
                                          </p:spTgt>
                                        </p:tgtEl>
                                        <p:attrNameLst>
                                          <p:attrName>style.visibility</p:attrName>
                                        </p:attrNameLst>
                                      </p:cBhvr>
                                      <p:to>
                                        <p:strVal val="visible"/>
                                      </p:to>
                                    </p:set>
                                    <p:animEffect transition="in" filter="dissolve">
                                      <p:cBhvr>
                                        <p:cTn id="10" dur="500"/>
                                        <p:tgtEl>
                                          <p:spTgt spid="500738">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00738">
                                            <p:txEl>
                                              <p:pRg st="4" end="4"/>
                                            </p:txEl>
                                          </p:spTgt>
                                        </p:tgtEl>
                                        <p:attrNameLst>
                                          <p:attrName>style.visibility</p:attrName>
                                        </p:attrNameLst>
                                      </p:cBhvr>
                                      <p:to>
                                        <p:strVal val="visible"/>
                                      </p:to>
                                    </p:set>
                                    <p:animEffect transition="in" filter="dissolve">
                                      <p:cBhvr>
                                        <p:cTn id="15" dur="500"/>
                                        <p:tgtEl>
                                          <p:spTgt spid="500738">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00738">
                                            <p:txEl>
                                              <p:pRg st="5" end="5"/>
                                            </p:txEl>
                                          </p:spTgt>
                                        </p:tgtEl>
                                        <p:attrNameLst>
                                          <p:attrName>style.visibility</p:attrName>
                                        </p:attrNameLst>
                                      </p:cBhvr>
                                      <p:to>
                                        <p:strVal val="visible"/>
                                      </p:to>
                                    </p:set>
                                    <p:animEffect transition="in" filter="dissolve">
                                      <p:cBhvr>
                                        <p:cTn id="18" dur="500"/>
                                        <p:tgtEl>
                                          <p:spTgt spid="500738">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00738">
                                            <p:txEl>
                                              <p:pRg st="6" end="6"/>
                                            </p:txEl>
                                          </p:spTgt>
                                        </p:tgtEl>
                                        <p:attrNameLst>
                                          <p:attrName>style.visibility</p:attrName>
                                        </p:attrNameLst>
                                      </p:cBhvr>
                                      <p:to>
                                        <p:strVal val="visible"/>
                                      </p:to>
                                    </p:set>
                                    <p:animEffect transition="in" filter="dissolve">
                                      <p:cBhvr>
                                        <p:cTn id="21" dur="500"/>
                                        <p:tgtEl>
                                          <p:spTgt spid="500738">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500740"/>
                                        </p:tgtEl>
                                        <p:attrNameLst>
                                          <p:attrName>style.visibility</p:attrName>
                                        </p:attrNameLst>
                                      </p:cBhvr>
                                      <p:to>
                                        <p:strVal val="visible"/>
                                      </p:to>
                                    </p:set>
                                    <p:animEffect transition="in" filter="dissolve">
                                      <p:cBhvr>
                                        <p:cTn id="26" dur="500"/>
                                        <p:tgtEl>
                                          <p:spTgt spid="50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xfrm>
            <a:off x="457200" y="48651"/>
            <a:ext cx="8229600" cy="1143000"/>
          </a:xfrm>
        </p:spPr>
        <p:txBody>
          <a:bodyPr/>
          <a:lstStyle/>
          <a:p>
            <a:pPr eaLnBrk="1" hangingPunct="1"/>
            <a:r>
              <a:rPr lang="en-US" altLang="en-US" sz="3600" dirty="0" smtClean="0"/>
              <a:t>Review of MIPS Instruction Formats</a:t>
            </a:r>
          </a:p>
        </p:txBody>
      </p:sp>
      <p:sp>
        <p:nvSpPr>
          <p:cNvPr id="7171" name="Rectangle 4"/>
          <p:cNvSpPr>
            <a:spLocks noGrp="1" noChangeArrowheads="1"/>
          </p:cNvSpPr>
          <p:nvPr>
            <p:ph type="body" idx="1"/>
          </p:nvPr>
        </p:nvSpPr>
        <p:spPr>
          <a:xfrm>
            <a:off x="274320" y="1150034"/>
            <a:ext cx="8595360" cy="5064369"/>
          </a:xfrm>
        </p:spPr>
        <p:txBody>
          <a:bodyPr/>
          <a:lstStyle/>
          <a:p>
            <a:pPr marL="316531" indent="-316531" eaLnBrk="1" hangingPunct="1">
              <a:spcBef>
                <a:spcPct val="25000"/>
              </a:spcBef>
            </a:pPr>
            <a:r>
              <a:rPr lang="en-US" altLang="en-US" sz="2400" dirty="0" smtClean="0"/>
              <a:t>All instructions are </a:t>
            </a:r>
            <a:r>
              <a:rPr lang="en-US" altLang="en-US" sz="2400" dirty="0" smtClean="0">
                <a:solidFill>
                  <a:srgbClr val="FF0000"/>
                </a:solidFill>
              </a:rPr>
              <a:t>32-bit wide</a:t>
            </a:r>
            <a:endParaRPr lang="en-US" altLang="en-US" sz="2400" dirty="0" smtClean="0"/>
          </a:p>
          <a:p>
            <a:pPr marL="316531" indent="-316531" eaLnBrk="1" hangingPunct="1">
              <a:spcBef>
                <a:spcPct val="25000"/>
              </a:spcBef>
            </a:pPr>
            <a:r>
              <a:rPr lang="en-US" altLang="en-US" sz="2400" dirty="0" smtClean="0"/>
              <a:t>Three instruction formats: </a:t>
            </a:r>
            <a:r>
              <a:rPr lang="en-US" altLang="en-US" sz="2400" dirty="0" smtClean="0">
                <a:solidFill>
                  <a:srgbClr val="FF0000"/>
                </a:solidFill>
              </a:rPr>
              <a:t>R-type</a:t>
            </a:r>
            <a:r>
              <a:rPr lang="en-US" altLang="en-US" sz="2400" dirty="0" smtClean="0"/>
              <a:t>, </a:t>
            </a:r>
            <a:r>
              <a:rPr lang="en-US" altLang="en-US" sz="2400" dirty="0" smtClean="0">
                <a:solidFill>
                  <a:srgbClr val="FF0000"/>
                </a:solidFill>
              </a:rPr>
              <a:t>I-type</a:t>
            </a:r>
            <a:r>
              <a:rPr lang="en-US" altLang="en-US" sz="2400" dirty="0" smtClean="0"/>
              <a:t>, and </a:t>
            </a:r>
            <a:r>
              <a:rPr lang="en-US" altLang="en-US" sz="2400" dirty="0" smtClean="0">
                <a:solidFill>
                  <a:srgbClr val="FF0000"/>
                </a:solidFill>
              </a:rPr>
              <a:t>J-type</a:t>
            </a:r>
          </a:p>
          <a:p>
            <a:pPr marL="316531" indent="-316531" eaLnBrk="1" hangingPunct="1">
              <a:spcBef>
                <a:spcPct val="25000"/>
              </a:spcBef>
            </a:pPr>
            <a:endParaRPr lang="en-US" altLang="en-US" sz="2400" dirty="0" smtClean="0">
              <a:solidFill>
                <a:srgbClr val="FF0000"/>
              </a:solidFill>
            </a:endParaRPr>
          </a:p>
          <a:p>
            <a:pPr marL="316531" indent="-316531" eaLnBrk="1" hangingPunct="1">
              <a:spcBef>
                <a:spcPct val="25000"/>
              </a:spcBef>
            </a:pPr>
            <a:endParaRPr lang="en-US" altLang="en-US" sz="2400" dirty="0" smtClean="0">
              <a:solidFill>
                <a:srgbClr val="FF0000"/>
              </a:solidFill>
            </a:endParaRPr>
          </a:p>
          <a:p>
            <a:pPr marL="316531" indent="-316531" eaLnBrk="1" hangingPunct="1">
              <a:spcBef>
                <a:spcPct val="25000"/>
              </a:spcBef>
            </a:pPr>
            <a:endParaRPr lang="en-US" altLang="en-US" sz="2400" dirty="0" smtClean="0">
              <a:solidFill>
                <a:srgbClr val="FF0000"/>
              </a:solidFill>
            </a:endParaRPr>
          </a:p>
          <a:p>
            <a:pPr marL="316531" indent="-316531" eaLnBrk="1" hangingPunct="1">
              <a:spcBef>
                <a:spcPct val="25000"/>
              </a:spcBef>
            </a:pPr>
            <a:endParaRPr lang="en-US" altLang="en-US" sz="2400" dirty="0" smtClean="0"/>
          </a:p>
          <a:p>
            <a:pPr marL="685817" lvl="1" indent="-263776" eaLnBrk="1" hangingPunct="1">
              <a:spcBef>
                <a:spcPct val="25000"/>
              </a:spcBef>
            </a:pPr>
            <a:r>
              <a:rPr lang="en-US" altLang="en-US" sz="2000" dirty="0" smtClean="0"/>
              <a:t>Op</a:t>
            </a:r>
            <a:r>
              <a:rPr lang="en-US" altLang="en-US" sz="2000" baseline="30000" dirty="0" smtClean="0"/>
              <a:t>6</a:t>
            </a:r>
            <a:r>
              <a:rPr lang="en-US" altLang="en-US" sz="2000" dirty="0" smtClean="0"/>
              <a:t>: 6-bit opcode of the instruction</a:t>
            </a:r>
          </a:p>
          <a:p>
            <a:pPr marL="685817" lvl="1" indent="-263776" eaLnBrk="1" hangingPunct="1">
              <a:spcBef>
                <a:spcPct val="25000"/>
              </a:spcBef>
            </a:pPr>
            <a:r>
              <a:rPr lang="en-US" altLang="en-US" sz="2000" dirty="0" smtClean="0"/>
              <a:t>Rs</a:t>
            </a:r>
            <a:r>
              <a:rPr lang="en-US" altLang="en-US" sz="2000" baseline="30000" dirty="0" smtClean="0"/>
              <a:t>5</a:t>
            </a:r>
            <a:r>
              <a:rPr lang="en-US" altLang="en-US" sz="2000" dirty="0" smtClean="0"/>
              <a:t>, Rt</a:t>
            </a:r>
            <a:r>
              <a:rPr lang="en-US" altLang="en-US" sz="2000" baseline="30000" dirty="0" smtClean="0"/>
              <a:t>5</a:t>
            </a:r>
            <a:r>
              <a:rPr lang="en-US" altLang="en-US" sz="2000" dirty="0" smtClean="0"/>
              <a:t>, Rd</a:t>
            </a:r>
            <a:r>
              <a:rPr lang="en-US" altLang="en-US" sz="2000" baseline="30000" dirty="0" smtClean="0"/>
              <a:t>5</a:t>
            </a:r>
            <a:r>
              <a:rPr lang="en-US" altLang="en-US" sz="2000" dirty="0" smtClean="0"/>
              <a:t>: 5-bit source and destination register numbers</a:t>
            </a:r>
          </a:p>
          <a:p>
            <a:pPr marL="685817" lvl="1" indent="-263776" eaLnBrk="1" hangingPunct="1">
              <a:spcBef>
                <a:spcPct val="25000"/>
              </a:spcBef>
            </a:pPr>
            <a:r>
              <a:rPr lang="en-US" altLang="en-US" sz="2000" dirty="0" smtClean="0"/>
              <a:t>sa</a:t>
            </a:r>
            <a:r>
              <a:rPr lang="en-US" altLang="en-US" sz="2000" baseline="30000" dirty="0" smtClean="0"/>
              <a:t>5</a:t>
            </a:r>
            <a:r>
              <a:rPr lang="en-US" altLang="en-US" sz="2000" dirty="0" smtClean="0"/>
              <a:t>: 5-bit shift amount used by shift instructions</a:t>
            </a:r>
          </a:p>
          <a:p>
            <a:pPr marL="685817" lvl="1" indent="-263776" eaLnBrk="1" hangingPunct="1">
              <a:spcBef>
                <a:spcPct val="25000"/>
              </a:spcBef>
            </a:pPr>
            <a:r>
              <a:rPr lang="en-US" altLang="en-US" sz="2000" dirty="0" smtClean="0"/>
              <a:t>funct</a:t>
            </a:r>
            <a:r>
              <a:rPr lang="en-US" altLang="en-US" sz="2000" baseline="30000" dirty="0" smtClean="0"/>
              <a:t>6</a:t>
            </a:r>
            <a:r>
              <a:rPr lang="en-US" altLang="en-US" sz="2000" dirty="0" smtClean="0"/>
              <a:t>: 6-bit function field for R-type instructions</a:t>
            </a:r>
          </a:p>
          <a:p>
            <a:pPr marL="685817" lvl="1" indent="-263776" eaLnBrk="1" hangingPunct="1">
              <a:spcBef>
                <a:spcPct val="25000"/>
              </a:spcBef>
            </a:pPr>
            <a:r>
              <a:rPr lang="en-US" altLang="en-US" sz="2000" dirty="0" smtClean="0"/>
              <a:t>immediate</a:t>
            </a:r>
            <a:r>
              <a:rPr lang="en-US" altLang="en-US" sz="2000" baseline="30000" dirty="0" smtClean="0"/>
              <a:t>16</a:t>
            </a:r>
            <a:r>
              <a:rPr lang="en-US" altLang="en-US" sz="2000" dirty="0" smtClean="0"/>
              <a:t>: 16-bit immediate constant or PC-relative offset</a:t>
            </a:r>
          </a:p>
          <a:p>
            <a:pPr marL="685817" lvl="1" indent="-263776" eaLnBrk="1" hangingPunct="1">
              <a:spcBef>
                <a:spcPct val="25000"/>
              </a:spcBef>
            </a:pPr>
            <a:r>
              <a:rPr lang="en-US" altLang="en-US" sz="2000" dirty="0" smtClean="0"/>
              <a:t>address</a:t>
            </a:r>
            <a:r>
              <a:rPr lang="en-US" altLang="en-US" sz="2000" baseline="30000" dirty="0" smtClean="0"/>
              <a:t>26</a:t>
            </a:r>
            <a:r>
              <a:rPr lang="en-US" altLang="en-US" sz="2000" dirty="0" smtClean="0"/>
              <a:t>: 26-bit target address of the jump instruction</a:t>
            </a:r>
            <a:endParaRPr lang="en-US" altLang="en-US" sz="2000" b="1" dirty="0" smtClean="0">
              <a:solidFill>
                <a:schemeClr val="hlink"/>
              </a:solidFill>
            </a:endParaRPr>
          </a:p>
        </p:txBody>
      </p:sp>
      <p:grpSp>
        <p:nvGrpSpPr>
          <p:cNvPr id="7172" name="Group 5"/>
          <p:cNvGrpSpPr>
            <a:grpSpLocks/>
          </p:cNvGrpSpPr>
          <p:nvPr/>
        </p:nvGrpSpPr>
        <p:grpSpPr bwMode="auto">
          <a:xfrm>
            <a:off x="1131888" y="2247314"/>
            <a:ext cx="6753225" cy="422031"/>
            <a:chOff x="1104" y="2938"/>
            <a:chExt cx="4608" cy="288"/>
          </a:xfrm>
        </p:grpSpPr>
        <p:sp>
          <p:nvSpPr>
            <p:cNvPr id="7181" name="Rectangle 6"/>
            <p:cNvSpPr>
              <a:spLocks noChangeArrowheads="1"/>
            </p:cNvSpPr>
            <p:nvPr/>
          </p:nvSpPr>
          <p:spPr bwMode="auto">
            <a:xfrm>
              <a:off x="1104" y="2938"/>
              <a:ext cx="864" cy="288"/>
            </a:xfrm>
            <a:prstGeom prst="rect">
              <a:avLst/>
            </a:prstGeom>
            <a:solidFill>
              <a:srgbClr val="BCCFFE"/>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Op</a:t>
              </a:r>
              <a:r>
                <a:rPr lang="en-US" altLang="en-US" sz="1477" baseline="30000"/>
                <a:t>6</a:t>
              </a:r>
            </a:p>
          </p:txBody>
        </p:sp>
        <p:sp>
          <p:nvSpPr>
            <p:cNvPr id="7182" name="Rectangle 7"/>
            <p:cNvSpPr>
              <a:spLocks noChangeArrowheads="1"/>
            </p:cNvSpPr>
            <p:nvPr/>
          </p:nvSpPr>
          <p:spPr bwMode="auto">
            <a:xfrm>
              <a:off x="1968" y="2938"/>
              <a:ext cx="720" cy="288"/>
            </a:xfrm>
            <a:prstGeom prst="rect">
              <a:avLst/>
            </a:prstGeom>
            <a:solidFill>
              <a:srgbClr val="F7A7EC"/>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Rs</a:t>
              </a:r>
              <a:r>
                <a:rPr lang="en-US" altLang="en-US" sz="1477" baseline="30000"/>
                <a:t>5</a:t>
              </a:r>
            </a:p>
          </p:txBody>
        </p:sp>
        <p:sp>
          <p:nvSpPr>
            <p:cNvPr id="7183" name="Rectangle 8"/>
            <p:cNvSpPr>
              <a:spLocks noChangeArrowheads="1"/>
            </p:cNvSpPr>
            <p:nvPr/>
          </p:nvSpPr>
          <p:spPr bwMode="auto">
            <a:xfrm>
              <a:off x="2688" y="2938"/>
              <a:ext cx="720" cy="288"/>
            </a:xfrm>
            <a:prstGeom prst="rect">
              <a:avLst/>
            </a:prstGeom>
            <a:solidFill>
              <a:srgbClr val="FF99FF"/>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Rt</a:t>
              </a:r>
              <a:r>
                <a:rPr lang="en-US" altLang="en-US" sz="1477" baseline="30000"/>
                <a:t>5</a:t>
              </a:r>
            </a:p>
          </p:txBody>
        </p:sp>
        <p:sp>
          <p:nvSpPr>
            <p:cNvPr id="7184" name="Rectangle 9"/>
            <p:cNvSpPr>
              <a:spLocks noChangeArrowheads="1"/>
            </p:cNvSpPr>
            <p:nvPr/>
          </p:nvSpPr>
          <p:spPr bwMode="auto">
            <a:xfrm>
              <a:off x="3408" y="2938"/>
              <a:ext cx="720" cy="288"/>
            </a:xfrm>
            <a:prstGeom prst="rect">
              <a:avLst/>
            </a:prstGeom>
            <a:solidFill>
              <a:srgbClr val="FF99FF"/>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Rd</a:t>
              </a:r>
              <a:r>
                <a:rPr lang="en-US" altLang="en-US" sz="1477" baseline="30000"/>
                <a:t>5</a:t>
              </a:r>
            </a:p>
          </p:txBody>
        </p:sp>
        <p:sp>
          <p:nvSpPr>
            <p:cNvPr id="7185" name="Rectangle 10"/>
            <p:cNvSpPr>
              <a:spLocks noChangeArrowheads="1"/>
            </p:cNvSpPr>
            <p:nvPr/>
          </p:nvSpPr>
          <p:spPr bwMode="auto">
            <a:xfrm>
              <a:off x="4848" y="2938"/>
              <a:ext cx="864" cy="288"/>
            </a:xfrm>
            <a:prstGeom prst="rect">
              <a:avLst/>
            </a:prstGeom>
            <a:solidFill>
              <a:srgbClr val="BCCFFE"/>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funct</a:t>
              </a:r>
              <a:r>
                <a:rPr lang="en-US" altLang="en-US" sz="1477" baseline="30000"/>
                <a:t>6</a:t>
              </a:r>
            </a:p>
          </p:txBody>
        </p:sp>
        <p:sp>
          <p:nvSpPr>
            <p:cNvPr id="7186" name="Rectangle 11"/>
            <p:cNvSpPr>
              <a:spLocks noChangeArrowheads="1"/>
            </p:cNvSpPr>
            <p:nvPr/>
          </p:nvSpPr>
          <p:spPr bwMode="auto">
            <a:xfrm>
              <a:off x="4128" y="2938"/>
              <a:ext cx="720" cy="288"/>
            </a:xfrm>
            <a:prstGeom prst="rect">
              <a:avLst/>
            </a:prstGeom>
            <a:solidFill>
              <a:srgbClr val="FFCC66"/>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sa</a:t>
              </a:r>
              <a:r>
                <a:rPr lang="en-US" altLang="en-US" sz="1477" baseline="30000"/>
                <a:t>5</a:t>
              </a:r>
            </a:p>
          </p:txBody>
        </p:sp>
      </p:grpSp>
      <p:grpSp>
        <p:nvGrpSpPr>
          <p:cNvPr id="7173" name="Group 12"/>
          <p:cNvGrpSpPr>
            <a:grpSpLocks/>
          </p:cNvGrpSpPr>
          <p:nvPr/>
        </p:nvGrpSpPr>
        <p:grpSpPr bwMode="auto">
          <a:xfrm>
            <a:off x="1131888" y="2755802"/>
            <a:ext cx="6753225" cy="422031"/>
            <a:chOff x="1104" y="3283"/>
            <a:chExt cx="4608" cy="288"/>
          </a:xfrm>
        </p:grpSpPr>
        <p:sp>
          <p:nvSpPr>
            <p:cNvPr id="7177" name="Rectangle 13"/>
            <p:cNvSpPr>
              <a:spLocks noChangeArrowheads="1"/>
            </p:cNvSpPr>
            <p:nvPr/>
          </p:nvSpPr>
          <p:spPr bwMode="auto">
            <a:xfrm>
              <a:off x="1104" y="3283"/>
              <a:ext cx="864" cy="288"/>
            </a:xfrm>
            <a:prstGeom prst="rect">
              <a:avLst/>
            </a:prstGeom>
            <a:solidFill>
              <a:srgbClr val="BCCFFE"/>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Op</a:t>
              </a:r>
              <a:r>
                <a:rPr lang="en-US" altLang="en-US" sz="1477" baseline="30000"/>
                <a:t>6</a:t>
              </a:r>
            </a:p>
          </p:txBody>
        </p:sp>
        <p:sp>
          <p:nvSpPr>
            <p:cNvPr id="7178" name="Rectangle 14"/>
            <p:cNvSpPr>
              <a:spLocks noChangeArrowheads="1"/>
            </p:cNvSpPr>
            <p:nvPr/>
          </p:nvSpPr>
          <p:spPr bwMode="auto">
            <a:xfrm>
              <a:off x="1968" y="3283"/>
              <a:ext cx="720" cy="288"/>
            </a:xfrm>
            <a:prstGeom prst="rect">
              <a:avLst/>
            </a:prstGeom>
            <a:solidFill>
              <a:srgbClr val="F7A7EC"/>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Rs</a:t>
              </a:r>
              <a:r>
                <a:rPr lang="en-US" altLang="en-US" sz="1477" baseline="30000"/>
                <a:t>5</a:t>
              </a:r>
            </a:p>
          </p:txBody>
        </p:sp>
        <p:sp>
          <p:nvSpPr>
            <p:cNvPr id="7179" name="Rectangle 15"/>
            <p:cNvSpPr>
              <a:spLocks noChangeArrowheads="1"/>
            </p:cNvSpPr>
            <p:nvPr/>
          </p:nvSpPr>
          <p:spPr bwMode="auto">
            <a:xfrm>
              <a:off x="2688" y="3283"/>
              <a:ext cx="720" cy="288"/>
            </a:xfrm>
            <a:prstGeom prst="rect">
              <a:avLst/>
            </a:prstGeom>
            <a:solidFill>
              <a:srgbClr val="FF99FF"/>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Rt</a:t>
              </a:r>
              <a:r>
                <a:rPr lang="en-US" altLang="en-US" sz="1477" baseline="30000"/>
                <a:t>5</a:t>
              </a:r>
            </a:p>
          </p:txBody>
        </p:sp>
        <p:sp>
          <p:nvSpPr>
            <p:cNvPr id="7180" name="Rectangle 16"/>
            <p:cNvSpPr>
              <a:spLocks noChangeArrowheads="1"/>
            </p:cNvSpPr>
            <p:nvPr/>
          </p:nvSpPr>
          <p:spPr bwMode="auto">
            <a:xfrm>
              <a:off x="3408" y="3283"/>
              <a:ext cx="2304" cy="288"/>
            </a:xfrm>
            <a:prstGeom prst="rect">
              <a:avLst/>
            </a:prstGeom>
            <a:solidFill>
              <a:srgbClr val="FFCC66"/>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immediate</a:t>
              </a:r>
              <a:r>
                <a:rPr lang="en-US" altLang="en-US" sz="1477" baseline="30000"/>
                <a:t>16</a:t>
              </a:r>
            </a:p>
          </p:txBody>
        </p:sp>
      </p:grpSp>
      <p:grpSp>
        <p:nvGrpSpPr>
          <p:cNvPr id="7174" name="Group 17"/>
          <p:cNvGrpSpPr>
            <a:grpSpLocks/>
          </p:cNvGrpSpPr>
          <p:nvPr/>
        </p:nvGrpSpPr>
        <p:grpSpPr bwMode="auto">
          <a:xfrm>
            <a:off x="1131888" y="3261360"/>
            <a:ext cx="6753225" cy="422031"/>
            <a:chOff x="1104" y="3629"/>
            <a:chExt cx="4608" cy="288"/>
          </a:xfrm>
        </p:grpSpPr>
        <p:sp>
          <p:nvSpPr>
            <p:cNvPr id="7175" name="Rectangle 18"/>
            <p:cNvSpPr>
              <a:spLocks noChangeArrowheads="1"/>
            </p:cNvSpPr>
            <p:nvPr/>
          </p:nvSpPr>
          <p:spPr bwMode="auto">
            <a:xfrm>
              <a:off x="1104" y="3629"/>
              <a:ext cx="864" cy="288"/>
            </a:xfrm>
            <a:prstGeom prst="rect">
              <a:avLst/>
            </a:prstGeom>
            <a:solidFill>
              <a:srgbClr val="BCCFFE"/>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a:t>Op</a:t>
              </a:r>
              <a:r>
                <a:rPr lang="en-US" altLang="en-US" sz="1477" baseline="30000"/>
                <a:t>6</a:t>
              </a:r>
            </a:p>
          </p:txBody>
        </p:sp>
        <p:sp>
          <p:nvSpPr>
            <p:cNvPr id="7176" name="Rectangle 19"/>
            <p:cNvSpPr>
              <a:spLocks noChangeArrowheads="1"/>
            </p:cNvSpPr>
            <p:nvPr/>
          </p:nvSpPr>
          <p:spPr bwMode="auto">
            <a:xfrm>
              <a:off x="1968" y="3629"/>
              <a:ext cx="3744" cy="288"/>
            </a:xfrm>
            <a:prstGeom prst="rect">
              <a:avLst/>
            </a:prstGeom>
            <a:solidFill>
              <a:srgbClr val="FFCC66"/>
            </a:solidFill>
            <a:ln w="19050">
              <a:solidFill>
                <a:schemeClr val="tx1"/>
              </a:solidFill>
              <a:miter lim="800000"/>
              <a:headEnd/>
              <a:tailEnd/>
            </a:ln>
          </p:spPr>
          <p:txBody>
            <a:bodyPr lIns="0" tIns="84406" rIns="0" bIns="84406"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477" dirty="0"/>
                <a:t>address</a:t>
              </a:r>
              <a:r>
                <a:rPr lang="en-US" altLang="en-US" sz="1477" baseline="30000" dirty="0"/>
                <a:t>26</a:t>
              </a:r>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4</a:t>
            </a:fld>
            <a:endParaRPr lang="en-US" altLang="en-US"/>
          </a:p>
        </p:txBody>
      </p:sp>
    </p:spTree>
    <p:custDataLst>
      <p:tags r:id="rId1"/>
    </p:custDataLst>
    <p:extLst>
      <p:ext uri="{BB962C8B-B14F-4D97-AF65-F5344CB8AC3E}">
        <p14:creationId xmlns:p14="http://schemas.microsoft.com/office/powerpoint/2010/main" val="412060717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a:xfrm>
            <a:off x="589058" y="-23306"/>
            <a:ext cx="8229600" cy="924559"/>
          </a:xfrm>
        </p:spPr>
        <p:txBody>
          <a:bodyPr/>
          <a:lstStyle/>
          <a:p>
            <a:pPr eaLnBrk="1" hangingPunct="1"/>
            <a:r>
              <a:rPr lang="en-US" altLang="en-US" sz="3600" dirty="0" smtClean="0"/>
              <a:t>Adding Data Memory to Datapath</a:t>
            </a:r>
          </a:p>
        </p:txBody>
      </p:sp>
      <p:sp>
        <p:nvSpPr>
          <p:cNvPr id="35845" name="Rectangle 5"/>
          <p:cNvSpPr>
            <a:spLocks noGrp="1" noChangeArrowheads="1"/>
          </p:cNvSpPr>
          <p:nvPr>
            <p:ph type="body" idx="1"/>
          </p:nvPr>
        </p:nvSpPr>
        <p:spPr>
          <a:xfrm>
            <a:off x="545882" y="814795"/>
            <a:ext cx="8229600" cy="512885"/>
          </a:xfrm>
        </p:spPr>
        <p:txBody>
          <a:bodyPr/>
          <a:lstStyle/>
          <a:p>
            <a:pPr eaLnBrk="1" hangingPunct="1"/>
            <a:r>
              <a:rPr lang="en-US" altLang="en-US" sz="2400" dirty="0" smtClean="0"/>
              <a:t>A </a:t>
            </a:r>
            <a:r>
              <a:rPr lang="en-US" altLang="en-US" sz="2400" dirty="0" smtClean="0">
                <a:solidFill>
                  <a:srgbClr val="FF0000"/>
                </a:solidFill>
              </a:rPr>
              <a:t>data memory</a:t>
            </a:r>
            <a:r>
              <a:rPr lang="en-US" altLang="en-US" sz="2400" dirty="0" smtClean="0"/>
              <a:t> is added for </a:t>
            </a:r>
            <a:r>
              <a:rPr lang="en-US" altLang="en-US" sz="2400" dirty="0" smtClean="0">
                <a:solidFill>
                  <a:srgbClr val="FF0000"/>
                </a:solidFill>
              </a:rPr>
              <a:t>load</a:t>
            </a:r>
            <a:r>
              <a:rPr lang="en-US" altLang="en-US" sz="2400" dirty="0" smtClean="0"/>
              <a:t> and </a:t>
            </a:r>
            <a:r>
              <a:rPr lang="en-US" altLang="en-US" sz="2400" dirty="0" smtClean="0">
                <a:solidFill>
                  <a:srgbClr val="FF0000"/>
                </a:solidFill>
              </a:rPr>
              <a:t>store</a:t>
            </a:r>
            <a:r>
              <a:rPr lang="en-US" altLang="en-US" sz="2400" dirty="0" smtClean="0"/>
              <a:t> instructions</a:t>
            </a:r>
          </a:p>
        </p:txBody>
      </p:sp>
      <p:grpSp>
        <p:nvGrpSpPr>
          <p:cNvPr id="35847" name="Group 7"/>
          <p:cNvGrpSpPr>
            <a:grpSpLocks/>
          </p:cNvGrpSpPr>
          <p:nvPr/>
        </p:nvGrpSpPr>
        <p:grpSpPr bwMode="auto">
          <a:xfrm>
            <a:off x="6801482" y="2739333"/>
            <a:ext cx="1014412" cy="1181100"/>
            <a:chOff x="4473" y="1613"/>
            <a:chExt cx="692" cy="806"/>
          </a:xfrm>
        </p:grpSpPr>
        <p:sp>
          <p:nvSpPr>
            <p:cNvPr id="35971" name="Text Box 8"/>
            <p:cNvSpPr txBox="1">
              <a:spLocks noChangeArrowheads="1"/>
            </p:cNvSpPr>
            <p:nvPr/>
          </p:nvSpPr>
          <p:spPr bwMode="auto">
            <a:xfrm>
              <a:off x="4473" y="1613"/>
              <a:ext cx="692" cy="806"/>
            </a:xfrm>
            <a:prstGeom prst="rect">
              <a:avLst/>
            </a:prstGeom>
            <a:solidFill>
              <a:srgbClr val="FFCCFF"/>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dirty="0"/>
                <a:t>Data</a:t>
              </a:r>
            </a:p>
            <a:p>
              <a:pPr algn="ctr" eaLnBrk="1" hangingPunct="1"/>
              <a:r>
                <a:rPr lang="en-US" altLang="en-US" sz="1108" b="1" dirty="0"/>
                <a:t>Memory</a:t>
              </a:r>
            </a:p>
          </p:txBody>
        </p:sp>
        <p:sp>
          <p:nvSpPr>
            <p:cNvPr id="35972" name="Rectangle 9"/>
            <p:cNvSpPr>
              <a:spLocks noChangeArrowheads="1"/>
            </p:cNvSpPr>
            <p:nvPr/>
          </p:nvSpPr>
          <p:spPr bwMode="auto">
            <a:xfrm>
              <a:off x="4473" y="190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Address</a:t>
              </a:r>
            </a:p>
          </p:txBody>
        </p:sp>
        <p:sp>
          <p:nvSpPr>
            <p:cNvPr id="35973" name="Rectangle 10"/>
            <p:cNvSpPr>
              <a:spLocks noChangeArrowheads="1"/>
            </p:cNvSpPr>
            <p:nvPr/>
          </p:nvSpPr>
          <p:spPr bwMode="auto">
            <a:xfrm>
              <a:off x="4502" y="213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Data_in</a:t>
              </a:r>
            </a:p>
          </p:txBody>
        </p:sp>
        <p:sp>
          <p:nvSpPr>
            <p:cNvPr id="35974" name="Rectangle 11"/>
            <p:cNvSpPr>
              <a:spLocks noChangeArrowheads="1"/>
            </p:cNvSpPr>
            <p:nvPr/>
          </p:nvSpPr>
          <p:spPr bwMode="auto">
            <a:xfrm>
              <a:off x="4703" y="2015"/>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Data_out</a:t>
              </a:r>
            </a:p>
          </p:txBody>
        </p:sp>
      </p:grpSp>
      <p:grpSp>
        <p:nvGrpSpPr>
          <p:cNvPr id="3" name="Group 12"/>
          <p:cNvGrpSpPr>
            <a:grpSpLocks/>
          </p:cNvGrpSpPr>
          <p:nvPr/>
        </p:nvGrpSpPr>
        <p:grpSpPr bwMode="auto">
          <a:xfrm>
            <a:off x="5028244" y="3372376"/>
            <a:ext cx="1773238" cy="675543"/>
            <a:chOff x="3263" y="2045"/>
            <a:chExt cx="1210" cy="461"/>
          </a:xfrm>
        </p:grpSpPr>
        <p:grpSp>
          <p:nvGrpSpPr>
            <p:cNvPr id="35967" name="Group 13"/>
            <p:cNvGrpSpPr>
              <a:grpSpLocks/>
            </p:cNvGrpSpPr>
            <p:nvPr/>
          </p:nvGrpSpPr>
          <p:grpSpPr bwMode="auto">
            <a:xfrm>
              <a:off x="4156" y="2333"/>
              <a:ext cx="114" cy="173"/>
              <a:chOff x="4387" y="2650"/>
              <a:chExt cx="114" cy="173"/>
            </a:xfrm>
          </p:grpSpPr>
          <p:sp>
            <p:nvSpPr>
              <p:cNvPr id="35969" name="Line 14"/>
              <p:cNvSpPr>
                <a:spLocks noChangeShapeType="1"/>
              </p:cNvSpPr>
              <p:nvPr/>
            </p:nvSpPr>
            <p:spPr bwMode="auto">
              <a:xfrm flipH="1">
                <a:off x="4417" y="2765"/>
                <a:ext cx="29" cy="58"/>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70" name="Rectangle 15"/>
              <p:cNvSpPr>
                <a:spLocks noChangeArrowheads="1"/>
              </p:cNvSpPr>
              <p:nvPr/>
            </p:nvSpPr>
            <p:spPr bwMode="auto">
              <a:xfrm>
                <a:off x="4387" y="265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sp>
          <p:nvSpPr>
            <p:cNvPr id="35968" name="Freeform 16"/>
            <p:cNvSpPr>
              <a:spLocks/>
            </p:cNvSpPr>
            <p:nvPr/>
          </p:nvSpPr>
          <p:spPr bwMode="auto">
            <a:xfrm>
              <a:off x="3263" y="2045"/>
              <a:ext cx="1210" cy="432"/>
            </a:xfrm>
            <a:custGeom>
              <a:avLst/>
              <a:gdLst>
                <a:gd name="T0" fmla="*/ 0 w 1210"/>
                <a:gd name="T1" fmla="*/ 0 h 432"/>
                <a:gd name="T2" fmla="*/ 0 w 1210"/>
                <a:gd name="T3" fmla="*/ 432 h 432"/>
                <a:gd name="T4" fmla="*/ 1037 w 1210"/>
                <a:gd name="T5" fmla="*/ 432 h 432"/>
                <a:gd name="T6" fmla="*/ 1037 w 1210"/>
                <a:gd name="T7" fmla="*/ 173 h 432"/>
                <a:gd name="T8" fmla="*/ 1181 w 1210"/>
                <a:gd name="T9" fmla="*/ 173 h 432"/>
                <a:gd name="T10" fmla="*/ 1210 w 1210"/>
                <a:gd name="T11" fmla="*/ 173 h 432"/>
                <a:gd name="T12" fmla="*/ 0 60000 65536"/>
                <a:gd name="T13" fmla="*/ 0 60000 65536"/>
                <a:gd name="T14" fmla="*/ 0 60000 65536"/>
                <a:gd name="T15" fmla="*/ 0 60000 65536"/>
                <a:gd name="T16" fmla="*/ 0 60000 65536"/>
                <a:gd name="T17" fmla="*/ 0 60000 65536"/>
                <a:gd name="T18" fmla="*/ 0 w 1210"/>
                <a:gd name="T19" fmla="*/ 0 h 432"/>
                <a:gd name="T20" fmla="*/ 1210 w 121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1210" h="432">
                  <a:moveTo>
                    <a:pt x="0" y="0"/>
                  </a:moveTo>
                  <a:lnTo>
                    <a:pt x="0" y="432"/>
                  </a:lnTo>
                  <a:lnTo>
                    <a:pt x="1037" y="432"/>
                  </a:lnTo>
                  <a:lnTo>
                    <a:pt x="1037" y="173"/>
                  </a:lnTo>
                  <a:lnTo>
                    <a:pt x="1181" y="173"/>
                  </a:lnTo>
                  <a:lnTo>
                    <a:pt x="1210" y="173"/>
                  </a:lnTo>
                </a:path>
              </a:pathLst>
            </a:custGeom>
            <a:noFill/>
            <a:ln w="57150">
              <a:solidFill>
                <a:srgbClr val="00B050"/>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35849" name="Group 17"/>
          <p:cNvGrpSpPr>
            <a:grpSpLocks/>
          </p:cNvGrpSpPr>
          <p:nvPr/>
        </p:nvGrpSpPr>
        <p:grpSpPr bwMode="auto">
          <a:xfrm>
            <a:off x="978532" y="1921649"/>
            <a:ext cx="5822950" cy="2296257"/>
            <a:chOff x="499" y="1055"/>
            <a:chExt cx="3975" cy="1567"/>
          </a:xfrm>
        </p:grpSpPr>
        <p:sp>
          <p:nvSpPr>
            <p:cNvPr id="35887" name="Line 19"/>
            <p:cNvSpPr>
              <a:spLocks noChangeShapeType="1"/>
            </p:cNvSpPr>
            <p:nvPr/>
          </p:nvSpPr>
          <p:spPr bwMode="auto">
            <a:xfrm flipV="1">
              <a:off x="4128" y="1958"/>
              <a:ext cx="346" cy="0"/>
            </a:xfrm>
            <a:prstGeom prst="line">
              <a:avLst/>
            </a:prstGeom>
            <a:noFill/>
            <a:ln w="57150">
              <a:solidFill>
                <a:srgbClr val="0000FF"/>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5888" name="Group 20"/>
            <p:cNvGrpSpPr>
              <a:grpSpLocks/>
            </p:cNvGrpSpPr>
            <p:nvPr/>
          </p:nvGrpSpPr>
          <p:grpSpPr bwMode="auto">
            <a:xfrm>
              <a:off x="4158" y="1814"/>
              <a:ext cx="114" cy="185"/>
              <a:chOff x="4273" y="2390"/>
              <a:chExt cx="114" cy="185"/>
            </a:xfrm>
          </p:grpSpPr>
          <p:sp>
            <p:nvSpPr>
              <p:cNvPr id="35965" name="Line 21"/>
              <p:cNvSpPr>
                <a:spLocks noChangeShapeType="1"/>
              </p:cNvSpPr>
              <p:nvPr/>
            </p:nvSpPr>
            <p:spPr bwMode="auto">
              <a:xfrm flipH="1">
                <a:off x="4304" y="2488"/>
                <a:ext cx="29" cy="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66" name="Rectangle 22"/>
              <p:cNvSpPr>
                <a:spLocks noChangeArrowheads="1"/>
              </p:cNvSpPr>
              <p:nvPr/>
            </p:nvSpPr>
            <p:spPr bwMode="auto">
              <a:xfrm>
                <a:off x="4273" y="239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sp>
          <p:nvSpPr>
            <p:cNvPr id="35889" name="Freeform 23"/>
            <p:cNvSpPr>
              <a:spLocks/>
            </p:cNvSpPr>
            <p:nvPr/>
          </p:nvSpPr>
          <p:spPr bwMode="auto">
            <a:xfrm rot="-5400000">
              <a:off x="3609" y="1816"/>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5890" name="Rectangle 24"/>
            <p:cNvSpPr>
              <a:spLocks noChangeArrowheads="1"/>
            </p:cNvSpPr>
            <p:nvPr/>
          </p:nvSpPr>
          <p:spPr bwMode="auto">
            <a:xfrm>
              <a:off x="3888" y="1725"/>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sp>
          <p:nvSpPr>
            <p:cNvPr id="35891" name="Line 25"/>
            <p:cNvSpPr>
              <a:spLocks noChangeShapeType="1"/>
            </p:cNvSpPr>
            <p:nvPr/>
          </p:nvSpPr>
          <p:spPr bwMode="auto">
            <a:xfrm>
              <a:off x="4013" y="1210"/>
              <a:ext cx="0" cy="46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2" name="Rectangle 26"/>
            <p:cNvSpPr>
              <a:spLocks noChangeArrowheads="1"/>
            </p:cNvSpPr>
            <p:nvPr/>
          </p:nvSpPr>
          <p:spPr bwMode="auto">
            <a:xfrm>
              <a:off x="3754" y="1094"/>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ALUOp</a:t>
              </a:r>
              <a:endParaRPr lang="en-US" altLang="en-US" sz="923" dirty="0">
                <a:solidFill>
                  <a:srgbClr val="FF0000"/>
                </a:solidFill>
              </a:endParaRPr>
            </a:p>
          </p:txBody>
        </p:sp>
        <p:sp>
          <p:nvSpPr>
            <p:cNvPr id="35893" name="Rectangle 27"/>
            <p:cNvSpPr>
              <a:spLocks noChangeArrowheads="1"/>
            </p:cNvSpPr>
            <p:nvPr/>
          </p:nvSpPr>
          <p:spPr bwMode="auto">
            <a:xfrm>
              <a:off x="3466" y="158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894" name="Line 28"/>
            <p:cNvSpPr>
              <a:spLocks noChangeShapeType="1"/>
            </p:cNvSpPr>
            <p:nvPr/>
          </p:nvSpPr>
          <p:spPr bwMode="auto">
            <a:xfrm flipH="1">
              <a:off x="3494" y="170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95" name="Line 29"/>
            <p:cNvSpPr>
              <a:spLocks noChangeShapeType="1"/>
            </p:cNvSpPr>
            <p:nvPr/>
          </p:nvSpPr>
          <p:spPr bwMode="auto">
            <a:xfrm flipV="1">
              <a:off x="3178" y="2044"/>
              <a:ext cx="403" cy="1"/>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96" name="Line 30"/>
            <p:cNvSpPr>
              <a:spLocks noChangeShapeType="1"/>
            </p:cNvSpPr>
            <p:nvPr/>
          </p:nvSpPr>
          <p:spPr bwMode="auto">
            <a:xfrm flipV="1">
              <a:off x="3696" y="2187"/>
              <a:ext cx="144"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97" name="Freeform 31"/>
            <p:cNvSpPr>
              <a:spLocks/>
            </p:cNvSpPr>
            <p:nvPr/>
          </p:nvSpPr>
          <p:spPr bwMode="auto">
            <a:xfrm flipV="1">
              <a:off x="2083" y="1382"/>
              <a:ext cx="373" cy="42"/>
            </a:xfrm>
            <a:custGeom>
              <a:avLst/>
              <a:gdLst>
                <a:gd name="T0" fmla="*/ 0 w 374"/>
                <a:gd name="T1" fmla="*/ 0 h 87"/>
                <a:gd name="T2" fmla="*/ 0 w 374"/>
                <a:gd name="T3" fmla="*/ 87 h 87"/>
                <a:gd name="T4" fmla="*/ 11907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898" name="Text Box 32"/>
            <p:cNvSpPr txBox="1">
              <a:spLocks noChangeArrowheads="1"/>
            </p:cNvSpPr>
            <p:nvPr/>
          </p:nvSpPr>
          <p:spPr bwMode="auto">
            <a:xfrm>
              <a:off x="2486" y="1556"/>
              <a:ext cx="692" cy="806"/>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108" b="1"/>
            </a:p>
            <a:p>
              <a:pPr algn="ctr" eaLnBrk="1" hangingPunct="1"/>
              <a:endParaRPr lang="en-US" altLang="en-US" sz="1108" b="1"/>
            </a:p>
            <a:p>
              <a:pPr algn="ctr" eaLnBrk="1" hangingPunct="1"/>
              <a:r>
                <a:rPr lang="en-US" altLang="en-US" sz="1108" b="1"/>
                <a:t>Registers</a:t>
              </a:r>
            </a:p>
          </p:txBody>
        </p:sp>
        <p:sp>
          <p:nvSpPr>
            <p:cNvPr id="35899" name="Rectangle 33"/>
            <p:cNvSpPr>
              <a:spLocks noChangeArrowheads="1"/>
            </p:cNvSpPr>
            <p:nvPr/>
          </p:nvSpPr>
          <p:spPr bwMode="auto">
            <a:xfrm>
              <a:off x="2486" y="1671"/>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35900" name="Rectangle 34"/>
            <p:cNvSpPr>
              <a:spLocks noChangeArrowheads="1"/>
            </p:cNvSpPr>
            <p:nvPr/>
          </p:nvSpPr>
          <p:spPr bwMode="auto">
            <a:xfrm>
              <a:off x="2515" y="1929"/>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35901" name="Rectangle 35"/>
            <p:cNvSpPr>
              <a:spLocks noChangeArrowheads="1"/>
            </p:cNvSpPr>
            <p:nvPr/>
          </p:nvSpPr>
          <p:spPr bwMode="auto">
            <a:xfrm>
              <a:off x="2890" y="1670"/>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35902" name="Line 36"/>
            <p:cNvSpPr>
              <a:spLocks noChangeShapeType="1"/>
            </p:cNvSpPr>
            <p:nvPr/>
          </p:nvSpPr>
          <p:spPr bwMode="auto">
            <a:xfrm flipV="1">
              <a:off x="2806" y="2368"/>
              <a:ext cx="0" cy="8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3" name="Rectangle 37"/>
            <p:cNvSpPr>
              <a:spLocks noChangeArrowheads="1"/>
            </p:cNvSpPr>
            <p:nvPr/>
          </p:nvSpPr>
          <p:spPr bwMode="auto">
            <a:xfrm>
              <a:off x="2694" y="2455"/>
              <a:ext cx="22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Reg</a:t>
              </a:r>
              <a:endParaRPr lang="en-US" altLang="en-US" sz="923" dirty="0">
                <a:solidFill>
                  <a:srgbClr val="FF0000"/>
                </a:solidFill>
              </a:endParaRPr>
            </a:p>
            <a:p>
              <a:pPr algn="ctr"/>
              <a:r>
                <a:rPr lang="en-US" altLang="en-US" sz="923" dirty="0" err="1">
                  <a:solidFill>
                    <a:srgbClr val="FF0000"/>
                  </a:solidFill>
                </a:rPr>
                <a:t>Wr</a:t>
              </a:r>
              <a:endParaRPr lang="en-US" altLang="en-US" sz="923" dirty="0">
                <a:solidFill>
                  <a:srgbClr val="FF0000"/>
                </a:solidFill>
              </a:endParaRPr>
            </a:p>
          </p:txBody>
        </p:sp>
        <p:sp>
          <p:nvSpPr>
            <p:cNvPr id="35904" name="Rectangle 38"/>
            <p:cNvSpPr>
              <a:spLocks noChangeArrowheads="1"/>
            </p:cNvSpPr>
            <p:nvPr/>
          </p:nvSpPr>
          <p:spPr bwMode="auto">
            <a:xfrm>
              <a:off x="2890" y="1987"/>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35905" name="Line 39"/>
            <p:cNvSpPr>
              <a:spLocks noChangeShapeType="1"/>
            </p:cNvSpPr>
            <p:nvPr/>
          </p:nvSpPr>
          <p:spPr bwMode="auto">
            <a:xfrm>
              <a:off x="2083" y="1728"/>
              <a:ext cx="40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6" name="Line 40"/>
            <p:cNvSpPr>
              <a:spLocks noChangeShapeType="1"/>
            </p:cNvSpPr>
            <p:nvPr/>
          </p:nvSpPr>
          <p:spPr bwMode="auto">
            <a:xfrm flipV="1">
              <a:off x="2083" y="2015"/>
              <a:ext cx="402"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7" name="Line 41"/>
            <p:cNvSpPr>
              <a:spLocks noChangeShapeType="1"/>
            </p:cNvSpPr>
            <p:nvPr/>
          </p:nvSpPr>
          <p:spPr bwMode="auto">
            <a:xfrm>
              <a:off x="2399" y="2209"/>
              <a:ext cx="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8" name="Rectangle 42"/>
            <p:cNvSpPr>
              <a:spLocks noChangeArrowheads="1"/>
            </p:cNvSpPr>
            <p:nvPr/>
          </p:nvSpPr>
          <p:spPr bwMode="auto">
            <a:xfrm>
              <a:off x="2515" y="2149"/>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35909" name="Line 43"/>
            <p:cNvSpPr>
              <a:spLocks noChangeShapeType="1"/>
            </p:cNvSpPr>
            <p:nvPr/>
          </p:nvSpPr>
          <p:spPr bwMode="auto">
            <a:xfrm flipH="1">
              <a:off x="2371" y="1699"/>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10" name="Rectangle 44"/>
            <p:cNvSpPr>
              <a:spLocks noChangeArrowheads="1"/>
            </p:cNvSpPr>
            <p:nvPr/>
          </p:nvSpPr>
          <p:spPr bwMode="auto">
            <a:xfrm>
              <a:off x="2342" y="1613"/>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5911" name="Rectangle 45"/>
            <p:cNvSpPr>
              <a:spLocks noChangeArrowheads="1"/>
            </p:cNvSpPr>
            <p:nvPr/>
          </p:nvSpPr>
          <p:spPr bwMode="auto">
            <a:xfrm>
              <a:off x="2890" y="2218"/>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sp>
          <p:nvSpPr>
            <p:cNvPr id="35912" name="Rectangle 46"/>
            <p:cNvSpPr>
              <a:spLocks noChangeArrowheads="1"/>
            </p:cNvSpPr>
            <p:nvPr/>
          </p:nvSpPr>
          <p:spPr bwMode="auto">
            <a:xfrm>
              <a:off x="1940" y="1787"/>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913" name="Rectangle 47"/>
            <p:cNvSpPr>
              <a:spLocks noChangeArrowheads="1"/>
            </p:cNvSpPr>
            <p:nvPr/>
          </p:nvSpPr>
          <p:spPr bwMode="auto">
            <a:xfrm>
              <a:off x="1219" y="1556"/>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14" name="Text Box 48"/>
            <p:cNvSpPr txBox="1">
              <a:spLocks noChangeArrowheads="1"/>
            </p:cNvSpPr>
            <p:nvPr/>
          </p:nvSpPr>
          <p:spPr bwMode="auto">
            <a:xfrm>
              <a:off x="1276" y="201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35915" name="Line 49"/>
            <p:cNvSpPr>
              <a:spLocks noChangeShapeType="1"/>
            </p:cNvSpPr>
            <p:nvPr/>
          </p:nvSpPr>
          <p:spPr bwMode="auto">
            <a:xfrm>
              <a:off x="844" y="2102"/>
              <a:ext cx="375" cy="1"/>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916" name="Text Box 50"/>
            <p:cNvSpPr txBox="1">
              <a:spLocks noChangeArrowheads="1"/>
            </p:cNvSpPr>
            <p:nvPr/>
          </p:nvSpPr>
          <p:spPr bwMode="auto">
            <a:xfrm>
              <a:off x="1334" y="1844"/>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35917" name="Text Box 51"/>
            <p:cNvSpPr txBox="1">
              <a:spLocks noChangeArrowheads="1"/>
            </p:cNvSpPr>
            <p:nvPr/>
          </p:nvSpPr>
          <p:spPr bwMode="auto">
            <a:xfrm>
              <a:off x="1305" y="1556"/>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35918" name="Line 52"/>
            <p:cNvSpPr>
              <a:spLocks noChangeShapeType="1"/>
            </p:cNvSpPr>
            <p:nvPr/>
          </p:nvSpPr>
          <p:spPr bwMode="auto">
            <a:xfrm>
              <a:off x="1910" y="1930"/>
              <a:ext cx="173"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5919" name="Line 53"/>
            <p:cNvSpPr>
              <a:spLocks noChangeShapeType="1"/>
            </p:cNvSpPr>
            <p:nvPr/>
          </p:nvSpPr>
          <p:spPr bwMode="auto">
            <a:xfrm flipH="1">
              <a:off x="1968" y="1902"/>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20" name="Rectangle 54"/>
            <p:cNvSpPr>
              <a:spLocks noChangeArrowheads="1"/>
            </p:cNvSpPr>
            <p:nvPr/>
          </p:nvSpPr>
          <p:spPr bwMode="auto">
            <a:xfrm>
              <a:off x="1017" y="195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921" name="Line 55"/>
            <p:cNvSpPr>
              <a:spLocks noChangeShapeType="1"/>
            </p:cNvSpPr>
            <p:nvPr/>
          </p:nvSpPr>
          <p:spPr bwMode="auto">
            <a:xfrm flipH="1">
              <a:off x="1045" y="207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22" name="Rectangle 56"/>
            <p:cNvSpPr>
              <a:spLocks noChangeArrowheads="1"/>
            </p:cNvSpPr>
            <p:nvPr/>
          </p:nvSpPr>
          <p:spPr bwMode="auto">
            <a:xfrm>
              <a:off x="557" y="155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5923" name="Line 57"/>
            <p:cNvSpPr>
              <a:spLocks noChangeShapeType="1"/>
            </p:cNvSpPr>
            <p:nvPr/>
          </p:nvSpPr>
          <p:spPr bwMode="auto">
            <a:xfrm flipH="1">
              <a:off x="499" y="1612"/>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5924" name="Group 58"/>
            <p:cNvGrpSpPr>
              <a:grpSpLocks/>
            </p:cNvGrpSpPr>
            <p:nvPr/>
          </p:nvGrpSpPr>
          <p:grpSpPr bwMode="auto">
            <a:xfrm>
              <a:off x="729" y="1843"/>
              <a:ext cx="116" cy="519"/>
              <a:chOff x="2572" y="3082"/>
              <a:chExt cx="116" cy="519"/>
            </a:xfrm>
          </p:grpSpPr>
          <p:sp>
            <p:nvSpPr>
              <p:cNvPr id="35963" name="Text Box 59"/>
              <p:cNvSpPr txBox="1">
                <a:spLocks noChangeArrowheads="1"/>
              </p:cNvSpPr>
              <p:nvPr/>
            </p:nvSpPr>
            <p:spPr bwMode="auto">
              <a:xfrm rot="-5400000">
                <a:off x="2413" y="3327"/>
                <a:ext cx="433"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35964" name="Text Box 60"/>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t>00</a:t>
                </a:r>
              </a:p>
            </p:txBody>
          </p:sp>
        </p:grpSp>
        <p:sp>
          <p:nvSpPr>
            <p:cNvPr id="35925" name="Line 61"/>
            <p:cNvSpPr>
              <a:spLocks noChangeShapeType="1"/>
            </p:cNvSpPr>
            <p:nvPr/>
          </p:nvSpPr>
          <p:spPr bwMode="auto">
            <a:xfrm flipV="1">
              <a:off x="931" y="1641"/>
              <a:ext cx="0" cy="461"/>
            </a:xfrm>
            <a:prstGeom prst="line">
              <a:avLst/>
            </a:prstGeom>
            <a:noFill/>
            <a:ln w="57150">
              <a:solidFill>
                <a:schemeClr val="tx1"/>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926" name="Rectangle 62"/>
            <p:cNvSpPr>
              <a:spLocks noChangeArrowheads="1"/>
            </p:cNvSpPr>
            <p:nvPr/>
          </p:nvSpPr>
          <p:spPr bwMode="auto">
            <a:xfrm>
              <a:off x="815" y="1411"/>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35927" name="Rectangle 63"/>
            <p:cNvSpPr>
              <a:spLocks noChangeArrowheads="1"/>
            </p:cNvSpPr>
            <p:nvPr/>
          </p:nvSpPr>
          <p:spPr bwMode="auto">
            <a:xfrm>
              <a:off x="961" y="175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5928" name="Line 64"/>
            <p:cNvSpPr>
              <a:spLocks noChangeShapeType="1"/>
            </p:cNvSpPr>
            <p:nvPr/>
          </p:nvSpPr>
          <p:spPr bwMode="auto">
            <a:xfrm flipH="1">
              <a:off x="903" y="1813"/>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29" name="Freeform 65"/>
            <p:cNvSpPr>
              <a:spLocks/>
            </p:cNvSpPr>
            <p:nvPr/>
          </p:nvSpPr>
          <p:spPr bwMode="auto">
            <a:xfrm>
              <a:off x="527" y="1324"/>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30" name="Line 66"/>
            <p:cNvSpPr>
              <a:spLocks noChangeShapeType="1"/>
            </p:cNvSpPr>
            <p:nvPr/>
          </p:nvSpPr>
          <p:spPr bwMode="auto">
            <a:xfrm flipH="1">
              <a:off x="2083" y="1379"/>
              <a:ext cx="0" cy="89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1" name="Rectangle 67"/>
            <p:cNvSpPr>
              <a:spLocks noChangeArrowheads="1"/>
            </p:cNvSpPr>
            <p:nvPr/>
          </p:nvSpPr>
          <p:spPr bwMode="auto">
            <a:xfrm>
              <a:off x="2198" y="1613"/>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35932" name="Line 68"/>
            <p:cNvSpPr>
              <a:spLocks noChangeShapeType="1"/>
            </p:cNvSpPr>
            <p:nvPr/>
          </p:nvSpPr>
          <p:spPr bwMode="auto">
            <a:xfrm flipH="1">
              <a:off x="2371" y="1987"/>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3" name="Rectangle 69"/>
            <p:cNvSpPr>
              <a:spLocks noChangeArrowheads="1"/>
            </p:cNvSpPr>
            <p:nvPr/>
          </p:nvSpPr>
          <p:spPr bwMode="auto">
            <a:xfrm>
              <a:off x="2342" y="1901"/>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5934" name="Rectangle 70"/>
            <p:cNvSpPr>
              <a:spLocks noChangeArrowheads="1"/>
            </p:cNvSpPr>
            <p:nvPr/>
          </p:nvSpPr>
          <p:spPr bwMode="auto">
            <a:xfrm>
              <a:off x="2140" y="2152"/>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Rd</a:t>
              </a:r>
            </a:p>
          </p:txBody>
        </p:sp>
        <p:sp>
          <p:nvSpPr>
            <p:cNvPr id="35936" name="Line 74"/>
            <p:cNvSpPr>
              <a:spLocks noChangeShapeType="1"/>
            </p:cNvSpPr>
            <p:nvPr/>
          </p:nvSpPr>
          <p:spPr bwMode="auto">
            <a:xfrm flipH="1">
              <a:off x="2252" y="135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7" name="Line 75"/>
            <p:cNvSpPr>
              <a:spLocks noChangeShapeType="1"/>
            </p:cNvSpPr>
            <p:nvPr/>
          </p:nvSpPr>
          <p:spPr bwMode="auto">
            <a:xfrm>
              <a:off x="2804" y="1151"/>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38" name="Rectangle 76"/>
            <p:cNvSpPr>
              <a:spLocks noChangeArrowheads="1"/>
            </p:cNvSpPr>
            <p:nvPr/>
          </p:nvSpPr>
          <p:spPr bwMode="auto">
            <a:xfrm>
              <a:off x="2679" y="1055"/>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ExtOp</a:t>
              </a:r>
              <a:endParaRPr lang="en-US" altLang="en-US" sz="923" dirty="0">
                <a:solidFill>
                  <a:srgbClr val="FF0000"/>
                </a:solidFill>
              </a:endParaRPr>
            </a:p>
          </p:txBody>
        </p:sp>
        <p:sp>
          <p:nvSpPr>
            <p:cNvPr id="35939" name="Rectangle 77"/>
            <p:cNvSpPr>
              <a:spLocks noChangeArrowheads="1"/>
            </p:cNvSpPr>
            <p:nvPr/>
          </p:nvSpPr>
          <p:spPr bwMode="auto">
            <a:xfrm>
              <a:off x="2169" y="1267"/>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Imm16</a:t>
              </a:r>
            </a:p>
          </p:txBody>
        </p:sp>
        <p:sp>
          <p:nvSpPr>
            <p:cNvPr id="35940" name="Rectangle 78"/>
            <p:cNvSpPr>
              <a:spLocks noChangeArrowheads="1"/>
            </p:cNvSpPr>
            <p:nvPr/>
          </p:nvSpPr>
          <p:spPr bwMode="auto">
            <a:xfrm>
              <a:off x="2198" y="1900"/>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grpSp>
          <p:nvGrpSpPr>
            <p:cNvPr id="35941" name="Group 79"/>
            <p:cNvGrpSpPr>
              <a:grpSpLocks/>
            </p:cNvGrpSpPr>
            <p:nvPr/>
          </p:nvGrpSpPr>
          <p:grpSpPr bwMode="auto">
            <a:xfrm>
              <a:off x="2283" y="2073"/>
              <a:ext cx="116" cy="261"/>
              <a:chOff x="2514" y="1642"/>
              <a:chExt cx="116" cy="261"/>
            </a:xfrm>
          </p:grpSpPr>
          <p:sp>
            <p:nvSpPr>
              <p:cNvPr id="35957"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58"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5959"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5960" name="Rectangle 83"/>
              <p:cNvSpPr>
                <a:spLocks noChangeArrowheads="1"/>
              </p:cNvSpPr>
              <p:nvPr/>
            </p:nvSpPr>
            <p:spPr bwMode="auto">
              <a:xfrm flipH="1">
                <a:off x="2514" y="1774"/>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5942" name="Line 84"/>
            <p:cNvSpPr>
              <a:spLocks noChangeShapeType="1"/>
            </p:cNvSpPr>
            <p:nvPr/>
          </p:nvSpPr>
          <p:spPr bwMode="auto">
            <a:xfrm flipH="1">
              <a:off x="2169" y="2238"/>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43" name="Freeform 86"/>
            <p:cNvSpPr>
              <a:spLocks/>
            </p:cNvSpPr>
            <p:nvPr/>
          </p:nvSpPr>
          <p:spPr bwMode="auto">
            <a:xfrm>
              <a:off x="2197" y="2015"/>
              <a:ext cx="87" cy="116"/>
            </a:xfrm>
            <a:custGeom>
              <a:avLst/>
              <a:gdLst>
                <a:gd name="T0" fmla="*/ 0 w 87"/>
                <a:gd name="T1" fmla="*/ 0 h 87"/>
                <a:gd name="T2" fmla="*/ 0 w 87"/>
                <a:gd name="T3" fmla="*/ 873 h 87"/>
                <a:gd name="T4" fmla="*/ 87 w 87"/>
                <a:gd name="T5" fmla="*/ 873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44" name="Line 87"/>
            <p:cNvSpPr>
              <a:spLocks noChangeShapeType="1"/>
            </p:cNvSpPr>
            <p:nvPr/>
          </p:nvSpPr>
          <p:spPr bwMode="auto">
            <a:xfrm flipV="1">
              <a:off x="2341" y="2334"/>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45" name="Rectangle 88"/>
            <p:cNvSpPr>
              <a:spLocks noChangeArrowheads="1"/>
            </p:cNvSpPr>
            <p:nvPr/>
          </p:nvSpPr>
          <p:spPr bwMode="auto">
            <a:xfrm>
              <a:off x="2145" y="2411"/>
              <a:ext cx="398"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RegDst</a:t>
              </a:r>
            </a:p>
          </p:txBody>
        </p:sp>
        <p:sp>
          <p:nvSpPr>
            <p:cNvPr id="35946" name="Rectangle 89"/>
            <p:cNvSpPr>
              <a:spLocks noChangeArrowheads="1"/>
            </p:cNvSpPr>
            <p:nvPr/>
          </p:nvSpPr>
          <p:spPr bwMode="auto">
            <a:xfrm>
              <a:off x="3495" y="1267"/>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ALUSrc</a:t>
              </a:r>
            </a:p>
          </p:txBody>
        </p:sp>
        <p:grpSp>
          <p:nvGrpSpPr>
            <p:cNvPr id="35947" name="Group 90"/>
            <p:cNvGrpSpPr>
              <a:grpSpLocks/>
            </p:cNvGrpSpPr>
            <p:nvPr/>
          </p:nvGrpSpPr>
          <p:grpSpPr bwMode="auto">
            <a:xfrm>
              <a:off x="3579" y="1986"/>
              <a:ext cx="117" cy="373"/>
              <a:chOff x="2513" y="1642"/>
              <a:chExt cx="117" cy="373"/>
            </a:xfrm>
          </p:grpSpPr>
          <p:sp>
            <p:nvSpPr>
              <p:cNvPr id="35953" name="AutoShape 91"/>
              <p:cNvSpPr>
                <a:spLocks noChangeArrowheads="1"/>
              </p:cNvSpPr>
              <p:nvPr/>
            </p:nvSpPr>
            <p:spPr bwMode="auto">
              <a:xfrm rot="-5400000">
                <a:off x="2386" y="1771"/>
                <a:ext cx="37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54" name="Rectangle 92"/>
              <p:cNvSpPr>
                <a:spLocks noChangeArrowheads="1"/>
              </p:cNvSpPr>
              <p:nvPr/>
            </p:nvSpPr>
            <p:spPr bwMode="auto">
              <a:xfrm flipH="1">
                <a:off x="2515" y="1642"/>
                <a:ext cx="1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5955" name="Rectangle 93"/>
              <p:cNvSpPr>
                <a:spLocks noChangeArrowheads="1"/>
              </p:cNvSpPr>
              <p:nvPr/>
            </p:nvSpPr>
            <p:spPr bwMode="auto">
              <a:xfrm flipH="1">
                <a:off x="2515" y="1655"/>
                <a:ext cx="115"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5956" name="Rectangle 94"/>
              <p:cNvSpPr>
                <a:spLocks noChangeArrowheads="1"/>
              </p:cNvSpPr>
              <p:nvPr/>
            </p:nvSpPr>
            <p:spPr bwMode="auto">
              <a:xfrm flipH="1">
                <a:off x="2513" y="1894"/>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5948" name="Line 95"/>
            <p:cNvSpPr>
              <a:spLocks noChangeShapeType="1"/>
            </p:cNvSpPr>
            <p:nvPr/>
          </p:nvSpPr>
          <p:spPr bwMode="auto">
            <a:xfrm flipV="1">
              <a:off x="3178" y="1728"/>
              <a:ext cx="662"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949" name="Line 96"/>
            <p:cNvSpPr>
              <a:spLocks noChangeShapeType="1"/>
            </p:cNvSpPr>
            <p:nvPr/>
          </p:nvSpPr>
          <p:spPr bwMode="auto">
            <a:xfrm flipH="1">
              <a:off x="3265" y="135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50" name="Rectangle 97"/>
            <p:cNvSpPr>
              <a:spLocks noChangeArrowheads="1"/>
            </p:cNvSpPr>
            <p:nvPr/>
          </p:nvSpPr>
          <p:spPr bwMode="auto">
            <a:xfrm>
              <a:off x="3237" y="123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951" name="Freeform 98"/>
            <p:cNvSpPr>
              <a:spLocks/>
            </p:cNvSpPr>
            <p:nvPr/>
          </p:nvSpPr>
          <p:spPr bwMode="auto">
            <a:xfrm>
              <a:off x="2083" y="2211"/>
              <a:ext cx="200" cy="57"/>
            </a:xfrm>
            <a:custGeom>
              <a:avLst/>
              <a:gdLst>
                <a:gd name="T0" fmla="*/ 0 w 374"/>
                <a:gd name="T1" fmla="*/ 0 h 87"/>
                <a:gd name="T2" fmla="*/ 0 w 374"/>
                <a:gd name="T3" fmla="*/ 3 h 87"/>
                <a:gd name="T4" fmla="*/ 3 w 374"/>
                <a:gd name="T5" fmla="*/ 3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52" name="Line 99"/>
            <p:cNvSpPr>
              <a:spLocks noChangeShapeType="1"/>
            </p:cNvSpPr>
            <p:nvPr/>
          </p:nvSpPr>
          <p:spPr bwMode="auto">
            <a:xfrm flipH="1">
              <a:off x="3637" y="1411"/>
              <a:ext cx="1" cy="57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1" name="Group 100"/>
          <p:cNvGrpSpPr>
            <a:grpSpLocks/>
          </p:cNvGrpSpPr>
          <p:nvPr/>
        </p:nvGrpSpPr>
        <p:grpSpPr bwMode="auto">
          <a:xfrm>
            <a:off x="6639559" y="1978798"/>
            <a:ext cx="584200" cy="759069"/>
            <a:chOff x="4363" y="1094"/>
            <a:chExt cx="398" cy="518"/>
          </a:xfrm>
        </p:grpSpPr>
        <p:sp>
          <p:nvSpPr>
            <p:cNvPr id="35885" name="Rectangle 101"/>
            <p:cNvSpPr>
              <a:spLocks noChangeArrowheads="1"/>
            </p:cNvSpPr>
            <p:nvPr/>
          </p:nvSpPr>
          <p:spPr bwMode="auto">
            <a:xfrm>
              <a:off x="4363" y="109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dirty="0" err="1">
                  <a:solidFill>
                    <a:srgbClr val="FF0000"/>
                  </a:solidFill>
                </a:rPr>
                <a:t>MemRd</a:t>
              </a:r>
              <a:endParaRPr lang="en-US" altLang="en-US" sz="923" dirty="0">
                <a:solidFill>
                  <a:srgbClr val="FF0000"/>
                </a:solidFill>
              </a:endParaRPr>
            </a:p>
          </p:txBody>
        </p:sp>
        <p:sp>
          <p:nvSpPr>
            <p:cNvPr id="35886" name="Line 102"/>
            <p:cNvSpPr>
              <a:spLocks noChangeShapeType="1"/>
            </p:cNvSpPr>
            <p:nvPr/>
          </p:nvSpPr>
          <p:spPr bwMode="auto">
            <a:xfrm>
              <a:off x="4559" y="1238"/>
              <a:ext cx="0" cy="3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2" name="Group 103"/>
          <p:cNvGrpSpPr>
            <a:grpSpLocks/>
          </p:cNvGrpSpPr>
          <p:nvPr/>
        </p:nvGrpSpPr>
        <p:grpSpPr bwMode="auto">
          <a:xfrm>
            <a:off x="7358694" y="1978798"/>
            <a:ext cx="582613" cy="759069"/>
            <a:chOff x="4853" y="1094"/>
            <a:chExt cx="398" cy="518"/>
          </a:xfrm>
        </p:grpSpPr>
        <p:sp>
          <p:nvSpPr>
            <p:cNvPr id="35883" name="Rectangle 104"/>
            <p:cNvSpPr>
              <a:spLocks noChangeArrowheads="1"/>
            </p:cNvSpPr>
            <p:nvPr/>
          </p:nvSpPr>
          <p:spPr bwMode="auto">
            <a:xfrm>
              <a:off x="4853" y="109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dirty="0" err="1">
                  <a:solidFill>
                    <a:srgbClr val="FF0000"/>
                  </a:solidFill>
                </a:rPr>
                <a:t>MemWr</a:t>
              </a:r>
              <a:endParaRPr lang="en-US" altLang="en-US" sz="923" dirty="0">
                <a:solidFill>
                  <a:srgbClr val="FF0000"/>
                </a:solidFill>
              </a:endParaRPr>
            </a:p>
          </p:txBody>
        </p:sp>
        <p:sp>
          <p:nvSpPr>
            <p:cNvPr id="35884" name="Line 105"/>
            <p:cNvSpPr>
              <a:spLocks noChangeShapeType="1"/>
            </p:cNvSpPr>
            <p:nvPr/>
          </p:nvSpPr>
          <p:spPr bwMode="auto">
            <a:xfrm>
              <a:off x="5049" y="1238"/>
              <a:ext cx="0" cy="3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3" name="Group 106"/>
          <p:cNvGrpSpPr>
            <a:grpSpLocks/>
          </p:cNvGrpSpPr>
          <p:nvPr/>
        </p:nvGrpSpPr>
        <p:grpSpPr bwMode="auto">
          <a:xfrm>
            <a:off x="4691696" y="2359799"/>
            <a:ext cx="3840163" cy="1814146"/>
            <a:chOff x="3033" y="1354"/>
            <a:chExt cx="2621" cy="1238"/>
          </a:xfrm>
        </p:grpSpPr>
        <p:grpSp>
          <p:nvGrpSpPr>
            <p:cNvPr id="35866" name="Group 107"/>
            <p:cNvGrpSpPr>
              <a:grpSpLocks/>
            </p:cNvGrpSpPr>
            <p:nvPr/>
          </p:nvGrpSpPr>
          <p:grpSpPr bwMode="auto">
            <a:xfrm>
              <a:off x="5539" y="1816"/>
              <a:ext cx="114" cy="182"/>
              <a:chOff x="4244" y="2392"/>
              <a:chExt cx="114" cy="182"/>
            </a:xfrm>
          </p:grpSpPr>
          <p:sp>
            <p:nvSpPr>
              <p:cNvPr id="35881" name="Rectangle 108"/>
              <p:cNvSpPr>
                <a:spLocks noChangeArrowheads="1"/>
              </p:cNvSpPr>
              <p:nvPr/>
            </p:nvSpPr>
            <p:spPr bwMode="auto">
              <a:xfrm>
                <a:off x="4244" y="239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882" name="Line 109"/>
              <p:cNvSpPr>
                <a:spLocks noChangeShapeType="1"/>
              </p:cNvSpPr>
              <p:nvPr/>
            </p:nvSpPr>
            <p:spPr bwMode="auto">
              <a:xfrm flipH="1">
                <a:off x="4286" y="2497"/>
                <a:ext cx="29" cy="7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5867" name="Group 110"/>
            <p:cNvGrpSpPr>
              <a:grpSpLocks/>
            </p:cNvGrpSpPr>
            <p:nvPr/>
          </p:nvGrpSpPr>
          <p:grpSpPr bwMode="auto">
            <a:xfrm>
              <a:off x="3033" y="1354"/>
              <a:ext cx="2621" cy="1238"/>
              <a:chOff x="3033" y="1354"/>
              <a:chExt cx="2621" cy="1238"/>
            </a:xfrm>
          </p:grpSpPr>
          <p:sp>
            <p:nvSpPr>
              <p:cNvPr id="35868" name="Rectangle 111"/>
              <p:cNvSpPr>
                <a:spLocks noChangeArrowheads="1"/>
              </p:cNvSpPr>
              <p:nvPr/>
            </p:nvSpPr>
            <p:spPr bwMode="auto">
              <a:xfrm>
                <a:off x="4588" y="1354"/>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t>ALU result</a:t>
                </a:r>
              </a:p>
            </p:txBody>
          </p:sp>
          <p:grpSp>
            <p:nvGrpSpPr>
              <p:cNvPr id="35869" name="Group 112"/>
              <p:cNvGrpSpPr>
                <a:grpSpLocks/>
              </p:cNvGrpSpPr>
              <p:nvPr/>
            </p:nvGrpSpPr>
            <p:grpSpPr bwMode="auto">
              <a:xfrm>
                <a:off x="3033" y="1498"/>
                <a:ext cx="2621" cy="1094"/>
                <a:chOff x="3033" y="1498"/>
                <a:chExt cx="2621" cy="1094"/>
              </a:xfrm>
            </p:grpSpPr>
            <p:sp>
              <p:nvSpPr>
                <p:cNvPr id="35870" name="Line 113"/>
                <p:cNvSpPr>
                  <a:spLocks noChangeShapeType="1"/>
                </p:cNvSpPr>
                <p:nvPr/>
              </p:nvSpPr>
              <p:spPr bwMode="auto">
                <a:xfrm>
                  <a:off x="5164" y="2102"/>
                  <a:ext cx="259" cy="0"/>
                </a:xfrm>
                <a:prstGeom prst="line">
                  <a:avLst/>
                </a:prstGeom>
                <a:noFill/>
                <a:ln w="57150">
                  <a:solidFill>
                    <a:srgbClr val="0000FF"/>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5871" name="Group 114"/>
                <p:cNvGrpSpPr>
                  <a:grpSpLocks/>
                </p:cNvGrpSpPr>
                <p:nvPr/>
              </p:nvGrpSpPr>
              <p:grpSpPr bwMode="auto">
                <a:xfrm>
                  <a:off x="5194" y="1958"/>
                  <a:ext cx="114" cy="185"/>
                  <a:chOff x="5281" y="2534"/>
                  <a:chExt cx="114" cy="185"/>
                </a:xfrm>
              </p:grpSpPr>
              <p:sp>
                <p:nvSpPr>
                  <p:cNvPr id="35879" name="Line 115"/>
                  <p:cNvSpPr>
                    <a:spLocks noChangeShapeType="1"/>
                  </p:cNvSpPr>
                  <p:nvPr/>
                </p:nvSpPr>
                <p:spPr bwMode="auto">
                  <a:xfrm flipH="1">
                    <a:off x="5315" y="2632"/>
                    <a:ext cx="35" cy="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80" name="Rectangle 116"/>
                  <p:cNvSpPr>
                    <a:spLocks noChangeArrowheads="1"/>
                  </p:cNvSpPr>
                  <p:nvPr/>
                </p:nvSpPr>
                <p:spPr bwMode="auto">
                  <a:xfrm>
                    <a:off x="5281" y="253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dirty="0"/>
                      <a:t> 32</a:t>
                    </a:r>
                  </a:p>
                </p:txBody>
              </p:sp>
            </p:grpSp>
            <p:grpSp>
              <p:nvGrpSpPr>
                <p:cNvPr id="35872" name="Group 117"/>
                <p:cNvGrpSpPr>
                  <a:grpSpLocks/>
                </p:cNvGrpSpPr>
                <p:nvPr/>
              </p:nvGrpSpPr>
              <p:grpSpPr bwMode="auto">
                <a:xfrm>
                  <a:off x="5423" y="1757"/>
                  <a:ext cx="116" cy="403"/>
                  <a:chOff x="2514" y="1642"/>
                  <a:chExt cx="116" cy="403"/>
                </a:xfrm>
              </p:grpSpPr>
              <p:sp>
                <p:nvSpPr>
                  <p:cNvPr id="35875" name="AutoShape 118"/>
                  <p:cNvSpPr>
                    <a:spLocks noChangeArrowheads="1"/>
                  </p:cNvSpPr>
                  <p:nvPr/>
                </p:nvSpPr>
                <p:spPr bwMode="auto">
                  <a:xfrm rot="-5400000">
                    <a:off x="2371" y="1786"/>
                    <a:ext cx="40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876"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5877" name="Rectangle 120"/>
                  <p:cNvSpPr>
                    <a:spLocks noChangeArrowheads="1"/>
                  </p:cNvSpPr>
                  <p:nvPr/>
                </p:nvSpPr>
                <p:spPr bwMode="auto">
                  <a:xfrm flipH="1">
                    <a:off x="2515" y="1660"/>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5878"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5873" name="Freeform 122"/>
                <p:cNvSpPr>
                  <a:spLocks/>
                </p:cNvSpPr>
                <p:nvPr/>
              </p:nvSpPr>
              <p:spPr bwMode="auto">
                <a:xfrm>
                  <a:off x="4301" y="1498"/>
                  <a:ext cx="1123" cy="461"/>
                </a:xfrm>
                <a:custGeom>
                  <a:avLst/>
                  <a:gdLst>
                    <a:gd name="T0" fmla="*/ 0 w 1123"/>
                    <a:gd name="T1" fmla="*/ 466 h 460"/>
                    <a:gd name="T2" fmla="*/ 0 w 1123"/>
                    <a:gd name="T3" fmla="*/ 0 h 460"/>
                    <a:gd name="T4" fmla="*/ 950 w 1123"/>
                    <a:gd name="T5" fmla="*/ 0 h 460"/>
                    <a:gd name="T6" fmla="*/ 950 w 1123"/>
                    <a:gd name="T7" fmla="*/ 322 h 460"/>
                    <a:gd name="T8" fmla="*/ 1123 w 1123"/>
                    <a:gd name="T9" fmla="*/ 322 h 460"/>
                    <a:gd name="T10" fmla="*/ 0 60000 65536"/>
                    <a:gd name="T11" fmla="*/ 0 60000 65536"/>
                    <a:gd name="T12" fmla="*/ 0 60000 65536"/>
                    <a:gd name="T13" fmla="*/ 0 60000 65536"/>
                    <a:gd name="T14" fmla="*/ 0 60000 65536"/>
                    <a:gd name="T15" fmla="*/ 0 w 1123"/>
                    <a:gd name="T16" fmla="*/ 0 h 460"/>
                    <a:gd name="T17" fmla="*/ 1123 w 1123"/>
                    <a:gd name="T18" fmla="*/ 460 h 460"/>
                  </a:gdLst>
                  <a:ahLst/>
                  <a:cxnLst>
                    <a:cxn ang="T10">
                      <a:pos x="T0" y="T1"/>
                    </a:cxn>
                    <a:cxn ang="T11">
                      <a:pos x="T2" y="T3"/>
                    </a:cxn>
                    <a:cxn ang="T12">
                      <a:pos x="T4" y="T5"/>
                    </a:cxn>
                    <a:cxn ang="T13">
                      <a:pos x="T6" y="T7"/>
                    </a:cxn>
                    <a:cxn ang="T14">
                      <a:pos x="T8" y="T9"/>
                    </a:cxn>
                  </a:cxnLst>
                  <a:rect l="T15" t="T16" r="T17" b="T18"/>
                  <a:pathLst>
                    <a:path w="1123" h="460">
                      <a:moveTo>
                        <a:pt x="0" y="460"/>
                      </a:moveTo>
                      <a:lnTo>
                        <a:pt x="0" y="0"/>
                      </a:lnTo>
                      <a:lnTo>
                        <a:pt x="950" y="0"/>
                      </a:lnTo>
                      <a:lnTo>
                        <a:pt x="950" y="316"/>
                      </a:lnTo>
                      <a:lnTo>
                        <a:pt x="1123" y="316"/>
                      </a:lnTo>
                    </a:path>
                  </a:pathLst>
                </a:custGeom>
                <a:noFill/>
                <a:ln w="57150">
                  <a:solidFill>
                    <a:srgbClr val="0000FF"/>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874" name="Freeform 123"/>
                <p:cNvSpPr>
                  <a:spLocks/>
                </p:cNvSpPr>
                <p:nvPr/>
              </p:nvSpPr>
              <p:spPr bwMode="auto">
                <a:xfrm>
                  <a:off x="3033" y="1958"/>
                  <a:ext cx="2621" cy="634"/>
                </a:xfrm>
                <a:custGeom>
                  <a:avLst/>
                  <a:gdLst>
                    <a:gd name="T0" fmla="*/ 2506 w 2621"/>
                    <a:gd name="T1" fmla="*/ 0 h 634"/>
                    <a:gd name="T2" fmla="*/ 2621 w 2621"/>
                    <a:gd name="T3" fmla="*/ 0 h 634"/>
                    <a:gd name="T4" fmla="*/ 2621 w 2621"/>
                    <a:gd name="T5" fmla="*/ 634 h 634"/>
                    <a:gd name="T6" fmla="*/ 0 w 2621"/>
                    <a:gd name="T7" fmla="*/ 634 h 634"/>
                    <a:gd name="T8" fmla="*/ 0 w 2621"/>
                    <a:gd name="T9" fmla="*/ 404 h 634"/>
                    <a:gd name="T10" fmla="*/ 0 60000 65536"/>
                    <a:gd name="T11" fmla="*/ 0 60000 65536"/>
                    <a:gd name="T12" fmla="*/ 0 60000 65536"/>
                    <a:gd name="T13" fmla="*/ 0 60000 65536"/>
                    <a:gd name="T14" fmla="*/ 0 60000 65536"/>
                    <a:gd name="T15" fmla="*/ 0 w 2621"/>
                    <a:gd name="T16" fmla="*/ 0 h 634"/>
                    <a:gd name="T17" fmla="*/ 2621 w 2621"/>
                    <a:gd name="T18" fmla="*/ 634 h 634"/>
                  </a:gdLst>
                  <a:ahLst/>
                  <a:cxnLst>
                    <a:cxn ang="T10">
                      <a:pos x="T0" y="T1"/>
                    </a:cxn>
                    <a:cxn ang="T11">
                      <a:pos x="T2" y="T3"/>
                    </a:cxn>
                    <a:cxn ang="T12">
                      <a:pos x="T4" y="T5"/>
                    </a:cxn>
                    <a:cxn ang="T13">
                      <a:pos x="T6" y="T7"/>
                    </a:cxn>
                    <a:cxn ang="T14">
                      <a:pos x="T8" y="T9"/>
                    </a:cxn>
                  </a:cxnLst>
                  <a:rect l="T15" t="T16" r="T17" b="T18"/>
                  <a:pathLst>
                    <a:path w="2621" h="634">
                      <a:moveTo>
                        <a:pt x="2506" y="0"/>
                      </a:moveTo>
                      <a:lnTo>
                        <a:pt x="2621" y="0"/>
                      </a:lnTo>
                      <a:lnTo>
                        <a:pt x="2621" y="634"/>
                      </a:lnTo>
                      <a:lnTo>
                        <a:pt x="0" y="634"/>
                      </a:lnTo>
                      <a:lnTo>
                        <a:pt x="0" y="404"/>
                      </a:lnTo>
                    </a:path>
                  </a:pathLst>
                </a:custGeom>
                <a:noFill/>
                <a:ln w="57150">
                  <a:solidFill>
                    <a:srgbClr val="0000FF"/>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grpSp>
      <p:grpSp>
        <p:nvGrpSpPr>
          <p:cNvPr id="19" name="Group 124"/>
          <p:cNvGrpSpPr>
            <a:grpSpLocks/>
          </p:cNvGrpSpPr>
          <p:nvPr/>
        </p:nvGrpSpPr>
        <p:grpSpPr bwMode="auto">
          <a:xfrm>
            <a:off x="7950834" y="2274807"/>
            <a:ext cx="647700" cy="675542"/>
            <a:chOff x="5280" y="1296"/>
            <a:chExt cx="403" cy="461"/>
          </a:xfrm>
        </p:grpSpPr>
        <p:sp>
          <p:nvSpPr>
            <p:cNvPr id="35864" name="Line 125"/>
            <p:cNvSpPr>
              <a:spLocks noChangeShapeType="1"/>
            </p:cNvSpPr>
            <p:nvPr/>
          </p:nvSpPr>
          <p:spPr bwMode="auto">
            <a:xfrm>
              <a:off x="5481" y="1440"/>
              <a:ext cx="0" cy="31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65" name="Rectangle 126"/>
            <p:cNvSpPr>
              <a:spLocks noChangeArrowheads="1"/>
            </p:cNvSpPr>
            <p:nvPr/>
          </p:nvSpPr>
          <p:spPr bwMode="auto">
            <a:xfrm>
              <a:off x="5280" y="1296"/>
              <a:ext cx="40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WBdata</a:t>
              </a:r>
              <a:endParaRPr lang="en-US" altLang="en-US" sz="923" dirty="0">
                <a:solidFill>
                  <a:srgbClr val="FF0000"/>
                </a:solidFill>
              </a:endParaRPr>
            </a:p>
          </p:txBody>
        </p:sp>
      </p:grpSp>
      <p:grpSp>
        <p:nvGrpSpPr>
          <p:cNvPr id="35855" name="Group 13"/>
          <p:cNvGrpSpPr>
            <a:grpSpLocks/>
          </p:cNvGrpSpPr>
          <p:nvPr/>
        </p:nvGrpSpPr>
        <p:grpSpPr bwMode="auto">
          <a:xfrm>
            <a:off x="1089659" y="3794412"/>
            <a:ext cx="5969000" cy="728822"/>
            <a:chOff x="842696" y="3603950"/>
            <a:chExt cx="5969389" cy="788547"/>
          </a:xfrm>
        </p:grpSpPr>
        <p:sp>
          <p:nvSpPr>
            <p:cNvPr id="128" name="Freeform 127"/>
            <p:cNvSpPr/>
            <p:nvPr/>
          </p:nvSpPr>
          <p:spPr>
            <a:xfrm>
              <a:off x="1018919" y="3740300"/>
              <a:ext cx="5748713" cy="437590"/>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29" name="Straight Connector 128"/>
            <p:cNvCxnSpPr>
              <a:stCxn id="35963" idx="1"/>
            </p:cNvCxnSpPr>
            <p:nvPr/>
          </p:nvCxnSpPr>
          <p:spPr>
            <a:xfrm>
              <a:off x="1398988" y="3870878"/>
              <a:ext cx="1588" cy="521619"/>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5859" name="TextBox 129"/>
            <p:cNvSpPr txBox="1">
              <a:spLocks noChangeArrowheads="1"/>
            </p:cNvSpPr>
            <p:nvPr/>
          </p:nvSpPr>
          <p:spPr bwMode="auto">
            <a:xfrm>
              <a:off x="842696" y="3959188"/>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sp>
          <p:nvSpPr>
            <p:cNvPr id="131" name="Isosceles Triangle 130"/>
            <p:cNvSpPr/>
            <p:nvPr/>
          </p:nvSpPr>
          <p:spPr>
            <a:xfrm>
              <a:off x="1111000" y="3603950"/>
              <a:ext cx="87319" cy="4597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2" name="Isosceles Triangle 131"/>
            <p:cNvSpPr/>
            <p:nvPr/>
          </p:nvSpPr>
          <p:spPr>
            <a:xfrm>
              <a:off x="6724766" y="3697493"/>
              <a:ext cx="87319" cy="4597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3" name="Isosceles Triangle 132"/>
            <p:cNvSpPr/>
            <p:nvPr/>
          </p:nvSpPr>
          <p:spPr>
            <a:xfrm>
              <a:off x="3770237" y="3603950"/>
              <a:ext cx="87318" cy="4597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34" name="Straight Connector 133"/>
            <p:cNvCxnSpPr/>
            <p:nvPr/>
          </p:nvCxnSpPr>
          <p:spPr>
            <a:xfrm>
              <a:off x="3813102" y="3653100"/>
              <a:ext cx="0" cy="52479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sp>
        <p:nvSpPr>
          <p:cNvPr id="4" name="Freeform 3"/>
          <p:cNvSpPr/>
          <p:nvPr/>
        </p:nvSpPr>
        <p:spPr>
          <a:xfrm>
            <a:off x="4520246" y="2396430"/>
            <a:ext cx="974725" cy="1343758"/>
          </a:xfrm>
          <a:custGeom>
            <a:avLst/>
            <a:gdLst>
              <a:gd name="connsiteX0" fmla="*/ 0 w 974856"/>
              <a:gd name="connsiteY0" fmla="*/ 0 h 1386714"/>
              <a:gd name="connsiteX1" fmla="*/ 695246 w 974856"/>
              <a:gd name="connsiteY1" fmla="*/ 3779 h 1386714"/>
              <a:gd name="connsiteX2" fmla="*/ 706581 w 974856"/>
              <a:gd name="connsiteY2" fmla="*/ 1382936 h 1386714"/>
              <a:gd name="connsiteX3" fmla="*/ 974856 w 974856"/>
              <a:gd name="connsiteY3" fmla="*/ 1386714 h 1386714"/>
            </a:gdLst>
            <a:ahLst/>
            <a:cxnLst>
              <a:cxn ang="0">
                <a:pos x="connsiteX0" y="connsiteY0"/>
              </a:cxn>
              <a:cxn ang="0">
                <a:pos x="connsiteX1" y="connsiteY1"/>
              </a:cxn>
              <a:cxn ang="0">
                <a:pos x="connsiteX2" y="connsiteY2"/>
              </a:cxn>
              <a:cxn ang="0">
                <a:pos x="connsiteX3" y="connsiteY3"/>
              </a:cxn>
            </a:cxnLst>
            <a:rect l="l" t="t" r="r" b="b"/>
            <a:pathLst>
              <a:path w="974856" h="1386714">
                <a:moveTo>
                  <a:pt x="0" y="0"/>
                </a:moveTo>
                <a:lnTo>
                  <a:pt x="695246" y="3779"/>
                </a:lnTo>
                <a:cubicBezTo>
                  <a:pt x="699024" y="463498"/>
                  <a:pt x="702803" y="923217"/>
                  <a:pt x="706581" y="1382936"/>
                </a:cubicBezTo>
                <a:lnTo>
                  <a:pt x="974856" y="1386714"/>
                </a:lnTo>
              </a:path>
            </a:pathLst>
          </a:custGeom>
          <a:noFill/>
          <a:ln w="57150">
            <a:tailEnd type="triangle" w="sm" len="sm"/>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nvGrpSpPr>
          <p:cNvPr id="135" name="Group 6"/>
          <p:cNvGrpSpPr>
            <a:grpSpLocks/>
          </p:cNvGrpSpPr>
          <p:nvPr/>
        </p:nvGrpSpPr>
        <p:grpSpPr bwMode="auto">
          <a:xfrm>
            <a:off x="5526025" y="4673149"/>
            <a:ext cx="674687" cy="381000"/>
            <a:chOff x="3840" y="980"/>
            <a:chExt cx="461" cy="260"/>
          </a:xfrm>
        </p:grpSpPr>
        <p:sp>
          <p:nvSpPr>
            <p:cNvPr id="136" name="Line 7"/>
            <p:cNvSpPr>
              <a:spLocks noChangeShapeType="1"/>
            </p:cNvSpPr>
            <p:nvPr/>
          </p:nvSpPr>
          <p:spPr bwMode="auto">
            <a:xfrm>
              <a:off x="4099" y="1097"/>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7" name="Rectangle 8"/>
            <p:cNvSpPr>
              <a:spLocks noChangeArrowheads="1"/>
            </p:cNvSpPr>
            <p:nvPr/>
          </p:nvSpPr>
          <p:spPr bwMode="auto">
            <a:xfrm>
              <a:off x="3840" y="980"/>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ALUOp</a:t>
              </a:r>
              <a:endParaRPr lang="en-US" altLang="en-US" sz="923" dirty="0">
                <a:solidFill>
                  <a:srgbClr val="FF0000"/>
                </a:solidFill>
              </a:endParaRPr>
            </a:p>
          </p:txBody>
        </p:sp>
        <p:sp>
          <p:nvSpPr>
            <p:cNvPr id="138" name="Line 9"/>
            <p:cNvSpPr>
              <a:spLocks noChangeShapeType="1"/>
            </p:cNvSpPr>
            <p:nvPr/>
          </p:nvSpPr>
          <p:spPr bwMode="auto">
            <a:xfrm flipH="1">
              <a:off x="4070" y="1124"/>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39" name="Group 10"/>
          <p:cNvGrpSpPr>
            <a:grpSpLocks/>
          </p:cNvGrpSpPr>
          <p:nvPr/>
        </p:nvGrpSpPr>
        <p:grpSpPr bwMode="auto">
          <a:xfrm>
            <a:off x="4098860" y="4503164"/>
            <a:ext cx="582613" cy="381000"/>
            <a:chOff x="2866" y="864"/>
            <a:chExt cx="398" cy="260"/>
          </a:xfrm>
        </p:grpSpPr>
        <p:sp>
          <p:nvSpPr>
            <p:cNvPr id="140" name="Line 11"/>
            <p:cNvSpPr>
              <a:spLocks noChangeShapeType="1"/>
            </p:cNvSpPr>
            <p:nvPr/>
          </p:nvSpPr>
          <p:spPr bwMode="auto">
            <a:xfrm>
              <a:off x="3068" y="980"/>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1" name="Rectangle 12"/>
            <p:cNvSpPr>
              <a:spLocks noChangeArrowheads="1"/>
            </p:cNvSpPr>
            <p:nvPr/>
          </p:nvSpPr>
          <p:spPr bwMode="auto">
            <a:xfrm>
              <a:off x="2866" y="86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RegWr</a:t>
              </a:r>
              <a:endParaRPr lang="en-US" altLang="en-US" sz="923" dirty="0">
                <a:solidFill>
                  <a:srgbClr val="FF0000"/>
                </a:solidFill>
              </a:endParaRPr>
            </a:p>
          </p:txBody>
        </p:sp>
      </p:grpSp>
      <p:grpSp>
        <p:nvGrpSpPr>
          <p:cNvPr id="142" name="Group 13"/>
          <p:cNvGrpSpPr>
            <a:grpSpLocks/>
          </p:cNvGrpSpPr>
          <p:nvPr/>
        </p:nvGrpSpPr>
        <p:grpSpPr bwMode="auto">
          <a:xfrm>
            <a:off x="4175061" y="6107764"/>
            <a:ext cx="420688" cy="296008"/>
            <a:chOff x="2918" y="1959"/>
            <a:chExt cx="288" cy="202"/>
          </a:xfrm>
        </p:grpSpPr>
        <p:sp>
          <p:nvSpPr>
            <p:cNvPr id="143" name="Line 14"/>
            <p:cNvSpPr>
              <a:spLocks noChangeShapeType="1"/>
            </p:cNvSpPr>
            <p:nvPr/>
          </p:nvSpPr>
          <p:spPr bwMode="auto">
            <a:xfrm>
              <a:off x="3062" y="2074"/>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4" name="Rectangle 15"/>
            <p:cNvSpPr>
              <a:spLocks noChangeArrowheads="1"/>
            </p:cNvSpPr>
            <p:nvPr/>
          </p:nvSpPr>
          <p:spPr bwMode="auto">
            <a:xfrm>
              <a:off x="2918" y="1959"/>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ExtOp</a:t>
              </a:r>
            </a:p>
          </p:txBody>
        </p:sp>
      </p:grpSp>
      <p:grpSp>
        <p:nvGrpSpPr>
          <p:cNvPr id="145" name="Group 16"/>
          <p:cNvGrpSpPr>
            <a:grpSpLocks/>
          </p:cNvGrpSpPr>
          <p:nvPr/>
        </p:nvGrpSpPr>
        <p:grpSpPr bwMode="auto">
          <a:xfrm>
            <a:off x="968310" y="4545664"/>
            <a:ext cx="5359400" cy="2195146"/>
            <a:chOff x="730" y="893"/>
            <a:chExt cx="3657" cy="1498"/>
          </a:xfrm>
        </p:grpSpPr>
        <p:sp>
          <p:nvSpPr>
            <p:cNvPr id="146" name="Freeform 17"/>
            <p:cNvSpPr>
              <a:spLocks/>
            </p:cNvSpPr>
            <p:nvPr/>
          </p:nvSpPr>
          <p:spPr bwMode="auto">
            <a:xfrm>
              <a:off x="3408" y="1799"/>
              <a:ext cx="259" cy="477"/>
            </a:xfrm>
            <a:custGeom>
              <a:avLst/>
              <a:gdLst>
                <a:gd name="T0" fmla="*/ 259 w 259"/>
                <a:gd name="T1" fmla="*/ 0 h 375"/>
                <a:gd name="T2" fmla="*/ 86 w 259"/>
                <a:gd name="T3" fmla="*/ 0 h 375"/>
                <a:gd name="T4" fmla="*/ 86 w 259"/>
                <a:gd name="T5" fmla="*/ 1589 h 375"/>
                <a:gd name="T6" fmla="*/ 0 w 259"/>
                <a:gd name="T7" fmla="*/ 1589 h 375"/>
                <a:gd name="T8" fmla="*/ 0 60000 65536"/>
                <a:gd name="T9" fmla="*/ 0 60000 65536"/>
                <a:gd name="T10" fmla="*/ 0 60000 65536"/>
                <a:gd name="T11" fmla="*/ 0 60000 65536"/>
                <a:gd name="T12" fmla="*/ 0 w 259"/>
                <a:gd name="T13" fmla="*/ 0 h 375"/>
                <a:gd name="T14" fmla="*/ 259 w 259"/>
                <a:gd name="T15" fmla="*/ 375 h 375"/>
              </a:gdLst>
              <a:ahLst/>
              <a:cxnLst>
                <a:cxn ang="T8">
                  <a:pos x="T0" y="T1"/>
                </a:cxn>
                <a:cxn ang="T9">
                  <a:pos x="T2" y="T3"/>
                </a:cxn>
                <a:cxn ang="T10">
                  <a:pos x="T4" y="T5"/>
                </a:cxn>
                <a:cxn ang="T11">
                  <a:pos x="T6" y="T7"/>
                </a:cxn>
              </a:cxnLst>
              <a:rect l="T12" t="T13" r="T14" b="T15"/>
              <a:pathLst>
                <a:path w="259" h="375">
                  <a:moveTo>
                    <a:pt x="259" y="0"/>
                  </a:moveTo>
                  <a:lnTo>
                    <a:pt x="86" y="0"/>
                  </a:lnTo>
                  <a:lnTo>
                    <a:pt x="86" y="375"/>
                  </a:lnTo>
                  <a:lnTo>
                    <a:pt x="0" y="375"/>
                  </a:lnTo>
                </a:path>
              </a:pathLst>
            </a:custGeom>
            <a:noFill/>
            <a:ln w="571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47" name="Freeform 18"/>
            <p:cNvSpPr>
              <a:spLocks/>
            </p:cNvSpPr>
            <p:nvPr/>
          </p:nvSpPr>
          <p:spPr bwMode="auto">
            <a:xfrm>
              <a:off x="3264" y="1527"/>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48" name="Freeform 19"/>
            <p:cNvSpPr>
              <a:spLocks/>
            </p:cNvSpPr>
            <p:nvPr/>
          </p:nvSpPr>
          <p:spPr bwMode="auto">
            <a:xfrm>
              <a:off x="2342" y="2189"/>
              <a:ext cx="374" cy="87"/>
            </a:xfrm>
            <a:custGeom>
              <a:avLst/>
              <a:gdLst>
                <a:gd name="T0" fmla="*/ 0 w 374"/>
                <a:gd name="T1" fmla="*/ 0 h 87"/>
                <a:gd name="T2" fmla="*/ 0 w 374"/>
                <a:gd name="T3" fmla="*/ 87 h 87"/>
                <a:gd name="T4" fmla="*/ 374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49" name="Freeform 20"/>
            <p:cNvSpPr>
              <a:spLocks/>
            </p:cNvSpPr>
            <p:nvPr/>
          </p:nvSpPr>
          <p:spPr bwMode="auto">
            <a:xfrm>
              <a:off x="3408" y="1298"/>
              <a:ext cx="518" cy="85"/>
            </a:xfrm>
            <a:custGeom>
              <a:avLst/>
              <a:gdLst>
                <a:gd name="T0" fmla="*/ 0 w 489"/>
                <a:gd name="T1" fmla="*/ 78 h 86"/>
                <a:gd name="T2" fmla="*/ 363 w 489"/>
                <a:gd name="T3" fmla="*/ 78 h 86"/>
                <a:gd name="T4" fmla="*/ 363 w 489"/>
                <a:gd name="T5" fmla="*/ 0 h 86"/>
                <a:gd name="T6" fmla="*/ 778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50" name="Freeform 21"/>
            <p:cNvSpPr>
              <a:spLocks/>
            </p:cNvSpPr>
            <p:nvPr/>
          </p:nvSpPr>
          <p:spPr bwMode="auto">
            <a:xfrm rot="-5400000">
              <a:off x="3695" y="1385"/>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51" name="Rectangle 22"/>
            <p:cNvSpPr>
              <a:spLocks noChangeArrowheads="1"/>
            </p:cNvSpPr>
            <p:nvPr/>
          </p:nvSpPr>
          <p:spPr bwMode="auto">
            <a:xfrm>
              <a:off x="3974" y="1294"/>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sp>
          <p:nvSpPr>
            <p:cNvPr id="152" name="Rectangle 23"/>
            <p:cNvSpPr>
              <a:spLocks noChangeArrowheads="1"/>
            </p:cNvSpPr>
            <p:nvPr/>
          </p:nvSpPr>
          <p:spPr bwMode="auto">
            <a:xfrm>
              <a:off x="3955" y="2131"/>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ALU result</a:t>
              </a:r>
            </a:p>
          </p:txBody>
        </p:sp>
        <p:sp>
          <p:nvSpPr>
            <p:cNvPr id="153" name="Rectangle 24"/>
            <p:cNvSpPr>
              <a:spLocks noChangeArrowheads="1"/>
            </p:cNvSpPr>
            <p:nvPr/>
          </p:nvSpPr>
          <p:spPr bwMode="auto">
            <a:xfrm>
              <a:off x="3726" y="115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4" name="Line 25"/>
            <p:cNvSpPr>
              <a:spLocks noChangeShapeType="1"/>
            </p:cNvSpPr>
            <p:nvPr/>
          </p:nvSpPr>
          <p:spPr bwMode="auto">
            <a:xfrm flipH="1">
              <a:off x="3754" y="126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5" name="Rectangle 26"/>
            <p:cNvSpPr>
              <a:spLocks noChangeArrowheads="1"/>
            </p:cNvSpPr>
            <p:nvPr/>
          </p:nvSpPr>
          <p:spPr bwMode="auto">
            <a:xfrm>
              <a:off x="4244" y="138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56" name="Line 27"/>
            <p:cNvSpPr>
              <a:spLocks noChangeShapeType="1"/>
            </p:cNvSpPr>
            <p:nvPr/>
          </p:nvSpPr>
          <p:spPr bwMode="auto">
            <a:xfrm flipH="1">
              <a:off x="4272" y="150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 name="Text Box 28"/>
            <p:cNvSpPr txBox="1">
              <a:spLocks noChangeArrowheads="1"/>
            </p:cNvSpPr>
            <p:nvPr/>
          </p:nvSpPr>
          <p:spPr bwMode="auto">
            <a:xfrm>
              <a:off x="2717" y="1125"/>
              <a:ext cx="692" cy="806"/>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Registers</a:t>
              </a:r>
            </a:p>
          </p:txBody>
        </p:sp>
        <p:sp>
          <p:nvSpPr>
            <p:cNvPr id="158" name="Rectangle 29"/>
            <p:cNvSpPr>
              <a:spLocks noChangeArrowheads="1"/>
            </p:cNvSpPr>
            <p:nvPr/>
          </p:nvSpPr>
          <p:spPr bwMode="auto">
            <a:xfrm>
              <a:off x="2717" y="1327"/>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159" name="Rectangle 30"/>
            <p:cNvSpPr>
              <a:spLocks noChangeArrowheads="1"/>
            </p:cNvSpPr>
            <p:nvPr/>
          </p:nvSpPr>
          <p:spPr bwMode="auto">
            <a:xfrm>
              <a:off x="2746" y="1498"/>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160" name="Rectangle 31"/>
            <p:cNvSpPr>
              <a:spLocks noChangeArrowheads="1"/>
            </p:cNvSpPr>
            <p:nvPr/>
          </p:nvSpPr>
          <p:spPr bwMode="auto">
            <a:xfrm>
              <a:off x="3120" y="1326"/>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161" name="Line 32"/>
            <p:cNvSpPr>
              <a:spLocks noChangeShapeType="1"/>
            </p:cNvSpPr>
            <p:nvPr/>
          </p:nvSpPr>
          <p:spPr bwMode="auto">
            <a:xfrm>
              <a:off x="3408" y="1612"/>
              <a:ext cx="259"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2" name="Rectangle 33"/>
            <p:cNvSpPr>
              <a:spLocks noChangeArrowheads="1"/>
            </p:cNvSpPr>
            <p:nvPr/>
          </p:nvSpPr>
          <p:spPr bwMode="auto">
            <a:xfrm>
              <a:off x="3120" y="1556"/>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163" name="Line 34"/>
            <p:cNvSpPr>
              <a:spLocks noChangeShapeType="1"/>
            </p:cNvSpPr>
            <p:nvPr/>
          </p:nvSpPr>
          <p:spPr bwMode="auto">
            <a:xfrm>
              <a:off x="2342" y="1384"/>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4" name="Line 35"/>
            <p:cNvSpPr>
              <a:spLocks noChangeShapeType="1"/>
            </p:cNvSpPr>
            <p:nvPr/>
          </p:nvSpPr>
          <p:spPr bwMode="auto">
            <a:xfrm>
              <a:off x="2342" y="1584"/>
              <a:ext cx="3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5" name="Line 36"/>
            <p:cNvSpPr>
              <a:spLocks noChangeShapeType="1"/>
            </p:cNvSpPr>
            <p:nvPr/>
          </p:nvSpPr>
          <p:spPr bwMode="auto">
            <a:xfrm>
              <a:off x="2630" y="1791"/>
              <a:ext cx="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6" name="Rectangle 37"/>
            <p:cNvSpPr>
              <a:spLocks noChangeArrowheads="1"/>
            </p:cNvSpPr>
            <p:nvPr/>
          </p:nvSpPr>
          <p:spPr bwMode="auto">
            <a:xfrm>
              <a:off x="2746" y="1731"/>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167" name="Line 38"/>
            <p:cNvSpPr>
              <a:spLocks noChangeShapeType="1"/>
            </p:cNvSpPr>
            <p:nvPr/>
          </p:nvSpPr>
          <p:spPr bwMode="auto">
            <a:xfrm flipH="1">
              <a:off x="2602" y="1355"/>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8" name="Rectangle 39"/>
            <p:cNvSpPr>
              <a:spLocks noChangeArrowheads="1"/>
            </p:cNvSpPr>
            <p:nvPr/>
          </p:nvSpPr>
          <p:spPr bwMode="auto">
            <a:xfrm>
              <a:off x="2573" y="1269"/>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169" name="Line 40"/>
            <p:cNvSpPr>
              <a:spLocks noChangeShapeType="1"/>
            </p:cNvSpPr>
            <p:nvPr/>
          </p:nvSpPr>
          <p:spPr bwMode="auto">
            <a:xfrm flipH="1">
              <a:off x="3465" y="158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0" name="Rectangle 41"/>
            <p:cNvSpPr>
              <a:spLocks noChangeArrowheads="1"/>
            </p:cNvSpPr>
            <p:nvPr/>
          </p:nvSpPr>
          <p:spPr bwMode="auto">
            <a:xfrm>
              <a:off x="3437" y="146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71" name="Rectangle 42"/>
            <p:cNvSpPr>
              <a:spLocks noChangeArrowheads="1"/>
            </p:cNvSpPr>
            <p:nvPr/>
          </p:nvSpPr>
          <p:spPr bwMode="auto">
            <a:xfrm>
              <a:off x="3120" y="1787"/>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sp>
          <p:nvSpPr>
            <p:cNvPr id="172" name="Rectangle 43"/>
            <p:cNvSpPr>
              <a:spLocks noChangeArrowheads="1"/>
            </p:cNvSpPr>
            <p:nvPr/>
          </p:nvSpPr>
          <p:spPr bwMode="auto">
            <a:xfrm>
              <a:off x="2171" y="135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73" name="Rectangle 44"/>
            <p:cNvSpPr>
              <a:spLocks noChangeArrowheads="1"/>
            </p:cNvSpPr>
            <p:nvPr/>
          </p:nvSpPr>
          <p:spPr bwMode="auto">
            <a:xfrm>
              <a:off x="1450" y="1125"/>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74" name="Text Box 45"/>
            <p:cNvSpPr txBox="1">
              <a:spLocks noChangeArrowheads="1"/>
            </p:cNvSpPr>
            <p:nvPr/>
          </p:nvSpPr>
          <p:spPr bwMode="auto">
            <a:xfrm>
              <a:off x="1507" y="1585"/>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175" name="Line 46"/>
            <p:cNvSpPr>
              <a:spLocks noChangeShapeType="1"/>
            </p:cNvSpPr>
            <p:nvPr/>
          </p:nvSpPr>
          <p:spPr bwMode="auto">
            <a:xfrm>
              <a:off x="1075" y="1671"/>
              <a:ext cx="375"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6" name="Text Box 47"/>
            <p:cNvSpPr txBox="1">
              <a:spLocks noChangeArrowheads="1"/>
            </p:cNvSpPr>
            <p:nvPr/>
          </p:nvSpPr>
          <p:spPr bwMode="auto">
            <a:xfrm>
              <a:off x="1565" y="1413"/>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177" name="Text Box 48"/>
            <p:cNvSpPr txBox="1">
              <a:spLocks noChangeArrowheads="1"/>
            </p:cNvSpPr>
            <p:nvPr/>
          </p:nvSpPr>
          <p:spPr bwMode="auto">
            <a:xfrm>
              <a:off x="1536" y="1125"/>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178" name="Line 49"/>
            <p:cNvSpPr>
              <a:spLocks noChangeShapeType="1"/>
            </p:cNvSpPr>
            <p:nvPr/>
          </p:nvSpPr>
          <p:spPr bwMode="auto">
            <a:xfrm>
              <a:off x="2141" y="1499"/>
              <a:ext cx="201"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179" name="Line 50"/>
            <p:cNvSpPr>
              <a:spLocks noChangeShapeType="1"/>
            </p:cNvSpPr>
            <p:nvPr/>
          </p:nvSpPr>
          <p:spPr bwMode="auto">
            <a:xfrm flipH="1">
              <a:off x="2199" y="1471"/>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0" name="Rectangle 51"/>
            <p:cNvSpPr>
              <a:spLocks noChangeArrowheads="1"/>
            </p:cNvSpPr>
            <p:nvPr/>
          </p:nvSpPr>
          <p:spPr bwMode="auto">
            <a:xfrm>
              <a:off x="1248" y="152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181" name="Line 52"/>
            <p:cNvSpPr>
              <a:spLocks noChangeShapeType="1"/>
            </p:cNvSpPr>
            <p:nvPr/>
          </p:nvSpPr>
          <p:spPr bwMode="auto">
            <a:xfrm flipH="1">
              <a:off x="1276" y="164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2" name="Rectangle 53"/>
            <p:cNvSpPr>
              <a:spLocks noChangeArrowheads="1"/>
            </p:cNvSpPr>
            <p:nvPr/>
          </p:nvSpPr>
          <p:spPr bwMode="auto">
            <a:xfrm>
              <a:off x="788" y="112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183" name="Line 54"/>
            <p:cNvSpPr>
              <a:spLocks noChangeShapeType="1"/>
            </p:cNvSpPr>
            <p:nvPr/>
          </p:nvSpPr>
          <p:spPr bwMode="auto">
            <a:xfrm flipH="1">
              <a:off x="730" y="1181"/>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84" name="Group 55"/>
            <p:cNvGrpSpPr>
              <a:grpSpLocks/>
            </p:cNvGrpSpPr>
            <p:nvPr/>
          </p:nvGrpSpPr>
          <p:grpSpPr bwMode="auto">
            <a:xfrm>
              <a:off x="960" y="1412"/>
              <a:ext cx="115" cy="519"/>
              <a:chOff x="2572" y="3082"/>
              <a:chExt cx="115" cy="519"/>
            </a:xfrm>
          </p:grpSpPr>
          <p:sp>
            <p:nvSpPr>
              <p:cNvPr id="207" name="Text Box 56"/>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208" name="Text Box 57"/>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t>00</a:t>
                </a:r>
              </a:p>
            </p:txBody>
          </p:sp>
        </p:grpSp>
        <p:sp>
          <p:nvSpPr>
            <p:cNvPr id="185" name="Line 58"/>
            <p:cNvSpPr>
              <a:spLocks noChangeShapeType="1"/>
            </p:cNvSpPr>
            <p:nvPr/>
          </p:nvSpPr>
          <p:spPr bwMode="auto">
            <a:xfrm flipV="1">
              <a:off x="1162" y="1210"/>
              <a:ext cx="0" cy="461"/>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6" name="Rectangle 59"/>
            <p:cNvSpPr>
              <a:spLocks noChangeArrowheads="1"/>
            </p:cNvSpPr>
            <p:nvPr/>
          </p:nvSpPr>
          <p:spPr bwMode="auto">
            <a:xfrm>
              <a:off x="1046" y="980"/>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187" name="Rectangle 60"/>
            <p:cNvSpPr>
              <a:spLocks noChangeArrowheads="1"/>
            </p:cNvSpPr>
            <p:nvPr/>
          </p:nvSpPr>
          <p:spPr bwMode="auto">
            <a:xfrm>
              <a:off x="1192" y="132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188" name="Line 61"/>
            <p:cNvSpPr>
              <a:spLocks noChangeShapeType="1"/>
            </p:cNvSpPr>
            <p:nvPr/>
          </p:nvSpPr>
          <p:spPr bwMode="auto">
            <a:xfrm flipH="1">
              <a:off x="1134" y="1382"/>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9" name="Freeform 62"/>
            <p:cNvSpPr>
              <a:spLocks/>
            </p:cNvSpPr>
            <p:nvPr/>
          </p:nvSpPr>
          <p:spPr bwMode="auto">
            <a:xfrm>
              <a:off x="758" y="893"/>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0" name="Line 63"/>
            <p:cNvSpPr>
              <a:spLocks noChangeShapeType="1"/>
            </p:cNvSpPr>
            <p:nvPr/>
          </p:nvSpPr>
          <p:spPr bwMode="auto">
            <a:xfrm flipH="1">
              <a:off x="2342" y="1122"/>
              <a:ext cx="0" cy="115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1" name="Rectangle 64"/>
            <p:cNvSpPr>
              <a:spLocks noChangeArrowheads="1"/>
            </p:cNvSpPr>
            <p:nvPr/>
          </p:nvSpPr>
          <p:spPr bwMode="auto">
            <a:xfrm>
              <a:off x="2429" y="1269"/>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192" name="Line 65"/>
            <p:cNvSpPr>
              <a:spLocks noChangeShapeType="1"/>
            </p:cNvSpPr>
            <p:nvPr/>
          </p:nvSpPr>
          <p:spPr bwMode="auto">
            <a:xfrm flipH="1">
              <a:off x="2602" y="1556"/>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3" name="Rectangle 66"/>
            <p:cNvSpPr>
              <a:spLocks noChangeArrowheads="1"/>
            </p:cNvSpPr>
            <p:nvPr/>
          </p:nvSpPr>
          <p:spPr bwMode="auto">
            <a:xfrm>
              <a:off x="2573" y="1470"/>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194" name="Rectangle 67"/>
            <p:cNvSpPr>
              <a:spLocks noChangeArrowheads="1"/>
            </p:cNvSpPr>
            <p:nvPr/>
          </p:nvSpPr>
          <p:spPr bwMode="auto">
            <a:xfrm>
              <a:off x="2382" y="1877"/>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Rd</a:t>
              </a:r>
            </a:p>
          </p:txBody>
        </p:sp>
        <p:grpSp>
          <p:nvGrpSpPr>
            <p:cNvPr id="195" name="Group 68"/>
            <p:cNvGrpSpPr>
              <a:grpSpLocks/>
            </p:cNvGrpSpPr>
            <p:nvPr/>
          </p:nvGrpSpPr>
          <p:grpSpPr bwMode="auto">
            <a:xfrm>
              <a:off x="2716" y="2160"/>
              <a:ext cx="691" cy="231"/>
              <a:chOff x="3350" y="2159"/>
              <a:chExt cx="403" cy="231"/>
            </a:xfrm>
          </p:grpSpPr>
          <p:sp>
            <p:nvSpPr>
              <p:cNvPr id="205" name="Oval 69"/>
              <p:cNvSpPr>
                <a:spLocks noChangeArrowheads="1"/>
              </p:cNvSpPr>
              <p:nvPr/>
            </p:nvSpPr>
            <p:spPr bwMode="auto">
              <a:xfrm>
                <a:off x="3350" y="2159"/>
                <a:ext cx="403" cy="231"/>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06" name="Rectangle 70"/>
              <p:cNvSpPr>
                <a:spLocks noChangeArrowheads="1"/>
              </p:cNvSpPr>
              <p:nvPr/>
            </p:nvSpPr>
            <p:spPr bwMode="auto">
              <a:xfrm>
                <a:off x="3350" y="2189"/>
                <a:ext cx="4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dirty="0"/>
                  <a:t>Extender</a:t>
                </a:r>
              </a:p>
            </p:txBody>
          </p:sp>
        </p:grpSp>
        <p:sp>
          <p:nvSpPr>
            <p:cNvPr id="196" name="Line 71"/>
            <p:cNvSpPr>
              <a:spLocks noChangeShapeType="1"/>
            </p:cNvSpPr>
            <p:nvPr/>
          </p:nvSpPr>
          <p:spPr bwMode="auto">
            <a:xfrm flipH="1">
              <a:off x="2573" y="224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7" name="Rectangle 72"/>
            <p:cNvSpPr>
              <a:spLocks noChangeArrowheads="1"/>
            </p:cNvSpPr>
            <p:nvPr/>
          </p:nvSpPr>
          <p:spPr bwMode="auto">
            <a:xfrm>
              <a:off x="2429" y="2304"/>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Imm16</a:t>
              </a:r>
            </a:p>
          </p:txBody>
        </p:sp>
        <p:sp>
          <p:nvSpPr>
            <p:cNvPr id="198" name="Rectangle 73"/>
            <p:cNvSpPr>
              <a:spLocks noChangeArrowheads="1"/>
            </p:cNvSpPr>
            <p:nvPr/>
          </p:nvSpPr>
          <p:spPr bwMode="auto">
            <a:xfrm>
              <a:off x="2429" y="1469"/>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sp>
          <p:nvSpPr>
            <p:cNvPr id="199" name="Line 74"/>
            <p:cNvSpPr>
              <a:spLocks noChangeShapeType="1"/>
            </p:cNvSpPr>
            <p:nvPr/>
          </p:nvSpPr>
          <p:spPr bwMode="auto">
            <a:xfrm flipV="1">
              <a:off x="3782" y="1725"/>
              <a:ext cx="14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0" name="Line 75"/>
            <p:cNvSpPr>
              <a:spLocks noChangeShapeType="1"/>
            </p:cNvSpPr>
            <p:nvPr/>
          </p:nvSpPr>
          <p:spPr bwMode="auto">
            <a:xfrm flipH="1">
              <a:off x="3465" y="1899"/>
              <a:ext cx="58"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1" name="Rectangle 76"/>
            <p:cNvSpPr>
              <a:spLocks noChangeArrowheads="1"/>
            </p:cNvSpPr>
            <p:nvPr/>
          </p:nvSpPr>
          <p:spPr bwMode="auto">
            <a:xfrm>
              <a:off x="3523" y="1870"/>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202" name="Line 77"/>
            <p:cNvSpPr>
              <a:spLocks noChangeShapeType="1"/>
            </p:cNvSpPr>
            <p:nvPr/>
          </p:nvSpPr>
          <p:spPr bwMode="auto">
            <a:xfrm>
              <a:off x="2342" y="1841"/>
              <a:ext cx="17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3" name="Line 78"/>
            <p:cNvSpPr>
              <a:spLocks noChangeShapeType="1"/>
            </p:cNvSpPr>
            <p:nvPr/>
          </p:nvSpPr>
          <p:spPr bwMode="auto">
            <a:xfrm flipH="1">
              <a:off x="2400" y="1811"/>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 name="Freeform 80"/>
            <p:cNvSpPr>
              <a:spLocks/>
            </p:cNvSpPr>
            <p:nvPr/>
          </p:nvSpPr>
          <p:spPr bwMode="auto">
            <a:xfrm>
              <a:off x="2428" y="1584"/>
              <a:ext cx="87" cy="153"/>
            </a:xfrm>
            <a:custGeom>
              <a:avLst/>
              <a:gdLst>
                <a:gd name="T0" fmla="*/ 0 w 87"/>
                <a:gd name="T1" fmla="*/ 0 h 87"/>
                <a:gd name="T2" fmla="*/ 0 w 87"/>
                <a:gd name="T3" fmla="*/ 4590 h 87"/>
                <a:gd name="T4" fmla="*/ 87 w 87"/>
                <a:gd name="T5" fmla="*/ 4590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209" name="Group 86"/>
          <p:cNvGrpSpPr>
            <a:grpSpLocks/>
          </p:cNvGrpSpPr>
          <p:nvPr/>
        </p:nvGrpSpPr>
        <p:grpSpPr bwMode="auto">
          <a:xfrm>
            <a:off x="3455925" y="6034495"/>
            <a:ext cx="422275" cy="253511"/>
            <a:chOff x="2428" y="2045"/>
            <a:chExt cx="288" cy="173"/>
          </a:xfrm>
        </p:grpSpPr>
        <p:sp>
          <p:nvSpPr>
            <p:cNvPr id="210" name="Line 87"/>
            <p:cNvSpPr>
              <a:spLocks noChangeShapeType="1"/>
            </p:cNvSpPr>
            <p:nvPr/>
          </p:nvSpPr>
          <p:spPr bwMode="auto">
            <a:xfrm flipV="1">
              <a:off x="2572" y="2045"/>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1" name="Rectangle 88"/>
            <p:cNvSpPr>
              <a:spLocks noChangeArrowheads="1"/>
            </p:cNvSpPr>
            <p:nvPr/>
          </p:nvSpPr>
          <p:spPr bwMode="auto">
            <a:xfrm>
              <a:off x="2428" y="2103"/>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RegDst</a:t>
              </a:r>
            </a:p>
          </p:txBody>
        </p:sp>
      </p:grpSp>
      <p:grpSp>
        <p:nvGrpSpPr>
          <p:cNvPr id="212" name="Group 89"/>
          <p:cNvGrpSpPr>
            <a:grpSpLocks/>
          </p:cNvGrpSpPr>
          <p:nvPr/>
        </p:nvGrpSpPr>
        <p:grpSpPr bwMode="auto">
          <a:xfrm>
            <a:off x="5151375" y="5980272"/>
            <a:ext cx="471487" cy="317989"/>
            <a:chOff x="3599" y="1884"/>
            <a:chExt cx="288" cy="187"/>
          </a:xfrm>
        </p:grpSpPr>
        <p:sp>
          <p:nvSpPr>
            <p:cNvPr id="213" name="Line 90"/>
            <p:cNvSpPr>
              <a:spLocks noChangeShapeType="1"/>
            </p:cNvSpPr>
            <p:nvPr/>
          </p:nvSpPr>
          <p:spPr bwMode="auto">
            <a:xfrm flipV="1">
              <a:off x="3724" y="1884"/>
              <a:ext cx="2" cy="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4" name="Rectangle 91"/>
            <p:cNvSpPr>
              <a:spLocks noChangeArrowheads="1"/>
            </p:cNvSpPr>
            <p:nvPr/>
          </p:nvSpPr>
          <p:spPr bwMode="auto">
            <a:xfrm>
              <a:off x="3599" y="1956"/>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ALUSrc</a:t>
              </a:r>
            </a:p>
          </p:txBody>
        </p:sp>
      </p:grpSp>
      <p:grpSp>
        <p:nvGrpSpPr>
          <p:cNvPr id="215" name="Group 92"/>
          <p:cNvGrpSpPr>
            <a:grpSpLocks/>
          </p:cNvGrpSpPr>
          <p:nvPr/>
        </p:nvGrpSpPr>
        <p:grpSpPr bwMode="auto">
          <a:xfrm>
            <a:off x="5272025" y="5520141"/>
            <a:ext cx="168275" cy="457200"/>
            <a:chOff x="2515" y="1642"/>
            <a:chExt cx="115" cy="403"/>
          </a:xfrm>
        </p:grpSpPr>
        <p:sp>
          <p:nvSpPr>
            <p:cNvPr id="216" name="AutoShape 93"/>
            <p:cNvSpPr>
              <a:spLocks noChangeArrowheads="1"/>
            </p:cNvSpPr>
            <p:nvPr/>
          </p:nvSpPr>
          <p:spPr bwMode="auto">
            <a:xfrm rot="-5400000">
              <a:off x="2371" y="1786"/>
              <a:ext cx="403"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17" name="Rectangle 94"/>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218" name="Rectangle 95"/>
            <p:cNvSpPr>
              <a:spLocks noChangeArrowheads="1"/>
            </p:cNvSpPr>
            <p:nvPr/>
          </p:nvSpPr>
          <p:spPr bwMode="auto">
            <a:xfrm flipH="1">
              <a:off x="2515" y="1655"/>
              <a:ext cx="115"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219" name="Rectangle 96"/>
            <p:cNvSpPr>
              <a:spLocks noChangeArrowheads="1"/>
            </p:cNvSpPr>
            <p:nvPr/>
          </p:nvSpPr>
          <p:spPr bwMode="auto">
            <a:xfrm flipH="1">
              <a:off x="2515" y="1861"/>
              <a:ext cx="11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grpSp>
        <p:nvGrpSpPr>
          <p:cNvPr id="220" name="Group 100"/>
          <p:cNvGrpSpPr>
            <a:grpSpLocks/>
          </p:cNvGrpSpPr>
          <p:nvPr/>
        </p:nvGrpSpPr>
        <p:grpSpPr bwMode="auto">
          <a:xfrm>
            <a:off x="968312" y="6027167"/>
            <a:ext cx="3151188" cy="332643"/>
            <a:chOff x="972991" y="3419665"/>
            <a:chExt cx="3151869" cy="360995"/>
          </a:xfrm>
        </p:grpSpPr>
        <p:grpSp>
          <p:nvGrpSpPr>
            <p:cNvPr id="221" name="Group 101"/>
            <p:cNvGrpSpPr>
              <a:grpSpLocks/>
            </p:cNvGrpSpPr>
            <p:nvPr/>
          </p:nvGrpSpPr>
          <p:grpSpPr bwMode="auto">
            <a:xfrm>
              <a:off x="972991" y="3467288"/>
              <a:ext cx="3106796" cy="313372"/>
              <a:chOff x="1151569" y="3564834"/>
              <a:chExt cx="3106796" cy="313372"/>
            </a:xfrm>
          </p:grpSpPr>
          <p:sp>
            <p:nvSpPr>
              <p:cNvPr id="224" name="Freeform 223"/>
              <p:cNvSpPr/>
              <p:nvPr/>
            </p:nvSpPr>
            <p:spPr>
              <a:xfrm>
                <a:off x="1404037" y="3564919"/>
                <a:ext cx="2854942" cy="313287"/>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225" name="Straight Connector 224"/>
              <p:cNvCxnSpPr/>
              <p:nvPr/>
            </p:nvCxnSpPr>
            <p:spPr>
              <a:xfrm flipH="1">
                <a:off x="1573935" y="3564919"/>
                <a:ext cx="3176" cy="31328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226" name="TextBox 106"/>
              <p:cNvSpPr txBox="1">
                <a:spLocks noChangeArrowheads="1"/>
              </p:cNvSpPr>
              <p:nvPr/>
            </p:nvSpPr>
            <p:spPr bwMode="auto">
              <a:xfrm>
                <a:off x="1151569" y="3612247"/>
                <a:ext cx="2520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grpSp>
        <p:sp>
          <p:nvSpPr>
            <p:cNvPr id="222" name="Isosceles Triangle 221"/>
            <p:cNvSpPr/>
            <p:nvPr/>
          </p:nvSpPr>
          <p:spPr>
            <a:xfrm>
              <a:off x="1354073" y="3419665"/>
              <a:ext cx="87332" cy="4611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223" name="Isosceles Triangle 222"/>
            <p:cNvSpPr/>
            <p:nvPr/>
          </p:nvSpPr>
          <p:spPr>
            <a:xfrm>
              <a:off x="4037528" y="3421256"/>
              <a:ext cx="87332" cy="4611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227" name="Group 81"/>
          <p:cNvGrpSpPr>
            <a:grpSpLocks/>
          </p:cNvGrpSpPr>
          <p:nvPr/>
        </p:nvGrpSpPr>
        <p:grpSpPr bwMode="auto">
          <a:xfrm>
            <a:off x="3584512" y="5693060"/>
            <a:ext cx="168275" cy="337038"/>
            <a:chOff x="2515" y="1642"/>
            <a:chExt cx="115" cy="403"/>
          </a:xfrm>
        </p:grpSpPr>
        <p:sp>
          <p:nvSpPr>
            <p:cNvPr id="228" name="AutoShape 82"/>
            <p:cNvSpPr>
              <a:spLocks noChangeArrowheads="1"/>
            </p:cNvSpPr>
            <p:nvPr/>
          </p:nvSpPr>
          <p:spPr bwMode="auto">
            <a:xfrm rot="-5400000">
              <a:off x="2371" y="1786"/>
              <a:ext cx="403"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29" name="Rectangle 83"/>
            <p:cNvSpPr>
              <a:spLocks noChangeArrowheads="1"/>
            </p:cNvSpPr>
            <p:nvPr/>
          </p:nvSpPr>
          <p:spPr bwMode="auto">
            <a:xfrm flipH="1">
              <a:off x="2515" y="1642"/>
              <a:ext cx="1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230" name="Rectangle 84"/>
            <p:cNvSpPr>
              <a:spLocks noChangeArrowheads="1"/>
            </p:cNvSpPr>
            <p:nvPr/>
          </p:nvSpPr>
          <p:spPr bwMode="auto">
            <a:xfrm flipH="1">
              <a:off x="2515" y="1655"/>
              <a:ext cx="11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231" name="Rectangle 85"/>
            <p:cNvSpPr>
              <a:spLocks noChangeArrowheads="1"/>
            </p:cNvSpPr>
            <p:nvPr/>
          </p:nvSpPr>
          <p:spPr bwMode="auto">
            <a:xfrm flipH="1">
              <a:off x="2515" y="1843"/>
              <a:ext cx="1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232" name="Oval 69"/>
          <p:cNvSpPr>
            <a:spLocks noChangeArrowheads="1"/>
          </p:cNvSpPr>
          <p:nvPr/>
        </p:nvSpPr>
        <p:spPr bwMode="auto">
          <a:xfrm>
            <a:off x="3847825" y="2228405"/>
            <a:ext cx="1012673" cy="338504"/>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33" name="Rectangle 70"/>
          <p:cNvSpPr>
            <a:spLocks noChangeArrowheads="1"/>
          </p:cNvSpPr>
          <p:nvPr/>
        </p:nvSpPr>
        <p:spPr bwMode="auto">
          <a:xfrm>
            <a:off x="3816545" y="2259263"/>
            <a:ext cx="1012673" cy="2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dirty="0"/>
              <a:t>Extender</a:t>
            </a:r>
          </a:p>
        </p:txBody>
      </p:sp>
      <p:grpSp>
        <p:nvGrpSpPr>
          <p:cNvPr id="234" name="Group 4"/>
          <p:cNvGrpSpPr>
            <a:grpSpLocks/>
          </p:cNvGrpSpPr>
          <p:nvPr/>
        </p:nvGrpSpPr>
        <p:grpSpPr bwMode="auto">
          <a:xfrm>
            <a:off x="935891" y="1355158"/>
            <a:ext cx="7315994" cy="366712"/>
            <a:chOff x="1104" y="3283"/>
            <a:chExt cx="4608" cy="288"/>
          </a:xfrm>
        </p:grpSpPr>
        <p:sp>
          <p:nvSpPr>
            <p:cNvPr id="235" name="Rectangle 5"/>
            <p:cNvSpPr>
              <a:spLocks noChangeArrowheads="1"/>
            </p:cNvSpPr>
            <p:nvPr/>
          </p:nvSpPr>
          <p:spPr bwMode="auto">
            <a:xfrm>
              <a:off x="1104" y="3283"/>
              <a:ext cx="864" cy="288"/>
            </a:xfrm>
            <a:prstGeom prst="rect">
              <a:avLst/>
            </a:prstGeom>
            <a:solidFill>
              <a:srgbClr val="BCCFFE"/>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Op</a:t>
              </a:r>
              <a:r>
                <a:rPr lang="en-US" altLang="en-US" sz="1600" baseline="30000"/>
                <a:t>6</a:t>
              </a:r>
            </a:p>
          </p:txBody>
        </p:sp>
        <p:sp>
          <p:nvSpPr>
            <p:cNvPr id="236" name="Rectangle 6"/>
            <p:cNvSpPr>
              <a:spLocks noChangeArrowheads="1"/>
            </p:cNvSpPr>
            <p:nvPr/>
          </p:nvSpPr>
          <p:spPr bwMode="auto">
            <a:xfrm>
              <a:off x="1968" y="3283"/>
              <a:ext cx="720" cy="288"/>
            </a:xfrm>
            <a:prstGeom prst="rect">
              <a:avLst/>
            </a:prstGeom>
            <a:solidFill>
              <a:srgbClr val="F7A7EC"/>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Rs</a:t>
              </a:r>
              <a:r>
                <a:rPr lang="en-US" altLang="en-US" sz="1600" baseline="30000"/>
                <a:t>5</a:t>
              </a:r>
            </a:p>
          </p:txBody>
        </p:sp>
        <p:sp>
          <p:nvSpPr>
            <p:cNvPr id="237" name="Rectangle 7"/>
            <p:cNvSpPr>
              <a:spLocks noChangeArrowheads="1"/>
            </p:cNvSpPr>
            <p:nvPr/>
          </p:nvSpPr>
          <p:spPr bwMode="auto">
            <a:xfrm>
              <a:off x="2688" y="3283"/>
              <a:ext cx="720" cy="288"/>
            </a:xfrm>
            <a:prstGeom prst="rect">
              <a:avLst/>
            </a:prstGeom>
            <a:solidFill>
              <a:srgbClr val="FF99FF"/>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Rt</a:t>
              </a:r>
              <a:r>
                <a:rPr lang="en-US" altLang="en-US" sz="1600" baseline="30000"/>
                <a:t>5</a:t>
              </a:r>
            </a:p>
          </p:txBody>
        </p:sp>
        <p:sp>
          <p:nvSpPr>
            <p:cNvPr id="238" name="Rectangle 8"/>
            <p:cNvSpPr>
              <a:spLocks noChangeArrowheads="1"/>
            </p:cNvSpPr>
            <p:nvPr/>
          </p:nvSpPr>
          <p:spPr bwMode="auto">
            <a:xfrm>
              <a:off x="3408" y="3283"/>
              <a:ext cx="2304" cy="288"/>
            </a:xfrm>
            <a:prstGeom prst="rect">
              <a:avLst/>
            </a:prstGeom>
            <a:solidFill>
              <a:srgbClr val="FFCC66"/>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immediate</a:t>
              </a:r>
              <a:r>
                <a:rPr lang="en-US" altLang="en-US" sz="1600" baseline="30000"/>
                <a:t>16</a:t>
              </a:r>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40</a:t>
            </a:fld>
            <a:endParaRPr lang="en-US" altLang="en-US"/>
          </a:p>
        </p:txBody>
      </p:sp>
    </p:spTree>
    <p:custDataLst>
      <p:tags r:id="rId1"/>
    </p:custDataLst>
    <p:extLst>
      <p:ext uri="{BB962C8B-B14F-4D97-AF65-F5344CB8AC3E}">
        <p14:creationId xmlns:p14="http://schemas.microsoft.com/office/powerpoint/2010/main" val="3454841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par>
                                <p:cTn id="19" presetID="9"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par>
                                <p:cTn id="22" presetID="9" presetClass="entr" presetSubtype="0" fill="hold" nodeType="withEffect">
                                  <p:stCondLst>
                                    <p:cond delay="0"/>
                                  </p:stCondLst>
                                  <p:childTnLst>
                                    <p:set>
                                      <p:cBhvr>
                                        <p:cTn id="23" dur="1" fill="hold">
                                          <p:stCondLst>
                                            <p:cond delay="0"/>
                                          </p:stCondLst>
                                        </p:cTn>
                                        <p:tgtEl>
                                          <p:spTgt spid="227"/>
                                        </p:tgtEl>
                                        <p:attrNameLst>
                                          <p:attrName>style.visibility</p:attrName>
                                        </p:attrNameLst>
                                      </p:cBhvr>
                                      <p:to>
                                        <p:strVal val="visible"/>
                                      </p:to>
                                    </p:set>
                                    <p:animEffect transition="in" filter="dissolve">
                                      <p:cBhvr>
                                        <p:cTn id="24" dur="500"/>
                                        <p:tgtEl>
                                          <p:spTgt spid="227"/>
                                        </p:tgtEl>
                                      </p:cBhvr>
                                    </p:animEffect>
                                  </p:childTnLst>
                                </p:cTn>
                              </p:par>
                              <p:par>
                                <p:cTn id="25" presetID="9" presetClass="entr" presetSubtype="0" fill="hold" nodeType="withEffect">
                                  <p:stCondLst>
                                    <p:cond delay="0"/>
                                  </p:stCondLst>
                                  <p:childTnLst>
                                    <p:set>
                                      <p:cBhvr>
                                        <p:cTn id="26" dur="1" fill="hold">
                                          <p:stCondLst>
                                            <p:cond delay="0"/>
                                          </p:stCondLst>
                                        </p:cTn>
                                        <p:tgtEl>
                                          <p:spTgt spid="215"/>
                                        </p:tgtEl>
                                        <p:attrNameLst>
                                          <p:attrName>style.visibility</p:attrName>
                                        </p:attrNameLst>
                                      </p:cBhvr>
                                      <p:to>
                                        <p:strVal val="visible"/>
                                      </p:to>
                                    </p:set>
                                    <p:animEffect transition="in" filter="dissolve">
                                      <p:cBhvr>
                                        <p:cTn id="27" dur="500"/>
                                        <p:tgtEl>
                                          <p:spTgt spid="215"/>
                                        </p:tgtEl>
                                      </p:cBhvr>
                                    </p:animEffect>
                                  </p:childTnLst>
                                </p:cTn>
                              </p:par>
                              <p:par>
                                <p:cTn id="28" presetID="9" presetClass="entr" presetSubtype="0" fill="hold" nodeType="withEffect">
                                  <p:stCondLst>
                                    <p:cond delay="0"/>
                                  </p:stCondLst>
                                  <p:childTnLst>
                                    <p:set>
                                      <p:cBhvr>
                                        <p:cTn id="29" dur="1" fill="hold">
                                          <p:stCondLst>
                                            <p:cond delay="0"/>
                                          </p:stCondLst>
                                        </p:cTn>
                                        <p:tgtEl>
                                          <p:spTgt spid="135"/>
                                        </p:tgtEl>
                                        <p:attrNameLst>
                                          <p:attrName>style.visibility</p:attrName>
                                        </p:attrNameLst>
                                      </p:cBhvr>
                                      <p:to>
                                        <p:strVal val="visible"/>
                                      </p:to>
                                    </p:set>
                                    <p:animEffect transition="in" filter="dissolve">
                                      <p:cBhvr>
                                        <p:cTn id="30" dur="500"/>
                                        <p:tgtEl>
                                          <p:spTgt spid="135"/>
                                        </p:tgtEl>
                                      </p:cBhvr>
                                    </p:animEffect>
                                  </p:childTnLst>
                                </p:cTn>
                              </p:par>
                              <p:par>
                                <p:cTn id="31" presetID="9" presetClass="entr" presetSubtype="0" fill="hold" nodeType="withEffect">
                                  <p:stCondLst>
                                    <p:cond delay="0"/>
                                  </p:stCondLst>
                                  <p:childTnLst>
                                    <p:set>
                                      <p:cBhvr>
                                        <p:cTn id="32" dur="1" fill="hold">
                                          <p:stCondLst>
                                            <p:cond delay="0"/>
                                          </p:stCondLst>
                                        </p:cTn>
                                        <p:tgtEl>
                                          <p:spTgt spid="139"/>
                                        </p:tgtEl>
                                        <p:attrNameLst>
                                          <p:attrName>style.visibility</p:attrName>
                                        </p:attrNameLst>
                                      </p:cBhvr>
                                      <p:to>
                                        <p:strVal val="visible"/>
                                      </p:to>
                                    </p:set>
                                    <p:animEffect transition="in" filter="dissolve">
                                      <p:cBhvr>
                                        <p:cTn id="33" dur="500"/>
                                        <p:tgtEl>
                                          <p:spTgt spid="139"/>
                                        </p:tgtEl>
                                      </p:cBhvr>
                                    </p:animEffect>
                                  </p:childTnLst>
                                </p:cTn>
                              </p:par>
                              <p:par>
                                <p:cTn id="34" presetID="9" presetClass="entr" presetSubtype="0" fill="hold" nodeType="with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dissolve">
                                      <p:cBhvr>
                                        <p:cTn id="36" dur="500"/>
                                        <p:tgtEl>
                                          <p:spTgt spid="142"/>
                                        </p:tgtEl>
                                      </p:cBhvr>
                                    </p:animEffect>
                                  </p:childTnLst>
                                </p:cTn>
                              </p:par>
                              <p:par>
                                <p:cTn id="37" presetID="9" presetClass="entr" presetSubtype="0" fill="hold" nodeType="withEffect">
                                  <p:stCondLst>
                                    <p:cond delay="0"/>
                                  </p:stCondLst>
                                  <p:childTnLst>
                                    <p:set>
                                      <p:cBhvr>
                                        <p:cTn id="38" dur="1" fill="hold">
                                          <p:stCondLst>
                                            <p:cond delay="0"/>
                                          </p:stCondLst>
                                        </p:cTn>
                                        <p:tgtEl>
                                          <p:spTgt spid="209"/>
                                        </p:tgtEl>
                                        <p:attrNameLst>
                                          <p:attrName>style.visibility</p:attrName>
                                        </p:attrNameLst>
                                      </p:cBhvr>
                                      <p:to>
                                        <p:strVal val="visible"/>
                                      </p:to>
                                    </p:set>
                                    <p:animEffect transition="in" filter="dissolve">
                                      <p:cBhvr>
                                        <p:cTn id="39" dur="500"/>
                                        <p:tgtEl>
                                          <p:spTgt spid="209"/>
                                        </p:tgtEl>
                                      </p:cBhvr>
                                    </p:animEffect>
                                  </p:childTnLst>
                                </p:cTn>
                              </p:par>
                              <p:par>
                                <p:cTn id="40" presetID="9" presetClass="entr" presetSubtype="0" fill="hold" nodeType="withEffect">
                                  <p:stCondLst>
                                    <p:cond delay="0"/>
                                  </p:stCondLst>
                                  <p:childTnLst>
                                    <p:set>
                                      <p:cBhvr>
                                        <p:cTn id="41" dur="1" fill="hold">
                                          <p:stCondLst>
                                            <p:cond delay="0"/>
                                          </p:stCondLst>
                                        </p:cTn>
                                        <p:tgtEl>
                                          <p:spTgt spid="212"/>
                                        </p:tgtEl>
                                        <p:attrNameLst>
                                          <p:attrName>style.visibility</p:attrName>
                                        </p:attrNameLst>
                                      </p:cBhvr>
                                      <p:to>
                                        <p:strVal val="visible"/>
                                      </p:to>
                                    </p:set>
                                    <p:animEffect transition="in" filter="dissolve">
                                      <p:cBhvr>
                                        <p:cTn id="42"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9" name="Rectangle 3"/>
          <p:cNvSpPr>
            <a:spLocks noChangeArrowheads="1"/>
          </p:cNvSpPr>
          <p:nvPr/>
        </p:nvSpPr>
        <p:spPr bwMode="auto">
          <a:xfrm>
            <a:off x="576263" y="4751363"/>
            <a:ext cx="8027987"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marL="349250" indent="-349250" eaLnBrk="0" hangingPunct="0">
              <a:tabLst>
                <a:tab pos="4114800" algn="l"/>
              </a:tabLst>
              <a:defRPr>
                <a:solidFill>
                  <a:schemeClr val="tx1"/>
                </a:solidFill>
                <a:latin typeface="Arial" charset="0"/>
                <a:cs typeface="Arial" charset="0"/>
              </a:defRPr>
            </a:lvl1pPr>
            <a:lvl2pPr marL="739775" indent="-276225" eaLnBrk="0" hangingPunct="0">
              <a:tabLst>
                <a:tab pos="4114800" algn="l"/>
              </a:tabLst>
              <a:defRPr>
                <a:solidFill>
                  <a:schemeClr val="tx1"/>
                </a:solidFill>
                <a:latin typeface="Arial" charset="0"/>
                <a:cs typeface="Arial" charset="0"/>
              </a:defRPr>
            </a:lvl2pPr>
            <a:lvl3pPr marL="1143000" indent="-228600" eaLnBrk="0" hangingPunct="0">
              <a:tabLst>
                <a:tab pos="4114800" algn="l"/>
              </a:tabLst>
              <a:defRPr>
                <a:solidFill>
                  <a:schemeClr val="tx1"/>
                </a:solidFill>
                <a:latin typeface="Arial" charset="0"/>
                <a:cs typeface="Arial" charset="0"/>
              </a:defRPr>
            </a:lvl3pPr>
            <a:lvl4pPr marL="1600200" indent="-228600" eaLnBrk="0" hangingPunct="0">
              <a:tabLst>
                <a:tab pos="4114800" algn="l"/>
              </a:tabLst>
              <a:defRPr>
                <a:solidFill>
                  <a:schemeClr val="tx1"/>
                </a:solidFill>
                <a:latin typeface="Arial" charset="0"/>
                <a:cs typeface="Arial" charset="0"/>
              </a:defRPr>
            </a:lvl4pPr>
            <a:lvl5pPr marL="2057400" indent="-228600" eaLnBrk="0" hangingPunct="0">
              <a:tabLst>
                <a:tab pos="41148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1148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1148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1148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114800" algn="l"/>
              </a:tabLst>
              <a:defRPr>
                <a:solidFill>
                  <a:schemeClr val="tx1"/>
                </a:solidFill>
                <a:latin typeface="Arial" charset="0"/>
                <a:cs typeface="Arial" charset="0"/>
              </a:defRPr>
            </a:lvl9pPr>
          </a:lstStyle>
          <a:p>
            <a:pPr eaLnBrk="1" hangingPunct="1">
              <a:spcBef>
                <a:spcPct val="40000"/>
              </a:spcBef>
              <a:buFont typeface="Wingdings" pitchFamily="2" charset="2"/>
              <a:buChar char="v"/>
            </a:pPr>
            <a:r>
              <a:rPr lang="en-US" altLang="en-US" sz="1846" dirty="0"/>
              <a:t>Additional Control signals</a:t>
            </a:r>
          </a:p>
          <a:p>
            <a:pPr lvl="1" eaLnBrk="1" hangingPunct="1">
              <a:spcBef>
                <a:spcPct val="40000"/>
              </a:spcBef>
              <a:buFont typeface="Wingdings" pitchFamily="2" charset="2"/>
              <a:buChar char="²"/>
            </a:pPr>
            <a:r>
              <a:rPr lang="en-US" altLang="en-US" dirty="0" err="1" smtClean="0">
                <a:solidFill>
                  <a:srgbClr val="FF0000"/>
                </a:solidFill>
              </a:rPr>
              <a:t>MemRd</a:t>
            </a:r>
            <a:r>
              <a:rPr lang="en-US" altLang="en-US" dirty="0" smtClean="0"/>
              <a:t> </a:t>
            </a:r>
            <a:r>
              <a:rPr lang="en-US" altLang="en-US" dirty="0"/>
              <a:t>for load instructions</a:t>
            </a:r>
          </a:p>
          <a:p>
            <a:pPr lvl="1" eaLnBrk="1" hangingPunct="1">
              <a:spcBef>
                <a:spcPct val="40000"/>
              </a:spcBef>
              <a:buFont typeface="Wingdings" pitchFamily="2" charset="2"/>
              <a:buChar char="²"/>
            </a:pPr>
            <a:r>
              <a:rPr lang="en-US" altLang="en-US" dirty="0" err="1" smtClean="0">
                <a:solidFill>
                  <a:srgbClr val="FF0000"/>
                </a:solidFill>
              </a:rPr>
              <a:t>MemWr</a:t>
            </a:r>
            <a:r>
              <a:rPr lang="en-US" altLang="en-US" dirty="0" smtClean="0"/>
              <a:t> </a:t>
            </a:r>
            <a:r>
              <a:rPr lang="en-US" altLang="en-US" dirty="0"/>
              <a:t>for store instructions</a:t>
            </a:r>
            <a:endParaRPr lang="en-US" altLang="en-US" dirty="0">
              <a:solidFill>
                <a:srgbClr val="FF0000"/>
              </a:solidFill>
            </a:endParaRPr>
          </a:p>
          <a:p>
            <a:pPr lvl="1" eaLnBrk="1" hangingPunct="1">
              <a:spcBef>
                <a:spcPct val="40000"/>
              </a:spcBef>
              <a:buFont typeface="Wingdings" pitchFamily="2" charset="2"/>
              <a:buChar char="²"/>
            </a:pPr>
            <a:r>
              <a:rPr lang="en-US" altLang="en-US" dirty="0" err="1" smtClean="0">
                <a:solidFill>
                  <a:srgbClr val="FF0000"/>
                </a:solidFill>
              </a:rPr>
              <a:t>MemtoReg</a:t>
            </a:r>
            <a:r>
              <a:rPr lang="en-US" altLang="en-US" dirty="0" smtClean="0">
                <a:solidFill>
                  <a:srgbClr val="FF0000"/>
                </a:solidFill>
              </a:rPr>
              <a:t> </a:t>
            </a:r>
            <a:r>
              <a:rPr lang="en-US" altLang="en-US" dirty="0" smtClean="0"/>
              <a:t>selects </a:t>
            </a:r>
            <a:r>
              <a:rPr lang="en-US" altLang="en-US" dirty="0"/>
              <a:t>data on </a:t>
            </a:r>
            <a:r>
              <a:rPr lang="en-US" altLang="en-US" dirty="0" err="1"/>
              <a:t>BusW</a:t>
            </a:r>
            <a:r>
              <a:rPr lang="en-US" altLang="en-US" dirty="0"/>
              <a:t> as </a:t>
            </a:r>
            <a:r>
              <a:rPr lang="en-US" altLang="en-US" dirty="0">
                <a:solidFill>
                  <a:srgbClr val="FF0000"/>
                </a:solidFill>
              </a:rPr>
              <a:t>ALU result</a:t>
            </a:r>
            <a:r>
              <a:rPr lang="en-US" altLang="en-US" dirty="0"/>
              <a:t> or </a:t>
            </a:r>
            <a:r>
              <a:rPr lang="en-US" altLang="en-US" dirty="0">
                <a:solidFill>
                  <a:srgbClr val="FF0000"/>
                </a:solidFill>
              </a:rPr>
              <a:t>Memory </a:t>
            </a:r>
            <a:r>
              <a:rPr lang="en-US" altLang="en-US" dirty="0" err="1">
                <a:solidFill>
                  <a:srgbClr val="FF0000"/>
                </a:solidFill>
              </a:rPr>
              <a:t>Data_out</a:t>
            </a:r>
            <a:endParaRPr lang="en-US" altLang="en-US" dirty="0">
              <a:solidFill>
                <a:srgbClr val="FF0000"/>
              </a:solidFill>
            </a:endParaRPr>
          </a:p>
        </p:txBody>
      </p:sp>
      <p:sp>
        <p:nvSpPr>
          <p:cNvPr id="854018" name="Text Box 2"/>
          <p:cNvSpPr txBox="1">
            <a:spLocks noChangeArrowheads="1"/>
          </p:cNvSpPr>
          <p:nvPr/>
        </p:nvSpPr>
        <p:spPr bwMode="auto">
          <a:xfrm>
            <a:off x="4951413" y="4942746"/>
            <a:ext cx="3613150" cy="54694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BusB is connected to Data_in of Data Memory for store instructions</a:t>
            </a:r>
          </a:p>
        </p:txBody>
      </p:sp>
      <p:sp>
        <p:nvSpPr>
          <p:cNvPr id="35844" name="Rectangle 4"/>
          <p:cNvSpPr>
            <a:spLocks noGrp="1" noChangeArrowheads="1"/>
          </p:cNvSpPr>
          <p:nvPr>
            <p:ph type="title"/>
          </p:nvPr>
        </p:nvSpPr>
        <p:spPr>
          <a:xfrm>
            <a:off x="435527" y="80332"/>
            <a:ext cx="8229600" cy="1143000"/>
          </a:xfrm>
        </p:spPr>
        <p:txBody>
          <a:bodyPr/>
          <a:lstStyle/>
          <a:p>
            <a:pPr eaLnBrk="1" hangingPunct="1"/>
            <a:r>
              <a:rPr lang="en-US" altLang="en-US" sz="4000" dirty="0" smtClean="0"/>
              <a:t>Adding Data Memory to Datapath</a:t>
            </a:r>
          </a:p>
        </p:txBody>
      </p:sp>
      <p:sp>
        <p:nvSpPr>
          <p:cNvPr id="35845" name="Rectangle 5"/>
          <p:cNvSpPr>
            <a:spLocks noGrp="1" noChangeArrowheads="1"/>
          </p:cNvSpPr>
          <p:nvPr>
            <p:ph type="body" idx="1"/>
          </p:nvPr>
        </p:nvSpPr>
        <p:spPr>
          <a:xfrm>
            <a:off x="457200" y="1150037"/>
            <a:ext cx="8229600" cy="512885"/>
          </a:xfrm>
        </p:spPr>
        <p:txBody>
          <a:bodyPr/>
          <a:lstStyle/>
          <a:p>
            <a:pPr eaLnBrk="1" hangingPunct="1"/>
            <a:r>
              <a:rPr lang="en-US" altLang="en-US" sz="2400" dirty="0" smtClean="0"/>
              <a:t>A </a:t>
            </a:r>
            <a:r>
              <a:rPr lang="en-US" altLang="en-US" sz="2400" dirty="0" smtClean="0">
                <a:solidFill>
                  <a:srgbClr val="FF0000"/>
                </a:solidFill>
              </a:rPr>
              <a:t>data memory</a:t>
            </a:r>
            <a:r>
              <a:rPr lang="en-US" altLang="en-US" sz="2400" dirty="0" smtClean="0"/>
              <a:t> is added for </a:t>
            </a:r>
            <a:r>
              <a:rPr lang="en-US" altLang="en-US" sz="2400" dirty="0" smtClean="0">
                <a:solidFill>
                  <a:srgbClr val="FF0000"/>
                </a:solidFill>
              </a:rPr>
              <a:t>load</a:t>
            </a:r>
            <a:r>
              <a:rPr lang="en-US" altLang="en-US" sz="2400" dirty="0" smtClean="0"/>
              <a:t> and </a:t>
            </a:r>
            <a:r>
              <a:rPr lang="en-US" altLang="en-US" sz="2400" dirty="0" smtClean="0">
                <a:solidFill>
                  <a:srgbClr val="FF0000"/>
                </a:solidFill>
              </a:rPr>
              <a:t>store</a:t>
            </a:r>
            <a:r>
              <a:rPr lang="en-US" altLang="en-US" sz="2400" dirty="0" smtClean="0"/>
              <a:t> instructions</a:t>
            </a:r>
          </a:p>
        </p:txBody>
      </p:sp>
      <p:sp>
        <p:nvSpPr>
          <p:cNvPr id="854022" name="Text Box 6"/>
          <p:cNvSpPr txBox="1">
            <a:spLocks noChangeArrowheads="1"/>
          </p:cNvSpPr>
          <p:nvPr/>
        </p:nvSpPr>
        <p:spPr bwMode="auto">
          <a:xfrm>
            <a:off x="4951415" y="4256946"/>
            <a:ext cx="3616325" cy="54694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A 3</a:t>
            </a:r>
            <a:r>
              <a:rPr lang="en-US" altLang="en-US" sz="1477" baseline="30000"/>
              <a:t>rd</a:t>
            </a:r>
            <a:r>
              <a:rPr lang="en-US" altLang="en-US" sz="1477"/>
              <a:t> mux selects data on BusW as either ALU result or memory data_out</a:t>
            </a:r>
          </a:p>
        </p:txBody>
      </p:sp>
      <p:grpSp>
        <p:nvGrpSpPr>
          <p:cNvPr id="35847" name="Group 7"/>
          <p:cNvGrpSpPr>
            <a:grpSpLocks/>
          </p:cNvGrpSpPr>
          <p:nvPr/>
        </p:nvGrpSpPr>
        <p:grpSpPr bwMode="auto">
          <a:xfrm>
            <a:off x="6554788" y="2504345"/>
            <a:ext cx="1014412" cy="1181100"/>
            <a:chOff x="4473" y="1613"/>
            <a:chExt cx="692" cy="806"/>
          </a:xfrm>
        </p:grpSpPr>
        <p:sp>
          <p:nvSpPr>
            <p:cNvPr id="35971" name="Text Box 8"/>
            <p:cNvSpPr txBox="1">
              <a:spLocks noChangeArrowheads="1"/>
            </p:cNvSpPr>
            <p:nvPr/>
          </p:nvSpPr>
          <p:spPr bwMode="auto">
            <a:xfrm>
              <a:off x="4473" y="1613"/>
              <a:ext cx="692" cy="806"/>
            </a:xfrm>
            <a:prstGeom prst="rect">
              <a:avLst/>
            </a:prstGeom>
            <a:solidFill>
              <a:srgbClr val="CCCCFF"/>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Data</a:t>
              </a:r>
            </a:p>
            <a:p>
              <a:pPr algn="ctr" eaLnBrk="1" hangingPunct="1"/>
              <a:r>
                <a:rPr lang="en-US" altLang="en-US" sz="1108" b="1"/>
                <a:t>Memory</a:t>
              </a:r>
            </a:p>
          </p:txBody>
        </p:sp>
        <p:sp>
          <p:nvSpPr>
            <p:cNvPr id="35972" name="Rectangle 9"/>
            <p:cNvSpPr>
              <a:spLocks noChangeArrowheads="1"/>
            </p:cNvSpPr>
            <p:nvPr/>
          </p:nvSpPr>
          <p:spPr bwMode="auto">
            <a:xfrm>
              <a:off x="4473" y="190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Address</a:t>
              </a:r>
            </a:p>
          </p:txBody>
        </p:sp>
        <p:sp>
          <p:nvSpPr>
            <p:cNvPr id="35973" name="Rectangle 10"/>
            <p:cNvSpPr>
              <a:spLocks noChangeArrowheads="1"/>
            </p:cNvSpPr>
            <p:nvPr/>
          </p:nvSpPr>
          <p:spPr bwMode="auto">
            <a:xfrm>
              <a:off x="4502" y="213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Data_in</a:t>
              </a:r>
            </a:p>
          </p:txBody>
        </p:sp>
        <p:sp>
          <p:nvSpPr>
            <p:cNvPr id="35974" name="Rectangle 11"/>
            <p:cNvSpPr>
              <a:spLocks noChangeArrowheads="1"/>
            </p:cNvSpPr>
            <p:nvPr/>
          </p:nvSpPr>
          <p:spPr bwMode="auto">
            <a:xfrm>
              <a:off x="4703" y="2015"/>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Data_out</a:t>
              </a:r>
            </a:p>
          </p:txBody>
        </p:sp>
      </p:grpSp>
      <p:grpSp>
        <p:nvGrpSpPr>
          <p:cNvPr id="3" name="Group 12"/>
          <p:cNvGrpSpPr>
            <a:grpSpLocks/>
          </p:cNvGrpSpPr>
          <p:nvPr/>
        </p:nvGrpSpPr>
        <p:grpSpPr bwMode="auto">
          <a:xfrm>
            <a:off x="4781550" y="3137388"/>
            <a:ext cx="1773238" cy="675543"/>
            <a:chOff x="3263" y="2045"/>
            <a:chExt cx="1210" cy="461"/>
          </a:xfrm>
        </p:grpSpPr>
        <p:grpSp>
          <p:nvGrpSpPr>
            <p:cNvPr id="35967" name="Group 13"/>
            <p:cNvGrpSpPr>
              <a:grpSpLocks/>
            </p:cNvGrpSpPr>
            <p:nvPr/>
          </p:nvGrpSpPr>
          <p:grpSpPr bwMode="auto">
            <a:xfrm>
              <a:off x="4156" y="2333"/>
              <a:ext cx="114" cy="173"/>
              <a:chOff x="4387" y="2650"/>
              <a:chExt cx="114" cy="173"/>
            </a:xfrm>
          </p:grpSpPr>
          <p:sp>
            <p:nvSpPr>
              <p:cNvPr id="35969" name="Line 14"/>
              <p:cNvSpPr>
                <a:spLocks noChangeShapeType="1"/>
              </p:cNvSpPr>
              <p:nvPr/>
            </p:nvSpPr>
            <p:spPr bwMode="auto">
              <a:xfrm flipH="1">
                <a:off x="4417" y="276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70" name="Rectangle 15"/>
              <p:cNvSpPr>
                <a:spLocks noChangeArrowheads="1"/>
              </p:cNvSpPr>
              <p:nvPr/>
            </p:nvSpPr>
            <p:spPr bwMode="auto">
              <a:xfrm>
                <a:off x="4387" y="265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sp>
          <p:nvSpPr>
            <p:cNvPr id="35968" name="Freeform 16"/>
            <p:cNvSpPr>
              <a:spLocks/>
            </p:cNvSpPr>
            <p:nvPr/>
          </p:nvSpPr>
          <p:spPr bwMode="auto">
            <a:xfrm>
              <a:off x="3263" y="2045"/>
              <a:ext cx="1210" cy="432"/>
            </a:xfrm>
            <a:custGeom>
              <a:avLst/>
              <a:gdLst>
                <a:gd name="T0" fmla="*/ 0 w 1210"/>
                <a:gd name="T1" fmla="*/ 0 h 432"/>
                <a:gd name="T2" fmla="*/ 0 w 1210"/>
                <a:gd name="T3" fmla="*/ 432 h 432"/>
                <a:gd name="T4" fmla="*/ 1037 w 1210"/>
                <a:gd name="T5" fmla="*/ 432 h 432"/>
                <a:gd name="T6" fmla="*/ 1037 w 1210"/>
                <a:gd name="T7" fmla="*/ 173 h 432"/>
                <a:gd name="T8" fmla="*/ 1181 w 1210"/>
                <a:gd name="T9" fmla="*/ 173 h 432"/>
                <a:gd name="T10" fmla="*/ 1210 w 1210"/>
                <a:gd name="T11" fmla="*/ 173 h 432"/>
                <a:gd name="T12" fmla="*/ 0 60000 65536"/>
                <a:gd name="T13" fmla="*/ 0 60000 65536"/>
                <a:gd name="T14" fmla="*/ 0 60000 65536"/>
                <a:gd name="T15" fmla="*/ 0 60000 65536"/>
                <a:gd name="T16" fmla="*/ 0 60000 65536"/>
                <a:gd name="T17" fmla="*/ 0 60000 65536"/>
                <a:gd name="T18" fmla="*/ 0 w 1210"/>
                <a:gd name="T19" fmla="*/ 0 h 432"/>
                <a:gd name="T20" fmla="*/ 1210 w 121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1210" h="432">
                  <a:moveTo>
                    <a:pt x="0" y="0"/>
                  </a:moveTo>
                  <a:lnTo>
                    <a:pt x="0" y="432"/>
                  </a:lnTo>
                  <a:lnTo>
                    <a:pt x="1037" y="432"/>
                  </a:lnTo>
                  <a:lnTo>
                    <a:pt x="1037" y="173"/>
                  </a:lnTo>
                  <a:lnTo>
                    <a:pt x="1181" y="173"/>
                  </a:lnTo>
                  <a:lnTo>
                    <a:pt x="1210" y="173"/>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35849" name="Group 17"/>
          <p:cNvGrpSpPr>
            <a:grpSpLocks/>
          </p:cNvGrpSpPr>
          <p:nvPr/>
        </p:nvGrpSpPr>
        <p:grpSpPr bwMode="auto">
          <a:xfrm>
            <a:off x="731838" y="1740880"/>
            <a:ext cx="5822950" cy="2247899"/>
            <a:chOff x="499" y="1092"/>
            <a:chExt cx="3975" cy="1534"/>
          </a:xfrm>
        </p:grpSpPr>
        <p:sp>
          <p:nvSpPr>
            <p:cNvPr id="35887" name="Line 19"/>
            <p:cNvSpPr>
              <a:spLocks noChangeShapeType="1"/>
            </p:cNvSpPr>
            <p:nvPr/>
          </p:nvSpPr>
          <p:spPr bwMode="auto">
            <a:xfrm flipV="1">
              <a:off x="4128" y="1958"/>
              <a:ext cx="346"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5888" name="Group 20"/>
            <p:cNvGrpSpPr>
              <a:grpSpLocks/>
            </p:cNvGrpSpPr>
            <p:nvPr/>
          </p:nvGrpSpPr>
          <p:grpSpPr bwMode="auto">
            <a:xfrm>
              <a:off x="4158" y="1814"/>
              <a:ext cx="114" cy="173"/>
              <a:chOff x="4273" y="2390"/>
              <a:chExt cx="114" cy="173"/>
            </a:xfrm>
          </p:grpSpPr>
          <p:sp>
            <p:nvSpPr>
              <p:cNvPr id="35965" name="Line 21"/>
              <p:cNvSpPr>
                <a:spLocks noChangeShapeType="1"/>
              </p:cNvSpPr>
              <p:nvPr/>
            </p:nvSpPr>
            <p:spPr bwMode="auto">
              <a:xfrm flipH="1">
                <a:off x="4301" y="250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66" name="Rectangle 22"/>
              <p:cNvSpPr>
                <a:spLocks noChangeArrowheads="1"/>
              </p:cNvSpPr>
              <p:nvPr/>
            </p:nvSpPr>
            <p:spPr bwMode="auto">
              <a:xfrm>
                <a:off x="4273" y="239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sp>
          <p:nvSpPr>
            <p:cNvPr id="35889" name="Freeform 23"/>
            <p:cNvSpPr>
              <a:spLocks/>
            </p:cNvSpPr>
            <p:nvPr/>
          </p:nvSpPr>
          <p:spPr bwMode="auto">
            <a:xfrm rot="-5400000">
              <a:off x="3609" y="1816"/>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5890" name="Rectangle 24"/>
            <p:cNvSpPr>
              <a:spLocks noChangeArrowheads="1"/>
            </p:cNvSpPr>
            <p:nvPr/>
          </p:nvSpPr>
          <p:spPr bwMode="auto">
            <a:xfrm>
              <a:off x="3888" y="1725"/>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sp>
          <p:nvSpPr>
            <p:cNvPr id="35891" name="Line 25"/>
            <p:cNvSpPr>
              <a:spLocks noChangeShapeType="1"/>
            </p:cNvSpPr>
            <p:nvPr/>
          </p:nvSpPr>
          <p:spPr bwMode="auto">
            <a:xfrm>
              <a:off x="4013" y="1210"/>
              <a:ext cx="0" cy="46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2" name="Rectangle 26"/>
            <p:cNvSpPr>
              <a:spLocks noChangeArrowheads="1"/>
            </p:cNvSpPr>
            <p:nvPr/>
          </p:nvSpPr>
          <p:spPr bwMode="auto">
            <a:xfrm>
              <a:off x="3754" y="1094"/>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ALUOp</a:t>
              </a:r>
              <a:endParaRPr lang="en-US" altLang="en-US" sz="923" dirty="0">
                <a:solidFill>
                  <a:srgbClr val="FF0000"/>
                </a:solidFill>
              </a:endParaRPr>
            </a:p>
          </p:txBody>
        </p:sp>
        <p:sp>
          <p:nvSpPr>
            <p:cNvPr id="35893" name="Rectangle 27"/>
            <p:cNvSpPr>
              <a:spLocks noChangeArrowheads="1"/>
            </p:cNvSpPr>
            <p:nvPr/>
          </p:nvSpPr>
          <p:spPr bwMode="auto">
            <a:xfrm>
              <a:off x="3466" y="158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894" name="Line 28"/>
            <p:cNvSpPr>
              <a:spLocks noChangeShapeType="1"/>
            </p:cNvSpPr>
            <p:nvPr/>
          </p:nvSpPr>
          <p:spPr bwMode="auto">
            <a:xfrm flipH="1">
              <a:off x="3494" y="170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95" name="Line 29"/>
            <p:cNvSpPr>
              <a:spLocks noChangeShapeType="1"/>
            </p:cNvSpPr>
            <p:nvPr/>
          </p:nvSpPr>
          <p:spPr bwMode="auto">
            <a:xfrm flipV="1">
              <a:off x="3178" y="2044"/>
              <a:ext cx="403" cy="1"/>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96" name="Line 30"/>
            <p:cNvSpPr>
              <a:spLocks noChangeShapeType="1"/>
            </p:cNvSpPr>
            <p:nvPr/>
          </p:nvSpPr>
          <p:spPr bwMode="auto">
            <a:xfrm flipV="1">
              <a:off x="3696" y="2187"/>
              <a:ext cx="144"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97" name="Freeform 31"/>
            <p:cNvSpPr>
              <a:spLocks/>
            </p:cNvSpPr>
            <p:nvPr/>
          </p:nvSpPr>
          <p:spPr bwMode="auto">
            <a:xfrm flipV="1">
              <a:off x="2083" y="1382"/>
              <a:ext cx="650" cy="87"/>
            </a:xfrm>
            <a:custGeom>
              <a:avLst/>
              <a:gdLst>
                <a:gd name="T0" fmla="*/ 0 w 374"/>
                <a:gd name="T1" fmla="*/ 0 h 87"/>
                <a:gd name="T2" fmla="*/ 0 w 374"/>
                <a:gd name="T3" fmla="*/ 87 h 87"/>
                <a:gd name="T4" fmla="*/ 11907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898" name="Text Box 32"/>
            <p:cNvSpPr txBox="1">
              <a:spLocks noChangeArrowheads="1"/>
            </p:cNvSpPr>
            <p:nvPr/>
          </p:nvSpPr>
          <p:spPr bwMode="auto">
            <a:xfrm>
              <a:off x="2486" y="1556"/>
              <a:ext cx="692" cy="806"/>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108" b="1"/>
            </a:p>
            <a:p>
              <a:pPr algn="ctr" eaLnBrk="1" hangingPunct="1"/>
              <a:endParaRPr lang="en-US" altLang="en-US" sz="1108" b="1"/>
            </a:p>
            <a:p>
              <a:pPr algn="ctr" eaLnBrk="1" hangingPunct="1"/>
              <a:r>
                <a:rPr lang="en-US" altLang="en-US" sz="1108" b="1"/>
                <a:t>Registers</a:t>
              </a:r>
            </a:p>
          </p:txBody>
        </p:sp>
        <p:sp>
          <p:nvSpPr>
            <p:cNvPr id="35899" name="Rectangle 33"/>
            <p:cNvSpPr>
              <a:spLocks noChangeArrowheads="1"/>
            </p:cNvSpPr>
            <p:nvPr/>
          </p:nvSpPr>
          <p:spPr bwMode="auto">
            <a:xfrm>
              <a:off x="2486" y="1671"/>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35900" name="Rectangle 34"/>
            <p:cNvSpPr>
              <a:spLocks noChangeArrowheads="1"/>
            </p:cNvSpPr>
            <p:nvPr/>
          </p:nvSpPr>
          <p:spPr bwMode="auto">
            <a:xfrm>
              <a:off x="2515" y="1929"/>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35901" name="Rectangle 35"/>
            <p:cNvSpPr>
              <a:spLocks noChangeArrowheads="1"/>
            </p:cNvSpPr>
            <p:nvPr/>
          </p:nvSpPr>
          <p:spPr bwMode="auto">
            <a:xfrm>
              <a:off x="2890" y="1670"/>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35902" name="Line 36"/>
            <p:cNvSpPr>
              <a:spLocks noChangeShapeType="1"/>
            </p:cNvSpPr>
            <p:nvPr/>
          </p:nvSpPr>
          <p:spPr bwMode="auto">
            <a:xfrm flipV="1">
              <a:off x="2806" y="2368"/>
              <a:ext cx="0" cy="8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3" name="Rectangle 37"/>
            <p:cNvSpPr>
              <a:spLocks noChangeArrowheads="1"/>
            </p:cNvSpPr>
            <p:nvPr/>
          </p:nvSpPr>
          <p:spPr bwMode="auto">
            <a:xfrm>
              <a:off x="2536" y="2411"/>
              <a:ext cx="57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smtClean="0">
                  <a:solidFill>
                    <a:srgbClr val="FF0000"/>
                  </a:solidFill>
                </a:rPr>
                <a:t>RegWrite</a:t>
              </a:r>
              <a:endParaRPr lang="en-US" altLang="en-US" sz="923" dirty="0">
                <a:solidFill>
                  <a:srgbClr val="FF0000"/>
                </a:solidFill>
              </a:endParaRPr>
            </a:p>
          </p:txBody>
        </p:sp>
        <p:sp>
          <p:nvSpPr>
            <p:cNvPr id="35904" name="Rectangle 38"/>
            <p:cNvSpPr>
              <a:spLocks noChangeArrowheads="1"/>
            </p:cNvSpPr>
            <p:nvPr/>
          </p:nvSpPr>
          <p:spPr bwMode="auto">
            <a:xfrm>
              <a:off x="2890" y="1987"/>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35905" name="Line 39"/>
            <p:cNvSpPr>
              <a:spLocks noChangeShapeType="1"/>
            </p:cNvSpPr>
            <p:nvPr/>
          </p:nvSpPr>
          <p:spPr bwMode="auto">
            <a:xfrm>
              <a:off x="2083" y="1728"/>
              <a:ext cx="40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6" name="Line 40"/>
            <p:cNvSpPr>
              <a:spLocks noChangeShapeType="1"/>
            </p:cNvSpPr>
            <p:nvPr/>
          </p:nvSpPr>
          <p:spPr bwMode="auto">
            <a:xfrm flipV="1">
              <a:off x="2083" y="2015"/>
              <a:ext cx="402"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7" name="Line 41"/>
            <p:cNvSpPr>
              <a:spLocks noChangeShapeType="1"/>
            </p:cNvSpPr>
            <p:nvPr/>
          </p:nvSpPr>
          <p:spPr bwMode="auto">
            <a:xfrm>
              <a:off x="2399" y="2209"/>
              <a:ext cx="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8" name="Rectangle 42"/>
            <p:cNvSpPr>
              <a:spLocks noChangeArrowheads="1"/>
            </p:cNvSpPr>
            <p:nvPr/>
          </p:nvSpPr>
          <p:spPr bwMode="auto">
            <a:xfrm>
              <a:off x="2515" y="2149"/>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35909" name="Line 43"/>
            <p:cNvSpPr>
              <a:spLocks noChangeShapeType="1"/>
            </p:cNvSpPr>
            <p:nvPr/>
          </p:nvSpPr>
          <p:spPr bwMode="auto">
            <a:xfrm flipH="1">
              <a:off x="2371" y="1699"/>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10" name="Rectangle 44"/>
            <p:cNvSpPr>
              <a:spLocks noChangeArrowheads="1"/>
            </p:cNvSpPr>
            <p:nvPr/>
          </p:nvSpPr>
          <p:spPr bwMode="auto">
            <a:xfrm>
              <a:off x="2342" y="1613"/>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5911" name="Rectangle 45"/>
            <p:cNvSpPr>
              <a:spLocks noChangeArrowheads="1"/>
            </p:cNvSpPr>
            <p:nvPr/>
          </p:nvSpPr>
          <p:spPr bwMode="auto">
            <a:xfrm>
              <a:off x="2890" y="2218"/>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sp>
          <p:nvSpPr>
            <p:cNvPr id="35912" name="Rectangle 46"/>
            <p:cNvSpPr>
              <a:spLocks noChangeArrowheads="1"/>
            </p:cNvSpPr>
            <p:nvPr/>
          </p:nvSpPr>
          <p:spPr bwMode="auto">
            <a:xfrm>
              <a:off x="1940" y="1787"/>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913" name="Rectangle 47"/>
            <p:cNvSpPr>
              <a:spLocks noChangeArrowheads="1"/>
            </p:cNvSpPr>
            <p:nvPr/>
          </p:nvSpPr>
          <p:spPr bwMode="auto">
            <a:xfrm>
              <a:off x="1219" y="1556"/>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14" name="Text Box 48"/>
            <p:cNvSpPr txBox="1">
              <a:spLocks noChangeArrowheads="1"/>
            </p:cNvSpPr>
            <p:nvPr/>
          </p:nvSpPr>
          <p:spPr bwMode="auto">
            <a:xfrm>
              <a:off x="1276" y="201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35915" name="Line 49"/>
            <p:cNvSpPr>
              <a:spLocks noChangeShapeType="1"/>
            </p:cNvSpPr>
            <p:nvPr/>
          </p:nvSpPr>
          <p:spPr bwMode="auto">
            <a:xfrm>
              <a:off x="844" y="2102"/>
              <a:ext cx="375" cy="1"/>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916" name="Text Box 50"/>
            <p:cNvSpPr txBox="1">
              <a:spLocks noChangeArrowheads="1"/>
            </p:cNvSpPr>
            <p:nvPr/>
          </p:nvSpPr>
          <p:spPr bwMode="auto">
            <a:xfrm>
              <a:off x="1334" y="1844"/>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35917" name="Text Box 51"/>
            <p:cNvSpPr txBox="1">
              <a:spLocks noChangeArrowheads="1"/>
            </p:cNvSpPr>
            <p:nvPr/>
          </p:nvSpPr>
          <p:spPr bwMode="auto">
            <a:xfrm>
              <a:off x="1305" y="1556"/>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35918" name="Line 52"/>
            <p:cNvSpPr>
              <a:spLocks noChangeShapeType="1"/>
            </p:cNvSpPr>
            <p:nvPr/>
          </p:nvSpPr>
          <p:spPr bwMode="auto">
            <a:xfrm>
              <a:off x="1910" y="1930"/>
              <a:ext cx="173"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5919" name="Line 53"/>
            <p:cNvSpPr>
              <a:spLocks noChangeShapeType="1"/>
            </p:cNvSpPr>
            <p:nvPr/>
          </p:nvSpPr>
          <p:spPr bwMode="auto">
            <a:xfrm flipH="1">
              <a:off x="1968" y="1902"/>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20" name="Rectangle 54"/>
            <p:cNvSpPr>
              <a:spLocks noChangeArrowheads="1"/>
            </p:cNvSpPr>
            <p:nvPr/>
          </p:nvSpPr>
          <p:spPr bwMode="auto">
            <a:xfrm>
              <a:off x="1017" y="195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921" name="Line 55"/>
            <p:cNvSpPr>
              <a:spLocks noChangeShapeType="1"/>
            </p:cNvSpPr>
            <p:nvPr/>
          </p:nvSpPr>
          <p:spPr bwMode="auto">
            <a:xfrm flipH="1">
              <a:off x="1045" y="207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22" name="Rectangle 56"/>
            <p:cNvSpPr>
              <a:spLocks noChangeArrowheads="1"/>
            </p:cNvSpPr>
            <p:nvPr/>
          </p:nvSpPr>
          <p:spPr bwMode="auto">
            <a:xfrm>
              <a:off x="557" y="155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5923" name="Line 57"/>
            <p:cNvSpPr>
              <a:spLocks noChangeShapeType="1"/>
            </p:cNvSpPr>
            <p:nvPr/>
          </p:nvSpPr>
          <p:spPr bwMode="auto">
            <a:xfrm flipH="1">
              <a:off x="499" y="1612"/>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5924" name="Group 58"/>
            <p:cNvGrpSpPr>
              <a:grpSpLocks/>
            </p:cNvGrpSpPr>
            <p:nvPr/>
          </p:nvGrpSpPr>
          <p:grpSpPr bwMode="auto">
            <a:xfrm>
              <a:off x="729" y="1843"/>
              <a:ext cx="116" cy="519"/>
              <a:chOff x="2572" y="3082"/>
              <a:chExt cx="116" cy="519"/>
            </a:xfrm>
          </p:grpSpPr>
          <p:sp>
            <p:nvSpPr>
              <p:cNvPr id="35963" name="Text Box 59"/>
              <p:cNvSpPr txBox="1">
                <a:spLocks noChangeArrowheads="1"/>
              </p:cNvSpPr>
              <p:nvPr/>
            </p:nvSpPr>
            <p:spPr bwMode="auto">
              <a:xfrm rot="-5400000">
                <a:off x="2413" y="3327"/>
                <a:ext cx="433"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35964" name="Text Box 60"/>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a:t>00</a:t>
                </a:r>
              </a:p>
            </p:txBody>
          </p:sp>
        </p:grpSp>
        <p:sp>
          <p:nvSpPr>
            <p:cNvPr id="35925" name="Line 61"/>
            <p:cNvSpPr>
              <a:spLocks noChangeShapeType="1"/>
            </p:cNvSpPr>
            <p:nvPr/>
          </p:nvSpPr>
          <p:spPr bwMode="auto">
            <a:xfrm flipV="1">
              <a:off x="931" y="1641"/>
              <a:ext cx="0" cy="461"/>
            </a:xfrm>
            <a:prstGeom prst="line">
              <a:avLst/>
            </a:prstGeom>
            <a:noFill/>
            <a:ln w="57150">
              <a:solidFill>
                <a:schemeClr val="tx1"/>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926" name="Rectangle 62"/>
            <p:cNvSpPr>
              <a:spLocks noChangeArrowheads="1"/>
            </p:cNvSpPr>
            <p:nvPr/>
          </p:nvSpPr>
          <p:spPr bwMode="auto">
            <a:xfrm>
              <a:off x="815" y="1411"/>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35927" name="Rectangle 63"/>
            <p:cNvSpPr>
              <a:spLocks noChangeArrowheads="1"/>
            </p:cNvSpPr>
            <p:nvPr/>
          </p:nvSpPr>
          <p:spPr bwMode="auto">
            <a:xfrm>
              <a:off x="961" y="175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5928" name="Line 64"/>
            <p:cNvSpPr>
              <a:spLocks noChangeShapeType="1"/>
            </p:cNvSpPr>
            <p:nvPr/>
          </p:nvSpPr>
          <p:spPr bwMode="auto">
            <a:xfrm flipH="1">
              <a:off x="903" y="1813"/>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29" name="Freeform 65"/>
            <p:cNvSpPr>
              <a:spLocks/>
            </p:cNvSpPr>
            <p:nvPr/>
          </p:nvSpPr>
          <p:spPr bwMode="auto">
            <a:xfrm>
              <a:off x="527" y="1324"/>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30" name="Line 66"/>
            <p:cNvSpPr>
              <a:spLocks noChangeShapeType="1"/>
            </p:cNvSpPr>
            <p:nvPr/>
          </p:nvSpPr>
          <p:spPr bwMode="auto">
            <a:xfrm flipH="1">
              <a:off x="2083" y="1379"/>
              <a:ext cx="0" cy="89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1" name="Rectangle 67"/>
            <p:cNvSpPr>
              <a:spLocks noChangeArrowheads="1"/>
            </p:cNvSpPr>
            <p:nvPr/>
          </p:nvSpPr>
          <p:spPr bwMode="auto">
            <a:xfrm>
              <a:off x="2198" y="1613"/>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35932" name="Line 68"/>
            <p:cNvSpPr>
              <a:spLocks noChangeShapeType="1"/>
            </p:cNvSpPr>
            <p:nvPr/>
          </p:nvSpPr>
          <p:spPr bwMode="auto">
            <a:xfrm flipH="1">
              <a:off x="2371" y="1987"/>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3" name="Rectangle 69"/>
            <p:cNvSpPr>
              <a:spLocks noChangeArrowheads="1"/>
            </p:cNvSpPr>
            <p:nvPr/>
          </p:nvSpPr>
          <p:spPr bwMode="auto">
            <a:xfrm>
              <a:off x="2342" y="1901"/>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5934" name="Rectangle 70"/>
            <p:cNvSpPr>
              <a:spLocks noChangeArrowheads="1"/>
            </p:cNvSpPr>
            <p:nvPr/>
          </p:nvSpPr>
          <p:spPr bwMode="auto">
            <a:xfrm>
              <a:off x="2140" y="2152"/>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Rd</a:t>
              </a:r>
            </a:p>
          </p:txBody>
        </p:sp>
        <p:grpSp>
          <p:nvGrpSpPr>
            <p:cNvPr id="35935" name="Group 71"/>
            <p:cNvGrpSpPr>
              <a:grpSpLocks/>
            </p:cNvGrpSpPr>
            <p:nvPr/>
          </p:nvGrpSpPr>
          <p:grpSpPr bwMode="auto">
            <a:xfrm>
              <a:off x="2733" y="1296"/>
              <a:ext cx="181" cy="174"/>
              <a:chOff x="3509" y="2188"/>
              <a:chExt cx="106" cy="174"/>
            </a:xfrm>
          </p:grpSpPr>
          <p:sp>
            <p:nvSpPr>
              <p:cNvPr id="35961" name="Oval 72"/>
              <p:cNvSpPr>
                <a:spLocks noChangeArrowheads="1"/>
              </p:cNvSpPr>
              <p:nvPr/>
            </p:nvSpPr>
            <p:spPr bwMode="auto">
              <a:xfrm>
                <a:off x="3509" y="2188"/>
                <a:ext cx="106" cy="173"/>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62" name="Rectangle 73"/>
              <p:cNvSpPr>
                <a:spLocks noChangeArrowheads="1"/>
              </p:cNvSpPr>
              <p:nvPr/>
            </p:nvSpPr>
            <p:spPr bwMode="auto">
              <a:xfrm>
                <a:off x="3509" y="2188"/>
                <a:ext cx="1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E</a:t>
                </a:r>
              </a:p>
            </p:txBody>
          </p:sp>
        </p:grpSp>
        <p:sp>
          <p:nvSpPr>
            <p:cNvPr id="35936" name="Line 74"/>
            <p:cNvSpPr>
              <a:spLocks noChangeShapeType="1"/>
            </p:cNvSpPr>
            <p:nvPr/>
          </p:nvSpPr>
          <p:spPr bwMode="auto">
            <a:xfrm flipH="1">
              <a:off x="2342" y="135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7" name="Line 75"/>
            <p:cNvSpPr>
              <a:spLocks noChangeShapeType="1"/>
            </p:cNvSpPr>
            <p:nvPr/>
          </p:nvSpPr>
          <p:spPr bwMode="auto">
            <a:xfrm>
              <a:off x="2826" y="1207"/>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38" name="Rectangle 76"/>
            <p:cNvSpPr>
              <a:spLocks noChangeArrowheads="1"/>
            </p:cNvSpPr>
            <p:nvPr/>
          </p:nvSpPr>
          <p:spPr bwMode="auto">
            <a:xfrm>
              <a:off x="2688" y="1092"/>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ExtOp</a:t>
              </a:r>
            </a:p>
          </p:txBody>
        </p:sp>
        <p:sp>
          <p:nvSpPr>
            <p:cNvPr id="35939" name="Rectangle 77"/>
            <p:cNvSpPr>
              <a:spLocks noChangeArrowheads="1"/>
            </p:cNvSpPr>
            <p:nvPr/>
          </p:nvSpPr>
          <p:spPr bwMode="auto">
            <a:xfrm>
              <a:off x="2169" y="1267"/>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Imm16</a:t>
              </a:r>
            </a:p>
          </p:txBody>
        </p:sp>
        <p:sp>
          <p:nvSpPr>
            <p:cNvPr id="35940" name="Rectangle 78"/>
            <p:cNvSpPr>
              <a:spLocks noChangeArrowheads="1"/>
            </p:cNvSpPr>
            <p:nvPr/>
          </p:nvSpPr>
          <p:spPr bwMode="auto">
            <a:xfrm>
              <a:off x="2198" y="1900"/>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grpSp>
          <p:nvGrpSpPr>
            <p:cNvPr id="35941" name="Group 79"/>
            <p:cNvGrpSpPr>
              <a:grpSpLocks/>
            </p:cNvGrpSpPr>
            <p:nvPr/>
          </p:nvGrpSpPr>
          <p:grpSpPr bwMode="auto">
            <a:xfrm>
              <a:off x="2283" y="2073"/>
              <a:ext cx="116" cy="261"/>
              <a:chOff x="2514" y="1642"/>
              <a:chExt cx="116" cy="261"/>
            </a:xfrm>
          </p:grpSpPr>
          <p:sp>
            <p:nvSpPr>
              <p:cNvPr id="35957"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58"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5959"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5960" name="Rectangle 83"/>
              <p:cNvSpPr>
                <a:spLocks noChangeArrowheads="1"/>
              </p:cNvSpPr>
              <p:nvPr/>
            </p:nvSpPr>
            <p:spPr bwMode="auto">
              <a:xfrm flipH="1">
                <a:off x="2514" y="1774"/>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5942" name="Line 84"/>
            <p:cNvSpPr>
              <a:spLocks noChangeShapeType="1"/>
            </p:cNvSpPr>
            <p:nvPr/>
          </p:nvSpPr>
          <p:spPr bwMode="auto">
            <a:xfrm flipH="1">
              <a:off x="2169" y="2238"/>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43" name="Freeform 86"/>
            <p:cNvSpPr>
              <a:spLocks/>
            </p:cNvSpPr>
            <p:nvPr/>
          </p:nvSpPr>
          <p:spPr bwMode="auto">
            <a:xfrm>
              <a:off x="2197" y="2015"/>
              <a:ext cx="87" cy="116"/>
            </a:xfrm>
            <a:custGeom>
              <a:avLst/>
              <a:gdLst>
                <a:gd name="T0" fmla="*/ 0 w 87"/>
                <a:gd name="T1" fmla="*/ 0 h 87"/>
                <a:gd name="T2" fmla="*/ 0 w 87"/>
                <a:gd name="T3" fmla="*/ 873 h 87"/>
                <a:gd name="T4" fmla="*/ 87 w 87"/>
                <a:gd name="T5" fmla="*/ 873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44" name="Line 87"/>
            <p:cNvSpPr>
              <a:spLocks noChangeShapeType="1"/>
            </p:cNvSpPr>
            <p:nvPr/>
          </p:nvSpPr>
          <p:spPr bwMode="auto">
            <a:xfrm flipV="1">
              <a:off x="2341" y="2334"/>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45" name="Rectangle 88"/>
            <p:cNvSpPr>
              <a:spLocks noChangeArrowheads="1"/>
            </p:cNvSpPr>
            <p:nvPr/>
          </p:nvSpPr>
          <p:spPr bwMode="auto">
            <a:xfrm>
              <a:off x="2145" y="2411"/>
              <a:ext cx="398"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RegDst</a:t>
              </a:r>
            </a:p>
          </p:txBody>
        </p:sp>
        <p:sp>
          <p:nvSpPr>
            <p:cNvPr id="35946" name="Rectangle 89"/>
            <p:cNvSpPr>
              <a:spLocks noChangeArrowheads="1"/>
            </p:cNvSpPr>
            <p:nvPr/>
          </p:nvSpPr>
          <p:spPr bwMode="auto">
            <a:xfrm>
              <a:off x="3495" y="1267"/>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ALUSrc</a:t>
              </a:r>
            </a:p>
          </p:txBody>
        </p:sp>
        <p:grpSp>
          <p:nvGrpSpPr>
            <p:cNvPr id="35947" name="Group 90"/>
            <p:cNvGrpSpPr>
              <a:grpSpLocks/>
            </p:cNvGrpSpPr>
            <p:nvPr/>
          </p:nvGrpSpPr>
          <p:grpSpPr bwMode="auto">
            <a:xfrm>
              <a:off x="3579" y="1986"/>
              <a:ext cx="117" cy="373"/>
              <a:chOff x="2513" y="1642"/>
              <a:chExt cx="117" cy="373"/>
            </a:xfrm>
          </p:grpSpPr>
          <p:sp>
            <p:nvSpPr>
              <p:cNvPr id="35953" name="AutoShape 91"/>
              <p:cNvSpPr>
                <a:spLocks noChangeArrowheads="1"/>
              </p:cNvSpPr>
              <p:nvPr/>
            </p:nvSpPr>
            <p:spPr bwMode="auto">
              <a:xfrm rot="-5400000">
                <a:off x="2386" y="1771"/>
                <a:ext cx="37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54" name="Rectangle 92"/>
              <p:cNvSpPr>
                <a:spLocks noChangeArrowheads="1"/>
              </p:cNvSpPr>
              <p:nvPr/>
            </p:nvSpPr>
            <p:spPr bwMode="auto">
              <a:xfrm flipH="1">
                <a:off x="2515" y="1642"/>
                <a:ext cx="1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5955" name="Rectangle 93"/>
              <p:cNvSpPr>
                <a:spLocks noChangeArrowheads="1"/>
              </p:cNvSpPr>
              <p:nvPr/>
            </p:nvSpPr>
            <p:spPr bwMode="auto">
              <a:xfrm flipH="1">
                <a:off x="2515" y="1655"/>
                <a:ext cx="115"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5956" name="Rectangle 94"/>
              <p:cNvSpPr>
                <a:spLocks noChangeArrowheads="1"/>
              </p:cNvSpPr>
              <p:nvPr/>
            </p:nvSpPr>
            <p:spPr bwMode="auto">
              <a:xfrm flipH="1">
                <a:off x="2513" y="1894"/>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5948" name="Line 95"/>
            <p:cNvSpPr>
              <a:spLocks noChangeShapeType="1"/>
            </p:cNvSpPr>
            <p:nvPr/>
          </p:nvSpPr>
          <p:spPr bwMode="auto">
            <a:xfrm flipV="1">
              <a:off x="3178" y="1728"/>
              <a:ext cx="662"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949" name="Line 96"/>
            <p:cNvSpPr>
              <a:spLocks noChangeShapeType="1"/>
            </p:cNvSpPr>
            <p:nvPr/>
          </p:nvSpPr>
          <p:spPr bwMode="auto">
            <a:xfrm flipH="1">
              <a:off x="3265" y="135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50" name="Rectangle 97"/>
            <p:cNvSpPr>
              <a:spLocks noChangeArrowheads="1"/>
            </p:cNvSpPr>
            <p:nvPr/>
          </p:nvSpPr>
          <p:spPr bwMode="auto">
            <a:xfrm>
              <a:off x="3237" y="123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951" name="Freeform 98"/>
            <p:cNvSpPr>
              <a:spLocks/>
            </p:cNvSpPr>
            <p:nvPr/>
          </p:nvSpPr>
          <p:spPr bwMode="auto">
            <a:xfrm>
              <a:off x="2083" y="2211"/>
              <a:ext cx="200" cy="57"/>
            </a:xfrm>
            <a:custGeom>
              <a:avLst/>
              <a:gdLst>
                <a:gd name="T0" fmla="*/ 0 w 374"/>
                <a:gd name="T1" fmla="*/ 0 h 87"/>
                <a:gd name="T2" fmla="*/ 0 w 374"/>
                <a:gd name="T3" fmla="*/ 3 h 87"/>
                <a:gd name="T4" fmla="*/ 3 w 374"/>
                <a:gd name="T5" fmla="*/ 3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52" name="Line 99"/>
            <p:cNvSpPr>
              <a:spLocks noChangeShapeType="1"/>
            </p:cNvSpPr>
            <p:nvPr/>
          </p:nvSpPr>
          <p:spPr bwMode="auto">
            <a:xfrm flipH="1">
              <a:off x="3637" y="1411"/>
              <a:ext cx="1" cy="57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1" name="Group 100"/>
          <p:cNvGrpSpPr>
            <a:grpSpLocks/>
          </p:cNvGrpSpPr>
          <p:nvPr/>
        </p:nvGrpSpPr>
        <p:grpSpPr bwMode="auto">
          <a:xfrm>
            <a:off x="6392865" y="1743810"/>
            <a:ext cx="584200" cy="759069"/>
            <a:chOff x="4363" y="1094"/>
            <a:chExt cx="398" cy="518"/>
          </a:xfrm>
        </p:grpSpPr>
        <p:sp>
          <p:nvSpPr>
            <p:cNvPr id="35885" name="Rectangle 101"/>
            <p:cNvSpPr>
              <a:spLocks noChangeArrowheads="1"/>
            </p:cNvSpPr>
            <p:nvPr/>
          </p:nvSpPr>
          <p:spPr bwMode="auto">
            <a:xfrm>
              <a:off x="4363" y="109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dirty="0" err="1" smtClean="0">
                  <a:solidFill>
                    <a:srgbClr val="FF0000"/>
                  </a:solidFill>
                </a:rPr>
                <a:t>MemRead</a:t>
              </a:r>
              <a:endParaRPr lang="en-US" altLang="en-US" sz="923" dirty="0">
                <a:solidFill>
                  <a:srgbClr val="FF0000"/>
                </a:solidFill>
              </a:endParaRPr>
            </a:p>
          </p:txBody>
        </p:sp>
        <p:sp>
          <p:nvSpPr>
            <p:cNvPr id="35886" name="Line 102"/>
            <p:cNvSpPr>
              <a:spLocks noChangeShapeType="1"/>
            </p:cNvSpPr>
            <p:nvPr/>
          </p:nvSpPr>
          <p:spPr bwMode="auto">
            <a:xfrm>
              <a:off x="4559" y="1238"/>
              <a:ext cx="0" cy="3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2" name="Group 103"/>
          <p:cNvGrpSpPr>
            <a:grpSpLocks/>
          </p:cNvGrpSpPr>
          <p:nvPr/>
        </p:nvGrpSpPr>
        <p:grpSpPr bwMode="auto">
          <a:xfrm>
            <a:off x="7112000" y="1743810"/>
            <a:ext cx="582613" cy="759069"/>
            <a:chOff x="4853" y="1094"/>
            <a:chExt cx="398" cy="518"/>
          </a:xfrm>
        </p:grpSpPr>
        <p:sp>
          <p:nvSpPr>
            <p:cNvPr id="35883" name="Rectangle 104"/>
            <p:cNvSpPr>
              <a:spLocks noChangeArrowheads="1"/>
            </p:cNvSpPr>
            <p:nvPr/>
          </p:nvSpPr>
          <p:spPr bwMode="auto">
            <a:xfrm>
              <a:off x="4853" y="109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dirty="0" err="1" smtClean="0">
                  <a:solidFill>
                    <a:srgbClr val="FF0000"/>
                  </a:solidFill>
                </a:rPr>
                <a:t>MemWrite</a:t>
              </a:r>
              <a:endParaRPr lang="en-US" altLang="en-US" sz="923" dirty="0">
                <a:solidFill>
                  <a:srgbClr val="FF0000"/>
                </a:solidFill>
              </a:endParaRPr>
            </a:p>
          </p:txBody>
        </p:sp>
        <p:sp>
          <p:nvSpPr>
            <p:cNvPr id="35884" name="Line 105"/>
            <p:cNvSpPr>
              <a:spLocks noChangeShapeType="1"/>
            </p:cNvSpPr>
            <p:nvPr/>
          </p:nvSpPr>
          <p:spPr bwMode="auto">
            <a:xfrm>
              <a:off x="5049" y="1238"/>
              <a:ext cx="0" cy="3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3" name="Group 106"/>
          <p:cNvGrpSpPr>
            <a:grpSpLocks/>
          </p:cNvGrpSpPr>
          <p:nvPr/>
        </p:nvGrpSpPr>
        <p:grpSpPr bwMode="auto">
          <a:xfrm>
            <a:off x="4445002" y="2124811"/>
            <a:ext cx="3840163" cy="1814146"/>
            <a:chOff x="3033" y="1354"/>
            <a:chExt cx="2621" cy="1238"/>
          </a:xfrm>
        </p:grpSpPr>
        <p:grpSp>
          <p:nvGrpSpPr>
            <p:cNvPr id="35866" name="Group 107"/>
            <p:cNvGrpSpPr>
              <a:grpSpLocks/>
            </p:cNvGrpSpPr>
            <p:nvPr/>
          </p:nvGrpSpPr>
          <p:grpSpPr bwMode="auto">
            <a:xfrm>
              <a:off x="5539" y="1816"/>
              <a:ext cx="114" cy="173"/>
              <a:chOff x="4244" y="2392"/>
              <a:chExt cx="114" cy="173"/>
            </a:xfrm>
          </p:grpSpPr>
          <p:sp>
            <p:nvSpPr>
              <p:cNvPr id="35881" name="Rectangle 108"/>
              <p:cNvSpPr>
                <a:spLocks noChangeArrowheads="1"/>
              </p:cNvSpPr>
              <p:nvPr/>
            </p:nvSpPr>
            <p:spPr bwMode="auto">
              <a:xfrm>
                <a:off x="4244" y="239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882" name="Line 109"/>
              <p:cNvSpPr>
                <a:spLocks noChangeShapeType="1"/>
              </p:cNvSpPr>
              <p:nvPr/>
            </p:nvSpPr>
            <p:spPr bwMode="auto">
              <a:xfrm flipH="1">
                <a:off x="4272" y="250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5867" name="Group 110"/>
            <p:cNvGrpSpPr>
              <a:grpSpLocks/>
            </p:cNvGrpSpPr>
            <p:nvPr/>
          </p:nvGrpSpPr>
          <p:grpSpPr bwMode="auto">
            <a:xfrm>
              <a:off x="3033" y="1354"/>
              <a:ext cx="2621" cy="1238"/>
              <a:chOff x="3033" y="1354"/>
              <a:chExt cx="2621" cy="1238"/>
            </a:xfrm>
          </p:grpSpPr>
          <p:sp>
            <p:nvSpPr>
              <p:cNvPr id="35868" name="Rectangle 111"/>
              <p:cNvSpPr>
                <a:spLocks noChangeArrowheads="1"/>
              </p:cNvSpPr>
              <p:nvPr/>
            </p:nvSpPr>
            <p:spPr bwMode="auto">
              <a:xfrm>
                <a:off x="4588" y="1354"/>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t>ALU result</a:t>
                </a:r>
              </a:p>
            </p:txBody>
          </p:sp>
          <p:grpSp>
            <p:nvGrpSpPr>
              <p:cNvPr id="35869" name="Group 112"/>
              <p:cNvGrpSpPr>
                <a:grpSpLocks/>
              </p:cNvGrpSpPr>
              <p:nvPr/>
            </p:nvGrpSpPr>
            <p:grpSpPr bwMode="auto">
              <a:xfrm>
                <a:off x="3033" y="1498"/>
                <a:ext cx="2621" cy="1094"/>
                <a:chOff x="3033" y="1498"/>
                <a:chExt cx="2621" cy="1094"/>
              </a:xfrm>
            </p:grpSpPr>
            <p:sp>
              <p:nvSpPr>
                <p:cNvPr id="35870" name="Line 113"/>
                <p:cNvSpPr>
                  <a:spLocks noChangeShapeType="1"/>
                </p:cNvSpPr>
                <p:nvPr/>
              </p:nvSpPr>
              <p:spPr bwMode="auto">
                <a:xfrm>
                  <a:off x="5164" y="2102"/>
                  <a:ext cx="259"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5871" name="Group 114"/>
                <p:cNvGrpSpPr>
                  <a:grpSpLocks/>
                </p:cNvGrpSpPr>
                <p:nvPr/>
              </p:nvGrpSpPr>
              <p:grpSpPr bwMode="auto">
                <a:xfrm>
                  <a:off x="5194" y="1958"/>
                  <a:ext cx="114" cy="173"/>
                  <a:chOff x="5281" y="2534"/>
                  <a:chExt cx="114" cy="173"/>
                </a:xfrm>
              </p:grpSpPr>
              <p:sp>
                <p:nvSpPr>
                  <p:cNvPr id="35879" name="Line 115"/>
                  <p:cNvSpPr>
                    <a:spLocks noChangeShapeType="1"/>
                  </p:cNvSpPr>
                  <p:nvPr/>
                </p:nvSpPr>
                <p:spPr bwMode="auto">
                  <a:xfrm flipH="1">
                    <a:off x="5309" y="264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80" name="Rectangle 116"/>
                  <p:cNvSpPr>
                    <a:spLocks noChangeArrowheads="1"/>
                  </p:cNvSpPr>
                  <p:nvPr/>
                </p:nvSpPr>
                <p:spPr bwMode="auto">
                  <a:xfrm>
                    <a:off x="5281" y="253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dirty="0"/>
                      <a:t> 32</a:t>
                    </a:r>
                  </a:p>
                </p:txBody>
              </p:sp>
            </p:grpSp>
            <p:grpSp>
              <p:nvGrpSpPr>
                <p:cNvPr id="35872" name="Group 117"/>
                <p:cNvGrpSpPr>
                  <a:grpSpLocks/>
                </p:cNvGrpSpPr>
                <p:nvPr/>
              </p:nvGrpSpPr>
              <p:grpSpPr bwMode="auto">
                <a:xfrm>
                  <a:off x="5423" y="1757"/>
                  <a:ext cx="116" cy="403"/>
                  <a:chOff x="2514" y="1642"/>
                  <a:chExt cx="116" cy="403"/>
                </a:xfrm>
              </p:grpSpPr>
              <p:sp>
                <p:nvSpPr>
                  <p:cNvPr id="35875" name="AutoShape 118"/>
                  <p:cNvSpPr>
                    <a:spLocks noChangeArrowheads="1"/>
                  </p:cNvSpPr>
                  <p:nvPr/>
                </p:nvSpPr>
                <p:spPr bwMode="auto">
                  <a:xfrm rot="-5400000">
                    <a:off x="2371" y="1786"/>
                    <a:ext cx="40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876"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5877" name="Rectangle 120"/>
                  <p:cNvSpPr>
                    <a:spLocks noChangeArrowheads="1"/>
                  </p:cNvSpPr>
                  <p:nvPr/>
                </p:nvSpPr>
                <p:spPr bwMode="auto">
                  <a:xfrm flipH="1">
                    <a:off x="2515" y="1660"/>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5878"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5873" name="Freeform 122"/>
                <p:cNvSpPr>
                  <a:spLocks/>
                </p:cNvSpPr>
                <p:nvPr/>
              </p:nvSpPr>
              <p:spPr bwMode="auto">
                <a:xfrm>
                  <a:off x="4301" y="1498"/>
                  <a:ext cx="1123" cy="461"/>
                </a:xfrm>
                <a:custGeom>
                  <a:avLst/>
                  <a:gdLst>
                    <a:gd name="T0" fmla="*/ 0 w 1123"/>
                    <a:gd name="T1" fmla="*/ 466 h 460"/>
                    <a:gd name="T2" fmla="*/ 0 w 1123"/>
                    <a:gd name="T3" fmla="*/ 0 h 460"/>
                    <a:gd name="T4" fmla="*/ 950 w 1123"/>
                    <a:gd name="T5" fmla="*/ 0 h 460"/>
                    <a:gd name="T6" fmla="*/ 950 w 1123"/>
                    <a:gd name="T7" fmla="*/ 322 h 460"/>
                    <a:gd name="T8" fmla="*/ 1123 w 1123"/>
                    <a:gd name="T9" fmla="*/ 322 h 460"/>
                    <a:gd name="T10" fmla="*/ 0 60000 65536"/>
                    <a:gd name="T11" fmla="*/ 0 60000 65536"/>
                    <a:gd name="T12" fmla="*/ 0 60000 65536"/>
                    <a:gd name="T13" fmla="*/ 0 60000 65536"/>
                    <a:gd name="T14" fmla="*/ 0 60000 65536"/>
                    <a:gd name="T15" fmla="*/ 0 w 1123"/>
                    <a:gd name="T16" fmla="*/ 0 h 460"/>
                    <a:gd name="T17" fmla="*/ 1123 w 1123"/>
                    <a:gd name="T18" fmla="*/ 460 h 460"/>
                  </a:gdLst>
                  <a:ahLst/>
                  <a:cxnLst>
                    <a:cxn ang="T10">
                      <a:pos x="T0" y="T1"/>
                    </a:cxn>
                    <a:cxn ang="T11">
                      <a:pos x="T2" y="T3"/>
                    </a:cxn>
                    <a:cxn ang="T12">
                      <a:pos x="T4" y="T5"/>
                    </a:cxn>
                    <a:cxn ang="T13">
                      <a:pos x="T6" y="T7"/>
                    </a:cxn>
                    <a:cxn ang="T14">
                      <a:pos x="T8" y="T9"/>
                    </a:cxn>
                  </a:cxnLst>
                  <a:rect l="T15" t="T16" r="T17" b="T18"/>
                  <a:pathLst>
                    <a:path w="1123" h="460">
                      <a:moveTo>
                        <a:pt x="0" y="460"/>
                      </a:moveTo>
                      <a:lnTo>
                        <a:pt x="0" y="0"/>
                      </a:lnTo>
                      <a:lnTo>
                        <a:pt x="950" y="0"/>
                      </a:lnTo>
                      <a:lnTo>
                        <a:pt x="950" y="316"/>
                      </a:lnTo>
                      <a:lnTo>
                        <a:pt x="1123" y="316"/>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874" name="Freeform 123"/>
                <p:cNvSpPr>
                  <a:spLocks/>
                </p:cNvSpPr>
                <p:nvPr/>
              </p:nvSpPr>
              <p:spPr bwMode="auto">
                <a:xfrm>
                  <a:off x="3033" y="1958"/>
                  <a:ext cx="2621" cy="634"/>
                </a:xfrm>
                <a:custGeom>
                  <a:avLst/>
                  <a:gdLst>
                    <a:gd name="T0" fmla="*/ 2506 w 2621"/>
                    <a:gd name="T1" fmla="*/ 0 h 634"/>
                    <a:gd name="T2" fmla="*/ 2621 w 2621"/>
                    <a:gd name="T3" fmla="*/ 0 h 634"/>
                    <a:gd name="T4" fmla="*/ 2621 w 2621"/>
                    <a:gd name="T5" fmla="*/ 634 h 634"/>
                    <a:gd name="T6" fmla="*/ 0 w 2621"/>
                    <a:gd name="T7" fmla="*/ 634 h 634"/>
                    <a:gd name="T8" fmla="*/ 0 w 2621"/>
                    <a:gd name="T9" fmla="*/ 404 h 634"/>
                    <a:gd name="T10" fmla="*/ 0 60000 65536"/>
                    <a:gd name="T11" fmla="*/ 0 60000 65536"/>
                    <a:gd name="T12" fmla="*/ 0 60000 65536"/>
                    <a:gd name="T13" fmla="*/ 0 60000 65536"/>
                    <a:gd name="T14" fmla="*/ 0 60000 65536"/>
                    <a:gd name="T15" fmla="*/ 0 w 2621"/>
                    <a:gd name="T16" fmla="*/ 0 h 634"/>
                    <a:gd name="T17" fmla="*/ 2621 w 2621"/>
                    <a:gd name="T18" fmla="*/ 634 h 634"/>
                  </a:gdLst>
                  <a:ahLst/>
                  <a:cxnLst>
                    <a:cxn ang="T10">
                      <a:pos x="T0" y="T1"/>
                    </a:cxn>
                    <a:cxn ang="T11">
                      <a:pos x="T2" y="T3"/>
                    </a:cxn>
                    <a:cxn ang="T12">
                      <a:pos x="T4" y="T5"/>
                    </a:cxn>
                    <a:cxn ang="T13">
                      <a:pos x="T6" y="T7"/>
                    </a:cxn>
                    <a:cxn ang="T14">
                      <a:pos x="T8" y="T9"/>
                    </a:cxn>
                  </a:cxnLst>
                  <a:rect l="T15" t="T16" r="T17" b="T18"/>
                  <a:pathLst>
                    <a:path w="2621" h="634">
                      <a:moveTo>
                        <a:pt x="2506" y="0"/>
                      </a:moveTo>
                      <a:lnTo>
                        <a:pt x="2621" y="0"/>
                      </a:lnTo>
                      <a:lnTo>
                        <a:pt x="2621" y="634"/>
                      </a:lnTo>
                      <a:lnTo>
                        <a:pt x="0" y="634"/>
                      </a:lnTo>
                      <a:lnTo>
                        <a:pt x="0" y="404"/>
                      </a:lnTo>
                    </a:path>
                  </a:pathLst>
                </a:custGeom>
                <a:noFill/>
                <a:ln w="5715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grpSp>
      <p:grpSp>
        <p:nvGrpSpPr>
          <p:cNvPr id="19" name="Group 124"/>
          <p:cNvGrpSpPr>
            <a:grpSpLocks/>
          </p:cNvGrpSpPr>
          <p:nvPr/>
        </p:nvGrpSpPr>
        <p:grpSpPr bwMode="auto">
          <a:xfrm>
            <a:off x="7704140" y="2039819"/>
            <a:ext cx="647700" cy="675542"/>
            <a:chOff x="5280" y="1296"/>
            <a:chExt cx="403" cy="461"/>
          </a:xfrm>
        </p:grpSpPr>
        <p:sp>
          <p:nvSpPr>
            <p:cNvPr id="35864" name="Line 125"/>
            <p:cNvSpPr>
              <a:spLocks noChangeShapeType="1"/>
            </p:cNvSpPr>
            <p:nvPr/>
          </p:nvSpPr>
          <p:spPr bwMode="auto">
            <a:xfrm>
              <a:off x="5481" y="1440"/>
              <a:ext cx="0" cy="31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65" name="Rectangle 126"/>
            <p:cNvSpPr>
              <a:spLocks noChangeArrowheads="1"/>
            </p:cNvSpPr>
            <p:nvPr/>
          </p:nvSpPr>
          <p:spPr bwMode="auto">
            <a:xfrm>
              <a:off x="5280" y="1296"/>
              <a:ext cx="40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smtClean="0">
                  <a:solidFill>
                    <a:srgbClr val="FF0000"/>
                  </a:solidFill>
                </a:rPr>
                <a:t>MemtoReg</a:t>
              </a:r>
              <a:endParaRPr lang="en-US" altLang="en-US" sz="923" dirty="0">
                <a:solidFill>
                  <a:srgbClr val="FF0000"/>
                </a:solidFill>
              </a:endParaRPr>
            </a:p>
          </p:txBody>
        </p:sp>
      </p:grpSp>
      <p:sp>
        <p:nvSpPr>
          <p:cNvPr id="35854" name="Text Box 127"/>
          <p:cNvSpPr txBox="1">
            <a:spLocks noChangeArrowheads="1"/>
          </p:cNvSpPr>
          <p:nvPr/>
        </p:nvSpPr>
        <p:spPr bwMode="auto">
          <a:xfrm>
            <a:off x="900115" y="4270131"/>
            <a:ext cx="3709987" cy="31963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ALU calculates data memory address</a:t>
            </a:r>
          </a:p>
        </p:txBody>
      </p:sp>
      <p:grpSp>
        <p:nvGrpSpPr>
          <p:cNvPr id="35855" name="Group 13"/>
          <p:cNvGrpSpPr>
            <a:grpSpLocks/>
          </p:cNvGrpSpPr>
          <p:nvPr/>
        </p:nvGrpSpPr>
        <p:grpSpPr bwMode="auto">
          <a:xfrm>
            <a:off x="842965" y="3559422"/>
            <a:ext cx="5969000" cy="530469"/>
            <a:chOff x="842696" y="3603950"/>
            <a:chExt cx="5969389" cy="573940"/>
          </a:xfrm>
        </p:grpSpPr>
        <p:sp>
          <p:nvSpPr>
            <p:cNvPr id="128" name="Freeform 127"/>
            <p:cNvSpPr/>
            <p:nvPr/>
          </p:nvSpPr>
          <p:spPr>
            <a:xfrm>
              <a:off x="1018919" y="3740300"/>
              <a:ext cx="5748713" cy="437590"/>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29" name="Straight Connector 128"/>
            <p:cNvCxnSpPr>
              <a:stCxn id="35963" idx="1"/>
            </p:cNvCxnSpPr>
            <p:nvPr/>
          </p:nvCxnSpPr>
          <p:spPr>
            <a:xfrm>
              <a:off x="1152278" y="3616634"/>
              <a:ext cx="1588" cy="521619"/>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5859" name="TextBox 129"/>
            <p:cNvSpPr txBox="1">
              <a:spLocks noChangeArrowheads="1"/>
            </p:cNvSpPr>
            <p:nvPr/>
          </p:nvSpPr>
          <p:spPr bwMode="auto">
            <a:xfrm>
              <a:off x="842696" y="3959188"/>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sp>
          <p:nvSpPr>
            <p:cNvPr id="131" name="Isosceles Triangle 130"/>
            <p:cNvSpPr/>
            <p:nvPr/>
          </p:nvSpPr>
          <p:spPr>
            <a:xfrm>
              <a:off x="1111000" y="3603950"/>
              <a:ext cx="87319" cy="4597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2" name="Isosceles Triangle 131"/>
            <p:cNvSpPr/>
            <p:nvPr/>
          </p:nvSpPr>
          <p:spPr>
            <a:xfrm>
              <a:off x="6724766" y="3697493"/>
              <a:ext cx="87319" cy="4597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3" name="Isosceles Triangle 132"/>
            <p:cNvSpPr/>
            <p:nvPr/>
          </p:nvSpPr>
          <p:spPr>
            <a:xfrm>
              <a:off x="3770237" y="3603950"/>
              <a:ext cx="87318" cy="4597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34" name="Straight Connector 133"/>
            <p:cNvCxnSpPr/>
            <p:nvPr/>
          </p:nvCxnSpPr>
          <p:spPr>
            <a:xfrm>
              <a:off x="3813102" y="3653100"/>
              <a:ext cx="0" cy="52479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sp>
        <p:nvSpPr>
          <p:cNvPr id="4" name="Freeform 3"/>
          <p:cNvSpPr/>
          <p:nvPr/>
        </p:nvSpPr>
        <p:spPr>
          <a:xfrm>
            <a:off x="4273552" y="2161442"/>
            <a:ext cx="974725" cy="1343758"/>
          </a:xfrm>
          <a:custGeom>
            <a:avLst/>
            <a:gdLst>
              <a:gd name="connsiteX0" fmla="*/ 0 w 974856"/>
              <a:gd name="connsiteY0" fmla="*/ 0 h 1386714"/>
              <a:gd name="connsiteX1" fmla="*/ 695246 w 974856"/>
              <a:gd name="connsiteY1" fmla="*/ 3779 h 1386714"/>
              <a:gd name="connsiteX2" fmla="*/ 706581 w 974856"/>
              <a:gd name="connsiteY2" fmla="*/ 1382936 h 1386714"/>
              <a:gd name="connsiteX3" fmla="*/ 974856 w 974856"/>
              <a:gd name="connsiteY3" fmla="*/ 1386714 h 1386714"/>
            </a:gdLst>
            <a:ahLst/>
            <a:cxnLst>
              <a:cxn ang="0">
                <a:pos x="connsiteX0" y="connsiteY0"/>
              </a:cxn>
              <a:cxn ang="0">
                <a:pos x="connsiteX1" y="connsiteY1"/>
              </a:cxn>
              <a:cxn ang="0">
                <a:pos x="connsiteX2" y="connsiteY2"/>
              </a:cxn>
              <a:cxn ang="0">
                <a:pos x="connsiteX3" y="connsiteY3"/>
              </a:cxn>
            </a:cxnLst>
            <a:rect l="l" t="t" r="r" b="b"/>
            <a:pathLst>
              <a:path w="974856" h="1386714">
                <a:moveTo>
                  <a:pt x="0" y="0"/>
                </a:moveTo>
                <a:lnTo>
                  <a:pt x="695246" y="3779"/>
                </a:lnTo>
                <a:cubicBezTo>
                  <a:pt x="699024" y="463498"/>
                  <a:pt x="702803" y="923217"/>
                  <a:pt x="706581" y="1382936"/>
                </a:cubicBezTo>
                <a:lnTo>
                  <a:pt x="974856" y="1386714"/>
                </a:lnTo>
              </a:path>
            </a:pathLst>
          </a:custGeom>
          <a:noFill/>
          <a:ln w="57150">
            <a:tailEnd type="triangle" w="sm" len="sm"/>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41</a:t>
            </a:fld>
            <a:endParaRPr lang="en-US" altLang="en-US"/>
          </a:p>
        </p:txBody>
      </p:sp>
    </p:spTree>
    <p:custDataLst>
      <p:tags r:id="rId1"/>
    </p:custDataLst>
    <p:extLst>
      <p:ext uri="{BB962C8B-B14F-4D97-AF65-F5344CB8AC3E}">
        <p14:creationId xmlns:p14="http://schemas.microsoft.com/office/powerpoint/2010/main" val="964061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54022"/>
                                        </p:tgtEl>
                                        <p:attrNameLst>
                                          <p:attrName>style.visibility</p:attrName>
                                        </p:attrNameLst>
                                      </p:cBhvr>
                                      <p:to>
                                        <p:strVal val="visible"/>
                                      </p:to>
                                    </p:set>
                                    <p:animEffect transition="in" filter="dissolve">
                                      <p:cBhvr>
                                        <p:cTn id="10" dur="500"/>
                                        <p:tgtEl>
                                          <p:spTgt spid="8540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54018"/>
                                        </p:tgtEl>
                                        <p:attrNameLst>
                                          <p:attrName>style.visibility</p:attrName>
                                        </p:attrNameLst>
                                      </p:cBhvr>
                                      <p:to>
                                        <p:strVal val="visible"/>
                                      </p:to>
                                    </p:set>
                                    <p:animEffect transition="in" filter="dissolve">
                                      <p:cBhvr>
                                        <p:cTn id="18" dur="500"/>
                                        <p:tgtEl>
                                          <p:spTgt spid="8540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54019">
                                            <p:txEl>
                                              <p:pRg st="0" end="0"/>
                                            </p:txEl>
                                          </p:spTgt>
                                        </p:tgtEl>
                                        <p:attrNameLst>
                                          <p:attrName>style.visibility</p:attrName>
                                        </p:attrNameLst>
                                      </p:cBhvr>
                                      <p:to>
                                        <p:strVal val="visible"/>
                                      </p:to>
                                    </p:set>
                                    <p:animEffect transition="in" filter="dissolve">
                                      <p:cBhvr>
                                        <p:cTn id="23" dur="500"/>
                                        <p:tgtEl>
                                          <p:spTgt spid="854019">
                                            <p:txEl>
                                              <p:pRg st="0" end="0"/>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54019">
                                            <p:txEl>
                                              <p:pRg st="1" end="1"/>
                                            </p:txEl>
                                          </p:spTgt>
                                        </p:tgtEl>
                                        <p:attrNameLst>
                                          <p:attrName>style.visibility</p:attrName>
                                        </p:attrNameLst>
                                      </p:cBhvr>
                                      <p:to>
                                        <p:strVal val="visible"/>
                                      </p:to>
                                    </p:set>
                                    <p:animEffect transition="in" filter="dissolve">
                                      <p:cBhvr>
                                        <p:cTn id="26" dur="500"/>
                                        <p:tgtEl>
                                          <p:spTgt spid="854019">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854019">
                                            <p:txEl>
                                              <p:pRg st="2" end="2"/>
                                            </p:txEl>
                                          </p:spTgt>
                                        </p:tgtEl>
                                        <p:attrNameLst>
                                          <p:attrName>style.visibility</p:attrName>
                                        </p:attrNameLst>
                                      </p:cBhvr>
                                      <p:to>
                                        <p:strVal val="visible"/>
                                      </p:to>
                                    </p:set>
                                    <p:animEffect transition="in" filter="dissolve">
                                      <p:cBhvr>
                                        <p:cTn id="34" dur="500"/>
                                        <p:tgtEl>
                                          <p:spTgt spid="854019">
                                            <p:txEl>
                                              <p:pRg st="2" end="2"/>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54019">
                                            <p:txEl>
                                              <p:pRg st="3" end="3"/>
                                            </p:txEl>
                                          </p:spTgt>
                                        </p:tgtEl>
                                        <p:attrNameLst>
                                          <p:attrName>style.visibility</p:attrName>
                                        </p:attrNameLst>
                                      </p:cBhvr>
                                      <p:to>
                                        <p:strVal val="visible"/>
                                      </p:to>
                                    </p:set>
                                    <p:animEffect transition="in" filter="dissolve">
                                      <p:cBhvr>
                                        <p:cTn id="40" dur="500"/>
                                        <p:tgtEl>
                                          <p:spTgt spid="854019">
                                            <p:txEl>
                                              <p:pRg st="3" end="3"/>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9" grpId="0" build="p"/>
      <p:bldP spid="854018" grpId="0" animBg="1"/>
      <p:bldP spid="8540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400052" y="119980"/>
            <a:ext cx="8229600" cy="1143000"/>
          </a:xfrm>
        </p:spPr>
        <p:txBody>
          <a:bodyPr/>
          <a:lstStyle/>
          <a:p>
            <a:pPr eaLnBrk="1" hangingPunct="1"/>
            <a:r>
              <a:rPr lang="en-US" altLang="en-US" sz="3600" dirty="0" smtClean="0"/>
              <a:t>Controlling the Execution of Load</a:t>
            </a:r>
          </a:p>
        </p:txBody>
      </p:sp>
      <p:grpSp>
        <p:nvGrpSpPr>
          <p:cNvPr id="8" name="Group 7"/>
          <p:cNvGrpSpPr>
            <a:grpSpLocks/>
          </p:cNvGrpSpPr>
          <p:nvPr/>
        </p:nvGrpSpPr>
        <p:grpSpPr bwMode="auto">
          <a:xfrm>
            <a:off x="5500690" y="1248511"/>
            <a:ext cx="674687" cy="946638"/>
            <a:chOff x="5500065" y="1066800"/>
            <a:chExt cx="675316" cy="1025046"/>
          </a:xfrm>
        </p:grpSpPr>
        <p:sp>
          <p:nvSpPr>
            <p:cNvPr id="37008" name="Line 25"/>
            <p:cNvSpPr>
              <a:spLocks noChangeShapeType="1"/>
            </p:cNvSpPr>
            <p:nvPr/>
          </p:nvSpPr>
          <p:spPr bwMode="auto">
            <a:xfrm>
              <a:off x="5879472" y="1450496"/>
              <a:ext cx="0" cy="6413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009" name="Rectangle 26"/>
            <p:cNvSpPr>
              <a:spLocks noChangeArrowheads="1"/>
            </p:cNvSpPr>
            <p:nvPr/>
          </p:nvSpPr>
          <p:spPr bwMode="auto">
            <a:xfrm>
              <a:off x="5500065" y="1066800"/>
              <a:ext cx="675316" cy="38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ALUOp</a:t>
              </a:r>
              <a:endParaRPr lang="en-US" altLang="en-US" sz="923" dirty="0">
                <a:solidFill>
                  <a:srgbClr val="FF0000"/>
                </a:solidFill>
              </a:endParaRPr>
            </a:p>
            <a:p>
              <a:pPr algn="ctr"/>
              <a:r>
                <a:rPr lang="en-US" altLang="en-US" sz="923" dirty="0">
                  <a:solidFill>
                    <a:srgbClr val="FF0000"/>
                  </a:solidFill>
                </a:rPr>
                <a:t>= ADD</a:t>
              </a:r>
            </a:p>
          </p:txBody>
        </p:sp>
      </p:grpSp>
      <p:grpSp>
        <p:nvGrpSpPr>
          <p:cNvPr id="10" name="Group 9"/>
          <p:cNvGrpSpPr>
            <a:grpSpLocks/>
          </p:cNvGrpSpPr>
          <p:nvPr/>
        </p:nvGrpSpPr>
        <p:grpSpPr bwMode="auto">
          <a:xfrm>
            <a:off x="3851124" y="3216518"/>
            <a:ext cx="576263" cy="372210"/>
            <a:chOff x="3851928" y="3198333"/>
            <a:chExt cx="575038" cy="403249"/>
          </a:xfrm>
        </p:grpSpPr>
        <p:sp>
          <p:nvSpPr>
            <p:cNvPr id="37006" name="Line 36"/>
            <p:cNvSpPr>
              <a:spLocks noChangeShapeType="1"/>
            </p:cNvSpPr>
            <p:nvPr/>
          </p:nvSpPr>
          <p:spPr bwMode="auto">
            <a:xfrm flipV="1">
              <a:off x="4111346" y="3198333"/>
              <a:ext cx="0" cy="1349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007" name="Rectangle 37"/>
            <p:cNvSpPr>
              <a:spLocks noChangeArrowheads="1"/>
            </p:cNvSpPr>
            <p:nvPr/>
          </p:nvSpPr>
          <p:spPr bwMode="auto">
            <a:xfrm>
              <a:off x="3851928" y="3371396"/>
              <a:ext cx="575038" cy="23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smtClean="0">
                  <a:solidFill>
                    <a:srgbClr val="FF0000"/>
                  </a:solidFill>
                </a:rPr>
                <a:t>RegWrite</a:t>
              </a:r>
              <a:endParaRPr lang="en-US" altLang="en-US" sz="923" dirty="0">
                <a:solidFill>
                  <a:srgbClr val="FF0000"/>
                </a:solidFill>
              </a:endParaRPr>
            </a:p>
            <a:p>
              <a:pPr algn="ctr"/>
              <a:r>
                <a:rPr lang="en-US" altLang="en-US" sz="923" dirty="0">
                  <a:solidFill>
                    <a:srgbClr val="FF0000"/>
                  </a:solidFill>
                </a:rPr>
                <a:t>= 1</a:t>
              </a:r>
            </a:p>
          </p:txBody>
        </p:sp>
      </p:grpSp>
      <p:grpSp>
        <p:nvGrpSpPr>
          <p:cNvPr id="9" name="Group 8"/>
          <p:cNvGrpSpPr>
            <a:grpSpLocks/>
          </p:cNvGrpSpPr>
          <p:nvPr/>
        </p:nvGrpSpPr>
        <p:grpSpPr bwMode="auto">
          <a:xfrm>
            <a:off x="3857625" y="1255835"/>
            <a:ext cx="582613" cy="386862"/>
            <a:chOff x="3932227" y="1074067"/>
            <a:chExt cx="419973" cy="419293"/>
          </a:xfrm>
        </p:grpSpPr>
        <p:sp>
          <p:nvSpPr>
            <p:cNvPr id="37004" name="Line 75"/>
            <p:cNvSpPr>
              <a:spLocks noChangeShapeType="1"/>
            </p:cNvSpPr>
            <p:nvPr/>
          </p:nvSpPr>
          <p:spPr bwMode="auto">
            <a:xfrm>
              <a:off x="4140644" y="1313178"/>
              <a:ext cx="0" cy="18018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005" name="Rectangle 76"/>
            <p:cNvSpPr>
              <a:spLocks noChangeArrowheads="1"/>
            </p:cNvSpPr>
            <p:nvPr/>
          </p:nvSpPr>
          <p:spPr bwMode="auto">
            <a:xfrm>
              <a:off x="3932227" y="1074067"/>
              <a:ext cx="419973"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ExtOp = 1</a:t>
              </a:r>
            </a:p>
          </p:txBody>
        </p:sp>
      </p:grpSp>
      <p:sp>
        <p:nvSpPr>
          <p:cNvPr id="36870" name="Rectangle 97"/>
          <p:cNvSpPr>
            <a:spLocks noChangeArrowheads="1"/>
          </p:cNvSpPr>
          <p:nvPr/>
        </p:nvSpPr>
        <p:spPr bwMode="auto">
          <a:xfrm>
            <a:off x="4743450" y="1560635"/>
            <a:ext cx="166688" cy="1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864" name="Freeform 122"/>
          <p:cNvSpPr>
            <a:spLocks/>
          </p:cNvSpPr>
          <p:nvPr/>
        </p:nvSpPr>
        <p:spPr bwMode="auto">
          <a:xfrm>
            <a:off x="6302377" y="1941638"/>
            <a:ext cx="1646238" cy="675542"/>
          </a:xfrm>
          <a:custGeom>
            <a:avLst/>
            <a:gdLst>
              <a:gd name="T0" fmla="*/ 0 w 1123"/>
              <a:gd name="T1" fmla="*/ 460 h 460"/>
              <a:gd name="T2" fmla="*/ 0 w 1123"/>
              <a:gd name="T3" fmla="*/ 0 h 460"/>
              <a:gd name="T4" fmla="*/ 950 w 1123"/>
              <a:gd name="T5" fmla="*/ 0 h 460"/>
              <a:gd name="T6" fmla="*/ 950 w 1123"/>
              <a:gd name="T7" fmla="*/ 316 h 460"/>
              <a:gd name="T8" fmla="*/ 1123 w 1123"/>
              <a:gd name="T9" fmla="*/ 316 h 460"/>
              <a:gd name="T10" fmla="*/ 0 60000 65536"/>
              <a:gd name="T11" fmla="*/ 0 60000 65536"/>
              <a:gd name="T12" fmla="*/ 0 60000 65536"/>
              <a:gd name="T13" fmla="*/ 0 60000 65536"/>
              <a:gd name="T14" fmla="*/ 0 60000 65536"/>
              <a:gd name="T15" fmla="*/ 0 w 1123"/>
              <a:gd name="T16" fmla="*/ 0 h 460"/>
              <a:gd name="T17" fmla="*/ 1123 w 1123"/>
              <a:gd name="T18" fmla="*/ 460 h 460"/>
            </a:gdLst>
            <a:ahLst/>
            <a:cxnLst>
              <a:cxn ang="T10">
                <a:pos x="T0" y="T1"/>
              </a:cxn>
              <a:cxn ang="T11">
                <a:pos x="T2" y="T3"/>
              </a:cxn>
              <a:cxn ang="T12">
                <a:pos x="T4" y="T5"/>
              </a:cxn>
              <a:cxn ang="T13">
                <a:pos x="T6" y="T7"/>
              </a:cxn>
              <a:cxn ang="T14">
                <a:pos x="T8" y="T9"/>
              </a:cxn>
            </a:cxnLst>
            <a:rect l="T15" t="T16" r="T17" b="T18"/>
            <a:pathLst>
              <a:path w="1123" h="460">
                <a:moveTo>
                  <a:pt x="0" y="460"/>
                </a:moveTo>
                <a:lnTo>
                  <a:pt x="0" y="0"/>
                </a:lnTo>
                <a:lnTo>
                  <a:pt x="950" y="0"/>
                </a:lnTo>
                <a:lnTo>
                  <a:pt x="950" y="316"/>
                </a:lnTo>
                <a:lnTo>
                  <a:pt x="1123" y="316"/>
                </a:lnTo>
              </a:path>
            </a:pathLst>
          </a:custGeom>
          <a:noFill/>
          <a:ln w="57150">
            <a:solidFill>
              <a:schemeClr val="bg1">
                <a:lumMod val="85000"/>
              </a:schemeClr>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sp>
        <p:nvSpPr>
          <p:cNvPr id="35961" name="Freeform 16"/>
          <p:cNvSpPr>
            <a:spLocks/>
          </p:cNvSpPr>
          <p:nvPr/>
        </p:nvSpPr>
        <p:spPr bwMode="auto">
          <a:xfrm>
            <a:off x="4781550" y="2743200"/>
            <a:ext cx="1773238" cy="633046"/>
          </a:xfrm>
          <a:custGeom>
            <a:avLst/>
            <a:gdLst>
              <a:gd name="T0" fmla="*/ 0 w 1210"/>
              <a:gd name="T1" fmla="*/ 0 h 432"/>
              <a:gd name="T2" fmla="*/ 0 w 1210"/>
              <a:gd name="T3" fmla="*/ 432 h 432"/>
              <a:gd name="T4" fmla="*/ 1037 w 1210"/>
              <a:gd name="T5" fmla="*/ 432 h 432"/>
              <a:gd name="T6" fmla="*/ 1037 w 1210"/>
              <a:gd name="T7" fmla="*/ 173 h 432"/>
              <a:gd name="T8" fmla="*/ 1181 w 1210"/>
              <a:gd name="T9" fmla="*/ 173 h 432"/>
              <a:gd name="T10" fmla="*/ 1210 w 1210"/>
              <a:gd name="T11" fmla="*/ 173 h 432"/>
              <a:gd name="T12" fmla="*/ 0 60000 65536"/>
              <a:gd name="T13" fmla="*/ 0 60000 65536"/>
              <a:gd name="T14" fmla="*/ 0 60000 65536"/>
              <a:gd name="T15" fmla="*/ 0 60000 65536"/>
              <a:gd name="T16" fmla="*/ 0 60000 65536"/>
              <a:gd name="T17" fmla="*/ 0 60000 65536"/>
              <a:gd name="T18" fmla="*/ 0 w 1210"/>
              <a:gd name="T19" fmla="*/ 0 h 432"/>
              <a:gd name="T20" fmla="*/ 1210 w 121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1210" h="432">
                <a:moveTo>
                  <a:pt x="0" y="0"/>
                </a:moveTo>
                <a:lnTo>
                  <a:pt x="0" y="432"/>
                </a:lnTo>
                <a:lnTo>
                  <a:pt x="1037" y="432"/>
                </a:lnTo>
                <a:lnTo>
                  <a:pt x="1037" y="173"/>
                </a:lnTo>
                <a:lnTo>
                  <a:pt x="1181" y="173"/>
                </a:lnTo>
                <a:lnTo>
                  <a:pt x="1210" y="173"/>
                </a:lnTo>
              </a:path>
            </a:pathLst>
          </a:custGeom>
          <a:noFill/>
          <a:ln w="57150">
            <a:solidFill>
              <a:schemeClr val="bg1">
                <a:lumMod val="85000"/>
              </a:schemeClr>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sp>
        <p:nvSpPr>
          <p:cNvPr id="35944" name="Freeform 98"/>
          <p:cNvSpPr>
            <a:spLocks/>
          </p:cNvSpPr>
          <p:nvPr/>
        </p:nvSpPr>
        <p:spPr bwMode="auto">
          <a:xfrm>
            <a:off x="3052763" y="2986454"/>
            <a:ext cx="292100" cy="83527"/>
          </a:xfrm>
          <a:custGeom>
            <a:avLst/>
            <a:gdLst>
              <a:gd name="T0" fmla="*/ 0 w 374"/>
              <a:gd name="T1" fmla="*/ 0 h 87"/>
              <a:gd name="T2" fmla="*/ 0 w 374"/>
              <a:gd name="T3" fmla="*/ 37 h 87"/>
              <a:gd name="T4" fmla="*/ 107 w 374"/>
              <a:gd name="T5" fmla="*/ 3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28575">
            <a:solidFill>
              <a:schemeClr val="bg1">
                <a:lumMod val="85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grpSp>
        <p:nvGrpSpPr>
          <p:cNvPr id="36913" name="Group 7"/>
          <p:cNvGrpSpPr>
            <a:grpSpLocks/>
          </p:cNvGrpSpPr>
          <p:nvPr/>
        </p:nvGrpSpPr>
        <p:grpSpPr bwMode="auto">
          <a:xfrm>
            <a:off x="6554788" y="2110153"/>
            <a:ext cx="1014412" cy="1181101"/>
            <a:chOff x="4473" y="1613"/>
            <a:chExt cx="692" cy="806"/>
          </a:xfrm>
        </p:grpSpPr>
        <p:sp>
          <p:nvSpPr>
            <p:cNvPr id="37000" name="Text Box 8"/>
            <p:cNvSpPr txBox="1">
              <a:spLocks noChangeArrowheads="1"/>
            </p:cNvSpPr>
            <p:nvPr/>
          </p:nvSpPr>
          <p:spPr bwMode="auto">
            <a:xfrm>
              <a:off x="4473" y="1613"/>
              <a:ext cx="692" cy="806"/>
            </a:xfrm>
            <a:prstGeom prst="rect">
              <a:avLst/>
            </a:prstGeom>
            <a:solidFill>
              <a:srgbClr val="CCCCFF"/>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Data</a:t>
              </a:r>
            </a:p>
            <a:p>
              <a:pPr algn="ctr" eaLnBrk="1" hangingPunct="1"/>
              <a:r>
                <a:rPr lang="en-US" altLang="en-US" sz="1108" b="1"/>
                <a:t>Memory</a:t>
              </a:r>
            </a:p>
          </p:txBody>
        </p:sp>
        <p:sp>
          <p:nvSpPr>
            <p:cNvPr id="37001" name="Rectangle 9"/>
            <p:cNvSpPr>
              <a:spLocks noChangeArrowheads="1"/>
            </p:cNvSpPr>
            <p:nvPr/>
          </p:nvSpPr>
          <p:spPr bwMode="auto">
            <a:xfrm>
              <a:off x="4473" y="190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Address</a:t>
              </a:r>
            </a:p>
          </p:txBody>
        </p:sp>
        <p:sp>
          <p:nvSpPr>
            <p:cNvPr id="37002" name="Rectangle 10"/>
            <p:cNvSpPr>
              <a:spLocks noChangeArrowheads="1"/>
            </p:cNvSpPr>
            <p:nvPr/>
          </p:nvSpPr>
          <p:spPr bwMode="auto">
            <a:xfrm>
              <a:off x="4502" y="213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Data_in</a:t>
              </a:r>
            </a:p>
          </p:txBody>
        </p:sp>
        <p:sp>
          <p:nvSpPr>
            <p:cNvPr id="37003" name="Rectangle 11"/>
            <p:cNvSpPr>
              <a:spLocks noChangeArrowheads="1"/>
            </p:cNvSpPr>
            <p:nvPr/>
          </p:nvSpPr>
          <p:spPr bwMode="auto">
            <a:xfrm>
              <a:off x="4703" y="2015"/>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Data_out</a:t>
              </a:r>
            </a:p>
          </p:txBody>
        </p:sp>
      </p:grpSp>
      <p:sp>
        <p:nvSpPr>
          <p:cNvPr id="36914" name="Line 19"/>
          <p:cNvSpPr>
            <a:spLocks noChangeShapeType="1"/>
          </p:cNvSpPr>
          <p:nvPr/>
        </p:nvSpPr>
        <p:spPr bwMode="auto">
          <a:xfrm flipV="1">
            <a:off x="6047937" y="2615712"/>
            <a:ext cx="506853"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6915" name="Group 20"/>
          <p:cNvGrpSpPr>
            <a:grpSpLocks/>
          </p:cNvGrpSpPr>
          <p:nvPr/>
        </p:nvGrpSpPr>
        <p:grpSpPr bwMode="auto">
          <a:xfrm>
            <a:off x="6091884" y="2404696"/>
            <a:ext cx="166998" cy="253512"/>
            <a:chOff x="4273" y="2390"/>
            <a:chExt cx="114" cy="173"/>
          </a:xfrm>
        </p:grpSpPr>
        <p:sp>
          <p:nvSpPr>
            <p:cNvPr id="36998" name="Line 21"/>
            <p:cNvSpPr>
              <a:spLocks noChangeShapeType="1"/>
            </p:cNvSpPr>
            <p:nvPr/>
          </p:nvSpPr>
          <p:spPr bwMode="auto">
            <a:xfrm flipH="1">
              <a:off x="4301" y="250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99" name="Rectangle 22"/>
            <p:cNvSpPr>
              <a:spLocks noChangeArrowheads="1"/>
            </p:cNvSpPr>
            <p:nvPr/>
          </p:nvSpPr>
          <p:spPr bwMode="auto">
            <a:xfrm>
              <a:off x="4273" y="239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sp>
        <p:nvSpPr>
          <p:cNvPr id="36916" name="Freeform 23"/>
          <p:cNvSpPr>
            <a:spLocks/>
          </p:cNvSpPr>
          <p:nvPr/>
        </p:nvSpPr>
        <p:spPr bwMode="auto">
          <a:xfrm rot="16200000">
            <a:off x="5287474" y="2407699"/>
            <a:ext cx="1097574" cy="421889"/>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6917" name="Rectangle 24"/>
          <p:cNvSpPr>
            <a:spLocks noChangeArrowheads="1"/>
          </p:cNvSpPr>
          <p:nvPr/>
        </p:nvSpPr>
        <p:spPr bwMode="auto">
          <a:xfrm>
            <a:off x="5696361" y="2274277"/>
            <a:ext cx="351574" cy="68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sp>
        <p:nvSpPr>
          <p:cNvPr id="35887" name="Line 29"/>
          <p:cNvSpPr>
            <a:spLocks noChangeShapeType="1"/>
          </p:cNvSpPr>
          <p:nvPr/>
        </p:nvSpPr>
        <p:spPr bwMode="auto">
          <a:xfrm flipV="1">
            <a:off x="4656138" y="2741738"/>
            <a:ext cx="590550" cy="1465"/>
          </a:xfrm>
          <a:prstGeom prst="line">
            <a:avLst/>
          </a:prstGeom>
          <a:noFill/>
          <a:ln w="57150">
            <a:solidFill>
              <a:schemeClr val="bg1">
                <a:lumMod val="85000"/>
              </a:schemeClr>
            </a:solidFill>
            <a:round/>
            <a:headEnd/>
            <a:tailEnd type="triangle" w="sm" len="sm"/>
          </a:ln>
          <a:extLst>
            <a:ext uri="{909E8E84-426E-40DD-AFC4-6F175D3DCCD1}">
              <a14:hiddenFill xmlns:a14="http://schemas.microsoft.com/office/drawing/2010/main">
                <a:noFill/>
              </a14:hiddenFill>
            </a:ext>
          </a:extLst>
        </p:spPr>
        <p:txBody>
          <a:bodyPr wrap="none"/>
          <a:lstStyle/>
          <a:p>
            <a:pPr>
              <a:defRPr/>
            </a:pPr>
            <a:endParaRPr lang="en-US"/>
          </a:p>
        </p:txBody>
      </p:sp>
      <p:sp>
        <p:nvSpPr>
          <p:cNvPr id="36919" name="Line 30"/>
          <p:cNvSpPr>
            <a:spLocks noChangeShapeType="1"/>
          </p:cNvSpPr>
          <p:nvPr/>
        </p:nvSpPr>
        <p:spPr bwMode="auto">
          <a:xfrm flipV="1">
            <a:off x="5415103" y="2951286"/>
            <a:ext cx="210945"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6920" name="Freeform 31"/>
          <p:cNvSpPr>
            <a:spLocks/>
          </p:cNvSpPr>
          <p:nvPr/>
        </p:nvSpPr>
        <p:spPr bwMode="auto">
          <a:xfrm flipV="1">
            <a:off x="3052231" y="1771653"/>
            <a:ext cx="952181" cy="127489"/>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rgbClr val="007033"/>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6921" name="Text Box 32"/>
          <p:cNvSpPr txBox="1">
            <a:spLocks noChangeArrowheads="1"/>
          </p:cNvSpPr>
          <p:nvPr/>
        </p:nvSpPr>
        <p:spPr bwMode="auto">
          <a:xfrm>
            <a:off x="3642581" y="2026626"/>
            <a:ext cx="1013706" cy="1181101"/>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108" b="1"/>
          </a:p>
          <a:p>
            <a:pPr algn="ctr" eaLnBrk="1" hangingPunct="1"/>
            <a:endParaRPr lang="en-US" altLang="en-US" sz="1108" b="1"/>
          </a:p>
          <a:p>
            <a:pPr algn="ctr" eaLnBrk="1" hangingPunct="1"/>
            <a:r>
              <a:rPr lang="en-US" altLang="en-US" sz="1108" b="1"/>
              <a:t>Registers</a:t>
            </a:r>
          </a:p>
        </p:txBody>
      </p:sp>
      <p:sp>
        <p:nvSpPr>
          <p:cNvPr id="36922" name="Rectangle 33"/>
          <p:cNvSpPr>
            <a:spLocks noChangeArrowheads="1"/>
          </p:cNvSpPr>
          <p:nvPr/>
        </p:nvSpPr>
        <p:spPr bwMode="auto">
          <a:xfrm>
            <a:off x="3642581" y="2195149"/>
            <a:ext cx="421889"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36923" name="Rectangle 34"/>
          <p:cNvSpPr>
            <a:spLocks noChangeArrowheads="1"/>
          </p:cNvSpPr>
          <p:nvPr/>
        </p:nvSpPr>
        <p:spPr bwMode="auto">
          <a:xfrm>
            <a:off x="3685062" y="2573219"/>
            <a:ext cx="379407" cy="25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36924" name="Rectangle 35"/>
          <p:cNvSpPr>
            <a:spLocks noChangeArrowheads="1"/>
          </p:cNvSpPr>
          <p:nvPr/>
        </p:nvSpPr>
        <p:spPr bwMode="auto">
          <a:xfrm>
            <a:off x="4234397" y="2193683"/>
            <a:ext cx="379407"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36925" name="Rectangle 38"/>
          <p:cNvSpPr>
            <a:spLocks noChangeArrowheads="1"/>
          </p:cNvSpPr>
          <p:nvPr/>
        </p:nvSpPr>
        <p:spPr bwMode="auto">
          <a:xfrm>
            <a:off x="4234397" y="2658212"/>
            <a:ext cx="379407"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36926" name="Line 39"/>
          <p:cNvSpPr>
            <a:spLocks noChangeShapeType="1"/>
          </p:cNvSpPr>
          <p:nvPr/>
        </p:nvSpPr>
        <p:spPr bwMode="auto">
          <a:xfrm>
            <a:off x="3052229" y="2278673"/>
            <a:ext cx="590352" cy="0"/>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7" name="Line 40"/>
          <p:cNvSpPr>
            <a:spLocks noChangeShapeType="1"/>
          </p:cNvSpPr>
          <p:nvPr/>
        </p:nvSpPr>
        <p:spPr bwMode="auto">
          <a:xfrm flipV="1">
            <a:off x="3052231" y="2699239"/>
            <a:ext cx="588887" cy="1466"/>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8" name="Line 41"/>
          <p:cNvSpPr>
            <a:spLocks noChangeShapeType="1"/>
          </p:cNvSpPr>
          <p:nvPr/>
        </p:nvSpPr>
        <p:spPr bwMode="auto">
          <a:xfrm>
            <a:off x="3515137" y="2983524"/>
            <a:ext cx="127446" cy="0"/>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9" name="Rectangle 42"/>
          <p:cNvSpPr>
            <a:spLocks noChangeArrowheads="1"/>
          </p:cNvSpPr>
          <p:nvPr/>
        </p:nvSpPr>
        <p:spPr bwMode="auto">
          <a:xfrm>
            <a:off x="3685062" y="2895601"/>
            <a:ext cx="37940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36930" name="Line 43"/>
          <p:cNvSpPr>
            <a:spLocks noChangeShapeType="1"/>
          </p:cNvSpPr>
          <p:nvPr/>
        </p:nvSpPr>
        <p:spPr bwMode="auto">
          <a:xfrm flipH="1">
            <a:off x="3474118" y="2236180"/>
            <a:ext cx="42482" cy="849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31" name="Rectangle 44"/>
          <p:cNvSpPr>
            <a:spLocks noChangeArrowheads="1"/>
          </p:cNvSpPr>
          <p:nvPr/>
        </p:nvSpPr>
        <p:spPr bwMode="auto">
          <a:xfrm>
            <a:off x="3431638" y="2110156"/>
            <a:ext cx="125981"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6932" name="Rectangle 45"/>
          <p:cNvSpPr>
            <a:spLocks noChangeArrowheads="1"/>
          </p:cNvSpPr>
          <p:nvPr/>
        </p:nvSpPr>
        <p:spPr bwMode="auto">
          <a:xfrm>
            <a:off x="4234397" y="2996715"/>
            <a:ext cx="379407"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sp>
        <p:nvSpPr>
          <p:cNvPr id="36933" name="Rectangle 46"/>
          <p:cNvSpPr>
            <a:spLocks noChangeArrowheads="1"/>
          </p:cNvSpPr>
          <p:nvPr/>
        </p:nvSpPr>
        <p:spPr bwMode="auto">
          <a:xfrm>
            <a:off x="2842749" y="2365134"/>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6934" name="Rectangle 47"/>
          <p:cNvSpPr>
            <a:spLocks noChangeArrowheads="1"/>
          </p:cNvSpPr>
          <p:nvPr/>
        </p:nvSpPr>
        <p:spPr bwMode="auto">
          <a:xfrm>
            <a:off x="1786563" y="2026626"/>
            <a:ext cx="1012241" cy="118256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35" name="Text Box 48"/>
          <p:cNvSpPr txBox="1">
            <a:spLocks noChangeArrowheads="1"/>
          </p:cNvSpPr>
          <p:nvPr/>
        </p:nvSpPr>
        <p:spPr bwMode="auto">
          <a:xfrm>
            <a:off x="1870060" y="2700704"/>
            <a:ext cx="632834" cy="2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36936" name="Line 49"/>
          <p:cNvSpPr>
            <a:spLocks noChangeShapeType="1"/>
          </p:cNvSpPr>
          <p:nvPr/>
        </p:nvSpPr>
        <p:spPr bwMode="auto">
          <a:xfrm>
            <a:off x="1237228" y="2826727"/>
            <a:ext cx="549335" cy="1466"/>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6937" name="Text Box 50"/>
          <p:cNvSpPr txBox="1">
            <a:spLocks noChangeArrowheads="1"/>
          </p:cNvSpPr>
          <p:nvPr/>
        </p:nvSpPr>
        <p:spPr bwMode="auto">
          <a:xfrm>
            <a:off x="1955024" y="2448657"/>
            <a:ext cx="801297" cy="21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36938" name="Text Box 51"/>
          <p:cNvSpPr txBox="1">
            <a:spLocks noChangeArrowheads="1"/>
          </p:cNvSpPr>
          <p:nvPr/>
        </p:nvSpPr>
        <p:spPr bwMode="auto">
          <a:xfrm>
            <a:off x="1912544" y="2026627"/>
            <a:ext cx="801297" cy="46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36939" name="Line 52"/>
          <p:cNvSpPr>
            <a:spLocks noChangeShapeType="1"/>
          </p:cNvSpPr>
          <p:nvPr/>
        </p:nvSpPr>
        <p:spPr bwMode="auto">
          <a:xfrm>
            <a:off x="2798803" y="2574681"/>
            <a:ext cx="253427" cy="0"/>
          </a:xfrm>
          <a:prstGeom prst="line">
            <a:avLst/>
          </a:prstGeom>
          <a:noFill/>
          <a:ln w="57150">
            <a:solidFill>
              <a:srgbClr val="007033"/>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6940" name="Line 53"/>
          <p:cNvSpPr>
            <a:spLocks noChangeShapeType="1"/>
          </p:cNvSpPr>
          <p:nvPr/>
        </p:nvSpPr>
        <p:spPr bwMode="auto">
          <a:xfrm flipH="1">
            <a:off x="2883766" y="2533653"/>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41" name="Rectangle 54"/>
          <p:cNvSpPr>
            <a:spLocks noChangeArrowheads="1"/>
          </p:cNvSpPr>
          <p:nvPr/>
        </p:nvSpPr>
        <p:spPr bwMode="auto">
          <a:xfrm>
            <a:off x="1490655" y="2617181"/>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6942" name="Line 55"/>
          <p:cNvSpPr>
            <a:spLocks noChangeShapeType="1"/>
          </p:cNvSpPr>
          <p:nvPr/>
        </p:nvSpPr>
        <p:spPr bwMode="auto">
          <a:xfrm flipH="1">
            <a:off x="1531670" y="2785700"/>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43" name="Rectangle 56"/>
          <p:cNvSpPr>
            <a:spLocks noChangeArrowheads="1"/>
          </p:cNvSpPr>
          <p:nvPr/>
        </p:nvSpPr>
        <p:spPr bwMode="auto">
          <a:xfrm>
            <a:off x="816804" y="2025162"/>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6944" name="Line 57"/>
          <p:cNvSpPr>
            <a:spLocks noChangeShapeType="1"/>
          </p:cNvSpPr>
          <p:nvPr/>
        </p:nvSpPr>
        <p:spPr bwMode="auto">
          <a:xfrm flipH="1">
            <a:off x="731840" y="2108689"/>
            <a:ext cx="83499" cy="439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6945" name="Group 58"/>
          <p:cNvGrpSpPr>
            <a:grpSpLocks/>
          </p:cNvGrpSpPr>
          <p:nvPr/>
        </p:nvGrpSpPr>
        <p:grpSpPr bwMode="auto">
          <a:xfrm>
            <a:off x="1067300" y="2447196"/>
            <a:ext cx="171393" cy="760535"/>
            <a:chOff x="2571" y="3082"/>
            <a:chExt cx="117" cy="519"/>
          </a:xfrm>
        </p:grpSpPr>
        <p:sp>
          <p:nvSpPr>
            <p:cNvPr id="36996" name="Text Box 59"/>
            <p:cNvSpPr txBox="1">
              <a:spLocks noChangeArrowheads="1"/>
            </p:cNvSpPr>
            <p:nvPr/>
          </p:nvSpPr>
          <p:spPr bwMode="auto">
            <a:xfrm rot="16200000">
              <a:off x="2413" y="3327"/>
              <a:ext cx="433"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a:t>PC</a:t>
              </a:r>
            </a:p>
          </p:txBody>
        </p:sp>
        <p:sp>
          <p:nvSpPr>
            <p:cNvPr id="36997" name="Text Box 60"/>
            <p:cNvSpPr txBox="1">
              <a:spLocks noChangeArrowheads="1"/>
            </p:cNvSpPr>
            <p:nvPr/>
          </p:nvSpPr>
          <p:spPr bwMode="auto">
            <a:xfrm rot="16200000">
              <a:off x="2586"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dirty="0"/>
                <a:t>00</a:t>
              </a:r>
            </a:p>
          </p:txBody>
        </p:sp>
      </p:grpSp>
      <p:sp>
        <p:nvSpPr>
          <p:cNvPr id="36946" name="Line 61"/>
          <p:cNvSpPr>
            <a:spLocks noChangeShapeType="1"/>
          </p:cNvSpPr>
          <p:nvPr/>
        </p:nvSpPr>
        <p:spPr bwMode="auto">
          <a:xfrm flipV="1">
            <a:off x="1364672" y="2151185"/>
            <a:ext cx="0" cy="675543"/>
          </a:xfrm>
          <a:prstGeom prst="line">
            <a:avLst/>
          </a:prstGeom>
          <a:noFill/>
          <a:ln w="57150">
            <a:solidFill>
              <a:srgbClr val="007033"/>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6947" name="Rectangle 62"/>
          <p:cNvSpPr>
            <a:spLocks noChangeArrowheads="1"/>
          </p:cNvSpPr>
          <p:nvPr/>
        </p:nvSpPr>
        <p:spPr bwMode="auto">
          <a:xfrm>
            <a:off x="1194744" y="1814147"/>
            <a:ext cx="338390" cy="337038"/>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36948" name="Rectangle 63"/>
          <p:cNvSpPr>
            <a:spLocks noChangeArrowheads="1"/>
          </p:cNvSpPr>
          <p:nvPr/>
        </p:nvSpPr>
        <p:spPr bwMode="auto">
          <a:xfrm>
            <a:off x="1408621" y="2319706"/>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6949" name="Line 64"/>
          <p:cNvSpPr>
            <a:spLocks noChangeShapeType="1"/>
          </p:cNvSpPr>
          <p:nvPr/>
        </p:nvSpPr>
        <p:spPr bwMode="auto">
          <a:xfrm flipH="1">
            <a:off x="1323657" y="2403234"/>
            <a:ext cx="83499" cy="439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0" name="Freeform 65"/>
          <p:cNvSpPr>
            <a:spLocks/>
          </p:cNvSpPr>
          <p:nvPr/>
        </p:nvSpPr>
        <p:spPr bwMode="auto">
          <a:xfrm>
            <a:off x="772857" y="1686657"/>
            <a:ext cx="591817" cy="1140070"/>
          </a:xfrm>
          <a:custGeom>
            <a:avLst/>
            <a:gdLst>
              <a:gd name="T0" fmla="*/ 2147483647 w 404"/>
              <a:gd name="T1" fmla="*/ 2147483647 h 778"/>
              <a:gd name="T2" fmla="*/ 2147483647 w 404"/>
              <a:gd name="T3" fmla="*/ 0 h 778"/>
              <a:gd name="T4" fmla="*/ 0 w 404"/>
              <a:gd name="T5" fmla="*/ 0 h 778"/>
              <a:gd name="T6" fmla="*/ 0 w 404"/>
              <a:gd name="T7" fmla="*/ 2147483647 h 778"/>
              <a:gd name="T8" fmla="*/ 2147483647 w 404"/>
              <a:gd name="T9" fmla="*/ 2147483647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rgbClr val="007033"/>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6951" name="Line 66"/>
          <p:cNvSpPr>
            <a:spLocks noChangeShapeType="1"/>
          </p:cNvSpPr>
          <p:nvPr/>
        </p:nvSpPr>
        <p:spPr bwMode="auto">
          <a:xfrm flipH="1">
            <a:off x="3052229" y="1767257"/>
            <a:ext cx="0" cy="1312986"/>
          </a:xfrm>
          <a:prstGeom prst="line">
            <a:avLst/>
          </a:prstGeom>
          <a:noFill/>
          <a:ln w="57150">
            <a:solidFill>
              <a:srgbClr val="007033"/>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2" name="Rectangle 67"/>
          <p:cNvSpPr>
            <a:spLocks noChangeArrowheads="1"/>
          </p:cNvSpPr>
          <p:nvPr/>
        </p:nvSpPr>
        <p:spPr bwMode="auto">
          <a:xfrm>
            <a:off x="3220691" y="2110156"/>
            <a:ext cx="168463"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36953" name="Line 68"/>
          <p:cNvSpPr>
            <a:spLocks noChangeShapeType="1"/>
          </p:cNvSpPr>
          <p:nvPr/>
        </p:nvSpPr>
        <p:spPr bwMode="auto">
          <a:xfrm flipH="1">
            <a:off x="3474118" y="2658212"/>
            <a:ext cx="42482" cy="849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4" name="Rectangle 69"/>
          <p:cNvSpPr>
            <a:spLocks noChangeArrowheads="1"/>
          </p:cNvSpPr>
          <p:nvPr/>
        </p:nvSpPr>
        <p:spPr bwMode="auto">
          <a:xfrm>
            <a:off x="3431638" y="2532188"/>
            <a:ext cx="125981"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6955" name="Rectangle 70"/>
          <p:cNvSpPr>
            <a:spLocks noChangeArrowheads="1"/>
          </p:cNvSpPr>
          <p:nvPr/>
        </p:nvSpPr>
        <p:spPr bwMode="auto">
          <a:xfrm>
            <a:off x="3135729" y="2900000"/>
            <a:ext cx="168463"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Rd</a:t>
            </a:r>
          </a:p>
        </p:txBody>
      </p:sp>
      <p:grpSp>
        <p:nvGrpSpPr>
          <p:cNvPr id="36956" name="Group 71"/>
          <p:cNvGrpSpPr>
            <a:grpSpLocks/>
          </p:cNvGrpSpPr>
          <p:nvPr/>
        </p:nvGrpSpPr>
        <p:grpSpPr bwMode="auto">
          <a:xfrm>
            <a:off x="4004409" y="1645630"/>
            <a:ext cx="265146" cy="278423"/>
            <a:chOff x="3509" y="2188"/>
            <a:chExt cx="106" cy="190"/>
          </a:xfrm>
        </p:grpSpPr>
        <p:sp>
          <p:nvSpPr>
            <p:cNvPr id="36994" name="Oval 72"/>
            <p:cNvSpPr>
              <a:spLocks noChangeArrowheads="1"/>
            </p:cNvSpPr>
            <p:nvPr/>
          </p:nvSpPr>
          <p:spPr bwMode="auto">
            <a:xfrm>
              <a:off x="3509" y="2188"/>
              <a:ext cx="106" cy="173"/>
            </a:xfrm>
            <a:prstGeom prst="ellipse">
              <a:avLst/>
            </a:prstGeom>
            <a:solidFill>
              <a:srgbClr val="FFFF99"/>
            </a:solidFill>
            <a:ln w="19050">
              <a:solidFill>
                <a:srgbClr val="007033"/>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95" name="Rectangle 73"/>
            <p:cNvSpPr>
              <a:spLocks noChangeArrowheads="1"/>
            </p:cNvSpPr>
            <p:nvPr/>
          </p:nvSpPr>
          <p:spPr bwMode="auto">
            <a:xfrm>
              <a:off x="3509" y="2204"/>
              <a:ext cx="1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solidFill>
                    <a:srgbClr val="007033"/>
                  </a:solidFill>
                </a:rPr>
                <a:t>E</a:t>
              </a:r>
            </a:p>
          </p:txBody>
        </p:sp>
      </p:grpSp>
      <p:sp>
        <p:nvSpPr>
          <p:cNvPr id="36957" name="Line 74"/>
          <p:cNvSpPr>
            <a:spLocks noChangeShapeType="1"/>
          </p:cNvSpPr>
          <p:nvPr/>
        </p:nvSpPr>
        <p:spPr bwMode="auto">
          <a:xfrm flipH="1">
            <a:off x="3431636" y="1730622"/>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8" name="Rectangle 77"/>
          <p:cNvSpPr>
            <a:spLocks noChangeArrowheads="1"/>
          </p:cNvSpPr>
          <p:nvPr/>
        </p:nvSpPr>
        <p:spPr bwMode="auto">
          <a:xfrm>
            <a:off x="3178210" y="1603134"/>
            <a:ext cx="420424" cy="12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Imm16</a:t>
            </a:r>
          </a:p>
        </p:txBody>
      </p:sp>
      <p:sp>
        <p:nvSpPr>
          <p:cNvPr id="36959" name="Rectangle 78"/>
          <p:cNvSpPr>
            <a:spLocks noChangeArrowheads="1"/>
          </p:cNvSpPr>
          <p:nvPr/>
        </p:nvSpPr>
        <p:spPr bwMode="auto">
          <a:xfrm>
            <a:off x="3220691" y="2530722"/>
            <a:ext cx="168463"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grpSp>
        <p:nvGrpSpPr>
          <p:cNvPr id="36960" name="Group 79"/>
          <p:cNvGrpSpPr>
            <a:grpSpLocks/>
          </p:cNvGrpSpPr>
          <p:nvPr/>
        </p:nvGrpSpPr>
        <p:grpSpPr bwMode="auto">
          <a:xfrm>
            <a:off x="3345207" y="2784232"/>
            <a:ext cx="169928" cy="382466"/>
            <a:chOff x="2514" y="1642"/>
            <a:chExt cx="116" cy="261"/>
          </a:xfrm>
        </p:grpSpPr>
        <p:sp>
          <p:nvSpPr>
            <p:cNvPr id="3699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9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699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6993" name="Rectangle 83"/>
            <p:cNvSpPr>
              <a:spLocks noChangeArrowheads="1"/>
            </p:cNvSpPr>
            <p:nvPr/>
          </p:nvSpPr>
          <p:spPr bwMode="auto">
            <a:xfrm flipH="1">
              <a:off x="2514" y="1774"/>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6961" name="Line 84"/>
          <p:cNvSpPr>
            <a:spLocks noChangeShapeType="1"/>
          </p:cNvSpPr>
          <p:nvPr/>
        </p:nvSpPr>
        <p:spPr bwMode="auto">
          <a:xfrm flipH="1">
            <a:off x="3178209" y="3026023"/>
            <a:ext cx="42482" cy="849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62" name="Freeform 86"/>
          <p:cNvSpPr>
            <a:spLocks/>
          </p:cNvSpPr>
          <p:nvPr/>
        </p:nvSpPr>
        <p:spPr bwMode="auto">
          <a:xfrm>
            <a:off x="3219228" y="2699239"/>
            <a:ext cx="127446" cy="169985"/>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rgbClr val="007033"/>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36963" name="Group 90"/>
          <p:cNvGrpSpPr>
            <a:grpSpLocks/>
          </p:cNvGrpSpPr>
          <p:nvPr/>
        </p:nvGrpSpPr>
        <p:grpSpPr bwMode="auto">
          <a:xfrm>
            <a:off x="5243711" y="2656743"/>
            <a:ext cx="171392" cy="546589"/>
            <a:chOff x="2513" y="1642"/>
            <a:chExt cx="117" cy="373"/>
          </a:xfrm>
        </p:grpSpPr>
        <p:sp>
          <p:nvSpPr>
            <p:cNvPr id="36986" name="AutoShape 91"/>
            <p:cNvSpPr>
              <a:spLocks noChangeArrowheads="1"/>
            </p:cNvSpPr>
            <p:nvPr/>
          </p:nvSpPr>
          <p:spPr bwMode="auto">
            <a:xfrm rot="-5400000">
              <a:off x="2386" y="1771"/>
              <a:ext cx="37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87" name="Rectangle 92"/>
            <p:cNvSpPr>
              <a:spLocks noChangeArrowheads="1"/>
            </p:cNvSpPr>
            <p:nvPr/>
          </p:nvSpPr>
          <p:spPr bwMode="auto">
            <a:xfrm flipH="1">
              <a:off x="2515" y="1642"/>
              <a:ext cx="1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6988" name="Rectangle 93"/>
            <p:cNvSpPr>
              <a:spLocks noChangeArrowheads="1"/>
            </p:cNvSpPr>
            <p:nvPr/>
          </p:nvSpPr>
          <p:spPr bwMode="auto">
            <a:xfrm flipH="1">
              <a:off x="2515" y="1655"/>
              <a:ext cx="115"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6989" name="Rectangle 94"/>
            <p:cNvSpPr>
              <a:spLocks noChangeArrowheads="1"/>
            </p:cNvSpPr>
            <p:nvPr/>
          </p:nvSpPr>
          <p:spPr bwMode="auto">
            <a:xfrm flipH="1">
              <a:off x="2513" y="1894"/>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6964" name="Line 95"/>
          <p:cNvSpPr>
            <a:spLocks noChangeShapeType="1"/>
          </p:cNvSpPr>
          <p:nvPr/>
        </p:nvSpPr>
        <p:spPr bwMode="auto">
          <a:xfrm flipV="1">
            <a:off x="4656289" y="2278673"/>
            <a:ext cx="969759"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6965" name="Group 107"/>
          <p:cNvGrpSpPr>
            <a:grpSpLocks/>
          </p:cNvGrpSpPr>
          <p:nvPr/>
        </p:nvGrpSpPr>
        <p:grpSpPr bwMode="auto">
          <a:xfrm>
            <a:off x="8116673" y="2407626"/>
            <a:ext cx="167027" cy="253512"/>
            <a:chOff x="4244" y="2392"/>
            <a:chExt cx="114" cy="173"/>
          </a:xfrm>
        </p:grpSpPr>
        <p:sp>
          <p:nvSpPr>
            <p:cNvPr id="36984" name="Rectangle 108"/>
            <p:cNvSpPr>
              <a:spLocks noChangeArrowheads="1"/>
            </p:cNvSpPr>
            <p:nvPr/>
          </p:nvSpPr>
          <p:spPr bwMode="auto">
            <a:xfrm>
              <a:off x="4244" y="239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6985" name="Line 109"/>
            <p:cNvSpPr>
              <a:spLocks noChangeShapeType="1"/>
            </p:cNvSpPr>
            <p:nvPr/>
          </p:nvSpPr>
          <p:spPr bwMode="auto">
            <a:xfrm flipH="1">
              <a:off x="4272" y="250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66" name="Rectangle 111"/>
          <p:cNvSpPr>
            <a:spLocks noChangeArrowheads="1"/>
          </p:cNvSpPr>
          <p:nvPr/>
        </p:nvSpPr>
        <p:spPr bwMode="auto">
          <a:xfrm>
            <a:off x="6723311" y="1730622"/>
            <a:ext cx="632946"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t>ALU result</a:t>
            </a:r>
          </a:p>
        </p:txBody>
      </p:sp>
      <p:sp>
        <p:nvSpPr>
          <p:cNvPr id="36967" name="Line 113"/>
          <p:cNvSpPr>
            <a:spLocks noChangeShapeType="1"/>
          </p:cNvSpPr>
          <p:nvPr/>
        </p:nvSpPr>
        <p:spPr bwMode="auto">
          <a:xfrm>
            <a:off x="7567239" y="2826727"/>
            <a:ext cx="379474"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6968" name="Group 114"/>
          <p:cNvGrpSpPr>
            <a:grpSpLocks/>
          </p:cNvGrpSpPr>
          <p:nvPr/>
        </p:nvGrpSpPr>
        <p:grpSpPr bwMode="auto">
          <a:xfrm>
            <a:off x="7611195" y="2615712"/>
            <a:ext cx="167027" cy="253512"/>
            <a:chOff x="5281" y="2534"/>
            <a:chExt cx="114" cy="173"/>
          </a:xfrm>
        </p:grpSpPr>
        <p:sp>
          <p:nvSpPr>
            <p:cNvPr id="36982" name="Line 115"/>
            <p:cNvSpPr>
              <a:spLocks noChangeShapeType="1"/>
            </p:cNvSpPr>
            <p:nvPr/>
          </p:nvSpPr>
          <p:spPr bwMode="auto">
            <a:xfrm flipH="1">
              <a:off x="5309" y="264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83" name="Rectangle 116"/>
            <p:cNvSpPr>
              <a:spLocks noChangeArrowheads="1"/>
            </p:cNvSpPr>
            <p:nvPr/>
          </p:nvSpPr>
          <p:spPr bwMode="auto">
            <a:xfrm>
              <a:off x="5281" y="253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grpSp>
        <p:nvGrpSpPr>
          <p:cNvPr id="36969" name="Group 117"/>
          <p:cNvGrpSpPr>
            <a:grpSpLocks/>
          </p:cNvGrpSpPr>
          <p:nvPr/>
        </p:nvGrpSpPr>
        <p:grpSpPr bwMode="auto">
          <a:xfrm>
            <a:off x="7946713" y="2321173"/>
            <a:ext cx="169958" cy="590550"/>
            <a:chOff x="2514" y="1642"/>
            <a:chExt cx="116" cy="403"/>
          </a:xfrm>
        </p:grpSpPr>
        <p:sp>
          <p:nvSpPr>
            <p:cNvPr id="36978" name="AutoShape 118"/>
            <p:cNvSpPr>
              <a:spLocks noChangeArrowheads="1"/>
            </p:cNvSpPr>
            <p:nvPr/>
          </p:nvSpPr>
          <p:spPr bwMode="auto">
            <a:xfrm rot="-5400000">
              <a:off x="2371" y="1786"/>
              <a:ext cx="40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79"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6980" name="Rectangle 120"/>
            <p:cNvSpPr>
              <a:spLocks noChangeArrowheads="1"/>
            </p:cNvSpPr>
            <p:nvPr/>
          </p:nvSpPr>
          <p:spPr bwMode="auto">
            <a:xfrm flipH="1">
              <a:off x="2515" y="1660"/>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6981"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6970" name="Freeform 123"/>
          <p:cNvSpPr>
            <a:spLocks/>
          </p:cNvSpPr>
          <p:nvPr/>
        </p:nvSpPr>
        <p:spPr bwMode="auto">
          <a:xfrm>
            <a:off x="4445002" y="2615715"/>
            <a:ext cx="3840163" cy="929054"/>
          </a:xfrm>
          <a:custGeom>
            <a:avLst/>
            <a:gdLst>
              <a:gd name="T0" fmla="*/ 2147483647 w 2621"/>
              <a:gd name="T1" fmla="*/ 0 h 634"/>
              <a:gd name="T2" fmla="*/ 2147483647 w 2621"/>
              <a:gd name="T3" fmla="*/ 0 h 634"/>
              <a:gd name="T4" fmla="*/ 2147483647 w 2621"/>
              <a:gd name="T5" fmla="*/ 2147483647 h 634"/>
              <a:gd name="T6" fmla="*/ 0 w 2621"/>
              <a:gd name="T7" fmla="*/ 2147483647 h 634"/>
              <a:gd name="T8" fmla="*/ 0 w 2621"/>
              <a:gd name="T9" fmla="*/ 2147483647 h 634"/>
              <a:gd name="T10" fmla="*/ 0 60000 65536"/>
              <a:gd name="T11" fmla="*/ 0 60000 65536"/>
              <a:gd name="T12" fmla="*/ 0 60000 65536"/>
              <a:gd name="T13" fmla="*/ 0 60000 65536"/>
              <a:gd name="T14" fmla="*/ 0 60000 65536"/>
              <a:gd name="T15" fmla="*/ 0 w 2621"/>
              <a:gd name="T16" fmla="*/ 0 h 634"/>
              <a:gd name="T17" fmla="*/ 2621 w 2621"/>
              <a:gd name="T18" fmla="*/ 634 h 634"/>
            </a:gdLst>
            <a:ahLst/>
            <a:cxnLst>
              <a:cxn ang="T10">
                <a:pos x="T0" y="T1"/>
              </a:cxn>
              <a:cxn ang="T11">
                <a:pos x="T2" y="T3"/>
              </a:cxn>
              <a:cxn ang="T12">
                <a:pos x="T4" y="T5"/>
              </a:cxn>
              <a:cxn ang="T13">
                <a:pos x="T6" y="T7"/>
              </a:cxn>
              <a:cxn ang="T14">
                <a:pos x="T8" y="T9"/>
              </a:cxn>
            </a:cxnLst>
            <a:rect l="T15" t="T16" r="T17" b="T18"/>
            <a:pathLst>
              <a:path w="2621" h="634">
                <a:moveTo>
                  <a:pt x="2506" y="0"/>
                </a:moveTo>
                <a:lnTo>
                  <a:pt x="2621" y="0"/>
                </a:lnTo>
                <a:lnTo>
                  <a:pt x="2621" y="634"/>
                </a:lnTo>
                <a:lnTo>
                  <a:pt x="0" y="634"/>
                </a:lnTo>
                <a:lnTo>
                  <a:pt x="0" y="404"/>
                </a:lnTo>
              </a:path>
            </a:pathLst>
          </a:custGeom>
          <a:noFill/>
          <a:ln w="57150">
            <a:solidFill>
              <a:srgbClr val="007033"/>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 name="Freeform 3"/>
          <p:cNvSpPr/>
          <p:nvPr/>
        </p:nvSpPr>
        <p:spPr bwMode="auto">
          <a:xfrm>
            <a:off x="4273552" y="1767254"/>
            <a:ext cx="974725" cy="1343758"/>
          </a:xfrm>
          <a:custGeom>
            <a:avLst/>
            <a:gdLst>
              <a:gd name="connsiteX0" fmla="*/ 0 w 974856"/>
              <a:gd name="connsiteY0" fmla="*/ 0 h 1386714"/>
              <a:gd name="connsiteX1" fmla="*/ 695246 w 974856"/>
              <a:gd name="connsiteY1" fmla="*/ 3779 h 1386714"/>
              <a:gd name="connsiteX2" fmla="*/ 706581 w 974856"/>
              <a:gd name="connsiteY2" fmla="*/ 1382936 h 1386714"/>
              <a:gd name="connsiteX3" fmla="*/ 974856 w 974856"/>
              <a:gd name="connsiteY3" fmla="*/ 1386714 h 1386714"/>
            </a:gdLst>
            <a:ahLst/>
            <a:cxnLst>
              <a:cxn ang="0">
                <a:pos x="connsiteX0" y="connsiteY0"/>
              </a:cxn>
              <a:cxn ang="0">
                <a:pos x="connsiteX1" y="connsiteY1"/>
              </a:cxn>
              <a:cxn ang="0">
                <a:pos x="connsiteX2" y="connsiteY2"/>
              </a:cxn>
              <a:cxn ang="0">
                <a:pos x="connsiteX3" y="connsiteY3"/>
              </a:cxn>
            </a:cxnLst>
            <a:rect l="l" t="t" r="r" b="b"/>
            <a:pathLst>
              <a:path w="974856" h="1386714">
                <a:moveTo>
                  <a:pt x="0" y="0"/>
                </a:moveTo>
                <a:lnTo>
                  <a:pt x="695246" y="3779"/>
                </a:lnTo>
                <a:cubicBezTo>
                  <a:pt x="699024" y="463498"/>
                  <a:pt x="702803" y="923217"/>
                  <a:pt x="706581" y="1382936"/>
                </a:cubicBezTo>
                <a:lnTo>
                  <a:pt x="974856" y="1386714"/>
                </a:lnTo>
              </a:path>
            </a:pathLst>
          </a:custGeom>
          <a:noFill/>
          <a:ln w="57150">
            <a:solidFill>
              <a:srgbClr val="007033"/>
            </a:solidFill>
            <a:tailEnd type="triangle" w="sm" len="sm"/>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36972" name="Line 96"/>
          <p:cNvSpPr>
            <a:spLocks noChangeShapeType="1"/>
          </p:cNvSpPr>
          <p:nvPr/>
        </p:nvSpPr>
        <p:spPr bwMode="auto">
          <a:xfrm flipH="1">
            <a:off x="4783732" y="1729157"/>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73" name="Rectangle 27"/>
          <p:cNvSpPr>
            <a:spLocks noChangeArrowheads="1"/>
          </p:cNvSpPr>
          <p:nvPr/>
        </p:nvSpPr>
        <p:spPr bwMode="auto">
          <a:xfrm>
            <a:off x="5078176" y="2069125"/>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6974" name="Line 28"/>
          <p:cNvSpPr>
            <a:spLocks noChangeShapeType="1"/>
          </p:cNvSpPr>
          <p:nvPr/>
        </p:nvSpPr>
        <p:spPr bwMode="auto">
          <a:xfrm flipH="1">
            <a:off x="5119193" y="2237645"/>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6975" name="Group 13"/>
          <p:cNvGrpSpPr>
            <a:grpSpLocks/>
          </p:cNvGrpSpPr>
          <p:nvPr/>
        </p:nvGrpSpPr>
        <p:grpSpPr bwMode="auto">
          <a:xfrm>
            <a:off x="6090231" y="3165231"/>
            <a:ext cx="167065" cy="253512"/>
            <a:chOff x="4387" y="2650"/>
            <a:chExt cx="114" cy="173"/>
          </a:xfrm>
        </p:grpSpPr>
        <p:sp>
          <p:nvSpPr>
            <p:cNvPr id="36976" name="Line 14"/>
            <p:cNvSpPr>
              <a:spLocks noChangeShapeType="1"/>
            </p:cNvSpPr>
            <p:nvPr/>
          </p:nvSpPr>
          <p:spPr bwMode="auto">
            <a:xfrm flipH="1">
              <a:off x="4417" y="276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77" name="Rectangle 15"/>
            <p:cNvSpPr>
              <a:spLocks noChangeArrowheads="1"/>
            </p:cNvSpPr>
            <p:nvPr/>
          </p:nvSpPr>
          <p:spPr bwMode="auto">
            <a:xfrm>
              <a:off x="4387" y="265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sp>
        <p:nvSpPr>
          <p:cNvPr id="142" name="Text Box 2"/>
          <p:cNvSpPr txBox="1">
            <a:spLocks noChangeArrowheads="1"/>
          </p:cNvSpPr>
          <p:nvPr/>
        </p:nvSpPr>
        <p:spPr bwMode="auto">
          <a:xfrm>
            <a:off x="4181477" y="4778330"/>
            <a:ext cx="4308475" cy="55391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a:t>ALUOp</a:t>
            </a:r>
            <a:r>
              <a:rPr lang="en-US" altLang="en-US" sz="1477" dirty="0"/>
              <a:t> = ‘ADD’ to calculate data memory address as </a:t>
            </a:r>
            <a:r>
              <a:rPr lang="en-US" altLang="en-US" sz="1477" dirty="0" err="1"/>
              <a:t>Reg</a:t>
            </a:r>
            <a:r>
              <a:rPr lang="en-US" altLang="en-US" sz="1477" dirty="0"/>
              <a:t>(</a:t>
            </a:r>
            <a:r>
              <a:rPr lang="en-US" altLang="en-US" sz="1477" dirty="0" err="1"/>
              <a:t>Rs</a:t>
            </a:r>
            <a:r>
              <a:rPr lang="en-US" altLang="en-US" sz="1477" dirty="0"/>
              <a:t>) + sign-extend(Imm16)</a:t>
            </a:r>
          </a:p>
        </p:txBody>
      </p:sp>
      <p:sp>
        <p:nvSpPr>
          <p:cNvPr id="143" name="Text Box 3"/>
          <p:cNvSpPr txBox="1">
            <a:spLocks noChangeArrowheads="1"/>
          </p:cNvSpPr>
          <p:nvPr/>
        </p:nvSpPr>
        <p:spPr bwMode="auto">
          <a:xfrm>
            <a:off x="849313" y="4784191"/>
            <a:ext cx="3154362" cy="55391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ALUSrc = ‘1’ selects extended immediate as second ALU input</a:t>
            </a:r>
          </a:p>
        </p:txBody>
      </p:sp>
      <p:sp>
        <p:nvSpPr>
          <p:cNvPr id="144" name="Text Box 5"/>
          <p:cNvSpPr txBox="1">
            <a:spLocks noChangeArrowheads="1"/>
          </p:cNvSpPr>
          <p:nvPr/>
        </p:nvSpPr>
        <p:spPr bwMode="auto">
          <a:xfrm>
            <a:off x="831852" y="5532413"/>
            <a:ext cx="1966913" cy="54694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a:t>MemRd</a:t>
            </a:r>
            <a:r>
              <a:rPr lang="en-US" altLang="en-US" sz="1477" dirty="0"/>
              <a:t> = ‘1’ to read data memory</a:t>
            </a:r>
          </a:p>
        </p:txBody>
      </p:sp>
      <p:sp>
        <p:nvSpPr>
          <p:cNvPr id="145" name="Text Box 6"/>
          <p:cNvSpPr txBox="1">
            <a:spLocks noChangeArrowheads="1"/>
          </p:cNvSpPr>
          <p:nvPr/>
        </p:nvSpPr>
        <p:spPr bwMode="auto">
          <a:xfrm>
            <a:off x="849313" y="4069372"/>
            <a:ext cx="2279650" cy="5392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RegDst = ‘0’ selects Rt as destination register</a:t>
            </a:r>
          </a:p>
        </p:txBody>
      </p:sp>
      <p:sp>
        <p:nvSpPr>
          <p:cNvPr id="146" name="Text Box 8"/>
          <p:cNvSpPr txBox="1">
            <a:spLocks noChangeArrowheads="1"/>
          </p:cNvSpPr>
          <p:nvPr/>
        </p:nvSpPr>
        <p:spPr bwMode="auto">
          <a:xfrm>
            <a:off x="3246440" y="4067911"/>
            <a:ext cx="2459037" cy="54072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smtClean="0"/>
              <a:t>RegWrite</a:t>
            </a:r>
            <a:r>
              <a:rPr lang="en-US" altLang="en-US" sz="1477" dirty="0" smtClean="0"/>
              <a:t> </a:t>
            </a:r>
            <a:r>
              <a:rPr lang="en-US" altLang="en-US" sz="1477" dirty="0"/>
              <a:t>= ‘1’ to enable writing of register file</a:t>
            </a:r>
          </a:p>
        </p:txBody>
      </p:sp>
      <p:sp>
        <p:nvSpPr>
          <p:cNvPr id="147" name="Text Box 9"/>
          <p:cNvSpPr txBox="1">
            <a:spLocks noChangeArrowheads="1"/>
          </p:cNvSpPr>
          <p:nvPr/>
        </p:nvSpPr>
        <p:spPr bwMode="auto">
          <a:xfrm>
            <a:off x="2938465" y="5533882"/>
            <a:ext cx="3152775" cy="55391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smtClean="0"/>
              <a:t>MemtoReg</a:t>
            </a:r>
            <a:r>
              <a:rPr lang="en-US" altLang="en-US" sz="1477" dirty="0" smtClean="0"/>
              <a:t> = </a:t>
            </a:r>
            <a:r>
              <a:rPr lang="en-US" altLang="en-US" sz="1477" dirty="0"/>
              <a:t>‘1’ places the data read from memory on </a:t>
            </a:r>
            <a:r>
              <a:rPr lang="en-US" altLang="en-US" sz="1477" dirty="0" err="1"/>
              <a:t>BusW</a:t>
            </a:r>
            <a:endParaRPr lang="en-US" altLang="en-US" sz="1477" dirty="0"/>
          </a:p>
        </p:txBody>
      </p:sp>
      <p:sp>
        <p:nvSpPr>
          <p:cNvPr id="148" name="Text Box 7"/>
          <p:cNvSpPr txBox="1">
            <a:spLocks noChangeArrowheads="1"/>
          </p:cNvSpPr>
          <p:nvPr/>
        </p:nvSpPr>
        <p:spPr bwMode="auto">
          <a:xfrm>
            <a:off x="5822950" y="4062046"/>
            <a:ext cx="2667000" cy="5392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r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ExtOp = 1 to sign-extend Immmediate16 to 32 bits</a:t>
            </a:r>
          </a:p>
        </p:txBody>
      </p:sp>
      <p:sp>
        <p:nvSpPr>
          <p:cNvPr id="149" name="Text Box 9"/>
          <p:cNvSpPr txBox="1">
            <a:spLocks noChangeArrowheads="1"/>
          </p:cNvSpPr>
          <p:nvPr/>
        </p:nvSpPr>
        <p:spPr bwMode="auto">
          <a:xfrm>
            <a:off x="6173788" y="5533882"/>
            <a:ext cx="2316162" cy="55391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Clock edge updates PC and Register Rt</a:t>
            </a:r>
          </a:p>
        </p:txBody>
      </p:sp>
      <p:grpSp>
        <p:nvGrpSpPr>
          <p:cNvPr id="22" name="Group 21"/>
          <p:cNvGrpSpPr>
            <a:grpSpLocks/>
          </p:cNvGrpSpPr>
          <p:nvPr/>
        </p:nvGrpSpPr>
        <p:grpSpPr bwMode="auto">
          <a:xfrm>
            <a:off x="3143248" y="2878015"/>
            <a:ext cx="582613" cy="710712"/>
            <a:chOff x="3143050" y="2831622"/>
            <a:chExt cx="583027" cy="769937"/>
          </a:xfrm>
        </p:grpSpPr>
        <p:grpSp>
          <p:nvGrpSpPr>
            <p:cNvPr id="36906" name="Group 14"/>
            <p:cNvGrpSpPr>
              <a:grpSpLocks/>
            </p:cNvGrpSpPr>
            <p:nvPr/>
          </p:nvGrpSpPr>
          <p:grpSpPr bwMode="auto">
            <a:xfrm>
              <a:off x="3143050" y="3144358"/>
              <a:ext cx="583027" cy="457201"/>
              <a:chOff x="3143050" y="3144358"/>
              <a:chExt cx="583027" cy="457201"/>
            </a:xfrm>
          </p:grpSpPr>
          <p:sp>
            <p:nvSpPr>
              <p:cNvPr id="36908" name="Line 87"/>
              <p:cNvSpPr>
                <a:spLocks noChangeShapeType="1"/>
              </p:cNvSpPr>
              <p:nvPr/>
            </p:nvSpPr>
            <p:spPr bwMode="auto">
              <a:xfrm flipV="1">
                <a:off x="3430171" y="3144358"/>
                <a:ext cx="0" cy="13811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09" name="Rectangle 88"/>
              <p:cNvSpPr>
                <a:spLocks noChangeArrowheads="1"/>
              </p:cNvSpPr>
              <p:nvPr/>
            </p:nvSpPr>
            <p:spPr bwMode="auto">
              <a:xfrm>
                <a:off x="3143050" y="3266595"/>
                <a:ext cx="583027" cy="33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RegDst</a:t>
                </a:r>
                <a:endParaRPr lang="en-US" altLang="en-US" sz="923" dirty="0">
                  <a:solidFill>
                    <a:srgbClr val="FF0000"/>
                  </a:solidFill>
                </a:endParaRPr>
              </a:p>
              <a:p>
                <a:pPr algn="ctr"/>
                <a:r>
                  <a:rPr lang="en-US" altLang="en-US" sz="923" dirty="0">
                    <a:solidFill>
                      <a:srgbClr val="FF0000"/>
                    </a:solidFill>
                  </a:rPr>
                  <a:t>= 0</a:t>
                </a:r>
              </a:p>
            </p:txBody>
          </p:sp>
        </p:grpSp>
        <p:cxnSp>
          <p:nvCxnSpPr>
            <p:cNvPr id="18" name="Straight Connector 17"/>
            <p:cNvCxnSpPr>
              <a:stCxn id="36992" idx="3"/>
              <a:endCxn id="36990" idx="2"/>
            </p:cNvCxnSpPr>
            <p:nvPr/>
          </p:nvCxnSpPr>
          <p:spPr>
            <a:xfrm>
              <a:off x="3346396" y="2831622"/>
              <a:ext cx="168395" cy="104775"/>
            </a:xfrm>
            <a:prstGeom prst="line">
              <a:avLst/>
            </a:prstGeom>
            <a:ln w="28575">
              <a:solidFill>
                <a:srgbClr val="007033"/>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a:grpSpLocks/>
          </p:cNvGrpSpPr>
          <p:nvPr/>
        </p:nvGrpSpPr>
        <p:grpSpPr bwMode="auto">
          <a:xfrm>
            <a:off x="5121275" y="1487366"/>
            <a:ext cx="420688" cy="1616319"/>
            <a:chOff x="5120658" y="1325572"/>
            <a:chExt cx="421889" cy="1751455"/>
          </a:xfrm>
        </p:grpSpPr>
        <p:grpSp>
          <p:nvGrpSpPr>
            <p:cNvPr id="36902" name="Group 6"/>
            <p:cNvGrpSpPr>
              <a:grpSpLocks/>
            </p:cNvGrpSpPr>
            <p:nvPr/>
          </p:nvGrpSpPr>
          <p:grpSpPr bwMode="auto">
            <a:xfrm>
              <a:off x="5120658" y="1325572"/>
              <a:ext cx="421889" cy="1267924"/>
              <a:chOff x="5120658" y="1325572"/>
              <a:chExt cx="421889" cy="1267924"/>
            </a:xfrm>
          </p:grpSpPr>
          <p:sp>
            <p:nvSpPr>
              <p:cNvPr id="36904" name="Rectangle 89"/>
              <p:cNvSpPr>
                <a:spLocks noChangeArrowheads="1"/>
              </p:cNvSpPr>
              <p:nvPr/>
            </p:nvSpPr>
            <p:spPr bwMode="auto">
              <a:xfrm>
                <a:off x="5120658" y="1325572"/>
                <a:ext cx="421889" cy="30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ALUSrc</a:t>
                </a:r>
              </a:p>
              <a:p>
                <a:pPr algn="ctr"/>
                <a:r>
                  <a:rPr lang="en-US" altLang="en-US" sz="923">
                    <a:solidFill>
                      <a:srgbClr val="FF0000"/>
                    </a:solidFill>
                  </a:rPr>
                  <a:t>= 1</a:t>
                </a:r>
              </a:p>
            </p:txBody>
          </p:sp>
          <p:sp>
            <p:nvSpPr>
              <p:cNvPr id="36905" name="Line 99"/>
              <p:cNvSpPr>
                <a:spLocks noChangeShapeType="1"/>
              </p:cNvSpPr>
              <p:nvPr/>
            </p:nvSpPr>
            <p:spPr bwMode="auto">
              <a:xfrm flipH="1">
                <a:off x="5328672" y="1679096"/>
                <a:ext cx="1465" cy="9144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cxnSp>
          <p:nvCxnSpPr>
            <p:cNvPr id="152" name="Straight Connector 151"/>
            <p:cNvCxnSpPr>
              <a:endCxn id="36919" idx="0"/>
            </p:cNvCxnSpPr>
            <p:nvPr/>
          </p:nvCxnSpPr>
          <p:spPr>
            <a:xfrm flipV="1">
              <a:off x="5243245" y="2910298"/>
              <a:ext cx="171939" cy="166729"/>
            </a:xfrm>
            <a:prstGeom prst="line">
              <a:avLst/>
            </a:prstGeom>
            <a:ln w="57150">
              <a:solidFill>
                <a:srgbClr val="007033"/>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a:grpSpLocks/>
          </p:cNvGrpSpPr>
          <p:nvPr/>
        </p:nvGrpSpPr>
        <p:grpSpPr bwMode="auto">
          <a:xfrm>
            <a:off x="7704140" y="1645630"/>
            <a:ext cx="647700" cy="1185496"/>
            <a:chOff x="7704138" y="1496533"/>
            <a:chExt cx="647700" cy="1285017"/>
          </a:xfrm>
        </p:grpSpPr>
        <p:grpSp>
          <p:nvGrpSpPr>
            <p:cNvPr id="36898" name="Group 124"/>
            <p:cNvGrpSpPr>
              <a:grpSpLocks/>
            </p:cNvGrpSpPr>
            <p:nvPr/>
          </p:nvGrpSpPr>
          <p:grpSpPr bwMode="auto">
            <a:xfrm>
              <a:off x="7704138" y="1496533"/>
              <a:ext cx="647700" cy="731837"/>
              <a:chOff x="5280" y="1296"/>
              <a:chExt cx="403" cy="461"/>
            </a:xfrm>
          </p:grpSpPr>
          <p:sp>
            <p:nvSpPr>
              <p:cNvPr id="36900" name="Line 125"/>
              <p:cNvSpPr>
                <a:spLocks noChangeShapeType="1"/>
              </p:cNvSpPr>
              <p:nvPr/>
            </p:nvSpPr>
            <p:spPr bwMode="auto">
              <a:xfrm>
                <a:off x="5481" y="1486"/>
                <a:ext cx="0" cy="27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01" name="Rectangle 126"/>
              <p:cNvSpPr>
                <a:spLocks noChangeArrowheads="1"/>
              </p:cNvSpPr>
              <p:nvPr/>
            </p:nvSpPr>
            <p:spPr bwMode="auto">
              <a:xfrm>
                <a:off x="5280" y="1296"/>
                <a:ext cx="40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smtClean="0">
                    <a:solidFill>
                      <a:srgbClr val="FF0000"/>
                    </a:solidFill>
                  </a:rPr>
                  <a:t>MemtoReg</a:t>
                </a:r>
                <a:endParaRPr lang="en-US" altLang="en-US" sz="923" dirty="0">
                  <a:solidFill>
                    <a:srgbClr val="FF0000"/>
                  </a:solidFill>
                </a:endParaRPr>
              </a:p>
              <a:p>
                <a:pPr algn="ctr"/>
                <a:r>
                  <a:rPr lang="en-US" altLang="en-US" sz="923" dirty="0">
                    <a:solidFill>
                      <a:srgbClr val="FF0000"/>
                    </a:solidFill>
                  </a:rPr>
                  <a:t>= 1</a:t>
                </a:r>
              </a:p>
            </p:txBody>
          </p:sp>
        </p:grpSp>
        <p:cxnSp>
          <p:nvCxnSpPr>
            <p:cNvPr id="154" name="Straight Connector 153"/>
            <p:cNvCxnSpPr>
              <a:endCxn id="36970" idx="0"/>
            </p:cNvCxnSpPr>
            <p:nvPr/>
          </p:nvCxnSpPr>
          <p:spPr>
            <a:xfrm flipV="1">
              <a:off x="7942263" y="2548055"/>
              <a:ext cx="174625" cy="233495"/>
            </a:xfrm>
            <a:prstGeom prst="line">
              <a:avLst/>
            </a:prstGeom>
            <a:ln w="57150">
              <a:solidFill>
                <a:srgbClr val="007033"/>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a:grpSpLocks/>
          </p:cNvGrpSpPr>
          <p:nvPr/>
        </p:nvGrpSpPr>
        <p:grpSpPr bwMode="auto">
          <a:xfrm>
            <a:off x="6392865" y="1349623"/>
            <a:ext cx="1301750" cy="759069"/>
            <a:chOff x="6392863" y="1175858"/>
            <a:chExt cx="1301750" cy="822325"/>
          </a:xfrm>
        </p:grpSpPr>
        <p:grpSp>
          <p:nvGrpSpPr>
            <p:cNvPr id="36892" name="Group 100"/>
            <p:cNvGrpSpPr>
              <a:grpSpLocks/>
            </p:cNvGrpSpPr>
            <p:nvPr/>
          </p:nvGrpSpPr>
          <p:grpSpPr bwMode="auto">
            <a:xfrm>
              <a:off x="6392863" y="1175858"/>
              <a:ext cx="584200" cy="822325"/>
              <a:chOff x="4363" y="1094"/>
              <a:chExt cx="398" cy="518"/>
            </a:xfrm>
          </p:grpSpPr>
          <p:sp>
            <p:nvSpPr>
              <p:cNvPr id="36896" name="Rectangle 101"/>
              <p:cNvSpPr>
                <a:spLocks noChangeArrowheads="1"/>
              </p:cNvSpPr>
              <p:nvPr/>
            </p:nvSpPr>
            <p:spPr bwMode="auto">
              <a:xfrm>
                <a:off x="4363" y="1094"/>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MemRd</a:t>
                </a:r>
                <a:endParaRPr lang="en-US" altLang="en-US" sz="923" dirty="0">
                  <a:solidFill>
                    <a:srgbClr val="FF0000"/>
                  </a:solidFill>
                </a:endParaRPr>
              </a:p>
              <a:p>
                <a:pPr algn="ctr"/>
                <a:r>
                  <a:rPr lang="en-US" altLang="en-US" sz="923" dirty="0">
                    <a:solidFill>
                      <a:srgbClr val="FF0000"/>
                    </a:solidFill>
                  </a:rPr>
                  <a:t>= 1</a:t>
                </a:r>
              </a:p>
            </p:txBody>
          </p:sp>
          <p:sp>
            <p:nvSpPr>
              <p:cNvPr id="36897" name="Line 102"/>
              <p:cNvSpPr>
                <a:spLocks noChangeShapeType="1"/>
              </p:cNvSpPr>
              <p:nvPr/>
            </p:nvSpPr>
            <p:spPr bwMode="auto">
              <a:xfrm>
                <a:off x="4559" y="1294"/>
                <a:ext cx="0" cy="31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6893" name="Group 103"/>
            <p:cNvGrpSpPr>
              <a:grpSpLocks/>
            </p:cNvGrpSpPr>
            <p:nvPr/>
          </p:nvGrpSpPr>
          <p:grpSpPr bwMode="auto">
            <a:xfrm>
              <a:off x="7112000" y="1175858"/>
              <a:ext cx="582613" cy="822325"/>
              <a:chOff x="4853" y="1094"/>
              <a:chExt cx="398" cy="518"/>
            </a:xfrm>
          </p:grpSpPr>
          <p:sp>
            <p:nvSpPr>
              <p:cNvPr id="36894" name="Rectangle 104"/>
              <p:cNvSpPr>
                <a:spLocks noChangeArrowheads="1"/>
              </p:cNvSpPr>
              <p:nvPr/>
            </p:nvSpPr>
            <p:spPr bwMode="auto">
              <a:xfrm>
                <a:off x="4853" y="1094"/>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MemWr</a:t>
                </a:r>
                <a:endParaRPr lang="en-US" altLang="en-US" sz="923" dirty="0">
                  <a:solidFill>
                    <a:srgbClr val="FF0000"/>
                  </a:solidFill>
                </a:endParaRPr>
              </a:p>
              <a:p>
                <a:pPr algn="ctr"/>
                <a:r>
                  <a:rPr lang="en-US" altLang="en-US" sz="923" dirty="0">
                    <a:solidFill>
                      <a:srgbClr val="FF0000"/>
                    </a:solidFill>
                  </a:rPr>
                  <a:t>= 0</a:t>
                </a:r>
              </a:p>
            </p:txBody>
          </p:sp>
          <p:sp>
            <p:nvSpPr>
              <p:cNvPr id="36895" name="Line 105"/>
              <p:cNvSpPr>
                <a:spLocks noChangeShapeType="1"/>
              </p:cNvSpPr>
              <p:nvPr/>
            </p:nvSpPr>
            <p:spPr bwMode="auto">
              <a:xfrm>
                <a:off x="5049" y="1285"/>
                <a:ext cx="0" cy="32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grpSp>
        <p:nvGrpSpPr>
          <p:cNvPr id="14" name="Group 13"/>
          <p:cNvGrpSpPr>
            <a:grpSpLocks/>
          </p:cNvGrpSpPr>
          <p:nvPr/>
        </p:nvGrpSpPr>
        <p:grpSpPr bwMode="auto">
          <a:xfrm>
            <a:off x="842965" y="3165231"/>
            <a:ext cx="5969000" cy="534866"/>
            <a:chOff x="842696" y="3603950"/>
            <a:chExt cx="5969389" cy="580036"/>
          </a:xfrm>
        </p:grpSpPr>
        <p:sp>
          <p:nvSpPr>
            <p:cNvPr id="128" name="Freeform 127"/>
            <p:cNvSpPr/>
            <p:nvPr/>
          </p:nvSpPr>
          <p:spPr>
            <a:xfrm>
              <a:off x="1018919" y="3740616"/>
              <a:ext cx="5748713" cy="437014"/>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29" name="Straight Connector 128"/>
            <p:cNvCxnSpPr>
              <a:stCxn id="131" idx="3"/>
            </p:cNvCxnSpPr>
            <p:nvPr/>
          </p:nvCxnSpPr>
          <p:spPr>
            <a:xfrm>
              <a:off x="1153866" y="3650036"/>
              <a:ext cx="0" cy="53395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6887" name="TextBox 129"/>
            <p:cNvSpPr txBox="1">
              <a:spLocks noChangeArrowheads="1"/>
            </p:cNvSpPr>
            <p:nvPr/>
          </p:nvSpPr>
          <p:spPr bwMode="auto">
            <a:xfrm>
              <a:off x="842696" y="3959188"/>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sp>
          <p:nvSpPr>
            <p:cNvPr id="131" name="Isosceles Triangle 130"/>
            <p:cNvSpPr/>
            <p:nvPr/>
          </p:nvSpPr>
          <p:spPr>
            <a:xfrm>
              <a:off x="1111000" y="3603950"/>
              <a:ext cx="87319" cy="46086"/>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2" name="Isosceles Triangle 131"/>
            <p:cNvSpPr/>
            <p:nvPr/>
          </p:nvSpPr>
          <p:spPr>
            <a:xfrm>
              <a:off x="6724766" y="3697710"/>
              <a:ext cx="87319" cy="4608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3" name="Isosceles Triangle 132"/>
            <p:cNvSpPr/>
            <p:nvPr/>
          </p:nvSpPr>
          <p:spPr>
            <a:xfrm>
              <a:off x="3770237" y="3603950"/>
              <a:ext cx="87318" cy="46086"/>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34" name="Straight Connector 133"/>
            <p:cNvCxnSpPr/>
            <p:nvPr/>
          </p:nvCxnSpPr>
          <p:spPr>
            <a:xfrm>
              <a:off x="3813102" y="3653214"/>
              <a:ext cx="0" cy="524416"/>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42</a:t>
            </a:fld>
            <a:endParaRPr lang="en-US" altLang="en-US"/>
          </a:p>
        </p:txBody>
      </p:sp>
    </p:spTree>
    <p:custDataLst>
      <p:tags r:id="rId1"/>
    </p:custDataLst>
    <p:extLst>
      <p:ext uri="{BB962C8B-B14F-4D97-AF65-F5344CB8AC3E}">
        <p14:creationId xmlns:p14="http://schemas.microsoft.com/office/powerpoint/2010/main" val="2585062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animEffect transition="in" filter="dissolve">
                                      <p:cBhvr>
                                        <p:cTn id="9" dur="500"/>
                                        <p:tgtEl>
                                          <p:spTgt spid="1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146"/>
                                        </p:tgtEl>
                                        <p:attrNameLst>
                                          <p:attrName>style.visibility</p:attrName>
                                        </p:attrNameLst>
                                      </p:cBhvr>
                                      <p:to>
                                        <p:strVal val="visible"/>
                                      </p:to>
                                    </p:set>
                                    <p:animEffect transition="in" filter="dissolve">
                                      <p:cBhvr>
                                        <p:cTn id="16" dur="500"/>
                                        <p:tgtEl>
                                          <p:spTgt spid="1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9" presetClass="entr" presetSubtype="0" fill="hold" grpId="0" nodeType="withEffect">
                                  <p:stCondLst>
                                    <p:cond delay="0"/>
                                  </p:stCondLst>
                                  <p:childTnLst>
                                    <p:set>
                                      <p:cBhvr>
                                        <p:cTn id="22" dur="1" fill="hold">
                                          <p:stCondLst>
                                            <p:cond delay="0"/>
                                          </p:stCondLst>
                                        </p:cTn>
                                        <p:tgtEl>
                                          <p:spTgt spid="148"/>
                                        </p:tgtEl>
                                        <p:attrNameLst>
                                          <p:attrName>style.visibility</p:attrName>
                                        </p:attrNameLst>
                                      </p:cBhvr>
                                      <p:to>
                                        <p:strVal val="visible"/>
                                      </p:to>
                                    </p:set>
                                    <p:animEffect transition="in" filter="dissolve">
                                      <p:cBhvr>
                                        <p:cTn id="23" dur="500"/>
                                        <p:tgtEl>
                                          <p:spTgt spid="1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143"/>
                                        </p:tgtEl>
                                        <p:attrNameLst>
                                          <p:attrName>style.visibility</p:attrName>
                                        </p:attrNameLst>
                                      </p:cBhvr>
                                      <p:to>
                                        <p:strVal val="visible"/>
                                      </p:to>
                                    </p:set>
                                    <p:animEffect transition="in" filter="dissolve">
                                      <p:cBhvr>
                                        <p:cTn id="30" dur="500"/>
                                        <p:tgtEl>
                                          <p:spTgt spid="1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9"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dissolve">
                                      <p:cBhvr>
                                        <p:cTn id="37" dur="500"/>
                                        <p:tgtEl>
                                          <p:spTgt spid="1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9" presetClass="entr" presetSubtype="0" fill="hold" grpId="0" nodeType="withEffect">
                                  <p:stCondLst>
                                    <p:cond delay="0"/>
                                  </p:stCondLst>
                                  <p:childTnLst>
                                    <p:set>
                                      <p:cBhvr>
                                        <p:cTn id="43" dur="1" fill="hold">
                                          <p:stCondLst>
                                            <p:cond delay="0"/>
                                          </p:stCondLst>
                                        </p:cTn>
                                        <p:tgtEl>
                                          <p:spTgt spid="144"/>
                                        </p:tgtEl>
                                        <p:attrNameLst>
                                          <p:attrName>style.visibility</p:attrName>
                                        </p:attrNameLst>
                                      </p:cBhvr>
                                      <p:to>
                                        <p:strVal val="visible"/>
                                      </p:to>
                                    </p:set>
                                    <p:animEffect transition="in" filter="dissolve">
                                      <p:cBhvr>
                                        <p:cTn id="44" dur="500"/>
                                        <p:tgtEl>
                                          <p:spTgt spid="14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9" presetClass="entr" presetSubtype="0" fill="hold" grpId="0" nodeType="withEffect">
                                  <p:stCondLst>
                                    <p:cond delay="0"/>
                                  </p:stCondLst>
                                  <p:childTnLst>
                                    <p:set>
                                      <p:cBhvr>
                                        <p:cTn id="50" dur="1" fill="hold">
                                          <p:stCondLst>
                                            <p:cond delay="0"/>
                                          </p:stCondLst>
                                        </p:cTn>
                                        <p:tgtEl>
                                          <p:spTgt spid="147"/>
                                        </p:tgtEl>
                                        <p:attrNameLst>
                                          <p:attrName>style.visibility</p:attrName>
                                        </p:attrNameLst>
                                      </p:cBhvr>
                                      <p:to>
                                        <p:strVal val="visible"/>
                                      </p:to>
                                    </p:set>
                                    <p:animEffect transition="in" filter="dissolve">
                                      <p:cBhvr>
                                        <p:cTn id="51" dur="500"/>
                                        <p:tgtEl>
                                          <p:spTgt spid="14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9"/>
                                        </p:tgtEl>
                                        <p:attrNameLst>
                                          <p:attrName>style.visibility</p:attrName>
                                        </p:attrNameLst>
                                      </p:cBhvr>
                                      <p:to>
                                        <p:strVal val="visible"/>
                                      </p:to>
                                    </p:set>
                                    <p:animEffect transition="in" filter="dissolve">
                                      <p:cBhvr>
                                        <p:cTn id="56" dur="500"/>
                                        <p:tgtEl>
                                          <p:spTgt spid="149"/>
                                        </p:tgtEl>
                                      </p:cBhvr>
                                    </p:animEffect>
                                  </p:childTnLst>
                                </p:cTn>
                              </p:par>
                              <p:par>
                                <p:cTn id="57" presetID="35" presetClass="emph" presetSubtype="0" fill="hold" nodeType="withEffect">
                                  <p:stCondLst>
                                    <p:cond delay="0"/>
                                  </p:stCondLst>
                                  <p:childTnLst>
                                    <p:anim calcmode="discrete" valueType="str">
                                      <p:cBhvr>
                                        <p:cTn id="58" dur="500" fill="hold"/>
                                        <p:tgtEl>
                                          <p:spTgt spid="14"/>
                                        </p:tgtEl>
                                        <p:attrNameLst>
                                          <p:attrName>style.visibility</p:attrName>
                                        </p:attrNameLst>
                                      </p:cBhvr>
                                      <p:tavLst>
                                        <p:tav tm="0">
                                          <p:val>
                                            <p:strVal val="hidden"/>
                                          </p:val>
                                        </p:tav>
                                        <p:tav tm="50000">
                                          <p:val>
                                            <p:strVal val="visible"/>
                                          </p:val>
                                        </p:tav>
                                      </p:tavLst>
                                    </p:anim>
                                  </p:childTnLst>
                                </p:cTn>
                              </p:par>
                              <p:par>
                                <p:cTn id="59" presetID="35" presetClass="emph" presetSubtype="0" fill="hold" nodeType="withEffect">
                                  <p:stCondLst>
                                    <p:cond delay="0"/>
                                  </p:stCondLst>
                                  <p:childTnLst>
                                    <p:anim calcmode="discrete" valueType="str">
                                      <p:cBhvr>
                                        <p:cTn id="60" dur="500" fill="hold"/>
                                        <p:tgtEl>
                                          <p:spTgt spid="36945"/>
                                        </p:tgtEl>
                                        <p:attrNameLst>
                                          <p:attrName>style.visibility</p:attrName>
                                        </p:attrNameLst>
                                      </p:cBhvr>
                                      <p:tavLst>
                                        <p:tav tm="0">
                                          <p:val>
                                            <p:strVal val="hidden"/>
                                          </p:val>
                                        </p:tav>
                                        <p:tav tm="50000">
                                          <p:val>
                                            <p:strVal val="visible"/>
                                          </p:val>
                                        </p:tav>
                                      </p:tavLst>
                                    </p:anim>
                                  </p:childTnLst>
                                </p:cTn>
                              </p:par>
                              <p:par>
                                <p:cTn id="61" presetID="35" presetClass="emph" presetSubtype="0" fill="hold" grpId="0" nodeType="withEffect">
                                  <p:stCondLst>
                                    <p:cond delay="0"/>
                                  </p:stCondLst>
                                  <p:childTnLst>
                                    <p:anim calcmode="discrete" valueType="str">
                                      <p:cBhvr>
                                        <p:cTn id="62" dur="500" fill="hold"/>
                                        <p:tgtEl>
                                          <p:spTgt spid="369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21" grpId="0" animBg="1"/>
      <p:bldP spid="142" grpId="0" animBg="1"/>
      <p:bldP spid="143" grpId="0" animBg="1"/>
      <p:bldP spid="144" grpId="0" animBg="1"/>
      <p:bldP spid="145" grpId="0" animBg="1"/>
      <p:bldP spid="146" grpId="0" animBg="1"/>
      <p:bldP spid="147" grpId="0" animBg="1"/>
      <p:bldP spid="148" grpId="0" animBg="1"/>
      <p:bldP spid="14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a:xfrm>
            <a:off x="499004" y="158778"/>
            <a:ext cx="8229600" cy="1143000"/>
          </a:xfrm>
        </p:spPr>
        <p:txBody>
          <a:bodyPr/>
          <a:lstStyle/>
          <a:p>
            <a:pPr eaLnBrk="1" hangingPunct="1"/>
            <a:r>
              <a:rPr lang="en-US" altLang="en-US" sz="4000" dirty="0" smtClean="0"/>
              <a:t>Controlling the Execution of Store</a:t>
            </a:r>
          </a:p>
        </p:txBody>
      </p:sp>
      <p:grpSp>
        <p:nvGrpSpPr>
          <p:cNvPr id="8" name="Group 7"/>
          <p:cNvGrpSpPr>
            <a:grpSpLocks/>
          </p:cNvGrpSpPr>
          <p:nvPr/>
        </p:nvGrpSpPr>
        <p:grpSpPr bwMode="auto">
          <a:xfrm>
            <a:off x="5500690" y="1150037"/>
            <a:ext cx="674687" cy="946638"/>
            <a:chOff x="5500065" y="1066800"/>
            <a:chExt cx="675316" cy="1025046"/>
          </a:xfrm>
        </p:grpSpPr>
        <p:sp>
          <p:nvSpPr>
            <p:cNvPr id="38028" name="Line 25"/>
            <p:cNvSpPr>
              <a:spLocks noChangeShapeType="1"/>
            </p:cNvSpPr>
            <p:nvPr/>
          </p:nvSpPr>
          <p:spPr bwMode="auto">
            <a:xfrm>
              <a:off x="5879472" y="1450496"/>
              <a:ext cx="0" cy="6413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029" name="Rectangle 26"/>
            <p:cNvSpPr>
              <a:spLocks noChangeArrowheads="1"/>
            </p:cNvSpPr>
            <p:nvPr/>
          </p:nvSpPr>
          <p:spPr bwMode="auto">
            <a:xfrm>
              <a:off x="5500065" y="1066800"/>
              <a:ext cx="675316" cy="38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ALUOp</a:t>
              </a:r>
              <a:endParaRPr lang="en-US" altLang="en-US" sz="923" dirty="0">
                <a:solidFill>
                  <a:srgbClr val="FF0000"/>
                </a:solidFill>
              </a:endParaRPr>
            </a:p>
            <a:p>
              <a:pPr algn="ctr"/>
              <a:r>
                <a:rPr lang="en-US" altLang="en-US" sz="923" dirty="0">
                  <a:solidFill>
                    <a:srgbClr val="FF0000"/>
                  </a:solidFill>
                </a:rPr>
                <a:t>= ADD</a:t>
              </a:r>
            </a:p>
          </p:txBody>
        </p:sp>
      </p:grpSp>
      <p:grpSp>
        <p:nvGrpSpPr>
          <p:cNvPr id="10" name="Group 9"/>
          <p:cNvGrpSpPr>
            <a:grpSpLocks/>
          </p:cNvGrpSpPr>
          <p:nvPr/>
        </p:nvGrpSpPr>
        <p:grpSpPr bwMode="auto">
          <a:xfrm>
            <a:off x="3863971" y="3118047"/>
            <a:ext cx="664309" cy="426429"/>
            <a:chOff x="3864749" y="3198333"/>
            <a:chExt cx="662897" cy="461989"/>
          </a:xfrm>
        </p:grpSpPr>
        <p:sp>
          <p:nvSpPr>
            <p:cNvPr id="38026" name="Line 36"/>
            <p:cNvSpPr>
              <a:spLocks noChangeShapeType="1"/>
            </p:cNvSpPr>
            <p:nvPr/>
          </p:nvSpPr>
          <p:spPr bwMode="auto">
            <a:xfrm flipV="1">
              <a:off x="4111346" y="3198333"/>
              <a:ext cx="0" cy="1349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027" name="Rectangle 37"/>
            <p:cNvSpPr>
              <a:spLocks noChangeArrowheads="1"/>
            </p:cNvSpPr>
            <p:nvPr/>
          </p:nvSpPr>
          <p:spPr bwMode="auto">
            <a:xfrm>
              <a:off x="3864749" y="3371393"/>
              <a:ext cx="662897" cy="28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smtClean="0">
                  <a:solidFill>
                    <a:srgbClr val="FF0000"/>
                  </a:solidFill>
                </a:rPr>
                <a:t>RegWrite</a:t>
              </a:r>
              <a:endParaRPr lang="en-US" altLang="en-US" sz="923" dirty="0">
                <a:solidFill>
                  <a:srgbClr val="FF0000"/>
                </a:solidFill>
              </a:endParaRPr>
            </a:p>
            <a:p>
              <a:pPr algn="ctr"/>
              <a:r>
                <a:rPr lang="en-US" altLang="en-US" sz="923" dirty="0">
                  <a:solidFill>
                    <a:srgbClr val="FF0000"/>
                  </a:solidFill>
                </a:rPr>
                <a:t>= 0</a:t>
              </a:r>
            </a:p>
          </p:txBody>
        </p:sp>
      </p:grpSp>
      <p:grpSp>
        <p:nvGrpSpPr>
          <p:cNvPr id="9" name="Group 8"/>
          <p:cNvGrpSpPr>
            <a:grpSpLocks/>
          </p:cNvGrpSpPr>
          <p:nvPr/>
        </p:nvGrpSpPr>
        <p:grpSpPr bwMode="auto">
          <a:xfrm>
            <a:off x="3857625" y="1157361"/>
            <a:ext cx="582613" cy="386862"/>
            <a:chOff x="3932227" y="1074067"/>
            <a:chExt cx="419973" cy="419293"/>
          </a:xfrm>
        </p:grpSpPr>
        <p:sp>
          <p:nvSpPr>
            <p:cNvPr id="38024" name="Line 75"/>
            <p:cNvSpPr>
              <a:spLocks noChangeShapeType="1"/>
            </p:cNvSpPr>
            <p:nvPr/>
          </p:nvSpPr>
          <p:spPr bwMode="auto">
            <a:xfrm>
              <a:off x="4140644" y="1313178"/>
              <a:ext cx="0" cy="18018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025" name="Rectangle 76"/>
            <p:cNvSpPr>
              <a:spLocks noChangeArrowheads="1"/>
            </p:cNvSpPr>
            <p:nvPr/>
          </p:nvSpPr>
          <p:spPr bwMode="auto">
            <a:xfrm>
              <a:off x="3932227" y="1074067"/>
              <a:ext cx="419973"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ExtOp = 1</a:t>
              </a:r>
            </a:p>
          </p:txBody>
        </p:sp>
      </p:grpSp>
      <p:sp>
        <p:nvSpPr>
          <p:cNvPr id="37894" name="Rectangle 97"/>
          <p:cNvSpPr>
            <a:spLocks noChangeArrowheads="1"/>
          </p:cNvSpPr>
          <p:nvPr/>
        </p:nvSpPr>
        <p:spPr bwMode="auto">
          <a:xfrm>
            <a:off x="4743450" y="1462161"/>
            <a:ext cx="166688" cy="1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5861" name="Line 113"/>
          <p:cNvSpPr>
            <a:spLocks noChangeShapeType="1"/>
          </p:cNvSpPr>
          <p:nvPr/>
        </p:nvSpPr>
        <p:spPr bwMode="auto">
          <a:xfrm>
            <a:off x="7567613" y="2728254"/>
            <a:ext cx="379412" cy="0"/>
          </a:xfrm>
          <a:prstGeom prst="line">
            <a:avLst/>
          </a:prstGeom>
          <a:noFill/>
          <a:ln w="57150">
            <a:solidFill>
              <a:schemeClr val="bg1">
                <a:lumMod val="85000"/>
              </a:schemeClr>
            </a:solidFill>
            <a:round/>
            <a:headEnd/>
            <a:tailEnd type="triangle" w="sm" len="sm"/>
          </a:ln>
          <a:extLst>
            <a:ext uri="{909E8E84-426E-40DD-AFC4-6F175D3DCCD1}">
              <a14:hiddenFill xmlns:a14="http://schemas.microsoft.com/office/drawing/2010/main">
                <a:noFill/>
              </a14:hiddenFill>
            </a:ext>
          </a:extLst>
        </p:spPr>
        <p:txBody>
          <a:bodyPr wrap="none"/>
          <a:lstStyle/>
          <a:p>
            <a:pPr>
              <a:defRPr/>
            </a:pPr>
            <a:endParaRPr lang="en-US"/>
          </a:p>
        </p:txBody>
      </p:sp>
      <p:sp>
        <p:nvSpPr>
          <p:cNvPr id="35865" name="Freeform 123"/>
          <p:cNvSpPr>
            <a:spLocks/>
          </p:cNvSpPr>
          <p:nvPr/>
        </p:nvSpPr>
        <p:spPr bwMode="auto">
          <a:xfrm>
            <a:off x="4445002" y="2517241"/>
            <a:ext cx="3840163" cy="929054"/>
          </a:xfrm>
          <a:custGeom>
            <a:avLst/>
            <a:gdLst>
              <a:gd name="T0" fmla="*/ 2506 w 2621"/>
              <a:gd name="T1" fmla="*/ 0 h 634"/>
              <a:gd name="T2" fmla="*/ 2621 w 2621"/>
              <a:gd name="T3" fmla="*/ 0 h 634"/>
              <a:gd name="T4" fmla="*/ 2621 w 2621"/>
              <a:gd name="T5" fmla="*/ 634 h 634"/>
              <a:gd name="T6" fmla="*/ 0 w 2621"/>
              <a:gd name="T7" fmla="*/ 634 h 634"/>
              <a:gd name="T8" fmla="*/ 0 w 2621"/>
              <a:gd name="T9" fmla="*/ 404 h 634"/>
              <a:gd name="T10" fmla="*/ 0 60000 65536"/>
              <a:gd name="T11" fmla="*/ 0 60000 65536"/>
              <a:gd name="T12" fmla="*/ 0 60000 65536"/>
              <a:gd name="T13" fmla="*/ 0 60000 65536"/>
              <a:gd name="T14" fmla="*/ 0 60000 65536"/>
              <a:gd name="T15" fmla="*/ 0 w 2621"/>
              <a:gd name="T16" fmla="*/ 0 h 634"/>
              <a:gd name="T17" fmla="*/ 2621 w 2621"/>
              <a:gd name="T18" fmla="*/ 634 h 634"/>
            </a:gdLst>
            <a:ahLst/>
            <a:cxnLst>
              <a:cxn ang="T10">
                <a:pos x="T0" y="T1"/>
              </a:cxn>
              <a:cxn ang="T11">
                <a:pos x="T2" y="T3"/>
              </a:cxn>
              <a:cxn ang="T12">
                <a:pos x="T4" y="T5"/>
              </a:cxn>
              <a:cxn ang="T13">
                <a:pos x="T6" y="T7"/>
              </a:cxn>
              <a:cxn ang="T14">
                <a:pos x="T8" y="T9"/>
              </a:cxn>
            </a:cxnLst>
            <a:rect l="T15" t="T16" r="T17" b="T18"/>
            <a:pathLst>
              <a:path w="2621" h="634">
                <a:moveTo>
                  <a:pt x="2506" y="0"/>
                </a:moveTo>
                <a:lnTo>
                  <a:pt x="2621" y="0"/>
                </a:lnTo>
                <a:lnTo>
                  <a:pt x="2621" y="634"/>
                </a:lnTo>
                <a:lnTo>
                  <a:pt x="0" y="634"/>
                </a:lnTo>
                <a:lnTo>
                  <a:pt x="0" y="404"/>
                </a:lnTo>
              </a:path>
            </a:pathLst>
          </a:custGeom>
          <a:noFill/>
          <a:ln w="57150">
            <a:solidFill>
              <a:schemeClr val="bg1">
                <a:lumMod val="85000"/>
              </a:schemeClr>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sp>
        <p:nvSpPr>
          <p:cNvPr id="35864" name="Freeform 122"/>
          <p:cNvSpPr>
            <a:spLocks/>
          </p:cNvSpPr>
          <p:nvPr/>
        </p:nvSpPr>
        <p:spPr bwMode="auto">
          <a:xfrm>
            <a:off x="6302377" y="1843162"/>
            <a:ext cx="1646238" cy="675542"/>
          </a:xfrm>
          <a:custGeom>
            <a:avLst/>
            <a:gdLst>
              <a:gd name="T0" fmla="*/ 0 w 1123"/>
              <a:gd name="T1" fmla="*/ 460 h 460"/>
              <a:gd name="T2" fmla="*/ 0 w 1123"/>
              <a:gd name="T3" fmla="*/ 0 h 460"/>
              <a:gd name="T4" fmla="*/ 950 w 1123"/>
              <a:gd name="T5" fmla="*/ 0 h 460"/>
              <a:gd name="T6" fmla="*/ 950 w 1123"/>
              <a:gd name="T7" fmla="*/ 316 h 460"/>
              <a:gd name="T8" fmla="*/ 1123 w 1123"/>
              <a:gd name="T9" fmla="*/ 316 h 460"/>
              <a:gd name="T10" fmla="*/ 0 60000 65536"/>
              <a:gd name="T11" fmla="*/ 0 60000 65536"/>
              <a:gd name="T12" fmla="*/ 0 60000 65536"/>
              <a:gd name="T13" fmla="*/ 0 60000 65536"/>
              <a:gd name="T14" fmla="*/ 0 60000 65536"/>
              <a:gd name="T15" fmla="*/ 0 w 1123"/>
              <a:gd name="T16" fmla="*/ 0 h 460"/>
              <a:gd name="T17" fmla="*/ 1123 w 1123"/>
              <a:gd name="T18" fmla="*/ 460 h 460"/>
            </a:gdLst>
            <a:ahLst/>
            <a:cxnLst>
              <a:cxn ang="T10">
                <a:pos x="T0" y="T1"/>
              </a:cxn>
              <a:cxn ang="T11">
                <a:pos x="T2" y="T3"/>
              </a:cxn>
              <a:cxn ang="T12">
                <a:pos x="T4" y="T5"/>
              </a:cxn>
              <a:cxn ang="T13">
                <a:pos x="T6" y="T7"/>
              </a:cxn>
              <a:cxn ang="T14">
                <a:pos x="T8" y="T9"/>
              </a:cxn>
            </a:cxnLst>
            <a:rect l="T15" t="T16" r="T17" b="T18"/>
            <a:pathLst>
              <a:path w="1123" h="460">
                <a:moveTo>
                  <a:pt x="0" y="460"/>
                </a:moveTo>
                <a:lnTo>
                  <a:pt x="0" y="0"/>
                </a:lnTo>
                <a:lnTo>
                  <a:pt x="950" y="0"/>
                </a:lnTo>
                <a:lnTo>
                  <a:pt x="950" y="316"/>
                </a:lnTo>
                <a:lnTo>
                  <a:pt x="1123" y="316"/>
                </a:lnTo>
              </a:path>
            </a:pathLst>
          </a:custGeom>
          <a:noFill/>
          <a:ln w="57150">
            <a:solidFill>
              <a:schemeClr val="bg1">
                <a:lumMod val="85000"/>
              </a:schemeClr>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sp>
        <p:nvSpPr>
          <p:cNvPr id="37933" name="Freeform 16"/>
          <p:cNvSpPr>
            <a:spLocks/>
          </p:cNvSpPr>
          <p:nvPr/>
        </p:nvSpPr>
        <p:spPr bwMode="auto">
          <a:xfrm>
            <a:off x="4781550" y="2644726"/>
            <a:ext cx="1773238" cy="633046"/>
          </a:xfrm>
          <a:custGeom>
            <a:avLst/>
            <a:gdLst>
              <a:gd name="T0" fmla="*/ 0 w 1210"/>
              <a:gd name="T1" fmla="*/ 0 h 432"/>
              <a:gd name="T2" fmla="*/ 0 w 1210"/>
              <a:gd name="T3" fmla="*/ 2147483647 h 432"/>
              <a:gd name="T4" fmla="*/ 2147483647 w 1210"/>
              <a:gd name="T5" fmla="*/ 2147483647 h 432"/>
              <a:gd name="T6" fmla="*/ 2147483647 w 1210"/>
              <a:gd name="T7" fmla="*/ 2147483647 h 432"/>
              <a:gd name="T8" fmla="*/ 2147483647 w 1210"/>
              <a:gd name="T9" fmla="*/ 2147483647 h 432"/>
              <a:gd name="T10" fmla="*/ 2147483647 w 1210"/>
              <a:gd name="T11" fmla="*/ 2147483647 h 432"/>
              <a:gd name="T12" fmla="*/ 0 60000 65536"/>
              <a:gd name="T13" fmla="*/ 0 60000 65536"/>
              <a:gd name="T14" fmla="*/ 0 60000 65536"/>
              <a:gd name="T15" fmla="*/ 0 60000 65536"/>
              <a:gd name="T16" fmla="*/ 0 60000 65536"/>
              <a:gd name="T17" fmla="*/ 0 60000 65536"/>
              <a:gd name="T18" fmla="*/ 0 w 1210"/>
              <a:gd name="T19" fmla="*/ 0 h 432"/>
              <a:gd name="T20" fmla="*/ 1210 w 121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1210" h="432">
                <a:moveTo>
                  <a:pt x="0" y="0"/>
                </a:moveTo>
                <a:lnTo>
                  <a:pt x="0" y="432"/>
                </a:lnTo>
                <a:lnTo>
                  <a:pt x="1037" y="432"/>
                </a:lnTo>
                <a:lnTo>
                  <a:pt x="1037" y="173"/>
                </a:lnTo>
                <a:lnTo>
                  <a:pt x="1181" y="173"/>
                </a:lnTo>
                <a:lnTo>
                  <a:pt x="1210" y="173"/>
                </a:lnTo>
              </a:path>
            </a:pathLst>
          </a:custGeom>
          <a:noFill/>
          <a:ln w="57150">
            <a:solidFill>
              <a:srgbClr val="007033"/>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44" name="Freeform 98"/>
          <p:cNvSpPr>
            <a:spLocks/>
          </p:cNvSpPr>
          <p:nvPr/>
        </p:nvSpPr>
        <p:spPr bwMode="auto">
          <a:xfrm>
            <a:off x="3052763" y="2887980"/>
            <a:ext cx="292100" cy="83527"/>
          </a:xfrm>
          <a:custGeom>
            <a:avLst/>
            <a:gdLst>
              <a:gd name="T0" fmla="*/ 0 w 374"/>
              <a:gd name="T1" fmla="*/ 0 h 87"/>
              <a:gd name="T2" fmla="*/ 0 w 374"/>
              <a:gd name="T3" fmla="*/ 37 h 87"/>
              <a:gd name="T4" fmla="*/ 107 w 374"/>
              <a:gd name="T5" fmla="*/ 3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28575">
            <a:solidFill>
              <a:schemeClr val="bg1">
                <a:lumMod val="85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grpSp>
        <p:nvGrpSpPr>
          <p:cNvPr id="37935" name="Group 7"/>
          <p:cNvGrpSpPr>
            <a:grpSpLocks/>
          </p:cNvGrpSpPr>
          <p:nvPr/>
        </p:nvGrpSpPr>
        <p:grpSpPr bwMode="auto">
          <a:xfrm>
            <a:off x="6554788" y="2011679"/>
            <a:ext cx="1014412" cy="1181101"/>
            <a:chOff x="4473" y="1613"/>
            <a:chExt cx="692" cy="806"/>
          </a:xfrm>
        </p:grpSpPr>
        <p:sp>
          <p:nvSpPr>
            <p:cNvPr id="38020" name="Text Box 8"/>
            <p:cNvSpPr txBox="1">
              <a:spLocks noChangeArrowheads="1"/>
            </p:cNvSpPr>
            <p:nvPr/>
          </p:nvSpPr>
          <p:spPr bwMode="auto">
            <a:xfrm>
              <a:off x="4473" y="1613"/>
              <a:ext cx="692" cy="806"/>
            </a:xfrm>
            <a:prstGeom prst="rect">
              <a:avLst/>
            </a:prstGeom>
            <a:solidFill>
              <a:srgbClr val="CCCCFF"/>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b="1"/>
                <a:t>Data</a:t>
              </a:r>
            </a:p>
            <a:p>
              <a:pPr algn="ctr" eaLnBrk="1" hangingPunct="1"/>
              <a:r>
                <a:rPr lang="en-US" altLang="en-US" sz="1108" b="1"/>
                <a:t>Memory</a:t>
              </a:r>
            </a:p>
          </p:txBody>
        </p:sp>
        <p:sp>
          <p:nvSpPr>
            <p:cNvPr id="38021" name="Rectangle 9"/>
            <p:cNvSpPr>
              <a:spLocks noChangeArrowheads="1"/>
            </p:cNvSpPr>
            <p:nvPr/>
          </p:nvSpPr>
          <p:spPr bwMode="auto">
            <a:xfrm>
              <a:off x="4473" y="190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Address</a:t>
              </a:r>
            </a:p>
          </p:txBody>
        </p:sp>
        <p:sp>
          <p:nvSpPr>
            <p:cNvPr id="38022" name="Rectangle 10"/>
            <p:cNvSpPr>
              <a:spLocks noChangeArrowheads="1"/>
            </p:cNvSpPr>
            <p:nvPr/>
          </p:nvSpPr>
          <p:spPr bwMode="auto">
            <a:xfrm>
              <a:off x="4502" y="213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Data_in</a:t>
              </a:r>
            </a:p>
          </p:txBody>
        </p:sp>
        <p:sp>
          <p:nvSpPr>
            <p:cNvPr id="38023" name="Rectangle 11"/>
            <p:cNvSpPr>
              <a:spLocks noChangeArrowheads="1"/>
            </p:cNvSpPr>
            <p:nvPr/>
          </p:nvSpPr>
          <p:spPr bwMode="auto">
            <a:xfrm>
              <a:off x="4703" y="2015"/>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Data_out</a:t>
              </a:r>
            </a:p>
          </p:txBody>
        </p:sp>
      </p:grpSp>
      <p:sp>
        <p:nvSpPr>
          <p:cNvPr id="37936" name="Line 19"/>
          <p:cNvSpPr>
            <a:spLocks noChangeShapeType="1"/>
          </p:cNvSpPr>
          <p:nvPr/>
        </p:nvSpPr>
        <p:spPr bwMode="auto">
          <a:xfrm flipV="1">
            <a:off x="6047937" y="2517238"/>
            <a:ext cx="506853"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7937" name="Group 20"/>
          <p:cNvGrpSpPr>
            <a:grpSpLocks/>
          </p:cNvGrpSpPr>
          <p:nvPr/>
        </p:nvGrpSpPr>
        <p:grpSpPr bwMode="auto">
          <a:xfrm>
            <a:off x="6091884" y="2306222"/>
            <a:ext cx="166998" cy="253512"/>
            <a:chOff x="4273" y="2390"/>
            <a:chExt cx="114" cy="173"/>
          </a:xfrm>
        </p:grpSpPr>
        <p:sp>
          <p:nvSpPr>
            <p:cNvPr id="38018" name="Line 21"/>
            <p:cNvSpPr>
              <a:spLocks noChangeShapeType="1"/>
            </p:cNvSpPr>
            <p:nvPr/>
          </p:nvSpPr>
          <p:spPr bwMode="auto">
            <a:xfrm flipH="1">
              <a:off x="4301" y="250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019" name="Rectangle 22"/>
            <p:cNvSpPr>
              <a:spLocks noChangeArrowheads="1"/>
            </p:cNvSpPr>
            <p:nvPr/>
          </p:nvSpPr>
          <p:spPr bwMode="auto">
            <a:xfrm>
              <a:off x="4273" y="239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sp>
        <p:nvSpPr>
          <p:cNvPr id="37938" name="Freeform 23"/>
          <p:cNvSpPr>
            <a:spLocks/>
          </p:cNvSpPr>
          <p:nvPr/>
        </p:nvSpPr>
        <p:spPr bwMode="auto">
          <a:xfrm rot="16200000">
            <a:off x="5287474" y="2309225"/>
            <a:ext cx="1097574" cy="421889"/>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7939" name="Rectangle 24"/>
          <p:cNvSpPr>
            <a:spLocks noChangeArrowheads="1"/>
          </p:cNvSpPr>
          <p:nvPr/>
        </p:nvSpPr>
        <p:spPr bwMode="auto">
          <a:xfrm>
            <a:off x="5696361" y="2175803"/>
            <a:ext cx="351574" cy="68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sp>
        <p:nvSpPr>
          <p:cNvPr id="37940" name="Line 29"/>
          <p:cNvSpPr>
            <a:spLocks noChangeShapeType="1"/>
          </p:cNvSpPr>
          <p:nvPr/>
        </p:nvSpPr>
        <p:spPr bwMode="auto">
          <a:xfrm flipV="1">
            <a:off x="4656287" y="2643261"/>
            <a:ext cx="590352" cy="1466"/>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7941" name="Line 30"/>
          <p:cNvSpPr>
            <a:spLocks noChangeShapeType="1"/>
          </p:cNvSpPr>
          <p:nvPr/>
        </p:nvSpPr>
        <p:spPr bwMode="auto">
          <a:xfrm flipV="1">
            <a:off x="5415103" y="2852812"/>
            <a:ext cx="210945"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7942" name="Freeform 31"/>
          <p:cNvSpPr>
            <a:spLocks/>
          </p:cNvSpPr>
          <p:nvPr/>
        </p:nvSpPr>
        <p:spPr bwMode="auto">
          <a:xfrm flipV="1">
            <a:off x="3052231" y="1673179"/>
            <a:ext cx="952181" cy="127489"/>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rgbClr val="007033"/>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7943" name="Text Box 32"/>
          <p:cNvSpPr txBox="1">
            <a:spLocks noChangeArrowheads="1"/>
          </p:cNvSpPr>
          <p:nvPr/>
        </p:nvSpPr>
        <p:spPr bwMode="auto">
          <a:xfrm>
            <a:off x="3642581" y="1928153"/>
            <a:ext cx="1013706" cy="1181101"/>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108" b="1"/>
          </a:p>
          <a:p>
            <a:pPr algn="ctr" eaLnBrk="1" hangingPunct="1"/>
            <a:endParaRPr lang="en-US" altLang="en-US" sz="1108" b="1"/>
          </a:p>
          <a:p>
            <a:pPr algn="ctr" eaLnBrk="1" hangingPunct="1"/>
            <a:r>
              <a:rPr lang="en-US" altLang="en-US" sz="1108" b="1"/>
              <a:t>Registers</a:t>
            </a:r>
          </a:p>
        </p:txBody>
      </p:sp>
      <p:sp>
        <p:nvSpPr>
          <p:cNvPr id="37944" name="Rectangle 33"/>
          <p:cNvSpPr>
            <a:spLocks noChangeArrowheads="1"/>
          </p:cNvSpPr>
          <p:nvPr/>
        </p:nvSpPr>
        <p:spPr bwMode="auto">
          <a:xfrm>
            <a:off x="3642581" y="2096673"/>
            <a:ext cx="421889"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 RA</a:t>
            </a:r>
          </a:p>
        </p:txBody>
      </p:sp>
      <p:sp>
        <p:nvSpPr>
          <p:cNvPr id="37945" name="Rectangle 34"/>
          <p:cNvSpPr>
            <a:spLocks noChangeArrowheads="1"/>
          </p:cNvSpPr>
          <p:nvPr/>
        </p:nvSpPr>
        <p:spPr bwMode="auto">
          <a:xfrm>
            <a:off x="3685062" y="2474745"/>
            <a:ext cx="379407" cy="25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RB</a:t>
            </a:r>
          </a:p>
        </p:txBody>
      </p:sp>
      <p:sp>
        <p:nvSpPr>
          <p:cNvPr id="37946" name="Rectangle 35"/>
          <p:cNvSpPr>
            <a:spLocks noChangeArrowheads="1"/>
          </p:cNvSpPr>
          <p:nvPr/>
        </p:nvSpPr>
        <p:spPr bwMode="auto">
          <a:xfrm>
            <a:off x="4234397" y="2095210"/>
            <a:ext cx="379407"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BusA</a:t>
            </a:r>
          </a:p>
        </p:txBody>
      </p:sp>
      <p:sp>
        <p:nvSpPr>
          <p:cNvPr id="37947" name="Rectangle 38"/>
          <p:cNvSpPr>
            <a:spLocks noChangeArrowheads="1"/>
          </p:cNvSpPr>
          <p:nvPr/>
        </p:nvSpPr>
        <p:spPr bwMode="auto">
          <a:xfrm>
            <a:off x="4234397" y="2559738"/>
            <a:ext cx="379407"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BusB</a:t>
            </a:r>
          </a:p>
        </p:txBody>
      </p:sp>
      <p:sp>
        <p:nvSpPr>
          <p:cNvPr id="37948" name="Line 39"/>
          <p:cNvSpPr>
            <a:spLocks noChangeShapeType="1"/>
          </p:cNvSpPr>
          <p:nvPr/>
        </p:nvSpPr>
        <p:spPr bwMode="auto">
          <a:xfrm>
            <a:off x="3052229" y="2180199"/>
            <a:ext cx="590352" cy="0"/>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9" name="Line 41"/>
          <p:cNvSpPr>
            <a:spLocks noChangeShapeType="1"/>
          </p:cNvSpPr>
          <p:nvPr/>
        </p:nvSpPr>
        <p:spPr bwMode="auto">
          <a:xfrm>
            <a:off x="3514725" y="2885049"/>
            <a:ext cx="128588" cy="0"/>
          </a:xfrm>
          <a:prstGeom prst="line">
            <a:avLst/>
          </a:prstGeom>
          <a:noFill/>
          <a:ln w="28575">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a:p>
        </p:txBody>
      </p:sp>
      <p:sp>
        <p:nvSpPr>
          <p:cNvPr id="37950" name="Rectangle 42"/>
          <p:cNvSpPr>
            <a:spLocks noChangeArrowheads="1"/>
          </p:cNvSpPr>
          <p:nvPr/>
        </p:nvSpPr>
        <p:spPr bwMode="auto">
          <a:xfrm>
            <a:off x="3685062" y="2797127"/>
            <a:ext cx="37940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RW</a:t>
            </a:r>
          </a:p>
        </p:txBody>
      </p:sp>
      <p:sp>
        <p:nvSpPr>
          <p:cNvPr id="37951" name="Line 43"/>
          <p:cNvSpPr>
            <a:spLocks noChangeShapeType="1"/>
          </p:cNvSpPr>
          <p:nvPr/>
        </p:nvSpPr>
        <p:spPr bwMode="auto">
          <a:xfrm flipH="1">
            <a:off x="3474118" y="2137706"/>
            <a:ext cx="42482" cy="849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52" name="Rectangle 44"/>
          <p:cNvSpPr>
            <a:spLocks noChangeArrowheads="1"/>
          </p:cNvSpPr>
          <p:nvPr/>
        </p:nvSpPr>
        <p:spPr bwMode="auto">
          <a:xfrm>
            <a:off x="3431638" y="2011683"/>
            <a:ext cx="125981"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7953" name="Rectangle 45"/>
          <p:cNvSpPr>
            <a:spLocks noChangeArrowheads="1"/>
          </p:cNvSpPr>
          <p:nvPr/>
        </p:nvSpPr>
        <p:spPr bwMode="auto">
          <a:xfrm>
            <a:off x="4234397" y="2898241"/>
            <a:ext cx="379407"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923"/>
              <a:t>BusW</a:t>
            </a:r>
          </a:p>
        </p:txBody>
      </p:sp>
      <p:sp>
        <p:nvSpPr>
          <p:cNvPr id="37954" name="Rectangle 46"/>
          <p:cNvSpPr>
            <a:spLocks noChangeArrowheads="1"/>
          </p:cNvSpPr>
          <p:nvPr/>
        </p:nvSpPr>
        <p:spPr bwMode="auto">
          <a:xfrm>
            <a:off x="2842749" y="2266660"/>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7955" name="Rectangle 47"/>
          <p:cNvSpPr>
            <a:spLocks noChangeArrowheads="1"/>
          </p:cNvSpPr>
          <p:nvPr/>
        </p:nvSpPr>
        <p:spPr bwMode="auto">
          <a:xfrm>
            <a:off x="1786563" y="1928153"/>
            <a:ext cx="1012241" cy="118256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7956" name="Text Box 48"/>
          <p:cNvSpPr txBox="1">
            <a:spLocks noChangeArrowheads="1"/>
          </p:cNvSpPr>
          <p:nvPr/>
        </p:nvSpPr>
        <p:spPr bwMode="auto">
          <a:xfrm>
            <a:off x="1870060" y="2602230"/>
            <a:ext cx="632834" cy="2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a:t>Address</a:t>
            </a:r>
          </a:p>
        </p:txBody>
      </p:sp>
      <p:sp>
        <p:nvSpPr>
          <p:cNvPr id="37957" name="Line 49"/>
          <p:cNvSpPr>
            <a:spLocks noChangeShapeType="1"/>
          </p:cNvSpPr>
          <p:nvPr/>
        </p:nvSpPr>
        <p:spPr bwMode="auto">
          <a:xfrm>
            <a:off x="1237228" y="2728253"/>
            <a:ext cx="549335" cy="1466"/>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7958" name="Text Box 50"/>
          <p:cNvSpPr txBox="1">
            <a:spLocks noChangeArrowheads="1"/>
          </p:cNvSpPr>
          <p:nvPr/>
        </p:nvSpPr>
        <p:spPr bwMode="auto">
          <a:xfrm>
            <a:off x="1955024" y="2350184"/>
            <a:ext cx="801297" cy="21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a:t>Instruction</a:t>
            </a:r>
          </a:p>
        </p:txBody>
      </p:sp>
      <p:sp>
        <p:nvSpPr>
          <p:cNvPr id="37959" name="Text Box 51"/>
          <p:cNvSpPr txBox="1">
            <a:spLocks noChangeArrowheads="1"/>
          </p:cNvSpPr>
          <p:nvPr/>
        </p:nvSpPr>
        <p:spPr bwMode="auto">
          <a:xfrm>
            <a:off x="1912544" y="1928153"/>
            <a:ext cx="801297" cy="46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37960" name="Line 52"/>
          <p:cNvSpPr>
            <a:spLocks noChangeShapeType="1"/>
          </p:cNvSpPr>
          <p:nvPr/>
        </p:nvSpPr>
        <p:spPr bwMode="auto">
          <a:xfrm>
            <a:off x="2798803" y="2476207"/>
            <a:ext cx="253427" cy="0"/>
          </a:xfrm>
          <a:prstGeom prst="line">
            <a:avLst/>
          </a:prstGeom>
          <a:noFill/>
          <a:ln w="57150">
            <a:solidFill>
              <a:srgbClr val="007033"/>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7961" name="Line 53"/>
          <p:cNvSpPr>
            <a:spLocks noChangeShapeType="1"/>
          </p:cNvSpPr>
          <p:nvPr/>
        </p:nvSpPr>
        <p:spPr bwMode="auto">
          <a:xfrm flipH="1">
            <a:off x="2883766" y="2435179"/>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62" name="Rectangle 54"/>
          <p:cNvSpPr>
            <a:spLocks noChangeArrowheads="1"/>
          </p:cNvSpPr>
          <p:nvPr/>
        </p:nvSpPr>
        <p:spPr bwMode="auto">
          <a:xfrm>
            <a:off x="1490655" y="2518707"/>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7963" name="Line 55"/>
          <p:cNvSpPr>
            <a:spLocks noChangeShapeType="1"/>
          </p:cNvSpPr>
          <p:nvPr/>
        </p:nvSpPr>
        <p:spPr bwMode="auto">
          <a:xfrm flipH="1">
            <a:off x="1531670" y="2687226"/>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64" name="Rectangle 56"/>
          <p:cNvSpPr>
            <a:spLocks noChangeArrowheads="1"/>
          </p:cNvSpPr>
          <p:nvPr/>
        </p:nvSpPr>
        <p:spPr bwMode="auto">
          <a:xfrm>
            <a:off x="816804" y="1926689"/>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7965" name="Line 57"/>
          <p:cNvSpPr>
            <a:spLocks noChangeShapeType="1"/>
          </p:cNvSpPr>
          <p:nvPr/>
        </p:nvSpPr>
        <p:spPr bwMode="auto">
          <a:xfrm flipH="1">
            <a:off x="731840" y="2010216"/>
            <a:ext cx="83499" cy="439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7966" name="Group 58"/>
          <p:cNvGrpSpPr>
            <a:grpSpLocks/>
          </p:cNvGrpSpPr>
          <p:nvPr/>
        </p:nvGrpSpPr>
        <p:grpSpPr bwMode="auto">
          <a:xfrm>
            <a:off x="1068763" y="2348722"/>
            <a:ext cx="169928" cy="760535"/>
            <a:chOff x="2572" y="3082"/>
            <a:chExt cx="116" cy="519"/>
          </a:xfrm>
        </p:grpSpPr>
        <p:sp>
          <p:nvSpPr>
            <p:cNvPr id="38016" name="Text Box 59"/>
            <p:cNvSpPr txBox="1">
              <a:spLocks noChangeArrowheads="1"/>
            </p:cNvSpPr>
            <p:nvPr/>
          </p:nvSpPr>
          <p:spPr bwMode="auto">
            <a:xfrm rot="-5400000">
              <a:off x="2413" y="3327"/>
              <a:ext cx="433"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108" dirty="0"/>
                <a:t>PC</a:t>
              </a:r>
            </a:p>
          </p:txBody>
        </p:sp>
        <p:sp>
          <p:nvSpPr>
            <p:cNvPr id="38017" name="Text Box 60"/>
            <p:cNvSpPr txBox="1">
              <a:spLocks noChangeArrowheads="1"/>
            </p:cNvSpPr>
            <p:nvPr/>
          </p:nvSpPr>
          <p:spPr bwMode="auto">
            <a:xfrm rot="162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738" dirty="0"/>
                <a:t>00</a:t>
              </a:r>
            </a:p>
          </p:txBody>
        </p:sp>
      </p:grpSp>
      <p:sp>
        <p:nvSpPr>
          <p:cNvPr id="37967" name="Line 61"/>
          <p:cNvSpPr>
            <a:spLocks noChangeShapeType="1"/>
          </p:cNvSpPr>
          <p:nvPr/>
        </p:nvSpPr>
        <p:spPr bwMode="auto">
          <a:xfrm flipV="1">
            <a:off x="1364672" y="2052711"/>
            <a:ext cx="0" cy="675543"/>
          </a:xfrm>
          <a:prstGeom prst="line">
            <a:avLst/>
          </a:prstGeom>
          <a:noFill/>
          <a:ln w="57150">
            <a:solidFill>
              <a:srgbClr val="007033"/>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7968" name="Rectangle 62"/>
          <p:cNvSpPr>
            <a:spLocks noChangeArrowheads="1"/>
          </p:cNvSpPr>
          <p:nvPr/>
        </p:nvSpPr>
        <p:spPr bwMode="auto">
          <a:xfrm>
            <a:off x="1194744" y="1715674"/>
            <a:ext cx="338390" cy="337038"/>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a:t> </a:t>
            </a:r>
            <a:r>
              <a:rPr lang="en-US" altLang="en-US"/>
              <a:t>+1</a:t>
            </a:r>
          </a:p>
        </p:txBody>
      </p:sp>
      <p:sp>
        <p:nvSpPr>
          <p:cNvPr id="37969" name="Rectangle 63"/>
          <p:cNvSpPr>
            <a:spLocks noChangeArrowheads="1"/>
          </p:cNvSpPr>
          <p:nvPr/>
        </p:nvSpPr>
        <p:spPr bwMode="auto">
          <a:xfrm>
            <a:off x="1408621" y="2221233"/>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30</a:t>
            </a:r>
          </a:p>
        </p:txBody>
      </p:sp>
      <p:sp>
        <p:nvSpPr>
          <p:cNvPr id="37970" name="Line 64"/>
          <p:cNvSpPr>
            <a:spLocks noChangeShapeType="1"/>
          </p:cNvSpPr>
          <p:nvPr/>
        </p:nvSpPr>
        <p:spPr bwMode="auto">
          <a:xfrm flipH="1">
            <a:off x="1323657" y="2304760"/>
            <a:ext cx="83499" cy="439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71" name="Freeform 65"/>
          <p:cNvSpPr>
            <a:spLocks/>
          </p:cNvSpPr>
          <p:nvPr/>
        </p:nvSpPr>
        <p:spPr bwMode="auto">
          <a:xfrm>
            <a:off x="772857" y="1588183"/>
            <a:ext cx="591817" cy="1140070"/>
          </a:xfrm>
          <a:custGeom>
            <a:avLst/>
            <a:gdLst>
              <a:gd name="T0" fmla="*/ 2147483647 w 404"/>
              <a:gd name="T1" fmla="*/ 2147483647 h 778"/>
              <a:gd name="T2" fmla="*/ 2147483647 w 404"/>
              <a:gd name="T3" fmla="*/ 0 h 778"/>
              <a:gd name="T4" fmla="*/ 0 w 404"/>
              <a:gd name="T5" fmla="*/ 0 h 778"/>
              <a:gd name="T6" fmla="*/ 0 w 404"/>
              <a:gd name="T7" fmla="*/ 2147483647 h 778"/>
              <a:gd name="T8" fmla="*/ 2147483647 w 404"/>
              <a:gd name="T9" fmla="*/ 2147483647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rgbClr val="007033"/>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7972" name="Line 66"/>
          <p:cNvSpPr>
            <a:spLocks noChangeShapeType="1"/>
          </p:cNvSpPr>
          <p:nvPr/>
        </p:nvSpPr>
        <p:spPr bwMode="auto">
          <a:xfrm flipH="1">
            <a:off x="3052229" y="1668783"/>
            <a:ext cx="0" cy="1312986"/>
          </a:xfrm>
          <a:prstGeom prst="line">
            <a:avLst/>
          </a:prstGeom>
          <a:noFill/>
          <a:ln w="57150">
            <a:solidFill>
              <a:srgbClr val="007033"/>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73" name="Rectangle 67"/>
          <p:cNvSpPr>
            <a:spLocks noChangeArrowheads="1"/>
          </p:cNvSpPr>
          <p:nvPr/>
        </p:nvSpPr>
        <p:spPr bwMode="auto">
          <a:xfrm>
            <a:off x="3220691" y="2011683"/>
            <a:ext cx="168463"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Rs</a:t>
            </a:r>
          </a:p>
        </p:txBody>
      </p:sp>
      <p:sp>
        <p:nvSpPr>
          <p:cNvPr id="37974" name="Line 68"/>
          <p:cNvSpPr>
            <a:spLocks noChangeShapeType="1"/>
          </p:cNvSpPr>
          <p:nvPr/>
        </p:nvSpPr>
        <p:spPr bwMode="auto">
          <a:xfrm flipH="1">
            <a:off x="3474118" y="2559738"/>
            <a:ext cx="42482" cy="849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75" name="Rectangle 69"/>
          <p:cNvSpPr>
            <a:spLocks noChangeArrowheads="1"/>
          </p:cNvSpPr>
          <p:nvPr/>
        </p:nvSpPr>
        <p:spPr bwMode="auto">
          <a:xfrm>
            <a:off x="3431638" y="2433714"/>
            <a:ext cx="125981"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5</a:t>
            </a:r>
          </a:p>
        </p:txBody>
      </p:sp>
      <p:sp>
        <p:nvSpPr>
          <p:cNvPr id="37976" name="Rectangle 70"/>
          <p:cNvSpPr>
            <a:spLocks noChangeArrowheads="1"/>
          </p:cNvSpPr>
          <p:nvPr/>
        </p:nvSpPr>
        <p:spPr bwMode="auto">
          <a:xfrm>
            <a:off x="3135729" y="2801526"/>
            <a:ext cx="168463"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Rd</a:t>
            </a:r>
          </a:p>
        </p:txBody>
      </p:sp>
      <p:grpSp>
        <p:nvGrpSpPr>
          <p:cNvPr id="37977" name="Group 71"/>
          <p:cNvGrpSpPr>
            <a:grpSpLocks/>
          </p:cNvGrpSpPr>
          <p:nvPr/>
        </p:nvGrpSpPr>
        <p:grpSpPr bwMode="auto">
          <a:xfrm>
            <a:off x="4004409" y="1547156"/>
            <a:ext cx="265146" cy="278423"/>
            <a:chOff x="3509" y="2188"/>
            <a:chExt cx="106" cy="190"/>
          </a:xfrm>
        </p:grpSpPr>
        <p:sp>
          <p:nvSpPr>
            <p:cNvPr id="38014" name="Oval 72"/>
            <p:cNvSpPr>
              <a:spLocks noChangeArrowheads="1"/>
            </p:cNvSpPr>
            <p:nvPr/>
          </p:nvSpPr>
          <p:spPr bwMode="auto">
            <a:xfrm>
              <a:off x="3509" y="2188"/>
              <a:ext cx="106" cy="173"/>
            </a:xfrm>
            <a:prstGeom prst="ellipse">
              <a:avLst/>
            </a:prstGeom>
            <a:solidFill>
              <a:srgbClr val="FFFF99"/>
            </a:solidFill>
            <a:ln w="19050">
              <a:solidFill>
                <a:srgbClr val="007033"/>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8015" name="Rectangle 73"/>
            <p:cNvSpPr>
              <a:spLocks noChangeArrowheads="1"/>
            </p:cNvSpPr>
            <p:nvPr/>
          </p:nvSpPr>
          <p:spPr bwMode="auto">
            <a:xfrm>
              <a:off x="3509" y="2204"/>
              <a:ext cx="1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solidFill>
                    <a:srgbClr val="007033"/>
                  </a:solidFill>
                </a:rPr>
                <a:t>E</a:t>
              </a:r>
            </a:p>
          </p:txBody>
        </p:sp>
      </p:grpSp>
      <p:sp>
        <p:nvSpPr>
          <p:cNvPr id="37978" name="Line 74"/>
          <p:cNvSpPr>
            <a:spLocks noChangeShapeType="1"/>
          </p:cNvSpPr>
          <p:nvPr/>
        </p:nvSpPr>
        <p:spPr bwMode="auto">
          <a:xfrm flipH="1">
            <a:off x="3431636" y="1632148"/>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79" name="Rectangle 77"/>
          <p:cNvSpPr>
            <a:spLocks noChangeArrowheads="1"/>
          </p:cNvSpPr>
          <p:nvPr/>
        </p:nvSpPr>
        <p:spPr bwMode="auto">
          <a:xfrm>
            <a:off x="3178210" y="1504660"/>
            <a:ext cx="420424" cy="12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dirty="0"/>
              <a:t>Imm16</a:t>
            </a:r>
          </a:p>
        </p:txBody>
      </p:sp>
      <p:sp>
        <p:nvSpPr>
          <p:cNvPr id="37980" name="Rectangle 78"/>
          <p:cNvSpPr>
            <a:spLocks noChangeArrowheads="1"/>
          </p:cNvSpPr>
          <p:nvPr/>
        </p:nvSpPr>
        <p:spPr bwMode="auto">
          <a:xfrm>
            <a:off x="3220691" y="2432248"/>
            <a:ext cx="168463" cy="1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23"/>
              <a:t>Rt</a:t>
            </a:r>
          </a:p>
        </p:txBody>
      </p:sp>
      <p:grpSp>
        <p:nvGrpSpPr>
          <p:cNvPr id="37981" name="Group 79"/>
          <p:cNvGrpSpPr>
            <a:grpSpLocks/>
          </p:cNvGrpSpPr>
          <p:nvPr/>
        </p:nvGrpSpPr>
        <p:grpSpPr bwMode="auto">
          <a:xfrm>
            <a:off x="3345207" y="2685758"/>
            <a:ext cx="169928" cy="382466"/>
            <a:chOff x="2514" y="1642"/>
            <a:chExt cx="116" cy="261"/>
          </a:xfrm>
        </p:grpSpPr>
        <p:sp>
          <p:nvSpPr>
            <p:cNvPr id="3801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801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801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8013" name="Rectangle 83"/>
            <p:cNvSpPr>
              <a:spLocks noChangeArrowheads="1"/>
            </p:cNvSpPr>
            <p:nvPr/>
          </p:nvSpPr>
          <p:spPr bwMode="auto">
            <a:xfrm flipH="1">
              <a:off x="2514" y="1774"/>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7982" name="Line 84"/>
          <p:cNvSpPr>
            <a:spLocks noChangeShapeType="1"/>
          </p:cNvSpPr>
          <p:nvPr/>
        </p:nvSpPr>
        <p:spPr bwMode="auto">
          <a:xfrm flipH="1">
            <a:off x="3178209" y="2927549"/>
            <a:ext cx="42482" cy="849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6" name="Freeform 86"/>
          <p:cNvSpPr>
            <a:spLocks/>
          </p:cNvSpPr>
          <p:nvPr/>
        </p:nvSpPr>
        <p:spPr bwMode="auto">
          <a:xfrm>
            <a:off x="3219452" y="2600764"/>
            <a:ext cx="127000" cy="169985"/>
          </a:xfrm>
          <a:custGeom>
            <a:avLst/>
            <a:gdLst>
              <a:gd name="T0" fmla="*/ 0 w 87"/>
              <a:gd name="T1" fmla="*/ 0 h 87"/>
              <a:gd name="T2" fmla="*/ 0 w 87"/>
              <a:gd name="T3" fmla="*/ 155 h 87"/>
              <a:gd name="T4" fmla="*/ 87 w 87"/>
              <a:gd name="T5" fmla="*/ 155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chemeClr val="bg1">
                <a:lumMod val="85000"/>
              </a:schemeClr>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grpSp>
        <p:nvGrpSpPr>
          <p:cNvPr id="37984" name="Group 90"/>
          <p:cNvGrpSpPr>
            <a:grpSpLocks/>
          </p:cNvGrpSpPr>
          <p:nvPr/>
        </p:nvGrpSpPr>
        <p:grpSpPr bwMode="auto">
          <a:xfrm>
            <a:off x="5243711" y="2558269"/>
            <a:ext cx="171392" cy="546589"/>
            <a:chOff x="2513" y="1642"/>
            <a:chExt cx="117" cy="373"/>
          </a:xfrm>
        </p:grpSpPr>
        <p:sp>
          <p:nvSpPr>
            <p:cNvPr id="38006" name="AutoShape 91"/>
            <p:cNvSpPr>
              <a:spLocks noChangeArrowheads="1"/>
            </p:cNvSpPr>
            <p:nvPr/>
          </p:nvSpPr>
          <p:spPr bwMode="auto">
            <a:xfrm rot="-5400000">
              <a:off x="2386" y="1771"/>
              <a:ext cx="37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8007" name="Rectangle 92"/>
            <p:cNvSpPr>
              <a:spLocks noChangeArrowheads="1"/>
            </p:cNvSpPr>
            <p:nvPr/>
          </p:nvSpPr>
          <p:spPr bwMode="auto">
            <a:xfrm flipH="1">
              <a:off x="2515" y="1642"/>
              <a:ext cx="1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8008" name="Rectangle 93"/>
            <p:cNvSpPr>
              <a:spLocks noChangeArrowheads="1"/>
            </p:cNvSpPr>
            <p:nvPr/>
          </p:nvSpPr>
          <p:spPr bwMode="auto">
            <a:xfrm flipH="1">
              <a:off x="2515" y="1655"/>
              <a:ext cx="115"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8009" name="Rectangle 94"/>
            <p:cNvSpPr>
              <a:spLocks noChangeArrowheads="1"/>
            </p:cNvSpPr>
            <p:nvPr/>
          </p:nvSpPr>
          <p:spPr bwMode="auto">
            <a:xfrm flipH="1">
              <a:off x="2513" y="1894"/>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37985" name="Line 95"/>
          <p:cNvSpPr>
            <a:spLocks noChangeShapeType="1"/>
          </p:cNvSpPr>
          <p:nvPr/>
        </p:nvSpPr>
        <p:spPr bwMode="auto">
          <a:xfrm flipV="1">
            <a:off x="4656289" y="2180199"/>
            <a:ext cx="969759"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7986" name="Group 107"/>
          <p:cNvGrpSpPr>
            <a:grpSpLocks/>
          </p:cNvGrpSpPr>
          <p:nvPr/>
        </p:nvGrpSpPr>
        <p:grpSpPr bwMode="auto">
          <a:xfrm>
            <a:off x="8116673" y="2309153"/>
            <a:ext cx="167027" cy="253512"/>
            <a:chOff x="4244" y="2392"/>
            <a:chExt cx="114" cy="173"/>
          </a:xfrm>
        </p:grpSpPr>
        <p:sp>
          <p:nvSpPr>
            <p:cNvPr id="38004" name="Rectangle 108"/>
            <p:cNvSpPr>
              <a:spLocks noChangeArrowheads="1"/>
            </p:cNvSpPr>
            <p:nvPr/>
          </p:nvSpPr>
          <p:spPr bwMode="auto">
            <a:xfrm>
              <a:off x="4244" y="239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8005" name="Line 109"/>
            <p:cNvSpPr>
              <a:spLocks noChangeShapeType="1"/>
            </p:cNvSpPr>
            <p:nvPr/>
          </p:nvSpPr>
          <p:spPr bwMode="auto">
            <a:xfrm flipH="1">
              <a:off x="4272" y="250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987" name="Rectangle 111"/>
          <p:cNvSpPr>
            <a:spLocks noChangeArrowheads="1"/>
          </p:cNvSpPr>
          <p:nvPr/>
        </p:nvSpPr>
        <p:spPr bwMode="auto">
          <a:xfrm>
            <a:off x="6723311" y="1632148"/>
            <a:ext cx="632946"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t>ALU result</a:t>
            </a:r>
          </a:p>
        </p:txBody>
      </p:sp>
      <p:grpSp>
        <p:nvGrpSpPr>
          <p:cNvPr id="37988" name="Group 114"/>
          <p:cNvGrpSpPr>
            <a:grpSpLocks/>
          </p:cNvGrpSpPr>
          <p:nvPr/>
        </p:nvGrpSpPr>
        <p:grpSpPr bwMode="auto">
          <a:xfrm>
            <a:off x="7611195" y="2517238"/>
            <a:ext cx="167027" cy="253512"/>
            <a:chOff x="5281" y="2534"/>
            <a:chExt cx="114" cy="173"/>
          </a:xfrm>
        </p:grpSpPr>
        <p:sp>
          <p:nvSpPr>
            <p:cNvPr id="38002" name="Line 115"/>
            <p:cNvSpPr>
              <a:spLocks noChangeShapeType="1"/>
            </p:cNvSpPr>
            <p:nvPr/>
          </p:nvSpPr>
          <p:spPr bwMode="auto">
            <a:xfrm flipH="1">
              <a:off x="5309" y="264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003" name="Rectangle 116"/>
            <p:cNvSpPr>
              <a:spLocks noChangeArrowheads="1"/>
            </p:cNvSpPr>
            <p:nvPr/>
          </p:nvSpPr>
          <p:spPr bwMode="auto">
            <a:xfrm>
              <a:off x="5281" y="253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grpSp>
        <p:nvGrpSpPr>
          <p:cNvPr id="37989" name="Group 117"/>
          <p:cNvGrpSpPr>
            <a:grpSpLocks/>
          </p:cNvGrpSpPr>
          <p:nvPr/>
        </p:nvGrpSpPr>
        <p:grpSpPr bwMode="auto">
          <a:xfrm>
            <a:off x="7946713" y="2222699"/>
            <a:ext cx="169958" cy="590550"/>
            <a:chOff x="2514" y="1642"/>
            <a:chExt cx="116" cy="403"/>
          </a:xfrm>
        </p:grpSpPr>
        <p:sp>
          <p:nvSpPr>
            <p:cNvPr id="37998" name="AutoShape 118"/>
            <p:cNvSpPr>
              <a:spLocks noChangeArrowheads="1"/>
            </p:cNvSpPr>
            <p:nvPr/>
          </p:nvSpPr>
          <p:spPr bwMode="auto">
            <a:xfrm rot="-5400000">
              <a:off x="2371" y="1786"/>
              <a:ext cx="40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7999"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923" b="1">
                <a:latin typeface="Courier New" pitchFamily="49" charset="0"/>
                <a:cs typeface="Courier New" pitchFamily="49" charset="0"/>
              </a:endParaRPr>
            </a:p>
          </p:txBody>
        </p:sp>
        <p:sp>
          <p:nvSpPr>
            <p:cNvPr id="38000" name="Rectangle 120"/>
            <p:cNvSpPr>
              <a:spLocks noChangeArrowheads="1"/>
            </p:cNvSpPr>
            <p:nvPr/>
          </p:nvSpPr>
          <p:spPr bwMode="auto">
            <a:xfrm flipH="1">
              <a:off x="2515" y="1660"/>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0</a:t>
              </a:r>
            </a:p>
          </p:txBody>
        </p:sp>
        <p:sp>
          <p:nvSpPr>
            <p:cNvPr id="38001"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1</a:t>
              </a:r>
            </a:p>
          </p:txBody>
        </p:sp>
      </p:grpSp>
      <p:sp>
        <p:nvSpPr>
          <p:cNvPr id="4" name="Freeform 3"/>
          <p:cNvSpPr/>
          <p:nvPr/>
        </p:nvSpPr>
        <p:spPr bwMode="auto">
          <a:xfrm>
            <a:off x="4273552" y="1668780"/>
            <a:ext cx="974725" cy="1343758"/>
          </a:xfrm>
          <a:custGeom>
            <a:avLst/>
            <a:gdLst>
              <a:gd name="connsiteX0" fmla="*/ 0 w 974856"/>
              <a:gd name="connsiteY0" fmla="*/ 0 h 1386714"/>
              <a:gd name="connsiteX1" fmla="*/ 695246 w 974856"/>
              <a:gd name="connsiteY1" fmla="*/ 3779 h 1386714"/>
              <a:gd name="connsiteX2" fmla="*/ 706581 w 974856"/>
              <a:gd name="connsiteY2" fmla="*/ 1382936 h 1386714"/>
              <a:gd name="connsiteX3" fmla="*/ 974856 w 974856"/>
              <a:gd name="connsiteY3" fmla="*/ 1386714 h 1386714"/>
            </a:gdLst>
            <a:ahLst/>
            <a:cxnLst>
              <a:cxn ang="0">
                <a:pos x="connsiteX0" y="connsiteY0"/>
              </a:cxn>
              <a:cxn ang="0">
                <a:pos x="connsiteX1" y="connsiteY1"/>
              </a:cxn>
              <a:cxn ang="0">
                <a:pos x="connsiteX2" y="connsiteY2"/>
              </a:cxn>
              <a:cxn ang="0">
                <a:pos x="connsiteX3" y="connsiteY3"/>
              </a:cxn>
            </a:cxnLst>
            <a:rect l="l" t="t" r="r" b="b"/>
            <a:pathLst>
              <a:path w="974856" h="1386714">
                <a:moveTo>
                  <a:pt x="0" y="0"/>
                </a:moveTo>
                <a:lnTo>
                  <a:pt x="695246" y="3779"/>
                </a:lnTo>
                <a:cubicBezTo>
                  <a:pt x="699024" y="463498"/>
                  <a:pt x="702803" y="923217"/>
                  <a:pt x="706581" y="1382936"/>
                </a:cubicBezTo>
                <a:lnTo>
                  <a:pt x="974856" y="1386714"/>
                </a:lnTo>
              </a:path>
            </a:pathLst>
          </a:custGeom>
          <a:noFill/>
          <a:ln w="57150">
            <a:solidFill>
              <a:srgbClr val="007033"/>
            </a:solidFill>
            <a:tailEnd type="triangle" w="sm" len="sm"/>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37991" name="Line 96"/>
          <p:cNvSpPr>
            <a:spLocks noChangeShapeType="1"/>
          </p:cNvSpPr>
          <p:nvPr/>
        </p:nvSpPr>
        <p:spPr bwMode="auto">
          <a:xfrm flipH="1">
            <a:off x="4783732" y="1630683"/>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92" name="Rectangle 27"/>
          <p:cNvSpPr>
            <a:spLocks noChangeArrowheads="1"/>
          </p:cNvSpPr>
          <p:nvPr/>
        </p:nvSpPr>
        <p:spPr bwMode="auto">
          <a:xfrm>
            <a:off x="5078176" y="1970652"/>
            <a:ext cx="16699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37993" name="Line 28"/>
          <p:cNvSpPr>
            <a:spLocks noChangeShapeType="1"/>
          </p:cNvSpPr>
          <p:nvPr/>
        </p:nvSpPr>
        <p:spPr bwMode="auto">
          <a:xfrm flipH="1">
            <a:off x="5119193" y="2139171"/>
            <a:ext cx="42482"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7994" name="Group 13"/>
          <p:cNvGrpSpPr>
            <a:grpSpLocks/>
          </p:cNvGrpSpPr>
          <p:nvPr/>
        </p:nvGrpSpPr>
        <p:grpSpPr bwMode="auto">
          <a:xfrm>
            <a:off x="6090231" y="3066757"/>
            <a:ext cx="167065" cy="253512"/>
            <a:chOff x="4387" y="2650"/>
            <a:chExt cx="114" cy="173"/>
          </a:xfrm>
        </p:grpSpPr>
        <p:sp>
          <p:nvSpPr>
            <p:cNvPr id="37996" name="Line 14"/>
            <p:cNvSpPr>
              <a:spLocks noChangeShapeType="1"/>
            </p:cNvSpPr>
            <p:nvPr/>
          </p:nvSpPr>
          <p:spPr bwMode="auto">
            <a:xfrm flipH="1">
              <a:off x="4417" y="276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97" name="Rectangle 15"/>
            <p:cNvSpPr>
              <a:spLocks noChangeArrowheads="1"/>
            </p:cNvSpPr>
            <p:nvPr/>
          </p:nvSpPr>
          <p:spPr bwMode="auto">
            <a:xfrm>
              <a:off x="4387" y="265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grpSp>
      <p:sp>
        <p:nvSpPr>
          <p:cNvPr id="37995" name="Line 40"/>
          <p:cNvSpPr>
            <a:spLocks noChangeShapeType="1"/>
          </p:cNvSpPr>
          <p:nvPr/>
        </p:nvSpPr>
        <p:spPr bwMode="auto">
          <a:xfrm flipV="1">
            <a:off x="3052231" y="2600765"/>
            <a:ext cx="588887" cy="1466"/>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2" name="Text Box 2"/>
          <p:cNvSpPr txBox="1">
            <a:spLocks noChangeArrowheads="1"/>
          </p:cNvSpPr>
          <p:nvPr/>
        </p:nvSpPr>
        <p:spPr bwMode="auto">
          <a:xfrm>
            <a:off x="4181477" y="4649669"/>
            <a:ext cx="4308475" cy="55391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a:t>ALUOp</a:t>
            </a:r>
            <a:r>
              <a:rPr lang="en-US" altLang="en-US" sz="1477" dirty="0"/>
              <a:t> = ‘ADD’ to calculate data memory address as </a:t>
            </a:r>
            <a:r>
              <a:rPr lang="en-US" altLang="en-US" sz="1477" dirty="0" err="1"/>
              <a:t>Reg</a:t>
            </a:r>
            <a:r>
              <a:rPr lang="en-US" altLang="en-US" sz="1477" dirty="0"/>
              <a:t>(</a:t>
            </a:r>
            <a:r>
              <a:rPr lang="en-US" altLang="en-US" sz="1477" dirty="0" err="1"/>
              <a:t>Rs</a:t>
            </a:r>
            <a:r>
              <a:rPr lang="en-US" altLang="en-US" sz="1477" dirty="0"/>
              <a:t>) + sign-extend(Imm16)</a:t>
            </a:r>
          </a:p>
        </p:txBody>
      </p:sp>
      <p:sp>
        <p:nvSpPr>
          <p:cNvPr id="143" name="Text Box 3"/>
          <p:cNvSpPr txBox="1">
            <a:spLocks noChangeArrowheads="1"/>
          </p:cNvSpPr>
          <p:nvPr/>
        </p:nvSpPr>
        <p:spPr bwMode="auto">
          <a:xfrm>
            <a:off x="849313" y="4655531"/>
            <a:ext cx="3154362" cy="55391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ALUSrc = ‘1’ selects extended immediate as second ALU input</a:t>
            </a:r>
          </a:p>
        </p:txBody>
      </p:sp>
      <p:sp>
        <p:nvSpPr>
          <p:cNvPr id="144" name="Text Box 5"/>
          <p:cNvSpPr txBox="1">
            <a:spLocks noChangeArrowheads="1"/>
          </p:cNvSpPr>
          <p:nvPr/>
        </p:nvSpPr>
        <p:spPr bwMode="auto">
          <a:xfrm>
            <a:off x="831852" y="5319347"/>
            <a:ext cx="1966913" cy="54694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a:t>MemWr</a:t>
            </a:r>
            <a:r>
              <a:rPr lang="en-US" altLang="en-US" sz="1477" dirty="0"/>
              <a:t> = ‘1’ to write data memory</a:t>
            </a:r>
          </a:p>
        </p:txBody>
      </p:sp>
      <p:sp>
        <p:nvSpPr>
          <p:cNvPr id="145" name="Text Box 6"/>
          <p:cNvSpPr txBox="1">
            <a:spLocks noChangeArrowheads="1"/>
          </p:cNvSpPr>
          <p:nvPr/>
        </p:nvSpPr>
        <p:spPr bwMode="auto">
          <a:xfrm>
            <a:off x="849313" y="3994638"/>
            <a:ext cx="2279650" cy="5392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a:t>RegDst</a:t>
            </a:r>
            <a:r>
              <a:rPr lang="en-US" altLang="en-US" sz="1477" dirty="0"/>
              <a:t> = ‘X’ because no register is written</a:t>
            </a:r>
          </a:p>
        </p:txBody>
      </p:sp>
      <p:sp>
        <p:nvSpPr>
          <p:cNvPr id="146" name="Text Box 8"/>
          <p:cNvSpPr txBox="1">
            <a:spLocks noChangeArrowheads="1"/>
          </p:cNvSpPr>
          <p:nvPr/>
        </p:nvSpPr>
        <p:spPr bwMode="auto">
          <a:xfrm>
            <a:off x="3246440" y="3993177"/>
            <a:ext cx="2459037" cy="54072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smtClean="0"/>
              <a:t>RegWrite</a:t>
            </a:r>
            <a:r>
              <a:rPr lang="en-US" altLang="en-US" sz="1477" dirty="0" smtClean="0"/>
              <a:t> </a:t>
            </a:r>
            <a:r>
              <a:rPr lang="en-US" altLang="en-US" sz="1477" dirty="0"/>
              <a:t>= ‘0’ to disable writing of register file</a:t>
            </a:r>
          </a:p>
        </p:txBody>
      </p:sp>
      <p:sp>
        <p:nvSpPr>
          <p:cNvPr id="147" name="Text Box 9"/>
          <p:cNvSpPr txBox="1">
            <a:spLocks noChangeArrowheads="1"/>
          </p:cNvSpPr>
          <p:nvPr/>
        </p:nvSpPr>
        <p:spPr bwMode="auto">
          <a:xfrm>
            <a:off x="2938465" y="5320815"/>
            <a:ext cx="3152775" cy="55391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dirty="0" err="1" smtClean="0"/>
              <a:t>MemtoReg</a:t>
            </a:r>
            <a:r>
              <a:rPr lang="en-US" altLang="en-US" sz="1477" dirty="0" smtClean="0"/>
              <a:t> </a:t>
            </a:r>
            <a:r>
              <a:rPr lang="en-US" altLang="en-US" sz="1477" dirty="0"/>
              <a:t>= ‘X’ because don’t care what data is put on </a:t>
            </a:r>
            <a:r>
              <a:rPr lang="en-US" altLang="en-US" sz="1477" dirty="0" err="1"/>
              <a:t>BusW</a:t>
            </a:r>
            <a:endParaRPr lang="en-US" altLang="en-US" sz="1477" dirty="0"/>
          </a:p>
        </p:txBody>
      </p:sp>
      <p:sp>
        <p:nvSpPr>
          <p:cNvPr id="148" name="Text Box 7"/>
          <p:cNvSpPr txBox="1">
            <a:spLocks noChangeArrowheads="1"/>
          </p:cNvSpPr>
          <p:nvPr/>
        </p:nvSpPr>
        <p:spPr bwMode="auto">
          <a:xfrm>
            <a:off x="5822950" y="3987312"/>
            <a:ext cx="2667000" cy="5392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r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ExtOp = 1 to sign-extend Immmediate16 to 32 bits</a:t>
            </a:r>
          </a:p>
        </p:txBody>
      </p:sp>
      <p:sp>
        <p:nvSpPr>
          <p:cNvPr id="149" name="Text Box 9"/>
          <p:cNvSpPr txBox="1">
            <a:spLocks noChangeArrowheads="1"/>
          </p:cNvSpPr>
          <p:nvPr/>
        </p:nvSpPr>
        <p:spPr bwMode="auto">
          <a:xfrm>
            <a:off x="6173788" y="5320815"/>
            <a:ext cx="2316162" cy="55391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t>Clock edge updates PC and Data Memory</a:t>
            </a:r>
          </a:p>
        </p:txBody>
      </p:sp>
      <p:grpSp>
        <p:nvGrpSpPr>
          <p:cNvPr id="15" name="Group 14"/>
          <p:cNvGrpSpPr>
            <a:grpSpLocks/>
          </p:cNvGrpSpPr>
          <p:nvPr/>
        </p:nvGrpSpPr>
        <p:grpSpPr bwMode="auto">
          <a:xfrm>
            <a:off x="3143250" y="3068223"/>
            <a:ext cx="582613" cy="422031"/>
            <a:chOff x="3143052" y="3144358"/>
            <a:chExt cx="583027" cy="457201"/>
          </a:xfrm>
        </p:grpSpPr>
        <p:sp>
          <p:nvSpPr>
            <p:cNvPr id="37928" name="Line 87"/>
            <p:cNvSpPr>
              <a:spLocks noChangeShapeType="1"/>
            </p:cNvSpPr>
            <p:nvPr/>
          </p:nvSpPr>
          <p:spPr bwMode="auto">
            <a:xfrm flipV="1">
              <a:off x="3430171" y="3144358"/>
              <a:ext cx="0" cy="13811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29" name="Rectangle 88"/>
            <p:cNvSpPr>
              <a:spLocks noChangeArrowheads="1"/>
            </p:cNvSpPr>
            <p:nvPr/>
          </p:nvSpPr>
          <p:spPr bwMode="auto">
            <a:xfrm>
              <a:off x="3143052" y="3266595"/>
              <a:ext cx="583027" cy="33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RegDst</a:t>
              </a:r>
            </a:p>
            <a:p>
              <a:pPr algn="ctr"/>
              <a:r>
                <a:rPr lang="en-US" altLang="en-US" sz="923">
                  <a:solidFill>
                    <a:srgbClr val="FF0000"/>
                  </a:solidFill>
                </a:rPr>
                <a:t>= X</a:t>
              </a:r>
            </a:p>
          </p:txBody>
        </p:sp>
      </p:grpSp>
      <p:grpSp>
        <p:nvGrpSpPr>
          <p:cNvPr id="23" name="Group 22"/>
          <p:cNvGrpSpPr>
            <a:grpSpLocks/>
          </p:cNvGrpSpPr>
          <p:nvPr/>
        </p:nvGrpSpPr>
        <p:grpSpPr bwMode="auto">
          <a:xfrm>
            <a:off x="5121275" y="1388892"/>
            <a:ext cx="420688" cy="1618076"/>
            <a:chOff x="5120658" y="1325572"/>
            <a:chExt cx="421889" cy="1753359"/>
          </a:xfrm>
        </p:grpSpPr>
        <p:grpSp>
          <p:nvGrpSpPr>
            <p:cNvPr id="37924" name="Group 6"/>
            <p:cNvGrpSpPr>
              <a:grpSpLocks/>
            </p:cNvGrpSpPr>
            <p:nvPr/>
          </p:nvGrpSpPr>
          <p:grpSpPr bwMode="auto">
            <a:xfrm>
              <a:off x="5120658" y="1325572"/>
              <a:ext cx="421889" cy="1267924"/>
              <a:chOff x="5120658" y="1325572"/>
              <a:chExt cx="421889" cy="1267924"/>
            </a:xfrm>
          </p:grpSpPr>
          <p:sp>
            <p:nvSpPr>
              <p:cNvPr id="37926" name="Rectangle 89"/>
              <p:cNvSpPr>
                <a:spLocks noChangeArrowheads="1"/>
              </p:cNvSpPr>
              <p:nvPr/>
            </p:nvSpPr>
            <p:spPr bwMode="auto">
              <a:xfrm>
                <a:off x="5120658" y="1325572"/>
                <a:ext cx="421889" cy="30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ALUSrc</a:t>
                </a:r>
              </a:p>
              <a:p>
                <a:pPr algn="ctr"/>
                <a:r>
                  <a:rPr lang="en-US" altLang="en-US" sz="923">
                    <a:solidFill>
                      <a:srgbClr val="FF0000"/>
                    </a:solidFill>
                  </a:rPr>
                  <a:t>= 1</a:t>
                </a:r>
              </a:p>
            </p:txBody>
          </p:sp>
          <p:sp>
            <p:nvSpPr>
              <p:cNvPr id="37927" name="Line 99"/>
              <p:cNvSpPr>
                <a:spLocks noChangeShapeType="1"/>
              </p:cNvSpPr>
              <p:nvPr/>
            </p:nvSpPr>
            <p:spPr bwMode="auto">
              <a:xfrm flipH="1">
                <a:off x="5328672" y="1679096"/>
                <a:ext cx="1465" cy="9144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cxnSp>
          <p:nvCxnSpPr>
            <p:cNvPr id="152" name="Straight Connector 151"/>
            <p:cNvCxnSpPr/>
            <p:nvPr/>
          </p:nvCxnSpPr>
          <p:spPr>
            <a:xfrm flipV="1">
              <a:off x="5243245" y="2912202"/>
              <a:ext cx="171939" cy="166729"/>
            </a:xfrm>
            <a:prstGeom prst="line">
              <a:avLst/>
            </a:prstGeom>
            <a:ln w="57150">
              <a:solidFill>
                <a:srgbClr val="007033"/>
              </a:solidFill>
            </a:ln>
          </p:spPr>
          <p:style>
            <a:lnRef idx="1">
              <a:schemeClr val="accent1"/>
            </a:lnRef>
            <a:fillRef idx="0">
              <a:schemeClr val="accent1"/>
            </a:fillRef>
            <a:effectRef idx="0">
              <a:schemeClr val="accent1"/>
            </a:effectRef>
            <a:fontRef idx="minor">
              <a:schemeClr val="tx1"/>
            </a:fontRef>
          </p:style>
        </p:cxnSp>
      </p:grpSp>
      <p:grpSp>
        <p:nvGrpSpPr>
          <p:cNvPr id="19" name="Group 124"/>
          <p:cNvGrpSpPr>
            <a:grpSpLocks/>
          </p:cNvGrpSpPr>
          <p:nvPr/>
        </p:nvGrpSpPr>
        <p:grpSpPr bwMode="auto">
          <a:xfrm>
            <a:off x="7704140" y="1547157"/>
            <a:ext cx="647700" cy="675542"/>
            <a:chOff x="5280" y="1296"/>
            <a:chExt cx="403" cy="461"/>
          </a:xfrm>
        </p:grpSpPr>
        <p:sp>
          <p:nvSpPr>
            <p:cNvPr id="37922" name="Line 125"/>
            <p:cNvSpPr>
              <a:spLocks noChangeShapeType="1"/>
            </p:cNvSpPr>
            <p:nvPr/>
          </p:nvSpPr>
          <p:spPr bwMode="auto">
            <a:xfrm>
              <a:off x="5481" y="1486"/>
              <a:ext cx="0" cy="27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23" name="Rectangle 126"/>
            <p:cNvSpPr>
              <a:spLocks noChangeArrowheads="1"/>
            </p:cNvSpPr>
            <p:nvPr/>
          </p:nvSpPr>
          <p:spPr bwMode="auto">
            <a:xfrm>
              <a:off x="5280" y="1296"/>
              <a:ext cx="40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smtClean="0">
                  <a:solidFill>
                    <a:srgbClr val="FF0000"/>
                  </a:solidFill>
                </a:rPr>
                <a:t>MemtoReg</a:t>
              </a:r>
              <a:endParaRPr lang="en-US" altLang="en-US" sz="923" dirty="0">
                <a:solidFill>
                  <a:srgbClr val="FF0000"/>
                </a:solidFill>
              </a:endParaRPr>
            </a:p>
            <a:p>
              <a:pPr algn="ctr"/>
              <a:r>
                <a:rPr lang="en-US" altLang="en-US" sz="923" dirty="0">
                  <a:solidFill>
                    <a:srgbClr val="FF0000"/>
                  </a:solidFill>
                </a:rPr>
                <a:t>= X</a:t>
              </a:r>
            </a:p>
          </p:txBody>
        </p:sp>
      </p:grpSp>
      <p:grpSp>
        <p:nvGrpSpPr>
          <p:cNvPr id="25" name="Group 24"/>
          <p:cNvGrpSpPr>
            <a:grpSpLocks/>
          </p:cNvGrpSpPr>
          <p:nvPr/>
        </p:nvGrpSpPr>
        <p:grpSpPr bwMode="auto">
          <a:xfrm>
            <a:off x="6392865" y="1251149"/>
            <a:ext cx="1301750" cy="759069"/>
            <a:chOff x="6392863" y="1175858"/>
            <a:chExt cx="1301750" cy="822325"/>
          </a:xfrm>
        </p:grpSpPr>
        <p:grpSp>
          <p:nvGrpSpPr>
            <p:cNvPr id="37916" name="Group 100"/>
            <p:cNvGrpSpPr>
              <a:grpSpLocks/>
            </p:cNvGrpSpPr>
            <p:nvPr/>
          </p:nvGrpSpPr>
          <p:grpSpPr bwMode="auto">
            <a:xfrm>
              <a:off x="6392863" y="1175858"/>
              <a:ext cx="584200" cy="822325"/>
              <a:chOff x="4363" y="1094"/>
              <a:chExt cx="398" cy="518"/>
            </a:xfrm>
          </p:grpSpPr>
          <p:sp>
            <p:nvSpPr>
              <p:cNvPr id="37920" name="Rectangle 101"/>
              <p:cNvSpPr>
                <a:spLocks noChangeArrowheads="1"/>
              </p:cNvSpPr>
              <p:nvPr/>
            </p:nvSpPr>
            <p:spPr bwMode="auto">
              <a:xfrm>
                <a:off x="4363" y="1094"/>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MemRd</a:t>
                </a:r>
                <a:endParaRPr lang="en-US" altLang="en-US" sz="923" dirty="0">
                  <a:solidFill>
                    <a:srgbClr val="FF0000"/>
                  </a:solidFill>
                </a:endParaRPr>
              </a:p>
              <a:p>
                <a:pPr algn="ctr"/>
                <a:r>
                  <a:rPr lang="en-US" altLang="en-US" sz="923" dirty="0">
                    <a:solidFill>
                      <a:srgbClr val="FF0000"/>
                    </a:solidFill>
                  </a:rPr>
                  <a:t>= 0</a:t>
                </a:r>
              </a:p>
            </p:txBody>
          </p:sp>
          <p:sp>
            <p:nvSpPr>
              <p:cNvPr id="37921" name="Line 102"/>
              <p:cNvSpPr>
                <a:spLocks noChangeShapeType="1"/>
              </p:cNvSpPr>
              <p:nvPr/>
            </p:nvSpPr>
            <p:spPr bwMode="auto">
              <a:xfrm>
                <a:off x="4559" y="1294"/>
                <a:ext cx="0" cy="31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7917" name="Group 103"/>
            <p:cNvGrpSpPr>
              <a:grpSpLocks/>
            </p:cNvGrpSpPr>
            <p:nvPr/>
          </p:nvGrpSpPr>
          <p:grpSpPr bwMode="auto">
            <a:xfrm>
              <a:off x="7112000" y="1175858"/>
              <a:ext cx="582613" cy="822325"/>
              <a:chOff x="4853" y="1094"/>
              <a:chExt cx="398" cy="518"/>
            </a:xfrm>
          </p:grpSpPr>
          <p:sp>
            <p:nvSpPr>
              <p:cNvPr id="37918" name="Rectangle 104"/>
              <p:cNvSpPr>
                <a:spLocks noChangeArrowheads="1"/>
              </p:cNvSpPr>
              <p:nvPr/>
            </p:nvSpPr>
            <p:spPr bwMode="auto">
              <a:xfrm>
                <a:off x="4853" y="1094"/>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MemWr</a:t>
                </a:r>
                <a:endParaRPr lang="en-US" altLang="en-US" sz="923" dirty="0">
                  <a:solidFill>
                    <a:srgbClr val="FF0000"/>
                  </a:solidFill>
                </a:endParaRPr>
              </a:p>
              <a:p>
                <a:pPr algn="ctr"/>
                <a:r>
                  <a:rPr lang="en-US" altLang="en-US" sz="923" dirty="0">
                    <a:solidFill>
                      <a:srgbClr val="FF0000"/>
                    </a:solidFill>
                  </a:rPr>
                  <a:t>= 1</a:t>
                </a:r>
              </a:p>
            </p:txBody>
          </p:sp>
          <p:sp>
            <p:nvSpPr>
              <p:cNvPr id="37919" name="Line 105"/>
              <p:cNvSpPr>
                <a:spLocks noChangeShapeType="1"/>
              </p:cNvSpPr>
              <p:nvPr/>
            </p:nvSpPr>
            <p:spPr bwMode="auto">
              <a:xfrm>
                <a:off x="5049" y="1285"/>
                <a:ext cx="0" cy="32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grpSp>
        <p:nvGrpSpPr>
          <p:cNvPr id="14" name="Group 13"/>
          <p:cNvGrpSpPr>
            <a:grpSpLocks/>
          </p:cNvGrpSpPr>
          <p:nvPr/>
        </p:nvGrpSpPr>
        <p:grpSpPr bwMode="auto">
          <a:xfrm>
            <a:off x="842965" y="3066757"/>
            <a:ext cx="5969000" cy="534866"/>
            <a:chOff x="842696" y="3603950"/>
            <a:chExt cx="5969389" cy="580036"/>
          </a:xfrm>
        </p:grpSpPr>
        <p:sp>
          <p:nvSpPr>
            <p:cNvPr id="128" name="Freeform 127"/>
            <p:cNvSpPr/>
            <p:nvPr/>
          </p:nvSpPr>
          <p:spPr>
            <a:xfrm>
              <a:off x="1018919" y="3740616"/>
              <a:ext cx="5748713" cy="437014"/>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29" name="Straight Connector 128"/>
            <p:cNvCxnSpPr>
              <a:stCxn id="131" idx="3"/>
            </p:cNvCxnSpPr>
            <p:nvPr/>
          </p:nvCxnSpPr>
          <p:spPr>
            <a:xfrm>
              <a:off x="1153866" y="3650036"/>
              <a:ext cx="0" cy="53395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7911" name="TextBox 129"/>
            <p:cNvSpPr txBox="1">
              <a:spLocks noChangeArrowheads="1"/>
            </p:cNvSpPr>
            <p:nvPr/>
          </p:nvSpPr>
          <p:spPr bwMode="auto">
            <a:xfrm>
              <a:off x="842696" y="3959188"/>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92"/>
                <a:t>clk</a:t>
              </a:r>
            </a:p>
          </p:txBody>
        </p:sp>
        <p:sp>
          <p:nvSpPr>
            <p:cNvPr id="131" name="Isosceles Triangle 130"/>
            <p:cNvSpPr/>
            <p:nvPr/>
          </p:nvSpPr>
          <p:spPr>
            <a:xfrm>
              <a:off x="1111000" y="3603950"/>
              <a:ext cx="87319" cy="46086"/>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2" name="Isosceles Triangle 131"/>
            <p:cNvSpPr/>
            <p:nvPr/>
          </p:nvSpPr>
          <p:spPr>
            <a:xfrm>
              <a:off x="6724766" y="3697710"/>
              <a:ext cx="87319" cy="4608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3" name="Isosceles Triangle 132"/>
            <p:cNvSpPr/>
            <p:nvPr/>
          </p:nvSpPr>
          <p:spPr>
            <a:xfrm>
              <a:off x="3770237" y="3603950"/>
              <a:ext cx="87318" cy="46086"/>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34" name="Straight Connector 133"/>
            <p:cNvCxnSpPr/>
            <p:nvPr/>
          </p:nvCxnSpPr>
          <p:spPr>
            <a:xfrm>
              <a:off x="3813102" y="3653214"/>
              <a:ext cx="0" cy="524416"/>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43</a:t>
            </a:fld>
            <a:endParaRPr lang="en-US" altLang="en-US"/>
          </a:p>
        </p:txBody>
      </p:sp>
    </p:spTree>
    <p:custDataLst>
      <p:tags r:id="rId1"/>
    </p:custDataLst>
    <p:extLst>
      <p:ext uri="{BB962C8B-B14F-4D97-AF65-F5344CB8AC3E}">
        <p14:creationId xmlns:p14="http://schemas.microsoft.com/office/powerpoint/2010/main" val="609635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animEffect transition="in" filter="dissolve">
                                      <p:cBhvr>
                                        <p:cTn id="9" dur="500"/>
                                        <p:tgtEl>
                                          <p:spTgt spid="1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146"/>
                                        </p:tgtEl>
                                        <p:attrNameLst>
                                          <p:attrName>style.visibility</p:attrName>
                                        </p:attrNameLst>
                                      </p:cBhvr>
                                      <p:to>
                                        <p:strVal val="visible"/>
                                      </p:to>
                                    </p:set>
                                    <p:animEffect transition="in" filter="dissolve">
                                      <p:cBhvr>
                                        <p:cTn id="16" dur="500"/>
                                        <p:tgtEl>
                                          <p:spTgt spid="1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9" presetClass="entr" presetSubtype="0" fill="hold" grpId="0" nodeType="withEffect">
                                  <p:stCondLst>
                                    <p:cond delay="0"/>
                                  </p:stCondLst>
                                  <p:childTnLst>
                                    <p:set>
                                      <p:cBhvr>
                                        <p:cTn id="22" dur="1" fill="hold">
                                          <p:stCondLst>
                                            <p:cond delay="0"/>
                                          </p:stCondLst>
                                        </p:cTn>
                                        <p:tgtEl>
                                          <p:spTgt spid="148"/>
                                        </p:tgtEl>
                                        <p:attrNameLst>
                                          <p:attrName>style.visibility</p:attrName>
                                        </p:attrNameLst>
                                      </p:cBhvr>
                                      <p:to>
                                        <p:strVal val="visible"/>
                                      </p:to>
                                    </p:set>
                                    <p:animEffect transition="in" filter="dissolve">
                                      <p:cBhvr>
                                        <p:cTn id="23" dur="500"/>
                                        <p:tgtEl>
                                          <p:spTgt spid="1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143"/>
                                        </p:tgtEl>
                                        <p:attrNameLst>
                                          <p:attrName>style.visibility</p:attrName>
                                        </p:attrNameLst>
                                      </p:cBhvr>
                                      <p:to>
                                        <p:strVal val="visible"/>
                                      </p:to>
                                    </p:set>
                                    <p:animEffect transition="in" filter="dissolve">
                                      <p:cBhvr>
                                        <p:cTn id="30" dur="500"/>
                                        <p:tgtEl>
                                          <p:spTgt spid="1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9"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dissolve">
                                      <p:cBhvr>
                                        <p:cTn id="37" dur="500"/>
                                        <p:tgtEl>
                                          <p:spTgt spid="1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9" presetClass="entr" presetSubtype="0" fill="hold" grpId="0" nodeType="withEffect">
                                  <p:stCondLst>
                                    <p:cond delay="0"/>
                                  </p:stCondLst>
                                  <p:childTnLst>
                                    <p:set>
                                      <p:cBhvr>
                                        <p:cTn id="43" dur="1" fill="hold">
                                          <p:stCondLst>
                                            <p:cond delay="0"/>
                                          </p:stCondLst>
                                        </p:cTn>
                                        <p:tgtEl>
                                          <p:spTgt spid="144"/>
                                        </p:tgtEl>
                                        <p:attrNameLst>
                                          <p:attrName>style.visibility</p:attrName>
                                        </p:attrNameLst>
                                      </p:cBhvr>
                                      <p:to>
                                        <p:strVal val="visible"/>
                                      </p:to>
                                    </p:set>
                                    <p:animEffect transition="in" filter="dissolve">
                                      <p:cBhvr>
                                        <p:cTn id="44" dur="500"/>
                                        <p:tgtEl>
                                          <p:spTgt spid="14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9" presetClass="entr" presetSubtype="0" fill="hold" grpId="0" nodeType="withEffect">
                                  <p:stCondLst>
                                    <p:cond delay="0"/>
                                  </p:stCondLst>
                                  <p:childTnLst>
                                    <p:set>
                                      <p:cBhvr>
                                        <p:cTn id="50" dur="1" fill="hold">
                                          <p:stCondLst>
                                            <p:cond delay="0"/>
                                          </p:stCondLst>
                                        </p:cTn>
                                        <p:tgtEl>
                                          <p:spTgt spid="147"/>
                                        </p:tgtEl>
                                        <p:attrNameLst>
                                          <p:attrName>style.visibility</p:attrName>
                                        </p:attrNameLst>
                                      </p:cBhvr>
                                      <p:to>
                                        <p:strVal val="visible"/>
                                      </p:to>
                                    </p:set>
                                    <p:animEffect transition="in" filter="dissolve">
                                      <p:cBhvr>
                                        <p:cTn id="51" dur="500"/>
                                        <p:tgtEl>
                                          <p:spTgt spid="14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9"/>
                                        </p:tgtEl>
                                        <p:attrNameLst>
                                          <p:attrName>style.visibility</p:attrName>
                                        </p:attrNameLst>
                                      </p:cBhvr>
                                      <p:to>
                                        <p:strVal val="visible"/>
                                      </p:to>
                                    </p:set>
                                    <p:animEffect transition="in" filter="dissolve">
                                      <p:cBhvr>
                                        <p:cTn id="56" dur="500"/>
                                        <p:tgtEl>
                                          <p:spTgt spid="149"/>
                                        </p:tgtEl>
                                      </p:cBhvr>
                                    </p:animEffect>
                                  </p:childTnLst>
                                </p:cTn>
                              </p:par>
                              <p:par>
                                <p:cTn id="57" presetID="35" presetClass="emph" presetSubtype="0" fill="hold" nodeType="withEffect">
                                  <p:stCondLst>
                                    <p:cond delay="0"/>
                                  </p:stCondLst>
                                  <p:childTnLst>
                                    <p:anim calcmode="discrete" valueType="str">
                                      <p:cBhvr>
                                        <p:cTn id="58" dur="500" fill="hold"/>
                                        <p:tgtEl>
                                          <p:spTgt spid="14"/>
                                        </p:tgtEl>
                                        <p:attrNameLst>
                                          <p:attrName>style.visibility</p:attrName>
                                        </p:attrNameLst>
                                      </p:cBhvr>
                                      <p:tavLst>
                                        <p:tav tm="0">
                                          <p:val>
                                            <p:strVal val="hidden"/>
                                          </p:val>
                                        </p:tav>
                                        <p:tav tm="50000">
                                          <p:val>
                                            <p:strVal val="visible"/>
                                          </p:val>
                                        </p:tav>
                                      </p:tavLst>
                                    </p:anim>
                                  </p:childTnLst>
                                </p:cTn>
                              </p:par>
                              <p:par>
                                <p:cTn id="59" presetID="35" presetClass="emph" presetSubtype="0" fill="hold" nodeType="withEffect">
                                  <p:stCondLst>
                                    <p:cond delay="0"/>
                                  </p:stCondLst>
                                  <p:childTnLst>
                                    <p:anim calcmode="discrete" valueType="str">
                                      <p:cBhvr>
                                        <p:cTn id="60" dur="500" fill="hold"/>
                                        <p:tgtEl>
                                          <p:spTgt spid="37966"/>
                                        </p:tgtEl>
                                        <p:attrNameLst>
                                          <p:attrName>style.visibility</p:attrName>
                                        </p:attrNameLst>
                                      </p:cBhvr>
                                      <p:tavLst>
                                        <p:tav tm="0">
                                          <p:val>
                                            <p:strVal val="hidden"/>
                                          </p:val>
                                        </p:tav>
                                        <p:tav tm="50000">
                                          <p:val>
                                            <p:strVal val="visible"/>
                                          </p:val>
                                        </p:tav>
                                      </p:tavLst>
                                    </p:anim>
                                  </p:childTnLst>
                                </p:cTn>
                              </p:par>
                              <p:par>
                                <p:cTn id="61" presetID="35" presetClass="emph" presetSubtype="0" fill="hold" nodeType="withEffect">
                                  <p:stCondLst>
                                    <p:cond delay="0"/>
                                  </p:stCondLst>
                                  <p:childTnLst>
                                    <p:anim calcmode="discrete" valueType="str">
                                      <p:cBhvr>
                                        <p:cTn id="62" dur="500" fill="hold"/>
                                        <p:tgtEl>
                                          <p:spTgt spid="379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4" grpId="0" animBg="1"/>
      <p:bldP spid="145" grpId="0" animBg="1"/>
      <p:bldP spid="146" grpId="0" animBg="1"/>
      <p:bldP spid="147" grpId="0" animBg="1"/>
      <p:bldP spid="148" grpId="0" animBg="1"/>
      <p:bldP spid="1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893" name="Picture 5" descr="f04-10-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7893050" cy="3846513"/>
          </a:xfrm>
          <a:prstGeom prst="rect">
            <a:avLst/>
          </a:prstGeom>
          <a:noFill/>
          <a:extLst>
            <a:ext uri="{909E8E84-426E-40DD-AFC4-6F175D3DCCD1}">
              <a14:hiddenFill xmlns:a14="http://schemas.microsoft.com/office/drawing/2010/main">
                <a:solidFill>
                  <a:srgbClr val="FFFFFF"/>
                </a:solidFill>
              </a14:hiddenFill>
            </a:ext>
          </a:extLst>
        </p:spPr>
      </p:pic>
      <p:sp>
        <p:nvSpPr>
          <p:cNvPr id="293890" name="Rectangle 2"/>
          <p:cNvSpPr>
            <a:spLocks noGrp="1" noChangeArrowheads="1"/>
          </p:cNvSpPr>
          <p:nvPr>
            <p:ph type="title"/>
          </p:nvPr>
        </p:nvSpPr>
        <p:spPr>
          <a:xfrm>
            <a:off x="435027" y="152486"/>
            <a:ext cx="8534296" cy="1066772"/>
          </a:xfrm>
        </p:spPr>
        <p:txBody>
          <a:bodyPr/>
          <a:lstStyle/>
          <a:p>
            <a:r>
              <a:rPr lang="en-US" altLang="zh-CN" sz="3600" dirty="0" smtClean="0"/>
              <a:t>R-Type/I-Type/Load/Store </a:t>
            </a:r>
            <a:r>
              <a:rPr lang="en-US" altLang="zh-CN" sz="3600" dirty="0" err="1"/>
              <a:t>Datapath</a:t>
            </a:r>
            <a:endParaRPr lang="en-AU" altLang="zh-CN" sz="36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B954D4F5-FEF3-4342-8FEC-174F6878CD9A}" type="slidenum">
              <a:rPr lang="zh-CN" altLang="en-US" smtClean="0"/>
              <a:pPr>
                <a:defRPr/>
              </a:pPr>
              <a:t>44</a:t>
            </a:fld>
            <a:endParaRPr lang="en-US" altLang="en-US"/>
          </a:p>
        </p:txBody>
      </p:sp>
    </p:spTree>
    <p:custDataLst>
      <p:tags r:id="rId1"/>
    </p:custDataLst>
    <p:extLst>
      <p:ext uri="{BB962C8B-B14F-4D97-AF65-F5344CB8AC3E}">
        <p14:creationId xmlns:p14="http://schemas.microsoft.com/office/powerpoint/2010/main" val="1328537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462624" y="152486"/>
            <a:ext cx="8229600" cy="914376"/>
          </a:xfrm>
        </p:spPr>
        <p:txBody>
          <a:bodyPr/>
          <a:lstStyle/>
          <a:p>
            <a:r>
              <a:rPr lang="en-US" altLang="zh-CN" dirty="0"/>
              <a:t>Branch Instructions</a:t>
            </a:r>
            <a:endParaRPr lang="en-AU" altLang="zh-CN" dirty="0">
              <a:ea typeface="宋体" panose="02010600030101010101" pitchFamily="2" charset="-122"/>
            </a:endParaRPr>
          </a:p>
        </p:txBody>
      </p:sp>
      <p:sp>
        <p:nvSpPr>
          <p:cNvPr id="287747" name="Rectangle 3"/>
          <p:cNvSpPr>
            <a:spLocks noGrp="1" noChangeArrowheads="1"/>
          </p:cNvSpPr>
          <p:nvPr>
            <p:ph type="body" idx="1"/>
          </p:nvPr>
        </p:nvSpPr>
        <p:spPr>
          <a:xfrm>
            <a:off x="462624" y="2209832"/>
            <a:ext cx="8229600" cy="4525963"/>
          </a:xfrm>
        </p:spPr>
        <p:txBody>
          <a:bodyPr/>
          <a:lstStyle/>
          <a:p>
            <a:r>
              <a:rPr lang="en-US" altLang="zh-CN" dirty="0" smtClean="0"/>
              <a:t>Read register operands</a:t>
            </a:r>
          </a:p>
          <a:p>
            <a:r>
              <a:rPr lang="en-US" altLang="zh-CN" dirty="0" smtClean="0"/>
              <a:t>Compare operands</a:t>
            </a:r>
          </a:p>
          <a:p>
            <a:pPr lvl="1"/>
            <a:r>
              <a:rPr lang="en-US" altLang="zh-CN" dirty="0" smtClean="0"/>
              <a:t>Use ALU, subtract and check Zero output</a:t>
            </a:r>
          </a:p>
          <a:p>
            <a:r>
              <a:rPr lang="en-US" altLang="zh-CN" dirty="0" smtClean="0"/>
              <a:t>Calculate target address</a:t>
            </a:r>
          </a:p>
          <a:p>
            <a:pPr lvl="1"/>
            <a:r>
              <a:rPr lang="en-US" altLang="zh-CN" dirty="0" smtClean="0"/>
              <a:t>Sign-extend displacement</a:t>
            </a:r>
          </a:p>
          <a:p>
            <a:pPr lvl="1"/>
            <a:r>
              <a:rPr lang="en-US" altLang="zh-CN" dirty="0" smtClean="0"/>
              <a:t>Shift left 2 places (word displacement)</a:t>
            </a:r>
          </a:p>
          <a:p>
            <a:pPr lvl="1"/>
            <a:r>
              <a:rPr lang="en-US" altLang="zh-CN" dirty="0" smtClean="0"/>
              <a:t>Add to PC + 4</a:t>
            </a:r>
          </a:p>
          <a:p>
            <a:pPr lvl="2"/>
            <a:r>
              <a:rPr lang="en-US" altLang="zh-CN" dirty="0" smtClean="0"/>
              <a:t>Already calculated by instruction fetch</a:t>
            </a:r>
            <a:endParaRPr lang="en-AU" altLang="zh-CN" dirty="0">
              <a:ea typeface="宋体" panose="02010600030101010101" pitchFamily="2" charset="-122"/>
            </a:endParaRPr>
          </a:p>
        </p:txBody>
      </p:sp>
      <p:sp>
        <p:nvSpPr>
          <p:cNvPr id="2" name="Rectangle 1"/>
          <p:cNvSpPr/>
          <p:nvPr/>
        </p:nvSpPr>
        <p:spPr>
          <a:xfrm>
            <a:off x="462624" y="1222848"/>
            <a:ext cx="8076988" cy="830997"/>
          </a:xfrm>
          <a:prstGeom prst="rect">
            <a:avLst/>
          </a:prstGeom>
        </p:spPr>
        <p:txBody>
          <a:bodyPr wrap="square">
            <a:spAutoFit/>
          </a:bodyPr>
          <a:lstStyle/>
          <a:p>
            <a:pPr marL="349250" indent="-349250" eaLnBrk="1" hangingPunct="1">
              <a:buFont typeface="Wingdings" panose="05000000000000000000" pitchFamily="2" charset="2"/>
              <a:buNone/>
              <a:tabLst>
                <a:tab pos="1828800" algn="l"/>
                <a:tab pos="3657600" algn="l"/>
              </a:tabLst>
            </a:pPr>
            <a:r>
              <a:rPr lang="en-US" altLang="zh-CN" sz="2400" dirty="0">
                <a:latin typeface="Courier New" panose="02070309020205020404" pitchFamily="49" charset="0"/>
              </a:rPr>
              <a:t>	</a:t>
            </a:r>
            <a:r>
              <a:rPr lang="en-US" altLang="zh-CN" sz="2400" b="1" dirty="0" err="1">
                <a:solidFill>
                  <a:srgbClr val="000099"/>
                </a:solidFill>
                <a:latin typeface="Courier New" panose="02070309020205020404" pitchFamily="49" charset="0"/>
              </a:rPr>
              <a:t>beq</a:t>
            </a:r>
            <a:r>
              <a:rPr lang="en-US" altLang="zh-CN" sz="2400" b="1" dirty="0">
                <a:solidFill>
                  <a:srgbClr val="000099"/>
                </a:solidFill>
                <a:latin typeface="Courier New" panose="02070309020205020404" pitchFamily="49" charset="0"/>
              </a:rPr>
              <a:t> </a:t>
            </a:r>
            <a:r>
              <a:rPr lang="en-US" altLang="zh-CN" sz="2400" b="1" dirty="0" err="1">
                <a:solidFill>
                  <a:srgbClr val="000099"/>
                </a:solidFill>
                <a:latin typeface="Courier New" panose="02070309020205020404" pitchFamily="49" charset="0"/>
              </a:rPr>
              <a:t>Rs,Rt,label</a:t>
            </a:r>
            <a:r>
              <a:rPr lang="en-US" altLang="zh-CN" sz="2400" dirty="0">
                <a:latin typeface="Courier New" panose="02070309020205020404" pitchFamily="49" charset="0"/>
              </a:rPr>
              <a:t>	</a:t>
            </a:r>
            <a:r>
              <a:rPr lang="en-US" altLang="zh-CN" sz="2400" dirty="0"/>
              <a:t>branch to </a:t>
            </a:r>
            <a:r>
              <a:rPr lang="en-US" altLang="zh-CN" sz="2400" b="1" dirty="0">
                <a:solidFill>
                  <a:srgbClr val="000099"/>
                </a:solidFill>
                <a:latin typeface="Courier New" panose="02070309020205020404" pitchFamily="49" charset="0"/>
                <a:cs typeface="Courier New" panose="02070309020205020404" pitchFamily="49" charset="0"/>
              </a:rPr>
              <a:t>label</a:t>
            </a:r>
            <a:r>
              <a:rPr lang="en-US" altLang="zh-CN" sz="2400" dirty="0"/>
              <a:t> if (</a:t>
            </a:r>
            <a:r>
              <a:rPr lang="en-US" altLang="zh-CN" sz="2400" b="1" dirty="0" err="1">
                <a:solidFill>
                  <a:srgbClr val="000099"/>
                </a:solidFill>
                <a:latin typeface="Courier New" panose="02070309020205020404" pitchFamily="49" charset="0"/>
                <a:cs typeface="Courier New" panose="02070309020205020404" pitchFamily="49" charset="0"/>
              </a:rPr>
              <a:t>Rs</a:t>
            </a:r>
            <a:r>
              <a:rPr lang="en-US" altLang="zh-CN" sz="2400" b="1" dirty="0">
                <a:solidFill>
                  <a:srgbClr val="000099"/>
                </a:solidFill>
                <a:latin typeface="Courier New" panose="02070309020205020404" pitchFamily="49" charset="0"/>
                <a:cs typeface="Courier New" panose="02070309020205020404" pitchFamily="49" charset="0"/>
              </a:rPr>
              <a:t> == </a:t>
            </a:r>
            <a:r>
              <a:rPr lang="en-US" altLang="zh-CN" sz="2400" b="1" dirty="0" err="1">
                <a:solidFill>
                  <a:srgbClr val="000099"/>
                </a:solidFill>
                <a:latin typeface="Courier New" panose="02070309020205020404" pitchFamily="49" charset="0"/>
                <a:cs typeface="Courier New" panose="02070309020205020404" pitchFamily="49" charset="0"/>
              </a:rPr>
              <a:t>Rt</a:t>
            </a:r>
            <a:r>
              <a:rPr lang="en-US" altLang="zh-CN" sz="2400" dirty="0"/>
              <a:t>)</a:t>
            </a:r>
          </a:p>
          <a:p>
            <a:pPr marL="349250" indent="-349250" eaLnBrk="1" hangingPunct="1">
              <a:buFont typeface="Wingdings" panose="05000000000000000000" pitchFamily="2" charset="2"/>
              <a:buNone/>
              <a:tabLst>
                <a:tab pos="1828800" algn="l"/>
                <a:tab pos="3657600" algn="l"/>
              </a:tabLst>
            </a:pPr>
            <a:r>
              <a:rPr lang="en-US" altLang="zh-CN" sz="2400" dirty="0">
                <a:latin typeface="Courier New" panose="02070309020205020404" pitchFamily="49" charset="0"/>
              </a:rPr>
              <a:t>	</a:t>
            </a:r>
            <a:r>
              <a:rPr lang="en-US" altLang="zh-CN" sz="2400" b="1" dirty="0" err="1">
                <a:solidFill>
                  <a:srgbClr val="000099"/>
                </a:solidFill>
                <a:latin typeface="Courier New" panose="02070309020205020404" pitchFamily="49" charset="0"/>
              </a:rPr>
              <a:t>bne</a:t>
            </a:r>
            <a:r>
              <a:rPr lang="en-US" altLang="zh-CN" sz="2400" b="1" dirty="0">
                <a:solidFill>
                  <a:srgbClr val="000099"/>
                </a:solidFill>
                <a:latin typeface="Courier New" panose="02070309020205020404" pitchFamily="49" charset="0"/>
              </a:rPr>
              <a:t> </a:t>
            </a:r>
            <a:r>
              <a:rPr lang="en-US" altLang="zh-CN" sz="2400" b="1" dirty="0" err="1">
                <a:solidFill>
                  <a:srgbClr val="000099"/>
                </a:solidFill>
                <a:latin typeface="Courier New" panose="02070309020205020404" pitchFamily="49" charset="0"/>
              </a:rPr>
              <a:t>Rs,Rt,label</a:t>
            </a:r>
            <a:r>
              <a:rPr lang="en-US" altLang="zh-CN" sz="2400" dirty="0">
                <a:latin typeface="Courier New" panose="02070309020205020404" pitchFamily="49" charset="0"/>
              </a:rPr>
              <a:t>	</a:t>
            </a:r>
            <a:r>
              <a:rPr lang="en-US" altLang="zh-CN" sz="2400" dirty="0"/>
              <a:t>branch to </a:t>
            </a:r>
            <a:r>
              <a:rPr lang="en-US" altLang="zh-CN" sz="2400" b="1" dirty="0">
                <a:solidFill>
                  <a:srgbClr val="000099"/>
                </a:solidFill>
                <a:latin typeface="Courier New" panose="02070309020205020404" pitchFamily="49" charset="0"/>
              </a:rPr>
              <a:t>label</a:t>
            </a:r>
            <a:r>
              <a:rPr lang="en-US" altLang="zh-CN" sz="2400" dirty="0"/>
              <a:t> if (</a:t>
            </a:r>
            <a:r>
              <a:rPr lang="en-US" altLang="zh-CN" sz="2400" b="1" dirty="0" err="1">
                <a:solidFill>
                  <a:srgbClr val="000099"/>
                </a:solidFill>
                <a:latin typeface="Courier New" panose="02070309020205020404" pitchFamily="49" charset="0"/>
              </a:rPr>
              <a:t>Rs</a:t>
            </a:r>
            <a:r>
              <a:rPr lang="en-US" altLang="zh-CN" sz="2400" b="1" dirty="0">
                <a:solidFill>
                  <a:srgbClr val="000099"/>
                </a:solidFill>
                <a:latin typeface="Courier New" panose="02070309020205020404" pitchFamily="49" charset="0"/>
              </a:rPr>
              <a:t> != </a:t>
            </a:r>
            <a:r>
              <a:rPr lang="en-US" altLang="zh-CN" sz="2400" b="1" dirty="0" err="1">
                <a:solidFill>
                  <a:srgbClr val="000099"/>
                </a:solidFill>
                <a:latin typeface="Courier New" panose="02070309020205020404" pitchFamily="49" charset="0"/>
              </a:rPr>
              <a:t>Rt</a:t>
            </a:r>
            <a:r>
              <a:rPr lang="en-US" altLang="zh-CN" sz="2400" dirty="0"/>
              <a:t>)</a:t>
            </a:r>
          </a:p>
        </p:txBody>
      </p:sp>
      <p:sp>
        <p:nvSpPr>
          <p:cNvPr id="3" name="Slide Number Placeholder 2"/>
          <p:cNvSpPr>
            <a:spLocks noGrp="1"/>
          </p:cNvSpPr>
          <p:nvPr>
            <p:ph type="sldNum" sz="quarter" idx="12"/>
          </p:nvPr>
        </p:nvSpPr>
        <p:spPr/>
        <p:txBody>
          <a:bodyPr/>
          <a:lstStyle/>
          <a:p>
            <a:pPr>
              <a:defRPr/>
            </a:pPr>
            <a:fld id="{9C4EFC9C-0CD1-48B5-AC40-5A4DCABDD5DC}" type="slidenum">
              <a:rPr lang="zh-CN" altLang="en-US" smtClean="0"/>
              <a:pPr>
                <a:defRPr/>
              </a:pPr>
              <a:t>45</a:t>
            </a:fld>
            <a:endParaRPr lang="en-US" altLang="en-US"/>
          </a:p>
        </p:txBody>
      </p:sp>
    </p:spTree>
    <p:custDataLst>
      <p:tags r:id="rId1"/>
    </p:custDataLst>
    <p:extLst>
      <p:ext uri="{BB962C8B-B14F-4D97-AF65-F5344CB8AC3E}">
        <p14:creationId xmlns:p14="http://schemas.microsoft.com/office/powerpoint/2010/main" val="14856182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9" name="Picture 7" descr="f04-09-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268413"/>
            <a:ext cx="6556375" cy="4772025"/>
          </a:xfrm>
          <a:prstGeom prst="rect">
            <a:avLst/>
          </a:prstGeom>
          <a:noFill/>
          <a:extLst>
            <a:ext uri="{909E8E84-426E-40DD-AFC4-6F175D3DCCD1}">
              <a14:hiddenFill xmlns:a14="http://schemas.microsoft.com/office/drawing/2010/main">
                <a:solidFill>
                  <a:srgbClr val="FFFFFF"/>
                </a:solidFill>
              </a14:hiddenFill>
            </a:ext>
          </a:extLst>
        </p:spPr>
      </p:pic>
      <p:sp>
        <p:nvSpPr>
          <p:cNvPr id="289794" name="Rectangle 2"/>
          <p:cNvSpPr>
            <a:spLocks noGrp="1" noChangeArrowheads="1"/>
          </p:cNvSpPr>
          <p:nvPr>
            <p:ph type="title"/>
          </p:nvPr>
        </p:nvSpPr>
        <p:spPr>
          <a:xfrm>
            <a:off x="457308" y="34426"/>
            <a:ext cx="8229600" cy="1143000"/>
          </a:xfrm>
        </p:spPr>
        <p:txBody>
          <a:bodyPr/>
          <a:lstStyle/>
          <a:p>
            <a:r>
              <a:rPr lang="en-US" altLang="zh-CN" dirty="0"/>
              <a:t>Branch Instructions</a:t>
            </a:r>
            <a:endParaRPr lang="en-AU" altLang="zh-CN" dirty="0">
              <a:ea typeface="宋体" panose="02010600030101010101" pitchFamily="2" charset="-122"/>
            </a:endParaRPr>
          </a:p>
        </p:txBody>
      </p:sp>
      <p:sp>
        <p:nvSpPr>
          <p:cNvPr id="289796" name="AutoShape 4"/>
          <p:cNvSpPr>
            <a:spLocks/>
          </p:cNvSpPr>
          <p:nvPr/>
        </p:nvSpPr>
        <p:spPr bwMode="auto">
          <a:xfrm>
            <a:off x="990694" y="1557338"/>
            <a:ext cx="1523960" cy="865187"/>
          </a:xfrm>
          <a:prstGeom prst="borderCallout1">
            <a:avLst>
              <a:gd name="adj1" fmla="val 13213"/>
              <a:gd name="adj2" fmla="val 107060"/>
              <a:gd name="adj3" fmla="val 66241"/>
              <a:gd name="adj4" fmla="val 35529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Just</a:t>
            </a:r>
            <a:br>
              <a:rPr lang="en-US" altLang="zh-CN"/>
            </a:br>
            <a:r>
              <a:rPr lang="en-US" altLang="zh-CN"/>
              <a:t>re-routes wires</a:t>
            </a:r>
            <a:endParaRPr lang="en-AU" altLang="zh-CN">
              <a:ea typeface="宋体" panose="02010600030101010101" pitchFamily="2" charset="-122"/>
            </a:endParaRPr>
          </a:p>
        </p:txBody>
      </p:sp>
      <p:sp>
        <p:nvSpPr>
          <p:cNvPr id="289797" name="AutoShape 5"/>
          <p:cNvSpPr>
            <a:spLocks/>
          </p:cNvSpPr>
          <p:nvPr/>
        </p:nvSpPr>
        <p:spPr bwMode="auto">
          <a:xfrm>
            <a:off x="5364163" y="5661025"/>
            <a:ext cx="1722371" cy="647700"/>
          </a:xfrm>
          <a:prstGeom prst="borderCallout1">
            <a:avLst>
              <a:gd name="adj1" fmla="val 17648"/>
              <a:gd name="adj2" fmla="val -5569"/>
              <a:gd name="adj3" fmla="val 8579"/>
              <a:gd name="adj4" fmla="val -59630"/>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Sign-bit wire replicated</a:t>
            </a:r>
            <a:endParaRPr lang="en-AU" altLang="zh-CN"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B954D4F5-FEF3-4342-8FEC-174F6878CD9A}" type="slidenum">
              <a:rPr lang="zh-CN" altLang="en-US" smtClean="0"/>
              <a:pPr>
                <a:defRPr/>
              </a:pPr>
              <a:t>46</a:t>
            </a:fld>
            <a:endParaRPr lang="en-US" altLang="en-US"/>
          </a:p>
        </p:txBody>
      </p:sp>
    </p:spTree>
    <p:custDataLst>
      <p:tags r:id="rId1"/>
    </p:custDataLst>
    <p:extLst>
      <p:ext uri="{BB962C8B-B14F-4D97-AF65-F5344CB8AC3E}">
        <p14:creationId xmlns:p14="http://schemas.microsoft.com/office/powerpoint/2010/main" val="15330548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AU" altLang="zh-CN" sz="4000" dirty="0">
                <a:ea typeface="宋体" panose="02010600030101010101" pitchFamily="2" charset="-122"/>
              </a:rPr>
              <a:t>Implementing Jumps</a:t>
            </a:r>
          </a:p>
        </p:txBody>
      </p:sp>
      <p:sp>
        <p:nvSpPr>
          <p:cNvPr id="318467" name="Rectangle 3"/>
          <p:cNvSpPr>
            <a:spLocks noGrp="1" noChangeArrowheads="1"/>
          </p:cNvSpPr>
          <p:nvPr>
            <p:ph type="body" idx="1"/>
          </p:nvPr>
        </p:nvSpPr>
        <p:spPr>
          <a:xfrm>
            <a:off x="457201" y="2349500"/>
            <a:ext cx="8497888" cy="3887788"/>
          </a:xfrm>
        </p:spPr>
        <p:txBody>
          <a:bodyPr/>
          <a:lstStyle/>
          <a:p>
            <a:r>
              <a:rPr lang="en-AU" altLang="zh-CN" dirty="0">
                <a:ea typeface="宋体" panose="02010600030101010101" pitchFamily="2" charset="-122"/>
              </a:rPr>
              <a:t>Jump uses word address</a:t>
            </a:r>
          </a:p>
          <a:p>
            <a:r>
              <a:rPr lang="en-AU" altLang="zh-CN" dirty="0">
                <a:ea typeface="宋体" panose="02010600030101010101" pitchFamily="2" charset="-122"/>
              </a:rPr>
              <a:t>Update PC with concatenation of</a:t>
            </a:r>
          </a:p>
          <a:p>
            <a:pPr lvl="1"/>
            <a:r>
              <a:rPr lang="en-AU" altLang="zh-CN" dirty="0">
                <a:ea typeface="宋体" panose="02010600030101010101" pitchFamily="2" charset="-122"/>
              </a:rPr>
              <a:t>Top 4 bits of old PC</a:t>
            </a:r>
          </a:p>
          <a:p>
            <a:pPr lvl="1"/>
            <a:r>
              <a:rPr lang="en-AU" altLang="zh-CN" dirty="0">
                <a:ea typeface="宋体" panose="02010600030101010101" pitchFamily="2" charset="-122"/>
              </a:rPr>
              <a:t>26-bit jump address</a:t>
            </a:r>
          </a:p>
          <a:p>
            <a:pPr lvl="1"/>
            <a:r>
              <a:rPr lang="en-AU" altLang="zh-CN" dirty="0">
                <a:ea typeface="宋体" panose="02010600030101010101" pitchFamily="2" charset="-122"/>
              </a:rPr>
              <a:t>00</a:t>
            </a:r>
          </a:p>
          <a:p>
            <a:r>
              <a:rPr lang="en-AU" altLang="zh-CN" dirty="0">
                <a:ea typeface="宋体" panose="02010600030101010101" pitchFamily="2" charset="-122"/>
              </a:rPr>
              <a:t>Need an extra control signal decoded from opcode</a:t>
            </a:r>
          </a:p>
        </p:txBody>
      </p:sp>
      <p:grpSp>
        <p:nvGrpSpPr>
          <p:cNvPr id="318478" name="Group 14"/>
          <p:cNvGrpSpPr>
            <a:grpSpLocks/>
          </p:cNvGrpSpPr>
          <p:nvPr/>
        </p:nvGrpSpPr>
        <p:grpSpPr bwMode="auto">
          <a:xfrm>
            <a:off x="1835150" y="1412875"/>
            <a:ext cx="6913563" cy="773113"/>
            <a:chOff x="1156" y="890"/>
            <a:chExt cx="4355" cy="487"/>
          </a:xfrm>
        </p:grpSpPr>
        <p:sp>
          <p:nvSpPr>
            <p:cNvPr id="318469" name="Text Box 5"/>
            <p:cNvSpPr txBox="1">
              <a:spLocks noChangeArrowheads="1"/>
            </p:cNvSpPr>
            <p:nvPr/>
          </p:nvSpPr>
          <p:spPr bwMode="auto">
            <a:xfrm>
              <a:off x="1156" y="890"/>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2</a:t>
              </a:r>
              <a:endParaRPr lang="en-AU" altLang="zh-CN" sz="2000">
                <a:ea typeface="宋体" panose="02010600030101010101" pitchFamily="2" charset="-122"/>
              </a:endParaRPr>
            </a:p>
          </p:txBody>
        </p:sp>
        <p:sp>
          <p:nvSpPr>
            <p:cNvPr id="318472" name="Text Box 8"/>
            <p:cNvSpPr txBox="1">
              <a:spLocks noChangeArrowheads="1"/>
            </p:cNvSpPr>
            <p:nvPr/>
          </p:nvSpPr>
          <p:spPr bwMode="auto">
            <a:xfrm>
              <a:off x="1973" y="890"/>
              <a:ext cx="353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address</a:t>
              </a:r>
              <a:endParaRPr lang="en-AU" altLang="zh-CN" sz="2000">
                <a:ea typeface="宋体" panose="02010600030101010101" pitchFamily="2" charset="-122"/>
              </a:endParaRPr>
            </a:p>
          </p:txBody>
        </p:sp>
        <p:sp>
          <p:nvSpPr>
            <p:cNvPr id="318473" name="Text Box 9"/>
            <p:cNvSpPr txBox="1">
              <a:spLocks noChangeArrowheads="1"/>
            </p:cNvSpPr>
            <p:nvPr/>
          </p:nvSpPr>
          <p:spPr bwMode="auto">
            <a:xfrm>
              <a:off x="1332" y="1165"/>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31:26</a:t>
              </a:r>
              <a:endParaRPr lang="en-AU" altLang="zh-CN">
                <a:ea typeface="宋体" panose="02010600030101010101" pitchFamily="2" charset="-122"/>
              </a:endParaRPr>
            </a:p>
          </p:txBody>
        </p:sp>
        <p:sp>
          <p:nvSpPr>
            <p:cNvPr id="318476" name="Text Box 12"/>
            <p:cNvSpPr txBox="1">
              <a:spLocks noChangeArrowheads="1"/>
            </p:cNvSpPr>
            <p:nvPr/>
          </p:nvSpPr>
          <p:spPr bwMode="auto">
            <a:xfrm>
              <a:off x="3560" y="1165"/>
              <a:ext cx="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25:0</a:t>
              </a:r>
              <a:endParaRPr lang="en-AU" altLang="zh-CN">
                <a:ea typeface="宋体" panose="02010600030101010101" pitchFamily="2" charset="-122"/>
              </a:endParaRPr>
            </a:p>
          </p:txBody>
        </p:sp>
      </p:grpSp>
      <p:sp>
        <p:nvSpPr>
          <p:cNvPr id="318477" name="Text Box 13"/>
          <p:cNvSpPr txBox="1">
            <a:spLocks noChangeArrowheads="1"/>
          </p:cNvSpPr>
          <p:nvPr/>
        </p:nvSpPr>
        <p:spPr bwMode="auto">
          <a:xfrm>
            <a:off x="811213" y="1489075"/>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Jump</a:t>
            </a:r>
            <a:endParaRPr lang="en-AU" altLang="zh-CN" sz="1800">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47</a:t>
            </a:fld>
            <a:endParaRPr lang="en-US" altLang="en-US"/>
          </a:p>
        </p:txBody>
      </p:sp>
    </p:spTree>
    <p:custDataLst>
      <p:tags r:id="rId1"/>
    </p:custDataLst>
    <p:extLst>
      <p:ext uri="{BB962C8B-B14F-4D97-AF65-F5344CB8AC3E}">
        <p14:creationId xmlns:p14="http://schemas.microsoft.com/office/powerpoint/2010/main" val="1708952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Line 36"/>
          <p:cNvSpPr>
            <a:spLocks noChangeShapeType="1"/>
          </p:cNvSpPr>
          <p:nvPr/>
        </p:nvSpPr>
        <p:spPr bwMode="auto">
          <a:xfrm>
            <a:off x="3024310" y="4035063"/>
            <a:ext cx="0" cy="630714"/>
          </a:xfrm>
          <a:prstGeom prst="line">
            <a:avLst/>
          </a:prstGeom>
          <a:noFill/>
          <a:ln w="1905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62" name="Rectangle 76"/>
          <p:cNvSpPr>
            <a:spLocks noChangeArrowheads="1"/>
          </p:cNvSpPr>
          <p:nvPr/>
        </p:nvSpPr>
        <p:spPr bwMode="auto">
          <a:xfrm>
            <a:off x="2913076" y="4665777"/>
            <a:ext cx="211823" cy="16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a:solidFill>
                  <a:srgbClr val="FF0000"/>
                </a:solidFill>
              </a:rPr>
              <a:t>Op</a:t>
            </a:r>
          </a:p>
        </p:txBody>
      </p:sp>
      <p:sp>
        <p:nvSpPr>
          <p:cNvPr id="230" name="Freeform 229"/>
          <p:cNvSpPr/>
          <p:nvPr/>
        </p:nvSpPr>
        <p:spPr bwMode="auto">
          <a:xfrm>
            <a:off x="803576" y="4164331"/>
            <a:ext cx="6038850" cy="367811"/>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 name="Freeform 10"/>
          <p:cNvSpPr/>
          <p:nvPr/>
        </p:nvSpPr>
        <p:spPr bwMode="auto">
          <a:xfrm>
            <a:off x="4992988" y="3910993"/>
            <a:ext cx="1665288" cy="272387"/>
          </a:xfrm>
          <a:custGeom>
            <a:avLst/>
            <a:gdLst>
              <a:gd name="connsiteX0" fmla="*/ 0 w 1664948"/>
              <a:gd name="connsiteY0" fmla="*/ 0 h 322418"/>
              <a:gd name="connsiteX1" fmla="*/ 0 w 1664948"/>
              <a:gd name="connsiteY1" fmla="*/ 322418 h 322418"/>
              <a:gd name="connsiteX2" fmla="*/ 1442955 w 1664948"/>
              <a:gd name="connsiteY2" fmla="*/ 322418 h 322418"/>
              <a:gd name="connsiteX3" fmla="*/ 1442955 w 1664948"/>
              <a:gd name="connsiteY3" fmla="*/ 121567 h 322418"/>
              <a:gd name="connsiteX4" fmla="*/ 1664948 w 1664948"/>
              <a:gd name="connsiteY4" fmla="*/ 121567 h 32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48" h="322418">
                <a:moveTo>
                  <a:pt x="0" y="0"/>
                </a:moveTo>
                <a:lnTo>
                  <a:pt x="0" y="322418"/>
                </a:lnTo>
                <a:lnTo>
                  <a:pt x="1442955" y="322418"/>
                </a:lnTo>
                <a:lnTo>
                  <a:pt x="1442955" y="121567"/>
                </a:lnTo>
                <a:lnTo>
                  <a:pt x="1664948" y="121567"/>
                </a:lnTo>
              </a:path>
            </a:pathLst>
          </a:custGeom>
          <a:noFill/>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Freeform 11"/>
          <p:cNvSpPr/>
          <p:nvPr/>
        </p:nvSpPr>
        <p:spPr bwMode="auto">
          <a:xfrm>
            <a:off x="4389738" y="3664397"/>
            <a:ext cx="4219575" cy="676632"/>
          </a:xfrm>
          <a:custGeom>
            <a:avLst/>
            <a:gdLst>
              <a:gd name="connsiteX0" fmla="*/ 3955774 w 4218167"/>
              <a:gd name="connsiteY0" fmla="*/ 0 h 838863"/>
              <a:gd name="connsiteX1" fmla="*/ 4218167 w 4218167"/>
              <a:gd name="connsiteY1" fmla="*/ 0 h 838863"/>
              <a:gd name="connsiteX2" fmla="*/ 4218167 w 4218167"/>
              <a:gd name="connsiteY2" fmla="*/ 838863 h 838863"/>
              <a:gd name="connsiteX3" fmla="*/ 0 w 4218167"/>
              <a:gd name="connsiteY3" fmla="*/ 838863 h 838863"/>
              <a:gd name="connsiteX4" fmla="*/ 0 w 4218167"/>
              <a:gd name="connsiteY4" fmla="*/ 648032 h 838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8167" h="838863">
                <a:moveTo>
                  <a:pt x="3955774" y="0"/>
                </a:moveTo>
                <a:lnTo>
                  <a:pt x="4218167" y="0"/>
                </a:lnTo>
                <a:lnTo>
                  <a:pt x="4218167" y="838863"/>
                </a:lnTo>
                <a:lnTo>
                  <a:pt x="0" y="838863"/>
                </a:lnTo>
                <a:lnTo>
                  <a:pt x="0" y="648032"/>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7" name="Rectangle 77"/>
          <p:cNvSpPr>
            <a:spLocks noChangeArrowheads="1"/>
          </p:cNvSpPr>
          <p:nvPr/>
        </p:nvSpPr>
        <p:spPr bwMode="auto">
          <a:xfrm>
            <a:off x="1266304" y="1382803"/>
            <a:ext cx="1392885" cy="18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dirty="0"/>
              <a:t>Branch Target Address</a:t>
            </a:r>
          </a:p>
        </p:txBody>
      </p:sp>
      <p:grpSp>
        <p:nvGrpSpPr>
          <p:cNvPr id="19473" name="Group 854120"/>
          <p:cNvGrpSpPr>
            <a:grpSpLocks/>
          </p:cNvGrpSpPr>
          <p:nvPr/>
        </p:nvGrpSpPr>
        <p:grpSpPr bwMode="auto">
          <a:xfrm>
            <a:off x="5612759" y="3848192"/>
            <a:ext cx="422283" cy="1095575"/>
            <a:chOff x="5742451" y="3335223"/>
            <a:chExt cx="421670" cy="1186949"/>
          </a:xfrm>
        </p:grpSpPr>
        <p:sp>
          <p:nvSpPr>
            <p:cNvPr id="19594" name="Line 25"/>
            <p:cNvSpPr>
              <a:spLocks noChangeShapeType="1"/>
            </p:cNvSpPr>
            <p:nvPr/>
          </p:nvSpPr>
          <p:spPr bwMode="auto">
            <a:xfrm flipV="1">
              <a:off x="5929278" y="3335223"/>
              <a:ext cx="0" cy="84931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595" name="Rectangle 26"/>
            <p:cNvSpPr>
              <a:spLocks noChangeArrowheads="1"/>
            </p:cNvSpPr>
            <p:nvPr/>
          </p:nvSpPr>
          <p:spPr bwMode="auto">
            <a:xfrm>
              <a:off x="5742451" y="4257036"/>
              <a:ext cx="421670" cy="26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a:solidFill>
                    <a:srgbClr val="FF0000"/>
                  </a:solidFill>
                </a:rPr>
                <a:t>ALU</a:t>
              </a:r>
            </a:p>
            <a:p>
              <a:pPr algn="ctr" eaLnBrk="0" hangingPunct="0"/>
              <a:r>
                <a:rPr lang="en-US" sz="923" dirty="0">
                  <a:solidFill>
                    <a:srgbClr val="FF0000"/>
                  </a:solidFill>
                </a:rPr>
                <a:t>Op</a:t>
              </a:r>
            </a:p>
          </p:txBody>
        </p:sp>
      </p:grpSp>
      <p:grpSp>
        <p:nvGrpSpPr>
          <p:cNvPr id="19474" name="Group 854118"/>
          <p:cNvGrpSpPr>
            <a:grpSpLocks/>
          </p:cNvGrpSpPr>
          <p:nvPr/>
        </p:nvGrpSpPr>
        <p:grpSpPr bwMode="auto">
          <a:xfrm>
            <a:off x="3920606" y="4191108"/>
            <a:ext cx="323860" cy="757206"/>
            <a:chOff x="3860850" y="3659188"/>
            <a:chExt cx="323741" cy="820281"/>
          </a:xfrm>
        </p:grpSpPr>
        <p:sp>
          <p:nvSpPr>
            <p:cNvPr id="19592" name="Line 36"/>
            <p:cNvSpPr>
              <a:spLocks noChangeShapeType="1"/>
            </p:cNvSpPr>
            <p:nvPr/>
          </p:nvSpPr>
          <p:spPr bwMode="auto">
            <a:xfrm flipV="1">
              <a:off x="4024918" y="3659188"/>
              <a:ext cx="0" cy="4777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3" name="Rectangle 37"/>
            <p:cNvSpPr>
              <a:spLocks noChangeArrowheads="1"/>
            </p:cNvSpPr>
            <p:nvPr/>
          </p:nvSpPr>
          <p:spPr bwMode="auto">
            <a:xfrm>
              <a:off x="3860850" y="4214356"/>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err="1">
                  <a:solidFill>
                    <a:srgbClr val="FF0000"/>
                  </a:solidFill>
                </a:rPr>
                <a:t>RegWr</a:t>
              </a:r>
              <a:endParaRPr lang="en-US" sz="923" dirty="0">
                <a:solidFill>
                  <a:srgbClr val="FF0000"/>
                </a:solidFill>
              </a:endParaRPr>
            </a:p>
          </p:txBody>
        </p:sp>
      </p:grpSp>
      <p:grpSp>
        <p:nvGrpSpPr>
          <p:cNvPr id="19475" name="Group 8"/>
          <p:cNvGrpSpPr>
            <a:grpSpLocks/>
          </p:cNvGrpSpPr>
          <p:nvPr/>
        </p:nvGrpSpPr>
        <p:grpSpPr bwMode="auto">
          <a:xfrm>
            <a:off x="5565309" y="2990909"/>
            <a:ext cx="422289" cy="959860"/>
            <a:chOff x="5652144" y="4157097"/>
            <a:chExt cx="421848" cy="1039533"/>
          </a:xfrm>
        </p:grpSpPr>
        <p:sp>
          <p:nvSpPr>
            <p:cNvPr id="19590" name="Freeform 23"/>
            <p:cNvSpPr>
              <a:spLocks/>
            </p:cNvSpPr>
            <p:nvPr/>
          </p:nvSpPr>
          <p:spPr bwMode="auto">
            <a:xfrm rot="-5400000">
              <a:off x="5343301" y="4465940"/>
              <a:ext cx="1039533" cy="421848"/>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9591" name="Rectangle 24"/>
            <p:cNvSpPr>
              <a:spLocks noChangeArrowheads="1"/>
            </p:cNvSpPr>
            <p:nvPr/>
          </p:nvSpPr>
          <p:spPr bwMode="auto">
            <a:xfrm>
              <a:off x="5715860" y="4307976"/>
              <a:ext cx="351540" cy="7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p>
              <a:pPr algn="ctr" eaLnBrk="0" hangingPunct="0">
                <a:lnSpc>
                  <a:spcPct val="80000"/>
                </a:lnSpc>
              </a:pPr>
              <a:r>
                <a:rPr lang="en-US" sz="1292"/>
                <a:t>A</a:t>
              </a:r>
            </a:p>
            <a:p>
              <a:pPr algn="ctr" eaLnBrk="0" hangingPunct="0">
                <a:lnSpc>
                  <a:spcPct val="80000"/>
                </a:lnSpc>
              </a:pPr>
              <a:r>
                <a:rPr lang="en-US" sz="1292"/>
                <a:t>L</a:t>
              </a:r>
            </a:p>
            <a:p>
              <a:pPr algn="ctr" eaLnBrk="0" hangingPunct="0">
                <a:lnSpc>
                  <a:spcPct val="80000"/>
                </a:lnSpc>
              </a:pPr>
              <a:r>
                <a:rPr lang="en-US" sz="1292"/>
                <a:t>U</a:t>
              </a:r>
            </a:p>
          </p:txBody>
        </p:sp>
      </p:grpSp>
      <p:sp>
        <p:nvSpPr>
          <p:cNvPr id="19476" name="Line 30"/>
          <p:cNvSpPr>
            <a:spLocks noChangeShapeType="1"/>
          </p:cNvSpPr>
          <p:nvPr/>
        </p:nvSpPr>
        <p:spPr bwMode="auto">
          <a:xfrm>
            <a:off x="5368453" y="3810087"/>
            <a:ext cx="184156"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77" name="Line 39"/>
          <p:cNvSpPr>
            <a:spLocks noChangeShapeType="1"/>
          </p:cNvSpPr>
          <p:nvPr/>
        </p:nvSpPr>
        <p:spPr bwMode="auto">
          <a:xfrm>
            <a:off x="3026818" y="3253222"/>
            <a:ext cx="59056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40"/>
          <p:cNvSpPr>
            <a:spLocks noChangeShapeType="1"/>
          </p:cNvSpPr>
          <p:nvPr/>
        </p:nvSpPr>
        <p:spPr bwMode="auto">
          <a:xfrm flipV="1">
            <a:off x="3050630" y="3667939"/>
            <a:ext cx="56358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Line 41"/>
          <p:cNvSpPr>
            <a:spLocks noChangeShapeType="1"/>
          </p:cNvSpPr>
          <p:nvPr/>
        </p:nvSpPr>
        <p:spPr bwMode="auto">
          <a:xfrm>
            <a:off x="3458632" y="4032833"/>
            <a:ext cx="158755" cy="146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0" name="Line 49"/>
          <p:cNvSpPr>
            <a:spLocks noChangeShapeType="1"/>
          </p:cNvSpPr>
          <p:nvPr/>
        </p:nvSpPr>
        <p:spPr bwMode="auto">
          <a:xfrm>
            <a:off x="1132869" y="3601996"/>
            <a:ext cx="441339"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481" name="Group 3"/>
          <p:cNvGrpSpPr>
            <a:grpSpLocks/>
          </p:cNvGrpSpPr>
          <p:nvPr/>
        </p:nvGrpSpPr>
        <p:grpSpPr bwMode="auto">
          <a:xfrm>
            <a:off x="1574208" y="3001168"/>
            <a:ext cx="927130" cy="1182605"/>
            <a:chOff x="1793625" y="4110295"/>
            <a:chExt cx="927187" cy="1280337"/>
          </a:xfrm>
        </p:grpSpPr>
        <p:sp>
          <p:nvSpPr>
            <p:cNvPr id="19586" name="Rectangle 47"/>
            <p:cNvSpPr>
              <a:spLocks noChangeArrowheads="1"/>
            </p:cNvSpPr>
            <p:nvPr/>
          </p:nvSpPr>
          <p:spPr bwMode="auto">
            <a:xfrm>
              <a:off x="1793626" y="4110295"/>
              <a:ext cx="927186" cy="1280337"/>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19587" name="Text Box 48"/>
            <p:cNvSpPr txBox="1">
              <a:spLocks noChangeArrowheads="1"/>
            </p:cNvSpPr>
            <p:nvPr/>
          </p:nvSpPr>
          <p:spPr bwMode="auto">
            <a:xfrm>
              <a:off x="1839033" y="4621150"/>
              <a:ext cx="632772" cy="27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923"/>
                <a:t>Address</a:t>
              </a:r>
            </a:p>
          </p:txBody>
        </p:sp>
        <p:sp>
          <p:nvSpPr>
            <p:cNvPr id="19588" name="Text Box 50"/>
            <p:cNvSpPr txBox="1">
              <a:spLocks noChangeArrowheads="1"/>
            </p:cNvSpPr>
            <p:nvPr/>
          </p:nvSpPr>
          <p:spPr bwMode="auto">
            <a:xfrm>
              <a:off x="2061500" y="4889622"/>
              <a:ext cx="621194" cy="22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sz="923"/>
                <a:t>Instruction</a:t>
              </a:r>
            </a:p>
          </p:txBody>
        </p:sp>
        <p:sp>
          <p:nvSpPr>
            <p:cNvPr id="19589" name="Text Box 51"/>
            <p:cNvSpPr txBox="1">
              <a:spLocks noChangeArrowheads="1"/>
            </p:cNvSpPr>
            <p:nvPr/>
          </p:nvSpPr>
          <p:spPr bwMode="auto">
            <a:xfrm>
              <a:off x="1793625" y="4110295"/>
              <a:ext cx="927187" cy="50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108" b="1" dirty="0"/>
                <a:t>Instruction</a:t>
              </a:r>
            </a:p>
            <a:p>
              <a:pPr algn="ctr"/>
              <a:r>
                <a:rPr lang="en-US" sz="1108" b="1" dirty="0"/>
                <a:t>Memory</a:t>
              </a:r>
            </a:p>
          </p:txBody>
        </p:sp>
      </p:grpSp>
      <p:sp>
        <p:nvSpPr>
          <p:cNvPr id="19482" name="Line 52"/>
          <p:cNvSpPr>
            <a:spLocks noChangeShapeType="1"/>
          </p:cNvSpPr>
          <p:nvPr/>
        </p:nvSpPr>
        <p:spPr bwMode="auto">
          <a:xfrm>
            <a:off x="2501336" y="3827672"/>
            <a:ext cx="525480" cy="0"/>
          </a:xfrm>
          <a:prstGeom prst="line">
            <a:avLst/>
          </a:prstGeom>
          <a:noFill/>
          <a:ln w="50800">
            <a:solidFill>
              <a:schemeClr val="tx1"/>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483" name="Line 61"/>
          <p:cNvSpPr>
            <a:spLocks noChangeShapeType="1"/>
          </p:cNvSpPr>
          <p:nvPr/>
        </p:nvSpPr>
        <p:spPr bwMode="auto">
          <a:xfrm flipV="1">
            <a:off x="1291622" y="2835237"/>
            <a:ext cx="0" cy="760899"/>
          </a:xfrm>
          <a:prstGeom prst="line">
            <a:avLst/>
          </a:prstGeom>
          <a:noFill/>
          <a:ln w="50800">
            <a:solidFill>
              <a:schemeClr val="tx1"/>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84" name="Rectangle 67"/>
          <p:cNvSpPr>
            <a:spLocks noChangeArrowheads="1"/>
          </p:cNvSpPr>
          <p:nvPr/>
        </p:nvSpPr>
        <p:spPr bwMode="auto">
          <a:xfrm>
            <a:off x="3195096" y="3084697"/>
            <a:ext cx="168280" cy="1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Rs</a:t>
            </a:r>
          </a:p>
        </p:txBody>
      </p:sp>
      <p:sp>
        <p:nvSpPr>
          <p:cNvPr id="19485" name="Rectangle 70"/>
          <p:cNvSpPr>
            <a:spLocks noChangeArrowheads="1"/>
          </p:cNvSpPr>
          <p:nvPr/>
        </p:nvSpPr>
        <p:spPr bwMode="auto">
          <a:xfrm>
            <a:off x="3072854" y="3898012"/>
            <a:ext cx="168280" cy="1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Rd</a:t>
            </a:r>
          </a:p>
        </p:txBody>
      </p:sp>
      <p:grpSp>
        <p:nvGrpSpPr>
          <p:cNvPr id="19486" name="Group 12"/>
          <p:cNvGrpSpPr>
            <a:grpSpLocks/>
          </p:cNvGrpSpPr>
          <p:nvPr/>
        </p:nvGrpSpPr>
        <p:grpSpPr bwMode="auto">
          <a:xfrm>
            <a:off x="3586465" y="2475694"/>
            <a:ext cx="262965" cy="299828"/>
            <a:chOff x="1173430" y="2082165"/>
            <a:chExt cx="342981" cy="295097"/>
          </a:xfrm>
        </p:grpSpPr>
        <p:sp>
          <p:nvSpPr>
            <p:cNvPr id="19584" name="Oval 72"/>
            <p:cNvSpPr>
              <a:spLocks noChangeArrowheads="1"/>
            </p:cNvSpPr>
            <p:nvPr/>
          </p:nvSpPr>
          <p:spPr bwMode="auto">
            <a:xfrm>
              <a:off x="1173430" y="2082165"/>
              <a:ext cx="342981" cy="274472"/>
            </a:xfrm>
            <a:prstGeom prst="ellipse">
              <a:avLst/>
            </a:prstGeom>
            <a:solidFill>
              <a:srgbClr val="FFFF99"/>
            </a:solidFill>
            <a:ln w="19050">
              <a:solidFill>
                <a:schemeClr val="tx1"/>
              </a:solidFill>
              <a:round/>
              <a:headEnd/>
              <a:tailEnd/>
            </a:ln>
          </p:spPr>
          <p:txBody>
            <a:bodyPr wrap="none" anchor="ctr"/>
            <a:lstStyle/>
            <a:p>
              <a:endParaRPr lang="en-US"/>
            </a:p>
          </p:txBody>
        </p:sp>
        <p:sp>
          <p:nvSpPr>
            <p:cNvPr id="19585" name="Rectangle 73"/>
            <p:cNvSpPr>
              <a:spLocks noChangeArrowheads="1"/>
            </p:cNvSpPr>
            <p:nvPr/>
          </p:nvSpPr>
          <p:spPr bwMode="auto">
            <a:xfrm>
              <a:off x="1173430" y="2101204"/>
              <a:ext cx="338161"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p>
              <a:pPr algn="ctr" eaLnBrk="0" hangingPunct="0">
                <a:lnSpc>
                  <a:spcPct val="80000"/>
                </a:lnSpc>
              </a:pPr>
              <a:r>
                <a:rPr lang="en-US" sz="1108" dirty="0"/>
                <a:t>E</a:t>
              </a:r>
            </a:p>
          </p:txBody>
        </p:sp>
      </p:grpSp>
      <p:sp>
        <p:nvSpPr>
          <p:cNvPr id="19487" name="Rectangle 78"/>
          <p:cNvSpPr>
            <a:spLocks noChangeArrowheads="1"/>
          </p:cNvSpPr>
          <p:nvPr/>
        </p:nvSpPr>
        <p:spPr bwMode="auto">
          <a:xfrm>
            <a:off x="3195096" y="3505276"/>
            <a:ext cx="168280" cy="1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Rt</a:t>
            </a:r>
          </a:p>
        </p:txBody>
      </p:sp>
      <p:sp>
        <p:nvSpPr>
          <p:cNvPr id="19488" name="Freeform 86"/>
          <p:cNvSpPr>
            <a:spLocks/>
          </p:cNvSpPr>
          <p:nvPr/>
        </p:nvSpPr>
        <p:spPr bwMode="auto">
          <a:xfrm>
            <a:off x="3161759" y="3667939"/>
            <a:ext cx="117479" cy="175852"/>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127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89" name="Freeform 98"/>
          <p:cNvSpPr>
            <a:spLocks/>
          </p:cNvSpPr>
          <p:nvPr/>
        </p:nvSpPr>
        <p:spPr bwMode="auto">
          <a:xfrm>
            <a:off x="3026818" y="3963957"/>
            <a:ext cx="252420" cy="80599"/>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90" name="Rectangle 77"/>
          <p:cNvSpPr>
            <a:spLocks noChangeArrowheads="1"/>
          </p:cNvSpPr>
          <p:nvPr/>
        </p:nvSpPr>
        <p:spPr bwMode="auto">
          <a:xfrm>
            <a:off x="1266301" y="1654716"/>
            <a:ext cx="2023926" cy="19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dirty="0"/>
              <a:t>Jump Target = PC[31:28] ‖ Imm26</a:t>
            </a:r>
          </a:p>
        </p:txBody>
      </p:sp>
      <p:sp>
        <p:nvSpPr>
          <p:cNvPr id="19491" name="Rectangle 111"/>
          <p:cNvSpPr>
            <a:spLocks noChangeArrowheads="1"/>
          </p:cNvSpPr>
          <p:nvPr/>
        </p:nvSpPr>
        <p:spPr bwMode="auto">
          <a:xfrm>
            <a:off x="6800426" y="2620155"/>
            <a:ext cx="631845" cy="16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a:t>ALU result</a:t>
            </a:r>
          </a:p>
        </p:txBody>
      </p:sp>
      <p:cxnSp>
        <p:nvCxnSpPr>
          <p:cNvPr id="231" name="Straight Connector 230"/>
          <p:cNvCxnSpPr/>
          <p:nvPr/>
        </p:nvCxnSpPr>
        <p:spPr bwMode="auto">
          <a:xfrm flipH="1">
            <a:off x="1055988" y="3951852"/>
            <a:ext cx="0" cy="577362"/>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19493" name="TextBox 129"/>
          <p:cNvSpPr txBox="1">
            <a:spLocks noChangeArrowheads="1"/>
          </p:cNvSpPr>
          <p:nvPr/>
        </p:nvSpPr>
        <p:spPr bwMode="auto">
          <a:xfrm>
            <a:off x="768653" y="4361404"/>
            <a:ext cx="279409" cy="17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8"/>
              <a:t>clk</a:t>
            </a:r>
          </a:p>
        </p:txBody>
      </p:sp>
      <p:grpSp>
        <p:nvGrpSpPr>
          <p:cNvPr id="19494" name="Group 10"/>
          <p:cNvGrpSpPr>
            <a:grpSpLocks/>
          </p:cNvGrpSpPr>
          <p:nvPr/>
        </p:nvGrpSpPr>
        <p:grpSpPr bwMode="auto">
          <a:xfrm>
            <a:off x="972527" y="3204864"/>
            <a:ext cx="169867" cy="770818"/>
            <a:chOff x="1192066" y="4329914"/>
            <a:chExt cx="169912" cy="836107"/>
          </a:xfrm>
        </p:grpSpPr>
        <p:sp>
          <p:nvSpPr>
            <p:cNvPr id="19581" name="Text Box 59"/>
            <p:cNvSpPr txBox="1">
              <a:spLocks noChangeArrowheads="1"/>
            </p:cNvSpPr>
            <p:nvPr/>
          </p:nvSpPr>
          <p:spPr bwMode="auto">
            <a:xfrm rot="-5400000">
              <a:off x="933536" y="4737579"/>
              <a:ext cx="686973"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8"/>
                <a:t>PC</a:t>
              </a:r>
            </a:p>
          </p:txBody>
        </p:sp>
        <p:sp>
          <p:nvSpPr>
            <p:cNvPr id="19582" name="Text Box 60"/>
            <p:cNvSpPr txBox="1">
              <a:spLocks noChangeArrowheads="1"/>
            </p:cNvSpPr>
            <p:nvPr/>
          </p:nvSpPr>
          <p:spPr bwMode="auto">
            <a:xfrm rot="-5400000">
              <a:off x="1203248" y="4318732"/>
              <a:ext cx="147548"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738"/>
                <a:t>00</a:t>
              </a:r>
            </a:p>
          </p:txBody>
        </p:sp>
        <p:sp>
          <p:nvSpPr>
            <p:cNvPr id="233" name="Isosceles Triangle 232"/>
            <p:cNvSpPr/>
            <p:nvPr/>
          </p:nvSpPr>
          <p:spPr bwMode="auto">
            <a:xfrm>
              <a:off x="1235854" y="5113150"/>
              <a:ext cx="87335" cy="4609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5" name="Group 9"/>
          <p:cNvGrpSpPr>
            <a:grpSpLocks/>
          </p:cNvGrpSpPr>
          <p:nvPr/>
        </p:nvGrpSpPr>
        <p:grpSpPr bwMode="auto">
          <a:xfrm>
            <a:off x="6665485" y="3005563"/>
            <a:ext cx="912841" cy="1179674"/>
            <a:chOff x="6720058" y="4195080"/>
            <a:chExt cx="912351" cy="1278750"/>
          </a:xfrm>
        </p:grpSpPr>
        <p:sp>
          <p:nvSpPr>
            <p:cNvPr id="19576" name="Text Box 8"/>
            <p:cNvSpPr txBox="1">
              <a:spLocks noChangeArrowheads="1"/>
            </p:cNvSpPr>
            <p:nvPr/>
          </p:nvSpPr>
          <p:spPr bwMode="auto">
            <a:xfrm>
              <a:off x="6720059" y="4195080"/>
              <a:ext cx="912350" cy="1278750"/>
            </a:xfrm>
            <a:prstGeom prst="rect">
              <a:avLst/>
            </a:prstGeom>
            <a:solidFill>
              <a:srgbClr val="CCCCFF"/>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8" b="1" dirty="0"/>
                <a:t>Data</a:t>
              </a:r>
            </a:p>
            <a:p>
              <a:pPr algn="ctr" eaLnBrk="1" hangingPunct="1"/>
              <a:r>
                <a:rPr lang="en-US" sz="1108" b="1" dirty="0"/>
                <a:t>Memory</a:t>
              </a:r>
            </a:p>
          </p:txBody>
        </p:sp>
        <p:sp>
          <p:nvSpPr>
            <p:cNvPr id="19577" name="Rectangle 9"/>
            <p:cNvSpPr>
              <a:spLocks noChangeArrowheads="1"/>
            </p:cNvSpPr>
            <p:nvPr/>
          </p:nvSpPr>
          <p:spPr bwMode="auto">
            <a:xfrm>
              <a:off x="6720058" y="4652003"/>
              <a:ext cx="583377"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 Address</a:t>
              </a:r>
            </a:p>
          </p:txBody>
        </p:sp>
        <p:sp>
          <p:nvSpPr>
            <p:cNvPr id="19578" name="Rectangle 10"/>
            <p:cNvSpPr>
              <a:spLocks noChangeArrowheads="1"/>
            </p:cNvSpPr>
            <p:nvPr/>
          </p:nvSpPr>
          <p:spPr bwMode="auto">
            <a:xfrm>
              <a:off x="6762565" y="5123618"/>
              <a:ext cx="422142"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eaLnBrk="0" hangingPunct="0"/>
              <a:r>
                <a:rPr lang="en-US" sz="923"/>
                <a:t>Data_in</a:t>
              </a:r>
            </a:p>
          </p:txBody>
        </p:sp>
        <p:sp>
          <p:nvSpPr>
            <p:cNvPr id="19579" name="Rectangle 11"/>
            <p:cNvSpPr>
              <a:spLocks noChangeArrowheads="1"/>
            </p:cNvSpPr>
            <p:nvPr/>
          </p:nvSpPr>
          <p:spPr bwMode="auto">
            <a:xfrm>
              <a:off x="6954600" y="4859882"/>
              <a:ext cx="633213"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Data_out</a:t>
              </a:r>
            </a:p>
          </p:txBody>
        </p:sp>
        <p:sp>
          <p:nvSpPr>
            <p:cNvPr id="234" name="Isosceles Triangle 233"/>
            <p:cNvSpPr/>
            <p:nvPr/>
          </p:nvSpPr>
          <p:spPr bwMode="auto">
            <a:xfrm>
              <a:off x="6854066" y="5428929"/>
              <a:ext cx="87266" cy="4447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6" name="Group 11"/>
          <p:cNvGrpSpPr>
            <a:grpSpLocks/>
          </p:cNvGrpSpPr>
          <p:nvPr/>
        </p:nvGrpSpPr>
        <p:grpSpPr bwMode="auto">
          <a:xfrm>
            <a:off x="3617385" y="3001171"/>
            <a:ext cx="931892" cy="1181139"/>
            <a:chOff x="3639628" y="4110295"/>
            <a:chExt cx="932372" cy="1278750"/>
          </a:xfrm>
        </p:grpSpPr>
        <p:sp>
          <p:nvSpPr>
            <p:cNvPr id="19568" name="Text Box 32"/>
            <p:cNvSpPr txBox="1">
              <a:spLocks noChangeArrowheads="1"/>
            </p:cNvSpPr>
            <p:nvPr/>
          </p:nvSpPr>
          <p:spPr bwMode="auto">
            <a:xfrm>
              <a:off x="3639629" y="4110295"/>
              <a:ext cx="932371" cy="1278750"/>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108" b="1" dirty="0"/>
            </a:p>
            <a:p>
              <a:pPr algn="ctr" eaLnBrk="1" hangingPunct="1"/>
              <a:endParaRPr lang="en-US" sz="1108" b="1" dirty="0"/>
            </a:p>
            <a:p>
              <a:pPr algn="ctr" eaLnBrk="1" hangingPunct="1"/>
              <a:r>
                <a:rPr lang="en-US" sz="1108" b="1" dirty="0"/>
                <a:t>Registers</a:t>
              </a:r>
            </a:p>
          </p:txBody>
        </p:sp>
        <p:sp>
          <p:nvSpPr>
            <p:cNvPr id="19569" name="Rectangle 33"/>
            <p:cNvSpPr>
              <a:spLocks noChangeArrowheads="1"/>
            </p:cNvSpPr>
            <p:nvPr/>
          </p:nvSpPr>
          <p:spPr bwMode="auto">
            <a:xfrm>
              <a:off x="3639628" y="4292747"/>
              <a:ext cx="421848"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 RA</a:t>
              </a:r>
            </a:p>
          </p:txBody>
        </p:sp>
        <p:sp>
          <p:nvSpPr>
            <p:cNvPr id="19570" name="Rectangle 34"/>
            <p:cNvSpPr>
              <a:spLocks noChangeArrowheads="1"/>
            </p:cNvSpPr>
            <p:nvPr/>
          </p:nvSpPr>
          <p:spPr bwMode="auto">
            <a:xfrm>
              <a:off x="3682106" y="4702075"/>
              <a:ext cx="379370" cy="2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RB</a:t>
              </a:r>
            </a:p>
          </p:txBody>
        </p:sp>
        <p:sp>
          <p:nvSpPr>
            <p:cNvPr id="19571" name="Rectangle 35"/>
            <p:cNvSpPr>
              <a:spLocks noChangeArrowheads="1"/>
            </p:cNvSpPr>
            <p:nvPr/>
          </p:nvSpPr>
          <p:spPr bwMode="auto">
            <a:xfrm>
              <a:off x="4144924" y="4239108"/>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BusA</a:t>
              </a:r>
            </a:p>
          </p:txBody>
        </p:sp>
        <p:sp>
          <p:nvSpPr>
            <p:cNvPr id="19572" name="Rectangle 38"/>
            <p:cNvSpPr>
              <a:spLocks noChangeArrowheads="1"/>
            </p:cNvSpPr>
            <p:nvPr/>
          </p:nvSpPr>
          <p:spPr bwMode="auto">
            <a:xfrm>
              <a:off x="4144924" y="4955909"/>
              <a:ext cx="379370" cy="1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dirty="0" err="1"/>
                <a:t>BusB</a:t>
              </a:r>
              <a:endParaRPr lang="en-US" sz="923" dirty="0"/>
            </a:p>
          </p:txBody>
        </p:sp>
        <p:sp>
          <p:nvSpPr>
            <p:cNvPr id="19573" name="Rectangle 42"/>
            <p:cNvSpPr>
              <a:spLocks noChangeArrowheads="1"/>
            </p:cNvSpPr>
            <p:nvPr/>
          </p:nvSpPr>
          <p:spPr bwMode="auto">
            <a:xfrm>
              <a:off x="3682106" y="5133627"/>
              <a:ext cx="261244" cy="18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RW</a:t>
              </a:r>
            </a:p>
          </p:txBody>
        </p:sp>
        <p:sp>
          <p:nvSpPr>
            <p:cNvPr id="19574" name="Rectangle 45"/>
            <p:cNvSpPr>
              <a:spLocks noChangeArrowheads="1"/>
            </p:cNvSpPr>
            <p:nvPr/>
          </p:nvSpPr>
          <p:spPr bwMode="auto">
            <a:xfrm>
              <a:off x="4153665" y="5200996"/>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dirty="0" err="1"/>
                <a:t>BusW</a:t>
              </a:r>
              <a:endParaRPr lang="en-US" sz="923" dirty="0"/>
            </a:p>
          </p:txBody>
        </p:sp>
        <p:sp>
          <p:nvSpPr>
            <p:cNvPr id="235" name="Isosceles Triangle 234"/>
            <p:cNvSpPr/>
            <p:nvPr/>
          </p:nvSpPr>
          <p:spPr bwMode="auto">
            <a:xfrm>
              <a:off x="3764345" y="5339440"/>
              <a:ext cx="87358" cy="4600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cxnSp>
        <p:nvCxnSpPr>
          <p:cNvPr id="236" name="Straight Connector 235"/>
          <p:cNvCxnSpPr/>
          <p:nvPr/>
        </p:nvCxnSpPr>
        <p:spPr bwMode="auto">
          <a:xfrm>
            <a:off x="3786488" y="4184849"/>
            <a:ext cx="0" cy="347296"/>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19498" name="Rectangle 64"/>
          <p:cNvSpPr>
            <a:spLocks noChangeArrowheads="1"/>
          </p:cNvSpPr>
          <p:nvPr/>
        </p:nvSpPr>
        <p:spPr bwMode="auto">
          <a:xfrm>
            <a:off x="1145569" y="2583183"/>
            <a:ext cx="301635" cy="252054"/>
          </a:xfrm>
          <a:prstGeom prst="rect">
            <a:avLst/>
          </a:prstGeom>
          <a:solidFill>
            <a:srgbClr val="FFFF99"/>
          </a:solidFill>
          <a:ln w="19050">
            <a:solidFill>
              <a:schemeClr val="tx1"/>
            </a:solidFill>
            <a:miter lim="800000"/>
            <a:headEnd/>
            <a:tailEnd/>
          </a:ln>
        </p:spPr>
        <p:txBody>
          <a:bodyPr lIns="0" tIns="0" rIns="0" bIns="0" anchor="ctr"/>
          <a:lstStyle/>
          <a:p>
            <a:pPr eaLnBrk="0" hangingPunct="0"/>
            <a:r>
              <a:rPr lang="en-US" sz="1477" dirty="0"/>
              <a:t> </a:t>
            </a:r>
            <a:r>
              <a:rPr lang="en-US" sz="1292" dirty="0"/>
              <a:t>+1</a:t>
            </a:r>
          </a:p>
        </p:txBody>
      </p:sp>
      <p:grpSp>
        <p:nvGrpSpPr>
          <p:cNvPr id="19499" name="Group 854121"/>
          <p:cNvGrpSpPr>
            <a:grpSpLocks/>
          </p:cNvGrpSpPr>
          <p:nvPr/>
        </p:nvGrpSpPr>
        <p:grpSpPr bwMode="auto">
          <a:xfrm>
            <a:off x="6889327" y="4199892"/>
            <a:ext cx="439752" cy="743873"/>
            <a:chOff x="5201227" y="3741545"/>
            <a:chExt cx="421889" cy="804668"/>
          </a:xfrm>
        </p:grpSpPr>
        <p:sp>
          <p:nvSpPr>
            <p:cNvPr id="19566" name="Rectangle 89"/>
            <p:cNvSpPr>
              <a:spLocks noChangeArrowheads="1"/>
            </p:cNvSpPr>
            <p:nvPr/>
          </p:nvSpPr>
          <p:spPr bwMode="auto">
            <a:xfrm>
              <a:off x="5201227" y="4281485"/>
              <a:ext cx="421889" cy="26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dirty="0" err="1">
                  <a:solidFill>
                    <a:srgbClr val="FF0000"/>
                  </a:solidFill>
                </a:rPr>
                <a:t>Mem</a:t>
              </a:r>
              <a:endParaRPr lang="en-US" sz="923" dirty="0">
                <a:solidFill>
                  <a:srgbClr val="FF0000"/>
                </a:solidFill>
              </a:endParaRPr>
            </a:p>
            <a:p>
              <a:pPr algn="ctr" eaLnBrk="0" hangingPunct="0"/>
              <a:r>
                <a:rPr lang="en-US" sz="923" dirty="0">
                  <a:solidFill>
                    <a:srgbClr val="FF0000"/>
                  </a:solidFill>
                </a:rPr>
                <a:t>Rd</a:t>
              </a:r>
            </a:p>
          </p:txBody>
        </p:sp>
        <p:sp>
          <p:nvSpPr>
            <p:cNvPr id="19567" name="Line 99"/>
            <p:cNvSpPr>
              <a:spLocks noChangeShapeType="1"/>
            </p:cNvSpPr>
            <p:nvPr/>
          </p:nvSpPr>
          <p:spPr bwMode="auto">
            <a:xfrm flipV="1">
              <a:off x="5398987" y="3741545"/>
              <a:ext cx="732"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0" name="Group 854121"/>
          <p:cNvGrpSpPr>
            <a:grpSpLocks/>
          </p:cNvGrpSpPr>
          <p:nvPr/>
        </p:nvGrpSpPr>
        <p:grpSpPr bwMode="auto">
          <a:xfrm>
            <a:off x="7249704" y="4199894"/>
            <a:ext cx="465152" cy="748419"/>
            <a:chOff x="5201227" y="3741545"/>
            <a:chExt cx="421889" cy="809586"/>
          </a:xfrm>
        </p:grpSpPr>
        <p:sp>
          <p:nvSpPr>
            <p:cNvPr id="19564" name="Rectangle 89"/>
            <p:cNvSpPr>
              <a:spLocks noChangeArrowheads="1"/>
            </p:cNvSpPr>
            <p:nvPr/>
          </p:nvSpPr>
          <p:spPr bwMode="auto">
            <a:xfrm>
              <a:off x="5201227" y="4261294"/>
              <a:ext cx="421889" cy="28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dirty="0" err="1">
                  <a:solidFill>
                    <a:srgbClr val="FF0000"/>
                  </a:solidFill>
                </a:rPr>
                <a:t>Mem</a:t>
              </a:r>
              <a:endParaRPr lang="en-US" sz="923" dirty="0">
                <a:solidFill>
                  <a:srgbClr val="FF0000"/>
                </a:solidFill>
              </a:endParaRPr>
            </a:p>
            <a:p>
              <a:pPr algn="ctr" eaLnBrk="0" hangingPunct="0"/>
              <a:r>
                <a:rPr lang="en-US" sz="923" dirty="0" err="1">
                  <a:solidFill>
                    <a:srgbClr val="FF0000"/>
                  </a:solidFill>
                </a:rPr>
                <a:t>Wr</a:t>
              </a:r>
              <a:endParaRPr lang="en-US" sz="923" dirty="0">
                <a:solidFill>
                  <a:srgbClr val="FF0000"/>
                </a:solidFill>
              </a:endParaRPr>
            </a:p>
          </p:txBody>
        </p:sp>
        <p:sp>
          <p:nvSpPr>
            <p:cNvPr id="19565" name="Line 99"/>
            <p:cNvSpPr>
              <a:spLocks noChangeShapeType="1"/>
            </p:cNvSpPr>
            <p:nvPr/>
          </p:nvSpPr>
          <p:spPr bwMode="auto">
            <a:xfrm flipV="1">
              <a:off x="5399719" y="3741545"/>
              <a:ext cx="0"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1" name="Group 854121"/>
          <p:cNvGrpSpPr>
            <a:grpSpLocks/>
          </p:cNvGrpSpPr>
          <p:nvPr/>
        </p:nvGrpSpPr>
        <p:grpSpPr bwMode="auto">
          <a:xfrm>
            <a:off x="8035666" y="3884098"/>
            <a:ext cx="465152" cy="1064216"/>
            <a:chOff x="5201227" y="3728063"/>
            <a:chExt cx="421889" cy="725113"/>
          </a:xfrm>
        </p:grpSpPr>
        <p:sp>
          <p:nvSpPr>
            <p:cNvPr id="19562" name="Rectangle 89"/>
            <p:cNvSpPr>
              <a:spLocks noChangeArrowheads="1"/>
            </p:cNvSpPr>
            <p:nvPr/>
          </p:nvSpPr>
          <p:spPr bwMode="auto">
            <a:xfrm>
              <a:off x="5201227" y="4270613"/>
              <a:ext cx="421889"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dirty="0">
                  <a:solidFill>
                    <a:srgbClr val="FF0000"/>
                  </a:solidFill>
                </a:rPr>
                <a:t>WB</a:t>
              </a:r>
            </a:p>
            <a:p>
              <a:pPr algn="ctr" eaLnBrk="0" hangingPunct="0"/>
              <a:r>
                <a:rPr lang="en-US" sz="923" dirty="0">
                  <a:solidFill>
                    <a:srgbClr val="FF0000"/>
                  </a:solidFill>
                </a:rPr>
                <a:t>data</a:t>
              </a:r>
            </a:p>
          </p:txBody>
        </p:sp>
        <p:sp>
          <p:nvSpPr>
            <p:cNvPr id="19563" name="Line 99"/>
            <p:cNvSpPr>
              <a:spLocks noChangeShapeType="1"/>
            </p:cNvSpPr>
            <p:nvPr/>
          </p:nvSpPr>
          <p:spPr bwMode="auto">
            <a:xfrm flipV="1">
              <a:off x="5399719" y="3728063"/>
              <a:ext cx="0" cy="5096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sp>
        <p:nvSpPr>
          <p:cNvPr id="19502" name="Line 5"/>
          <p:cNvSpPr>
            <a:spLocks noChangeShapeType="1"/>
          </p:cNvSpPr>
          <p:nvPr/>
        </p:nvSpPr>
        <p:spPr bwMode="auto">
          <a:xfrm>
            <a:off x="3029991" y="1885973"/>
            <a:ext cx="0" cy="124708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9511" name="Group 79"/>
          <p:cNvGrpSpPr>
            <a:grpSpLocks/>
          </p:cNvGrpSpPr>
          <p:nvPr/>
        </p:nvGrpSpPr>
        <p:grpSpPr bwMode="auto">
          <a:xfrm>
            <a:off x="5230339" y="3619580"/>
            <a:ext cx="169867" cy="381013"/>
            <a:chOff x="2514" y="1642"/>
            <a:chExt cx="116" cy="261"/>
          </a:xfrm>
        </p:grpSpPr>
        <p:sp>
          <p:nvSpPr>
            <p:cNvPr id="1955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5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a:t>1</a:t>
              </a:r>
            </a:p>
          </p:txBody>
        </p:sp>
        <p:sp>
          <p:nvSpPr>
            <p:cNvPr id="19553" name="Rectangle 83"/>
            <p:cNvSpPr>
              <a:spLocks noChangeArrowheads="1"/>
            </p:cNvSpPr>
            <p:nvPr/>
          </p:nvSpPr>
          <p:spPr bwMode="auto">
            <a:xfrm flipH="1">
              <a:off x="2514" y="178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sp>
        <p:nvSpPr>
          <p:cNvPr id="15" name="Freeform 14"/>
          <p:cNvSpPr/>
          <p:nvPr/>
        </p:nvSpPr>
        <p:spPr bwMode="auto">
          <a:xfrm>
            <a:off x="1129015" y="2086004"/>
            <a:ext cx="158750" cy="497177"/>
          </a:xfrm>
          <a:custGeom>
            <a:avLst/>
            <a:gdLst>
              <a:gd name="connsiteX0" fmla="*/ 158566 w 158566"/>
              <a:gd name="connsiteY0" fmla="*/ 195565 h 195565"/>
              <a:gd name="connsiteX1" fmla="*/ 158566 w 158566"/>
              <a:gd name="connsiteY1" fmla="*/ 0 h 195565"/>
              <a:gd name="connsiteX2" fmla="*/ 0 w 158566"/>
              <a:gd name="connsiteY2" fmla="*/ 0 h 195565"/>
            </a:gdLst>
            <a:ahLst/>
            <a:cxnLst>
              <a:cxn ang="0">
                <a:pos x="connsiteX0" y="connsiteY0"/>
              </a:cxn>
              <a:cxn ang="0">
                <a:pos x="connsiteX1" y="connsiteY1"/>
              </a:cxn>
              <a:cxn ang="0">
                <a:pos x="connsiteX2" y="connsiteY2"/>
              </a:cxn>
            </a:cxnLst>
            <a:rect l="l" t="t" r="r" b="b"/>
            <a:pathLst>
              <a:path w="158566" h="195565">
                <a:moveTo>
                  <a:pt x="158566" y="195565"/>
                </a:moveTo>
                <a:lnTo>
                  <a:pt x="158566" y="0"/>
                </a:lnTo>
                <a:lnTo>
                  <a:pt x="0" y="0"/>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3" name="Line 49"/>
          <p:cNvSpPr>
            <a:spLocks noChangeShapeType="1"/>
          </p:cNvSpPr>
          <p:nvPr/>
        </p:nvSpPr>
        <p:spPr bwMode="auto">
          <a:xfrm flipV="1">
            <a:off x="3029991" y="2616816"/>
            <a:ext cx="55647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Freeform 15"/>
          <p:cNvSpPr/>
          <p:nvPr/>
        </p:nvSpPr>
        <p:spPr bwMode="auto">
          <a:xfrm>
            <a:off x="784526" y="1846314"/>
            <a:ext cx="196850" cy="1756777"/>
          </a:xfrm>
          <a:custGeom>
            <a:avLst/>
            <a:gdLst>
              <a:gd name="connsiteX0" fmla="*/ 195565 w 195565"/>
              <a:gd name="connsiteY0" fmla="*/ 0 h 1316102"/>
              <a:gd name="connsiteX1" fmla="*/ 0 w 195565"/>
              <a:gd name="connsiteY1" fmla="*/ 0 h 1316102"/>
              <a:gd name="connsiteX2" fmla="*/ 0 w 195565"/>
              <a:gd name="connsiteY2" fmla="*/ 1316102 h 1316102"/>
              <a:gd name="connsiteX3" fmla="*/ 190280 w 195565"/>
              <a:gd name="connsiteY3" fmla="*/ 1316102 h 1316102"/>
            </a:gdLst>
            <a:ahLst/>
            <a:cxnLst>
              <a:cxn ang="0">
                <a:pos x="connsiteX0" y="connsiteY0"/>
              </a:cxn>
              <a:cxn ang="0">
                <a:pos x="connsiteX1" y="connsiteY1"/>
              </a:cxn>
              <a:cxn ang="0">
                <a:pos x="connsiteX2" y="connsiteY2"/>
              </a:cxn>
              <a:cxn ang="0">
                <a:pos x="connsiteX3" y="connsiteY3"/>
              </a:cxn>
            </a:cxnLst>
            <a:rect l="l" t="t" r="r" b="b"/>
            <a:pathLst>
              <a:path w="195565" h="1316102">
                <a:moveTo>
                  <a:pt x="195565" y="0"/>
                </a:moveTo>
                <a:lnTo>
                  <a:pt x="0" y="0"/>
                </a:lnTo>
                <a:lnTo>
                  <a:pt x="0" y="1316102"/>
                </a:lnTo>
                <a:lnTo>
                  <a:pt x="190280" y="1316102"/>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 name="Freeform 16"/>
          <p:cNvSpPr/>
          <p:nvPr/>
        </p:nvSpPr>
        <p:spPr bwMode="auto">
          <a:xfrm>
            <a:off x="1117903" y="1857053"/>
            <a:ext cx="1908175" cy="2225218"/>
          </a:xfrm>
          <a:custGeom>
            <a:avLst/>
            <a:gdLst>
              <a:gd name="connsiteX0" fmla="*/ 1908083 w 1908083"/>
              <a:gd name="connsiteY0" fmla="*/ 116282 h 116282"/>
              <a:gd name="connsiteX1" fmla="*/ 1908083 w 1908083"/>
              <a:gd name="connsiteY1" fmla="*/ 0 h 116282"/>
              <a:gd name="connsiteX2" fmla="*/ 0 w 1908083"/>
              <a:gd name="connsiteY2" fmla="*/ 0 h 116282"/>
            </a:gdLst>
            <a:ahLst/>
            <a:cxnLst>
              <a:cxn ang="0">
                <a:pos x="connsiteX0" y="connsiteY0"/>
              </a:cxn>
              <a:cxn ang="0">
                <a:pos x="connsiteX1" y="connsiteY1"/>
              </a:cxn>
              <a:cxn ang="0">
                <a:pos x="connsiteX2" y="connsiteY2"/>
              </a:cxn>
            </a:cxnLst>
            <a:rect l="l" t="t" r="r" b="b"/>
            <a:pathLst>
              <a:path w="1908083" h="116282">
                <a:moveTo>
                  <a:pt x="1908083" y="116282"/>
                </a:moveTo>
                <a:lnTo>
                  <a:pt x="1908083" y="0"/>
                </a:lnTo>
                <a:lnTo>
                  <a:pt x="0" y="0"/>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6" name="Rectangle 77"/>
          <p:cNvSpPr>
            <a:spLocks noChangeArrowheads="1"/>
          </p:cNvSpPr>
          <p:nvPr/>
        </p:nvSpPr>
        <p:spPr bwMode="auto">
          <a:xfrm>
            <a:off x="3094722" y="2456574"/>
            <a:ext cx="425718" cy="140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831" dirty="0"/>
              <a:t>Imm16</a:t>
            </a:r>
          </a:p>
        </p:txBody>
      </p:sp>
      <p:sp>
        <p:nvSpPr>
          <p:cNvPr id="19517" name="Line 49"/>
          <p:cNvSpPr>
            <a:spLocks noChangeShapeType="1"/>
          </p:cNvSpPr>
          <p:nvPr/>
        </p:nvSpPr>
        <p:spPr bwMode="auto">
          <a:xfrm>
            <a:off x="3849430" y="2625383"/>
            <a:ext cx="377115"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8" name="Line 49"/>
          <p:cNvSpPr>
            <a:spLocks noChangeShapeType="1"/>
          </p:cNvSpPr>
          <p:nvPr/>
        </p:nvSpPr>
        <p:spPr bwMode="auto">
          <a:xfrm>
            <a:off x="4549277" y="3190208"/>
            <a:ext cx="1003332"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9" name="Line 30"/>
          <p:cNvSpPr>
            <a:spLocks noChangeShapeType="1"/>
          </p:cNvSpPr>
          <p:nvPr/>
        </p:nvSpPr>
        <p:spPr bwMode="auto">
          <a:xfrm>
            <a:off x="4549277" y="3910993"/>
            <a:ext cx="682647"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0" name="Line 30"/>
          <p:cNvSpPr>
            <a:spLocks noChangeShapeType="1"/>
          </p:cNvSpPr>
          <p:nvPr/>
        </p:nvSpPr>
        <p:spPr bwMode="auto">
          <a:xfrm>
            <a:off x="5987600" y="3511369"/>
            <a:ext cx="671536"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0" name="Freeform 19"/>
          <p:cNvSpPr/>
          <p:nvPr/>
        </p:nvSpPr>
        <p:spPr bwMode="auto">
          <a:xfrm>
            <a:off x="1129014" y="1595815"/>
            <a:ext cx="3509010" cy="821777"/>
          </a:xfrm>
          <a:custGeom>
            <a:avLst/>
            <a:gdLst>
              <a:gd name="connsiteX0" fmla="*/ 4587856 w 4751708"/>
              <a:gd name="connsiteY0" fmla="*/ 1099394 h 1099394"/>
              <a:gd name="connsiteX1" fmla="*/ 4751708 w 4751708"/>
              <a:gd name="connsiteY1" fmla="*/ 1099394 h 1099394"/>
              <a:gd name="connsiteX2" fmla="*/ 4751708 w 4751708"/>
              <a:gd name="connsiteY2" fmla="*/ 0 h 1099394"/>
              <a:gd name="connsiteX3" fmla="*/ 0 w 4751708"/>
              <a:gd name="connsiteY3" fmla="*/ 0 h 1099394"/>
            </a:gdLst>
            <a:ahLst/>
            <a:cxnLst>
              <a:cxn ang="0">
                <a:pos x="connsiteX0" y="connsiteY0"/>
              </a:cxn>
              <a:cxn ang="0">
                <a:pos x="connsiteX1" y="connsiteY1"/>
              </a:cxn>
              <a:cxn ang="0">
                <a:pos x="connsiteX2" y="connsiteY2"/>
              </a:cxn>
              <a:cxn ang="0">
                <a:pos x="connsiteX3" y="connsiteY3"/>
              </a:cxn>
            </a:cxnLst>
            <a:rect l="l" t="t" r="r" b="b"/>
            <a:pathLst>
              <a:path w="4751708" h="1099394">
                <a:moveTo>
                  <a:pt x="4587856" y="1099394"/>
                </a:moveTo>
                <a:lnTo>
                  <a:pt x="4751708" y="1099394"/>
                </a:lnTo>
                <a:lnTo>
                  <a:pt x="4751708" y="0"/>
                </a:lnTo>
                <a:lnTo>
                  <a:pt x="0" y="0"/>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26" name="Rectangle 77"/>
          <p:cNvSpPr>
            <a:spLocks noChangeArrowheads="1"/>
          </p:cNvSpPr>
          <p:nvPr/>
        </p:nvSpPr>
        <p:spPr bwMode="auto">
          <a:xfrm>
            <a:off x="1396014" y="2074099"/>
            <a:ext cx="1001731" cy="17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a:t>Next PC Address</a:t>
            </a:r>
          </a:p>
        </p:txBody>
      </p:sp>
      <p:sp>
        <p:nvSpPr>
          <p:cNvPr id="19545" name="AutoShape 118"/>
          <p:cNvSpPr>
            <a:spLocks noChangeArrowheads="1"/>
          </p:cNvSpPr>
          <p:nvPr/>
        </p:nvSpPr>
        <p:spPr bwMode="auto">
          <a:xfrm rot="16200000">
            <a:off x="3177890" y="3863806"/>
            <a:ext cx="391612" cy="16840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6" name="Rectangle 119"/>
          <p:cNvSpPr>
            <a:spLocks noChangeArrowheads="1"/>
          </p:cNvSpPr>
          <p:nvPr/>
        </p:nvSpPr>
        <p:spPr bwMode="auto">
          <a:xfrm flipH="1">
            <a:off x="3290226" y="3751471"/>
            <a:ext cx="168405" cy="39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47" name="Rectangle 120"/>
          <p:cNvSpPr>
            <a:spLocks noChangeArrowheads="1"/>
          </p:cNvSpPr>
          <p:nvPr/>
        </p:nvSpPr>
        <p:spPr bwMode="auto">
          <a:xfrm flipH="1">
            <a:off x="3290225" y="3777850"/>
            <a:ext cx="168404" cy="13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a:t>0</a:t>
            </a:r>
          </a:p>
        </p:txBody>
      </p:sp>
      <p:sp>
        <p:nvSpPr>
          <p:cNvPr id="19549" name="Rectangle 120"/>
          <p:cNvSpPr>
            <a:spLocks noChangeArrowheads="1"/>
          </p:cNvSpPr>
          <p:nvPr/>
        </p:nvSpPr>
        <p:spPr bwMode="auto">
          <a:xfrm flipH="1">
            <a:off x="3290225" y="3978614"/>
            <a:ext cx="168404" cy="13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grpSp>
        <p:nvGrpSpPr>
          <p:cNvPr id="19528" name="Group 117"/>
          <p:cNvGrpSpPr>
            <a:grpSpLocks/>
          </p:cNvGrpSpPr>
          <p:nvPr/>
        </p:nvGrpSpPr>
        <p:grpSpPr bwMode="auto">
          <a:xfrm>
            <a:off x="8173371" y="3278134"/>
            <a:ext cx="169868" cy="590570"/>
            <a:chOff x="2514" y="1642"/>
            <a:chExt cx="116" cy="403"/>
          </a:xfrm>
        </p:grpSpPr>
        <p:sp>
          <p:nvSpPr>
            <p:cNvPr id="19540" name="AutoShape 118"/>
            <p:cNvSpPr>
              <a:spLocks noChangeArrowheads="1"/>
            </p:cNvSpPr>
            <p:nvPr/>
          </p:nvSpPr>
          <p:spPr bwMode="auto">
            <a:xfrm rot="16200000">
              <a:off x="2435" y="1850"/>
              <a:ext cx="274"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1"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43"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19544" name="Rectangle 120"/>
            <p:cNvSpPr>
              <a:spLocks noChangeArrowheads="1"/>
            </p:cNvSpPr>
            <p:nvPr/>
          </p:nvSpPr>
          <p:spPr bwMode="auto">
            <a:xfrm flipH="1">
              <a:off x="2515" y="1797"/>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sp>
        <p:nvSpPr>
          <p:cNvPr id="19529" name="Line 30"/>
          <p:cNvSpPr>
            <a:spLocks noChangeShapeType="1"/>
          </p:cNvSpPr>
          <p:nvPr/>
        </p:nvSpPr>
        <p:spPr bwMode="auto">
          <a:xfrm>
            <a:off x="7578326" y="3755677"/>
            <a:ext cx="595779"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530" name="Group 854121"/>
          <p:cNvGrpSpPr>
            <a:grpSpLocks/>
          </p:cNvGrpSpPr>
          <p:nvPr/>
        </p:nvGrpSpPr>
        <p:grpSpPr bwMode="auto">
          <a:xfrm>
            <a:off x="5123972" y="4006455"/>
            <a:ext cx="422289" cy="937311"/>
            <a:chOff x="5201227" y="3646488"/>
            <a:chExt cx="421889" cy="1015942"/>
          </a:xfrm>
        </p:grpSpPr>
        <p:sp>
          <p:nvSpPr>
            <p:cNvPr id="19538" name="Rectangle 89"/>
            <p:cNvSpPr>
              <a:spLocks noChangeArrowheads="1"/>
            </p:cNvSpPr>
            <p:nvPr/>
          </p:nvSpPr>
          <p:spPr bwMode="auto">
            <a:xfrm>
              <a:off x="5201227" y="4397172"/>
              <a:ext cx="421889" cy="26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dirty="0">
                  <a:solidFill>
                    <a:srgbClr val="FF0000"/>
                  </a:solidFill>
                </a:rPr>
                <a:t>ALU</a:t>
              </a:r>
            </a:p>
            <a:p>
              <a:pPr algn="ctr" eaLnBrk="0" hangingPunct="0"/>
              <a:r>
                <a:rPr lang="en-US" sz="923" dirty="0">
                  <a:solidFill>
                    <a:srgbClr val="FF0000"/>
                  </a:solidFill>
                </a:rPr>
                <a:t>Src</a:t>
              </a:r>
            </a:p>
          </p:txBody>
        </p:sp>
        <p:sp>
          <p:nvSpPr>
            <p:cNvPr id="19539" name="Line 99"/>
            <p:cNvSpPr>
              <a:spLocks noChangeShapeType="1"/>
            </p:cNvSpPr>
            <p:nvPr/>
          </p:nvSpPr>
          <p:spPr bwMode="auto">
            <a:xfrm flipV="1">
              <a:off x="5400452" y="3646488"/>
              <a:ext cx="0" cy="6781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31" name="Group 854118"/>
          <p:cNvGrpSpPr>
            <a:grpSpLocks/>
          </p:cNvGrpSpPr>
          <p:nvPr/>
        </p:nvGrpSpPr>
        <p:grpSpPr bwMode="auto">
          <a:xfrm>
            <a:off x="3214912" y="4143815"/>
            <a:ext cx="323860" cy="799950"/>
            <a:chOff x="3860850" y="3434417"/>
            <a:chExt cx="323741" cy="866585"/>
          </a:xfrm>
        </p:grpSpPr>
        <p:sp>
          <p:nvSpPr>
            <p:cNvPr id="19536" name="Line 36"/>
            <p:cNvSpPr>
              <a:spLocks noChangeShapeType="1"/>
            </p:cNvSpPr>
            <p:nvPr/>
          </p:nvSpPr>
          <p:spPr bwMode="auto">
            <a:xfrm flipV="1">
              <a:off x="4024918" y="3434417"/>
              <a:ext cx="0" cy="5289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37" name="Rectangle 37"/>
            <p:cNvSpPr>
              <a:spLocks noChangeArrowheads="1"/>
            </p:cNvSpPr>
            <p:nvPr/>
          </p:nvSpPr>
          <p:spPr bwMode="auto">
            <a:xfrm>
              <a:off x="3860850" y="4035889"/>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err="1">
                  <a:solidFill>
                    <a:srgbClr val="FF0000"/>
                  </a:solidFill>
                </a:rPr>
                <a:t>Reg</a:t>
              </a:r>
              <a:endParaRPr lang="en-US" sz="923" dirty="0">
                <a:solidFill>
                  <a:srgbClr val="FF0000"/>
                </a:solidFill>
              </a:endParaRPr>
            </a:p>
            <a:p>
              <a:pPr algn="ctr" eaLnBrk="0" hangingPunct="0"/>
              <a:r>
                <a:rPr lang="en-US" sz="923" dirty="0" err="1">
                  <a:solidFill>
                    <a:srgbClr val="FF0000"/>
                  </a:solidFill>
                </a:rPr>
                <a:t>Dst</a:t>
              </a:r>
              <a:endParaRPr lang="en-US" sz="923" dirty="0">
                <a:solidFill>
                  <a:srgbClr val="FF0000"/>
                </a:solidFill>
              </a:endParaRPr>
            </a:p>
          </p:txBody>
        </p:sp>
      </p:grpSp>
      <p:sp>
        <p:nvSpPr>
          <p:cNvPr id="13" name="Freeform 12"/>
          <p:cNvSpPr/>
          <p:nvPr/>
        </p:nvSpPr>
        <p:spPr bwMode="auto">
          <a:xfrm>
            <a:off x="6418565" y="2822038"/>
            <a:ext cx="1757363" cy="744415"/>
          </a:xfrm>
          <a:custGeom>
            <a:avLst/>
            <a:gdLst>
              <a:gd name="connsiteX0" fmla="*/ 0 w 1757238"/>
              <a:gd name="connsiteY0" fmla="*/ 747423 h 807058"/>
              <a:gd name="connsiteX1" fmla="*/ 0 w 1757238"/>
              <a:gd name="connsiteY1" fmla="*/ 0 h 807058"/>
              <a:gd name="connsiteX2" fmla="*/ 1355697 w 1757238"/>
              <a:gd name="connsiteY2" fmla="*/ 0 h 807058"/>
              <a:gd name="connsiteX3" fmla="*/ 1355697 w 1757238"/>
              <a:gd name="connsiteY3" fmla="*/ 807058 h 807058"/>
              <a:gd name="connsiteX4" fmla="*/ 1757238 w 1757238"/>
              <a:gd name="connsiteY4" fmla="*/ 807058 h 807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238" h="807058">
                <a:moveTo>
                  <a:pt x="0" y="747423"/>
                </a:moveTo>
                <a:lnTo>
                  <a:pt x="0" y="0"/>
                </a:lnTo>
                <a:lnTo>
                  <a:pt x="1355697" y="0"/>
                </a:lnTo>
                <a:lnTo>
                  <a:pt x="1355697" y="807058"/>
                </a:lnTo>
                <a:lnTo>
                  <a:pt x="1757238" y="807058"/>
                </a:lnTo>
              </a:path>
            </a:pathLst>
          </a:custGeom>
          <a:noFill/>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3" name="Straight Arrow Connector 2"/>
          <p:cNvCxnSpPr/>
          <p:nvPr/>
        </p:nvCxnSpPr>
        <p:spPr>
          <a:xfrm>
            <a:off x="1296386" y="2287758"/>
            <a:ext cx="2930159" cy="0"/>
          </a:xfrm>
          <a:prstGeom prst="straightConnector1">
            <a:avLst/>
          </a:prstGeom>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3977642" y="2629642"/>
            <a:ext cx="1248665" cy="1080580"/>
          </a:xfrm>
          <a:custGeom>
            <a:avLst/>
            <a:gdLst>
              <a:gd name="connsiteX0" fmla="*/ 0 w 1194534"/>
              <a:gd name="connsiteY0" fmla="*/ 0 h 1183963"/>
              <a:gd name="connsiteX1" fmla="*/ 0 w 1194534"/>
              <a:gd name="connsiteY1" fmla="*/ 243135 h 1183963"/>
              <a:gd name="connsiteX2" fmla="*/ 972541 w 1194534"/>
              <a:gd name="connsiteY2" fmla="*/ 243135 h 1183963"/>
              <a:gd name="connsiteX3" fmla="*/ 972541 w 1194534"/>
              <a:gd name="connsiteY3" fmla="*/ 1183963 h 1183963"/>
              <a:gd name="connsiteX4" fmla="*/ 1194534 w 1194534"/>
              <a:gd name="connsiteY4" fmla="*/ 1183963 h 1183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34" h="1183963">
                <a:moveTo>
                  <a:pt x="0" y="0"/>
                </a:moveTo>
                <a:lnTo>
                  <a:pt x="0" y="243135"/>
                </a:lnTo>
                <a:lnTo>
                  <a:pt x="972541" y="243135"/>
                </a:lnTo>
                <a:lnTo>
                  <a:pt x="972541" y="1183963"/>
                </a:lnTo>
                <a:lnTo>
                  <a:pt x="1194534" y="1183963"/>
                </a:lnTo>
              </a:path>
            </a:pathLst>
          </a:custGeom>
          <a:noFill/>
          <a:ln w="50800">
            <a:solidFill>
              <a:schemeClr val="tx1"/>
            </a:solidFill>
            <a:headEnd type="oval"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0" name="Text Box 6"/>
          <p:cNvSpPr txBox="1">
            <a:spLocks noChangeArrowheads="1"/>
          </p:cNvSpPr>
          <p:nvPr/>
        </p:nvSpPr>
        <p:spPr bwMode="auto">
          <a:xfrm>
            <a:off x="5013808" y="1752008"/>
            <a:ext cx="3718712" cy="66558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846" dirty="0"/>
              <a:t>New adder for computing branch target address</a:t>
            </a:r>
          </a:p>
        </p:txBody>
      </p:sp>
      <p:sp>
        <p:nvSpPr>
          <p:cNvPr id="19458" name="Rectangle 4"/>
          <p:cNvSpPr>
            <a:spLocks noGrp="1" noChangeArrowheads="1"/>
          </p:cNvSpPr>
          <p:nvPr>
            <p:ph type="title"/>
          </p:nvPr>
        </p:nvSpPr>
        <p:spPr>
          <a:xfrm>
            <a:off x="504910" y="5477"/>
            <a:ext cx="8229600" cy="1143000"/>
          </a:xfrm>
        </p:spPr>
        <p:txBody>
          <a:bodyPr/>
          <a:lstStyle/>
          <a:p>
            <a:pPr eaLnBrk="1" hangingPunct="1"/>
            <a:r>
              <a:rPr lang="en-US" sz="3600" dirty="0" smtClean="0"/>
              <a:t>Adding Jump and Branch to Datapath</a:t>
            </a:r>
          </a:p>
        </p:txBody>
      </p:sp>
      <p:grpSp>
        <p:nvGrpSpPr>
          <p:cNvPr id="19471" name="Group 8"/>
          <p:cNvGrpSpPr>
            <a:grpSpLocks/>
          </p:cNvGrpSpPr>
          <p:nvPr/>
        </p:nvGrpSpPr>
        <p:grpSpPr bwMode="auto">
          <a:xfrm>
            <a:off x="5529285" y="2663181"/>
            <a:ext cx="561493" cy="436143"/>
            <a:chOff x="5551977" y="3743908"/>
            <a:chExt cx="561475" cy="472474"/>
          </a:xfrm>
        </p:grpSpPr>
        <p:sp>
          <p:nvSpPr>
            <p:cNvPr id="19596" name="Line 99"/>
            <p:cNvSpPr>
              <a:spLocks noChangeShapeType="1"/>
            </p:cNvSpPr>
            <p:nvPr/>
          </p:nvSpPr>
          <p:spPr bwMode="auto">
            <a:xfrm flipH="1" flipV="1">
              <a:off x="5832168" y="3930292"/>
              <a:ext cx="0" cy="286090"/>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7" name="Rectangle 26"/>
            <p:cNvSpPr>
              <a:spLocks noChangeArrowheads="1"/>
            </p:cNvSpPr>
            <p:nvPr/>
          </p:nvSpPr>
          <p:spPr bwMode="auto">
            <a:xfrm>
              <a:off x="5551977" y="3743908"/>
              <a:ext cx="561475" cy="16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a:solidFill>
                    <a:srgbClr val="FF0000"/>
                  </a:solidFill>
                </a:rPr>
                <a:t>Zero</a:t>
              </a:r>
            </a:p>
          </p:txBody>
        </p:sp>
      </p:grpSp>
      <p:grpSp>
        <p:nvGrpSpPr>
          <p:cNvPr id="19" name="Group 18"/>
          <p:cNvGrpSpPr/>
          <p:nvPr/>
        </p:nvGrpSpPr>
        <p:grpSpPr>
          <a:xfrm>
            <a:off x="548640" y="1059468"/>
            <a:ext cx="582640" cy="417087"/>
            <a:chOff x="548640" y="862007"/>
            <a:chExt cx="582640" cy="451844"/>
          </a:xfrm>
        </p:grpSpPr>
        <p:sp>
          <p:nvSpPr>
            <p:cNvPr id="19472" name="Rectangle 138"/>
            <p:cNvSpPr>
              <a:spLocks noChangeArrowheads="1"/>
            </p:cNvSpPr>
            <p:nvPr/>
          </p:nvSpPr>
          <p:spPr bwMode="auto">
            <a:xfrm>
              <a:off x="548640" y="958215"/>
              <a:ext cx="431783" cy="20125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err="1">
                  <a:solidFill>
                    <a:srgbClr val="FF0000"/>
                  </a:solidFill>
                </a:rPr>
                <a:t>PCSrc</a:t>
              </a:r>
              <a:endParaRPr lang="en-US" sz="923" dirty="0">
                <a:solidFill>
                  <a:srgbClr val="FF0000"/>
                </a:solidFill>
              </a:endParaRPr>
            </a:p>
          </p:txBody>
        </p:sp>
        <p:sp>
          <p:nvSpPr>
            <p:cNvPr id="19557" name="Rectangle 121"/>
            <p:cNvSpPr>
              <a:spLocks noChangeArrowheads="1"/>
            </p:cNvSpPr>
            <p:nvPr/>
          </p:nvSpPr>
          <p:spPr bwMode="auto">
            <a:xfrm flipH="1">
              <a:off x="986909" y="862007"/>
              <a:ext cx="144371" cy="45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32" name="Line 36"/>
            <p:cNvSpPr>
              <a:spLocks noChangeShapeType="1"/>
            </p:cNvSpPr>
            <p:nvPr/>
          </p:nvSpPr>
          <p:spPr bwMode="auto">
            <a:xfrm>
              <a:off x="1048060" y="1003935"/>
              <a:ext cx="0" cy="309916"/>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7"/>
          <p:cNvGrpSpPr/>
          <p:nvPr/>
        </p:nvGrpSpPr>
        <p:grpSpPr>
          <a:xfrm>
            <a:off x="972589" y="1474916"/>
            <a:ext cx="156426" cy="696816"/>
            <a:chOff x="972589" y="1312076"/>
            <a:chExt cx="156426" cy="754884"/>
          </a:xfrm>
        </p:grpSpPr>
        <p:sp>
          <p:nvSpPr>
            <p:cNvPr id="19556" name="AutoShape 120"/>
            <p:cNvSpPr>
              <a:spLocks noChangeArrowheads="1"/>
            </p:cNvSpPr>
            <p:nvPr/>
          </p:nvSpPr>
          <p:spPr bwMode="auto">
            <a:xfrm rot="16200000">
              <a:off x="673360" y="1611305"/>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9" name="Rectangle 123"/>
            <p:cNvSpPr>
              <a:spLocks noChangeArrowheads="1"/>
            </p:cNvSpPr>
            <p:nvPr/>
          </p:nvSpPr>
          <p:spPr bwMode="auto">
            <a:xfrm flipH="1">
              <a:off x="980423" y="1350411"/>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2</a:t>
              </a:r>
            </a:p>
          </p:txBody>
        </p:sp>
        <p:sp>
          <p:nvSpPr>
            <p:cNvPr id="19560" name="Rectangle 123"/>
            <p:cNvSpPr>
              <a:spLocks noChangeArrowheads="1"/>
            </p:cNvSpPr>
            <p:nvPr/>
          </p:nvSpPr>
          <p:spPr bwMode="auto">
            <a:xfrm flipH="1">
              <a:off x="980423" y="1647666"/>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19561" name="Rectangle 123"/>
            <p:cNvSpPr>
              <a:spLocks noChangeArrowheads="1"/>
            </p:cNvSpPr>
            <p:nvPr/>
          </p:nvSpPr>
          <p:spPr bwMode="auto">
            <a:xfrm flipH="1">
              <a:off x="980423" y="1904331"/>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grpSp>
        <p:nvGrpSpPr>
          <p:cNvPr id="19510" name="Group 7"/>
          <p:cNvGrpSpPr>
            <a:grpSpLocks/>
          </p:cNvGrpSpPr>
          <p:nvPr/>
        </p:nvGrpSpPr>
        <p:grpSpPr bwMode="auto">
          <a:xfrm>
            <a:off x="4226545" y="2161149"/>
            <a:ext cx="301635" cy="564192"/>
            <a:chOff x="4664038" y="1976660"/>
            <a:chExt cx="356116" cy="552220"/>
          </a:xfrm>
        </p:grpSpPr>
        <p:sp>
          <p:nvSpPr>
            <p:cNvPr id="176" name="Freeform 23"/>
            <p:cNvSpPr>
              <a:spLocks/>
            </p:cNvSpPr>
            <p:nvPr/>
          </p:nvSpPr>
          <p:spPr bwMode="auto">
            <a:xfrm rot="16200000">
              <a:off x="4566899" y="2074391"/>
              <a:ext cx="552202" cy="356104"/>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vert="vert270" anchor="ctr"/>
            <a:lstStyle/>
            <a:p>
              <a:pPr algn="ctr">
                <a:defRPr/>
              </a:pPr>
              <a:endParaRPr lang="en-US" dirty="0">
                <a:latin typeface="Arial" pitchFamily="34" charset="0"/>
                <a:cs typeface="Arial" pitchFamily="34" charset="0"/>
              </a:endParaRPr>
            </a:p>
          </p:txBody>
        </p:sp>
        <p:sp>
          <p:nvSpPr>
            <p:cNvPr id="7" name="TextBox 6"/>
            <p:cNvSpPr txBox="1"/>
            <p:nvPr/>
          </p:nvSpPr>
          <p:spPr bwMode="auto">
            <a:xfrm>
              <a:off x="4753037" y="2078178"/>
              <a:ext cx="258644" cy="3141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lnSpc>
                  <a:spcPct val="150000"/>
                </a:lnSpc>
                <a:defRPr/>
              </a:pPr>
              <a:r>
                <a:rPr lang="en-US" sz="1477" b="1" dirty="0">
                  <a:latin typeface="+mn-lt"/>
                  <a:cs typeface="Arial" pitchFamily="34" charset="0"/>
                </a:rPr>
                <a:t>+</a:t>
              </a:r>
            </a:p>
          </p:txBody>
        </p:sp>
      </p:grpSp>
      <p:sp>
        <p:nvSpPr>
          <p:cNvPr id="148" name="Rectangle 3"/>
          <p:cNvSpPr txBox="1">
            <a:spLocks noChangeArrowheads="1"/>
          </p:cNvSpPr>
          <p:nvPr/>
        </p:nvSpPr>
        <p:spPr bwMode="auto">
          <a:xfrm>
            <a:off x="492126" y="5074920"/>
            <a:ext cx="8331835" cy="126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7663" indent="-347663" eaLnBrk="0" hangingPunct="0">
              <a:defRPr>
                <a:solidFill>
                  <a:schemeClr val="tx1"/>
                </a:solidFill>
                <a:latin typeface="Arial" charset="0"/>
                <a:cs typeface="Arial" charset="0"/>
              </a:defRPr>
            </a:lvl1pPr>
            <a:lvl2pPr marL="798513" indent="-3365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Font typeface="Wingdings" pitchFamily="2" charset="2"/>
              <a:buChar char="v"/>
            </a:pPr>
            <a:r>
              <a:rPr lang="en-US" altLang="en-US" sz="2215" dirty="0"/>
              <a:t>Additional Control Signals</a:t>
            </a:r>
          </a:p>
          <a:p>
            <a:pPr lvl="1" eaLnBrk="1" hangingPunct="1">
              <a:spcBef>
                <a:spcPct val="40000"/>
              </a:spcBef>
              <a:buFont typeface="Wingdings" pitchFamily="2" charset="2"/>
              <a:buChar char="²"/>
            </a:pPr>
            <a:r>
              <a:rPr lang="en-US" altLang="en-US" sz="1846" dirty="0" err="1">
                <a:solidFill>
                  <a:srgbClr val="FF0000"/>
                </a:solidFill>
              </a:rPr>
              <a:t>PCSrc</a:t>
            </a:r>
            <a:r>
              <a:rPr lang="en-US" altLang="en-US" sz="1846" dirty="0">
                <a:solidFill>
                  <a:srgbClr val="FF0000"/>
                </a:solidFill>
              </a:rPr>
              <a:t> </a:t>
            </a:r>
            <a:r>
              <a:rPr lang="en-US" altLang="en-US" sz="1846" dirty="0"/>
              <a:t>for PC control: </a:t>
            </a:r>
            <a:r>
              <a:rPr lang="en-US" altLang="en-US" sz="1846" b="1" dirty="0">
                <a:solidFill>
                  <a:srgbClr val="FF0000"/>
                </a:solidFill>
              </a:rPr>
              <a:t>1</a:t>
            </a:r>
            <a:r>
              <a:rPr lang="en-US" altLang="en-US" sz="1846" dirty="0">
                <a:solidFill>
                  <a:srgbClr val="FF0000"/>
                </a:solidFill>
              </a:rPr>
              <a:t> </a:t>
            </a:r>
            <a:r>
              <a:rPr lang="en-US" altLang="en-US" sz="1846" dirty="0"/>
              <a:t>for a jump and </a:t>
            </a:r>
            <a:r>
              <a:rPr lang="en-US" altLang="en-US" sz="1846" b="1" dirty="0">
                <a:solidFill>
                  <a:srgbClr val="FF0000"/>
                </a:solidFill>
              </a:rPr>
              <a:t>2</a:t>
            </a:r>
            <a:r>
              <a:rPr lang="en-US" altLang="en-US" sz="1846" dirty="0"/>
              <a:t> for a taken branch</a:t>
            </a:r>
          </a:p>
          <a:p>
            <a:pPr lvl="1" eaLnBrk="1" hangingPunct="1">
              <a:spcBef>
                <a:spcPct val="40000"/>
              </a:spcBef>
              <a:buFont typeface="Wingdings" pitchFamily="2" charset="2"/>
              <a:buChar char="²"/>
            </a:pPr>
            <a:r>
              <a:rPr lang="en-US" altLang="en-US" sz="1846" dirty="0">
                <a:solidFill>
                  <a:srgbClr val="FF0000"/>
                </a:solidFill>
              </a:rPr>
              <a:t>Zero</a:t>
            </a:r>
            <a:r>
              <a:rPr lang="en-US" altLang="en-US" sz="1846" dirty="0"/>
              <a:t> flag for branch control: whether branch is taken or not</a:t>
            </a:r>
          </a:p>
        </p:txBody>
      </p:sp>
      <p:sp>
        <p:nvSpPr>
          <p:cNvPr id="149" name="Text Box 6"/>
          <p:cNvSpPr txBox="1">
            <a:spLocks noChangeArrowheads="1"/>
          </p:cNvSpPr>
          <p:nvPr/>
        </p:nvSpPr>
        <p:spPr bwMode="auto">
          <a:xfrm>
            <a:off x="5013808" y="1150037"/>
            <a:ext cx="3718712" cy="50132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846" dirty="0"/>
              <a:t>Adding a mux at the PC input</a:t>
            </a:r>
          </a:p>
        </p:txBody>
      </p:sp>
      <p:grpSp>
        <p:nvGrpSpPr>
          <p:cNvPr id="154" name="Group 153"/>
          <p:cNvGrpSpPr>
            <a:grpSpLocks/>
          </p:cNvGrpSpPr>
          <p:nvPr/>
        </p:nvGrpSpPr>
        <p:grpSpPr bwMode="auto">
          <a:xfrm>
            <a:off x="3429002" y="1909690"/>
            <a:ext cx="582613" cy="566005"/>
            <a:chOff x="3932227" y="1074067"/>
            <a:chExt cx="419973" cy="613454"/>
          </a:xfrm>
        </p:grpSpPr>
        <p:sp>
          <p:nvSpPr>
            <p:cNvPr id="155" name="Line 75"/>
            <p:cNvSpPr>
              <a:spLocks noChangeShapeType="1"/>
            </p:cNvSpPr>
            <p:nvPr/>
          </p:nvSpPr>
          <p:spPr bwMode="auto">
            <a:xfrm>
              <a:off x="4140644" y="1313178"/>
              <a:ext cx="0" cy="37434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6" name="Rectangle 76"/>
            <p:cNvSpPr>
              <a:spLocks noChangeArrowheads="1"/>
            </p:cNvSpPr>
            <p:nvPr/>
          </p:nvSpPr>
          <p:spPr bwMode="auto">
            <a:xfrm>
              <a:off x="3932227" y="1074067"/>
              <a:ext cx="419973"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ExtOp</a:t>
              </a:r>
              <a:endParaRPr lang="en-US" altLang="en-US" sz="923" dirty="0">
                <a:solidFill>
                  <a:srgbClr val="FF0000"/>
                </a:solidFill>
              </a:endParaRPr>
            </a:p>
          </p:txBody>
        </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48</a:t>
            </a:fld>
            <a:endParaRPr lang="en-US" altLang="en-US"/>
          </a:p>
        </p:txBody>
      </p:sp>
    </p:spTree>
    <p:custDataLst>
      <p:tags r:id="rId1"/>
    </p:custDataLst>
    <p:extLst>
      <p:ext uri="{BB962C8B-B14F-4D97-AF65-F5344CB8AC3E}">
        <p14:creationId xmlns:p14="http://schemas.microsoft.com/office/powerpoint/2010/main" val="14666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1000" tmFilter="0, 0; .2, .5; .8, .5; 1, 0"/>
                                        <p:tgtEl>
                                          <p:spTgt spid="18"/>
                                        </p:tgtEl>
                                      </p:cBhvr>
                                    </p:animEffect>
                                    <p:animScale>
                                      <p:cBhvr>
                                        <p:cTn id="11" dur="50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nodeType="clickEffect">
                                  <p:stCondLst>
                                    <p:cond delay="0"/>
                                  </p:stCondLst>
                                  <p:childTnLst>
                                    <p:animEffect transition="out" filter="fade">
                                      <p:cBhvr>
                                        <p:cTn id="19" dur="1000" tmFilter="0, 0; .2, .5; .8, .5; 1, 0"/>
                                        <p:tgtEl>
                                          <p:spTgt spid="19510"/>
                                        </p:tgtEl>
                                      </p:cBhvr>
                                    </p:animEffect>
                                    <p:animScale>
                                      <p:cBhvr>
                                        <p:cTn id="20" dur="500" autoRev="1" fill="hold"/>
                                        <p:tgtEl>
                                          <p:spTgt spid="19510"/>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8">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4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3" name="Line 61"/>
          <p:cNvSpPr>
            <a:spLocks noChangeShapeType="1"/>
          </p:cNvSpPr>
          <p:nvPr/>
        </p:nvSpPr>
        <p:spPr bwMode="auto">
          <a:xfrm flipV="1">
            <a:off x="1291622" y="2835237"/>
            <a:ext cx="0" cy="760899"/>
          </a:xfrm>
          <a:prstGeom prst="line">
            <a:avLst/>
          </a:prstGeom>
          <a:noFill/>
          <a:ln w="50800">
            <a:solidFill>
              <a:schemeClr val="bg1">
                <a:lumMod val="75000"/>
              </a:schemeClr>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82" name="Line 52"/>
          <p:cNvSpPr>
            <a:spLocks noChangeShapeType="1"/>
          </p:cNvSpPr>
          <p:nvPr/>
        </p:nvSpPr>
        <p:spPr bwMode="auto">
          <a:xfrm>
            <a:off x="2501336" y="3827672"/>
            <a:ext cx="525480" cy="0"/>
          </a:xfrm>
          <a:prstGeom prst="line">
            <a:avLst/>
          </a:prstGeom>
          <a:noFill/>
          <a:ln w="50800">
            <a:solidFill>
              <a:srgbClr val="007033"/>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518" name="Line 49"/>
          <p:cNvSpPr>
            <a:spLocks noChangeShapeType="1"/>
          </p:cNvSpPr>
          <p:nvPr/>
        </p:nvSpPr>
        <p:spPr bwMode="auto">
          <a:xfrm>
            <a:off x="4549277" y="3190208"/>
            <a:ext cx="1003332"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9" name="Line 30"/>
          <p:cNvSpPr>
            <a:spLocks noChangeShapeType="1"/>
          </p:cNvSpPr>
          <p:nvPr/>
        </p:nvSpPr>
        <p:spPr bwMode="auto">
          <a:xfrm>
            <a:off x="4549277" y="3910993"/>
            <a:ext cx="682647"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0" name="Line 30"/>
          <p:cNvSpPr>
            <a:spLocks noChangeShapeType="1"/>
          </p:cNvSpPr>
          <p:nvPr/>
        </p:nvSpPr>
        <p:spPr bwMode="auto">
          <a:xfrm>
            <a:off x="5987600" y="3511369"/>
            <a:ext cx="671536"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cxnSp>
        <p:nvCxnSpPr>
          <p:cNvPr id="3" name="Straight Arrow Connector 2"/>
          <p:cNvCxnSpPr/>
          <p:nvPr/>
        </p:nvCxnSpPr>
        <p:spPr>
          <a:xfrm>
            <a:off x="1296386" y="2287758"/>
            <a:ext cx="2930159" cy="0"/>
          </a:xfrm>
          <a:prstGeom prst="straightConnector1">
            <a:avLst/>
          </a:prstGeom>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913076" y="4035063"/>
            <a:ext cx="211823" cy="1039860"/>
            <a:chOff x="2913074" y="4085565"/>
            <a:chExt cx="211823" cy="1126515"/>
          </a:xfrm>
        </p:grpSpPr>
        <p:sp>
          <p:nvSpPr>
            <p:cNvPr id="19460" name="Line 36"/>
            <p:cNvSpPr>
              <a:spLocks noChangeShapeType="1"/>
            </p:cNvSpPr>
            <p:nvPr/>
          </p:nvSpPr>
          <p:spPr bwMode="auto">
            <a:xfrm>
              <a:off x="3024310" y="4085565"/>
              <a:ext cx="0" cy="683273"/>
            </a:xfrm>
            <a:prstGeom prst="line">
              <a:avLst/>
            </a:prstGeom>
            <a:noFill/>
            <a:ln w="1905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62" name="Rectangle 76"/>
            <p:cNvSpPr>
              <a:spLocks noChangeArrowheads="1"/>
            </p:cNvSpPr>
            <p:nvPr/>
          </p:nvSpPr>
          <p:spPr bwMode="auto">
            <a:xfrm>
              <a:off x="2913074" y="4768838"/>
              <a:ext cx="211823" cy="44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a:solidFill>
                    <a:srgbClr val="FF0000"/>
                  </a:solidFill>
                </a:rPr>
                <a:t>Op</a:t>
              </a:r>
            </a:p>
            <a:p>
              <a:pPr algn="ctr" eaLnBrk="0" hangingPunct="0"/>
              <a:r>
                <a:rPr lang="en-US" sz="923" b="1" dirty="0">
                  <a:solidFill>
                    <a:srgbClr val="FF0000"/>
                  </a:solidFill>
                </a:rPr>
                <a:t>= J</a:t>
              </a:r>
            </a:p>
          </p:txBody>
        </p:sp>
      </p:grpSp>
      <p:sp>
        <p:nvSpPr>
          <p:cNvPr id="11" name="Freeform 10"/>
          <p:cNvSpPr/>
          <p:nvPr/>
        </p:nvSpPr>
        <p:spPr bwMode="auto">
          <a:xfrm>
            <a:off x="4992988" y="3910993"/>
            <a:ext cx="1665288" cy="272387"/>
          </a:xfrm>
          <a:custGeom>
            <a:avLst/>
            <a:gdLst>
              <a:gd name="connsiteX0" fmla="*/ 0 w 1664948"/>
              <a:gd name="connsiteY0" fmla="*/ 0 h 322418"/>
              <a:gd name="connsiteX1" fmla="*/ 0 w 1664948"/>
              <a:gd name="connsiteY1" fmla="*/ 322418 h 322418"/>
              <a:gd name="connsiteX2" fmla="*/ 1442955 w 1664948"/>
              <a:gd name="connsiteY2" fmla="*/ 322418 h 322418"/>
              <a:gd name="connsiteX3" fmla="*/ 1442955 w 1664948"/>
              <a:gd name="connsiteY3" fmla="*/ 121567 h 322418"/>
              <a:gd name="connsiteX4" fmla="*/ 1664948 w 1664948"/>
              <a:gd name="connsiteY4" fmla="*/ 121567 h 32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48" h="322418">
                <a:moveTo>
                  <a:pt x="0" y="0"/>
                </a:moveTo>
                <a:lnTo>
                  <a:pt x="0" y="322418"/>
                </a:lnTo>
                <a:lnTo>
                  <a:pt x="1442955" y="322418"/>
                </a:lnTo>
                <a:lnTo>
                  <a:pt x="1442955" y="121567"/>
                </a:lnTo>
                <a:lnTo>
                  <a:pt x="1664948" y="121567"/>
                </a:lnTo>
              </a:path>
            </a:pathLst>
          </a:custGeom>
          <a:noFill/>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Freeform 11"/>
          <p:cNvSpPr/>
          <p:nvPr/>
        </p:nvSpPr>
        <p:spPr bwMode="auto">
          <a:xfrm>
            <a:off x="4389738" y="3664397"/>
            <a:ext cx="4219575" cy="676632"/>
          </a:xfrm>
          <a:custGeom>
            <a:avLst/>
            <a:gdLst>
              <a:gd name="connsiteX0" fmla="*/ 3955774 w 4218167"/>
              <a:gd name="connsiteY0" fmla="*/ 0 h 838863"/>
              <a:gd name="connsiteX1" fmla="*/ 4218167 w 4218167"/>
              <a:gd name="connsiteY1" fmla="*/ 0 h 838863"/>
              <a:gd name="connsiteX2" fmla="*/ 4218167 w 4218167"/>
              <a:gd name="connsiteY2" fmla="*/ 838863 h 838863"/>
              <a:gd name="connsiteX3" fmla="*/ 0 w 4218167"/>
              <a:gd name="connsiteY3" fmla="*/ 838863 h 838863"/>
              <a:gd name="connsiteX4" fmla="*/ 0 w 4218167"/>
              <a:gd name="connsiteY4" fmla="*/ 648032 h 838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8167" h="838863">
                <a:moveTo>
                  <a:pt x="3955774" y="0"/>
                </a:moveTo>
                <a:lnTo>
                  <a:pt x="4218167" y="0"/>
                </a:lnTo>
                <a:lnTo>
                  <a:pt x="4218167" y="838863"/>
                </a:lnTo>
                <a:lnTo>
                  <a:pt x="0" y="838863"/>
                </a:lnTo>
                <a:lnTo>
                  <a:pt x="0" y="648032"/>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7" name="Rectangle 77"/>
          <p:cNvSpPr>
            <a:spLocks noChangeArrowheads="1"/>
          </p:cNvSpPr>
          <p:nvPr/>
        </p:nvSpPr>
        <p:spPr bwMode="auto">
          <a:xfrm>
            <a:off x="1266304" y="1382803"/>
            <a:ext cx="1392885" cy="18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dirty="0"/>
              <a:t>Branch Target Address</a:t>
            </a:r>
          </a:p>
        </p:txBody>
      </p:sp>
      <p:grpSp>
        <p:nvGrpSpPr>
          <p:cNvPr id="19473" name="Group 854120"/>
          <p:cNvGrpSpPr>
            <a:grpSpLocks/>
          </p:cNvGrpSpPr>
          <p:nvPr/>
        </p:nvGrpSpPr>
        <p:grpSpPr bwMode="auto">
          <a:xfrm>
            <a:off x="5629085" y="3848192"/>
            <a:ext cx="358506" cy="1095575"/>
            <a:chOff x="5758762" y="3335223"/>
            <a:chExt cx="357986" cy="1186949"/>
          </a:xfrm>
        </p:grpSpPr>
        <p:sp>
          <p:nvSpPr>
            <p:cNvPr id="19594" name="Line 25"/>
            <p:cNvSpPr>
              <a:spLocks noChangeShapeType="1"/>
            </p:cNvSpPr>
            <p:nvPr/>
          </p:nvSpPr>
          <p:spPr bwMode="auto">
            <a:xfrm flipV="1">
              <a:off x="5929278" y="3335223"/>
              <a:ext cx="0" cy="84931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595" name="Rectangle 26"/>
            <p:cNvSpPr>
              <a:spLocks noChangeArrowheads="1"/>
            </p:cNvSpPr>
            <p:nvPr/>
          </p:nvSpPr>
          <p:spPr bwMode="auto">
            <a:xfrm>
              <a:off x="5758762" y="4257036"/>
              <a:ext cx="357986" cy="26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a:solidFill>
                    <a:srgbClr val="FF0000"/>
                  </a:solidFill>
                </a:rPr>
                <a:t>ALU</a:t>
              </a:r>
            </a:p>
            <a:p>
              <a:pPr algn="ctr" eaLnBrk="0" hangingPunct="0"/>
              <a:r>
                <a:rPr lang="en-US" sz="923" b="1" dirty="0">
                  <a:solidFill>
                    <a:srgbClr val="FF0000"/>
                  </a:solidFill>
                </a:rPr>
                <a:t>Op</a:t>
              </a:r>
            </a:p>
            <a:p>
              <a:pPr algn="ctr" eaLnBrk="0" hangingPunct="0"/>
              <a:r>
                <a:rPr lang="en-US" sz="923" b="1" dirty="0">
                  <a:solidFill>
                    <a:srgbClr val="FF0000"/>
                  </a:solidFill>
                </a:rPr>
                <a:t>= X</a:t>
              </a:r>
            </a:p>
          </p:txBody>
        </p:sp>
      </p:grpSp>
      <p:grpSp>
        <p:nvGrpSpPr>
          <p:cNvPr id="19474" name="Group 854118"/>
          <p:cNvGrpSpPr>
            <a:grpSpLocks/>
          </p:cNvGrpSpPr>
          <p:nvPr/>
        </p:nvGrpSpPr>
        <p:grpSpPr bwMode="auto">
          <a:xfrm>
            <a:off x="3920606" y="4191108"/>
            <a:ext cx="323860" cy="757206"/>
            <a:chOff x="3860850" y="3659188"/>
            <a:chExt cx="323741" cy="820281"/>
          </a:xfrm>
        </p:grpSpPr>
        <p:sp>
          <p:nvSpPr>
            <p:cNvPr id="19592" name="Line 36"/>
            <p:cNvSpPr>
              <a:spLocks noChangeShapeType="1"/>
            </p:cNvSpPr>
            <p:nvPr/>
          </p:nvSpPr>
          <p:spPr bwMode="auto">
            <a:xfrm flipV="1">
              <a:off x="4024918" y="3659188"/>
              <a:ext cx="0" cy="4777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3" name="Rectangle 37"/>
            <p:cNvSpPr>
              <a:spLocks noChangeArrowheads="1"/>
            </p:cNvSpPr>
            <p:nvPr/>
          </p:nvSpPr>
          <p:spPr bwMode="auto">
            <a:xfrm>
              <a:off x="3860850" y="4214356"/>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err="1">
                  <a:solidFill>
                    <a:srgbClr val="FF0000"/>
                  </a:solidFill>
                </a:rPr>
                <a:t>Reg</a:t>
              </a:r>
              <a:endParaRPr lang="en-US" sz="923" b="1" dirty="0">
                <a:solidFill>
                  <a:srgbClr val="FF0000"/>
                </a:solidFill>
              </a:endParaRPr>
            </a:p>
            <a:p>
              <a:pPr algn="ctr" eaLnBrk="0" hangingPunct="0"/>
              <a:r>
                <a:rPr lang="en-US" sz="923" b="1" dirty="0" err="1">
                  <a:solidFill>
                    <a:srgbClr val="FF0000"/>
                  </a:solidFill>
                </a:rPr>
                <a:t>Wr</a:t>
              </a:r>
              <a:endParaRPr lang="en-US" sz="923" b="1" dirty="0">
                <a:solidFill>
                  <a:srgbClr val="FF0000"/>
                </a:solidFill>
              </a:endParaRPr>
            </a:p>
            <a:p>
              <a:pPr algn="ctr" eaLnBrk="0" hangingPunct="0"/>
              <a:r>
                <a:rPr lang="en-US" sz="923" b="1" dirty="0">
                  <a:solidFill>
                    <a:srgbClr val="FF0000"/>
                  </a:solidFill>
                </a:rPr>
                <a:t> = 0</a:t>
              </a:r>
            </a:p>
          </p:txBody>
        </p:sp>
      </p:grpSp>
      <p:grpSp>
        <p:nvGrpSpPr>
          <p:cNvPr id="19475" name="Group 8"/>
          <p:cNvGrpSpPr>
            <a:grpSpLocks/>
          </p:cNvGrpSpPr>
          <p:nvPr/>
        </p:nvGrpSpPr>
        <p:grpSpPr bwMode="auto">
          <a:xfrm>
            <a:off x="5565309" y="2990909"/>
            <a:ext cx="422289" cy="959860"/>
            <a:chOff x="5652144" y="4157097"/>
            <a:chExt cx="421848" cy="1039533"/>
          </a:xfrm>
        </p:grpSpPr>
        <p:sp>
          <p:nvSpPr>
            <p:cNvPr id="19590" name="Freeform 23"/>
            <p:cNvSpPr>
              <a:spLocks/>
            </p:cNvSpPr>
            <p:nvPr/>
          </p:nvSpPr>
          <p:spPr bwMode="auto">
            <a:xfrm rot="-5400000">
              <a:off x="5343301" y="4465940"/>
              <a:ext cx="1039533" cy="421848"/>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9591" name="Rectangle 24"/>
            <p:cNvSpPr>
              <a:spLocks noChangeArrowheads="1"/>
            </p:cNvSpPr>
            <p:nvPr/>
          </p:nvSpPr>
          <p:spPr bwMode="auto">
            <a:xfrm>
              <a:off x="5715860" y="4307976"/>
              <a:ext cx="351540" cy="7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p>
              <a:pPr algn="ctr" eaLnBrk="0" hangingPunct="0">
                <a:lnSpc>
                  <a:spcPct val="80000"/>
                </a:lnSpc>
              </a:pPr>
              <a:r>
                <a:rPr lang="en-US" sz="1292"/>
                <a:t>A</a:t>
              </a:r>
            </a:p>
            <a:p>
              <a:pPr algn="ctr" eaLnBrk="0" hangingPunct="0">
                <a:lnSpc>
                  <a:spcPct val="80000"/>
                </a:lnSpc>
              </a:pPr>
              <a:r>
                <a:rPr lang="en-US" sz="1292"/>
                <a:t>L</a:t>
              </a:r>
            </a:p>
            <a:p>
              <a:pPr algn="ctr" eaLnBrk="0" hangingPunct="0">
                <a:lnSpc>
                  <a:spcPct val="80000"/>
                </a:lnSpc>
              </a:pPr>
              <a:r>
                <a:rPr lang="en-US" sz="1292"/>
                <a:t>U</a:t>
              </a:r>
            </a:p>
          </p:txBody>
        </p:sp>
      </p:grpSp>
      <p:sp>
        <p:nvSpPr>
          <p:cNvPr id="19476" name="Line 30"/>
          <p:cNvSpPr>
            <a:spLocks noChangeShapeType="1"/>
          </p:cNvSpPr>
          <p:nvPr/>
        </p:nvSpPr>
        <p:spPr bwMode="auto">
          <a:xfrm>
            <a:off x="5368453" y="3810087"/>
            <a:ext cx="184156"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77" name="Line 39"/>
          <p:cNvSpPr>
            <a:spLocks noChangeShapeType="1"/>
          </p:cNvSpPr>
          <p:nvPr/>
        </p:nvSpPr>
        <p:spPr bwMode="auto">
          <a:xfrm>
            <a:off x="3026818" y="3253222"/>
            <a:ext cx="59056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40"/>
          <p:cNvSpPr>
            <a:spLocks noChangeShapeType="1"/>
          </p:cNvSpPr>
          <p:nvPr/>
        </p:nvSpPr>
        <p:spPr bwMode="auto">
          <a:xfrm flipV="1">
            <a:off x="3050630" y="3667939"/>
            <a:ext cx="56358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Line 41"/>
          <p:cNvSpPr>
            <a:spLocks noChangeShapeType="1"/>
          </p:cNvSpPr>
          <p:nvPr/>
        </p:nvSpPr>
        <p:spPr bwMode="auto">
          <a:xfrm>
            <a:off x="3458632" y="4032833"/>
            <a:ext cx="158755" cy="146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0" name="Line 49"/>
          <p:cNvSpPr>
            <a:spLocks noChangeShapeType="1"/>
          </p:cNvSpPr>
          <p:nvPr/>
        </p:nvSpPr>
        <p:spPr bwMode="auto">
          <a:xfrm>
            <a:off x="1132869" y="3601996"/>
            <a:ext cx="441339"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481" name="Group 3"/>
          <p:cNvGrpSpPr>
            <a:grpSpLocks/>
          </p:cNvGrpSpPr>
          <p:nvPr/>
        </p:nvGrpSpPr>
        <p:grpSpPr bwMode="auto">
          <a:xfrm>
            <a:off x="1574208" y="3001168"/>
            <a:ext cx="927130" cy="1182605"/>
            <a:chOff x="1793625" y="4110295"/>
            <a:chExt cx="927187" cy="1280337"/>
          </a:xfrm>
        </p:grpSpPr>
        <p:sp>
          <p:nvSpPr>
            <p:cNvPr id="19586" name="Rectangle 47"/>
            <p:cNvSpPr>
              <a:spLocks noChangeArrowheads="1"/>
            </p:cNvSpPr>
            <p:nvPr/>
          </p:nvSpPr>
          <p:spPr bwMode="auto">
            <a:xfrm>
              <a:off x="1793626" y="4110295"/>
              <a:ext cx="927186" cy="1280337"/>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19587" name="Text Box 48"/>
            <p:cNvSpPr txBox="1">
              <a:spLocks noChangeArrowheads="1"/>
            </p:cNvSpPr>
            <p:nvPr/>
          </p:nvSpPr>
          <p:spPr bwMode="auto">
            <a:xfrm>
              <a:off x="1839033" y="4621150"/>
              <a:ext cx="632772" cy="27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923"/>
                <a:t>Address</a:t>
              </a:r>
            </a:p>
          </p:txBody>
        </p:sp>
        <p:sp>
          <p:nvSpPr>
            <p:cNvPr id="19588" name="Text Box 50"/>
            <p:cNvSpPr txBox="1">
              <a:spLocks noChangeArrowheads="1"/>
            </p:cNvSpPr>
            <p:nvPr/>
          </p:nvSpPr>
          <p:spPr bwMode="auto">
            <a:xfrm>
              <a:off x="2061500" y="4889622"/>
              <a:ext cx="621194" cy="22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sz="923"/>
                <a:t>Instruction</a:t>
              </a:r>
            </a:p>
          </p:txBody>
        </p:sp>
        <p:sp>
          <p:nvSpPr>
            <p:cNvPr id="19589" name="Text Box 51"/>
            <p:cNvSpPr txBox="1">
              <a:spLocks noChangeArrowheads="1"/>
            </p:cNvSpPr>
            <p:nvPr/>
          </p:nvSpPr>
          <p:spPr bwMode="auto">
            <a:xfrm>
              <a:off x="1793625" y="4110295"/>
              <a:ext cx="927187" cy="50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108" b="1" dirty="0"/>
                <a:t>Instruction</a:t>
              </a:r>
            </a:p>
            <a:p>
              <a:pPr algn="ctr"/>
              <a:r>
                <a:rPr lang="en-US" sz="1108" b="1" dirty="0"/>
                <a:t>Memory</a:t>
              </a:r>
            </a:p>
          </p:txBody>
        </p:sp>
      </p:grpSp>
      <p:sp>
        <p:nvSpPr>
          <p:cNvPr id="19484" name="Rectangle 67"/>
          <p:cNvSpPr>
            <a:spLocks noChangeArrowheads="1"/>
          </p:cNvSpPr>
          <p:nvPr/>
        </p:nvSpPr>
        <p:spPr bwMode="auto">
          <a:xfrm>
            <a:off x="3195096" y="3084697"/>
            <a:ext cx="168280" cy="1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Rs</a:t>
            </a:r>
          </a:p>
        </p:txBody>
      </p:sp>
      <p:sp>
        <p:nvSpPr>
          <p:cNvPr id="19485" name="Rectangle 70"/>
          <p:cNvSpPr>
            <a:spLocks noChangeArrowheads="1"/>
          </p:cNvSpPr>
          <p:nvPr/>
        </p:nvSpPr>
        <p:spPr bwMode="auto">
          <a:xfrm>
            <a:off x="3072854" y="3898012"/>
            <a:ext cx="168280" cy="1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Rd</a:t>
            </a:r>
          </a:p>
        </p:txBody>
      </p:sp>
      <p:grpSp>
        <p:nvGrpSpPr>
          <p:cNvPr id="19486" name="Group 12"/>
          <p:cNvGrpSpPr>
            <a:grpSpLocks/>
          </p:cNvGrpSpPr>
          <p:nvPr/>
        </p:nvGrpSpPr>
        <p:grpSpPr bwMode="auto">
          <a:xfrm>
            <a:off x="3586465" y="2475694"/>
            <a:ext cx="262965" cy="299828"/>
            <a:chOff x="1173430" y="2082165"/>
            <a:chExt cx="342981" cy="295097"/>
          </a:xfrm>
        </p:grpSpPr>
        <p:sp>
          <p:nvSpPr>
            <p:cNvPr id="19584" name="Oval 72"/>
            <p:cNvSpPr>
              <a:spLocks noChangeArrowheads="1"/>
            </p:cNvSpPr>
            <p:nvPr/>
          </p:nvSpPr>
          <p:spPr bwMode="auto">
            <a:xfrm>
              <a:off x="1173430" y="2082165"/>
              <a:ext cx="342981" cy="274472"/>
            </a:xfrm>
            <a:prstGeom prst="ellipse">
              <a:avLst/>
            </a:prstGeom>
            <a:solidFill>
              <a:srgbClr val="FFFF99"/>
            </a:solidFill>
            <a:ln w="19050">
              <a:solidFill>
                <a:schemeClr val="tx1"/>
              </a:solidFill>
              <a:round/>
              <a:headEnd/>
              <a:tailEnd/>
            </a:ln>
          </p:spPr>
          <p:txBody>
            <a:bodyPr wrap="none" anchor="ctr"/>
            <a:lstStyle/>
            <a:p>
              <a:endParaRPr lang="en-US"/>
            </a:p>
          </p:txBody>
        </p:sp>
        <p:sp>
          <p:nvSpPr>
            <p:cNvPr id="19585" name="Rectangle 73"/>
            <p:cNvSpPr>
              <a:spLocks noChangeArrowheads="1"/>
            </p:cNvSpPr>
            <p:nvPr/>
          </p:nvSpPr>
          <p:spPr bwMode="auto">
            <a:xfrm>
              <a:off x="1173430" y="2101204"/>
              <a:ext cx="338161"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p>
              <a:pPr algn="ctr" eaLnBrk="0" hangingPunct="0">
                <a:lnSpc>
                  <a:spcPct val="80000"/>
                </a:lnSpc>
              </a:pPr>
              <a:r>
                <a:rPr lang="en-US" sz="1108" dirty="0"/>
                <a:t>E</a:t>
              </a:r>
            </a:p>
          </p:txBody>
        </p:sp>
      </p:grpSp>
      <p:sp>
        <p:nvSpPr>
          <p:cNvPr id="19487" name="Rectangle 78"/>
          <p:cNvSpPr>
            <a:spLocks noChangeArrowheads="1"/>
          </p:cNvSpPr>
          <p:nvPr/>
        </p:nvSpPr>
        <p:spPr bwMode="auto">
          <a:xfrm>
            <a:off x="3195096" y="3505276"/>
            <a:ext cx="168280" cy="1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Rt</a:t>
            </a:r>
          </a:p>
        </p:txBody>
      </p:sp>
      <p:sp>
        <p:nvSpPr>
          <p:cNvPr id="19488" name="Freeform 86"/>
          <p:cNvSpPr>
            <a:spLocks/>
          </p:cNvSpPr>
          <p:nvPr/>
        </p:nvSpPr>
        <p:spPr bwMode="auto">
          <a:xfrm>
            <a:off x="3161759" y="3667939"/>
            <a:ext cx="117479" cy="175852"/>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127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89" name="Freeform 98"/>
          <p:cNvSpPr>
            <a:spLocks/>
          </p:cNvSpPr>
          <p:nvPr/>
        </p:nvSpPr>
        <p:spPr bwMode="auto">
          <a:xfrm>
            <a:off x="3026818" y="3963957"/>
            <a:ext cx="252420" cy="80599"/>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90" name="Rectangle 77"/>
          <p:cNvSpPr>
            <a:spLocks noChangeArrowheads="1"/>
          </p:cNvSpPr>
          <p:nvPr/>
        </p:nvSpPr>
        <p:spPr bwMode="auto">
          <a:xfrm>
            <a:off x="1266301" y="1654716"/>
            <a:ext cx="2023926" cy="19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dirty="0"/>
              <a:t>Jump Target = PC[31:28] ‖ Imm26</a:t>
            </a:r>
          </a:p>
        </p:txBody>
      </p:sp>
      <p:sp>
        <p:nvSpPr>
          <p:cNvPr id="19491" name="Rectangle 111"/>
          <p:cNvSpPr>
            <a:spLocks noChangeArrowheads="1"/>
          </p:cNvSpPr>
          <p:nvPr/>
        </p:nvSpPr>
        <p:spPr bwMode="auto">
          <a:xfrm>
            <a:off x="6800426" y="2620155"/>
            <a:ext cx="631845" cy="16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a:t>ALU result</a:t>
            </a:r>
          </a:p>
        </p:txBody>
      </p:sp>
      <p:sp>
        <p:nvSpPr>
          <p:cNvPr id="19493" name="TextBox 129"/>
          <p:cNvSpPr txBox="1">
            <a:spLocks noChangeArrowheads="1"/>
          </p:cNvSpPr>
          <p:nvPr/>
        </p:nvSpPr>
        <p:spPr bwMode="auto">
          <a:xfrm>
            <a:off x="768653" y="4361404"/>
            <a:ext cx="279409" cy="17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8"/>
              <a:t>clk</a:t>
            </a:r>
          </a:p>
        </p:txBody>
      </p:sp>
      <p:grpSp>
        <p:nvGrpSpPr>
          <p:cNvPr id="19494" name="Group 10"/>
          <p:cNvGrpSpPr>
            <a:grpSpLocks/>
          </p:cNvGrpSpPr>
          <p:nvPr/>
        </p:nvGrpSpPr>
        <p:grpSpPr bwMode="auto">
          <a:xfrm>
            <a:off x="972527" y="3204864"/>
            <a:ext cx="169867" cy="770818"/>
            <a:chOff x="1192066" y="4329914"/>
            <a:chExt cx="169912" cy="836107"/>
          </a:xfrm>
        </p:grpSpPr>
        <p:sp>
          <p:nvSpPr>
            <p:cNvPr id="19581" name="Text Box 59"/>
            <p:cNvSpPr txBox="1">
              <a:spLocks noChangeArrowheads="1"/>
            </p:cNvSpPr>
            <p:nvPr/>
          </p:nvSpPr>
          <p:spPr bwMode="auto">
            <a:xfrm rot="-5400000">
              <a:off x="933536" y="4737579"/>
              <a:ext cx="686973"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8"/>
                <a:t>PC</a:t>
              </a:r>
            </a:p>
          </p:txBody>
        </p:sp>
        <p:sp>
          <p:nvSpPr>
            <p:cNvPr id="19582" name="Text Box 60"/>
            <p:cNvSpPr txBox="1">
              <a:spLocks noChangeArrowheads="1"/>
            </p:cNvSpPr>
            <p:nvPr/>
          </p:nvSpPr>
          <p:spPr bwMode="auto">
            <a:xfrm rot="-5400000">
              <a:off x="1203248" y="4318732"/>
              <a:ext cx="147548"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738"/>
                <a:t>00</a:t>
              </a:r>
            </a:p>
          </p:txBody>
        </p:sp>
        <p:sp>
          <p:nvSpPr>
            <p:cNvPr id="233" name="Isosceles Triangle 232"/>
            <p:cNvSpPr/>
            <p:nvPr/>
          </p:nvSpPr>
          <p:spPr bwMode="auto">
            <a:xfrm>
              <a:off x="1235854" y="5113150"/>
              <a:ext cx="87335" cy="4609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6" name="Group 11"/>
          <p:cNvGrpSpPr>
            <a:grpSpLocks/>
          </p:cNvGrpSpPr>
          <p:nvPr/>
        </p:nvGrpSpPr>
        <p:grpSpPr bwMode="auto">
          <a:xfrm>
            <a:off x="3617385" y="3001171"/>
            <a:ext cx="931892" cy="1181139"/>
            <a:chOff x="3639628" y="4110295"/>
            <a:chExt cx="932372" cy="1278750"/>
          </a:xfrm>
        </p:grpSpPr>
        <p:sp>
          <p:nvSpPr>
            <p:cNvPr id="19568" name="Text Box 32"/>
            <p:cNvSpPr txBox="1">
              <a:spLocks noChangeArrowheads="1"/>
            </p:cNvSpPr>
            <p:nvPr/>
          </p:nvSpPr>
          <p:spPr bwMode="auto">
            <a:xfrm>
              <a:off x="3639629" y="4110295"/>
              <a:ext cx="932371" cy="1278750"/>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108" b="1" dirty="0"/>
            </a:p>
            <a:p>
              <a:pPr algn="ctr" eaLnBrk="1" hangingPunct="1"/>
              <a:endParaRPr lang="en-US" sz="1108" b="1" dirty="0"/>
            </a:p>
            <a:p>
              <a:pPr algn="ctr" eaLnBrk="1" hangingPunct="1"/>
              <a:r>
                <a:rPr lang="en-US" sz="1108" b="1" dirty="0"/>
                <a:t>Registers</a:t>
              </a:r>
            </a:p>
          </p:txBody>
        </p:sp>
        <p:sp>
          <p:nvSpPr>
            <p:cNvPr id="19569" name="Rectangle 33"/>
            <p:cNvSpPr>
              <a:spLocks noChangeArrowheads="1"/>
            </p:cNvSpPr>
            <p:nvPr/>
          </p:nvSpPr>
          <p:spPr bwMode="auto">
            <a:xfrm>
              <a:off x="3639628" y="4292747"/>
              <a:ext cx="421848"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 RA</a:t>
              </a:r>
            </a:p>
          </p:txBody>
        </p:sp>
        <p:sp>
          <p:nvSpPr>
            <p:cNvPr id="19570" name="Rectangle 34"/>
            <p:cNvSpPr>
              <a:spLocks noChangeArrowheads="1"/>
            </p:cNvSpPr>
            <p:nvPr/>
          </p:nvSpPr>
          <p:spPr bwMode="auto">
            <a:xfrm>
              <a:off x="3682106" y="4702075"/>
              <a:ext cx="379370" cy="2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RB</a:t>
              </a:r>
            </a:p>
          </p:txBody>
        </p:sp>
        <p:sp>
          <p:nvSpPr>
            <p:cNvPr id="19571" name="Rectangle 35"/>
            <p:cNvSpPr>
              <a:spLocks noChangeArrowheads="1"/>
            </p:cNvSpPr>
            <p:nvPr/>
          </p:nvSpPr>
          <p:spPr bwMode="auto">
            <a:xfrm>
              <a:off x="4144924" y="4239108"/>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BusA</a:t>
              </a:r>
            </a:p>
          </p:txBody>
        </p:sp>
        <p:sp>
          <p:nvSpPr>
            <p:cNvPr id="19572" name="Rectangle 38"/>
            <p:cNvSpPr>
              <a:spLocks noChangeArrowheads="1"/>
            </p:cNvSpPr>
            <p:nvPr/>
          </p:nvSpPr>
          <p:spPr bwMode="auto">
            <a:xfrm>
              <a:off x="4144924" y="4973363"/>
              <a:ext cx="379370" cy="1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BusB</a:t>
              </a:r>
            </a:p>
          </p:txBody>
        </p:sp>
        <p:sp>
          <p:nvSpPr>
            <p:cNvPr id="19573" name="Rectangle 42"/>
            <p:cNvSpPr>
              <a:spLocks noChangeArrowheads="1"/>
            </p:cNvSpPr>
            <p:nvPr/>
          </p:nvSpPr>
          <p:spPr bwMode="auto">
            <a:xfrm>
              <a:off x="3682106" y="5133627"/>
              <a:ext cx="261244" cy="18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RW</a:t>
              </a:r>
            </a:p>
          </p:txBody>
        </p:sp>
        <p:sp>
          <p:nvSpPr>
            <p:cNvPr id="19574" name="Rectangle 45"/>
            <p:cNvSpPr>
              <a:spLocks noChangeArrowheads="1"/>
            </p:cNvSpPr>
            <p:nvPr/>
          </p:nvSpPr>
          <p:spPr bwMode="auto">
            <a:xfrm>
              <a:off x="4153665" y="5200996"/>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dirty="0" err="1"/>
                <a:t>BusW</a:t>
              </a:r>
              <a:endParaRPr lang="en-US" sz="923" dirty="0"/>
            </a:p>
          </p:txBody>
        </p:sp>
        <p:sp>
          <p:nvSpPr>
            <p:cNvPr id="235" name="Isosceles Triangle 234"/>
            <p:cNvSpPr/>
            <p:nvPr/>
          </p:nvSpPr>
          <p:spPr bwMode="auto">
            <a:xfrm>
              <a:off x="3764345" y="5339440"/>
              <a:ext cx="87358" cy="4600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sp>
        <p:nvSpPr>
          <p:cNvPr id="19498" name="Rectangle 64"/>
          <p:cNvSpPr>
            <a:spLocks noChangeArrowheads="1"/>
          </p:cNvSpPr>
          <p:nvPr/>
        </p:nvSpPr>
        <p:spPr bwMode="auto">
          <a:xfrm>
            <a:off x="1145569" y="2583183"/>
            <a:ext cx="301635" cy="252054"/>
          </a:xfrm>
          <a:prstGeom prst="rect">
            <a:avLst/>
          </a:prstGeom>
          <a:solidFill>
            <a:srgbClr val="FFFF99"/>
          </a:solidFill>
          <a:ln w="19050">
            <a:solidFill>
              <a:schemeClr val="tx1"/>
            </a:solidFill>
            <a:miter lim="800000"/>
            <a:headEnd/>
            <a:tailEnd/>
          </a:ln>
        </p:spPr>
        <p:txBody>
          <a:bodyPr lIns="0" tIns="0" rIns="0" bIns="0" anchor="ctr"/>
          <a:lstStyle/>
          <a:p>
            <a:pPr eaLnBrk="0" hangingPunct="0"/>
            <a:r>
              <a:rPr lang="en-US" sz="1477"/>
              <a:t> </a:t>
            </a:r>
            <a:r>
              <a:rPr lang="en-US" sz="1292"/>
              <a:t>+1</a:t>
            </a:r>
          </a:p>
        </p:txBody>
      </p:sp>
      <p:grpSp>
        <p:nvGrpSpPr>
          <p:cNvPr id="19499" name="Group 854121"/>
          <p:cNvGrpSpPr>
            <a:grpSpLocks/>
          </p:cNvGrpSpPr>
          <p:nvPr/>
        </p:nvGrpSpPr>
        <p:grpSpPr bwMode="auto">
          <a:xfrm>
            <a:off x="6889327" y="4199892"/>
            <a:ext cx="439752" cy="743873"/>
            <a:chOff x="5201227" y="3741545"/>
            <a:chExt cx="421889" cy="804668"/>
          </a:xfrm>
        </p:grpSpPr>
        <p:sp>
          <p:nvSpPr>
            <p:cNvPr id="19566" name="Rectangle 89"/>
            <p:cNvSpPr>
              <a:spLocks noChangeArrowheads="1"/>
            </p:cNvSpPr>
            <p:nvPr/>
          </p:nvSpPr>
          <p:spPr bwMode="auto">
            <a:xfrm>
              <a:off x="5201227" y="4281485"/>
              <a:ext cx="421889" cy="26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b="1" dirty="0" err="1">
                  <a:solidFill>
                    <a:srgbClr val="FF0000"/>
                  </a:solidFill>
                </a:rPr>
                <a:t>Mem</a:t>
              </a:r>
              <a:endParaRPr lang="en-US" sz="923" b="1" dirty="0">
                <a:solidFill>
                  <a:srgbClr val="FF0000"/>
                </a:solidFill>
              </a:endParaRPr>
            </a:p>
            <a:p>
              <a:pPr algn="ctr" eaLnBrk="0" hangingPunct="0"/>
              <a:r>
                <a:rPr lang="en-US" sz="923" b="1" dirty="0">
                  <a:solidFill>
                    <a:srgbClr val="FF0000"/>
                  </a:solidFill>
                </a:rPr>
                <a:t>Rd</a:t>
              </a:r>
            </a:p>
            <a:p>
              <a:pPr algn="ctr" eaLnBrk="0" hangingPunct="0"/>
              <a:r>
                <a:rPr lang="en-US" sz="923" b="1" dirty="0">
                  <a:solidFill>
                    <a:srgbClr val="FF0000"/>
                  </a:solidFill>
                </a:rPr>
                <a:t> = 0</a:t>
              </a:r>
            </a:p>
          </p:txBody>
        </p:sp>
        <p:sp>
          <p:nvSpPr>
            <p:cNvPr id="19567" name="Line 99"/>
            <p:cNvSpPr>
              <a:spLocks noChangeShapeType="1"/>
            </p:cNvSpPr>
            <p:nvPr/>
          </p:nvSpPr>
          <p:spPr bwMode="auto">
            <a:xfrm flipV="1">
              <a:off x="5398987" y="3741545"/>
              <a:ext cx="732"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0" name="Group 854121"/>
          <p:cNvGrpSpPr>
            <a:grpSpLocks/>
          </p:cNvGrpSpPr>
          <p:nvPr/>
        </p:nvGrpSpPr>
        <p:grpSpPr bwMode="auto">
          <a:xfrm>
            <a:off x="7249704" y="4199894"/>
            <a:ext cx="465152" cy="748419"/>
            <a:chOff x="5201227" y="3741545"/>
            <a:chExt cx="421889" cy="809586"/>
          </a:xfrm>
        </p:grpSpPr>
        <p:sp>
          <p:nvSpPr>
            <p:cNvPr id="19564" name="Rectangle 89"/>
            <p:cNvSpPr>
              <a:spLocks noChangeArrowheads="1"/>
            </p:cNvSpPr>
            <p:nvPr/>
          </p:nvSpPr>
          <p:spPr bwMode="auto">
            <a:xfrm>
              <a:off x="5201227" y="4261294"/>
              <a:ext cx="421889" cy="28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b="1" dirty="0" err="1">
                  <a:solidFill>
                    <a:srgbClr val="FF0000"/>
                  </a:solidFill>
                </a:rPr>
                <a:t>Mem</a:t>
              </a:r>
              <a:endParaRPr lang="en-US" sz="923" b="1" dirty="0">
                <a:solidFill>
                  <a:srgbClr val="FF0000"/>
                </a:solidFill>
              </a:endParaRPr>
            </a:p>
            <a:p>
              <a:pPr algn="ctr" eaLnBrk="0" hangingPunct="0"/>
              <a:r>
                <a:rPr lang="en-US" sz="923" b="1" dirty="0" err="1">
                  <a:solidFill>
                    <a:srgbClr val="FF0000"/>
                  </a:solidFill>
                </a:rPr>
                <a:t>Wr</a:t>
              </a:r>
              <a:endParaRPr lang="en-US" sz="923" b="1" dirty="0">
                <a:solidFill>
                  <a:srgbClr val="FF0000"/>
                </a:solidFill>
              </a:endParaRPr>
            </a:p>
            <a:p>
              <a:pPr algn="ctr" eaLnBrk="0" hangingPunct="0"/>
              <a:r>
                <a:rPr lang="en-US" sz="923" b="1" dirty="0">
                  <a:solidFill>
                    <a:srgbClr val="FF0000"/>
                  </a:solidFill>
                </a:rPr>
                <a:t>= 0</a:t>
              </a:r>
            </a:p>
          </p:txBody>
        </p:sp>
        <p:sp>
          <p:nvSpPr>
            <p:cNvPr id="19565" name="Line 99"/>
            <p:cNvSpPr>
              <a:spLocks noChangeShapeType="1"/>
            </p:cNvSpPr>
            <p:nvPr/>
          </p:nvSpPr>
          <p:spPr bwMode="auto">
            <a:xfrm flipV="1">
              <a:off x="5399719" y="3741545"/>
              <a:ext cx="0"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1" name="Group 854121"/>
          <p:cNvGrpSpPr>
            <a:grpSpLocks/>
          </p:cNvGrpSpPr>
          <p:nvPr/>
        </p:nvGrpSpPr>
        <p:grpSpPr bwMode="auto">
          <a:xfrm>
            <a:off x="8035666" y="3884098"/>
            <a:ext cx="465152" cy="1064216"/>
            <a:chOff x="5201227" y="3728063"/>
            <a:chExt cx="421889" cy="725113"/>
          </a:xfrm>
        </p:grpSpPr>
        <p:sp>
          <p:nvSpPr>
            <p:cNvPr id="19562" name="Rectangle 89"/>
            <p:cNvSpPr>
              <a:spLocks noChangeArrowheads="1"/>
            </p:cNvSpPr>
            <p:nvPr/>
          </p:nvSpPr>
          <p:spPr bwMode="auto">
            <a:xfrm>
              <a:off x="5201227" y="4270613"/>
              <a:ext cx="421889"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b="1" dirty="0">
                  <a:solidFill>
                    <a:srgbClr val="FF0000"/>
                  </a:solidFill>
                </a:rPr>
                <a:t>WB</a:t>
              </a:r>
            </a:p>
            <a:p>
              <a:pPr algn="ctr" eaLnBrk="0" hangingPunct="0"/>
              <a:r>
                <a:rPr lang="en-US" sz="923" b="1" dirty="0">
                  <a:solidFill>
                    <a:srgbClr val="FF0000"/>
                  </a:solidFill>
                </a:rPr>
                <a:t>data</a:t>
              </a:r>
            </a:p>
            <a:p>
              <a:pPr algn="ctr" eaLnBrk="0" hangingPunct="0"/>
              <a:r>
                <a:rPr lang="en-US" sz="923" b="1" dirty="0">
                  <a:solidFill>
                    <a:srgbClr val="FF0000"/>
                  </a:solidFill>
                </a:rPr>
                <a:t> = X</a:t>
              </a:r>
            </a:p>
          </p:txBody>
        </p:sp>
        <p:sp>
          <p:nvSpPr>
            <p:cNvPr id="19563" name="Line 99"/>
            <p:cNvSpPr>
              <a:spLocks noChangeShapeType="1"/>
            </p:cNvSpPr>
            <p:nvPr/>
          </p:nvSpPr>
          <p:spPr bwMode="auto">
            <a:xfrm flipV="1">
              <a:off x="5399719" y="3728063"/>
              <a:ext cx="0" cy="5096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sp>
        <p:nvSpPr>
          <p:cNvPr id="19502" name="Line 5"/>
          <p:cNvSpPr>
            <a:spLocks noChangeShapeType="1"/>
          </p:cNvSpPr>
          <p:nvPr/>
        </p:nvSpPr>
        <p:spPr bwMode="auto">
          <a:xfrm>
            <a:off x="3029991" y="1885973"/>
            <a:ext cx="0" cy="1247084"/>
          </a:xfrm>
          <a:prstGeom prst="line">
            <a:avLst/>
          </a:prstGeom>
          <a:noFill/>
          <a:ln w="1270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9511" name="Group 79"/>
          <p:cNvGrpSpPr>
            <a:grpSpLocks/>
          </p:cNvGrpSpPr>
          <p:nvPr/>
        </p:nvGrpSpPr>
        <p:grpSpPr bwMode="auto">
          <a:xfrm>
            <a:off x="5230339" y="3619580"/>
            <a:ext cx="169867" cy="381013"/>
            <a:chOff x="2514" y="1642"/>
            <a:chExt cx="116" cy="261"/>
          </a:xfrm>
        </p:grpSpPr>
        <p:sp>
          <p:nvSpPr>
            <p:cNvPr id="1955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5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a:t>1</a:t>
              </a:r>
            </a:p>
          </p:txBody>
        </p:sp>
        <p:sp>
          <p:nvSpPr>
            <p:cNvPr id="19553" name="Rectangle 83"/>
            <p:cNvSpPr>
              <a:spLocks noChangeArrowheads="1"/>
            </p:cNvSpPr>
            <p:nvPr/>
          </p:nvSpPr>
          <p:spPr bwMode="auto">
            <a:xfrm flipH="1">
              <a:off x="2514" y="178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sp>
        <p:nvSpPr>
          <p:cNvPr id="15" name="Freeform 14"/>
          <p:cNvSpPr/>
          <p:nvPr/>
        </p:nvSpPr>
        <p:spPr bwMode="auto">
          <a:xfrm>
            <a:off x="1129015" y="2086004"/>
            <a:ext cx="158750" cy="497177"/>
          </a:xfrm>
          <a:custGeom>
            <a:avLst/>
            <a:gdLst>
              <a:gd name="connsiteX0" fmla="*/ 158566 w 158566"/>
              <a:gd name="connsiteY0" fmla="*/ 195565 h 195565"/>
              <a:gd name="connsiteX1" fmla="*/ 158566 w 158566"/>
              <a:gd name="connsiteY1" fmla="*/ 0 h 195565"/>
              <a:gd name="connsiteX2" fmla="*/ 0 w 158566"/>
              <a:gd name="connsiteY2" fmla="*/ 0 h 195565"/>
            </a:gdLst>
            <a:ahLst/>
            <a:cxnLst>
              <a:cxn ang="0">
                <a:pos x="connsiteX0" y="connsiteY0"/>
              </a:cxn>
              <a:cxn ang="0">
                <a:pos x="connsiteX1" y="connsiteY1"/>
              </a:cxn>
              <a:cxn ang="0">
                <a:pos x="connsiteX2" y="connsiteY2"/>
              </a:cxn>
            </a:cxnLst>
            <a:rect l="l" t="t" r="r" b="b"/>
            <a:pathLst>
              <a:path w="158566" h="195565">
                <a:moveTo>
                  <a:pt x="158566" y="195565"/>
                </a:moveTo>
                <a:lnTo>
                  <a:pt x="158566" y="0"/>
                </a:lnTo>
                <a:lnTo>
                  <a:pt x="0" y="0"/>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3" name="Line 49"/>
          <p:cNvSpPr>
            <a:spLocks noChangeShapeType="1"/>
          </p:cNvSpPr>
          <p:nvPr/>
        </p:nvSpPr>
        <p:spPr bwMode="auto">
          <a:xfrm flipV="1">
            <a:off x="3029991" y="2616816"/>
            <a:ext cx="556472" cy="0"/>
          </a:xfrm>
          <a:prstGeom prst="line">
            <a:avLst/>
          </a:prstGeom>
          <a:noFill/>
          <a:ln w="25400">
            <a:solidFill>
              <a:schemeClr val="bg1">
                <a:lumMod val="75000"/>
              </a:schemeClr>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Freeform 15"/>
          <p:cNvSpPr/>
          <p:nvPr/>
        </p:nvSpPr>
        <p:spPr bwMode="auto">
          <a:xfrm>
            <a:off x="784526" y="1846314"/>
            <a:ext cx="196850" cy="1756777"/>
          </a:xfrm>
          <a:custGeom>
            <a:avLst/>
            <a:gdLst>
              <a:gd name="connsiteX0" fmla="*/ 195565 w 195565"/>
              <a:gd name="connsiteY0" fmla="*/ 0 h 1316102"/>
              <a:gd name="connsiteX1" fmla="*/ 0 w 195565"/>
              <a:gd name="connsiteY1" fmla="*/ 0 h 1316102"/>
              <a:gd name="connsiteX2" fmla="*/ 0 w 195565"/>
              <a:gd name="connsiteY2" fmla="*/ 1316102 h 1316102"/>
              <a:gd name="connsiteX3" fmla="*/ 190280 w 195565"/>
              <a:gd name="connsiteY3" fmla="*/ 1316102 h 1316102"/>
            </a:gdLst>
            <a:ahLst/>
            <a:cxnLst>
              <a:cxn ang="0">
                <a:pos x="connsiteX0" y="connsiteY0"/>
              </a:cxn>
              <a:cxn ang="0">
                <a:pos x="connsiteX1" y="connsiteY1"/>
              </a:cxn>
              <a:cxn ang="0">
                <a:pos x="connsiteX2" y="connsiteY2"/>
              </a:cxn>
              <a:cxn ang="0">
                <a:pos x="connsiteX3" y="connsiteY3"/>
              </a:cxn>
            </a:cxnLst>
            <a:rect l="l" t="t" r="r" b="b"/>
            <a:pathLst>
              <a:path w="195565" h="1316102">
                <a:moveTo>
                  <a:pt x="195565" y="0"/>
                </a:moveTo>
                <a:lnTo>
                  <a:pt x="0" y="0"/>
                </a:lnTo>
                <a:lnTo>
                  <a:pt x="0" y="1316102"/>
                </a:lnTo>
                <a:lnTo>
                  <a:pt x="190280" y="1316102"/>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 name="Freeform 16"/>
          <p:cNvSpPr/>
          <p:nvPr/>
        </p:nvSpPr>
        <p:spPr bwMode="auto">
          <a:xfrm>
            <a:off x="1117903" y="1846314"/>
            <a:ext cx="1908175" cy="2235957"/>
          </a:xfrm>
          <a:custGeom>
            <a:avLst/>
            <a:gdLst>
              <a:gd name="connsiteX0" fmla="*/ 1908083 w 1908083"/>
              <a:gd name="connsiteY0" fmla="*/ 116282 h 116282"/>
              <a:gd name="connsiteX1" fmla="*/ 1908083 w 1908083"/>
              <a:gd name="connsiteY1" fmla="*/ 0 h 116282"/>
              <a:gd name="connsiteX2" fmla="*/ 0 w 1908083"/>
              <a:gd name="connsiteY2" fmla="*/ 0 h 116282"/>
            </a:gdLst>
            <a:ahLst/>
            <a:cxnLst>
              <a:cxn ang="0">
                <a:pos x="connsiteX0" y="connsiteY0"/>
              </a:cxn>
              <a:cxn ang="0">
                <a:pos x="connsiteX1" y="connsiteY1"/>
              </a:cxn>
              <a:cxn ang="0">
                <a:pos x="connsiteX2" y="connsiteY2"/>
              </a:cxn>
            </a:cxnLst>
            <a:rect l="l" t="t" r="r" b="b"/>
            <a:pathLst>
              <a:path w="1908083" h="116282">
                <a:moveTo>
                  <a:pt x="1908083" y="116282"/>
                </a:moveTo>
                <a:lnTo>
                  <a:pt x="1908083" y="0"/>
                </a:lnTo>
                <a:lnTo>
                  <a:pt x="0" y="0"/>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6" name="Rectangle 77"/>
          <p:cNvSpPr>
            <a:spLocks noChangeArrowheads="1"/>
          </p:cNvSpPr>
          <p:nvPr/>
        </p:nvSpPr>
        <p:spPr bwMode="auto">
          <a:xfrm>
            <a:off x="3094722" y="2456574"/>
            <a:ext cx="425718" cy="140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831" dirty="0"/>
              <a:t>Imm16</a:t>
            </a:r>
          </a:p>
        </p:txBody>
      </p:sp>
      <p:sp>
        <p:nvSpPr>
          <p:cNvPr id="19517" name="Line 49"/>
          <p:cNvSpPr>
            <a:spLocks noChangeShapeType="1"/>
          </p:cNvSpPr>
          <p:nvPr/>
        </p:nvSpPr>
        <p:spPr bwMode="auto">
          <a:xfrm>
            <a:off x="3849430" y="2625383"/>
            <a:ext cx="377115"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0" name="Freeform 19"/>
          <p:cNvSpPr/>
          <p:nvPr/>
        </p:nvSpPr>
        <p:spPr bwMode="auto">
          <a:xfrm>
            <a:off x="1129014" y="1595815"/>
            <a:ext cx="3509010" cy="821777"/>
          </a:xfrm>
          <a:custGeom>
            <a:avLst/>
            <a:gdLst>
              <a:gd name="connsiteX0" fmla="*/ 4587856 w 4751708"/>
              <a:gd name="connsiteY0" fmla="*/ 1099394 h 1099394"/>
              <a:gd name="connsiteX1" fmla="*/ 4751708 w 4751708"/>
              <a:gd name="connsiteY1" fmla="*/ 1099394 h 1099394"/>
              <a:gd name="connsiteX2" fmla="*/ 4751708 w 4751708"/>
              <a:gd name="connsiteY2" fmla="*/ 0 h 1099394"/>
              <a:gd name="connsiteX3" fmla="*/ 0 w 4751708"/>
              <a:gd name="connsiteY3" fmla="*/ 0 h 1099394"/>
            </a:gdLst>
            <a:ahLst/>
            <a:cxnLst>
              <a:cxn ang="0">
                <a:pos x="connsiteX0" y="connsiteY0"/>
              </a:cxn>
              <a:cxn ang="0">
                <a:pos x="connsiteX1" y="connsiteY1"/>
              </a:cxn>
              <a:cxn ang="0">
                <a:pos x="connsiteX2" y="connsiteY2"/>
              </a:cxn>
              <a:cxn ang="0">
                <a:pos x="connsiteX3" y="connsiteY3"/>
              </a:cxn>
            </a:cxnLst>
            <a:rect l="l" t="t" r="r" b="b"/>
            <a:pathLst>
              <a:path w="4751708" h="1099394">
                <a:moveTo>
                  <a:pt x="4587856" y="1099394"/>
                </a:moveTo>
                <a:lnTo>
                  <a:pt x="4751708" y="1099394"/>
                </a:lnTo>
                <a:lnTo>
                  <a:pt x="4751708" y="0"/>
                </a:lnTo>
                <a:lnTo>
                  <a:pt x="0" y="0"/>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26" name="Rectangle 77"/>
          <p:cNvSpPr>
            <a:spLocks noChangeArrowheads="1"/>
          </p:cNvSpPr>
          <p:nvPr/>
        </p:nvSpPr>
        <p:spPr bwMode="auto">
          <a:xfrm>
            <a:off x="1396014" y="2074099"/>
            <a:ext cx="1001731" cy="17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a:t>Next PC Address</a:t>
            </a:r>
          </a:p>
        </p:txBody>
      </p:sp>
      <p:sp>
        <p:nvSpPr>
          <p:cNvPr id="19545" name="AutoShape 118"/>
          <p:cNvSpPr>
            <a:spLocks noChangeArrowheads="1"/>
          </p:cNvSpPr>
          <p:nvPr/>
        </p:nvSpPr>
        <p:spPr bwMode="auto">
          <a:xfrm rot="16200000">
            <a:off x="3177890" y="3863806"/>
            <a:ext cx="391612" cy="16840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6" name="Rectangle 119"/>
          <p:cNvSpPr>
            <a:spLocks noChangeArrowheads="1"/>
          </p:cNvSpPr>
          <p:nvPr/>
        </p:nvSpPr>
        <p:spPr bwMode="auto">
          <a:xfrm flipH="1">
            <a:off x="3290226" y="3751471"/>
            <a:ext cx="168405" cy="39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47" name="Rectangle 120"/>
          <p:cNvSpPr>
            <a:spLocks noChangeArrowheads="1"/>
          </p:cNvSpPr>
          <p:nvPr/>
        </p:nvSpPr>
        <p:spPr bwMode="auto">
          <a:xfrm flipH="1">
            <a:off x="3290225" y="3777850"/>
            <a:ext cx="168404" cy="13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a:t>0</a:t>
            </a:r>
          </a:p>
        </p:txBody>
      </p:sp>
      <p:sp>
        <p:nvSpPr>
          <p:cNvPr id="19549" name="Rectangle 120"/>
          <p:cNvSpPr>
            <a:spLocks noChangeArrowheads="1"/>
          </p:cNvSpPr>
          <p:nvPr/>
        </p:nvSpPr>
        <p:spPr bwMode="auto">
          <a:xfrm flipH="1">
            <a:off x="3290225" y="3978614"/>
            <a:ext cx="168404" cy="13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grpSp>
        <p:nvGrpSpPr>
          <p:cNvPr id="19528" name="Group 117"/>
          <p:cNvGrpSpPr>
            <a:grpSpLocks/>
          </p:cNvGrpSpPr>
          <p:nvPr/>
        </p:nvGrpSpPr>
        <p:grpSpPr bwMode="auto">
          <a:xfrm>
            <a:off x="8173371" y="3278134"/>
            <a:ext cx="169868" cy="590570"/>
            <a:chOff x="2514" y="1642"/>
            <a:chExt cx="116" cy="403"/>
          </a:xfrm>
        </p:grpSpPr>
        <p:sp>
          <p:nvSpPr>
            <p:cNvPr id="19540" name="AutoShape 118"/>
            <p:cNvSpPr>
              <a:spLocks noChangeArrowheads="1"/>
            </p:cNvSpPr>
            <p:nvPr/>
          </p:nvSpPr>
          <p:spPr bwMode="auto">
            <a:xfrm rot="16200000">
              <a:off x="2435" y="1850"/>
              <a:ext cx="274"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1"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43"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19544" name="Rectangle 120"/>
            <p:cNvSpPr>
              <a:spLocks noChangeArrowheads="1"/>
            </p:cNvSpPr>
            <p:nvPr/>
          </p:nvSpPr>
          <p:spPr bwMode="auto">
            <a:xfrm flipH="1">
              <a:off x="2515" y="1797"/>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sp>
        <p:nvSpPr>
          <p:cNvPr id="19529" name="Line 30"/>
          <p:cNvSpPr>
            <a:spLocks noChangeShapeType="1"/>
          </p:cNvSpPr>
          <p:nvPr/>
        </p:nvSpPr>
        <p:spPr bwMode="auto">
          <a:xfrm>
            <a:off x="7578326" y="3755677"/>
            <a:ext cx="595779"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530" name="Group 854121"/>
          <p:cNvGrpSpPr>
            <a:grpSpLocks/>
          </p:cNvGrpSpPr>
          <p:nvPr/>
        </p:nvGrpSpPr>
        <p:grpSpPr bwMode="auto">
          <a:xfrm>
            <a:off x="5123972" y="4006455"/>
            <a:ext cx="422289" cy="937311"/>
            <a:chOff x="5201227" y="3646488"/>
            <a:chExt cx="421889" cy="1015942"/>
          </a:xfrm>
        </p:grpSpPr>
        <p:sp>
          <p:nvSpPr>
            <p:cNvPr id="19538" name="Rectangle 89"/>
            <p:cNvSpPr>
              <a:spLocks noChangeArrowheads="1"/>
            </p:cNvSpPr>
            <p:nvPr/>
          </p:nvSpPr>
          <p:spPr bwMode="auto">
            <a:xfrm>
              <a:off x="5201227" y="4397172"/>
              <a:ext cx="421889" cy="26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b="1" dirty="0">
                  <a:solidFill>
                    <a:srgbClr val="FF0000"/>
                  </a:solidFill>
                </a:rPr>
                <a:t>ALU</a:t>
              </a:r>
            </a:p>
            <a:p>
              <a:pPr algn="ctr" eaLnBrk="0" hangingPunct="0"/>
              <a:r>
                <a:rPr lang="en-US" sz="923" b="1" dirty="0">
                  <a:solidFill>
                    <a:srgbClr val="FF0000"/>
                  </a:solidFill>
                </a:rPr>
                <a:t>Src</a:t>
              </a:r>
            </a:p>
            <a:p>
              <a:pPr algn="ctr" eaLnBrk="0" hangingPunct="0"/>
              <a:r>
                <a:rPr lang="en-US" sz="923" b="1" dirty="0">
                  <a:solidFill>
                    <a:srgbClr val="FF0000"/>
                  </a:solidFill>
                </a:rPr>
                <a:t>= X</a:t>
              </a:r>
            </a:p>
          </p:txBody>
        </p:sp>
        <p:sp>
          <p:nvSpPr>
            <p:cNvPr id="19539" name="Line 99"/>
            <p:cNvSpPr>
              <a:spLocks noChangeShapeType="1"/>
            </p:cNvSpPr>
            <p:nvPr/>
          </p:nvSpPr>
          <p:spPr bwMode="auto">
            <a:xfrm flipV="1">
              <a:off x="5400452" y="3646488"/>
              <a:ext cx="0" cy="6781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31" name="Group 854118"/>
          <p:cNvGrpSpPr>
            <a:grpSpLocks/>
          </p:cNvGrpSpPr>
          <p:nvPr/>
        </p:nvGrpSpPr>
        <p:grpSpPr bwMode="auto">
          <a:xfrm>
            <a:off x="3214912" y="4143815"/>
            <a:ext cx="323860" cy="799950"/>
            <a:chOff x="3860850" y="3434417"/>
            <a:chExt cx="323741" cy="866585"/>
          </a:xfrm>
        </p:grpSpPr>
        <p:sp>
          <p:nvSpPr>
            <p:cNvPr id="19536" name="Line 36"/>
            <p:cNvSpPr>
              <a:spLocks noChangeShapeType="1"/>
            </p:cNvSpPr>
            <p:nvPr/>
          </p:nvSpPr>
          <p:spPr bwMode="auto">
            <a:xfrm flipV="1">
              <a:off x="4024918" y="3434417"/>
              <a:ext cx="0" cy="5289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37" name="Rectangle 37"/>
            <p:cNvSpPr>
              <a:spLocks noChangeArrowheads="1"/>
            </p:cNvSpPr>
            <p:nvPr/>
          </p:nvSpPr>
          <p:spPr bwMode="auto">
            <a:xfrm>
              <a:off x="3860850" y="4035889"/>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err="1">
                  <a:solidFill>
                    <a:srgbClr val="FF0000"/>
                  </a:solidFill>
                </a:rPr>
                <a:t>Reg</a:t>
              </a:r>
              <a:endParaRPr lang="en-US" sz="923" b="1" dirty="0">
                <a:solidFill>
                  <a:srgbClr val="FF0000"/>
                </a:solidFill>
              </a:endParaRPr>
            </a:p>
            <a:p>
              <a:pPr algn="ctr" eaLnBrk="0" hangingPunct="0"/>
              <a:r>
                <a:rPr lang="en-US" sz="923" b="1" dirty="0" err="1">
                  <a:solidFill>
                    <a:srgbClr val="FF0000"/>
                  </a:solidFill>
                </a:rPr>
                <a:t>Dst</a:t>
              </a:r>
              <a:endParaRPr lang="en-US" sz="923" b="1" dirty="0">
                <a:solidFill>
                  <a:srgbClr val="FF0000"/>
                </a:solidFill>
              </a:endParaRPr>
            </a:p>
            <a:p>
              <a:pPr algn="ctr" eaLnBrk="0" hangingPunct="0"/>
              <a:r>
                <a:rPr lang="en-US" sz="923" b="1" dirty="0">
                  <a:solidFill>
                    <a:srgbClr val="FF0000"/>
                  </a:solidFill>
                </a:rPr>
                <a:t>= X</a:t>
              </a:r>
            </a:p>
          </p:txBody>
        </p:sp>
      </p:grpSp>
      <p:sp>
        <p:nvSpPr>
          <p:cNvPr id="13" name="Freeform 12"/>
          <p:cNvSpPr/>
          <p:nvPr/>
        </p:nvSpPr>
        <p:spPr bwMode="auto">
          <a:xfrm>
            <a:off x="6418565" y="2822038"/>
            <a:ext cx="1757363" cy="744415"/>
          </a:xfrm>
          <a:custGeom>
            <a:avLst/>
            <a:gdLst>
              <a:gd name="connsiteX0" fmla="*/ 0 w 1757238"/>
              <a:gd name="connsiteY0" fmla="*/ 747423 h 807058"/>
              <a:gd name="connsiteX1" fmla="*/ 0 w 1757238"/>
              <a:gd name="connsiteY1" fmla="*/ 0 h 807058"/>
              <a:gd name="connsiteX2" fmla="*/ 1355697 w 1757238"/>
              <a:gd name="connsiteY2" fmla="*/ 0 h 807058"/>
              <a:gd name="connsiteX3" fmla="*/ 1355697 w 1757238"/>
              <a:gd name="connsiteY3" fmla="*/ 807058 h 807058"/>
              <a:gd name="connsiteX4" fmla="*/ 1757238 w 1757238"/>
              <a:gd name="connsiteY4" fmla="*/ 807058 h 807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238" h="807058">
                <a:moveTo>
                  <a:pt x="0" y="747423"/>
                </a:moveTo>
                <a:lnTo>
                  <a:pt x="0" y="0"/>
                </a:lnTo>
                <a:lnTo>
                  <a:pt x="1355697" y="0"/>
                </a:lnTo>
                <a:lnTo>
                  <a:pt x="1355697" y="807058"/>
                </a:lnTo>
                <a:lnTo>
                  <a:pt x="1757238" y="807058"/>
                </a:lnTo>
              </a:path>
            </a:pathLst>
          </a:custGeom>
          <a:noFill/>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3977642" y="2629642"/>
            <a:ext cx="1248665" cy="1080580"/>
          </a:xfrm>
          <a:custGeom>
            <a:avLst/>
            <a:gdLst>
              <a:gd name="connsiteX0" fmla="*/ 0 w 1194534"/>
              <a:gd name="connsiteY0" fmla="*/ 0 h 1183963"/>
              <a:gd name="connsiteX1" fmla="*/ 0 w 1194534"/>
              <a:gd name="connsiteY1" fmla="*/ 243135 h 1183963"/>
              <a:gd name="connsiteX2" fmla="*/ 972541 w 1194534"/>
              <a:gd name="connsiteY2" fmla="*/ 243135 h 1183963"/>
              <a:gd name="connsiteX3" fmla="*/ 972541 w 1194534"/>
              <a:gd name="connsiteY3" fmla="*/ 1183963 h 1183963"/>
              <a:gd name="connsiteX4" fmla="*/ 1194534 w 1194534"/>
              <a:gd name="connsiteY4" fmla="*/ 1183963 h 1183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34" h="1183963">
                <a:moveTo>
                  <a:pt x="0" y="0"/>
                </a:moveTo>
                <a:lnTo>
                  <a:pt x="0" y="243135"/>
                </a:lnTo>
                <a:lnTo>
                  <a:pt x="972541" y="243135"/>
                </a:lnTo>
                <a:lnTo>
                  <a:pt x="972541" y="1183963"/>
                </a:lnTo>
                <a:lnTo>
                  <a:pt x="1194534" y="1183963"/>
                </a:lnTo>
              </a:path>
            </a:pathLst>
          </a:custGeom>
          <a:noFill/>
          <a:ln w="50800">
            <a:solidFill>
              <a:schemeClr val="bg1">
                <a:lumMod val="75000"/>
              </a:schemeClr>
            </a:solidFill>
            <a:headEnd type="oval"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458" name="Rectangle 4"/>
          <p:cNvSpPr>
            <a:spLocks noGrp="1" noChangeArrowheads="1"/>
          </p:cNvSpPr>
          <p:nvPr>
            <p:ph type="title"/>
          </p:nvPr>
        </p:nvSpPr>
        <p:spPr>
          <a:xfrm>
            <a:off x="434477" y="108241"/>
            <a:ext cx="8229600" cy="1143000"/>
          </a:xfrm>
        </p:spPr>
        <p:txBody>
          <a:bodyPr/>
          <a:lstStyle/>
          <a:p>
            <a:pPr eaLnBrk="1" hangingPunct="1"/>
            <a:r>
              <a:rPr lang="en-US" sz="4000" dirty="0" smtClean="0"/>
              <a:t>Controlling the Execution of a Jump</a:t>
            </a:r>
          </a:p>
        </p:txBody>
      </p:sp>
      <p:grpSp>
        <p:nvGrpSpPr>
          <p:cNvPr id="19471" name="Group 8"/>
          <p:cNvGrpSpPr>
            <a:grpSpLocks/>
          </p:cNvGrpSpPr>
          <p:nvPr/>
        </p:nvGrpSpPr>
        <p:grpSpPr bwMode="auto">
          <a:xfrm>
            <a:off x="5529285" y="2663181"/>
            <a:ext cx="561493" cy="436143"/>
            <a:chOff x="5551977" y="3743908"/>
            <a:chExt cx="561475" cy="472474"/>
          </a:xfrm>
        </p:grpSpPr>
        <p:sp>
          <p:nvSpPr>
            <p:cNvPr id="19596" name="Line 99"/>
            <p:cNvSpPr>
              <a:spLocks noChangeShapeType="1"/>
            </p:cNvSpPr>
            <p:nvPr/>
          </p:nvSpPr>
          <p:spPr bwMode="auto">
            <a:xfrm flipH="1" flipV="1">
              <a:off x="5832168" y="3930292"/>
              <a:ext cx="0" cy="286090"/>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7" name="Rectangle 26"/>
            <p:cNvSpPr>
              <a:spLocks noChangeArrowheads="1"/>
            </p:cNvSpPr>
            <p:nvPr/>
          </p:nvSpPr>
          <p:spPr bwMode="auto">
            <a:xfrm>
              <a:off x="5551977" y="3743908"/>
              <a:ext cx="561475" cy="16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a:solidFill>
                    <a:srgbClr val="FF0000"/>
                  </a:solidFill>
                </a:rPr>
                <a:t>Zero = X</a:t>
              </a:r>
            </a:p>
          </p:txBody>
        </p:sp>
      </p:grpSp>
      <p:grpSp>
        <p:nvGrpSpPr>
          <p:cNvPr id="19" name="Group 18"/>
          <p:cNvGrpSpPr/>
          <p:nvPr/>
        </p:nvGrpSpPr>
        <p:grpSpPr>
          <a:xfrm>
            <a:off x="548640" y="1059468"/>
            <a:ext cx="582640" cy="417087"/>
            <a:chOff x="548640" y="862007"/>
            <a:chExt cx="582640" cy="451844"/>
          </a:xfrm>
        </p:grpSpPr>
        <p:sp>
          <p:nvSpPr>
            <p:cNvPr id="19472" name="Rectangle 138"/>
            <p:cNvSpPr>
              <a:spLocks noChangeArrowheads="1"/>
            </p:cNvSpPr>
            <p:nvPr/>
          </p:nvSpPr>
          <p:spPr bwMode="auto">
            <a:xfrm>
              <a:off x="548640" y="862007"/>
              <a:ext cx="431783" cy="36966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err="1">
                  <a:solidFill>
                    <a:srgbClr val="FF0000"/>
                  </a:solidFill>
                </a:rPr>
                <a:t>PCSrc</a:t>
              </a:r>
              <a:r>
                <a:rPr lang="en-US" sz="923" b="1" dirty="0">
                  <a:solidFill>
                    <a:srgbClr val="FF0000"/>
                  </a:solidFill>
                </a:rPr>
                <a:t> = 1</a:t>
              </a:r>
            </a:p>
          </p:txBody>
        </p:sp>
        <p:sp>
          <p:nvSpPr>
            <p:cNvPr id="19557" name="Rectangle 121"/>
            <p:cNvSpPr>
              <a:spLocks noChangeArrowheads="1"/>
            </p:cNvSpPr>
            <p:nvPr/>
          </p:nvSpPr>
          <p:spPr bwMode="auto">
            <a:xfrm flipH="1">
              <a:off x="986909" y="862007"/>
              <a:ext cx="144371" cy="45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32" name="Line 36"/>
            <p:cNvSpPr>
              <a:spLocks noChangeShapeType="1"/>
            </p:cNvSpPr>
            <p:nvPr/>
          </p:nvSpPr>
          <p:spPr bwMode="auto">
            <a:xfrm>
              <a:off x="1048060" y="1003935"/>
              <a:ext cx="0" cy="309916"/>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7"/>
          <p:cNvGrpSpPr/>
          <p:nvPr/>
        </p:nvGrpSpPr>
        <p:grpSpPr>
          <a:xfrm>
            <a:off x="972589" y="1474916"/>
            <a:ext cx="156426" cy="696816"/>
            <a:chOff x="972589" y="1312076"/>
            <a:chExt cx="156426" cy="754884"/>
          </a:xfrm>
        </p:grpSpPr>
        <p:sp>
          <p:nvSpPr>
            <p:cNvPr id="19556" name="AutoShape 120"/>
            <p:cNvSpPr>
              <a:spLocks noChangeArrowheads="1"/>
            </p:cNvSpPr>
            <p:nvPr/>
          </p:nvSpPr>
          <p:spPr bwMode="auto">
            <a:xfrm rot="16200000">
              <a:off x="673360" y="1611305"/>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9" name="Rectangle 123"/>
            <p:cNvSpPr>
              <a:spLocks noChangeArrowheads="1"/>
            </p:cNvSpPr>
            <p:nvPr/>
          </p:nvSpPr>
          <p:spPr bwMode="auto">
            <a:xfrm flipH="1">
              <a:off x="980423" y="1350411"/>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2</a:t>
              </a:r>
            </a:p>
          </p:txBody>
        </p:sp>
        <p:sp>
          <p:nvSpPr>
            <p:cNvPr id="19560" name="Rectangle 123"/>
            <p:cNvSpPr>
              <a:spLocks noChangeArrowheads="1"/>
            </p:cNvSpPr>
            <p:nvPr/>
          </p:nvSpPr>
          <p:spPr bwMode="auto">
            <a:xfrm flipH="1">
              <a:off x="980423" y="1647666"/>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19561" name="Rectangle 123"/>
            <p:cNvSpPr>
              <a:spLocks noChangeArrowheads="1"/>
            </p:cNvSpPr>
            <p:nvPr/>
          </p:nvSpPr>
          <p:spPr bwMode="auto">
            <a:xfrm flipH="1">
              <a:off x="980423" y="1904331"/>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grpSp>
        <p:nvGrpSpPr>
          <p:cNvPr id="19510" name="Group 7"/>
          <p:cNvGrpSpPr>
            <a:grpSpLocks/>
          </p:cNvGrpSpPr>
          <p:nvPr/>
        </p:nvGrpSpPr>
        <p:grpSpPr bwMode="auto">
          <a:xfrm>
            <a:off x="4226545" y="2161149"/>
            <a:ext cx="301635" cy="564192"/>
            <a:chOff x="4664038" y="1976660"/>
            <a:chExt cx="356116" cy="552220"/>
          </a:xfrm>
        </p:grpSpPr>
        <p:sp>
          <p:nvSpPr>
            <p:cNvPr id="176" name="Freeform 23"/>
            <p:cNvSpPr>
              <a:spLocks/>
            </p:cNvSpPr>
            <p:nvPr/>
          </p:nvSpPr>
          <p:spPr bwMode="auto">
            <a:xfrm rot="16200000">
              <a:off x="4566899" y="2074391"/>
              <a:ext cx="552202" cy="356104"/>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vert="vert270" anchor="ctr"/>
            <a:lstStyle/>
            <a:p>
              <a:pPr algn="ctr">
                <a:defRPr/>
              </a:pPr>
              <a:endParaRPr lang="en-US" dirty="0">
                <a:latin typeface="Arial" pitchFamily="34" charset="0"/>
                <a:cs typeface="Arial" pitchFamily="34" charset="0"/>
              </a:endParaRPr>
            </a:p>
          </p:txBody>
        </p:sp>
        <p:sp>
          <p:nvSpPr>
            <p:cNvPr id="7" name="TextBox 6"/>
            <p:cNvSpPr txBox="1"/>
            <p:nvPr/>
          </p:nvSpPr>
          <p:spPr bwMode="auto">
            <a:xfrm>
              <a:off x="4753037" y="2078178"/>
              <a:ext cx="258644" cy="3141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lnSpc>
                  <a:spcPct val="150000"/>
                </a:lnSpc>
                <a:defRPr/>
              </a:pPr>
              <a:r>
                <a:rPr lang="en-US" sz="1477" b="1" dirty="0">
                  <a:latin typeface="+mn-lt"/>
                  <a:cs typeface="Arial" pitchFamily="34" charset="0"/>
                </a:rPr>
                <a:t>+</a:t>
              </a:r>
            </a:p>
          </p:txBody>
        </p:sp>
      </p:grpSp>
      <p:grpSp>
        <p:nvGrpSpPr>
          <p:cNvPr id="4" name="Group 3"/>
          <p:cNvGrpSpPr/>
          <p:nvPr/>
        </p:nvGrpSpPr>
        <p:grpSpPr>
          <a:xfrm>
            <a:off x="803576" y="3951849"/>
            <a:ext cx="6038850" cy="580292"/>
            <a:chOff x="803576" y="3995420"/>
            <a:chExt cx="6038850" cy="628650"/>
          </a:xfrm>
        </p:grpSpPr>
        <p:cxnSp>
          <p:nvCxnSpPr>
            <p:cNvPr id="231" name="Straight Connector 230"/>
            <p:cNvCxnSpPr/>
            <p:nvPr/>
          </p:nvCxnSpPr>
          <p:spPr bwMode="auto">
            <a:xfrm flipH="1">
              <a:off x="1055988" y="3995420"/>
              <a:ext cx="0" cy="62547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cxnSp>
          <p:nvCxnSpPr>
            <p:cNvPr id="236" name="Straight Connector 235"/>
            <p:cNvCxnSpPr/>
            <p:nvPr/>
          </p:nvCxnSpPr>
          <p:spPr bwMode="auto">
            <a:xfrm>
              <a:off x="3786488" y="4247833"/>
              <a:ext cx="0" cy="37623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230" name="Freeform 229"/>
            <p:cNvSpPr/>
            <p:nvPr/>
          </p:nvSpPr>
          <p:spPr bwMode="auto">
            <a:xfrm>
              <a:off x="803576" y="4225608"/>
              <a:ext cx="6038850" cy="398462"/>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5" name="Group 9"/>
          <p:cNvGrpSpPr>
            <a:grpSpLocks/>
          </p:cNvGrpSpPr>
          <p:nvPr/>
        </p:nvGrpSpPr>
        <p:grpSpPr bwMode="auto">
          <a:xfrm>
            <a:off x="6665485" y="3005563"/>
            <a:ext cx="912841" cy="1179674"/>
            <a:chOff x="6720058" y="4195080"/>
            <a:chExt cx="912351" cy="1278750"/>
          </a:xfrm>
        </p:grpSpPr>
        <p:sp>
          <p:nvSpPr>
            <p:cNvPr id="19576" name="Text Box 8"/>
            <p:cNvSpPr txBox="1">
              <a:spLocks noChangeArrowheads="1"/>
            </p:cNvSpPr>
            <p:nvPr/>
          </p:nvSpPr>
          <p:spPr bwMode="auto">
            <a:xfrm>
              <a:off x="6720059" y="4195080"/>
              <a:ext cx="912350" cy="1278750"/>
            </a:xfrm>
            <a:prstGeom prst="rect">
              <a:avLst/>
            </a:prstGeom>
            <a:solidFill>
              <a:srgbClr val="CCCCFF"/>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8" b="1" dirty="0"/>
                <a:t>Data</a:t>
              </a:r>
            </a:p>
            <a:p>
              <a:pPr algn="ctr" eaLnBrk="1" hangingPunct="1"/>
              <a:r>
                <a:rPr lang="en-US" sz="1108" b="1" dirty="0"/>
                <a:t>Memory</a:t>
              </a:r>
            </a:p>
          </p:txBody>
        </p:sp>
        <p:sp>
          <p:nvSpPr>
            <p:cNvPr id="19577" name="Rectangle 9"/>
            <p:cNvSpPr>
              <a:spLocks noChangeArrowheads="1"/>
            </p:cNvSpPr>
            <p:nvPr/>
          </p:nvSpPr>
          <p:spPr bwMode="auto">
            <a:xfrm>
              <a:off x="6720058" y="4652003"/>
              <a:ext cx="583377"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 Address</a:t>
              </a:r>
            </a:p>
          </p:txBody>
        </p:sp>
        <p:sp>
          <p:nvSpPr>
            <p:cNvPr id="19578" name="Rectangle 10"/>
            <p:cNvSpPr>
              <a:spLocks noChangeArrowheads="1"/>
            </p:cNvSpPr>
            <p:nvPr/>
          </p:nvSpPr>
          <p:spPr bwMode="auto">
            <a:xfrm>
              <a:off x="6762565" y="5123618"/>
              <a:ext cx="422142"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eaLnBrk="0" hangingPunct="0"/>
              <a:r>
                <a:rPr lang="en-US" sz="923"/>
                <a:t>Data_in</a:t>
              </a:r>
            </a:p>
          </p:txBody>
        </p:sp>
        <p:sp>
          <p:nvSpPr>
            <p:cNvPr id="19579" name="Rectangle 11"/>
            <p:cNvSpPr>
              <a:spLocks noChangeArrowheads="1"/>
            </p:cNvSpPr>
            <p:nvPr/>
          </p:nvSpPr>
          <p:spPr bwMode="auto">
            <a:xfrm>
              <a:off x="6954600" y="4859882"/>
              <a:ext cx="633213"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Data_out</a:t>
              </a:r>
            </a:p>
          </p:txBody>
        </p:sp>
        <p:sp>
          <p:nvSpPr>
            <p:cNvPr id="234" name="Isosceles Triangle 233"/>
            <p:cNvSpPr/>
            <p:nvPr/>
          </p:nvSpPr>
          <p:spPr bwMode="auto">
            <a:xfrm>
              <a:off x="6854066" y="5428929"/>
              <a:ext cx="87266" cy="4447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26" name="Group 125"/>
          <p:cNvGrpSpPr>
            <a:grpSpLocks/>
          </p:cNvGrpSpPr>
          <p:nvPr/>
        </p:nvGrpSpPr>
        <p:grpSpPr bwMode="auto">
          <a:xfrm>
            <a:off x="3429000" y="1909690"/>
            <a:ext cx="653535" cy="566005"/>
            <a:chOff x="3932228" y="1074067"/>
            <a:chExt cx="471097" cy="613454"/>
          </a:xfrm>
        </p:grpSpPr>
        <p:sp>
          <p:nvSpPr>
            <p:cNvPr id="127" name="Line 75"/>
            <p:cNvSpPr>
              <a:spLocks noChangeShapeType="1"/>
            </p:cNvSpPr>
            <p:nvPr/>
          </p:nvSpPr>
          <p:spPr bwMode="auto">
            <a:xfrm>
              <a:off x="4140644" y="1313178"/>
              <a:ext cx="0" cy="37434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8" name="Rectangle 76"/>
            <p:cNvSpPr>
              <a:spLocks noChangeArrowheads="1"/>
            </p:cNvSpPr>
            <p:nvPr/>
          </p:nvSpPr>
          <p:spPr bwMode="auto">
            <a:xfrm>
              <a:off x="3932228" y="1074067"/>
              <a:ext cx="471097"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b="1" dirty="0" err="1">
                  <a:solidFill>
                    <a:srgbClr val="FF0000"/>
                  </a:solidFill>
                </a:rPr>
                <a:t>ExtOp</a:t>
              </a:r>
              <a:r>
                <a:rPr lang="en-US" altLang="en-US" sz="923" b="1" dirty="0">
                  <a:solidFill>
                    <a:srgbClr val="FF0000"/>
                  </a:solidFill>
                </a:rPr>
                <a:t> = X</a:t>
              </a:r>
            </a:p>
          </p:txBody>
        </p:sp>
      </p:grpSp>
      <p:sp>
        <p:nvSpPr>
          <p:cNvPr id="129" name="Text Box 145"/>
          <p:cNvSpPr txBox="1">
            <a:spLocks noChangeArrowheads="1"/>
          </p:cNvSpPr>
          <p:nvPr/>
        </p:nvSpPr>
        <p:spPr bwMode="auto">
          <a:xfrm>
            <a:off x="908356" y="5201529"/>
            <a:ext cx="7434885" cy="5064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err="1" smtClean="0"/>
              <a:t>MemRd</a:t>
            </a:r>
            <a:r>
              <a:rPr lang="en-US" altLang="en-US" dirty="0" smtClean="0"/>
              <a:t> = </a:t>
            </a:r>
            <a:r>
              <a:rPr lang="en-US" altLang="en-US" dirty="0" err="1" smtClean="0"/>
              <a:t>MemWr</a:t>
            </a:r>
            <a:r>
              <a:rPr lang="en-US" altLang="en-US" dirty="0" smtClean="0"/>
              <a:t> = </a:t>
            </a:r>
            <a:r>
              <a:rPr lang="en-US" altLang="en-US" dirty="0" err="1" smtClean="0"/>
              <a:t>RegWr</a:t>
            </a:r>
            <a:r>
              <a:rPr lang="en-US" altLang="en-US" dirty="0" smtClean="0"/>
              <a:t> = 0, Don't care about other control signals</a:t>
            </a:r>
          </a:p>
        </p:txBody>
      </p:sp>
      <p:sp>
        <p:nvSpPr>
          <p:cNvPr id="132" name="Text Box 144"/>
          <p:cNvSpPr txBox="1">
            <a:spLocks noChangeArrowheads="1"/>
          </p:cNvSpPr>
          <p:nvPr/>
        </p:nvSpPr>
        <p:spPr bwMode="auto">
          <a:xfrm>
            <a:off x="2306320" y="5834575"/>
            <a:ext cx="4368800" cy="46423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a:t>Clock edge updates PC register only</a:t>
            </a:r>
          </a:p>
        </p:txBody>
      </p:sp>
      <p:sp>
        <p:nvSpPr>
          <p:cNvPr id="133" name="Text Box 146"/>
          <p:cNvSpPr txBox="1">
            <a:spLocks noChangeArrowheads="1"/>
          </p:cNvSpPr>
          <p:nvPr/>
        </p:nvSpPr>
        <p:spPr bwMode="auto">
          <a:xfrm>
            <a:off x="5586495" y="1400693"/>
            <a:ext cx="2914322" cy="8353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2203" rIns="42203"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120000"/>
              </a:lnSpc>
              <a:spcBef>
                <a:spcPts val="0"/>
              </a:spcBef>
            </a:pPr>
            <a:r>
              <a:rPr lang="en-US" altLang="en-US" dirty="0" smtClean="0"/>
              <a:t>If (Opcode == J) then</a:t>
            </a:r>
          </a:p>
          <a:p>
            <a:pPr algn="ctr">
              <a:lnSpc>
                <a:spcPct val="120000"/>
              </a:lnSpc>
              <a:spcBef>
                <a:spcPts val="0"/>
              </a:spcBef>
            </a:pPr>
            <a:r>
              <a:rPr lang="en-US" altLang="en-US" dirty="0" err="1" smtClean="0"/>
              <a:t>PCSrc</a:t>
            </a:r>
            <a:r>
              <a:rPr lang="en-US" altLang="en-US" dirty="0" smtClean="0"/>
              <a:t> = </a:t>
            </a:r>
            <a:r>
              <a:rPr lang="en-US" altLang="en-US" dirty="0"/>
              <a:t>1 </a:t>
            </a:r>
            <a:r>
              <a:rPr lang="en-US" altLang="en-US" dirty="0" smtClean="0"/>
              <a:t>(Jump Target)</a:t>
            </a:r>
          </a:p>
        </p:txBody>
      </p:sp>
      <p:cxnSp>
        <p:nvCxnSpPr>
          <p:cNvPr id="6" name="Straight Connector 5"/>
          <p:cNvCxnSpPr/>
          <p:nvPr/>
        </p:nvCxnSpPr>
        <p:spPr>
          <a:xfrm>
            <a:off x="980921" y="1848222"/>
            <a:ext cx="138303" cy="0"/>
          </a:xfrm>
          <a:prstGeom prst="line">
            <a:avLst/>
          </a:prstGeom>
          <a:ln w="50800">
            <a:solidFill>
              <a:srgbClr val="007033"/>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pPr>
              <a:defRPr/>
            </a:pPr>
            <a:fld id="{9C4EFC9C-0CD1-48B5-AC40-5A4DCABDD5DC}" type="slidenum">
              <a:rPr lang="zh-CN" altLang="en-US" smtClean="0"/>
              <a:pPr>
                <a:defRPr/>
              </a:pPr>
              <a:t>49</a:t>
            </a:fld>
            <a:endParaRPr lang="en-US" altLang="en-US"/>
          </a:p>
        </p:txBody>
      </p:sp>
    </p:spTree>
    <p:custDataLst>
      <p:tags r:id="rId1"/>
    </p:custDataLst>
    <p:extLst>
      <p:ext uri="{BB962C8B-B14F-4D97-AF65-F5344CB8AC3E}">
        <p14:creationId xmlns:p14="http://schemas.microsoft.com/office/powerpoint/2010/main" val="84871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50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5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5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4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5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fill="hold" nodeType="clickEffect">
                                  <p:stCondLst>
                                    <p:cond delay="0"/>
                                  </p:stCondLst>
                                  <p:childTnLst>
                                    <p:anim calcmode="discrete" valueType="str">
                                      <p:cBhvr>
                                        <p:cTn id="46" dur="500" fill="hold"/>
                                        <p:tgtEl>
                                          <p:spTgt spid="4"/>
                                        </p:tgtEl>
                                        <p:attrNameLst>
                                          <p:attrName>style.visibility</p:attrName>
                                        </p:attrNameLst>
                                      </p:cBhvr>
                                      <p:tavLst>
                                        <p:tav tm="0">
                                          <p:val>
                                            <p:strVal val="hidden"/>
                                          </p:val>
                                        </p:tav>
                                        <p:tav tm="50000">
                                          <p:val>
                                            <p:strVal val="visible"/>
                                          </p:val>
                                        </p:tav>
                                      </p:tavLst>
                                    </p:anim>
                                  </p:childTnLst>
                                </p:cTn>
                              </p:par>
                              <p:par>
                                <p:cTn id="47" presetID="35" presetClass="emph" presetSubtype="0" fill="hold" nodeType="withEffect">
                                  <p:stCondLst>
                                    <p:cond delay="0"/>
                                  </p:stCondLst>
                                  <p:childTnLst>
                                    <p:anim calcmode="discrete" valueType="str">
                                      <p:cBhvr>
                                        <p:cTn id="48" dur="500" fill="hold"/>
                                        <p:tgtEl>
                                          <p:spTgt spid="194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2" grpId="0" animBg="1"/>
      <p:bldP spid="1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990664"/>
          </a:xfrm>
        </p:spPr>
        <p:txBody>
          <a:bodyPr/>
          <a:lstStyle/>
          <a:p>
            <a:pPr eaLnBrk="1" hangingPunct="1"/>
            <a:r>
              <a:rPr lang="en-US" altLang="en-US" sz="3600" dirty="0" smtClean="0"/>
              <a:t>MIPS Subset of Instructions</a:t>
            </a:r>
          </a:p>
        </p:txBody>
      </p:sp>
      <p:sp>
        <p:nvSpPr>
          <p:cNvPr id="8195" name="Rectangle 3"/>
          <p:cNvSpPr>
            <a:spLocks noGrp="1" noChangeArrowheads="1"/>
          </p:cNvSpPr>
          <p:nvPr>
            <p:ph type="body" idx="1"/>
          </p:nvPr>
        </p:nvSpPr>
        <p:spPr>
          <a:xfrm>
            <a:off x="274320" y="990664"/>
            <a:ext cx="8595360" cy="5486256"/>
          </a:xfrm>
        </p:spPr>
        <p:txBody>
          <a:bodyPr/>
          <a:lstStyle/>
          <a:p>
            <a:pPr eaLnBrk="1" hangingPunct="1">
              <a:lnSpc>
                <a:spcPct val="125000"/>
              </a:lnSpc>
              <a:spcBef>
                <a:spcPct val="50000"/>
              </a:spcBef>
            </a:pPr>
            <a:r>
              <a:rPr lang="en-US" altLang="en-US" sz="2400" dirty="0" smtClean="0"/>
              <a:t>Only a subset of the MIPS instructions is considered</a:t>
            </a:r>
          </a:p>
          <a:p>
            <a:pPr lvl="1" eaLnBrk="1" hangingPunct="1">
              <a:lnSpc>
                <a:spcPct val="125000"/>
              </a:lnSpc>
              <a:spcBef>
                <a:spcPct val="50000"/>
              </a:spcBef>
            </a:pPr>
            <a:r>
              <a:rPr lang="en-US" altLang="en-US" sz="2000" dirty="0" smtClean="0"/>
              <a:t>ALU instructions (R-type): </a:t>
            </a:r>
            <a:r>
              <a:rPr lang="en-US" altLang="en-US" sz="2000" b="1" dirty="0" smtClean="0">
                <a:solidFill>
                  <a:srgbClr val="FF0000"/>
                </a:solidFill>
              </a:rPr>
              <a:t>add, sub, and, or, </a:t>
            </a:r>
            <a:r>
              <a:rPr lang="en-US" altLang="en-US" sz="2000" b="1" dirty="0" err="1" smtClean="0">
                <a:solidFill>
                  <a:srgbClr val="FF0000"/>
                </a:solidFill>
              </a:rPr>
              <a:t>xor</a:t>
            </a:r>
            <a:r>
              <a:rPr lang="en-US" altLang="en-US" sz="2000" b="1" dirty="0" smtClean="0">
                <a:solidFill>
                  <a:srgbClr val="FF0000"/>
                </a:solidFill>
              </a:rPr>
              <a:t>, </a:t>
            </a:r>
            <a:r>
              <a:rPr lang="en-US" altLang="en-US" sz="2000" b="1" dirty="0" err="1" smtClean="0">
                <a:solidFill>
                  <a:srgbClr val="FF0000"/>
                </a:solidFill>
              </a:rPr>
              <a:t>slt</a:t>
            </a:r>
            <a:endParaRPr lang="en-US" altLang="en-US" sz="2000" b="1" dirty="0" smtClean="0">
              <a:solidFill>
                <a:srgbClr val="FF0000"/>
              </a:solidFill>
            </a:endParaRPr>
          </a:p>
          <a:p>
            <a:pPr lvl="1" eaLnBrk="1" hangingPunct="1">
              <a:lnSpc>
                <a:spcPct val="125000"/>
              </a:lnSpc>
              <a:spcBef>
                <a:spcPct val="50000"/>
              </a:spcBef>
            </a:pPr>
            <a:r>
              <a:rPr lang="en-US" altLang="en-US" sz="2000" dirty="0" smtClean="0"/>
              <a:t>Immediate instructions (I-type): </a:t>
            </a:r>
            <a:r>
              <a:rPr lang="en-US" altLang="en-US" sz="2000" b="1" dirty="0" err="1" smtClean="0">
                <a:solidFill>
                  <a:srgbClr val="FF0000"/>
                </a:solidFill>
              </a:rPr>
              <a:t>addi</a:t>
            </a:r>
            <a:r>
              <a:rPr lang="en-US" altLang="en-US" sz="2000" b="1" dirty="0" smtClean="0">
                <a:solidFill>
                  <a:srgbClr val="FF0000"/>
                </a:solidFill>
              </a:rPr>
              <a:t>, </a:t>
            </a:r>
            <a:r>
              <a:rPr lang="en-US" altLang="en-US" sz="2000" b="1" dirty="0" err="1" smtClean="0">
                <a:solidFill>
                  <a:srgbClr val="FF0000"/>
                </a:solidFill>
              </a:rPr>
              <a:t>slti</a:t>
            </a:r>
            <a:r>
              <a:rPr lang="en-US" altLang="en-US" sz="2000" b="1" dirty="0" smtClean="0">
                <a:solidFill>
                  <a:srgbClr val="FF0000"/>
                </a:solidFill>
              </a:rPr>
              <a:t>, </a:t>
            </a:r>
            <a:r>
              <a:rPr lang="en-US" altLang="en-US" sz="2000" b="1" dirty="0" err="1" smtClean="0">
                <a:solidFill>
                  <a:srgbClr val="FF0000"/>
                </a:solidFill>
              </a:rPr>
              <a:t>andi</a:t>
            </a:r>
            <a:r>
              <a:rPr lang="en-US" altLang="en-US" sz="2000" b="1" dirty="0" smtClean="0">
                <a:solidFill>
                  <a:srgbClr val="FF0000"/>
                </a:solidFill>
              </a:rPr>
              <a:t>, </a:t>
            </a:r>
            <a:r>
              <a:rPr lang="en-US" altLang="en-US" sz="2000" b="1" dirty="0" err="1" smtClean="0">
                <a:solidFill>
                  <a:srgbClr val="FF0000"/>
                </a:solidFill>
              </a:rPr>
              <a:t>ori</a:t>
            </a:r>
            <a:r>
              <a:rPr lang="en-US" altLang="en-US" sz="2000" b="1" dirty="0" smtClean="0">
                <a:solidFill>
                  <a:srgbClr val="FF0000"/>
                </a:solidFill>
              </a:rPr>
              <a:t>, </a:t>
            </a:r>
            <a:r>
              <a:rPr lang="en-US" altLang="en-US" sz="2000" b="1" dirty="0" err="1" smtClean="0">
                <a:solidFill>
                  <a:srgbClr val="FF0000"/>
                </a:solidFill>
              </a:rPr>
              <a:t>xori</a:t>
            </a:r>
            <a:endParaRPr lang="en-US" altLang="en-US" sz="2000" b="1" dirty="0" smtClean="0">
              <a:solidFill>
                <a:srgbClr val="FF0000"/>
              </a:solidFill>
            </a:endParaRPr>
          </a:p>
          <a:p>
            <a:pPr lvl="1" eaLnBrk="1" hangingPunct="1">
              <a:lnSpc>
                <a:spcPct val="125000"/>
              </a:lnSpc>
              <a:spcBef>
                <a:spcPct val="50000"/>
              </a:spcBef>
            </a:pPr>
            <a:r>
              <a:rPr lang="en-US" altLang="en-US" sz="2000" dirty="0" smtClean="0"/>
              <a:t>Load and Store (I-type): </a:t>
            </a:r>
            <a:r>
              <a:rPr lang="en-US" altLang="en-US" sz="2000" b="1" dirty="0" err="1" smtClean="0">
                <a:solidFill>
                  <a:srgbClr val="FF0000"/>
                </a:solidFill>
              </a:rPr>
              <a:t>lw</a:t>
            </a:r>
            <a:r>
              <a:rPr lang="en-US" altLang="en-US" sz="2000" b="1" dirty="0" smtClean="0">
                <a:solidFill>
                  <a:srgbClr val="FF0000"/>
                </a:solidFill>
              </a:rPr>
              <a:t>, </a:t>
            </a:r>
            <a:r>
              <a:rPr lang="en-US" altLang="en-US" sz="2000" b="1" dirty="0" err="1" smtClean="0">
                <a:solidFill>
                  <a:srgbClr val="FF0000"/>
                </a:solidFill>
              </a:rPr>
              <a:t>sw</a:t>
            </a:r>
            <a:endParaRPr lang="en-US" altLang="en-US" sz="2000" b="1" dirty="0" smtClean="0">
              <a:solidFill>
                <a:srgbClr val="FF0000"/>
              </a:solidFill>
            </a:endParaRPr>
          </a:p>
          <a:p>
            <a:pPr lvl="1" eaLnBrk="1" hangingPunct="1">
              <a:lnSpc>
                <a:spcPct val="125000"/>
              </a:lnSpc>
              <a:spcBef>
                <a:spcPct val="50000"/>
              </a:spcBef>
            </a:pPr>
            <a:r>
              <a:rPr lang="en-US" altLang="en-US" sz="2000" dirty="0" smtClean="0"/>
              <a:t>Branch (I-type): </a:t>
            </a:r>
            <a:r>
              <a:rPr lang="en-US" altLang="en-US" sz="2000" b="1" dirty="0" err="1" smtClean="0">
                <a:solidFill>
                  <a:srgbClr val="FF0000"/>
                </a:solidFill>
              </a:rPr>
              <a:t>beq</a:t>
            </a:r>
            <a:r>
              <a:rPr lang="en-US" altLang="en-US" sz="2000" b="1" dirty="0" smtClean="0">
                <a:solidFill>
                  <a:srgbClr val="FF0000"/>
                </a:solidFill>
              </a:rPr>
              <a:t>, </a:t>
            </a:r>
            <a:r>
              <a:rPr lang="en-US" altLang="en-US" sz="2000" b="1" dirty="0" err="1" smtClean="0">
                <a:solidFill>
                  <a:srgbClr val="FF0000"/>
                </a:solidFill>
              </a:rPr>
              <a:t>bne</a:t>
            </a:r>
            <a:endParaRPr lang="en-US" altLang="en-US" sz="2000" b="1" dirty="0" smtClean="0">
              <a:solidFill>
                <a:srgbClr val="FF0000"/>
              </a:solidFill>
            </a:endParaRPr>
          </a:p>
          <a:p>
            <a:pPr lvl="1" eaLnBrk="1" hangingPunct="1">
              <a:lnSpc>
                <a:spcPct val="125000"/>
              </a:lnSpc>
              <a:spcBef>
                <a:spcPct val="50000"/>
              </a:spcBef>
            </a:pPr>
            <a:r>
              <a:rPr lang="en-US" altLang="en-US" sz="2000" dirty="0" smtClean="0"/>
              <a:t>Jump (J-type): </a:t>
            </a:r>
            <a:r>
              <a:rPr lang="en-US" altLang="en-US" sz="2000" b="1" dirty="0" smtClean="0">
                <a:solidFill>
                  <a:srgbClr val="FF0000"/>
                </a:solidFill>
              </a:rPr>
              <a:t>j</a:t>
            </a:r>
          </a:p>
          <a:p>
            <a:pPr eaLnBrk="1" hangingPunct="1">
              <a:lnSpc>
                <a:spcPct val="125000"/>
              </a:lnSpc>
              <a:spcBef>
                <a:spcPct val="50000"/>
              </a:spcBef>
            </a:pPr>
            <a:r>
              <a:rPr lang="en-US" altLang="en-US" sz="2400" dirty="0" smtClean="0"/>
              <a:t>This subset does not include all the integer instructions</a:t>
            </a:r>
          </a:p>
          <a:p>
            <a:pPr eaLnBrk="1" hangingPunct="1">
              <a:lnSpc>
                <a:spcPct val="125000"/>
              </a:lnSpc>
              <a:spcBef>
                <a:spcPct val="50000"/>
              </a:spcBef>
            </a:pPr>
            <a:r>
              <a:rPr lang="en-US" altLang="en-US" sz="2400" dirty="0" smtClean="0"/>
              <a:t>But sufficient to illustrate design of </a:t>
            </a:r>
            <a:r>
              <a:rPr lang="en-US" altLang="en-US" sz="2400" dirty="0" err="1" smtClean="0"/>
              <a:t>datapath</a:t>
            </a:r>
            <a:r>
              <a:rPr lang="en-US" altLang="en-US" sz="2400" dirty="0" smtClean="0"/>
              <a:t> and control</a:t>
            </a:r>
          </a:p>
          <a:p>
            <a:pPr eaLnBrk="1" hangingPunct="1">
              <a:lnSpc>
                <a:spcPct val="125000"/>
              </a:lnSpc>
              <a:spcBef>
                <a:spcPct val="50000"/>
              </a:spcBef>
            </a:pPr>
            <a:r>
              <a:rPr lang="en-US" altLang="en-US" sz="2400" dirty="0" smtClean="0"/>
              <a:t>Concepts used to implement the MIPS subset are used to construct a broad spectrum of computers</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5</a:t>
            </a:fld>
            <a:endParaRPr lang="en-US" altLang="en-US"/>
          </a:p>
        </p:txBody>
      </p:sp>
    </p:spTree>
    <p:custDataLst>
      <p:tags r:id="rId1"/>
    </p:custDataLst>
    <p:extLst>
      <p:ext uri="{BB962C8B-B14F-4D97-AF65-F5344CB8AC3E}">
        <p14:creationId xmlns:p14="http://schemas.microsoft.com/office/powerpoint/2010/main" val="315060951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bwMode="auto">
          <a:xfrm>
            <a:off x="1117903" y="1846314"/>
            <a:ext cx="1908175" cy="2235957"/>
          </a:xfrm>
          <a:custGeom>
            <a:avLst/>
            <a:gdLst>
              <a:gd name="connsiteX0" fmla="*/ 1908083 w 1908083"/>
              <a:gd name="connsiteY0" fmla="*/ 116282 h 116282"/>
              <a:gd name="connsiteX1" fmla="*/ 1908083 w 1908083"/>
              <a:gd name="connsiteY1" fmla="*/ 0 h 116282"/>
              <a:gd name="connsiteX2" fmla="*/ 0 w 1908083"/>
              <a:gd name="connsiteY2" fmla="*/ 0 h 116282"/>
            </a:gdLst>
            <a:ahLst/>
            <a:cxnLst>
              <a:cxn ang="0">
                <a:pos x="connsiteX0" y="connsiteY0"/>
              </a:cxn>
              <a:cxn ang="0">
                <a:pos x="connsiteX1" y="connsiteY1"/>
              </a:cxn>
              <a:cxn ang="0">
                <a:pos x="connsiteX2" y="connsiteY2"/>
              </a:cxn>
            </a:cxnLst>
            <a:rect l="l" t="t" r="r" b="b"/>
            <a:pathLst>
              <a:path w="1908083" h="116282">
                <a:moveTo>
                  <a:pt x="1908083" y="116282"/>
                </a:moveTo>
                <a:lnTo>
                  <a:pt x="1908083" y="0"/>
                </a:lnTo>
                <a:lnTo>
                  <a:pt x="0" y="0"/>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bwMode="auto">
          <a:xfrm>
            <a:off x="4992988" y="3910993"/>
            <a:ext cx="1665288" cy="272387"/>
          </a:xfrm>
          <a:custGeom>
            <a:avLst/>
            <a:gdLst>
              <a:gd name="connsiteX0" fmla="*/ 0 w 1664948"/>
              <a:gd name="connsiteY0" fmla="*/ 0 h 322418"/>
              <a:gd name="connsiteX1" fmla="*/ 0 w 1664948"/>
              <a:gd name="connsiteY1" fmla="*/ 322418 h 322418"/>
              <a:gd name="connsiteX2" fmla="*/ 1442955 w 1664948"/>
              <a:gd name="connsiteY2" fmla="*/ 322418 h 322418"/>
              <a:gd name="connsiteX3" fmla="*/ 1442955 w 1664948"/>
              <a:gd name="connsiteY3" fmla="*/ 121567 h 322418"/>
              <a:gd name="connsiteX4" fmla="*/ 1664948 w 1664948"/>
              <a:gd name="connsiteY4" fmla="*/ 121567 h 32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48" h="322418">
                <a:moveTo>
                  <a:pt x="0" y="0"/>
                </a:moveTo>
                <a:lnTo>
                  <a:pt x="0" y="322418"/>
                </a:lnTo>
                <a:lnTo>
                  <a:pt x="1442955" y="322418"/>
                </a:lnTo>
                <a:lnTo>
                  <a:pt x="1442955" y="121567"/>
                </a:lnTo>
                <a:lnTo>
                  <a:pt x="1664948" y="121567"/>
                </a:lnTo>
              </a:path>
            </a:pathLst>
          </a:custGeom>
          <a:noFill/>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3977642" y="2629642"/>
            <a:ext cx="1248665" cy="1080580"/>
          </a:xfrm>
          <a:custGeom>
            <a:avLst/>
            <a:gdLst>
              <a:gd name="connsiteX0" fmla="*/ 0 w 1194534"/>
              <a:gd name="connsiteY0" fmla="*/ 0 h 1183963"/>
              <a:gd name="connsiteX1" fmla="*/ 0 w 1194534"/>
              <a:gd name="connsiteY1" fmla="*/ 243135 h 1183963"/>
              <a:gd name="connsiteX2" fmla="*/ 972541 w 1194534"/>
              <a:gd name="connsiteY2" fmla="*/ 243135 h 1183963"/>
              <a:gd name="connsiteX3" fmla="*/ 972541 w 1194534"/>
              <a:gd name="connsiteY3" fmla="*/ 1183963 h 1183963"/>
              <a:gd name="connsiteX4" fmla="*/ 1194534 w 1194534"/>
              <a:gd name="connsiteY4" fmla="*/ 1183963 h 1183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34" h="1183963">
                <a:moveTo>
                  <a:pt x="0" y="0"/>
                </a:moveTo>
                <a:lnTo>
                  <a:pt x="0" y="243135"/>
                </a:lnTo>
                <a:lnTo>
                  <a:pt x="972541" y="243135"/>
                </a:lnTo>
                <a:lnTo>
                  <a:pt x="972541" y="1183963"/>
                </a:lnTo>
                <a:lnTo>
                  <a:pt x="1194534" y="1183963"/>
                </a:lnTo>
              </a:path>
            </a:pathLst>
          </a:custGeom>
          <a:noFill/>
          <a:ln w="50800">
            <a:solidFill>
              <a:schemeClr val="bg1">
                <a:lumMod val="75000"/>
              </a:schemeClr>
            </a:solidFill>
            <a:headEnd type="oval"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483" name="Line 61"/>
          <p:cNvSpPr>
            <a:spLocks noChangeShapeType="1"/>
          </p:cNvSpPr>
          <p:nvPr/>
        </p:nvSpPr>
        <p:spPr bwMode="auto">
          <a:xfrm flipV="1">
            <a:off x="1291622" y="2835237"/>
            <a:ext cx="0" cy="760899"/>
          </a:xfrm>
          <a:prstGeom prst="line">
            <a:avLst/>
          </a:prstGeom>
          <a:noFill/>
          <a:ln w="50800">
            <a:solidFill>
              <a:srgbClr val="007033"/>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82" name="Line 52"/>
          <p:cNvSpPr>
            <a:spLocks noChangeShapeType="1"/>
          </p:cNvSpPr>
          <p:nvPr/>
        </p:nvSpPr>
        <p:spPr bwMode="auto">
          <a:xfrm>
            <a:off x="2501336" y="3827672"/>
            <a:ext cx="525480" cy="0"/>
          </a:xfrm>
          <a:prstGeom prst="line">
            <a:avLst/>
          </a:prstGeom>
          <a:noFill/>
          <a:ln w="50800">
            <a:solidFill>
              <a:srgbClr val="007033"/>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518" name="Line 49"/>
          <p:cNvSpPr>
            <a:spLocks noChangeShapeType="1"/>
          </p:cNvSpPr>
          <p:nvPr/>
        </p:nvSpPr>
        <p:spPr bwMode="auto">
          <a:xfrm>
            <a:off x="4549277" y="3190208"/>
            <a:ext cx="1003332"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9" name="Line 30"/>
          <p:cNvSpPr>
            <a:spLocks noChangeShapeType="1"/>
          </p:cNvSpPr>
          <p:nvPr/>
        </p:nvSpPr>
        <p:spPr bwMode="auto">
          <a:xfrm>
            <a:off x="4549277" y="3910993"/>
            <a:ext cx="682647"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0" name="Line 30"/>
          <p:cNvSpPr>
            <a:spLocks noChangeShapeType="1"/>
          </p:cNvSpPr>
          <p:nvPr/>
        </p:nvSpPr>
        <p:spPr bwMode="auto">
          <a:xfrm>
            <a:off x="5987600" y="3511369"/>
            <a:ext cx="671536"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cxnSp>
        <p:nvCxnSpPr>
          <p:cNvPr id="3" name="Straight Arrow Connector 2"/>
          <p:cNvCxnSpPr/>
          <p:nvPr/>
        </p:nvCxnSpPr>
        <p:spPr>
          <a:xfrm>
            <a:off x="1296386" y="2287758"/>
            <a:ext cx="2930159" cy="0"/>
          </a:xfrm>
          <a:prstGeom prst="straightConnector1">
            <a:avLst/>
          </a:prstGeom>
          <a:ln w="50800">
            <a:solidFill>
              <a:srgbClr val="007033"/>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764076" y="4035063"/>
            <a:ext cx="515160" cy="1039860"/>
            <a:chOff x="2764076" y="4085565"/>
            <a:chExt cx="515160" cy="1126515"/>
          </a:xfrm>
        </p:grpSpPr>
        <p:sp>
          <p:nvSpPr>
            <p:cNvPr id="19460" name="Line 36"/>
            <p:cNvSpPr>
              <a:spLocks noChangeShapeType="1"/>
            </p:cNvSpPr>
            <p:nvPr/>
          </p:nvSpPr>
          <p:spPr bwMode="auto">
            <a:xfrm>
              <a:off x="3024310" y="4085565"/>
              <a:ext cx="0" cy="683273"/>
            </a:xfrm>
            <a:prstGeom prst="line">
              <a:avLst/>
            </a:prstGeom>
            <a:noFill/>
            <a:ln w="1905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62" name="Rectangle 76"/>
            <p:cNvSpPr>
              <a:spLocks noChangeArrowheads="1"/>
            </p:cNvSpPr>
            <p:nvPr/>
          </p:nvSpPr>
          <p:spPr bwMode="auto">
            <a:xfrm>
              <a:off x="2764076" y="4768838"/>
              <a:ext cx="515160" cy="44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a:solidFill>
                    <a:srgbClr val="FF0000"/>
                  </a:solidFill>
                </a:rPr>
                <a:t>Op</a:t>
              </a:r>
            </a:p>
            <a:p>
              <a:pPr algn="ctr" eaLnBrk="0" hangingPunct="0"/>
              <a:r>
                <a:rPr lang="en-US" sz="923" b="1" dirty="0">
                  <a:solidFill>
                    <a:srgbClr val="FF0000"/>
                  </a:solidFill>
                </a:rPr>
                <a:t>BEQ</a:t>
              </a:r>
            </a:p>
          </p:txBody>
        </p:sp>
      </p:grpSp>
      <p:sp>
        <p:nvSpPr>
          <p:cNvPr id="12" name="Freeform 11"/>
          <p:cNvSpPr/>
          <p:nvPr/>
        </p:nvSpPr>
        <p:spPr bwMode="auto">
          <a:xfrm>
            <a:off x="4389738" y="3664397"/>
            <a:ext cx="4219575" cy="676632"/>
          </a:xfrm>
          <a:custGeom>
            <a:avLst/>
            <a:gdLst>
              <a:gd name="connsiteX0" fmla="*/ 3955774 w 4218167"/>
              <a:gd name="connsiteY0" fmla="*/ 0 h 838863"/>
              <a:gd name="connsiteX1" fmla="*/ 4218167 w 4218167"/>
              <a:gd name="connsiteY1" fmla="*/ 0 h 838863"/>
              <a:gd name="connsiteX2" fmla="*/ 4218167 w 4218167"/>
              <a:gd name="connsiteY2" fmla="*/ 838863 h 838863"/>
              <a:gd name="connsiteX3" fmla="*/ 0 w 4218167"/>
              <a:gd name="connsiteY3" fmla="*/ 838863 h 838863"/>
              <a:gd name="connsiteX4" fmla="*/ 0 w 4218167"/>
              <a:gd name="connsiteY4" fmla="*/ 648032 h 838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8167" h="838863">
                <a:moveTo>
                  <a:pt x="3955774" y="0"/>
                </a:moveTo>
                <a:lnTo>
                  <a:pt x="4218167" y="0"/>
                </a:lnTo>
                <a:lnTo>
                  <a:pt x="4218167" y="838863"/>
                </a:lnTo>
                <a:lnTo>
                  <a:pt x="0" y="838863"/>
                </a:lnTo>
                <a:lnTo>
                  <a:pt x="0" y="648032"/>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7" name="Rectangle 77"/>
          <p:cNvSpPr>
            <a:spLocks noChangeArrowheads="1"/>
          </p:cNvSpPr>
          <p:nvPr/>
        </p:nvSpPr>
        <p:spPr bwMode="auto">
          <a:xfrm>
            <a:off x="1266304" y="1382803"/>
            <a:ext cx="1392885" cy="18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dirty="0"/>
              <a:t>Branch Target Address</a:t>
            </a:r>
          </a:p>
        </p:txBody>
      </p:sp>
      <p:grpSp>
        <p:nvGrpSpPr>
          <p:cNvPr id="19473" name="Group 854120"/>
          <p:cNvGrpSpPr>
            <a:grpSpLocks/>
          </p:cNvGrpSpPr>
          <p:nvPr/>
        </p:nvGrpSpPr>
        <p:grpSpPr bwMode="auto">
          <a:xfrm>
            <a:off x="5586498" y="3848192"/>
            <a:ext cx="401101" cy="1095575"/>
            <a:chOff x="5716233" y="3335223"/>
            <a:chExt cx="400519" cy="1186949"/>
          </a:xfrm>
        </p:grpSpPr>
        <p:sp>
          <p:nvSpPr>
            <p:cNvPr id="19594" name="Line 25"/>
            <p:cNvSpPr>
              <a:spLocks noChangeShapeType="1"/>
            </p:cNvSpPr>
            <p:nvPr/>
          </p:nvSpPr>
          <p:spPr bwMode="auto">
            <a:xfrm flipV="1">
              <a:off x="5929278" y="3335223"/>
              <a:ext cx="0" cy="84931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595" name="Rectangle 26"/>
            <p:cNvSpPr>
              <a:spLocks noChangeArrowheads="1"/>
            </p:cNvSpPr>
            <p:nvPr/>
          </p:nvSpPr>
          <p:spPr bwMode="auto">
            <a:xfrm>
              <a:off x="5716233" y="4257036"/>
              <a:ext cx="400519" cy="26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a:solidFill>
                    <a:srgbClr val="FF0000"/>
                  </a:solidFill>
                </a:rPr>
                <a:t>ALU</a:t>
              </a:r>
            </a:p>
            <a:p>
              <a:pPr algn="ctr" eaLnBrk="0" hangingPunct="0"/>
              <a:r>
                <a:rPr lang="en-US" sz="923" b="1" dirty="0">
                  <a:solidFill>
                    <a:srgbClr val="FF0000"/>
                  </a:solidFill>
                </a:rPr>
                <a:t>Op</a:t>
              </a:r>
            </a:p>
            <a:p>
              <a:pPr algn="ctr" eaLnBrk="0" hangingPunct="0"/>
              <a:r>
                <a:rPr lang="en-US" sz="923" b="1" dirty="0">
                  <a:solidFill>
                    <a:srgbClr val="FF0000"/>
                  </a:solidFill>
                </a:rPr>
                <a:t>= SUB</a:t>
              </a:r>
            </a:p>
          </p:txBody>
        </p:sp>
      </p:grpSp>
      <p:grpSp>
        <p:nvGrpSpPr>
          <p:cNvPr id="19474" name="Group 854118"/>
          <p:cNvGrpSpPr>
            <a:grpSpLocks/>
          </p:cNvGrpSpPr>
          <p:nvPr/>
        </p:nvGrpSpPr>
        <p:grpSpPr bwMode="auto">
          <a:xfrm>
            <a:off x="3920606" y="4191108"/>
            <a:ext cx="323860" cy="757206"/>
            <a:chOff x="3860850" y="3659188"/>
            <a:chExt cx="323741" cy="820281"/>
          </a:xfrm>
        </p:grpSpPr>
        <p:sp>
          <p:nvSpPr>
            <p:cNvPr id="19592" name="Line 36"/>
            <p:cNvSpPr>
              <a:spLocks noChangeShapeType="1"/>
            </p:cNvSpPr>
            <p:nvPr/>
          </p:nvSpPr>
          <p:spPr bwMode="auto">
            <a:xfrm flipV="1">
              <a:off x="4024918" y="3659188"/>
              <a:ext cx="0" cy="4777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3" name="Rectangle 37"/>
            <p:cNvSpPr>
              <a:spLocks noChangeArrowheads="1"/>
            </p:cNvSpPr>
            <p:nvPr/>
          </p:nvSpPr>
          <p:spPr bwMode="auto">
            <a:xfrm>
              <a:off x="3860850" y="4214356"/>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err="1">
                  <a:solidFill>
                    <a:srgbClr val="FF0000"/>
                  </a:solidFill>
                </a:rPr>
                <a:t>Reg</a:t>
              </a:r>
              <a:endParaRPr lang="en-US" sz="923" b="1" dirty="0">
                <a:solidFill>
                  <a:srgbClr val="FF0000"/>
                </a:solidFill>
              </a:endParaRPr>
            </a:p>
            <a:p>
              <a:pPr algn="ctr" eaLnBrk="0" hangingPunct="0"/>
              <a:r>
                <a:rPr lang="en-US" sz="923" b="1" dirty="0" err="1">
                  <a:solidFill>
                    <a:srgbClr val="FF0000"/>
                  </a:solidFill>
                </a:rPr>
                <a:t>Wr</a:t>
              </a:r>
              <a:endParaRPr lang="en-US" sz="923" b="1" dirty="0">
                <a:solidFill>
                  <a:srgbClr val="FF0000"/>
                </a:solidFill>
              </a:endParaRPr>
            </a:p>
            <a:p>
              <a:pPr algn="ctr" eaLnBrk="0" hangingPunct="0"/>
              <a:r>
                <a:rPr lang="en-US" sz="923" b="1" dirty="0">
                  <a:solidFill>
                    <a:srgbClr val="FF0000"/>
                  </a:solidFill>
                </a:rPr>
                <a:t> = 0</a:t>
              </a:r>
            </a:p>
          </p:txBody>
        </p:sp>
      </p:grpSp>
      <p:grpSp>
        <p:nvGrpSpPr>
          <p:cNvPr id="19475" name="Group 8"/>
          <p:cNvGrpSpPr>
            <a:grpSpLocks/>
          </p:cNvGrpSpPr>
          <p:nvPr/>
        </p:nvGrpSpPr>
        <p:grpSpPr bwMode="auto">
          <a:xfrm>
            <a:off x="5565309" y="2990909"/>
            <a:ext cx="422289" cy="959860"/>
            <a:chOff x="5652144" y="4157097"/>
            <a:chExt cx="421848" cy="1039533"/>
          </a:xfrm>
        </p:grpSpPr>
        <p:sp>
          <p:nvSpPr>
            <p:cNvPr id="19590" name="Freeform 23"/>
            <p:cNvSpPr>
              <a:spLocks/>
            </p:cNvSpPr>
            <p:nvPr/>
          </p:nvSpPr>
          <p:spPr bwMode="auto">
            <a:xfrm rot="-5400000">
              <a:off x="5343301" y="4465940"/>
              <a:ext cx="1039533" cy="421848"/>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9591" name="Rectangle 24"/>
            <p:cNvSpPr>
              <a:spLocks noChangeArrowheads="1"/>
            </p:cNvSpPr>
            <p:nvPr/>
          </p:nvSpPr>
          <p:spPr bwMode="auto">
            <a:xfrm>
              <a:off x="5715860" y="4307976"/>
              <a:ext cx="351540" cy="7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p>
              <a:pPr algn="ctr" eaLnBrk="0" hangingPunct="0">
                <a:lnSpc>
                  <a:spcPct val="80000"/>
                </a:lnSpc>
              </a:pPr>
              <a:r>
                <a:rPr lang="en-US" sz="1292"/>
                <a:t>A</a:t>
              </a:r>
            </a:p>
            <a:p>
              <a:pPr algn="ctr" eaLnBrk="0" hangingPunct="0">
                <a:lnSpc>
                  <a:spcPct val="80000"/>
                </a:lnSpc>
              </a:pPr>
              <a:r>
                <a:rPr lang="en-US" sz="1292"/>
                <a:t>L</a:t>
              </a:r>
            </a:p>
            <a:p>
              <a:pPr algn="ctr" eaLnBrk="0" hangingPunct="0">
                <a:lnSpc>
                  <a:spcPct val="80000"/>
                </a:lnSpc>
              </a:pPr>
              <a:r>
                <a:rPr lang="en-US" sz="1292"/>
                <a:t>U</a:t>
              </a:r>
            </a:p>
          </p:txBody>
        </p:sp>
      </p:grpSp>
      <p:sp>
        <p:nvSpPr>
          <p:cNvPr id="19476" name="Line 30"/>
          <p:cNvSpPr>
            <a:spLocks noChangeShapeType="1"/>
          </p:cNvSpPr>
          <p:nvPr/>
        </p:nvSpPr>
        <p:spPr bwMode="auto">
          <a:xfrm>
            <a:off x="5368453" y="3810087"/>
            <a:ext cx="184156"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77" name="Line 39"/>
          <p:cNvSpPr>
            <a:spLocks noChangeShapeType="1"/>
          </p:cNvSpPr>
          <p:nvPr/>
        </p:nvSpPr>
        <p:spPr bwMode="auto">
          <a:xfrm>
            <a:off x="3026818" y="3253222"/>
            <a:ext cx="59056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40"/>
          <p:cNvSpPr>
            <a:spLocks noChangeShapeType="1"/>
          </p:cNvSpPr>
          <p:nvPr/>
        </p:nvSpPr>
        <p:spPr bwMode="auto">
          <a:xfrm flipV="1">
            <a:off x="3050630" y="3667939"/>
            <a:ext cx="56358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Line 41"/>
          <p:cNvSpPr>
            <a:spLocks noChangeShapeType="1"/>
          </p:cNvSpPr>
          <p:nvPr/>
        </p:nvSpPr>
        <p:spPr bwMode="auto">
          <a:xfrm>
            <a:off x="3458632" y="4032833"/>
            <a:ext cx="158755" cy="146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0" name="Line 49"/>
          <p:cNvSpPr>
            <a:spLocks noChangeShapeType="1"/>
          </p:cNvSpPr>
          <p:nvPr/>
        </p:nvSpPr>
        <p:spPr bwMode="auto">
          <a:xfrm>
            <a:off x="1132869" y="3601996"/>
            <a:ext cx="441339"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481" name="Group 3"/>
          <p:cNvGrpSpPr>
            <a:grpSpLocks/>
          </p:cNvGrpSpPr>
          <p:nvPr/>
        </p:nvGrpSpPr>
        <p:grpSpPr bwMode="auto">
          <a:xfrm>
            <a:off x="1574208" y="3001168"/>
            <a:ext cx="927130" cy="1182605"/>
            <a:chOff x="1793625" y="4110295"/>
            <a:chExt cx="927187" cy="1280337"/>
          </a:xfrm>
        </p:grpSpPr>
        <p:sp>
          <p:nvSpPr>
            <p:cNvPr id="19586" name="Rectangle 47"/>
            <p:cNvSpPr>
              <a:spLocks noChangeArrowheads="1"/>
            </p:cNvSpPr>
            <p:nvPr/>
          </p:nvSpPr>
          <p:spPr bwMode="auto">
            <a:xfrm>
              <a:off x="1793626" y="4110295"/>
              <a:ext cx="927186" cy="1280337"/>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19587" name="Text Box 48"/>
            <p:cNvSpPr txBox="1">
              <a:spLocks noChangeArrowheads="1"/>
            </p:cNvSpPr>
            <p:nvPr/>
          </p:nvSpPr>
          <p:spPr bwMode="auto">
            <a:xfrm>
              <a:off x="1839033" y="4621150"/>
              <a:ext cx="632772" cy="27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923"/>
                <a:t>Address</a:t>
              </a:r>
            </a:p>
          </p:txBody>
        </p:sp>
        <p:sp>
          <p:nvSpPr>
            <p:cNvPr id="19588" name="Text Box 50"/>
            <p:cNvSpPr txBox="1">
              <a:spLocks noChangeArrowheads="1"/>
            </p:cNvSpPr>
            <p:nvPr/>
          </p:nvSpPr>
          <p:spPr bwMode="auto">
            <a:xfrm>
              <a:off x="2061500" y="4889622"/>
              <a:ext cx="621194" cy="22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sz="923"/>
                <a:t>Instruction</a:t>
              </a:r>
            </a:p>
          </p:txBody>
        </p:sp>
        <p:sp>
          <p:nvSpPr>
            <p:cNvPr id="19589" name="Text Box 51"/>
            <p:cNvSpPr txBox="1">
              <a:spLocks noChangeArrowheads="1"/>
            </p:cNvSpPr>
            <p:nvPr/>
          </p:nvSpPr>
          <p:spPr bwMode="auto">
            <a:xfrm>
              <a:off x="1793625" y="4110295"/>
              <a:ext cx="927187" cy="50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108" b="1" dirty="0"/>
                <a:t>Instruction</a:t>
              </a:r>
            </a:p>
            <a:p>
              <a:pPr algn="ctr"/>
              <a:r>
                <a:rPr lang="en-US" sz="1108" b="1" dirty="0"/>
                <a:t>Memory</a:t>
              </a:r>
            </a:p>
          </p:txBody>
        </p:sp>
      </p:grpSp>
      <p:sp>
        <p:nvSpPr>
          <p:cNvPr id="19484" name="Rectangle 67"/>
          <p:cNvSpPr>
            <a:spLocks noChangeArrowheads="1"/>
          </p:cNvSpPr>
          <p:nvPr/>
        </p:nvSpPr>
        <p:spPr bwMode="auto">
          <a:xfrm>
            <a:off x="3195096" y="3084697"/>
            <a:ext cx="168280" cy="1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Rs</a:t>
            </a:r>
          </a:p>
        </p:txBody>
      </p:sp>
      <p:sp>
        <p:nvSpPr>
          <p:cNvPr id="19485" name="Rectangle 70"/>
          <p:cNvSpPr>
            <a:spLocks noChangeArrowheads="1"/>
          </p:cNvSpPr>
          <p:nvPr/>
        </p:nvSpPr>
        <p:spPr bwMode="auto">
          <a:xfrm>
            <a:off x="3072854" y="3898012"/>
            <a:ext cx="168280" cy="1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Rd</a:t>
            </a:r>
          </a:p>
        </p:txBody>
      </p:sp>
      <p:grpSp>
        <p:nvGrpSpPr>
          <p:cNvPr id="19486" name="Group 12"/>
          <p:cNvGrpSpPr>
            <a:grpSpLocks/>
          </p:cNvGrpSpPr>
          <p:nvPr/>
        </p:nvGrpSpPr>
        <p:grpSpPr bwMode="auto">
          <a:xfrm>
            <a:off x="3586465" y="2475694"/>
            <a:ext cx="262965" cy="299828"/>
            <a:chOff x="1173430" y="2082165"/>
            <a:chExt cx="342981" cy="295097"/>
          </a:xfrm>
        </p:grpSpPr>
        <p:sp>
          <p:nvSpPr>
            <p:cNvPr id="19584" name="Oval 72"/>
            <p:cNvSpPr>
              <a:spLocks noChangeArrowheads="1"/>
            </p:cNvSpPr>
            <p:nvPr/>
          </p:nvSpPr>
          <p:spPr bwMode="auto">
            <a:xfrm>
              <a:off x="1173430" y="2082165"/>
              <a:ext cx="342981" cy="274472"/>
            </a:xfrm>
            <a:prstGeom prst="ellipse">
              <a:avLst/>
            </a:prstGeom>
            <a:solidFill>
              <a:srgbClr val="FFFF99"/>
            </a:solidFill>
            <a:ln w="19050">
              <a:solidFill>
                <a:schemeClr val="tx1"/>
              </a:solidFill>
              <a:round/>
              <a:headEnd/>
              <a:tailEnd/>
            </a:ln>
          </p:spPr>
          <p:txBody>
            <a:bodyPr wrap="none" anchor="ctr"/>
            <a:lstStyle/>
            <a:p>
              <a:endParaRPr lang="en-US"/>
            </a:p>
          </p:txBody>
        </p:sp>
        <p:sp>
          <p:nvSpPr>
            <p:cNvPr id="19585" name="Rectangle 73"/>
            <p:cNvSpPr>
              <a:spLocks noChangeArrowheads="1"/>
            </p:cNvSpPr>
            <p:nvPr/>
          </p:nvSpPr>
          <p:spPr bwMode="auto">
            <a:xfrm>
              <a:off x="1173430" y="2101204"/>
              <a:ext cx="338161"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p>
              <a:pPr algn="ctr" eaLnBrk="0" hangingPunct="0">
                <a:lnSpc>
                  <a:spcPct val="80000"/>
                </a:lnSpc>
              </a:pPr>
              <a:r>
                <a:rPr lang="en-US" sz="1108" dirty="0"/>
                <a:t>E</a:t>
              </a:r>
            </a:p>
          </p:txBody>
        </p:sp>
      </p:grpSp>
      <p:sp>
        <p:nvSpPr>
          <p:cNvPr id="19487" name="Rectangle 78"/>
          <p:cNvSpPr>
            <a:spLocks noChangeArrowheads="1"/>
          </p:cNvSpPr>
          <p:nvPr/>
        </p:nvSpPr>
        <p:spPr bwMode="auto">
          <a:xfrm>
            <a:off x="3195096" y="3505276"/>
            <a:ext cx="168280" cy="1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Rt</a:t>
            </a:r>
          </a:p>
        </p:txBody>
      </p:sp>
      <p:sp>
        <p:nvSpPr>
          <p:cNvPr id="19488" name="Freeform 86"/>
          <p:cNvSpPr>
            <a:spLocks/>
          </p:cNvSpPr>
          <p:nvPr/>
        </p:nvSpPr>
        <p:spPr bwMode="auto">
          <a:xfrm>
            <a:off x="3161759" y="3667939"/>
            <a:ext cx="117479" cy="175852"/>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127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89" name="Freeform 98"/>
          <p:cNvSpPr>
            <a:spLocks/>
          </p:cNvSpPr>
          <p:nvPr/>
        </p:nvSpPr>
        <p:spPr bwMode="auto">
          <a:xfrm>
            <a:off x="3026818" y="3963957"/>
            <a:ext cx="252420" cy="80599"/>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90" name="Rectangle 77"/>
          <p:cNvSpPr>
            <a:spLocks noChangeArrowheads="1"/>
          </p:cNvSpPr>
          <p:nvPr/>
        </p:nvSpPr>
        <p:spPr bwMode="auto">
          <a:xfrm>
            <a:off x="1266301" y="1654716"/>
            <a:ext cx="2023926" cy="19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dirty="0"/>
              <a:t>Jump Target = PC[31:28] ‖ Imm26</a:t>
            </a:r>
          </a:p>
        </p:txBody>
      </p:sp>
      <p:sp>
        <p:nvSpPr>
          <p:cNvPr id="19491" name="Rectangle 111"/>
          <p:cNvSpPr>
            <a:spLocks noChangeArrowheads="1"/>
          </p:cNvSpPr>
          <p:nvPr/>
        </p:nvSpPr>
        <p:spPr bwMode="auto">
          <a:xfrm>
            <a:off x="6800426" y="2620155"/>
            <a:ext cx="631845" cy="16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a:t>ALU result</a:t>
            </a:r>
          </a:p>
        </p:txBody>
      </p:sp>
      <p:sp>
        <p:nvSpPr>
          <p:cNvPr id="19493" name="TextBox 129"/>
          <p:cNvSpPr txBox="1">
            <a:spLocks noChangeArrowheads="1"/>
          </p:cNvSpPr>
          <p:nvPr/>
        </p:nvSpPr>
        <p:spPr bwMode="auto">
          <a:xfrm>
            <a:off x="768653" y="4361404"/>
            <a:ext cx="279409" cy="17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8"/>
              <a:t>clk</a:t>
            </a:r>
          </a:p>
        </p:txBody>
      </p:sp>
      <p:grpSp>
        <p:nvGrpSpPr>
          <p:cNvPr id="19494" name="Group 10"/>
          <p:cNvGrpSpPr>
            <a:grpSpLocks/>
          </p:cNvGrpSpPr>
          <p:nvPr/>
        </p:nvGrpSpPr>
        <p:grpSpPr bwMode="auto">
          <a:xfrm>
            <a:off x="972527" y="3204864"/>
            <a:ext cx="169867" cy="770818"/>
            <a:chOff x="1192066" y="4329914"/>
            <a:chExt cx="169912" cy="836107"/>
          </a:xfrm>
        </p:grpSpPr>
        <p:sp>
          <p:nvSpPr>
            <p:cNvPr id="19581" name="Text Box 59"/>
            <p:cNvSpPr txBox="1">
              <a:spLocks noChangeArrowheads="1"/>
            </p:cNvSpPr>
            <p:nvPr/>
          </p:nvSpPr>
          <p:spPr bwMode="auto">
            <a:xfrm rot="-5400000">
              <a:off x="933536" y="4737579"/>
              <a:ext cx="686973"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8"/>
                <a:t>PC</a:t>
              </a:r>
            </a:p>
          </p:txBody>
        </p:sp>
        <p:sp>
          <p:nvSpPr>
            <p:cNvPr id="19582" name="Text Box 60"/>
            <p:cNvSpPr txBox="1">
              <a:spLocks noChangeArrowheads="1"/>
            </p:cNvSpPr>
            <p:nvPr/>
          </p:nvSpPr>
          <p:spPr bwMode="auto">
            <a:xfrm rot="-5400000">
              <a:off x="1203248" y="4318732"/>
              <a:ext cx="147548"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738"/>
                <a:t>00</a:t>
              </a:r>
            </a:p>
          </p:txBody>
        </p:sp>
        <p:sp>
          <p:nvSpPr>
            <p:cNvPr id="233" name="Isosceles Triangle 232"/>
            <p:cNvSpPr/>
            <p:nvPr/>
          </p:nvSpPr>
          <p:spPr bwMode="auto">
            <a:xfrm>
              <a:off x="1235854" y="5113150"/>
              <a:ext cx="87335" cy="4609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6" name="Group 11"/>
          <p:cNvGrpSpPr>
            <a:grpSpLocks/>
          </p:cNvGrpSpPr>
          <p:nvPr/>
        </p:nvGrpSpPr>
        <p:grpSpPr bwMode="auto">
          <a:xfrm>
            <a:off x="3617385" y="3001171"/>
            <a:ext cx="931892" cy="1181139"/>
            <a:chOff x="3639628" y="4110295"/>
            <a:chExt cx="932372" cy="1278750"/>
          </a:xfrm>
        </p:grpSpPr>
        <p:sp>
          <p:nvSpPr>
            <p:cNvPr id="19568" name="Text Box 32"/>
            <p:cNvSpPr txBox="1">
              <a:spLocks noChangeArrowheads="1"/>
            </p:cNvSpPr>
            <p:nvPr/>
          </p:nvSpPr>
          <p:spPr bwMode="auto">
            <a:xfrm>
              <a:off x="3639629" y="4110295"/>
              <a:ext cx="932371" cy="1278750"/>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108" b="1" dirty="0"/>
            </a:p>
            <a:p>
              <a:pPr algn="ctr" eaLnBrk="1" hangingPunct="1"/>
              <a:endParaRPr lang="en-US" sz="1108" b="1" dirty="0"/>
            </a:p>
            <a:p>
              <a:pPr algn="ctr" eaLnBrk="1" hangingPunct="1"/>
              <a:r>
                <a:rPr lang="en-US" sz="1108" b="1" dirty="0"/>
                <a:t>Registers</a:t>
              </a:r>
            </a:p>
          </p:txBody>
        </p:sp>
        <p:sp>
          <p:nvSpPr>
            <p:cNvPr id="19569" name="Rectangle 33"/>
            <p:cNvSpPr>
              <a:spLocks noChangeArrowheads="1"/>
            </p:cNvSpPr>
            <p:nvPr/>
          </p:nvSpPr>
          <p:spPr bwMode="auto">
            <a:xfrm>
              <a:off x="3639628" y="4292747"/>
              <a:ext cx="421848"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 RA</a:t>
              </a:r>
            </a:p>
          </p:txBody>
        </p:sp>
        <p:sp>
          <p:nvSpPr>
            <p:cNvPr id="19570" name="Rectangle 34"/>
            <p:cNvSpPr>
              <a:spLocks noChangeArrowheads="1"/>
            </p:cNvSpPr>
            <p:nvPr/>
          </p:nvSpPr>
          <p:spPr bwMode="auto">
            <a:xfrm>
              <a:off x="3682106" y="4702075"/>
              <a:ext cx="379370" cy="2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RB</a:t>
              </a:r>
            </a:p>
          </p:txBody>
        </p:sp>
        <p:sp>
          <p:nvSpPr>
            <p:cNvPr id="19571" name="Rectangle 35"/>
            <p:cNvSpPr>
              <a:spLocks noChangeArrowheads="1"/>
            </p:cNvSpPr>
            <p:nvPr/>
          </p:nvSpPr>
          <p:spPr bwMode="auto">
            <a:xfrm>
              <a:off x="4144924" y="4239108"/>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BusA</a:t>
              </a:r>
            </a:p>
          </p:txBody>
        </p:sp>
        <p:sp>
          <p:nvSpPr>
            <p:cNvPr id="19572" name="Rectangle 38"/>
            <p:cNvSpPr>
              <a:spLocks noChangeArrowheads="1"/>
            </p:cNvSpPr>
            <p:nvPr/>
          </p:nvSpPr>
          <p:spPr bwMode="auto">
            <a:xfrm>
              <a:off x="4144924" y="4973363"/>
              <a:ext cx="379370" cy="1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BusB</a:t>
              </a:r>
            </a:p>
          </p:txBody>
        </p:sp>
        <p:sp>
          <p:nvSpPr>
            <p:cNvPr id="19573" name="Rectangle 42"/>
            <p:cNvSpPr>
              <a:spLocks noChangeArrowheads="1"/>
            </p:cNvSpPr>
            <p:nvPr/>
          </p:nvSpPr>
          <p:spPr bwMode="auto">
            <a:xfrm>
              <a:off x="3682106" y="5133627"/>
              <a:ext cx="261244" cy="18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RW</a:t>
              </a:r>
            </a:p>
          </p:txBody>
        </p:sp>
        <p:sp>
          <p:nvSpPr>
            <p:cNvPr id="19574" name="Rectangle 45"/>
            <p:cNvSpPr>
              <a:spLocks noChangeArrowheads="1"/>
            </p:cNvSpPr>
            <p:nvPr/>
          </p:nvSpPr>
          <p:spPr bwMode="auto">
            <a:xfrm>
              <a:off x="4153665" y="5200996"/>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dirty="0" err="1"/>
                <a:t>BusW</a:t>
              </a:r>
              <a:endParaRPr lang="en-US" sz="923" dirty="0"/>
            </a:p>
          </p:txBody>
        </p:sp>
        <p:sp>
          <p:nvSpPr>
            <p:cNvPr id="235" name="Isosceles Triangle 234"/>
            <p:cNvSpPr/>
            <p:nvPr/>
          </p:nvSpPr>
          <p:spPr bwMode="auto">
            <a:xfrm>
              <a:off x="3764345" y="5339440"/>
              <a:ext cx="87358" cy="4600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sp>
        <p:nvSpPr>
          <p:cNvPr id="19498" name="Rectangle 64"/>
          <p:cNvSpPr>
            <a:spLocks noChangeArrowheads="1"/>
          </p:cNvSpPr>
          <p:nvPr/>
        </p:nvSpPr>
        <p:spPr bwMode="auto">
          <a:xfrm>
            <a:off x="1145569" y="2583183"/>
            <a:ext cx="301635" cy="252054"/>
          </a:xfrm>
          <a:prstGeom prst="rect">
            <a:avLst/>
          </a:prstGeom>
          <a:solidFill>
            <a:srgbClr val="FFFF99"/>
          </a:solidFill>
          <a:ln w="19050">
            <a:solidFill>
              <a:schemeClr val="tx1"/>
            </a:solidFill>
            <a:miter lim="800000"/>
            <a:headEnd/>
            <a:tailEnd/>
          </a:ln>
        </p:spPr>
        <p:txBody>
          <a:bodyPr lIns="0" tIns="0" rIns="0" bIns="0" anchor="ctr"/>
          <a:lstStyle/>
          <a:p>
            <a:pPr eaLnBrk="0" hangingPunct="0"/>
            <a:r>
              <a:rPr lang="en-US" sz="1477"/>
              <a:t> </a:t>
            </a:r>
            <a:r>
              <a:rPr lang="en-US" sz="1292"/>
              <a:t>+1</a:t>
            </a:r>
          </a:p>
        </p:txBody>
      </p:sp>
      <p:grpSp>
        <p:nvGrpSpPr>
          <p:cNvPr id="19499" name="Group 854121"/>
          <p:cNvGrpSpPr>
            <a:grpSpLocks/>
          </p:cNvGrpSpPr>
          <p:nvPr/>
        </p:nvGrpSpPr>
        <p:grpSpPr bwMode="auto">
          <a:xfrm>
            <a:off x="6889327" y="4199892"/>
            <a:ext cx="439752" cy="743873"/>
            <a:chOff x="5201227" y="3741545"/>
            <a:chExt cx="421889" cy="804668"/>
          </a:xfrm>
        </p:grpSpPr>
        <p:sp>
          <p:nvSpPr>
            <p:cNvPr id="19566" name="Rectangle 89"/>
            <p:cNvSpPr>
              <a:spLocks noChangeArrowheads="1"/>
            </p:cNvSpPr>
            <p:nvPr/>
          </p:nvSpPr>
          <p:spPr bwMode="auto">
            <a:xfrm>
              <a:off x="5201227" y="4281485"/>
              <a:ext cx="421889" cy="26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b="1" dirty="0" err="1">
                  <a:solidFill>
                    <a:srgbClr val="FF0000"/>
                  </a:solidFill>
                </a:rPr>
                <a:t>Mem</a:t>
              </a:r>
              <a:endParaRPr lang="en-US" sz="923" b="1" dirty="0">
                <a:solidFill>
                  <a:srgbClr val="FF0000"/>
                </a:solidFill>
              </a:endParaRPr>
            </a:p>
            <a:p>
              <a:pPr algn="ctr" eaLnBrk="0" hangingPunct="0"/>
              <a:r>
                <a:rPr lang="en-US" sz="923" b="1" dirty="0">
                  <a:solidFill>
                    <a:srgbClr val="FF0000"/>
                  </a:solidFill>
                </a:rPr>
                <a:t>Rd</a:t>
              </a:r>
            </a:p>
            <a:p>
              <a:pPr algn="ctr" eaLnBrk="0" hangingPunct="0"/>
              <a:r>
                <a:rPr lang="en-US" sz="923" b="1" dirty="0">
                  <a:solidFill>
                    <a:srgbClr val="FF0000"/>
                  </a:solidFill>
                </a:rPr>
                <a:t> = 0</a:t>
              </a:r>
            </a:p>
          </p:txBody>
        </p:sp>
        <p:sp>
          <p:nvSpPr>
            <p:cNvPr id="19567" name="Line 99"/>
            <p:cNvSpPr>
              <a:spLocks noChangeShapeType="1"/>
            </p:cNvSpPr>
            <p:nvPr/>
          </p:nvSpPr>
          <p:spPr bwMode="auto">
            <a:xfrm flipV="1">
              <a:off x="5398987" y="3741545"/>
              <a:ext cx="732"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0" name="Group 854121"/>
          <p:cNvGrpSpPr>
            <a:grpSpLocks/>
          </p:cNvGrpSpPr>
          <p:nvPr/>
        </p:nvGrpSpPr>
        <p:grpSpPr bwMode="auto">
          <a:xfrm>
            <a:off x="7249704" y="4199894"/>
            <a:ext cx="465152" cy="748419"/>
            <a:chOff x="5201227" y="3741545"/>
            <a:chExt cx="421889" cy="809586"/>
          </a:xfrm>
        </p:grpSpPr>
        <p:sp>
          <p:nvSpPr>
            <p:cNvPr id="19564" name="Rectangle 89"/>
            <p:cNvSpPr>
              <a:spLocks noChangeArrowheads="1"/>
            </p:cNvSpPr>
            <p:nvPr/>
          </p:nvSpPr>
          <p:spPr bwMode="auto">
            <a:xfrm>
              <a:off x="5201227" y="4261294"/>
              <a:ext cx="421889" cy="28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b="1" dirty="0" err="1">
                  <a:solidFill>
                    <a:srgbClr val="FF0000"/>
                  </a:solidFill>
                </a:rPr>
                <a:t>Mem</a:t>
              </a:r>
              <a:endParaRPr lang="en-US" sz="923" b="1" dirty="0">
                <a:solidFill>
                  <a:srgbClr val="FF0000"/>
                </a:solidFill>
              </a:endParaRPr>
            </a:p>
            <a:p>
              <a:pPr algn="ctr" eaLnBrk="0" hangingPunct="0"/>
              <a:r>
                <a:rPr lang="en-US" sz="923" b="1" dirty="0" err="1">
                  <a:solidFill>
                    <a:srgbClr val="FF0000"/>
                  </a:solidFill>
                </a:rPr>
                <a:t>Wr</a:t>
              </a:r>
              <a:endParaRPr lang="en-US" sz="923" b="1" dirty="0">
                <a:solidFill>
                  <a:srgbClr val="FF0000"/>
                </a:solidFill>
              </a:endParaRPr>
            </a:p>
            <a:p>
              <a:pPr algn="ctr" eaLnBrk="0" hangingPunct="0"/>
              <a:r>
                <a:rPr lang="en-US" sz="923" b="1" dirty="0">
                  <a:solidFill>
                    <a:srgbClr val="FF0000"/>
                  </a:solidFill>
                </a:rPr>
                <a:t>= 0</a:t>
              </a:r>
            </a:p>
          </p:txBody>
        </p:sp>
        <p:sp>
          <p:nvSpPr>
            <p:cNvPr id="19565" name="Line 99"/>
            <p:cNvSpPr>
              <a:spLocks noChangeShapeType="1"/>
            </p:cNvSpPr>
            <p:nvPr/>
          </p:nvSpPr>
          <p:spPr bwMode="auto">
            <a:xfrm flipV="1">
              <a:off x="5399719" y="3741545"/>
              <a:ext cx="0"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1" name="Group 854121"/>
          <p:cNvGrpSpPr>
            <a:grpSpLocks/>
          </p:cNvGrpSpPr>
          <p:nvPr/>
        </p:nvGrpSpPr>
        <p:grpSpPr bwMode="auto">
          <a:xfrm>
            <a:off x="8035666" y="3884098"/>
            <a:ext cx="465152" cy="1064216"/>
            <a:chOff x="5201227" y="3728063"/>
            <a:chExt cx="421889" cy="725113"/>
          </a:xfrm>
        </p:grpSpPr>
        <p:sp>
          <p:nvSpPr>
            <p:cNvPr id="19562" name="Rectangle 89"/>
            <p:cNvSpPr>
              <a:spLocks noChangeArrowheads="1"/>
            </p:cNvSpPr>
            <p:nvPr/>
          </p:nvSpPr>
          <p:spPr bwMode="auto">
            <a:xfrm>
              <a:off x="5201227" y="4270613"/>
              <a:ext cx="421889"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b="1" dirty="0">
                  <a:solidFill>
                    <a:srgbClr val="FF0000"/>
                  </a:solidFill>
                </a:rPr>
                <a:t>WB</a:t>
              </a:r>
            </a:p>
            <a:p>
              <a:pPr algn="ctr" eaLnBrk="0" hangingPunct="0"/>
              <a:r>
                <a:rPr lang="en-US" sz="923" b="1" dirty="0">
                  <a:solidFill>
                    <a:srgbClr val="FF0000"/>
                  </a:solidFill>
                </a:rPr>
                <a:t>data</a:t>
              </a:r>
            </a:p>
            <a:p>
              <a:pPr algn="ctr" eaLnBrk="0" hangingPunct="0"/>
              <a:r>
                <a:rPr lang="en-US" sz="923" b="1" dirty="0">
                  <a:solidFill>
                    <a:srgbClr val="FF0000"/>
                  </a:solidFill>
                </a:rPr>
                <a:t> = X</a:t>
              </a:r>
            </a:p>
          </p:txBody>
        </p:sp>
        <p:sp>
          <p:nvSpPr>
            <p:cNvPr id="19563" name="Line 99"/>
            <p:cNvSpPr>
              <a:spLocks noChangeShapeType="1"/>
            </p:cNvSpPr>
            <p:nvPr/>
          </p:nvSpPr>
          <p:spPr bwMode="auto">
            <a:xfrm flipV="1">
              <a:off x="5399719" y="3728063"/>
              <a:ext cx="0" cy="5096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11" name="Group 79"/>
          <p:cNvGrpSpPr>
            <a:grpSpLocks/>
          </p:cNvGrpSpPr>
          <p:nvPr/>
        </p:nvGrpSpPr>
        <p:grpSpPr bwMode="auto">
          <a:xfrm>
            <a:off x="5230339" y="3619580"/>
            <a:ext cx="169867" cy="381013"/>
            <a:chOff x="2514" y="1642"/>
            <a:chExt cx="116" cy="261"/>
          </a:xfrm>
        </p:grpSpPr>
        <p:sp>
          <p:nvSpPr>
            <p:cNvPr id="1955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5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a:t>1</a:t>
              </a:r>
            </a:p>
          </p:txBody>
        </p:sp>
        <p:sp>
          <p:nvSpPr>
            <p:cNvPr id="19553" name="Rectangle 83"/>
            <p:cNvSpPr>
              <a:spLocks noChangeArrowheads="1"/>
            </p:cNvSpPr>
            <p:nvPr/>
          </p:nvSpPr>
          <p:spPr bwMode="auto">
            <a:xfrm flipH="1">
              <a:off x="2514" y="178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sp>
        <p:nvSpPr>
          <p:cNvPr id="15" name="Freeform 14"/>
          <p:cNvSpPr/>
          <p:nvPr/>
        </p:nvSpPr>
        <p:spPr bwMode="auto">
          <a:xfrm>
            <a:off x="1129015" y="2086004"/>
            <a:ext cx="158750" cy="497177"/>
          </a:xfrm>
          <a:custGeom>
            <a:avLst/>
            <a:gdLst>
              <a:gd name="connsiteX0" fmla="*/ 158566 w 158566"/>
              <a:gd name="connsiteY0" fmla="*/ 195565 h 195565"/>
              <a:gd name="connsiteX1" fmla="*/ 158566 w 158566"/>
              <a:gd name="connsiteY1" fmla="*/ 0 h 195565"/>
              <a:gd name="connsiteX2" fmla="*/ 0 w 158566"/>
              <a:gd name="connsiteY2" fmla="*/ 0 h 195565"/>
            </a:gdLst>
            <a:ahLst/>
            <a:cxnLst>
              <a:cxn ang="0">
                <a:pos x="connsiteX0" y="connsiteY0"/>
              </a:cxn>
              <a:cxn ang="0">
                <a:pos x="connsiteX1" y="connsiteY1"/>
              </a:cxn>
              <a:cxn ang="0">
                <a:pos x="connsiteX2" y="connsiteY2"/>
              </a:cxn>
            </a:cxnLst>
            <a:rect l="l" t="t" r="r" b="b"/>
            <a:pathLst>
              <a:path w="158566" h="195565">
                <a:moveTo>
                  <a:pt x="158566" y="195565"/>
                </a:moveTo>
                <a:lnTo>
                  <a:pt x="158566" y="0"/>
                </a:lnTo>
                <a:lnTo>
                  <a:pt x="0" y="0"/>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3" name="Line 49"/>
          <p:cNvSpPr>
            <a:spLocks noChangeShapeType="1"/>
          </p:cNvSpPr>
          <p:nvPr/>
        </p:nvSpPr>
        <p:spPr bwMode="auto">
          <a:xfrm flipV="1">
            <a:off x="3029991" y="2616816"/>
            <a:ext cx="556472" cy="0"/>
          </a:xfrm>
          <a:prstGeom prst="line">
            <a:avLst/>
          </a:prstGeom>
          <a:noFill/>
          <a:ln w="25400">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Freeform 15"/>
          <p:cNvSpPr/>
          <p:nvPr/>
        </p:nvSpPr>
        <p:spPr bwMode="auto">
          <a:xfrm>
            <a:off x="784526" y="1846314"/>
            <a:ext cx="196850" cy="1756777"/>
          </a:xfrm>
          <a:custGeom>
            <a:avLst/>
            <a:gdLst>
              <a:gd name="connsiteX0" fmla="*/ 195565 w 195565"/>
              <a:gd name="connsiteY0" fmla="*/ 0 h 1316102"/>
              <a:gd name="connsiteX1" fmla="*/ 0 w 195565"/>
              <a:gd name="connsiteY1" fmla="*/ 0 h 1316102"/>
              <a:gd name="connsiteX2" fmla="*/ 0 w 195565"/>
              <a:gd name="connsiteY2" fmla="*/ 1316102 h 1316102"/>
              <a:gd name="connsiteX3" fmla="*/ 190280 w 195565"/>
              <a:gd name="connsiteY3" fmla="*/ 1316102 h 1316102"/>
            </a:gdLst>
            <a:ahLst/>
            <a:cxnLst>
              <a:cxn ang="0">
                <a:pos x="connsiteX0" y="connsiteY0"/>
              </a:cxn>
              <a:cxn ang="0">
                <a:pos x="connsiteX1" y="connsiteY1"/>
              </a:cxn>
              <a:cxn ang="0">
                <a:pos x="connsiteX2" y="connsiteY2"/>
              </a:cxn>
              <a:cxn ang="0">
                <a:pos x="connsiteX3" y="connsiteY3"/>
              </a:cxn>
            </a:cxnLst>
            <a:rect l="l" t="t" r="r" b="b"/>
            <a:pathLst>
              <a:path w="195565" h="1316102">
                <a:moveTo>
                  <a:pt x="195565" y="0"/>
                </a:moveTo>
                <a:lnTo>
                  <a:pt x="0" y="0"/>
                </a:lnTo>
                <a:lnTo>
                  <a:pt x="0" y="1316102"/>
                </a:lnTo>
                <a:lnTo>
                  <a:pt x="190280" y="1316102"/>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6" name="Rectangle 77"/>
          <p:cNvSpPr>
            <a:spLocks noChangeArrowheads="1"/>
          </p:cNvSpPr>
          <p:nvPr/>
        </p:nvSpPr>
        <p:spPr bwMode="auto">
          <a:xfrm>
            <a:off x="3094722" y="2456574"/>
            <a:ext cx="425718" cy="140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831" dirty="0"/>
              <a:t>Imm16</a:t>
            </a:r>
          </a:p>
        </p:txBody>
      </p:sp>
      <p:sp>
        <p:nvSpPr>
          <p:cNvPr id="19517" name="Line 49"/>
          <p:cNvSpPr>
            <a:spLocks noChangeShapeType="1"/>
          </p:cNvSpPr>
          <p:nvPr/>
        </p:nvSpPr>
        <p:spPr bwMode="auto">
          <a:xfrm>
            <a:off x="3849430" y="2625383"/>
            <a:ext cx="377115"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0" name="Freeform 19"/>
          <p:cNvSpPr/>
          <p:nvPr/>
        </p:nvSpPr>
        <p:spPr bwMode="auto">
          <a:xfrm>
            <a:off x="1129014" y="1595815"/>
            <a:ext cx="3509010" cy="821777"/>
          </a:xfrm>
          <a:custGeom>
            <a:avLst/>
            <a:gdLst>
              <a:gd name="connsiteX0" fmla="*/ 4587856 w 4751708"/>
              <a:gd name="connsiteY0" fmla="*/ 1099394 h 1099394"/>
              <a:gd name="connsiteX1" fmla="*/ 4751708 w 4751708"/>
              <a:gd name="connsiteY1" fmla="*/ 1099394 h 1099394"/>
              <a:gd name="connsiteX2" fmla="*/ 4751708 w 4751708"/>
              <a:gd name="connsiteY2" fmla="*/ 0 h 1099394"/>
              <a:gd name="connsiteX3" fmla="*/ 0 w 4751708"/>
              <a:gd name="connsiteY3" fmla="*/ 0 h 1099394"/>
            </a:gdLst>
            <a:ahLst/>
            <a:cxnLst>
              <a:cxn ang="0">
                <a:pos x="connsiteX0" y="connsiteY0"/>
              </a:cxn>
              <a:cxn ang="0">
                <a:pos x="connsiteX1" y="connsiteY1"/>
              </a:cxn>
              <a:cxn ang="0">
                <a:pos x="connsiteX2" y="connsiteY2"/>
              </a:cxn>
              <a:cxn ang="0">
                <a:pos x="connsiteX3" y="connsiteY3"/>
              </a:cxn>
            </a:cxnLst>
            <a:rect l="l" t="t" r="r" b="b"/>
            <a:pathLst>
              <a:path w="4751708" h="1099394">
                <a:moveTo>
                  <a:pt x="4587856" y="1099394"/>
                </a:moveTo>
                <a:lnTo>
                  <a:pt x="4751708" y="1099394"/>
                </a:lnTo>
                <a:lnTo>
                  <a:pt x="4751708" y="0"/>
                </a:lnTo>
                <a:lnTo>
                  <a:pt x="0" y="0"/>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a:solidFill>
                  <a:sysClr val="windowText" lastClr="000000"/>
                </a:solidFill>
              </a:ln>
            </a:endParaRPr>
          </a:p>
        </p:txBody>
      </p:sp>
      <p:sp>
        <p:nvSpPr>
          <p:cNvPr id="19526" name="Rectangle 77"/>
          <p:cNvSpPr>
            <a:spLocks noChangeArrowheads="1"/>
          </p:cNvSpPr>
          <p:nvPr/>
        </p:nvSpPr>
        <p:spPr bwMode="auto">
          <a:xfrm>
            <a:off x="1396014" y="2074099"/>
            <a:ext cx="1001731" cy="17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a:t>Next PC Address</a:t>
            </a:r>
          </a:p>
        </p:txBody>
      </p:sp>
      <p:sp>
        <p:nvSpPr>
          <p:cNvPr id="19545" name="AutoShape 118"/>
          <p:cNvSpPr>
            <a:spLocks noChangeArrowheads="1"/>
          </p:cNvSpPr>
          <p:nvPr/>
        </p:nvSpPr>
        <p:spPr bwMode="auto">
          <a:xfrm rot="16200000">
            <a:off x="3177890" y="3863806"/>
            <a:ext cx="391612" cy="16840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6" name="Rectangle 119"/>
          <p:cNvSpPr>
            <a:spLocks noChangeArrowheads="1"/>
          </p:cNvSpPr>
          <p:nvPr/>
        </p:nvSpPr>
        <p:spPr bwMode="auto">
          <a:xfrm flipH="1">
            <a:off x="3290226" y="3751471"/>
            <a:ext cx="168405" cy="39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47" name="Rectangle 120"/>
          <p:cNvSpPr>
            <a:spLocks noChangeArrowheads="1"/>
          </p:cNvSpPr>
          <p:nvPr/>
        </p:nvSpPr>
        <p:spPr bwMode="auto">
          <a:xfrm flipH="1">
            <a:off x="3290225" y="3777850"/>
            <a:ext cx="168404" cy="13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a:t>0</a:t>
            </a:r>
          </a:p>
        </p:txBody>
      </p:sp>
      <p:sp>
        <p:nvSpPr>
          <p:cNvPr id="19549" name="Rectangle 120"/>
          <p:cNvSpPr>
            <a:spLocks noChangeArrowheads="1"/>
          </p:cNvSpPr>
          <p:nvPr/>
        </p:nvSpPr>
        <p:spPr bwMode="auto">
          <a:xfrm flipH="1">
            <a:off x="3290225" y="3978614"/>
            <a:ext cx="168404" cy="13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grpSp>
        <p:nvGrpSpPr>
          <p:cNvPr id="19528" name="Group 117"/>
          <p:cNvGrpSpPr>
            <a:grpSpLocks/>
          </p:cNvGrpSpPr>
          <p:nvPr/>
        </p:nvGrpSpPr>
        <p:grpSpPr bwMode="auto">
          <a:xfrm>
            <a:off x="8173371" y="3278134"/>
            <a:ext cx="169868" cy="590570"/>
            <a:chOff x="2514" y="1642"/>
            <a:chExt cx="116" cy="403"/>
          </a:xfrm>
        </p:grpSpPr>
        <p:sp>
          <p:nvSpPr>
            <p:cNvPr id="19540" name="AutoShape 118"/>
            <p:cNvSpPr>
              <a:spLocks noChangeArrowheads="1"/>
            </p:cNvSpPr>
            <p:nvPr/>
          </p:nvSpPr>
          <p:spPr bwMode="auto">
            <a:xfrm rot="16200000">
              <a:off x="2435" y="1850"/>
              <a:ext cx="274"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1"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43"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19544" name="Rectangle 120"/>
            <p:cNvSpPr>
              <a:spLocks noChangeArrowheads="1"/>
            </p:cNvSpPr>
            <p:nvPr/>
          </p:nvSpPr>
          <p:spPr bwMode="auto">
            <a:xfrm flipH="1">
              <a:off x="2515" y="1797"/>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sp>
        <p:nvSpPr>
          <p:cNvPr id="19529" name="Line 30"/>
          <p:cNvSpPr>
            <a:spLocks noChangeShapeType="1"/>
          </p:cNvSpPr>
          <p:nvPr/>
        </p:nvSpPr>
        <p:spPr bwMode="auto">
          <a:xfrm>
            <a:off x="7578326" y="3755677"/>
            <a:ext cx="595779"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530" name="Group 854121"/>
          <p:cNvGrpSpPr>
            <a:grpSpLocks/>
          </p:cNvGrpSpPr>
          <p:nvPr/>
        </p:nvGrpSpPr>
        <p:grpSpPr bwMode="auto">
          <a:xfrm>
            <a:off x="5123972" y="4006455"/>
            <a:ext cx="422289" cy="937311"/>
            <a:chOff x="5201227" y="3646488"/>
            <a:chExt cx="421889" cy="1015942"/>
          </a:xfrm>
        </p:grpSpPr>
        <p:sp>
          <p:nvSpPr>
            <p:cNvPr id="19538" name="Rectangle 89"/>
            <p:cNvSpPr>
              <a:spLocks noChangeArrowheads="1"/>
            </p:cNvSpPr>
            <p:nvPr/>
          </p:nvSpPr>
          <p:spPr bwMode="auto">
            <a:xfrm>
              <a:off x="5201227" y="4397172"/>
              <a:ext cx="421889" cy="26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923" b="1" dirty="0">
                  <a:solidFill>
                    <a:srgbClr val="FF0000"/>
                  </a:solidFill>
                </a:rPr>
                <a:t>ALU</a:t>
              </a:r>
            </a:p>
            <a:p>
              <a:pPr algn="ctr" eaLnBrk="0" hangingPunct="0"/>
              <a:r>
                <a:rPr lang="en-US" sz="923" b="1" dirty="0">
                  <a:solidFill>
                    <a:srgbClr val="FF0000"/>
                  </a:solidFill>
                </a:rPr>
                <a:t>Src</a:t>
              </a:r>
            </a:p>
            <a:p>
              <a:pPr algn="ctr" eaLnBrk="0" hangingPunct="0"/>
              <a:r>
                <a:rPr lang="en-US" sz="923" b="1" dirty="0">
                  <a:solidFill>
                    <a:srgbClr val="FF0000"/>
                  </a:solidFill>
                </a:rPr>
                <a:t>= 0</a:t>
              </a:r>
            </a:p>
          </p:txBody>
        </p:sp>
        <p:sp>
          <p:nvSpPr>
            <p:cNvPr id="19539" name="Line 99"/>
            <p:cNvSpPr>
              <a:spLocks noChangeShapeType="1"/>
            </p:cNvSpPr>
            <p:nvPr/>
          </p:nvSpPr>
          <p:spPr bwMode="auto">
            <a:xfrm flipV="1">
              <a:off x="5400452" y="3646488"/>
              <a:ext cx="0" cy="6781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31" name="Group 854118"/>
          <p:cNvGrpSpPr>
            <a:grpSpLocks/>
          </p:cNvGrpSpPr>
          <p:nvPr/>
        </p:nvGrpSpPr>
        <p:grpSpPr bwMode="auto">
          <a:xfrm>
            <a:off x="3214912" y="4143815"/>
            <a:ext cx="323860" cy="799950"/>
            <a:chOff x="3860850" y="3434417"/>
            <a:chExt cx="323741" cy="866585"/>
          </a:xfrm>
        </p:grpSpPr>
        <p:sp>
          <p:nvSpPr>
            <p:cNvPr id="19536" name="Line 36"/>
            <p:cNvSpPr>
              <a:spLocks noChangeShapeType="1"/>
            </p:cNvSpPr>
            <p:nvPr/>
          </p:nvSpPr>
          <p:spPr bwMode="auto">
            <a:xfrm flipV="1">
              <a:off x="4024918" y="3434417"/>
              <a:ext cx="0" cy="5289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37" name="Rectangle 37"/>
            <p:cNvSpPr>
              <a:spLocks noChangeArrowheads="1"/>
            </p:cNvSpPr>
            <p:nvPr/>
          </p:nvSpPr>
          <p:spPr bwMode="auto">
            <a:xfrm>
              <a:off x="3860850" y="4035889"/>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err="1">
                  <a:solidFill>
                    <a:srgbClr val="FF0000"/>
                  </a:solidFill>
                </a:rPr>
                <a:t>Reg</a:t>
              </a:r>
              <a:endParaRPr lang="en-US" sz="923" b="1" dirty="0">
                <a:solidFill>
                  <a:srgbClr val="FF0000"/>
                </a:solidFill>
              </a:endParaRPr>
            </a:p>
            <a:p>
              <a:pPr algn="ctr" eaLnBrk="0" hangingPunct="0"/>
              <a:r>
                <a:rPr lang="en-US" sz="923" b="1" dirty="0" err="1">
                  <a:solidFill>
                    <a:srgbClr val="FF0000"/>
                  </a:solidFill>
                </a:rPr>
                <a:t>Dst</a:t>
              </a:r>
              <a:endParaRPr lang="en-US" sz="923" b="1" dirty="0">
                <a:solidFill>
                  <a:srgbClr val="FF0000"/>
                </a:solidFill>
              </a:endParaRPr>
            </a:p>
            <a:p>
              <a:pPr algn="ctr" eaLnBrk="0" hangingPunct="0"/>
              <a:r>
                <a:rPr lang="en-US" sz="923" b="1" dirty="0">
                  <a:solidFill>
                    <a:srgbClr val="FF0000"/>
                  </a:solidFill>
                </a:rPr>
                <a:t>= X</a:t>
              </a:r>
            </a:p>
          </p:txBody>
        </p:sp>
      </p:grpSp>
      <p:sp>
        <p:nvSpPr>
          <p:cNvPr id="13" name="Freeform 12"/>
          <p:cNvSpPr/>
          <p:nvPr/>
        </p:nvSpPr>
        <p:spPr bwMode="auto">
          <a:xfrm>
            <a:off x="6418565" y="2822038"/>
            <a:ext cx="1757363" cy="744415"/>
          </a:xfrm>
          <a:custGeom>
            <a:avLst/>
            <a:gdLst>
              <a:gd name="connsiteX0" fmla="*/ 0 w 1757238"/>
              <a:gd name="connsiteY0" fmla="*/ 747423 h 807058"/>
              <a:gd name="connsiteX1" fmla="*/ 0 w 1757238"/>
              <a:gd name="connsiteY1" fmla="*/ 0 h 807058"/>
              <a:gd name="connsiteX2" fmla="*/ 1355697 w 1757238"/>
              <a:gd name="connsiteY2" fmla="*/ 0 h 807058"/>
              <a:gd name="connsiteX3" fmla="*/ 1355697 w 1757238"/>
              <a:gd name="connsiteY3" fmla="*/ 807058 h 807058"/>
              <a:gd name="connsiteX4" fmla="*/ 1757238 w 1757238"/>
              <a:gd name="connsiteY4" fmla="*/ 807058 h 807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238" h="807058">
                <a:moveTo>
                  <a:pt x="0" y="747423"/>
                </a:moveTo>
                <a:lnTo>
                  <a:pt x="0" y="0"/>
                </a:lnTo>
                <a:lnTo>
                  <a:pt x="1355697" y="0"/>
                </a:lnTo>
                <a:lnTo>
                  <a:pt x="1355697" y="807058"/>
                </a:lnTo>
                <a:lnTo>
                  <a:pt x="1757238" y="807058"/>
                </a:lnTo>
              </a:path>
            </a:pathLst>
          </a:custGeom>
          <a:noFill/>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58" name="Rectangle 4"/>
          <p:cNvSpPr>
            <a:spLocks noGrp="1" noChangeArrowheads="1"/>
          </p:cNvSpPr>
          <p:nvPr>
            <p:ph type="title"/>
          </p:nvPr>
        </p:nvSpPr>
        <p:spPr>
          <a:xfrm>
            <a:off x="548640" y="69084"/>
            <a:ext cx="8229600" cy="1143000"/>
          </a:xfrm>
        </p:spPr>
        <p:txBody>
          <a:bodyPr/>
          <a:lstStyle/>
          <a:p>
            <a:pPr eaLnBrk="1" hangingPunct="1"/>
            <a:r>
              <a:rPr lang="en-US" sz="3600" dirty="0" smtClean="0"/>
              <a:t>Controlling the Execution of a Branch</a:t>
            </a:r>
          </a:p>
        </p:txBody>
      </p:sp>
      <p:grpSp>
        <p:nvGrpSpPr>
          <p:cNvPr id="19471" name="Group 8"/>
          <p:cNvGrpSpPr>
            <a:grpSpLocks/>
          </p:cNvGrpSpPr>
          <p:nvPr/>
        </p:nvGrpSpPr>
        <p:grpSpPr bwMode="auto">
          <a:xfrm>
            <a:off x="5529285" y="2663181"/>
            <a:ext cx="561493" cy="436143"/>
            <a:chOff x="5551977" y="3743908"/>
            <a:chExt cx="561475" cy="472474"/>
          </a:xfrm>
        </p:grpSpPr>
        <p:sp>
          <p:nvSpPr>
            <p:cNvPr id="19596" name="Line 99"/>
            <p:cNvSpPr>
              <a:spLocks noChangeShapeType="1"/>
            </p:cNvSpPr>
            <p:nvPr/>
          </p:nvSpPr>
          <p:spPr bwMode="auto">
            <a:xfrm flipH="1" flipV="1">
              <a:off x="5832168" y="3930292"/>
              <a:ext cx="0" cy="286090"/>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7" name="Rectangle 26"/>
            <p:cNvSpPr>
              <a:spLocks noChangeArrowheads="1"/>
            </p:cNvSpPr>
            <p:nvPr/>
          </p:nvSpPr>
          <p:spPr bwMode="auto">
            <a:xfrm>
              <a:off x="5551977" y="3743908"/>
              <a:ext cx="561475" cy="16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a:solidFill>
                    <a:srgbClr val="FF0000"/>
                  </a:solidFill>
                </a:rPr>
                <a:t>Zero = 1</a:t>
              </a:r>
            </a:p>
          </p:txBody>
        </p:sp>
      </p:grpSp>
      <p:grpSp>
        <p:nvGrpSpPr>
          <p:cNvPr id="19" name="Group 18"/>
          <p:cNvGrpSpPr/>
          <p:nvPr/>
        </p:nvGrpSpPr>
        <p:grpSpPr>
          <a:xfrm>
            <a:off x="548640" y="1059468"/>
            <a:ext cx="582640" cy="417087"/>
            <a:chOff x="548640" y="862007"/>
            <a:chExt cx="582640" cy="451844"/>
          </a:xfrm>
        </p:grpSpPr>
        <p:sp>
          <p:nvSpPr>
            <p:cNvPr id="19472" name="Rectangle 138"/>
            <p:cNvSpPr>
              <a:spLocks noChangeArrowheads="1"/>
            </p:cNvSpPr>
            <p:nvPr/>
          </p:nvSpPr>
          <p:spPr bwMode="auto">
            <a:xfrm>
              <a:off x="548640" y="862007"/>
              <a:ext cx="431783" cy="36966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b="1" dirty="0" err="1">
                  <a:solidFill>
                    <a:srgbClr val="FF0000"/>
                  </a:solidFill>
                </a:rPr>
                <a:t>PCSrc</a:t>
              </a:r>
              <a:r>
                <a:rPr lang="en-US" sz="923" b="1" dirty="0">
                  <a:solidFill>
                    <a:srgbClr val="FF0000"/>
                  </a:solidFill>
                </a:rPr>
                <a:t> = 2</a:t>
              </a:r>
            </a:p>
          </p:txBody>
        </p:sp>
        <p:sp>
          <p:nvSpPr>
            <p:cNvPr id="19557" name="Rectangle 121"/>
            <p:cNvSpPr>
              <a:spLocks noChangeArrowheads="1"/>
            </p:cNvSpPr>
            <p:nvPr/>
          </p:nvSpPr>
          <p:spPr bwMode="auto">
            <a:xfrm flipH="1">
              <a:off x="986909" y="862007"/>
              <a:ext cx="144371" cy="45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32" name="Line 36"/>
            <p:cNvSpPr>
              <a:spLocks noChangeShapeType="1"/>
            </p:cNvSpPr>
            <p:nvPr/>
          </p:nvSpPr>
          <p:spPr bwMode="auto">
            <a:xfrm>
              <a:off x="1048060" y="1003935"/>
              <a:ext cx="0" cy="309916"/>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7"/>
          <p:cNvGrpSpPr/>
          <p:nvPr/>
        </p:nvGrpSpPr>
        <p:grpSpPr>
          <a:xfrm>
            <a:off x="972589" y="1474916"/>
            <a:ext cx="156426" cy="696816"/>
            <a:chOff x="972589" y="1312076"/>
            <a:chExt cx="156426" cy="754884"/>
          </a:xfrm>
        </p:grpSpPr>
        <p:sp>
          <p:nvSpPr>
            <p:cNvPr id="19556" name="AutoShape 120"/>
            <p:cNvSpPr>
              <a:spLocks noChangeArrowheads="1"/>
            </p:cNvSpPr>
            <p:nvPr/>
          </p:nvSpPr>
          <p:spPr bwMode="auto">
            <a:xfrm rot="16200000">
              <a:off x="673360" y="1611305"/>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9" name="Rectangle 123"/>
            <p:cNvSpPr>
              <a:spLocks noChangeArrowheads="1"/>
            </p:cNvSpPr>
            <p:nvPr/>
          </p:nvSpPr>
          <p:spPr bwMode="auto">
            <a:xfrm flipH="1">
              <a:off x="980423" y="1350411"/>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2</a:t>
              </a:r>
            </a:p>
          </p:txBody>
        </p:sp>
        <p:sp>
          <p:nvSpPr>
            <p:cNvPr id="19560" name="Rectangle 123"/>
            <p:cNvSpPr>
              <a:spLocks noChangeArrowheads="1"/>
            </p:cNvSpPr>
            <p:nvPr/>
          </p:nvSpPr>
          <p:spPr bwMode="auto">
            <a:xfrm flipH="1">
              <a:off x="980423" y="1647666"/>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19561" name="Rectangle 123"/>
            <p:cNvSpPr>
              <a:spLocks noChangeArrowheads="1"/>
            </p:cNvSpPr>
            <p:nvPr/>
          </p:nvSpPr>
          <p:spPr bwMode="auto">
            <a:xfrm flipH="1">
              <a:off x="980423" y="1904331"/>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grpSp>
        <p:nvGrpSpPr>
          <p:cNvPr id="19510" name="Group 7"/>
          <p:cNvGrpSpPr>
            <a:grpSpLocks/>
          </p:cNvGrpSpPr>
          <p:nvPr/>
        </p:nvGrpSpPr>
        <p:grpSpPr bwMode="auto">
          <a:xfrm>
            <a:off x="4226545" y="2161149"/>
            <a:ext cx="301635" cy="564192"/>
            <a:chOff x="4664038" y="1976660"/>
            <a:chExt cx="356116" cy="552220"/>
          </a:xfrm>
        </p:grpSpPr>
        <p:sp>
          <p:nvSpPr>
            <p:cNvPr id="176" name="Freeform 23"/>
            <p:cNvSpPr>
              <a:spLocks/>
            </p:cNvSpPr>
            <p:nvPr/>
          </p:nvSpPr>
          <p:spPr bwMode="auto">
            <a:xfrm rot="16200000">
              <a:off x="4566899" y="2074391"/>
              <a:ext cx="552202" cy="356104"/>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vert="vert270" anchor="ctr"/>
            <a:lstStyle/>
            <a:p>
              <a:pPr algn="ctr">
                <a:defRPr/>
              </a:pPr>
              <a:endParaRPr lang="en-US" dirty="0">
                <a:latin typeface="Arial" pitchFamily="34" charset="0"/>
                <a:cs typeface="Arial" pitchFamily="34" charset="0"/>
              </a:endParaRPr>
            </a:p>
          </p:txBody>
        </p:sp>
        <p:sp>
          <p:nvSpPr>
            <p:cNvPr id="7" name="TextBox 6"/>
            <p:cNvSpPr txBox="1"/>
            <p:nvPr/>
          </p:nvSpPr>
          <p:spPr bwMode="auto">
            <a:xfrm>
              <a:off x="4753037" y="2078178"/>
              <a:ext cx="258644" cy="3141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lnSpc>
                  <a:spcPct val="150000"/>
                </a:lnSpc>
                <a:defRPr/>
              </a:pPr>
              <a:r>
                <a:rPr lang="en-US" sz="1477" b="1" dirty="0">
                  <a:latin typeface="+mn-lt"/>
                  <a:cs typeface="Arial" pitchFamily="34" charset="0"/>
                </a:rPr>
                <a:t>+</a:t>
              </a:r>
            </a:p>
          </p:txBody>
        </p:sp>
      </p:grpSp>
      <p:grpSp>
        <p:nvGrpSpPr>
          <p:cNvPr id="4" name="Group 3"/>
          <p:cNvGrpSpPr/>
          <p:nvPr/>
        </p:nvGrpSpPr>
        <p:grpSpPr>
          <a:xfrm>
            <a:off x="803576" y="3951849"/>
            <a:ext cx="6038850" cy="580292"/>
            <a:chOff x="803576" y="3995420"/>
            <a:chExt cx="6038850" cy="628650"/>
          </a:xfrm>
        </p:grpSpPr>
        <p:cxnSp>
          <p:nvCxnSpPr>
            <p:cNvPr id="231" name="Straight Connector 230"/>
            <p:cNvCxnSpPr/>
            <p:nvPr/>
          </p:nvCxnSpPr>
          <p:spPr bwMode="auto">
            <a:xfrm flipH="1">
              <a:off x="1055988" y="3995420"/>
              <a:ext cx="0" cy="62547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cxnSp>
          <p:nvCxnSpPr>
            <p:cNvPr id="236" name="Straight Connector 235"/>
            <p:cNvCxnSpPr/>
            <p:nvPr/>
          </p:nvCxnSpPr>
          <p:spPr bwMode="auto">
            <a:xfrm>
              <a:off x="3786488" y="4247833"/>
              <a:ext cx="0" cy="37623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230" name="Freeform 229"/>
            <p:cNvSpPr/>
            <p:nvPr/>
          </p:nvSpPr>
          <p:spPr bwMode="auto">
            <a:xfrm>
              <a:off x="803576" y="4225608"/>
              <a:ext cx="6038850" cy="398462"/>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5" name="Group 9"/>
          <p:cNvGrpSpPr>
            <a:grpSpLocks/>
          </p:cNvGrpSpPr>
          <p:nvPr/>
        </p:nvGrpSpPr>
        <p:grpSpPr bwMode="auto">
          <a:xfrm>
            <a:off x="6665485" y="3005563"/>
            <a:ext cx="912841" cy="1179674"/>
            <a:chOff x="6720058" y="4195080"/>
            <a:chExt cx="912351" cy="1278750"/>
          </a:xfrm>
        </p:grpSpPr>
        <p:sp>
          <p:nvSpPr>
            <p:cNvPr id="19576" name="Text Box 8"/>
            <p:cNvSpPr txBox="1">
              <a:spLocks noChangeArrowheads="1"/>
            </p:cNvSpPr>
            <p:nvPr/>
          </p:nvSpPr>
          <p:spPr bwMode="auto">
            <a:xfrm>
              <a:off x="6720059" y="4195080"/>
              <a:ext cx="912350" cy="1278750"/>
            </a:xfrm>
            <a:prstGeom prst="rect">
              <a:avLst/>
            </a:prstGeom>
            <a:solidFill>
              <a:srgbClr val="CCCCFF"/>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8" b="1" dirty="0"/>
                <a:t>Data</a:t>
              </a:r>
            </a:p>
            <a:p>
              <a:pPr algn="ctr" eaLnBrk="1" hangingPunct="1"/>
              <a:r>
                <a:rPr lang="en-US" sz="1108" b="1" dirty="0"/>
                <a:t>Memory</a:t>
              </a:r>
            </a:p>
          </p:txBody>
        </p:sp>
        <p:sp>
          <p:nvSpPr>
            <p:cNvPr id="19577" name="Rectangle 9"/>
            <p:cNvSpPr>
              <a:spLocks noChangeArrowheads="1"/>
            </p:cNvSpPr>
            <p:nvPr/>
          </p:nvSpPr>
          <p:spPr bwMode="auto">
            <a:xfrm>
              <a:off x="6720058" y="4652003"/>
              <a:ext cx="583377"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 Address</a:t>
              </a:r>
            </a:p>
          </p:txBody>
        </p:sp>
        <p:sp>
          <p:nvSpPr>
            <p:cNvPr id="19578" name="Rectangle 10"/>
            <p:cNvSpPr>
              <a:spLocks noChangeArrowheads="1"/>
            </p:cNvSpPr>
            <p:nvPr/>
          </p:nvSpPr>
          <p:spPr bwMode="auto">
            <a:xfrm>
              <a:off x="6762565" y="5123618"/>
              <a:ext cx="422142"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eaLnBrk="0" hangingPunct="0"/>
              <a:r>
                <a:rPr lang="en-US" sz="923"/>
                <a:t>Data_in</a:t>
              </a:r>
            </a:p>
          </p:txBody>
        </p:sp>
        <p:sp>
          <p:nvSpPr>
            <p:cNvPr id="19579" name="Rectangle 11"/>
            <p:cNvSpPr>
              <a:spLocks noChangeArrowheads="1"/>
            </p:cNvSpPr>
            <p:nvPr/>
          </p:nvSpPr>
          <p:spPr bwMode="auto">
            <a:xfrm>
              <a:off x="6954600" y="4859882"/>
              <a:ext cx="633213"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Data_out</a:t>
              </a:r>
            </a:p>
          </p:txBody>
        </p:sp>
        <p:sp>
          <p:nvSpPr>
            <p:cNvPr id="234" name="Isosceles Triangle 233"/>
            <p:cNvSpPr/>
            <p:nvPr/>
          </p:nvSpPr>
          <p:spPr bwMode="auto">
            <a:xfrm>
              <a:off x="6854066" y="5428929"/>
              <a:ext cx="87266" cy="4447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26" name="Group 125"/>
          <p:cNvGrpSpPr>
            <a:grpSpLocks/>
          </p:cNvGrpSpPr>
          <p:nvPr/>
        </p:nvGrpSpPr>
        <p:grpSpPr bwMode="auto">
          <a:xfrm>
            <a:off x="3429000" y="1909690"/>
            <a:ext cx="653535" cy="566005"/>
            <a:chOff x="3932228" y="1074067"/>
            <a:chExt cx="471097" cy="613454"/>
          </a:xfrm>
        </p:grpSpPr>
        <p:sp>
          <p:nvSpPr>
            <p:cNvPr id="127" name="Line 75"/>
            <p:cNvSpPr>
              <a:spLocks noChangeShapeType="1"/>
            </p:cNvSpPr>
            <p:nvPr/>
          </p:nvSpPr>
          <p:spPr bwMode="auto">
            <a:xfrm>
              <a:off x="4140644" y="1313178"/>
              <a:ext cx="0" cy="37434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8" name="Rectangle 76"/>
            <p:cNvSpPr>
              <a:spLocks noChangeArrowheads="1"/>
            </p:cNvSpPr>
            <p:nvPr/>
          </p:nvSpPr>
          <p:spPr bwMode="auto">
            <a:xfrm>
              <a:off x="3932228" y="1074067"/>
              <a:ext cx="471097"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b="1" dirty="0" err="1">
                  <a:solidFill>
                    <a:srgbClr val="FF0000"/>
                  </a:solidFill>
                </a:rPr>
                <a:t>ExtOp</a:t>
              </a:r>
              <a:r>
                <a:rPr lang="en-US" altLang="en-US" sz="923" b="1" dirty="0">
                  <a:solidFill>
                    <a:srgbClr val="FF0000"/>
                  </a:solidFill>
                </a:rPr>
                <a:t> = 1</a:t>
              </a:r>
            </a:p>
          </p:txBody>
        </p:sp>
      </p:grpSp>
      <p:sp>
        <p:nvSpPr>
          <p:cNvPr id="129" name="Text Box 145"/>
          <p:cNvSpPr txBox="1">
            <a:spLocks noChangeArrowheads="1"/>
          </p:cNvSpPr>
          <p:nvPr/>
        </p:nvSpPr>
        <p:spPr bwMode="auto">
          <a:xfrm>
            <a:off x="502922" y="5201529"/>
            <a:ext cx="8229599" cy="5064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err="1" smtClean="0"/>
              <a:t>ALUSrc</a:t>
            </a:r>
            <a:r>
              <a:rPr lang="en-US" altLang="en-US" dirty="0" smtClean="0"/>
              <a:t> = 0, </a:t>
            </a:r>
            <a:r>
              <a:rPr lang="en-US" altLang="en-US" dirty="0" err="1" smtClean="0"/>
              <a:t>ALUOp</a:t>
            </a:r>
            <a:r>
              <a:rPr lang="en-US" altLang="en-US" dirty="0" smtClean="0"/>
              <a:t> = SUB, </a:t>
            </a:r>
            <a:r>
              <a:rPr lang="en-US" altLang="en-US" dirty="0" err="1" smtClean="0"/>
              <a:t>ExtOp</a:t>
            </a:r>
            <a:r>
              <a:rPr lang="en-US" altLang="en-US" dirty="0" smtClean="0"/>
              <a:t> = 1, </a:t>
            </a:r>
            <a:r>
              <a:rPr lang="en-US" altLang="en-US" dirty="0" err="1" smtClean="0"/>
              <a:t>MemRd</a:t>
            </a:r>
            <a:r>
              <a:rPr lang="en-US" altLang="en-US" dirty="0" smtClean="0"/>
              <a:t> = </a:t>
            </a:r>
            <a:r>
              <a:rPr lang="en-US" altLang="en-US" dirty="0" err="1" smtClean="0"/>
              <a:t>MemWr</a:t>
            </a:r>
            <a:r>
              <a:rPr lang="en-US" altLang="en-US" dirty="0" smtClean="0"/>
              <a:t> = </a:t>
            </a:r>
            <a:r>
              <a:rPr lang="en-US" altLang="en-US" dirty="0" err="1" smtClean="0"/>
              <a:t>RegWr</a:t>
            </a:r>
            <a:r>
              <a:rPr lang="en-US" altLang="en-US" dirty="0" smtClean="0"/>
              <a:t> = 0</a:t>
            </a:r>
          </a:p>
        </p:txBody>
      </p:sp>
      <p:sp>
        <p:nvSpPr>
          <p:cNvPr id="132" name="Text Box 144"/>
          <p:cNvSpPr txBox="1">
            <a:spLocks noChangeArrowheads="1"/>
          </p:cNvSpPr>
          <p:nvPr/>
        </p:nvSpPr>
        <p:spPr bwMode="auto">
          <a:xfrm>
            <a:off x="2306320" y="5834575"/>
            <a:ext cx="4368800" cy="46423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a:t>Clock edge updates PC register only</a:t>
            </a:r>
          </a:p>
        </p:txBody>
      </p:sp>
      <p:sp>
        <p:nvSpPr>
          <p:cNvPr id="133" name="Text Box 146"/>
          <p:cNvSpPr txBox="1">
            <a:spLocks noChangeArrowheads="1"/>
          </p:cNvSpPr>
          <p:nvPr/>
        </p:nvSpPr>
        <p:spPr bwMode="auto">
          <a:xfrm>
            <a:off x="5032532" y="1333519"/>
            <a:ext cx="3699989" cy="108261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2203" rIns="42203"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120000"/>
              </a:lnSpc>
              <a:spcBef>
                <a:spcPts val="0"/>
              </a:spcBef>
            </a:pPr>
            <a:r>
              <a:rPr lang="en-US" altLang="en-US" dirty="0" smtClean="0"/>
              <a:t>If (Opcode == BEQ &amp;&amp; Zero == 1) then </a:t>
            </a:r>
            <a:r>
              <a:rPr lang="en-US" altLang="en-US" dirty="0" err="1" smtClean="0"/>
              <a:t>PCSrc</a:t>
            </a:r>
            <a:r>
              <a:rPr lang="en-US" altLang="en-US" dirty="0" smtClean="0"/>
              <a:t> = 2 (Branch Target)</a:t>
            </a:r>
          </a:p>
          <a:p>
            <a:pPr algn="ctr">
              <a:lnSpc>
                <a:spcPct val="120000"/>
              </a:lnSpc>
              <a:spcBef>
                <a:spcPts val="0"/>
              </a:spcBef>
            </a:pPr>
            <a:r>
              <a:rPr lang="en-US" altLang="en-US" dirty="0" smtClean="0"/>
              <a:t>else </a:t>
            </a:r>
            <a:r>
              <a:rPr lang="en-US" altLang="en-US" dirty="0" err="1" smtClean="0"/>
              <a:t>PCSrc</a:t>
            </a:r>
            <a:r>
              <a:rPr lang="en-US" altLang="en-US" dirty="0" smtClean="0"/>
              <a:t> = 0 (Next PC)</a:t>
            </a:r>
            <a:endParaRPr lang="en-US" altLang="en-US" dirty="0"/>
          </a:p>
        </p:txBody>
      </p:sp>
      <p:cxnSp>
        <p:nvCxnSpPr>
          <p:cNvPr id="6" name="Straight Connector 5"/>
          <p:cNvCxnSpPr>
            <a:endCxn id="20" idx="3"/>
          </p:cNvCxnSpPr>
          <p:nvPr/>
        </p:nvCxnSpPr>
        <p:spPr>
          <a:xfrm flipV="1">
            <a:off x="980921" y="1595815"/>
            <a:ext cx="148095" cy="252406"/>
          </a:xfrm>
          <a:prstGeom prst="line">
            <a:avLst/>
          </a:prstGeom>
          <a:ln w="50800">
            <a:solidFill>
              <a:srgbClr val="007033"/>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9553" idx="3"/>
            <a:endCxn id="19550" idx="2"/>
          </p:cNvCxnSpPr>
          <p:nvPr/>
        </p:nvCxnSpPr>
        <p:spPr>
          <a:xfrm flipV="1">
            <a:off x="5230337" y="3810088"/>
            <a:ext cx="169868" cy="91968"/>
          </a:xfrm>
          <a:prstGeom prst="line">
            <a:avLst/>
          </a:prstGeom>
          <a:ln w="50800">
            <a:solidFill>
              <a:srgbClr val="007033"/>
            </a:solidFill>
          </a:ln>
        </p:spPr>
        <p:style>
          <a:lnRef idx="1">
            <a:schemeClr val="accent1"/>
          </a:lnRef>
          <a:fillRef idx="0">
            <a:schemeClr val="accent1"/>
          </a:fillRef>
          <a:effectRef idx="0">
            <a:schemeClr val="accent1"/>
          </a:effectRef>
          <a:fontRef idx="minor">
            <a:schemeClr val="tx1"/>
          </a:fontRef>
        </p:style>
      </p:cxnSp>
      <p:sp>
        <p:nvSpPr>
          <p:cNvPr id="19502" name="Line 5"/>
          <p:cNvSpPr>
            <a:spLocks noChangeShapeType="1"/>
          </p:cNvSpPr>
          <p:nvPr/>
        </p:nvSpPr>
        <p:spPr bwMode="auto">
          <a:xfrm>
            <a:off x="3029991" y="2537241"/>
            <a:ext cx="0" cy="1567008"/>
          </a:xfrm>
          <a:prstGeom prst="line">
            <a:avLst/>
          </a:prstGeom>
          <a:noFill/>
          <a:ln w="50800">
            <a:solidFill>
              <a:srgbClr val="007033"/>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 name="Slide Number Placeholder 4"/>
          <p:cNvSpPr>
            <a:spLocks noGrp="1"/>
          </p:cNvSpPr>
          <p:nvPr>
            <p:ph type="sldNum" sz="quarter" idx="12"/>
          </p:nvPr>
        </p:nvSpPr>
        <p:spPr/>
        <p:txBody>
          <a:bodyPr/>
          <a:lstStyle/>
          <a:p>
            <a:pPr>
              <a:defRPr/>
            </a:pPr>
            <a:fld id="{9C4EFC9C-0CD1-48B5-AC40-5A4DCABDD5DC}" type="slidenum">
              <a:rPr lang="zh-CN" altLang="en-US" smtClean="0"/>
              <a:pPr>
                <a:defRPr/>
              </a:pPr>
              <a:t>50</a:t>
            </a:fld>
            <a:endParaRPr lang="en-US" altLang="en-US"/>
          </a:p>
        </p:txBody>
      </p:sp>
    </p:spTree>
    <p:custDataLst>
      <p:tags r:id="rId1"/>
    </p:custDataLst>
    <p:extLst>
      <p:ext uri="{BB962C8B-B14F-4D97-AF65-F5344CB8AC3E}">
        <p14:creationId xmlns:p14="http://schemas.microsoft.com/office/powerpoint/2010/main" val="135069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5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5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5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5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5" presetClass="emph" presetSubtype="0" fill="hold" nodeType="clickEffect">
                                  <p:stCondLst>
                                    <p:cond delay="0"/>
                                  </p:stCondLst>
                                  <p:childTnLst>
                                    <p:anim calcmode="discrete" valueType="str">
                                      <p:cBhvr>
                                        <p:cTn id="48" dur="500" fill="hold"/>
                                        <p:tgtEl>
                                          <p:spTgt spid="4"/>
                                        </p:tgtEl>
                                        <p:attrNameLst>
                                          <p:attrName>style.visibility</p:attrName>
                                        </p:attrNameLst>
                                      </p:cBhvr>
                                      <p:tavLst>
                                        <p:tav tm="0">
                                          <p:val>
                                            <p:strVal val="hidden"/>
                                          </p:val>
                                        </p:tav>
                                        <p:tav tm="50000">
                                          <p:val>
                                            <p:strVal val="visible"/>
                                          </p:val>
                                        </p:tav>
                                      </p:tavLst>
                                    </p:anim>
                                  </p:childTnLst>
                                </p:cTn>
                              </p:par>
                              <p:par>
                                <p:cTn id="49" presetID="35" presetClass="emph" presetSubtype="0" fill="hold" nodeType="withEffect">
                                  <p:stCondLst>
                                    <p:cond delay="0"/>
                                  </p:stCondLst>
                                  <p:childTnLst>
                                    <p:anim calcmode="discrete" valueType="str">
                                      <p:cBhvr>
                                        <p:cTn id="50" dur="500" fill="hold"/>
                                        <p:tgtEl>
                                          <p:spTgt spid="194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2" grpId="0" animBg="1"/>
      <p:bldP spid="1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66078" y="108785"/>
            <a:ext cx="8229600" cy="1143000"/>
          </a:xfrm>
        </p:spPr>
        <p:txBody>
          <a:bodyPr/>
          <a:lstStyle/>
          <a:p>
            <a:pPr eaLnBrk="1" hangingPunct="1"/>
            <a:r>
              <a:rPr lang="en-US" altLang="en-US" dirty="0" smtClean="0"/>
              <a:t>Main, ALU, and PC Control</a:t>
            </a:r>
          </a:p>
        </p:txBody>
      </p:sp>
      <p:sp>
        <p:nvSpPr>
          <p:cNvPr id="40963" name="Rectangle 3"/>
          <p:cNvSpPr>
            <a:spLocks noGrp="1" noChangeArrowheads="1"/>
          </p:cNvSpPr>
          <p:nvPr>
            <p:ph type="body" idx="1"/>
          </p:nvPr>
        </p:nvSpPr>
        <p:spPr>
          <a:xfrm>
            <a:off x="2926400" y="4441874"/>
            <a:ext cx="2659380" cy="1723292"/>
          </a:xfrm>
          <a:ln w="19050" cap="flat">
            <a:solidFill>
              <a:srgbClr val="FF0000"/>
            </a:solidFill>
            <a:prstDash val="dash"/>
            <a:miter lim="800000"/>
            <a:headEnd/>
            <a:tailEnd/>
          </a:ln>
        </p:spPr>
        <p:txBody>
          <a:bodyPr/>
          <a:lstStyle/>
          <a:p>
            <a:pPr marL="0" indent="0" eaLnBrk="1" hangingPunct="1">
              <a:buNone/>
            </a:pPr>
            <a:r>
              <a:rPr lang="en-US" altLang="en-US" sz="1846" dirty="0"/>
              <a:t>Main Control Input</a:t>
            </a:r>
          </a:p>
          <a:p>
            <a:pPr marL="316531" lvl="1" indent="-211021" eaLnBrk="1" hangingPunct="1"/>
            <a:r>
              <a:rPr lang="en-US" altLang="en-US" sz="1662" dirty="0"/>
              <a:t>6-bit </a:t>
            </a:r>
            <a:r>
              <a:rPr lang="en-US" altLang="en-US" sz="1662" dirty="0">
                <a:solidFill>
                  <a:srgbClr val="FF0000"/>
                </a:solidFill>
              </a:rPr>
              <a:t>opcode</a:t>
            </a:r>
            <a:r>
              <a:rPr lang="en-US" altLang="en-US" sz="1662" dirty="0"/>
              <a:t> field</a:t>
            </a:r>
          </a:p>
          <a:p>
            <a:pPr marL="0" indent="0" eaLnBrk="1" hangingPunct="1">
              <a:buNone/>
            </a:pPr>
            <a:r>
              <a:rPr lang="en-US" altLang="en-US" sz="1846" dirty="0"/>
              <a:t>Main Control Output</a:t>
            </a:r>
          </a:p>
          <a:p>
            <a:pPr marL="316531" lvl="1" indent="-211021" eaLnBrk="1" hangingPunct="1"/>
            <a:r>
              <a:rPr lang="en-US" altLang="en-US" sz="1662" dirty="0">
                <a:solidFill>
                  <a:srgbClr val="FF0000"/>
                </a:solidFill>
              </a:rPr>
              <a:t>Main control signals</a:t>
            </a:r>
            <a:endParaRPr lang="en-US" altLang="en-US" sz="1662" dirty="0"/>
          </a:p>
        </p:txBody>
      </p:sp>
      <p:sp>
        <p:nvSpPr>
          <p:cNvPr id="44036" name="Text Box 12"/>
          <p:cNvSpPr txBox="1">
            <a:spLocks noChangeArrowheads="1"/>
          </p:cNvSpPr>
          <p:nvPr/>
        </p:nvSpPr>
        <p:spPr bwMode="auto">
          <a:xfrm>
            <a:off x="3543663" y="1803716"/>
            <a:ext cx="2171339" cy="43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2954" dirty="0"/>
              <a:t>Datapath</a:t>
            </a:r>
          </a:p>
        </p:txBody>
      </p:sp>
      <p:sp>
        <p:nvSpPr>
          <p:cNvPr id="44037" name="AutoShape 13"/>
          <p:cNvSpPr>
            <a:spLocks noChangeArrowheads="1"/>
          </p:cNvSpPr>
          <p:nvPr/>
        </p:nvSpPr>
        <p:spPr bwMode="auto">
          <a:xfrm>
            <a:off x="640082" y="1276646"/>
            <a:ext cx="7547611" cy="1687537"/>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4038" name="Rectangle 14"/>
          <p:cNvSpPr>
            <a:spLocks noChangeArrowheads="1"/>
          </p:cNvSpPr>
          <p:nvPr/>
        </p:nvSpPr>
        <p:spPr bwMode="auto">
          <a:xfrm>
            <a:off x="2998154" y="2204820"/>
            <a:ext cx="166688" cy="16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831"/>
              <a:t> 32</a:t>
            </a:r>
          </a:p>
        </p:txBody>
      </p:sp>
      <p:sp>
        <p:nvSpPr>
          <p:cNvPr id="44039" name="Rectangle 15"/>
          <p:cNvSpPr>
            <a:spLocks noChangeArrowheads="1"/>
          </p:cNvSpPr>
          <p:nvPr/>
        </p:nvSpPr>
        <p:spPr bwMode="auto">
          <a:xfrm>
            <a:off x="1940880" y="1614561"/>
            <a:ext cx="1012825" cy="1182565"/>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4040" name="Text Box 16"/>
          <p:cNvSpPr txBox="1">
            <a:spLocks noChangeArrowheads="1"/>
          </p:cNvSpPr>
          <p:nvPr/>
        </p:nvSpPr>
        <p:spPr bwMode="auto">
          <a:xfrm>
            <a:off x="2025016" y="2036302"/>
            <a:ext cx="633412" cy="25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923" dirty="0"/>
              <a:t>Address</a:t>
            </a:r>
          </a:p>
        </p:txBody>
      </p:sp>
      <p:sp>
        <p:nvSpPr>
          <p:cNvPr id="44041" name="Text Box 17"/>
          <p:cNvSpPr txBox="1">
            <a:spLocks noChangeArrowheads="1"/>
          </p:cNvSpPr>
          <p:nvPr/>
        </p:nvSpPr>
        <p:spPr bwMode="auto">
          <a:xfrm>
            <a:off x="2109154" y="2289517"/>
            <a:ext cx="801688" cy="21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923" dirty="0"/>
              <a:t>Instruction</a:t>
            </a:r>
          </a:p>
        </p:txBody>
      </p:sp>
      <p:sp>
        <p:nvSpPr>
          <p:cNvPr id="44042" name="Text Box 18"/>
          <p:cNvSpPr txBox="1">
            <a:spLocks noChangeArrowheads="1"/>
          </p:cNvSpPr>
          <p:nvPr/>
        </p:nvSpPr>
        <p:spPr bwMode="auto">
          <a:xfrm>
            <a:off x="2067878" y="1614564"/>
            <a:ext cx="801688" cy="46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b="1"/>
              <a:t>Instruction</a:t>
            </a:r>
          </a:p>
          <a:p>
            <a:r>
              <a:rPr lang="en-US" altLang="en-US" sz="1108" b="1"/>
              <a:t>Memory</a:t>
            </a:r>
          </a:p>
        </p:txBody>
      </p:sp>
      <p:sp>
        <p:nvSpPr>
          <p:cNvPr id="44043" name="Line 19"/>
          <p:cNvSpPr>
            <a:spLocks noChangeShapeType="1"/>
          </p:cNvSpPr>
          <p:nvPr/>
        </p:nvSpPr>
        <p:spPr bwMode="auto">
          <a:xfrm>
            <a:off x="2953705" y="2414368"/>
            <a:ext cx="254000" cy="0"/>
          </a:xfrm>
          <a:prstGeom prst="line">
            <a:avLst/>
          </a:prstGeom>
          <a:noFill/>
          <a:ln w="57150">
            <a:solidFill>
              <a:schemeClr val="tx1"/>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4044" name="Line 20"/>
          <p:cNvSpPr>
            <a:spLocks noChangeShapeType="1"/>
          </p:cNvSpPr>
          <p:nvPr/>
        </p:nvSpPr>
        <p:spPr bwMode="auto">
          <a:xfrm flipH="1">
            <a:off x="3039430" y="2373340"/>
            <a:ext cx="41275" cy="849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045" name="Line 21"/>
          <p:cNvSpPr>
            <a:spLocks noChangeShapeType="1"/>
          </p:cNvSpPr>
          <p:nvPr/>
        </p:nvSpPr>
        <p:spPr bwMode="auto">
          <a:xfrm>
            <a:off x="3207703" y="1656474"/>
            <a:ext cx="0" cy="113860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 name="Group 57"/>
          <p:cNvGrpSpPr>
            <a:grpSpLocks/>
          </p:cNvGrpSpPr>
          <p:nvPr/>
        </p:nvGrpSpPr>
        <p:grpSpPr bwMode="auto">
          <a:xfrm>
            <a:off x="5898198" y="3429000"/>
            <a:ext cx="2651442" cy="2743200"/>
            <a:chOff x="5532120" y="3244850"/>
            <a:chExt cx="2651442" cy="2971800"/>
          </a:xfrm>
        </p:grpSpPr>
        <p:sp>
          <p:nvSpPr>
            <p:cNvPr id="44085" name="Rectangle 4"/>
            <p:cNvSpPr>
              <a:spLocks noChangeArrowheads="1"/>
            </p:cNvSpPr>
            <p:nvPr/>
          </p:nvSpPr>
          <p:spPr bwMode="auto">
            <a:xfrm>
              <a:off x="5532120" y="4341813"/>
              <a:ext cx="2651442" cy="1874837"/>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84992" tIns="42497" rIns="84992" bIns="42497"/>
            <a:lstStyle>
              <a:lvl1pPr eaLnBrk="0" hangingPunct="0">
                <a:defRPr>
                  <a:solidFill>
                    <a:schemeClr val="tx1"/>
                  </a:solidFill>
                  <a:latin typeface="Arial" charset="0"/>
                  <a:cs typeface="Arial" charset="0"/>
                </a:defRPr>
              </a:lvl1pPr>
              <a:lvl2pPr marL="342900" indent="-22860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Font typeface="Wingdings" pitchFamily="2" charset="2"/>
                <a:buNone/>
              </a:pPr>
              <a:r>
                <a:rPr lang="en-US" altLang="en-US" dirty="0"/>
                <a:t>ALU Control </a:t>
              </a:r>
              <a:r>
                <a:rPr lang="en-US" altLang="en-US" dirty="0" smtClean="0"/>
                <a:t>Input</a:t>
              </a:r>
              <a:endParaRPr lang="en-US" altLang="en-US" dirty="0"/>
            </a:p>
            <a:p>
              <a:pPr lvl="1" eaLnBrk="1" hangingPunct="1">
                <a:spcBef>
                  <a:spcPct val="40000"/>
                </a:spcBef>
                <a:buFont typeface="Wingdings" pitchFamily="2" charset="2"/>
                <a:buChar char="²"/>
              </a:pPr>
              <a:r>
                <a:rPr lang="en-US" altLang="en-US" sz="1477" dirty="0"/>
                <a:t>6-bit </a:t>
              </a:r>
              <a:r>
                <a:rPr lang="en-US" altLang="en-US" sz="1477" dirty="0">
                  <a:solidFill>
                    <a:srgbClr val="FF0000"/>
                  </a:solidFill>
                </a:rPr>
                <a:t>opcode</a:t>
              </a:r>
              <a:r>
                <a:rPr lang="en-US" altLang="en-US" sz="1477" dirty="0"/>
                <a:t> field</a:t>
              </a:r>
            </a:p>
            <a:p>
              <a:pPr lvl="1" eaLnBrk="1" hangingPunct="1">
                <a:spcBef>
                  <a:spcPct val="40000"/>
                </a:spcBef>
                <a:buFont typeface="Wingdings" pitchFamily="2" charset="2"/>
                <a:buChar char="²"/>
              </a:pPr>
              <a:r>
                <a:rPr lang="en-US" altLang="en-US" sz="1477" dirty="0"/>
                <a:t>6-bit </a:t>
              </a:r>
              <a:r>
                <a:rPr lang="en-US" altLang="en-US" sz="1477" dirty="0">
                  <a:solidFill>
                    <a:srgbClr val="FF0000"/>
                  </a:solidFill>
                </a:rPr>
                <a:t>function</a:t>
              </a:r>
              <a:r>
                <a:rPr lang="en-US" altLang="en-US" sz="1477" dirty="0"/>
                <a:t> field</a:t>
              </a:r>
            </a:p>
            <a:p>
              <a:pPr eaLnBrk="1" hangingPunct="1">
                <a:spcBef>
                  <a:spcPct val="40000"/>
                </a:spcBef>
                <a:buFont typeface="Wingdings" pitchFamily="2" charset="2"/>
                <a:buNone/>
              </a:pPr>
              <a:r>
                <a:rPr lang="en-US" altLang="en-US" dirty="0"/>
                <a:t>ALU Control </a:t>
              </a:r>
              <a:r>
                <a:rPr lang="en-US" altLang="en-US" dirty="0" smtClean="0"/>
                <a:t>Output</a:t>
              </a:r>
              <a:endParaRPr lang="en-US" altLang="en-US" dirty="0"/>
            </a:p>
            <a:p>
              <a:pPr lvl="1" eaLnBrk="1" hangingPunct="1">
                <a:spcBef>
                  <a:spcPct val="40000"/>
                </a:spcBef>
                <a:buFont typeface="Wingdings" pitchFamily="2" charset="2"/>
                <a:buChar char="²"/>
              </a:pPr>
              <a:r>
                <a:rPr lang="en-US" altLang="en-US" sz="1477" dirty="0" err="1">
                  <a:solidFill>
                    <a:srgbClr val="FF0000"/>
                  </a:solidFill>
                </a:rPr>
                <a:t>ALUOp</a:t>
              </a:r>
              <a:r>
                <a:rPr lang="en-US" altLang="en-US" sz="1477" dirty="0"/>
                <a:t> signal for ALU</a:t>
              </a:r>
            </a:p>
          </p:txBody>
        </p:sp>
        <p:grpSp>
          <p:nvGrpSpPr>
            <p:cNvPr id="44086" name="Group 6"/>
            <p:cNvGrpSpPr>
              <a:grpSpLocks/>
            </p:cNvGrpSpPr>
            <p:nvPr/>
          </p:nvGrpSpPr>
          <p:grpSpPr bwMode="auto">
            <a:xfrm>
              <a:off x="6186531" y="3244850"/>
              <a:ext cx="1098550" cy="915988"/>
              <a:chOff x="3494" y="2592"/>
              <a:chExt cx="749" cy="691"/>
            </a:xfrm>
          </p:grpSpPr>
          <p:sp>
            <p:nvSpPr>
              <p:cNvPr id="44088" name="AutoShape 7"/>
              <p:cNvSpPr>
                <a:spLocks noChangeArrowheads="1"/>
              </p:cNvSpPr>
              <p:nvPr/>
            </p:nvSpPr>
            <p:spPr bwMode="auto">
              <a:xfrm>
                <a:off x="3494" y="2592"/>
                <a:ext cx="749" cy="691"/>
              </a:xfrm>
              <a:prstGeom prst="roundRect">
                <a:avLst>
                  <a:gd name="adj" fmla="val 16667"/>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4089" name="Text Box 8"/>
              <p:cNvSpPr txBox="1">
                <a:spLocks noChangeArrowheads="1"/>
              </p:cNvSpPr>
              <p:nvPr/>
            </p:nvSpPr>
            <p:spPr bwMode="auto">
              <a:xfrm>
                <a:off x="3494" y="2592"/>
                <a:ext cx="74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215" dirty="0">
                    <a:solidFill>
                      <a:srgbClr val="FF0000"/>
                    </a:solidFill>
                  </a:rPr>
                  <a:t>ALU</a:t>
                </a:r>
              </a:p>
              <a:p>
                <a:pPr algn="ctr"/>
                <a:r>
                  <a:rPr lang="en-US" altLang="en-US" sz="2215" dirty="0">
                    <a:solidFill>
                      <a:srgbClr val="FF0000"/>
                    </a:solidFill>
                  </a:rPr>
                  <a:t>Control</a:t>
                </a:r>
              </a:p>
            </p:txBody>
          </p:sp>
        </p:grpSp>
      </p:grpSp>
      <p:grpSp>
        <p:nvGrpSpPr>
          <p:cNvPr id="4" name="Group 59"/>
          <p:cNvGrpSpPr>
            <a:grpSpLocks/>
          </p:cNvGrpSpPr>
          <p:nvPr/>
        </p:nvGrpSpPr>
        <p:grpSpPr bwMode="auto">
          <a:xfrm>
            <a:off x="2885440" y="2079091"/>
            <a:ext cx="2555558" cy="1349912"/>
            <a:chOff x="2519363" y="2101848"/>
            <a:chExt cx="2554770" cy="1143002"/>
          </a:xfrm>
        </p:grpSpPr>
        <p:sp>
          <p:nvSpPr>
            <p:cNvPr id="44062" name="Rectangle 30"/>
            <p:cNvSpPr>
              <a:spLocks noChangeArrowheads="1"/>
            </p:cNvSpPr>
            <p:nvPr/>
          </p:nvSpPr>
          <p:spPr bwMode="auto">
            <a:xfrm>
              <a:off x="2519363" y="2871024"/>
              <a:ext cx="2524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a:solidFill>
                    <a:srgbClr val="FF0000"/>
                  </a:solidFill>
                </a:rPr>
                <a:t>Op</a:t>
              </a:r>
              <a:r>
                <a:rPr lang="en-US" altLang="en-US" sz="923" baseline="30000" dirty="0">
                  <a:solidFill>
                    <a:srgbClr val="FF0000"/>
                  </a:solidFill>
                </a:rPr>
                <a:t>6</a:t>
              </a:r>
            </a:p>
          </p:txBody>
        </p:sp>
        <p:grpSp>
          <p:nvGrpSpPr>
            <p:cNvPr id="44063" name="Group 56"/>
            <p:cNvGrpSpPr>
              <a:grpSpLocks/>
            </p:cNvGrpSpPr>
            <p:nvPr/>
          </p:nvGrpSpPr>
          <p:grpSpPr bwMode="auto">
            <a:xfrm>
              <a:off x="2841625" y="2101848"/>
              <a:ext cx="2232508" cy="1143002"/>
              <a:chOff x="2841625" y="2101848"/>
              <a:chExt cx="2232508" cy="1143002"/>
            </a:xfrm>
          </p:grpSpPr>
          <p:sp>
            <p:nvSpPr>
              <p:cNvPr id="44064" name="Line 27"/>
              <p:cNvSpPr>
                <a:spLocks noChangeShapeType="1"/>
              </p:cNvSpPr>
              <p:nvPr/>
            </p:nvSpPr>
            <p:spPr bwMode="auto">
              <a:xfrm>
                <a:off x="2841625" y="2695575"/>
                <a:ext cx="1588" cy="549275"/>
              </a:xfrm>
              <a:prstGeom prst="line">
                <a:avLst/>
              </a:prstGeom>
              <a:noFill/>
              <a:ln w="28575">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65" name="Line 29"/>
              <p:cNvSpPr>
                <a:spLocks noChangeShapeType="1"/>
              </p:cNvSpPr>
              <p:nvPr/>
            </p:nvSpPr>
            <p:spPr bwMode="auto">
              <a:xfrm flipV="1">
                <a:off x="3094038" y="2850808"/>
                <a:ext cx="0" cy="3940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66" name="Rectangle 31"/>
              <p:cNvSpPr>
                <a:spLocks noChangeArrowheads="1"/>
              </p:cNvSpPr>
              <p:nvPr/>
            </p:nvSpPr>
            <p:spPr bwMode="auto">
              <a:xfrm rot="-5400000">
                <a:off x="2819400" y="2428875"/>
                <a:ext cx="547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dirty="0" err="1">
                    <a:solidFill>
                      <a:srgbClr val="FF0000"/>
                    </a:solidFill>
                  </a:rPr>
                  <a:t>RegDst</a:t>
                </a:r>
                <a:endParaRPr lang="en-US" altLang="en-US" sz="1108" baseline="30000" dirty="0">
                  <a:solidFill>
                    <a:srgbClr val="FF0000"/>
                  </a:solidFill>
                </a:endParaRPr>
              </a:p>
            </p:txBody>
          </p:sp>
          <p:sp>
            <p:nvSpPr>
              <p:cNvPr id="44067" name="Line 32"/>
              <p:cNvSpPr>
                <a:spLocks noChangeShapeType="1"/>
              </p:cNvSpPr>
              <p:nvPr/>
            </p:nvSpPr>
            <p:spPr bwMode="auto">
              <a:xfrm flipV="1">
                <a:off x="3391081" y="2851276"/>
                <a:ext cx="0" cy="3935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108"/>
              </a:p>
            </p:txBody>
          </p:sp>
          <p:sp>
            <p:nvSpPr>
              <p:cNvPr id="44068" name="Rectangle 33"/>
              <p:cNvSpPr>
                <a:spLocks noChangeArrowheads="1"/>
              </p:cNvSpPr>
              <p:nvPr/>
            </p:nvSpPr>
            <p:spPr bwMode="auto">
              <a:xfrm rot="16200000">
                <a:off x="3116445" y="2428875"/>
                <a:ext cx="547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dirty="0" err="1">
                    <a:solidFill>
                      <a:srgbClr val="FF0000"/>
                    </a:solidFill>
                  </a:rPr>
                  <a:t>RegWr</a:t>
                </a:r>
                <a:endParaRPr lang="en-US" altLang="en-US" sz="1108" baseline="30000" dirty="0">
                  <a:solidFill>
                    <a:srgbClr val="FF0000"/>
                  </a:solidFill>
                </a:endParaRPr>
              </a:p>
            </p:txBody>
          </p:sp>
          <p:sp>
            <p:nvSpPr>
              <p:cNvPr id="44069" name="Line 34"/>
              <p:cNvSpPr>
                <a:spLocks noChangeShapeType="1"/>
              </p:cNvSpPr>
              <p:nvPr/>
            </p:nvSpPr>
            <p:spPr bwMode="auto">
              <a:xfrm flipV="1">
                <a:off x="3711024" y="2851276"/>
                <a:ext cx="0" cy="3935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108"/>
              </a:p>
            </p:txBody>
          </p:sp>
          <p:sp>
            <p:nvSpPr>
              <p:cNvPr id="44070" name="Rectangle 35"/>
              <p:cNvSpPr>
                <a:spLocks noChangeArrowheads="1"/>
              </p:cNvSpPr>
              <p:nvPr/>
            </p:nvSpPr>
            <p:spPr bwMode="auto">
              <a:xfrm rot="16200000">
                <a:off x="3436386" y="2428875"/>
                <a:ext cx="547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a:solidFill>
                      <a:srgbClr val="FF0000"/>
                    </a:solidFill>
                  </a:rPr>
                  <a:t>ExtOp</a:t>
                </a:r>
                <a:endParaRPr lang="en-US" altLang="en-US" sz="1108" baseline="30000">
                  <a:solidFill>
                    <a:srgbClr val="FF0000"/>
                  </a:solidFill>
                </a:endParaRPr>
              </a:p>
            </p:txBody>
          </p:sp>
          <p:sp>
            <p:nvSpPr>
              <p:cNvPr id="44071" name="Line 36"/>
              <p:cNvSpPr>
                <a:spLocks noChangeShapeType="1"/>
              </p:cNvSpPr>
              <p:nvPr/>
            </p:nvSpPr>
            <p:spPr bwMode="auto">
              <a:xfrm flipV="1">
                <a:off x="4030964" y="2851276"/>
                <a:ext cx="0" cy="3935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108"/>
              </a:p>
            </p:txBody>
          </p:sp>
          <p:sp>
            <p:nvSpPr>
              <p:cNvPr id="44072" name="Rectangle 37"/>
              <p:cNvSpPr>
                <a:spLocks noChangeArrowheads="1"/>
              </p:cNvSpPr>
              <p:nvPr/>
            </p:nvSpPr>
            <p:spPr bwMode="auto">
              <a:xfrm rot="16200000">
                <a:off x="3756327" y="2428875"/>
                <a:ext cx="547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a:solidFill>
                      <a:srgbClr val="FF0000"/>
                    </a:solidFill>
                  </a:rPr>
                  <a:t>ALUSrc</a:t>
                </a:r>
                <a:endParaRPr lang="en-US" altLang="en-US" sz="1108" baseline="30000">
                  <a:solidFill>
                    <a:srgbClr val="FF0000"/>
                  </a:solidFill>
                </a:endParaRPr>
              </a:p>
            </p:txBody>
          </p:sp>
          <p:sp>
            <p:nvSpPr>
              <p:cNvPr id="44073" name="Line 38"/>
              <p:cNvSpPr>
                <a:spLocks noChangeShapeType="1"/>
              </p:cNvSpPr>
              <p:nvPr/>
            </p:nvSpPr>
            <p:spPr bwMode="auto">
              <a:xfrm flipV="1">
                <a:off x="4347731" y="2850808"/>
                <a:ext cx="1587" cy="3940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108"/>
              </a:p>
            </p:txBody>
          </p:sp>
          <p:sp>
            <p:nvSpPr>
              <p:cNvPr id="44074" name="Rectangle 39"/>
              <p:cNvSpPr>
                <a:spLocks noChangeArrowheads="1"/>
              </p:cNvSpPr>
              <p:nvPr/>
            </p:nvSpPr>
            <p:spPr bwMode="auto">
              <a:xfrm rot="16200000">
                <a:off x="4076269" y="2427287"/>
                <a:ext cx="546101"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dirty="0" err="1">
                    <a:solidFill>
                      <a:srgbClr val="FF0000"/>
                    </a:solidFill>
                  </a:rPr>
                  <a:t>MemRd</a:t>
                </a:r>
                <a:endParaRPr lang="en-US" altLang="en-US" sz="1108" baseline="30000" dirty="0">
                  <a:solidFill>
                    <a:srgbClr val="FF0000"/>
                  </a:solidFill>
                </a:endParaRPr>
              </a:p>
            </p:txBody>
          </p:sp>
          <p:sp>
            <p:nvSpPr>
              <p:cNvPr id="44075" name="Line 40"/>
              <p:cNvSpPr>
                <a:spLocks noChangeShapeType="1"/>
              </p:cNvSpPr>
              <p:nvPr/>
            </p:nvSpPr>
            <p:spPr bwMode="auto">
              <a:xfrm flipV="1">
                <a:off x="4670055" y="2850808"/>
                <a:ext cx="0" cy="3940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76" name="Rectangle 41"/>
              <p:cNvSpPr>
                <a:spLocks noChangeArrowheads="1"/>
              </p:cNvSpPr>
              <p:nvPr/>
            </p:nvSpPr>
            <p:spPr bwMode="auto">
              <a:xfrm rot="16200000">
                <a:off x="4322665" y="2354534"/>
                <a:ext cx="638175" cy="22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dirty="0" err="1">
                    <a:solidFill>
                      <a:srgbClr val="FF0000"/>
                    </a:solidFill>
                  </a:rPr>
                  <a:t>MemWr</a:t>
                </a:r>
                <a:endParaRPr lang="en-US" altLang="en-US" sz="1108" baseline="30000" dirty="0">
                  <a:solidFill>
                    <a:srgbClr val="FF0000"/>
                  </a:solidFill>
                </a:endParaRPr>
              </a:p>
            </p:txBody>
          </p:sp>
          <p:sp>
            <p:nvSpPr>
              <p:cNvPr id="44077" name="Line 42"/>
              <p:cNvSpPr>
                <a:spLocks noChangeShapeType="1"/>
              </p:cNvSpPr>
              <p:nvPr/>
            </p:nvSpPr>
            <p:spPr bwMode="auto">
              <a:xfrm flipV="1">
                <a:off x="4989995" y="2850808"/>
                <a:ext cx="0" cy="3940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78" name="Rectangle 43"/>
              <p:cNvSpPr>
                <a:spLocks noChangeArrowheads="1"/>
              </p:cNvSpPr>
              <p:nvPr/>
            </p:nvSpPr>
            <p:spPr bwMode="auto">
              <a:xfrm rot="16200000">
                <a:off x="4617762" y="2329690"/>
                <a:ext cx="684213" cy="22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dirty="0" err="1">
                    <a:solidFill>
                      <a:srgbClr val="FF0000"/>
                    </a:solidFill>
                  </a:rPr>
                  <a:t>WBdata</a:t>
                </a:r>
                <a:endParaRPr lang="en-US" altLang="en-US" sz="1108" baseline="30000" dirty="0">
                  <a:solidFill>
                    <a:srgbClr val="FF0000"/>
                  </a:solidFill>
                </a:endParaRPr>
              </a:p>
            </p:txBody>
          </p:sp>
        </p:grpSp>
      </p:grpSp>
      <p:grpSp>
        <p:nvGrpSpPr>
          <p:cNvPr id="14" name="Group 13"/>
          <p:cNvGrpSpPr/>
          <p:nvPr/>
        </p:nvGrpSpPr>
        <p:grpSpPr>
          <a:xfrm>
            <a:off x="2953732" y="3417581"/>
            <a:ext cx="2632046" cy="854310"/>
            <a:chOff x="2953732" y="3416630"/>
            <a:chExt cx="2632046" cy="925502"/>
          </a:xfrm>
        </p:grpSpPr>
        <p:sp>
          <p:nvSpPr>
            <p:cNvPr id="44052" name="AutoShape 10"/>
            <p:cNvSpPr>
              <a:spLocks noChangeArrowheads="1"/>
            </p:cNvSpPr>
            <p:nvPr/>
          </p:nvSpPr>
          <p:spPr bwMode="auto">
            <a:xfrm>
              <a:off x="2953732" y="3426147"/>
              <a:ext cx="2632046" cy="915985"/>
            </a:xfrm>
            <a:prstGeom prst="roundRect">
              <a:avLst>
                <a:gd name="adj" fmla="val 16667"/>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4054" name="Text Box 11"/>
            <p:cNvSpPr txBox="1">
              <a:spLocks noChangeArrowheads="1"/>
            </p:cNvSpPr>
            <p:nvPr/>
          </p:nvSpPr>
          <p:spPr bwMode="auto">
            <a:xfrm>
              <a:off x="2953732" y="3416630"/>
              <a:ext cx="2632046" cy="91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215" dirty="0">
                  <a:solidFill>
                    <a:srgbClr val="FF0000"/>
                  </a:solidFill>
                </a:rPr>
                <a:t>Main</a:t>
              </a:r>
            </a:p>
            <a:p>
              <a:pPr algn="ctr"/>
              <a:r>
                <a:rPr lang="en-US" altLang="en-US" sz="2215" dirty="0">
                  <a:solidFill>
                    <a:srgbClr val="FF0000"/>
                  </a:solidFill>
                </a:rPr>
                <a:t>Control</a:t>
              </a:r>
            </a:p>
          </p:txBody>
        </p:sp>
      </p:grpSp>
      <p:sp>
        <p:nvSpPr>
          <p:cNvPr id="58" name="Text Box 59"/>
          <p:cNvSpPr txBox="1">
            <a:spLocks noChangeArrowheads="1"/>
          </p:cNvSpPr>
          <p:nvPr/>
        </p:nvSpPr>
        <p:spPr bwMode="auto">
          <a:xfrm rot="16200000">
            <a:off x="1222912" y="2074009"/>
            <a:ext cx="717737" cy="2197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92" dirty="0"/>
              <a:t>PC</a:t>
            </a:r>
          </a:p>
        </p:txBody>
      </p:sp>
      <p:sp>
        <p:nvSpPr>
          <p:cNvPr id="59" name="Line 19"/>
          <p:cNvSpPr>
            <a:spLocks noChangeShapeType="1"/>
          </p:cNvSpPr>
          <p:nvPr/>
        </p:nvSpPr>
        <p:spPr bwMode="auto">
          <a:xfrm>
            <a:off x="1691640" y="2162908"/>
            <a:ext cx="249238"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 name="Group 2"/>
          <p:cNvGrpSpPr/>
          <p:nvPr/>
        </p:nvGrpSpPr>
        <p:grpSpPr>
          <a:xfrm>
            <a:off x="1051560" y="1803716"/>
            <a:ext cx="156426" cy="696816"/>
            <a:chOff x="803694" y="3129208"/>
            <a:chExt cx="156426" cy="754884"/>
          </a:xfrm>
        </p:grpSpPr>
        <p:sp>
          <p:nvSpPr>
            <p:cNvPr id="61" name="AutoShape 120"/>
            <p:cNvSpPr>
              <a:spLocks noChangeArrowheads="1"/>
            </p:cNvSpPr>
            <p:nvPr/>
          </p:nvSpPr>
          <p:spPr bwMode="auto">
            <a:xfrm rot="16200000">
              <a:off x="504465" y="3428437"/>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62" name="Rectangle 123"/>
            <p:cNvSpPr>
              <a:spLocks noChangeArrowheads="1"/>
            </p:cNvSpPr>
            <p:nvPr/>
          </p:nvSpPr>
          <p:spPr bwMode="auto">
            <a:xfrm flipH="1">
              <a:off x="811528" y="3167543"/>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sp>
          <p:nvSpPr>
            <p:cNvPr id="63" name="Rectangle 123"/>
            <p:cNvSpPr>
              <a:spLocks noChangeArrowheads="1"/>
            </p:cNvSpPr>
            <p:nvPr/>
          </p:nvSpPr>
          <p:spPr bwMode="auto">
            <a:xfrm flipH="1">
              <a:off x="811528" y="3464798"/>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64" name="Rectangle 123"/>
            <p:cNvSpPr>
              <a:spLocks noChangeArrowheads="1"/>
            </p:cNvSpPr>
            <p:nvPr/>
          </p:nvSpPr>
          <p:spPr bwMode="auto">
            <a:xfrm flipH="1">
              <a:off x="811528" y="3721463"/>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2</a:t>
              </a:r>
            </a:p>
          </p:txBody>
        </p:sp>
      </p:grpSp>
      <p:sp>
        <p:nvSpPr>
          <p:cNvPr id="66" name="Line 19"/>
          <p:cNvSpPr>
            <a:spLocks noChangeShapeType="1"/>
          </p:cNvSpPr>
          <p:nvPr/>
        </p:nvSpPr>
        <p:spPr bwMode="auto">
          <a:xfrm>
            <a:off x="1213664" y="2163317"/>
            <a:ext cx="258258"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67" name="Line 19"/>
          <p:cNvSpPr>
            <a:spLocks noChangeShapeType="1"/>
          </p:cNvSpPr>
          <p:nvPr/>
        </p:nvSpPr>
        <p:spPr bwMode="auto">
          <a:xfrm>
            <a:off x="868680" y="1927881"/>
            <a:ext cx="182880"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68" name="Line 19"/>
          <p:cNvSpPr>
            <a:spLocks noChangeShapeType="1"/>
          </p:cNvSpPr>
          <p:nvPr/>
        </p:nvSpPr>
        <p:spPr bwMode="auto">
          <a:xfrm>
            <a:off x="868680" y="2162908"/>
            <a:ext cx="182880"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69" name="Line 19"/>
          <p:cNvSpPr>
            <a:spLocks noChangeShapeType="1"/>
          </p:cNvSpPr>
          <p:nvPr/>
        </p:nvSpPr>
        <p:spPr bwMode="auto">
          <a:xfrm>
            <a:off x="868680" y="2397934"/>
            <a:ext cx="182880"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1" name="Group 10"/>
          <p:cNvGrpSpPr/>
          <p:nvPr/>
        </p:nvGrpSpPr>
        <p:grpSpPr>
          <a:xfrm>
            <a:off x="594360" y="3418752"/>
            <a:ext cx="2064068" cy="2753448"/>
            <a:chOff x="594360" y="3417898"/>
            <a:chExt cx="2064068" cy="2982902"/>
          </a:xfrm>
        </p:grpSpPr>
        <p:grpSp>
          <p:nvGrpSpPr>
            <p:cNvPr id="70" name="Group 63"/>
            <p:cNvGrpSpPr>
              <a:grpSpLocks/>
            </p:cNvGrpSpPr>
            <p:nvPr/>
          </p:nvGrpSpPr>
          <p:grpSpPr bwMode="auto">
            <a:xfrm>
              <a:off x="751234" y="3417898"/>
              <a:ext cx="1189644" cy="925502"/>
              <a:chOff x="2587625" y="3244850"/>
              <a:chExt cx="2632075" cy="925505"/>
            </a:xfrm>
          </p:grpSpPr>
          <p:sp>
            <p:nvSpPr>
              <p:cNvPr id="71" name="AutoShape 10"/>
              <p:cNvSpPr>
                <a:spLocks noChangeArrowheads="1"/>
              </p:cNvSpPr>
              <p:nvPr/>
            </p:nvSpPr>
            <p:spPr bwMode="auto">
              <a:xfrm>
                <a:off x="2587625" y="3254367"/>
                <a:ext cx="2632075" cy="915988"/>
              </a:xfrm>
              <a:prstGeom prst="roundRect">
                <a:avLst>
                  <a:gd name="adj" fmla="val 16667"/>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72" name="Text Box 11"/>
              <p:cNvSpPr txBox="1">
                <a:spLocks noChangeArrowheads="1"/>
              </p:cNvSpPr>
              <p:nvPr/>
            </p:nvSpPr>
            <p:spPr bwMode="auto">
              <a:xfrm>
                <a:off x="2587625" y="3244850"/>
                <a:ext cx="26320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215" dirty="0">
                    <a:solidFill>
                      <a:srgbClr val="FF0000"/>
                    </a:solidFill>
                  </a:rPr>
                  <a:t>PC</a:t>
                </a:r>
              </a:p>
              <a:p>
                <a:pPr algn="ctr"/>
                <a:r>
                  <a:rPr lang="en-US" altLang="en-US" sz="2215" dirty="0">
                    <a:solidFill>
                      <a:srgbClr val="FF0000"/>
                    </a:solidFill>
                  </a:rPr>
                  <a:t>Control</a:t>
                </a:r>
              </a:p>
            </p:txBody>
          </p:sp>
        </p:grpSp>
        <p:sp>
          <p:nvSpPr>
            <p:cNvPr id="73" name="Rectangle 4"/>
            <p:cNvSpPr>
              <a:spLocks noChangeArrowheads="1"/>
            </p:cNvSpPr>
            <p:nvPr/>
          </p:nvSpPr>
          <p:spPr bwMode="auto">
            <a:xfrm>
              <a:off x="594360" y="4525963"/>
              <a:ext cx="2064068" cy="1874837"/>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84992" tIns="42497" rIns="84992" bIns="42497"/>
            <a:lstStyle>
              <a:lvl1pPr eaLnBrk="0" hangingPunct="0">
                <a:defRPr>
                  <a:solidFill>
                    <a:schemeClr val="tx1"/>
                  </a:solidFill>
                  <a:latin typeface="Arial" charset="0"/>
                  <a:cs typeface="Arial" charset="0"/>
                </a:defRPr>
              </a:lvl1pPr>
              <a:lvl2pPr marL="342900" indent="-22860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Font typeface="Wingdings" pitchFamily="2" charset="2"/>
                <a:buNone/>
              </a:pPr>
              <a:r>
                <a:rPr lang="en-US" altLang="en-US" dirty="0" smtClean="0"/>
                <a:t>PC </a:t>
              </a:r>
              <a:r>
                <a:rPr lang="en-US" altLang="en-US" dirty="0"/>
                <a:t>Control </a:t>
              </a:r>
              <a:r>
                <a:rPr lang="en-US" altLang="en-US" dirty="0" smtClean="0"/>
                <a:t>Input</a:t>
              </a:r>
              <a:endParaRPr lang="en-US" altLang="en-US" dirty="0"/>
            </a:p>
            <a:p>
              <a:pPr lvl="1" eaLnBrk="1" hangingPunct="1">
                <a:spcBef>
                  <a:spcPct val="40000"/>
                </a:spcBef>
                <a:buFont typeface="Wingdings" pitchFamily="2" charset="2"/>
                <a:buChar char="²"/>
              </a:pPr>
              <a:r>
                <a:rPr lang="en-US" altLang="en-US" sz="1477" dirty="0"/>
                <a:t>6-bit </a:t>
              </a:r>
              <a:r>
                <a:rPr lang="en-US" altLang="en-US" sz="1477" dirty="0">
                  <a:solidFill>
                    <a:srgbClr val="FF0000"/>
                  </a:solidFill>
                </a:rPr>
                <a:t>opcode</a:t>
              </a:r>
              <a:endParaRPr lang="en-US" altLang="en-US" sz="1477" dirty="0"/>
            </a:p>
            <a:p>
              <a:pPr lvl="1" eaLnBrk="1" hangingPunct="1">
                <a:spcBef>
                  <a:spcPct val="40000"/>
                </a:spcBef>
                <a:buFont typeface="Wingdings" pitchFamily="2" charset="2"/>
                <a:buChar char="²"/>
              </a:pPr>
              <a:r>
                <a:rPr lang="en-US" altLang="en-US" sz="1477" dirty="0"/>
                <a:t>ALU </a:t>
              </a:r>
              <a:r>
                <a:rPr lang="en-US" altLang="en-US" sz="1477" dirty="0">
                  <a:solidFill>
                    <a:srgbClr val="FF0000"/>
                  </a:solidFill>
                </a:rPr>
                <a:t>zero flag</a:t>
              </a:r>
            </a:p>
            <a:p>
              <a:pPr eaLnBrk="1" hangingPunct="1">
                <a:spcBef>
                  <a:spcPct val="40000"/>
                </a:spcBef>
                <a:buFont typeface="Wingdings" pitchFamily="2" charset="2"/>
                <a:buNone/>
              </a:pPr>
              <a:r>
                <a:rPr lang="en-US" altLang="en-US" dirty="0" smtClean="0"/>
                <a:t>PC </a:t>
              </a:r>
              <a:r>
                <a:rPr lang="en-US" altLang="en-US" dirty="0"/>
                <a:t>Control </a:t>
              </a:r>
              <a:r>
                <a:rPr lang="en-US" altLang="en-US" dirty="0" smtClean="0"/>
                <a:t>Output</a:t>
              </a:r>
              <a:endParaRPr lang="en-US" altLang="en-US" dirty="0"/>
            </a:p>
            <a:p>
              <a:pPr lvl="1" eaLnBrk="1" hangingPunct="1">
                <a:spcBef>
                  <a:spcPct val="40000"/>
                </a:spcBef>
                <a:buFont typeface="Wingdings" pitchFamily="2" charset="2"/>
                <a:buChar char="²"/>
              </a:pPr>
              <a:r>
                <a:rPr lang="en-US" altLang="en-US" sz="1477" dirty="0" err="1">
                  <a:solidFill>
                    <a:srgbClr val="FF0000"/>
                  </a:solidFill>
                </a:rPr>
                <a:t>PCSrc</a:t>
              </a:r>
              <a:r>
                <a:rPr lang="en-US" altLang="en-US" sz="1477" dirty="0"/>
                <a:t> signal</a:t>
              </a:r>
            </a:p>
          </p:txBody>
        </p:sp>
      </p:grpSp>
      <p:grpSp>
        <p:nvGrpSpPr>
          <p:cNvPr id="15" name="Group 14"/>
          <p:cNvGrpSpPr/>
          <p:nvPr/>
        </p:nvGrpSpPr>
        <p:grpSpPr>
          <a:xfrm>
            <a:off x="3207702" y="1462508"/>
            <a:ext cx="4473416" cy="2599538"/>
            <a:chOff x="3207702" y="1298634"/>
            <a:chExt cx="4473416" cy="2816166"/>
          </a:xfrm>
        </p:grpSpPr>
        <p:sp>
          <p:nvSpPr>
            <p:cNvPr id="77" name="Line 42"/>
            <p:cNvSpPr>
              <a:spLocks noChangeShapeType="1"/>
            </p:cNvSpPr>
            <p:nvPr/>
          </p:nvSpPr>
          <p:spPr bwMode="auto">
            <a:xfrm flipV="1">
              <a:off x="7086600" y="1298634"/>
              <a:ext cx="0" cy="3696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6" name="Group 58"/>
            <p:cNvGrpSpPr>
              <a:grpSpLocks/>
            </p:cNvGrpSpPr>
            <p:nvPr/>
          </p:nvGrpSpPr>
          <p:grpSpPr bwMode="auto">
            <a:xfrm>
              <a:off x="3207702" y="1520510"/>
              <a:ext cx="4473416" cy="2594290"/>
              <a:chOff x="2841954" y="1475119"/>
              <a:chExt cx="4473125" cy="2593324"/>
            </a:xfrm>
          </p:grpSpPr>
          <p:sp>
            <p:nvSpPr>
              <p:cNvPr id="53" name="Freeform 52"/>
              <p:cNvSpPr/>
              <p:nvPr/>
            </p:nvSpPr>
            <p:spPr>
              <a:xfrm>
                <a:off x="2841954" y="3174238"/>
                <a:ext cx="3336708" cy="894205"/>
              </a:xfrm>
              <a:custGeom>
                <a:avLst/>
                <a:gdLst>
                  <a:gd name="connsiteX0" fmla="*/ 0 w 3312543"/>
                  <a:gd name="connsiteY0" fmla="*/ 0 h 1293962"/>
                  <a:gd name="connsiteX1" fmla="*/ 2613804 w 3312543"/>
                  <a:gd name="connsiteY1" fmla="*/ 0 h 1293962"/>
                  <a:gd name="connsiteX2" fmla="*/ 2613804 w 3312543"/>
                  <a:gd name="connsiteY2" fmla="*/ 1293962 h 1293962"/>
                  <a:gd name="connsiteX3" fmla="*/ 3312543 w 3312543"/>
                  <a:gd name="connsiteY3" fmla="*/ 1293962 h 1293962"/>
                </a:gdLst>
                <a:ahLst/>
                <a:cxnLst>
                  <a:cxn ang="0">
                    <a:pos x="connsiteX0" y="connsiteY0"/>
                  </a:cxn>
                  <a:cxn ang="0">
                    <a:pos x="connsiteX1" y="connsiteY1"/>
                  </a:cxn>
                  <a:cxn ang="0">
                    <a:pos x="connsiteX2" y="connsiteY2"/>
                  </a:cxn>
                  <a:cxn ang="0">
                    <a:pos x="connsiteX3" y="connsiteY3"/>
                  </a:cxn>
                </a:cxnLst>
                <a:rect l="l" t="t" r="r" b="b"/>
                <a:pathLst>
                  <a:path w="3312543" h="1293962">
                    <a:moveTo>
                      <a:pt x="0" y="0"/>
                    </a:moveTo>
                    <a:lnTo>
                      <a:pt x="2613804" y="0"/>
                    </a:lnTo>
                    <a:lnTo>
                      <a:pt x="2613804" y="1293962"/>
                    </a:lnTo>
                    <a:lnTo>
                      <a:pt x="3312543" y="1293962"/>
                    </a:lnTo>
                  </a:path>
                </a:pathLst>
              </a:custGeom>
              <a:ln w="254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4057" name="Line 25"/>
              <p:cNvSpPr>
                <a:spLocks noChangeShapeType="1"/>
              </p:cNvSpPr>
              <p:nvPr/>
            </p:nvSpPr>
            <p:spPr bwMode="auto">
              <a:xfrm flipV="1">
                <a:off x="6735806" y="2513011"/>
                <a:ext cx="0" cy="86988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58" name="Rectangle 50"/>
              <p:cNvSpPr>
                <a:spLocks noChangeArrowheads="1"/>
              </p:cNvSpPr>
              <p:nvPr/>
            </p:nvSpPr>
            <p:spPr bwMode="auto">
              <a:xfrm>
                <a:off x="5595981" y="3794225"/>
                <a:ext cx="549275" cy="22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108" dirty="0">
                    <a:solidFill>
                      <a:srgbClr val="FF0000"/>
                    </a:solidFill>
                  </a:rPr>
                  <a:t>Op</a:t>
                </a:r>
                <a:r>
                  <a:rPr lang="en-US" altLang="en-US" sz="1108" baseline="30000" dirty="0">
                    <a:solidFill>
                      <a:srgbClr val="FF0000"/>
                    </a:solidFill>
                  </a:rPr>
                  <a:t>6</a:t>
                </a:r>
              </a:p>
            </p:txBody>
          </p:sp>
          <p:sp>
            <p:nvSpPr>
              <p:cNvPr id="44059" name="Rectangle 51"/>
              <p:cNvSpPr>
                <a:spLocks noChangeArrowheads="1"/>
              </p:cNvSpPr>
              <p:nvPr/>
            </p:nvSpPr>
            <p:spPr bwMode="auto">
              <a:xfrm>
                <a:off x="6778668" y="3061265"/>
                <a:ext cx="536411" cy="2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108" dirty="0" err="1">
                    <a:solidFill>
                      <a:srgbClr val="FF0000"/>
                    </a:solidFill>
                  </a:rPr>
                  <a:t>ALUOp</a:t>
                </a:r>
                <a:endParaRPr lang="en-US" altLang="en-US" sz="1108" dirty="0">
                  <a:solidFill>
                    <a:srgbClr val="FF0000"/>
                  </a:solidFill>
                </a:endParaRPr>
              </a:p>
            </p:txBody>
          </p:sp>
          <p:sp>
            <p:nvSpPr>
              <p:cNvPr id="44060" name="Rectangle 53"/>
              <p:cNvSpPr>
                <a:spLocks noChangeArrowheads="1"/>
              </p:cNvSpPr>
              <p:nvPr/>
            </p:nvSpPr>
            <p:spPr bwMode="auto">
              <a:xfrm>
                <a:off x="5851975" y="3206079"/>
                <a:ext cx="401636" cy="22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108" dirty="0">
                    <a:solidFill>
                      <a:srgbClr val="FF0000"/>
                    </a:solidFill>
                  </a:rPr>
                  <a:t>funct</a:t>
                </a:r>
                <a:r>
                  <a:rPr lang="en-US" altLang="en-US" sz="1108" baseline="30000" dirty="0">
                    <a:solidFill>
                      <a:srgbClr val="FF0000"/>
                    </a:solidFill>
                  </a:rPr>
                  <a:t>6</a:t>
                </a:r>
              </a:p>
            </p:txBody>
          </p:sp>
          <p:sp>
            <p:nvSpPr>
              <p:cNvPr id="54" name="Freeform 53"/>
              <p:cNvSpPr/>
              <p:nvPr/>
            </p:nvSpPr>
            <p:spPr>
              <a:xfrm>
                <a:off x="2846717" y="1475119"/>
                <a:ext cx="3330358" cy="2070997"/>
              </a:xfrm>
              <a:custGeom>
                <a:avLst/>
                <a:gdLst>
                  <a:gd name="connsiteX0" fmla="*/ 0 w 3329796"/>
                  <a:gd name="connsiteY0" fmla="*/ 0 h 1992702"/>
                  <a:gd name="connsiteX1" fmla="*/ 2924355 w 3329796"/>
                  <a:gd name="connsiteY1" fmla="*/ 0 h 1992702"/>
                  <a:gd name="connsiteX2" fmla="*/ 2924355 w 3329796"/>
                  <a:gd name="connsiteY2" fmla="*/ 1992702 h 1992702"/>
                  <a:gd name="connsiteX3" fmla="*/ 3329796 w 3329796"/>
                  <a:gd name="connsiteY3" fmla="*/ 1992702 h 1992702"/>
                </a:gdLst>
                <a:ahLst/>
                <a:cxnLst>
                  <a:cxn ang="0">
                    <a:pos x="connsiteX0" y="connsiteY0"/>
                  </a:cxn>
                  <a:cxn ang="0">
                    <a:pos x="connsiteX1" y="connsiteY1"/>
                  </a:cxn>
                  <a:cxn ang="0">
                    <a:pos x="connsiteX2" y="connsiteY2"/>
                  </a:cxn>
                  <a:cxn ang="0">
                    <a:pos x="connsiteX3" y="connsiteY3"/>
                  </a:cxn>
                </a:cxnLst>
                <a:rect l="l" t="t" r="r" b="b"/>
                <a:pathLst>
                  <a:path w="3329796" h="1992702">
                    <a:moveTo>
                      <a:pt x="0" y="0"/>
                    </a:moveTo>
                    <a:lnTo>
                      <a:pt x="2924355" y="0"/>
                    </a:lnTo>
                    <a:lnTo>
                      <a:pt x="2924355" y="1992702"/>
                    </a:lnTo>
                    <a:lnTo>
                      <a:pt x="3329796" y="1992702"/>
                    </a:lnTo>
                  </a:path>
                </a:pathLst>
              </a:custGeom>
              <a:ln w="254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78" name="Rectangle 51"/>
            <p:cNvSpPr>
              <a:spLocks noChangeArrowheads="1"/>
            </p:cNvSpPr>
            <p:nvPr/>
          </p:nvSpPr>
          <p:spPr bwMode="auto">
            <a:xfrm>
              <a:off x="7132320" y="1371600"/>
              <a:ext cx="411480" cy="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108" dirty="0">
                  <a:solidFill>
                    <a:srgbClr val="FF0000"/>
                  </a:solidFill>
                </a:rPr>
                <a:t>Zero</a:t>
              </a:r>
            </a:p>
          </p:txBody>
        </p:sp>
      </p:grpSp>
      <p:grpSp>
        <p:nvGrpSpPr>
          <p:cNvPr id="16" name="Group 15"/>
          <p:cNvGrpSpPr/>
          <p:nvPr/>
        </p:nvGrpSpPr>
        <p:grpSpPr>
          <a:xfrm>
            <a:off x="1097282" y="2510312"/>
            <a:ext cx="2111639" cy="1551738"/>
            <a:chOff x="1097280" y="2433751"/>
            <a:chExt cx="2111639" cy="1681049"/>
          </a:xfrm>
        </p:grpSpPr>
        <p:sp>
          <p:nvSpPr>
            <p:cNvPr id="5" name="Freeform 4"/>
            <p:cNvSpPr/>
            <p:nvPr/>
          </p:nvSpPr>
          <p:spPr>
            <a:xfrm>
              <a:off x="1948070" y="3220262"/>
              <a:ext cx="1260849" cy="894538"/>
            </a:xfrm>
            <a:custGeom>
              <a:avLst/>
              <a:gdLst>
                <a:gd name="connsiteX0" fmla="*/ 1260849 w 1260849"/>
                <a:gd name="connsiteY0" fmla="*/ 0 h 857605"/>
                <a:gd name="connsiteX1" fmla="*/ 584988 w 1260849"/>
                <a:gd name="connsiteY1" fmla="*/ 0 h 857605"/>
                <a:gd name="connsiteX2" fmla="*/ 584988 w 1260849"/>
                <a:gd name="connsiteY2" fmla="*/ 857605 h 857605"/>
                <a:gd name="connsiteX3" fmla="*/ 0 w 1260849"/>
                <a:gd name="connsiteY3" fmla="*/ 857605 h 857605"/>
              </a:gdLst>
              <a:ahLst/>
              <a:cxnLst>
                <a:cxn ang="0">
                  <a:pos x="connsiteX0" y="connsiteY0"/>
                </a:cxn>
                <a:cxn ang="0">
                  <a:pos x="connsiteX1" y="connsiteY1"/>
                </a:cxn>
                <a:cxn ang="0">
                  <a:pos x="connsiteX2" y="connsiteY2"/>
                </a:cxn>
                <a:cxn ang="0">
                  <a:pos x="connsiteX3" y="connsiteY3"/>
                </a:cxn>
              </a:cxnLst>
              <a:rect l="l" t="t" r="r" b="b"/>
              <a:pathLst>
                <a:path w="1260849" h="857605">
                  <a:moveTo>
                    <a:pt x="1260849" y="0"/>
                  </a:moveTo>
                  <a:lnTo>
                    <a:pt x="584988" y="0"/>
                  </a:lnTo>
                  <a:lnTo>
                    <a:pt x="584988" y="857605"/>
                  </a:lnTo>
                  <a:lnTo>
                    <a:pt x="0" y="857605"/>
                  </a:lnTo>
                </a:path>
              </a:pathLst>
            </a:custGeom>
            <a:noFill/>
            <a:ln w="25400">
              <a:solidFill>
                <a:srgbClr val="FF0000"/>
              </a:solidFill>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Line 42"/>
            <p:cNvSpPr>
              <a:spLocks noChangeShapeType="1"/>
            </p:cNvSpPr>
            <p:nvPr/>
          </p:nvSpPr>
          <p:spPr bwMode="auto">
            <a:xfrm flipV="1">
              <a:off x="1129773" y="2433751"/>
              <a:ext cx="0" cy="993663"/>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 name="Rectangle 51"/>
            <p:cNvSpPr>
              <a:spLocks noChangeArrowheads="1"/>
            </p:cNvSpPr>
            <p:nvPr/>
          </p:nvSpPr>
          <p:spPr bwMode="auto">
            <a:xfrm>
              <a:off x="1097280" y="3098080"/>
              <a:ext cx="601345" cy="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108" dirty="0" err="1">
                  <a:solidFill>
                    <a:srgbClr val="FF0000"/>
                  </a:solidFill>
                </a:rPr>
                <a:t>PCSrc</a:t>
              </a:r>
              <a:endParaRPr lang="en-US" altLang="en-US" sz="1108" dirty="0">
                <a:solidFill>
                  <a:srgbClr val="FF0000"/>
                </a:solidFill>
              </a:endParaRPr>
            </a:p>
          </p:txBody>
        </p:sp>
        <p:sp>
          <p:nvSpPr>
            <p:cNvPr id="81" name="Rectangle 51"/>
            <p:cNvSpPr>
              <a:spLocks noChangeArrowheads="1"/>
            </p:cNvSpPr>
            <p:nvPr/>
          </p:nvSpPr>
          <p:spPr bwMode="auto">
            <a:xfrm>
              <a:off x="1965960" y="3335847"/>
              <a:ext cx="411480" cy="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108" dirty="0">
                  <a:solidFill>
                    <a:srgbClr val="FF0000"/>
                  </a:solidFill>
                </a:rPr>
                <a:t>Zero</a:t>
              </a:r>
            </a:p>
          </p:txBody>
        </p:sp>
        <p:sp>
          <p:nvSpPr>
            <p:cNvPr id="10" name="Freeform 9"/>
            <p:cNvSpPr/>
            <p:nvPr/>
          </p:nvSpPr>
          <p:spPr>
            <a:xfrm>
              <a:off x="1951200" y="3592278"/>
              <a:ext cx="208800" cy="101322"/>
            </a:xfrm>
            <a:custGeom>
              <a:avLst/>
              <a:gdLst>
                <a:gd name="connsiteX0" fmla="*/ 208800 w 208800"/>
                <a:gd name="connsiteY0" fmla="*/ 0 h 194400"/>
                <a:gd name="connsiteX1" fmla="*/ 208800 w 208800"/>
                <a:gd name="connsiteY1" fmla="*/ 194400 h 194400"/>
                <a:gd name="connsiteX2" fmla="*/ 0 w 208800"/>
                <a:gd name="connsiteY2" fmla="*/ 194400 h 194400"/>
              </a:gdLst>
              <a:ahLst/>
              <a:cxnLst>
                <a:cxn ang="0">
                  <a:pos x="connsiteX0" y="connsiteY0"/>
                </a:cxn>
                <a:cxn ang="0">
                  <a:pos x="connsiteX1" y="connsiteY1"/>
                </a:cxn>
                <a:cxn ang="0">
                  <a:pos x="connsiteX2" y="connsiteY2"/>
                </a:cxn>
              </a:cxnLst>
              <a:rect l="l" t="t" r="r" b="b"/>
              <a:pathLst>
                <a:path w="208800" h="194400">
                  <a:moveTo>
                    <a:pt x="208800" y="0"/>
                  </a:moveTo>
                  <a:lnTo>
                    <a:pt x="208800" y="194400"/>
                  </a:lnTo>
                  <a:lnTo>
                    <a:pt x="0" y="194400"/>
                  </a:lnTo>
                </a:path>
              </a:pathLst>
            </a:custGeom>
            <a:noFill/>
            <a:ln w="1270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7" name="Group 16"/>
          <p:cNvGrpSpPr/>
          <p:nvPr/>
        </p:nvGrpSpPr>
        <p:grpSpPr>
          <a:xfrm>
            <a:off x="6849430" y="1659987"/>
            <a:ext cx="422275" cy="1097574"/>
            <a:chOff x="6849428" y="1512570"/>
            <a:chExt cx="422275" cy="1189038"/>
          </a:xfrm>
        </p:grpSpPr>
        <p:sp>
          <p:nvSpPr>
            <p:cNvPr id="44046" name="Freeform 22"/>
            <p:cNvSpPr>
              <a:spLocks/>
            </p:cNvSpPr>
            <p:nvPr/>
          </p:nvSpPr>
          <p:spPr bwMode="auto">
            <a:xfrm rot="-5400000">
              <a:off x="6466047" y="1895951"/>
              <a:ext cx="1189038" cy="422275"/>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44047" name="Rectangle 23"/>
            <p:cNvSpPr>
              <a:spLocks noChangeArrowheads="1"/>
            </p:cNvSpPr>
            <p:nvPr/>
          </p:nvSpPr>
          <p:spPr bwMode="auto">
            <a:xfrm>
              <a:off x="6919278" y="1733233"/>
              <a:ext cx="3524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292"/>
                <a:t>A</a:t>
              </a:r>
            </a:p>
            <a:p>
              <a:pPr algn="ctr">
                <a:lnSpc>
                  <a:spcPct val="80000"/>
                </a:lnSpc>
              </a:pPr>
              <a:r>
                <a:rPr lang="en-US" altLang="en-US" sz="1292"/>
                <a:t>L</a:t>
              </a:r>
            </a:p>
            <a:p>
              <a:pPr algn="ctr">
                <a:lnSpc>
                  <a:spcPct val="80000"/>
                </a:lnSpc>
              </a:pPr>
              <a:r>
                <a:rPr lang="en-US" altLang="en-US" sz="1292"/>
                <a:t>U</a:t>
              </a:r>
            </a:p>
          </p:txBody>
        </p:sp>
      </p:grpSp>
      <p:sp>
        <p:nvSpPr>
          <p:cNvPr id="75" name="Text Box 4"/>
          <p:cNvSpPr txBox="1">
            <a:spLocks noChangeArrowheads="1"/>
          </p:cNvSpPr>
          <p:nvPr/>
        </p:nvSpPr>
        <p:spPr bwMode="auto">
          <a:xfrm rot="5400000">
            <a:off x="7113233" y="1730314"/>
            <a:ext cx="3799182" cy="3385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dirty="0"/>
              <a:t>§4.4 A Simple Implementation Scheme</a:t>
            </a:r>
          </a:p>
        </p:txBody>
      </p:sp>
      <p:sp>
        <p:nvSpPr>
          <p:cNvPr id="7" name="Slide Number Placeholder 6"/>
          <p:cNvSpPr>
            <a:spLocks noGrp="1"/>
          </p:cNvSpPr>
          <p:nvPr>
            <p:ph type="sldNum" sz="quarter" idx="12"/>
          </p:nvPr>
        </p:nvSpPr>
        <p:spPr/>
        <p:txBody>
          <a:bodyPr/>
          <a:lstStyle/>
          <a:p>
            <a:pPr>
              <a:defRPr/>
            </a:pPr>
            <a:fld id="{9C4EFC9C-0CD1-48B5-AC40-5A4DCABDD5DC}" type="slidenum">
              <a:rPr lang="zh-CN" altLang="en-US" smtClean="0"/>
              <a:pPr>
                <a:defRPr/>
              </a:pPr>
              <a:t>51</a:t>
            </a:fld>
            <a:endParaRPr lang="en-US" altLang="en-US"/>
          </a:p>
        </p:txBody>
      </p:sp>
    </p:spTree>
    <p:custDataLst>
      <p:tags r:id="rId1"/>
    </p:custDataLst>
    <p:extLst>
      <p:ext uri="{BB962C8B-B14F-4D97-AF65-F5344CB8AC3E}">
        <p14:creationId xmlns:p14="http://schemas.microsoft.com/office/powerpoint/2010/main" val="1119583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sz="4000" dirty="0" smtClean="0"/>
              <a:t>Single-Cycle Datapath + Control</a:t>
            </a:r>
          </a:p>
        </p:txBody>
      </p:sp>
      <p:grpSp>
        <p:nvGrpSpPr>
          <p:cNvPr id="21" name="Group 20"/>
          <p:cNvGrpSpPr/>
          <p:nvPr/>
        </p:nvGrpSpPr>
        <p:grpSpPr>
          <a:xfrm>
            <a:off x="2941956" y="4133640"/>
            <a:ext cx="1467996" cy="1930644"/>
            <a:chOff x="2941955" y="4309269"/>
            <a:chExt cx="1467996" cy="2091531"/>
          </a:xfrm>
        </p:grpSpPr>
        <p:grpSp>
          <p:nvGrpSpPr>
            <p:cNvPr id="130" name="Group 148"/>
            <p:cNvGrpSpPr>
              <a:grpSpLocks/>
            </p:cNvGrpSpPr>
            <p:nvPr/>
          </p:nvGrpSpPr>
          <p:grpSpPr bwMode="auto">
            <a:xfrm>
              <a:off x="3457909" y="5572125"/>
              <a:ext cx="952042" cy="828675"/>
              <a:chOff x="2342" y="2794"/>
              <a:chExt cx="555" cy="518"/>
            </a:xfrm>
          </p:grpSpPr>
          <p:sp>
            <p:nvSpPr>
              <p:cNvPr id="133" name="Oval 149"/>
              <p:cNvSpPr>
                <a:spLocks noChangeArrowheads="1"/>
              </p:cNvSpPr>
              <p:nvPr/>
            </p:nvSpPr>
            <p:spPr bwMode="auto">
              <a:xfrm>
                <a:off x="2342" y="2794"/>
                <a:ext cx="555" cy="518"/>
              </a:xfrm>
              <a:prstGeom prst="ellipse">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34" name="Rectangle 150"/>
              <p:cNvSpPr>
                <a:spLocks noChangeArrowheads="1"/>
              </p:cNvSpPr>
              <p:nvPr/>
            </p:nvSpPr>
            <p:spPr bwMode="auto">
              <a:xfrm>
                <a:off x="2362" y="2859"/>
                <a:ext cx="51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dirty="0">
                    <a:solidFill>
                      <a:srgbClr val="FF0000"/>
                    </a:solidFill>
                  </a:rPr>
                  <a:t>Main</a:t>
                </a:r>
              </a:p>
              <a:p>
                <a:pPr algn="ctr"/>
                <a:r>
                  <a:rPr lang="en-US" altLang="en-US" sz="1292" dirty="0">
                    <a:solidFill>
                      <a:srgbClr val="FF0000"/>
                    </a:solidFill>
                  </a:rPr>
                  <a:t>Control</a:t>
                </a:r>
              </a:p>
            </p:txBody>
          </p:sp>
        </p:grpSp>
        <p:sp>
          <p:nvSpPr>
            <p:cNvPr id="131" name="Freeform 153"/>
            <p:cNvSpPr>
              <a:spLocks/>
            </p:cNvSpPr>
            <p:nvPr/>
          </p:nvSpPr>
          <p:spPr bwMode="auto">
            <a:xfrm rot="16200000" flipH="1" flipV="1">
              <a:off x="2481509" y="5022763"/>
              <a:ext cx="1693863" cy="266876"/>
            </a:xfrm>
            <a:custGeom>
              <a:avLst/>
              <a:gdLst>
                <a:gd name="T0" fmla="*/ 0 w 1843"/>
                <a:gd name="T1" fmla="*/ 0 h 835"/>
                <a:gd name="T2" fmla="*/ 0 w 1843"/>
                <a:gd name="T3" fmla="*/ 0 h 835"/>
                <a:gd name="T4" fmla="*/ 0 w 1843"/>
                <a:gd name="T5" fmla="*/ 0 h 835"/>
                <a:gd name="T6" fmla="*/ 0 60000 65536"/>
                <a:gd name="T7" fmla="*/ 0 60000 65536"/>
                <a:gd name="T8" fmla="*/ 0 60000 65536"/>
                <a:gd name="T9" fmla="*/ 0 w 1843"/>
                <a:gd name="T10" fmla="*/ 0 h 835"/>
                <a:gd name="T11" fmla="*/ 1843 w 1843"/>
                <a:gd name="T12" fmla="*/ 835 h 835"/>
              </a:gdLst>
              <a:ahLst/>
              <a:cxnLst>
                <a:cxn ang="T6">
                  <a:pos x="T0" y="T1"/>
                </a:cxn>
                <a:cxn ang="T7">
                  <a:pos x="T2" y="T3"/>
                </a:cxn>
                <a:cxn ang="T8">
                  <a:pos x="T4" y="T5"/>
                </a:cxn>
              </a:cxnLst>
              <a:rect l="T9" t="T10" r="T11" b="T12"/>
              <a:pathLst>
                <a:path w="1843" h="835">
                  <a:moveTo>
                    <a:pt x="1843" y="0"/>
                  </a:moveTo>
                  <a:lnTo>
                    <a:pt x="1843" y="835"/>
                  </a:lnTo>
                  <a:lnTo>
                    <a:pt x="0" y="835"/>
                  </a:lnTo>
                </a:path>
              </a:pathLst>
            </a:custGeom>
            <a:noFill/>
            <a:ln w="28575">
              <a:solidFill>
                <a:srgbClr val="FF0000"/>
              </a:solidFill>
              <a:round/>
              <a:headEnd type="triangl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2" name="Rectangle 154"/>
            <p:cNvSpPr>
              <a:spLocks noChangeArrowheads="1"/>
            </p:cNvSpPr>
            <p:nvPr/>
          </p:nvSpPr>
          <p:spPr bwMode="auto">
            <a:xfrm>
              <a:off x="2941955" y="5074920"/>
              <a:ext cx="21272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a:solidFill>
                    <a:srgbClr val="FF0000"/>
                  </a:solidFill>
                </a:rPr>
                <a:t>Op</a:t>
              </a:r>
            </a:p>
          </p:txBody>
        </p:sp>
      </p:grpSp>
      <p:grpSp>
        <p:nvGrpSpPr>
          <p:cNvPr id="2" name="Group 1"/>
          <p:cNvGrpSpPr/>
          <p:nvPr/>
        </p:nvGrpSpPr>
        <p:grpSpPr>
          <a:xfrm>
            <a:off x="262960" y="1403252"/>
            <a:ext cx="8515280" cy="3021685"/>
            <a:chOff x="262960" y="1234440"/>
            <a:chExt cx="8515280" cy="3273492"/>
          </a:xfrm>
        </p:grpSpPr>
        <p:sp>
          <p:nvSpPr>
            <p:cNvPr id="10" name="Freeform 9"/>
            <p:cNvSpPr/>
            <p:nvPr/>
          </p:nvSpPr>
          <p:spPr>
            <a:xfrm>
              <a:off x="5162668" y="2442186"/>
              <a:ext cx="232860" cy="1198375"/>
            </a:xfrm>
            <a:custGeom>
              <a:avLst/>
              <a:gdLst>
                <a:gd name="connsiteX0" fmla="*/ 0 w 232860"/>
                <a:gd name="connsiteY0" fmla="*/ 0 h 1198375"/>
                <a:gd name="connsiteX1" fmla="*/ 0 w 232860"/>
                <a:gd name="connsiteY1" fmla="*/ 1198375 h 1198375"/>
                <a:gd name="connsiteX2" fmla="*/ 232860 w 232860"/>
                <a:gd name="connsiteY2" fmla="*/ 1198375 h 1198375"/>
              </a:gdLst>
              <a:ahLst/>
              <a:cxnLst>
                <a:cxn ang="0">
                  <a:pos x="connsiteX0" y="connsiteY0"/>
                </a:cxn>
                <a:cxn ang="0">
                  <a:pos x="connsiteX1" y="connsiteY1"/>
                </a:cxn>
                <a:cxn ang="0">
                  <a:pos x="connsiteX2" y="connsiteY2"/>
                </a:cxn>
              </a:cxnLst>
              <a:rect l="l" t="t" r="r" b="b"/>
              <a:pathLst>
                <a:path w="232860" h="1198375">
                  <a:moveTo>
                    <a:pt x="0" y="0"/>
                  </a:moveTo>
                  <a:lnTo>
                    <a:pt x="0" y="1198375"/>
                  </a:lnTo>
                  <a:lnTo>
                    <a:pt x="232860" y="1198375"/>
                  </a:lnTo>
                </a:path>
              </a:pathLst>
            </a:custGeom>
            <a:noFill/>
            <a:ln w="50800">
              <a:headEnd type="oval"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Freeform 13"/>
            <p:cNvSpPr/>
            <p:nvPr/>
          </p:nvSpPr>
          <p:spPr>
            <a:xfrm>
              <a:off x="262960" y="1463998"/>
              <a:ext cx="5975280" cy="2330927"/>
            </a:xfrm>
            <a:custGeom>
              <a:avLst/>
              <a:gdLst>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549697 w 4593143"/>
                <a:gd name="connsiteY5" fmla="*/ 2330927 h 2330927"/>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392528 w 4593143"/>
                <a:gd name="connsiteY5" fmla="*/ 2325248 h 2330927"/>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405625 w 4593143"/>
                <a:gd name="connsiteY5" fmla="*/ 2325248 h 2330927"/>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423088 w 4593143"/>
                <a:gd name="connsiteY5" fmla="*/ 2325248 h 2330927"/>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414357 w 4593143"/>
                <a:gd name="connsiteY5" fmla="*/ 2330927 h 2330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3143" h="2330927">
                  <a:moveTo>
                    <a:pt x="4445147" y="787546"/>
                  </a:moveTo>
                  <a:lnTo>
                    <a:pt x="4593143" y="787546"/>
                  </a:lnTo>
                  <a:lnTo>
                    <a:pt x="4593143" y="0"/>
                  </a:lnTo>
                  <a:lnTo>
                    <a:pt x="0" y="0"/>
                  </a:lnTo>
                  <a:lnTo>
                    <a:pt x="0" y="2330927"/>
                  </a:lnTo>
                  <a:lnTo>
                    <a:pt x="414357" y="2330927"/>
                  </a:lnTo>
                </a:path>
              </a:pathLst>
            </a:custGeom>
            <a:noFill/>
            <a:ln w="50800">
              <a:solidFill>
                <a:schemeClr val="tx1"/>
              </a:solidFill>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0" name="Freeform 229"/>
            <p:cNvSpPr/>
            <p:nvPr/>
          </p:nvSpPr>
          <p:spPr bwMode="auto">
            <a:xfrm>
              <a:off x="1141451" y="4108696"/>
              <a:ext cx="5869902" cy="398462"/>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 name="Freeform 10"/>
            <p:cNvSpPr/>
            <p:nvPr/>
          </p:nvSpPr>
          <p:spPr bwMode="auto">
            <a:xfrm>
              <a:off x="4948873" y="3815008"/>
              <a:ext cx="1878330" cy="314325"/>
            </a:xfrm>
            <a:custGeom>
              <a:avLst/>
              <a:gdLst>
                <a:gd name="connsiteX0" fmla="*/ 0 w 1664948"/>
                <a:gd name="connsiteY0" fmla="*/ 0 h 322418"/>
                <a:gd name="connsiteX1" fmla="*/ 0 w 1664948"/>
                <a:gd name="connsiteY1" fmla="*/ 322418 h 322418"/>
                <a:gd name="connsiteX2" fmla="*/ 1442955 w 1664948"/>
                <a:gd name="connsiteY2" fmla="*/ 322418 h 322418"/>
                <a:gd name="connsiteX3" fmla="*/ 1442955 w 1664948"/>
                <a:gd name="connsiteY3" fmla="*/ 121567 h 322418"/>
                <a:gd name="connsiteX4" fmla="*/ 1664948 w 1664948"/>
                <a:gd name="connsiteY4" fmla="*/ 121567 h 32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48" h="322418">
                  <a:moveTo>
                    <a:pt x="0" y="0"/>
                  </a:moveTo>
                  <a:lnTo>
                    <a:pt x="0" y="322418"/>
                  </a:lnTo>
                  <a:lnTo>
                    <a:pt x="1442955" y="322418"/>
                  </a:lnTo>
                  <a:lnTo>
                    <a:pt x="1442955" y="121567"/>
                  </a:lnTo>
                  <a:lnTo>
                    <a:pt x="1664948" y="121567"/>
                  </a:lnTo>
                </a:path>
              </a:pathLst>
            </a:custGeom>
            <a:noFill/>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Freeform 11"/>
            <p:cNvSpPr/>
            <p:nvPr/>
          </p:nvSpPr>
          <p:spPr bwMode="auto">
            <a:xfrm>
              <a:off x="4558665" y="3567101"/>
              <a:ext cx="4219575" cy="733018"/>
            </a:xfrm>
            <a:custGeom>
              <a:avLst/>
              <a:gdLst>
                <a:gd name="connsiteX0" fmla="*/ 3955774 w 4218167"/>
                <a:gd name="connsiteY0" fmla="*/ 0 h 838863"/>
                <a:gd name="connsiteX1" fmla="*/ 4218167 w 4218167"/>
                <a:gd name="connsiteY1" fmla="*/ 0 h 838863"/>
                <a:gd name="connsiteX2" fmla="*/ 4218167 w 4218167"/>
                <a:gd name="connsiteY2" fmla="*/ 838863 h 838863"/>
                <a:gd name="connsiteX3" fmla="*/ 0 w 4218167"/>
                <a:gd name="connsiteY3" fmla="*/ 838863 h 838863"/>
                <a:gd name="connsiteX4" fmla="*/ 0 w 4218167"/>
                <a:gd name="connsiteY4" fmla="*/ 648032 h 838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8167" h="838863">
                  <a:moveTo>
                    <a:pt x="3955774" y="0"/>
                  </a:moveTo>
                  <a:lnTo>
                    <a:pt x="4218167" y="0"/>
                  </a:lnTo>
                  <a:lnTo>
                    <a:pt x="4218167" y="838863"/>
                  </a:lnTo>
                  <a:lnTo>
                    <a:pt x="0" y="838863"/>
                  </a:lnTo>
                  <a:lnTo>
                    <a:pt x="0" y="648032"/>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7" name="Rectangle 77"/>
            <p:cNvSpPr>
              <a:spLocks noChangeArrowheads="1"/>
            </p:cNvSpPr>
            <p:nvPr/>
          </p:nvSpPr>
          <p:spPr bwMode="auto">
            <a:xfrm>
              <a:off x="2539035" y="1234440"/>
              <a:ext cx="1392885" cy="20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dirty="0"/>
                <a:t>Branch Target Address</a:t>
              </a:r>
            </a:p>
          </p:txBody>
        </p:sp>
        <p:grpSp>
          <p:nvGrpSpPr>
            <p:cNvPr id="19475" name="Group 8"/>
            <p:cNvGrpSpPr>
              <a:grpSpLocks/>
            </p:cNvGrpSpPr>
            <p:nvPr/>
          </p:nvGrpSpPr>
          <p:grpSpPr bwMode="auto">
            <a:xfrm>
              <a:off x="5734236" y="2837490"/>
              <a:ext cx="422289" cy="1039848"/>
              <a:chOff x="5652144" y="4157097"/>
              <a:chExt cx="421848" cy="1039533"/>
            </a:xfrm>
          </p:grpSpPr>
          <p:sp>
            <p:nvSpPr>
              <p:cNvPr id="19590" name="Freeform 23"/>
              <p:cNvSpPr>
                <a:spLocks/>
              </p:cNvSpPr>
              <p:nvPr/>
            </p:nvSpPr>
            <p:spPr bwMode="auto">
              <a:xfrm rot="-5400000">
                <a:off x="5343301" y="4465940"/>
                <a:ext cx="1039533" cy="421848"/>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9591" name="Rectangle 24"/>
              <p:cNvSpPr>
                <a:spLocks noChangeArrowheads="1"/>
              </p:cNvSpPr>
              <p:nvPr/>
            </p:nvSpPr>
            <p:spPr bwMode="auto">
              <a:xfrm>
                <a:off x="5715860" y="4307976"/>
                <a:ext cx="351540" cy="7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p>
                <a:pPr algn="ctr" eaLnBrk="0" hangingPunct="0">
                  <a:lnSpc>
                    <a:spcPct val="80000"/>
                  </a:lnSpc>
                </a:pPr>
                <a:r>
                  <a:rPr lang="en-US" sz="1292"/>
                  <a:t>A</a:t>
                </a:r>
              </a:p>
              <a:p>
                <a:pPr algn="ctr" eaLnBrk="0" hangingPunct="0">
                  <a:lnSpc>
                    <a:spcPct val="80000"/>
                  </a:lnSpc>
                </a:pPr>
                <a:r>
                  <a:rPr lang="en-US" sz="1292"/>
                  <a:t>L</a:t>
                </a:r>
              </a:p>
              <a:p>
                <a:pPr algn="ctr" eaLnBrk="0" hangingPunct="0">
                  <a:lnSpc>
                    <a:spcPct val="80000"/>
                  </a:lnSpc>
                </a:pPr>
                <a:r>
                  <a:rPr lang="en-US" sz="1292"/>
                  <a:t>U</a:t>
                </a:r>
              </a:p>
            </p:txBody>
          </p:sp>
        </p:grpSp>
        <p:sp>
          <p:nvSpPr>
            <p:cNvPr id="19476" name="Line 30"/>
            <p:cNvSpPr>
              <a:spLocks noChangeShapeType="1"/>
            </p:cNvSpPr>
            <p:nvPr/>
          </p:nvSpPr>
          <p:spPr bwMode="auto">
            <a:xfrm>
              <a:off x="5537380" y="3724932"/>
              <a:ext cx="184156"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77" name="Line 39"/>
            <p:cNvSpPr>
              <a:spLocks noChangeShapeType="1"/>
            </p:cNvSpPr>
            <p:nvPr/>
          </p:nvSpPr>
          <p:spPr bwMode="auto">
            <a:xfrm>
              <a:off x="3195743" y="3121662"/>
              <a:ext cx="59056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40"/>
            <p:cNvSpPr>
              <a:spLocks noChangeShapeType="1"/>
            </p:cNvSpPr>
            <p:nvPr/>
          </p:nvSpPr>
          <p:spPr bwMode="auto">
            <a:xfrm flipV="1">
              <a:off x="3219555" y="3570939"/>
              <a:ext cx="56358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Line 41"/>
            <p:cNvSpPr>
              <a:spLocks noChangeShapeType="1"/>
            </p:cNvSpPr>
            <p:nvPr/>
          </p:nvSpPr>
          <p:spPr bwMode="auto">
            <a:xfrm>
              <a:off x="3627557" y="3966240"/>
              <a:ext cx="158755"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0" name="Line 49"/>
            <p:cNvSpPr>
              <a:spLocks noChangeShapeType="1"/>
            </p:cNvSpPr>
            <p:nvPr/>
          </p:nvSpPr>
          <p:spPr bwMode="auto">
            <a:xfrm>
              <a:off x="1301794" y="3499500"/>
              <a:ext cx="441339"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481" name="Group 3"/>
            <p:cNvGrpSpPr>
              <a:grpSpLocks/>
            </p:cNvGrpSpPr>
            <p:nvPr/>
          </p:nvGrpSpPr>
          <p:grpSpPr bwMode="auto">
            <a:xfrm>
              <a:off x="1743133" y="2848603"/>
              <a:ext cx="927130" cy="1281155"/>
              <a:chOff x="1793625" y="4110295"/>
              <a:chExt cx="927187" cy="1280337"/>
            </a:xfrm>
          </p:grpSpPr>
          <p:sp>
            <p:nvSpPr>
              <p:cNvPr id="19586" name="Rectangle 47"/>
              <p:cNvSpPr>
                <a:spLocks noChangeArrowheads="1"/>
              </p:cNvSpPr>
              <p:nvPr/>
            </p:nvSpPr>
            <p:spPr bwMode="auto">
              <a:xfrm>
                <a:off x="1793626" y="4110295"/>
                <a:ext cx="927186" cy="1280337"/>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19587" name="Text Box 48"/>
              <p:cNvSpPr txBox="1">
                <a:spLocks noChangeArrowheads="1"/>
              </p:cNvSpPr>
              <p:nvPr/>
            </p:nvSpPr>
            <p:spPr bwMode="auto">
              <a:xfrm>
                <a:off x="1839033" y="4621150"/>
                <a:ext cx="632772" cy="27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923"/>
                  <a:t>Address</a:t>
                </a:r>
              </a:p>
            </p:txBody>
          </p:sp>
          <p:sp>
            <p:nvSpPr>
              <p:cNvPr id="19588" name="Text Box 50"/>
              <p:cNvSpPr txBox="1">
                <a:spLocks noChangeArrowheads="1"/>
              </p:cNvSpPr>
              <p:nvPr/>
            </p:nvSpPr>
            <p:spPr bwMode="auto">
              <a:xfrm>
                <a:off x="2061500" y="4889622"/>
                <a:ext cx="621194" cy="22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sz="923"/>
                  <a:t>Instruction</a:t>
                </a:r>
              </a:p>
            </p:txBody>
          </p:sp>
          <p:sp>
            <p:nvSpPr>
              <p:cNvPr id="19589" name="Text Box 51"/>
              <p:cNvSpPr txBox="1">
                <a:spLocks noChangeArrowheads="1"/>
              </p:cNvSpPr>
              <p:nvPr/>
            </p:nvSpPr>
            <p:spPr bwMode="auto">
              <a:xfrm>
                <a:off x="1793625" y="4110295"/>
                <a:ext cx="927187" cy="50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108" b="1" dirty="0"/>
                  <a:t>Instruction</a:t>
                </a:r>
              </a:p>
              <a:p>
                <a:pPr algn="ctr"/>
                <a:r>
                  <a:rPr lang="en-US" sz="1108" b="1" dirty="0"/>
                  <a:t>Memory</a:t>
                </a:r>
              </a:p>
            </p:txBody>
          </p:sp>
        </p:grpSp>
        <p:sp>
          <p:nvSpPr>
            <p:cNvPr id="19482" name="Line 52"/>
            <p:cNvSpPr>
              <a:spLocks noChangeShapeType="1"/>
            </p:cNvSpPr>
            <p:nvPr/>
          </p:nvSpPr>
          <p:spPr bwMode="auto">
            <a:xfrm>
              <a:off x="2670263" y="3743983"/>
              <a:ext cx="525480" cy="0"/>
            </a:xfrm>
            <a:prstGeom prst="line">
              <a:avLst/>
            </a:prstGeom>
            <a:noFill/>
            <a:ln w="50800">
              <a:solidFill>
                <a:schemeClr val="tx1"/>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483" name="Line 61"/>
            <p:cNvSpPr>
              <a:spLocks noChangeShapeType="1"/>
            </p:cNvSpPr>
            <p:nvPr/>
          </p:nvSpPr>
          <p:spPr bwMode="auto">
            <a:xfrm flipV="1">
              <a:off x="1460549" y="2668841"/>
              <a:ext cx="0" cy="824307"/>
            </a:xfrm>
            <a:prstGeom prst="line">
              <a:avLst/>
            </a:prstGeom>
            <a:noFill/>
            <a:ln w="50800">
              <a:solidFill>
                <a:schemeClr val="tx1"/>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84" name="Rectangle 67"/>
            <p:cNvSpPr>
              <a:spLocks noChangeArrowheads="1"/>
            </p:cNvSpPr>
            <p:nvPr/>
          </p:nvSpPr>
          <p:spPr bwMode="auto">
            <a:xfrm>
              <a:off x="3364023" y="2939093"/>
              <a:ext cx="168280"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Rs</a:t>
              </a:r>
            </a:p>
          </p:txBody>
        </p:sp>
        <p:sp>
          <p:nvSpPr>
            <p:cNvPr id="19485" name="Rectangle 70"/>
            <p:cNvSpPr>
              <a:spLocks noChangeArrowheads="1"/>
            </p:cNvSpPr>
            <p:nvPr/>
          </p:nvSpPr>
          <p:spPr bwMode="auto">
            <a:xfrm>
              <a:off x="3241781" y="3820185"/>
              <a:ext cx="168280"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Rd</a:t>
              </a:r>
            </a:p>
          </p:txBody>
        </p:sp>
        <p:grpSp>
          <p:nvGrpSpPr>
            <p:cNvPr id="19486" name="Group 12"/>
            <p:cNvGrpSpPr>
              <a:grpSpLocks/>
            </p:cNvGrpSpPr>
            <p:nvPr/>
          </p:nvGrpSpPr>
          <p:grpSpPr bwMode="auto">
            <a:xfrm>
              <a:off x="4114800" y="2279340"/>
              <a:ext cx="321012" cy="324814"/>
              <a:chOff x="1642213" y="2082165"/>
              <a:chExt cx="418691" cy="295097"/>
            </a:xfrm>
          </p:grpSpPr>
          <p:sp>
            <p:nvSpPr>
              <p:cNvPr id="19584" name="Oval 72"/>
              <p:cNvSpPr>
                <a:spLocks noChangeArrowheads="1"/>
              </p:cNvSpPr>
              <p:nvPr/>
            </p:nvSpPr>
            <p:spPr bwMode="auto">
              <a:xfrm>
                <a:off x="1642213" y="2082165"/>
                <a:ext cx="418691" cy="274472"/>
              </a:xfrm>
              <a:prstGeom prst="ellipse">
                <a:avLst/>
              </a:prstGeom>
              <a:solidFill>
                <a:srgbClr val="FFFF99"/>
              </a:solidFill>
              <a:ln w="19050">
                <a:solidFill>
                  <a:schemeClr val="tx1"/>
                </a:solidFill>
                <a:round/>
                <a:headEnd/>
                <a:tailEnd/>
              </a:ln>
            </p:spPr>
            <p:txBody>
              <a:bodyPr wrap="none" anchor="ctr"/>
              <a:lstStyle/>
              <a:p>
                <a:endParaRPr lang="en-US"/>
              </a:p>
            </p:txBody>
          </p:sp>
          <p:sp>
            <p:nvSpPr>
              <p:cNvPr id="19585" name="Rectangle 73"/>
              <p:cNvSpPr>
                <a:spLocks noChangeArrowheads="1"/>
              </p:cNvSpPr>
              <p:nvPr/>
            </p:nvSpPr>
            <p:spPr bwMode="auto">
              <a:xfrm>
                <a:off x="1642213" y="2101204"/>
                <a:ext cx="418691"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p>
                <a:pPr algn="ctr" eaLnBrk="0" hangingPunct="0">
                  <a:lnSpc>
                    <a:spcPct val="80000"/>
                  </a:lnSpc>
                </a:pPr>
                <a:r>
                  <a:rPr lang="en-US" sz="1108" dirty="0"/>
                  <a:t>Ext</a:t>
                </a:r>
              </a:p>
            </p:txBody>
          </p:sp>
        </p:grpSp>
        <p:sp>
          <p:nvSpPr>
            <p:cNvPr id="19487" name="Rectangle 78"/>
            <p:cNvSpPr>
              <a:spLocks noChangeArrowheads="1"/>
            </p:cNvSpPr>
            <p:nvPr/>
          </p:nvSpPr>
          <p:spPr bwMode="auto">
            <a:xfrm>
              <a:off x="3364023" y="3394721"/>
              <a:ext cx="168280"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Rt</a:t>
              </a:r>
            </a:p>
          </p:txBody>
        </p:sp>
        <p:sp>
          <p:nvSpPr>
            <p:cNvPr id="19488" name="Freeform 86"/>
            <p:cNvSpPr>
              <a:spLocks/>
            </p:cNvSpPr>
            <p:nvPr/>
          </p:nvSpPr>
          <p:spPr bwMode="auto">
            <a:xfrm>
              <a:off x="3330684" y="3570939"/>
              <a:ext cx="117479" cy="190506"/>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127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89" name="Freeform 98"/>
            <p:cNvSpPr>
              <a:spLocks/>
            </p:cNvSpPr>
            <p:nvPr/>
          </p:nvSpPr>
          <p:spPr bwMode="auto">
            <a:xfrm>
              <a:off x="3195743" y="3891625"/>
              <a:ext cx="252420" cy="87316"/>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90" name="Rectangle 77"/>
            <p:cNvSpPr>
              <a:spLocks noChangeArrowheads="1"/>
            </p:cNvSpPr>
            <p:nvPr/>
          </p:nvSpPr>
          <p:spPr bwMode="auto">
            <a:xfrm>
              <a:off x="627834" y="1546801"/>
              <a:ext cx="2023926" cy="2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dirty="0"/>
                <a:t>Jump Target = PC[31:28] ‖ Imm26</a:t>
              </a:r>
            </a:p>
          </p:txBody>
        </p:sp>
        <p:sp>
          <p:nvSpPr>
            <p:cNvPr id="19491" name="Rectangle 111"/>
            <p:cNvSpPr>
              <a:spLocks noChangeArrowheads="1"/>
            </p:cNvSpPr>
            <p:nvPr/>
          </p:nvSpPr>
          <p:spPr bwMode="auto">
            <a:xfrm>
              <a:off x="6969351" y="2435839"/>
              <a:ext cx="631845" cy="1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a:t>ALU result</a:t>
              </a:r>
            </a:p>
          </p:txBody>
        </p:sp>
        <p:cxnSp>
          <p:nvCxnSpPr>
            <p:cNvPr id="231" name="Straight Connector 230"/>
            <p:cNvCxnSpPr/>
            <p:nvPr/>
          </p:nvCxnSpPr>
          <p:spPr bwMode="auto">
            <a:xfrm flipH="1">
              <a:off x="1224915" y="3878508"/>
              <a:ext cx="0" cy="62547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19493" name="TextBox 129"/>
            <p:cNvSpPr txBox="1">
              <a:spLocks noChangeArrowheads="1"/>
            </p:cNvSpPr>
            <p:nvPr/>
          </p:nvSpPr>
          <p:spPr bwMode="auto">
            <a:xfrm>
              <a:off x="1325880" y="4322189"/>
              <a:ext cx="279409" cy="18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8" dirty="0" err="1"/>
                <a:t>clk</a:t>
              </a:r>
              <a:endParaRPr lang="en-US" sz="1108" dirty="0"/>
            </a:p>
          </p:txBody>
        </p:sp>
        <p:grpSp>
          <p:nvGrpSpPr>
            <p:cNvPr id="19494" name="Group 10"/>
            <p:cNvGrpSpPr>
              <a:grpSpLocks/>
            </p:cNvGrpSpPr>
            <p:nvPr/>
          </p:nvGrpSpPr>
          <p:grpSpPr bwMode="auto">
            <a:xfrm>
              <a:off x="1141452" y="3069272"/>
              <a:ext cx="169867" cy="835053"/>
              <a:chOff x="1192066" y="4329914"/>
              <a:chExt cx="169912" cy="836107"/>
            </a:xfrm>
          </p:grpSpPr>
          <p:sp>
            <p:nvSpPr>
              <p:cNvPr id="19581" name="Text Box 59"/>
              <p:cNvSpPr txBox="1">
                <a:spLocks noChangeArrowheads="1"/>
              </p:cNvSpPr>
              <p:nvPr/>
            </p:nvSpPr>
            <p:spPr bwMode="auto">
              <a:xfrm rot="-5400000">
                <a:off x="933536" y="4737579"/>
                <a:ext cx="686973"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8" dirty="0"/>
                  <a:t>PC</a:t>
                </a:r>
              </a:p>
            </p:txBody>
          </p:sp>
          <p:sp>
            <p:nvSpPr>
              <p:cNvPr id="19582" name="Text Box 60"/>
              <p:cNvSpPr txBox="1">
                <a:spLocks noChangeArrowheads="1"/>
              </p:cNvSpPr>
              <p:nvPr/>
            </p:nvSpPr>
            <p:spPr bwMode="auto">
              <a:xfrm rot="-5400000">
                <a:off x="1203248" y="4318732"/>
                <a:ext cx="147548"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738"/>
                  <a:t>00</a:t>
                </a:r>
              </a:p>
            </p:txBody>
          </p:sp>
          <p:sp>
            <p:nvSpPr>
              <p:cNvPr id="233" name="Isosceles Triangle 232"/>
              <p:cNvSpPr/>
              <p:nvPr/>
            </p:nvSpPr>
            <p:spPr bwMode="auto">
              <a:xfrm>
                <a:off x="1235854" y="5113150"/>
                <a:ext cx="87335" cy="4609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5" name="Group 9"/>
            <p:cNvGrpSpPr>
              <a:grpSpLocks/>
            </p:cNvGrpSpPr>
            <p:nvPr/>
          </p:nvGrpSpPr>
          <p:grpSpPr bwMode="auto">
            <a:xfrm>
              <a:off x="6834410" y="2853365"/>
              <a:ext cx="912841" cy="1277980"/>
              <a:chOff x="6720058" y="4195080"/>
              <a:chExt cx="912351" cy="1278750"/>
            </a:xfrm>
          </p:grpSpPr>
          <p:sp>
            <p:nvSpPr>
              <p:cNvPr id="19576" name="Text Box 8"/>
              <p:cNvSpPr txBox="1">
                <a:spLocks noChangeArrowheads="1"/>
              </p:cNvSpPr>
              <p:nvPr/>
            </p:nvSpPr>
            <p:spPr bwMode="auto">
              <a:xfrm>
                <a:off x="6720059" y="4195080"/>
                <a:ext cx="912350" cy="1278750"/>
              </a:xfrm>
              <a:prstGeom prst="rect">
                <a:avLst/>
              </a:prstGeom>
              <a:solidFill>
                <a:srgbClr val="CCCCFF"/>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8" b="1" dirty="0"/>
                  <a:t>Data</a:t>
                </a:r>
              </a:p>
              <a:p>
                <a:pPr algn="ctr" eaLnBrk="1" hangingPunct="1"/>
                <a:r>
                  <a:rPr lang="en-US" sz="1108" b="1" dirty="0"/>
                  <a:t>Memory</a:t>
                </a:r>
              </a:p>
            </p:txBody>
          </p:sp>
          <p:sp>
            <p:nvSpPr>
              <p:cNvPr id="19577" name="Rectangle 9"/>
              <p:cNvSpPr>
                <a:spLocks noChangeArrowheads="1"/>
              </p:cNvSpPr>
              <p:nvPr/>
            </p:nvSpPr>
            <p:spPr bwMode="auto">
              <a:xfrm>
                <a:off x="6720058" y="4652003"/>
                <a:ext cx="583377"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 Address</a:t>
                </a:r>
              </a:p>
            </p:txBody>
          </p:sp>
          <p:sp>
            <p:nvSpPr>
              <p:cNvPr id="19578" name="Rectangle 10"/>
              <p:cNvSpPr>
                <a:spLocks noChangeArrowheads="1"/>
              </p:cNvSpPr>
              <p:nvPr/>
            </p:nvSpPr>
            <p:spPr bwMode="auto">
              <a:xfrm>
                <a:off x="6762565" y="5123618"/>
                <a:ext cx="422142"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eaLnBrk="0" hangingPunct="0"/>
                <a:r>
                  <a:rPr lang="en-US" sz="923"/>
                  <a:t>Data_in</a:t>
                </a:r>
              </a:p>
            </p:txBody>
          </p:sp>
          <p:sp>
            <p:nvSpPr>
              <p:cNvPr id="19579" name="Rectangle 11"/>
              <p:cNvSpPr>
                <a:spLocks noChangeArrowheads="1"/>
              </p:cNvSpPr>
              <p:nvPr/>
            </p:nvSpPr>
            <p:spPr bwMode="auto">
              <a:xfrm>
                <a:off x="6954600" y="4859882"/>
                <a:ext cx="633213"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Data_out</a:t>
                </a:r>
              </a:p>
            </p:txBody>
          </p:sp>
          <p:sp>
            <p:nvSpPr>
              <p:cNvPr id="234" name="Isosceles Triangle 233"/>
              <p:cNvSpPr/>
              <p:nvPr/>
            </p:nvSpPr>
            <p:spPr bwMode="auto">
              <a:xfrm>
                <a:off x="6854066" y="5428929"/>
                <a:ext cx="87266" cy="4447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6" name="Group 11"/>
            <p:cNvGrpSpPr>
              <a:grpSpLocks/>
            </p:cNvGrpSpPr>
            <p:nvPr/>
          </p:nvGrpSpPr>
          <p:grpSpPr bwMode="auto">
            <a:xfrm>
              <a:off x="3786312" y="2848603"/>
              <a:ext cx="931892" cy="1279567"/>
              <a:chOff x="3639628" y="4110295"/>
              <a:chExt cx="932372" cy="1278750"/>
            </a:xfrm>
          </p:grpSpPr>
          <p:sp>
            <p:nvSpPr>
              <p:cNvPr id="19568" name="Text Box 32"/>
              <p:cNvSpPr txBox="1">
                <a:spLocks noChangeArrowheads="1"/>
              </p:cNvSpPr>
              <p:nvPr/>
            </p:nvSpPr>
            <p:spPr bwMode="auto">
              <a:xfrm>
                <a:off x="3639629" y="4110295"/>
                <a:ext cx="932371" cy="1278750"/>
              </a:xfrm>
              <a:prstGeom prst="rect">
                <a:avLst/>
              </a:prstGeom>
              <a:solidFill>
                <a:srgbClr val="99FF99"/>
              </a:solidFill>
              <a:ln w="19050">
                <a:solidFill>
                  <a:schemeClr val="tx1"/>
                </a:solidFill>
                <a:miter lim="800000"/>
                <a:headEnd/>
                <a:tailEnd/>
              </a:ln>
            </p:spPr>
            <p:txBody>
              <a:bodyPr lIns="8441" rIns="844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108" b="1" dirty="0"/>
              </a:p>
              <a:p>
                <a:pPr algn="ctr" eaLnBrk="1" hangingPunct="1"/>
                <a:endParaRPr lang="en-US" sz="1108" b="1" dirty="0"/>
              </a:p>
              <a:p>
                <a:pPr algn="ctr" eaLnBrk="1" hangingPunct="1"/>
                <a:r>
                  <a:rPr lang="en-US" sz="1108" b="1" dirty="0"/>
                  <a:t>Registers</a:t>
                </a:r>
              </a:p>
            </p:txBody>
          </p:sp>
          <p:sp>
            <p:nvSpPr>
              <p:cNvPr id="19569" name="Rectangle 33"/>
              <p:cNvSpPr>
                <a:spLocks noChangeArrowheads="1"/>
              </p:cNvSpPr>
              <p:nvPr/>
            </p:nvSpPr>
            <p:spPr bwMode="auto">
              <a:xfrm>
                <a:off x="3639628" y="4292747"/>
                <a:ext cx="421848"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 RA</a:t>
                </a:r>
              </a:p>
            </p:txBody>
          </p:sp>
          <p:sp>
            <p:nvSpPr>
              <p:cNvPr id="19570" name="Rectangle 34"/>
              <p:cNvSpPr>
                <a:spLocks noChangeArrowheads="1"/>
              </p:cNvSpPr>
              <p:nvPr/>
            </p:nvSpPr>
            <p:spPr bwMode="auto">
              <a:xfrm>
                <a:off x="3682106" y="4702075"/>
                <a:ext cx="379370" cy="2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RB</a:t>
                </a:r>
              </a:p>
            </p:txBody>
          </p:sp>
          <p:sp>
            <p:nvSpPr>
              <p:cNvPr id="19571" name="Rectangle 35"/>
              <p:cNvSpPr>
                <a:spLocks noChangeArrowheads="1"/>
              </p:cNvSpPr>
              <p:nvPr/>
            </p:nvSpPr>
            <p:spPr bwMode="auto">
              <a:xfrm>
                <a:off x="4144924" y="4239108"/>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a:t>BusA</a:t>
                </a:r>
              </a:p>
            </p:txBody>
          </p:sp>
          <p:sp>
            <p:nvSpPr>
              <p:cNvPr id="19572" name="Rectangle 38"/>
              <p:cNvSpPr>
                <a:spLocks noChangeArrowheads="1"/>
              </p:cNvSpPr>
              <p:nvPr/>
            </p:nvSpPr>
            <p:spPr bwMode="auto">
              <a:xfrm>
                <a:off x="4144924" y="4955909"/>
                <a:ext cx="379370" cy="1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dirty="0" err="1"/>
                  <a:t>BusB</a:t>
                </a:r>
                <a:endParaRPr lang="en-US" sz="923" dirty="0"/>
              </a:p>
            </p:txBody>
          </p:sp>
          <p:sp>
            <p:nvSpPr>
              <p:cNvPr id="19573" name="Rectangle 42"/>
              <p:cNvSpPr>
                <a:spLocks noChangeArrowheads="1"/>
              </p:cNvSpPr>
              <p:nvPr/>
            </p:nvSpPr>
            <p:spPr bwMode="auto">
              <a:xfrm>
                <a:off x="3682106" y="5133627"/>
                <a:ext cx="261244" cy="18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923"/>
                  <a:t>RW</a:t>
                </a:r>
              </a:p>
            </p:txBody>
          </p:sp>
          <p:sp>
            <p:nvSpPr>
              <p:cNvPr id="19574" name="Rectangle 45"/>
              <p:cNvSpPr>
                <a:spLocks noChangeArrowheads="1"/>
              </p:cNvSpPr>
              <p:nvPr/>
            </p:nvSpPr>
            <p:spPr bwMode="auto">
              <a:xfrm>
                <a:off x="4153665" y="5200996"/>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923" dirty="0" err="1"/>
                  <a:t>BusW</a:t>
                </a:r>
                <a:endParaRPr lang="en-US" sz="923" dirty="0"/>
              </a:p>
            </p:txBody>
          </p:sp>
          <p:sp>
            <p:nvSpPr>
              <p:cNvPr id="235" name="Isosceles Triangle 234"/>
              <p:cNvSpPr/>
              <p:nvPr/>
            </p:nvSpPr>
            <p:spPr bwMode="auto">
              <a:xfrm>
                <a:off x="3764345" y="5339440"/>
                <a:ext cx="87358" cy="4600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cxnSp>
          <p:nvCxnSpPr>
            <p:cNvPr id="236" name="Straight Connector 235"/>
            <p:cNvCxnSpPr/>
            <p:nvPr/>
          </p:nvCxnSpPr>
          <p:spPr bwMode="auto">
            <a:xfrm>
              <a:off x="3955415" y="4130921"/>
              <a:ext cx="0" cy="37623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19498" name="Rectangle 64"/>
            <p:cNvSpPr>
              <a:spLocks noChangeArrowheads="1"/>
            </p:cNvSpPr>
            <p:nvPr/>
          </p:nvSpPr>
          <p:spPr bwMode="auto">
            <a:xfrm>
              <a:off x="1314494" y="2395783"/>
              <a:ext cx="301635" cy="273059"/>
            </a:xfrm>
            <a:prstGeom prst="rect">
              <a:avLst/>
            </a:prstGeom>
            <a:solidFill>
              <a:srgbClr val="FFFF99"/>
            </a:solidFill>
            <a:ln w="19050">
              <a:solidFill>
                <a:schemeClr val="tx1"/>
              </a:solidFill>
              <a:miter lim="800000"/>
              <a:headEnd/>
              <a:tailEnd/>
            </a:ln>
          </p:spPr>
          <p:txBody>
            <a:bodyPr lIns="0" tIns="0" rIns="0" bIns="0" anchor="ctr"/>
            <a:lstStyle/>
            <a:p>
              <a:pPr eaLnBrk="0" hangingPunct="0"/>
              <a:r>
                <a:rPr lang="en-US" sz="1477"/>
                <a:t> </a:t>
              </a:r>
              <a:r>
                <a:rPr lang="en-US" sz="1292"/>
                <a:t>+1</a:t>
              </a:r>
            </a:p>
          </p:txBody>
        </p:sp>
        <p:grpSp>
          <p:nvGrpSpPr>
            <p:cNvPr id="19511" name="Group 79"/>
            <p:cNvGrpSpPr>
              <a:grpSpLocks/>
            </p:cNvGrpSpPr>
            <p:nvPr/>
          </p:nvGrpSpPr>
          <p:grpSpPr bwMode="auto">
            <a:xfrm>
              <a:off x="5399264" y="3518550"/>
              <a:ext cx="169867" cy="412764"/>
              <a:chOff x="2514" y="1642"/>
              <a:chExt cx="116" cy="261"/>
            </a:xfrm>
          </p:grpSpPr>
          <p:sp>
            <p:nvSpPr>
              <p:cNvPr id="1955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5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19553" name="Rectangle 83"/>
              <p:cNvSpPr>
                <a:spLocks noChangeArrowheads="1"/>
              </p:cNvSpPr>
              <p:nvPr/>
            </p:nvSpPr>
            <p:spPr bwMode="auto">
              <a:xfrm flipH="1">
                <a:off x="2514" y="178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sp>
          <p:nvSpPr>
            <p:cNvPr id="19513" name="Line 49"/>
            <p:cNvSpPr>
              <a:spLocks noChangeShapeType="1"/>
            </p:cNvSpPr>
            <p:nvPr/>
          </p:nvSpPr>
          <p:spPr bwMode="auto">
            <a:xfrm flipV="1">
              <a:off x="3198918" y="2432222"/>
              <a:ext cx="91588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 name="Freeform 16"/>
            <p:cNvSpPr/>
            <p:nvPr/>
          </p:nvSpPr>
          <p:spPr bwMode="auto">
            <a:xfrm>
              <a:off x="2447189" y="1771267"/>
              <a:ext cx="747814" cy="2439024"/>
            </a:xfrm>
            <a:custGeom>
              <a:avLst/>
              <a:gdLst>
                <a:gd name="connsiteX0" fmla="*/ 1908083 w 1908083"/>
                <a:gd name="connsiteY0" fmla="*/ 116282 h 116282"/>
                <a:gd name="connsiteX1" fmla="*/ 1908083 w 1908083"/>
                <a:gd name="connsiteY1" fmla="*/ 0 h 116282"/>
                <a:gd name="connsiteX2" fmla="*/ 0 w 1908083"/>
                <a:gd name="connsiteY2" fmla="*/ 0 h 116282"/>
              </a:gdLst>
              <a:ahLst/>
              <a:cxnLst>
                <a:cxn ang="0">
                  <a:pos x="connsiteX0" y="connsiteY0"/>
                </a:cxn>
                <a:cxn ang="0">
                  <a:pos x="connsiteX1" y="connsiteY1"/>
                </a:cxn>
                <a:cxn ang="0">
                  <a:pos x="connsiteX2" y="connsiteY2"/>
                </a:cxn>
              </a:cxnLst>
              <a:rect l="l" t="t" r="r" b="b"/>
              <a:pathLst>
                <a:path w="1908083" h="116282">
                  <a:moveTo>
                    <a:pt x="1908083" y="116282"/>
                  </a:moveTo>
                  <a:lnTo>
                    <a:pt x="1908083" y="0"/>
                  </a:lnTo>
                  <a:lnTo>
                    <a:pt x="0" y="0"/>
                  </a:lnTo>
                </a:path>
              </a:pathLst>
            </a:custGeom>
            <a:noFill/>
            <a:ln w="50800">
              <a:solidFill>
                <a:schemeClr val="tx1"/>
              </a:solidFill>
              <a:tailEnd type="non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6" name="Rectangle 77"/>
            <p:cNvSpPr>
              <a:spLocks noChangeArrowheads="1"/>
            </p:cNvSpPr>
            <p:nvPr/>
          </p:nvSpPr>
          <p:spPr bwMode="auto">
            <a:xfrm>
              <a:off x="3369042" y="2258623"/>
              <a:ext cx="425718" cy="15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a:t>Imm16</a:t>
              </a:r>
            </a:p>
          </p:txBody>
        </p:sp>
        <p:sp>
          <p:nvSpPr>
            <p:cNvPr id="19517" name="Line 49"/>
            <p:cNvSpPr>
              <a:spLocks noChangeShapeType="1"/>
            </p:cNvSpPr>
            <p:nvPr/>
          </p:nvSpPr>
          <p:spPr bwMode="auto">
            <a:xfrm>
              <a:off x="4438183" y="2441503"/>
              <a:ext cx="1296051"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8" name="Line 49"/>
            <p:cNvSpPr>
              <a:spLocks noChangeShapeType="1"/>
            </p:cNvSpPr>
            <p:nvPr/>
          </p:nvSpPr>
          <p:spPr bwMode="auto">
            <a:xfrm>
              <a:off x="4718204" y="3053397"/>
              <a:ext cx="1003332"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9" name="Line 30"/>
            <p:cNvSpPr>
              <a:spLocks noChangeShapeType="1"/>
            </p:cNvSpPr>
            <p:nvPr/>
          </p:nvSpPr>
          <p:spPr bwMode="auto">
            <a:xfrm>
              <a:off x="4718204" y="3815008"/>
              <a:ext cx="682647"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0" name="Line 30"/>
            <p:cNvSpPr>
              <a:spLocks noChangeShapeType="1"/>
            </p:cNvSpPr>
            <p:nvPr/>
          </p:nvSpPr>
          <p:spPr bwMode="auto">
            <a:xfrm>
              <a:off x="6156525" y="3401321"/>
              <a:ext cx="671536"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6" name="Rectangle 77"/>
            <p:cNvSpPr>
              <a:spLocks noChangeArrowheads="1"/>
            </p:cNvSpPr>
            <p:nvPr/>
          </p:nvSpPr>
          <p:spPr bwMode="auto">
            <a:xfrm>
              <a:off x="960120" y="1849048"/>
              <a:ext cx="1001731" cy="18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a:t>Next PC Address</a:t>
              </a:r>
            </a:p>
          </p:txBody>
        </p:sp>
        <p:sp>
          <p:nvSpPr>
            <p:cNvPr id="19545" name="AutoShape 118"/>
            <p:cNvSpPr>
              <a:spLocks noChangeArrowheads="1"/>
            </p:cNvSpPr>
            <p:nvPr/>
          </p:nvSpPr>
          <p:spPr bwMode="auto">
            <a:xfrm rot="16200000">
              <a:off x="3330500" y="3790145"/>
              <a:ext cx="424246" cy="16840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6" name="Rectangle 119"/>
            <p:cNvSpPr>
              <a:spLocks noChangeArrowheads="1"/>
            </p:cNvSpPr>
            <p:nvPr/>
          </p:nvSpPr>
          <p:spPr bwMode="auto">
            <a:xfrm flipH="1">
              <a:off x="3459151" y="3661430"/>
              <a:ext cx="168405" cy="4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47" name="Rectangle 120"/>
            <p:cNvSpPr>
              <a:spLocks noChangeArrowheads="1"/>
            </p:cNvSpPr>
            <p:nvPr/>
          </p:nvSpPr>
          <p:spPr bwMode="auto">
            <a:xfrm flipH="1">
              <a:off x="3459152" y="3690006"/>
              <a:ext cx="168404"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a:t>0</a:t>
              </a:r>
            </a:p>
          </p:txBody>
        </p:sp>
        <p:sp>
          <p:nvSpPr>
            <p:cNvPr id="19549" name="Rectangle 120"/>
            <p:cNvSpPr>
              <a:spLocks noChangeArrowheads="1"/>
            </p:cNvSpPr>
            <p:nvPr/>
          </p:nvSpPr>
          <p:spPr bwMode="auto">
            <a:xfrm flipH="1">
              <a:off x="3459152" y="3907500"/>
              <a:ext cx="168404"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grpSp>
          <p:nvGrpSpPr>
            <p:cNvPr id="19528" name="Group 117"/>
            <p:cNvGrpSpPr>
              <a:grpSpLocks/>
            </p:cNvGrpSpPr>
            <p:nvPr/>
          </p:nvGrpSpPr>
          <p:grpSpPr bwMode="auto">
            <a:xfrm>
              <a:off x="8342298" y="3148650"/>
              <a:ext cx="169868" cy="639784"/>
              <a:chOff x="2514" y="1642"/>
              <a:chExt cx="116" cy="403"/>
            </a:xfrm>
          </p:grpSpPr>
          <p:sp>
            <p:nvSpPr>
              <p:cNvPr id="19540" name="AutoShape 118"/>
              <p:cNvSpPr>
                <a:spLocks noChangeArrowheads="1"/>
              </p:cNvSpPr>
              <p:nvPr/>
            </p:nvSpPr>
            <p:spPr bwMode="auto">
              <a:xfrm rot="16200000">
                <a:off x="2435" y="1850"/>
                <a:ext cx="274"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1"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923" b="1">
                  <a:latin typeface="Courier New" pitchFamily="49" charset="0"/>
                  <a:cs typeface="Courier New" pitchFamily="49" charset="0"/>
                </a:endParaRPr>
              </a:p>
            </p:txBody>
          </p:sp>
          <p:sp>
            <p:nvSpPr>
              <p:cNvPr id="19543"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19544" name="Rectangle 120"/>
              <p:cNvSpPr>
                <a:spLocks noChangeArrowheads="1"/>
              </p:cNvSpPr>
              <p:nvPr/>
            </p:nvSpPr>
            <p:spPr bwMode="auto">
              <a:xfrm flipH="1">
                <a:off x="2515" y="1797"/>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grpSp>
        <p:sp>
          <p:nvSpPr>
            <p:cNvPr id="19529" name="Line 30"/>
            <p:cNvSpPr>
              <a:spLocks noChangeShapeType="1"/>
            </p:cNvSpPr>
            <p:nvPr/>
          </p:nvSpPr>
          <p:spPr bwMode="auto">
            <a:xfrm>
              <a:off x="7747251" y="3665988"/>
              <a:ext cx="595779"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3" name="Freeform 12"/>
            <p:cNvSpPr/>
            <p:nvPr/>
          </p:nvSpPr>
          <p:spPr bwMode="auto">
            <a:xfrm>
              <a:off x="6587490" y="2654546"/>
              <a:ext cx="1757363" cy="806450"/>
            </a:xfrm>
            <a:custGeom>
              <a:avLst/>
              <a:gdLst>
                <a:gd name="connsiteX0" fmla="*/ 0 w 1757238"/>
                <a:gd name="connsiteY0" fmla="*/ 747423 h 807058"/>
                <a:gd name="connsiteX1" fmla="*/ 0 w 1757238"/>
                <a:gd name="connsiteY1" fmla="*/ 0 h 807058"/>
                <a:gd name="connsiteX2" fmla="*/ 1355697 w 1757238"/>
                <a:gd name="connsiteY2" fmla="*/ 0 h 807058"/>
                <a:gd name="connsiteX3" fmla="*/ 1355697 w 1757238"/>
                <a:gd name="connsiteY3" fmla="*/ 807058 h 807058"/>
                <a:gd name="connsiteX4" fmla="*/ 1757238 w 1757238"/>
                <a:gd name="connsiteY4" fmla="*/ 807058 h 807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238" h="807058">
                  <a:moveTo>
                    <a:pt x="0" y="747423"/>
                  </a:moveTo>
                  <a:lnTo>
                    <a:pt x="0" y="0"/>
                  </a:lnTo>
                  <a:lnTo>
                    <a:pt x="1355697" y="0"/>
                  </a:lnTo>
                  <a:lnTo>
                    <a:pt x="1355697" y="807058"/>
                  </a:lnTo>
                  <a:lnTo>
                    <a:pt x="1757238" y="807058"/>
                  </a:lnTo>
                </a:path>
              </a:pathLst>
            </a:custGeom>
            <a:noFill/>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3" name="Straight Arrow Connector 2"/>
            <p:cNvCxnSpPr>
              <a:stCxn id="4" idx="1"/>
            </p:cNvCxnSpPr>
            <p:nvPr/>
          </p:nvCxnSpPr>
          <p:spPr>
            <a:xfrm>
              <a:off x="1448240" y="2076591"/>
              <a:ext cx="4285995" cy="0"/>
            </a:xfrm>
            <a:prstGeom prst="straightConnector1">
              <a:avLst/>
            </a:prstGeom>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19510" name="Group 7"/>
            <p:cNvGrpSpPr>
              <a:grpSpLocks/>
            </p:cNvGrpSpPr>
            <p:nvPr/>
          </p:nvGrpSpPr>
          <p:grpSpPr bwMode="auto">
            <a:xfrm>
              <a:off x="5733414" y="1938232"/>
              <a:ext cx="301625" cy="611188"/>
              <a:chOff x="6243635" y="1976343"/>
              <a:chExt cx="356104" cy="552202"/>
            </a:xfrm>
          </p:grpSpPr>
          <p:sp>
            <p:nvSpPr>
              <p:cNvPr id="176" name="Freeform 23"/>
              <p:cNvSpPr>
                <a:spLocks/>
              </p:cNvSpPr>
              <p:nvPr/>
            </p:nvSpPr>
            <p:spPr bwMode="auto">
              <a:xfrm rot="16200000">
                <a:off x="6145586" y="2074392"/>
                <a:ext cx="552202" cy="356104"/>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vert="vert270" anchor="ctr"/>
              <a:lstStyle/>
              <a:p>
                <a:pPr algn="ctr">
                  <a:defRPr/>
                </a:pPr>
                <a:endParaRPr lang="en-US" dirty="0">
                  <a:latin typeface="Arial" pitchFamily="34" charset="0"/>
                  <a:cs typeface="Arial" pitchFamily="34" charset="0"/>
                </a:endParaRPr>
              </a:p>
            </p:txBody>
          </p:sp>
          <p:sp>
            <p:nvSpPr>
              <p:cNvPr id="7" name="TextBox 6"/>
              <p:cNvSpPr txBox="1"/>
              <p:nvPr/>
            </p:nvSpPr>
            <p:spPr bwMode="auto">
              <a:xfrm>
                <a:off x="6329856" y="2078178"/>
                <a:ext cx="258644" cy="3141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lnSpc>
                    <a:spcPct val="150000"/>
                  </a:lnSpc>
                  <a:defRPr/>
                </a:pPr>
                <a:r>
                  <a:rPr lang="en-US" sz="1477" b="1" dirty="0">
                    <a:latin typeface="+mn-lt"/>
                    <a:cs typeface="Arial" pitchFamily="34" charset="0"/>
                  </a:rPr>
                  <a:t>+</a:t>
                </a:r>
              </a:p>
            </p:txBody>
          </p:sp>
        </p:grpSp>
        <p:grpSp>
          <p:nvGrpSpPr>
            <p:cNvPr id="136" name="Group 135"/>
            <p:cNvGrpSpPr/>
            <p:nvPr/>
          </p:nvGrpSpPr>
          <p:grpSpPr>
            <a:xfrm>
              <a:off x="803694" y="3129208"/>
              <a:ext cx="156426" cy="754884"/>
              <a:chOff x="972589" y="1312076"/>
              <a:chExt cx="156426" cy="754884"/>
            </a:xfrm>
          </p:grpSpPr>
          <p:sp>
            <p:nvSpPr>
              <p:cNvPr id="137" name="AutoShape 120"/>
              <p:cNvSpPr>
                <a:spLocks noChangeArrowheads="1"/>
              </p:cNvSpPr>
              <p:nvPr/>
            </p:nvSpPr>
            <p:spPr bwMode="auto">
              <a:xfrm rot="16200000">
                <a:off x="673360" y="1611305"/>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38" name="Rectangle 123"/>
              <p:cNvSpPr>
                <a:spLocks noChangeArrowheads="1"/>
              </p:cNvSpPr>
              <p:nvPr/>
            </p:nvSpPr>
            <p:spPr bwMode="auto">
              <a:xfrm flipH="1">
                <a:off x="980423" y="1350411"/>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0</a:t>
                </a:r>
              </a:p>
            </p:txBody>
          </p:sp>
          <p:sp>
            <p:nvSpPr>
              <p:cNvPr id="139" name="Rectangle 123"/>
              <p:cNvSpPr>
                <a:spLocks noChangeArrowheads="1"/>
              </p:cNvSpPr>
              <p:nvPr/>
            </p:nvSpPr>
            <p:spPr bwMode="auto">
              <a:xfrm flipH="1">
                <a:off x="980423" y="1647666"/>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1</a:t>
                </a:r>
              </a:p>
            </p:txBody>
          </p:sp>
          <p:sp>
            <p:nvSpPr>
              <p:cNvPr id="140" name="Rectangle 123"/>
              <p:cNvSpPr>
                <a:spLocks noChangeArrowheads="1"/>
              </p:cNvSpPr>
              <p:nvPr/>
            </p:nvSpPr>
            <p:spPr bwMode="auto">
              <a:xfrm flipH="1">
                <a:off x="980423" y="1904331"/>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831" dirty="0"/>
                  <a:t>2</a:t>
                </a:r>
              </a:p>
            </p:txBody>
          </p:sp>
        </p:grpSp>
        <p:sp>
          <p:nvSpPr>
            <p:cNvPr id="141" name="Line 49"/>
            <p:cNvSpPr>
              <a:spLocks noChangeShapeType="1"/>
            </p:cNvSpPr>
            <p:nvPr/>
          </p:nvSpPr>
          <p:spPr bwMode="auto">
            <a:xfrm>
              <a:off x="951511" y="3514070"/>
              <a:ext cx="191489"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 name="Freeform 3"/>
            <p:cNvSpPr/>
            <p:nvPr/>
          </p:nvSpPr>
          <p:spPr>
            <a:xfrm>
              <a:off x="639551" y="2076591"/>
              <a:ext cx="808689" cy="1152250"/>
            </a:xfrm>
            <a:custGeom>
              <a:avLst/>
              <a:gdLst>
                <a:gd name="connsiteX0" fmla="*/ 808689 w 808689"/>
                <a:gd name="connsiteY0" fmla="*/ 311847 h 1152250"/>
                <a:gd name="connsiteX1" fmla="*/ 808689 w 808689"/>
                <a:gd name="connsiteY1" fmla="*/ 0 h 1152250"/>
                <a:gd name="connsiteX2" fmla="*/ 0 w 808689"/>
                <a:gd name="connsiteY2" fmla="*/ 0 h 1152250"/>
                <a:gd name="connsiteX3" fmla="*/ 0 w 808689"/>
                <a:gd name="connsiteY3" fmla="*/ 1152250 h 1152250"/>
                <a:gd name="connsiteX4" fmla="*/ 158567 w 808689"/>
                <a:gd name="connsiteY4" fmla="*/ 1152250 h 115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689" h="1152250">
                  <a:moveTo>
                    <a:pt x="808689" y="311847"/>
                  </a:moveTo>
                  <a:lnTo>
                    <a:pt x="808689" y="0"/>
                  </a:lnTo>
                  <a:lnTo>
                    <a:pt x="0" y="0"/>
                  </a:lnTo>
                  <a:lnTo>
                    <a:pt x="0" y="1152250"/>
                  </a:lnTo>
                  <a:lnTo>
                    <a:pt x="158567" y="1152250"/>
                  </a:lnTo>
                </a:path>
              </a:pathLst>
            </a:custGeom>
            <a:noFill/>
            <a:ln w="50800">
              <a:headEnd type="none"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Freeform 5"/>
            <p:cNvSpPr/>
            <p:nvPr/>
          </p:nvSpPr>
          <p:spPr>
            <a:xfrm>
              <a:off x="457200" y="1771267"/>
              <a:ext cx="2470994" cy="1742803"/>
            </a:xfrm>
            <a:custGeom>
              <a:avLst/>
              <a:gdLst>
                <a:gd name="connsiteX0" fmla="*/ 2468351 w 2468351"/>
                <a:gd name="connsiteY0" fmla="*/ 0 h 1765374"/>
                <a:gd name="connsiteX1" fmla="*/ 0 w 2468351"/>
                <a:gd name="connsiteY1" fmla="*/ 0 h 1765374"/>
                <a:gd name="connsiteX2" fmla="*/ 0 w 2468351"/>
                <a:gd name="connsiteY2" fmla="*/ 1765374 h 1765374"/>
                <a:gd name="connsiteX3" fmla="*/ 343560 w 2468351"/>
                <a:gd name="connsiteY3" fmla="*/ 1765374 h 1765374"/>
              </a:gdLst>
              <a:ahLst/>
              <a:cxnLst>
                <a:cxn ang="0">
                  <a:pos x="connsiteX0" y="connsiteY0"/>
                </a:cxn>
                <a:cxn ang="0">
                  <a:pos x="connsiteX1" y="connsiteY1"/>
                </a:cxn>
                <a:cxn ang="0">
                  <a:pos x="connsiteX2" y="connsiteY2"/>
                </a:cxn>
                <a:cxn ang="0">
                  <a:pos x="connsiteX3" y="connsiteY3"/>
                </a:cxn>
              </a:cxnLst>
              <a:rect l="l" t="t" r="r" b="b"/>
              <a:pathLst>
                <a:path w="2468351" h="1765374">
                  <a:moveTo>
                    <a:pt x="2468351" y="0"/>
                  </a:moveTo>
                  <a:lnTo>
                    <a:pt x="0" y="0"/>
                  </a:lnTo>
                  <a:lnTo>
                    <a:pt x="0" y="1765374"/>
                  </a:lnTo>
                  <a:lnTo>
                    <a:pt x="343560" y="1765374"/>
                  </a:lnTo>
                </a:path>
              </a:pathLst>
            </a:custGeom>
            <a:noFill/>
            <a:ln w="50800">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 name="Group 4"/>
          <p:cNvGrpSpPr/>
          <p:nvPr/>
        </p:nvGrpSpPr>
        <p:grpSpPr>
          <a:xfrm>
            <a:off x="3337562" y="1801773"/>
            <a:ext cx="5405440" cy="3885619"/>
            <a:chOff x="3337560" y="1666167"/>
            <a:chExt cx="5405440" cy="4209421"/>
          </a:xfrm>
        </p:grpSpPr>
        <p:grpSp>
          <p:nvGrpSpPr>
            <p:cNvPr id="154" name="Group 153"/>
            <p:cNvGrpSpPr>
              <a:grpSpLocks/>
            </p:cNvGrpSpPr>
            <p:nvPr/>
          </p:nvGrpSpPr>
          <p:grpSpPr bwMode="auto">
            <a:xfrm>
              <a:off x="4023360" y="1666167"/>
              <a:ext cx="535305" cy="607764"/>
              <a:chOff x="5880466" y="1074066"/>
              <a:chExt cx="535305" cy="608044"/>
            </a:xfrm>
          </p:grpSpPr>
          <p:sp>
            <p:nvSpPr>
              <p:cNvPr id="155" name="Line 75"/>
              <p:cNvSpPr>
                <a:spLocks noChangeShapeType="1"/>
              </p:cNvSpPr>
              <p:nvPr/>
            </p:nvSpPr>
            <p:spPr bwMode="auto">
              <a:xfrm>
                <a:off x="6148454" y="1307767"/>
                <a:ext cx="0" cy="37434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6" name="Rectangle 76"/>
              <p:cNvSpPr>
                <a:spLocks noChangeArrowheads="1"/>
              </p:cNvSpPr>
              <p:nvPr/>
            </p:nvSpPr>
            <p:spPr bwMode="auto">
              <a:xfrm>
                <a:off x="5880466" y="1074066"/>
                <a:ext cx="535305"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ExtOp</a:t>
                </a:r>
                <a:endParaRPr lang="en-US" altLang="en-US" sz="923" dirty="0">
                  <a:solidFill>
                    <a:srgbClr val="FF0000"/>
                  </a:solidFill>
                </a:endParaRPr>
              </a:p>
            </p:txBody>
          </p:sp>
        </p:grpSp>
        <p:grpSp>
          <p:nvGrpSpPr>
            <p:cNvPr id="151" name="Group 191"/>
            <p:cNvGrpSpPr>
              <a:grpSpLocks/>
            </p:cNvGrpSpPr>
            <p:nvPr/>
          </p:nvGrpSpPr>
          <p:grpSpPr bwMode="auto">
            <a:xfrm>
              <a:off x="3337560" y="3794374"/>
              <a:ext cx="5405440" cy="2081214"/>
              <a:chOff x="2092" y="2246"/>
              <a:chExt cx="3405" cy="1311"/>
            </a:xfrm>
          </p:grpSpPr>
          <p:grpSp>
            <p:nvGrpSpPr>
              <p:cNvPr id="152" name="Group 181"/>
              <p:cNvGrpSpPr>
                <a:grpSpLocks/>
              </p:cNvGrpSpPr>
              <p:nvPr/>
            </p:nvGrpSpPr>
            <p:grpSpPr bwMode="auto">
              <a:xfrm>
                <a:off x="2092" y="2246"/>
                <a:ext cx="3405" cy="1311"/>
                <a:chOff x="2092" y="2246"/>
                <a:chExt cx="3405" cy="1311"/>
              </a:xfrm>
            </p:grpSpPr>
            <p:sp>
              <p:nvSpPr>
                <p:cNvPr id="159" name="Line 171"/>
                <p:cNvSpPr>
                  <a:spLocks noChangeShapeType="1"/>
                </p:cNvSpPr>
                <p:nvPr/>
              </p:nvSpPr>
              <p:spPr bwMode="auto">
                <a:xfrm flipV="1">
                  <a:off x="2650" y="2456"/>
                  <a:ext cx="0" cy="88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8" name="Line 172"/>
                <p:cNvSpPr>
                  <a:spLocks noChangeShapeType="1"/>
                </p:cNvSpPr>
                <p:nvPr/>
              </p:nvSpPr>
              <p:spPr bwMode="auto">
                <a:xfrm flipV="1">
                  <a:off x="2222" y="2436"/>
                  <a:ext cx="0" cy="96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1" name="Rectangle 79"/>
                <p:cNvSpPr>
                  <a:spLocks noChangeArrowheads="1"/>
                </p:cNvSpPr>
                <p:nvPr/>
              </p:nvSpPr>
              <p:spPr bwMode="auto">
                <a:xfrm>
                  <a:off x="2092" y="2884"/>
                  <a:ext cx="266" cy="1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a:solidFill>
                        <a:srgbClr val="FF0000"/>
                      </a:solidFill>
                    </a:rPr>
                    <a:t>RegDst</a:t>
                  </a:r>
                </a:p>
              </p:txBody>
            </p:sp>
            <p:sp>
              <p:nvSpPr>
                <p:cNvPr id="163" name="Rectangle 37"/>
                <p:cNvSpPr>
                  <a:spLocks noChangeArrowheads="1"/>
                </p:cNvSpPr>
                <p:nvPr/>
              </p:nvSpPr>
              <p:spPr bwMode="auto">
                <a:xfrm>
                  <a:off x="2477" y="2884"/>
                  <a:ext cx="368" cy="1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RegWr</a:t>
                  </a:r>
                  <a:endParaRPr lang="en-US" altLang="en-US" sz="923" dirty="0">
                    <a:solidFill>
                      <a:srgbClr val="FF0000"/>
                    </a:solidFill>
                  </a:endParaRPr>
                </a:p>
              </p:txBody>
            </p:sp>
            <p:grpSp>
              <p:nvGrpSpPr>
                <p:cNvPr id="164" name="Group 180"/>
                <p:cNvGrpSpPr>
                  <a:grpSpLocks/>
                </p:cNvGrpSpPr>
                <p:nvPr/>
              </p:nvGrpSpPr>
              <p:grpSpPr bwMode="auto">
                <a:xfrm>
                  <a:off x="2765" y="2246"/>
                  <a:ext cx="2732" cy="1311"/>
                  <a:chOff x="2765" y="2246"/>
                  <a:chExt cx="2732" cy="1311"/>
                </a:xfrm>
              </p:grpSpPr>
              <p:sp>
                <p:nvSpPr>
                  <p:cNvPr id="170" name="Freeform 140"/>
                  <p:cNvSpPr>
                    <a:spLocks/>
                  </p:cNvSpPr>
                  <p:nvPr/>
                </p:nvSpPr>
                <p:spPr bwMode="auto">
                  <a:xfrm>
                    <a:off x="5245" y="2246"/>
                    <a:ext cx="57" cy="1311"/>
                  </a:xfrm>
                  <a:custGeom>
                    <a:avLst/>
                    <a:gdLst>
                      <a:gd name="T0" fmla="*/ 0 w 1843"/>
                      <a:gd name="T1" fmla="*/ 0 h 835"/>
                      <a:gd name="T2" fmla="*/ 0 w 1843"/>
                      <a:gd name="T3" fmla="*/ 5112004 h 835"/>
                      <a:gd name="T4" fmla="*/ 0 w 1843"/>
                      <a:gd name="T5" fmla="*/ 5112004 h 835"/>
                      <a:gd name="T6" fmla="*/ 0 60000 65536"/>
                      <a:gd name="T7" fmla="*/ 0 60000 65536"/>
                      <a:gd name="T8" fmla="*/ 0 60000 65536"/>
                      <a:gd name="T9" fmla="*/ 0 w 1843"/>
                      <a:gd name="T10" fmla="*/ 0 h 835"/>
                      <a:gd name="T11" fmla="*/ 1843 w 1843"/>
                      <a:gd name="T12" fmla="*/ 835 h 835"/>
                    </a:gdLst>
                    <a:ahLst/>
                    <a:cxnLst>
                      <a:cxn ang="T6">
                        <a:pos x="T0" y="T1"/>
                      </a:cxn>
                      <a:cxn ang="T7">
                        <a:pos x="T2" y="T3"/>
                      </a:cxn>
                      <a:cxn ang="T8">
                        <a:pos x="T4" y="T5"/>
                      </a:cxn>
                    </a:cxnLst>
                    <a:rect l="T9" t="T10" r="T11" b="T12"/>
                    <a:pathLst>
                      <a:path w="1843" h="835">
                        <a:moveTo>
                          <a:pt x="1843" y="0"/>
                        </a:moveTo>
                        <a:lnTo>
                          <a:pt x="1843" y="835"/>
                        </a:lnTo>
                        <a:lnTo>
                          <a:pt x="0" y="835"/>
                        </a:lnTo>
                      </a:path>
                    </a:pathLst>
                  </a:custGeom>
                  <a:noFill/>
                  <a:ln w="127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71" name="Line 163"/>
                  <p:cNvSpPr>
                    <a:spLocks noChangeShapeType="1"/>
                  </p:cNvSpPr>
                  <p:nvPr/>
                </p:nvSpPr>
                <p:spPr bwMode="auto">
                  <a:xfrm flipV="1">
                    <a:off x="4799" y="2461"/>
                    <a:ext cx="0" cy="10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 name="Line 164"/>
                  <p:cNvSpPr>
                    <a:spLocks noChangeShapeType="1"/>
                  </p:cNvSpPr>
                  <p:nvPr/>
                </p:nvSpPr>
                <p:spPr bwMode="auto">
                  <a:xfrm flipH="1" flipV="1">
                    <a:off x="4598" y="2461"/>
                    <a:ext cx="0" cy="109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3" name="Rectangle 99"/>
                  <p:cNvSpPr>
                    <a:spLocks noChangeArrowheads="1"/>
                  </p:cNvSpPr>
                  <p:nvPr/>
                </p:nvSpPr>
                <p:spPr bwMode="auto">
                  <a:xfrm>
                    <a:off x="5106" y="2788"/>
                    <a:ext cx="391" cy="1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smtClean="0">
                        <a:solidFill>
                          <a:srgbClr val="FF0000"/>
                        </a:solidFill>
                      </a:rPr>
                      <a:t>MemtoReg</a:t>
                    </a:r>
                    <a:endParaRPr lang="en-US" altLang="en-US" sz="923" dirty="0">
                      <a:solidFill>
                        <a:srgbClr val="FF0000"/>
                      </a:solidFill>
                    </a:endParaRPr>
                  </a:p>
                </p:txBody>
              </p:sp>
              <p:sp>
                <p:nvSpPr>
                  <p:cNvPr id="174" name="Rectangle 165"/>
                  <p:cNvSpPr>
                    <a:spLocks noChangeArrowheads="1"/>
                  </p:cNvSpPr>
                  <p:nvPr/>
                </p:nvSpPr>
                <p:spPr bwMode="auto">
                  <a:xfrm>
                    <a:off x="4425" y="2806"/>
                    <a:ext cx="333" cy="15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MemRd</a:t>
                    </a:r>
                    <a:endParaRPr lang="en-US" altLang="en-US" sz="923" dirty="0">
                      <a:solidFill>
                        <a:srgbClr val="FF0000"/>
                      </a:solidFill>
                    </a:endParaRPr>
                  </a:p>
                </p:txBody>
              </p:sp>
              <p:sp>
                <p:nvSpPr>
                  <p:cNvPr id="175" name="Rectangle 166"/>
                  <p:cNvSpPr>
                    <a:spLocks noChangeArrowheads="1"/>
                  </p:cNvSpPr>
                  <p:nvPr/>
                </p:nvSpPr>
                <p:spPr bwMode="auto">
                  <a:xfrm>
                    <a:off x="4652" y="3037"/>
                    <a:ext cx="291" cy="15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MemWr</a:t>
                    </a:r>
                    <a:endParaRPr lang="en-US" altLang="en-US" sz="923" dirty="0">
                      <a:solidFill>
                        <a:srgbClr val="FF0000"/>
                      </a:solidFill>
                    </a:endParaRPr>
                  </a:p>
                </p:txBody>
              </p:sp>
              <p:sp>
                <p:nvSpPr>
                  <p:cNvPr id="177" name="Line 174"/>
                  <p:cNvSpPr>
                    <a:spLocks noChangeShapeType="1"/>
                  </p:cNvSpPr>
                  <p:nvPr/>
                </p:nvSpPr>
                <p:spPr bwMode="auto">
                  <a:xfrm>
                    <a:off x="2765" y="3555"/>
                    <a:ext cx="254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8" name="Line 163"/>
                  <p:cNvSpPr>
                    <a:spLocks noChangeShapeType="1"/>
                  </p:cNvSpPr>
                  <p:nvPr/>
                </p:nvSpPr>
                <p:spPr bwMode="auto">
                  <a:xfrm flipV="1">
                    <a:off x="3446" y="2332"/>
                    <a:ext cx="0" cy="122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2" name="Rectangle 80"/>
                <p:cNvSpPr>
                  <a:spLocks noChangeArrowheads="1"/>
                </p:cNvSpPr>
                <p:nvPr/>
              </p:nvSpPr>
              <p:spPr bwMode="auto">
                <a:xfrm>
                  <a:off x="3255" y="3262"/>
                  <a:ext cx="363" cy="13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ALUSrc</a:t>
                  </a:r>
                  <a:endParaRPr lang="en-US" altLang="en-US" sz="923" dirty="0">
                    <a:solidFill>
                      <a:srgbClr val="FF0000"/>
                    </a:solidFill>
                  </a:endParaRPr>
                </a:p>
              </p:txBody>
            </p:sp>
          </p:grpSp>
          <p:sp>
            <p:nvSpPr>
              <p:cNvPr id="153" name="Freeform 189"/>
              <p:cNvSpPr>
                <a:spLocks/>
              </p:cNvSpPr>
              <p:nvPr/>
            </p:nvSpPr>
            <p:spPr bwMode="auto">
              <a:xfrm>
                <a:off x="2751" y="3181"/>
                <a:ext cx="175" cy="271"/>
              </a:xfrm>
              <a:custGeom>
                <a:avLst/>
                <a:gdLst>
                  <a:gd name="T0" fmla="*/ 1 w 10000"/>
                  <a:gd name="T1" fmla="*/ 0 h 10000"/>
                  <a:gd name="T2" fmla="*/ 1 w 10000"/>
                  <a:gd name="T3" fmla="*/ 0 h 10000"/>
                  <a:gd name="T4" fmla="*/ 1 w 10000"/>
                  <a:gd name="T5" fmla="*/ 40 h 10000"/>
                  <a:gd name="T6" fmla="*/ 0 w 10000"/>
                  <a:gd name="T7" fmla="*/ 48 h 10000"/>
                  <a:gd name="T8" fmla="*/ 0 60000 65536"/>
                  <a:gd name="T9" fmla="*/ 0 60000 65536"/>
                  <a:gd name="T10" fmla="*/ 0 60000 65536"/>
                  <a:gd name="T11" fmla="*/ 0 60000 65536"/>
                  <a:gd name="connsiteX0" fmla="*/ 7538 w 7538"/>
                  <a:gd name="connsiteY0" fmla="*/ 0 h 10000"/>
                  <a:gd name="connsiteX1" fmla="*/ 7538 w 7538"/>
                  <a:gd name="connsiteY1" fmla="*/ 8360 h 10000"/>
                  <a:gd name="connsiteX2" fmla="*/ 0 w 7538"/>
                  <a:gd name="connsiteY2" fmla="*/ 10000 h 10000"/>
                </a:gdLst>
                <a:ahLst/>
                <a:cxnLst>
                  <a:cxn ang="0">
                    <a:pos x="connsiteX0" y="connsiteY0"/>
                  </a:cxn>
                  <a:cxn ang="0">
                    <a:pos x="connsiteX1" y="connsiteY1"/>
                  </a:cxn>
                  <a:cxn ang="0">
                    <a:pos x="connsiteX2" y="connsiteY2"/>
                  </a:cxn>
                </a:cxnLst>
                <a:rect l="l" t="t" r="r" b="b"/>
                <a:pathLst>
                  <a:path w="7538" h="10000">
                    <a:moveTo>
                      <a:pt x="7538" y="0"/>
                    </a:moveTo>
                    <a:lnTo>
                      <a:pt x="7538" y="8360"/>
                    </a:lnTo>
                    <a:cubicBezTo>
                      <a:pt x="4151" y="9082"/>
                      <a:pt x="4700" y="8937"/>
                      <a:pt x="0" y="10000"/>
                    </a:cubicBezTo>
                  </a:path>
                </a:pathLst>
              </a:custGeom>
              <a:noFill/>
              <a:ln w="127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 name="Rectangle 190"/>
              <p:cNvSpPr>
                <a:spLocks noChangeArrowheads="1"/>
              </p:cNvSpPr>
              <p:nvPr/>
            </p:nvSpPr>
            <p:spPr bwMode="auto">
              <a:xfrm>
                <a:off x="2812" y="3254"/>
                <a:ext cx="227" cy="1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ExtOp</a:t>
                </a:r>
                <a:endParaRPr lang="en-US" altLang="en-US" sz="923" dirty="0">
                  <a:solidFill>
                    <a:srgbClr val="FF0000"/>
                  </a:solidFill>
                </a:endParaRPr>
              </a:p>
            </p:txBody>
          </p:sp>
        </p:grpSp>
      </p:grpSp>
      <p:grpSp>
        <p:nvGrpSpPr>
          <p:cNvPr id="8" name="Group 7"/>
          <p:cNvGrpSpPr/>
          <p:nvPr/>
        </p:nvGrpSpPr>
        <p:grpSpPr>
          <a:xfrm>
            <a:off x="3193632" y="2684437"/>
            <a:ext cx="3070008" cy="2571085"/>
            <a:chOff x="3193632" y="2622390"/>
            <a:chExt cx="3070008" cy="2785342"/>
          </a:xfrm>
        </p:grpSpPr>
        <p:grpSp>
          <p:nvGrpSpPr>
            <p:cNvPr id="19471" name="Group 8"/>
            <p:cNvGrpSpPr>
              <a:grpSpLocks/>
            </p:cNvGrpSpPr>
            <p:nvPr/>
          </p:nvGrpSpPr>
          <p:grpSpPr bwMode="auto">
            <a:xfrm>
              <a:off x="5698212" y="2622390"/>
              <a:ext cx="561493" cy="332562"/>
              <a:chOff x="5551977" y="3883830"/>
              <a:chExt cx="561475" cy="332551"/>
            </a:xfrm>
          </p:grpSpPr>
          <p:sp>
            <p:nvSpPr>
              <p:cNvPr id="19596" name="Line 99"/>
              <p:cNvSpPr>
                <a:spLocks noChangeShapeType="1"/>
              </p:cNvSpPr>
              <p:nvPr/>
            </p:nvSpPr>
            <p:spPr bwMode="auto">
              <a:xfrm flipH="1" flipV="1">
                <a:off x="5832168" y="4073336"/>
                <a:ext cx="0" cy="143045"/>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7" name="Rectangle 26"/>
              <p:cNvSpPr>
                <a:spLocks noChangeArrowheads="1"/>
              </p:cNvSpPr>
              <p:nvPr/>
            </p:nvSpPr>
            <p:spPr bwMode="auto">
              <a:xfrm>
                <a:off x="5551977" y="3883830"/>
                <a:ext cx="561475" cy="16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23" dirty="0">
                    <a:solidFill>
                      <a:srgbClr val="FF0000"/>
                    </a:solidFill>
                  </a:rPr>
                  <a:t>Zero</a:t>
                </a:r>
              </a:p>
            </p:txBody>
          </p:sp>
        </p:grpSp>
        <p:grpSp>
          <p:nvGrpSpPr>
            <p:cNvPr id="179" name="Group 163"/>
            <p:cNvGrpSpPr>
              <a:grpSpLocks/>
            </p:cNvGrpSpPr>
            <p:nvPr/>
          </p:nvGrpSpPr>
          <p:grpSpPr bwMode="auto">
            <a:xfrm>
              <a:off x="3193632" y="3634433"/>
              <a:ext cx="3070008" cy="1773299"/>
              <a:chOff x="3157690" y="3340563"/>
              <a:chExt cx="3070073" cy="1772594"/>
            </a:xfrm>
          </p:grpSpPr>
          <p:sp>
            <p:nvSpPr>
              <p:cNvPr id="180" name="Line 152"/>
              <p:cNvSpPr>
                <a:spLocks noChangeShapeType="1"/>
              </p:cNvSpPr>
              <p:nvPr/>
            </p:nvSpPr>
            <p:spPr bwMode="auto">
              <a:xfrm flipV="1">
                <a:off x="5939625" y="3483761"/>
                <a:ext cx="800" cy="99704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81" name="Group 142"/>
              <p:cNvGrpSpPr>
                <a:grpSpLocks/>
              </p:cNvGrpSpPr>
              <p:nvPr/>
            </p:nvGrpSpPr>
            <p:grpSpPr bwMode="auto">
              <a:xfrm>
                <a:off x="5651500" y="4497479"/>
                <a:ext cx="576263" cy="615678"/>
                <a:chOff x="2141" y="3558"/>
                <a:chExt cx="691" cy="412"/>
              </a:xfrm>
            </p:grpSpPr>
            <p:sp>
              <p:nvSpPr>
                <p:cNvPr id="186" name="Oval 143"/>
                <p:cNvSpPr>
                  <a:spLocks noChangeArrowheads="1"/>
                </p:cNvSpPr>
                <p:nvPr/>
              </p:nvSpPr>
              <p:spPr bwMode="auto">
                <a:xfrm>
                  <a:off x="2141" y="3558"/>
                  <a:ext cx="691" cy="412"/>
                </a:xfrm>
                <a:prstGeom prst="ellipse">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7" name="Rectangle 144"/>
                <p:cNvSpPr>
                  <a:spLocks noChangeArrowheads="1"/>
                </p:cNvSpPr>
                <p:nvPr/>
              </p:nvSpPr>
              <p:spPr bwMode="auto">
                <a:xfrm>
                  <a:off x="2141" y="3591"/>
                  <a:ext cx="69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dirty="0">
                      <a:solidFill>
                        <a:srgbClr val="FF0000"/>
                      </a:solidFill>
                    </a:rPr>
                    <a:t>ALU</a:t>
                  </a:r>
                </a:p>
                <a:p>
                  <a:pPr algn="ctr"/>
                  <a:r>
                    <a:rPr lang="en-US" altLang="en-US" sz="1292" dirty="0">
                      <a:solidFill>
                        <a:srgbClr val="FF0000"/>
                      </a:solidFill>
                    </a:rPr>
                    <a:t>Ctrl</a:t>
                  </a:r>
                </a:p>
              </p:txBody>
            </p:sp>
          </p:grpSp>
          <p:sp>
            <p:nvSpPr>
              <p:cNvPr id="182" name="Rectangle 141"/>
              <p:cNvSpPr>
                <a:spLocks noChangeArrowheads="1"/>
              </p:cNvSpPr>
              <p:nvPr/>
            </p:nvSpPr>
            <p:spPr bwMode="auto">
              <a:xfrm>
                <a:off x="5688013" y="4286738"/>
                <a:ext cx="514350" cy="1335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ALUop</a:t>
                </a:r>
                <a:endParaRPr lang="en-US" altLang="en-US" sz="923" dirty="0">
                  <a:solidFill>
                    <a:srgbClr val="FF0000"/>
                  </a:solidFill>
                </a:endParaRPr>
              </a:p>
            </p:txBody>
          </p:sp>
          <p:sp>
            <p:nvSpPr>
              <p:cNvPr id="183" name="Freeform 168"/>
              <p:cNvSpPr>
                <a:spLocks/>
              </p:cNvSpPr>
              <p:nvPr/>
            </p:nvSpPr>
            <p:spPr bwMode="auto">
              <a:xfrm rot="16200000" flipH="1" flipV="1">
                <a:off x="4683821" y="3787202"/>
                <a:ext cx="1414317" cy="521040"/>
              </a:xfrm>
              <a:custGeom>
                <a:avLst/>
                <a:gdLst>
                  <a:gd name="T0" fmla="*/ 2147483647 w 1843"/>
                  <a:gd name="T1" fmla="*/ 0 h 835"/>
                  <a:gd name="T2" fmla="*/ 2147483647 w 1843"/>
                  <a:gd name="T3" fmla="*/ 2147483647 h 835"/>
                  <a:gd name="T4" fmla="*/ 0 w 1843"/>
                  <a:gd name="T5" fmla="*/ 2147483647 h 835"/>
                  <a:gd name="T6" fmla="*/ 0 60000 65536"/>
                  <a:gd name="T7" fmla="*/ 0 60000 65536"/>
                  <a:gd name="T8" fmla="*/ 0 60000 65536"/>
                  <a:gd name="T9" fmla="*/ 0 w 1843"/>
                  <a:gd name="T10" fmla="*/ 0 h 835"/>
                  <a:gd name="T11" fmla="*/ 1843 w 1843"/>
                  <a:gd name="T12" fmla="*/ 835 h 835"/>
                </a:gdLst>
                <a:ahLst/>
                <a:cxnLst>
                  <a:cxn ang="T6">
                    <a:pos x="T0" y="T1"/>
                  </a:cxn>
                  <a:cxn ang="T7">
                    <a:pos x="T2" y="T3"/>
                  </a:cxn>
                  <a:cxn ang="T8">
                    <a:pos x="T4" y="T5"/>
                  </a:cxn>
                </a:cxnLst>
                <a:rect l="T9" t="T10" r="T11" b="T12"/>
                <a:pathLst>
                  <a:path w="1843" h="835">
                    <a:moveTo>
                      <a:pt x="1843" y="0"/>
                    </a:moveTo>
                    <a:lnTo>
                      <a:pt x="1843" y="835"/>
                    </a:lnTo>
                    <a:lnTo>
                      <a:pt x="0" y="835"/>
                    </a:lnTo>
                  </a:path>
                </a:pathLst>
              </a:custGeom>
              <a:noFill/>
              <a:ln w="25400">
                <a:solidFill>
                  <a:srgbClr val="FF0000"/>
                </a:solidFill>
                <a:round/>
                <a:headEnd type="triangl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84" name="Rectangle 156"/>
              <p:cNvSpPr>
                <a:spLocks noChangeArrowheads="1"/>
              </p:cNvSpPr>
              <p:nvPr/>
            </p:nvSpPr>
            <p:spPr bwMode="auto">
              <a:xfrm>
                <a:off x="4993297" y="4356099"/>
                <a:ext cx="285750" cy="1591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func</a:t>
                </a:r>
                <a:endParaRPr lang="en-US" altLang="en-US" sz="923" dirty="0">
                  <a:solidFill>
                    <a:srgbClr val="FF0000"/>
                  </a:solidFill>
                </a:endParaRPr>
              </a:p>
            </p:txBody>
          </p:sp>
          <p:cxnSp>
            <p:nvCxnSpPr>
              <p:cNvPr id="185" name="Straight Arrow Connector 184"/>
              <p:cNvCxnSpPr/>
              <p:nvPr/>
            </p:nvCxnSpPr>
            <p:spPr>
              <a:xfrm>
                <a:off x="3157690" y="4892121"/>
                <a:ext cx="2489158" cy="0"/>
              </a:xfrm>
              <a:prstGeom prst="straightConnector1">
                <a:avLst/>
              </a:prstGeom>
              <a:ln w="254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grpSp>
      <p:grpSp>
        <p:nvGrpSpPr>
          <p:cNvPr id="188" name="Group 163"/>
          <p:cNvGrpSpPr>
            <a:grpSpLocks/>
          </p:cNvGrpSpPr>
          <p:nvPr/>
        </p:nvGrpSpPr>
        <p:grpSpPr bwMode="auto">
          <a:xfrm>
            <a:off x="599947" y="3847053"/>
            <a:ext cx="2593685" cy="1921807"/>
            <a:chOff x="5651500" y="3483761"/>
            <a:chExt cx="2593740" cy="2081132"/>
          </a:xfrm>
        </p:grpSpPr>
        <p:sp>
          <p:nvSpPr>
            <p:cNvPr id="189" name="Line 152"/>
            <p:cNvSpPr>
              <a:spLocks noChangeShapeType="1"/>
            </p:cNvSpPr>
            <p:nvPr/>
          </p:nvSpPr>
          <p:spPr bwMode="auto">
            <a:xfrm flipV="1">
              <a:off x="5940425" y="3483761"/>
              <a:ext cx="0" cy="101371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90" name="Group 142"/>
            <p:cNvGrpSpPr>
              <a:grpSpLocks/>
            </p:cNvGrpSpPr>
            <p:nvPr/>
          </p:nvGrpSpPr>
          <p:grpSpPr bwMode="auto">
            <a:xfrm>
              <a:off x="5651500" y="4497479"/>
              <a:ext cx="576263" cy="615678"/>
              <a:chOff x="2141" y="3558"/>
              <a:chExt cx="691" cy="412"/>
            </a:xfrm>
          </p:grpSpPr>
          <p:sp>
            <p:nvSpPr>
              <p:cNvPr id="195" name="Oval 143"/>
              <p:cNvSpPr>
                <a:spLocks noChangeArrowheads="1"/>
              </p:cNvSpPr>
              <p:nvPr/>
            </p:nvSpPr>
            <p:spPr bwMode="auto">
              <a:xfrm>
                <a:off x="2141" y="3558"/>
                <a:ext cx="691" cy="412"/>
              </a:xfrm>
              <a:prstGeom prst="ellipse">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6" name="Rectangle 144"/>
              <p:cNvSpPr>
                <a:spLocks noChangeArrowheads="1"/>
              </p:cNvSpPr>
              <p:nvPr/>
            </p:nvSpPr>
            <p:spPr bwMode="auto">
              <a:xfrm>
                <a:off x="2141" y="3591"/>
                <a:ext cx="69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92" dirty="0">
                    <a:solidFill>
                      <a:srgbClr val="FF0000"/>
                    </a:solidFill>
                  </a:rPr>
                  <a:t>PC</a:t>
                </a:r>
              </a:p>
              <a:p>
                <a:pPr algn="ctr"/>
                <a:r>
                  <a:rPr lang="en-US" altLang="en-US" sz="1292" dirty="0">
                    <a:solidFill>
                      <a:srgbClr val="FF0000"/>
                    </a:solidFill>
                  </a:rPr>
                  <a:t>Ctrl</a:t>
                </a:r>
              </a:p>
            </p:txBody>
          </p:sp>
        </p:grpSp>
        <p:sp>
          <p:nvSpPr>
            <p:cNvPr id="191" name="Rectangle 141"/>
            <p:cNvSpPr>
              <a:spLocks noChangeArrowheads="1"/>
            </p:cNvSpPr>
            <p:nvPr/>
          </p:nvSpPr>
          <p:spPr bwMode="auto">
            <a:xfrm>
              <a:off x="5688013" y="3737457"/>
              <a:ext cx="514350" cy="18216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err="1">
                  <a:solidFill>
                    <a:srgbClr val="FF0000"/>
                  </a:solidFill>
                </a:rPr>
                <a:t>PCSrc</a:t>
              </a:r>
              <a:endParaRPr lang="en-US" altLang="en-US" sz="923" dirty="0">
                <a:solidFill>
                  <a:srgbClr val="FF0000"/>
                </a:solidFill>
              </a:endParaRPr>
            </a:p>
          </p:txBody>
        </p:sp>
        <p:sp>
          <p:nvSpPr>
            <p:cNvPr id="193" name="Rectangle 156"/>
            <p:cNvSpPr>
              <a:spLocks noChangeArrowheads="1"/>
            </p:cNvSpPr>
            <p:nvPr/>
          </p:nvSpPr>
          <p:spPr bwMode="auto">
            <a:xfrm>
              <a:off x="5783078" y="5405748"/>
              <a:ext cx="285750" cy="1591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923" dirty="0">
                  <a:solidFill>
                    <a:srgbClr val="FF0000"/>
                  </a:solidFill>
                </a:rPr>
                <a:t>Zero</a:t>
              </a:r>
            </a:p>
          </p:txBody>
        </p:sp>
        <p:cxnSp>
          <p:nvCxnSpPr>
            <p:cNvPr id="194" name="Straight Arrow Connector 193"/>
            <p:cNvCxnSpPr/>
            <p:nvPr/>
          </p:nvCxnSpPr>
          <p:spPr>
            <a:xfrm flipH="1">
              <a:off x="6240289" y="4787960"/>
              <a:ext cx="2004951" cy="0"/>
            </a:xfrm>
            <a:prstGeom prst="straightConnector1">
              <a:avLst/>
            </a:prstGeom>
            <a:ln w="254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cxnSp>
        <p:sp>
          <p:nvSpPr>
            <p:cNvPr id="197" name="Line 152"/>
            <p:cNvSpPr>
              <a:spLocks noChangeShapeType="1"/>
            </p:cNvSpPr>
            <p:nvPr/>
          </p:nvSpPr>
          <p:spPr bwMode="auto">
            <a:xfrm flipV="1">
              <a:off x="5939631" y="5113156"/>
              <a:ext cx="0" cy="2925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 name="Slide Number Placeholder 8"/>
          <p:cNvSpPr>
            <a:spLocks noGrp="1"/>
          </p:cNvSpPr>
          <p:nvPr>
            <p:ph type="sldNum" sz="quarter" idx="12"/>
          </p:nvPr>
        </p:nvSpPr>
        <p:spPr/>
        <p:txBody>
          <a:bodyPr/>
          <a:lstStyle/>
          <a:p>
            <a:pPr>
              <a:defRPr/>
            </a:pPr>
            <a:fld id="{9C4EFC9C-0CD1-48B5-AC40-5A4DCABDD5DC}" type="slidenum">
              <a:rPr lang="zh-CN" altLang="en-US" smtClean="0"/>
              <a:pPr>
                <a:defRPr/>
              </a:pPr>
              <a:t>52</a:t>
            </a:fld>
            <a:endParaRPr lang="en-US" altLang="en-US"/>
          </a:p>
        </p:txBody>
      </p:sp>
    </p:spTree>
    <p:custDataLst>
      <p:tags r:id="rId1"/>
    </p:custDataLst>
    <p:extLst>
      <p:ext uri="{BB962C8B-B14F-4D97-AF65-F5344CB8AC3E}">
        <p14:creationId xmlns:p14="http://schemas.microsoft.com/office/powerpoint/2010/main" val="194171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88"/>
                                        </p:tgtEl>
                                        <p:attrNameLst>
                                          <p:attrName>style.visibility</p:attrName>
                                        </p:attrNameLst>
                                      </p:cBhvr>
                                      <p:to>
                                        <p:strVal val="visible"/>
                                      </p:to>
                                    </p:set>
                                    <p:animEffect transition="in" filter="dissolve">
                                      <p:cBhvr>
                                        <p:cTn id="19"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36844" y="794"/>
            <a:ext cx="8229600" cy="1143000"/>
          </a:xfrm>
        </p:spPr>
        <p:txBody>
          <a:bodyPr/>
          <a:lstStyle/>
          <a:p>
            <a:r>
              <a:rPr lang="en-US" altLang="zh-CN" dirty="0"/>
              <a:t>The Main Control Unit</a:t>
            </a:r>
            <a:endParaRPr lang="en-AU" altLang="zh-CN" dirty="0">
              <a:ea typeface="宋体" panose="02010600030101010101" pitchFamily="2" charset="-122"/>
            </a:endParaRPr>
          </a:p>
        </p:txBody>
      </p:sp>
      <p:sp>
        <p:nvSpPr>
          <p:cNvPr id="302083" name="Rectangle 3"/>
          <p:cNvSpPr>
            <a:spLocks noGrp="1" noChangeArrowheads="1"/>
          </p:cNvSpPr>
          <p:nvPr>
            <p:ph type="body" idx="1"/>
          </p:nvPr>
        </p:nvSpPr>
        <p:spPr>
          <a:xfrm>
            <a:off x="684213" y="1125538"/>
            <a:ext cx="8270875" cy="690562"/>
          </a:xfrm>
        </p:spPr>
        <p:txBody>
          <a:bodyPr/>
          <a:lstStyle/>
          <a:p>
            <a:r>
              <a:rPr lang="en-US" altLang="zh-CN"/>
              <a:t>Control signals derived from instruction</a:t>
            </a:r>
            <a:endParaRPr lang="en-AU" altLang="zh-CN">
              <a:ea typeface="宋体" panose="02010600030101010101" pitchFamily="2" charset="-122"/>
            </a:endParaRPr>
          </a:p>
        </p:txBody>
      </p:sp>
      <p:grpSp>
        <p:nvGrpSpPr>
          <p:cNvPr id="302084" name="Group 4"/>
          <p:cNvGrpSpPr>
            <a:grpSpLocks/>
          </p:cNvGrpSpPr>
          <p:nvPr/>
        </p:nvGrpSpPr>
        <p:grpSpPr bwMode="auto">
          <a:xfrm>
            <a:off x="1619250" y="2060575"/>
            <a:ext cx="6913563" cy="773113"/>
            <a:chOff x="703" y="981"/>
            <a:chExt cx="4355" cy="487"/>
          </a:xfrm>
        </p:grpSpPr>
        <p:sp>
          <p:nvSpPr>
            <p:cNvPr id="302085"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0</a:t>
              </a:r>
              <a:endParaRPr lang="en-AU" altLang="zh-CN" sz="2000">
                <a:ea typeface="宋体" panose="02010600030101010101" pitchFamily="2" charset="-122"/>
              </a:endParaRPr>
            </a:p>
          </p:txBody>
        </p:sp>
        <p:sp>
          <p:nvSpPr>
            <p:cNvPr id="302086"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rs</a:t>
              </a:r>
              <a:endParaRPr lang="en-AU" altLang="zh-CN" sz="2000">
                <a:ea typeface="宋体" panose="02010600030101010101" pitchFamily="2" charset="-122"/>
              </a:endParaRPr>
            </a:p>
          </p:txBody>
        </p:sp>
        <p:sp>
          <p:nvSpPr>
            <p:cNvPr id="302087"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rt</a:t>
              </a:r>
              <a:endParaRPr lang="en-AU" altLang="zh-CN" sz="2000">
                <a:ea typeface="宋体" panose="02010600030101010101" pitchFamily="2" charset="-122"/>
              </a:endParaRPr>
            </a:p>
          </p:txBody>
        </p:sp>
        <p:sp>
          <p:nvSpPr>
            <p:cNvPr id="302088"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rd</a:t>
              </a:r>
              <a:endParaRPr lang="en-AU" altLang="zh-CN" sz="2000">
                <a:ea typeface="宋体" panose="02010600030101010101" pitchFamily="2" charset="-122"/>
              </a:endParaRPr>
            </a:p>
          </p:txBody>
        </p:sp>
        <p:sp>
          <p:nvSpPr>
            <p:cNvPr id="302089"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shamt</a:t>
              </a:r>
              <a:endParaRPr lang="en-AU" altLang="zh-CN" sz="2000">
                <a:ea typeface="宋体" panose="02010600030101010101" pitchFamily="2" charset="-122"/>
              </a:endParaRPr>
            </a:p>
          </p:txBody>
        </p:sp>
        <p:sp>
          <p:nvSpPr>
            <p:cNvPr id="302090"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funct</a:t>
              </a:r>
              <a:endParaRPr lang="en-AU" altLang="zh-CN" sz="2000">
                <a:ea typeface="宋体" panose="02010600030101010101" pitchFamily="2" charset="-122"/>
              </a:endParaRPr>
            </a:p>
          </p:txBody>
        </p:sp>
        <p:sp>
          <p:nvSpPr>
            <p:cNvPr id="302091" name="Text Box 11"/>
            <p:cNvSpPr txBox="1">
              <a:spLocks noChangeArrowheads="1"/>
            </p:cNvSpPr>
            <p:nvPr/>
          </p:nvSpPr>
          <p:spPr bwMode="auto">
            <a:xfrm>
              <a:off x="879"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31:26</a:t>
              </a:r>
              <a:endParaRPr lang="en-AU" altLang="zh-CN">
                <a:ea typeface="宋体" panose="02010600030101010101" pitchFamily="2" charset="-122"/>
              </a:endParaRPr>
            </a:p>
          </p:txBody>
        </p:sp>
        <p:sp>
          <p:nvSpPr>
            <p:cNvPr id="302092" name="Text Box 12"/>
            <p:cNvSpPr txBox="1">
              <a:spLocks noChangeArrowheads="1"/>
            </p:cNvSpPr>
            <p:nvPr/>
          </p:nvSpPr>
          <p:spPr bwMode="auto">
            <a:xfrm>
              <a:off x="4488" y="1256"/>
              <a:ext cx="2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5:0</a:t>
              </a:r>
              <a:endParaRPr lang="en-AU" altLang="zh-CN">
                <a:ea typeface="宋体" panose="02010600030101010101" pitchFamily="2" charset="-122"/>
              </a:endParaRPr>
            </a:p>
          </p:txBody>
        </p:sp>
        <p:sp>
          <p:nvSpPr>
            <p:cNvPr id="302093" name="Text Box 13"/>
            <p:cNvSpPr txBox="1">
              <a:spLocks noChangeArrowheads="1"/>
            </p:cNvSpPr>
            <p:nvPr/>
          </p:nvSpPr>
          <p:spPr bwMode="auto">
            <a:xfrm>
              <a:off x="165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25:21</a:t>
              </a:r>
              <a:endParaRPr lang="en-AU" altLang="zh-CN">
                <a:ea typeface="宋体" panose="02010600030101010101" pitchFamily="2" charset="-122"/>
              </a:endParaRPr>
            </a:p>
          </p:txBody>
        </p:sp>
        <p:sp>
          <p:nvSpPr>
            <p:cNvPr id="302094" name="Text Box 14"/>
            <p:cNvSpPr txBox="1">
              <a:spLocks noChangeArrowheads="1"/>
            </p:cNvSpPr>
            <p:nvPr/>
          </p:nvSpPr>
          <p:spPr bwMode="auto">
            <a:xfrm>
              <a:off x="23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20:16</a:t>
              </a:r>
              <a:endParaRPr lang="en-AU" altLang="zh-CN">
                <a:ea typeface="宋体" panose="02010600030101010101" pitchFamily="2" charset="-122"/>
              </a:endParaRPr>
            </a:p>
          </p:txBody>
        </p:sp>
        <p:sp>
          <p:nvSpPr>
            <p:cNvPr id="302095" name="Text Box 15"/>
            <p:cNvSpPr txBox="1">
              <a:spLocks noChangeArrowheads="1"/>
            </p:cNvSpPr>
            <p:nvPr/>
          </p:nvSpPr>
          <p:spPr bwMode="auto">
            <a:xfrm>
              <a:off x="301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15:11</a:t>
              </a:r>
              <a:endParaRPr lang="en-AU" altLang="zh-CN">
                <a:ea typeface="宋体" panose="02010600030101010101" pitchFamily="2" charset="-122"/>
              </a:endParaRPr>
            </a:p>
          </p:txBody>
        </p:sp>
        <p:sp>
          <p:nvSpPr>
            <p:cNvPr id="302096" name="Text Box 16"/>
            <p:cNvSpPr txBox="1">
              <a:spLocks noChangeArrowheads="1"/>
            </p:cNvSpPr>
            <p:nvPr/>
          </p:nvSpPr>
          <p:spPr bwMode="auto">
            <a:xfrm>
              <a:off x="3727"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10:6</a:t>
              </a:r>
              <a:endParaRPr lang="en-AU" altLang="zh-CN">
                <a:ea typeface="宋体" panose="02010600030101010101" pitchFamily="2" charset="-122"/>
              </a:endParaRPr>
            </a:p>
          </p:txBody>
        </p:sp>
      </p:grpSp>
      <p:grpSp>
        <p:nvGrpSpPr>
          <p:cNvPr id="302097" name="Group 17"/>
          <p:cNvGrpSpPr>
            <a:grpSpLocks/>
          </p:cNvGrpSpPr>
          <p:nvPr/>
        </p:nvGrpSpPr>
        <p:grpSpPr bwMode="auto">
          <a:xfrm>
            <a:off x="1619250" y="3068638"/>
            <a:ext cx="6913563" cy="773112"/>
            <a:chOff x="884" y="981"/>
            <a:chExt cx="4355" cy="487"/>
          </a:xfrm>
        </p:grpSpPr>
        <p:sp>
          <p:nvSpPr>
            <p:cNvPr id="302098" name="Text Box 18"/>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35 or 43</a:t>
              </a:r>
              <a:endParaRPr lang="en-AU" altLang="zh-CN" sz="2000">
                <a:ea typeface="宋体" panose="02010600030101010101" pitchFamily="2" charset="-122"/>
              </a:endParaRPr>
            </a:p>
          </p:txBody>
        </p:sp>
        <p:sp>
          <p:nvSpPr>
            <p:cNvPr id="302099" name="Text Box 19"/>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rs</a:t>
              </a:r>
              <a:endParaRPr lang="en-AU" altLang="zh-CN" sz="2000">
                <a:ea typeface="宋体" panose="02010600030101010101" pitchFamily="2" charset="-122"/>
              </a:endParaRPr>
            </a:p>
          </p:txBody>
        </p:sp>
        <p:sp>
          <p:nvSpPr>
            <p:cNvPr id="302100" name="Text Box 20"/>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rt</a:t>
              </a:r>
              <a:endParaRPr lang="en-AU" altLang="zh-CN" sz="2000">
                <a:ea typeface="宋体" panose="02010600030101010101" pitchFamily="2" charset="-122"/>
              </a:endParaRPr>
            </a:p>
          </p:txBody>
        </p:sp>
        <p:sp>
          <p:nvSpPr>
            <p:cNvPr id="302101" name="Text Box 21"/>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address</a:t>
              </a:r>
              <a:endParaRPr lang="en-AU" altLang="zh-CN" sz="2000">
                <a:ea typeface="宋体" panose="02010600030101010101" pitchFamily="2" charset="-122"/>
              </a:endParaRPr>
            </a:p>
          </p:txBody>
        </p:sp>
        <p:sp>
          <p:nvSpPr>
            <p:cNvPr id="302102" name="Text Box 22"/>
            <p:cNvSpPr txBox="1">
              <a:spLocks noChangeArrowheads="1"/>
            </p:cNvSpPr>
            <p:nvPr/>
          </p:nvSpPr>
          <p:spPr bwMode="auto">
            <a:xfrm>
              <a:off x="106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31:26</a:t>
              </a:r>
              <a:endParaRPr lang="en-AU" altLang="zh-CN">
                <a:ea typeface="宋体" panose="02010600030101010101" pitchFamily="2" charset="-122"/>
              </a:endParaRPr>
            </a:p>
          </p:txBody>
        </p:sp>
        <p:sp>
          <p:nvSpPr>
            <p:cNvPr id="302103" name="Text Box 23"/>
            <p:cNvSpPr txBox="1">
              <a:spLocks noChangeArrowheads="1"/>
            </p:cNvSpPr>
            <p:nvPr/>
          </p:nvSpPr>
          <p:spPr bwMode="auto">
            <a:xfrm>
              <a:off x="18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25:21</a:t>
              </a:r>
              <a:endParaRPr lang="en-AU" altLang="zh-CN">
                <a:ea typeface="宋体" panose="02010600030101010101" pitchFamily="2" charset="-122"/>
              </a:endParaRPr>
            </a:p>
          </p:txBody>
        </p:sp>
        <p:sp>
          <p:nvSpPr>
            <p:cNvPr id="302104" name="Text Box 24"/>
            <p:cNvSpPr txBox="1">
              <a:spLocks noChangeArrowheads="1"/>
            </p:cNvSpPr>
            <p:nvPr/>
          </p:nvSpPr>
          <p:spPr bwMode="auto">
            <a:xfrm>
              <a:off x="2512"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20:16</a:t>
              </a:r>
              <a:endParaRPr lang="en-AU" altLang="zh-CN">
                <a:ea typeface="宋体" panose="02010600030101010101" pitchFamily="2" charset="-122"/>
              </a:endParaRPr>
            </a:p>
          </p:txBody>
        </p:sp>
        <p:sp>
          <p:nvSpPr>
            <p:cNvPr id="302105" name="Text Box 25"/>
            <p:cNvSpPr txBox="1">
              <a:spLocks noChangeArrowheads="1"/>
            </p:cNvSpPr>
            <p:nvPr/>
          </p:nvSpPr>
          <p:spPr bwMode="auto">
            <a:xfrm>
              <a:off x="4000"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15:0</a:t>
              </a:r>
              <a:endParaRPr lang="en-AU" altLang="zh-CN">
                <a:ea typeface="宋体" panose="02010600030101010101" pitchFamily="2" charset="-122"/>
              </a:endParaRPr>
            </a:p>
          </p:txBody>
        </p:sp>
      </p:grpSp>
      <p:grpSp>
        <p:nvGrpSpPr>
          <p:cNvPr id="302106" name="Group 26"/>
          <p:cNvGrpSpPr>
            <a:grpSpLocks/>
          </p:cNvGrpSpPr>
          <p:nvPr/>
        </p:nvGrpSpPr>
        <p:grpSpPr bwMode="auto">
          <a:xfrm>
            <a:off x="1619250" y="4052888"/>
            <a:ext cx="6913563" cy="773112"/>
            <a:chOff x="884" y="981"/>
            <a:chExt cx="4355" cy="487"/>
          </a:xfrm>
        </p:grpSpPr>
        <p:sp>
          <p:nvSpPr>
            <p:cNvPr id="302107" name="Text Box 27"/>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4</a:t>
              </a:r>
              <a:endParaRPr lang="en-AU" altLang="zh-CN" sz="2000">
                <a:ea typeface="宋体" panose="02010600030101010101" pitchFamily="2" charset="-122"/>
              </a:endParaRPr>
            </a:p>
          </p:txBody>
        </p:sp>
        <p:sp>
          <p:nvSpPr>
            <p:cNvPr id="302108" name="Text Box 28"/>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rs</a:t>
              </a:r>
              <a:endParaRPr lang="en-AU" altLang="zh-CN" sz="2000">
                <a:ea typeface="宋体" panose="02010600030101010101" pitchFamily="2" charset="-122"/>
              </a:endParaRPr>
            </a:p>
          </p:txBody>
        </p:sp>
        <p:sp>
          <p:nvSpPr>
            <p:cNvPr id="302109" name="Text Box 29"/>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rt</a:t>
              </a:r>
              <a:endParaRPr lang="en-AU" altLang="zh-CN" sz="2000">
                <a:ea typeface="宋体" panose="02010600030101010101" pitchFamily="2" charset="-122"/>
              </a:endParaRPr>
            </a:p>
          </p:txBody>
        </p:sp>
        <p:sp>
          <p:nvSpPr>
            <p:cNvPr id="302110" name="Text Box 30"/>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address</a:t>
              </a:r>
              <a:endParaRPr lang="en-AU" altLang="zh-CN" sz="2000">
                <a:ea typeface="宋体" panose="02010600030101010101" pitchFamily="2" charset="-122"/>
              </a:endParaRPr>
            </a:p>
          </p:txBody>
        </p:sp>
        <p:sp>
          <p:nvSpPr>
            <p:cNvPr id="302111" name="Text Box 31"/>
            <p:cNvSpPr txBox="1">
              <a:spLocks noChangeArrowheads="1"/>
            </p:cNvSpPr>
            <p:nvPr/>
          </p:nvSpPr>
          <p:spPr bwMode="auto">
            <a:xfrm>
              <a:off x="106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31:26</a:t>
              </a:r>
              <a:endParaRPr lang="en-AU" altLang="zh-CN">
                <a:ea typeface="宋体" panose="02010600030101010101" pitchFamily="2" charset="-122"/>
              </a:endParaRPr>
            </a:p>
          </p:txBody>
        </p:sp>
        <p:sp>
          <p:nvSpPr>
            <p:cNvPr id="302112" name="Text Box 32"/>
            <p:cNvSpPr txBox="1">
              <a:spLocks noChangeArrowheads="1"/>
            </p:cNvSpPr>
            <p:nvPr/>
          </p:nvSpPr>
          <p:spPr bwMode="auto">
            <a:xfrm>
              <a:off x="18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25:21</a:t>
              </a:r>
              <a:endParaRPr lang="en-AU" altLang="zh-CN">
                <a:ea typeface="宋体" panose="02010600030101010101" pitchFamily="2" charset="-122"/>
              </a:endParaRPr>
            </a:p>
          </p:txBody>
        </p:sp>
        <p:sp>
          <p:nvSpPr>
            <p:cNvPr id="302113" name="Text Box 33"/>
            <p:cNvSpPr txBox="1">
              <a:spLocks noChangeArrowheads="1"/>
            </p:cNvSpPr>
            <p:nvPr/>
          </p:nvSpPr>
          <p:spPr bwMode="auto">
            <a:xfrm>
              <a:off x="2512"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20:16</a:t>
              </a:r>
              <a:endParaRPr lang="en-AU" altLang="zh-CN">
                <a:ea typeface="宋体" panose="02010600030101010101" pitchFamily="2" charset="-122"/>
              </a:endParaRPr>
            </a:p>
          </p:txBody>
        </p:sp>
        <p:sp>
          <p:nvSpPr>
            <p:cNvPr id="302114" name="Text Box 34"/>
            <p:cNvSpPr txBox="1">
              <a:spLocks noChangeArrowheads="1"/>
            </p:cNvSpPr>
            <p:nvPr/>
          </p:nvSpPr>
          <p:spPr bwMode="auto">
            <a:xfrm>
              <a:off x="4000"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15:0</a:t>
              </a:r>
              <a:endParaRPr lang="en-AU" altLang="zh-CN">
                <a:ea typeface="宋体" panose="02010600030101010101" pitchFamily="2" charset="-122"/>
              </a:endParaRPr>
            </a:p>
          </p:txBody>
        </p:sp>
      </p:grpSp>
      <p:sp>
        <p:nvSpPr>
          <p:cNvPr id="302115" name="Text Box 35"/>
          <p:cNvSpPr txBox="1">
            <a:spLocks noChangeArrowheads="1"/>
          </p:cNvSpPr>
          <p:nvPr/>
        </p:nvSpPr>
        <p:spPr bwMode="auto">
          <a:xfrm>
            <a:off x="595313" y="2112963"/>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R-type</a:t>
            </a:r>
            <a:endParaRPr lang="en-AU" altLang="zh-CN" sz="1800">
              <a:ea typeface="宋体" panose="02010600030101010101" pitchFamily="2" charset="-122"/>
            </a:endParaRPr>
          </a:p>
        </p:txBody>
      </p:sp>
      <p:sp>
        <p:nvSpPr>
          <p:cNvPr id="302116" name="Text Box 36"/>
          <p:cNvSpPr txBox="1">
            <a:spLocks noChangeArrowheads="1"/>
          </p:cNvSpPr>
          <p:nvPr/>
        </p:nvSpPr>
        <p:spPr bwMode="auto">
          <a:xfrm>
            <a:off x="595313" y="297815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Load/</a:t>
            </a:r>
            <a:br>
              <a:rPr lang="en-US" altLang="zh-CN" sz="1800"/>
            </a:br>
            <a:r>
              <a:rPr lang="en-US" altLang="zh-CN" sz="1800"/>
              <a:t>Store</a:t>
            </a:r>
            <a:endParaRPr lang="en-AU" altLang="zh-CN" sz="1800">
              <a:ea typeface="宋体" panose="02010600030101010101" pitchFamily="2" charset="-122"/>
            </a:endParaRPr>
          </a:p>
        </p:txBody>
      </p:sp>
      <p:sp>
        <p:nvSpPr>
          <p:cNvPr id="302117" name="Text Box 37"/>
          <p:cNvSpPr txBox="1">
            <a:spLocks noChangeArrowheads="1"/>
          </p:cNvSpPr>
          <p:nvPr/>
        </p:nvSpPr>
        <p:spPr bwMode="auto">
          <a:xfrm>
            <a:off x="595313" y="4129088"/>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Branch</a:t>
            </a:r>
            <a:endParaRPr lang="en-AU" altLang="zh-CN" sz="1800">
              <a:ea typeface="宋体" panose="02010600030101010101" pitchFamily="2" charset="-122"/>
            </a:endParaRPr>
          </a:p>
        </p:txBody>
      </p:sp>
      <p:sp>
        <p:nvSpPr>
          <p:cNvPr id="302118" name="AutoShape 38"/>
          <p:cNvSpPr>
            <a:spLocks/>
          </p:cNvSpPr>
          <p:nvPr/>
        </p:nvSpPr>
        <p:spPr bwMode="auto">
          <a:xfrm rot="-5400000">
            <a:off x="2196307" y="4485481"/>
            <a:ext cx="144462" cy="1152525"/>
          </a:xfrm>
          <a:prstGeom prst="leftBrace">
            <a:avLst>
              <a:gd name="adj1" fmla="val 6648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19" name="AutoShape 39"/>
          <p:cNvSpPr>
            <a:spLocks/>
          </p:cNvSpPr>
          <p:nvPr/>
        </p:nvSpPr>
        <p:spPr bwMode="auto">
          <a:xfrm rot="-5400000">
            <a:off x="3384551" y="4594225"/>
            <a:ext cx="144462" cy="935037"/>
          </a:xfrm>
          <a:prstGeom prst="leftBrace">
            <a:avLst>
              <a:gd name="adj1" fmla="val 539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20" name="AutoShape 40"/>
          <p:cNvSpPr>
            <a:spLocks/>
          </p:cNvSpPr>
          <p:nvPr/>
        </p:nvSpPr>
        <p:spPr bwMode="auto">
          <a:xfrm rot="-5400000">
            <a:off x="4464051" y="4594225"/>
            <a:ext cx="144462" cy="935037"/>
          </a:xfrm>
          <a:prstGeom prst="leftBrace">
            <a:avLst>
              <a:gd name="adj1" fmla="val 539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21" name="Text Box 41"/>
          <p:cNvSpPr txBox="1">
            <a:spLocks noChangeArrowheads="1"/>
          </p:cNvSpPr>
          <p:nvPr/>
        </p:nvSpPr>
        <p:spPr bwMode="auto">
          <a:xfrm>
            <a:off x="1765300" y="5205413"/>
            <a:ext cx="1008063" cy="376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t>opcode</a:t>
            </a:r>
            <a:endParaRPr lang="en-AU" altLang="zh-CN" sz="1800">
              <a:ea typeface="宋体" panose="02010600030101010101" pitchFamily="2" charset="-122"/>
            </a:endParaRPr>
          </a:p>
        </p:txBody>
      </p:sp>
      <p:sp>
        <p:nvSpPr>
          <p:cNvPr id="302122" name="Text Box 42"/>
          <p:cNvSpPr txBox="1">
            <a:spLocks noChangeArrowheads="1"/>
          </p:cNvSpPr>
          <p:nvPr/>
        </p:nvSpPr>
        <p:spPr bwMode="auto">
          <a:xfrm>
            <a:off x="2916238" y="5205413"/>
            <a:ext cx="1008062"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t>always read</a:t>
            </a:r>
            <a:endParaRPr lang="en-AU" altLang="zh-CN" sz="1800">
              <a:ea typeface="宋体" panose="02010600030101010101" pitchFamily="2" charset="-122"/>
            </a:endParaRPr>
          </a:p>
        </p:txBody>
      </p:sp>
      <p:sp>
        <p:nvSpPr>
          <p:cNvPr id="302123" name="Text Box 43"/>
          <p:cNvSpPr txBox="1">
            <a:spLocks noChangeArrowheads="1"/>
          </p:cNvSpPr>
          <p:nvPr/>
        </p:nvSpPr>
        <p:spPr bwMode="auto">
          <a:xfrm>
            <a:off x="4068763" y="5205413"/>
            <a:ext cx="1008062" cy="925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t>read, except for load</a:t>
            </a:r>
            <a:endParaRPr lang="en-AU" altLang="zh-CN" sz="1800">
              <a:ea typeface="宋体" panose="02010600030101010101" pitchFamily="2" charset="-122"/>
            </a:endParaRPr>
          </a:p>
        </p:txBody>
      </p:sp>
      <p:sp>
        <p:nvSpPr>
          <p:cNvPr id="302124" name="Text Box 44"/>
          <p:cNvSpPr txBox="1">
            <a:spLocks noChangeArrowheads="1"/>
          </p:cNvSpPr>
          <p:nvPr/>
        </p:nvSpPr>
        <p:spPr bwMode="auto">
          <a:xfrm>
            <a:off x="5581650" y="5205413"/>
            <a:ext cx="1223963" cy="925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t>write for R-type and load</a:t>
            </a:r>
            <a:endParaRPr lang="en-AU" altLang="zh-CN" sz="1800">
              <a:ea typeface="宋体" panose="02010600030101010101" pitchFamily="2" charset="-122"/>
            </a:endParaRPr>
          </a:p>
        </p:txBody>
      </p:sp>
      <p:sp>
        <p:nvSpPr>
          <p:cNvPr id="302125" name="Line 45"/>
          <p:cNvSpPr>
            <a:spLocks noChangeShapeType="1"/>
          </p:cNvSpPr>
          <p:nvPr/>
        </p:nvSpPr>
        <p:spPr bwMode="auto">
          <a:xfrm flipH="1" flipV="1">
            <a:off x="5005388" y="3548063"/>
            <a:ext cx="576262"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26" name="Line 46"/>
          <p:cNvSpPr>
            <a:spLocks noChangeShapeType="1"/>
          </p:cNvSpPr>
          <p:nvPr/>
        </p:nvSpPr>
        <p:spPr bwMode="auto">
          <a:xfrm flipH="1" flipV="1">
            <a:off x="5292725" y="2540000"/>
            <a:ext cx="360363" cy="2592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27" name="Text Box 47"/>
          <p:cNvSpPr txBox="1">
            <a:spLocks noChangeArrowheads="1"/>
          </p:cNvSpPr>
          <p:nvPr/>
        </p:nvSpPr>
        <p:spPr bwMode="auto">
          <a:xfrm>
            <a:off x="7308850" y="5205413"/>
            <a:ext cx="1439863"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t>sign-extend and add</a:t>
            </a:r>
            <a:endParaRPr lang="en-AU" altLang="zh-CN" sz="1800">
              <a:ea typeface="宋体" panose="02010600030101010101" pitchFamily="2" charset="-122"/>
            </a:endParaRPr>
          </a:p>
        </p:txBody>
      </p:sp>
      <p:sp>
        <p:nvSpPr>
          <p:cNvPr id="302128" name="Line 48"/>
          <p:cNvSpPr>
            <a:spLocks noChangeShapeType="1"/>
          </p:cNvSpPr>
          <p:nvPr/>
        </p:nvSpPr>
        <p:spPr bwMode="auto">
          <a:xfrm flipH="1" flipV="1">
            <a:off x="7453313" y="4556125"/>
            <a:ext cx="71437"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29" name="Line 49"/>
          <p:cNvSpPr>
            <a:spLocks noChangeShapeType="1"/>
          </p:cNvSpPr>
          <p:nvPr/>
        </p:nvSpPr>
        <p:spPr bwMode="auto">
          <a:xfrm flipV="1">
            <a:off x="7597775" y="3548063"/>
            <a:ext cx="0"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53</a:t>
            </a:fld>
            <a:endParaRPr lang="en-US" altLang="en-US"/>
          </a:p>
        </p:txBody>
      </p:sp>
    </p:spTree>
    <p:custDataLst>
      <p:tags r:id="rId1"/>
    </p:custDataLst>
    <p:extLst>
      <p:ext uri="{BB962C8B-B14F-4D97-AF65-F5344CB8AC3E}">
        <p14:creationId xmlns:p14="http://schemas.microsoft.com/office/powerpoint/2010/main" val="2230547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3292" name="Group 60"/>
          <p:cNvGraphicFramePr>
            <a:graphicFrameLocks noGrp="1"/>
          </p:cNvGraphicFramePr>
          <p:nvPr>
            <p:extLst>
              <p:ext uri="{D42A27DB-BD31-4B8C-83A1-F6EECF244321}">
                <p14:modId xmlns:p14="http://schemas.microsoft.com/office/powerpoint/2010/main" val="2845057290"/>
              </p:ext>
            </p:extLst>
          </p:nvPr>
        </p:nvGraphicFramePr>
        <p:xfrm>
          <a:off x="305655" y="1291154"/>
          <a:ext cx="8577143" cy="4968583"/>
        </p:xfrm>
        <a:graphic>
          <a:graphicData uri="http://schemas.openxmlformats.org/drawingml/2006/table">
            <a:tbl>
              <a:tblPr/>
              <a:tblGrid>
                <a:gridCol w="1185936"/>
                <a:gridCol w="3789470"/>
                <a:gridCol w="3601737"/>
              </a:tblGrid>
              <a:tr h="451941">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Signal</a:t>
                      </a:r>
                    </a:p>
                  </a:txBody>
                  <a:tcPr marT="42197" marB="42197"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bg1"/>
                          </a:solidFill>
                          <a:effectLst/>
                          <a:latin typeface="Arial" charset="0"/>
                          <a:cs typeface="Arial" charset="0"/>
                        </a:rPr>
                        <a:t>Effect when ‘0’</a:t>
                      </a:r>
                    </a:p>
                  </a:txBody>
                  <a:tcPr marT="42197" marB="4219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bg1"/>
                          </a:solidFill>
                          <a:effectLst/>
                          <a:latin typeface="Arial" charset="0"/>
                          <a:cs typeface="Arial" charset="0"/>
                        </a:rPr>
                        <a:t>Effect when ‘1’</a:t>
                      </a:r>
                    </a:p>
                  </a:txBody>
                  <a:tcPr marT="42197" marB="42197"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r>
              <a:tr h="436873">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err="1" smtClean="0">
                          <a:ln>
                            <a:noFill/>
                          </a:ln>
                          <a:solidFill>
                            <a:srgbClr val="FF0000"/>
                          </a:solidFill>
                          <a:effectLst/>
                          <a:latin typeface="Arial" charset="0"/>
                          <a:cs typeface="Arial" charset="0"/>
                        </a:rPr>
                        <a:t>RegDst</a:t>
                      </a:r>
                      <a:endParaRPr kumimoji="0" lang="en-US" sz="1500" b="0" i="0" u="none" strike="noStrike" cap="none" normalizeH="0" baseline="0" dirty="0" smtClean="0">
                        <a:ln>
                          <a:noFill/>
                        </a:ln>
                        <a:solidFill>
                          <a:srgbClr val="FF0000"/>
                        </a:solidFill>
                        <a:effectLst/>
                        <a:latin typeface="Arial" charset="0"/>
                        <a:cs typeface="Arial" charset="0"/>
                      </a:endParaRP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Destination register = Rt</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Destination register = Rd</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179">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err="1" smtClean="0">
                          <a:ln>
                            <a:noFill/>
                          </a:ln>
                          <a:solidFill>
                            <a:srgbClr val="FF0000"/>
                          </a:solidFill>
                          <a:effectLst/>
                          <a:latin typeface="Arial" charset="0"/>
                          <a:cs typeface="Arial" charset="0"/>
                        </a:rPr>
                        <a:t>RegWr</a:t>
                      </a:r>
                      <a:endParaRPr kumimoji="0" lang="en-US" sz="1500" b="0" i="0" u="none" strike="noStrike" cap="none" normalizeH="0" baseline="0" dirty="0" smtClean="0">
                        <a:ln>
                          <a:noFill/>
                        </a:ln>
                        <a:solidFill>
                          <a:srgbClr val="FF0000"/>
                        </a:solidFill>
                        <a:effectLst/>
                        <a:latin typeface="Arial" charset="0"/>
                        <a:cs typeface="Arial" charset="0"/>
                      </a:endParaRP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smtClean="0">
                          <a:ln>
                            <a:noFill/>
                          </a:ln>
                          <a:solidFill>
                            <a:schemeClr val="tx1"/>
                          </a:solidFill>
                          <a:effectLst/>
                          <a:latin typeface="Arial" charset="0"/>
                          <a:cs typeface="Arial" charset="0"/>
                        </a:rPr>
                        <a:t>No register is written</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smtClean="0">
                          <a:ln>
                            <a:noFill/>
                          </a:ln>
                          <a:solidFill>
                            <a:schemeClr val="tx1"/>
                          </a:solidFill>
                          <a:effectLst/>
                          <a:latin typeface="Arial" charset="0"/>
                          <a:cs typeface="Arial" charset="0"/>
                        </a:rPr>
                        <a:t>Destination register (</a:t>
                      </a:r>
                      <a:r>
                        <a:rPr kumimoji="0" lang="en-US" sz="1500" b="0" i="0" u="none" strike="noStrike" cap="none" normalizeH="0" baseline="0" dirty="0" err="1" smtClean="0">
                          <a:ln>
                            <a:noFill/>
                          </a:ln>
                          <a:solidFill>
                            <a:schemeClr val="tx1"/>
                          </a:solidFill>
                          <a:effectLst/>
                          <a:latin typeface="Arial" charset="0"/>
                          <a:cs typeface="Arial" charset="0"/>
                        </a:rPr>
                        <a:t>Rt</a:t>
                      </a:r>
                      <a:r>
                        <a:rPr kumimoji="0" lang="en-US" sz="1500" b="0" i="0" u="none" strike="noStrike" cap="none" normalizeH="0" baseline="0" dirty="0" smtClean="0">
                          <a:ln>
                            <a:noFill/>
                          </a:ln>
                          <a:solidFill>
                            <a:schemeClr val="tx1"/>
                          </a:solidFill>
                          <a:effectLst/>
                          <a:latin typeface="Arial" charset="0"/>
                          <a:cs typeface="Arial" charset="0"/>
                        </a:rPr>
                        <a:t> or Rd) is written with the data on </a:t>
                      </a:r>
                      <a:r>
                        <a:rPr kumimoji="0" lang="en-US" sz="1500" b="0" i="0" u="none" strike="noStrike" cap="none" normalizeH="0" baseline="0" dirty="0" err="1" smtClean="0">
                          <a:ln>
                            <a:noFill/>
                          </a:ln>
                          <a:solidFill>
                            <a:schemeClr val="tx1"/>
                          </a:solidFill>
                          <a:effectLst/>
                          <a:latin typeface="Arial" charset="0"/>
                          <a:cs typeface="Arial" charset="0"/>
                        </a:rPr>
                        <a:t>BusW</a:t>
                      </a:r>
                      <a:endParaRPr kumimoji="0" lang="en-US" sz="1500" b="0" i="0" u="none" strike="noStrike" cap="none" normalizeH="0" baseline="0" dirty="0" smtClean="0">
                        <a:ln>
                          <a:noFill/>
                        </a:ln>
                        <a:solidFill>
                          <a:schemeClr val="tx1"/>
                        </a:solidFill>
                        <a:effectLst/>
                        <a:latin typeface="Arial" charset="0"/>
                        <a:cs typeface="Arial" charset="0"/>
                      </a:endParaRP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54">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smtClean="0">
                          <a:ln>
                            <a:noFill/>
                          </a:ln>
                          <a:solidFill>
                            <a:srgbClr val="FF0000"/>
                          </a:solidFill>
                          <a:effectLst/>
                          <a:latin typeface="Arial" charset="0"/>
                          <a:cs typeface="Arial" charset="0"/>
                        </a:rPr>
                        <a:t>ExtOp</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16-bit immediate is zero-extended</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16-bit immediate is sign-extended</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179">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err="1" smtClean="0">
                          <a:ln>
                            <a:noFill/>
                          </a:ln>
                          <a:solidFill>
                            <a:srgbClr val="FF0000"/>
                          </a:solidFill>
                          <a:effectLst/>
                          <a:latin typeface="Arial" charset="0"/>
                          <a:cs typeface="Arial" charset="0"/>
                        </a:rPr>
                        <a:t>ALUSrc</a:t>
                      </a:r>
                      <a:endParaRPr kumimoji="0" lang="en-US" sz="1500" b="0" i="0" u="none" strike="noStrike" cap="none" normalizeH="0" baseline="0" dirty="0" smtClean="0">
                        <a:ln>
                          <a:noFill/>
                        </a:ln>
                        <a:solidFill>
                          <a:srgbClr val="FF0000"/>
                        </a:solidFill>
                        <a:effectLst/>
                        <a:latin typeface="Arial" charset="0"/>
                        <a:cs typeface="Arial" charset="0"/>
                      </a:endParaRP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smtClean="0">
                          <a:ln>
                            <a:noFill/>
                          </a:ln>
                          <a:solidFill>
                            <a:schemeClr val="tx1"/>
                          </a:solidFill>
                          <a:effectLst/>
                          <a:latin typeface="Arial" charset="0"/>
                          <a:cs typeface="Arial" charset="0"/>
                        </a:rPr>
                        <a:t>Second ALU operand is the value of register </a:t>
                      </a:r>
                      <a:r>
                        <a:rPr kumimoji="0" lang="en-US" sz="1500" b="0" i="0" u="none" strike="noStrike" cap="none" normalizeH="0" baseline="0" dirty="0" err="1" smtClean="0">
                          <a:ln>
                            <a:noFill/>
                          </a:ln>
                          <a:solidFill>
                            <a:schemeClr val="tx1"/>
                          </a:solidFill>
                          <a:effectLst/>
                          <a:latin typeface="Arial" charset="0"/>
                          <a:cs typeface="Arial" charset="0"/>
                        </a:rPr>
                        <a:t>Rt</a:t>
                      </a:r>
                      <a:r>
                        <a:rPr kumimoji="0" lang="en-US" sz="1500" b="0" i="0" u="none" strike="noStrike" cap="none" normalizeH="0" baseline="0" dirty="0" smtClean="0">
                          <a:ln>
                            <a:noFill/>
                          </a:ln>
                          <a:solidFill>
                            <a:schemeClr val="tx1"/>
                          </a:solidFill>
                          <a:effectLst/>
                          <a:latin typeface="Arial" charset="0"/>
                          <a:cs typeface="Arial" charset="0"/>
                        </a:rPr>
                        <a:t> that appears on </a:t>
                      </a:r>
                      <a:r>
                        <a:rPr kumimoji="0" lang="en-US" sz="1500" b="0" i="0" u="none" strike="noStrike" cap="none" normalizeH="0" baseline="0" dirty="0" err="1" smtClean="0">
                          <a:ln>
                            <a:noFill/>
                          </a:ln>
                          <a:solidFill>
                            <a:schemeClr val="tx1"/>
                          </a:solidFill>
                          <a:effectLst/>
                          <a:latin typeface="Arial" charset="0"/>
                          <a:cs typeface="Arial" charset="0"/>
                        </a:rPr>
                        <a:t>BusB</a:t>
                      </a:r>
                      <a:endParaRPr kumimoji="0" lang="en-US" sz="1500" b="0" i="0" u="none" strike="noStrike" cap="none" normalizeH="0" baseline="0" dirty="0" smtClean="0">
                        <a:ln>
                          <a:noFill/>
                        </a:ln>
                        <a:solidFill>
                          <a:schemeClr val="tx1"/>
                        </a:solidFill>
                        <a:effectLst/>
                        <a:latin typeface="Arial" charset="0"/>
                        <a:cs typeface="Arial" charset="0"/>
                      </a:endParaRP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smtClean="0">
                          <a:ln>
                            <a:noFill/>
                          </a:ln>
                          <a:solidFill>
                            <a:schemeClr val="tx1"/>
                          </a:solidFill>
                          <a:effectLst/>
                          <a:latin typeface="Arial" charset="0"/>
                          <a:cs typeface="Arial" charset="0"/>
                        </a:rPr>
                        <a:t>Second ALU operand is the value of the extended 16-bit immediate</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179">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err="1" smtClean="0">
                          <a:ln>
                            <a:noFill/>
                          </a:ln>
                          <a:solidFill>
                            <a:srgbClr val="FF0000"/>
                          </a:solidFill>
                          <a:effectLst/>
                          <a:latin typeface="Arial" charset="0"/>
                          <a:cs typeface="Arial" charset="0"/>
                        </a:rPr>
                        <a:t>MemRd</a:t>
                      </a:r>
                      <a:endParaRPr kumimoji="0" lang="en-US" sz="1500" b="0" i="0" u="none" strike="noStrike" cap="none" normalizeH="0" baseline="0" dirty="0" smtClean="0">
                        <a:ln>
                          <a:noFill/>
                        </a:ln>
                        <a:solidFill>
                          <a:srgbClr val="FF0000"/>
                        </a:solidFill>
                        <a:effectLst/>
                        <a:latin typeface="Arial" charset="0"/>
                        <a:cs typeface="Arial" charset="0"/>
                      </a:endParaRP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smtClean="0">
                          <a:ln>
                            <a:noFill/>
                          </a:ln>
                          <a:solidFill>
                            <a:schemeClr val="tx1"/>
                          </a:solidFill>
                          <a:effectLst/>
                          <a:latin typeface="Arial" charset="0"/>
                          <a:cs typeface="Arial" charset="0"/>
                        </a:rPr>
                        <a:t>Data memory is NOT read</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Data memory is read</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Data_out ← Memory[address]</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179">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err="1" smtClean="0">
                          <a:ln>
                            <a:noFill/>
                          </a:ln>
                          <a:solidFill>
                            <a:srgbClr val="FF0000"/>
                          </a:solidFill>
                          <a:effectLst/>
                          <a:latin typeface="Arial" charset="0"/>
                          <a:cs typeface="Arial" charset="0"/>
                        </a:rPr>
                        <a:t>MemWr</a:t>
                      </a:r>
                      <a:endParaRPr kumimoji="0" lang="en-US" sz="1500" b="0" i="0" u="none" strike="noStrike" cap="none" normalizeH="0" baseline="0" dirty="0" smtClean="0">
                        <a:ln>
                          <a:noFill/>
                        </a:ln>
                        <a:solidFill>
                          <a:srgbClr val="FF0000"/>
                        </a:solidFill>
                        <a:effectLst/>
                        <a:latin typeface="Arial" charset="0"/>
                        <a:cs typeface="Arial" charset="0"/>
                      </a:endParaRP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smtClean="0">
                          <a:ln>
                            <a:noFill/>
                          </a:ln>
                          <a:solidFill>
                            <a:schemeClr val="tx1"/>
                          </a:solidFill>
                          <a:effectLst/>
                          <a:latin typeface="Arial" charset="0"/>
                          <a:cs typeface="Arial" charset="0"/>
                        </a:rPr>
                        <a:t>Data Memory is NOT written</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500" b="0" i="0" u="none" strike="noStrike" cap="none" normalizeH="0" baseline="0" dirty="0" smtClean="0">
                          <a:ln>
                            <a:noFill/>
                          </a:ln>
                          <a:solidFill>
                            <a:schemeClr val="tx1"/>
                          </a:solidFill>
                          <a:effectLst/>
                          <a:latin typeface="Arial" charset="0"/>
                          <a:cs typeface="Arial" charset="0"/>
                        </a:rPr>
                        <a:t>Data memory is written</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500" b="0" i="0" u="none" strike="noStrike" cap="none" normalizeH="0" baseline="0" dirty="0" smtClean="0">
                          <a:ln>
                            <a:noFill/>
                          </a:ln>
                          <a:solidFill>
                            <a:schemeClr val="tx1"/>
                          </a:solidFill>
                          <a:effectLst/>
                          <a:latin typeface="Arial" charset="0"/>
                          <a:cs typeface="Arial" charset="0"/>
                        </a:rPr>
                        <a:t>Memory[address] ← </a:t>
                      </a:r>
                      <a:r>
                        <a:rPr kumimoji="0" lang="en-US" sz="1500" b="0" i="0" u="none" strike="noStrike" cap="none" normalizeH="0" baseline="0" dirty="0" err="1" smtClean="0">
                          <a:ln>
                            <a:noFill/>
                          </a:ln>
                          <a:solidFill>
                            <a:schemeClr val="tx1"/>
                          </a:solidFill>
                          <a:effectLst/>
                          <a:latin typeface="Arial" charset="0"/>
                          <a:cs typeface="Arial" charset="0"/>
                        </a:rPr>
                        <a:t>Data_in</a:t>
                      </a:r>
                      <a:endParaRPr kumimoji="0" lang="en-US" sz="1500" b="0" i="0" u="none" strike="noStrike" cap="none" normalizeH="0" baseline="0" dirty="0" smtClean="0">
                        <a:ln>
                          <a:noFill/>
                        </a:ln>
                        <a:solidFill>
                          <a:schemeClr val="tx1"/>
                        </a:solidFill>
                        <a:effectLst/>
                        <a:latin typeface="Arial" charset="0"/>
                        <a:cs typeface="Arial" charset="0"/>
                      </a:endParaRP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2199">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err="1" smtClean="0">
                          <a:ln>
                            <a:noFill/>
                          </a:ln>
                          <a:solidFill>
                            <a:srgbClr val="FF0000"/>
                          </a:solidFill>
                          <a:effectLst/>
                          <a:latin typeface="Arial" charset="0"/>
                          <a:cs typeface="Arial" charset="0"/>
                        </a:rPr>
                        <a:t>MemtoReg</a:t>
                      </a:r>
                      <a:endParaRPr kumimoji="0" lang="en-US" sz="1500" b="0" i="0" u="none" strike="noStrike" cap="none" normalizeH="0" baseline="0" dirty="0" smtClean="0">
                        <a:ln>
                          <a:noFill/>
                        </a:ln>
                        <a:solidFill>
                          <a:srgbClr val="FF0000"/>
                        </a:solidFill>
                        <a:effectLst/>
                        <a:latin typeface="Arial" charset="0"/>
                        <a:cs typeface="Arial" charset="0"/>
                      </a:endParaRP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smtClean="0">
                          <a:ln>
                            <a:noFill/>
                          </a:ln>
                          <a:solidFill>
                            <a:schemeClr val="tx1"/>
                          </a:solidFill>
                          <a:effectLst/>
                          <a:latin typeface="Arial" charset="0"/>
                          <a:cs typeface="Arial" charset="0"/>
                        </a:rPr>
                        <a:t>BusW = ALU result</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500" b="0" i="0" u="none" strike="noStrike" cap="none" normalizeH="0" baseline="0" dirty="0" err="1" smtClean="0">
                          <a:ln>
                            <a:noFill/>
                          </a:ln>
                          <a:solidFill>
                            <a:schemeClr val="tx1"/>
                          </a:solidFill>
                          <a:effectLst/>
                          <a:latin typeface="Arial" charset="0"/>
                          <a:cs typeface="Arial" charset="0"/>
                        </a:rPr>
                        <a:t>BusW</a:t>
                      </a:r>
                      <a:r>
                        <a:rPr kumimoji="0" lang="en-US" sz="1500" b="0" i="0" u="none" strike="noStrike" cap="none" normalizeH="0" baseline="0" dirty="0" smtClean="0">
                          <a:ln>
                            <a:noFill/>
                          </a:ln>
                          <a:solidFill>
                            <a:schemeClr val="tx1"/>
                          </a:solidFill>
                          <a:effectLst/>
                          <a:latin typeface="Arial" charset="0"/>
                          <a:cs typeface="Arial" charset="0"/>
                        </a:rPr>
                        <a:t> = </a:t>
                      </a:r>
                      <a:r>
                        <a:rPr kumimoji="0" lang="en-US" sz="1500" b="0" i="0" u="none" strike="noStrike" cap="none" normalizeH="0" baseline="0" dirty="0" err="1" smtClean="0">
                          <a:ln>
                            <a:noFill/>
                          </a:ln>
                          <a:solidFill>
                            <a:schemeClr val="tx1"/>
                          </a:solidFill>
                          <a:effectLst/>
                          <a:latin typeface="Arial" charset="0"/>
                          <a:cs typeface="Arial" charset="0"/>
                        </a:rPr>
                        <a:t>Data_out</a:t>
                      </a:r>
                      <a:r>
                        <a:rPr kumimoji="0" lang="en-US" sz="1500" b="0" i="0" u="none" strike="noStrike" cap="none" normalizeH="0" baseline="0" dirty="0" smtClean="0">
                          <a:ln>
                            <a:noFill/>
                          </a:ln>
                          <a:solidFill>
                            <a:schemeClr val="tx1"/>
                          </a:solidFill>
                          <a:effectLst/>
                          <a:latin typeface="Arial" charset="0"/>
                          <a:cs typeface="Arial" charset="0"/>
                        </a:rPr>
                        <a:t> from Memory</a:t>
                      </a:r>
                    </a:p>
                  </a:txBody>
                  <a:tcPr marT="50636" marB="506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30" name="Rectangle 53"/>
          <p:cNvSpPr>
            <a:spLocks noGrp="1" noChangeArrowheads="1"/>
          </p:cNvSpPr>
          <p:nvPr>
            <p:ph type="title"/>
          </p:nvPr>
        </p:nvSpPr>
        <p:spPr>
          <a:xfrm>
            <a:off x="479427" y="133642"/>
            <a:ext cx="8229600" cy="1143000"/>
          </a:xfrm>
        </p:spPr>
        <p:txBody>
          <a:bodyPr/>
          <a:lstStyle/>
          <a:p>
            <a:pPr eaLnBrk="1" hangingPunct="1"/>
            <a:r>
              <a:rPr lang="en-US" altLang="en-US" dirty="0" smtClean="0"/>
              <a:t>Main Control Signals</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54</a:t>
            </a:fld>
            <a:endParaRPr lang="en-US" altLang="en-US"/>
          </a:p>
        </p:txBody>
      </p:sp>
    </p:spTree>
    <p:custDataLst>
      <p:tags r:id="rId1"/>
    </p:custDataLst>
    <p:extLst>
      <p:ext uri="{BB962C8B-B14F-4D97-AF65-F5344CB8AC3E}">
        <p14:creationId xmlns:p14="http://schemas.microsoft.com/office/powerpoint/2010/main" val="265276012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52" y="107403"/>
            <a:ext cx="8229600" cy="1143000"/>
          </a:xfrm>
        </p:spPr>
        <p:txBody>
          <a:bodyPr/>
          <a:lstStyle/>
          <a:p>
            <a:r>
              <a:rPr lang="en-US" altLang="en-US" dirty="0"/>
              <a:t>Main Control </a:t>
            </a:r>
            <a:r>
              <a:rPr lang="en-US" altLang="en-US" dirty="0" smtClean="0"/>
              <a:t>Truth Table</a:t>
            </a:r>
            <a:endParaRPr lang="en-US" dirty="0"/>
          </a:p>
        </p:txBody>
      </p:sp>
      <p:graphicFrame>
        <p:nvGraphicFramePr>
          <p:cNvPr id="4" name="Group 288"/>
          <p:cNvGraphicFramePr>
            <a:graphicFrameLocks noGrp="1"/>
          </p:cNvGraphicFramePr>
          <p:nvPr>
            <p:ph sz="half" idx="4294967295"/>
            <p:extLst>
              <p:ext uri="{D42A27DB-BD31-4B8C-83A1-F6EECF244321}">
                <p14:modId xmlns:p14="http://schemas.microsoft.com/office/powerpoint/2010/main" val="2866040493"/>
              </p:ext>
            </p:extLst>
          </p:nvPr>
        </p:nvGraphicFramePr>
        <p:xfrm>
          <a:off x="304912" y="1215977"/>
          <a:ext cx="8534175" cy="4534190"/>
        </p:xfrm>
        <a:graphic>
          <a:graphicData uri="http://schemas.openxmlformats.org/drawingml/2006/table">
            <a:tbl>
              <a:tblPr/>
              <a:tblGrid>
                <a:gridCol w="963174"/>
                <a:gridCol w="1016934"/>
                <a:gridCol w="965413"/>
                <a:gridCol w="1066211"/>
                <a:gridCol w="1220770"/>
                <a:gridCol w="1117731"/>
                <a:gridCol w="1068451"/>
                <a:gridCol w="1115491"/>
              </a:tblGrid>
              <a:tr h="697566">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bg1"/>
                          </a:solidFill>
                          <a:effectLst/>
                          <a:latin typeface="Arial" charset="0"/>
                          <a:cs typeface="Arial" charset="0"/>
                        </a:rPr>
                        <a:t>Op</a:t>
                      </a:r>
                    </a:p>
                  </a:txBody>
                  <a:tcPr marL="27432" marR="27432" marT="84418" marB="84418"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err="1" smtClean="0">
                          <a:ln>
                            <a:noFill/>
                          </a:ln>
                          <a:solidFill>
                            <a:schemeClr val="bg1"/>
                          </a:solidFill>
                          <a:effectLst/>
                          <a:latin typeface="Arial" charset="0"/>
                          <a:cs typeface="Arial" charset="0"/>
                        </a:rPr>
                        <a:t>RegDst</a:t>
                      </a:r>
                      <a:endParaRPr kumimoji="0" lang="en-US" sz="1700" b="0" i="0" u="none" strike="noStrike" cap="none" normalizeH="0" baseline="0" dirty="0" smtClean="0">
                        <a:ln>
                          <a:noFill/>
                        </a:ln>
                        <a:solidFill>
                          <a:schemeClr val="bg1"/>
                        </a:solidFill>
                        <a:effectLst/>
                        <a:latin typeface="Arial" charset="0"/>
                        <a:cs typeface="Arial" charset="0"/>
                      </a:endParaRPr>
                    </a:p>
                  </a:txBody>
                  <a:tcPr marL="27432" marR="27432" marT="84418" marB="844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err="1" smtClean="0">
                          <a:ln>
                            <a:noFill/>
                          </a:ln>
                          <a:solidFill>
                            <a:schemeClr val="bg1"/>
                          </a:solidFill>
                          <a:effectLst/>
                          <a:latin typeface="Arial" charset="0"/>
                          <a:cs typeface="Arial" charset="0"/>
                        </a:rPr>
                        <a:t>RegWr</a:t>
                      </a:r>
                      <a:endParaRPr kumimoji="0" lang="en-US" sz="1700" b="0" i="0" u="none" strike="noStrike" cap="none" normalizeH="0" baseline="0" dirty="0" smtClean="0">
                        <a:ln>
                          <a:noFill/>
                        </a:ln>
                        <a:solidFill>
                          <a:schemeClr val="bg1"/>
                        </a:solidFill>
                        <a:effectLst/>
                        <a:latin typeface="Arial" charset="0"/>
                        <a:cs typeface="Arial" charset="0"/>
                      </a:endParaRPr>
                    </a:p>
                  </a:txBody>
                  <a:tcPr marL="27432" marR="27432" marT="84418" marB="844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err="1" smtClean="0">
                          <a:ln>
                            <a:noFill/>
                          </a:ln>
                          <a:solidFill>
                            <a:schemeClr val="bg1"/>
                          </a:solidFill>
                          <a:effectLst/>
                          <a:latin typeface="Arial" charset="0"/>
                          <a:cs typeface="Arial" charset="0"/>
                        </a:rPr>
                        <a:t>ExtOp</a:t>
                      </a:r>
                      <a:endParaRPr kumimoji="0" lang="en-US" sz="1700" b="0" i="0" u="none" strike="noStrike" cap="none" normalizeH="0" baseline="0" dirty="0" smtClean="0">
                        <a:ln>
                          <a:noFill/>
                        </a:ln>
                        <a:solidFill>
                          <a:schemeClr val="bg1"/>
                        </a:solidFill>
                        <a:effectLst/>
                        <a:latin typeface="Arial" charset="0"/>
                        <a:cs typeface="Arial" charset="0"/>
                      </a:endParaRPr>
                    </a:p>
                  </a:txBody>
                  <a:tcPr marL="27432" marR="27432" marT="84418" marB="844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err="1" smtClean="0">
                          <a:ln>
                            <a:noFill/>
                          </a:ln>
                          <a:solidFill>
                            <a:schemeClr val="bg1"/>
                          </a:solidFill>
                          <a:effectLst/>
                          <a:latin typeface="Arial" charset="0"/>
                          <a:cs typeface="Arial" charset="0"/>
                        </a:rPr>
                        <a:t>ALUSrc</a:t>
                      </a:r>
                      <a:endParaRPr kumimoji="0" lang="en-US" sz="1700" b="0" i="0" u="none" strike="noStrike" cap="none" normalizeH="0" baseline="0" dirty="0" smtClean="0">
                        <a:ln>
                          <a:noFill/>
                        </a:ln>
                        <a:solidFill>
                          <a:schemeClr val="bg1"/>
                        </a:solidFill>
                        <a:effectLst/>
                        <a:latin typeface="Arial" charset="0"/>
                        <a:cs typeface="Arial" charset="0"/>
                      </a:endParaRPr>
                    </a:p>
                  </a:txBody>
                  <a:tcPr marL="27432" marR="27432" marT="84418" marB="844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err="1" smtClean="0">
                          <a:ln>
                            <a:noFill/>
                          </a:ln>
                          <a:solidFill>
                            <a:schemeClr val="bg1"/>
                          </a:solidFill>
                          <a:effectLst/>
                          <a:latin typeface="Arial" charset="0"/>
                          <a:cs typeface="Arial" charset="0"/>
                        </a:rPr>
                        <a:t>MemRd</a:t>
                      </a:r>
                      <a:endParaRPr kumimoji="0" lang="en-US" sz="1700" b="0" i="0" u="none" strike="noStrike" cap="none" normalizeH="0" baseline="0" dirty="0" smtClean="0">
                        <a:ln>
                          <a:noFill/>
                        </a:ln>
                        <a:solidFill>
                          <a:schemeClr val="bg1"/>
                        </a:solidFill>
                        <a:effectLst/>
                        <a:latin typeface="Arial" charset="0"/>
                        <a:cs typeface="Arial" charset="0"/>
                      </a:endParaRPr>
                    </a:p>
                  </a:txBody>
                  <a:tcPr marL="27432" marR="27432" marT="84418" marB="844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err="1" smtClean="0">
                          <a:ln>
                            <a:noFill/>
                          </a:ln>
                          <a:solidFill>
                            <a:schemeClr val="bg1"/>
                          </a:solidFill>
                          <a:effectLst/>
                          <a:latin typeface="Arial" charset="0"/>
                          <a:cs typeface="Arial" charset="0"/>
                        </a:rPr>
                        <a:t>MemWr</a:t>
                      </a:r>
                      <a:endParaRPr kumimoji="0" lang="en-US" sz="1700" b="0" i="0" u="none" strike="noStrike" cap="none" normalizeH="0" baseline="0" dirty="0" smtClean="0">
                        <a:ln>
                          <a:noFill/>
                        </a:ln>
                        <a:solidFill>
                          <a:schemeClr val="bg1"/>
                        </a:solidFill>
                        <a:effectLst/>
                        <a:latin typeface="Arial" charset="0"/>
                        <a:cs typeface="Arial" charset="0"/>
                      </a:endParaRPr>
                    </a:p>
                  </a:txBody>
                  <a:tcPr marL="27432" marR="27432" marT="84418" marB="844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err="1" smtClean="0">
                          <a:ln>
                            <a:noFill/>
                          </a:ln>
                          <a:solidFill>
                            <a:schemeClr val="bg1"/>
                          </a:solidFill>
                          <a:effectLst/>
                          <a:latin typeface="Arial" charset="0"/>
                          <a:cs typeface="Arial" charset="0"/>
                        </a:rPr>
                        <a:t>MemtoReg</a:t>
                      </a:r>
                      <a:endParaRPr kumimoji="0" lang="en-US" sz="1700" b="0" i="0" u="none" strike="noStrike" cap="none" normalizeH="0" baseline="0" dirty="0" smtClean="0">
                        <a:ln>
                          <a:noFill/>
                        </a:ln>
                        <a:solidFill>
                          <a:schemeClr val="bg1"/>
                        </a:solidFill>
                        <a:effectLst/>
                        <a:latin typeface="Arial" charset="0"/>
                        <a:cs typeface="Arial" charset="0"/>
                      </a:endParaRPr>
                    </a:p>
                  </a:txBody>
                  <a:tcPr marL="27432" marR="27432" marT="84418" marB="84418"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R-type</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Rd</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1</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t>
                      </a:r>
                      <a:r>
                        <a:rPr kumimoji="0" lang="en-US" sz="1700" b="0" i="0" u="none" strike="noStrike" cap="none" normalizeH="0" baseline="0" dirty="0" err="1" smtClean="0">
                          <a:ln>
                            <a:noFill/>
                          </a:ln>
                          <a:solidFill>
                            <a:schemeClr val="tx1"/>
                          </a:solidFill>
                          <a:effectLst/>
                          <a:latin typeface="Arial" charset="0"/>
                          <a:cs typeface="Arial" charset="0"/>
                        </a:rPr>
                        <a:t>BusB</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ALU</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ADDI</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t>
                      </a:r>
                      <a:r>
                        <a:rPr kumimoji="0" lang="en-US" sz="1700" b="0" i="0" u="none" strike="noStrike" cap="none" normalizeH="0" baseline="0" dirty="0" err="1" smtClean="0">
                          <a:ln>
                            <a:noFill/>
                          </a:ln>
                          <a:solidFill>
                            <a:schemeClr val="tx1"/>
                          </a:solidFill>
                          <a:effectLst/>
                          <a:latin typeface="Arial" charset="0"/>
                          <a:cs typeface="Arial" charset="0"/>
                        </a:rPr>
                        <a:t>Rt</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sign</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a:t>
                      </a:r>
                      <a:r>
                        <a:rPr kumimoji="0" lang="en-US" sz="1700" b="0" i="0" u="none" strike="noStrike" cap="none" normalizeH="0" baseline="0" dirty="0" err="1" smtClean="0">
                          <a:ln>
                            <a:noFill/>
                          </a:ln>
                          <a:solidFill>
                            <a:schemeClr val="tx1"/>
                          </a:solidFill>
                          <a:effectLst/>
                          <a:latin typeface="Arial" charset="0"/>
                          <a:cs typeface="Arial" charset="0"/>
                        </a:rPr>
                        <a:t>Imm</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ALU</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SLTI</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 = Rt</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sign</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a:t>
                      </a:r>
                      <a:r>
                        <a:rPr kumimoji="0" lang="en-US" sz="1700" b="0" i="0" u="none" strike="noStrike" cap="none" normalizeH="0" baseline="0" dirty="0" err="1" smtClean="0">
                          <a:ln>
                            <a:noFill/>
                          </a:ln>
                          <a:solidFill>
                            <a:schemeClr val="tx1"/>
                          </a:solidFill>
                          <a:effectLst/>
                          <a:latin typeface="Arial" charset="0"/>
                          <a:cs typeface="Arial" charset="0"/>
                        </a:rPr>
                        <a:t>Imm</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ALU</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ANDI</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 = Rt</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1</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zero</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a:t>
                      </a:r>
                      <a:r>
                        <a:rPr kumimoji="0" lang="en-US" sz="1700" b="0" i="0" u="none" strike="noStrike" cap="none" normalizeH="0" baseline="0" dirty="0" err="1" smtClean="0">
                          <a:ln>
                            <a:noFill/>
                          </a:ln>
                          <a:solidFill>
                            <a:schemeClr val="tx1"/>
                          </a:solidFill>
                          <a:effectLst/>
                          <a:latin typeface="Arial" charset="0"/>
                          <a:cs typeface="Arial" charset="0"/>
                        </a:rPr>
                        <a:t>Imm</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ALU</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ORI</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 = Rt</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1</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zero</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a:t>
                      </a:r>
                      <a:r>
                        <a:rPr kumimoji="0" lang="en-US" sz="1700" b="0" i="0" u="none" strike="noStrike" cap="none" normalizeH="0" baseline="0" dirty="0" err="1" smtClean="0">
                          <a:ln>
                            <a:noFill/>
                          </a:ln>
                          <a:solidFill>
                            <a:schemeClr val="tx1"/>
                          </a:solidFill>
                          <a:effectLst/>
                          <a:latin typeface="Arial" charset="0"/>
                          <a:cs typeface="Arial" charset="0"/>
                        </a:rPr>
                        <a:t>Imm</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ALU</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XORI</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 = Rt</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1</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zero</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a:t>
                      </a:r>
                      <a:r>
                        <a:rPr kumimoji="0" lang="en-US" sz="1700" b="0" i="0" u="none" strike="noStrike" cap="none" normalizeH="0" baseline="0" dirty="0" err="1" smtClean="0">
                          <a:ln>
                            <a:noFill/>
                          </a:ln>
                          <a:solidFill>
                            <a:schemeClr val="tx1"/>
                          </a:solidFill>
                          <a:effectLst/>
                          <a:latin typeface="Arial" charset="0"/>
                          <a:cs typeface="Arial" charset="0"/>
                        </a:rPr>
                        <a:t>Imm</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ALU</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LW</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 = Rt</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1</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sign</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a:t>
                      </a:r>
                      <a:r>
                        <a:rPr kumimoji="0" lang="en-US" sz="1700" b="0" i="0" u="none" strike="noStrike" cap="none" normalizeH="0" baseline="0" dirty="0" err="1" smtClean="0">
                          <a:ln>
                            <a:noFill/>
                          </a:ln>
                          <a:solidFill>
                            <a:schemeClr val="tx1"/>
                          </a:solidFill>
                          <a:effectLst/>
                          <a:latin typeface="Arial" charset="0"/>
                          <a:cs typeface="Arial" charset="0"/>
                        </a:rPr>
                        <a:t>Imm</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a:t>
                      </a:r>
                      <a:r>
                        <a:rPr kumimoji="0" lang="en-US" sz="1700" b="0" i="0" u="none" strike="noStrike" cap="none" normalizeH="0" baseline="0" dirty="0" err="1" smtClean="0">
                          <a:ln>
                            <a:noFill/>
                          </a:ln>
                          <a:solidFill>
                            <a:schemeClr val="tx1"/>
                          </a:solidFill>
                          <a:effectLst/>
                          <a:latin typeface="Arial" charset="0"/>
                          <a:cs typeface="Arial" charset="0"/>
                        </a:rPr>
                        <a:t>Mem</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SW</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sign</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a:t>
                      </a:r>
                      <a:r>
                        <a:rPr kumimoji="0" lang="en-US" sz="1700" b="0" i="0" u="none" strike="noStrike" cap="none" normalizeH="0" baseline="0" dirty="0" err="1" smtClean="0">
                          <a:ln>
                            <a:noFill/>
                          </a:ln>
                          <a:solidFill>
                            <a:schemeClr val="tx1"/>
                          </a:solidFill>
                          <a:effectLst/>
                          <a:latin typeface="Arial" charset="0"/>
                          <a:cs typeface="Arial" charset="0"/>
                        </a:rPr>
                        <a:t>Imm</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BEQ</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sign</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t>
                      </a:r>
                      <a:r>
                        <a:rPr kumimoji="0" lang="en-US" sz="1700" b="0" i="0" u="none" strike="noStrike" cap="none" normalizeH="0" baseline="0" dirty="0" err="1" smtClean="0">
                          <a:ln>
                            <a:noFill/>
                          </a:ln>
                          <a:solidFill>
                            <a:schemeClr val="tx1"/>
                          </a:solidFill>
                          <a:effectLst/>
                          <a:latin typeface="Arial" charset="0"/>
                          <a:cs typeface="Arial" charset="0"/>
                        </a:rPr>
                        <a:t>BusB</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BNE</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sign</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a:t>
                      </a:r>
                      <a:r>
                        <a:rPr kumimoji="0" lang="en-US" sz="1700" b="0" i="0" u="none" strike="noStrike" cap="none" normalizeH="0" baseline="0" dirty="0" err="1" smtClean="0">
                          <a:ln>
                            <a:noFill/>
                          </a:ln>
                          <a:solidFill>
                            <a:schemeClr val="tx1"/>
                          </a:solidFill>
                          <a:effectLst/>
                          <a:latin typeface="Arial" charset="0"/>
                          <a:cs typeface="Arial" charset="0"/>
                        </a:rPr>
                        <a:t>BusB</a:t>
                      </a:r>
                      <a:endParaRPr kumimoji="0" lang="en-US" sz="1700" b="0" i="0" u="none" strike="noStrike" cap="none" normalizeH="0" baseline="0" dirty="0" smtClean="0">
                        <a:ln>
                          <a:noFill/>
                        </a:ln>
                        <a:solidFill>
                          <a:schemeClr val="tx1"/>
                        </a:solidFill>
                        <a:effectLst/>
                        <a:latin typeface="Arial" charset="0"/>
                        <a:cs typeface="Arial" charset="0"/>
                      </a:endParaRP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78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J</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2" marR="27432" marT="42210" marB="422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173"/>
          <p:cNvSpPr txBox="1">
            <a:spLocks noChangeArrowheads="1"/>
          </p:cNvSpPr>
          <p:nvPr/>
        </p:nvSpPr>
        <p:spPr bwMode="auto">
          <a:xfrm>
            <a:off x="457200" y="5750171"/>
            <a:ext cx="8229600" cy="46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992" tIns="42497" rIns="84992" bIns="42497" numCol="1" anchor="t" anchorCtr="0" compatLnSpc="1">
            <a:prstTxWarp prst="textNoShape">
              <a:avLst/>
            </a:prstTxWarp>
          </a:bodyPr>
          <a:lstStyle>
            <a:lvl1pPr marL="347663" indent="-347663" algn="l" rtl="0" eaLnBrk="0" fontAlgn="base" hangingPunct="0">
              <a:lnSpc>
                <a:spcPct val="110000"/>
              </a:lnSpc>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lnSpc>
                <a:spcPct val="110000"/>
              </a:lnSpc>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lnSpc>
                <a:spcPct val="110000"/>
              </a:lnSpc>
              <a:spcBef>
                <a:spcPct val="40000"/>
              </a:spcBef>
              <a:spcAft>
                <a:spcPct val="0"/>
              </a:spcAft>
              <a:buFont typeface="Wingdings" pitchFamily="2" charset="2"/>
              <a:buChar char="§"/>
              <a:defRPr>
                <a:solidFill>
                  <a:schemeClr val="tx1"/>
                </a:solidFill>
                <a:latin typeface="+mn-lt"/>
                <a:cs typeface="+mn-cs"/>
              </a:defRPr>
            </a:lvl3pPr>
            <a:lvl4pPr marL="1481138" indent="-222250" algn="l" rtl="0" eaLnBrk="0" fontAlgn="base" hangingPunct="0">
              <a:lnSpc>
                <a:spcPct val="110000"/>
              </a:lnSpc>
              <a:spcBef>
                <a:spcPct val="40000"/>
              </a:spcBef>
              <a:spcAft>
                <a:spcPct val="0"/>
              </a:spcAft>
              <a:buChar char="–"/>
              <a:defRPr sz="1600">
                <a:solidFill>
                  <a:schemeClr val="tx1"/>
                </a:solidFill>
                <a:latin typeface="+mn-lt"/>
                <a:cs typeface="+mn-cs"/>
              </a:defRPr>
            </a:lvl4pPr>
            <a:lvl5pPr marL="1828800" indent="-233363" algn="l" rtl="0" eaLnBrk="0" fontAlgn="base" hangingPunct="0">
              <a:lnSpc>
                <a:spcPct val="110000"/>
              </a:lnSpc>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a:lstStyle>
          <a:p>
            <a:pPr marL="0" indent="0" algn="ctr" eaLnBrk="1" hangingPunct="1">
              <a:buNone/>
            </a:pPr>
            <a:r>
              <a:rPr lang="en-US" altLang="en-US" sz="2215" kern="0" dirty="0"/>
              <a:t>X is a don’t care (can be 0 or 1), used to minimize logic</a:t>
            </a:r>
          </a:p>
        </p:txBody>
      </p:sp>
      <p:sp>
        <p:nvSpPr>
          <p:cNvPr id="3" name="Slide Number Placeholder 2"/>
          <p:cNvSpPr>
            <a:spLocks noGrp="1"/>
          </p:cNvSpPr>
          <p:nvPr>
            <p:ph type="sldNum" sz="quarter" idx="12"/>
          </p:nvPr>
        </p:nvSpPr>
        <p:spPr/>
        <p:txBody>
          <a:bodyPr/>
          <a:lstStyle/>
          <a:p>
            <a:pPr>
              <a:defRPr/>
            </a:pPr>
            <a:fld id="{9C4EFC9C-0CD1-48B5-AC40-5A4DCABDD5DC}" type="slidenum">
              <a:rPr lang="zh-CN" altLang="en-US" smtClean="0"/>
              <a:pPr>
                <a:defRPr/>
              </a:pPr>
              <a:t>55</a:t>
            </a:fld>
            <a:endParaRPr lang="en-US" altLang="en-US"/>
          </a:p>
        </p:txBody>
      </p:sp>
    </p:spTree>
    <p:custDataLst>
      <p:tags r:id="rId1"/>
    </p:custDataLst>
    <p:extLst>
      <p:ext uri="{BB962C8B-B14F-4D97-AF65-F5344CB8AC3E}">
        <p14:creationId xmlns:p14="http://schemas.microsoft.com/office/powerpoint/2010/main" val="39337912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320042" y="1368673"/>
            <a:ext cx="5260023" cy="4681904"/>
          </a:xfrm>
        </p:spPr>
        <p:txBody>
          <a:bodyPr vert="horz" wrap="square" lIns="0" tIns="45720" rIns="0" bIns="45720" numCol="1" anchor="t" anchorCtr="0" compatLnSpc="1">
            <a:prstTxWarp prst="textNoShape">
              <a:avLst/>
            </a:prstTxWarp>
          </a:bodyPr>
          <a:lstStyle/>
          <a:p>
            <a:pPr marL="0" indent="0" eaLnBrk="1" hangingPunct="1">
              <a:spcBef>
                <a:spcPct val="80000"/>
              </a:spcBef>
              <a:buNone/>
              <a:tabLst>
                <a:tab pos="1477145" algn="l"/>
                <a:tab pos="1903583" algn="l"/>
              </a:tabLst>
            </a:pPr>
            <a:r>
              <a:rPr lang="en-US" altLang="en-US" sz="2400" dirty="0" err="1" smtClean="0"/>
              <a:t>RegDst</a:t>
            </a:r>
            <a:r>
              <a:rPr lang="en-US" altLang="en-US" sz="2400" dirty="0" smtClean="0"/>
              <a:t>	=	R-type</a:t>
            </a:r>
          </a:p>
          <a:p>
            <a:pPr marL="0" indent="0" eaLnBrk="1" hangingPunct="1">
              <a:spcBef>
                <a:spcPct val="80000"/>
              </a:spcBef>
              <a:buNone/>
              <a:tabLst>
                <a:tab pos="1477145" algn="l"/>
                <a:tab pos="1903583" algn="l"/>
              </a:tabLst>
            </a:pPr>
            <a:r>
              <a:rPr lang="en-US" altLang="en-US" sz="2400" dirty="0" err="1" smtClean="0"/>
              <a:t>RegWrite</a:t>
            </a:r>
            <a:r>
              <a:rPr lang="en-US" altLang="en-US" sz="2400" dirty="0" smtClean="0"/>
              <a:t>	=	(SW + BEQ + BNE + J)</a:t>
            </a:r>
          </a:p>
          <a:p>
            <a:pPr marL="0" indent="0" eaLnBrk="1" hangingPunct="1">
              <a:spcBef>
                <a:spcPct val="80000"/>
              </a:spcBef>
              <a:buNone/>
              <a:tabLst>
                <a:tab pos="1477145" algn="l"/>
                <a:tab pos="1903583" algn="l"/>
              </a:tabLst>
            </a:pPr>
            <a:r>
              <a:rPr lang="en-US" altLang="en-US" sz="2400" dirty="0" err="1" smtClean="0"/>
              <a:t>ExtOp</a:t>
            </a:r>
            <a:r>
              <a:rPr lang="en-US" altLang="en-US" sz="2400" dirty="0" smtClean="0"/>
              <a:t>	=	(ANDI + ORI + XORI)</a:t>
            </a:r>
          </a:p>
          <a:p>
            <a:pPr marL="0" indent="0" eaLnBrk="1" hangingPunct="1">
              <a:spcBef>
                <a:spcPct val="80000"/>
              </a:spcBef>
              <a:buNone/>
              <a:tabLst>
                <a:tab pos="1477145" algn="l"/>
                <a:tab pos="1903583" algn="l"/>
              </a:tabLst>
            </a:pPr>
            <a:r>
              <a:rPr lang="en-US" altLang="en-US" sz="2400" dirty="0" err="1" smtClean="0"/>
              <a:t>ALUSrc</a:t>
            </a:r>
            <a:r>
              <a:rPr lang="en-US" altLang="en-US" sz="2400" dirty="0" smtClean="0"/>
              <a:t>	=	(R-type + BEQ + BNE) </a:t>
            </a:r>
          </a:p>
          <a:p>
            <a:pPr marL="0" indent="0" eaLnBrk="1" hangingPunct="1">
              <a:spcBef>
                <a:spcPct val="80000"/>
              </a:spcBef>
              <a:buNone/>
              <a:tabLst>
                <a:tab pos="1477145" algn="l"/>
                <a:tab pos="1903583" algn="l"/>
              </a:tabLst>
            </a:pPr>
            <a:r>
              <a:rPr lang="en-US" altLang="en-US" sz="2400" dirty="0" err="1" smtClean="0"/>
              <a:t>MemRd</a:t>
            </a:r>
            <a:r>
              <a:rPr lang="en-US" altLang="en-US" sz="2400" dirty="0" smtClean="0"/>
              <a:t>	=	LW</a:t>
            </a:r>
          </a:p>
          <a:p>
            <a:pPr marL="0" indent="0" eaLnBrk="1" hangingPunct="1">
              <a:spcBef>
                <a:spcPct val="80000"/>
              </a:spcBef>
              <a:buNone/>
              <a:tabLst>
                <a:tab pos="1477145" algn="l"/>
                <a:tab pos="1903583" algn="l"/>
              </a:tabLst>
            </a:pPr>
            <a:r>
              <a:rPr lang="en-US" altLang="en-US" sz="2400" dirty="0" err="1" smtClean="0"/>
              <a:t>MemWr</a:t>
            </a:r>
            <a:r>
              <a:rPr lang="en-US" altLang="en-US" sz="2400" dirty="0"/>
              <a:t>	=	SW</a:t>
            </a:r>
          </a:p>
          <a:p>
            <a:pPr marL="0" indent="0" eaLnBrk="1" hangingPunct="1">
              <a:spcBef>
                <a:spcPct val="80000"/>
              </a:spcBef>
              <a:buNone/>
              <a:tabLst>
                <a:tab pos="1477145" algn="l"/>
                <a:tab pos="1903583" algn="l"/>
              </a:tabLst>
            </a:pPr>
            <a:r>
              <a:rPr lang="en-US" altLang="en-US" sz="2400" dirty="0" err="1" smtClean="0"/>
              <a:t>MemtoReg</a:t>
            </a:r>
            <a:r>
              <a:rPr lang="en-US" altLang="en-US" sz="2400" dirty="0" smtClean="0"/>
              <a:t>	=	LW</a:t>
            </a:r>
          </a:p>
        </p:txBody>
      </p:sp>
      <p:sp>
        <p:nvSpPr>
          <p:cNvPr id="48131" name="Rectangle 3"/>
          <p:cNvSpPr>
            <a:spLocks noGrp="1" noChangeArrowheads="1"/>
          </p:cNvSpPr>
          <p:nvPr>
            <p:ph type="title"/>
          </p:nvPr>
        </p:nvSpPr>
        <p:spPr>
          <a:xfrm>
            <a:off x="197935" y="145488"/>
            <a:ext cx="8458086" cy="1143000"/>
          </a:xfrm>
        </p:spPr>
        <p:txBody>
          <a:bodyPr/>
          <a:lstStyle/>
          <a:p>
            <a:pPr eaLnBrk="1" hangingPunct="1"/>
            <a:r>
              <a:rPr lang="en-US" altLang="en-US" sz="3600" dirty="0" smtClean="0"/>
              <a:t>Logic Equations for Main Control Signals</a:t>
            </a:r>
          </a:p>
        </p:txBody>
      </p:sp>
      <p:sp>
        <p:nvSpPr>
          <p:cNvPr id="48132" name="Line 4"/>
          <p:cNvSpPr>
            <a:spLocks noChangeShapeType="1"/>
          </p:cNvSpPr>
          <p:nvPr/>
        </p:nvSpPr>
        <p:spPr bwMode="auto">
          <a:xfrm>
            <a:off x="2208628" y="2032489"/>
            <a:ext cx="29120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8133" name="Line 5"/>
          <p:cNvSpPr>
            <a:spLocks noChangeShapeType="1"/>
          </p:cNvSpPr>
          <p:nvPr/>
        </p:nvSpPr>
        <p:spPr bwMode="auto">
          <a:xfrm>
            <a:off x="2208628" y="2631831"/>
            <a:ext cx="269469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8134" name="Line 6"/>
          <p:cNvSpPr>
            <a:spLocks noChangeShapeType="1"/>
          </p:cNvSpPr>
          <p:nvPr/>
        </p:nvSpPr>
        <p:spPr bwMode="auto">
          <a:xfrm flipV="1">
            <a:off x="2208628" y="3302391"/>
            <a:ext cx="28685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56" name="Group 55"/>
          <p:cNvGrpSpPr/>
          <p:nvPr/>
        </p:nvGrpSpPr>
        <p:grpSpPr>
          <a:xfrm>
            <a:off x="5898198" y="1276644"/>
            <a:ext cx="3017203" cy="4136488"/>
            <a:chOff x="5623560" y="1097280"/>
            <a:chExt cx="3017203" cy="4481195"/>
          </a:xfrm>
        </p:grpSpPr>
        <p:sp>
          <p:nvSpPr>
            <p:cNvPr id="57" name="Line 9"/>
            <p:cNvSpPr>
              <a:spLocks noChangeShapeType="1"/>
            </p:cNvSpPr>
            <p:nvPr/>
          </p:nvSpPr>
          <p:spPr bwMode="auto">
            <a:xfrm flipH="1">
              <a:off x="5803337"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 name="Line 10"/>
            <p:cNvSpPr>
              <a:spLocks noChangeShapeType="1"/>
            </p:cNvSpPr>
            <p:nvPr/>
          </p:nvSpPr>
          <p:spPr bwMode="auto">
            <a:xfrm>
              <a:off x="6133454"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 name="Line 11"/>
            <p:cNvSpPr>
              <a:spLocks noChangeShapeType="1"/>
            </p:cNvSpPr>
            <p:nvPr/>
          </p:nvSpPr>
          <p:spPr bwMode="auto">
            <a:xfrm flipH="1">
              <a:off x="6451907"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 name="Line 12"/>
            <p:cNvSpPr>
              <a:spLocks noChangeShapeType="1"/>
            </p:cNvSpPr>
            <p:nvPr/>
          </p:nvSpPr>
          <p:spPr bwMode="auto">
            <a:xfrm>
              <a:off x="6780120"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 name="Line 13"/>
            <p:cNvSpPr>
              <a:spLocks noChangeShapeType="1"/>
            </p:cNvSpPr>
            <p:nvPr/>
          </p:nvSpPr>
          <p:spPr bwMode="auto">
            <a:xfrm flipH="1">
              <a:off x="7103436"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 name="Line 14"/>
            <p:cNvSpPr>
              <a:spLocks noChangeShapeType="1"/>
            </p:cNvSpPr>
            <p:nvPr/>
          </p:nvSpPr>
          <p:spPr bwMode="auto">
            <a:xfrm>
              <a:off x="7420301"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 name="Line 15"/>
            <p:cNvSpPr>
              <a:spLocks noChangeShapeType="1"/>
            </p:cNvSpPr>
            <p:nvPr/>
          </p:nvSpPr>
          <p:spPr bwMode="auto">
            <a:xfrm>
              <a:off x="7725501"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 name="AutoShape 19"/>
            <p:cNvSpPr>
              <a:spLocks noChangeArrowheads="1"/>
            </p:cNvSpPr>
            <p:nvPr/>
          </p:nvSpPr>
          <p:spPr bwMode="auto">
            <a:xfrm>
              <a:off x="5623560" y="1752600"/>
              <a:ext cx="3017203" cy="2789237"/>
            </a:xfrm>
            <a:prstGeom prst="roundRect">
              <a:avLst>
                <a:gd name="adj" fmla="val 11213"/>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662"/>
            </a:p>
          </p:txBody>
        </p:sp>
        <p:sp>
          <p:nvSpPr>
            <p:cNvPr id="68" name="Line 21"/>
            <p:cNvSpPr>
              <a:spLocks noChangeShapeType="1"/>
            </p:cNvSpPr>
            <p:nvPr/>
          </p:nvSpPr>
          <p:spPr bwMode="auto">
            <a:xfrm>
              <a:off x="7067406" y="1477963"/>
              <a:ext cx="1588" cy="4587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0" name="Text Box 23"/>
            <p:cNvSpPr txBox="1">
              <a:spLocks noChangeArrowheads="1"/>
            </p:cNvSpPr>
            <p:nvPr/>
          </p:nvSpPr>
          <p:spPr bwMode="auto">
            <a:xfrm>
              <a:off x="6885347" y="1097280"/>
              <a:ext cx="38413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50000"/>
                </a:spcBef>
                <a:buFontTx/>
                <a:buNone/>
              </a:pPr>
              <a:r>
                <a:rPr lang="en-US" altLang="en-US" sz="1477" dirty="0">
                  <a:solidFill>
                    <a:srgbClr val="FF0000"/>
                  </a:solidFill>
                </a:rPr>
                <a:t>Op</a:t>
              </a:r>
              <a:r>
                <a:rPr lang="en-US" altLang="en-US" sz="1477" baseline="30000" dirty="0">
                  <a:solidFill>
                    <a:srgbClr val="FF0000"/>
                  </a:solidFill>
                </a:rPr>
                <a:t>6</a:t>
              </a:r>
            </a:p>
          </p:txBody>
        </p:sp>
        <p:grpSp>
          <p:nvGrpSpPr>
            <p:cNvPr id="71" name="Group 59"/>
            <p:cNvGrpSpPr>
              <a:grpSpLocks/>
            </p:cNvGrpSpPr>
            <p:nvPr/>
          </p:nvGrpSpPr>
          <p:grpSpPr bwMode="auto">
            <a:xfrm>
              <a:off x="5715000" y="2530475"/>
              <a:ext cx="168256" cy="960437"/>
              <a:chOff x="3865" y="1555"/>
              <a:chExt cx="106" cy="605"/>
            </a:xfrm>
          </p:grpSpPr>
          <p:sp>
            <p:nvSpPr>
              <p:cNvPr id="113" name="Line 22"/>
              <p:cNvSpPr>
                <a:spLocks noChangeShapeType="1"/>
              </p:cNvSpPr>
              <p:nvPr/>
            </p:nvSpPr>
            <p:spPr bwMode="auto">
              <a:xfrm>
                <a:off x="3919"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4" name="Text Box 24"/>
              <p:cNvSpPr txBox="1">
                <a:spLocks noChangeArrowheads="1"/>
              </p:cNvSpPr>
              <p:nvPr/>
            </p:nvSpPr>
            <p:spPr bwMode="auto">
              <a:xfrm rot="-5400000">
                <a:off x="3745"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R-type</a:t>
                </a:r>
                <a:endParaRPr lang="en-US" altLang="en-US" sz="1292" baseline="30000" dirty="0"/>
              </a:p>
            </p:txBody>
          </p:sp>
        </p:grpSp>
        <p:grpSp>
          <p:nvGrpSpPr>
            <p:cNvPr id="72" name="Group 60"/>
            <p:cNvGrpSpPr>
              <a:grpSpLocks/>
            </p:cNvGrpSpPr>
            <p:nvPr/>
          </p:nvGrpSpPr>
          <p:grpSpPr bwMode="auto">
            <a:xfrm>
              <a:off x="5989320" y="2530475"/>
              <a:ext cx="168256" cy="960437"/>
              <a:chOff x="3971" y="1555"/>
              <a:chExt cx="106" cy="605"/>
            </a:xfrm>
          </p:grpSpPr>
          <p:sp>
            <p:nvSpPr>
              <p:cNvPr id="111" name="Line 25"/>
              <p:cNvSpPr>
                <a:spLocks noChangeShapeType="1"/>
              </p:cNvSpPr>
              <p:nvPr/>
            </p:nvSpPr>
            <p:spPr bwMode="auto">
              <a:xfrm>
                <a:off x="4025"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 name="Text Box 26"/>
              <p:cNvSpPr txBox="1">
                <a:spLocks noChangeArrowheads="1"/>
              </p:cNvSpPr>
              <p:nvPr/>
            </p:nvSpPr>
            <p:spPr bwMode="auto">
              <a:xfrm rot="-5400000">
                <a:off x="3851"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ADDI</a:t>
                </a:r>
                <a:endParaRPr lang="en-US" altLang="en-US" sz="1292" baseline="30000" dirty="0"/>
              </a:p>
            </p:txBody>
          </p:sp>
        </p:grpSp>
        <p:grpSp>
          <p:nvGrpSpPr>
            <p:cNvPr id="73" name="Group 61"/>
            <p:cNvGrpSpPr>
              <a:grpSpLocks/>
            </p:cNvGrpSpPr>
            <p:nvPr/>
          </p:nvGrpSpPr>
          <p:grpSpPr bwMode="auto">
            <a:xfrm>
              <a:off x="6263640" y="2530475"/>
              <a:ext cx="169844" cy="960437"/>
              <a:chOff x="4077" y="1555"/>
              <a:chExt cx="107" cy="605"/>
            </a:xfrm>
          </p:grpSpPr>
          <p:sp>
            <p:nvSpPr>
              <p:cNvPr id="109" name="Line 27"/>
              <p:cNvSpPr>
                <a:spLocks noChangeShapeType="1"/>
              </p:cNvSpPr>
              <p:nvPr/>
            </p:nvSpPr>
            <p:spPr bwMode="auto">
              <a:xfrm>
                <a:off x="4131"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0" name="Text Box 28"/>
              <p:cNvSpPr txBox="1">
                <a:spLocks noChangeArrowheads="1"/>
              </p:cNvSpPr>
              <p:nvPr/>
            </p:nvSpPr>
            <p:spPr bwMode="auto">
              <a:xfrm rot="-5400000">
                <a:off x="3958" y="1760"/>
                <a:ext cx="346" cy="10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SLTI</a:t>
                </a:r>
                <a:endParaRPr lang="en-US" altLang="en-US" sz="1292" baseline="30000" dirty="0"/>
              </a:p>
            </p:txBody>
          </p:sp>
        </p:grpSp>
        <p:grpSp>
          <p:nvGrpSpPr>
            <p:cNvPr id="74" name="Group 62"/>
            <p:cNvGrpSpPr>
              <a:grpSpLocks/>
            </p:cNvGrpSpPr>
            <p:nvPr/>
          </p:nvGrpSpPr>
          <p:grpSpPr bwMode="auto">
            <a:xfrm>
              <a:off x="6537960" y="2530475"/>
              <a:ext cx="168256" cy="960437"/>
              <a:chOff x="4184" y="1555"/>
              <a:chExt cx="106" cy="605"/>
            </a:xfrm>
          </p:grpSpPr>
          <p:sp>
            <p:nvSpPr>
              <p:cNvPr id="107" name="Line 29"/>
              <p:cNvSpPr>
                <a:spLocks noChangeShapeType="1"/>
              </p:cNvSpPr>
              <p:nvPr/>
            </p:nvSpPr>
            <p:spPr bwMode="auto">
              <a:xfrm>
                <a:off x="4237"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8" name="Text Box 30"/>
              <p:cNvSpPr txBox="1">
                <a:spLocks noChangeArrowheads="1"/>
              </p:cNvSpPr>
              <p:nvPr/>
            </p:nvSpPr>
            <p:spPr bwMode="auto">
              <a:xfrm rot="-5400000">
                <a:off x="4064"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ANDI</a:t>
                </a:r>
                <a:endParaRPr lang="en-US" altLang="en-US" sz="1292" baseline="30000" dirty="0"/>
              </a:p>
            </p:txBody>
          </p:sp>
        </p:grpSp>
        <p:grpSp>
          <p:nvGrpSpPr>
            <p:cNvPr id="75" name="Group 63"/>
            <p:cNvGrpSpPr>
              <a:grpSpLocks/>
            </p:cNvGrpSpPr>
            <p:nvPr/>
          </p:nvGrpSpPr>
          <p:grpSpPr bwMode="auto">
            <a:xfrm>
              <a:off x="6821371" y="2530475"/>
              <a:ext cx="168256" cy="960437"/>
              <a:chOff x="4290" y="1555"/>
              <a:chExt cx="106" cy="605"/>
            </a:xfrm>
          </p:grpSpPr>
          <p:sp>
            <p:nvSpPr>
              <p:cNvPr id="105" name="Line 31"/>
              <p:cNvSpPr>
                <a:spLocks noChangeShapeType="1"/>
              </p:cNvSpPr>
              <p:nvPr/>
            </p:nvSpPr>
            <p:spPr bwMode="auto">
              <a:xfrm>
                <a:off x="4343"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6" name="Text Box 32"/>
              <p:cNvSpPr txBox="1">
                <a:spLocks noChangeArrowheads="1"/>
              </p:cNvSpPr>
              <p:nvPr/>
            </p:nvSpPr>
            <p:spPr bwMode="auto">
              <a:xfrm rot="-5400000">
                <a:off x="4170"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ORI</a:t>
                </a:r>
                <a:endParaRPr lang="en-US" altLang="en-US" sz="1292" baseline="30000" dirty="0"/>
              </a:p>
            </p:txBody>
          </p:sp>
        </p:grpSp>
        <p:grpSp>
          <p:nvGrpSpPr>
            <p:cNvPr id="76" name="Group 64"/>
            <p:cNvGrpSpPr>
              <a:grpSpLocks/>
            </p:cNvGrpSpPr>
            <p:nvPr/>
          </p:nvGrpSpPr>
          <p:grpSpPr bwMode="auto">
            <a:xfrm>
              <a:off x="7086600" y="2530475"/>
              <a:ext cx="168256" cy="960437"/>
              <a:chOff x="4396" y="1555"/>
              <a:chExt cx="106" cy="605"/>
            </a:xfrm>
          </p:grpSpPr>
          <p:sp>
            <p:nvSpPr>
              <p:cNvPr id="103" name="Line 33"/>
              <p:cNvSpPr>
                <a:spLocks noChangeShapeType="1"/>
              </p:cNvSpPr>
              <p:nvPr/>
            </p:nvSpPr>
            <p:spPr bwMode="auto">
              <a:xfrm>
                <a:off x="4449"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4" name="Text Box 34"/>
              <p:cNvSpPr txBox="1">
                <a:spLocks noChangeArrowheads="1"/>
              </p:cNvSpPr>
              <p:nvPr/>
            </p:nvSpPr>
            <p:spPr bwMode="auto">
              <a:xfrm rot="-5400000">
                <a:off x="4276"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XORI</a:t>
                </a:r>
                <a:endParaRPr lang="en-US" altLang="en-US" sz="1292" baseline="30000" dirty="0"/>
              </a:p>
            </p:txBody>
          </p:sp>
        </p:grpSp>
        <p:grpSp>
          <p:nvGrpSpPr>
            <p:cNvPr id="77" name="Group 65"/>
            <p:cNvGrpSpPr>
              <a:grpSpLocks/>
            </p:cNvGrpSpPr>
            <p:nvPr/>
          </p:nvGrpSpPr>
          <p:grpSpPr bwMode="auto">
            <a:xfrm>
              <a:off x="7360920" y="2530475"/>
              <a:ext cx="168256" cy="960437"/>
              <a:chOff x="4502" y="1555"/>
              <a:chExt cx="106" cy="605"/>
            </a:xfrm>
          </p:grpSpPr>
          <p:sp>
            <p:nvSpPr>
              <p:cNvPr id="101" name="Line 35"/>
              <p:cNvSpPr>
                <a:spLocks noChangeShapeType="1"/>
              </p:cNvSpPr>
              <p:nvPr/>
            </p:nvSpPr>
            <p:spPr bwMode="auto">
              <a:xfrm>
                <a:off x="4556"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 name="Text Box 36"/>
              <p:cNvSpPr txBox="1">
                <a:spLocks noChangeArrowheads="1"/>
              </p:cNvSpPr>
              <p:nvPr/>
            </p:nvSpPr>
            <p:spPr bwMode="auto">
              <a:xfrm rot="-5400000">
                <a:off x="4382"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LW</a:t>
                </a:r>
                <a:endParaRPr lang="en-US" altLang="en-US" sz="1292" baseline="30000" dirty="0"/>
              </a:p>
            </p:txBody>
          </p:sp>
        </p:grpSp>
        <p:grpSp>
          <p:nvGrpSpPr>
            <p:cNvPr id="78" name="Group 66"/>
            <p:cNvGrpSpPr>
              <a:grpSpLocks/>
            </p:cNvGrpSpPr>
            <p:nvPr/>
          </p:nvGrpSpPr>
          <p:grpSpPr bwMode="auto">
            <a:xfrm>
              <a:off x="7635240" y="2530475"/>
              <a:ext cx="168256" cy="960437"/>
              <a:chOff x="4608" y="1555"/>
              <a:chExt cx="106" cy="605"/>
            </a:xfrm>
          </p:grpSpPr>
          <p:sp>
            <p:nvSpPr>
              <p:cNvPr id="99" name="Line 37"/>
              <p:cNvSpPr>
                <a:spLocks noChangeShapeType="1"/>
              </p:cNvSpPr>
              <p:nvPr/>
            </p:nvSpPr>
            <p:spPr bwMode="auto">
              <a:xfrm>
                <a:off x="4662"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0" name="Text Box 38"/>
              <p:cNvSpPr txBox="1">
                <a:spLocks noChangeArrowheads="1"/>
              </p:cNvSpPr>
              <p:nvPr/>
            </p:nvSpPr>
            <p:spPr bwMode="auto">
              <a:xfrm rot="16200000">
                <a:off x="4488"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SW</a:t>
                </a:r>
                <a:endParaRPr lang="en-US" altLang="en-US" sz="1292" baseline="30000" dirty="0"/>
              </a:p>
            </p:txBody>
          </p:sp>
        </p:grpSp>
        <p:sp>
          <p:nvSpPr>
            <p:cNvPr id="79" name="Line 39"/>
            <p:cNvSpPr>
              <a:spLocks noChangeShapeType="1"/>
            </p:cNvSpPr>
            <p:nvPr/>
          </p:nvSpPr>
          <p:spPr bwMode="auto">
            <a:xfrm flipH="1">
              <a:off x="7997579" y="2519363"/>
              <a:ext cx="0" cy="9715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 name="Text Box 40"/>
            <p:cNvSpPr txBox="1">
              <a:spLocks noChangeArrowheads="1"/>
            </p:cNvSpPr>
            <p:nvPr/>
          </p:nvSpPr>
          <p:spPr bwMode="auto">
            <a:xfrm rot="16200000">
              <a:off x="7751516" y="2838459"/>
              <a:ext cx="5127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BEQ</a:t>
              </a:r>
              <a:endParaRPr lang="en-US" altLang="en-US" sz="1292" baseline="30000" dirty="0"/>
            </a:p>
          </p:txBody>
        </p:sp>
        <p:sp>
          <p:nvSpPr>
            <p:cNvPr id="81" name="Line 41"/>
            <p:cNvSpPr>
              <a:spLocks noChangeShapeType="1"/>
            </p:cNvSpPr>
            <p:nvPr/>
          </p:nvSpPr>
          <p:spPr bwMode="auto">
            <a:xfrm>
              <a:off x="8249610" y="2519363"/>
              <a:ext cx="0" cy="9715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 name="Text Box 42"/>
            <p:cNvSpPr txBox="1">
              <a:spLocks noChangeArrowheads="1"/>
            </p:cNvSpPr>
            <p:nvPr/>
          </p:nvSpPr>
          <p:spPr bwMode="auto">
            <a:xfrm rot="16200000">
              <a:off x="7962274" y="2857509"/>
              <a:ext cx="549275" cy="16825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BNE</a:t>
              </a:r>
              <a:endParaRPr lang="en-US" altLang="en-US" sz="1292" baseline="30000" dirty="0"/>
            </a:p>
          </p:txBody>
        </p:sp>
        <p:sp>
          <p:nvSpPr>
            <p:cNvPr id="83" name="Text Box 46"/>
            <p:cNvSpPr txBox="1">
              <a:spLocks noChangeArrowheads="1"/>
            </p:cNvSpPr>
            <p:nvPr/>
          </p:nvSpPr>
          <p:spPr bwMode="auto">
            <a:xfrm rot="16200000">
              <a:off x="5371539"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err="1">
                  <a:solidFill>
                    <a:srgbClr val="FF0000"/>
                  </a:solidFill>
                </a:rPr>
                <a:t>RegDst</a:t>
              </a:r>
              <a:endParaRPr lang="en-US" altLang="en-US" sz="1292" baseline="30000" dirty="0">
                <a:solidFill>
                  <a:srgbClr val="FF0000"/>
                </a:solidFill>
              </a:endParaRPr>
            </a:p>
          </p:txBody>
        </p:sp>
        <p:sp>
          <p:nvSpPr>
            <p:cNvPr id="84" name="Text Box 47"/>
            <p:cNvSpPr txBox="1">
              <a:spLocks noChangeArrowheads="1"/>
            </p:cNvSpPr>
            <p:nvPr/>
          </p:nvSpPr>
          <p:spPr bwMode="auto">
            <a:xfrm rot="16200000">
              <a:off x="5704831"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err="1">
                  <a:solidFill>
                    <a:srgbClr val="FF0000"/>
                  </a:solidFill>
                </a:rPr>
                <a:t>RegWr</a:t>
              </a:r>
              <a:endParaRPr lang="en-US" altLang="en-US" sz="1292" baseline="30000" dirty="0">
                <a:solidFill>
                  <a:srgbClr val="FF0000"/>
                </a:solidFill>
              </a:endParaRPr>
            </a:p>
          </p:txBody>
        </p:sp>
        <p:sp>
          <p:nvSpPr>
            <p:cNvPr id="85" name="Text Box 48"/>
            <p:cNvSpPr txBox="1">
              <a:spLocks noChangeArrowheads="1"/>
            </p:cNvSpPr>
            <p:nvPr/>
          </p:nvSpPr>
          <p:spPr bwMode="auto">
            <a:xfrm rot="16200000">
              <a:off x="6024871"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a:solidFill>
                    <a:srgbClr val="FF0000"/>
                  </a:solidFill>
                </a:rPr>
                <a:t>ExtOp</a:t>
              </a:r>
              <a:endParaRPr lang="en-US" altLang="en-US" sz="1292" baseline="30000">
                <a:solidFill>
                  <a:srgbClr val="FF0000"/>
                </a:solidFill>
              </a:endParaRPr>
            </a:p>
          </p:txBody>
        </p:sp>
        <p:sp>
          <p:nvSpPr>
            <p:cNvPr id="86" name="Text Box 49"/>
            <p:cNvSpPr txBox="1">
              <a:spLocks noChangeArrowheads="1"/>
            </p:cNvSpPr>
            <p:nvPr/>
          </p:nvSpPr>
          <p:spPr bwMode="auto">
            <a:xfrm rot="16200000">
              <a:off x="6354671"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a:solidFill>
                    <a:srgbClr val="FF0000"/>
                  </a:solidFill>
                </a:rPr>
                <a:t>ALUSrc</a:t>
              </a:r>
              <a:endParaRPr lang="en-US" altLang="en-US" sz="1292" baseline="30000">
                <a:solidFill>
                  <a:srgbClr val="FF0000"/>
                </a:solidFill>
              </a:endParaRPr>
            </a:p>
          </p:txBody>
        </p:sp>
        <p:sp>
          <p:nvSpPr>
            <p:cNvPr id="87" name="Text Box 50"/>
            <p:cNvSpPr txBox="1">
              <a:spLocks noChangeArrowheads="1"/>
            </p:cNvSpPr>
            <p:nvPr/>
          </p:nvSpPr>
          <p:spPr bwMode="auto">
            <a:xfrm rot="16200000">
              <a:off x="6677987"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err="1">
                  <a:solidFill>
                    <a:srgbClr val="FF0000"/>
                  </a:solidFill>
                </a:rPr>
                <a:t>MemRd</a:t>
              </a:r>
              <a:endParaRPr lang="en-US" altLang="en-US" sz="1292" baseline="30000" dirty="0">
                <a:solidFill>
                  <a:srgbClr val="FF0000"/>
                </a:solidFill>
              </a:endParaRPr>
            </a:p>
          </p:txBody>
        </p:sp>
        <p:sp>
          <p:nvSpPr>
            <p:cNvPr id="88" name="Text Box 51"/>
            <p:cNvSpPr txBox="1">
              <a:spLocks noChangeArrowheads="1"/>
            </p:cNvSpPr>
            <p:nvPr/>
          </p:nvSpPr>
          <p:spPr bwMode="auto">
            <a:xfrm rot="16200000">
              <a:off x="6998027"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err="1">
                  <a:solidFill>
                    <a:srgbClr val="FF0000"/>
                  </a:solidFill>
                </a:rPr>
                <a:t>WBdata</a:t>
              </a:r>
              <a:endParaRPr lang="en-US" altLang="en-US" sz="1292" baseline="30000" dirty="0">
                <a:solidFill>
                  <a:srgbClr val="FF0000"/>
                </a:solidFill>
              </a:endParaRPr>
            </a:p>
          </p:txBody>
        </p:sp>
        <p:sp>
          <p:nvSpPr>
            <p:cNvPr id="89" name="Text Box 52"/>
            <p:cNvSpPr txBox="1">
              <a:spLocks noChangeArrowheads="1"/>
            </p:cNvSpPr>
            <p:nvPr/>
          </p:nvSpPr>
          <p:spPr bwMode="auto">
            <a:xfrm rot="16200000">
              <a:off x="7304814"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err="1">
                  <a:solidFill>
                    <a:srgbClr val="FF0000"/>
                  </a:solidFill>
                </a:rPr>
                <a:t>MemWr</a:t>
              </a:r>
              <a:endParaRPr lang="en-US" altLang="en-US" sz="1292" baseline="30000" dirty="0">
                <a:solidFill>
                  <a:srgbClr val="FF0000"/>
                </a:solidFill>
              </a:endParaRPr>
            </a:p>
          </p:txBody>
        </p:sp>
        <p:sp>
          <p:nvSpPr>
            <p:cNvPr id="90" name="Text Box 55"/>
            <p:cNvSpPr txBox="1">
              <a:spLocks noChangeArrowheads="1"/>
            </p:cNvSpPr>
            <p:nvPr/>
          </p:nvSpPr>
          <p:spPr bwMode="auto">
            <a:xfrm>
              <a:off x="5715000" y="3490913"/>
              <a:ext cx="2834333" cy="8239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50000"/>
                </a:spcBef>
                <a:buFontTx/>
                <a:buNone/>
              </a:pPr>
              <a:r>
                <a:rPr lang="en-US" altLang="en-US" sz="1846"/>
                <a:t>Logic Equations</a:t>
              </a:r>
            </a:p>
          </p:txBody>
        </p:sp>
        <p:sp>
          <p:nvSpPr>
            <p:cNvPr id="91" name="Line 67"/>
            <p:cNvSpPr>
              <a:spLocks noChangeShapeType="1"/>
            </p:cNvSpPr>
            <p:nvPr/>
          </p:nvSpPr>
          <p:spPr bwMode="auto">
            <a:xfrm>
              <a:off x="8478209" y="2519363"/>
              <a:ext cx="0" cy="97154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 name="Text Box 68"/>
            <p:cNvSpPr txBox="1">
              <a:spLocks noChangeArrowheads="1"/>
            </p:cNvSpPr>
            <p:nvPr/>
          </p:nvSpPr>
          <p:spPr bwMode="auto">
            <a:xfrm rot="16200000">
              <a:off x="8190874" y="2857509"/>
              <a:ext cx="549275" cy="16825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292" dirty="0"/>
                <a:t>J</a:t>
              </a:r>
              <a:endParaRPr lang="en-US" altLang="en-US" sz="1292" baseline="30000" dirty="0"/>
            </a:p>
          </p:txBody>
        </p:sp>
        <p:sp>
          <p:nvSpPr>
            <p:cNvPr id="93" name="Text Box 20"/>
            <p:cNvSpPr txBox="1">
              <a:spLocks noChangeArrowheads="1"/>
            </p:cNvSpPr>
            <p:nvPr/>
          </p:nvSpPr>
          <p:spPr bwMode="auto">
            <a:xfrm>
              <a:off x="5715000" y="1943100"/>
              <a:ext cx="2834332" cy="593725"/>
            </a:xfrm>
            <a:prstGeom prst="rect">
              <a:avLst/>
            </a:prstGeom>
            <a:solidFill>
              <a:schemeClr val="bg1"/>
            </a:solidFill>
            <a:ln w="19050">
              <a:solidFill>
                <a:schemeClr val="tx1"/>
              </a:solidFill>
              <a:miter lim="800000"/>
              <a:headEnd/>
              <a:tailEnd/>
            </a:ln>
          </p:spPr>
          <p:txBody>
            <a:bodyPr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50000"/>
                </a:spcBef>
                <a:buFontTx/>
                <a:buNone/>
              </a:pPr>
              <a:r>
                <a:rPr lang="en-US" altLang="en-US" sz="1846"/>
                <a:t>Decoder</a:t>
              </a:r>
            </a:p>
          </p:txBody>
        </p:sp>
        <p:grpSp>
          <p:nvGrpSpPr>
            <p:cNvPr id="94" name="Group 71"/>
            <p:cNvGrpSpPr>
              <a:grpSpLocks/>
            </p:cNvGrpSpPr>
            <p:nvPr/>
          </p:nvGrpSpPr>
          <p:grpSpPr bwMode="auto">
            <a:xfrm>
              <a:off x="5800715" y="3490912"/>
              <a:ext cx="1924786" cy="828676"/>
              <a:chOff x="5800726" y="3490911"/>
              <a:chExt cx="1924758" cy="828677"/>
            </a:xfrm>
          </p:grpSpPr>
          <p:cxnSp>
            <p:nvCxnSpPr>
              <p:cNvPr id="95" name="Straight Connector 94"/>
              <p:cNvCxnSpPr>
                <a:stCxn id="113" idx="1"/>
                <a:endCxn id="57" idx="0"/>
              </p:cNvCxnSpPr>
              <p:nvPr/>
            </p:nvCxnSpPr>
            <p:spPr>
              <a:xfrm>
                <a:off x="5800726" y="3490911"/>
                <a:ext cx="2621" cy="828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01" idx="1"/>
                <a:endCxn id="62" idx="0"/>
              </p:cNvCxnSpPr>
              <p:nvPr/>
            </p:nvCxnSpPr>
            <p:spPr>
              <a:xfrm flipH="1">
                <a:off x="7103428" y="3490911"/>
                <a:ext cx="343195" cy="828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01" idx="1"/>
                <a:endCxn id="63" idx="0"/>
              </p:cNvCxnSpPr>
              <p:nvPr/>
            </p:nvCxnSpPr>
            <p:spPr>
              <a:xfrm flipH="1">
                <a:off x="7420288" y="3490911"/>
                <a:ext cx="26335" cy="828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9" idx="1"/>
                <a:endCxn id="65" idx="0"/>
              </p:cNvCxnSpPr>
              <p:nvPr/>
            </p:nvCxnSpPr>
            <p:spPr>
              <a:xfrm>
                <a:off x="7720939" y="3490911"/>
                <a:ext cx="4545" cy="828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56</a:t>
            </a:fld>
            <a:endParaRPr lang="en-US" altLang="en-US"/>
          </a:p>
        </p:txBody>
      </p:sp>
    </p:spTree>
    <p:custDataLst>
      <p:tags r:id="rId1"/>
    </p:custDataLst>
    <p:extLst>
      <p:ext uri="{BB962C8B-B14F-4D97-AF65-F5344CB8AC3E}">
        <p14:creationId xmlns:p14="http://schemas.microsoft.com/office/powerpoint/2010/main" val="19468347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08" y="0"/>
            <a:ext cx="8229600" cy="1006679"/>
          </a:xfrm>
        </p:spPr>
        <p:txBody>
          <a:bodyPr/>
          <a:lstStyle/>
          <a:p>
            <a:r>
              <a:rPr lang="en-US" sz="3600" dirty="0" smtClean="0"/>
              <a:t>ALU Control Truth Table</a:t>
            </a:r>
            <a:endParaRPr lang="en-US" sz="3600" dirty="0"/>
          </a:p>
        </p:txBody>
      </p:sp>
      <p:graphicFrame>
        <p:nvGraphicFramePr>
          <p:cNvPr id="4" name="Group 2"/>
          <p:cNvGraphicFramePr>
            <a:graphicFrameLocks/>
          </p:cNvGraphicFramePr>
          <p:nvPr>
            <p:extLst>
              <p:ext uri="{D42A27DB-BD31-4B8C-83A1-F6EECF244321}">
                <p14:modId xmlns:p14="http://schemas.microsoft.com/office/powerpoint/2010/main" val="561000078"/>
              </p:ext>
            </p:extLst>
          </p:nvPr>
        </p:nvGraphicFramePr>
        <p:xfrm>
          <a:off x="685800" y="1065620"/>
          <a:ext cx="5315902" cy="5233190"/>
        </p:xfrm>
        <a:graphic>
          <a:graphicData uri="http://schemas.openxmlformats.org/drawingml/2006/table">
            <a:tbl>
              <a:tblPr/>
              <a:tblGrid>
                <a:gridCol w="1014499"/>
                <a:gridCol w="1042949"/>
                <a:gridCol w="1475374"/>
                <a:gridCol w="1783080"/>
              </a:tblGrid>
              <a:tr h="453558">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cs typeface="Arial" charset="0"/>
                        </a:rPr>
                        <a:t>Op</a:t>
                      </a:r>
                      <a:endParaRPr kumimoji="0" lang="en-US" sz="1800" b="0" i="0" u="none" strike="noStrike" cap="none" normalizeH="0" baseline="30000" dirty="0" smtClean="0">
                        <a:ln>
                          <a:noFill/>
                        </a:ln>
                        <a:solidFill>
                          <a:schemeClr val="bg1"/>
                        </a:solidFill>
                        <a:effectLst/>
                        <a:latin typeface="Arial" charset="0"/>
                        <a:cs typeface="Arial" charset="0"/>
                      </a:endParaRP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cs typeface="Arial" charset="0"/>
                        </a:rPr>
                        <a:t>funct</a:t>
                      </a:r>
                      <a:endParaRPr kumimoji="0" lang="en-US" sz="1800" b="0" i="0" u="none" strike="noStrike" cap="none" normalizeH="0" baseline="30000" dirty="0" smtClean="0">
                        <a:ln>
                          <a:noFill/>
                        </a:ln>
                        <a:solidFill>
                          <a:schemeClr val="bg1"/>
                        </a:solidFill>
                        <a:effectLst/>
                        <a:latin typeface="Arial" charset="0"/>
                        <a:cs typeface="Arial" charset="0"/>
                      </a:endParaRP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dirty="0" smtClean="0">
                          <a:ln>
                            <a:noFill/>
                          </a:ln>
                          <a:solidFill>
                            <a:schemeClr val="bg1"/>
                          </a:solidFill>
                          <a:effectLst/>
                          <a:latin typeface="Arial" panose="020B0604020202020204" pitchFamily="34" charset="0"/>
                        </a:rPr>
                        <a:t>ALU function</a:t>
                      </a:r>
                      <a:endParaRPr kumimoji="0" lang="en-AU"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defRPr/>
                      </a:pPr>
                      <a:r>
                        <a:rPr kumimoji="0" lang="en-US" sz="1800" b="0" i="0" u="none" strike="noStrike" cap="none" normalizeH="0" baseline="0" dirty="0" smtClean="0">
                          <a:ln>
                            <a:noFill/>
                          </a:ln>
                          <a:solidFill>
                            <a:schemeClr val="bg1"/>
                          </a:solidFill>
                          <a:effectLst/>
                          <a:latin typeface="Arial" charset="0"/>
                          <a:cs typeface="Arial" charset="0"/>
                        </a:rPr>
                        <a:t>4-bit Coding</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R-type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AND</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AND</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0001</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R-type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OR</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OR</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0010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R-type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XOR</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XOR</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0011</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R-type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ADD</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ADD</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0100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R-type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SUB</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SUB</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0101</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R-type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SLT</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SLT</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0110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ADDI</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ADD</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0100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SLTI</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SLT</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0110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ANDI</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AND</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0001</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ORI</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OR</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0010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XORI</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XOR</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0011</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LW</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ADD</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0100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SW</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ADD</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0100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BEQ</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SUB</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0101</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BNE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SUB</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0101</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72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J</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122"/>
          <p:cNvSpPr txBox="1">
            <a:spLocks noChangeArrowheads="1"/>
          </p:cNvSpPr>
          <p:nvPr/>
        </p:nvSpPr>
        <p:spPr bwMode="auto">
          <a:xfrm>
            <a:off x="6446520" y="1529861"/>
            <a:ext cx="2103120" cy="101287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smtClean="0"/>
              <a:t>The 4-bit Coding defines the binary ALU operations.</a:t>
            </a:r>
          </a:p>
        </p:txBody>
      </p:sp>
      <p:sp>
        <p:nvSpPr>
          <p:cNvPr id="8" name="Text Box 122"/>
          <p:cNvSpPr txBox="1">
            <a:spLocks noChangeArrowheads="1"/>
          </p:cNvSpPr>
          <p:nvPr/>
        </p:nvSpPr>
        <p:spPr bwMode="auto">
          <a:xfrm>
            <a:off x="6448211" y="2753751"/>
            <a:ext cx="2103120" cy="101287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smtClean="0"/>
              <a:t>Logic equations are derived for the 4-bit coding.</a:t>
            </a:r>
            <a:endParaRPr lang="en-US" altLang="en-US" dirty="0"/>
          </a:p>
        </p:txBody>
      </p:sp>
    </p:spTree>
    <p:custDataLst>
      <p:tags r:id="rId1"/>
    </p:custDataLst>
    <p:extLst>
      <p:ext uri="{BB962C8B-B14F-4D97-AF65-F5344CB8AC3E}">
        <p14:creationId xmlns:p14="http://schemas.microsoft.com/office/powerpoint/2010/main" val="27383377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457200" y="-107421"/>
            <a:ext cx="8229600" cy="893990"/>
          </a:xfrm>
        </p:spPr>
        <p:txBody>
          <a:bodyPr/>
          <a:lstStyle/>
          <a:p>
            <a:r>
              <a:rPr lang="en-US" altLang="zh-CN" sz="3600" dirty="0"/>
              <a:t>ALU Control</a:t>
            </a:r>
            <a:endParaRPr lang="en-AU" altLang="zh-CN" sz="3600" dirty="0">
              <a:ea typeface="宋体" panose="02010600030101010101" pitchFamily="2" charset="-122"/>
            </a:endParaRPr>
          </a:p>
        </p:txBody>
      </p:sp>
      <p:graphicFrame>
        <p:nvGraphicFramePr>
          <p:cNvPr id="300101" name="Group 69"/>
          <p:cNvGraphicFramePr>
            <a:graphicFrameLocks noGrp="1"/>
          </p:cNvGraphicFramePr>
          <p:nvPr>
            <p:extLst>
              <p:ext uri="{D42A27DB-BD31-4B8C-83A1-F6EECF244321}">
                <p14:modId xmlns:p14="http://schemas.microsoft.com/office/powerpoint/2010/main" val="3577021986"/>
              </p:ext>
            </p:extLst>
          </p:nvPr>
        </p:nvGraphicFramePr>
        <p:xfrm>
          <a:off x="50801" y="723972"/>
          <a:ext cx="9010592" cy="5691066"/>
        </p:xfrm>
        <a:graphic>
          <a:graphicData uri="http://schemas.openxmlformats.org/drawingml/2006/table">
            <a:tbl>
              <a:tblPr/>
              <a:tblGrid>
                <a:gridCol w="914495"/>
                <a:gridCol w="1066772"/>
                <a:gridCol w="2666930"/>
                <a:gridCol w="1219168"/>
                <a:gridCol w="1828752"/>
                <a:gridCol w="1314475"/>
              </a:tblGrid>
              <a:tr h="334963">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opcode</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err="1" smtClean="0">
                          <a:ln>
                            <a:noFill/>
                          </a:ln>
                          <a:solidFill>
                            <a:schemeClr val="tx1"/>
                          </a:solidFill>
                          <a:effectLst/>
                          <a:latin typeface="Arial" panose="020B0604020202020204" pitchFamily="34" charset="0"/>
                        </a:rPr>
                        <a:t>ALUOp</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Operation</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rPr>
                        <a:t>funct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ALU function</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rPr>
                        <a:t>ALU control</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rowSpan="6">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R-type</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6">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mn-ea"/>
                        </a:rPr>
                        <a:t>000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AND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100100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mn-ea"/>
                        </a:rPr>
                        <a:t>and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0001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vMerge="1">
                  <a:txBody>
                    <a:bodyPr/>
                    <a:lstStyle/>
                    <a:p>
                      <a:endParaRPr lang="zh-CN"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OR</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100101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mn-ea"/>
                        </a:rPr>
                        <a:t>or</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0010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vMerge="1">
                  <a:txBody>
                    <a:bodyPr/>
                    <a:lstStyle/>
                    <a:p>
                      <a:endParaRPr lang="zh-CN"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altLang="zh-CN" sz="1600" dirty="0" smtClean="0"/>
                        <a:t>XOR</a:t>
                      </a:r>
                      <a:endParaRPr lang="zh-CN" altLang="en-US" sz="16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altLang="zh-CN" sz="1600" dirty="0" smtClean="0"/>
                        <a:t>100110</a:t>
                      </a:r>
                      <a:endParaRPr lang="zh-CN" altLang="en-US" sz="16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altLang="zh-CN" sz="1600" dirty="0" err="1" smtClean="0"/>
                        <a:t>xor</a:t>
                      </a:r>
                      <a:endParaRPr lang="zh-CN" altLang="en-US" sz="16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altLang="zh-CN" sz="1600" dirty="0" smtClean="0"/>
                        <a:t>0011</a:t>
                      </a:r>
                      <a:endParaRPr lang="zh-CN" altLang="en-US" sz="1600"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vMerge="1">
                  <a:txBody>
                    <a:bodyPr/>
                    <a:lstStyle/>
                    <a:p>
                      <a:endParaRPr lang="zh-CN"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add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100000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add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0100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vMerge="1">
                  <a:txBody>
                    <a:bodyPr/>
                    <a:lstStyle/>
                    <a:p>
                      <a:endParaRPr lang="zh-CN"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rPr>
                        <a:t>subtract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rPr>
                        <a:t>100010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subtract</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0101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vMerge="1">
                  <a:txBody>
                    <a:bodyPr/>
                    <a:lstStyle/>
                    <a:p>
                      <a:endParaRPr lang="zh-CN"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set-on-less-than</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rPr>
                        <a:t>101010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set-on-less-than</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0110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ADDI</a:t>
                      </a:r>
                    </a:p>
                  </a:txBody>
                  <a:tcPr marL="27434" marR="27434" marT="16881" marB="1688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100</a:t>
                      </a:r>
                      <a:endParaRPr kumimoji="0" lang="en-US" sz="1700" b="0" i="0" u="none" strike="noStrike" cap="none" normalizeH="0" baseline="0" dirty="0" smtClean="0">
                        <a:ln>
                          <a:noFill/>
                        </a:ln>
                        <a:solidFill>
                          <a:schemeClr val="tx1"/>
                        </a:solidFill>
                        <a:effectLst/>
                        <a:latin typeface="Arial" charset="0"/>
                        <a:cs typeface="Arial" charset="0"/>
                      </a:endParaRP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ADD Immediate</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XXXXXX</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add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0100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SLTI</a:t>
                      </a:r>
                    </a:p>
                  </a:txBody>
                  <a:tcPr marL="27434" marR="27434" marT="16881" marB="1688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101</a:t>
                      </a:r>
                      <a:endParaRPr kumimoji="0" lang="en-US" sz="1700" b="0" i="0" u="none" strike="noStrike" cap="none" normalizeH="0" baseline="0" dirty="0" smtClean="0">
                        <a:ln>
                          <a:noFill/>
                        </a:ln>
                        <a:solidFill>
                          <a:schemeClr val="tx1"/>
                        </a:solidFill>
                        <a:effectLst/>
                        <a:latin typeface="Arial" charset="0"/>
                        <a:cs typeface="Arial" charset="0"/>
                      </a:endParaRP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set-on-less-than </a:t>
                      </a: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immediate</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XXXXXX</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set-on-less-than</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0110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ANDI</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001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AND immediate</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XXXXXX</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mn-ea"/>
                        </a:rPr>
                        <a:t>and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0001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ORI</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OR immediate</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XXXXXX</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mn-ea"/>
                        </a:rPr>
                        <a:t>or</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0010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XORI</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XOR immediate</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rPr>
                        <a:t>XXXXXX</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xor</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0011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mn-ea"/>
                        </a:rPr>
                        <a:t>LW</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mn-ea"/>
                        </a:rPr>
                        <a:t>100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load word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XXXXXX</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add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0100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mn-ea"/>
                        </a:rPr>
                        <a:t>SW</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100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store word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rPr>
                        <a:t>XXXXXX</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add</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0100</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mn-ea"/>
                        </a:rPr>
                        <a:t>BEQ</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101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branch equal</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XXXXXX</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subtract</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0101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BNE</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branch not equal</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XXXXXX</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subtract</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0101</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58</a:t>
            </a:fld>
            <a:endParaRPr lang="en-US" altLang="en-US"/>
          </a:p>
        </p:txBody>
      </p:sp>
    </p:spTree>
    <p:custDataLst>
      <p:tags r:id="rId1"/>
    </p:custDataLst>
    <p:extLst>
      <p:ext uri="{BB962C8B-B14F-4D97-AF65-F5344CB8AC3E}">
        <p14:creationId xmlns:p14="http://schemas.microsoft.com/office/powerpoint/2010/main" val="32082941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 Control Truth Table</a:t>
            </a:r>
            <a:endParaRPr lang="en-US" dirty="0"/>
          </a:p>
        </p:txBody>
      </p:sp>
      <p:graphicFrame>
        <p:nvGraphicFramePr>
          <p:cNvPr id="4" name="Group 2"/>
          <p:cNvGraphicFramePr>
            <a:graphicFrameLocks/>
          </p:cNvGraphicFramePr>
          <p:nvPr>
            <p:extLst/>
          </p:nvPr>
        </p:nvGraphicFramePr>
        <p:xfrm>
          <a:off x="457200" y="1390797"/>
          <a:ext cx="8275320" cy="3810739"/>
        </p:xfrm>
        <a:graphic>
          <a:graphicData uri="http://schemas.openxmlformats.org/drawingml/2006/table">
            <a:tbl>
              <a:tblPr/>
              <a:tblGrid>
                <a:gridCol w="3520440"/>
                <a:gridCol w="1737360"/>
                <a:gridCol w="3017520"/>
              </a:tblGrid>
              <a:tr h="50496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cs typeface="Arial" charset="0"/>
                        </a:rPr>
                        <a:t>Op</a:t>
                      </a:r>
                      <a:endParaRPr kumimoji="0" lang="en-US" sz="1800" b="0" i="0" u="none" strike="noStrike" cap="none" normalizeH="0" baseline="30000" dirty="0" smtClean="0">
                        <a:ln>
                          <a:noFill/>
                        </a:ln>
                        <a:solidFill>
                          <a:schemeClr val="bg1"/>
                        </a:solidFill>
                        <a:effectLst/>
                        <a:latin typeface="Arial" charset="0"/>
                        <a:cs typeface="Arial" charset="0"/>
                      </a:endParaRP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cs typeface="Arial" charset="0"/>
                        </a:rPr>
                        <a:t>Zero flag</a:t>
                      </a:r>
                      <a:endParaRPr kumimoji="0" lang="en-US" sz="1800" b="0" i="0" u="none" strike="noStrike" cap="none" normalizeH="0" baseline="30000" dirty="0" smtClean="0">
                        <a:ln>
                          <a:noFill/>
                        </a:ln>
                        <a:solidFill>
                          <a:schemeClr val="bg1"/>
                        </a:solidFill>
                        <a:effectLst/>
                        <a:latin typeface="Arial" charset="0"/>
                        <a:cs typeface="Arial" charset="0"/>
                      </a:endParaRP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cs typeface="Arial" charset="0"/>
                        </a:rPr>
                        <a:t>PCSrc</a:t>
                      </a:r>
                      <a:endParaRPr kumimoji="0" lang="en-US" sz="1800" b="0" i="0" u="none" strike="noStrike" cap="none" normalizeH="0" baseline="0" dirty="0" smtClean="0">
                        <a:ln>
                          <a:noFill/>
                        </a:ln>
                        <a:solidFill>
                          <a:schemeClr val="bg1"/>
                        </a:solidFill>
                        <a:effectLst/>
                        <a:latin typeface="Arial" charset="0"/>
                        <a:cs typeface="Arial" charset="0"/>
                      </a:endParaRP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225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R-type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Increment PC</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5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J</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1 = Jump Target Address</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5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BEQ</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Increment PC</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5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BEQ</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1</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2 = Branch Target Address</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5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BNE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0</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2 = Branch Target Address</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5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BNE</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1</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Increment PC</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5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Other than Jump or Branch</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X</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 = Increment PC</a:t>
                      </a:r>
                    </a:p>
                  </a:txBody>
                  <a:tcPr marL="27434" marR="27434" marT="16881" marB="168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173"/>
          <p:cNvSpPr txBox="1">
            <a:spLocks noChangeArrowheads="1"/>
          </p:cNvSpPr>
          <p:nvPr/>
        </p:nvSpPr>
        <p:spPr bwMode="auto">
          <a:xfrm>
            <a:off x="457200" y="5539154"/>
            <a:ext cx="8275320" cy="59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992" tIns="42497" rIns="84992" bIns="42497" numCol="1" anchor="ctr" anchorCtr="0" compatLnSpc="1">
            <a:prstTxWarp prst="textNoShape">
              <a:avLst/>
            </a:prstTxWarp>
          </a:bodyPr>
          <a:lstStyle>
            <a:lvl1pPr marL="347663" indent="-347663" algn="l" rtl="0" eaLnBrk="0" fontAlgn="base" hangingPunct="0">
              <a:lnSpc>
                <a:spcPct val="110000"/>
              </a:lnSpc>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lnSpc>
                <a:spcPct val="110000"/>
              </a:lnSpc>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lnSpc>
                <a:spcPct val="110000"/>
              </a:lnSpc>
              <a:spcBef>
                <a:spcPct val="40000"/>
              </a:spcBef>
              <a:spcAft>
                <a:spcPct val="0"/>
              </a:spcAft>
              <a:buFont typeface="Wingdings" pitchFamily="2" charset="2"/>
              <a:buChar char="§"/>
              <a:defRPr>
                <a:solidFill>
                  <a:schemeClr val="tx1"/>
                </a:solidFill>
                <a:latin typeface="+mn-lt"/>
                <a:cs typeface="+mn-cs"/>
              </a:defRPr>
            </a:lvl3pPr>
            <a:lvl4pPr marL="1481138" indent="-222250" algn="l" rtl="0" eaLnBrk="0" fontAlgn="base" hangingPunct="0">
              <a:lnSpc>
                <a:spcPct val="110000"/>
              </a:lnSpc>
              <a:spcBef>
                <a:spcPct val="40000"/>
              </a:spcBef>
              <a:spcAft>
                <a:spcPct val="0"/>
              </a:spcAft>
              <a:buChar char="–"/>
              <a:defRPr sz="1600">
                <a:solidFill>
                  <a:schemeClr val="tx1"/>
                </a:solidFill>
                <a:latin typeface="+mn-lt"/>
                <a:cs typeface="+mn-cs"/>
              </a:defRPr>
            </a:lvl4pPr>
            <a:lvl5pPr marL="1828800" indent="-233363" algn="l" rtl="0" eaLnBrk="0" fontAlgn="base" hangingPunct="0">
              <a:lnSpc>
                <a:spcPct val="110000"/>
              </a:lnSpc>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a:lstStyle>
          <a:p>
            <a:pPr marL="0" indent="0" algn="ctr" eaLnBrk="1" hangingPunct="1">
              <a:buNone/>
            </a:pPr>
            <a:r>
              <a:rPr lang="en-US" altLang="en-US" sz="2215" kern="0" dirty="0"/>
              <a:t>The ALU Zero flag is used by BEQ and BNE instructions</a:t>
            </a:r>
          </a:p>
        </p:txBody>
      </p:sp>
      <p:sp>
        <p:nvSpPr>
          <p:cNvPr id="3" name="Slide Number Placeholder 2"/>
          <p:cNvSpPr>
            <a:spLocks noGrp="1"/>
          </p:cNvSpPr>
          <p:nvPr>
            <p:ph type="sldNum" sz="quarter" idx="12"/>
          </p:nvPr>
        </p:nvSpPr>
        <p:spPr/>
        <p:txBody>
          <a:bodyPr/>
          <a:lstStyle/>
          <a:p>
            <a:pPr>
              <a:defRPr/>
            </a:pPr>
            <a:fld id="{9C4EFC9C-0CD1-48B5-AC40-5A4DCABDD5DC}" type="slidenum">
              <a:rPr lang="zh-CN" altLang="en-US" smtClean="0"/>
              <a:pPr>
                <a:defRPr/>
              </a:pPr>
              <a:t>59</a:t>
            </a:fld>
            <a:endParaRPr lang="en-US" altLang="en-US"/>
          </a:p>
        </p:txBody>
      </p:sp>
    </p:spTree>
    <p:custDataLst>
      <p:tags r:id="rId1"/>
    </p:custDataLst>
    <p:extLst>
      <p:ext uri="{BB962C8B-B14F-4D97-AF65-F5344CB8AC3E}">
        <p14:creationId xmlns:p14="http://schemas.microsoft.com/office/powerpoint/2010/main" val="3684017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263769"/>
            <a:ext cx="9144000" cy="731226"/>
          </a:xfrm>
        </p:spPr>
        <p:txBody>
          <a:bodyPr/>
          <a:lstStyle/>
          <a:p>
            <a:pPr eaLnBrk="1" hangingPunct="1"/>
            <a:r>
              <a:rPr lang="en-US" altLang="en-US" dirty="0" smtClean="0"/>
              <a:t>Details of the MIPS Subset</a:t>
            </a:r>
          </a:p>
        </p:txBody>
      </p:sp>
      <p:graphicFrame>
        <p:nvGraphicFramePr>
          <p:cNvPr id="831491" name="Group 3"/>
          <p:cNvGraphicFramePr>
            <a:graphicFrameLocks noGrp="1"/>
          </p:cNvGraphicFramePr>
          <p:nvPr>
            <p:ph idx="1"/>
            <p:extLst>
              <p:ext uri="{D42A27DB-BD31-4B8C-83A1-F6EECF244321}">
                <p14:modId xmlns:p14="http://schemas.microsoft.com/office/powerpoint/2010/main" val="3326100607"/>
              </p:ext>
            </p:extLst>
          </p:nvPr>
        </p:nvGraphicFramePr>
        <p:xfrm>
          <a:off x="296213" y="1107589"/>
          <a:ext cx="8664909" cy="5106811"/>
        </p:xfrm>
        <a:graphic>
          <a:graphicData uri="http://schemas.openxmlformats.org/drawingml/2006/table">
            <a:tbl>
              <a:tblPr/>
              <a:tblGrid>
                <a:gridCol w="2097821"/>
                <a:gridCol w="1893653"/>
                <a:gridCol w="954411"/>
                <a:gridCol w="666917"/>
                <a:gridCol w="623460"/>
                <a:gridCol w="713718"/>
                <a:gridCol w="715389"/>
                <a:gridCol w="999540"/>
              </a:tblGrid>
              <a:tr h="327249">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cs typeface="Arial" charset="0"/>
                        </a:rPr>
                        <a:t>Instruction</a:t>
                      </a:r>
                    </a:p>
                  </a:txBody>
                  <a:tcPr marT="8441" marB="8441"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bg1"/>
                          </a:solidFill>
                          <a:effectLst/>
                          <a:latin typeface="Arial" charset="0"/>
                          <a:cs typeface="Arial" charset="0"/>
                        </a:rPr>
                        <a:t>Meaning</a:t>
                      </a:r>
                    </a:p>
                  </a:txBody>
                  <a:tcPr marT="8441" marB="84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gridSpan="6">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cs typeface="Arial" charset="0"/>
                        </a:rPr>
                        <a:t>Format</a:t>
                      </a:r>
                    </a:p>
                  </a:txBody>
                  <a:tcPr marT="8441" marB="8441"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smtClean="0">
                          <a:ln>
                            <a:noFill/>
                          </a:ln>
                          <a:solidFill>
                            <a:srgbClr val="000099"/>
                          </a:solidFill>
                          <a:effectLst/>
                          <a:latin typeface="Arial" charset="0"/>
                          <a:cs typeface="Arial" charset="0"/>
                        </a:rPr>
                        <a:t>add	</a:t>
                      </a:r>
                      <a:r>
                        <a:rPr kumimoji="0" lang="en-US" sz="1700" b="0" i="0" u="none" strike="noStrike" cap="none" normalizeH="0" baseline="0" dirty="0" err="1" smtClean="0">
                          <a:ln>
                            <a:noFill/>
                          </a:ln>
                          <a:solidFill>
                            <a:srgbClr val="000099"/>
                          </a:solidFill>
                          <a:effectLst/>
                          <a:latin typeface="Arial" charset="0"/>
                          <a:cs typeface="Arial" charset="0"/>
                        </a:rPr>
                        <a:t>rd</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rs</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endParaRPr kumimoji="0" lang="en-US" sz="1700" b="0" i="0" u="none" strike="noStrike" cap="none" normalizeH="0" baseline="0" dirty="0" smtClean="0">
                        <a:ln>
                          <a:noFill/>
                        </a:ln>
                        <a:solidFill>
                          <a:srgbClr val="000099"/>
                        </a:solidFill>
                        <a:effectLst/>
                        <a:latin typeface="Arial" charset="0"/>
                        <a:cs typeface="Arial" charset="0"/>
                      </a:endParaRP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addition</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700" b="0" i="0" u="none" strike="noStrike" cap="none" normalizeH="0" baseline="0" smtClean="0">
                          <a:ln>
                            <a:noFill/>
                          </a:ln>
                          <a:solidFill>
                            <a:schemeClr val="tx1"/>
                          </a:solidFill>
                          <a:effectLst/>
                          <a:latin typeface="Arial" charset="0"/>
                          <a:cs typeface="Arial" charset="0"/>
                        </a:rPr>
                        <a:t>op</a:t>
                      </a:r>
                      <a:r>
                        <a:rPr kumimoji="0" lang="en-US" sz="1700" b="0" i="0" u="none" strike="noStrike" cap="none" normalizeH="0" baseline="30000" smtClean="0">
                          <a:ln>
                            <a:noFill/>
                          </a:ln>
                          <a:solidFill>
                            <a:schemeClr val="tx1"/>
                          </a:solidFill>
                          <a:effectLst/>
                          <a:latin typeface="Arial" charset="0"/>
                          <a:cs typeface="Arial" charset="0"/>
                        </a:rPr>
                        <a:t>6</a:t>
                      </a:r>
                      <a:r>
                        <a:rPr kumimoji="0" lang="en-US" sz="1700" b="0" i="0" u="none" strike="noStrike" cap="none" normalizeH="0" baseline="0" smtClean="0">
                          <a:ln>
                            <a:noFill/>
                          </a:ln>
                          <a:solidFill>
                            <a:schemeClr val="tx1"/>
                          </a:solidFill>
                          <a:effectLst/>
                          <a:latin typeface="Arial" charset="0"/>
                          <a:cs typeface="Arial" charset="0"/>
                        </a:rPr>
                        <a:t> = 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700" b="0" i="0" u="none" strike="noStrike" cap="none" normalizeH="0" baseline="0" dirty="0" smtClean="0">
                          <a:ln>
                            <a:noFill/>
                          </a:ln>
                          <a:solidFill>
                            <a:schemeClr val="tx1"/>
                          </a:solidFill>
                          <a:effectLst/>
                          <a:latin typeface="Arial" charset="0"/>
                          <a:cs typeface="Arial" charset="0"/>
                        </a:rPr>
                        <a:t>rs</a:t>
                      </a:r>
                      <a:r>
                        <a:rPr kumimoji="0" lang="en-US" sz="1700" b="0" i="0" u="none" strike="noStrike" cap="none" normalizeH="0" baseline="30000" dirty="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700" b="0" i="0" u="none" strike="noStrike" cap="none" normalizeH="0" baseline="0" dirty="0" smtClean="0">
                          <a:ln>
                            <a:noFill/>
                          </a:ln>
                          <a:solidFill>
                            <a:schemeClr val="tx1"/>
                          </a:solidFill>
                          <a:effectLst/>
                          <a:latin typeface="Arial" charset="0"/>
                          <a:cs typeface="Arial" charset="0"/>
                        </a:rPr>
                        <a:t>rt</a:t>
                      </a:r>
                      <a:r>
                        <a:rPr kumimoji="0" lang="en-US" sz="1700" b="0" i="0" u="none" strike="noStrike" cap="none" normalizeH="0" baseline="30000" dirty="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700" b="0" i="0" u="none" strike="noStrike" cap="none" normalizeH="0" baseline="0" dirty="0" smtClean="0">
                          <a:ln>
                            <a:noFill/>
                          </a:ln>
                          <a:solidFill>
                            <a:schemeClr val="tx1"/>
                          </a:solidFill>
                          <a:effectLst/>
                          <a:latin typeface="Arial" charset="0"/>
                          <a:cs typeface="Arial" charset="0"/>
                        </a:rPr>
                        <a:t>rd</a:t>
                      </a:r>
                      <a:r>
                        <a:rPr kumimoji="0" lang="en-US" sz="1700" b="0" i="0" u="none" strike="noStrike" cap="none" normalizeH="0" baseline="30000" dirty="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700" b="0" i="0" u="none" strike="noStrike" cap="none" normalizeH="0" baseline="0" smtClean="0">
                          <a:ln>
                            <a:noFill/>
                          </a:ln>
                          <a:solidFill>
                            <a:schemeClr val="tx1"/>
                          </a:solidFill>
                          <a:effectLst/>
                          <a:latin typeface="Arial" charset="0"/>
                          <a:cs typeface="Arial" charset="0"/>
                        </a:rPr>
                        <a:t>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700" b="0" i="0" u="none" strike="noStrike" cap="none" normalizeH="0" baseline="0" smtClean="0">
                          <a:ln>
                            <a:noFill/>
                          </a:ln>
                          <a:solidFill>
                            <a:schemeClr val="tx1"/>
                          </a:solidFill>
                          <a:effectLst/>
                          <a:latin typeface="Arial" charset="0"/>
                          <a:cs typeface="Arial" charset="0"/>
                        </a:rPr>
                        <a:t>0x20</a:t>
                      </a:r>
                      <a:endParaRPr kumimoji="0" lang="en-US" sz="1700" b="0" i="0" u="none" strike="noStrike" cap="none" normalizeH="0" baseline="30000" smtClean="0">
                        <a:ln>
                          <a:noFill/>
                        </a:ln>
                        <a:solidFill>
                          <a:schemeClr val="tx1"/>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smtClean="0">
                          <a:ln>
                            <a:noFill/>
                          </a:ln>
                          <a:solidFill>
                            <a:srgbClr val="000099"/>
                          </a:solidFill>
                          <a:effectLst/>
                          <a:latin typeface="Arial" charset="0"/>
                          <a:cs typeface="Arial" charset="0"/>
                        </a:rPr>
                        <a:t>sub	rd, rs, rt</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subtraction</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op</a:t>
                      </a:r>
                      <a:r>
                        <a:rPr kumimoji="0" lang="en-US" sz="1700" b="0" i="0" u="none" strike="noStrike" cap="none" normalizeH="0" baseline="30000" smtClean="0">
                          <a:ln>
                            <a:noFill/>
                          </a:ln>
                          <a:solidFill>
                            <a:schemeClr val="tx1"/>
                          </a:solidFill>
                          <a:effectLst/>
                          <a:latin typeface="Arial" charset="0"/>
                          <a:cs typeface="Arial" charset="0"/>
                        </a:rPr>
                        <a:t>6</a:t>
                      </a:r>
                      <a:r>
                        <a:rPr kumimoji="0" lang="en-US" sz="1700" b="0" i="0" u="none" strike="noStrike" cap="none" normalizeH="0" baseline="0" smtClean="0">
                          <a:ln>
                            <a:noFill/>
                          </a:ln>
                          <a:solidFill>
                            <a:schemeClr val="tx1"/>
                          </a:solidFill>
                          <a:effectLst/>
                          <a:latin typeface="Arial" charset="0"/>
                          <a:cs typeface="Arial" charset="0"/>
                        </a:rPr>
                        <a:t> = 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rd</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0x22</a:t>
                      </a:r>
                      <a:endParaRPr kumimoji="0" lang="en-US" sz="1700" b="0" i="0" u="none" strike="noStrike" cap="none" normalizeH="0" baseline="30000" smtClean="0">
                        <a:ln>
                          <a:noFill/>
                        </a:ln>
                        <a:solidFill>
                          <a:schemeClr val="tx1"/>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smtClean="0">
                          <a:ln>
                            <a:noFill/>
                          </a:ln>
                          <a:solidFill>
                            <a:srgbClr val="000099"/>
                          </a:solidFill>
                          <a:effectLst/>
                          <a:latin typeface="Arial" charset="0"/>
                          <a:cs typeface="Arial" charset="0"/>
                        </a:rPr>
                        <a:t>and	rd, rs, rt</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bitwise and</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op</a:t>
                      </a:r>
                      <a:r>
                        <a:rPr kumimoji="0" lang="en-US" sz="1700" b="0" i="0" u="none" strike="noStrike" cap="none" normalizeH="0" baseline="30000" dirty="0" smtClean="0">
                          <a:ln>
                            <a:noFill/>
                          </a:ln>
                          <a:solidFill>
                            <a:schemeClr val="tx1"/>
                          </a:solidFill>
                          <a:effectLst/>
                          <a:latin typeface="Arial" charset="0"/>
                          <a:cs typeface="Arial" charset="0"/>
                        </a:rPr>
                        <a:t>6</a:t>
                      </a:r>
                      <a:r>
                        <a:rPr kumimoji="0" lang="en-US" sz="1700" b="0" i="0" u="none" strike="noStrike" cap="none" normalizeH="0" baseline="0" dirty="0" smtClean="0">
                          <a:ln>
                            <a:noFill/>
                          </a:ln>
                          <a:solidFill>
                            <a:schemeClr val="tx1"/>
                          </a:solidFill>
                          <a:effectLst/>
                          <a:latin typeface="Arial" charset="0"/>
                          <a:cs typeface="Arial" charset="0"/>
                        </a:rPr>
                        <a:t> = 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rs</a:t>
                      </a:r>
                      <a:r>
                        <a:rPr kumimoji="0" lang="en-US" sz="1700" b="0" i="0" u="none" strike="noStrike" cap="none" normalizeH="0" baseline="30000" dirty="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rt</a:t>
                      </a:r>
                      <a:r>
                        <a:rPr kumimoji="0" lang="en-US" sz="1700" b="0" i="0" u="none" strike="noStrike" cap="none" normalizeH="0" baseline="30000" dirty="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rd</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0x24</a:t>
                      </a:r>
                      <a:endParaRPr kumimoji="0" lang="en-US" sz="1700" b="0" i="0" u="none" strike="noStrike" cap="none" normalizeH="0" baseline="30000" smtClean="0">
                        <a:ln>
                          <a:noFill/>
                        </a:ln>
                        <a:solidFill>
                          <a:schemeClr val="tx1"/>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smtClean="0">
                          <a:ln>
                            <a:noFill/>
                          </a:ln>
                          <a:solidFill>
                            <a:srgbClr val="000099"/>
                          </a:solidFill>
                          <a:effectLst/>
                          <a:latin typeface="Arial" charset="0"/>
                          <a:cs typeface="Arial" charset="0"/>
                        </a:rPr>
                        <a:t>or	rd, rs, rt</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bitwise or</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op</a:t>
                      </a:r>
                      <a:r>
                        <a:rPr kumimoji="0" lang="en-US" sz="1700" b="0" i="0" u="none" strike="noStrike" cap="none" normalizeH="0" baseline="30000" smtClean="0">
                          <a:ln>
                            <a:noFill/>
                          </a:ln>
                          <a:solidFill>
                            <a:schemeClr val="tx1"/>
                          </a:solidFill>
                          <a:effectLst/>
                          <a:latin typeface="Arial" charset="0"/>
                          <a:cs typeface="Arial" charset="0"/>
                        </a:rPr>
                        <a:t>6</a:t>
                      </a:r>
                      <a:r>
                        <a:rPr kumimoji="0" lang="en-US" sz="1700" b="0" i="0" u="none" strike="noStrike" cap="none" normalizeH="0" baseline="0" smtClean="0">
                          <a:ln>
                            <a:noFill/>
                          </a:ln>
                          <a:solidFill>
                            <a:schemeClr val="tx1"/>
                          </a:solidFill>
                          <a:effectLst/>
                          <a:latin typeface="Arial" charset="0"/>
                          <a:cs typeface="Arial" charset="0"/>
                        </a:rPr>
                        <a:t> = 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rd</a:t>
                      </a:r>
                      <a:r>
                        <a:rPr kumimoji="0" lang="en-US" sz="1700" b="0" i="0" u="none" strike="noStrike" cap="none" normalizeH="0" baseline="30000" dirty="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0x25</a:t>
                      </a:r>
                      <a:endParaRPr kumimoji="0" lang="en-US" sz="1700" b="0" i="0" u="none" strike="noStrike" cap="none" normalizeH="0" baseline="30000" smtClean="0">
                        <a:ln>
                          <a:noFill/>
                        </a:ln>
                        <a:solidFill>
                          <a:schemeClr val="tx1"/>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smtClean="0">
                          <a:ln>
                            <a:noFill/>
                          </a:ln>
                          <a:solidFill>
                            <a:srgbClr val="000099"/>
                          </a:solidFill>
                          <a:effectLst/>
                          <a:latin typeface="Arial" charset="0"/>
                          <a:cs typeface="Arial" charset="0"/>
                        </a:rPr>
                        <a:t>xor	rd, rs, rt</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exclusive or</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op</a:t>
                      </a:r>
                      <a:r>
                        <a:rPr kumimoji="0" lang="en-US" sz="1700" b="0" i="0" u="none" strike="noStrike" cap="none" normalizeH="0" baseline="30000" smtClean="0">
                          <a:ln>
                            <a:noFill/>
                          </a:ln>
                          <a:solidFill>
                            <a:schemeClr val="tx1"/>
                          </a:solidFill>
                          <a:effectLst/>
                          <a:latin typeface="Arial" charset="0"/>
                          <a:cs typeface="Arial" charset="0"/>
                        </a:rPr>
                        <a:t>6</a:t>
                      </a:r>
                      <a:r>
                        <a:rPr kumimoji="0" lang="en-US" sz="1700" b="0" i="0" u="none" strike="noStrike" cap="none" normalizeH="0" baseline="0" smtClean="0">
                          <a:ln>
                            <a:noFill/>
                          </a:ln>
                          <a:solidFill>
                            <a:schemeClr val="tx1"/>
                          </a:solidFill>
                          <a:effectLst/>
                          <a:latin typeface="Arial" charset="0"/>
                          <a:cs typeface="Arial" charset="0"/>
                        </a:rPr>
                        <a:t> = 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rd</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a:t>
                      </a:r>
                      <a:endParaRPr kumimoji="0" lang="en-US" sz="1700" b="0" i="0" u="none" strike="noStrike" cap="none" normalizeH="0" baseline="30000" dirty="0" smtClean="0">
                        <a:ln>
                          <a:noFill/>
                        </a:ln>
                        <a:solidFill>
                          <a:schemeClr val="tx1"/>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0x26</a:t>
                      </a:r>
                      <a:endParaRPr kumimoji="0" lang="en-US" sz="1700" b="0" i="0" u="none" strike="noStrike" cap="none" normalizeH="0" baseline="30000" dirty="0" smtClean="0">
                        <a:ln>
                          <a:noFill/>
                        </a:ln>
                        <a:solidFill>
                          <a:schemeClr val="tx1"/>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smtClean="0">
                          <a:ln>
                            <a:noFill/>
                          </a:ln>
                          <a:solidFill>
                            <a:srgbClr val="000099"/>
                          </a:solidFill>
                          <a:effectLst/>
                          <a:latin typeface="Arial" charset="0"/>
                          <a:cs typeface="Arial" charset="0"/>
                        </a:rPr>
                        <a:t>slt	rd, rs, rt</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set on less than</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op</a:t>
                      </a:r>
                      <a:r>
                        <a:rPr kumimoji="0" lang="en-US" sz="1700" b="0" i="0" u="none" strike="noStrike" cap="none" normalizeH="0" baseline="30000" smtClean="0">
                          <a:ln>
                            <a:noFill/>
                          </a:ln>
                          <a:solidFill>
                            <a:schemeClr val="tx1"/>
                          </a:solidFill>
                          <a:effectLst/>
                          <a:latin typeface="Arial" charset="0"/>
                          <a:cs typeface="Arial" charset="0"/>
                        </a:rPr>
                        <a:t>6</a:t>
                      </a:r>
                      <a:r>
                        <a:rPr kumimoji="0" lang="en-US" sz="1700" b="0" i="0" u="none" strike="noStrike" cap="none" normalizeH="0" baseline="0" smtClean="0">
                          <a:ln>
                            <a:noFill/>
                          </a:ln>
                          <a:solidFill>
                            <a:schemeClr val="tx1"/>
                          </a:solidFill>
                          <a:effectLst/>
                          <a:latin typeface="Arial" charset="0"/>
                          <a:cs typeface="Arial" charset="0"/>
                        </a:rPr>
                        <a:t> = 0</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rd</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a:t>
                      </a:r>
                      <a:endParaRPr kumimoji="0" lang="en-US" sz="1700" b="0" i="0" u="none" strike="noStrike" cap="none" normalizeH="0" baseline="30000" smtClean="0">
                        <a:ln>
                          <a:noFill/>
                        </a:ln>
                        <a:solidFill>
                          <a:schemeClr val="tx1"/>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0x2a</a:t>
                      </a:r>
                      <a:endParaRPr kumimoji="0" lang="en-US" sz="1700" b="0" i="0" u="none" strike="noStrike" cap="none" normalizeH="0" baseline="30000" dirty="0" smtClean="0">
                        <a:ln>
                          <a:noFill/>
                        </a:ln>
                        <a:solidFill>
                          <a:schemeClr val="tx1"/>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err="1" smtClean="0">
                          <a:ln>
                            <a:noFill/>
                          </a:ln>
                          <a:solidFill>
                            <a:srgbClr val="000099"/>
                          </a:solidFill>
                          <a:effectLst/>
                          <a:latin typeface="Arial" charset="0"/>
                          <a:cs typeface="Arial" charset="0"/>
                        </a:rPr>
                        <a:t>addi</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rs</a:t>
                      </a:r>
                      <a:r>
                        <a:rPr kumimoji="0" lang="en-US" sz="1700" b="0" i="0" u="none" strike="noStrike" cap="none" normalizeH="0" baseline="0" dirty="0" smtClean="0">
                          <a:ln>
                            <a:noFill/>
                          </a:ln>
                          <a:solidFill>
                            <a:srgbClr val="000099"/>
                          </a:solidFill>
                          <a:effectLst/>
                          <a:latin typeface="Arial" charset="0"/>
                          <a:cs typeface="Arial" charset="0"/>
                        </a:rPr>
                        <a:t>, imm</a:t>
                      </a:r>
                      <a:r>
                        <a:rPr kumimoji="0" lang="en-US" sz="1700" b="0" i="0" u="none" strike="noStrike" cap="none" normalizeH="0" baseline="30000" dirty="0" smtClean="0">
                          <a:ln>
                            <a:noFill/>
                          </a:ln>
                          <a:solidFill>
                            <a:srgbClr val="000099"/>
                          </a:solidFill>
                          <a:effectLst/>
                          <a:latin typeface="Arial" charset="0"/>
                          <a:cs typeface="Arial" charset="0"/>
                        </a:rPr>
                        <a:t>16</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rgbClr val="FF0000"/>
                          </a:solidFill>
                          <a:effectLst/>
                          <a:latin typeface="Arial" charset="0"/>
                          <a:cs typeface="Arial" charset="0"/>
                        </a:rPr>
                        <a:t>add immediate</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0x08</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rt</a:t>
                      </a:r>
                      <a:r>
                        <a:rPr kumimoji="0" lang="en-US" sz="1700" b="0" i="0" u="none" strike="noStrike" cap="none" normalizeH="0" baseline="30000" dirty="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imm</a:t>
                      </a:r>
                      <a:r>
                        <a:rPr kumimoji="0" lang="en-US" sz="1700" b="0" i="0" u="none" strike="noStrike" cap="none" normalizeH="0" baseline="30000" dirty="0" smtClean="0">
                          <a:ln>
                            <a:noFill/>
                          </a:ln>
                          <a:solidFill>
                            <a:schemeClr val="tx1"/>
                          </a:solidFill>
                          <a:effectLst/>
                          <a:latin typeface="Arial" charset="0"/>
                          <a:cs typeface="Arial" charset="0"/>
                        </a:rPr>
                        <a:t>16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15156">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err="1" smtClean="0">
                          <a:ln>
                            <a:noFill/>
                          </a:ln>
                          <a:solidFill>
                            <a:srgbClr val="000099"/>
                          </a:solidFill>
                          <a:effectLst/>
                          <a:latin typeface="Arial" charset="0"/>
                          <a:cs typeface="Arial" charset="0"/>
                        </a:rPr>
                        <a:t>slti</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rs</a:t>
                      </a:r>
                      <a:r>
                        <a:rPr kumimoji="0" lang="en-US" sz="1700" b="0" i="0" u="none" strike="noStrike" cap="none" normalizeH="0" baseline="0" dirty="0" smtClean="0">
                          <a:ln>
                            <a:noFill/>
                          </a:ln>
                          <a:solidFill>
                            <a:srgbClr val="000099"/>
                          </a:solidFill>
                          <a:effectLst/>
                          <a:latin typeface="Arial" charset="0"/>
                          <a:cs typeface="Arial" charset="0"/>
                        </a:rPr>
                        <a:t>, imm</a:t>
                      </a:r>
                      <a:r>
                        <a:rPr kumimoji="0" lang="en-US" sz="1700" b="0" i="0" u="none" strike="noStrike" cap="none" normalizeH="0" baseline="30000" dirty="0" smtClean="0">
                          <a:ln>
                            <a:noFill/>
                          </a:ln>
                          <a:solidFill>
                            <a:srgbClr val="000099"/>
                          </a:solidFill>
                          <a:effectLst/>
                          <a:latin typeface="Arial" charset="0"/>
                          <a:cs typeface="Arial" charset="0"/>
                        </a:rPr>
                        <a:t>16</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slt immediate</a:t>
                      </a:r>
                      <a:endParaRPr kumimoji="0" lang="en-US" sz="1700" b="0" i="0" u="none" strike="noStrike" cap="none" normalizeH="0" baseline="30000" smtClean="0">
                        <a:ln>
                          <a:noFill/>
                        </a:ln>
                        <a:solidFill>
                          <a:srgbClr val="FF0000"/>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0x0a</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imm</a:t>
                      </a:r>
                      <a:r>
                        <a:rPr kumimoji="0" lang="en-US" sz="1700" b="0" i="0" u="none" strike="noStrike" cap="none" normalizeH="0" baseline="30000" dirty="0" smtClean="0">
                          <a:ln>
                            <a:noFill/>
                          </a:ln>
                          <a:solidFill>
                            <a:schemeClr val="tx1"/>
                          </a:solidFill>
                          <a:effectLst/>
                          <a:latin typeface="Arial" charset="0"/>
                          <a:cs typeface="Arial" charset="0"/>
                        </a:rPr>
                        <a:t>16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15156">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err="1" smtClean="0">
                          <a:ln>
                            <a:noFill/>
                          </a:ln>
                          <a:solidFill>
                            <a:srgbClr val="000099"/>
                          </a:solidFill>
                          <a:effectLst/>
                          <a:latin typeface="Arial" charset="0"/>
                          <a:cs typeface="Arial" charset="0"/>
                        </a:rPr>
                        <a:t>andi</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rs</a:t>
                      </a:r>
                      <a:r>
                        <a:rPr kumimoji="0" lang="en-US" sz="1700" b="0" i="0" u="none" strike="noStrike" cap="none" normalizeH="0" baseline="0" dirty="0" smtClean="0">
                          <a:ln>
                            <a:noFill/>
                          </a:ln>
                          <a:solidFill>
                            <a:srgbClr val="000099"/>
                          </a:solidFill>
                          <a:effectLst/>
                          <a:latin typeface="Arial" charset="0"/>
                          <a:cs typeface="Arial" charset="0"/>
                        </a:rPr>
                        <a:t>, imm</a:t>
                      </a:r>
                      <a:r>
                        <a:rPr kumimoji="0" lang="en-US" sz="1700" b="0" i="0" u="none" strike="noStrike" cap="none" normalizeH="0" baseline="30000" dirty="0" smtClean="0">
                          <a:ln>
                            <a:noFill/>
                          </a:ln>
                          <a:solidFill>
                            <a:srgbClr val="000099"/>
                          </a:solidFill>
                          <a:effectLst/>
                          <a:latin typeface="Arial" charset="0"/>
                          <a:cs typeface="Arial" charset="0"/>
                        </a:rPr>
                        <a:t>16</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and immediate</a:t>
                      </a:r>
                      <a:endParaRPr kumimoji="0" lang="en-US" sz="1700" b="0" i="0" u="none" strike="noStrike" cap="none" normalizeH="0" baseline="30000" smtClean="0">
                        <a:ln>
                          <a:noFill/>
                        </a:ln>
                        <a:solidFill>
                          <a:srgbClr val="FF0000"/>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0x0c</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imm</a:t>
                      </a:r>
                      <a:r>
                        <a:rPr kumimoji="0" lang="en-US" sz="1700" b="0" i="0" u="none" strike="noStrike" cap="none" normalizeH="0" baseline="30000" dirty="0" smtClean="0">
                          <a:ln>
                            <a:noFill/>
                          </a:ln>
                          <a:solidFill>
                            <a:schemeClr val="tx1"/>
                          </a:solidFill>
                          <a:effectLst/>
                          <a:latin typeface="Arial" charset="0"/>
                          <a:cs typeface="Arial" charset="0"/>
                        </a:rPr>
                        <a:t>16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err="1" smtClean="0">
                          <a:ln>
                            <a:noFill/>
                          </a:ln>
                          <a:solidFill>
                            <a:srgbClr val="000099"/>
                          </a:solidFill>
                          <a:effectLst/>
                          <a:latin typeface="Arial" charset="0"/>
                          <a:cs typeface="Arial" charset="0"/>
                        </a:rPr>
                        <a:t>ori</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rs</a:t>
                      </a:r>
                      <a:r>
                        <a:rPr kumimoji="0" lang="en-US" sz="1700" b="0" i="0" u="none" strike="noStrike" cap="none" normalizeH="0" baseline="0" dirty="0" smtClean="0">
                          <a:ln>
                            <a:noFill/>
                          </a:ln>
                          <a:solidFill>
                            <a:srgbClr val="000099"/>
                          </a:solidFill>
                          <a:effectLst/>
                          <a:latin typeface="Arial" charset="0"/>
                          <a:cs typeface="Arial" charset="0"/>
                        </a:rPr>
                        <a:t>, imm</a:t>
                      </a:r>
                      <a:r>
                        <a:rPr kumimoji="0" lang="en-US" sz="1700" b="0" i="0" u="none" strike="noStrike" cap="none" normalizeH="0" baseline="30000" dirty="0" smtClean="0">
                          <a:ln>
                            <a:noFill/>
                          </a:ln>
                          <a:solidFill>
                            <a:srgbClr val="000099"/>
                          </a:solidFill>
                          <a:effectLst/>
                          <a:latin typeface="Arial" charset="0"/>
                          <a:cs typeface="Arial" charset="0"/>
                        </a:rPr>
                        <a:t>16</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or immediate</a:t>
                      </a:r>
                      <a:endParaRPr kumimoji="0" lang="en-US" sz="1700" b="0" i="0" u="none" strike="noStrike" cap="none" normalizeH="0" baseline="30000" smtClean="0">
                        <a:ln>
                          <a:noFill/>
                        </a:ln>
                        <a:solidFill>
                          <a:srgbClr val="FF0000"/>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0x0d</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imm</a:t>
                      </a:r>
                      <a:r>
                        <a:rPr kumimoji="0" lang="en-US" sz="1700" b="0" i="0" u="none" strike="noStrike" cap="none" normalizeH="0" baseline="30000" dirty="0" smtClean="0">
                          <a:ln>
                            <a:noFill/>
                          </a:ln>
                          <a:solidFill>
                            <a:schemeClr val="tx1"/>
                          </a:solidFill>
                          <a:effectLst/>
                          <a:latin typeface="Arial" charset="0"/>
                          <a:cs typeface="Arial" charset="0"/>
                        </a:rPr>
                        <a:t>16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err="1" smtClean="0">
                          <a:ln>
                            <a:noFill/>
                          </a:ln>
                          <a:solidFill>
                            <a:srgbClr val="000099"/>
                          </a:solidFill>
                          <a:effectLst/>
                          <a:latin typeface="Arial" charset="0"/>
                          <a:cs typeface="Arial" charset="0"/>
                        </a:rPr>
                        <a:t>xori</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r>
                        <a:rPr kumimoji="0" lang="en-US" sz="1700" b="0" i="0" u="none" strike="noStrike" cap="none" normalizeH="0" baseline="0" dirty="0" smtClean="0">
                          <a:ln>
                            <a:noFill/>
                          </a:ln>
                          <a:solidFill>
                            <a:srgbClr val="000099"/>
                          </a:solidFill>
                          <a:effectLst/>
                          <a:latin typeface="Arial" charset="0"/>
                          <a:cs typeface="Arial" charset="0"/>
                        </a:rPr>
                        <a:t>, imm</a:t>
                      </a:r>
                      <a:r>
                        <a:rPr kumimoji="0" lang="en-US" sz="1700" b="0" i="0" u="none" strike="noStrike" cap="none" normalizeH="0" baseline="30000" dirty="0" smtClean="0">
                          <a:ln>
                            <a:noFill/>
                          </a:ln>
                          <a:solidFill>
                            <a:srgbClr val="000099"/>
                          </a:solidFill>
                          <a:effectLst/>
                          <a:latin typeface="Arial" charset="0"/>
                          <a:cs typeface="Arial" charset="0"/>
                        </a:rPr>
                        <a:t>16</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xor immediate</a:t>
                      </a:r>
                      <a:endParaRPr kumimoji="0" lang="en-US" sz="1700" b="0" i="0" u="none" strike="noStrike" cap="none" normalizeH="0" baseline="30000" smtClean="0">
                        <a:ln>
                          <a:noFill/>
                        </a:ln>
                        <a:solidFill>
                          <a:srgbClr val="FF0000"/>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0x0e</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imm</a:t>
                      </a:r>
                      <a:r>
                        <a:rPr kumimoji="0" lang="en-US" sz="1700" b="0" i="0" u="none" strike="noStrike" cap="none" normalizeH="0" baseline="30000" dirty="0" smtClean="0">
                          <a:ln>
                            <a:noFill/>
                          </a:ln>
                          <a:solidFill>
                            <a:schemeClr val="tx1"/>
                          </a:solidFill>
                          <a:effectLst/>
                          <a:latin typeface="Arial" charset="0"/>
                          <a:cs typeface="Arial" charset="0"/>
                        </a:rPr>
                        <a:t>16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err="1" smtClean="0">
                          <a:ln>
                            <a:noFill/>
                          </a:ln>
                          <a:solidFill>
                            <a:srgbClr val="000099"/>
                          </a:solidFill>
                          <a:effectLst/>
                          <a:latin typeface="Arial" charset="0"/>
                          <a:cs typeface="Arial" charset="0"/>
                        </a:rPr>
                        <a:t>lw</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r>
                        <a:rPr kumimoji="0" lang="en-US" sz="1700" b="0" i="0" u="none" strike="noStrike" cap="none" normalizeH="0" baseline="0" dirty="0" smtClean="0">
                          <a:ln>
                            <a:noFill/>
                          </a:ln>
                          <a:solidFill>
                            <a:srgbClr val="000099"/>
                          </a:solidFill>
                          <a:effectLst/>
                          <a:latin typeface="Arial" charset="0"/>
                          <a:cs typeface="Arial" charset="0"/>
                        </a:rPr>
                        <a:t>, imm</a:t>
                      </a:r>
                      <a:r>
                        <a:rPr kumimoji="0" lang="en-US" sz="1700" b="0" i="0" u="none" strike="noStrike" cap="none" normalizeH="0" baseline="30000" dirty="0" smtClean="0">
                          <a:ln>
                            <a:noFill/>
                          </a:ln>
                          <a:solidFill>
                            <a:srgbClr val="000099"/>
                          </a:solidFill>
                          <a:effectLst/>
                          <a:latin typeface="Arial" charset="0"/>
                          <a:cs typeface="Arial" charset="0"/>
                        </a:rPr>
                        <a:t>16</a:t>
                      </a:r>
                      <a:r>
                        <a:rPr kumimoji="0" lang="en-US" sz="1700" b="0" i="0" u="none" strike="noStrike" cap="none" normalizeH="0" baseline="0" dirty="0" smtClean="0">
                          <a:ln>
                            <a:noFill/>
                          </a:ln>
                          <a:solidFill>
                            <a:srgbClr val="000099"/>
                          </a:solidFill>
                          <a:effectLst/>
                          <a:latin typeface="Arial" charset="0"/>
                          <a:cs typeface="Arial" charset="0"/>
                        </a:rPr>
                        <a:t>(</a:t>
                      </a:r>
                      <a:r>
                        <a:rPr kumimoji="0" lang="en-US" sz="1700" b="0" i="0" u="none" strike="noStrike" cap="none" normalizeH="0" baseline="0" dirty="0" err="1" smtClean="0">
                          <a:ln>
                            <a:noFill/>
                          </a:ln>
                          <a:solidFill>
                            <a:srgbClr val="000099"/>
                          </a:solidFill>
                          <a:effectLst/>
                          <a:latin typeface="Arial" charset="0"/>
                          <a:cs typeface="Arial" charset="0"/>
                        </a:rPr>
                        <a:t>rs</a:t>
                      </a:r>
                      <a:r>
                        <a:rPr kumimoji="0" lang="en-US" sz="1700" b="0" i="0" u="none" strike="noStrike" cap="none" normalizeH="0" baseline="0" dirty="0" smtClean="0">
                          <a:ln>
                            <a:noFill/>
                          </a:ln>
                          <a:solidFill>
                            <a:srgbClr val="000099"/>
                          </a:solidFill>
                          <a:effectLst/>
                          <a:latin typeface="Arial" charset="0"/>
                          <a:cs typeface="Arial" charset="0"/>
                        </a:rPr>
                        <a:t>)</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load word</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0x23</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imm</a:t>
                      </a:r>
                      <a:r>
                        <a:rPr kumimoji="0" lang="en-US" sz="1700" b="0" i="0" u="none" strike="noStrike" cap="none" normalizeH="0" baseline="30000" dirty="0" smtClean="0">
                          <a:ln>
                            <a:noFill/>
                          </a:ln>
                          <a:solidFill>
                            <a:schemeClr val="tx1"/>
                          </a:solidFill>
                          <a:effectLst/>
                          <a:latin typeface="Arial" charset="0"/>
                          <a:cs typeface="Arial" charset="0"/>
                        </a:rPr>
                        <a:t>16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err="1" smtClean="0">
                          <a:ln>
                            <a:noFill/>
                          </a:ln>
                          <a:solidFill>
                            <a:srgbClr val="000099"/>
                          </a:solidFill>
                          <a:effectLst/>
                          <a:latin typeface="Arial" charset="0"/>
                          <a:cs typeface="Arial" charset="0"/>
                        </a:rPr>
                        <a:t>sw</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r>
                        <a:rPr kumimoji="0" lang="en-US" sz="1700" b="0" i="0" u="none" strike="noStrike" cap="none" normalizeH="0" baseline="0" dirty="0" smtClean="0">
                          <a:ln>
                            <a:noFill/>
                          </a:ln>
                          <a:solidFill>
                            <a:srgbClr val="000099"/>
                          </a:solidFill>
                          <a:effectLst/>
                          <a:latin typeface="Arial" charset="0"/>
                          <a:cs typeface="Arial" charset="0"/>
                        </a:rPr>
                        <a:t>, imm</a:t>
                      </a:r>
                      <a:r>
                        <a:rPr kumimoji="0" lang="en-US" sz="1700" b="0" i="0" u="none" strike="noStrike" cap="none" normalizeH="0" baseline="30000" dirty="0" smtClean="0">
                          <a:ln>
                            <a:noFill/>
                          </a:ln>
                          <a:solidFill>
                            <a:srgbClr val="000099"/>
                          </a:solidFill>
                          <a:effectLst/>
                          <a:latin typeface="Arial" charset="0"/>
                          <a:cs typeface="Arial" charset="0"/>
                        </a:rPr>
                        <a:t>16</a:t>
                      </a:r>
                      <a:r>
                        <a:rPr kumimoji="0" lang="en-US" sz="1700" b="0" i="0" u="none" strike="noStrike" cap="none" normalizeH="0" baseline="0" dirty="0" smtClean="0">
                          <a:ln>
                            <a:noFill/>
                          </a:ln>
                          <a:solidFill>
                            <a:srgbClr val="000099"/>
                          </a:solidFill>
                          <a:effectLst/>
                          <a:latin typeface="Arial" charset="0"/>
                          <a:cs typeface="Arial" charset="0"/>
                        </a:rPr>
                        <a:t>(</a:t>
                      </a:r>
                      <a:r>
                        <a:rPr kumimoji="0" lang="en-US" sz="1700" b="0" i="0" u="none" strike="noStrike" cap="none" normalizeH="0" baseline="0" dirty="0" err="1" smtClean="0">
                          <a:ln>
                            <a:noFill/>
                          </a:ln>
                          <a:solidFill>
                            <a:srgbClr val="000099"/>
                          </a:solidFill>
                          <a:effectLst/>
                          <a:latin typeface="Arial" charset="0"/>
                          <a:cs typeface="Arial" charset="0"/>
                        </a:rPr>
                        <a:t>rs</a:t>
                      </a:r>
                      <a:r>
                        <a:rPr kumimoji="0" lang="en-US" sz="1700" b="0" i="0" u="none" strike="noStrike" cap="none" normalizeH="0" baseline="0" dirty="0" smtClean="0">
                          <a:ln>
                            <a:noFill/>
                          </a:ln>
                          <a:solidFill>
                            <a:srgbClr val="000099"/>
                          </a:solidFill>
                          <a:effectLst/>
                          <a:latin typeface="Arial" charset="0"/>
                          <a:cs typeface="Arial" charset="0"/>
                        </a:rPr>
                        <a:t>)</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store word</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0x2b</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imm</a:t>
                      </a:r>
                      <a:r>
                        <a:rPr kumimoji="0" lang="en-US" sz="1700" b="0" i="0" u="none" strike="noStrike" cap="none" normalizeH="0" baseline="30000" dirty="0" smtClean="0">
                          <a:ln>
                            <a:noFill/>
                          </a:ln>
                          <a:solidFill>
                            <a:schemeClr val="tx1"/>
                          </a:solidFill>
                          <a:effectLst/>
                          <a:latin typeface="Arial" charset="0"/>
                          <a:cs typeface="Arial" charset="0"/>
                        </a:rPr>
                        <a:t>16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err="1" smtClean="0">
                          <a:ln>
                            <a:noFill/>
                          </a:ln>
                          <a:solidFill>
                            <a:srgbClr val="000099"/>
                          </a:solidFill>
                          <a:effectLst/>
                          <a:latin typeface="Arial" charset="0"/>
                          <a:cs typeface="Arial" charset="0"/>
                        </a:rPr>
                        <a:t>beq</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rs</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r>
                        <a:rPr kumimoji="0" lang="en-US" sz="1700" b="0" i="0" u="none" strike="noStrike" cap="none" normalizeH="0" baseline="0" dirty="0" smtClean="0">
                          <a:ln>
                            <a:noFill/>
                          </a:ln>
                          <a:solidFill>
                            <a:srgbClr val="000099"/>
                          </a:solidFill>
                          <a:effectLst/>
                          <a:latin typeface="Arial" charset="0"/>
                          <a:cs typeface="Arial" charset="0"/>
                        </a:rPr>
                        <a:t>, offset</a:t>
                      </a:r>
                      <a:r>
                        <a:rPr kumimoji="0" lang="en-US" sz="1700" b="0" i="0" u="none" strike="noStrike" cap="none" normalizeH="0" baseline="30000" dirty="0" smtClean="0">
                          <a:ln>
                            <a:noFill/>
                          </a:ln>
                          <a:solidFill>
                            <a:srgbClr val="000099"/>
                          </a:solidFill>
                          <a:effectLst/>
                          <a:latin typeface="Arial" charset="0"/>
                          <a:cs typeface="Arial" charset="0"/>
                        </a:rPr>
                        <a:t>16</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branch if equal</a:t>
                      </a:r>
                      <a:endParaRPr kumimoji="0" lang="en-US" sz="1700" b="0" i="0" u="none" strike="noStrike" cap="none" normalizeH="0" baseline="30000" smtClean="0">
                        <a:ln>
                          <a:noFill/>
                        </a:ln>
                        <a:solidFill>
                          <a:srgbClr val="FF0000"/>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0x04</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offset</a:t>
                      </a:r>
                      <a:r>
                        <a:rPr kumimoji="0" lang="en-US" sz="1700" b="0" i="0" u="none" strike="noStrike" cap="none" normalizeH="0" baseline="30000" dirty="0" smtClean="0">
                          <a:ln>
                            <a:noFill/>
                          </a:ln>
                          <a:solidFill>
                            <a:schemeClr val="tx1"/>
                          </a:solidFill>
                          <a:effectLst/>
                          <a:latin typeface="Arial" charset="0"/>
                          <a:cs typeface="Arial" charset="0"/>
                        </a:rPr>
                        <a:t>16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err="1" smtClean="0">
                          <a:ln>
                            <a:noFill/>
                          </a:ln>
                          <a:solidFill>
                            <a:srgbClr val="000099"/>
                          </a:solidFill>
                          <a:effectLst/>
                          <a:latin typeface="Arial" charset="0"/>
                          <a:cs typeface="Arial" charset="0"/>
                        </a:rPr>
                        <a:t>bne</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rs</a:t>
                      </a:r>
                      <a:r>
                        <a:rPr kumimoji="0" lang="en-US" sz="1700" b="0" i="0" u="none" strike="noStrike" cap="none" normalizeH="0" baseline="0" dirty="0" smtClean="0">
                          <a:ln>
                            <a:noFill/>
                          </a:ln>
                          <a:solidFill>
                            <a:srgbClr val="000099"/>
                          </a:solidFill>
                          <a:effectLst/>
                          <a:latin typeface="Arial" charset="0"/>
                          <a:cs typeface="Arial" charset="0"/>
                        </a:rPr>
                        <a:t>, </a:t>
                      </a:r>
                      <a:r>
                        <a:rPr kumimoji="0" lang="en-US" sz="1700" b="0" i="0" u="none" strike="noStrike" cap="none" normalizeH="0" baseline="0" dirty="0" err="1" smtClean="0">
                          <a:ln>
                            <a:noFill/>
                          </a:ln>
                          <a:solidFill>
                            <a:srgbClr val="000099"/>
                          </a:solidFill>
                          <a:effectLst/>
                          <a:latin typeface="Arial" charset="0"/>
                          <a:cs typeface="Arial" charset="0"/>
                        </a:rPr>
                        <a:t>rt</a:t>
                      </a:r>
                      <a:r>
                        <a:rPr kumimoji="0" lang="en-US" sz="1700" b="0" i="0" u="none" strike="noStrike" cap="none" normalizeH="0" baseline="0" dirty="0" smtClean="0">
                          <a:ln>
                            <a:noFill/>
                          </a:ln>
                          <a:solidFill>
                            <a:srgbClr val="000099"/>
                          </a:solidFill>
                          <a:effectLst/>
                          <a:latin typeface="Arial" charset="0"/>
                          <a:cs typeface="Arial" charset="0"/>
                        </a:rPr>
                        <a:t>, offset</a:t>
                      </a:r>
                      <a:r>
                        <a:rPr kumimoji="0" lang="en-US" sz="1700" b="0" i="0" u="none" strike="noStrike" cap="none" normalizeH="0" baseline="30000" dirty="0" smtClean="0">
                          <a:ln>
                            <a:noFill/>
                          </a:ln>
                          <a:solidFill>
                            <a:srgbClr val="000099"/>
                          </a:solidFill>
                          <a:effectLst/>
                          <a:latin typeface="Arial" charset="0"/>
                          <a:cs typeface="Arial" charset="0"/>
                        </a:rPr>
                        <a:t>16</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branch not equal</a:t>
                      </a:r>
                      <a:endParaRPr kumimoji="0" lang="en-US" sz="1700" b="0" i="0" u="none" strike="noStrike" cap="none" normalizeH="0" baseline="30000" smtClean="0">
                        <a:ln>
                          <a:noFill/>
                        </a:ln>
                        <a:solidFill>
                          <a:srgbClr val="FF0000"/>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0x05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rs</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rt</a:t>
                      </a:r>
                      <a:r>
                        <a:rPr kumimoji="0" lang="en-US" sz="1700" b="0" i="0" u="none" strike="noStrike" cap="none" normalizeH="0" baseline="30000" smtClean="0">
                          <a:ln>
                            <a:noFill/>
                          </a:ln>
                          <a:solidFill>
                            <a:schemeClr val="tx1"/>
                          </a:solidFill>
                          <a:effectLst/>
                          <a:latin typeface="Arial" charset="0"/>
                          <a:cs typeface="Arial" charset="0"/>
                        </a:rPr>
                        <a:t>5</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offset</a:t>
                      </a:r>
                      <a:r>
                        <a:rPr kumimoji="0" lang="en-US" sz="1700" b="0" i="0" u="none" strike="noStrike" cap="none" normalizeH="0" baseline="30000" dirty="0" smtClean="0">
                          <a:ln>
                            <a:noFill/>
                          </a:ln>
                          <a:solidFill>
                            <a:schemeClr val="tx1"/>
                          </a:solidFill>
                          <a:effectLst/>
                          <a:latin typeface="Arial" charset="0"/>
                          <a:cs typeface="Arial" charset="0"/>
                        </a:rPr>
                        <a:t>16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63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700" b="0" i="0" u="none" strike="noStrike" cap="none" normalizeH="0" baseline="0" dirty="0" smtClean="0">
                          <a:ln>
                            <a:noFill/>
                          </a:ln>
                          <a:solidFill>
                            <a:srgbClr val="000099"/>
                          </a:solidFill>
                          <a:effectLst/>
                          <a:latin typeface="Arial" charset="0"/>
                          <a:cs typeface="Arial" charset="0"/>
                        </a:rPr>
                        <a:t>j	address</a:t>
                      </a:r>
                      <a:r>
                        <a:rPr kumimoji="0" lang="en-US" sz="1700" b="0" i="0" u="none" strike="noStrike" cap="none" normalizeH="0" baseline="30000" dirty="0" smtClean="0">
                          <a:ln>
                            <a:noFill/>
                          </a:ln>
                          <a:solidFill>
                            <a:srgbClr val="000099"/>
                          </a:solidFill>
                          <a:effectLst/>
                          <a:latin typeface="Arial" charset="0"/>
                          <a:cs typeface="Arial" charset="0"/>
                        </a:rPr>
                        <a:t>26</a:t>
                      </a:r>
                    </a:p>
                  </a:txBody>
                  <a:tcPr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rgbClr val="FF0000"/>
                          </a:solidFill>
                          <a:effectLst/>
                          <a:latin typeface="Arial" charset="0"/>
                          <a:cs typeface="Arial" charset="0"/>
                        </a:rPr>
                        <a:t>jump</a:t>
                      </a:r>
                      <a:endParaRPr kumimoji="0" lang="en-US" sz="1700" b="0" i="0" u="none" strike="noStrike" cap="none" normalizeH="0" baseline="30000" smtClean="0">
                        <a:ln>
                          <a:noFill/>
                        </a:ln>
                        <a:solidFill>
                          <a:srgbClr val="FF0000"/>
                        </a:solidFill>
                        <a:effectLst/>
                        <a:latin typeface="Arial" charset="0"/>
                        <a:cs typeface="Arial" charset="0"/>
                      </a:endParaRP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0x02</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address</a:t>
                      </a:r>
                      <a:r>
                        <a:rPr kumimoji="0" lang="en-US" sz="1700" b="0" i="0" u="none" strike="noStrike" cap="none" normalizeH="0" baseline="30000" dirty="0" smtClean="0">
                          <a:ln>
                            <a:noFill/>
                          </a:ln>
                          <a:solidFill>
                            <a:schemeClr val="tx1"/>
                          </a:solidFill>
                          <a:effectLst/>
                          <a:latin typeface="Arial" charset="0"/>
                          <a:cs typeface="Arial" charset="0"/>
                        </a:rPr>
                        <a:t>26</a:t>
                      </a:r>
                    </a:p>
                  </a:txBody>
                  <a:tcPr marL="0" marR="0" marT="8441" marB="8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ustDataLst>
      <p:tags r:id="rId1"/>
    </p:custDataLst>
    <p:extLst>
      <p:ext uri="{BB962C8B-B14F-4D97-AF65-F5344CB8AC3E}">
        <p14:creationId xmlns:p14="http://schemas.microsoft.com/office/powerpoint/2010/main" val="15197039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07"/>
            <a:ext cx="8229600" cy="1143000"/>
          </a:xfrm>
        </p:spPr>
        <p:txBody>
          <a:bodyPr/>
          <a:lstStyle/>
          <a:p>
            <a:r>
              <a:rPr lang="en-US" sz="4000" dirty="0" smtClean="0"/>
              <a:t>PC Control Logic</a:t>
            </a:r>
            <a:endParaRPr lang="en-US" sz="4000" dirty="0"/>
          </a:p>
        </p:txBody>
      </p:sp>
      <p:sp>
        <p:nvSpPr>
          <p:cNvPr id="3" name="Content Placeholder 2"/>
          <p:cNvSpPr>
            <a:spLocks noGrp="1"/>
          </p:cNvSpPr>
          <p:nvPr>
            <p:ph idx="1"/>
          </p:nvPr>
        </p:nvSpPr>
        <p:spPr>
          <a:xfrm>
            <a:off x="274320" y="1065628"/>
            <a:ext cx="8595360" cy="2658794"/>
          </a:xfrm>
        </p:spPr>
        <p:txBody>
          <a:bodyPr/>
          <a:lstStyle/>
          <a:p>
            <a:r>
              <a:rPr lang="en-US" sz="2400" dirty="0" smtClean="0"/>
              <a:t>The PC control logic can be described as follows:</a:t>
            </a:r>
          </a:p>
          <a:p>
            <a:pPr marL="329720" indent="0">
              <a:buNone/>
            </a:pPr>
            <a:r>
              <a:rPr lang="en-US" sz="2400" b="1" dirty="0" smtClean="0">
                <a:latin typeface="Consolas" panose="020B0609020204030204" pitchFamily="49" charset="0"/>
                <a:cs typeface="Consolas" panose="020B0609020204030204" pitchFamily="49" charset="0"/>
              </a:rPr>
              <a:t>if (Op == J) </a:t>
            </a:r>
            <a:r>
              <a:rPr lang="en-US" sz="2400" b="1" dirty="0" err="1" smtClean="0">
                <a:latin typeface="Consolas" panose="020B0609020204030204" pitchFamily="49" charset="0"/>
                <a:cs typeface="Consolas" panose="020B0609020204030204" pitchFamily="49" charset="0"/>
              </a:rPr>
              <a:t>PCSrc</a:t>
            </a:r>
            <a:r>
              <a:rPr lang="en-US" sz="2400" b="1" dirty="0" smtClean="0">
                <a:latin typeface="Consolas" panose="020B0609020204030204" pitchFamily="49" charset="0"/>
                <a:cs typeface="Consolas" panose="020B0609020204030204" pitchFamily="49" charset="0"/>
              </a:rPr>
              <a:t> = 1;</a:t>
            </a:r>
          </a:p>
          <a:p>
            <a:pPr marL="329720" indent="0">
              <a:buNone/>
            </a:pPr>
            <a:r>
              <a:rPr lang="en-US" sz="2400" b="1" dirty="0" smtClean="0">
                <a:latin typeface="Consolas" panose="020B0609020204030204" pitchFamily="49" charset="0"/>
                <a:cs typeface="Consolas" panose="020B0609020204030204" pitchFamily="49" charset="0"/>
              </a:rPr>
              <a:t>else if ((Op == BEQ &amp;&amp; Zero == 1) ||</a:t>
            </a:r>
          </a:p>
          <a:p>
            <a:pPr marL="329720" indent="0">
              <a:buNone/>
            </a:pP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(Op == BNE &amp;&amp; Zero == 0)) </a:t>
            </a:r>
            <a:r>
              <a:rPr lang="en-US" sz="2400" b="1" dirty="0" err="1" smtClean="0">
                <a:latin typeface="Consolas" panose="020B0609020204030204" pitchFamily="49" charset="0"/>
                <a:cs typeface="Consolas" panose="020B0609020204030204" pitchFamily="49" charset="0"/>
              </a:rPr>
              <a:t>PCSrc</a:t>
            </a:r>
            <a:r>
              <a:rPr lang="en-US" sz="2400" b="1" dirty="0" smtClean="0">
                <a:latin typeface="Consolas" panose="020B0609020204030204" pitchFamily="49" charset="0"/>
                <a:cs typeface="Consolas" panose="020B0609020204030204" pitchFamily="49" charset="0"/>
              </a:rPr>
              <a:t> = 2;</a:t>
            </a:r>
          </a:p>
          <a:p>
            <a:pPr marL="329720" indent="0">
              <a:buNone/>
            </a:pPr>
            <a:r>
              <a:rPr lang="en-US" sz="2400" b="1" dirty="0" smtClean="0">
                <a:latin typeface="Consolas" panose="020B0609020204030204" pitchFamily="49" charset="0"/>
                <a:cs typeface="Consolas" panose="020B0609020204030204" pitchFamily="49" charset="0"/>
              </a:rPr>
              <a:t>else </a:t>
            </a:r>
            <a:r>
              <a:rPr lang="en-US" sz="2400" b="1" dirty="0" err="1" smtClean="0">
                <a:latin typeface="Consolas" panose="020B0609020204030204" pitchFamily="49" charset="0"/>
                <a:cs typeface="Consolas" panose="020B0609020204030204" pitchFamily="49" charset="0"/>
              </a:rPr>
              <a:t>PCSrc</a:t>
            </a:r>
            <a:r>
              <a:rPr lang="en-US" sz="2400" b="1" dirty="0" smtClean="0">
                <a:latin typeface="Consolas" panose="020B0609020204030204" pitchFamily="49" charset="0"/>
                <a:cs typeface="Consolas" panose="020B0609020204030204" pitchFamily="49" charset="0"/>
              </a:rPr>
              <a:t> = 0;</a:t>
            </a:r>
          </a:p>
        </p:txBody>
      </p:sp>
      <p:grpSp>
        <p:nvGrpSpPr>
          <p:cNvPr id="28" name="Group 27"/>
          <p:cNvGrpSpPr/>
          <p:nvPr/>
        </p:nvGrpSpPr>
        <p:grpSpPr>
          <a:xfrm>
            <a:off x="576265" y="3977643"/>
            <a:ext cx="4635817" cy="1858020"/>
            <a:chOff x="576263" y="3931919"/>
            <a:chExt cx="4635817" cy="2012855"/>
          </a:xfrm>
        </p:grpSpPr>
        <p:sp>
          <p:nvSpPr>
            <p:cNvPr id="26" name="Rectangle 63"/>
            <p:cNvSpPr txBox="1">
              <a:spLocks noChangeArrowheads="1"/>
            </p:cNvSpPr>
            <p:nvPr/>
          </p:nvSpPr>
          <p:spPr bwMode="auto">
            <a:xfrm>
              <a:off x="576263" y="3931919"/>
              <a:ext cx="4635817" cy="201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2203" rIns="0" bIns="42203" numCol="1" anchor="t" anchorCtr="0" compatLnSpc="1">
              <a:prstTxWarp prst="textNoShape">
                <a:avLst/>
              </a:prstTxWarp>
            </a:bodyPr>
            <a:lstStyle>
              <a:lvl1pPr marL="347663" indent="-347663" algn="l" rtl="0" eaLnBrk="0" fontAlgn="base" hangingPunct="0">
                <a:lnSpc>
                  <a:spcPct val="110000"/>
                </a:lnSpc>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lnSpc>
                  <a:spcPct val="110000"/>
                </a:lnSpc>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lnSpc>
                  <a:spcPct val="110000"/>
                </a:lnSpc>
                <a:spcBef>
                  <a:spcPct val="40000"/>
                </a:spcBef>
                <a:spcAft>
                  <a:spcPct val="0"/>
                </a:spcAft>
                <a:buFont typeface="Wingdings" pitchFamily="2" charset="2"/>
                <a:buChar char="§"/>
                <a:defRPr>
                  <a:solidFill>
                    <a:schemeClr val="tx1"/>
                  </a:solidFill>
                  <a:latin typeface="+mn-lt"/>
                  <a:cs typeface="+mn-cs"/>
                </a:defRPr>
              </a:lvl3pPr>
              <a:lvl4pPr marL="1481138" indent="-222250" algn="l" rtl="0" eaLnBrk="0" fontAlgn="base" hangingPunct="0">
                <a:lnSpc>
                  <a:spcPct val="110000"/>
                </a:lnSpc>
                <a:spcBef>
                  <a:spcPct val="40000"/>
                </a:spcBef>
                <a:spcAft>
                  <a:spcPct val="0"/>
                </a:spcAft>
                <a:buChar char="–"/>
                <a:defRPr sz="1600">
                  <a:solidFill>
                    <a:schemeClr val="tx1"/>
                  </a:solidFill>
                  <a:latin typeface="+mn-lt"/>
                  <a:cs typeface="+mn-cs"/>
                </a:defRPr>
              </a:lvl4pPr>
              <a:lvl5pPr marL="1828800" indent="-233363" algn="l" rtl="0" eaLnBrk="0" fontAlgn="base" hangingPunct="0">
                <a:lnSpc>
                  <a:spcPct val="110000"/>
                </a:lnSpc>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a:lstStyle>
            <a:p>
              <a:pPr eaLnBrk="1" hangingPunct="1">
                <a:spcBef>
                  <a:spcPct val="45000"/>
                </a:spcBef>
                <a:buFont typeface="Wingdings" pitchFamily="2" charset="2"/>
                <a:buNone/>
              </a:pPr>
              <a:r>
                <a:rPr lang="en-US" altLang="en-US" sz="1846" kern="0" dirty="0">
                  <a:solidFill>
                    <a:srgbClr val="FF0000"/>
                  </a:solidFill>
                </a:rPr>
                <a:t>Branch </a:t>
              </a:r>
              <a:r>
                <a:rPr lang="pl-PL" altLang="en-US" sz="1846" kern="0" dirty="0">
                  <a:solidFill>
                    <a:srgbClr val="FF0000"/>
                  </a:solidFill>
                </a:rPr>
                <a:t>= (</a:t>
              </a:r>
              <a:r>
                <a:rPr lang="en-US" altLang="en-US" sz="1846" kern="0" dirty="0">
                  <a:solidFill>
                    <a:srgbClr val="FF0000"/>
                  </a:solidFill>
                </a:rPr>
                <a:t>BEQ</a:t>
              </a:r>
              <a:r>
                <a:rPr lang="pl-PL" altLang="en-US" sz="1846" kern="0" dirty="0">
                  <a:solidFill>
                    <a:srgbClr val="FF0000"/>
                  </a:solidFill>
                </a:rPr>
                <a:t> </a:t>
              </a:r>
              <a:r>
                <a:rPr lang="pl-PL" altLang="en-US" sz="1846" b="1" kern="0" dirty="0">
                  <a:solidFill>
                    <a:srgbClr val="FF0000"/>
                  </a:solidFill>
                </a:rPr>
                <a:t>.</a:t>
              </a:r>
              <a:r>
                <a:rPr lang="pl-PL" altLang="en-US" sz="1846" kern="0" dirty="0">
                  <a:solidFill>
                    <a:srgbClr val="FF0000"/>
                  </a:solidFill>
                </a:rPr>
                <a:t> </a:t>
              </a:r>
              <a:r>
                <a:rPr lang="en-US" altLang="en-US" sz="1846" kern="0" dirty="0">
                  <a:solidFill>
                    <a:srgbClr val="FF0000"/>
                  </a:solidFill>
                </a:rPr>
                <a:t>Z</a:t>
              </a:r>
              <a:r>
                <a:rPr lang="pl-PL" altLang="en-US" sz="1846" kern="0" dirty="0">
                  <a:solidFill>
                    <a:srgbClr val="FF0000"/>
                  </a:solidFill>
                </a:rPr>
                <a:t>ero) + (</a:t>
              </a:r>
              <a:r>
                <a:rPr lang="en-US" altLang="en-US" sz="1846" kern="0" dirty="0">
                  <a:solidFill>
                    <a:srgbClr val="FF0000"/>
                  </a:solidFill>
                </a:rPr>
                <a:t>BNE</a:t>
              </a:r>
              <a:r>
                <a:rPr lang="pl-PL" altLang="en-US" sz="1846" kern="0" dirty="0">
                  <a:solidFill>
                    <a:srgbClr val="FF0000"/>
                  </a:solidFill>
                </a:rPr>
                <a:t> </a:t>
              </a:r>
              <a:r>
                <a:rPr lang="pl-PL" altLang="en-US" sz="1846" b="1" kern="0" dirty="0">
                  <a:solidFill>
                    <a:srgbClr val="FF0000"/>
                  </a:solidFill>
                </a:rPr>
                <a:t>.</a:t>
              </a:r>
              <a:r>
                <a:rPr lang="pl-PL" altLang="en-US" sz="1846" kern="0" dirty="0">
                  <a:solidFill>
                    <a:srgbClr val="FF0000"/>
                  </a:solidFill>
                </a:rPr>
                <a:t> </a:t>
              </a:r>
              <a:r>
                <a:rPr lang="en-US" altLang="en-US" sz="1846" kern="0" dirty="0">
                  <a:solidFill>
                    <a:srgbClr val="FF0000"/>
                  </a:solidFill>
                </a:rPr>
                <a:t>Z</a:t>
              </a:r>
              <a:r>
                <a:rPr lang="pl-PL" altLang="en-US" sz="1846" kern="0" dirty="0">
                  <a:solidFill>
                    <a:srgbClr val="FF0000"/>
                  </a:solidFill>
                </a:rPr>
                <a:t>ero)</a:t>
              </a:r>
              <a:endParaRPr lang="en-US" altLang="en-US" sz="1846" kern="0" dirty="0">
                <a:solidFill>
                  <a:srgbClr val="FF0000"/>
                </a:solidFill>
              </a:endParaRPr>
            </a:p>
            <a:p>
              <a:pPr eaLnBrk="1" hangingPunct="1">
                <a:spcBef>
                  <a:spcPct val="45000"/>
                </a:spcBef>
                <a:buFont typeface="Wingdings" pitchFamily="2" charset="2"/>
                <a:buNone/>
              </a:pPr>
              <a:r>
                <a:rPr lang="en-US" altLang="en-US" sz="1846" kern="0" dirty="0">
                  <a:solidFill>
                    <a:srgbClr val="FF0000"/>
                  </a:solidFill>
                </a:rPr>
                <a:t>Branch = 1, Jump = 0 </a:t>
              </a:r>
              <a:r>
                <a:rPr lang="en-US" altLang="en-US" sz="1846" kern="0" dirty="0">
                  <a:solidFill>
                    <a:srgbClr val="FF0000"/>
                  </a:solidFill>
                  <a:sym typeface="Wingdings" panose="05000000000000000000" pitchFamily="2" charset="2"/>
                </a:rPr>
                <a:t> </a:t>
              </a:r>
              <a:r>
                <a:rPr lang="en-US" altLang="en-US" sz="1846" kern="0" dirty="0" err="1">
                  <a:solidFill>
                    <a:srgbClr val="FF0000"/>
                  </a:solidFill>
                  <a:sym typeface="Wingdings" panose="05000000000000000000" pitchFamily="2" charset="2"/>
                </a:rPr>
                <a:t>PCSrc</a:t>
              </a:r>
              <a:r>
                <a:rPr lang="en-US" altLang="en-US" sz="1846" kern="0" dirty="0">
                  <a:solidFill>
                    <a:srgbClr val="FF0000"/>
                  </a:solidFill>
                  <a:sym typeface="Wingdings" panose="05000000000000000000" pitchFamily="2" charset="2"/>
                </a:rPr>
                <a:t> = 2</a:t>
              </a:r>
            </a:p>
            <a:p>
              <a:pPr eaLnBrk="1" hangingPunct="1">
                <a:spcBef>
                  <a:spcPct val="45000"/>
                </a:spcBef>
                <a:buFont typeface="Wingdings" pitchFamily="2" charset="2"/>
                <a:buNone/>
              </a:pPr>
              <a:r>
                <a:rPr lang="en-US" altLang="en-US" sz="1846" kern="0" dirty="0">
                  <a:solidFill>
                    <a:srgbClr val="FF0000"/>
                  </a:solidFill>
                  <a:sym typeface="Wingdings" panose="05000000000000000000" pitchFamily="2" charset="2"/>
                </a:rPr>
                <a:t>Branch = 0, Jump = 1  </a:t>
              </a:r>
              <a:r>
                <a:rPr lang="en-US" altLang="en-US" sz="1846" kern="0" dirty="0" err="1">
                  <a:solidFill>
                    <a:srgbClr val="FF0000"/>
                  </a:solidFill>
                  <a:sym typeface="Wingdings" panose="05000000000000000000" pitchFamily="2" charset="2"/>
                </a:rPr>
                <a:t>PCSrc</a:t>
              </a:r>
              <a:r>
                <a:rPr lang="en-US" altLang="en-US" sz="1846" kern="0" dirty="0">
                  <a:solidFill>
                    <a:srgbClr val="FF0000"/>
                  </a:solidFill>
                  <a:sym typeface="Wingdings" panose="05000000000000000000" pitchFamily="2" charset="2"/>
                </a:rPr>
                <a:t> = 1</a:t>
              </a:r>
            </a:p>
            <a:p>
              <a:pPr eaLnBrk="1" hangingPunct="1">
                <a:spcBef>
                  <a:spcPct val="45000"/>
                </a:spcBef>
                <a:buFont typeface="Wingdings" pitchFamily="2" charset="2"/>
                <a:buNone/>
              </a:pPr>
              <a:r>
                <a:rPr lang="en-US" altLang="en-US" sz="1846" kern="0" dirty="0">
                  <a:solidFill>
                    <a:srgbClr val="FF0000"/>
                  </a:solidFill>
                  <a:sym typeface="Wingdings" panose="05000000000000000000" pitchFamily="2" charset="2"/>
                </a:rPr>
                <a:t>Branch = 0, Jump = 0  </a:t>
              </a:r>
              <a:r>
                <a:rPr lang="en-US" altLang="en-US" sz="1846" kern="0" dirty="0" err="1">
                  <a:solidFill>
                    <a:srgbClr val="FF0000"/>
                  </a:solidFill>
                  <a:sym typeface="Wingdings" panose="05000000000000000000" pitchFamily="2" charset="2"/>
                </a:rPr>
                <a:t>PCSrc</a:t>
              </a:r>
              <a:r>
                <a:rPr lang="en-US" altLang="en-US" sz="1846" kern="0" dirty="0">
                  <a:solidFill>
                    <a:srgbClr val="FF0000"/>
                  </a:solidFill>
                  <a:sym typeface="Wingdings" panose="05000000000000000000" pitchFamily="2" charset="2"/>
                </a:rPr>
                <a:t> = 0</a:t>
              </a:r>
              <a:endParaRPr lang="en-US" altLang="en-US" sz="1846" kern="0" dirty="0"/>
            </a:p>
          </p:txBody>
        </p:sp>
        <p:sp>
          <p:nvSpPr>
            <p:cNvPr id="27" name="Line 64"/>
            <p:cNvSpPr>
              <a:spLocks noChangeShapeType="1"/>
            </p:cNvSpPr>
            <p:nvPr/>
          </p:nvSpPr>
          <p:spPr bwMode="auto">
            <a:xfrm>
              <a:off x="3905639" y="3942080"/>
              <a:ext cx="53975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 name="Group 31"/>
          <p:cNvGrpSpPr/>
          <p:nvPr/>
        </p:nvGrpSpPr>
        <p:grpSpPr>
          <a:xfrm>
            <a:off x="5401994" y="3133578"/>
            <a:ext cx="3330525" cy="3080825"/>
            <a:chOff x="5401994" y="3108960"/>
            <a:chExt cx="3330526" cy="3337560"/>
          </a:xfrm>
        </p:grpSpPr>
        <p:sp>
          <p:nvSpPr>
            <p:cNvPr id="5" name="Line 61"/>
            <p:cNvSpPr>
              <a:spLocks noChangeShapeType="1"/>
            </p:cNvSpPr>
            <p:nvPr/>
          </p:nvSpPr>
          <p:spPr bwMode="auto">
            <a:xfrm>
              <a:off x="8275320" y="4020819"/>
              <a:ext cx="0" cy="21123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AutoShape 40"/>
            <p:cNvSpPr>
              <a:spLocks noChangeArrowheads="1"/>
            </p:cNvSpPr>
            <p:nvPr/>
          </p:nvSpPr>
          <p:spPr bwMode="auto">
            <a:xfrm rot="5400000" flipV="1">
              <a:off x="6369293" y="4788927"/>
              <a:ext cx="431799" cy="468000"/>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7" name="Oval 44"/>
            <p:cNvSpPr>
              <a:spLocks noChangeArrowheads="1"/>
            </p:cNvSpPr>
            <p:nvPr/>
          </p:nvSpPr>
          <p:spPr bwMode="auto">
            <a:xfrm>
              <a:off x="7376736" y="4659561"/>
              <a:ext cx="144462" cy="144463"/>
            </a:xfrm>
            <a:prstGeom prst="ellipse">
              <a:avLst/>
            </a:prstGeom>
            <a:solidFill>
              <a:srgbClr val="FFFF99"/>
            </a:solidFill>
            <a:ln w="127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 name="Freeform 48"/>
            <p:cNvSpPr>
              <a:spLocks/>
            </p:cNvSpPr>
            <p:nvPr/>
          </p:nvSpPr>
          <p:spPr bwMode="auto">
            <a:xfrm flipH="1" flipV="1">
              <a:off x="5925841" y="4526280"/>
              <a:ext cx="1524794" cy="126152"/>
            </a:xfrm>
            <a:custGeom>
              <a:avLst/>
              <a:gdLst>
                <a:gd name="T0" fmla="*/ 0 w 1905"/>
                <a:gd name="T1" fmla="*/ 0 h 113"/>
                <a:gd name="T2" fmla="*/ 0 w 1905"/>
                <a:gd name="T3" fmla="*/ 2147483647 h 113"/>
                <a:gd name="T4" fmla="*/ 2147483647 w 1905"/>
                <a:gd name="T5" fmla="*/ 2147483647 h 113"/>
                <a:gd name="T6" fmla="*/ 0 60000 65536"/>
                <a:gd name="T7" fmla="*/ 0 60000 65536"/>
                <a:gd name="T8" fmla="*/ 0 60000 65536"/>
                <a:gd name="T9" fmla="*/ 0 w 1905"/>
                <a:gd name="T10" fmla="*/ 0 h 113"/>
                <a:gd name="T11" fmla="*/ 1905 w 1905"/>
                <a:gd name="T12" fmla="*/ 113 h 113"/>
              </a:gdLst>
              <a:ahLst/>
              <a:cxnLst>
                <a:cxn ang="T6">
                  <a:pos x="T0" y="T1"/>
                </a:cxn>
                <a:cxn ang="T7">
                  <a:pos x="T2" y="T3"/>
                </a:cxn>
                <a:cxn ang="T8">
                  <a:pos x="T4" y="T5"/>
                </a:cxn>
              </a:cxnLst>
              <a:rect l="T9" t="T10" r="T11" b="T12"/>
              <a:pathLst>
                <a:path w="1905" h="113">
                  <a:moveTo>
                    <a:pt x="0" y="0"/>
                  </a:moveTo>
                  <a:lnTo>
                    <a:pt x="0" y="113"/>
                  </a:lnTo>
                  <a:lnTo>
                    <a:pt x="1905" y="113"/>
                  </a:lnTo>
                </a:path>
              </a:pathLst>
            </a:custGeom>
            <a:noFill/>
            <a:ln w="12700">
              <a:solidFill>
                <a:srgbClr val="FF0000"/>
              </a:solidFill>
              <a:round/>
              <a:headEnd type="triangle"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Text Box 50"/>
            <p:cNvSpPr txBox="1">
              <a:spLocks noChangeArrowheads="1"/>
            </p:cNvSpPr>
            <p:nvPr/>
          </p:nvSpPr>
          <p:spPr bwMode="auto">
            <a:xfrm>
              <a:off x="6528020" y="6159183"/>
              <a:ext cx="86868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Branch</a:t>
              </a:r>
              <a:endParaRPr lang="en-US" altLang="en-US" dirty="0">
                <a:solidFill>
                  <a:srgbClr val="FF0000"/>
                </a:solidFill>
              </a:endParaRPr>
            </a:p>
          </p:txBody>
        </p:sp>
        <p:sp>
          <p:nvSpPr>
            <p:cNvPr id="10" name="Line 61"/>
            <p:cNvSpPr>
              <a:spLocks noChangeShapeType="1"/>
            </p:cNvSpPr>
            <p:nvPr/>
          </p:nvSpPr>
          <p:spPr bwMode="auto">
            <a:xfrm>
              <a:off x="7363490" y="3423442"/>
              <a:ext cx="0" cy="23415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50"/>
            <p:cNvSpPr txBox="1">
              <a:spLocks noChangeArrowheads="1"/>
            </p:cNvSpPr>
            <p:nvPr/>
          </p:nvSpPr>
          <p:spPr bwMode="auto">
            <a:xfrm>
              <a:off x="7038846" y="3108960"/>
              <a:ext cx="6492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Op</a:t>
              </a:r>
              <a:endParaRPr lang="en-US" altLang="en-US" dirty="0">
                <a:solidFill>
                  <a:srgbClr val="FF0000"/>
                </a:solidFill>
              </a:endParaRPr>
            </a:p>
          </p:txBody>
        </p:sp>
        <p:sp>
          <p:nvSpPr>
            <p:cNvPr id="12" name="Line 61"/>
            <p:cNvSpPr>
              <a:spLocks noChangeShapeType="1"/>
            </p:cNvSpPr>
            <p:nvPr/>
          </p:nvSpPr>
          <p:spPr bwMode="auto">
            <a:xfrm>
              <a:off x="6400800" y="4020819"/>
              <a:ext cx="0" cy="78320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50"/>
            <p:cNvSpPr txBox="1">
              <a:spLocks noChangeArrowheads="1"/>
            </p:cNvSpPr>
            <p:nvPr/>
          </p:nvSpPr>
          <p:spPr bwMode="auto">
            <a:xfrm>
              <a:off x="6099016" y="4114800"/>
              <a:ext cx="603568" cy="287337"/>
            </a:xfrm>
            <a:prstGeom prst="rect">
              <a:avLst/>
            </a:prstGeom>
            <a:solidFill>
              <a:schemeClr val="bg1"/>
            </a:solidFill>
            <a:ln>
              <a:noFill/>
            </a:ln>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BEQ</a:t>
              </a:r>
              <a:endParaRPr lang="en-US" altLang="en-US" dirty="0">
                <a:solidFill>
                  <a:srgbClr val="FF0000"/>
                </a:solidFill>
              </a:endParaRPr>
            </a:p>
          </p:txBody>
        </p:sp>
        <p:sp>
          <p:nvSpPr>
            <p:cNvPr id="14" name="AutoShape 40"/>
            <p:cNvSpPr>
              <a:spLocks noChangeArrowheads="1"/>
            </p:cNvSpPr>
            <p:nvPr/>
          </p:nvSpPr>
          <p:spPr bwMode="auto">
            <a:xfrm rot="5400000" flipV="1">
              <a:off x="7104701" y="4788927"/>
              <a:ext cx="431799" cy="468000"/>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 name="Line 61"/>
            <p:cNvSpPr>
              <a:spLocks noChangeShapeType="1"/>
            </p:cNvSpPr>
            <p:nvPr/>
          </p:nvSpPr>
          <p:spPr bwMode="auto">
            <a:xfrm>
              <a:off x="7159784" y="4023360"/>
              <a:ext cx="0" cy="78066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50"/>
            <p:cNvSpPr txBox="1">
              <a:spLocks noChangeArrowheads="1"/>
            </p:cNvSpPr>
            <p:nvPr/>
          </p:nvSpPr>
          <p:spPr bwMode="auto">
            <a:xfrm>
              <a:off x="6858000" y="4117341"/>
              <a:ext cx="603568" cy="287337"/>
            </a:xfrm>
            <a:prstGeom prst="rect">
              <a:avLst/>
            </a:prstGeom>
            <a:solidFill>
              <a:schemeClr val="bg1"/>
            </a:solidFill>
            <a:ln>
              <a:noFill/>
            </a:ln>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BNE</a:t>
              </a:r>
              <a:endParaRPr lang="en-US" altLang="en-US" dirty="0">
                <a:solidFill>
                  <a:srgbClr val="FF0000"/>
                </a:solidFill>
              </a:endParaRPr>
            </a:p>
          </p:txBody>
        </p:sp>
        <p:sp>
          <p:nvSpPr>
            <p:cNvPr id="17" name="TextBox 16"/>
            <p:cNvSpPr txBox="1"/>
            <p:nvPr/>
          </p:nvSpPr>
          <p:spPr>
            <a:xfrm>
              <a:off x="6126480" y="3657600"/>
              <a:ext cx="2468880" cy="363220"/>
            </a:xfrm>
            <a:prstGeom prst="rect">
              <a:avLst/>
            </a:prstGeom>
            <a:noFill/>
            <a:ln w="12700">
              <a:solidFill>
                <a:schemeClr val="tx1"/>
              </a:solidFill>
            </a:ln>
          </p:spPr>
          <p:txBody>
            <a:bodyPr wrap="square" rtlCol="0" anchor="ctr" anchorCtr="0">
              <a:noAutofit/>
            </a:bodyPr>
            <a:lstStyle/>
            <a:p>
              <a:pPr algn="ctr"/>
              <a:r>
                <a:rPr lang="en-US" dirty="0" smtClean="0"/>
                <a:t>Decoder</a:t>
              </a:r>
              <a:endParaRPr lang="en-US" dirty="0"/>
            </a:p>
          </p:txBody>
        </p:sp>
        <p:sp>
          <p:nvSpPr>
            <p:cNvPr id="18" name="Freeform 17"/>
            <p:cNvSpPr/>
            <p:nvPr/>
          </p:nvSpPr>
          <p:spPr>
            <a:xfrm>
              <a:off x="6583680" y="5243885"/>
              <a:ext cx="217623" cy="218661"/>
            </a:xfrm>
            <a:custGeom>
              <a:avLst/>
              <a:gdLst>
                <a:gd name="connsiteX0" fmla="*/ 0 w 168966"/>
                <a:gd name="connsiteY0" fmla="*/ 0 h 218661"/>
                <a:gd name="connsiteX1" fmla="*/ 0 w 168966"/>
                <a:gd name="connsiteY1" fmla="*/ 79513 h 218661"/>
                <a:gd name="connsiteX2" fmla="*/ 168966 w 168966"/>
                <a:gd name="connsiteY2" fmla="*/ 79513 h 218661"/>
                <a:gd name="connsiteX3" fmla="*/ 168966 w 168966"/>
                <a:gd name="connsiteY3" fmla="*/ 218661 h 218661"/>
              </a:gdLst>
              <a:ahLst/>
              <a:cxnLst>
                <a:cxn ang="0">
                  <a:pos x="connsiteX0" y="connsiteY0"/>
                </a:cxn>
                <a:cxn ang="0">
                  <a:pos x="connsiteX1" y="connsiteY1"/>
                </a:cxn>
                <a:cxn ang="0">
                  <a:pos x="connsiteX2" y="connsiteY2"/>
                </a:cxn>
                <a:cxn ang="0">
                  <a:pos x="connsiteX3" y="connsiteY3"/>
                </a:cxn>
              </a:cxnLst>
              <a:rect l="l" t="t" r="r" b="b"/>
              <a:pathLst>
                <a:path w="168966" h="218661">
                  <a:moveTo>
                    <a:pt x="0" y="0"/>
                  </a:moveTo>
                  <a:lnTo>
                    <a:pt x="0" y="79513"/>
                  </a:lnTo>
                  <a:lnTo>
                    <a:pt x="168966" y="79513"/>
                  </a:lnTo>
                  <a:lnTo>
                    <a:pt x="168966" y="218661"/>
                  </a:lnTo>
                </a:path>
              </a:pathLst>
            </a:custGeom>
            <a:noFill/>
            <a:ln w="12700">
              <a:solidFill>
                <a:srgbClr val="FF0000"/>
              </a:solidFill>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AutoShape 41"/>
            <p:cNvSpPr>
              <a:spLocks noChangeArrowheads="1"/>
            </p:cNvSpPr>
            <p:nvPr/>
          </p:nvSpPr>
          <p:spPr bwMode="auto">
            <a:xfrm rot="16200000" flipV="1">
              <a:off x="6725413" y="5431138"/>
              <a:ext cx="468313" cy="467518"/>
            </a:xfrm>
            <a:prstGeom prst="moon">
              <a:avLst>
                <a:gd name="adj" fmla="val 81014"/>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0" name="Freeform 19"/>
            <p:cNvSpPr/>
            <p:nvPr/>
          </p:nvSpPr>
          <p:spPr>
            <a:xfrm flipH="1">
              <a:off x="7117410" y="5247859"/>
              <a:ext cx="219600" cy="218661"/>
            </a:xfrm>
            <a:custGeom>
              <a:avLst/>
              <a:gdLst>
                <a:gd name="connsiteX0" fmla="*/ 0 w 168966"/>
                <a:gd name="connsiteY0" fmla="*/ 0 h 218661"/>
                <a:gd name="connsiteX1" fmla="*/ 0 w 168966"/>
                <a:gd name="connsiteY1" fmla="*/ 79513 h 218661"/>
                <a:gd name="connsiteX2" fmla="*/ 168966 w 168966"/>
                <a:gd name="connsiteY2" fmla="*/ 79513 h 218661"/>
                <a:gd name="connsiteX3" fmla="*/ 168966 w 168966"/>
                <a:gd name="connsiteY3" fmla="*/ 218661 h 218661"/>
              </a:gdLst>
              <a:ahLst/>
              <a:cxnLst>
                <a:cxn ang="0">
                  <a:pos x="connsiteX0" y="connsiteY0"/>
                </a:cxn>
                <a:cxn ang="0">
                  <a:pos x="connsiteX1" y="connsiteY1"/>
                </a:cxn>
                <a:cxn ang="0">
                  <a:pos x="connsiteX2" y="connsiteY2"/>
                </a:cxn>
                <a:cxn ang="0">
                  <a:pos x="connsiteX3" y="connsiteY3"/>
                </a:cxn>
              </a:cxnLst>
              <a:rect l="l" t="t" r="r" b="b"/>
              <a:pathLst>
                <a:path w="168966" h="218661">
                  <a:moveTo>
                    <a:pt x="0" y="0"/>
                  </a:moveTo>
                  <a:lnTo>
                    <a:pt x="0" y="79513"/>
                  </a:lnTo>
                  <a:lnTo>
                    <a:pt x="168966" y="79513"/>
                  </a:lnTo>
                  <a:lnTo>
                    <a:pt x="168966" y="218661"/>
                  </a:lnTo>
                </a:path>
              </a:pathLst>
            </a:custGeom>
            <a:noFill/>
            <a:ln w="12700">
              <a:solidFill>
                <a:srgbClr val="FF0000"/>
              </a:solidFill>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ine 61"/>
            <p:cNvSpPr>
              <a:spLocks noChangeShapeType="1"/>
            </p:cNvSpPr>
            <p:nvPr/>
          </p:nvSpPr>
          <p:spPr bwMode="auto">
            <a:xfrm>
              <a:off x="6959569" y="5899054"/>
              <a:ext cx="0" cy="23415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 Box 50"/>
            <p:cNvSpPr txBox="1">
              <a:spLocks noChangeArrowheads="1"/>
            </p:cNvSpPr>
            <p:nvPr/>
          </p:nvSpPr>
          <p:spPr bwMode="auto">
            <a:xfrm>
              <a:off x="8046720" y="4160520"/>
              <a:ext cx="457200" cy="411480"/>
            </a:xfrm>
            <a:prstGeom prst="rect">
              <a:avLst/>
            </a:prstGeom>
            <a:solidFill>
              <a:schemeClr val="bg1"/>
            </a:solidFill>
            <a:ln>
              <a:noFill/>
            </a:ln>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J</a:t>
              </a:r>
              <a:endParaRPr lang="en-US" altLang="en-US" dirty="0">
                <a:solidFill>
                  <a:srgbClr val="FF0000"/>
                </a:solidFill>
              </a:endParaRPr>
            </a:p>
          </p:txBody>
        </p:sp>
        <p:sp>
          <p:nvSpPr>
            <p:cNvPr id="23" name="Text Box 50"/>
            <p:cNvSpPr txBox="1">
              <a:spLocks noChangeArrowheads="1"/>
            </p:cNvSpPr>
            <p:nvPr/>
          </p:nvSpPr>
          <p:spPr bwMode="auto">
            <a:xfrm>
              <a:off x="7863840" y="6159183"/>
              <a:ext cx="86868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Jump</a:t>
              </a:r>
              <a:endParaRPr lang="en-US" altLang="en-US" dirty="0">
                <a:solidFill>
                  <a:srgbClr val="FF0000"/>
                </a:solidFill>
              </a:endParaRPr>
            </a:p>
          </p:txBody>
        </p:sp>
        <p:sp>
          <p:nvSpPr>
            <p:cNvPr id="24" name="Text Box 50"/>
            <p:cNvSpPr txBox="1">
              <a:spLocks noChangeArrowheads="1"/>
            </p:cNvSpPr>
            <p:nvPr/>
          </p:nvSpPr>
          <p:spPr bwMode="auto">
            <a:xfrm>
              <a:off x="5401994" y="4376103"/>
              <a:ext cx="562708" cy="287337"/>
            </a:xfrm>
            <a:prstGeom prst="rect">
              <a:avLst/>
            </a:prstGeom>
            <a:solidFill>
              <a:schemeClr val="bg1"/>
            </a:solidFill>
            <a:ln>
              <a:noFill/>
            </a:ln>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Zero</a:t>
              </a:r>
              <a:endParaRPr lang="en-US" altLang="en-US" dirty="0">
                <a:solidFill>
                  <a:srgbClr val="FF0000"/>
                </a:solidFill>
              </a:endParaRPr>
            </a:p>
          </p:txBody>
        </p:sp>
        <p:cxnSp>
          <p:nvCxnSpPr>
            <p:cNvPr id="29" name="Straight Arrow Connector 28"/>
            <p:cNvCxnSpPr/>
            <p:nvPr/>
          </p:nvCxnSpPr>
          <p:spPr>
            <a:xfrm>
              <a:off x="6749664" y="4526280"/>
              <a:ext cx="0" cy="267159"/>
            </a:xfrm>
            <a:prstGeom prst="straightConnector1">
              <a:avLst/>
            </a:prstGeom>
            <a:ln w="127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pPr>
              <a:defRPr/>
            </a:pPr>
            <a:fld id="{9C4EFC9C-0CD1-48B5-AC40-5A4DCABDD5DC}" type="slidenum">
              <a:rPr lang="zh-CN" altLang="en-US" smtClean="0"/>
              <a:pPr>
                <a:defRPr/>
              </a:pPr>
              <a:t>60</a:t>
            </a:fld>
            <a:endParaRPr lang="en-US" altLang="en-US"/>
          </a:p>
        </p:txBody>
      </p:sp>
    </p:spTree>
    <p:custDataLst>
      <p:tags r:id="rId1"/>
    </p:custDataLst>
    <p:extLst>
      <p:ext uri="{BB962C8B-B14F-4D97-AF65-F5344CB8AC3E}">
        <p14:creationId xmlns:p14="http://schemas.microsoft.com/office/powerpoint/2010/main" val="6294408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4" name="Picture 6" descr="f04-19-P3744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450" y="1196975"/>
            <a:ext cx="6680200" cy="5191125"/>
          </a:xfrm>
          <a:prstGeom prst="rect">
            <a:avLst/>
          </a:prstGeom>
          <a:noFill/>
          <a:extLst>
            <a:ext uri="{909E8E84-426E-40DD-AFC4-6F175D3DCCD1}">
              <a14:hiddenFill xmlns:a14="http://schemas.microsoft.com/office/drawing/2010/main">
                <a:solidFill>
                  <a:srgbClr val="FFFFFF"/>
                </a:solidFill>
              </a14:hiddenFill>
            </a:ext>
          </a:extLst>
        </p:spPr>
      </p:pic>
      <p:sp>
        <p:nvSpPr>
          <p:cNvPr id="309252" name="Rectangle 4"/>
          <p:cNvSpPr>
            <a:spLocks noGrp="1" noChangeArrowheads="1"/>
          </p:cNvSpPr>
          <p:nvPr>
            <p:ph type="title"/>
          </p:nvPr>
        </p:nvSpPr>
        <p:spPr>
          <a:xfrm>
            <a:off x="412750" y="76597"/>
            <a:ext cx="8229600" cy="1143000"/>
          </a:xfrm>
        </p:spPr>
        <p:txBody>
          <a:bodyPr/>
          <a:lstStyle/>
          <a:p>
            <a:r>
              <a:rPr lang="en-AU" altLang="zh-CN" sz="4000" dirty="0">
                <a:ea typeface="宋体" panose="02010600030101010101" pitchFamily="2" charset="-122"/>
              </a:rPr>
              <a:t>R-Type Instruction</a:t>
            </a:r>
          </a:p>
        </p:txBody>
      </p:sp>
      <p:sp>
        <p:nvSpPr>
          <p:cNvPr id="2" name="Slide Number Placeholder 1"/>
          <p:cNvSpPr>
            <a:spLocks noGrp="1"/>
          </p:cNvSpPr>
          <p:nvPr>
            <p:ph type="sldNum" sz="quarter" idx="12"/>
          </p:nvPr>
        </p:nvSpPr>
        <p:spPr/>
        <p:txBody>
          <a:bodyPr/>
          <a:lstStyle/>
          <a:p>
            <a:pPr>
              <a:defRPr/>
            </a:pPr>
            <a:fld id="{B954D4F5-FEF3-4342-8FEC-174F6878CD9A}" type="slidenum">
              <a:rPr lang="zh-CN" altLang="en-US" smtClean="0"/>
              <a:pPr>
                <a:defRPr/>
              </a:pPr>
              <a:t>61</a:t>
            </a:fld>
            <a:endParaRPr lang="en-US" altLang="en-US"/>
          </a:p>
        </p:txBody>
      </p:sp>
    </p:spTree>
    <p:custDataLst>
      <p:tags r:id="rId1"/>
    </p:custDataLst>
    <p:extLst>
      <p:ext uri="{BB962C8B-B14F-4D97-AF65-F5344CB8AC3E}">
        <p14:creationId xmlns:p14="http://schemas.microsoft.com/office/powerpoint/2010/main" val="25191327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6" name="Picture 6" descr="f04-20-P3744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450" y="1196975"/>
            <a:ext cx="6680200" cy="5191125"/>
          </a:xfrm>
          <a:prstGeom prst="rect">
            <a:avLst/>
          </a:prstGeom>
          <a:noFill/>
          <a:extLst>
            <a:ext uri="{909E8E84-426E-40DD-AFC4-6F175D3DCCD1}">
              <a14:hiddenFill xmlns:a14="http://schemas.microsoft.com/office/drawing/2010/main">
                <a:solidFill>
                  <a:srgbClr val="FFFFFF"/>
                </a:solidFill>
              </a14:hiddenFill>
            </a:ext>
          </a:extLst>
        </p:spPr>
      </p:pic>
      <p:sp>
        <p:nvSpPr>
          <p:cNvPr id="312324" name="Rectangle 4"/>
          <p:cNvSpPr>
            <a:spLocks noGrp="1" noChangeArrowheads="1"/>
          </p:cNvSpPr>
          <p:nvPr>
            <p:ph type="title"/>
          </p:nvPr>
        </p:nvSpPr>
        <p:spPr>
          <a:xfrm>
            <a:off x="412750" y="53975"/>
            <a:ext cx="8229600" cy="1143000"/>
          </a:xfrm>
        </p:spPr>
        <p:txBody>
          <a:bodyPr/>
          <a:lstStyle/>
          <a:p>
            <a:r>
              <a:rPr lang="en-AU" altLang="zh-CN" sz="4000" dirty="0">
                <a:ea typeface="宋体" panose="02010600030101010101" pitchFamily="2" charset="-122"/>
              </a:rPr>
              <a:t>Load Instruction</a:t>
            </a:r>
          </a:p>
        </p:txBody>
      </p:sp>
      <p:sp>
        <p:nvSpPr>
          <p:cNvPr id="2" name="Slide Number Placeholder 1"/>
          <p:cNvSpPr>
            <a:spLocks noGrp="1"/>
          </p:cNvSpPr>
          <p:nvPr>
            <p:ph type="sldNum" sz="quarter" idx="12"/>
          </p:nvPr>
        </p:nvSpPr>
        <p:spPr/>
        <p:txBody>
          <a:bodyPr/>
          <a:lstStyle/>
          <a:p>
            <a:pPr>
              <a:defRPr/>
            </a:pPr>
            <a:fld id="{B954D4F5-FEF3-4342-8FEC-174F6878CD9A}" type="slidenum">
              <a:rPr lang="zh-CN" altLang="en-US" smtClean="0"/>
              <a:pPr>
                <a:defRPr/>
              </a:pPr>
              <a:t>62</a:t>
            </a:fld>
            <a:endParaRPr lang="en-US" altLang="en-US"/>
          </a:p>
        </p:txBody>
      </p:sp>
    </p:spTree>
    <p:custDataLst>
      <p:tags r:id="rId1"/>
    </p:custDataLst>
    <p:extLst>
      <p:ext uri="{BB962C8B-B14F-4D97-AF65-F5344CB8AC3E}">
        <p14:creationId xmlns:p14="http://schemas.microsoft.com/office/powerpoint/2010/main" val="40258056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8" name="Picture 6" descr="f04-21-P3744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450" y="1196975"/>
            <a:ext cx="6680200" cy="5191125"/>
          </a:xfrm>
          <a:prstGeom prst="rect">
            <a:avLst/>
          </a:prstGeom>
          <a:noFill/>
          <a:extLst>
            <a:ext uri="{909E8E84-426E-40DD-AFC4-6F175D3DCCD1}">
              <a14:hiddenFill xmlns:a14="http://schemas.microsoft.com/office/drawing/2010/main">
                <a:solidFill>
                  <a:srgbClr val="FFFFFF"/>
                </a:solidFill>
              </a14:hiddenFill>
            </a:ext>
          </a:extLst>
        </p:spPr>
      </p:pic>
      <p:sp>
        <p:nvSpPr>
          <p:cNvPr id="315396" name="Rectangle 4"/>
          <p:cNvSpPr>
            <a:spLocks noGrp="1" noChangeArrowheads="1"/>
          </p:cNvSpPr>
          <p:nvPr>
            <p:ph type="title"/>
          </p:nvPr>
        </p:nvSpPr>
        <p:spPr>
          <a:xfrm>
            <a:off x="412750" y="53975"/>
            <a:ext cx="8229600" cy="1143000"/>
          </a:xfrm>
        </p:spPr>
        <p:txBody>
          <a:bodyPr/>
          <a:lstStyle/>
          <a:p>
            <a:r>
              <a:rPr lang="en-AU" altLang="zh-CN" sz="4000" dirty="0">
                <a:ea typeface="宋体" panose="02010600030101010101" pitchFamily="2" charset="-122"/>
              </a:rPr>
              <a:t>Branch-on-Equal Instruction</a:t>
            </a:r>
          </a:p>
        </p:txBody>
      </p:sp>
      <p:sp>
        <p:nvSpPr>
          <p:cNvPr id="2" name="Slide Number Placeholder 1"/>
          <p:cNvSpPr>
            <a:spLocks noGrp="1"/>
          </p:cNvSpPr>
          <p:nvPr>
            <p:ph type="sldNum" sz="quarter" idx="12"/>
          </p:nvPr>
        </p:nvSpPr>
        <p:spPr/>
        <p:txBody>
          <a:bodyPr/>
          <a:lstStyle/>
          <a:p>
            <a:pPr>
              <a:defRPr/>
            </a:pPr>
            <a:fld id="{B954D4F5-FEF3-4342-8FEC-174F6878CD9A}" type="slidenum">
              <a:rPr lang="zh-CN" altLang="en-US" smtClean="0"/>
              <a:pPr>
                <a:defRPr/>
              </a:pPr>
              <a:t>63</a:t>
            </a:fld>
            <a:endParaRPr lang="en-US" altLang="en-US"/>
          </a:p>
        </p:txBody>
      </p:sp>
    </p:spTree>
    <p:custDataLst>
      <p:tags r:id="rId1"/>
    </p:custDataLst>
    <p:extLst>
      <p:ext uri="{BB962C8B-B14F-4D97-AF65-F5344CB8AC3E}">
        <p14:creationId xmlns:p14="http://schemas.microsoft.com/office/powerpoint/2010/main" val="19528858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8" name="Picture 6" descr="f04-24-P3744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8888" y="1295456"/>
            <a:ext cx="6680200" cy="5243513"/>
          </a:xfrm>
          <a:prstGeom prst="rect">
            <a:avLst/>
          </a:prstGeom>
          <a:noFill/>
          <a:extLst>
            <a:ext uri="{909E8E84-426E-40DD-AFC4-6F175D3DCCD1}">
              <a14:hiddenFill xmlns:a14="http://schemas.microsoft.com/office/drawing/2010/main">
                <a:solidFill>
                  <a:srgbClr val="FFFFFF"/>
                </a:solidFill>
              </a14:hiddenFill>
            </a:ext>
          </a:extLst>
        </p:spPr>
      </p:pic>
      <p:sp>
        <p:nvSpPr>
          <p:cNvPr id="320516" name="Rectangle 4"/>
          <p:cNvSpPr>
            <a:spLocks noGrp="1" noChangeArrowheads="1"/>
          </p:cNvSpPr>
          <p:nvPr>
            <p:ph type="title"/>
          </p:nvPr>
        </p:nvSpPr>
        <p:spPr>
          <a:xfrm>
            <a:off x="484188" y="37960"/>
            <a:ext cx="8229600" cy="1143000"/>
          </a:xfrm>
        </p:spPr>
        <p:txBody>
          <a:bodyPr/>
          <a:lstStyle/>
          <a:p>
            <a:r>
              <a:rPr lang="en-AU" altLang="zh-CN" sz="4000" dirty="0" err="1">
                <a:ea typeface="宋体" panose="02010600030101010101" pitchFamily="2" charset="-122"/>
              </a:rPr>
              <a:t>Datapath</a:t>
            </a:r>
            <a:r>
              <a:rPr lang="en-AU" altLang="zh-CN" sz="4000" dirty="0">
                <a:ea typeface="宋体" panose="02010600030101010101" pitchFamily="2" charset="-122"/>
              </a:rPr>
              <a:t> With Jumps Added</a:t>
            </a:r>
          </a:p>
        </p:txBody>
      </p:sp>
      <p:sp>
        <p:nvSpPr>
          <p:cNvPr id="2" name="Slide Number Placeholder 1"/>
          <p:cNvSpPr>
            <a:spLocks noGrp="1"/>
          </p:cNvSpPr>
          <p:nvPr>
            <p:ph type="sldNum" sz="quarter" idx="12"/>
          </p:nvPr>
        </p:nvSpPr>
        <p:spPr/>
        <p:txBody>
          <a:bodyPr/>
          <a:lstStyle/>
          <a:p>
            <a:pPr>
              <a:defRPr/>
            </a:pPr>
            <a:fld id="{B954D4F5-FEF3-4342-8FEC-174F6878CD9A}" type="slidenum">
              <a:rPr lang="zh-CN" altLang="en-US" smtClean="0"/>
              <a:pPr>
                <a:defRPr/>
              </a:pPr>
              <a:t>64</a:t>
            </a:fld>
            <a:endParaRPr lang="en-US" altLang="en-US"/>
          </a:p>
        </p:txBody>
      </p:sp>
    </p:spTree>
    <p:custDataLst>
      <p:tags r:id="rId1"/>
    </p:custDataLst>
    <p:extLst>
      <p:ext uri="{BB962C8B-B14F-4D97-AF65-F5344CB8AC3E}">
        <p14:creationId xmlns:p14="http://schemas.microsoft.com/office/powerpoint/2010/main" val="2324046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976" y="76288"/>
            <a:ext cx="8229600" cy="1143000"/>
          </a:xfrm>
        </p:spPr>
        <p:txBody>
          <a:bodyPr/>
          <a:lstStyle/>
          <a:p>
            <a:pPr eaLnBrk="1" hangingPunct="1"/>
            <a:r>
              <a:rPr lang="en-US" altLang="en-US" sz="3600" dirty="0" smtClean="0"/>
              <a:t>Register Transfer Level (RTL)</a:t>
            </a:r>
          </a:p>
        </p:txBody>
      </p:sp>
      <p:sp>
        <p:nvSpPr>
          <p:cNvPr id="10243" name="Rectangle 3"/>
          <p:cNvSpPr>
            <a:spLocks noGrp="1" noChangeArrowheads="1"/>
          </p:cNvSpPr>
          <p:nvPr>
            <p:ph type="body" idx="1"/>
          </p:nvPr>
        </p:nvSpPr>
        <p:spPr>
          <a:xfrm>
            <a:off x="467976" y="1219288"/>
            <a:ext cx="8229600" cy="4724246"/>
          </a:xfrm>
        </p:spPr>
        <p:txBody>
          <a:bodyPr/>
          <a:lstStyle/>
          <a:p>
            <a:pPr marL="322393" indent="-322393" eaLnBrk="1" hangingPunct="1">
              <a:spcBef>
                <a:spcPct val="50000"/>
              </a:spcBef>
              <a:tabLst>
                <a:tab pos="1688165" algn="l"/>
                <a:tab pos="2215717" algn="l"/>
                <a:tab pos="2532248" algn="l"/>
                <a:tab pos="2848779" algn="l"/>
                <a:tab pos="7491233" algn="r"/>
              </a:tabLst>
            </a:pPr>
            <a:r>
              <a:rPr lang="en-US" altLang="en-US" sz="2400" dirty="0" smtClean="0"/>
              <a:t>RTL is a description of data flow between registers</a:t>
            </a:r>
          </a:p>
          <a:p>
            <a:pPr marL="322393" indent="-322393" eaLnBrk="1" hangingPunct="1">
              <a:spcBef>
                <a:spcPct val="50000"/>
              </a:spcBef>
              <a:tabLst>
                <a:tab pos="1688165" algn="l"/>
                <a:tab pos="2215717" algn="l"/>
                <a:tab pos="2532248" algn="l"/>
                <a:tab pos="2848779" algn="l"/>
                <a:tab pos="7491233" algn="r"/>
              </a:tabLst>
            </a:pPr>
            <a:r>
              <a:rPr lang="en-US" altLang="en-US" sz="2400" dirty="0" smtClean="0"/>
              <a:t>RTL gives a </a:t>
            </a:r>
            <a:r>
              <a:rPr lang="en-US" altLang="en-US" sz="2400" dirty="0" smtClean="0">
                <a:solidFill>
                  <a:srgbClr val="FF0000"/>
                </a:solidFill>
              </a:rPr>
              <a:t>meaning</a:t>
            </a:r>
            <a:r>
              <a:rPr lang="en-US" altLang="en-US" sz="2400" dirty="0" smtClean="0"/>
              <a:t> to the instructions</a:t>
            </a:r>
          </a:p>
          <a:p>
            <a:pPr marL="322393" indent="-322393" eaLnBrk="1" hangingPunct="1">
              <a:spcBef>
                <a:spcPct val="50000"/>
              </a:spcBef>
              <a:tabLst>
                <a:tab pos="1688165" algn="l"/>
                <a:tab pos="2215717" algn="l"/>
                <a:tab pos="2532248" algn="l"/>
                <a:tab pos="2848779" algn="l"/>
                <a:tab pos="7491233" algn="r"/>
              </a:tabLst>
            </a:pPr>
            <a:r>
              <a:rPr lang="en-US" altLang="en-US" sz="2400" dirty="0" smtClean="0"/>
              <a:t>All instructions are fetched from memory at address PC</a:t>
            </a:r>
          </a:p>
          <a:p>
            <a:pPr marL="322393" indent="-322393" eaLnBrk="1" hangingPunct="1">
              <a:spcBef>
                <a:spcPct val="50000"/>
              </a:spcBef>
              <a:buNone/>
              <a:tabLst>
                <a:tab pos="1688165" algn="l"/>
                <a:tab pos="2215717" algn="l"/>
                <a:tab pos="2532248" algn="l"/>
                <a:tab pos="2848779" algn="l"/>
                <a:tab pos="7491233" algn="r"/>
              </a:tabLst>
            </a:pPr>
            <a:r>
              <a:rPr lang="en-US" altLang="en-US" sz="2800" dirty="0" smtClean="0">
                <a:solidFill>
                  <a:srgbClr val="000099"/>
                </a:solidFill>
              </a:rPr>
              <a:t>Instruction 	RTL Description</a:t>
            </a:r>
            <a:endParaRPr lang="en-US" altLang="en-US" sz="1800" dirty="0">
              <a:solidFill>
                <a:srgbClr val="000099"/>
              </a:solidFill>
            </a:endParaRPr>
          </a:p>
          <a:p>
            <a:pPr marL="322393" indent="-322393" eaLnBrk="1" hangingPunct="1">
              <a:spcBef>
                <a:spcPct val="50000"/>
              </a:spcBef>
              <a:buNone/>
              <a:tabLst>
                <a:tab pos="1688165" algn="l"/>
                <a:tab pos="2215717" algn="l"/>
                <a:tab pos="2532248" algn="l"/>
                <a:tab pos="2848779" algn="l"/>
                <a:tab pos="7491233" algn="r"/>
              </a:tabLst>
            </a:pPr>
            <a:r>
              <a:rPr lang="en-US" altLang="en-US" sz="1600" dirty="0"/>
              <a:t>	</a:t>
            </a:r>
            <a:r>
              <a:rPr lang="en-US" altLang="en-US" sz="1600" dirty="0">
                <a:solidFill>
                  <a:srgbClr val="FF0000"/>
                </a:solidFill>
              </a:rPr>
              <a:t>ADD</a:t>
            </a:r>
            <a:r>
              <a:rPr lang="en-US" altLang="en-US" sz="1600" dirty="0"/>
              <a:t>	</a:t>
            </a:r>
            <a:r>
              <a:rPr lang="en-US" altLang="en-US" sz="1600" dirty="0" err="1"/>
              <a:t>Reg</a:t>
            </a:r>
            <a:r>
              <a:rPr lang="en-US" altLang="en-US" sz="1600" dirty="0"/>
              <a:t>(</a:t>
            </a:r>
            <a:r>
              <a:rPr lang="en-US" altLang="en-US" sz="1600" dirty="0" err="1"/>
              <a:t>rd</a:t>
            </a:r>
            <a:r>
              <a:rPr lang="en-US" altLang="en-US" sz="1600" dirty="0"/>
              <a:t>)	←	</a:t>
            </a:r>
            <a:r>
              <a:rPr lang="en-US" altLang="en-US" sz="1600" dirty="0" err="1"/>
              <a:t>Reg</a:t>
            </a:r>
            <a:r>
              <a:rPr lang="en-US" altLang="en-US" sz="1600" dirty="0"/>
              <a:t>(</a:t>
            </a:r>
            <a:r>
              <a:rPr lang="en-US" altLang="en-US" sz="1600" dirty="0" err="1"/>
              <a:t>rs</a:t>
            </a:r>
            <a:r>
              <a:rPr lang="en-US" altLang="en-US" sz="1600" dirty="0"/>
              <a:t>) + </a:t>
            </a:r>
            <a:r>
              <a:rPr lang="en-US" altLang="en-US" sz="1600" dirty="0" err="1"/>
              <a:t>Reg</a:t>
            </a:r>
            <a:r>
              <a:rPr lang="en-US" altLang="en-US" sz="1600" dirty="0"/>
              <a:t>(</a:t>
            </a:r>
            <a:r>
              <a:rPr lang="en-US" altLang="en-US" sz="1600" dirty="0" err="1"/>
              <a:t>rt</a:t>
            </a:r>
            <a:r>
              <a:rPr lang="en-US" altLang="en-US" sz="1600" dirty="0"/>
              <a:t>);	PC ← PC + 4</a:t>
            </a:r>
          </a:p>
          <a:p>
            <a:pPr marL="322393" indent="-322393" eaLnBrk="1" hangingPunct="1">
              <a:buNone/>
              <a:tabLst>
                <a:tab pos="1688165" algn="l"/>
                <a:tab pos="2215717" algn="l"/>
                <a:tab pos="2532248" algn="l"/>
                <a:tab pos="2848779" algn="l"/>
                <a:tab pos="7491233" algn="r"/>
              </a:tabLst>
            </a:pPr>
            <a:r>
              <a:rPr lang="en-US" altLang="en-US" sz="1600" dirty="0"/>
              <a:t>	</a:t>
            </a:r>
            <a:r>
              <a:rPr lang="en-US" altLang="en-US" sz="1600" dirty="0">
                <a:solidFill>
                  <a:srgbClr val="FF0000"/>
                </a:solidFill>
              </a:rPr>
              <a:t>SUB</a:t>
            </a:r>
            <a:r>
              <a:rPr lang="en-US" altLang="en-US" sz="1600" dirty="0"/>
              <a:t>	</a:t>
            </a:r>
            <a:r>
              <a:rPr lang="en-US" altLang="en-US" sz="1600" dirty="0" err="1"/>
              <a:t>Reg</a:t>
            </a:r>
            <a:r>
              <a:rPr lang="en-US" altLang="en-US" sz="1600" dirty="0"/>
              <a:t>(</a:t>
            </a:r>
            <a:r>
              <a:rPr lang="en-US" altLang="en-US" sz="1600" dirty="0" err="1"/>
              <a:t>rd</a:t>
            </a:r>
            <a:r>
              <a:rPr lang="en-US" altLang="en-US" sz="1600" dirty="0"/>
              <a:t>)	←	</a:t>
            </a:r>
            <a:r>
              <a:rPr lang="en-US" altLang="en-US" sz="1600" dirty="0" err="1"/>
              <a:t>Reg</a:t>
            </a:r>
            <a:r>
              <a:rPr lang="en-US" altLang="en-US" sz="1600" dirty="0"/>
              <a:t>(</a:t>
            </a:r>
            <a:r>
              <a:rPr lang="en-US" altLang="en-US" sz="1600" dirty="0" err="1"/>
              <a:t>rs</a:t>
            </a:r>
            <a:r>
              <a:rPr lang="en-US" altLang="en-US" sz="1600" dirty="0"/>
              <a:t>) – </a:t>
            </a:r>
            <a:r>
              <a:rPr lang="en-US" altLang="en-US" sz="1600" dirty="0" err="1"/>
              <a:t>Reg</a:t>
            </a:r>
            <a:r>
              <a:rPr lang="en-US" altLang="en-US" sz="1600" dirty="0"/>
              <a:t>(</a:t>
            </a:r>
            <a:r>
              <a:rPr lang="en-US" altLang="en-US" sz="1600" dirty="0" err="1"/>
              <a:t>rt</a:t>
            </a:r>
            <a:r>
              <a:rPr lang="en-US" altLang="en-US" sz="1600" dirty="0"/>
              <a:t>);	PC ← PC + 4</a:t>
            </a:r>
          </a:p>
          <a:p>
            <a:pPr marL="322393" indent="-322393" eaLnBrk="1" hangingPunct="1">
              <a:buNone/>
              <a:tabLst>
                <a:tab pos="1688165" algn="l"/>
                <a:tab pos="2215717" algn="l"/>
                <a:tab pos="2532248" algn="l"/>
                <a:tab pos="2848779" algn="l"/>
                <a:tab pos="7491233" algn="r"/>
              </a:tabLst>
            </a:pPr>
            <a:r>
              <a:rPr lang="en-US" altLang="en-US" sz="1600" dirty="0"/>
              <a:t>	</a:t>
            </a:r>
            <a:r>
              <a:rPr lang="en-US" altLang="en-US" sz="1600" dirty="0">
                <a:solidFill>
                  <a:srgbClr val="FF0000"/>
                </a:solidFill>
              </a:rPr>
              <a:t>ORI</a:t>
            </a:r>
            <a:r>
              <a:rPr lang="en-US" altLang="en-US" sz="1600" dirty="0"/>
              <a:t>	</a:t>
            </a:r>
            <a:r>
              <a:rPr lang="en-US" altLang="en-US" sz="1600" dirty="0" err="1"/>
              <a:t>Reg</a:t>
            </a:r>
            <a:r>
              <a:rPr lang="en-US" altLang="en-US" sz="1600" dirty="0"/>
              <a:t>(</a:t>
            </a:r>
            <a:r>
              <a:rPr lang="en-US" altLang="en-US" sz="1600" dirty="0" err="1"/>
              <a:t>rt</a:t>
            </a:r>
            <a:r>
              <a:rPr lang="en-US" altLang="en-US" sz="1600" dirty="0"/>
              <a:t>)	←	</a:t>
            </a:r>
            <a:r>
              <a:rPr lang="en-US" altLang="en-US" sz="1600" dirty="0" err="1"/>
              <a:t>Reg</a:t>
            </a:r>
            <a:r>
              <a:rPr lang="en-US" altLang="en-US" sz="1600" dirty="0"/>
              <a:t>(</a:t>
            </a:r>
            <a:r>
              <a:rPr lang="en-US" altLang="en-US" sz="1600" dirty="0" err="1"/>
              <a:t>rs</a:t>
            </a:r>
            <a:r>
              <a:rPr lang="en-US" altLang="en-US" sz="1600" dirty="0"/>
              <a:t>) | </a:t>
            </a:r>
            <a:r>
              <a:rPr lang="en-US" altLang="en-US" sz="1600" dirty="0" err="1"/>
              <a:t>zero_ext</a:t>
            </a:r>
            <a:r>
              <a:rPr lang="en-US" altLang="en-US" sz="1600" dirty="0"/>
              <a:t>(imm</a:t>
            </a:r>
            <a:r>
              <a:rPr lang="en-US" altLang="en-US" sz="1600" baseline="30000" dirty="0"/>
              <a:t>16</a:t>
            </a:r>
            <a:r>
              <a:rPr lang="en-US" altLang="en-US" sz="1600" dirty="0"/>
              <a:t>); 	PC ← PC + 4</a:t>
            </a:r>
          </a:p>
          <a:p>
            <a:pPr marL="322393" indent="-322393" eaLnBrk="1" hangingPunct="1">
              <a:buNone/>
              <a:tabLst>
                <a:tab pos="1688165" algn="l"/>
                <a:tab pos="2215717" algn="l"/>
                <a:tab pos="2532248" algn="l"/>
                <a:tab pos="2848779" algn="l"/>
                <a:tab pos="7491233" algn="r"/>
              </a:tabLst>
            </a:pPr>
            <a:r>
              <a:rPr lang="en-US" altLang="en-US" sz="1600" dirty="0"/>
              <a:t>	</a:t>
            </a:r>
            <a:r>
              <a:rPr lang="en-US" altLang="en-US" sz="1600" dirty="0">
                <a:solidFill>
                  <a:srgbClr val="FF0000"/>
                </a:solidFill>
              </a:rPr>
              <a:t>LW</a:t>
            </a:r>
            <a:r>
              <a:rPr lang="en-US" altLang="en-US" sz="1600" dirty="0"/>
              <a:t>	</a:t>
            </a:r>
            <a:r>
              <a:rPr lang="en-US" altLang="en-US" sz="1600" dirty="0" err="1"/>
              <a:t>Reg</a:t>
            </a:r>
            <a:r>
              <a:rPr lang="en-US" altLang="en-US" sz="1600" dirty="0"/>
              <a:t>(</a:t>
            </a:r>
            <a:r>
              <a:rPr lang="en-US" altLang="en-US" sz="1600" dirty="0" err="1"/>
              <a:t>rt</a:t>
            </a:r>
            <a:r>
              <a:rPr lang="en-US" altLang="en-US" sz="1600" dirty="0"/>
              <a:t>)	←	MEM[</a:t>
            </a:r>
            <a:r>
              <a:rPr lang="en-US" altLang="en-US" sz="1600" dirty="0" err="1"/>
              <a:t>Reg</a:t>
            </a:r>
            <a:r>
              <a:rPr lang="en-US" altLang="en-US" sz="1600" dirty="0"/>
              <a:t>(</a:t>
            </a:r>
            <a:r>
              <a:rPr lang="en-US" altLang="en-US" sz="1600" dirty="0" err="1"/>
              <a:t>rs</a:t>
            </a:r>
            <a:r>
              <a:rPr lang="en-US" altLang="en-US" sz="1600" dirty="0"/>
              <a:t>) + </a:t>
            </a:r>
            <a:r>
              <a:rPr lang="en-US" altLang="en-US" sz="1600" dirty="0" err="1"/>
              <a:t>sign_ext</a:t>
            </a:r>
            <a:r>
              <a:rPr lang="en-US" altLang="en-US" sz="1600" dirty="0"/>
              <a:t>(imm</a:t>
            </a:r>
            <a:r>
              <a:rPr lang="en-US" altLang="en-US" sz="1600" baseline="30000" dirty="0"/>
              <a:t>16</a:t>
            </a:r>
            <a:r>
              <a:rPr lang="en-US" altLang="en-US" sz="1600" dirty="0"/>
              <a:t>)]; 	PC ← PC + 4</a:t>
            </a:r>
          </a:p>
          <a:p>
            <a:pPr marL="322393" indent="-322393" eaLnBrk="1" hangingPunct="1">
              <a:buNone/>
              <a:tabLst>
                <a:tab pos="1688165" algn="l"/>
                <a:tab pos="2215717" algn="l"/>
                <a:tab pos="2532248" algn="l"/>
                <a:tab pos="2848779" algn="l"/>
                <a:tab pos="7491233" algn="r"/>
              </a:tabLst>
            </a:pPr>
            <a:r>
              <a:rPr lang="en-US" altLang="en-US" sz="1600" dirty="0"/>
              <a:t>	</a:t>
            </a:r>
            <a:r>
              <a:rPr lang="en-US" altLang="en-US" sz="1600" dirty="0">
                <a:solidFill>
                  <a:srgbClr val="FF0000"/>
                </a:solidFill>
              </a:rPr>
              <a:t>SW</a:t>
            </a:r>
            <a:r>
              <a:rPr lang="en-US" altLang="en-US" sz="1600" dirty="0"/>
              <a:t>	MEM[</a:t>
            </a:r>
            <a:r>
              <a:rPr lang="en-US" altLang="en-US" sz="1600" dirty="0" err="1"/>
              <a:t>Reg</a:t>
            </a:r>
            <a:r>
              <a:rPr lang="en-US" altLang="en-US" sz="1600" dirty="0"/>
              <a:t>(</a:t>
            </a:r>
            <a:r>
              <a:rPr lang="en-US" altLang="en-US" sz="1600" dirty="0" err="1"/>
              <a:t>rs</a:t>
            </a:r>
            <a:r>
              <a:rPr lang="en-US" altLang="en-US" sz="1600" dirty="0"/>
              <a:t>) + </a:t>
            </a:r>
            <a:r>
              <a:rPr lang="en-US" altLang="en-US" sz="1600" dirty="0" err="1"/>
              <a:t>sign_ext</a:t>
            </a:r>
            <a:r>
              <a:rPr lang="en-US" altLang="en-US" sz="1600" dirty="0"/>
              <a:t>(imm</a:t>
            </a:r>
            <a:r>
              <a:rPr lang="en-US" altLang="en-US" sz="1600" baseline="30000" dirty="0"/>
              <a:t>16</a:t>
            </a:r>
            <a:r>
              <a:rPr lang="en-US" altLang="en-US" sz="1600" dirty="0"/>
              <a:t>)] ← </a:t>
            </a:r>
            <a:r>
              <a:rPr lang="en-US" altLang="en-US" sz="1600" dirty="0" err="1"/>
              <a:t>Reg</a:t>
            </a:r>
            <a:r>
              <a:rPr lang="en-US" altLang="en-US" sz="1600" dirty="0"/>
              <a:t>(</a:t>
            </a:r>
            <a:r>
              <a:rPr lang="en-US" altLang="en-US" sz="1600" dirty="0" err="1"/>
              <a:t>rt</a:t>
            </a:r>
            <a:r>
              <a:rPr lang="en-US" altLang="en-US" sz="1600" dirty="0"/>
              <a:t>); 	PC ← PC + 4</a:t>
            </a:r>
          </a:p>
          <a:p>
            <a:pPr marL="322393" indent="-322393" eaLnBrk="1" hangingPunct="1">
              <a:buNone/>
              <a:tabLst>
                <a:tab pos="1688165" algn="l"/>
                <a:tab pos="2215717" algn="l"/>
                <a:tab pos="2532248" algn="l"/>
                <a:tab pos="2848779" algn="l"/>
                <a:tab pos="7491233" algn="r"/>
              </a:tabLst>
            </a:pPr>
            <a:r>
              <a:rPr lang="en-US" altLang="en-US" sz="1600" dirty="0"/>
              <a:t>	</a:t>
            </a:r>
            <a:r>
              <a:rPr lang="en-US" altLang="en-US" sz="1600" dirty="0">
                <a:solidFill>
                  <a:srgbClr val="FF0000"/>
                </a:solidFill>
              </a:rPr>
              <a:t>BEQ</a:t>
            </a:r>
            <a:r>
              <a:rPr lang="en-US" altLang="en-US" sz="1600" dirty="0"/>
              <a:t>	if (</a:t>
            </a:r>
            <a:r>
              <a:rPr lang="en-US" altLang="en-US" sz="1600" dirty="0" err="1"/>
              <a:t>Reg</a:t>
            </a:r>
            <a:r>
              <a:rPr lang="en-US" altLang="en-US" sz="1600" dirty="0"/>
              <a:t>(</a:t>
            </a:r>
            <a:r>
              <a:rPr lang="en-US" altLang="en-US" sz="1600" dirty="0" err="1"/>
              <a:t>rs</a:t>
            </a:r>
            <a:r>
              <a:rPr lang="en-US" altLang="en-US" sz="1600" dirty="0"/>
              <a:t>) == </a:t>
            </a:r>
            <a:r>
              <a:rPr lang="en-US" altLang="en-US" sz="1600" dirty="0" err="1"/>
              <a:t>Reg</a:t>
            </a:r>
            <a:r>
              <a:rPr lang="en-US" altLang="en-US" sz="1600" dirty="0"/>
              <a:t>(</a:t>
            </a:r>
            <a:r>
              <a:rPr lang="en-US" altLang="en-US" sz="1600" dirty="0" err="1"/>
              <a:t>rt</a:t>
            </a:r>
            <a:r>
              <a:rPr lang="en-US" altLang="en-US" sz="1600" dirty="0"/>
              <a:t>))</a:t>
            </a:r>
          </a:p>
          <a:p>
            <a:pPr marL="322393" indent="-322393" eaLnBrk="1" hangingPunct="1">
              <a:buNone/>
              <a:tabLst>
                <a:tab pos="1688165" algn="l"/>
                <a:tab pos="2215717" algn="l"/>
                <a:tab pos="2532248" algn="l"/>
                <a:tab pos="2848779" algn="l"/>
                <a:tab pos="7491233" algn="r"/>
              </a:tabLst>
            </a:pPr>
            <a:r>
              <a:rPr lang="en-US" altLang="en-US" sz="1600" dirty="0"/>
              <a:t>			PC ← PC + 4  + 4 × </a:t>
            </a:r>
            <a:r>
              <a:rPr lang="en-US" altLang="en-US" sz="1600" dirty="0" err="1"/>
              <a:t>sign_ext</a:t>
            </a:r>
            <a:r>
              <a:rPr lang="en-US" altLang="en-US" sz="1600" dirty="0"/>
              <a:t>(offset</a:t>
            </a:r>
            <a:r>
              <a:rPr lang="en-US" altLang="en-US" sz="1600" baseline="30000" dirty="0"/>
              <a:t>16</a:t>
            </a:r>
            <a:r>
              <a:rPr lang="en-US" altLang="en-US" sz="1600" dirty="0"/>
              <a:t>)</a:t>
            </a:r>
          </a:p>
          <a:p>
            <a:pPr marL="322393" indent="-322393" eaLnBrk="1" hangingPunct="1">
              <a:buNone/>
              <a:tabLst>
                <a:tab pos="1688165" algn="l"/>
                <a:tab pos="2215717" algn="l"/>
                <a:tab pos="2532248" algn="l"/>
                <a:tab pos="2848779" algn="l"/>
                <a:tab pos="7491233" algn="r"/>
              </a:tabLst>
            </a:pPr>
            <a:r>
              <a:rPr lang="en-US" altLang="en-US" sz="1600" dirty="0"/>
              <a:t>		else	PC ← PC + 4</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7</a:t>
            </a:fld>
            <a:endParaRPr lang="en-US" altLang="en-US"/>
          </a:p>
        </p:txBody>
      </p:sp>
    </p:spTree>
    <p:custDataLst>
      <p:tags r:id="rId1"/>
    </p:custDataLst>
    <p:extLst>
      <p:ext uri="{BB962C8B-B14F-4D97-AF65-F5344CB8AC3E}">
        <p14:creationId xmlns:p14="http://schemas.microsoft.com/office/powerpoint/2010/main" val="24078346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pPr eaLnBrk="1" hangingPunct="1"/>
            <a:r>
              <a:rPr lang="en-US" altLang="en-US" dirty="0" smtClean="0"/>
              <a:t>Instruction Fetch/Execute</a:t>
            </a:r>
          </a:p>
        </p:txBody>
      </p:sp>
      <p:sp>
        <p:nvSpPr>
          <p:cNvPr id="833539" name="Rectangle 3"/>
          <p:cNvSpPr>
            <a:spLocks noGrp="1" noChangeArrowheads="1"/>
          </p:cNvSpPr>
          <p:nvPr>
            <p:ph type="body" idx="1"/>
          </p:nvPr>
        </p:nvSpPr>
        <p:spPr>
          <a:xfrm>
            <a:off x="274320" y="1107831"/>
            <a:ext cx="8595360" cy="5190978"/>
          </a:xfrm>
        </p:spPr>
        <p:txBody>
          <a:bodyPr vert="horz" wrap="square" lIns="0" tIns="45720" rIns="0" bIns="45720" numCol="1" anchor="t" anchorCtr="0" compatLnSpc="1">
            <a:prstTxWarp prst="textNoShape">
              <a:avLst/>
            </a:prstTxWarp>
          </a:bodyPr>
          <a:lstStyle/>
          <a:p>
            <a:pPr marL="322393" indent="-322393" eaLnBrk="1" hangingPunct="1">
              <a:lnSpc>
                <a:spcPct val="125000"/>
              </a:lnSpc>
              <a:spcBef>
                <a:spcPct val="0"/>
              </a:spcBef>
              <a:tabLst>
                <a:tab pos="1266124" algn="l"/>
                <a:tab pos="3376331" algn="l"/>
              </a:tabLst>
            </a:pPr>
            <a:r>
              <a:rPr lang="en-US" altLang="en-US" sz="1846" dirty="0">
                <a:solidFill>
                  <a:srgbClr val="FF0000"/>
                </a:solidFill>
              </a:rPr>
              <a:t>R-type</a:t>
            </a:r>
            <a:r>
              <a:rPr lang="en-US" altLang="en-US" sz="1846" dirty="0"/>
              <a:t>	</a:t>
            </a:r>
            <a:r>
              <a:rPr lang="en-US" altLang="en-US" sz="1662" dirty="0"/>
              <a:t>Fetch instruction:	</a:t>
            </a:r>
            <a:r>
              <a:rPr lang="en-US" altLang="en-US" sz="1662" dirty="0">
                <a:solidFill>
                  <a:srgbClr val="000099"/>
                </a:solidFill>
              </a:rPr>
              <a:t>Instruction ← MEM[PC]</a:t>
            </a:r>
          </a:p>
          <a:p>
            <a:pPr marL="322393" indent="-322393" eaLnBrk="1" hangingPunct="1">
              <a:lnSpc>
                <a:spcPct val="125000"/>
              </a:lnSpc>
              <a:spcBef>
                <a:spcPct val="0"/>
              </a:spcBef>
              <a:buNone/>
              <a:tabLst>
                <a:tab pos="1266124" algn="l"/>
                <a:tab pos="3376331" algn="l"/>
              </a:tabLst>
            </a:pPr>
            <a:r>
              <a:rPr lang="en-US" altLang="en-US" sz="1662" dirty="0"/>
              <a:t>		Fetch operands:	</a:t>
            </a:r>
            <a:r>
              <a:rPr lang="en-US" altLang="en-US" sz="1662" dirty="0">
                <a:solidFill>
                  <a:srgbClr val="000099"/>
                </a:solidFill>
              </a:rPr>
              <a:t>data1 ←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rs</a:t>
            </a:r>
            <a:r>
              <a:rPr lang="en-US" altLang="en-US" sz="1662" dirty="0">
                <a:solidFill>
                  <a:srgbClr val="000099"/>
                </a:solidFill>
              </a:rPr>
              <a:t>), data2 ←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rt</a:t>
            </a:r>
            <a:r>
              <a:rPr lang="en-US" altLang="en-US" sz="1662" dirty="0">
                <a:solidFill>
                  <a:srgbClr val="000099"/>
                </a:solidFill>
              </a:rPr>
              <a:t>)</a:t>
            </a:r>
          </a:p>
          <a:p>
            <a:pPr marL="322393" indent="-322393" eaLnBrk="1" hangingPunct="1">
              <a:lnSpc>
                <a:spcPct val="125000"/>
              </a:lnSpc>
              <a:spcBef>
                <a:spcPct val="0"/>
              </a:spcBef>
              <a:buNone/>
              <a:tabLst>
                <a:tab pos="1266124" algn="l"/>
                <a:tab pos="3376331" algn="l"/>
              </a:tabLst>
            </a:pPr>
            <a:r>
              <a:rPr lang="en-US" altLang="en-US" sz="1662" dirty="0"/>
              <a:t>		Execute operation:	</a:t>
            </a:r>
            <a:r>
              <a:rPr lang="en-US" altLang="en-US" sz="1662" dirty="0" err="1">
                <a:solidFill>
                  <a:srgbClr val="000099"/>
                </a:solidFill>
              </a:rPr>
              <a:t>ALU_result</a:t>
            </a:r>
            <a:r>
              <a:rPr lang="en-US" altLang="en-US" sz="1662" dirty="0">
                <a:solidFill>
                  <a:srgbClr val="000099"/>
                </a:solidFill>
              </a:rPr>
              <a:t> ← </a:t>
            </a:r>
            <a:r>
              <a:rPr lang="en-US" altLang="en-US" sz="1662" dirty="0" err="1">
                <a:solidFill>
                  <a:srgbClr val="000099"/>
                </a:solidFill>
              </a:rPr>
              <a:t>func</a:t>
            </a:r>
            <a:r>
              <a:rPr lang="en-US" altLang="en-US" sz="1662" dirty="0">
                <a:solidFill>
                  <a:srgbClr val="000099"/>
                </a:solidFill>
              </a:rPr>
              <a:t>(data1, data2)</a:t>
            </a:r>
          </a:p>
          <a:p>
            <a:pPr marL="322393" indent="-322393" eaLnBrk="1" hangingPunct="1">
              <a:lnSpc>
                <a:spcPct val="125000"/>
              </a:lnSpc>
              <a:spcBef>
                <a:spcPct val="0"/>
              </a:spcBef>
              <a:buNone/>
              <a:tabLst>
                <a:tab pos="1266124" algn="l"/>
                <a:tab pos="3376331" algn="l"/>
              </a:tabLst>
            </a:pPr>
            <a:r>
              <a:rPr lang="en-US" altLang="en-US" sz="1662" dirty="0"/>
              <a:t>		Write ALU result: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rd</a:t>
            </a:r>
            <a:r>
              <a:rPr lang="en-US" altLang="en-US" sz="1662" dirty="0">
                <a:solidFill>
                  <a:srgbClr val="000099"/>
                </a:solidFill>
              </a:rPr>
              <a:t>) ← </a:t>
            </a:r>
            <a:r>
              <a:rPr lang="en-US" altLang="en-US" sz="1662" dirty="0" err="1">
                <a:solidFill>
                  <a:srgbClr val="000099"/>
                </a:solidFill>
              </a:rPr>
              <a:t>ALU_result</a:t>
            </a:r>
            <a:endParaRPr lang="en-US" altLang="en-US" sz="1662" dirty="0">
              <a:solidFill>
                <a:srgbClr val="000099"/>
              </a:solidFill>
            </a:endParaRPr>
          </a:p>
          <a:p>
            <a:pPr marL="322393" indent="-322393" eaLnBrk="1" hangingPunct="1">
              <a:lnSpc>
                <a:spcPct val="125000"/>
              </a:lnSpc>
              <a:spcBef>
                <a:spcPct val="0"/>
              </a:spcBef>
              <a:buNone/>
              <a:tabLst>
                <a:tab pos="1266124" algn="l"/>
                <a:tab pos="3376331" algn="l"/>
              </a:tabLst>
            </a:pPr>
            <a:r>
              <a:rPr lang="en-US" altLang="en-US" sz="1662" dirty="0"/>
              <a:t>		Next PC address:	</a:t>
            </a:r>
            <a:r>
              <a:rPr lang="en-US" altLang="en-US" sz="1662" dirty="0">
                <a:solidFill>
                  <a:srgbClr val="000099"/>
                </a:solidFill>
              </a:rPr>
              <a:t>PC ← PC + 4</a:t>
            </a:r>
            <a:endParaRPr lang="en-US" altLang="en-US" sz="1662" dirty="0"/>
          </a:p>
          <a:p>
            <a:pPr marL="322393" indent="-322393" eaLnBrk="1" hangingPunct="1">
              <a:lnSpc>
                <a:spcPct val="125000"/>
              </a:lnSpc>
              <a:tabLst>
                <a:tab pos="1266124" algn="l"/>
                <a:tab pos="3376331" algn="l"/>
              </a:tabLst>
            </a:pPr>
            <a:r>
              <a:rPr lang="en-US" altLang="en-US" sz="1846" dirty="0">
                <a:solidFill>
                  <a:srgbClr val="FF0000"/>
                </a:solidFill>
              </a:rPr>
              <a:t>I-type	</a:t>
            </a:r>
            <a:r>
              <a:rPr lang="en-US" altLang="en-US" sz="1662" dirty="0"/>
              <a:t>Fetch instruction:	</a:t>
            </a:r>
            <a:r>
              <a:rPr lang="en-US" altLang="en-US" sz="1662" dirty="0">
                <a:solidFill>
                  <a:srgbClr val="000099"/>
                </a:solidFill>
              </a:rPr>
              <a:t>Instruction ← MEM[PC]</a:t>
            </a:r>
          </a:p>
          <a:p>
            <a:pPr marL="322393" indent="-322393" eaLnBrk="1" hangingPunct="1">
              <a:lnSpc>
                <a:spcPct val="125000"/>
              </a:lnSpc>
              <a:spcBef>
                <a:spcPct val="0"/>
              </a:spcBef>
              <a:buNone/>
              <a:tabLst>
                <a:tab pos="1266124" algn="l"/>
                <a:tab pos="3376331" algn="l"/>
              </a:tabLst>
            </a:pPr>
            <a:r>
              <a:rPr lang="en-US" altLang="en-US" sz="1662" dirty="0"/>
              <a:t>		Fetch operands:	</a:t>
            </a:r>
            <a:r>
              <a:rPr lang="en-US" altLang="en-US" sz="1662" dirty="0">
                <a:solidFill>
                  <a:srgbClr val="000099"/>
                </a:solidFill>
              </a:rPr>
              <a:t>data1 ←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rs</a:t>
            </a:r>
            <a:r>
              <a:rPr lang="en-US" altLang="en-US" sz="1662" dirty="0">
                <a:solidFill>
                  <a:srgbClr val="000099"/>
                </a:solidFill>
              </a:rPr>
              <a:t>), data2 ← Extend(imm</a:t>
            </a:r>
            <a:r>
              <a:rPr lang="en-US" altLang="en-US" sz="1662" baseline="30000" dirty="0">
                <a:solidFill>
                  <a:srgbClr val="000099"/>
                </a:solidFill>
              </a:rPr>
              <a:t>16</a:t>
            </a:r>
            <a:r>
              <a:rPr lang="en-US" altLang="en-US" sz="1662" dirty="0">
                <a:solidFill>
                  <a:srgbClr val="000099"/>
                </a:solidFill>
              </a:rPr>
              <a:t>)</a:t>
            </a:r>
          </a:p>
          <a:p>
            <a:pPr marL="322393" indent="-322393" eaLnBrk="1" hangingPunct="1">
              <a:lnSpc>
                <a:spcPct val="125000"/>
              </a:lnSpc>
              <a:spcBef>
                <a:spcPct val="0"/>
              </a:spcBef>
              <a:buNone/>
              <a:tabLst>
                <a:tab pos="1266124" algn="l"/>
                <a:tab pos="3376331" algn="l"/>
              </a:tabLst>
            </a:pPr>
            <a:r>
              <a:rPr lang="en-US" altLang="en-US" sz="1662" dirty="0"/>
              <a:t>		Execute operation:	</a:t>
            </a:r>
            <a:r>
              <a:rPr lang="en-US" altLang="en-US" sz="1662" dirty="0" err="1">
                <a:solidFill>
                  <a:srgbClr val="000099"/>
                </a:solidFill>
              </a:rPr>
              <a:t>ALU_result</a:t>
            </a:r>
            <a:r>
              <a:rPr lang="en-US" altLang="en-US" sz="1662" dirty="0">
                <a:solidFill>
                  <a:srgbClr val="000099"/>
                </a:solidFill>
              </a:rPr>
              <a:t> ← op(data1, data2)</a:t>
            </a:r>
          </a:p>
          <a:p>
            <a:pPr marL="322393" indent="-322393" eaLnBrk="1" hangingPunct="1">
              <a:lnSpc>
                <a:spcPct val="125000"/>
              </a:lnSpc>
              <a:spcBef>
                <a:spcPct val="0"/>
              </a:spcBef>
              <a:buNone/>
              <a:tabLst>
                <a:tab pos="1266124" algn="l"/>
                <a:tab pos="3376331" algn="l"/>
              </a:tabLst>
            </a:pPr>
            <a:r>
              <a:rPr lang="en-US" altLang="en-US" sz="1662" dirty="0"/>
              <a:t>		Write ALU result: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rt</a:t>
            </a:r>
            <a:r>
              <a:rPr lang="en-US" altLang="en-US" sz="1662" dirty="0">
                <a:solidFill>
                  <a:srgbClr val="000099"/>
                </a:solidFill>
              </a:rPr>
              <a:t>) ← </a:t>
            </a:r>
            <a:r>
              <a:rPr lang="en-US" altLang="en-US" sz="1662" dirty="0" err="1">
                <a:solidFill>
                  <a:srgbClr val="000099"/>
                </a:solidFill>
              </a:rPr>
              <a:t>ALU_result</a:t>
            </a:r>
            <a:endParaRPr lang="en-US" altLang="en-US" sz="1662" dirty="0">
              <a:solidFill>
                <a:srgbClr val="000099"/>
              </a:solidFill>
            </a:endParaRPr>
          </a:p>
          <a:p>
            <a:pPr marL="322393" indent="-322393" eaLnBrk="1" hangingPunct="1">
              <a:lnSpc>
                <a:spcPct val="125000"/>
              </a:lnSpc>
              <a:spcBef>
                <a:spcPct val="0"/>
              </a:spcBef>
              <a:buNone/>
              <a:tabLst>
                <a:tab pos="1266124" algn="l"/>
                <a:tab pos="3376331" algn="l"/>
              </a:tabLst>
            </a:pPr>
            <a:r>
              <a:rPr lang="en-US" altLang="en-US" sz="1662" dirty="0"/>
              <a:t>		Next PC address:	</a:t>
            </a:r>
            <a:r>
              <a:rPr lang="en-US" altLang="en-US" sz="1662" dirty="0">
                <a:solidFill>
                  <a:srgbClr val="000099"/>
                </a:solidFill>
              </a:rPr>
              <a:t>PC ← PC + 4</a:t>
            </a:r>
            <a:endParaRPr lang="en-US" altLang="en-US" sz="1662" dirty="0"/>
          </a:p>
          <a:p>
            <a:pPr marL="322393" indent="-322393" eaLnBrk="1" hangingPunct="1">
              <a:lnSpc>
                <a:spcPct val="125000"/>
              </a:lnSpc>
              <a:tabLst>
                <a:tab pos="1266124" algn="l"/>
                <a:tab pos="3376331" algn="l"/>
              </a:tabLst>
            </a:pPr>
            <a:r>
              <a:rPr lang="en-US" altLang="en-US" sz="1846" dirty="0">
                <a:solidFill>
                  <a:srgbClr val="FF0000"/>
                </a:solidFill>
              </a:rPr>
              <a:t>BEQ	</a:t>
            </a:r>
            <a:r>
              <a:rPr lang="en-US" altLang="en-US" sz="1662" dirty="0"/>
              <a:t>Fetch instruction:	</a:t>
            </a:r>
            <a:r>
              <a:rPr lang="en-US" altLang="en-US" sz="1662" dirty="0">
                <a:solidFill>
                  <a:srgbClr val="000099"/>
                </a:solidFill>
              </a:rPr>
              <a:t>Instruction ← MEM[PC]</a:t>
            </a:r>
          </a:p>
          <a:p>
            <a:pPr marL="322393" indent="-322393" eaLnBrk="1" hangingPunct="1">
              <a:lnSpc>
                <a:spcPct val="125000"/>
              </a:lnSpc>
              <a:spcBef>
                <a:spcPct val="0"/>
              </a:spcBef>
              <a:buNone/>
              <a:tabLst>
                <a:tab pos="1266124" algn="l"/>
                <a:tab pos="3376331" algn="l"/>
              </a:tabLst>
            </a:pPr>
            <a:r>
              <a:rPr lang="en-US" altLang="en-US" sz="1662" dirty="0"/>
              <a:t>		Fetch operands:	</a:t>
            </a:r>
            <a:r>
              <a:rPr lang="en-US" altLang="en-US" sz="1662" dirty="0">
                <a:solidFill>
                  <a:srgbClr val="000099"/>
                </a:solidFill>
              </a:rPr>
              <a:t>data1 ←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rs</a:t>
            </a:r>
            <a:r>
              <a:rPr lang="en-US" altLang="en-US" sz="1662" dirty="0">
                <a:solidFill>
                  <a:srgbClr val="000099"/>
                </a:solidFill>
              </a:rPr>
              <a:t>), data2 ←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rt</a:t>
            </a:r>
            <a:r>
              <a:rPr lang="en-US" altLang="en-US" sz="1662" dirty="0">
                <a:solidFill>
                  <a:srgbClr val="000099"/>
                </a:solidFill>
              </a:rPr>
              <a:t>)</a:t>
            </a:r>
          </a:p>
          <a:p>
            <a:pPr marL="322393" indent="-322393" eaLnBrk="1" hangingPunct="1">
              <a:lnSpc>
                <a:spcPct val="125000"/>
              </a:lnSpc>
              <a:spcBef>
                <a:spcPct val="0"/>
              </a:spcBef>
              <a:buNone/>
              <a:tabLst>
                <a:tab pos="1266124" algn="l"/>
                <a:tab pos="3376331" algn="l"/>
              </a:tabLst>
            </a:pPr>
            <a:r>
              <a:rPr lang="en-US" altLang="en-US" sz="1662" dirty="0"/>
              <a:t>		Equality:	</a:t>
            </a:r>
            <a:r>
              <a:rPr lang="en-US" altLang="en-US" sz="1662" dirty="0">
                <a:solidFill>
                  <a:srgbClr val="000099"/>
                </a:solidFill>
              </a:rPr>
              <a:t>zero ← subtract(data1, data2) </a:t>
            </a:r>
          </a:p>
          <a:p>
            <a:pPr marL="322393" indent="-322393" eaLnBrk="1" hangingPunct="1">
              <a:lnSpc>
                <a:spcPct val="125000"/>
              </a:lnSpc>
              <a:spcBef>
                <a:spcPct val="0"/>
              </a:spcBef>
              <a:buNone/>
              <a:tabLst>
                <a:tab pos="1266124" algn="l"/>
                <a:tab pos="3376331" algn="l"/>
              </a:tabLst>
            </a:pPr>
            <a:r>
              <a:rPr lang="en-US" altLang="en-US" sz="1662" dirty="0"/>
              <a:t>		Branch:	</a:t>
            </a:r>
            <a:r>
              <a:rPr lang="en-US" altLang="en-US" sz="1662" dirty="0">
                <a:solidFill>
                  <a:srgbClr val="000099"/>
                </a:solidFill>
              </a:rPr>
              <a:t>if (zero)	PC ← PC + 4 + 4×sign_ext(offset</a:t>
            </a:r>
            <a:r>
              <a:rPr lang="en-US" altLang="en-US" sz="1662" baseline="30000" dirty="0">
                <a:solidFill>
                  <a:srgbClr val="000099"/>
                </a:solidFill>
              </a:rPr>
              <a:t>16</a:t>
            </a:r>
            <a:r>
              <a:rPr lang="en-US" altLang="en-US" sz="1662" dirty="0">
                <a:solidFill>
                  <a:srgbClr val="000099"/>
                </a:solidFill>
              </a:rPr>
              <a:t>)</a:t>
            </a:r>
          </a:p>
          <a:p>
            <a:pPr marL="322393" indent="-322393" eaLnBrk="1" hangingPunct="1">
              <a:lnSpc>
                <a:spcPct val="125000"/>
              </a:lnSpc>
              <a:spcBef>
                <a:spcPct val="0"/>
              </a:spcBef>
              <a:buNone/>
              <a:tabLst>
                <a:tab pos="1266124" algn="l"/>
                <a:tab pos="3376331" algn="l"/>
              </a:tabLst>
            </a:pPr>
            <a:r>
              <a:rPr lang="en-US" altLang="en-US" sz="1662" dirty="0">
                <a:solidFill>
                  <a:srgbClr val="000099"/>
                </a:solidFill>
              </a:rPr>
              <a:t>			else	PC ← PC + 4</a:t>
            </a:r>
          </a:p>
        </p:txBody>
      </p:sp>
      <p:sp>
        <p:nvSpPr>
          <p:cNvPr id="2" name="Slide Number Placeholder 1"/>
          <p:cNvSpPr>
            <a:spLocks noGrp="1"/>
          </p:cNvSpPr>
          <p:nvPr>
            <p:ph type="sldNum" sz="quarter" idx="12"/>
          </p:nvPr>
        </p:nvSpPr>
        <p:spPr/>
        <p:txBody>
          <a:bodyPr/>
          <a:lstStyle/>
          <a:p>
            <a:pPr>
              <a:defRPr/>
            </a:pPr>
            <a:fld id="{9C4EFC9C-0CD1-48B5-AC40-5A4DCABDD5DC}" type="slidenum">
              <a:rPr lang="zh-CN" altLang="en-US" smtClean="0"/>
              <a:pPr>
                <a:defRPr/>
              </a:pPr>
              <a:t>8</a:t>
            </a:fld>
            <a:endParaRPr lang="en-US" altLang="en-US"/>
          </a:p>
        </p:txBody>
      </p:sp>
    </p:spTree>
    <p:custDataLst>
      <p:tags r:id="rId1"/>
    </p:custDataLst>
    <p:extLst>
      <p:ext uri="{BB962C8B-B14F-4D97-AF65-F5344CB8AC3E}">
        <p14:creationId xmlns:p14="http://schemas.microsoft.com/office/powerpoint/2010/main" val="41901360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3539">
                                            <p:txEl>
                                              <p:pRg st="5" end="5"/>
                                            </p:txEl>
                                          </p:spTgt>
                                        </p:tgtEl>
                                        <p:attrNameLst>
                                          <p:attrName>style.visibility</p:attrName>
                                        </p:attrNameLst>
                                      </p:cBhvr>
                                      <p:to>
                                        <p:strVal val="visible"/>
                                      </p:to>
                                    </p:set>
                                    <p:animEffect transition="in" filter="fade">
                                      <p:cBhvr>
                                        <p:cTn id="7" dur="500"/>
                                        <p:tgtEl>
                                          <p:spTgt spid="833539">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33539">
                                            <p:txEl>
                                              <p:pRg st="6" end="6"/>
                                            </p:txEl>
                                          </p:spTgt>
                                        </p:tgtEl>
                                        <p:attrNameLst>
                                          <p:attrName>style.visibility</p:attrName>
                                        </p:attrNameLst>
                                      </p:cBhvr>
                                      <p:to>
                                        <p:strVal val="visible"/>
                                      </p:to>
                                    </p:set>
                                    <p:animEffect transition="in" filter="fade">
                                      <p:cBhvr>
                                        <p:cTn id="10" dur="500"/>
                                        <p:tgtEl>
                                          <p:spTgt spid="833539">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33539">
                                            <p:txEl>
                                              <p:pRg st="7" end="7"/>
                                            </p:txEl>
                                          </p:spTgt>
                                        </p:tgtEl>
                                        <p:attrNameLst>
                                          <p:attrName>style.visibility</p:attrName>
                                        </p:attrNameLst>
                                      </p:cBhvr>
                                      <p:to>
                                        <p:strVal val="visible"/>
                                      </p:to>
                                    </p:set>
                                    <p:animEffect transition="in" filter="fade">
                                      <p:cBhvr>
                                        <p:cTn id="13" dur="500"/>
                                        <p:tgtEl>
                                          <p:spTgt spid="833539">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33539">
                                            <p:txEl>
                                              <p:pRg st="8" end="8"/>
                                            </p:txEl>
                                          </p:spTgt>
                                        </p:tgtEl>
                                        <p:attrNameLst>
                                          <p:attrName>style.visibility</p:attrName>
                                        </p:attrNameLst>
                                      </p:cBhvr>
                                      <p:to>
                                        <p:strVal val="visible"/>
                                      </p:to>
                                    </p:set>
                                    <p:animEffect transition="in" filter="fade">
                                      <p:cBhvr>
                                        <p:cTn id="16" dur="500"/>
                                        <p:tgtEl>
                                          <p:spTgt spid="833539">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33539">
                                            <p:txEl>
                                              <p:pRg st="9" end="9"/>
                                            </p:txEl>
                                          </p:spTgt>
                                        </p:tgtEl>
                                        <p:attrNameLst>
                                          <p:attrName>style.visibility</p:attrName>
                                        </p:attrNameLst>
                                      </p:cBhvr>
                                      <p:to>
                                        <p:strVal val="visible"/>
                                      </p:to>
                                    </p:set>
                                    <p:animEffect transition="in" filter="fade">
                                      <p:cBhvr>
                                        <p:cTn id="19" dur="500"/>
                                        <p:tgtEl>
                                          <p:spTgt spid="833539">
                                            <p:txEl>
                                              <p:pRg st="9" end="9"/>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833539">
                                            <p:txEl>
                                              <p:pRg st="10" end="10"/>
                                            </p:txEl>
                                          </p:spTgt>
                                        </p:tgtEl>
                                        <p:attrNameLst>
                                          <p:attrName>style.visibility</p:attrName>
                                        </p:attrNameLst>
                                      </p:cBhvr>
                                      <p:to>
                                        <p:strVal val="visible"/>
                                      </p:to>
                                    </p:set>
                                    <p:animEffect transition="in" filter="fade">
                                      <p:cBhvr>
                                        <p:cTn id="24" dur="500"/>
                                        <p:tgtEl>
                                          <p:spTgt spid="833539">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33539">
                                            <p:txEl>
                                              <p:pRg st="11" end="11"/>
                                            </p:txEl>
                                          </p:spTgt>
                                        </p:tgtEl>
                                        <p:attrNameLst>
                                          <p:attrName>style.visibility</p:attrName>
                                        </p:attrNameLst>
                                      </p:cBhvr>
                                      <p:to>
                                        <p:strVal val="visible"/>
                                      </p:to>
                                    </p:set>
                                    <p:animEffect transition="in" filter="fade">
                                      <p:cBhvr>
                                        <p:cTn id="27" dur="500"/>
                                        <p:tgtEl>
                                          <p:spTgt spid="833539">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33539">
                                            <p:txEl>
                                              <p:pRg st="12" end="12"/>
                                            </p:txEl>
                                          </p:spTgt>
                                        </p:tgtEl>
                                        <p:attrNameLst>
                                          <p:attrName>style.visibility</p:attrName>
                                        </p:attrNameLst>
                                      </p:cBhvr>
                                      <p:to>
                                        <p:strVal val="visible"/>
                                      </p:to>
                                    </p:set>
                                    <p:animEffect transition="in" filter="fade">
                                      <p:cBhvr>
                                        <p:cTn id="30" dur="500"/>
                                        <p:tgtEl>
                                          <p:spTgt spid="833539">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33539">
                                            <p:txEl>
                                              <p:pRg st="13" end="13"/>
                                            </p:txEl>
                                          </p:spTgt>
                                        </p:tgtEl>
                                        <p:attrNameLst>
                                          <p:attrName>style.visibility</p:attrName>
                                        </p:attrNameLst>
                                      </p:cBhvr>
                                      <p:to>
                                        <p:strVal val="visible"/>
                                      </p:to>
                                    </p:set>
                                    <p:animEffect transition="in" filter="fade">
                                      <p:cBhvr>
                                        <p:cTn id="33" dur="500"/>
                                        <p:tgtEl>
                                          <p:spTgt spid="833539">
                                            <p:txEl>
                                              <p:pRg st="13" end="1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33539">
                                            <p:txEl>
                                              <p:pRg st="14" end="14"/>
                                            </p:txEl>
                                          </p:spTgt>
                                        </p:tgtEl>
                                        <p:attrNameLst>
                                          <p:attrName>style.visibility</p:attrName>
                                        </p:attrNameLst>
                                      </p:cBhvr>
                                      <p:to>
                                        <p:strVal val="visible"/>
                                      </p:to>
                                    </p:set>
                                    <p:animEffect transition="in" filter="fade">
                                      <p:cBhvr>
                                        <p:cTn id="36" dur="500"/>
                                        <p:tgtEl>
                                          <p:spTgt spid="8335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lstStyle/>
          <a:p>
            <a:pPr eaLnBrk="1" hangingPunct="1"/>
            <a:r>
              <a:rPr lang="en-US" altLang="en-US" sz="4000" dirty="0" smtClean="0"/>
              <a:t>Instruction Fetch/Execute – cont’d</a:t>
            </a:r>
          </a:p>
        </p:txBody>
      </p:sp>
      <p:sp>
        <p:nvSpPr>
          <p:cNvPr id="835587" name="Rectangle 3"/>
          <p:cNvSpPr>
            <a:spLocks noGrp="1" noChangeArrowheads="1"/>
          </p:cNvSpPr>
          <p:nvPr>
            <p:ph type="body" idx="1"/>
          </p:nvPr>
        </p:nvSpPr>
        <p:spPr>
          <a:xfrm>
            <a:off x="457200" y="1143000"/>
            <a:ext cx="8229600" cy="5349712"/>
          </a:xfrm>
        </p:spPr>
        <p:txBody>
          <a:bodyPr/>
          <a:lstStyle/>
          <a:p>
            <a:pPr marL="322393" indent="-322393" eaLnBrk="1" hangingPunct="1">
              <a:lnSpc>
                <a:spcPct val="125000"/>
              </a:lnSpc>
              <a:spcBef>
                <a:spcPct val="0"/>
              </a:spcBef>
              <a:tabLst>
                <a:tab pos="1266124" algn="l"/>
                <a:tab pos="3376331" algn="l"/>
              </a:tabLst>
            </a:pPr>
            <a:r>
              <a:rPr lang="en-US" altLang="en-US" sz="1846" dirty="0">
                <a:solidFill>
                  <a:srgbClr val="FF0000"/>
                </a:solidFill>
              </a:rPr>
              <a:t>LW</a:t>
            </a:r>
            <a:r>
              <a:rPr lang="en-US" altLang="en-US" sz="1846" dirty="0"/>
              <a:t>	</a:t>
            </a:r>
            <a:r>
              <a:rPr lang="en-US" altLang="en-US" sz="1662" dirty="0"/>
              <a:t>Fetch instruction:	</a:t>
            </a:r>
            <a:r>
              <a:rPr lang="en-US" altLang="en-US" sz="1662" dirty="0">
                <a:solidFill>
                  <a:srgbClr val="000099"/>
                </a:solidFill>
              </a:rPr>
              <a:t>Instruction ← MEM[PC]</a:t>
            </a:r>
          </a:p>
          <a:p>
            <a:pPr marL="322393" indent="-322393" eaLnBrk="1" hangingPunct="1">
              <a:lnSpc>
                <a:spcPct val="125000"/>
              </a:lnSpc>
              <a:spcBef>
                <a:spcPct val="0"/>
              </a:spcBef>
              <a:buNone/>
              <a:tabLst>
                <a:tab pos="1266124" algn="l"/>
                <a:tab pos="3376331" algn="l"/>
              </a:tabLst>
            </a:pPr>
            <a:r>
              <a:rPr lang="en-US" altLang="en-US" sz="1662" dirty="0"/>
              <a:t>		Fetch base register:	</a:t>
            </a:r>
            <a:r>
              <a:rPr lang="en-US" altLang="en-US" sz="1662" dirty="0">
                <a:solidFill>
                  <a:srgbClr val="000099"/>
                </a:solidFill>
              </a:rPr>
              <a:t>base ←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rs</a:t>
            </a:r>
            <a:r>
              <a:rPr lang="en-US" altLang="en-US" sz="1662" dirty="0">
                <a:solidFill>
                  <a:srgbClr val="000099"/>
                </a:solidFill>
              </a:rPr>
              <a:t>)</a:t>
            </a:r>
          </a:p>
          <a:p>
            <a:pPr marL="322393" indent="-322393" eaLnBrk="1" hangingPunct="1">
              <a:lnSpc>
                <a:spcPct val="125000"/>
              </a:lnSpc>
              <a:spcBef>
                <a:spcPct val="0"/>
              </a:spcBef>
              <a:buNone/>
              <a:tabLst>
                <a:tab pos="1266124" algn="l"/>
                <a:tab pos="3376331" algn="l"/>
              </a:tabLst>
            </a:pPr>
            <a:r>
              <a:rPr lang="en-US" altLang="en-US" sz="1662" dirty="0"/>
              <a:t>		Calculate address:	</a:t>
            </a:r>
            <a:r>
              <a:rPr lang="en-US" altLang="en-US" sz="1662" dirty="0">
                <a:solidFill>
                  <a:srgbClr val="000099"/>
                </a:solidFill>
              </a:rPr>
              <a:t>address ← base + </a:t>
            </a:r>
            <a:r>
              <a:rPr lang="en-US" altLang="en-US" sz="1662" dirty="0" err="1">
                <a:solidFill>
                  <a:srgbClr val="000099"/>
                </a:solidFill>
              </a:rPr>
              <a:t>sign_extend</a:t>
            </a:r>
            <a:r>
              <a:rPr lang="en-US" altLang="en-US" sz="1662" dirty="0">
                <a:solidFill>
                  <a:srgbClr val="000099"/>
                </a:solidFill>
              </a:rPr>
              <a:t>(imm</a:t>
            </a:r>
            <a:r>
              <a:rPr lang="en-US" altLang="en-US" sz="1662" baseline="30000" dirty="0">
                <a:solidFill>
                  <a:srgbClr val="000099"/>
                </a:solidFill>
              </a:rPr>
              <a:t>16</a:t>
            </a:r>
            <a:r>
              <a:rPr lang="en-US" altLang="en-US" sz="1662" dirty="0">
                <a:solidFill>
                  <a:srgbClr val="000099"/>
                </a:solidFill>
              </a:rPr>
              <a:t>)</a:t>
            </a:r>
          </a:p>
          <a:p>
            <a:pPr marL="322393" indent="-322393" eaLnBrk="1" hangingPunct="1">
              <a:lnSpc>
                <a:spcPct val="125000"/>
              </a:lnSpc>
              <a:spcBef>
                <a:spcPct val="0"/>
              </a:spcBef>
              <a:buNone/>
              <a:tabLst>
                <a:tab pos="1266124" algn="l"/>
                <a:tab pos="3376331" algn="l"/>
              </a:tabLst>
            </a:pPr>
            <a:r>
              <a:rPr lang="en-US" altLang="en-US" sz="1662" dirty="0"/>
              <a:t>		Read memory:	</a:t>
            </a:r>
            <a:r>
              <a:rPr lang="en-US" altLang="en-US" sz="1662" dirty="0">
                <a:solidFill>
                  <a:srgbClr val="000099"/>
                </a:solidFill>
              </a:rPr>
              <a:t>data ← MEM[address]</a:t>
            </a:r>
          </a:p>
          <a:p>
            <a:pPr marL="322393" indent="-322393" eaLnBrk="1" hangingPunct="1">
              <a:lnSpc>
                <a:spcPct val="125000"/>
              </a:lnSpc>
              <a:spcBef>
                <a:spcPct val="0"/>
              </a:spcBef>
              <a:buNone/>
              <a:tabLst>
                <a:tab pos="1266124" algn="l"/>
                <a:tab pos="3376331" algn="l"/>
              </a:tabLst>
            </a:pPr>
            <a:r>
              <a:rPr lang="en-US" altLang="en-US" sz="1662" dirty="0"/>
              <a:t>		Write register </a:t>
            </a:r>
            <a:r>
              <a:rPr lang="en-US" altLang="en-US" sz="1662" dirty="0" err="1"/>
              <a:t>Rt</a:t>
            </a:r>
            <a:r>
              <a:rPr lang="en-US" altLang="en-US" sz="1662" dirty="0"/>
              <a:t>: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rt</a:t>
            </a:r>
            <a:r>
              <a:rPr lang="en-US" altLang="en-US" sz="1662" dirty="0">
                <a:solidFill>
                  <a:srgbClr val="000099"/>
                </a:solidFill>
              </a:rPr>
              <a:t>) ← data</a:t>
            </a:r>
          </a:p>
          <a:p>
            <a:pPr marL="322393" indent="-322393" eaLnBrk="1" hangingPunct="1">
              <a:lnSpc>
                <a:spcPct val="125000"/>
              </a:lnSpc>
              <a:spcBef>
                <a:spcPct val="0"/>
              </a:spcBef>
              <a:buNone/>
              <a:tabLst>
                <a:tab pos="1266124" algn="l"/>
                <a:tab pos="3376331" algn="l"/>
              </a:tabLst>
            </a:pPr>
            <a:r>
              <a:rPr lang="en-US" altLang="en-US" sz="1662" dirty="0"/>
              <a:t>		Next PC address:	</a:t>
            </a:r>
            <a:r>
              <a:rPr lang="en-US" altLang="en-US" sz="1662" dirty="0">
                <a:solidFill>
                  <a:srgbClr val="000099"/>
                </a:solidFill>
              </a:rPr>
              <a:t>PC ← PC + 4</a:t>
            </a:r>
          </a:p>
          <a:p>
            <a:pPr marL="322393" indent="-322393" eaLnBrk="1" hangingPunct="1">
              <a:lnSpc>
                <a:spcPct val="125000"/>
              </a:lnSpc>
              <a:spcBef>
                <a:spcPct val="80000"/>
              </a:spcBef>
              <a:tabLst>
                <a:tab pos="1266124" algn="l"/>
                <a:tab pos="3376331" algn="l"/>
              </a:tabLst>
            </a:pPr>
            <a:r>
              <a:rPr lang="en-US" altLang="en-US" sz="1846" dirty="0">
                <a:solidFill>
                  <a:srgbClr val="FF0000"/>
                </a:solidFill>
              </a:rPr>
              <a:t>SW	</a:t>
            </a:r>
            <a:r>
              <a:rPr lang="en-US" altLang="en-US" sz="1662" dirty="0"/>
              <a:t>Fetch instruction:	</a:t>
            </a:r>
            <a:r>
              <a:rPr lang="en-US" altLang="en-US" sz="1662" dirty="0">
                <a:solidFill>
                  <a:srgbClr val="000099"/>
                </a:solidFill>
              </a:rPr>
              <a:t>Instruction ← MEM[PC]</a:t>
            </a:r>
          </a:p>
          <a:p>
            <a:pPr marL="322393" indent="-322393" eaLnBrk="1" hangingPunct="1">
              <a:lnSpc>
                <a:spcPct val="125000"/>
              </a:lnSpc>
              <a:spcBef>
                <a:spcPct val="0"/>
              </a:spcBef>
              <a:buNone/>
              <a:tabLst>
                <a:tab pos="1266124" algn="l"/>
                <a:tab pos="3376331" algn="l"/>
              </a:tabLst>
            </a:pPr>
            <a:r>
              <a:rPr lang="en-US" altLang="en-US" sz="1662" dirty="0"/>
              <a:t>		Fetch registers:	</a:t>
            </a:r>
            <a:r>
              <a:rPr lang="en-US" altLang="en-US" sz="1662" dirty="0">
                <a:solidFill>
                  <a:srgbClr val="000099"/>
                </a:solidFill>
              </a:rPr>
              <a:t>base ←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rs</a:t>
            </a:r>
            <a:r>
              <a:rPr lang="en-US" altLang="en-US" sz="1662" dirty="0">
                <a:solidFill>
                  <a:srgbClr val="000099"/>
                </a:solidFill>
              </a:rPr>
              <a:t>), data ← </a:t>
            </a:r>
            <a:r>
              <a:rPr lang="en-US" altLang="en-US" sz="1662" dirty="0" err="1">
                <a:solidFill>
                  <a:srgbClr val="000099"/>
                </a:solidFill>
              </a:rPr>
              <a:t>Reg</a:t>
            </a:r>
            <a:r>
              <a:rPr lang="en-US" altLang="en-US" sz="1662" dirty="0">
                <a:solidFill>
                  <a:srgbClr val="000099"/>
                </a:solidFill>
              </a:rPr>
              <a:t>(</a:t>
            </a:r>
            <a:r>
              <a:rPr lang="en-US" altLang="en-US" sz="1662" dirty="0" err="1">
                <a:solidFill>
                  <a:srgbClr val="000099"/>
                </a:solidFill>
              </a:rPr>
              <a:t>rt</a:t>
            </a:r>
            <a:r>
              <a:rPr lang="en-US" altLang="en-US" sz="1662" dirty="0">
                <a:solidFill>
                  <a:srgbClr val="000099"/>
                </a:solidFill>
              </a:rPr>
              <a:t>)</a:t>
            </a:r>
          </a:p>
          <a:p>
            <a:pPr marL="322393" indent="-322393" eaLnBrk="1" hangingPunct="1">
              <a:lnSpc>
                <a:spcPct val="125000"/>
              </a:lnSpc>
              <a:spcBef>
                <a:spcPct val="0"/>
              </a:spcBef>
              <a:buNone/>
              <a:tabLst>
                <a:tab pos="1266124" algn="l"/>
                <a:tab pos="3376331" algn="l"/>
              </a:tabLst>
            </a:pPr>
            <a:r>
              <a:rPr lang="en-US" altLang="en-US" sz="1662" dirty="0"/>
              <a:t>		Calculate address:	</a:t>
            </a:r>
            <a:r>
              <a:rPr lang="en-US" altLang="en-US" sz="1662" dirty="0">
                <a:solidFill>
                  <a:srgbClr val="000099"/>
                </a:solidFill>
              </a:rPr>
              <a:t>address ← base + </a:t>
            </a:r>
            <a:r>
              <a:rPr lang="en-US" altLang="en-US" sz="1662" dirty="0" err="1">
                <a:solidFill>
                  <a:srgbClr val="000099"/>
                </a:solidFill>
              </a:rPr>
              <a:t>sign_extend</a:t>
            </a:r>
            <a:r>
              <a:rPr lang="en-US" altLang="en-US" sz="1662" dirty="0">
                <a:solidFill>
                  <a:srgbClr val="000099"/>
                </a:solidFill>
              </a:rPr>
              <a:t>(imm</a:t>
            </a:r>
            <a:r>
              <a:rPr lang="en-US" altLang="en-US" sz="1662" baseline="30000" dirty="0">
                <a:solidFill>
                  <a:srgbClr val="000099"/>
                </a:solidFill>
              </a:rPr>
              <a:t>16</a:t>
            </a:r>
            <a:r>
              <a:rPr lang="en-US" altLang="en-US" sz="1662" dirty="0">
                <a:solidFill>
                  <a:srgbClr val="000099"/>
                </a:solidFill>
              </a:rPr>
              <a:t>)</a:t>
            </a:r>
          </a:p>
          <a:p>
            <a:pPr marL="322393" indent="-322393" eaLnBrk="1" hangingPunct="1">
              <a:lnSpc>
                <a:spcPct val="125000"/>
              </a:lnSpc>
              <a:spcBef>
                <a:spcPct val="0"/>
              </a:spcBef>
              <a:buNone/>
              <a:tabLst>
                <a:tab pos="1266124" algn="l"/>
                <a:tab pos="3376331" algn="l"/>
              </a:tabLst>
            </a:pPr>
            <a:r>
              <a:rPr lang="en-US" altLang="en-US" sz="1662" dirty="0"/>
              <a:t>		Write memory:	</a:t>
            </a:r>
            <a:r>
              <a:rPr lang="en-US" altLang="en-US" sz="1662" dirty="0">
                <a:solidFill>
                  <a:srgbClr val="000099"/>
                </a:solidFill>
              </a:rPr>
              <a:t>MEM[address] ← data</a:t>
            </a:r>
          </a:p>
          <a:p>
            <a:pPr marL="322393" indent="-322393" eaLnBrk="1" hangingPunct="1">
              <a:lnSpc>
                <a:spcPct val="125000"/>
              </a:lnSpc>
              <a:spcBef>
                <a:spcPct val="0"/>
              </a:spcBef>
              <a:buNone/>
              <a:tabLst>
                <a:tab pos="1266124" algn="l"/>
                <a:tab pos="3376331" algn="l"/>
              </a:tabLst>
            </a:pPr>
            <a:r>
              <a:rPr lang="en-US" altLang="en-US" sz="1662" dirty="0"/>
              <a:t>		Next PC address:	</a:t>
            </a:r>
            <a:r>
              <a:rPr lang="en-US" altLang="en-US" sz="1662" dirty="0">
                <a:solidFill>
                  <a:srgbClr val="000099"/>
                </a:solidFill>
              </a:rPr>
              <a:t>PC ← PC + 4</a:t>
            </a:r>
            <a:endParaRPr lang="en-US" altLang="en-US" sz="1662" dirty="0"/>
          </a:p>
          <a:p>
            <a:pPr marL="322393" indent="-322393" eaLnBrk="1" hangingPunct="1">
              <a:lnSpc>
                <a:spcPct val="125000"/>
              </a:lnSpc>
              <a:spcBef>
                <a:spcPct val="80000"/>
              </a:spcBef>
              <a:tabLst>
                <a:tab pos="1266124" algn="l"/>
                <a:tab pos="3376331" algn="l"/>
              </a:tabLst>
            </a:pPr>
            <a:r>
              <a:rPr lang="en-US" altLang="en-US" sz="1846" dirty="0">
                <a:solidFill>
                  <a:srgbClr val="FF0000"/>
                </a:solidFill>
              </a:rPr>
              <a:t>Jump	</a:t>
            </a:r>
            <a:r>
              <a:rPr lang="en-US" altLang="en-US" sz="1662" dirty="0"/>
              <a:t>Fetch instruction:	</a:t>
            </a:r>
            <a:r>
              <a:rPr lang="en-US" altLang="en-US" sz="1662" dirty="0">
                <a:solidFill>
                  <a:srgbClr val="000099"/>
                </a:solidFill>
              </a:rPr>
              <a:t>Instruction ← MEM[PC]</a:t>
            </a:r>
          </a:p>
          <a:p>
            <a:pPr marL="322393" indent="-322393" eaLnBrk="1" hangingPunct="1">
              <a:lnSpc>
                <a:spcPct val="125000"/>
              </a:lnSpc>
              <a:spcBef>
                <a:spcPct val="0"/>
              </a:spcBef>
              <a:buNone/>
              <a:tabLst>
                <a:tab pos="1266124" algn="l"/>
                <a:tab pos="3376331" algn="l"/>
              </a:tabLst>
            </a:pPr>
            <a:r>
              <a:rPr lang="en-US" altLang="en-US" sz="1662" dirty="0"/>
              <a:t>		Target PC address:	</a:t>
            </a:r>
            <a:r>
              <a:rPr lang="en-US" altLang="en-US" sz="1662" dirty="0">
                <a:solidFill>
                  <a:srgbClr val="000099"/>
                </a:solidFill>
              </a:rPr>
              <a:t>target ← PC[31:28] || address</a:t>
            </a:r>
            <a:r>
              <a:rPr lang="en-US" altLang="en-US" sz="1662" baseline="30000" dirty="0">
                <a:solidFill>
                  <a:srgbClr val="000099"/>
                </a:solidFill>
              </a:rPr>
              <a:t>26</a:t>
            </a:r>
            <a:r>
              <a:rPr lang="en-US" altLang="en-US" sz="1662" dirty="0">
                <a:solidFill>
                  <a:srgbClr val="000099"/>
                </a:solidFill>
              </a:rPr>
              <a:t> ||  ‘00’</a:t>
            </a:r>
          </a:p>
          <a:p>
            <a:pPr marL="322393" indent="-322393" eaLnBrk="1" hangingPunct="1">
              <a:lnSpc>
                <a:spcPct val="125000"/>
              </a:lnSpc>
              <a:spcBef>
                <a:spcPct val="0"/>
              </a:spcBef>
              <a:buNone/>
              <a:tabLst>
                <a:tab pos="1266124" algn="l"/>
                <a:tab pos="3376331" algn="l"/>
              </a:tabLst>
            </a:pPr>
            <a:r>
              <a:rPr lang="en-US" altLang="en-US" sz="1662" dirty="0"/>
              <a:t>		Jump:	</a:t>
            </a:r>
            <a:r>
              <a:rPr lang="en-US" altLang="en-US" sz="1662" dirty="0">
                <a:solidFill>
                  <a:srgbClr val="000099"/>
                </a:solidFill>
              </a:rPr>
              <a:t>PC ← target</a:t>
            </a:r>
          </a:p>
        </p:txBody>
      </p:sp>
      <p:grpSp>
        <p:nvGrpSpPr>
          <p:cNvPr id="2" name="Group 4"/>
          <p:cNvGrpSpPr>
            <a:grpSpLocks/>
          </p:cNvGrpSpPr>
          <p:nvPr/>
        </p:nvGrpSpPr>
        <p:grpSpPr bwMode="auto">
          <a:xfrm>
            <a:off x="6705544" y="4952960"/>
            <a:ext cx="1463675" cy="590550"/>
            <a:chOff x="4446" y="3053"/>
            <a:chExt cx="920" cy="403"/>
          </a:xfrm>
        </p:grpSpPr>
        <p:sp>
          <p:nvSpPr>
            <p:cNvPr id="12293" name="Line 5"/>
            <p:cNvSpPr>
              <a:spLocks noChangeShapeType="1"/>
            </p:cNvSpPr>
            <p:nvPr/>
          </p:nvSpPr>
          <p:spPr bwMode="auto">
            <a:xfrm flipH="1">
              <a:off x="4646" y="3312"/>
              <a:ext cx="87"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294" name="Text Box 6"/>
            <p:cNvSpPr txBox="1">
              <a:spLocks noChangeArrowheads="1"/>
            </p:cNvSpPr>
            <p:nvPr/>
          </p:nvSpPr>
          <p:spPr bwMode="auto">
            <a:xfrm>
              <a:off x="4446" y="3053"/>
              <a:ext cx="920" cy="21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477">
                  <a:solidFill>
                    <a:srgbClr val="FF0000"/>
                  </a:solidFill>
                </a:rPr>
                <a:t>concatenation</a:t>
              </a:r>
            </a:p>
          </p:txBody>
        </p:sp>
      </p:grpSp>
      <p:sp>
        <p:nvSpPr>
          <p:cNvPr id="3" name="Slide Number Placeholder 2"/>
          <p:cNvSpPr>
            <a:spLocks noGrp="1"/>
          </p:cNvSpPr>
          <p:nvPr>
            <p:ph type="sldNum" sz="quarter" idx="12"/>
          </p:nvPr>
        </p:nvSpPr>
        <p:spPr/>
        <p:txBody>
          <a:bodyPr/>
          <a:lstStyle/>
          <a:p>
            <a:pPr>
              <a:defRPr/>
            </a:pPr>
            <a:fld id="{9C4EFC9C-0CD1-48B5-AC40-5A4DCABDD5DC}" type="slidenum">
              <a:rPr lang="zh-CN" altLang="en-US" smtClean="0"/>
              <a:pPr>
                <a:defRPr/>
              </a:pPr>
              <a:t>9</a:t>
            </a:fld>
            <a:endParaRPr lang="en-US" altLang="en-US"/>
          </a:p>
        </p:txBody>
      </p:sp>
    </p:spTree>
    <p:custDataLst>
      <p:tags r:id="rId1"/>
    </p:custDataLst>
    <p:extLst>
      <p:ext uri="{BB962C8B-B14F-4D97-AF65-F5344CB8AC3E}">
        <p14:creationId xmlns:p14="http://schemas.microsoft.com/office/powerpoint/2010/main" val="4248467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5587">
                                            <p:txEl>
                                              <p:pRg st="6" end="6"/>
                                            </p:txEl>
                                          </p:spTgt>
                                        </p:tgtEl>
                                        <p:attrNameLst>
                                          <p:attrName>style.visibility</p:attrName>
                                        </p:attrNameLst>
                                      </p:cBhvr>
                                      <p:to>
                                        <p:strVal val="visible"/>
                                      </p:to>
                                    </p:set>
                                    <p:animEffect transition="in" filter="fade">
                                      <p:cBhvr>
                                        <p:cTn id="7" dur="500"/>
                                        <p:tgtEl>
                                          <p:spTgt spid="835587">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35587">
                                            <p:txEl>
                                              <p:pRg st="7" end="7"/>
                                            </p:txEl>
                                          </p:spTgt>
                                        </p:tgtEl>
                                        <p:attrNameLst>
                                          <p:attrName>style.visibility</p:attrName>
                                        </p:attrNameLst>
                                      </p:cBhvr>
                                      <p:to>
                                        <p:strVal val="visible"/>
                                      </p:to>
                                    </p:set>
                                    <p:animEffect transition="in" filter="fade">
                                      <p:cBhvr>
                                        <p:cTn id="10" dur="500"/>
                                        <p:tgtEl>
                                          <p:spTgt spid="835587">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35587">
                                            <p:txEl>
                                              <p:pRg st="8" end="8"/>
                                            </p:txEl>
                                          </p:spTgt>
                                        </p:tgtEl>
                                        <p:attrNameLst>
                                          <p:attrName>style.visibility</p:attrName>
                                        </p:attrNameLst>
                                      </p:cBhvr>
                                      <p:to>
                                        <p:strVal val="visible"/>
                                      </p:to>
                                    </p:set>
                                    <p:animEffect transition="in" filter="fade">
                                      <p:cBhvr>
                                        <p:cTn id="13" dur="500"/>
                                        <p:tgtEl>
                                          <p:spTgt spid="835587">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35587">
                                            <p:txEl>
                                              <p:pRg st="9" end="9"/>
                                            </p:txEl>
                                          </p:spTgt>
                                        </p:tgtEl>
                                        <p:attrNameLst>
                                          <p:attrName>style.visibility</p:attrName>
                                        </p:attrNameLst>
                                      </p:cBhvr>
                                      <p:to>
                                        <p:strVal val="visible"/>
                                      </p:to>
                                    </p:set>
                                    <p:animEffect transition="in" filter="fade">
                                      <p:cBhvr>
                                        <p:cTn id="16" dur="500"/>
                                        <p:tgtEl>
                                          <p:spTgt spid="835587">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35587">
                                            <p:txEl>
                                              <p:pRg st="10" end="10"/>
                                            </p:txEl>
                                          </p:spTgt>
                                        </p:tgtEl>
                                        <p:attrNameLst>
                                          <p:attrName>style.visibility</p:attrName>
                                        </p:attrNameLst>
                                      </p:cBhvr>
                                      <p:to>
                                        <p:strVal val="visible"/>
                                      </p:to>
                                    </p:set>
                                    <p:animEffect transition="in" filter="fade">
                                      <p:cBhvr>
                                        <p:cTn id="19" dur="500"/>
                                        <p:tgtEl>
                                          <p:spTgt spid="835587">
                                            <p:txEl>
                                              <p:pRg st="10" end="1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835587">
                                            <p:txEl>
                                              <p:pRg st="11" end="11"/>
                                            </p:txEl>
                                          </p:spTgt>
                                        </p:tgtEl>
                                        <p:attrNameLst>
                                          <p:attrName>style.visibility</p:attrName>
                                        </p:attrNameLst>
                                      </p:cBhvr>
                                      <p:to>
                                        <p:strVal val="visible"/>
                                      </p:to>
                                    </p:set>
                                    <p:animEffect transition="in" filter="fade">
                                      <p:cBhvr>
                                        <p:cTn id="24" dur="500"/>
                                        <p:tgtEl>
                                          <p:spTgt spid="835587">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35587">
                                            <p:txEl>
                                              <p:pRg st="12" end="12"/>
                                            </p:txEl>
                                          </p:spTgt>
                                        </p:tgtEl>
                                        <p:attrNameLst>
                                          <p:attrName>style.visibility</p:attrName>
                                        </p:attrNameLst>
                                      </p:cBhvr>
                                      <p:to>
                                        <p:strVal val="visible"/>
                                      </p:to>
                                    </p:set>
                                    <p:animEffect transition="in" filter="fade">
                                      <p:cBhvr>
                                        <p:cTn id="27" dur="500"/>
                                        <p:tgtEl>
                                          <p:spTgt spid="835587">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35587">
                                            <p:txEl>
                                              <p:pRg st="13" end="13"/>
                                            </p:txEl>
                                          </p:spTgt>
                                        </p:tgtEl>
                                        <p:attrNameLst>
                                          <p:attrName>style.visibility</p:attrName>
                                        </p:attrNameLst>
                                      </p:cBhvr>
                                      <p:to>
                                        <p:strVal val="visible"/>
                                      </p:to>
                                    </p:set>
                                    <p:animEffect transition="in" filter="fade">
                                      <p:cBhvr>
                                        <p:cTn id="30" dur="500"/>
                                        <p:tgtEl>
                                          <p:spTgt spid="835587">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默认设计模板" val="yrmgfXea"/>
  <p:tag name="ARTICULATE_SLIDE_THUMBNAIL_REFRESH" val="1"/>
  <p:tag name="ARTICULATE_PROJECT_OPEN" val="0"/>
  <p:tag name="ARTICULATE_SLIDE_COUNT" val="6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blipFill rotWithShape="1">
          <a:blip xmlns:r="http://schemas.openxmlformats.org/officeDocument/2006/relationships" r:embed="rId1"/>
          <a:stretch>
            <a:fillRect l="-561" t="-1212" r="-1051" b="-3636"/>
          </a:stretch>
        </a:blipFill>
        <a:ln w="9525">
          <a:solidFill>
            <a:schemeClr val="tx1"/>
          </a:solidFill>
          <a:miter lim="800000"/>
          <a:headEnd/>
          <a:tailEnd/>
        </a:ln>
      </a:spPr>
      <a:bodyPr/>
      <a:lstStyle>
        <a:defPPr>
          <a:defRPr>
            <a:noFill/>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49347</TotalTime>
  <Pages>0</Pages>
  <Words>5801</Words>
  <Characters>0</Characters>
  <Application>Microsoft Office PowerPoint</Application>
  <DocSecurity>0</DocSecurity>
  <PresentationFormat>On-screen Show (4:3)</PresentationFormat>
  <Lines>0</Lines>
  <Paragraphs>2265</Paragraphs>
  <Slides>64</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宋体</vt:lpstr>
      <vt:lpstr>黑体</vt:lpstr>
      <vt:lpstr>Arial</vt:lpstr>
      <vt:lpstr>Calibri</vt:lpstr>
      <vt:lpstr>Consolas</vt:lpstr>
      <vt:lpstr>Courier New</vt:lpstr>
      <vt:lpstr>Lucida Console</vt:lpstr>
      <vt:lpstr>Symbol</vt:lpstr>
      <vt:lpstr>Wingdings</vt:lpstr>
      <vt:lpstr>默认设计模板</vt:lpstr>
      <vt:lpstr>Chapter 4 The Processor</vt:lpstr>
      <vt:lpstr>Chapter Topics</vt:lpstr>
      <vt:lpstr>Designing a Processor: Step-by-Step</vt:lpstr>
      <vt:lpstr>Review of MIPS Instruction Formats</vt:lpstr>
      <vt:lpstr>MIPS Subset of Instructions</vt:lpstr>
      <vt:lpstr>Details of the MIPS Subset</vt:lpstr>
      <vt:lpstr>Register Transfer Level (RTL)</vt:lpstr>
      <vt:lpstr>Instruction Fetch/Execute</vt:lpstr>
      <vt:lpstr>Instruction Fetch/Execute – cont’d</vt:lpstr>
      <vt:lpstr>Instruction Execution</vt:lpstr>
      <vt:lpstr>CPU Overview</vt:lpstr>
      <vt:lpstr>Multiplexers</vt:lpstr>
      <vt:lpstr>Control</vt:lpstr>
      <vt:lpstr>Building a Datapath</vt:lpstr>
      <vt:lpstr>Requirements of the Instruction Set</vt:lpstr>
      <vt:lpstr>Components of the Datapath</vt:lpstr>
      <vt:lpstr>Register Element</vt:lpstr>
      <vt:lpstr>MIPS Register File</vt:lpstr>
      <vt:lpstr>Details of the Register File</vt:lpstr>
      <vt:lpstr>Tri-State Buffers</vt:lpstr>
      <vt:lpstr>Building a Multifunction ALU</vt:lpstr>
      <vt:lpstr>Details of the Shifter</vt:lpstr>
      <vt:lpstr>Details of the Shifter – cont’d</vt:lpstr>
      <vt:lpstr>Implementing Shift Left Logical</vt:lpstr>
      <vt:lpstr>Instruction and Data Memories</vt:lpstr>
      <vt:lpstr>Clocking Methodology</vt:lpstr>
      <vt:lpstr>Determining the Clock Cycle</vt:lpstr>
      <vt:lpstr>Clock Skew</vt:lpstr>
      <vt:lpstr>Next . . .</vt:lpstr>
      <vt:lpstr>Instruction Fetch</vt:lpstr>
      <vt:lpstr>Instruction Fetching Datapath</vt:lpstr>
      <vt:lpstr>R-Format Instructions</vt:lpstr>
      <vt:lpstr>Datapath for R-type Instructions</vt:lpstr>
      <vt:lpstr>Datapath for I-type ALU Instructions</vt:lpstr>
      <vt:lpstr>Combining R-type &amp; I-type Datapaths</vt:lpstr>
      <vt:lpstr>Controlling ALU Instructions</vt:lpstr>
      <vt:lpstr>Details of the Extender</vt:lpstr>
      <vt:lpstr>Load/Store Instructions</vt:lpstr>
      <vt:lpstr>Load and Store Word</vt:lpstr>
      <vt:lpstr>Adding Data Memory to Datapath</vt:lpstr>
      <vt:lpstr>Adding Data Memory to Datapath</vt:lpstr>
      <vt:lpstr>Controlling the Execution of Load</vt:lpstr>
      <vt:lpstr>Controlling the Execution of Store</vt:lpstr>
      <vt:lpstr>R-Type/I-Type/Load/Store Datapath</vt:lpstr>
      <vt:lpstr>Branch Instructions</vt:lpstr>
      <vt:lpstr>Branch Instructions</vt:lpstr>
      <vt:lpstr>Implementing Jumps</vt:lpstr>
      <vt:lpstr>Adding Jump and Branch to Datapath</vt:lpstr>
      <vt:lpstr>Controlling the Execution of a Jump</vt:lpstr>
      <vt:lpstr>Controlling the Execution of a Branch</vt:lpstr>
      <vt:lpstr>Main, ALU, and PC Control</vt:lpstr>
      <vt:lpstr>Single-Cycle Datapath + Control</vt:lpstr>
      <vt:lpstr>The Main Control Unit</vt:lpstr>
      <vt:lpstr>Main Control Signals</vt:lpstr>
      <vt:lpstr>Main Control Truth Table</vt:lpstr>
      <vt:lpstr>Logic Equations for Main Control Signals</vt:lpstr>
      <vt:lpstr>ALU Control Truth Table</vt:lpstr>
      <vt:lpstr>ALU Control</vt:lpstr>
      <vt:lpstr>PC Control Truth Table</vt:lpstr>
      <vt:lpstr>PC Control Logic</vt:lpstr>
      <vt:lpstr>R-Type Instruction</vt:lpstr>
      <vt:lpstr>Load Instruction</vt:lpstr>
      <vt:lpstr>Branch-on-Equal Instruction</vt:lpstr>
      <vt:lpstr>Datapath With Jumps Added</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Foundations: Logic and Proofs</dc:title>
  <dc:creator>zhang</dc:creator>
  <cp:lastModifiedBy>zhang</cp:lastModifiedBy>
  <cp:revision>980</cp:revision>
  <cp:lastPrinted>1601-01-01T00:00:00Z</cp:lastPrinted>
  <dcterms:created xsi:type="dcterms:W3CDTF">1601-01-01T00:00:00Z</dcterms:created>
  <dcterms:modified xsi:type="dcterms:W3CDTF">2017-10-24T03:12:42Z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1033-8.1.0.3018</vt:lpwstr>
  </property>
  <property fmtid="{D5CDD505-2E9C-101B-9397-08002B2CF9AE}" pid="4" name="ArticulateGUID">
    <vt:lpwstr>766741B1-EEBA-4F4F-3F5A-723F3F3F5528</vt:lpwstr>
  </property>
  <property fmtid="{D5CDD505-2E9C-101B-9397-08002B2CF9AE}" pid="5" name="ArticulatePath">
    <vt:lpwstr>chapter 2 Instructions Language of the Computer</vt:lpwstr>
  </property>
</Properties>
</file>