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7" r:id="rId2"/>
    <p:sldId id="264" r:id="rId3"/>
    <p:sldId id="323" r:id="rId4"/>
    <p:sldId id="324" r:id="rId5"/>
    <p:sldId id="325" r:id="rId6"/>
    <p:sldId id="326" r:id="rId7"/>
    <p:sldId id="258" r:id="rId8"/>
    <p:sldId id="327" r:id="rId9"/>
    <p:sldId id="259" r:id="rId10"/>
    <p:sldId id="260" r:id="rId11"/>
    <p:sldId id="268" r:id="rId12"/>
    <p:sldId id="269" r:id="rId13"/>
    <p:sldId id="263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28" r:id="rId25"/>
    <p:sldId id="280" r:id="rId26"/>
    <p:sldId id="281" r:id="rId27"/>
    <p:sldId id="284" r:id="rId28"/>
    <p:sldId id="329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330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31" r:id="rId52"/>
    <p:sldId id="332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33" r:id="rId62"/>
    <p:sldId id="316" r:id="rId63"/>
    <p:sldId id="317" r:id="rId64"/>
    <p:sldId id="318" r:id="rId65"/>
    <p:sldId id="319" r:id="rId66"/>
    <p:sldId id="320" r:id="rId67"/>
    <p:sldId id="334" r:id="rId68"/>
    <p:sldId id="322" r:id="rId69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D9"/>
    <a:srgbClr val="FFFFE5"/>
    <a:srgbClr val="FF00FF"/>
    <a:srgbClr val="CCCCFF"/>
    <a:srgbClr val="FFCCFF"/>
    <a:srgbClr val="CCFFFF"/>
    <a:srgbClr val="33CC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075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1226086-AB78-4A19-89CB-2B36F8FBBA1C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859C9C-CBE3-4E88-8B93-5A0B0D9C2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2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zh-CN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20E35B-418E-4918-9986-D4E39612F0AA}" type="datetime3">
              <a:rPr lang="en-AU" altLang="zh-CN"/>
              <a:pPr/>
              <a:t>27 October, 2017</a:t>
            </a:fld>
            <a:endParaRPr lang="en-A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zh-CN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3D97D-A2B4-4B04-BC86-58F083ABBCF8}" type="slidenum">
              <a:rPr lang="en-AU" altLang="zh-CN"/>
              <a:pPr/>
              <a:t>1</a:t>
            </a:fld>
            <a:endParaRPr lang="en-AU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387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zh-CN" smtClean="0"/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108745-B4A0-42C8-AE80-6C39E5EF1E03}" type="datetime3">
              <a:rPr lang="en-AU" altLang="zh-CN" smtClean="0"/>
              <a:pPr eaLnBrk="1" hangingPunct="1"/>
              <a:t>27 October, 2017</a:t>
            </a:fld>
            <a:endParaRPr lang="en-AU" altLang="zh-CN" smtClean="0"/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zh-CN" smtClean="0"/>
              <a:t>Chapter 4 — The Processor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10ECDF-B640-4333-8B14-48E564FAD25E}" type="slidenum">
              <a:rPr lang="en-AU" altLang="zh-CN"/>
              <a:pPr eaLnBrk="1" hangingPunct="1"/>
              <a:t>10</a:t>
            </a:fld>
            <a:endParaRPr lang="en-AU" altLang="zh-CN"/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2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C3519E-B388-4486-AF3E-4A795C339992}" type="slidenum">
              <a:rPr lang="ar-SA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063" y="657225"/>
            <a:ext cx="5099050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7102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zh-CN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EAF49A-E14B-4F8D-BC18-AE7288DF2395}" type="datetime3">
              <a:rPr lang="en-AU" altLang="zh-CN"/>
              <a:pPr/>
              <a:t>27 October, 2017</a:t>
            </a:fld>
            <a:endParaRPr lang="en-A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zh-CN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A60BC-5EE1-4642-8D6A-9AD9C9AB6D4F}" type="slidenum">
              <a:rPr lang="en-AU" altLang="zh-CN"/>
              <a:pPr/>
              <a:t>27</a:t>
            </a:fld>
            <a:endParaRPr lang="en-AU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226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59C9C-CBE3-4E88-8B93-5A0B0D9C28F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zh-CN" smtClean="0"/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A0B02D-15D9-48EB-B236-8B3520EB0D3C}" type="datetime3">
              <a:rPr lang="en-AU" altLang="zh-CN" smtClean="0"/>
              <a:pPr eaLnBrk="1" hangingPunct="1"/>
              <a:t>27 October, 2017</a:t>
            </a:fld>
            <a:endParaRPr lang="en-AU" altLang="zh-CN" smtClean="0"/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zh-CN" smtClean="0"/>
              <a:t>Chapter 4 — The Processor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8335C9-5F4F-45C2-802D-07AFF0037776}" type="slidenum">
              <a:rPr lang="en-AU" altLang="zh-CN"/>
              <a:pPr eaLnBrk="1" hangingPunct="1"/>
              <a:t>65</a:t>
            </a:fld>
            <a:endParaRPr lang="en-AU" altLang="zh-CN"/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2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82AE6-8C1D-43F0-B92E-6291F107BAC4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93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1994-B5D3-4DFE-9113-E24E5E976F0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94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6F09-63E5-48DB-A7DA-6414A5D2396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38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378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EFC9C-0CD1-48B5-AC40-5A4DCABDD5D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9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BC5F2-22B8-42FA-8911-23D037350CC7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3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63FD-4DFB-4E6C-ACBD-312599039C4D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3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604D-FA6D-4866-9F77-CC235B2ED0D1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3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4D4F5-FEF3-4342-8FEC-174F6878CD9A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29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905A9-D364-4E58-9E92-8DEF5F381625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32157-3932-43C1-AF03-9197533CD4D8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6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2504-2328-4229-9877-2D57836C2A3C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8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D191EB-613A-4636-B0C2-D62B467A8423}" type="slidenum">
              <a:rPr lang="zh-CN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704" y="2590822"/>
            <a:ext cx="7772400" cy="1012825"/>
          </a:xfrm>
        </p:spPr>
        <p:txBody>
          <a:bodyPr/>
          <a:lstStyle/>
          <a:p>
            <a:pPr algn="ctr"/>
            <a:r>
              <a:rPr lang="en-AU" altLang="zh-CN" sz="3600" dirty="0" smtClean="0">
                <a:ea typeface="宋体" panose="02010600030101010101" pitchFamily="2" charset="-122"/>
              </a:rPr>
              <a:t>Pipelined Processor and Hazards</a:t>
            </a:r>
            <a:endParaRPr lang="en-AU" altLang="zh-CN" sz="3600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2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218" y="1524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MIPS Processor Pipeline</a:t>
            </a:r>
            <a:endParaRPr lang="en-AU" altLang="zh-CN" sz="4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818" y="1447852"/>
            <a:ext cx="8255000" cy="5143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ea typeface="宋体" panose="02010600030101010101" pitchFamily="2" charset="-122"/>
              </a:rPr>
              <a:t>Five stages, one cycle per stage</a:t>
            </a:r>
          </a:p>
          <a:p>
            <a:pPr marL="461963" indent="-461963" eaLnBrk="1" hangingPunct="1">
              <a:spcBef>
                <a:spcPts val="18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IF: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Instruction Fetch </a:t>
            </a:r>
            <a:r>
              <a:rPr lang="en-US" altLang="zh-CN" sz="2400" dirty="0" smtClean="0">
                <a:ea typeface="宋体" panose="02010600030101010101" pitchFamily="2" charset="-122"/>
              </a:rPr>
              <a:t>from instruction memory</a:t>
            </a:r>
          </a:p>
          <a:p>
            <a:pPr marL="461963" indent="-461963" eaLnBrk="1" hangingPunct="1">
              <a:spcBef>
                <a:spcPts val="18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ID: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Instruction Decode</a:t>
            </a:r>
            <a:r>
              <a:rPr lang="en-US" altLang="zh-CN" sz="2400" dirty="0" smtClean="0">
                <a:ea typeface="宋体" panose="02010600030101010101" pitchFamily="2" charset="-122"/>
              </a:rPr>
              <a:t>, register read, and J/Br address</a:t>
            </a:r>
          </a:p>
          <a:p>
            <a:pPr marL="461963" indent="-461963" eaLnBrk="1" hangingPunct="1">
              <a:spcBef>
                <a:spcPts val="18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EX: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Execute</a:t>
            </a:r>
            <a:r>
              <a:rPr lang="en-US" altLang="zh-CN" sz="2400" dirty="0" smtClean="0">
                <a:ea typeface="宋体" panose="02010600030101010101" pitchFamily="2" charset="-122"/>
              </a:rPr>
              <a:t> operation or calculate load/store address</a:t>
            </a:r>
          </a:p>
          <a:p>
            <a:pPr marL="461963" indent="-461963" eaLnBrk="1" hangingPunct="1">
              <a:spcBef>
                <a:spcPts val="18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MEM: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Memory access</a:t>
            </a:r>
            <a:r>
              <a:rPr lang="en-US" altLang="zh-CN" sz="2400" dirty="0" smtClean="0">
                <a:ea typeface="宋体" panose="02010600030101010101" pitchFamily="2" charset="-122"/>
              </a:rPr>
              <a:t> for load and store</a:t>
            </a:r>
          </a:p>
          <a:p>
            <a:pPr marL="461963" indent="-461963" eaLnBrk="1" hangingPunct="1">
              <a:spcBef>
                <a:spcPts val="1800"/>
              </a:spcBef>
              <a:buFont typeface="Comic Sans MS" panose="030F0702030302020204" pitchFamily="66" charset="0"/>
              <a:buAutoNum type="arabicPeriod"/>
            </a:pPr>
            <a:r>
              <a:rPr lang="en-US" altLang="zh-CN" sz="2400" dirty="0" smtClean="0">
                <a:ea typeface="宋体" panose="02010600030101010101" pitchFamily="2" charset="-122"/>
              </a:rPr>
              <a:t>WB: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Write Back</a:t>
            </a:r>
            <a:r>
              <a:rPr lang="en-US" altLang="zh-CN" sz="2400" dirty="0" smtClean="0">
                <a:ea typeface="宋体" panose="02010600030101010101" pitchFamily="2" charset="-122"/>
              </a:rPr>
              <a:t> result to register</a:t>
            </a:r>
            <a:endParaRPr lang="en-AU" altLang="zh-C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9905860" y="4495772"/>
            <a:ext cx="184731" cy="369332"/>
          </a:xfrm>
          <a:prstGeom prst="rect">
            <a:avLst/>
          </a:prstGeom>
          <a:blipFill rotWithShape="1">
            <a:blip r:embed="rId4"/>
            <a:stretch>
              <a:fillRect l="-561" t="-1212" r="-1051" b="-3636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endParaRPr lang="zh-CN" altLang="en-US" dirty="0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64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102" y="203201"/>
            <a:ext cx="8918448" cy="1143000"/>
          </a:xfrm>
        </p:spPr>
        <p:txBody>
          <a:bodyPr lIns="0" rIns="0"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Single-Cycle vs Pipelined Performance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6" y="1420813"/>
            <a:ext cx="8229600" cy="4525963"/>
          </a:xfrm>
        </p:spPr>
        <p:txBody>
          <a:bodyPr lIns="0" rIns="0"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Consider a 5-stage instruction execution in which …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Instruction fetch = ALU operation = Data memory access = 200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ps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Register read = register write = 150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ps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What is the clock cycle of the single-cycle processor?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What is the clock cycle of the pipelined processor?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What is the speedup factor of pipelined execution?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Solution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Single-Cycle Clock =</a:t>
            </a:r>
            <a:endParaRPr lang="en-US" altLang="zh-CN" sz="2400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921621" name="Rectangle 21"/>
          <p:cNvSpPr>
            <a:spLocks noChangeArrowheads="1"/>
          </p:cNvSpPr>
          <p:nvPr/>
        </p:nvSpPr>
        <p:spPr bwMode="auto">
          <a:xfrm>
            <a:off x="3560764" y="4493825"/>
            <a:ext cx="470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200+150+200+200+150 =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900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ps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921635" name="Group 35"/>
          <p:cNvGrpSpPr>
            <a:grpSpLocks/>
          </p:cNvGrpSpPr>
          <p:nvPr/>
        </p:nvGrpSpPr>
        <p:grpSpPr bwMode="auto">
          <a:xfrm>
            <a:off x="827088" y="5303838"/>
            <a:ext cx="7350125" cy="917575"/>
            <a:chOff x="521" y="3341"/>
            <a:chExt cx="4630" cy="578"/>
          </a:xfrm>
        </p:grpSpPr>
        <p:grpSp>
          <p:nvGrpSpPr>
            <p:cNvPr id="12294" name="Group 26"/>
            <p:cNvGrpSpPr>
              <a:grpSpLocks/>
            </p:cNvGrpSpPr>
            <p:nvPr/>
          </p:nvGrpSpPr>
          <p:grpSpPr bwMode="auto">
            <a:xfrm>
              <a:off x="521" y="3341"/>
              <a:ext cx="2317" cy="374"/>
              <a:chOff x="793" y="3341"/>
              <a:chExt cx="2317" cy="374"/>
            </a:xfrm>
          </p:grpSpPr>
          <p:sp>
            <p:nvSpPr>
              <p:cNvPr id="12303" name="Line 5"/>
              <p:cNvSpPr>
                <a:spLocks noChangeShapeType="1"/>
              </p:cNvSpPr>
              <p:nvPr/>
            </p:nvSpPr>
            <p:spPr bwMode="auto">
              <a:xfrm flipV="1">
                <a:off x="793" y="3634"/>
                <a:ext cx="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4" name="Text Box 9"/>
              <p:cNvSpPr txBox="1">
                <a:spLocks noChangeArrowheads="1"/>
              </p:cNvSpPr>
              <p:nvPr/>
            </p:nvSpPr>
            <p:spPr bwMode="auto">
              <a:xfrm>
                <a:off x="1315" y="3341"/>
                <a:ext cx="369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12305" name="Text Box 10"/>
              <p:cNvSpPr txBox="1">
                <a:spLocks noChangeArrowheads="1"/>
              </p:cNvSpPr>
              <p:nvPr/>
            </p:nvSpPr>
            <p:spPr bwMode="auto">
              <a:xfrm>
                <a:off x="1684" y="3341"/>
                <a:ext cx="531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12306" name="Text Box 11"/>
              <p:cNvSpPr txBox="1">
                <a:spLocks noChangeArrowheads="1"/>
              </p:cNvSpPr>
              <p:nvPr/>
            </p:nvSpPr>
            <p:spPr bwMode="auto">
              <a:xfrm>
                <a:off x="2215" y="3341"/>
                <a:ext cx="53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MEM</a:t>
                </a:r>
              </a:p>
            </p:txBody>
          </p:sp>
          <p:sp>
            <p:nvSpPr>
              <p:cNvPr id="12307" name="Text Box 8"/>
              <p:cNvSpPr txBox="1">
                <a:spLocks noChangeArrowheads="1"/>
              </p:cNvSpPr>
              <p:nvPr/>
            </p:nvSpPr>
            <p:spPr bwMode="auto">
              <a:xfrm>
                <a:off x="793" y="3341"/>
                <a:ext cx="52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IF</a:t>
                </a:r>
              </a:p>
            </p:txBody>
          </p:sp>
          <p:sp>
            <p:nvSpPr>
              <p:cNvPr id="12308" name="Text Box 6"/>
              <p:cNvSpPr txBox="1">
                <a:spLocks noChangeArrowheads="1"/>
              </p:cNvSpPr>
              <p:nvPr/>
            </p:nvSpPr>
            <p:spPr bwMode="auto">
              <a:xfrm>
                <a:off x="1684" y="3571"/>
                <a:ext cx="531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900 ps</a:t>
                </a:r>
              </a:p>
            </p:txBody>
          </p:sp>
          <p:sp>
            <p:nvSpPr>
              <p:cNvPr id="12309" name="Text Box 24"/>
              <p:cNvSpPr txBox="1">
                <a:spLocks noChangeArrowheads="1"/>
              </p:cNvSpPr>
              <p:nvPr/>
            </p:nvSpPr>
            <p:spPr bwMode="auto">
              <a:xfrm>
                <a:off x="2747" y="3341"/>
                <a:ext cx="363" cy="1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grpSp>
          <p:nvGrpSpPr>
            <p:cNvPr id="12295" name="Group 27"/>
            <p:cNvGrpSpPr>
              <a:grpSpLocks/>
            </p:cNvGrpSpPr>
            <p:nvPr/>
          </p:nvGrpSpPr>
          <p:grpSpPr bwMode="auto">
            <a:xfrm>
              <a:off x="2834" y="3545"/>
              <a:ext cx="2317" cy="374"/>
              <a:chOff x="793" y="3341"/>
              <a:chExt cx="2317" cy="374"/>
            </a:xfrm>
          </p:grpSpPr>
          <p:sp>
            <p:nvSpPr>
              <p:cNvPr id="12296" name="Line 28"/>
              <p:cNvSpPr>
                <a:spLocks noChangeShapeType="1"/>
              </p:cNvSpPr>
              <p:nvPr/>
            </p:nvSpPr>
            <p:spPr bwMode="auto">
              <a:xfrm flipV="1">
                <a:off x="793" y="3634"/>
                <a:ext cx="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297" name="Text Box 29"/>
              <p:cNvSpPr txBox="1">
                <a:spLocks noChangeArrowheads="1"/>
              </p:cNvSpPr>
              <p:nvPr/>
            </p:nvSpPr>
            <p:spPr bwMode="auto">
              <a:xfrm>
                <a:off x="1315" y="3341"/>
                <a:ext cx="369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12298" name="Text Box 30"/>
              <p:cNvSpPr txBox="1">
                <a:spLocks noChangeArrowheads="1"/>
              </p:cNvSpPr>
              <p:nvPr/>
            </p:nvSpPr>
            <p:spPr bwMode="auto">
              <a:xfrm>
                <a:off x="1684" y="3341"/>
                <a:ext cx="531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12299" name="Text Box 31"/>
              <p:cNvSpPr txBox="1">
                <a:spLocks noChangeArrowheads="1"/>
              </p:cNvSpPr>
              <p:nvPr/>
            </p:nvSpPr>
            <p:spPr bwMode="auto">
              <a:xfrm>
                <a:off x="2215" y="3341"/>
                <a:ext cx="532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MEM</a:t>
                </a:r>
              </a:p>
            </p:txBody>
          </p:sp>
          <p:sp>
            <p:nvSpPr>
              <p:cNvPr id="12300" name="Text Box 32"/>
              <p:cNvSpPr txBox="1">
                <a:spLocks noChangeArrowheads="1"/>
              </p:cNvSpPr>
              <p:nvPr/>
            </p:nvSpPr>
            <p:spPr bwMode="auto">
              <a:xfrm>
                <a:off x="797" y="3341"/>
                <a:ext cx="518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IF</a:t>
                </a:r>
              </a:p>
            </p:txBody>
          </p:sp>
          <p:sp>
            <p:nvSpPr>
              <p:cNvPr id="12301" name="Text Box 33"/>
              <p:cNvSpPr txBox="1">
                <a:spLocks noChangeArrowheads="1"/>
              </p:cNvSpPr>
              <p:nvPr/>
            </p:nvSpPr>
            <p:spPr bwMode="auto">
              <a:xfrm>
                <a:off x="1684" y="3571"/>
                <a:ext cx="531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900 ps</a:t>
                </a:r>
              </a:p>
            </p:txBody>
          </p:sp>
          <p:sp>
            <p:nvSpPr>
              <p:cNvPr id="12302" name="Text Box 34"/>
              <p:cNvSpPr txBox="1">
                <a:spLocks noChangeArrowheads="1"/>
              </p:cNvSpPr>
              <p:nvPr/>
            </p:nvSpPr>
            <p:spPr bwMode="auto">
              <a:xfrm>
                <a:off x="2747" y="3341"/>
                <a:ext cx="363" cy="2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7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Single-Cycle versus Pipelined – cont’d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5072062"/>
          </a:xfrm>
        </p:spPr>
        <p:txBody>
          <a:bodyPr lIns="0" rIns="0"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Pipelined clock cycle =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CPI for pipelined execution = 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One instruction completes each cycle (ignoring pipeline fill)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Speedup of pipelined execution =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Instruction count and CPI are equal in both cases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Speedup factor is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less than 5 (number of pipeline stage)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Because the pipeline stages are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not balanced</a:t>
            </a:r>
          </a:p>
        </p:txBody>
      </p:sp>
      <p:sp>
        <p:nvSpPr>
          <p:cNvPr id="922668" name="Rectangle 44"/>
          <p:cNvSpPr>
            <a:spLocks noChangeArrowheads="1"/>
          </p:cNvSpPr>
          <p:nvPr/>
        </p:nvSpPr>
        <p:spPr bwMode="auto">
          <a:xfrm>
            <a:off x="5231977" y="4294188"/>
            <a:ext cx="312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900 </a:t>
            </a:r>
            <a:r>
              <a:rPr lang="en-US" altLang="zh-CN" sz="2400" dirty="0" err="1">
                <a:ea typeface="宋体" panose="02010600030101010101" pitchFamily="2" charset="-122"/>
              </a:rPr>
              <a:t>ps</a:t>
            </a:r>
            <a:r>
              <a:rPr lang="en-US" altLang="zh-CN" sz="2400" dirty="0">
                <a:ea typeface="宋体" panose="02010600030101010101" pitchFamily="2" charset="-122"/>
              </a:rPr>
              <a:t> / 200 </a:t>
            </a:r>
            <a:r>
              <a:rPr lang="en-US" altLang="zh-CN" sz="2400" dirty="0" err="1">
                <a:ea typeface="宋体" panose="02010600030101010101" pitchFamily="2" charset="-122"/>
              </a:rPr>
              <a:t>ps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4.5</a:t>
            </a:r>
          </a:p>
        </p:txBody>
      </p:sp>
      <p:sp>
        <p:nvSpPr>
          <p:cNvPr id="922671" name="Rectangle 47"/>
          <p:cNvSpPr>
            <a:spLocks noChangeArrowheads="1"/>
          </p:cNvSpPr>
          <p:nvPr/>
        </p:nvSpPr>
        <p:spPr bwMode="auto">
          <a:xfrm>
            <a:off x="4816679" y="350124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2672" name="Rectangle 48"/>
          <p:cNvSpPr>
            <a:spLocks noChangeArrowheads="1"/>
          </p:cNvSpPr>
          <p:nvPr/>
        </p:nvSpPr>
        <p:spPr bwMode="auto">
          <a:xfrm>
            <a:off x="3932238" y="1147763"/>
            <a:ext cx="341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max(200, 150) =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200 ps</a:t>
            </a:r>
          </a:p>
        </p:txBody>
      </p:sp>
      <p:grpSp>
        <p:nvGrpSpPr>
          <p:cNvPr id="922712" name="Group 88"/>
          <p:cNvGrpSpPr>
            <a:grpSpLocks/>
          </p:cNvGrpSpPr>
          <p:nvPr/>
        </p:nvGrpSpPr>
        <p:grpSpPr bwMode="auto">
          <a:xfrm>
            <a:off x="1066935" y="1954212"/>
            <a:ext cx="5788025" cy="1309688"/>
            <a:chOff x="521" y="1176"/>
            <a:chExt cx="3646" cy="825"/>
          </a:xfrm>
        </p:grpSpPr>
        <p:grpSp>
          <p:nvGrpSpPr>
            <p:cNvPr id="13320" name="Group 58"/>
            <p:cNvGrpSpPr>
              <a:grpSpLocks/>
            </p:cNvGrpSpPr>
            <p:nvPr/>
          </p:nvGrpSpPr>
          <p:grpSpPr bwMode="auto">
            <a:xfrm>
              <a:off x="521" y="1412"/>
              <a:ext cx="517" cy="130"/>
              <a:chOff x="526" y="1894"/>
              <a:chExt cx="517" cy="130"/>
            </a:xfrm>
          </p:grpSpPr>
          <p:sp>
            <p:nvSpPr>
              <p:cNvPr id="13357" name="Line 7"/>
              <p:cNvSpPr>
                <a:spLocks noChangeShapeType="1"/>
              </p:cNvSpPr>
              <p:nvPr/>
            </p:nvSpPr>
            <p:spPr bwMode="auto">
              <a:xfrm>
                <a:off x="526" y="1970"/>
                <a:ext cx="5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8" name="Text Box 8"/>
              <p:cNvSpPr txBox="1">
                <a:spLocks noChangeArrowheads="1"/>
              </p:cNvSpPr>
              <p:nvPr/>
            </p:nvSpPr>
            <p:spPr bwMode="auto">
              <a:xfrm>
                <a:off x="628" y="1894"/>
                <a:ext cx="311" cy="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200</a:t>
                </a:r>
              </a:p>
            </p:txBody>
          </p:sp>
        </p:grp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521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043" y="1176"/>
              <a:ext cx="408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 dirty="0" err="1">
                  <a:ea typeface="宋体" panose="02010600030101010101" pitchFamily="2" charset="-122"/>
                </a:rPr>
                <a:t>Reg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3323" name="Text Box 50"/>
            <p:cNvSpPr txBox="1">
              <a:spLocks noChangeArrowheads="1"/>
            </p:cNvSpPr>
            <p:nvPr/>
          </p:nvSpPr>
          <p:spPr bwMode="auto">
            <a:xfrm>
              <a:off x="2086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MEM</a:t>
              </a:r>
            </a:p>
          </p:txBody>
        </p:sp>
        <p:sp>
          <p:nvSpPr>
            <p:cNvPr id="13324" name="Text Box 51"/>
            <p:cNvSpPr txBox="1">
              <a:spLocks noChangeArrowheads="1"/>
            </p:cNvSpPr>
            <p:nvPr/>
          </p:nvSpPr>
          <p:spPr bwMode="auto">
            <a:xfrm>
              <a:off x="1565" y="1176"/>
              <a:ext cx="522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13325" name="Text Box 52"/>
            <p:cNvSpPr txBox="1">
              <a:spLocks noChangeArrowheads="1"/>
            </p:cNvSpPr>
            <p:nvPr/>
          </p:nvSpPr>
          <p:spPr bwMode="auto">
            <a:xfrm>
              <a:off x="2608" y="1176"/>
              <a:ext cx="408" cy="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Reg</a:t>
              </a:r>
            </a:p>
          </p:txBody>
        </p:sp>
        <p:grpSp>
          <p:nvGrpSpPr>
            <p:cNvPr id="13326" name="Group 84"/>
            <p:cNvGrpSpPr>
              <a:grpSpLocks/>
            </p:cNvGrpSpPr>
            <p:nvPr/>
          </p:nvGrpSpPr>
          <p:grpSpPr bwMode="auto">
            <a:xfrm>
              <a:off x="1043" y="1411"/>
              <a:ext cx="2495" cy="182"/>
              <a:chOff x="1043" y="1366"/>
              <a:chExt cx="2495" cy="182"/>
            </a:xfrm>
          </p:grpSpPr>
          <p:sp>
            <p:nvSpPr>
              <p:cNvPr id="13352" name="Text Box 53"/>
              <p:cNvSpPr txBox="1">
                <a:spLocks noChangeArrowheads="1"/>
              </p:cNvSpPr>
              <p:nvPr/>
            </p:nvSpPr>
            <p:spPr bwMode="auto">
              <a:xfrm>
                <a:off x="1043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IF</a:t>
                </a:r>
              </a:p>
            </p:txBody>
          </p:sp>
          <p:sp>
            <p:nvSpPr>
              <p:cNvPr id="13353" name="Text Box 54"/>
              <p:cNvSpPr txBox="1">
                <a:spLocks noChangeArrowheads="1"/>
              </p:cNvSpPr>
              <p:nvPr/>
            </p:nvSpPr>
            <p:spPr bwMode="auto">
              <a:xfrm>
                <a:off x="1565" y="1366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13354" name="Text Box 55"/>
              <p:cNvSpPr txBox="1">
                <a:spLocks noChangeArrowheads="1"/>
              </p:cNvSpPr>
              <p:nvPr/>
            </p:nvSpPr>
            <p:spPr bwMode="auto">
              <a:xfrm>
                <a:off x="2609" y="1366"/>
                <a:ext cx="521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MEM</a:t>
                </a:r>
              </a:p>
            </p:txBody>
          </p:sp>
          <p:sp>
            <p:nvSpPr>
              <p:cNvPr id="13355" name="Text Box 57"/>
              <p:cNvSpPr txBox="1">
                <a:spLocks noChangeArrowheads="1"/>
              </p:cNvSpPr>
              <p:nvPr/>
            </p:nvSpPr>
            <p:spPr bwMode="auto">
              <a:xfrm>
                <a:off x="3130" y="1366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13356" name="Text Box 56"/>
              <p:cNvSpPr txBox="1">
                <a:spLocks noChangeArrowheads="1"/>
              </p:cNvSpPr>
              <p:nvPr/>
            </p:nvSpPr>
            <p:spPr bwMode="auto">
              <a:xfrm>
                <a:off x="2087" y="1366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grpSp>
          <p:nvGrpSpPr>
            <p:cNvPr id="13327" name="Group 82"/>
            <p:cNvGrpSpPr>
              <a:grpSpLocks/>
            </p:cNvGrpSpPr>
            <p:nvPr/>
          </p:nvGrpSpPr>
          <p:grpSpPr bwMode="auto">
            <a:xfrm>
              <a:off x="1565" y="1644"/>
              <a:ext cx="2494" cy="182"/>
              <a:chOff x="1565" y="1547"/>
              <a:chExt cx="2494" cy="182"/>
            </a:xfrm>
          </p:grpSpPr>
          <p:sp>
            <p:nvSpPr>
              <p:cNvPr id="13347" name="Text Box 59"/>
              <p:cNvSpPr txBox="1">
                <a:spLocks noChangeArrowheads="1"/>
              </p:cNvSpPr>
              <p:nvPr/>
            </p:nvSpPr>
            <p:spPr bwMode="auto">
              <a:xfrm>
                <a:off x="1565" y="1547"/>
                <a:ext cx="521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IF</a:t>
                </a:r>
              </a:p>
            </p:txBody>
          </p:sp>
          <p:sp>
            <p:nvSpPr>
              <p:cNvPr id="13348" name="Text Box 60"/>
              <p:cNvSpPr txBox="1">
                <a:spLocks noChangeArrowheads="1"/>
              </p:cNvSpPr>
              <p:nvPr/>
            </p:nvSpPr>
            <p:spPr bwMode="auto">
              <a:xfrm>
                <a:off x="2086" y="1547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13349" name="Text Box 61"/>
              <p:cNvSpPr txBox="1">
                <a:spLocks noChangeArrowheads="1"/>
              </p:cNvSpPr>
              <p:nvPr/>
            </p:nvSpPr>
            <p:spPr bwMode="auto">
              <a:xfrm>
                <a:off x="3129" y="1547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MEM</a:t>
                </a:r>
              </a:p>
            </p:txBody>
          </p:sp>
          <p:sp>
            <p:nvSpPr>
              <p:cNvPr id="13350" name="Text Box 62"/>
              <p:cNvSpPr txBox="1">
                <a:spLocks noChangeArrowheads="1"/>
              </p:cNvSpPr>
              <p:nvPr/>
            </p:nvSpPr>
            <p:spPr bwMode="auto">
              <a:xfrm>
                <a:off x="2608" y="1547"/>
                <a:ext cx="522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13351" name="Text Box 63"/>
              <p:cNvSpPr txBox="1">
                <a:spLocks noChangeArrowheads="1"/>
              </p:cNvSpPr>
              <p:nvPr/>
            </p:nvSpPr>
            <p:spPr bwMode="auto">
              <a:xfrm>
                <a:off x="3651" y="1547"/>
                <a:ext cx="408" cy="1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grpSp>
          <p:nvGrpSpPr>
            <p:cNvPr id="13328" name="Group 64"/>
            <p:cNvGrpSpPr>
              <a:grpSpLocks/>
            </p:cNvGrpSpPr>
            <p:nvPr/>
          </p:nvGrpSpPr>
          <p:grpSpPr bwMode="auto">
            <a:xfrm>
              <a:off x="1048" y="1661"/>
              <a:ext cx="517" cy="130"/>
              <a:chOff x="526" y="1894"/>
              <a:chExt cx="517" cy="130"/>
            </a:xfrm>
          </p:grpSpPr>
          <p:sp>
            <p:nvSpPr>
              <p:cNvPr id="13345" name="Line 65"/>
              <p:cNvSpPr>
                <a:spLocks noChangeShapeType="1"/>
              </p:cNvSpPr>
              <p:nvPr/>
            </p:nvSpPr>
            <p:spPr bwMode="auto">
              <a:xfrm>
                <a:off x="526" y="1970"/>
                <a:ext cx="5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46" name="Text Box 66"/>
              <p:cNvSpPr txBox="1">
                <a:spLocks noChangeArrowheads="1"/>
              </p:cNvSpPr>
              <p:nvPr/>
            </p:nvSpPr>
            <p:spPr bwMode="auto">
              <a:xfrm>
                <a:off x="628" y="1894"/>
                <a:ext cx="311" cy="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200</a:t>
                </a:r>
              </a:p>
            </p:txBody>
          </p:sp>
        </p:grpSp>
        <p:grpSp>
          <p:nvGrpSpPr>
            <p:cNvPr id="13329" name="Group 87"/>
            <p:cNvGrpSpPr>
              <a:grpSpLocks/>
            </p:cNvGrpSpPr>
            <p:nvPr/>
          </p:nvGrpSpPr>
          <p:grpSpPr bwMode="auto">
            <a:xfrm>
              <a:off x="1569" y="1871"/>
              <a:ext cx="2598" cy="130"/>
              <a:chOff x="1569" y="1826"/>
              <a:chExt cx="2598" cy="130"/>
            </a:xfrm>
          </p:grpSpPr>
          <p:grpSp>
            <p:nvGrpSpPr>
              <p:cNvPr id="13330" name="Group 67"/>
              <p:cNvGrpSpPr>
                <a:grpSpLocks/>
              </p:cNvGrpSpPr>
              <p:nvPr/>
            </p:nvGrpSpPr>
            <p:grpSpPr bwMode="auto">
              <a:xfrm>
                <a:off x="1569" y="1826"/>
                <a:ext cx="517" cy="130"/>
                <a:chOff x="526" y="1894"/>
                <a:chExt cx="517" cy="130"/>
              </a:xfrm>
            </p:grpSpPr>
            <p:sp>
              <p:nvSpPr>
                <p:cNvPr id="13343" name="Line 68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200</a:t>
                  </a:r>
                </a:p>
              </p:txBody>
            </p:sp>
          </p:grpSp>
          <p:grpSp>
            <p:nvGrpSpPr>
              <p:cNvPr id="13331" name="Group 70"/>
              <p:cNvGrpSpPr>
                <a:grpSpLocks/>
              </p:cNvGrpSpPr>
              <p:nvPr/>
            </p:nvGrpSpPr>
            <p:grpSpPr bwMode="auto">
              <a:xfrm>
                <a:off x="2086" y="1826"/>
                <a:ext cx="517" cy="130"/>
                <a:chOff x="526" y="1894"/>
                <a:chExt cx="517" cy="130"/>
              </a:xfrm>
            </p:grpSpPr>
            <p:sp>
              <p:nvSpPr>
                <p:cNvPr id="13341" name="Line 71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200</a:t>
                  </a:r>
                </a:p>
              </p:txBody>
            </p:sp>
          </p:grpSp>
          <p:grpSp>
            <p:nvGrpSpPr>
              <p:cNvPr id="13332" name="Group 73"/>
              <p:cNvGrpSpPr>
                <a:grpSpLocks/>
              </p:cNvGrpSpPr>
              <p:nvPr/>
            </p:nvGrpSpPr>
            <p:grpSpPr bwMode="auto">
              <a:xfrm>
                <a:off x="2608" y="1826"/>
                <a:ext cx="517" cy="130"/>
                <a:chOff x="526" y="1894"/>
                <a:chExt cx="517" cy="130"/>
              </a:xfrm>
            </p:grpSpPr>
            <p:sp>
              <p:nvSpPr>
                <p:cNvPr id="13339" name="Line 74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4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200</a:t>
                  </a:r>
                </a:p>
              </p:txBody>
            </p:sp>
          </p:grpSp>
          <p:grpSp>
            <p:nvGrpSpPr>
              <p:cNvPr id="13333" name="Group 76"/>
              <p:cNvGrpSpPr>
                <a:grpSpLocks/>
              </p:cNvGrpSpPr>
              <p:nvPr/>
            </p:nvGrpSpPr>
            <p:grpSpPr bwMode="auto">
              <a:xfrm>
                <a:off x="3129" y="1826"/>
                <a:ext cx="517" cy="130"/>
                <a:chOff x="526" y="1894"/>
                <a:chExt cx="517" cy="130"/>
              </a:xfrm>
            </p:grpSpPr>
            <p:sp>
              <p:nvSpPr>
                <p:cNvPr id="13337" name="Line 77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3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200</a:t>
                  </a:r>
                </a:p>
              </p:txBody>
            </p:sp>
          </p:grpSp>
          <p:grpSp>
            <p:nvGrpSpPr>
              <p:cNvPr id="13334" name="Group 79"/>
              <p:cNvGrpSpPr>
                <a:grpSpLocks/>
              </p:cNvGrpSpPr>
              <p:nvPr/>
            </p:nvGrpSpPr>
            <p:grpSpPr bwMode="auto">
              <a:xfrm>
                <a:off x="3650" y="1826"/>
                <a:ext cx="517" cy="130"/>
                <a:chOff x="526" y="1894"/>
                <a:chExt cx="517" cy="130"/>
              </a:xfrm>
            </p:grpSpPr>
            <p:sp>
              <p:nvSpPr>
                <p:cNvPr id="13335" name="Line 80"/>
                <p:cNvSpPr>
                  <a:spLocks noChangeShapeType="1"/>
                </p:cNvSpPr>
                <p:nvPr/>
              </p:nvSpPr>
              <p:spPr bwMode="auto">
                <a:xfrm>
                  <a:off x="526" y="1970"/>
                  <a:ext cx="5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33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8" y="1894"/>
                  <a:ext cx="311" cy="1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200</a:t>
                  </a:r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44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4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Pipeline Performance 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60463"/>
            <a:ext cx="8207375" cy="5029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Pipelining doesn’t improve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latency</a:t>
            </a:r>
            <a:r>
              <a:rPr lang="en-US" altLang="zh-CN" sz="2400" dirty="0" smtClean="0">
                <a:ea typeface="宋体" panose="02010600030101010101" pitchFamily="2" charset="-122"/>
              </a:rPr>
              <a:t> of a single instruction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However, it improves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throughput</a:t>
            </a:r>
            <a:r>
              <a:rPr lang="en-US" altLang="zh-CN" sz="2400" dirty="0" smtClean="0">
                <a:ea typeface="宋体" panose="02010600030101010101" pitchFamily="2" charset="-122"/>
              </a:rPr>
              <a:t> of entire workload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Instructions are initiated and completed at a higher rate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 a</a:t>
            </a:r>
            <a:r>
              <a:rPr lang="en-US" altLang="zh-CN" sz="2400" i="1" dirty="0" smtClean="0">
                <a:ea typeface="宋体" panose="02010600030101010101" pitchFamily="2" charset="-122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-stage</a:t>
            </a:r>
            <a:r>
              <a:rPr lang="en-US" altLang="zh-CN" sz="2400" dirty="0" smtClean="0">
                <a:ea typeface="宋体" panose="02010600030101010101" pitchFamily="2" charset="-122"/>
              </a:rPr>
              <a:t> pipeline,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instructions operate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in parallel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Overlapped execution using multiple hardware resources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Potential speedup =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number of pipeline stages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Unbalanced lengths of pipeline stages reduces speedup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Pipeline rate is limited by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slowest</a:t>
            </a:r>
            <a:r>
              <a:rPr lang="en-US" altLang="zh-CN" sz="2400" dirty="0" smtClean="0">
                <a:ea typeface="宋体" panose="02010600030101010101" pitchFamily="2" charset="-122"/>
              </a:rPr>
              <a:t> pipeline stage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Unbalanced lengths of pipeline stages reduces speedup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Also, time to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fill</a:t>
            </a:r>
            <a:r>
              <a:rPr lang="en-US" altLang="zh-CN" sz="2400" dirty="0" smtClean="0">
                <a:ea typeface="宋体" panose="02010600030101010101" pitchFamily="2" charset="-122"/>
              </a:rPr>
              <a:t> and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drain</a:t>
            </a:r>
            <a:r>
              <a:rPr lang="en-US" altLang="zh-CN" sz="2400" dirty="0" smtClean="0">
                <a:ea typeface="宋体" panose="02010600030101010101" pitchFamily="2" charset="-122"/>
              </a:rPr>
              <a:t> pipeline reduces speedup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2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3550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Next . . 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295456"/>
            <a:ext cx="8351837" cy="4932362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Pipelining versus Serial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Pipelined </a:t>
            </a:r>
            <a:r>
              <a:rPr lang="en-US" altLang="zh-CN" sz="28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Datapath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 and Control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Pipeline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Data Hazards and Forwarding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Load Delay, Hazard Detection, and Stall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Control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Delayed Branch and Dynamic Branch Prediction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44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8"/>
          <p:cNvSpPr>
            <a:spLocks noChangeShapeType="1"/>
          </p:cNvSpPr>
          <p:nvPr/>
        </p:nvSpPr>
        <p:spPr bwMode="auto">
          <a:xfrm>
            <a:off x="8204200" y="2901950"/>
            <a:ext cx="0" cy="16367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7" name="Text Box 68"/>
          <p:cNvSpPr txBox="1">
            <a:spLocks noChangeArrowheads="1"/>
          </p:cNvSpPr>
          <p:nvPr/>
        </p:nvSpPr>
        <p:spPr bwMode="auto">
          <a:xfrm>
            <a:off x="3074988" y="2738438"/>
            <a:ext cx="1703387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ID = Decode &amp;</a:t>
            </a:r>
          </a:p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Register Read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20056" y="12219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Single-Cycle </a:t>
            </a:r>
            <a:r>
              <a:rPr lang="en-US" altLang="zh-CN" dirty="0" err="1" smtClean="0">
                <a:ea typeface="宋体" panose="02010600030101010101" pitchFamily="2" charset="-122"/>
              </a:rPr>
              <a:t>Datapath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9" name="Rectangle 3"/>
          <p:cNvSpPr txBox="1">
            <a:spLocks noChangeArrowheads="1"/>
          </p:cNvSpPr>
          <p:nvPr/>
        </p:nvSpPr>
        <p:spPr bwMode="auto">
          <a:xfrm>
            <a:off x="357964" y="1330241"/>
            <a:ext cx="8243887" cy="110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zh-CN" sz="2400" dirty="0" smtClean="0">
                <a:ea typeface="宋体" panose="02010600030101010101" pitchFamily="2" charset="-122"/>
              </a:rPr>
              <a:t>How </a:t>
            </a:r>
            <a:r>
              <a:rPr lang="en-US" altLang="zh-CN" sz="2400" dirty="0">
                <a:ea typeface="宋体" panose="02010600030101010101" pitchFamily="2" charset="-122"/>
              </a:rPr>
              <a:t>to pipeline this single-cycle </a:t>
            </a:r>
            <a:r>
              <a:rPr lang="en-US" altLang="zh-CN" sz="2400" dirty="0" err="1">
                <a:ea typeface="宋体" panose="02010600030101010101" pitchFamily="2" charset="-122"/>
              </a:rPr>
              <a:t>datapath</a:t>
            </a:r>
            <a:r>
              <a:rPr lang="en-US" altLang="zh-CN" sz="2400" dirty="0">
                <a:ea typeface="宋体" panose="02010600030101010101" pitchFamily="2" charset="-122"/>
              </a:rPr>
              <a:t>?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Answer:</a:t>
            </a:r>
            <a:r>
              <a:rPr lang="en-US" altLang="zh-CN" sz="2400" dirty="0">
                <a:ea typeface="宋体" panose="02010600030101010101" pitchFamily="2" charset="-122"/>
              </a:rPr>
              <a:t> Introduce pipeline register at end of each stage</a:t>
            </a:r>
          </a:p>
        </p:txBody>
      </p:sp>
      <p:sp>
        <p:nvSpPr>
          <p:cNvPr id="16390" name="Rectangle 62"/>
          <p:cNvSpPr>
            <a:spLocks noChangeArrowheads="1"/>
          </p:cNvSpPr>
          <p:nvPr/>
        </p:nvSpPr>
        <p:spPr bwMode="auto">
          <a:xfrm>
            <a:off x="5735638" y="3154363"/>
            <a:ext cx="509587" cy="75406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ea typeface="宋体" panose="02010600030101010101" pitchFamily="2" charset="-122"/>
              </a:rPr>
              <a:t>Next PC</a:t>
            </a:r>
          </a:p>
        </p:txBody>
      </p:sp>
      <p:grpSp>
        <p:nvGrpSpPr>
          <p:cNvPr id="16391" name="Group 117"/>
          <p:cNvGrpSpPr>
            <a:grpSpLocks/>
          </p:cNvGrpSpPr>
          <p:nvPr/>
        </p:nvGrpSpPr>
        <p:grpSpPr bwMode="auto">
          <a:xfrm>
            <a:off x="6011863" y="3906838"/>
            <a:ext cx="369887" cy="350837"/>
            <a:chOff x="6065448" y="2115619"/>
            <a:chExt cx="369911" cy="350845"/>
          </a:xfrm>
        </p:grpSpPr>
        <p:sp>
          <p:nvSpPr>
            <p:cNvPr id="16551" name="Rectangle 26"/>
            <p:cNvSpPr>
              <a:spLocks noChangeArrowheads="1"/>
            </p:cNvSpPr>
            <p:nvPr/>
          </p:nvSpPr>
          <p:spPr bwMode="auto">
            <a:xfrm>
              <a:off x="6094010" y="2238762"/>
              <a:ext cx="341349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zero</a:t>
              </a:r>
            </a:p>
          </p:txBody>
        </p:sp>
        <p:sp>
          <p:nvSpPr>
            <p:cNvPr id="16552" name="Line 87"/>
            <p:cNvSpPr>
              <a:spLocks noChangeShapeType="1"/>
            </p:cNvSpPr>
            <p:nvPr/>
          </p:nvSpPr>
          <p:spPr bwMode="auto">
            <a:xfrm flipV="1">
              <a:off x="6065448" y="2115619"/>
              <a:ext cx="0" cy="3508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392" name="Group 120"/>
          <p:cNvGrpSpPr>
            <a:grpSpLocks/>
          </p:cNvGrpSpPr>
          <p:nvPr/>
        </p:nvGrpSpPr>
        <p:grpSpPr bwMode="auto">
          <a:xfrm>
            <a:off x="815975" y="3433763"/>
            <a:ext cx="4919663" cy="1295400"/>
            <a:chOff x="869859" y="1643504"/>
            <a:chExt cx="4920011" cy="1294800"/>
          </a:xfrm>
        </p:grpSpPr>
        <p:sp>
          <p:nvSpPr>
            <p:cNvPr id="122" name="Freeform 121"/>
            <p:cNvSpPr/>
            <p:nvPr/>
          </p:nvSpPr>
          <p:spPr bwMode="auto">
            <a:xfrm rot="16200000">
              <a:off x="2752320" y="-99247"/>
              <a:ext cx="1294800" cy="4780301"/>
            </a:xfrm>
            <a:custGeom>
              <a:avLst/>
              <a:gdLst>
                <a:gd name="connsiteX0" fmla="*/ 0 w 1146048"/>
                <a:gd name="connsiteY0" fmla="*/ 0 h 591312"/>
                <a:gd name="connsiteX1" fmla="*/ 1146048 w 1146048"/>
                <a:gd name="connsiteY1" fmla="*/ 0 h 591312"/>
                <a:gd name="connsiteX2" fmla="*/ 1146048 w 1146048"/>
                <a:gd name="connsiteY2" fmla="*/ 591312 h 59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048" h="591312">
                  <a:moveTo>
                    <a:pt x="0" y="0"/>
                  </a:moveTo>
                  <a:lnTo>
                    <a:pt x="1146048" y="0"/>
                  </a:lnTo>
                  <a:lnTo>
                    <a:pt x="1146048" y="591312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550" name="Rectangle 138"/>
            <p:cNvSpPr>
              <a:spLocks noChangeArrowheads="1"/>
            </p:cNvSpPr>
            <p:nvPr/>
          </p:nvSpPr>
          <p:spPr bwMode="auto">
            <a:xfrm>
              <a:off x="869859" y="2168332"/>
              <a:ext cx="431800" cy="252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PCSrc</a:t>
              </a:r>
            </a:p>
          </p:txBody>
        </p:sp>
      </p:grpSp>
      <p:grpSp>
        <p:nvGrpSpPr>
          <p:cNvPr id="16393" name="Group 13"/>
          <p:cNvGrpSpPr>
            <a:grpSpLocks/>
          </p:cNvGrpSpPr>
          <p:nvPr/>
        </p:nvGrpSpPr>
        <p:grpSpPr bwMode="auto">
          <a:xfrm>
            <a:off x="511175" y="3011488"/>
            <a:ext cx="7939088" cy="3259137"/>
            <a:chOff x="564832" y="1220447"/>
            <a:chExt cx="7939088" cy="3260113"/>
          </a:xfrm>
        </p:grpSpPr>
        <p:sp>
          <p:nvSpPr>
            <p:cNvPr id="16411" name="Line 61"/>
            <p:cNvSpPr>
              <a:spLocks noChangeShapeType="1"/>
            </p:cNvSpPr>
            <p:nvPr/>
          </p:nvSpPr>
          <p:spPr bwMode="auto">
            <a:xfrm>
              <a:off x="1571203" y="1826383"/>
              <a:ext cx="5056" cy="2892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12" name="Group 854120"/>
            <p:cNvGrpSpPr>
              <a:grpSpLocks/>
            </p:cNvGrpSpPr>
            <p:nvPr/>
          </p:nvGrpSpPr>
          <p:grpSpPr bwMode="auto">
            <a:xfrm>
              <a:off x="5759132" y="3450273"/>
              <a:ext cx="676275" cy="1028700"/>
              <a:chOff x="5623116" y="3498851"/>
              <a:chExt cx="675316" cy="1028700"/>
            </a:xfrm>
          </p:grpSpPr>
          <p:sp>
            <p:nvSpPr>
              <p:cNvPr id="16547" name="Line 25"/>
              <p:cNvSpPr>
                <a:spLocks noChangeShapeType="1"/>
              </p:cNvSpPr>
              <p:nvPr/>
            </p:nvSpPr>
            <p:spPr bwMode="auto">
              <a:xfrm flipV="1">
                <a:off x="5929278" y="3498851"/>
                <a:ext cx="0" cy="8461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8" name="Rectangle 26"/>
              <p:cNvSpPr>
                <a:spLocks noChangeArrowheads="1"/>
              </p:cNvSpPr>
              <p:nvPr/>
            </p:nvSpPr>
            <p:spPr bwMode="auto">
              <a:xfrm>
                <a:off x="5623116" y="4346576"/>
                <a:ext cx="675316" cy="1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ALUCtrl</a:t>
                </a:r>
              </a:p>
            </p:txBody>
          </p:sp>
        </p:grpSp>
        <p:grpSp>
          <p:nvGrpSpPr>
            <p:cNvPr id="16413" name="Group 854118"/>
            <p:cNvGrpSpPr>
              <a:grpSpLocks/>
            </p:cNvGrpSpPr>
            <p:nvPr/>
          </p:nvGrpSpPr>
          <p:grpSpPr bwMode="auto">
            <a:xfrm>
              <a:off x="3997007" y="3608829"/>
              <a:ext cx="323850" cy="403225"/>
              <a:chOff x="3860850" y="3659188"/>
              <a:chExt cx="323741" cy="403226"/>
            </a:xfrm>
          </p:grpSpPr>
          <p:sp>
            <p:nvSpPr>
              <p:cNvPr id="16545" name="Line 36"/>
              <p:cNvSpPr>
                <a:spLocks noChangeShapeType="1"/>
              </p:cNvSpPr>
              <p:nvPr/>
            </p:nvSpPr>
            <p:spPr bwMode="auto">
              <a:xfrm flipV="1">
                <a:off x="4024918" y="3659188"/>
                <a:ext cx="0" cy="13493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6" name="Rectangle 37"/>
              <p:cNvSpPr>
                <a:spLocks noChangeArrowheads="1"/>
              </p:cNvSpPr>
              <p:nvPr/>
            </p:nvSpPr>
            <p:spPr bwMode="auto">
              <a:xfrm>
                <a:off x="3860850" y="3797301"/>
                <a:ext cx="323741" cy="265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Reg</a:t>
                </a:r>
              </a:p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Write</a:t>
                </a:r>
              </a:p>
            </p:txBody>
          </p:sp>
        </p:grpSp>
        <p:grpSp>
          <p:nvGrpSpPr>
            <p:cNvPr id="16414" name="Group 854122"/>
            <p:cNvGrpSpPr>
              <a:grpSpLocks/>
            </p:cNvGrpSpPr>
            <p:nvPr/>
          </p:nvGrpSpPr>
          <p:grpSpPr bwMode="auto">
            <a:xfrm>
              <a:off x="4874895" y="3616960"/>
              <a:ext cx="422275" cy="860425"/>
              <a:chOff x="4738321" y="3665538"/>
              <a:chExt cx="421889" cy="860426"/>
            </a:xfrm>
          </p:grpSpPr>
          <p:sp>
            <p:nvSpPr>
              <p:cNvPr id="16543" name="Line 75"/>
              <p:cNvSpPr>
                <a:spLocks noChangeShapeType="1"/>
              </p:cNvSpPr>
              <p:nvPr/>
            </p:nvSpPr>
            <p:spPr bwMode="auto">
              <a:xfrm flipV="1">
                <a:off x="4991747" y="3665538"/>
                <a:ext cx="0" cy="66992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4" name="Rectangle 76"/>
              <p:cNvSpPr>
                <a:spLocks noChangeArrowheads="1"/>
              </p:cNvSpPr>
              <p:nvPr/>
            </p:nvSpPr>
            <p:spPr bwMode="auto">
              <a:xfrm>
                <a:off x="4738321" y="4346576"/>
                <a:ext cx="421889" cy="179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ExtOp</a:t>
                </a:r>
              </a:p>
            </p:txBody>
          </p:sp>
        </p:grpSp>
        <p:sp>
          <p:nvSpPr>
            <p:cNvPr id="16415" name="Line 87"/>
            <p:cNvSpPr>
              <a:spLocks noChangeShapeType="1"/>
            </p:cNvSpPr>
            <p:nvPr/>
          </p:nvSpPr>
          <p:spPr bwMode="auto">
            <a:xfrm flipV="1">
              <a:off x="3479842" y="3554854"/>
              <a:ext cx="0" cy="1381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6" name="Rectangle 88"/>
            <p:cNvSpPr>
              <a:spLocks noChangeArrowheads="1"/>
            </p:cNvSpPr>
            <p:nvPr/>
          </p:nvSpPr>
          <p:spPr bwMode="auto">
            <a:xfrm>
              <a:off x="3192145" y="3677092"/>
              <a:ext cx="584200" cy="17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RegDst</a:t>
              </a:r>
            </a:p>
          </p:txBody>
        </p:sp>
        <p:grpSp>
          <p:nvGrpSpPr>
            <p:cNvPr id="16417" name="Group 854121"/>
            <p:cNvGrpSpPr>
              <a:grpSpLocks/>
            </p:cNvGrpSpPr>
            <p:nvPr/>
          </p:nvGrpSpPr>
          <p:grpSpPr bwMode="auto">
            <a:xfrm>
              <a:off x="5336857" y="3597910"/>
              <a:ext cx="422275" cy="882650"/>
              <a:chOff x="5201227" y="3646488"/>
              <a:chExt cx="421889" cy="882651"/>
            </a:xfrm>
          </p:grpSpPr>
          <p:sp>
            <p:nvSpPr>
              <p:cNvPr id="16541" name="Rectangle 89"/>
              <p:cNvSpPr>
                <a:spLocks noChangeArrowheads="1"/>
              </p:cNvSpPr>
              <p:nvPr/>
            </p:nvSpPr>
            <p:spPr bwMode="auto">
              <a:xfrm>
                <a:off x="5201227" y="4346576"/>
                <a:ext cx="421889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ALUSrc</a:t>
                </a:r>
              </a:p>
            </p:txBody>
          </p:sp>
          <p:sp>
            <p:nvSpPr>
              <p:cNvPr id="16542" name="Line 99"/>
              <p:cNvSpPr>
                <a:spLocks noChangeShapeType="1"/>
              </p:cNvSpPr>
              <p:nvPr/>
            </p:nvSpPr>
            <p:spPr bwMode="auto">
              <a:xfrm flipV="1">
                <a:off x="5398987" y="3646488"/>
                <a:ext cx="1465" cy="68897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8" name="Freeform 147"/>
            <p:cNvSpPr/>
            <p:nvPr/>
          </p:nvSpPr>
          <p:spPr bwMode="auto">
            <a:xfrm flipH="1">
              <a:off x="3103245" y="2036666"/>
              <a:ext cx="2687637" cy="1424413"/>
            </a:xfrm>
            <a:custGeom>
              <a:avLst/>
              <a:gdLst>
                <a:gd name="connsiteX0" fmla="*/ 0 w 1146048"/>
                <a:gd name="connsiteY0" fmla="*/ 0 h 591312"/>
                <a:gd name="connsiteX1" fmla="*/ 1146048 w 1146048"/>
                <a:gd name="connsiteY1" fmla="*/ 0 h 591312"/>
                <a:gd name="connsiteX2" fmla="*/ 1146048 w 1146048"/>
                <a:gd name="connsiteY2" fmla="*/ 591312 h 59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048" h="591312">
                  <a:moveTo>
                    <a:pt x="0" y="0"/>
                  </a:moveTo>
                  <a:lnTo>
                    <a:pt x="1146048" y="0"/>
                  </a:lnTo>
                  <a:lnTo>
                    <a:pt x="1146048" y="591312"/>
                  </a:lnTo>
                </a:path>
              </a:pathLst>
            </a:custGeom>
            <a:noFill/>
            <a:ln w="50800">
              <a:head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6419" name="Group 7"/>
            <p:cNvGrpSpPr>
              <a:grpSpLocks/>
            </p:cNvGrpSpPr>
            <p:nvPr/>
          </p:nvGrpSpPr>
          <p:grpSpPr bwMode="auto">
            <a:xfrm>
              <a:off x="6773715" y="2404393"/>
              <a:ext cx="1014313" cy="1279133"/>
              <a:chOff x="4473" y="1613"/>
              <a:chExt cx="692" cy="806"/>
            </a:xfrm>
          </p:grpSpPr>
          <p:sp>
            <p:nvSpPr>
              <p:cNvPr id="16537" name="Text Box 8"/>
              <p:cNvSpPr txBox="1">
                <a:spLocks noChangeArrowheads="1"/>
              </p:cNvSpPr>
              <p:nvPr/>
            </p:nvSpPr>
            <p:spPr bwMode="auto">
              <a:xfrm>
                <a:off x="4473" y="1613"/>
                <a:ext cx="692" cy="80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" r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Data</a:t>
                </a:r>
              </a:p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16538" name="Rectangle 9"/>
              <p:cNvSpPr>
                <a:spLocks noChangeArrowheads="1"/>
              </p:cNvSpPr>
              <p:nvPr/>
            </p:nvSpPr>
            <p:spPr bwMode="auto">
              <a:xfrm>
                <a:off x="4473" y="1901"/>
                <a:ext cx="39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 Address</a:t>
                </a:r>
              </a:p>
            </p:txBody>
          </p:sp>
          <p:sp>
            <p:nvSpPr>
              <p:cNvPr id="16539" name="Rectangle 10"/>
              <p:cNvSpPr>
                <a:spLocks noChangeArrowheads="1"/>
              </p:cNvSpPr>
              <p:nvPr/>
            </p:nvSpPr>
            <p:spPr bwMode="auto">
              <a:xfrm>
                <a:off x="4502" y="2130"/>
                <a:ext cx="28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Data_in</a:t>
                </a:r>
              </a:p>
            </p:txBody>
          </p:sp>
          <p:sp>
            <p:nvSpPr>
              <p:cNvPr id="16540" name="Rectangle 11"/>
              <p:cNvSpPr>
                <a:spLocks noChangeArrowheads="1"/>
              </p:cNvSpPr>
              <p:nvPr/>
            </p:nvSpPr>
            <p:spPr bwMode="auto">
              <a:xfrm>
                <a:off x="4703" y="2015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Data_out</a:t>
                </a:r>
              </a:p>
            </p:txBody>
          </p:sp>
        </p:grpSp>
        <p:grpSp>
          <p:nvGrpSpPr>
            <p:cNvPr id="16420" name="Group 12"/>
            <p:cNvGrpSpPr>
              <a:grpSpLocks/>
            </p:cNvGrpSpPr>
            <p:nvPr/>
          </p:nvGrpSpPr>
          <p:grpSpPr bwMode="auto">
            <a:xfrm>
              <a:off x="4832143" y="3095632"/>
              <a:ext cx="1941580" cy="731614"/>
              <a:chOff x="3263" y="2045"/>
              <a:chExt cx="1325" cy="461"/>
            </a:xfrm>
          </p:grpSpPr>
          <p:grpSp>
            <p:nvGrpSpPr>
              <p:cNvPr id="16533" name="Group 13"/>
              <p:cNvGrpSpPr>
                <a:grpSpLocks/>
              </p:cNvGrpSpPr>
              <p:nvPr/>
            </p:nvGrpSpPr>
            <p:grpSpPr bwMode="auto">
              <a:xfrm>
                <a:off x="4156" y="2333"/>
                <a:ext cx="114" cy="173"/>
                <a:chOff x="4387" y="2650"/>
                <a:chExt cx="114" cy="173"/>
              </a:xfrm>
            </p:grpSpPr>
            <p:sp>
              <p:nvSpPr>
                <p:cNvPr id="1653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417" y="2765"/>
                  <a:ext cx="29" cy="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53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87" y="2650"/>
                  <a:ext cx="114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 32</a:t>
                  </a:r>
                </a:p>
              </p:txBody>
            </p:sp>
          </p:grpSp>
          <p:sp>
            <p:nvSpPr>
              <p:cNvPr id="16534" name="Freeform 16"/>
              <p:cNvSpPr>
                <a:spLocks/>
              </p:cNvSpPr>
              <p:nvPr/>
            </p:nvSpPr>
            <p:spPr bwMode="auto">
              <a:xfrm>
                <a:off x="3263" y="2045"/>
                <a:ext cx="1325" cy="432"/>
              </a:xfrm>
              <a:custGeom>
                <a:avLst/>
                <a:gdLst>
                  <a:gd name="T0" fmla="*/ 0 w 1210"/>
                  <a:gd name="T1" fmla="*/ 0 h 432"/>
                  <a:gd name="T2" fmla="*/ 0 w 1210"/>
                  <a:gd name="T3" fmla="*/ 432 h 432"/>
                  <a:gd name="T4" fmla="*/ 1958 w 1210"/>
                  <a:gd name="T5" fmla="*/ 432 h 432"/>
                  <a:gd name="T6" fmla="*/ 1958 w 1210"/>
                  <a:gd name="T7" fmla="*/ 173 h 432"/>
                  <a:gd name="T8" fmla="*/ 2230 w 1210"/>
                  <a:gd name="T9" fmla="*/ 173 h 432"/>
                  <a:gd name="T10" fmla="*/ 2284 w 1210"/>
                  <a:gd name="T11" fmla="*/ 173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10"/>
                  <a:gd name="T19" fmla="*/ 0 h 432"/>
                  <a:gd name="T20" fmla="*/ 1210 w 1210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10" h="432">
                    <a:moveTo>
                      <a:pt x="0" y="0"/>
                    </a:moveTo>
                    <a:lnTo>
                      <a:pt x="0" y="432"/>
                    </a:lnTo>
                    <a:lnTo>
                      <a:pt x="1037" y="432"/>
                    </a:lnTo>
                    <a:lnTo>
                      <a:pt x="1037" y="173"/>
                    </a:lnTo>
                    <a:lnTo>
                      <a:pt x="1181" y="173"/>
                    </a:lnTo>
                    <a:lnTo>
                      <a:pt x="1210" y="173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421" name="Line 19"/>
            <p:cNvSpPr>
              <a:spLocks noChangeShapeType="1"/>
            </p:cNvSpPr>
            <p:nvPr/>
          </p:nvSpPr>
          <p:spPr bwMode="auto">
            <a:xfrm flipV="1">
              <a:off x="6275639" y="2957563"/>
              <a:ext cx="5068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22" name="Group 20"/>
            <p:cNvGrpSpPr>
              <a:grpSpLocks/>
            </p:cNvGrpSpPr>
            <p:nvPr/>
          </p:nvGrpSpPr>
          <p:grpSpPr bwMode="auto">
            <a:xfrm>
              <a:off x="6285892" y="2729033"/>
              <a:ext cx="166982" cy="274554"/>
              <a:chOff x="4371" y="2390"/>
              <a:chExt cx="114" cy="173"/>
            </a:xfrm>
          </p:grpSpPr>
          <p:sp>
            <p:nvSpPr>
              <p:cNvPr id="16531" name="Line 21"/>
              <p:cNvSpPr>
                <a:spLocks noChangeShapeType="1"/>
              </p:cNvSpPr>
              <p:nvPr/>
            </p:nvSpPr>
            <p:spPr bwMode="auto">
              <a:xfrm flipH="1">
                <a:off x="4419" y="2505"/>
                <a:ext cx="29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2" name="Rectangle 22"/>
              <p:cNvSpPr>
                <a:spLocks noChangeArrowheads="1"/>
              </p:cNvSpPr>
              <p:nvPr/>
            </p:nvSpPr>
            <p:spPr bwMode="auto">
              <a:xfrm>
                <a:off x="4371" y="2390"/>
                <a:ext cx="1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 32</a:t>
                </a:r>
              </a:p>
            </p:txBody>
          </p:sp>
        </p:grpSp>
        <p:sp>
          <p:nvSpPr>
            <p:cNvPr id="16423" name="Freeform 23"/>
            <p:cNvSpPr>
              <a:spLocks/>
            </p:cNvSpPr>
            <p:nvPr/>
          </p:nvSpPr>
          <p:spPr bwMode="auto">
            <a:xfrm rot="-5400000">
              <a:off x="5471111" y="2749812"/>
              <a:ext cx="1188674" cy="421848"/>
            </a:xfrm>
            <a:custGeom>
              <a:avLst/>
              <a:gdLst>
                <a:gd name="T0" fmla="*/ 0 w 768"/>
                <a:gd name="T1" fmla="*/ 0 h 288"/>
                <a:gd name="T2" fmla="*/ 2147483647 w 768"/>
                <a:gd name="T3" fmla="*/ 2147483647 h 288"/>
                <a:gd name="T4" fmla="*/ 2147483647 w 768"/>
                <a:gd name="T5" fmla="*/ 2147483647 h 288"/>
                <a:gd name="T6" fmla="*/ 2147483647 w 768"/>
                <a:gd name="T7" fmla="*/ 0 h 288"/>
                <a:gd name="T8" fmla="*/ 2147483647 w 768"/>
                <a:gd name="T9" fmla="*/ 0 h 288"/>
                <a:gd name="T10" fmla="*/ 2147483647 w 768"/>
                <a:gd name="T11" fmla="*/ 2147483647 h 288"/>
                <a:gd name="T12" fmla="*/ 2147483647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88"/>
                <a:gd name="T26" fmla="*/ 768 w 768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Rectangle 24"/>
            <p:cNvSpPr>
              <a:spLocks noChangeArrowheads="1"/>
            </p:cNvSpPr>
            <p:nvPr/>
          </p:nvSpPr>
          <p:spPr bwMode="auto">
            <a:xfrm>
              <a:off x="5918240" y="2587789"/>
              <a:ext cx="351540" cy="74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16425" name="Rectangle 27"/>
            <p:cNvSpPr>
              <a:spLocks noChangeArrowheads="1"/>
            </p:cNvSpPr>
            <p:nvPr/>
          </p:nvSpPr>
          <p:spPr bwMode="auto">
            <a:xfrm>
              <a:off x="5364565" y="2365607"/>
              <a:ext cx="166982" cy="18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16426" name="Line 28"/>
            <p:cNvSpPr>
              <a:spLocks noChangeShapeType="1"/>
            </p:cNvSpPr>
            <p:nvPr/>
          </p:nvSpPr>
          <p:spPr bwMode="auto">
            <a:xfrm flipH="1">
              <a:off x="5440731" y="2548113"/>
              <a:ext cx="42478" cy="920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7" name="Line 29"/>
            <p:cNvSpPr>
              <a:spLocks noChangeShapeType="1"/>
            </p:cNvSpPr>
            <p:nvPr/>
          </p:nvSpPr>
          <p:spPr bwMode="auto">
            <a:xfrm>
              <a:off x="4706892" y="3098807"/>
              <a:ext cx="733839" cy="47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8" name="Line 30"/>
            <p:cNvSpPr>
              <a:spLocks noChangeShapeType="1"/>
            </p:cNvSpPr>
            <p:nvPr/>
          </p:nvSpPr>
          <p:spPr bwMode="auto">
            <a:xfrm flipV="1">
              <a:off x="5625290" y="3320989"/>
              <a:ext cx="229966" cy="47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9" name="Text Box 32"/>
            <p:cNvSpPr txBox="1">
              <a:spLocks noChangeArrowheads="1"/>
            </p:cNvSpPr>
            <p:nvPr/>
          </p:nvSpPr>
          <p:spPr bwMode="auto">
            <a:xfrm>
              <a:off x="3693285" y="2319583"/>
              <a:ext cx="1013607" cy="127913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" r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zh-CN" sz="1200" b="1"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1200" b="1"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Registers</a:t>
              </a:r>
            </a:p>
          </p:txBody>
        </p:sp>
        <p:sp>
          <p:nvSpPr>
            <p:cNvPr id="16430" name="Rectangle 33"/>
            <p:cNvSpPr>
              <a:spLocks noChangeArrowheads="1"/>
            </p:cNvSpPr>
            <p:nvPr/>
          </p:nvSpPr>
          <p:spPr bwMode="auto">
            <a:xfrm>
              <a:off x="3693285" y="2502090"/>
              <a:ext cx="421848" cy="18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 RA</a:t>
              </a:r>
            </a:p>
          </p:txBody>
        </p:sp>
        <p:sp>
          <p:nvSpPr>
            <p:cNvPr id="16431" name="Rectangle 34"/>
            <p:cNvSpPr>
              <a:spLocks noChangeArrowheads="1"/>
            </p:cNvSpPr>
            <p:nvPr/>
          </p:nvSpPr>
          <p:spPr bwMode="auto">
            <a:xfrm>
              <a:off x="3735763" y="2911540"/>
              <a:ext cx="379370" cy="276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16432" name="Rectangle 35"/>
            <p:cNvSpPr>
              <a:spLocks noChangeArrowheads="1"/>
            </p:cNvSpPr>
            <p:nvPr/>
          </p:nvSpPr>
          <p:spPr bwMode="auto">
            <a:xfrm>
              <a:off x="4285044" y="2500503"/>
              <a:ext cx="379370" cy="18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16433" name="Rectangle 38"/>
            <p:cNvSpPr>
              <a:spLocks noChangeArrowheads="1"/>
            </p:cNvSpPr>
            <p:nvPr/>
          </p:nvSpPr>
          <p:spPr bwMode="auto">
            <a:xfrm>
              <a:off x="4285044" y="3003587"/>
              <a:ext cx="379370" cy="18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16434" name="Line 39"/>
            <p:cNvSpPr>
              <a:spLocks noChangeShapeType="1"/>
            </p:cNvSpPr>
            <p:nvPr/>
          </p:nvSpPr>
          <p:spPr bwMode="auto">
            <a:xfrm>
              <a:off x="3102991" y="2592549"/>
              <a:ext cx="5902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5" name="Line 40"/>
            <p:cNvSpPr>
              <a:spLocks noChangeShapeType="1"/>
            </p:cNvSpPr>
            <p:nvPr/>
          </p:nvSpPr>
          <p:spPr bwMode="auto">
            <a:xfrm flipV="1">
              <a:off x="3102991" y="3048023"/>
              <a:ext cx="58883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6" name="Line 41"/>
            <p:cNvSpPr>
              <a:spLocks noChangeShapeType="1"/>
            </p:cNvSpPr>
            <p:nvPr/>
          </p:nvSpPr>
          <p:spPr bwMode="auto">
            <a:xfrm>
              <a:off x="3565852" y="3355904"/>
              <a:ext cx="1274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7" name="Rectangle 42"/>
            <p:cNvSpPr>
              <a:spLocks noChangeArrowheads="1"/>
            </p:cNvSpPr>
            <p:nvPr/>
          </p:nvSpPr>
          <p:spPr bwMode="auto">
            <a:xfrm>
              <a:off x="3735763" y="3260683"/>
              <a:ext cx="379370" cy="185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16438" name="Line 43"/>
            <p:cNvSpPr>
              <a:spLocks noChangeShapeType="1"/>
            </p:cNvSpPr>
            <p:nvPr/>
          </p:nvSpPr>
          <p:spPr bwMode="auto">
            <a:xfrm flipH="1">
              <a:off x="3524839" y="2546527"/>
              <a:ext cx="42478" cy="920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9" name="Rectangle 44"/>
            <p:cNvSpPr>
              <a:spLocks noChangeArrowheads="1"/>
            </p:cNvSpPr>
            <p:nvPr/>
          </p:nvSpPr>
          <p:spPr bwMode="auto">
            <a:xfrm>
              <a:off x="3482361" y="2410043"/>
              <a:ext cx="125969" cy="136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5</a:t>
              </a:r>
            </a:p>
          </p:txBody>
        </p:sp>
        <p:sp>
          <p:nvSpPr>
            <p:cNvPr id="16440" name="Rectangle 45"/>
            <p:cNvSpPr>
              <a:spLocks noChangeArrowheads="1"/>
            </p:cNvSpPr>
            <p:nvPr/>
          </p:nvSpPr>
          <p:spPr bwMode="auto">
            <a:xfrm>
              <a:off x="4285044" y="3370186"/>
              <a:ext cx="379370" cy="18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16441" name="Rectangle 46"/>
            <p:cNvSpPr>
              <a:spLocks noChangeArrowheads="1"/>
            </p:cNvSpPr>
            <p:nvPr/>
          </p:nvSpPr>
          <p:spPr bwMode="auto">
            <a:xfrm>
              <a:off x="2893532" y="2686184"/>
              <a:ext cx="166982" cy="18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16442" name="Rectangle 47"/>
            <p:cNvSpPr>
              <a:spLocks noChangeArrowheads="1"/>
            </p:cNvSpPr>
            <p:nvPr/>
          </p:nvSpPr>
          <p:spPr bwMode="auto">
            <a:xfrm>
              <a:off x="1837447" y="2319583"/>
              <a:ext cx="1012142" cy="128072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6443" name="Text Box 48"/>
            <p:cNvSpPr txBox="1">
              <a:spLocks noChangeArrowheads="1"/>
            </p:cNvSpPr>
            <p:nvPr/>
          </p:nvSpPr>
          <p:spPr bwMode="auto">
            <a:xfrm>
              <a:off x="1920937" y="3049609"/>
              <a:ext cx="632772" cy="274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000">
                  <a:ea typeface="宋体" panose="02010600030101010101" pitchFamily="2" charset="-122"/>
                </a:rPr>
                <a:t>Address</a:t>
              </a:r>
            </a:p>
          </p:txBody>
        </p:sp>
        <p:sp>
          <p:nvSpPr>
            <p:cNvPr id="16444" name="Line 49"/>
            <p:cNvSpPr>
              <a:spLocks noChangeShapeType="1"/>
            </p:cNvSpPr>
            <p:nvPr/>
          </p:nvSpPr>
          <p:spPr bwMode="auto">
            <a:xfrm>
              <a:off x="1414334" y="3183618"/>
              <a:ext cx="423112" cy="40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5" name="Text Box 50"/>
            <p:cNvSpPr txBox="1">
              <a:spLocks noChangeArrowheads="1"/>
            </p:cNvSpPr>
            <p:nvPr/>
          </p:nvSpPr>
          <p:spPr bwMode="auto">
            <a:xfrm>
              <a:off x="2005893" y="2776643"/>
              <a:ext cx="801218" cy="228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1000">
                  <a:ea typeface="宋体" panose="02010600030101010101" pitchFamily="2" charset="-122"/>
                </a:rPr>
                <a:t>Instruction</a:t>
              </a:r>
            </a:p>
          </p:txBody>
        </p:sp>
        <p:sp>
          <p:nvSpPr>
            <p:cNvPr id="16446" name="Text Box 51"/>
            <p:cNvSpPr txBox="1">
              <a:spLocks noChangeArrowheads="1"/>
            </p:cNvSpPr>
            <p:nvPr/>
          </p:nvSpPr>
          <p:spPr bwMode="auto">
            <a:xfrm>
              <a:off x="1963415" y="2319583"/>
              <a:ext cx="801218" cy="503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200" b="1">
                  <a:ea typeface="宋体" panose="02010600030101010101" pitchFamily="2" charset="-122"/>
                </a:rPr>
                <a:t>Instruction</a:t>
              </a:r>
            </a:p>
            <a:p>
              <a:r>
                <a:rPr lang="en-US" altLang="zh-CN" sz="1200" b="1"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16447" name="Line 52"/>
            <p:cNvSpPr>
              <a:spLocks noChangeShapeType="1"/>
            </p:cNvSpPr>
            <p:nvPr/>
          </p:nvSpPr>
          <p:spPr bwMode="auto">
            <a:xfrm>
              <a:off x="2849589" y="2913126"/>
              <a:ext cx="25340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8" name="Line 53"/>
            <p:cNvSpPr>
              <a:spLocks noChangeShapeType="1"/>
            </p:cNvSpPr>
            <p:nvPr/>
          </p:nvSpPr>
          <p:spPr bwMode="auto">
            <a:xfrm flipH="1">
              <a:off x="2934545" y="2868690"/>
              <a:ext cx="42478" cy="920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9" name="Line 57"/>
            <p:cNvSpPr>
              <a:spLocks noChangeShapeType="1"/>
            </p:cNvSpPr>
            <p:nvPr/>
          </p:nvSpPr>
          <p:spPr bwMode="auto">
            <a:xfrm flipH="1">
              <a:off x="5086031" y="2237864"/>
              <a:ext cx="85186" cy="2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50" name="Group 58"/>
            <p:cNvGrpSpPr>
              <a:grpSpLocks/>
            </p:cNvGrpSpPr>
            <p:nvPr/>
          </p:nvGrpSpPr>
          <p:grpSpPr bwMode="auto">
            <a:xfrm>
              <a:off x="1246456" y="2762365"/>
              <a:ext cx="169911" cy="836358"/>
              <a:chOff x="2572" y="3074"/>
              <a:chExt cx="116" cy="527"/>
            </a:xfrm>
          </p:grpSpPr>
          <p:sp>
            <p:nvSpPr>
              <p:cNvPr id="16529" name="Text Box 59"/>
              <p:cNvSpPr txBox="1">
                <a:spLocks noChangeArrowheads="1"/>
              </p:cNvSpPr>
              <p:nvPr/>
            </p:nvSpPr>
            <p:spPr bwMode="auto">
              <a:xfrm rot="-5400000">
                <a:off x="2413" y="3327"/>
                <a:ext cx="433" cy="116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ea typeface="宋体" panose="02010600030101010101" pitchFamily="2" charset="-122"/>
                  </a:rPr>
                  <a:t>PC</a:t>
                </a:r>
              </a:p>
            </p:txBody>
          </p:sp>
          <p:sp>
            <p:nvSpPr>
              <p:cNvPr id="16530" name="Text Box 60"/>
              <p:cNvSpPr txBox="1">
                <a:spLocks noChangeArrowheads="1"/>
              </p:cNvSpPr>
              <p:nvPr/>
            </p:nvSpPr>
            <p:spPr bwMode="auto">
              <a:xfrm rot="-5400000">
                <a:off x="2583" y="3063"/>
                <a:ext cx="93" cy="116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800">
                    <a:ea typeface="宋体" panose="02010600030101010101" pitchFamily="2" charset="-122"/>
                  </a:rPr>
                  <a:t>00</a:t>
                </a:r>
              </a:p>
            </p:txBody>
          </p:sp>
        </p:grpSp>
        <p:sp>
          <p:nvSpPr>
            <p:cNvPr id="16451" name="Line 61"/>
            <p:cNvSpPr>
              <a:spLocks noChangeShapeType="1"/>
            </p:cNvSpPr>
            <p:nvPr/>
          </p:nvSpPr>
          <p:spPr bwMode="auto">
            <a:xfrm flipV="1">
              <a:off x="1571203" y="2454480"/>
              <a:ext cx="0" cy="7316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2" name="Rectangle 63"/>
            <p:cNvSpPr>
              <a:spLocks noChangeArrowheads="1"/>
            </p:cNvSpPr>
            <p:nvPr/>
          </p:nvSpPr>
          <p:spPr bwMode="auto">
            <a:xfrm>
              <a:off x="1615145" y="2636986"/>
              <a:ext cx="166982" cy="18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30</a:t>
              </a:r>
            </a:p>
          </p:txBody>
        </p:sp>
        <p:sp>
          <p:nvSpPr>
            <p:cNvPr id="16453" name="Line 64"/>
            <p:cNvSpPr>
              <a:spLocks noChangeShapeType="1"/>
            </p:cNvSpPr>
            <p:nvPr/>
          </p:nvSpPr>
          <p:spPr bwMode="auto">
            <a:xfrm flipH="1">
              <a:off x="1530190" y="2727446"/>
              <a:ext cx="83491" cy="47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4" name="Rectangle 67"/>
            <p:cNvSpPr>
              <a:spLocks noChangeArrowheads="1"/>
            </p:cNvSpPr>
            <p:nvPr/>
          </p:nvSpPr>
          <p:spPr bwMode="auto">
            <a:xfrm>
              <a:off x="3271437" y="2410043"/>
              <a:ext cx="168447" cy="136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Rs</a:t>
              </a:r>
            </a:p>
          </p:txBody>
        </p:sp>
        <p:sp>
          <p:nvSpPr>
            <p:cNvPr id="16455" name="Line 68"/>
            <p:cNvSpPr>
              <a:spLocks noChangeShapeType="1"/>
            </p:cNvSpPr>
            <p:nvPr/>
          </p:nvSpPr>
          <p:spPr bwMode="auto">
            <a:xfrm flipH="1">
              <a:off x="3524839" y="3003587"/>
              <a:ext cx="42478" cy="920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6" name="Rectangle 69"/>
            <p:cNvSpPr>
              <a:spLocks noChangeArrowheads="1"/>
            </p:cNvSpPr>
            <p:nvPr/>
          </p:nvSpPr>
          <p:spPr bwMode="auto">
            <a:xfrm>
              <a:off x="3482361" y="2867103"/>
              <a:ext cx="125969" cy="136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5</a:t>
              </a:r>
            </a:p>
          </p:txBody>
        </p:sp>
        <p:sp>
          <p:nvSpPr>
            <p:cNvPr id="16457" name="Rectangle 70"/>
            <p:cNvSpPr>
              <a:spLocks noChangeArrowheads="1"/>
            </p:cNvSpPr>
            <p:nvPr/>
          </p:nvSpPr>
          <p:spPr bwMode="auto">
            <a:xfrm>
              <a:off x="3186481" y="3265443"/>
              <a:ext cx="168447" cy="136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Rd</a:t>
              </a:r>
            </a:p>
          </p:txBody>
        </p:sp>
        <p:grpSp>
          <p:nvGrpSpPr>
            <p:cNvPr id="16458" name="Group 71"/>
            <p:cNvGrpSpPr>
              <a:grpSpLocks/>
            </p:cNvGrpSpPr>
            <p:nvPr/>
          </p:nvGrpSpPr>
          <p:grpSpPr bwMode="auto">
            <a:xfrm>
              <a:off x="4982265" y="3325750"/>
              <a:ext cx="292950" cy="295185"/>
              <a:chOff x="3875" y="3082"/>
              <a:chExt cx="117" cy="186"/>
            </a:xfrm>
          </p:grpSpPr>
          <p:sp>
            <p:nvSpPr>
              <p:cNvPr id="16527" name="Oval 72"/>
              <p:cNvSpPr>
                <a:spLocks noChangeArrowheads="1"/>
              </p:cNvSpPr>
              <p:nvPr/>
            </p:nvSpPr>
            <p:spPr bwMode="auto">
              <a:xfrm>
                <a:off x="3875" y="3082"/>
                <a:ext cx="117" cy="173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6528" name="Rectangle 73"/>
              <p:cNvSpPr>
                <a:spLocks noChangeArrowheads="1"/>
              </p:cNvSpPr>
              <p:nvPr/>
            </p:nvSpPr>
            <p:spPr bwMode="auto">
              <a:xfrm>
                <a:off x="3875" y="3094"/>
                <a:ext cx="11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16459" name="Rectangle 77"/>
            <p:cNvSpPr>
              <a:spLocks noChangeArrowheads="1"/>
            </p:cNvSpPr>
            <p:nvPr/>
          </p:nvSpPr>
          <p:spPr bwMode="auto">
            <a:xfrm>
              <a:off x="5204907" y="2159498"/>
              <a:ext cx="420383" cy="138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Imm16</a:t>
              </a:r>
            </a:p>
          </p:txBody>
        </p:sp>
        <p:sp>
          <p:nvSpPr>
            <p:cNvPr id="16460" name="Rectangle 78"/>
            <p:cNvSpPr>
              <a:spLocks noChangeArrowheads="1"/>
            </p:cNvSpPr>
            <p:nvPr/>
          </p:nvSpPr>
          <p:spPr bwMode="auto">
            <a:xfrm>
              <a:off x="3271437" y="2865516"/>
              <a:ext cx="168447" cy="136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Rt</a:t>
              </a:r>
            </a:p>
          </p:txBody>
        </p:sp>
        <p:grpSp>
          <p:nvGrpSpPr>
            <p:cNvPr id="16461" name="Group 79"/>
            <p:cNvGrpSpPr>
              <a:grpSpLocks/>
            </p:cNvGrpSpPr>
            <p:nvPr/>
          </p:nvGrpSpPr>
          <p:grpSpPr bwMode="auto">
            <a:xfrm>
              <a:off x="3395941" y="3140070"/>
              <a:ext cx="169911" cy="414211"/>
              <a:chOff x="2514" y="1642"/>
              <a:chExt cx="116" cy="261"/>
            </a:xfrm>
          </p:grpSpPr>
          <p:sp>
            <p:nvSpPr>
              <p:cNvPr id="16523" name="AutoShape 80"/>
              <p:cNvSpPr>
                <a:spLocks noChangeArrowheads="1"/>
              </p:cNvSpPr>
              <p:nvPr/>
            </p:nvSpPr>
            <p:spPr bwMode="auto">
              <a:xfrm rot="-5400000">
                <a:off x="2442" y="1715"/>
                <a:ext cx="261" cy="115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6524" name="Rectangle 81"/>
              <p:cNvSpPr>
                <a:spLocks noChangeArrowheads="1"/>
              </p:cNvSpPr>
              <p:nvPr/>
            </p:nvSpPr>
            <p:spPr bwMode="auto">
              <a:xfrm flipH="1">
                <a:off x="2515" y="1642"/>
                <a:ext cx="115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endParaRPr lang="zh-CN" altLang="zh-CN" sz="1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25" name="Rectangle 82"/>
              <p:cNvSpPr>
                <a:spLocks noChangeArrowheads="1"/>
              </p:cNvSpPr>
              <p:nvPr/>
            </p:nvSpPr>
            <p:spPr bwMode="auto">
              <a:xfrm flipH="1">
                <a:off x="2515" y="1655"/>
                <a:ext cx="115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6526" name="Rectangle 83"/>
              <p:cNvSpPr>
                <a:spLocks noChangeArrowheads="1"/>
              </p:cNvSpPr>
              <p:nvPr/>
            </p:nvSpPr>
            <p:spPr bwMode="auto">
              <a:xfrm flipH="1">
                <a:off x="2514" y="1774"/>
                <a:ext cx="11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16462" name="Line 84"/>
            <p:cNvSpPr>
              <a:spLocks noChangeShapeType="1"/>
            </p:cNvSpPr>
            <p:nvPr/>
          </p:nvSpPr>
          <p:spPr bwMode="auto">
            <a:xfrm flipH="1">
              <a:off x="3228959" y="3401926"/>
              <a:ext cx="42478" cy="920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3" name="Freeform 86"/>
            <p:cNvSpPr>
              <a:spLocks/>
            </p:cNvSpPr>
            <p:nvPr/>
          </p:nvSpPr>
          <p:spPr bwMode="auto">
            <a:xfrm>
              <a:off x="3269972" y="3048023"/>
              <a:ext cx="127434" cy="184094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64" name="Group 90"/>
            <p:cNvGrpSpPr>
              <a:grpSpLocks/>
            </p:cNvGrpSpPr>
            <p:nvPr/>
          </p:nvGrpSpPr>
          <p:grpSpPr bwMode="auto">
            <a:xfrm>
              <a:off x="5297186" y="3001999"/>
              <a:ext cx="328104" cy="591957"/>
              <a:chOff x="2515" y="1642"/>
              <a:chExt cx="224" cy="373"/>
            </a:xfrm>
          </p:grpSpPr>
          <p:sp>
            <p:nvSpPr>
              <p:cNvPr id="16519" name="AutoShape 91"/>
              <p:cNvSpPr>
                <a:spLocks noChangeArrowheads="1"/>
              </p:cNvSpPr>
              <p:nvPr/>
            </p:nvSpPr>
            <p:spPr bwMode="auto">
              <a:xfrm rot="-5400000">
                <a:off x="2492" y="1771"/>
                <a:ext cx="372" cy="115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6520" name="Rectangle 92"/>
              <p:cNvSpPr>
                <a:spLocks noChangeArrowheads="1"/>
              </p:cNvSpPr>
              <p:nvPr/>
            </p:nvSpPr>
            <p:spPr bwMode="auto">
              <a:xfrm flipH="1">
                <a:off x="2515" y="1642"/>
                <a:ext cx="11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endParaRPr lang="zh-CN" altLang="zh-CN" sz="1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21" name="Rectangle 93"/>
              <p:cNvSpPr>
                <a:spLocks noChangeArrowheads="1"/>
              </p:cNvSpPr>
              <p:nvPr/>
            </p:nvSpPr>
            <p:spPr bwMode="auto">
              <a:xfrm flipH="1">
                <a:off x="2622" y="1659"/>
                <a:ext cx="106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6522" name="Rectangle 94"/>
              <p:cNvSpPr>
                <a:spLocks noChangeArrowheads="1"/>
              </p:cNvSpPr>
              <p:nvPr/>
            </p:nvSpPr>
            <p:spPr bwMode="auto">
              <a:xfrm flipH="1">
                <a:off x="2623" y="1890"/>
                <a:ext cx="116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16465" name="Line 95"/>
            <p:cNvSpPr>
              <a:spLocks noChangeShapeType="1"/>
            </p:cNvSpPr>
            <p:nvPr/>
          </p:nvSpPr>
          <p:spPr bwMode="auto">
            <a:xfrm>
              <a:off x="4706892" y="2587789"/>
              <a:ext cx="1148364" cy="15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6" name="Line 96"/>
            <p:cNvSpPr>
              <a:spLocks noChangeShapeType="1"/>
            </p:cNvSpPr>
            <p:nvPr/>
          </p:nvSpPr>
          <p:spPr bwMode="auto">
            <a:xfrm flipH="1">
              <a:off x="5680951" y="3273379"/>
              <a:ext cx="42478" cy="968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7" name="Rectangle 97"/>
            <p:cNvSpPr>
              <a:spLocks noChangeArrowheads="1"/>
            </p:cNvSpPr>
            <p:nvPr/>
          </p:nvSpPr>
          <p:spPr bwMode="auto">
            <a:xfrm>
              <a:off x="5623826" y="3103568"/>
              <a:ext cx="166982" cy="18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16468" name="Freeform 98"/>
            <p:cNvSpPr>
              <a:spLocks/>
            </p:cNvSpPr>
            <p:nvPr/>
          </p:nvSpPr>
          <p:spPr bwMode="auto">
            <a:xfrm>
              <a:off x="3102991" y="3359078"/>
              <a:ext cx="292950" cy="90460"/>
            </a:xfrm>
            <a:custGeom>
              <a:avLst/>
              <a:gdLst>
                <a:gd name="T0" fmla="*/ 0 w 374"/>
                <a:gd name="T1" fmla="*/ 0 h 87"/>
                <a:gd name="T2" fmla="*/ 0 w 374"/>
                <a:gd name="T3" fmla="*/ 2147483647 h 87"/>
                <a:gd name="T4" fmla="*/ 2147483647 w 374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374"/>
                <a:gd name="T10" fmla="*/ 0 h 87"/>
                <a:gd name="T11" fmla="*/ 374 w 374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" h="87">
                  <a:moveTo>
                    <a:pt x="0" y="0"/>
                  </a:moveTo>
                  <a:lnTo>
                    <a:pt x="0" y="87"/>
                  </a:lnTo>
                  <a:lnTo>
                    <a:pt x="374" y="8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9" name="Rectangle 77"/>
            <p:cNvSpPr>
              <a:spLocks noChangeArrowheads="1"/>
            </p:cNvSpPr>
            <p:nvPr/>
          </p:nvSpPr>
          <p:spPr bwMode="auto">
            <a:xfrm>
              <a:off x="3185749" y="2099793"/>
              <a:ext cx="420383" cy="138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Imm26</a:t>
              </a:r>
            </a:p>
          </p:txBody>
        </p:sp>
        <p:sp>
          <p:nvSpPr>
            <p:cNvPr id="16470" name="Line 30"/>
            <p:cNvSpPr>
              <a:spLocks noChangeShapeType="1"/>
            </p:cNvSpPr>
            <p:nvPr/>
          </p:nvSpPr>
          <p:spPr bwMode="auto">
            <a:xfrm flipV="1">
              <a:off x="5269356" y="3468581"/>
              <a:ext cx="1787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71" name="Group 106"/>
            <p:cNvGrpSpPr>
              <a:grpSpLocks/>
            </p:cNvGrpSpPr>
            <p:nvPr/>
          </p:nvGrpSpPr>
          <p:grpSpPr bwMode="auto">
            <a:xfrm>
              <a:off x="4526421" y="1993357"/>
              <a:ext cx="3977499" cy="1964723"/>
              <a:chOff x="2939" y="1354"/>
              <a:chExt cx="2715" cy="1238"/>
            </a:xfrm>
          </p:grpSpPr>
          <p:grpSp>
            <p:nvGrpSpPr>
              <p:cNvPr id="16502" name="Group 107"/>
              <p:cNvGrpSpPr>
                <a:grpSpLocks/>
              </p:cNvGrpSpPr>
              <p:nvPr/>
            </p:nvGrpSpPr>
            <p:grpSpPr bwMode="auto">
              <a:xfrm>
                <a:off x="5539" y="1816"/>
                <a:ext cx="114" cy="173"/>
                <a:chOff x="4244" y="2392"/>
                <a:chExt cx="114" cy="173"/>
              </a:xfrm>
            </p:grpSpPr>
            <p:sp>
              <p:nvSpPr>
                <p:cNvPr id="16517" name="Rectangle 108"/>
                <p:cNvSpPr>
                  <a:spLocks noChangeArrowheads="1"/>
                </p:cNvSpPr>
                <p:nvPr/>
              </p:nvSpPr>
              <p:spPr bwMode="auto">
                <a:xfrm>
                  <a:off x="4244" y="2392"/>
                  <a:ext cx="114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 32</a:t>
                  </a:r>
                </a:p>
              </p:txBody>
            </p:sp>
            <p:sp>
              <p:nvSpPr>
                <p:cNvPr id="16518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4272" y="2507"/>
                  <a:ext cx="29" cy="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503" name="Group 110"/>
              <p:cNvGrpSpPr>
                <a:grpSpLocks/>
              </p:cNvGrpSpPr>
              <p:nvPr/>
            </p:nvGrpSpPr>
            <p:grpSpPr bwMode="auto">
              <a:xfrm>
                <a:off x="2939" y="1354"/>
                <a:ext cx="2715" cy="1238"/>
                <a:chOff x="2939" y="1354"/>
                <a:chExt cx="2715" cy="1238"/>
              </a:xfrm>
            </p:grpSpPr>
            <p:sp>
              <p:nvSpPr>
                <p:cNvPr id="16504" name="Rectangle 111"/>
                <p:cNvSpPr>
                  <a:spLocks noChangeArrowheads="1"/>
                </p:cNvSpPr>
                <p:nvPr/>
              </p:nvSpPr>
              <p:spPr bwMode="auto">
                <a:xfrm>
                  <a:off x="4588" y="1354"/>
                  <a:ext cx="432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CN" sz="1000">
                      <a:ea typeface="宋体" panose="02010600030101010101" pitchFamily="2" charset="-122"/>
                    </a:rPr>
                    <a:t>ALU result</a:t>
                  </a:r>
                </a:p>
              </p:txBody>
            </p:sp>
            <p:grpSp>
              <p:nvGrpSpPr>
                <p:cNvPr id="16505" name="Group 112"/>
                <p:cNvGrpSpPr>
                  <a:grpSpLocks/>
                </p:cNvGrpSpPr>
                <p:nvPr/>
              </p:nvGrpSpPr>
              <p:grpSpPr bwMode="auto">
                <a:xfrm>
                  <a:off x="2939" y="1498"/>
                  <a:ext cx="2715" cy="1094"/>
                  <a:chOff x="2939" y="1498"/>
                  <a:chExt cx="2715" cy="1094"/>
                </a:xfrm>
              </p:grpSpPr>
              <p:sp>
                <p:nvSpPr>
                  <p:cNvPr id="16506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5164" y="2102"/>
                    <a:ext cx="259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6507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5194" y="1958"/>
                    <a:ext cx="114" cy="173"/>
                    <a:chOff x="5281" y="2534"/>
                    <a:chExt cx="114" cy="173"/>
                  </a:xfrm>
                </p:grpSpPr>
                <p:sp>
                  <p:nvSpPr>
                    <p:cNvPr id="16515" name="Line 11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309" y="2649"/>
                      <a:ext cx="29" cy="5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16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1" y="2534"/>
                      <a:ext cx="114" cy="1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altLang="zh-CN" sz="900">
                          <a:ea typeface="宋体" panose="02010600030101010101" pitchFamily="2" charset="-122"/>
                        </a:rPr>
                        <a:t> 32</a:t>
                      </a:r>
                    </a:p>
                  </p:txBody>
                </p:sp>
              </p:grpSp>
              <p:grpSp>
                <p:nvGrpSpPr>
                  <p:cNvPr id="16508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5423" y="1757"/>
                    <a:ext cx="116" cy="403"/>
                    <a:chOff x="2514" y="1642"/>
                    <a:chExt cx="116" cy="403"/>
                  </a:xfrm>
                </p:grpSpPr>
                <p:sp>
                  <p:nvSpPr>
                    <p:cNvPr id="16511" name="AutoShape 118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2371" y="1786"/>
                      <a:ext cx="402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99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zh-CN" altLang="zh-CN"/>
                    </a:p>
                  </p:txBody>
                </p:sp>
                <p:sp>
                  <p:nvSpPr>
                    <p:cNvPr id="16512" name="Rectangle 11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515" y="1642"/>
                      <a:ext cx="115" cy="4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 anchorCtr="1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>
                        <a:lnSpc>
                          <a:spcPct val="70000"/>
                        </a:lnSpc>
                      </a:pPr>
                      <a:endParaRPr lang="zh-CN" altLang="zh-CN" sz="10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p:txBody>
                </p:sp>
                <p:sp>
                  <p:nvSpPr>
                    <p:cNvPr id="16513" name="Rectangle 120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515" y="1660"/>
                      <a:ext cx="115" cy="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 anchorCtr="1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altLang="zh-CN" sz="900">
                          <a:ea typeface="宋体" panose="02010600030101010101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16514" name="Rectangle 121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515" y="1933"/>
                      <a:ext cx="115" cy="1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 anchor="ctr" anchorCtr="1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altLang="zh-CN" sz="900">
                          <a:ea typeface="宋体" panose="02010600030101010101" pitchFamily="2" charset="-122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16509" name="Freeform 122"/>
                  <p:cNvSpPr>
                    <a:spLocks/>
                  </p:cNvSpPr>
                  <p:nvPr/>
                </p:nvSpPr>
                <p:spPr bwMode="auto">
                  <a:xfrm>
                    <a:off x="4301" y="1498"/>
                    <a:ext cx="1123" cy="461"/>
                  </a:xfrm>
                  <a:custGeom>
                    <a:avLst/>
                    <a:gdLst>
                      <a:gd name="T0" fmla="*/ 0 w 1123"/>
                      <a:gd name="T1" fmla="*/ 467 h 460"/>
                      <a:gd name="T2" fmla="*/ 0 w 1123"/>
                      <a:gd name="T3" fmla="*/ 0 h 460"/>
                      <a:gd name="T4" fmla="*/ 950 w 1123"/>
                      <a:gd name="T5" fmla="*/ 0 h 460"/>
                      <a:gd name="T6" fmla="*/ 950 w 1123"/>
                      <a:gd name="T7" fmla="*/ 323 h 460"/>
                      <a:gd name="T8" fmla="*/ 1123 w 1123"/>
                      <a:gd name="T9" fmla="*/ 323 h 4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23"/>
                      <a:gd name="T16" fmla="*/ 0 h 460"/>
                      <a:gd name="T17" fmla="*/ 1123 w 1123"/>
                      <a:gd name="T18" fmla="*/ 460 h 4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23" h="460">
                        <a:moveTo>
                          <a:pt x="0" y="460"/>
                        </a:moveTo>
                        <a:lnTo>
                          <a:pt x="0" y="0"/>
                        </a:lnTo>
                        <a:lnTo>
                          <a:pt x="950" y="0"/>
                        </a:lnTo>
                        <a:lnTo>
                          <a:pt x="950" y="316"/>
                        </a:lnTo>
                        <a:lnTo>
                          <a:pt x="1123" y="316"/>
                        </a:ln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 type="oval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10" name="Freeform 123"/>
                  <p:cNvSpPr>
                    <a:spLocks/>
                  </p:cNvSpPr>
                  <p:nvPr/>
                </p:nvSpPr>
                <p:spPr bwMode="auto">
                  <a:xfrm>
                    <a:off x="2939" y="1958"/>
                    <a:ext cx="2715" cy="634"/>
                  </a:xfrm>
                  <a:custGeom>
                    <a:avLst/>
                    <a:gdLst>
                      <a:gd name="T0" fmla="*/ 3206 w 2621"/>
                      <a:gd name="T1" fmla="*/ 0 h 634"/>
                      <a:gd name="T2" fmla="*/ 3353 w 2621"/>
                      <a:gd name="T3" fmla="*/ 0 h 634"/>
                      <a:gd name="T4" fmla="*/ 3353 w 2621"/>
                      <a:gd name="T5" fmla="*/ 634 h 634"/>
                      <a:gd name="T6" fmla="*/ 0 w 2621"/>
                      <a:gd name="T7" fmla="*/ 634 h 634"/>
                      <a:gd name="T8" fmla="*/ 0 w 2621"/>
                      <a:gd name="T9" fmla="*/ 404 h 6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21"/>
                      <a:gd name="T16" fmla="*/ 0 h 634"/>
                      <a:gd name="T17" fmla="*/ 2621 w 2621"/>
                      <a:gd name="T18" fmla="*/ 634 h 6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21" h="634">
                        <a:moveTo>
                          <a:pt x="2506" y="0"/>
                        </a:moveTo>
                        <a:lnTo>
                          <a:pt x="2621" y="0"/>
                        </a:lnTo>
                        <a:lnTo>
                          <a:pt x="2621" y="634"/>
                        </a:lnTo>
                        <a:lnTo>
                          <a:pt x="0" y="634"/>
                        </a:lnTo>
                        <a:lnTo>
                          <a:pt x="0" y="404"/>
                        </a:ln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6472" name="Line 49"/>
            <p:cNvSpPr>
              <a:spLocks noChangeShapeType="1"/>
            </p:cNvSpPr>
            <p:nvPr/>
          </p:nvSpPr>
          <p:spPr bwMode="auto">
            <a:xfrm>
              <a:off x="1090825" y="3183618"/>
              <a:ext cx="154280" cy="565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73" name="Group 13"/>
            <p:cNvGrpSpPr>
              <a:grpSpLocks/>
            </p:cNvGrpSpPr>
            <p:nvPr/>
          </p:nvGrpSpPr>
          <p:grpSpPr bwMode="auto">
            <a:xfrm>
              <a:off x="891857" y="3549954"/>
              <a:ext cx="6102350" cy="576400"/>
              <a:chOff x="842696" y="3600632"/>
              <a:chExt cx="6101708" cy="577258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1018890" y="3740634"/>
                <a:ext cx="5881068" cy="437344"/>
              </a:xfrm>
              <a:custGeom>
                <a:avLst/>
                <a:gdLst>
                  <a:gd name="connsiteX0" fmla="*/ 291548 w 291548"/>
                  <a:gd name="connsiteY0" fmla="*/ 0 h 154608"/>
                  <a:gd name="connsiteX1" fmla="*/ 291548 w 291548"/>
                  <a:gd name="connsiteY1" fmla="*/ 154608 h 154608"/>
                  <a:gd name="connsiteX2" fmla="*/ 0 w 291548"/>
                  <a:gd name="connsiteY2" fmla="*/ 154608 h 154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548" h="154608">
                    <a:moveTo>
                      <a:pt x="291548" y="0"/>
                    </a:moveTo>
                    <a:lnTo>
                      <a:pt x="291548" y="154608"/>
                    </a:lnTo>
                    <a:lnTo>
                      <a:pt x="0" y="154608"/>
                    </a:lnTo>
                  </a:path>
                </a:pathLst>
              </a:custGeom>
              <a:no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1" name="Straight Connector 230"/>
              <p:cNvCxnSpPr>
                <a:stCxn id="233" idx="3"/>
              </p:cNvCxnSpPr>
              <p:nvPr/>
            </p:nvCxnSpPr>
            <p:spPr>
              <a:xfrm flipH="1">
                <a:off x="1271276" y="3649985"/>
                <a:ext cx="1588" cy="527993"/>
              </a:xfrm>
              <a:prstGeom prst="line">
                <a:avLst/>
              </a:prstGeom>
              <a:ln w="12700"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97" name="TextBox 129"/>
              <p:cNvSpPr txBox="1">
                <a:spLocks noChangeArrowheads="1"/>
              </p:cNvSpPr>
              <p:nvPr/>
            </p:nvSpPr>
            <p:spPr bwMode="auto">
              <a:xfrm>
                <a:off x="842696" y="3959188"/>
                <a:ext cx="279574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400">
                    <a:ea typeface="宋体" panose="02010600030101010101" pitchFamily="2" charset="-122"/>
                  </a:rPr>
                  <a:t>clk</a:t>
                </a:r>
              </a:p>
            </p:txBody>
          </p:sp>
          <p:sp>
            <p:nvSpPr>
              <p:cNvPr id="233" name="Isosceles Triangle 232"/>
              <p:cNvSpPr/>
              <p:nvPr/>
            </p:nvSpPr>
            <p:spPr>
              <a:xfrm>
                <a:off x="1230005" y="3603865"/>
                <a:ext cx="87304" cy="46120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4" name="Isosceles Triangle 233"/>
              <p:cNvSpPr/>
              <p:nvPr/>
            </p:nvSpPr>
            <p:spPr>
              <a:xfrm>
                <a:off x="6857101" y="3689743"/>
                <a:ext cx="87303" cy="44530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5" name="Isosceles Triangle 234"/>
              <p:cNvSpPr/>
              <p:nvPr/>
            </p:nvSpPr>
            <p:spPr>
              <a:xfrm>
                <a:off x="3769738" y="3600684"/>
                <a:ext cx="87304" cy="46120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36" name="Straight Connector 235"/>
              <p:cNvCxnSpPr/>
              <p:nvPr/>
            </p:nvCxnSpPr>
            <p:spPr>
              <a:xfrm>
                <a:off x="3814183" y="3653166"/>
                <a:ext cx="0" cy="524812"/>
              </a:xfrm>
              <a:prstGeom prst="line">
                <a:avLst/>
              </a:prstGeom>
              <a:ln w="12700"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7" name="Freeform 206"/>
            <p:cNvSpPr/>
            <p:nvPr/>
          </p:nvSpPr>
          <p:spPr>
            <a:xfrm>
              <a:off x="755332" y="1827054"/>
              <a:ext cx="5033963" cy="1205273"/>
            </a:xfrm>
            <a:custGeom>
              <a:avLst/>
              <a:gdLst>
                <a:gd name="connsiteX0" fmla="*/ 231913 w 251791"/>
                <a:gd name="connsiteY0" fmla="*/ 0 h 1126434"/>
                <a:gd name="connsiteX1" fmla="*/ 0 w 251791"/>
                <a:gd name="connsiteY1" fmla="*/ 0 h 1126434"/>
                <a:gd name="connsiteX2" fmla="*/ 0 w 251791"/>
                <a:gd name="connsiteY2" fmla="*/ 1126434 h 1126434"/>
                <a:gd name="connsiteX3" fmla="*/ 251791 w 251791"/>
                <a:gd name="connsiteY3" fmla="*/ 1119808 h 1126434"/>
                <a:gd name="connsiteX0" fmla="*/ 231913 w 258417"/>
                <a:gd name="connsiteY0" fmla="*/ 0 h 1139687"/>
                <a:gd name="connsiteX1" fmla="*/ 0 w 258417"/>
                <a:gd name="connsiteY1" fmla="*/ 0 h 1139687"/>
                <a:gd name="connsiteX2" fmla="*/ 0 w 258417"/>
                <a:gd name="connsiteY2" fmla="*/ 1126434 h 1139687"/>
                <a:gd name="connsiteX3" fmla="*/ 258417 w 258417"/>
                <a:gd name="connsiteY3" fmla="*/ 1139687 h 1139687"/>
                <a:gd name="connsiteX0" fmla="*/ 231913 w 261475"/>
                <a:gd name="connsiteY0" fmla="*/ 0 h 1127454"/>
                <a:gd name="connsiteX1" fmla="*/ 0 w 261475"/>
                <a:gd name="connsiteY1" fmla="*/ 0 h 1127454"/>
                <a:gd name="connsiteX2" fmla="*/ 0 w 261475"/>
                <a:gd name="connsiteY2" fmla="*/ 1126434 h 1127454"/>
                <a:gd name="connsiteX3" fmla="*/ 261475 w 261475"/>
                <a:gd name="connsiteY3" fmla="*/ 1127454 h 1127454"/>
                <a:gd name="connsiteX0" fmla="*/ 231913 w 255359"/>
                <a:gd name="connsiteY0" fmla="*/ 0 h 1130512"/>
                <a:gd name="connsiteX1" fmla="*/ 0 w 255359"/>
                <a:gd name="connsiteY1" fmla="*/ 0 h 1130512"/>
                <a:gd name="connsiteX2" fmla="*/ 0 w 255359"/>
                <a:gd name="connsiteY2" fmla="*/ 1126434 h 1130512"/>
                <a:gd name="connsiteX3" fmla="*/ 255359 w 255359"/>
                <a:gd name="connsiteY3" fmla="*/ 1130512 h 1130512"/>
                <a:gd name="connsiteX0" fmla="*/ 231913 w 255359"/>
                <a:gd name="connsiteY0" fmla="*/ 0 h 1127774"/>
                <a:gd name="connsiteX1" fmla="*/ 0 w 255359"/>
                <a:gd name="connsiteY1" fmla="*/ 0 h 1127774"/>
                <a:gd name="connsiteX2" fmla="*/ 0 w 255359"/>
                <a:gd name="connsiteY2" fmla="*/ 1126434 h 1127774"/>
                <a:gd name="connsiteX3" fmla="*/ 255359 w 255359"/>
                <a:gd name="connsiteY3" fmla="*/ 1127774 h 1127774"/>
                <a:gd name="connsiteX0" fmla="*/ 231913 w 255359"/>
                <a:gd name="connsiteY0" fmla="*/ 0 h 1130511"/>
                <a:gd name="connsiteX1" fmla="*/ 0 w 255359"/>
                <a:gd name="connsiteY1" fmla="*/ 0 h 1130511"/>
                <a:gd name="connsiteX2" fmla="*/ 0 w 255359"/>
                <a:gd name="connsiteY2" fmla="*/ 1126434 h 1130511"/>
                <a:gd name="connsiteX3" fmla="*/ 255359 w 255359"/>
                <a:gd name="connsiteY3" fmla="*/ 1130511 h 1130511"/>
                <a:gd name="connsiteX0" fmla="*/ 231913 w 244408"/>
                <a:gd name="connsiteY0" fmla="*/ 0 h 1127728"/>
                <a:gd name="connsiteX1" fmla="*/ 0 w 244408"/>
                <a:gd name="connsiteY1" fmla="*/ 0 h 1127728"/>
                <a:gd name="connsiteX2" fmla="*/ 0 w 244408"/>
                <a:gd name="connsiteY2" fmla="*/ 1126434 h 1127728"/>
                <a:gd name="connsiteX3" fmla="*/ 244408 w 244408"/>
                <a:gd name="connsiteY3" fmla="*/ 1127728 h 1127728"/>
                <a:gd name="connsiteX0" fmla="*/ 5724223 w 5724223"/>
                <a:gd name="connsiteY0" fmla="*/ 8345 h 1127728"/>
                <a:gd name="connsiteX1" fmla="*/ 0 w 5724223"/>
                <a:gd name="connsiteY1" fmla="*/ 0 h 1127728"/>
                <a:gd name="connsiteX2" fmla="*/ 0 w 5724223"/>
                <a:gd name="connsiteY2" fmla="*/ 1126434 h 1127728"/>
                <a:gd name="connsiteX3" fmla="*/ 244408 w 5724223"/>
                <a:gd name="connsiteY3" fmla="*/ 1127728 h 1127728"/>
                <a:gd name="connsiteX0" fmla="*/ 5684750 w 5684750"/>
                <a:gd name="connsiteY0" fmla="*/ 0 h 1148592"/>
                <a:gd name="connsiteX1" fmla="*/ 0 w 5684750"/>
                <a:gd name="connsiteY1" fmla="*/ 20864 h 1148592"/>
                <a:gd name="connsiteX2" fmla="*/ 0 w 5684750"/>
                <a:gd name="connsiteY2" fmla="*/ 1147298 h 1148592"/>
                <a:gd name="connsiteX3" fmla="*/ 244408 w 5684750"/>
                <a:gd name="connsiteY3" fmla="*/ 1148592 h 1148592"/>
                <a:gd name="connsiteX0" fmla="*/ 5724223 w 5724223"/>
                <a:gd name="connsiteY0" fmla="*/ 8345 h 1127728"/>
                <a:gd name="connsiteX1" fmla="*/ 0 w 5724223"/>
                <a:gd name="connsiteY1" fmla="*/ 0 h 1127728"/>
                <a:gd name="connsiteX2" fmla="*/ 0 w 5724223"/>
                <a:gd name="connsiteY2" fmla="*/ 1126434 h 1127728"/>
                <a:gd name="connsiteX3" fmla="*/ 244408 w 5724223"/>
                <a:gd name="connsiteY3" fmla="*/ 1127728 h 1127728"/>
                <a:gd name="connsiteX0" fmla="*/ 5712945 w 5712945"/>
                <a:gd name="connsiteY0" fmla="*/ 0 h 1131901"/>
                <a:gd name="connsiteX1" fmla="*/ 0 w 5712945"/>
                <a:gd name="connsiteY1" fmla="*/ 4173 h 1131901"/>
                <a:gd name="connsiteX2" fmla="*/ 0 w 5712945"/>
                <a:gd name="connsiteY2" fmla="*/ 1130607 h 1131901"/>
                <a:gd name="connsiteX3" fmla="*/ 244408 w 5712945"/>
                <a:gd name="connsiteY3" fmla="*/ 1131901 h 1131901"/>
                <a:gd name="connsiteX0" fmla="*/ 5712945 w 5712945"/>
                <a:gd name="connsiteY0" fmla="*/ 12518 h 1127728"/>
                <a:gd name="connsiteX1" fmla="*/ 0 w 5712945"/>
                <a:gd name="connsiteY1" fmla="*/ 0 h 1127728"/>
                <a:gd name="connsiteX2" fmla="*/ 0 w 5712945"/>
                <a:gd name="connsiteY2" fmla="*/ 1126434 h 1127728"/>
                <a:gd name="connsiteX3" fmla="*/ 244408 w 5712945"/>
                <a:gd name="connsiteY3" fmla="*/ 1127728 h 1127728"/>
                <a:gd name="connsiteX0" fmla="*/ 5712945 w 5712945"/>
                <a:gd name="connsiteY0" fmla="*/ 0 h 1131900"/>
                <a:gd name="connsiteX1" fmla="*/ 0 w 5712945"/>
                <a:gd name="connsiteY1" fmla="*/ 4172 h 1131900"/>
                <a:gd name="connsiteX2" fmla="*/ 0 w 5712945"/>
                <a:gd name="connsiteY2" fmla="*/ 1130606 h 1131900"/>
                <a:gd name="connsiteX3" fmla="*/ 244408 w 5712945"/>
                <a:gd name="connsiteY3" fmla="*/ 1131900 h 1131900"/>
                <a:gd name="connsiteX0" fmla="*/ 5712945 w 5712945"/>
                <a:gd name="connsiteY0" fmla="*/ 12519 h 1144419"/>
                <a:gd name="connsiteX1" fmla="*/ 5639 w 5712945"/>
                <a:gd name="connsiteY1" fmla="*/ 0 h 1144419"/>
                <a:gd name="connsiteX2" fmla="*/ 0 w 5712945"/>
                <a:gd name="connsiteY2" fmla="*/ 1143125 h 1144419"/>
                <a:gd name="connsiteX3" fmla="*/ 244408 w 5712945"/>
                <a:gd name="connsiteY3" fmla="*/ 1144419 h 1144419"/>
                <a:gd name="connsiteX0" fmla="*/ 5712945 w 5712945"/>
                <a:gd name="connsiteY0" fmla="*/ 1 h 1131901"/>
                <a:gd name="connsiteX1" fmla="*/ 5639 w 5712945"/>
                <a:gd name="connsiteY1" fmla="*/ 0 h 1131901"/>
                <a:gd name="connsiteX2" fmla="*/ 0 w 5712945"/>
                <a:gd name="connsiteY2" fmla="*/ 1130607 h 1131901"/>
                <a:gd name="connsiteX3" fmla="*/ 244408 w 5712945"/>
                <a:gd name="connsiteY3" fmla="*/ 1131901 h 1131901"/>
                <a:gd name="connsiteX0" fmla="*/ 5712945 w 5712945"/>
                <a:gd name="connsiteY0" fmla="*/ 1 h 1131901"/>
                <a:gd name="connsiteX1" fmla="*/ 5639 w 5712945"/>
                <a:gd name="connsiteY1" fmla="*/ 0 h 1131901"/>
                <a:gd name="connsiteX2" fmla="*/ 0 w 5712945"/>
                <a:gd name="connsiteY2" fmla="*/ 1130607 h 1131901"/>
                <a:gd name="connsiteX3" fmla="*/ 199297 w 5712945"/>
                <a:gd name="connsiteY3" fmla="*/ 1131901 h 113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2945" h="1131901">
                  <a:moveTo>
                    <a:pt x="5712945" y="1"/>
                  </a:moveTo>
                  <a:lnTo>
                    <a:pt x="5639" y="0"/>
                  </a:lnTo>
                  <a:cubicBezTo>
                    <a:pt x="3759" y="381042"/>
                    <a:pt x="1880" y="749565"/>
                    <a:pt x="0" y="1130607"/>
                  </a:cubicBezTo>
                  <a:lnTo>
                    <a:pt x="199297" y="1131901"/>
                  </a:lnTo>
                </a:path>
              </a:pathLst>
            </a:custGeom>
            <a:noFill/>
            <a:ln w="5715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75" name="Rectangle 64"/>
            <p:cNvSpPr>
              <a:spLocks noChangeArrowheads="1"/>
            </p:cNvSpPr>
            <p:nvPr/>
          </p:nvSpPr>
          <p:spPr bwMode="auto">
            <a:xfrm>
              <a:off x="1414334" y="2093183"/>
              <a:ext cx="323850" cy="3651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 +1</a:t>
              </a:r>
            </a:p>
          </p:txBody>
        </p:sp>
        <p:grpSp>
          <p:nvGrpSpPr>
            <p:cNvPr id="16476" name="Group 119"/>
            <p:cNvGrpSpPr>
              <a:grpSpLocks/>
            </p:cNvGrpSpPr>
            <p:nvPr/>
          </p:nvGrpSpPr>
          <p:grpSpPr bwMode="auto">
            <a:xfrm>
              <a:off x="936899" y="2943206"/>
              <a:ext cx="149488" cy="453371"/>
              <a:chOff x="2511" y="1642"/>
              <a:chExt cx="119" cy="357"/>
            </a:xfrm>
          </p:grpSpPr>
          <p:sp>
            <p:nvSpPr>
              <p:cNvPr id="16491" name="AutoShape 120"/>
              <p:cNvSpPr>
                <a:spLocks noChangeArrowheads="1"/>
              </p:cNvSpPr>
              <p:nvPr/>
            </p:nvSpPr>
            <p:spPr bwMode="auto">
              <a:xfrm rot="-5400000">
                <a:off x="2394" y="1763"/>
                <a:ext cx="356" cy="115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6492" name="Rectangle 121"/>
              <p:cNvSpPr>
                <a:spLocks noChangeArrowheads="1"/>
              </p:cNvSpPr>
              <p:nvPr/>
            </p:nvSpPr>
            <p:spPr bwMode="auto">
              <a:xfrm flipH="1">
                <a:off x="2515" y="1642"/>
                <a:ext cx="115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70000"/>
                  </a:lnSpc>
                </a:pPr>
                <a:endParaRPr lang="zh-CN" altLang="zh-CN" sz="1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93" name="Rectangle 122"/>
              <p:cNvSpPr>
                <a:spLocks noChangeArrowheads="1"/>
              </p:cNvSpPr>
              <p:nvPr/>
            </p:nvSpPr>
            <p:spPr bwMode="auto">
              <a:xfrm flipH="1">
                <a:off x="2515" y="1655"/>
                <a:ext cx="11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6494" name="Rectangle 123"/>
              <p:cNvSpPr>
                <a:spLocks noChangeArrowheads="1"/>
              </p:cNvSpPr>
              <p:nvPr/>
            </p:nvSpPr>
            <p:spPr bwMode="auto">
              <a:xfrm flipH="1">
                <a:off x="2511" y="1861"/>
                <a:ext cx="11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cxnSp>
          <p:nvCxnSpPr>
            <p:cNvPr id="210" name="Straight Arrow Connector 209"/>
            <p:cNvCxnSpPr/>
            <p:nvPr/>
          </p:nvCxnSpPr>
          <p:spPr>
            <a:xfrm>
              <a:off x="5122545" y="2036666"/>
              <a:ext cx="6350" cy="1295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78" name="Freeform 160"/>
            <p:cNvSpPr>
              <a:spLocks/>
            </p:cNvSpPr>
            <p:nvPr/>
          </p:nvSpPr>
          <p:spPr bwMode="auto">
            <a:xfrm>
              <a:off x="564832" y="1460623"/>
              <a:ext cx="5227452" cy="1825451"/>
            </a:xfrm>
            <a:custGeom>
              <a:avLst/>
              <a:gdLst>
                <a:gd name="T0" fmla="*/ 2147483647 w 10000"/>
                <a:gd name="T1" fmla="*/ 0 h 9886"/>
                <a:gd name="T2" fmla="*/ 0 w 10000"/>
                <a:gd name="T3" fmla="*/ 0 h 9886"/>
                <a:gd name="T4" fmla="*/ 0 w 10000"/>
                <a:gd name="T5" fmla="*/ 2147483647 h 9886"/>
                <a:gd name="T6" fmla="*/ 2147483647 w 10000"/>
                <a:gd name="T7" fmla="*/ 2147483647 h 98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9886">
                  <a:moveTo>
                    <a:pt x="10000" y="0"/>
                  </a:moveTo>
                  <a:lnTo>
                    <a:pt x="0" y="0"/>
                  </a:lnTo>
                  <a:lnTo>
                    <a:pt x="0" y="9886"/>
                  </a:lnTo>
                  <a:lnTo>
                    <a:pt x="715" y="9886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Rectangle 63"/>
            <p:cNvSpPr>
              <a:spLocks noChangeArrowheads="1"/>
            </p:cNvSpPr>
            <p:nvPr/>
          </p:nvSpPr>
          <p:spPr bwMode="auto">
            <a:xfrm>
              <a:off x="2205500" y="1872104"/>
              <a:ext cx="166982" cy="18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30</a:t>
              </a:r>
            </a:p>
          </p:txBody>
        </p:sp>
        <p:sp>
          <p:nvSpPr>
            <p:cNvPr id="16480" name="Rectangle 140"/>
            <p:cNvSpPr>
              <a:spLocks noChangeArrowheads="1"/>
            </p:cNvSpPr>
            <p:nvPr/>
          </p:nvSpPr>
          <p:spPr bwMode="auto">
            <a:xfrm>
              <a:off x="746110" y="1220447"/>
              <a:ext cx="2257504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200">
                  <a:ea typeface="宋体" panose="02010600030101010101" pitchFamily="2" charset="-122"/>
                </a:rPr>
                <a:t>Jump or Branch Target Address</a:t>
              </a:r>
            </a:p>
          </p:txBody>
        </p:sp>
        <p:sp>
          <p:nvSpPr>
            <p:cNvPr id="16481" name="Line 64"/>
            <p:cNvSpPr>
              <a:spLocks noChangeShapeType="1"/>
            </p:cNvSpPr>
            <p:nvPr/>
          </p:nvSpPr>
          <p:spPr bwMode="auto">
            <a:xfrm flipH="1">
              <a:off x="2288991" y="1768075"/>
              <a:ext cx="30853" cy="1076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82" name="Group 854121"/>
            <p:cNvGrpSpPr>
              <a:grpSpLocks/>
            </p:cNvGrpSpPr>
            <p:nvPr/>
          </p:nvGrpSpPr>
          <p:grpSpPr bwMode="auto">
            <a:xfrm>
              <a:off x="6965614" y="3692967"/>
              <a:ext cx="440073" cy="741873"/>
              <a:chOff x="5201227" y="3741545"/>
              <a:chExt cx="421889" cy="741874"/>
            </a:xfrm>
          </p:grpSpPr>
          <p:sp>
            <p:nvSpPr>
              <p:cNvPr id="16489" name="Rectangle 89"/>
              <p:cNvSpPr>
                <a:spLocks noChangeArrowheads="1"/>
              </p:cNvSpPr>
              <p:nvPr/>
            </p:nvSpPr>
            <p:spPr bwMode="auto">
              <a:xfrm>
                <a:off x="5201227" y="4300856"/>
                <a:ext cx="421889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Mem</a:t>
                </a:r>
              </a:p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Read</a:t>
                </a:r>
              </a:p>
            </p:txBody>
          </p:sp>
          <p:sp>
            <p:nvSpPr>
              <p:cNvPr id="16490" name="Line 99"/>
              <p:cNvSpPr>
                <a:spLocks noChangeShapeType="1"/>
              </p:cNvSpPr>
              <p:nvPr/>
            </p:nvSpPr>
            <p:spPr bwMode="auto">
              <a:xfrm flipV="1">
                <a:off x="5398987" y="3741545"/>
                <a:ext cx="732" cy="46755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483" name="Group 854121"/>
            <p:cNvGrpSpPr>
              <a:grpSpLocks/>
            </p:cNvGrpSpPr>
            <p:nvPr/>
          </p:nvGrpSpPr>
          <p:grpSpPr bwMode="auto">
            <a:xfrm>
              <a:off x="7351529" y="3692967"/>
              <a:ext cx="465638" cy="741873"/>
              <a:chOff x="5201227" y="3741545"/>
              <a:chExt cx="421889" cy="741874"/>
            </a:xfrm>
          </p:grpSpPr>
          <p:sp>
            <p:nvSpPr>
              <p:cNvPr id="16487" name="Rectangle 89"/>
              <p:cNvSpPr>
                <a:spLocks noChangeArrowheads="1"/>
              </p:cNvSpPr>
              <p:nvPr/>
            </p:nvSpPr>
            <p:spPr bwMode="auto">
              <a:xfrm>
                <a:off x="5201227" y="4300856"/>
                <a:ext cx="421889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Mem</a:t>
                </a:r>
              </a:p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Write</a:t>
                </a:r>
              </a:p>
            </p:txBody>
          </p:sp>
          <p:sp>
            <p:nvSpPr>
              <p:cNvPr id="16488" name="Line 99"/>
              <p:cNvSpPr>
                <a:spLocks noChangeShapeType="1"/>
              </p:cNvSpPr>
              <p:nvPr/>
            </p:nvSpPr>
            <p:spPr bwMode="auto">
              <a:xfrm flipV="1">
                <a:off x="5399719" y="3741545"/>
                <a:ext cx="0" cy="46755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484" name="Group 854121"/>
            <p:cNvGrpSpPr>
              <a:grpSpLocks/>
            </p:cNvGrpSpPr>
            <p:nvPr/>
          </p:nvGrpSpPr>
          <p:grpSpPr bwMode="auto">
            <a:xfrm>
              <a:off x="8034094" y="3297187"/>
              <a:ext cx="465638" cy="1180200"/>
              <a:chOff x="5201227" y="3741544"/>
              <a:chExt cx="421889" cy="741875"/>
            </a:xfrm>
          </p:grpSpPr>
          <p:sp>
            <p:nvSpPr>
              <p:cNvPr id="16485" name="Rectangle 89"/>
              <p:cNvSpPr>
                <a:spLocks noChangeArrowheads="1"/>
              </p:cNvSpPr>
              <p:nvPr/>
            </p:nvSpPr>
            <p:spPr bwMode="auto">
              <a:xfrm>
                <a:off x="5201227" y="4300856"/>
                <a:ext cx="421889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Mem</a:t>
                </a:r>
              </a:p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toReg</a:t>
                </a:r>
              </a:p>
            </p:txBody>
          </p:sp>
          <p:sp>
            <p:nvSpPr>
              <p:cNvPr id="16486" name="Line 99"/>
              <p:cNvSpPr>
                <a:spLocks noChangeShapeType="1"/>
              </p:cNvSpPr>
              <p:nvPr/>
            </p:nvSpPr>
            <p:spPr bwMode="auto">
              <a:xfrm flipV="1">
                <a:off x="5399719" y="3741544"/>
                <a:ext cx="0" cy="5426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6394" name="Line 5"/>
          <p:cNvSpPr>
            <a:spLocks noChangeShapeType="1"/>
          </p:cNvSpPr>
          <p:nvPr/>
        </p:nvSpPr>
        <p:spPr bwMode="auto">
          <a:xfrm>
            <a:off x="3074988" y="2901950"/>
            <a:ext cx="0" cy="1350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6"/>
          <p:cNvSpPr>
            <a:spLocks noChangeShapeType="1"/>
          </p:cNvSpPr>
          <p:nvPr/>
        </p:nvSpPr>
        <p:spPr bwMode="auto">
          <a:xfrm>
            <a:off x="4778375" y="2901950"/>
            <a:ext cx="0" cy="19843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7"/>
          <p:cNvSpPr>
            <a:spLocks noChangeShapeType="1"/>
          </p:cNvSpPr>
          <p:nvPr/>
        </p:nvSpPr>
        <p:spPr bwMode="auto">
          <a:xfrm>
            <a:off x="6453188" y="2901950"/>
            <a:ext cx="0" cy="16065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7" name="Text Box 70"/>
          <p:cNvSpPr txBox="1">
            <a:spLocks noChangeArrowheads="1"/>
          </p:cNvSpPr>
          <p:nvPr/>
        </p:nvSpPr>
        <p:spPr bwMode="auto">
          <a:xfrm>
            <a:off x="5041900" y="2738438"/>
            <a:ext cx="10668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EX = Execute</a:t>
            </a:r>
          </a:p>
        </p:txBody>
      </p:sp>
      <p:sp>
        <p:nvSpPr>
          <p:cNvPr id="16398" name="Text Box 71"/>
          <p:cNvSpPr txBox="1">
            <a:spLocks noChangeArrowheads="1"/>
          </p:cNvSpPr>
          <p:nvPr/>
        </p:nvSpPr>
        <p:spPr bwMode="auto">
          <a:xfrm>
            <a:off x="1060450" y="2738438"/>
            <a:ext cx="16684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IF = Instruction Fetch</a:t>
            </a:r>
          </a:p>
        </p:txBody>
      </p:sp>
      <p:sp>
        <p:nvSpPr>
          <p:cNvPr id="16399" name="Text Box 72"/>
          <p:cNvSpPr txBox="1">
            <a:spLocks noChangeArrowheads="1"/>
          </p:cNvSpPr>
          <p:nvPr/>
        </p:nvSpPr>
        <p:spPr bwMode="auto">
          <a:xfrm>
            <a:off x="6453188" y="2738438"/>
            <a:ext cx="174466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MEM = Memory</a:t>
            </a:r>
          </a:p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Access</a:t>
            </a:r>
          </a:p>
        </p:txBody>
      </p:sp>
      <p:sp>
        <p:nvSpPr>
          <p:cNvPr id="16400" name="Text Box 73"/>
          <p:cNvSpPr txBox="1">
            <a:spLocks noChangeArrowheads="1"/>
          </p:cNvSpPr>
          <p:nvPr/>
        </p:nvSpPr>
        <p:spPr bwMode="auto">
          <a:xfrm>
            <a:off x="8223250" y="2738438"/>
            <a:ext cx="6889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WB =</a:t>
            </a:r>
          </a:p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Write</a:t>
            </a:r>
          </a:p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Back</a:t>
            </a:r>
          </a:p>
        </p:txBody>
      </p:sp>
      <p:grpSp>
        <p:nvGrpSpPr>
          <p:cNvPr id="16401" name="Group 293"/>
          <p:cNvGrpSpPr>
            <a:grpSpLocks/>
          </p:cNvGrpSpPr>
          <p:nvPr/>
        </p:nvGrpSpPr>
        <p:grpSpPr bwMode="auto">
          <a:xfrm>
            <a:off x="6261100" y="3233738"/>
            <a:ext cx="569913" cy="579437"/>
            <a:chOff x="6285892" y="1402430"/>
            <a:chExt cx="571155" cy="578264"/>
          </a:xfrm>
        </p:grpSpPr>
        <p:grpSp>
          <p:nvGrpSpPr>
            <p:cNvPr id="16402" name="Group 12"/>
            <p:cNvGrpSpPr>
              <a:grpSpLocks/>
            </p:cNvGrpSpPr>
            <p:nvPr/>
          </p:nvGrpSpPr>
          <p:grpSpPr bwMode="auto">
            <a:xfrm>
              <a:off x="6285892" y="1797970"/>
              <a:ext cx="571155" cy="182724"/>
              <a:chOff x="6995161" y="1600278"/>
              <a:chExt cx="571155" cy="182724"/>
            </a:xfrm>
          </p:grpSpPr>
          <p:sp>
            <p:nvSpPr>
              <p:cNvPr id="16409" name="Rectangle 101"/>
              <p:cNvSpPr>
                <a:spLocks noChangeArrowheads="1"/>
              </p:cNvSpPr>
              <p:nvPr/>
            </p:nvSpPr>
            <p:spPr bwMode="auto">
              <a:xfrm>
                <a:off x="7313757" y="1600278"/>
                <a:ext cx="252559" cy="182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Bne</a:t>
                </a:r>
              </a:p>
            </p:txBody>
          </p:sp>
          <p:cxnSp>
            <p:nvCxnSpPr>
              <p:cNvPr id="303" name="Straight Arrow Connector 302"/>
              <p:cNvCxnSpPr/>
              <p:nvPr/>
            </p:nvCxnSpPr>
            <p:spPr>
              <a:xfrm flipH="1">
                <a:off x="6995161" y="1692698"/>
                <a:ext cx="251372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03" name="Group 185"/>
            <p:cNvGrpSpPr>
              <a:grpSpLocks/>
            </p:cNvGrpSpPr>
            <p:nvPr/>
          </p:nvGrpSpPr>
          <p:grpSpPr bwMode="auto">
            <a:xfrm>
              <a:off x="6285892" y="1600200"/>
              <a:ext cx="571155" cy="182724"/>
              <a:chOff x="6995161" y="1600278"/>
              <a:chExt cx="571155" cy="182724"/>
            </a:xfrm>
          </p:grpSpPr>
          <p:sp>
            <p:nvSpPr>
              <p:cNvPr id="16407" name="Rectangle 101"/>
              <p:cNvSpPr>
                <a:spLocks noChangeArrowheads="1"/>
              </p:cNvSpPr>
              <p:nvPr/>
            </p:nvSpPr>
            <p:spPr bwMode="auto">
              <a:xfrm>
                <a:off x="7313757" y="1600278"/>
                <a:ext cx="252559" cy="182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Beq</a:t>
                </a:r>
              </a:p>
            </p:txBody>
          </p:sp>
          <p:cxnSp>
            <p:nvCxnSpPr>
              <p:cNvPr id="301" name="Straight Arrow Connector 300"/>
              <p:cNvCxnSpPr/>
              <p:nvPr/>
            </p:nvCxnSpPr>
            <p:spPr>
              <a:xfrm flipH="1">
                <a:off x="6995161" y="1692432"/>
                <a:ext cx="251372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04" name="Group 188"/>
            <p:cNvGrpSpPr>
              <a:grpSpLocks/>
            </p:cNvGrpSpPr>
            <p:nvPr/>
          </p:nvGrpSpPr>
          <p:grpSpPr bwMode="auto">
            <a:xfrm>
              <a:off x="6285892" y="1402430"/>
              <a:ext cx="571155" cy="182724"/>
              <a:chOff x="6995161" y="1600278"/>
              <a:chExt cx="571155" cy="182724"/>
            </a:xfrm>
          </p:grpSpPr>
          <p:sp>
            <p:nvSpPr>
              <p:cNvPr id="16405" name="Rectangle 101"/>
              <p:cNvSpPr>
                <a:spLocks noChangeArrowheads="1"/>
              </p:cNvSpPr>
              <p:nvPr/>
            </p:nvSpPr>
            <p:spPr bwMode="auto">
              <a:xfrm>
                <a:off x="7313757" y="1600278"/>
                <a:ext cx="252559" cy="182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J</a:t>
                </a:r>
              </a:p>
            </p:txBody>
          </p:sp>
          <p:cxnSp>
            <p:nvCxnSpPr>
              <p:cNvPr id="299" name="Straight Arrow Connector 298"/>
              <p:cNvCxnSpPr/>
              <p:nvPr/>
            </p:nvCxnSpPr>
            <p:spPr>
              <a:xfrm flipH="1">
                <a:off x="6995161" y="1692166"/>
                <a:ext cx="251372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2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454"/>
          <p:cNvGrpSpPr>
            <a:grpSpLocks/>
          </p:cNvGrpSpPr>
          <p:nvPr/>
        </p:nvGrpSpPr>
        <p:grpSpPr bwMode="auto">
          <a:xfrm>
            <a:off x="5813425" y="4194099"/>
            <a:ext cx="369888" cy="373062"/>
            <a:chOff x="6065448" y="2115619"/>
            <a:chExt cx="369911" cy="350845"/>
          </a:xfrm>
        </p:grpSpPr>
        <p:sp>
          <p:nvSpPr>
            <p:cNvPr id="17561" name="Rectangle 26"/>
            <p:cNvSpPr>
              <a:spLocks noChangeArrowheads="1"/>
            </p:cNvSpPr>
            <p:nvPr/>
          </p:nvSpPr>
          <p:spPr bwMode="auto">
            <a:xfrm>
              <a:off x="6094010" y="2238762"/>
              <a:ext cx="341349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zero</a:t>
              </a:r>
            </a:p>
          </p:txBody>
        </p:sp>
        <p:sp>
          <p:nvSpPr>
            <p:cNvPr id="17562" name="Line 87"/>
            <p:cNvSpPr>
              <a:spLocks noChangeShapeType="1"/>
            </p:cNvSpPr>
            <p:nvPr/>
          </p:nvSpPr>
          <p:spPr bwMode="auto">
            <a:xfrm flipV="1">
              <a:off x="6065448" y="2115619"/>
              <a:ext cx="0" cy="3508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0912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Pipelined </a:t>
            </a:r>
            <a:r>
              <a:rPr lang="en-US" altLang="zh-CN" sz="4000" dirty="0" err="1" smtClean="0">
                <a:ea typeface="宋体" panose="02010600030101010101" pitchFamily="2" charset="-122"/>
              </a:rPr>
              <a:t>Datapath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431800" y="1219124"/>
            <a:ext cx="825500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zh-CN" sz="2400" dirty="0">
                <a:ea typeface="宋体" panose="02010600030101010101" pitchFamily="2" charset="-122"/>
              </a:rPr>
              <a:t>Pipeline registers are shown in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green</a:t>
            </a:r>
            <a:r>
              <a:rPr lang="en-US" altLang="zh-CN" sz="2400" dirty="0">
                <a:ea typeface="宋体" panose="02010600030101010101" pitchFamily="2" charset="-122"/>
              </a:rPr>
              <a:t>, including the PC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zh-CN" sz="2400" dirty="0">
                <a:ea typeface="宋体" panose="02010600030101010101" pitchFamily="2" charset="-122"/>
              </a:rPr>
              <a:t>Same clock edge updates all pipeline registers, register file, and data memory (for store instruction)</a:t>
            </a:r>
          </a:p>
        </p:txBody>
      </p:sp>
      <p:grpSp>
        <p:nvGrpSpPr>
          <p:cNvPr id="17413" name="Group 316"/>
          <p:cNvGrpSpPr>
            <a:grpSpLocks/>
          </p:cNvGrpSpPr>
          <p:nvPr/>
        </p:nvGrpSpPr>
        <p:grpSpPr bwMode="auto">
          <a:xfrm>
            <a:off x="2814638" y="3033636"/>
            <a:ext cx="5543550" cy="1635125"/>
            <a:chOff x="2392363" y="3089988"/>
            <a:chExt cx="5543550" cy="1371600"/>
          </a:xfrm>
        </p:grpSpPr>
        <p:sp>
          <p:nvSpPr>
            <p:cNvPr id="17557" name="Line 8"/>
            <p:cNvSpPr>
              <a:spLocks noChangeShapeType="1"/>
            </p:cNvSpPr>
            <p:nvPr/>
          </p:nvSpPr>
          <p:spPr bwMode="auto">
            <a:xfrm>
              <a:off x="7935913" y="3089988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58" name="Line 5"/>
            <p:cNvSpPr>
              <a:spLocks noChangeShapeType="1"/>
            </p:cNvSpPr>
            <p:nvPr/>
          </p:nvSpPr>
          <p:spPr bwMode="auto">
            <a:xfrm>
              <a:off x="2392363" y="3089988"/>
              <a:ext cx="0" cy="1131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59" name="Line 6"/>
            <p:cNvSpPr>
              <a:spLocks noChangeShapeType="1"/>
            </p:cNvSpPr>
            <p:nvPr/>
          </p:nvSpPr>
          <p:spPr bwMode="auto">
            <a:xfrm>
              <a:off x="4210497" y="3089988"/>
              <a:ext cx="0" cy="1214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60" name="Line 7"/>
            <p:cNvSpPr>
              <a:spLocks noChangeShapeType="1"/>
            </p:cNvSpPr>
            <p:nvPr/>
          </p:nvSpPr>
          <p:spPr bwMode="auto">
            <a:xfrm>
              <a:off x="5884863" y="3089988"/>
              <a:ext cx="0" cy="134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3" name="Group 322"/>
          <p:cNvGrpSpPr>
            <a:grpSpLocks/>
          </p:cNvGrpSpPr>
          <p:nvPr/>
        </p:nvGrpSpPr>
        <p:grpSpPr bwMode="auto">
          <a:xfrm>
            <a:off x="817563" y="5546649"/>
            <a:ext cx="7540625" cy="777875"/>
            <a:chOff x="395288" y="4922404"/>
            <a:chExt cx="7540625" cy="777874"/>
          </a:xfrm>
        </p:grpSpPr>
        <p:cxnSp>
          <p:nvCxnSpPr>
            <p:cNvPr id="324" name="Straight Connector 323"/>
            <p:cNvCxnSpPr/>
            <p:nvPr/>
          </p:nvCxnSpPr>
          <p:spPr bwMode="auto">
            <a:xfrm>
              <a:off x="2392363" y="5030354"/>
              <a:ext cx="0" cy="669924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 bwMode="auto">
            <a:xfrm>
              <a:off x="6486525" y="5060516"/>
              <a:ext cx="0" cy="639762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 bwMode="auto">
            <a:xfrm>
              <a:off x="5892800" y="5033529"/>
              <a:ext cx="0" cy="663574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Freeform 326"/>
            <p:cNvSpPr/>
            <p:nvPr/>
          </p:nvSpPr>
          <p:spPr bwMode="auto">
            <a:xfrm>
              <a:off x="395288" y="4922404"/>
              <a:ext cx="7540625" cy="777874"/>
            </a:xfrm>
            <a:custGeom>
              <a:avLst/>
              <a:gdLst>
                <a:gd name="connsiteX0" fmla="*/ 291548 w 291548"/>
                <a:gd name="connsiteY0" fmla="*/ 0 h 154608"/>
                <a:gd name="connsiteX1" fmla="*/ 291548 w 291548"/>
                <a:gd name="connsiteY1" fmla="*/ 154608 h 154608"/>
                <a:gd name="connsiteX2" fmla="*/ 0 w 291548"/>
                <a:gd name="connsiteY2" fmla="*/ 154608 h 15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548" h="154608">
                  <a:moveTo>
                    <a:pt x="291548" y="0"/>
                  </a:moveTo>
                  <a:lnTo>
                    <a:pt x="291548" y="154608"/>
                  </a:lnTo>
                  <a:lnTo>
                    <a:pt x="0" y="154608"/>
                  </a:lnTo>
                </a:path>
              </a:pathLst>
            </a:cu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8" name="Straight Connector 327"/>
            <p:cNvCxnSpPr/>
            <p:nvPr/>
          </p:nvCxnSpPr>
          <p:spPr bwMode="auto">
            <a:xfrm flipH="1">
              <a:off x="790575" y="5030354"/>
              <a:ext cx="3175" cy="669924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54" name="TextBox 129"/>
            <p:cNvSpPr txBox="1">
              <a:spLocks noChangeArrowheads="1"/>
            </p:cNvSpPr>
            <p:nvPr/>
          </p:nvSpPr>
          <p:spPr bwMode="auto">
            <a:xfrm>
              <a:off x="427769" y="5484527"/>
              <a:ext cx="2794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clk</a:t>
              </a:r>
            </a:p>
          </p:txBody>
        </p:sp>
        <p:cxnSp>
          <p:nvCxnSpPr>
            <p:cNvPr id="330" name="Straight Connector 329"/>
            <p:cNvCxnSpPr/>
            <p:nvPr/>
          </p:nvCxnSpPr>
          <p:spPr bwMode="auto">
            <a:xfrm flipH="1">
              <a:off x="3228975" y="5030354"/>
              <a:ext cx="0" cy="669924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 bwMode="auto">
            <a:xfrm>
              <a:off x="4216400" y="5058929"/>
              <a:ext cx="0" cy="641349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15" name="Freeform 123"/>
          <p:cNvSpPr>
            <a:spLocks/>
          </p:cNvSpPr>
          <p:nvPr/>
        </p:nvSpPr>
        <p:spPr bwMode="auto">
          <a:xfrm>
            <a:off x="4124325" y="5113261"/>
            <a:ext cx="4479925" cy="1022350"/>
          </a:xfrm>
          <a:custGeom>
            <a:avLst/>
            <a:gdLst>
              <a:gd name="T0" fmla="*/ 2147483647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9429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647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6" name="Line 52"/>
          <p:cNvSpPr>
            <a:spLocks noChangeShapeType="1"/>
          </p:cNvSpPr>
          <p:nvPr/>
        </p:nvSpPr>
        <p:spPr bwMode="auto">
          <a:xfrm flipV="1">
            <a:off x="2546350" y="5102149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7" name="Freeform 16"/>
          <p:cNvSpPr>
            <a:spLocks/>
          </p:cNvSpPr>
          <p:nvPr/>
        </p:nvSpPr>
        <p:spPr bwMode="auto">
          <a:xfrm>
            <a:off x="4879975" y="5416474"/>
            <a:ext cx="1338263" cy="365125"/>
          </a:xfrm>
          <a:custGeom>
            <a:avLst/>
            <a:gdLst>
              <a:gd name="T0" fmla="*/ 0 w 10000"/>
              <a:gd name="T1" fmla="*/ 0 h 11599"/>
              <a:gd name="T2" fmla="*/ 0 w 10000"/>
              <a:gd name="T3" fmla="*/ 353897005 h 11599"/>
              <a:gd name="T4" fmla="*/ 2147483647 w 10000"/>
              <a:gd name="T5" fmla="*/ 361883890 h 11599"/>
              <a:gd name="T6" fmla="*/ 2147483647 w 10000"/>
              <a:gd name="T7" fmla="*/ 161613410 h 11599"/>
              <a:gd name="T8" fmla="*/ 2147483647 w 10000"/>
              <a:gd name="T9" fmla="*/ 161613410 h 11599"/>
              <a:gd name="T10" fmla="*/ 2147483647 w 10000"/>
              <a:gd name="T11" fmla="*/ 166855420 h 115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0" h="11599">
                <a:moveTo>
                  <a:pt x="0" y="0"/>
                </a:moveTo>
                <a:lnTo>
                  <a:pt x="0" y="11343"/>
                </a:lnTo>
                <a:lnTo>
                  <a:pt x="8420" y="11599"/>
                </a:lnTo>
                <a:cubicBezTo>
                  <a:pt x="8447" y="9571"/>
                  <a:pt x="8394" y="7208"/>
                  <a:pt x="8421" y="5180"/>
                </a:cubicBezTo>
                <a:lnTo>
                  <a:pt x="9918" y="5180"/>
                </a:lnTo>
                <a:cubicBezTo>
                  <a:pt x="9945" y="5236"/>
                  <a:pt x="9973" y="5292"/>
                  <a:pt x="10000" y="5348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8" name="Line 19"/>
          <p:cNvSpPr>
            <a:spLocks noChangeShapeType="1"/>
          </p:cNvSpPr>
          <p:nvPr/>
        </p:nvSpPr>
        <p:spPr bwMode="auto">
          <a:xfrm flipV="1">
            <a:off x="6024563" y="4981499"/>
            <a:ext cx="19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19" name="Group 20"/>
          <p:cNvGrpSpPr>
            <a:grpSpLocks/>
          </p:cNvGrpSpPr>
          <p:nvPr/>
        </p:nvGrpSpPr>
        <p:grpSpPr bwMode="auto">
          <a:xfrm>
            <a:off x="5494338" y="5568874"/>
            <a:ext cx="166687" cy="257175"/>
            <a:chOff x="4375" y="2401"/>
            <a:chExt cx="114" cy="162"/>
          </a:xfrm>
        </p:grpSpPr>
        <p:sp>
          <p:nvSpPr>
            <p:cNvPr id="17547" name="Line 21"/>
            <p:cNvSpPr>
              <a:spLocks noChangeShapeType="1"/>
            </p:cNvSpPr>
            <p:nvPr/>
          </p:nvSpPr>
          <p:spPr bwMode="auto">
            <a:xfrm flipH="1">
              <a:off x="4419" y="2505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48" name="Rectangle 22"/>
            <p:cNvSpPr>
              <a:spLocks noChangeArrowheads="1"/>
            </p:cNvSpPr>
            <p:nvPr/>
          </p:nvSpPr>
          <p:spPr bwMode="auto">
            <a:xfrm>
              <a:off x="4375" y="2401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17420" name="Group 9"/>
          <p:cNvGrpSpPr>
            <a:grpSpLocks/>
          </p:cNvGrpSpPr>
          <p:nvPr/>
        </p:nvGrpSpPr>
        <p:grpSpPr bwMode="auto">
          <a:xfrm>
            <a:off x="5602288" y="4446511"/>
            <a:ext cx="422275" cy="1111250"/>
            <a:chOff x="5180177" y="3960180"/>
            <a:chExt cx="421879" cy="1333280"/>
          </a:xfrm>
        </p:grpSpPr>
        <p:sp>
          <p:nvSpPr>
            <p:cNvPr id="17545" name="Freeform 23"/>
            <p:cNvSpPr>
              <a:spLocks/>
            </p:cNvSpPr>
            <p:nvPr/>
          </p:nvSpPr>
          <p:spPr bwMode="auto">
            <a:xfrm rot="-5400000">
              <a:off x="4724477" y="4415880"/>
              <a:ext cx="1333280" cy="421879"/>
            </a:xfrm>
            <a:custGeom>
              <a:avLst/>
              <a:gdLst>
                <a:gd name="T0" fmla="*/ 0 w 768"/>
                <a:gd name="T1" fmla="*/ 0 h 288"/>
                <a:gd name="T2" fmla="*/ 2147483647 w 768"/>
                <a:gd name="T3" fmla="*/ 2147483647 h 288"/>
                <a:gd name="T4" fmla="*/ 2147483647 w 768"/>
                <a:gd name="T5" fmla="*/ 2147483647 h 288"/>
                <a:gd name="T6" fmla="*/ 2147483647 w 768"/>
                <a:gd name="T7" fmla="*/ 0 h 288"/>
                <a:gd name="T8" fmla="*/ 2147483647 w 768"/>
                <a:gd name="T9" fmla="*/ 0 h 288"/>
                <a:gd name="T10" fmla="*/ 2147483647 w 768"/>
                <a:gd name="T11" fmla="*/ 2147483647 h 288"/>
                <a:gd name="T12" fmla="*/ 2147483647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88"/>
                <a:gd name="T26" fmla="*/ 768 w 768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6" name="Rectangle 24"/>
            <p:cNvSpPr>
              <a:spLocks noChangeArrowheads="1"/>
            </p:cNvSpPr>
            <p:nvPr/>
          </p:nvSpPr>
          <p:spPr bwMode="auto">
            <a:xfrm>
              <a:off x="5243898" y="4189029"/>
              <a:ext cx="351566" cy="88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U</a:t>
              </a:r>
            </a:p>
          </p:txBody>
        </p:sp>
      </p:grpSp>
      <p:grpSp>
        <p:nvGrpSpPr>
          <p:cNvPr id="17421" name="Group 6"/>
          <p:cNvGrpSpPr>
            <a:grpSpLocks/>
          </p:cNvGrpSpPr>
          <p:nvPr/>
        </p:nvGrpSpPr>
        <p:grpSpPr bwMode="auto">
          <a:xfrm>
            <a:off x="5224463" y="4578274"/>
            <a:ext cx="168275" cy="266700"/>
            <a:chOff x="4871777" y="2765897"/>
            <a:chExt cx="168275" cy="266700"/>
          </a:xfrm>
        </p:grpSpPr>
        <p:sp>
          <p:nvSpPr>
            <p:cNvPr id="17543" name="Rectangle 27"/>
            <p:cNvSpPr>
              <a:spLocks noChangeArrowheads="1"/>
            </p:cNvSpPr>
            <p:nvPr/>
          </p:nvSpPr>
          <p:spPr bwMode="auto">
            <a:xfrm>
              <a:off x="4871777" y="2765897"/>
              <a:ext cx="1682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17544" name="Line 28"/>
            <p:cNvSpPr>
              <a:spLocks noChangeShapeType="1"/>
            </p:cNvSpPr>
            <p:nvPr/>
          </p:nvSpPr>
          <p:spPr bwMode="auto">
            <a:xfrm flipH="1">
              <a:off x="4947977" y="2940522"/>
              <a:ext cx="42863" cy="92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22" name="Line 30"/>
          <p:cNvSpPr>
            <a:spLocks noChangeShapeType="1"/>
          </p:cNvSpPr>
          <p:nvPr/>
        </p:nvSpPr>
        <p:spPr bwMode="auto">
          <a:xfrm>
            <a:off x="5422900" y="5321224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3" name="Line 40"/>
          <p:cNvSpPr>
            <a:spLocks noChangeShapeType="1"/>
          </p:cNvSpPr>
          <p:nvPr/>
        </p:nvSpPr>
        <p:spPr bwMode="auto">
          <a:xfrm>
            <a:off x="2908300" y="5235499"/>
            <a:ext cx="531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Rectangle 44"/>
          <p:cNvSpPr>
            <a:spLocks noChangeArrowheads="1"/>
          </p:cNvSpPr>
          <p:nvPr/>
        </p:nvSpPr>
        <p:spPr bwMode="auto">
          <a:xfrm>
            <a:off x="3230563" y="4748136"/>
            <a:ext cx="125412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17425" name="Rectangle 47"/>
          <p:cNvSpPr>
            <a:spLocks noChangeArrowheads="1"/>
          </p:cNvSpPr>
          <p:nvPr/>
        </p:nvSpPr>
        <p:spPr bwMode="auto">
          <a:xfrm>
            <a:off x="1636713" y="4511599"/>
            <a:ext cx="927100" cy="1281112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426" name="Text Box 48"/>
          <p:cNvSpPr txBox="1">
            <a:spLocks noChangeArrowheads="1"/>
          </p:cNvSpPr>
          <p:nvPr/>
        </p:nvSpPr>
        <p:spPr bwMode="auto">
          <a:xfrm>
            <a:off x="1720850" y="5241849"/>
            <a:ext cx="631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17427" name="Line 49"/>
          <p:cNvSpPr>
            <a:spLocks noChangeShapeType="1"/>
          </p:cNvSpPr>
          <p:nvPr/>
        </p:nvSpPr>
        <p:spPr bwMode="auto">
          <a:xfrm flipV="1">
            <a:off x="1296988" y="5373611"/>
            <a:ext cx="338137" cy="4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8" name="Text Box 50"/>
          <p:cNvSpPr txBox="1">
            <a:spLocks noChangeArrowheads="1"/>
          </p:cNvSpPr>
          <p:nvPr/>
        </p:nvSpPr>
        <p:spPr bwMode="auto">
          <a:xfrm>
            <a:off x="1862138" y="4968799"/>
            <a:ext cx="6508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Instruction</a:t>
            </a:r>
          </a:p>
        </p:txBody>
      </p:sp>
      <p:sp>
        <p:nvSpPr>
          <p:cNvPr id="17429" name="Text Box 51"/>
          <p:cNvSpPr txBox="1">
            <a:spLocks noChangeArrowheads="1"/>
          </p:cNvSpPr>
          <p:nvPr/>
        </p:nvSpPr>
        <p:spPr bwMode="auto">
          <a:xfrm>
            <a:off x="1720850" y="4511599"/>
            <a:ext cx="8429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200" b="1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sz="1200" b="1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17430" name="Rectangle 67"/>
          <p:cNvSpPr>
            <a:spLocks noChangeArrowheads="1"/>
          </p:cNvSpPr>
          <p:nvPr/>
        </p:nvSpPr>
        <p:spPr bwMode="auto">
          <a:xfrm>
            <a:off x="3019425" y="4770361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17431" name="Line 68"/>
          <p:cNvSpPr>
            <a:spLocks noChangeShapeType="1"/>
          </p:cNvSpPr>
          <p:nvPr/>
        </p:nvSpPr>
        <p:spPr bwMode="auto">
          <a:xfrm flipH="1">
            <a:off x="3271838" y="5195811"/>
            <a:ext cx="42862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2" name="Rectangle 69"/>
          <p:cNvSpPr>
            <a:spLocks noChangeArrowheads="1"/>
          </p:cNvSpPr>
          <p:nvPr/>
        </p:nvSpPr>
        <p:spPr bwMode="auto">
          <a:xfrm>
            <a:off x="3230563" y="5059286"/>
            <a:ext cx="1254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17433" name="Rectangle 78"/>
          <p:cNvSpPr>
            <a:spLocks noChangeArrowheads="1"/>
          </p:cNvSpPr>
          <p:nvPr/>
        </p:nvSpPr>
        <p:spPr bwMode="auto">
          <a:xfrm>
            <a:off x="3019425" y="5057699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17434" name="Rectangle 92"/>
          <p:cNvSpPr>
            <a:spLocks noChangeArrowheads="1"/>
          </p:cNvSpPr>
          <p:nvPr/>
        </p:nvSpPr>
        <p:spPr bwMode="auto">
          <a:xfrm flipH="1">
            <a:off x="4451350" y="5506961"/>
            <a:ext cx="168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endParaRPr lang="zh-CN" altLang="zh-CN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435" name="Group 7"/>
          <p:cNvGrpSpPr>
            <a:grpSpLocks/>
          </p:cNvGrpSpPr>
          <p:nvPr/>
        </p:nvGrpSpPr>
        <p:grpSpPr bwMode="auto">
          <a:xfrm>
            <a:off x="5246688" y="5095799"/>
            <a:ext cx="169862" cy="428625"/>
            <a:chOff x="4777355" y="4746447"/>
            <a:chExt cx="168459" cy="435289"/>
          </a:xfrm>
        </p:grpSpPr>
        <p:sp>
          <p:nvSpPr>
            <p:cNvPr id="17540" name="AutoShape 91"/>
            <p:cNvSpPr>
              <a:spLocks noChangeArrowheads="1"/>
            </p:cNvSpPr>
            <p:nvPr/>
          </p:nvSpPr>
          <p:spPr bwMode="auto">
            <a:xfrm rot="-5400000">
              <a:off x="4643940" y="4879862"/>
              <a:ext cx="435289" cy="168459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541" name="Rectangle 93"/>
            <p:cNvSpPr>
              <a:spLocks noChangeArrowheads="1"/>
            </p:cNvSpPr>
            <p:nvPr/>
          </p:nvSpPr>
          <p:spPr bwMode="auto">
            <a:xfrm flipH="1">
              <a:off x="4779535" y="4760239"/>
              <a:ext cx="155275" cy="18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542" name="Rectangle 94"/>
            <p:cNvSpPr>
              <a:spLocks noChangeArrowheads="1"/>
            </p:cNvSpPr>
            <p:nvPr/>
          </p:nvSpPr>
          <p:spPr bwMode="auto">
            <a:xfrm flipH="1">
              <a:off x="4781002" y="5008182"/>
              <a:ext cx="153809" cy="13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7436" name="Line 95"/>
          <p:cNvSpPr>
            <a:spLocks noChangeShapeType="1"/>
          </p:cNvSpPr>
          <p:nvPr/>
        </p:nvSpPr>
        <p:spPr bwMode="auto">
          <a:xfrm>
            <a:off x="4724400" y="4798936"/>
            <a:ext cx="874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7" name="Rectangle 111"/>
          <p:cNvSpPr>
            <a:spLocks noChangeArrowheads="1"/>
          </p:cNvSpPr>
          <p:nvPr/>
        </p:nvSpPr>
        <p:spPr bwMode="auto">
          <a:xfrm>
            <a:off x="6569075" y="4135361"/>
            <a:ext cx="6318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ea typeface="宋体" panose="02010600030101010101" pitchFamily="2" charset="-122"/>
              </a:rPr>
              <a:t>ALU result</a:t>
            </a:r>
          </a:p>
        </p:txBody>
      </p:sp>
      <p:sp>
        <p:nvSpPr>
          <p:cNvPr id="17438" name="Line 113"/>
          <p:cNvSpPr>
            <a:spLocks noChangeShapeType="1"/>
          </p:cNvSpPr>
          <p:nvPr/>
        </p:nvSpPr>
        <p:spPr bwMode="auto">
          <a:xfrm>
            <a:off x="7586663" y="5308524"/>
            <a:ext cx="336550" cy="4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39" name="Group 114"/>
          <p:cNvGrpSpPr>
            <a:grpSpLocks/>
          </p:cNvGrpSpPr>
          <p:nvPr/>
        </p:nvGrpSpPr>
        <p:grpSpPr bwMode="auto">
          <a:xfrm>
            <a:off x="7632700" y="5084686"/>
            <a:ext cx="179388" cy="274638"/>
            <a:chOff x="5263" y="2534"/>
            <a:chExt cx="123" cy="173"/>
          </a:xfrm>
        </p:grpSpPr>
        <p:sp>
          <p:nvSpPr>
            <p:cNvPr id="17538" name="Line 115"/>
            <p:cNvSpPr>
              <a:spLocks noChangeShapeType="1"/>
            </p:cNvSpPr>
            <p:nvPr/>
          </p:nvSpPr>
          <p:spPr bwMode="auto">
            <a:xfrm flipH="1">
              <a:off x="5309" y="2649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39" name="Rectangle 116"/>
            <p:cNvSpPr>
              <a:spLocks noChangeArrowheads="1"/>
            </p:cNvSpPr>
            <p:nvPr/>
          </p:nvSpPr>
          <p:spPr bwMode="auto">
            <a:xfrm>
              <a:off x="5263" y="2534"/>
              <a:ext cx="1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17440" name="Group 117"/>
          <p:cNvGrpSpPr>
            <a:grpSpLocks/>
          </p:cNvGrpSpPr>
          <p:nvPr/>
        </p:nvGrpSpPr>
        <p:grpSpPr bwMode="auto">
          <a:xfrm>
            <a:off x="7921625" y="4883074"/>
            <a:ext cx="168275" cy="569912"/>
            <a:chOff x="2515" y="1642"/>
            <a:chExt cx="115" cy="403"/>
          </a:xfrm>
        </p:grpSpPr>
        <p:sp>
          <p:nvSpPr>
            <p:cNvPr id="17534" name="AutoShape 118"/>
            <p:cNvSpPr>
              <a:spLocks noChangeArrowheads="1"/>
            </p:cNvSpPr>
            <p:nvPr/>
          </p:nvSpPr>
          <p:spPr bwMode="auto">
            <a:xfrm rot="-5400000">
              <a:off x="2384" y="1773"/>
              <a:ext cx="377" cy="115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535" name="Rectangle 119"/>
            <p:cNvSpPr>
              <a:spLocks noChangeArrowheads="1"/>
            </p:cNvSpPr>
            <p:nvPr/>
          </p:nvSpPr>
          <p:spPr bwMode="auto">
            <a:xfrm flipH="1">
              <a:off x="2515" y="1642"/>
              <a:ext cx="11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endParaRPr lang="zh-CN" altLang="zh-CN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36" name="Rectangle 120"/>
            <p:cNvSpPr>
              <a:spLocks noChangeArrowheads="1"/>
            </p:cNvSpPr>
            <p:nvPr/>
          </p:nvSpPr>
          <p:spPr bwMode="auto">
            <a:xfrm flipH="1">
              <a:off x="2515" y="1656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537" name="Rectangle 121"/>
            <p:cNvSpPr>
              <a:spLocks noChangeArrowheads="1"/>
            </p:cNvSpPr>
            <p:nvPr/>
          </p:nvSpPr>
          <p:spPr bwMode="auto">
            <a:xfrm flipH="1">
              <a:off x="2515" y="1874"/>
              <a:ext cx="11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7441" name="Freeform 122"/>
          <p:cNvSpPr>
            <a:spLocks/>
          </p:cNvSpPr>
          <p:nvPr/>
        </p:nvSpPr>
        <p:spPr bwMode="auto">
          <a:xfrm>
            <a:off x="6521450" y="4368724"/>
            <a:ext cx="1389063" cy="612775"/>
          </a:xfrm>
          <a:custGeom>
            <a:avLst/>
            <a:gdLst>
              <a:gd name="T0" fmla="*/ 0 w 10038"/>
              <a:gd name="T1" fmla="*/ 2147483647 h 10000"/>
              <a:gd name="T2" fmla="*/ 0 w 10038"/>
              <a:gd name="T3" fmla="*/ 0 h 10000"/>
              <a:gd name="T4" fmla="*/ 2147483647 w 10038"/>
              <a:gd name="T5" fmla="*/ 0 h 10000"/>
              <a:gd name="T6" fmla="*/ 2147483647 w 10038"/>
              <a:gd name="T7" fmla="*/ 2147483647 h 10000"/>
              <a:gd name="T8" fmla="*/ 2147483647 w 10038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38" h="10000">
                <a:moveTo>
                  <a:pt x="0" y="10000"/>
                </a:moveTo>
                <a:lnTo>
                  <a:pt x="0" y="0"/>
                </a:lnTo>
                <a:lnTo>
                  <a:pt x="8556" y="0"/>
                </a:lnTo>
                <a:lnTo>
                  <a:pt x="8556" y="9895"/>
                </a:lnTo>
                <a:cubicBezTo>
                  <a:pt x="9076" y="9895"/>
                  <a:pt x="9518" y="9981"/>
                  <a:pt x="10038" y="9981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42" name="Group 8"/>
          <p:cNvGrpSpPr>
            <a:grpSpLocks/>
          </p:cNvGrpSpPr>
          <p:nvPr/>
        </p:nvGrpSpPr>
        <p:grpSpPr bwMode="auto">
          <a:xfrm>
            <a:off x="6731000" y="4511599"/>
            <a:ext cx="855663" cy="1279525"/>
            <a:chOff x="6099436" y="4142700"/>
            <a:chExt cx="855001" cy="1280200"/>
          </a:xfrm>
        </p:grpSpPr>
        <p:grpSp>
          <p:nvGrpSpPr>
            <p:cNvPr id="17528" name="Group 7"/>
            <p:cNvGrpSpPr>
              <a:grpSpLocks/>
            </p:cNvGrpSpPr>
            <p:nvPr/>
          </p:nvGrpSpPr>
          <p:grpSpPr bwMode="auto">
            <a:xfrm>
              <a:off x="6099436" y="4142700"/>
              <a:ext cx="855001" cy="1279223"/>
              <a:chOff x="4473" y="1613"/>
              <a:chExt cx="692" cy="806"/>
            </a:xfrm>
          </p:grpSpPr>
          <p:sp>
            <p:nvSpPr>
              <p:cNvPr id="17530" name="Text Box 8"/>
              <p:cNvSpPr txBox="1">
                <a:spLocks noChangeArrowheads="1"/>
              </p:cNvSpPr>
              <p:nvPr/>
            </p:nvSpPr>
            <p:spPr bwMode="auto">
              <a:xfrm>
                <a:off x="4473" y="1613"/>
                <a:ext cx="692" cy="80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" r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Data</a:t>
                </a:r>
              </a:p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17531" name="Rectangle 9"/>
              <p:cNvSpPr>
                <a:spLocks noChangeArrowheads="1"/>
              </p:cNvSpPr>
              <p:nvPr/>
            </p:nvSpPr>
            <p:spPr bwMode="auto">
              <a:xfrm>
                <a:off x="4473" y="1901"/>
                <a:ext cx="44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 Address</a:t>
                </a:r>
              </a:p>
            </p:txBody>
          </p:sp>
          <p:sp>
            <p:nvSpPr>
              <p:cNvPr id="17532" name="Rectangle 10"/>
              <p:cNvSpPr>
                <a:spLocks noChangeArrowheads="1"/>
              </p:cNvSpPr>
              <p:nvPr/>
            </p:nvSpPr>
            <p:spPr bwMode="auto">
              <a:xfrm>
                <a:off x="4502" y="2178"/>
                <a:ext cx="4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Data_in</a:t>
                </a:r>
              </a:p>
            </p:txBody>
          </p:sp>
          <p:sp>
            <p:nvSpPr>
              <p:cNvPr id="17533" name="Rectangle 11"/>
              <p:cNvSpPr>
                <a:spLocks noChangeArrowheads="1"/>
              </p:cNvSpPr>
              <p:nvPr/>
            </p:nvSpPr>
            <p:spPr bwMode="auto">
              <a:xfrm>
                <a:off x="4703" y="2015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Data_out</a:t>
                </a:r>
              </a:p>
            </p:txBody>
          </p:sp>
        </p:grpSp>
        <p:sp>
          <p:nvSpPr>
            <p:cNvPr id="378" name="Isosceles Triangle 377"/>
            <p:cNvSpPr/>
            <p:nvPr/>
          </p:nvSpPr>
          <p:spPr bwMode="auto">
            <a:xfrm>
              <a:off x="6232683" y="5376838"/>
              <a:ext cx="87245" cy="4606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443" name="Text Box 68"/>
          <p:cNvSpPr txBox="1">
            <a:spLocks noChangeArrowheads="1"/>
          </p:cNvSpPr>
          <p:nvPr/>
        </p:nvSpPr>
        <p:spPr bwMode="auto">
          <a:xfrm>
            <a:off x="2814638" y="2792336"/>
            <a:ext cx="1817687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ID = Decode &amp;</a:t>
            </a:r>
          </a:p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Register Read</a:t>
            </a:r>
          </a:p>
        </p:txBody>
      </p:sp>
      <p:sp>
        <p:nvSpPr>
          <p:cNvPr id="17444" name="Text Box 70"/>
          <p:cNvSpPr txBox="1">
            <a:spLocks noChangeArrowheads="1"/>
          </p:cNvSpPr>
          <p:nvPr/>
        </p:nvSpPr>
        <p:spPr bwMode="auto">
          <a:xfrm>
            <a:off x="4956175" y="2792336"/>
            <a:ext cx="10668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EX = Execute</a:t>
            </a:r>
          </a:p>
        </p:txBody>
      </p:sp>
      <p:sp>
        <p:nvSpPr>
          <p:cNvPr id="17445" name="Text Box 71"/>
          <p:cNvSpPr txBox="1">
            <a:spLocks noChangeArrowheads="1"/>
          </p:cNvSpPr>
          <p:nvPr/>
        </p:nvSpPr>
        <p:spPr bwMode="auto">
          <a:xfrm>
            <a:off x="846138" y="2792336"/>
            <a:ext cx="16684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IF = Instruction Fetch</a:t>
            </a:r>
          </a:p>
        </p:txBody>
      </p:sp>
      <p:sp>
        <p:nvSpPr>
          <p:cNvPr id="17446" name="Text Box 72"/>
          <p:cNvSpPr txBox="1">
            <a:spLocks noChangeArrowheads="1"/>
          </p:cNvSpPr>
          <p:nvPr/>
        </p:nvSpPr>
        <p:spPr bwMode="auto">
          <a:xfrm>
            <a:off x="6315075" y="2792336"/>
            <a:ext cx="204311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MEM = Memory</a:t>
            </a:r>
          </a:p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Access</a:t>
            </a:r>
          </a:p>
        </p:txBody>
      </p:sp>
      <p:sp>
        <p:nvSpPr>
          <p:cNvPr id="17447" name="Text Box 73"/>
          <p:cNvSpPr txBox="1">
            <a:spLocks noChangeArrowheads="1"/>
          </p:cNvSpPr>
          <p:nvPr/>
        </p:nvSpPr>
        <p:spPr bwMode="auto">
          <a:xfrm rot="-5400000">
            <a:off x="7858126" y="3327323"/>
            <a:ext cx="14351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WB = Write Back</a:t>
            </a:r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2906713" y="4946574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49" name="Line 68"/>
          <p:cNvSpPr>
            <a:spLocks noChangeShapeType="1"/>
          </p:cNvSpPr>
          <p:nvPr/>
        </p:nvSpPr>
        <p:spPr bwMode="auto">
          <a:xfrm flipH="1">
            <a:off x="3279775" y="4906886"/>
            <a:ext cx="41275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50" name="Rectangle 108"/>
          <p:cNvSpPr>
            <a:spLocks noChangeArrowheads="1"/>
          </p:cNvSpPr>
          <p:nvPr/>
        </p:nvSpPr>
        <p:spPr bwMode="auto">
          <a:xfrm>
            <a:off x="4200525" y="5889549"/>
            <a:ext cx="1666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32</a:t>
            </a:r>
          </a:p>
        </p:txBody>
      </p:sp>
      <p:sp>
        <p:nvSpPr>
          <p:cNvPr id="17451" name="Line 109"/>
          <p:cNvSpPr>
            <a:spLocks noChangeShapeType="1"/>
          </p:cNvSpPr>
          <p:nvPr/>
        </p:nvSpPr>
        <p:spPr bwMode="auto">
          <a:xfrm flipH="1">
            <a:off x="4073525" y="5954636"/>
            <a:ext cx="127000" cy="3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52" name="Group 15376"/>
          <p:cNvGrpSpPr>
            <a:grpSpLocks/>
          </p:cNvGrpSpPr>
          <p:nvPr/>
        </p:nvGrpSpPr>
        <p:grpSpPr bwMode="auto">
          <a:xfrm>
            <a:off x="3441700" y="4567161"/>
            <a:ext cx="904875" cy="1204913"/>
            <a:chOff x="3018777" y="3753009"/>
            <a:chExt cx="905579" cy="1205319"/>
          </a:xfrm>
        </p:grpSpPr>
        <p:sp>
          <p:nvSpPr>
            <p:cNvPr id="393" name="Rectangle 392"/>
            <p:cNvSpPr/>
            <p:nvPr/>
          </p:nvSpPr>
          <p:spPr>
            <a:xfrm>
              <a:off x="3018777" y="3764126"/>
              <a:ext cx="905579" cy="1191026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520" name="Text Box 32"/>
            <p:cNvSpPr txBox="1">
              <a:spLocks noChangeArrowheads="1"/>
            </p:cNvSpPr>
            <p:nvPr/>
          </p:nvSpPr>
          <p:spPr bwMode="auto">
            <a:xfrm rot="-5400000">
              <a:off x="2785800" y="4222958"/>
              <a:ext cx="1191941" cy="252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r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17521" name="Rectangle 33"/>
            <p:cNvSpPr>
              <a:spLocks noChangeArrowheads="1"/>
            </p:cNvSpPr>
            <p:nvPr/>
          </p:nvSpPr>
          <p:spPr bwMode="auto">
            <a:xfrm>
              <a:off x="3018777" y="4038568"/>
              <a:ext cx="278709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 RA</a:t>
              </a:r>
            </a:p>
          </p:txBody>
        </p:sp>
        <p:sp>
          <p:nvSpPr>
            <p:cNvPr id="17522" name="Rectangle 34"/>
            <p:cNvSpPr>
              <a:spLocks noChangeArrowheads="1"/>
            </p:cNvSpPr>
            <p:nvPr/>
          </p:nvSpPr>
          <p:spPr bwMode="auto">
            <a:xfrm>
              <a:off x="3061258" y="4289842"/>
              <a:ext cx="236228" cy="276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17523" name="Rectangle 35"/>
            <p:cNvSpPr>
              <a:spLocks noChangeArrowheads="1"/>
            </p:cNvSpPr>
            <p:nvPr/>
          </p:nvSpPr>
          <p:spPr bwMode="auto">
            <a:xfrm>
              <a:off x="3472571" y="3894552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17524" name="Rectangle 38"/>
            <p:cNvSpPr>
              <a:spLocks noChangeArrowheads="1"/>
            </p:cNvSpPr>
            <p:nvPr/>
          </p:nvSpPr>
          <p:spPr bwMode="auto">
            <a:xfrm>
              <a:off x="3472571" y="4473679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17525" name="Rectangle 42"/>
            <p:cNvSpPr>
              <a:spLocks noChangeArrowheads="1"/>
            </p:cNvSpPr>
            <p:nvPr/>
          </p:nvSpPr>
          <p:spPr bwMode="auto">
            <a:xfrm>
              <a:off x="3061258" y="4639010"/>
              <a:ext cx="262210" cy="18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17526" name="Rectangle 45"/>
            <p:cNvSpPr>
              <a:spLocks noChangeArrowheads="1"/>
            </p:cNvSpPr>
            <p:nvPr/>
          </p:nvSpPr>
          <p:spPr bwMode="auto">
            <a:xfrm>
              <a:off x="3472571" y="4748521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401" name="Isosceles Triangle 400"/>
            <p:cNvSpPr/>
            <p:nvPr/>
          </p:nvSpPr>
          <p:spPr bwMode="auto">
            <a:xfrm>
              <a:off x="3188772" y="4912274"/>
              <a:ext cx="87380" cy="46054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453" name="Line 52"/>
          <p:cNvSpPr>
            <a:spLocks noChangeShapeType="1"/>
          </p:cNvSpPr>
          <p:nvPr/>
        </p:nvSpPr>
        <p:spPr bwMode="auto">
          <a:xfrm flipV="1">
            <a:off x="4346575" y="4798936"/>
            <a:ext cx="188913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54" name="Line 52"/>
          <p:cNvSpPr>
            <a:spLocks noChangeShapeType="1"/>
          </p:cNvSpPr>
          <p:nvPr/>
        </p:nvSpPr>
        <p:spPr bwMode="auto">
          <a:xfrm>
            <a:off x="4346575" y="5399011"/>
            <a:ext cx="188913" cy="4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55" name="Line 19"/>
          <p:cNvSpPr>
            <a:spLocks noChangeShapeType="1"/>
          </p:cNvSpPr>
          <p:nvPr/>
        </p:nvSpPr>
        <p:spPr bwMode="auto">
          <a:xfrm flipV="1">
            <a:off x="6403975" y="4981499"/>
            <a:ext cx="31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56" name="Group 114"/>
          <p:cNvGrpSpPr>
            <a:grpSpLocks/>
          </p:cNvGrpSpPr>
          <p:nvPr/>
        </p:nvGrpSpPr>
        <p:grpSpPr bwMode="auto">
          <a:xfrm>
            <a:off x="7426325" y="4140124"/>
            <a:ext cx="179388" cy="274637"/>
            <a:chOff x="5263" y="2534"/>
            <a:chExt cx="123" cy="173"/>
          </a:xfrm>
        </p:grpSpPr>
        <p:sp>
          <p:nvSpPr>
            <p:cNvPr id="17517" name="Line 115"/>
            <p:cNvSpPr>
              <a:spLocks noChangeShapeType="1"/>
            </p:cNvSpPr>
            <p:nvPr/>
          </p:nvSpPr>
          <p:spPr bwMode="auto">
            <a:xfrm flipH="1">
              <a:off x="5309" y="2649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8" name="Rectangle 116"/>
            <p:cNvSpPr>
              <a:spLocks noChangeArrowheads="1"/>
            </p:cNvSpPr>
            <p:nvPr/>
          </p:nvSpPr>
          <p:spPr bwMode="auto">
            <a:xfrm>
              <a:off x="5263" y="2534"/>
              <a:ext cx="1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sp>
        <p:nvSpPr>
          <p:cNvPr id="17457" name="Line 19"/>
          <p:cNvSpPr>
            <a:spLocks noChangeShapeType="1"/>
          </p:cNvSpPr>
          <p:nvPr/>
        </p:nvSpPr>
        <p:spPr bwMode="auto">
          <a:xfrm>
            <a:off x="8089900" y="5105324"/>
            <a:ext cx="180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58" name="Line 19"/>
          <p:cNvSpPr>
            <a:spLocks noChangeShapeType="1"/>
          </p:cNvSpPr>
          <p:nvPr/>
        </p:nvSpPr>
        <p:spPr bwMode="auto">
          <a:xfrm flipV="1">
            <a:off x="6400800" y="5562524"/>
            <a:ext cx="33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" name="Freeform 409"/>
          <p:cNvSpPr/>
          <p:nvPr/>
        </p:nvSpPr>
        <p:spPr>
          <a:xfrm flipV="1">
            <a:off x="4714875" y="3984549"/>
            <a:ext cx="887413" cy="250825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76826">
                <a:moveTo>
                  <a:pt x="0" y="0"/>
                </a:moveTo>
                <a:lnTo>
                  <a:pt x="202759" y="0"/>
                </a:lnTo>
                <a:cubicBezTo>
                  <a:pt x="200487" y="468637"/>
                  <a:pt x="203610" y="908189"/>
                  <a:pt x="201338" y="1376826"/>
                </a:cubicBezTo>
                <a:lnTo>
                  <a:pt x="453224" y="1347746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7460" name="Group 71"/>
          <p:cNvGrpSpPr>
            <a:grpSpLocks/>
          </p:cNvGrpSpPr>
          <p:nvPr/>
        </p:nvGrpSpPr>
        <p:grpSpPr bwMode="auto">
          <a:xfrm>
            <a:off x="4851400" y="5054524"/>
            <a:ext cx="225425" cy="271462"/>
            <a:chOff x="3875" y="3082"/>
            <a:chExt cx="117" cy="186"/>
          </a:xfrm>
        </p:grpSpPr>
        <p:sp>
          <p:nvSpPr>
            <p:cNvPr id="17515" name="Oval 72"/>
            <p:cNvSpPr>
              <a:spLocks noChangeArrowheads="1"/>
            </p:cNvSpPr>
            <p:nvPr/>
          </p:nvSpPr>
          <p:spPr bwMode="auto">
            <a:xfrm>
              <a:off x="3875" y="3082"/>
              <a:ext cx="117" cy="173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516" name="Rectangle 73"/>
            <p:cNvSpPr>
              <a:spLocks noChangeArrowheads="1"/>
            </p:cNvSpPr>
            <p:nvPr/>
          </p:nvSpPr>
          <p:spPr bwMode="auto">
            <a:xfrm>
              <a:off x="3875" y="3094"/>
              <a:ext cx="1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17461" name="Group 164"/>
          <p:cNvGrpSpPr>
            <a:grpSpLocks/>
          </p:cNvGrpSpPr>
          <p:nvPr/>
        </p:nvGrpSpPr>
        <p:grpSpPr bwMode="auto">
          <a:xfrm>
            <a:off x="2908300" y="5235499"/>
            <a:ext cx="533400" cy="585787"/>
            <a:chOff x="2486025" y="4816475"/>
            <a:chExt cx="533400" cy="585788"/>
          </a:xfrm>
        </p:grpSpPr>
        <p:sp>
          <p:nvSpPr>
            <p:cNvPr id="17505" name="Rectangle 70"/>
            <p:cNvSpPr>
              <a:spLocks noChangeArrowheads="1"/>
            </p:cNvSpPr>
            <p:nvPr/>
          </p:nvSpPr>
          <p:spPr bwMode="auto">
            <a:xfrm>
              <a:off x="2528888" y="5265738"/>
              <a:ext cx="1682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Rd</a:t>
              </a:r>
            </a:p>
          </p:txBody>
        </p:sp>
        <p:grpSp>
          <p:nvGrpSpPr>
            <p:cNvPr id="17506" name="Group 166"/>
            <p:cNvGrpSpPr>
              <a:grpSpLocks/>
            </p:cNvGrpSpPr>
            <p:nvPr/>
          </p:nvGrpSpPr>
          <p:grpSpPr bwMode="auto">
            <a:xfrm>
              <a:off x="2732088" y="4914900"/>
              <a:ext cx="287337" cy="414338"/>
              <a:chOff x="2732529" y="4878428"/>
              <a:chExt cx="286249" cy="414240"/>
            </a:xfrm>
          </p:grpSpPr>
          <p:sp>
            <p:nvSpPr>
              <p:cNvPr id="17509" name="Line 41"/>
              <p:cNvSpPr>
                <a:spLocks noChangeShapeType="1"/>
              </p:cNvSpPr>
              <p:nvPr/>
            </p:nvSpPr>
            <p:spPr bwMode="auto">
              <a:xfrm>
                <a:off x="2891335" y="5094277"/>
                <a:ext cx="1274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510" name="Group 79"/>
              <p:cNvGrpSpPr>
                <a:grpSpLocks/>
              </p:cNvGrpSpPr>
              <p:nvPr/>
            </p:nvGrpSpPr>
            <p:grpSpPr bwMode="auto">
              <a:xfrm>
                <a:off x="2732529" y="4878428"/>
                <a:ext cx="158805" cy="414240"/>
                <a:chOff x="2514" y="1642"/>
                <a:chExt cx="116" cy="261"/>
              </a:xfrm>
            </p:grpSpPr>
            <p:sp>
              <p:nvSpPr>
                <p:cNvPr id="17511" name="AutoShape 80"/>
                <p:cNvSpPr>
                  <a:spLocks noChangeArrowheads="1"/>
                </p:cNvSpPr>
                <p:nvPr/>
              </p:nvSpPr>
              <p:spPr bwMode="auto">
                <a:xfrm rot="-5400000">
                  <a:off x="2442" y="1715"/>
                  <a:ext cx="261" cy="1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17512" name="Rectangle 81"/>
                <p:cNvSpPr>
                  <a:spLocks noChangeArrowheads="1"/>
                </p:cNvSpPr>
                <p:nvPr/>
              </p:nvSpPr>
              <p:spPr bwMode="auto">
                <a:xfrm flipH="1">
                  <a:off x="2515" y="1642"/>
                  <a:ext cx="115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70000"/>
                    </a:lnSpc>
                  </a:pPr>
                  <a:endParaRPr lang="zh-CN" altLang="zh-CN" sz="1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513" name="Rectangle 82"/>
                <p:cNvSpPr>
                  <a:spLocks noChangeArrowheads="1"/>
                </p:cNvSpPr>
                <p:nvPr/>
              </p:nvSpPr>
              <p:spPr bwMode="auto">
                <a:xfrm flipH="1">
                  <a:off x="2515" y="1655"/>
                  <a:ext cx="115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7514" name="Rectangle 83"/>
                <p:cNvSpPr>
                  <a:spLocks noChangeArrowheads="1"/>
                </p:cNvSpPr>
                <p:nvPr/>
              </p:nvSpPr>
              <p:spPr bwMode="auto">
                <a:xfrm flipH="1">
                  <a:off x="2514" y="1774"/>
                  <a:ext cx="115" cy="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</p:grpSp>
        <p:sp>
          <p:nvSpPr>
            <p:cNvPr id="17507" name="Freeform 86"/>
            <p:cNvSpPr>
              <a:spLocks/>
            </p:cNvSpPr>
            <p:nvPr/>
          </p:nvSpPr>
          <p:spPr bwMode="auto">
            <a:xfrm>
              <a:off x="2573338" y="4816475"/>
              <a:ext cx="158750" cy="190500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08" name="Line 41"/>
            <p:cNvSpPr>
              <a:spLocks noChangeShapeType="1"/>
            </p:cNvSpPr>
            <p:nvPr/>
          </p:nvSpPr>
          <p:spPr bwMode="auto">
            <a:xfrm>
              <a:off x="2486025" y="5224463"/>
              <a:ext cx="255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28" name="Text Box 59"/>
          <p:cNvSpPr txBox="1">
            <a:spLocks noChangeArrowheads="1"/>
          </p:cNvSpPr>
          <p:nvPr/>
        </p:nvSpPr>
        <p:spPr bwMode="auto">
          <a:xfrm rot="-5400000">
            <a:off x="870744" y="5364880"/>
            <a:ext cx="687387" cy="168275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427" name="Isosceles Triangle 426"/>
          <p:cNvSpPr/>
          <p:nvPr/>
        </p:nvSpPr>
        <p:spPr bwMode="auto">
          <a:xfrm>
            <a:off x="1171575" y="5748261"/>
            <a:ext cx="87313" cy="46038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37" name="Group 9"/>
          <p:cNvGrpSpPr>
            <a:grpSpLocks/>
          </p:cNvGrpSpPr>
          <p:nvPr/>
        </p:nvGrpSpPr>
        <p:grpSpPr bwMode="auto">
          <a:xfrm>
            <a:off x="6218238" y="4603674"/>
            <a:ext cx="182562" cy="1316037"/>
            <a:chOff x="5795491" y="3979106"/>
            <a:chExt cx="182563" cy="1316118"/>
          </a:xfrm>
        </p:grpSpPr>
        <p:sp>
          <p:nvSpPr>
            <p:cNvPr id="438" name="Rectangle 125"/>
            <p:cNvSpPr>
              <a:spLocks noChangeArrowheads="1"/>
            </p:cNvSpPr>
            <p:nvPr/>
          </p:nvSpPr>
          <p:spPr bwMode="auto">
            <a:xfrm>
              <a:off x="5795491" y="3979106"/>
              <a:ext cx="182563" cy="65801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ALUout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439" name="Rectangle 125"/>
            <p:cNvSpPr>
              <a:spLocks noChangeArrowheads="1"/>
            </p:cNvSpPr>
            <p:nvPr/>
          </p:nvSpPr>
          <p:spPr bwMode="auto">
            <a:xfrm>
              <a:off x="5795491" y="4634713"/>
              <a:ext cx="182563" cy="65801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440" name="Isosceles Triangle 439"/>
            <p:cNvSpPr/>
            <p:nvPr/>
          </p:nvSpPr>
          <p:spPr bwMode="auto">
            <a:xfrm>
              <a:off x="5843116" y="5249184"/>
              <a:ext cx="87312" cy="46040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41" name="Group 10"/>
          <p:cNvGrpSpPr>
            <a:grpSpLocks/>
          </p:cNvGrpSpPr>
          <p:nvPr/>
        </p:nvGrpSpPr>
        <p:grpSpPr bwMode="auto">
          <a:xfrm>
            <a:off x="8270875" y="4662411"/>
            <a:ext cx="182563" cy="893763"/>
            <a:chOff x="7848364" y="4037862"/>
            <a:chExt cx="182563" cy="893052"/>
          </a:xfrm>
        </p:grpSpPr>
        <p:sp>
          <p:nvSpPr>
            <p:cNvPr id="442" name="Rectangle 125"/>
            <p:cNvSpPr>
              <a:spLocks noChangeArrowheads="1"/>
            </p:cNvSpPr>
            <p:nvPr/>
          </p:nvSpPr>
          <p:spPr bwMode="auto">
            <a:xfrm>
              <a:off x="7848364" y="4037862"/>
              <a:ext cx="182563" cy="893052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WB Data</a:t>
              </a:r>
            </a:p>
          </p:txBody>
        </p:sp>
        <p:sp>
          <p:nvSpPr>
            <p:cNvPr id="443" name="Isosceles Triangle 442"/>
            <p:cNvSpPr/>
            <p:nvPr/>
          </p:nvSpPr>
          <p:spPr bwMode="auto">
            <a:xfrm>
              <a:off x="7892814" y="4884913"/>
              <a:ext cx="87313" cy="46001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7466" name="Group 20"/>
          <p:cNvGrpSpPr>
            <a:grpSpLocks/>
          </p:cNvGrpSpPr>
          <p:nvPr/>
        </p:nvGrpSpPr>
        <p:grpSpPr bwMode="auto">
          <a:xfrm>
            <a:off x="6456363" y="5349799"/>
            <a:ext cx="166687" cy="257175"/>
            <a:chOff x="4375" y="2401"/>
            <a:chExt cx="114" cy="162"/>
          </a:xfrm>
        </p:grpSpPr>
        <p:sp>
          <p:nvSpPr>
            <p:cNvPr id="17498" name="Line 21"/>
            <p:cNvSpPr>
              <a:spLocks noChangeShapeType="1"/>
            </p:cNvSpPr>
            <p:nvPr/>
          </p:nvSpPr>
          <p:spPr bwMode="auto">
            <a:xfrm flipH="1">
              <a:off x="4419" y="2505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9" name="Rectangle 22"/>
            <p:cNvSpPr>
              <a:spLocks noChangeArrowheads="1"/>
            </p:cNvSpPr>
            <p:nvPr/>
          </p:nvSpPr>
          <p:spPr bwMode="auto">
            <a:xfrm>
              <a:off x="4375" y="2401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sp>
        <p:nvSpPr>
          <p:cNvPr id="448" name="Freeform 447"/>
          <p:cNvSpPr/>
          <p:nvPr/>
        </p:nvSpPr>
        <p:spPr bwMode="auto">
          <a:xfrm rot="10800000" flipV="1">
            <a:off x="611188" y="3636886"/>
            <a:ext cx="1743075" cy="1550988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531" h="290223">
                <a:moveTo>
                  <a:pt x="1273392" y="290223"/>
                </a:moveTo>
                <a:lnTo>
                  <a:pt x="1412531" y="290223"/>
                </a:lnTo>
                <a:lnTo>
                  <a:pt x="1412531" y="0"/>
                </a:lnTo>
                <a:lnTo>
                  <a:pt x="1174" y="0"/>
                </a:lnTo>
                <a:cubicBezTo>
                  <a:pt x="-1879" y="47269"/>
                  <a:pt x="1959" y="75537"/>
                  <a:pt x="2166" y="9507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68" name="Rectangle 77"/>
          <p:cNvSpPr>
            <a:spLocks noChangeArrowheads="1"/>
          </p:cNvSpPr>
          <p:nvPr/>
        </p:nvSpPr>
        <p:spPr bwMode="auto">
          <a:xfrm>
            <a:off x="5000625" y="4321099"/>
            <a:ext cx="4222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17469" name="Rectangle 77"/>
          <p:cNvSpPr>
            <a:spLocks noChangeArrowheads="1"/>
          </p:cNvSpPr>
          <p:nvPr/>
        </p:nvSpPr>
        <p:spPr bwMode="auto">
          <a:xfrm>
            <a:off x="3663950" y="4051224"/>
            <a:ext cx="4191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Imm26</a:t>
            </a:r>
          </a:p>
        </p:txBody>
      </p:sp>
      <p:sp>
        <p:nvSpPr>
          <p:cNvPr id="17470" name="Line 40"/>
          <p:cNvSpPr>
            <a:spLocks noChangeShapeType="1"/>
          </p:cNvSpPr>
          <p:nvPr/>
        </p:nvSpPr>
        <p:spPr bwMode="auto">
          <a:xfrm flipH="1">
            <a:off x="4956175" y="4232199"/>
            <a:ext cx="0" cy="8223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71" name="Freeform 153"/>
          <p:cNvSpPr>
            <a:spLocks/>
          </p:cNvSpPr>
          <p:nvPr/>
        </p:nvSpPr>
        <p:spPr bwMode="auto">
          <a:xfrm rot="10800000" flipH="1">
            <a:off x="1406525" y="4135361"/>
            <a:ext cx="336550" cy="1241425"/>
          </a:xfrm>
          <a:custGeom>
            <a:avLst/>
            <a:gdLst>
              <a:gd name="T0" fmla="*/ 0 w 144"/>
              <a:gd name="T1" fmla="*/ 0 h 950"/>
              <a:gd name="T2" fmla="*/ 0 w 144"/>
              <a:gd name="T3" fmla="*/ 2147483647 h 950"/>
              <a:gd name="T4" fmla="*/ 2147483647 w 144"/>
              <a:gd name="T5" fmla="*/ 2147483647 h 9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50">
                <a:moveTo>
                  <a:pt x="0" y="0"/>
                </a:moveTo>
                <a:lnTo>
                  <a:pt x="0" y="950"/>
                </a:lnTo>
                <a:lnTo>
                  <a:pt x="144" y="95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72" name="Rectangle 62"/>
          <p:cNvSpPr>
            <a:spLocks noChangeArrowheads="1"/>
          </p:cNvSpPr>
          <p:nvPr/>
        </p:nvSpPr>
        <p:spPr bwMode="auto">
          <a:xfrm>
            <a:off x="5599113" y="3584499"/>
            <a:ext cx="425450" cy="60483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ea typeface="宋体" panose="02010600030101010101" pitchFamily="2" charset="-122"/>
              </a:rPr>
              <a:t>Next PC</a:t>
            </a:r>
          </a:p>
        </p:txBody>
      </p:sp>
      <p:sp>
        <p:nvSpPr>
          <p:cNvPr id="17473" name="Line 52"/>
          <p:cNvSpPr>
            <a:spLocks noChangeShapeType="1"/>
          </p:cNvSpPr>
          <p:nvPr/>
        </p:nvSpPr>
        <p:spPr bwMode="auto">
          <a:xfrm>
            <a:off x="4725988" y="5422824"/>
            <a:ext cx="520700" cy="7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74" name="Line 30"/>
          <p:cNvSpPr>
            <a:spLocks noChangeShapeType="1"/>
          </p:cNvSpPr>
          <p:nvPr/>
        </p:nvSpPr>
        <p:spPr bwMode="auto">
          <a:xfrm>
            <a:off x="5067300" y="5184699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540250" y="3368599"/>
            <a:ext cx="185738" cy="2384425"/>
            <a:chOff x="4386664" y="3161002"/>
            <a:chExt cx="185336" cy="2384271"/>
          </a:xfrm>
        </p:grpSpPr>
        <p:sp>
          <p:nvSpPr>
            <p:cNvPr id="434" name="Rectangle 125"/>
            <p:cNvSpPr>
              <a:spLocks noChangeArrowheads="1"/>
            </p:cNvSpPr>
            <p:nvPr/>
          </p:nvSpPr>
          <p:spPr bwMode="auto">
            <a:xfrm>
              <a:off x="4389432" y="4235505"/>
              <a:ext cx="182568" cy="65798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35" name="Rectangle 125"/>
            <p:cNvSpPr>
              <a:spLocks noChangeArrowheads="1"/>
            </p:cNvSpPr>
            <p:nvPr/>
          </p:nvSpPr>
          <p:spPr bwMode="auto">
            <a:xfrm>
              <a:off x="4389431" y="4888389"/>
              <a:ext cx="182569" cy="65426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36" name="Isosceles Triangle 435"/>
            <p:cNvSpPr/>
            <p:nvPr/>
          </p:nvSpPr>
          <p:spPr bwMode="auto">
            <a:xfrm>
              <a:off x="4437354" y="5499238"/>
              <a:ext cx="87124" cy="46035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0" name="Rectangle 125"/>
            <p:cNvSpPr>
              <a:spLocks noChangeArrowheads="1"/>
            </p:cNvSpPr>
            <p:nvPr/>
          </p:nvSpPr>
          <p:spPr bwMode="auto">
            <a:xfrm>
              <a:off x="4388048" y="3781900"/>
              <a:ext cx="182568" cy="461769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Imm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461" name="Rectangle 125"/>
            <p:cNvSpPr>
              <a:spLocks noChangeArrowheads="1"/>
            </p:cNvSpPr>
            <p:nvPr/>
          </p:nvSpPr>
          <p:spPr bwMode="auto">
            <a:xfrm>
              <a:off x="4386664" y="3161002"/>
              <a:ext cx="185336" cy="62089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NPC2</a:t>
              </a:r>
            </a:p>
          </p:txBody>
        </p:sp>
      </p:grpSp>
      <p:sp>
        <p:nvSpPr>
          <p:cNvPr id="17476" name="Line 95"/>
          <p:cNvSpPr>
            <a:spLocks noChangeShapeType="1"/>
          </p:cNvSpPr>
          <p:nvPr/>
        </p:nvSpPr>
        <p:spPr bwMode="auto">
          <a:xfrm>
            <a:off x="4718050" y="3678161"/>
            <a:ext cx="874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25738" y="3801986"/>
            <a:ext cx="182562" cy="2001838"/>
            <a:chOff x="2572634" y="3593918"/>
            <a:chExt cx="182569" cy="2001392"/>
          </a:xfrm>
        </p:grpSpPr>
        <p:grpSp>
          <p:nvGrpSpPr>
            <p:cNvPr id="17489" name="Group 5"/>
            <p:cNvGrpSpPr>
              <a:grpSpLocks/>
            </p:cNvGrpSpPr>
            <p:nvPr/>
          </p:nvGrpSpPr>
          <p:grpSpPr bwMode="auto">
            <a:xfrm>
              <a:off x="2572634" y="4207588"/>
              <a:ext cx="182569" cy="1387722"/>
              <a:chOff x="2303748" y="3790208"/>
              <a:chExt cx="182563" cy="1387783"/>
            </a:xfrm>
          </p:grpSpPr>
          <p:sp>
            <p:nvSpPr>
              <p:cNvPr id="431" name="Rectangle 125"/>
              <p:cNvSpPr>
                <a:spLocks noChangeArrowheads="1"/>
              </p:cNvSpPr>
              <p:nvPr/>
            </p:nvSpPr>
            <p:spPr bwMode="auto">
              <a:xfrm>
                <a:off x="2303748" y="3790208"/>
                <a:ext cx="182563" cy="13864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200" dirty="0">
                    <a:latin typeface="Arial" charset="0"/>
                    <a:cs typeface="Arial" charset="0"/>
                  </a:rPr>
                  <a:t>Instruction</a:t>
                </a:r>
              </a:p>
            </p:txBody>
          </p:sp>
          <p:sp>
            <p:nvSpPr>
              <p:cNvPr id="432" name="Isosceles Triangle 431"/>
              <p:cNvSpPr/>
              <p:nvPr/>
            </p:nvSpPr>
            <p:spPr bwMode="auto">
              <a:xfrm>
                <a:off x="2352960" y="5131961"/>
                <a:ext cx="87313" cy="46030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63" name="Rectangle 125"/>
            <p:cNvSpPr>
              <a:spLocks noChangeArrowheads="1"/>
            </p:cNvSpPr>
            <p:nvPr/>
          </p:nvSpPr>
          <p:spPr bwMode="auto">
            <a:xfrm>
              <a:off x="2572634" y="3593918"/>
              <a:ext cx="180639" cy="62089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NPC</a:t>
              </a:r>
            </a:p>
          </p:txBody>
        </p:sp>
      </p:grpSp>
      <p:sp>
        <p:nvSpPr>
          <p:cNvPr id="465" name="Freeform 464"/>
          <p:cNvSpPr/>
          <p:nvPr/>
        </p:nvSpPr>
        <p:spPr>
          <a:xfrm flipV="1">
            <a:off x="2906713" y="4232199"/>
            <a:ext cx="1628775" cy="373062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47745"/>
              <a:gd name="connsiteX1" fmla="*/ 202759 w 453224"/>
              <a:gd name="connsiteY1" fmla="*/ 0 h 1347745"/>
              <a:gd name="connsiteX2" fmla="*/ 202817 w 453224"/>
              <a:gd name="connsiteY2" fmla="*/ 1327714 h 1347745"/>
              <a:gd name="connsiteX3" fmla="*/ 453224 w 453224"/>
              <a:gd name="connsiteY3" fmla="*/ 1347746 h 1347745"/>
              <a:gd name="connsiteX0" fmla="*/ 0 w 453224"/>
              <a:gd name="connsiteY0" fmla="*/ 0 h 1393199"/>
              <a:gd name="connsiteX1" fmla="*/ 202759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198321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202756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61135"/>
              <a:gd name="connsiteX1" fmla="*/ 201280 w 453224"/>
              <a:gd name="connsiteY1" fmla="*/ 0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0 h 1361135"/>
              <a:gd name="connsiteX1" fmla="*/ 201280 w 453224"/>
              <a:gd name="connsiteY1" fmla="*/ 10686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63065">
                <a:moveTo>
                  <a:pt x="0" y="1930"/>
                </a:moveTo>
                <a:lnTo>
                  <a:pt x="92782" y="0"/>
                </a:lnTo>
                <a:cubicBezTo>
                  <a:pt x="158816" y="792309"/>
                  <a:pt x="148366" y="623220"/>
                  <a:pt x="201790" y="1363065"/>
                </a:cubicBezTo>
                <a:lnTo>
                  <a:pt x="453224" y="1349676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Freeform 465"/>
          <p:cNvSpPr/>
          <p:nvPr/>
        </p:nvSpPr>
        <p:spPr>
          <a:xfrm flipV="1">
            <a:off x="2900363" y="3679749"/>
            <a:ext cx="1628775" cy="455612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47745"/>
              <a:gd name="connsiteX1" fmla="*/ 202759 w 453224"/>
              <a:gd name="connsiteY1" fmla="*/ 0 h 1347745"/>
              <a:gd name="connsiteX2" fmla="*/ 202817 w 453224"/>
              <a:gd name="connsiteY2" fmla="*/ 1327714 h 1347745"/>
              <a:gd name="connsiteX3" fmla="*/ 453224 w 453224"/>
              <a:gd name="connsiteY3" fmla="*/ 1347746 h 1347745"/>
              <a:gd name="connsiteX0" fmla="*/ 0 w 453224"/>
              <a:gd name="connsiteY0" fmla="*/ 0 h 1393199"/>
              <a:gd name="connsiteX1" fmla="*/ 202759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198321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202756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61135"/>
              <a:gd name="connsiteX1" fmla="*/ 201280 w 453224"/>
              <a:gd name="connsiteY1" fmla="*/ 0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0 h 1361135"/>
              <a:gd name="connsiteX1" fmla="*/ 201280 w 453224"/>
              <a:gd name="connsiteY1" fmla="*/ 10686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63065">
                <a:moveTo>
                  <a:pt x="0" y="1930"/>
                </a:moveTo>
                <a:lnTo>
                  <a:pt x="92782" y="0"/>
                </a:lnTo>
                <a:cubicBezTo>
                  <a:pt x="158816" y="792309"/>
                  <a:pt x="148366" y="623220"/>
                  <a:pt x="201790" y="1363065"/>
                </a:cubicBezTo>
                <a:lnTo>
                  <a:pt x="453224" y="1349676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80" name="Rectangle 64"/>
          <p:cNvSpPr>
            <a:spLocks noChangeArrowheads="1"/>
          </p:cNvSpPr>
          <p:nvPr/>
        </p:nvSpPr>
        <p:spPr bwMode="auto">
          <a:xfrm>
            <a:off x="1743075" y="3957561"/>
            <a:ext cx="323850" cy="3651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 +1</a:t>
            </a:r>
          </a:p>
        </p:txBody>
      </p:sp>
      <p:sp>
        <p:nvSpPr>
          <p:cNvPr id="17481" name="Line 52"/>
          <p:cNvSpPr>
            <a:spLocks noChangeShapeType="1"/>
          </p:cNvSpPr>
          <p:nvPr/>
        </p:nvSpPr>
        <p:spPr bwMode="auto">
          <a:xfrm flipV="1">
            <a:off x="2066925" y="4143299"/>
            <a:ext cx="6588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82" name="Group 117"/>
          <p:cNvGrpSpPr>
            <a:grpSpLocks/>
          </p:cNvGrpSpPr>
          <p:nvPr/>
        </p:nvGrpSpPr>
        <p:grpSpPr bwMode="auto">
          <a:xfrm>
            <a:off x="781050" y="5110086"/>
            <a:ext cx="169863" cy="569913"/>
            <a:chOff x="2515" y="1642"/>
            <a:chExt cx="115" cy="403"/>
          </a:xfrm>
        </p:grpSpPr>
        <p:sp>
          <p:nvSpPr>
            <p:cNvPr id="17485" name="AutoShape 118"/>
            <p:cNvSpPr>
              <a:spLocks noChangeArrowheads="1"/>
            </p:cNvSpPr>
            <p:nvPr/>
          </p:nvSpPr>
          <p:spPr bwMode="auto">
            <a:xfrm rot="-5400000">
              <a:off x="2384" y="1773"/>
              <a:ext cx="377" cy="115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6" name="Rectangle 119"/>
            <p:cNvSpPr>
              <a:spLocks noChangeArrowheads="1"/>
            </p:cNvSpPr>
            <p:nvPr/>
          </p:nvSpPr>
          <p:spPr bwMode="auto">
            <a:xfrm flipH="1">
              <a:off x="2515" y="1642"/>
              <a:ext cx="11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endParaRPr lang="zh-CN" altLang="zh-CN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87" name="Rectangle 120"/>
            <p:cNvSpPr>
              <a:spLocks noChangeArrowheads="1"/>
            </p:cNvSpPr>
            <p:nvPr/>
          </p:nvSpPr>
          <p:spPr bwMode="auto">
            <a:xfrm flipH="1">
              <a:off x="2515" y="1656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488" name="Rectangle 121"/>
            <p:cNvSpPr>
              <a:spLocks noChangeArrowheads="1"/>
            </p:cNvSpPr>
            <p:nvPr/>
          </p:nvSpPr>
          <p:spPr bwMode="auto">
            <a:xfrm flipH="1">
              <a:off x="2515" y="1874"/>
              <a:ext cx="11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7483" name="Line 52"/>
          <p:cNvSpPr>
            <a:spLocks noChangeShapeType="1"/>
          </p:cNvSpPr>
          <p:nvPr/>
        </p:nvSpPr>
        <p:spPr bwMode="auto">
          <a:xfrm flipV="1">
            <a:off x="950913" y="5397424"/>
            <a:ext cx="1793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6" name="Freeform 475"/>
          <p:cNvSpPr/>
          <p:nvPr/>
        </p:nvSpPr>
        <p:spPr bwMode="auto">
          <a:xfrm rot="10800000" flipV="1">
            <a:off x="461963" y="3290811"/>
            <a:ext cx="5346700" cy="2243138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37917 h 290223"/>
              <a:gd name="connsiteX0" fmla="*/ 1334196 w 1414111"/>
              <a:gd name="connsiteY0" fmla="*/ 290223 h 290223"/>
              <a:gd name="connsiteX1" fmla="*/ 1414111 w 1414111"/>
              <a:gd name="connsiteY1" fmla="*/ 290223 h 290223"/>
              <a:gd name="connsiteX2" fmla="*/ 1414111 w 1414111"/>
              <a:gd name="connsiteY2" fmla="*/ 0 h 290223"/>
              <a:gd name="connsiteX3" fmla="*/ 2754 w 1414111"/>
              <a:gd name="connsiteY3" fmla="*/ 0 h 290223"/>
              <a:gd name="connsiteX4" fmla="*/ 102 w 1414111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9 w 1411753"/>
              <a:gd name="connsiteY4" fmla="*/ 37470 h 290223"/>
              <a:gd name="connsiteX0" fmla="*/ 1333218 w 1413133"/>
              <a:gd name="connsiteY0" fmla="*/ 290223 h 290223"/>
              <a:gd name="connsiteX1" fmla="*/ 1413133 w 1413133"/>
              <a:gd name="connsiteY1" fmla="*/ 290223 h 290223"/>
              <a:gd name="connsiteX2" fmla="*/ 1413133 w 1413133"/>
              <a:gd name="connsiteY2" fmla="*/ 0 h 290223"/>
              <a:gd name="connsiteX3" fmla="*/ 1776 w 1413133"/>
              <a:gd name="connsiteY3" fmla="*/ 0 h 290223"/>
              <a:gd name="connsiteX4" fmla="*/ 35 w 1413133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8 w 1411753"/>
              <a:gd name="connsiteY4" fmla="*/ 37470 h 290223"/>
              <a:gd name="connsiteX0" fmla="*/ 1331749 w 1411664"/>
              <a:gd name="connsiteY0" fmla="*/ 290223 h 290223"/>
              <a:gd name="connsiteX1" fmla="*/ 1411664 w 1411664"/>
              <a:gd name="connsiteY1" fmla="*/ 290223 h 290223"/>
              <a:gd name="connsiteX2" fmla="*/ 1411664 w 1411664"/>
              <a:gd name="connsiteY2" fmla="*/ 0 h 290223"/>
              <a:gd name="connsiteX3" fmla="*/ 307 w 1411664"/>
              <a:gd name="connsiteY3" fmla="*/ 0 h 290223"/>
              <a:gd name="connsiteX4" fmla="*/ 1299 w 1411664"/>
              <a:gd name="connsiteY4" fmla="*/ 37470 h 290223"/>
              <a:gd name="connsiteX0" fmla="*/ 1332209 w 1412124"/>
              <a:gd name="connsiteY0" fmla="*/ 290223 h 290223"/>
              <a:gd name="connsiteX1" fmla="*/ 1412124 w 1412124"/>
              <a:gd name="connsiteY1" fmla="*/ 290223 h 290223"/>
              <a:gd name="connsiteX2" fmla="*/ 1412124 w 1412124"/>
              <a:gd name="connsiteY2" fmla="*/ 0 h 290223"/>
              <a:gd name="connsiteX3" fmla="*/ 767 w 1412124"/>
              <a:gd name="connsiteY3" fmla="*/ 0 h 290223"/>
              <a:gd name="connsiteX4" fmla="*/ 1759 w 1412124"/>
              <a:gd name="connsiteY4" fmla="*/ 37470 h 290223"/>
              <a:gd name="connsiteX0" fmla="*/ 1332635 w 1412550"/>
              <a:gd name="connsiteY0" fmla="*/ 290223 h 290223"/>
              <a:gd name="connsiteX1" fmla="*/ 1412550 w 1412550"/>
              <a:gd name="connsiteY1" fmla="*/ 290223 h 290223"/>
              <a:gd name="connsiteX2" fmla="*/ 1412550 w 1412550"/>
              <a:gd name="connsiteY2" fmla="*/ 0 h 290223"/>
              <a:gd name="connsiteX3" fmla="*/ 1193 w 1412550"/>
              <a:gd name="connsiteY3" fmla="*/ 0 h 290223"/>
              <a:gd name="connsiteX4" fmla="*/ 1274 w 141255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2014 w 1411929"/>
              <a:gd name="connsiteY0" fmla="*/ 290223 h 290223"/>
              <a:gd name="connsiteX1" fmla="*/ 1411929 w 1411929"/>
              <a:gd name="connsiteY1" fmla="*/ 290223 h 290223"/>
              <a:gd name="connsiteX2" fmla="*/ 1411929 w 1411929"/>
              <a:gd name="connsiteY2" fmla="*/ 0 h 290223"/>
              <a:gd name="connsiteX3" fmla="*/ 572 w 1411929"/>
              <a:gd name="connsiteY3" fmla="*/ 0 h 290223"/>
              <a:gd name="connsiteX4" fmla="*/ 653 w 1411929"/>
              <a:gd name="connsiteY4" fmla="*/ 37470 h 290223"/>
              <a:gd name="connsiteX0" fmla="*/ 1331693 w 1411608"/>
              <a:gd name="connsiteY0" fmla="*/ 290223 h 290223"/>
              <a:gd name="connsiteX1" fmla="*/ 1411608 w 1411608"/>
              <a:gd name="connsiteY1" fmla="*/ 290223 h 290223"/>
              <a:gd name="connsiteX2" fmla="*/ 1411608 w 1411608"/>
              <a:gd name="connsiteY2" fmla="*/ 0 h 290223"/>
              <a:gd name="connsiteX3" fmla="*/ 251 w 1411608"/>
              <a:gd name="connsiteY3" fmla="*/ 0 h 290223"/>
              <a:gd name="connsiteX4" fmla="*/ 332 w 1411608"/>
              <a:gd name="connsiteY4" fmla="*/ 37470 h 290223"/>
              <a:gd name="connsiteX0" fmla="*/ 1332285 w 1412200"/>
              <a:gd name="connsiteY0" fmla="*/ 290223 h 290223"/>
              <a:gd name="connsiteX1" fmla="*/ 1412200 w 1412200"/>
              <a:gd name="connsiteY1" fmla="*/ 290223 h 290223"/>
              <a:gd name="connsiteX2" fmla="*/ 1412200 w 1412200"/>
              <a:gd name="connsiteY2" fmla="*/ 0 h 290223"/>
              <a:gd name="connsiteX3" fmla="*/ 843 w 1412200"/>
              <a:gd name="connsiteY3" fmla="*/ 0 h 290223"/>
              <a:gd name="connsiteX4" fmla="*/ 924 w 141220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669" h="290223">
                <a:moveTo>
                  <a:pt x="1331754" y="290223"/>
                </a:moveTo>
                <a:lnTo>
                  <a:pt x="1411669" y="290223"/>
                </a:lnTo>
                <a:lnTo>
                  <a:pt x="1411669" y="0"/>
                </a:lnTo>
                <a:lnTo>
                  <a:pt x="312" y="0"/>
                </a:lnTo>
                <a:cubicBezTo>
                  <a:pt x="-919" y="27174"/>
                  <a:pt x="2009" y="17486"/>
                  <a:pt x="393" y="37470"/>
                </a:cubicBez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4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449261" y="8100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Problem with Register Destination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457200" y="1082675"/>
            <a:ext cx="8255000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Is there a problem with the register destination address?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²"/>
            </a:pPr>
            <a:r>
              <a:rPr lang="en-US" altLang="zh-CN" sz="2000" dirty="0">
                <a:ea typeface="宋体" panose="02010600030101010101" pitchFamily="2" charset="-122"/>
              </a:rPr>
              <a:t>Instruction in the ID stage different from the one in the WB stage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²"/>
            </a:pPr>
            <a:r>
              <a:rPr lang="en-US" altLang="zh-CN" sz="2000" dirty="0">
                <a:ea typeface="宋体" panose="02010600030101010101" pitchFamily="2" charset="-122"/>
              </a:rPr>
              <a:t>Instruction in the WB stage is not writing to its destination register but to the destination of a different instruction in the ID stage</a:t>
            </a:r>
          </a:p>
        </p:txBody>
      </p:sp>
      <p:grpSp>
        <p:nvGrpSpPr>
          <p:cNvPr id="18436" name="Group 143"/>
          <p:cNvGrpSpPr>
            <a:grpSpLocks/>
          </p:cNvGrpSpPr>
          <p:nvPr/>
        </p:nvGrpSpPr>
        <p:grpSpPr bwMode="auto">
          <a:xfrm>
            <a:off x="5813425" y="4102100"/>
            <a:ext cx="369888" cy="373063"/>
            <a:chOff x="6065448" y="2115619"/>
            <a:chExt cx="369911" cy="350845"/>
          </a:xfrm>
        </p:grpSpPr>
        <p:sp>
          <p:nvSpPr>
            <p:cNvPr id="18585" name="Rectangle 26"/>
            <p:cNvSpPr>
              <a:spLocks noChangeArrowheads="1"/>
            </p:cNvSpPr>
            <p:nvPr/>
          </p:nvSpPr>
          <p:spPr bwMode="auto">
            <a:xfrm>
              <a:off x="6094010" y="2238762"/>
              <a:ext cx="341349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zero</a:t>
              </a:r>
            </a:p>
          </p:txBody>
        </p:sp>
        <p:sp>
          <p:nvSpPr>
            <p:cNvPr id="18586" name="Line 87"/>
            <p:cNvSpPr>
              <a:spLocks noChangeShapeType="1"/>
            </p:cNvSpPr>
            <p:nvPr/>
          </p:nvSpPr>
          <p:spPr bwMode="auto">
            <a:xfrm flipV="1">
              <a:off x="6065448" y="2115619"/>
              <a:ext cx="0" cy="3508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37" name="Group 149"/>
          <p:cNvGrpSpPr>
            <a:grpSpLocks/>
          </p:cNvGrpSpPr>
          <p:nvPr/>
        </p:nvGrpSpPr>
        <p:grpSpPr bwMode="auto">
          <a:xfrm>
            <a:off x="2814638" y="2941638"/>
            <a:ext cx="5543550" cy="1635125"/>
            <a:chOff x="2392363" y="3089988"/>
            <a:chExt cx="5543550" cy="1371600"/>
          </a:xfrm>
        </p:grpSpPr>
        <p:sp>
          <p:nvSpPr>
            <p:cNvPr id="18581" name="Line 8"/>
            <p:cNvSpPr>
              <a:spLocks noChangeShapeType="1"/>
            </p:cNvSpPr>
            <p:nvPr/>
          </p:nvSpPr>
          <p:spPr bwMode="auto">
            <a:xfrm>
              <a:off x="7935913" y="3089988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82" name="Line 5"/>
            <p:cNvSpPr>
              <a:spLocks noChangeShapeType="1"/>
            </p:cNvSpPr>
            <p:nvPr/>
          </p:nvSpPr>
          <p:spPr bwMode="auto">
            <a:xfrm>
              <a:off x="2392363" y="3089988"/>
              <a:ext cx="0" cy="1131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83" name="Line 6"/>
            <p:cNvSpPr>
              <a:spLocks noChangeShapeType="1"/>
            </p:cNvSpPr>
            <p:nvPr/>
          </p:nvSpPr>
          <p:spPr bwMode="auto">
            <a:xfrm>
              <a:off x="4210497" y="3089988"/>
              <a:ext cx="0" cy="1214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84" name="Line 7"/>
            <p:cNvSpPr>
              <a:spLocks noChangeShapeType="1"/>
            </p:cNvSpPr>
            <p:nvPr/>
          </p:nvSpPr>
          <p:spPr bwMode="auto">
            <a:xfrm>
              <a:off x="5884863" y="3089988"/>
              <a:ext cx="0" cy="134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438" name="Group 160"/>
          <p:cNvGrpSpPr>
            <a:grpSpLocks/>
          </p:cNvGrpSpPr>
          <p:nvPr/>
        </p:nvGrpSpPr>
        <p:grpSpPr bwMode="auto">
          <a:xfrm>
            <a:off x="817563" y="5454650"/>
            <a:ext cx="7540625" cy="777875"/>
            <a:chOff x="395288" y="4922404"/>
            <a:chExt cx="7540625" cy="777874"/>
          </a:xfrm>
        </p:grpSpPr>
        <p:cxnSp>
          <p:nvCxnSpPr>
            <p:cNvPr id="162" name="Straight Connector 161"/>
            <p:cNvCxnSpPr/>
            <p:nvPr/>
          </p:nvCxnSpPr>
          <p:spPr bwMode="auto">
            <a:xfrm>
              <a:off x="2392363" y="5030354"/>
              <a:ext cx="0" cy="669924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auto">
            <a:xfrm>
              <a:off x="6486525" y="5060517"/>
              <a:ext cx="0" cy="639761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auto">
            <a:xfrm>
              <a:off x="5892800" y="5033529"/>
              <a:ext cx="0" cy="663574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Freeform 165"/>
            <p:cNvSpPr/>
            <p:nvPr/>
          </p:nvSpPr>
          <p:spPr bwMode="auto">
            <a:xfrm>
              <a:off x="395288" y="4922404"/>
              <a:ext cx="7540625" cy="777874"/>
            </a:xfrm>
            <a:custGeom>
              <a:avLst/>
              <a:gdLst>
                <a:gd name="connsiteX0" fmla="*/ 291548 w 291548"/>
                <a:gd name="connsiteY0" fmla="*/ 0 h 154608"/>
                <a:gd name="connsiteX1" fmla="*/ 291548 w 291548"/>
                <a:gd name="connsiteY1" fmla="*/ 154608 h 154608"/>
                <a:gd name="connsiteX2" fmla="*/ 0 w 291548"/>
                <a:gd name="connsiteY2" fmla="*/ 154608 h 15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548" h="154608">
                  <a:moveTo>
                    <a:pt x="291548" y="0"/>
                  </a:moveTo>
                  <a:lnTo>
                    <a:pt x="291548" y="154608"/>
                  </a:lnTo>
                  <a:lnTo>
                    <a:pt x="0" y="154608"/>
                  </a:lnTo>
                </a:path>
              </a:pathLst>
            </a:cu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 bwMode="auto">
            <a:xfrm flipH="1">
              <a:off x="790575" y="5030354"/>
              <a:ext cx="3175" cy="669924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78" name="TextBox 129"/>
            <p:cNvSpPr txBox="1">
              <a:spLocks noChangeArrowheads="1"/>
            </p:cNvSpPr>
            <p:nvPr/>
          </p:nvSpPr>
          <p:spPr bwMode="auto">
            <a:xfrm>
              <a:off x="427769" y="5484527"/>
              <a:ext cx="2794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clk</a:t>
              </a:r>
            </a:p>
          </p:txBody>
        </p:sp>
        <p:cxnSp>
          <p:nvCxnSpPr>
            <p:cNvPr id="169" name="Straight Connector 168"/>
            <p:cNvCxnSpPr/>
            <p:nvPr/>
          </p:nvCxnSpPr>
          <p:spPr bwMode="auto">
            <a:xfrm flipH="1">
              <a:off x="3228975" y="5030354"/>
              <a:ext cx="0" cy="669924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auto">
            <a:xfrm>
              <a:off x="4216400" y="5058929"/>
              <a:ext cx="0" cy="641349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439" name="Freeform 123"/>
          <p:cNvSpPr>
            <a:spLocks/>
          </p:cNvSpPr>
          <p:nvPr/>
        </p:nvSpPr>
        <p:spPr bwMode="auto">
          <a:xfrm>
            <a:off x="4124325" y="5021263"/>
            <a:ext cx="4479925" cy="1022350"/>
          </a:xfrm>
          <a:custGeom>
            <a:avLst/>
            <a:gdLst>
              <a:gd name="T0" fmla="*/ 2147483647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9429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6472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0" name="Line 52"/>
          <p:cNvSpPr>
            <a:spLocks noChangeShapeType="1"/>
          </p:cNvSpPr>
          <p:nvPr/>
        </p:nvSpPr>
        <p:spPr bwMode="auto">
          <a:xfrm flipV="1">
            <a:off x="2546350" y="5010150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1" name="Freeform 16"/>
          <p:cNvSpPr>
            <a:spLocks/>
          </p:cNvSpPr>
          <p:nvPr/>
        </p:nvSpPr>
        <p:spPr bwMode="auto">
          <a:xfrm>
            <a:off x="4879975" y="5324475"/>
            <a:ext cx="1338263" cy="365125"/>
          </a:xfrm>
          <a:custGeom>
            <a:avLst/>
            <a:gdLst>
              <a:gd name="T0" fmla="*/ 0 w 10000"/>
              <a:gd name="T1" fmla="*/ 0 h 11599"/>
              <a:gd name="T2" fmla="*/ 0 w 10000"/>
              <a:gd name="T3" fmla="*/ 353897005 h 11599"/>
              <a:gd name="T4" fmla="*/ 2147483647 w 10000"/>
              <a:gd name="T5" fmla="*/ 361883890 h 11599"/>
              <a:gd name="T6" fmla="*/ 2147483647 w 10000"/>
              <a:gd name="T7" fmla="*/ 161613410 h 11599"/>
              <a:gd name="T8" fmla="*/ 2147483647 w 10000"/>
              <a:gd name="T9" fmla="*/ 161613410 h 11599"/>
              <a:gd name="T10" fmla="*/ 2147483647 w 10000"/>
              <a:gd name="T11" fmla="*/ 166855420 h 115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0" h="11599">
                <a:moveTo>
                  <a:pt x="0" y="0"/>
                </a:moveTo>
                <a:lnTo>
                  <a:pt x="0" y="11343"/>
                </a:lnTo>
                <a:lnTo>
                  <a:pt x="8420" y="11599"/>
                </a:lnTo>
                <a:cubicBezTo>
                  <a:pt x="8447" y="9571"/>
                  <a:pt x="8394" y="7208"/>
                  <a:pt x="8421" y="5180"/>
                </a:cubicBezTo>
                <a:lnTo>
                  <a:pt x="9918" y="5180"/>
                </a:lnTo>
                <a:cubicBezTo>
                  <a:pt x="9945" y="5236"/>
                  <a:pt x="9973" y="5292"/>
                  <a:pt x="10000" y="5348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2" name="Line 19"/>
          <p:cNvSpPr>
            <a:spLocks noChangeShapeType="1"/>
          </p:cNvSpPr>
          <p:nvPr/>
        </p:nvSpPr>
        <p:spPr bwMode="auto">
          <a:xfrm flipV="1">
            <a:off x="6024563" y="4887913"/>
            <a:ext cx="19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3" name="Group 20"/>
          <p:cNvGrpSpPr>
            <a:grpSpLocks/>
          </p:cNvGrpSpPr>
          <p:nvPr/>
        </p:nvGrpSpPr>
        <p:grpSpPr bwMode="auto">
          <a:xfrm>
            <a:off x="5494338" y="5476875"/>
            <a:ext cx="166687" cy="257175"/>
            <a:chOff x="4375" y="2401"/>
            <a:chExt cx="114" cy="162"/>
          </a:xfrm>
        </p:grpSpPr>
        <p:sp>
          <p:nvSpPr>
            <p:cNvPr id="18571" name="Line 21"/>
            <p:cNvSpPr>
              <a:spLocks noChangeShapeType="1"/>
            </p:cNvSpPr>
            <p:nvPr/>
          </p:nvSpPr>
          <p:spPr bwMode="auto">
            <a:xfrm flipH="1">
              <a:off x="4419" y="2505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72" name="Rectangle 22"/>
            <p:cNvSpPr>
              <a:spLocks noChangeArrowheads="1"/>
            </p:cNvSpPr>
            <p:nvPr/>
          </p:nvSpPr>
          <p:spPr bwMode="auto">
            <a:xfrm>
              <a:off x="4375" y="2401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18444" name="Group 9"/>
          <p:cNvGrpSpPr>
            <a:grpSpLocks/>
          </p:cNvGrpSpPr>
          <p:nvPr/>
        </p:nvGrpSpPr>
        <p:grpSpPr bwMode="auto">
          <a:xfrm>
            <a:off x="5602288" y="4354513"/>
            <a:ext cx="422275" cy="1109662"/>
            <a:chOff x="5180177" y="3960180"/>
            <a:chExt cx="421879" cy="1333280"/>
          </a:xfrm>
        </p:grpSpPr>
        <p:sp>
          <p:nvSpPr>
            <p:cNvPr id="18569" name="Freeform 23"/>
            <p:cNvSpPr>
              <a:spLocks/>
            </p:cNvSpPr>
            <p:nvPr/>
          </p:nvSpPr>
          <p:spPr bwMode="auto">
            <a:xfrm rot="-5400000">
              <a:off x="4724477" y="4415880"/>
              <a:ext cx="1333280" cy="421879"/>
            </a:xfrm>
            <a:custGeom>
              <a:avLst/>
              <a:gdLst>
                <a:gd name="T0" fmla="*/ 0 w 768"/>
                <a:gd name="T1" fmla="*/ 0 h 288"/>
                <a:gd name="T2" fmla="*/ 2147483647 w 768"/>
                <a:gd name="T3" fmla="*/ 2147483647 h 288"/>
                <a:gd name="T4" fmla="*/ 2147483647 w 768"/>
                <a:gd name="T5" fmla="*/ 2147483647 h 288"/>
                <a:gd name="T6" fmla="*/ 2147483647 w 768"/>
                <a:gd name="T7" fmla="*/ 0 h 288"/>
                <a:gd name="T8" fmla="*/ 2147483647 w 768"/>
                <a:gd name="T9" fmla="*/ 0 h 288"/>
                <a:gd name="T10" fmla="*/ 2147483647 w 768"/>
                <a:gd name="T11" fmla="*/ 2147483647 h 288"/>
                <a:gd name="T12" fmla="*/ 2147483647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88"/>
                <a:gd name="T26" fmla="*/ 768 w 768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70" name="Rectangle 24"/>
            <p:cNvSpPr>
              <a:spLocks noChangeArrowheads="1"/>
            </p:cNvSpPr>
            <p:nvPr/>
          </p:nvSpPr>
          <p:spPr bwMode="auto">
            <a:xfrm>
              <a:off x="5243898" y="4189029"/>
              <a:ext cx="351566" cy="88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U</a:t>
              </a:r>
            </a:p>
          </p:txBody>
        </p:sp>
      </p:grpSp>
      <p:grpSp>
        <p:nvGrpSpPr>
          <p:cNvPr id="18445" name="Group 6"/>
          <p:cNvGrpSpPr>
            <a:grpSpLocks/>
          </p:cNvGrpSpPr>
          <p:nvPr/>
        </p:nvGrpSpPr>
        <p:grpSpPr bwMode="auto">
          <a:xfrm>
            <a:off x="5224463" y="4486275"/>
            <a:ext cx="168275" cy="266700"/>
            <a:chOff x="4871777" y="2765897"/>
            <a:chExt cx="168275" cy="266700"/>
          </a:xfrm>
        </p:grpSpPr>
        <p:sp>
          <p:nvSpPr>
            <p:cNvPr id="18567" name="Rectangle 27"/>
            <p:cNvSpPr>
              <a:spLocks noChangeArrowheads="1"/>
            </p:cNvSpPr>
            <p:nvPr/>
          </p:nvSpPr>
          <p:spPr bwMode="auto">
            <a:xfrm>
              <a:off x="4871777" y="2765897"/>
              <a:ext cx="1682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18568" name="Line 28"/>
            <p:cNvSpPr>
              <a:spLocks noChangeShapeType="1"/>
            </p:cNvSpPr>
            <p:nvPr/>
          </p:nvSpPr>
          <p:spPr bwMode="auto">
            <a:xfrm flipH="1">
              <a:off x="4947977" y="2940522"/>
              <a:ext cx="42863" cy="92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6" name="Line 30"/>
          <p:cNvSpPr>
            <a:spLocks noChangeShapeType="1"/>
          </p:cNvSpPr>
          <p:nvPr/>
        </p:nvSpPr>
        <p:spPr bwMode="auto">
          <a:xfrm>
            <a:off x="5422900" y="5229225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7" name="Line 40"/>
          <p:cNvSpPr>
            <a:spLocks noChangeShapeType="1"/>
          </p:cNvSpPr>
          <p:nvPr/>
        </p:nvSpPr>
        <p:spPr bwMode="auto">
          <a:xfrm>
            <a:off x="2908300" y="5143500"/>
            <a:ext cx="531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8" name="Rectangle 44"/>
          <p:cNvSpPr>
            <a:spLocks noChangeArrowheads="1"/>
          </p:cNvSpPr>
          <p:nvPr/>
        </p:nvSpPr>
        <p:spPr bwMode="auto">
          <a:xfrm>
            <a:off x="3230563" y="4656138"/>
            <a:ext cx="125412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18449" name="Rectangle 47"/>
          <p:cNvSpPr>
            <a:spLocks noChangeArrowheads="1"/>
          </p:cNvSpPr>
          <p:nvPr/>
        </p:nvSpPr>
        <p:spPr bwMode="auto">
          <a:xfrm>
            <a:off x="1636713" y="4419600"/>
            <a:ext cx="927100" cy="1281113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50" name="Text Box 48"/>
          <p:cNvSpPr txBox="1">
            <a:spLocks noChangeArrowheads="1"/>
          </p:cNvSpPr>
          <p:nvPr/>
        </p:nvSpPr>
        <p:spPr bwMode="auto">
          <a:xfrm>
            <a:off x="1720850" y="5149850"/>
            <a:ext cx="631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18451" name="Line 49"/>
          <p:cNvSpPr>
            <a:spLocks noChangeShapeType="1"/>
          </p:cNvSpPr>
          <p:nvPr/>
        </p:nvSpPr>
        <p:spPr bwMode="auto">
          <a:xfrm flipV="1">
            <a:off x="1296988" y="5281613"/>
            <a:ext cx="338137" cy="4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2" name="Text Box 50"/>
          <p:cNvSpPr txBox="1">
            <a:spLocks noChangeArrowheads="1"/>
          </p:cNvSpPr>
          <p:nvPr/>
        </p:nvSpPr>
        <p:spPr bwMode="auto">
          <a:xfrm>
            <a:off x="1862138" y="4876800"/>
            <a:ext cx="6508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Instruction</a:t>
            </a:r>
          </a:p>
        </p:txBody>
      </p:sp>
      <p:sp>
        <p:nvSpPr>
          <p:cNvPr id="18453" name="Text Box 51"/>
          <p:cNvSpPr txBox="1">
            <a:spLocks noChangeArrowheads="1"/>
          </p:cNvSpPr>
          <p:nvPr/>
        </p:nvSpPr>
        <p:spPr bwMode="auto">
          <a:xfrm>
            <a:off x="1720850" y="4419600"/>
            <a:ext cx="8429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200" b="1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sz="1200" b="1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18454" name="Rectangle 67"/>
          <p:cNvSpPr>
            <a:spLocks noChangeArrowheads="1"/>
          </p:cNvSpPr>
          <p:nvPr/>
        </p:nvSpPr>
        <p:spPr bwMode="auto">
          <a:xfrm>
            <a:off x="3019425" y="4678363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18455" name="Line 68"/>
          <p:cNvSpPr>
            <a:spLocks noChangeShapeType="1"/>
          </p:cNvSpPr>
          <p:nvPr/>
        </p:nvSpPr>
        <p:spPr bwMode="auto">
          <a:xfrm flipH="1">
            <a:off x="3271838" y="5103813"/>
            <a:ext cx="42862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6" name="Rectangle 69"/>
          <p:cNvSpPr>
            <a:spLocks noChangeArrowheads="1"/>
          </p:cNvSpPr>
          <p:nvPr/>
        </p:nvSpPr>
        <p:spPr bwMode="auto">
          <a:xfrm>
            <a:off x="3230563" y="4967288"/>
            <a:ext cx="1254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18457" name="Rectangle 78"/>
          <p:cNvSpPr>
            <a:spLocks noChangeArrowheads="1"/>
          </p:cNvSpPr>
          <p:nvPr/>
        </p:nvSpPr>
        <p:spPr bwMode="auto">
          <a:xfrm>
            <a:off x="3019425" y="4965700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18458" name="Rectangle 92"/>
          <p:cNvSpPr>
            <a:spLocks noChangeArrowheads="1"/>
          </p:cNvSpPr>
          <p:nvPr/>
        </p:nvSpPr>
        <p:spPr bwMode="auto">
          <a:xfrm flipH="1">
            <a:off x="4451350" y="5414963"/>
            <a:ext cx="168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endParaRPr lang="zh-CN" altLang="zh-CN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459" name="Group 7"/>
          <p:cNvGrpSpPr>
            <a:grpSpLocks/>
          </p:cNvGrpSpPr>
          <p:nvPr/>
        </p:nvGrpSpPr>
        <p:grpSpPr bwMode="auto">
          <a:xfrm>
            <a:off x="5246688" y="5003800"/>
            <a:ext cx="169862" cy="428625"/>
            <a:chOff x="4777355" y="4746447"/>
            <a:chExt cx="168459" cy="435289"/>
          </a:xfrm>
        </p:grpSpPr>
        <p:sp>
          <p:nvSpPr>
            <p:cNvPr id="18564" name="AutoShape 91"/>
            <p:cNvSpPr>
              <a:spLocks noChangeArrowheads="1"/>
            </p:cNvSpPr>
            <p:nvPr/>
          </p:nvSpPr>
          <p:spPr bwMode="auto">
            <a:xfrm rot="-5400000">
              <a:off x="4643940" y="4879862"/>
              <a:ext cx="435289" cy="168459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65" name="Rectangle 93"/>
            <p:cNvSpPr>
              <a:spLocks noChangeArrowheads="1"/>
            </p:cNvSpPr>
            <p:nvPr/>
          </p:nvSpPr>
          <p:spPr bwMode="auto">
            <a:xfrm flipH="1">
              <a:off x="4779535" y="4760239"/>
              <a:ext cx="155275" cy="18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566" name="Rectangle 94"/>
            <p:cNvSpPr>
              <a:spLocks noChangeArrowheads="1"/>
            </p:cNvSpPr>
            <p:nvPr/>
          </p:nvSpPr>
          <p:spPr bwMode="auto">
            <a:xfrm flipH="1">
              <a:off x="4781002" y="5008182"/>
              <a:ext cx="153809" cy="13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8460" name="Line 95"/>
          <p:cNvSpPr>
            <a:spLocks noChangeShapeType="1"/>
          </p:cNvSpPr>
          <p:nvPr/>
        </p:nvSpPr>
        <p:spPr bwMode="auto">
          <a:xfrm>
            <a:off x="4724400" y="4706938"/>
            <a:ext cx="874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1" name="Rectangle 111"/>
          <p:cNvSpPr>
            <a:spLocks noChangeArrowheads="1"/>
          </p:cNvSpPr>
          <p:nvPr/>
        </p:nvSpPr>
        <p:spPr bwMode="auto">
          <a:xfrm>
            <a:off x="6569075" y="4043363"/>
            <a:ext cx="631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ea typeface="宋体" panose="02010600030101010101" pitchFamily="2" charset="-122"/>
              </a:rPr>
              <a:t>ALU result</a:t>
            </a:r>
          </a:p>
        </p:txBody>
      </p:sp>
      <p:sp>
        <p:nvSpPr>
          <p:cNvPr id="18462" name="Line 113"/>
          <p:cNvSpPr>
            <a:spLocks noChangeShapeType="1"/>
          </p:cNvSpPr>
          <p:nvPr/>
        </p:nvSpPr>
        <p:spPr bwMode="auto">
          <a:xfrm>
            <a:off x="7586663" y="5216525"/>
            <a:ext cx="336550" cy="4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63" name="Group 114"/>
          <p:cNvGrpSpPr>
            <a:grpSpLocks/>
          </p:cNvGrpSpPr>
          <p:nvPr/>
        </p:nvGrpSpPr>
        <p:grpSpPr bwMode="auto">
          <a:xfrm>
            <a:off x="7632700" y="4992688"/>
            <a:ext cx="179388" cy="274637"/>
            <a:chOff x="5263" y="2534"/>
            <a:chExt cx="123" cy="173"/>
          </a:xfrm>
        </p:grpSpPr>
        <p:sp>
          <p:nvSpPr>
            <p:cNvPr id="18562" name="Line 115"/>
            <p:cNvSpPr>
              <a:spLocks noChangeShapeType="1"/>
            </p:cNvSpPr>
            <p:nvPr/>
          </p:nvSpPr>
          <p:spPr bwMode="auto">
            <a:xfrm flipH="1">
              <a:off x="5309" y="2649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63" name="Rectangle 116"/>
            <p:cNvSpPr>
              <a:spLocks noChangeArrowheads="1"/>
            </p:cNvSpPr>
            <p:nvPr/>
          </p:nvSpPr>
          <p:spPr bwMode="auto">
            <a:xfrm>
              <a:off x="5263" y="2534"/>
              <a:ext cx="1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18464" name="Group 117"/>
          <p:cNvGrpSpPr>
            <a:grpSpLocks/>
          </p:cNvGrpSpPr>
          <p:nvPr/>
        </p:nvGrpSpPr>
        <p:grpSpPr bwMode="auto">
          <a:xfrm>
            <a:off x="7921625" y="4791075"/>
            <a:ext cx="168275" cy="569913"/>
            <a:chOff x="2515" y="1642"/>
            <a:chExt cx="115" cy="403"/>
          </a:xfrm>
        </p:grpSpPr>
        <p:sp>
          <p:nvSpPr>
            <p:cNvPr id="18558" name="AutoShape 118"/>
            <p:cNvSpPr>
              <a:spLocks noChangeArrowheads="1"/>
            </p:cNvSpPr>
            <p:nvPr/>
          </p:nvSpPr>
          <p:spPr bwMode="auto">
            <a:xfrm rot="-5400000">
              <a:off x="2384" y="1773"/>
              <a:ext cx="377" cy="115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59" name="Rectangle 119"/>
            <p:cNvSpPr>
              <a:spLocks noChangeArrowheads="1"/>
            </p:cNvSpPr>
            <p:nvPr/>
          </p:nvSpPr>
          <p:spPr bwMode="auto">
            <a:xfrm flipH="1">
              <a:off x="2515" y="1642"/>
              <a:ext cx="11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endParaRPr lang="zh-CN" altLang="zh-CN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60" name="Rectangle 120"/>
            <p:cNvSpPr>
              <a:spLocks noChangeArrowheads="1"/>
            </p:cNvSpPr>
            <p:nvPr/>
          </p:nvSpPr>
          <p:spPr bwMode="auto">
            <a:xfrm flipH="1">
              <a:off x="2515" y="1656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561" name="Rectangle 121"/>
            <p:cNvSpPr>
              <a:spLocks noChangeArrowheads="1"/>
            </p:cNvSpPr>
            <p:nvPr/>
          </p:nvSpPr>
          <p:spPr bwMode="auto">
            <a:xfrm flipH="1">
              <a:off x="2515" y="1874"/>
              <a:ext cx="11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8465" name="Freeform 122"/>
          <p:cNvSpPr>
            <a:spLocks/>
          </p:cNvSpPr>
          <p:nvPr/>
        </p:nvSpPr>
        <p:spPr bwMode="auto">
          <a:xfrm>
            <a:off x="6521450" y="4276725"/>
            <a:ext cx="1389063" cy="611188"/>
          </a:xfrm>
          <a:custGeom>
            <a:avLst/>
            <a:gdLst>
              <a:gd name="T0" fmla="*/ 0 w 10038"/>
              <a:gd name="T1" fmla="*/ 2147483647 h 10000"/>
              <a:gd name="T2" fmla="*/ 0 w 10038"/>
              <a:gd name="T3" fmla="*/ 0 h 10000"/>
              <a:gd name="T4" fmla="*/ 2147483647 w 10038"/>
              <a:gd name="T5" fmla="*/ 0 h 10000"/>
              <a:gd name="T6" fmla="*/ 2147483647 w 10038"/>
              <a:gd name="T7" fmla="*/ 2147483647 h 10000"/>
              <a:gd name="T8" fmla="*/ 2147483647 w 10038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38" h="10000">
                <a:moveTo>
                  <a:pt x="0" y="10000"/>
                </a:moveTo>
                <a:lnTo>
                  <a:pt x="0" y="0"/>
                </a:lnTo>
                <a:lnTo>
                  <a:pt x="8556" y="0"/>
                </a:lnTo>
                <a:lnTo>
                  <a:pt x="8556" y="9895"/>
                </a:lnTo>
                <a:cubicBezTo>
                  <a:pt x="9076" y="9895"/>
                  <a:pt x="9518" y="9981"/>
                  <a:pt x="10038" y="9981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66" name="Group 8"/>
          <p:cNvGrpSpPr>
            <a:grpSpLocks/>
          </p:cNvGrpSpPr>
          <p:nvPr/>
        </p:nvGrpSpPr>
        <p:grpSpPr bwMode="auto">
          <a:xfrm>
            <a:off x="6731000" y="4419600"/>
            <a:ext cx="855663" cy="1279525"/>
            <a:chOff x="6099436" y="4142700"/>
            <a:chExt cx="855001" cy="1280200"/>
          </a:xfrm>
        </p:grpSpPr>
        <p:grpSp>
          <p:nvGrpSpPr>
            <p:cNvPr id="18552" name="Group 7"/>
            <p:cNvGrpSpPr>
              <a:grpSpLocks/>
            </p:cNvGrpSpPr>
            <p:nvPr/>
          </p:nvGrpSpPr>
          <p:grpSpPr bwMode="auto">
            <a:xfrm>
              <a:off x="6099436" y="4142700"/>
              <a:ext cx="855001" cy="1279223"/>
              <a:chOff x="4473" y="1613"/>
              <a:chExt cx="692" cy="806"/>
            </a:xfrm>
          </p:grpSpPr>
          <p:sp>
            <p:nvSpPr>
              <p:cNvPr id="18554" name="Text Box 8"/>
              <p:cNvSpPr txBox="1">
                <a:spLocks noChangeArrowheads="1"/>
              </p:cNvSpPr>
              <p:nvPr/>
            </p:nvSpPr>
            <p:spPr bwMode="auto">
              <a:xfrm>
                <a:off x="4473" y="1613"/>
                <a:ext cx="692" cy="80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" r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Data</a:t>
                </a:r>
              </a:p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18555" name="Rectangle 9"/>
              <p:cNvSpPr>
                <a:spLocks noChangeArrowheads="1"/>
              </p:cNvSpPr>
              <p:nvPr/>
            </p:nvSpPr>
            <p:spPr bwMode="auto">
              <a:xfrm>
                <a:off x="4473" y="1901"/>
                <a:ext cx="44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 Address</a:t>
                </a:r>
              </a:p>
            </p:txBody>
          </p:sp>
          <p:sp>
            <p:nvSpPr>
              <p:cNvPr id="18556" name="Rectangle 10"/>
              <p:cNvSpPr>
                <a:spLocks noChangeArrowheads="1"/>
              </p:cNvSpPr>
              <p:nvPr/>
            </p:nvSpPr>
            <p:spPr bwMode="auto">
              <a:xfrm>
                <a:off x="4502" y="2178"/>
                <a:ext cx="4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Data_in</a:t>
                </a:r>
              </a:p>
            </p:txBody>
          </p:sp>
          <p:sp>
            <p:nvSpPr>
              <p:cNvPr id="18557" name="Rectangle 11"/>
              <p:cNvSpPr>
                <a:spLocks noChangeArrowheads="1"/>
              </p:cNvSpPr>
              <p:nvPr/>
            </p:nvSpPr>
            <p:spPr bwMode="auto">
              <a:xfrm>
                <a:off x="4703" y="2015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Data_out</a:t>
                </a:r>
              </a:p>
            </p:txBody>
          </p:sp>
        </p:grpSp>
        <p:sp>
          <p:nvSpPr>
            <p:cNvPr id="221" name="Isosceles Triangle 220"/>
            <p:cNvSpPr/>
            <p:nvPr/>
          </p:nvSpPr>
          <p:spPr bwMode="auto">
            <a:xfrm>
              <a:off x="6232683" y="5376839"/>
              <a:ext cx="87245" cy="46061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467" name="Text Box 68"/>
          <p:cNvSpPr txBox="1">
            <a:spLocks noChangeArrowheads="1"/>
          </p:cNvSpPr>
          <p:nvPr/>
        </p:nvSpPr>
        <p:spPr bwMode="auto">
          <a:xfrm>
            <a:off x="2814638" y="2698750"/>
            <a:ext cx="1817687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ID = Decode &amp;</a:t>
            </a:r>
          </a:p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Register Read</a:t>
            </a:r>
          </a:p>
        </p:txBody>
      </p:sp>
      <p:sp>
        <p:nvSpPr>
          <p:cNvPr id="18468" name="Text Box 70"/>
          <p:cNvSpPr txBox="1">
            <a:spLocks noChangeArrowheads="1"/>
          </p:cNvSpPr>
          <p:nvPr/>
        </p:nvSpPr>
        <p:spPr bwMode="auto">
          <a:xfrm>
            <a:off x="4956175" y="2840038"/>
            <a:ext cx="10668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EX = Execute</a:t>
            </a:r>
          </a:p>
        </p:txBody>
      </p:sp>
      <p:sp>
        <p:nvSpPr>
          <p:cNvPr id="18469" name="Text Box 71"/>
          <p:cNvSpPr txBox="1">
            <a:spLocks noChangeArrowheads="1"/>
          </p:cNvSpPr>
          <p:nvPr/>
        </p:nvSpPr>
        <p:spPr bwMode="auto">
          <a:xfrm>
            <a:off x="846138" y="2840038"/>
            <a:ext cx="16684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IF = Instruction Fetch</a:t>
            </a:r>
          </a:p>
        </p:txBody>
      </p:sp>
      <p:sp>
        <p:nvSpPr>
          <p:cNvPr id="18470" name="Text Box 72"/>
          <p:cNvSpPr txBox="1">
            <a:spLocks noChangeArrowheads="1"/>
          </p:cNvSpPr>
          <p:nvPr/>
        </p:nvSpPr>
        <p:spPr bwMode="auto">
          <a:xfrm>
            <a:off x="6315075" y="2863850"/>
            <a:ext cx="204311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MEM =</a:t>
            </a:r>
          </a:p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Memory Access</a:t>
            </a:r>
          </a:p>
        </p:txBody>
      </p:sp>
      <p:sp>
        <p:nvSpPr>
          <p:cNvPr id="18471" name="Text Box 73"/>
          <p:cNvSpPr txBox="1">
            <a:spLocks noChangeArrowheads="1"/>
          </p:cNvSpPr>
          <p:nvPr/>
        </p:nvSpPr>
        <p:spPr bwMode="auto">
          <a:xfrm rot="-5400000">
            <a:off x="7858126" y="3235325"/>
            <a:ext cx="14351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WB = Write Back</a:t>
            </a:r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2906713" y="4854575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3" name="Line 68"/>
          <p:cNvSpPr>
            <a:spLocks noChangeShapeType="1"/>
          </p:cNvSpPr>
          <p:nvPr/>
        </p:nvSpPr>
        <p:spPr bwMode="auto">
          <a:xfrm flipH="1">
            <a:off x="3279775" y="4814888"/>
            <a:ext cx="41275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4" name="Rectangle 108"/>
          <p:cNvSpPr>
            <a:spLocks noChangeArrowheads="1"/>
          </p:cNvSpPr>
          <p:nvPr/>
        </p:nvSpPr>
        <p:spPr bwMode="auto">
          <a:xfrm>
            <a:off x="4200525" y="5797550"/>
            <a:ext cx="1666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32</a:t>
            </a:r>
          </a:p>
        </p:txBody>
      </p:sp>
      <p:sp>
        <p:nvSpPr>
          <p:cNvPr id="18475" name="Line 109"/>
          <p:cNvSpPr>
            <a:spLocks noChangeShapeType="1"/>
          </p:cNvSpPr>
          <p:nvPr/>
        </p:nvSpPr>
        <p:spPr bwMode="auto">
          <a:xfrm flipH="1">
            <a:off x="4073525" y="5862638"/>
            <a:ext cx="127000" cy="3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76" name="Group 15376"/>
          <p:cNvGrpSpPr>
            <a:grpSpLocks/>
          </p:cNvGrpSpPr>
          <p:nvPr/>
        </p:nvGrpSpPr>
        <p:grpSpPr bwMode="auto">
          <a:xfrm>
            <a:off x="3441700" y="4475163"/>
            <a:ext cx="904875" cy="1204912"/>
            <a:chOff x="3018777" y="3753009"/>
            <a:chExt cx="905579" cy="1205319"/>
          </a:xfrm>
        </p:grpSpPr>
        <p:sp>
          <p:nvSpPr>
            <p:cNvPr id="236" name="Rectangle 235"/>
            <p:cNvSpPr/>
            <p:nvPr/>
          </p:nvSpPr>
          <p:spPr>
            <a:xfrm>
              <a:off x="3018777" y="3764125"/>
              <a:ext cx="905579" cy="119102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44" name="Text Box 32"/>
            <p:cNvSpPr txBox="1">
              <a:spLocks noChangeArrowheads="1"/>
            </p:cNvSpPr>
            <p:nvPr/>
          </p:nvSpPr>
          <p:spPr bwMode="auto">
            <a:xfrm rot="-5400000">
              <a:off x="2785800" y="4222958"/>
              <a:ext cx="1191941" cy="252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r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18545" name="Rectangle 33"/>
            <p:cNvSpPr>
              <a:spLocks noChangeArrowheads="1"/>
            </p:cNvSpPr>
            <p:nvPr/>
          </p:nvSpPr>
          <p:spPr bwMode="auto">
            <a:xfrm>
              <a:off x="3018777" y="4038568"/>
              <a:ext cx="278709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 RA</a:t>
              </a:r>
            </a:p>
          </p:txBody>
        </p:sp>
        <p:sp>
          <p:nvSpPr>
            <p:cNvPr id="18546" name="Rectangle 34"/>
            <p:cNvSpPr>
              <a:spLocks noChangeArrowheads="1"/>
            </p:cNvSpPr>
            <p:nvPr/>
          </p:nvSpPr>
          <p:spPr bwMode="auto">
            <a:xfrm>
              <a:off x="3061258" y="4289842"/>
              <a:ext cx="236228" cy="276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18547" name="Rectangle 35"/>
            <p:cNvSpPr>
              <a:spLocks noChangeArrowheads="1"/>
            </p:cNvSpPr>
            <p:nvPr/>
          </p:nvSpPr>
          <p:spPr bwMode="auto">
            <a:xfrm>
              <a:off x="3472571" y="3894552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18548" name="Rectangle 38"/>
            <p:cNvSpPr>
              <a:spLocks noChangeArrowheads="1"/>
            </p:cNvSpPr>
            <p:nvPr/>
          </p:nvSpPr>
          <p:spPr bwMode="auto">
            <a:xfrm>
              <a:off x="3472571" y="4473679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18549" name="Rectangle 42"/>
            <p:cNvSpPr>
              <a:spLocks noChangeArrowheads="1"/>
            </p:cNvSpPr>
            <p:nvPr/>
          </p:nvSpPr>
          <p:spPr bwMode="auto">
            <a:xfrm>
              <a:off x="3061258" y="4639010"/>
              <a:ext cx="262210" cy="18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18550" name="Rectangle 45"/>
            <p:cNvSpPr>
              <a:spLocks noChangeArrowheads="1"/>
            </p:cNvSpPr>
            <p:nvPr/>
          </p:nvSpPr>
          <p:spPr bwMode="auto">
            <a:xfrm>
              <a:off x="3472571" y="4748521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244" name="Isosceles Triangle 243"/>
            <p:cNvSpPr/>
            <p:nvPr/>
          </p:nvSpPr>
          <p:spPr bwMode="auto">
            <a:xfrm>
              <a:off x="3188772" y="4912275"/>
              <a:ext cx="87380" cy="46053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477" name="Line 52"/>
          <p:cNvSpPr>
            <a:spLocks noChangeShapeType="1"/>
          </p:cNvSpPr>
          <p:nvPr/>
        </p:nvSpPr>
        <p:spPr bwMode="auto">
          <a:xfrm flipV="1">
            <a:off x="4346575" y="4706938"/>
            <a:ext cx="188913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8" name="Line 52"/>
          <p:cNvSpPr>
            <a:spLocks noChangeShapeType="1"/>
          </p:cNvSpPr>
          <p:nvPr/>
        </p:nvSpPr>
        <p:spPr bwMode="auto">
          <a:xfrm>
            <a:off x="4346575" y="5305425"/>
            <a:ext cx="188913" cy="4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9" name="Line 19"/>
          <p:cNvSpPr>
            <a:spLocks noChangeShapeType="1"/>
          </p:cNvSpPr>
          <p:nvPr/>
        </p:nvSpPr>
        <p:spPr bwMode="auto">
          <a:xfrm flipV="1">
            <a:off x="6403975" y="4887913"/>
            <a:ext cx="31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80" name="Group 114"/>
          <p:cNvGrpSpPr>
            <a:grpSpLocks/>
          </p:cNvGrpSpPr>
          <p:nvPr/>
        </p:nvGrpSpPr>
        <p:grpSpPr bwMode="auto">
          <a:xfrm>
            <a:off x="7426325" y="4048125"/>
            <a:ext cx="179388" cy="274638"/>
            <a:chOff x="5263" y="2534"/>
            <a:chExt cx="123" cy="173"/>
          </a:xfrm>
        </p:grpSpPr>
        <p:sp>
          <p:nvSpPr>
            <p:cNvPr id="18541" name="Line 115"/>
            <p:cNvSpPr>
              <a:spLocks noChangeShapeType="1"/>
            </p:cNvSpPr>
            <p:nvPr/>
          </p:nvSpPr>
          <p:spPr bwMode="auto">
            <a:xfrm flipH="1">
              <a:off x="5309" y="2649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2" name="Rectangle 116"/>
            <p:cNvSpPr>
              <a:spLocks noChangeArrowheads="1"/>
            </p:cNvSpPr>
            <p:nvPr/>
          </p:nvSpPr>
          <p:spPr bwMode="auto">
            <a:xfrm>
              <a:off x="5263" y="2534"/>
              <a:ext cx="1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sp>
        <p:nvSpPr>
          <p:cNvPr id="18481" name="Line 19"/>
          <p:cNvSpPr>
            <a:spLocks noChangeShapeType="1"/>
          </p:cNvSpPr>
          <p:nvPr/>
        </p:nvSpPr>
        <p:spPr bwMode="auto">
          <a:xfrm>
            <a:off x="8089900" y="5013325"/>
            <a:ext cx="180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82" name="Line 19"/>
          <p:cNvSpPr>
            <a:spLocks noChangeShapeType="1"/>
          </p:cNvSpPr>
          <p:nvPr/>
        </p:nvSpPr>
        <p:spPr bwMode="auto">
          <a:xfrm flipV="1">
            <a:off x="6400800" y="5470525"/>
            <a:ext cx="33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3" name="Freeform 252"/>
          <p:cNvSpPr/>
          <p:nvPr/>
        </p:nvSpPr>
        <p:spPr>
          <a:xfrm flipV="1">
            <a:off x="4714875" y="3892550"/>
            <a:ext cx="887413" cy="249238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76826">
                <a:moveTo>
                  <a:pt x="0" y="0"/>
                </a:moveTo>
                <a:lnTo>
                  <a:pt x="202759" y="0"/>
                </a:lnTo>
                <a:cubicBezTo>
                  <a:pt x="200487" y="468637"/>
                  <a:pt x="203610" y="908189"/>
                  <a:pt x="201338" y="1376826"/>
                </a:cubicBezTo>
                <a:lnTo>
                  <a:pt x="453224" y="1347746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484" name="Group 71"/>
          <p:cNvGrpSpPr>
            <a:grpSpLocks/>
          </p:cNvGrpSpPr>
          <p:nvPr/>
        </p:nvGrpSpPr>
        <p:grpSpPr bwMode="auto">
          <a:xfrm>
            <a:off x="4851400" y="4962525"/>
            <a:ext cx="225425" cy="271463"/>
            <a:chOff x="3875" y="3082"/>
            <a:chExt cx="117" cy="186"/>
          </a:xfrm>
        </p:grpSpPr>
        <p:sp>
          <p:nvSpPr>
            <p:cNvPr id="18539" name="Oval 72"/>
            <p:cNvSpPr>
              <a:spLocks noChangeArrowheads="1"/>
            </p:cNvSpPr>
            <p:nvPr/>
          </p:nvSpPr>
          <p:spPr bwMode="auto">
            <a:xfrm>
              <a:off x="3875" y="3082"/>
              <a:ext cx="117" cy="173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40" name="Rectangle 73"/>
            <p:cNvSpPr>
              <a:spLocks noChangeArrowheads="1"/>
            </p:cNvSpPr>
            <p:nvPr/>
          </p:nvSpPr>
          <p:spPr bwMode="auto">
            <a:xfrm>
              <a:off x="3875" y="3094"/>
              <a:ext cx="1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257" name="Group 164"/>
          <p:cNvGrpSpPr>
            <a:grpSpLocks/>
          </p:cNvGrpSpPr>
          <p:nvPr/>
        </p:nvGrpSpPr>
        <p:grpSpPr bwMode="auto">
          <a:xfrm>
            <a:off x="2908300" y="5143500"/>
            <a:ext cx="533400" cy="585788"/>
            <a:chOff x="2486025" y="4816475"/>
            <a:chExt cx="533400" cy="585788"/>
          </a:xfrm>
        </p:grpSpPr>
        <p:sp>
          <p:nvSpPr>
            <p:cNvPr id="18529" name="Rectangle 70"/>
            <p:cNvSpPr>
              <a:spLocks noChangeArrowheads="1"/>
            </p:cNvSpPr>
            <p:nvPr/>
          </p:nvSpPr>
          <p:spPr bwMode="auto">
            <a:xfrm>
              <a:off x="2528888" y="5265738"/>
              <a:ext cx="1682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Rd</a:t>
              </a:r>
            </a:p>
          </p:txBody>
        </p:sp>
        <p:grpSp>
          <p:nvGrpSpPr>
            <p:cNvPr id="18530" name="Group 166"/>
            <p:cNvGrpSpPr>
              <a:grpSpLocks/>
            </p:cNvGrpSpPr>
            <p:nvPr/>
          </p:nvGrpSpPr>
          <p:grpSpPr bwMode="auto">
            <a:xfrm>
              <a:off x="2732088" y="4914900"/>
              <a:ext cx="287337" cy="414338"/>
              <a:chOff x="2732529" y="4878428"/>
              <a:chExt cx="286249" cy="414240"/>
            </a:xfrm>
          </p:grpSpPr>
          <p:sp>
            <p:nvSpPr>
              <p:cNvPr id="18533" name="Line 41"/>
              <p:cNvSpPr>
                <a:spLocks noChangeShapeType="1"/>
              </p:cNvSpPr>
              <p:nvPr/>
            </p:nvSpPr>
            <p:spPr bwMode="auto">
              <a:xfrm>
                <a:off x="2891335" y="5094277"/>
                <a:ext cx="1274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8534" name="Group 79"/>
              <p:cNvGrpSpPr>
                <a:grpSpLocks/>
              </p:cNvGrpSpPr>
              <p:nvPr/>
            </p:nvGrpSpPr>
            <p:grpSpPr bwMode="auto">
              <a:xfrm>
                <a:off x="2732529" y="4878428"/>
                <a:ext cx="158805" cy="414240"/>
                <a:chOff x="2514" y="1642"/>
                <a:chExt cx="116" cy="261"/>
              </a:xfrm>
            </p:grpSpPr>
            <p:sp>
              <p:nvSpPr>
                <p:cNvPr id="18535" name="AutoShape 80"/>
                <p:cNvSpPr>
                  <a:spLocks noChangeArrowheads="1"/>
                </p:cNvSpPr>
                <p:nvPr/>
              </p:nvSpPr>
              <p:spPr bwMode="auto">
                <a:xfrm rot="-5400000">
                  <a:off x="2442" y="1715"/>
                  <a:ext cx="261" cy="1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18536" name="Rectangle 81"/>
                <p:cNvSpPr>
                  <a:spLocks noChangeArrowheads="1"/>
                </p:cNvSpPr>
                <p:nvPr/>
              </p:nvSpPr>
              <p:spPr bwMode="auto">
                <a:xfrm flipH="1">
                  <a:off x="2515" y="1642"/>
                  <a:ext cx="115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70000"/>
                    </a:lnSpc>
                  </a:pPr>
                  <a:endParaRPr lang="zh-CN" altLang="zh-CN" sz="1000" b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8537" name="Rectangle 82"/>
                <p:cNvSpPr>
                  <a:spLocks noChangeArrowheads="1"/>
                </p:cNvSpPr>
                <p:nvPr/>
              </p:nvSpPr>
              <p:spPr bwMode="auto">
                <a:xfrm flipH="1">
                  <a:off x="2515" y="1655"/>
                  <a:ext cx="115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8538" name="Rectangle 83"/>
                <p:cNvSpPr>
                  <a:spLocks noChangeArrowheads="1"/>
                </p:cNvSpPr>
                <p:nvPr/>
              </p:nvSpPr>
              <p:spPr bwMode="auto">
                <a:xfrm flipH="1">
                  <a:off x="2514" y="1774"/>
                  <a:ext cx="115" cy="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</p:grpSp>
        <p:sp>
          <p:nvSpPr>
            <p:cNvPr id="18531" name="Freeform 86"/>
            <p:cNvSpPr>
              <a:spLocks/>
            </p:cNvSpPr>
            <p:nvPr/>
          </p:nvSpPr>
          <p:spPr bwMode="auto">
            <a:xfrm>
              <a:off x="2573338" y="4816475"/>
              <a:ext cx="158750" cy="190500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2" name="Line 41"/>
            <p:cNvSpPr>
              <a:spLocks noChangeShapeType="1"/>
            </p:cNvSpPr>
            <p:nvPr/>
          </p:nvSpPr>
          <p:spPr bwMode="auto">
            <a:xfrm>
              <a:off x="2486025" y="5224463"/>
              <a:ext cx="255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86" name="Text Box 59"/>
          <p:cNvSpPr txBox="1">
            <a:spLocks noChangeArrowheads="1"/>
          </p:cNvSpPr>
          <p:nvPr/>
        </p:nvSpPr>
        <p:spPr bwMode="auto">
          <a:xfrm rot="-5400000">
            <a:off x="870744" y="5272881"/>
            <a:ext cx="687388" cy="168275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269" name="Isosceles Triangle 268"/>
          <p:cNvSpPr/>
          <p:nvPr/>
        </p:nvSpPr>
        <p:spPr bwMode="auto">
          <a:xfrm>
            <a:off x="1171575" y="5656263"/>
            <a:ext cx="87313" cy="46037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8488" name="Group 9"/>
          <p:cNvGrpSpPr>
            <a:grpSpLocks/>
          </p:cNvGrpSpPr>
          <p:nvPr/>
        </p:nvGrpSpPr>
        <p:grpSpPr bwMode="auto">
          <a:xfrm>
            <a:off x="6218238" y="4511675"/>
            <a:ext cx="182562" cy="1316038"/>
            <a:chOff x="5795491" y="3979106"/>
            <a:chExt cx="182563" cy="1316118"/>
          </a:xfrm>
        </p:grpSpPr>
        <p:sp>
          <p:nvSpPr>
            <p:cNvPr id="271" name="Rectangle 125"/>
            <p:cNvSpPr>
              <a:spLocks noChangeArrowheads="1"/>
            </p:cNvSpPr>
            <p:nvPr/>
          </p:nvSpPr>
          <p:spPr bwMode="auto">
            <a:xfrm>
              <a:off x="5795491" y="3979106"/>
              <a:ext cx="182563" cy="65801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ALUout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272" name="Rectangle 125"/>
            <p:cNvSpPr>
              <a:spLocks noChangeArrowheads="1"/>
            </p:cNvSpPr>
            <p:nvPr/>
          </p:nvSpPr>
          <p:spPr bwMode="auto">
            <a:xfrm>
              <a:off x="5795491" y="4634713"/>
              <a:ext cx="182563" cy="65801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273" name="Isosceles Triangle 272"/>
            <p:cNvSpPr/>
            <p:nvPr/>
          </p:nvSpPr>
          <p:spPr bwMode="auto">
            <a:xfrm>
              <a:off x="5843116" y="5249183"/>
              <a:ext cx="87312" cy="46041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489" name="Group 10"/>
          <p:cNvGrpSpPr>
            <a:grpSpLocks/>
          </p:cNvGrpSpPr>
          <p:nvPr/>
        </p:nvGrpSpPr>
        <p:grpSpPr bwMode="auto">
          <a:xfrm>
            <a:off x="8270875" y="4570413"/>
            <a:ext cx="182563" cy="893762"/>
            <a:chOff x="7848364" y="4037862"/>
            <a:chExt cx="182563" cy="893052"/>
          </a:xfrm>
        </p:grpSpPr>
        <p:sp>
          <p:nvSpPr>
            <p:cNvPr id="275" name="Rectangle 125"/>
            <p:cNvSpPr>
              <a:spLocks noChangeArrowheads="1"/>
            </p:cNvSpPr>
            <p:nvPr/>
          </p:nvSpPr>
          <p:spPr bwMode="auto">
            <a:xfrm>
              <a:off x="7848364" y="4037862"/>
              <a:ext cx="182563" cy="893052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WB Data</a:t>
              </a:r>
            </a:p>
          </p:txBody>
        </p:sp>
        <p:sp>
          <p:nvSpPr>
            <p:cNvPr id="276" name="Isosceles Triangle 275"/>
            <p:cNvSpPr/>
            <p:nvPr/>
          </p:nvSpPr>
          <p:spPr bwMode="auto">
            <a:xfrm>
              <a:off x="7892814" y="4884914"/>
              <a:ext cx="87313" cy="46000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490" name="Group 20"/>
          <p:cNvGrpSpPr>
            <a:grpSpLocks/>
          </p:cNvGrpSpPr>
          <p:nvPr/>
        </p:nvGrpSpPr>
        <p:grpSpPr bwMode="auto">
          <a:xfrm>
            <a:off x="6456363" y="5257800"/>
            <a:ext cx="166687" cy="257175"/>
            <a:chOff x="4375" y="2401"/>
            <a:chExt cx="114" cy="162"/>
          </a:xfrm>
        </p:grpSpPr>
        <p:sp>
          <p:nvSpPr>
            <p:cNvPr id="18522" name="Line 21"/>
            <p:cNvSpPr>
              <a:spLocks noChangeShapeType="1"/>
            </p:cNvSpPr>
            <p:nvPr/>
          </p:nvSpPr>
          <p:spPr bwMode="auto">
            <a:xfrm flipH="1">
              <a:off x="4419" y="2505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23" name="Rectangle 22"/>
            <p:cNvSpPr>
              <a:spLocks noChangeArrowheads="1"/>
            </p:cNvSpPr>
            <p:nvPr/>
          </p:nvSpPr>
          <p:spPr bwMode="auto">
            <a:xfrm>
              <a:off x="4375" y="2401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sp>
        <p:nvSpPr>
          <p:cNvPr id="280" name="Freeform 279"/>
          <p:cNvSpPr/>
          <p:nvPr/>
        </p:nvSpPr>
        <p:spPr bwMode="auto">
          <a:xfrm rot="10800000" flipV="1">
            <a:off x="611188" y="3544888"/>
            <a:ext cx="1743075" cy="1550987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531" h="290223">
                <a:moveTo>
                  <a:pt x="1273392" y="290223"/>
                </a:moveTo>
                <a:lnTo>
                  <a:pt x="1412531" y="290223"/>
                </a:lnTo>
                <a:lnTo>
                  <a:pt x="1412531" y="0"/>
                </a:lnTo>
                <a:lnTo>
                  <a:pt x="1174" y="0"/>
                </a:lnTo>
                <a:cubicBezTo>
                  <a:pt x="-1879" y="47269"/>
                  <a:pt x="1959" y="75537"/>
                  <a:pt x="2166" y="9507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92" name="Rectangle 77"/>
          <p:cNvSpPr>
            <a:spLocks noChangeArrowheads="1"/>
          </p:cNvSpPr>
          <p:nvPr/>
        </p:nvSpPr>
        <p:spPr bwMode="auto">
          <a:xfrm>
            <a:off x="5000625" y="4229100"/>
            <a:ext cx="4222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18493" name="Rectangle 77"/>
          <p:cNvSpPr>
            <a:spLocks noChangeArrowheads="1"/>
          </p:cNvSpPr>
          <p:nvPr/>
        </p:nvSpPr>
        <p:spPr bwMode="auto">
          <a:xfrm>
            <a:off x="3663950" y="3959225"/>
            <a:ext cx="4191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Imm26</a:t>
            </a:r>
          </a:p>
        </p:txBody>
      </p:sp>
      <p:sp>
        <p:nvSpPr>
          <p:cNvPr id="18494" name="Line 40"/>
          <p:cNvSpPr>
            <a:spLocks noChangeShapeType="1"/>
          </p:cNvSpPr>
          <p:nvPr/>
        </p:nvSpPr>
        <p:spPr bwMode="auto">
          <a:xfrm flipH="1">
            <a:off x="4956175" y="4140200"/>
            <a:ext cx="0" cy="8223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95" name="Freeform 153"/>
          <p:cNvSpPr>
            <a:spLocks/>
          </p:cNvSpPr>
          <p:nvPr/>
        </p:nvSpPr>
        <p:spPr bwMode="auto">
          <a:xfrm rot="10800000" flipH="1">
            <a:off x="1406525" y="4043363"/>
            <a:ext cx="336550" cy="1241425"/>
          </a:xfrm>
          <a:custGeom>
            <a:avLst/>
            <a:gdLst>
              <a:gd name="T0" fmla="*/ 0 w 144"/>
              <a:gd name="T1" fmla="*/ 0 h 950"/>
              <a:gd name="T2" fmla="*/ 0 w 144"/>
              <a:gd name="T3" fmla="*/ 2147483647 h 950"/>
              <a:gd name="T4" fmla="*/ 2147483647 w 144"/>
              <a:gd name="T5" fmla="*/ 2147483647 h 9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50">
                <a:moveTo>
                  <a:pt x="0" y="0"/>
                </a:moveTo>
                <a:lnTo>
                  <a:pt x="0" y="950"/>
                </a:lnTo>
                <a:lnTo>
                  <a:pt x="144" y="95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96" name="Rectangle 62"/>
          <p:cNvSpPr>
            <a:spLocks noChangeArrowheads="1"/>
          </p:cNvSpPr>
          <p:nvPr/>
        </p:nvSpPr>
        <p:spPr bwMode="auto">
          <a:xfrm>
            <a:off x="5599113" y="3492500"/>
            <a:ext cx="425450" cy="60483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ea typeface="宋体" panose="02010600030101010101" pitchFamily="2" charset="-122"/>
              </a:rPr>
              <a:t>Next PC</a:t>
            </a:r>
          </a:p>
        </p:txBody>
      </p:sp>
      <p:sp>
        <p:nvSpPr>
          <p:cNvPr id="18497" name="Line 52"/>
          <p:cNvSpPr>
            <a:spLocks noChangeShapeType="1"/>
          </p:cNvSpPr>
          <p:nvPr/>
        </p:nvSpPr>
        <p:spPr bwMode="auto">
          <a:xfrm>
            <a:off x="4725988" y="5330825"/>
            <a:ext cx="520700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98" name="Line 30"/>
          <p:cNvSpPr>
            <a:spLocks noChangeShapeType="1"/>
          </p:cNvSpPr>
          <p:nvPr/>
        </p:nvSpPr>
        <p:spPr bwMode="auto">
          <a:xfrm>
            <a:off x="5067300" y="5092700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99" name="Group 287"/>
          <p:cNvGrpSpPr>
            <a:grpSpLocks/>
          </p:cNvGrpSpPr>
          <p:nvPr/>
        </p:nvGrpSpPr>
        <p:grpSpPr bwMode="auto">
          <a:xfrm>
            <a:off x="4540250" y="3276600"/>
            <a:ext cx="185738" cy="2384425"/>
            <a:chOff x="4386664" y="3161002"/>
            <a:chExt cx="185336" cy="2384271"/>
          </a:xfrm>
        </p:grpSpPr>
        <p:sp>
          <p:nvSpPr>
            <p:cNvPr id="289" name="Rectangle 125"/>
            <p:cNvSpPr>
              <a:spLocks noChangeArrowheads="1"/>
            </p:cNvSpPr>
            <p:nvPr/>
          </p:nvSpPr>
          <p:spPr bwMode="auto">
            <a:xfrm>
              <a:off x="4389432" y="4235505"/>
              <a:ext cx="182568" cy="65798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90" name="Rectangle 125"/>
            <p:cNvSpPr>
              <a:spLocks noChangeArrowheads="1"/>
            </p:cNvSpPr>
            <p:nvPr/>
          </p:nvSpPr>
          <p:spPr bwMode="auto">
            <a:xfrm>
              <a:off x="4389431" y="4888389"/>
              <a:ext cx="182569" cy="65426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91" name="Isosceles Triangle 290"/>
            <p:cNvSpPr/>
            <p:nvPr/>
          </p:nvSpPr>
          <p:spPr bwMode="auto">
            <a:xfrm>
              <a:off x="4437354" y="5499239"/>
              <a:ext cx="87124" cy="46034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2" name="Rectangle 125"/>
            <p:cNvSpPr>
              <a:spLocks noChangeArrowheads="1"/>
            </p:cNvSpPr>
            <p:nvPr/>
          </p:nvSpPr>
          <p:spPr bwMode="auto">
            <a:xfrm>
              <a:off x="4388048" y="3781900"/>
              <a:ext cx="182568" cy="461769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Imm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293" name="Rectangle 125"/>
            <p:cNvSpPr>
              <a:spLocks noChangeArrowheads="1"/>
            </p:cNvSpPr>
            <p:nvPr/>
          </p:nvSpPr>
          <p:spPr bwMode="auto">
            <a:xfrm>
              <a:off x="4386664" y="3161002"/>
              <a:ext cx="185336" cy="62089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NPC2</a:t>
              </a:r>
            </a:p>
          </p:txBody>
        </p:sp>
      </p:grpSp>
      <p:sp>
        <p:nvSpPr>
          <p:cNvPr id="18500" name="Line 95"/>
          <p:cNvSpPr>
            <a:spLocks noChangeShapeType="1"/>
          </p:cNvSpPr>
          <p:nvPr/>
        </p:nvSpPr>
        <p:spPr bwMode="auto">
          <a:xfrm>
            <a:off x="4718050" y="3586163"/>
            <a:ext cx="874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501" name="Group 294"/>
          <p:cNvGrpSpPr>
            <a:grpSpLocks/>
          </p:cNvGrpSpPr>
          <p:nvPr/>
        </p:nvGrpSpPr>
        <p:grpSpPr bwMode="auto">
          <a:xfrm>
            <a:off x="2725738" y="3708400"/>
            <a:ext cx="182562" cy="2001838"/>
            <a:chOff x="2572634" y="3593918"/>
            <a:chExt cx="182569" cy="2001392"/>
          </a:xfrm>
        </p:grpSpPr>
        <p:grpSp>
          <p:nvGrpSpPr>
            <p:cNvPr id="18513" name="Group 5"/>
            <p:cNvGrpSpPr>
              <a:grpSpLocks/>
            </p:cNvGrpSpPr>
            <p:nvPr/>
          </p:nvGrpSpPr>
          <p:grpSpPr bwMode="auto">
            <a:xfrm>
              <a:off x="2572634" y="4207588"/>
              <a:ext cx="182569" cy="1387722"/>
              <a:chOff x="2303748" y="3790208"/>
              <a:chExt cx="182563" cy="1387783"/>
            </a:xfrm>
          </p:grpSpPr>
          <p:sp>
            <p:nvSpPr>
              <p:cNvPr id="298" name="Rectangle 125"/>
              <p:cNvSpPr>
                <a:spLocks noChangeArrowheads="1"/>
              </p:cNvSpPr>
              <p:nvPr/>
            </p:nvSpPr>
            <p:spPr bwMode="auto">
              <a:xfrm>
                <a:off x="2303748" y="3790208"/>
                <a:ext cx="182563" cy="13864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200" dirty="0">
                    <a:latin typeface="Arial" charset="0"/>
                    <a:cs typeface="Arial" charset="0"/>
                  </a:rPr>
                  <a:t>Instruction</a:t>
                </a:r>
              </a:p>
            </p:txBody>
          </p:sp>
          <p:sp>
            <p:nvSpPr>
              <p:cNvPr id="299" name="Isosceles Triangle 298"/>
              <p:cNvSpPr/>
              <p:nvPr/>
            </p:nvSpPr>
            <p:spPr bwMode="auto">
              <a:xfrm>
                <a:off x="2352960" y="5131961"/>
                <a:ext cx="87313" cy="46030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97" name="Rectangle 125"/>
            <p:cNvSpPr>
              <a:spLocks noChangeArrowheads="1"/>
            </p:cNvSpPr>
            <p:nvPr/>
          </p:nvSpPr>
          <p:spPr bwMode="auto">
            <a:xfrm>
              <a:off x="2572634" y="3593918"/>
              <a:ext cx="180639" cy="62089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NPC</a:t>
              </a:r>
            </a:p>
          </p:txBody>
        </p:sp>
      </p:grpSp>
      <p:sp>
        <p:nvSpPr>
          <p:cNvPr id="300" name="Freeform 299"/>
          <p:cNvSpPr/>
          <p:nvPr/>
        </p:nvSpPr>
        <p:spPr>
          <a:xfrm flipV="1">
            <a:off x="2906713" y="4140200"/>
            <a:ext cx="1628775" cy="371475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47745"/>
              <a:gd name="connsiteX1" fmla="*/ 202759 w 453224"/>
              <a:gd name="connsiteY1" fmla="*/ 0 h 1347745"/>
              <a:gd name="connsiteX2" fmla="*/ 202817 w 453224"/>
              <a:gd name="connsiteY2" fmla="*/ 1327714 h 1347745"/>
              <a:gd name="connsiteX3" fmla="*/ 453224 w 453224"/>
              <a:gd name="connsiteY3" fmla="*/ 1347746 h 1347745"/>
              <a:gd name="connsiteX0" fmla="*/ 0 w 453224"/>
              <a:gd name="connsiteY0" fmla="*/ 0 h 1393199"/>
              <a:gd name="connsiteX1" fmla="*/ 202759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198321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202756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61135"/>
              <a:gd name="connsiteX1" fmla="*/ 201280 w 453224"/>
              <a:gd name="connsiteY1" fmla="*/ 0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0 h 1361135"/>
              <a:gd name="connsiteX1" fmla="*/ 201280 w 453224"/>
              <a:gd name="connsiteY1" fmla="*/ 10686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63065">
                <a:moveTo>
                  <a:pt x="0" y="1930"/>
                </a:moveTo>
                <a:lnTo>
                  <a:pt x="92782" y="0"/>
                </a:lnTo>
                <a:cubicBezTo>
                  <a:pt x="158816" y="792309"/>
                  <a:pt x="148366" y="623220"/>
                  <a:pt x="201790" y="1363065"/>
                </a:cubicBezTo>
                <a:lnTo>
                  <a:pt x="453224" y="1349676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1" name="Freeform 300"/>
          <p:cNvSpPr/>
          <p:nvPr/>
        </p:nvSpPr>
        <p:spPr>
          <a:xfrm flipV="1">
            <a:off x="2900363" y="3586163"/>
            <a:ext cx="1628775" cy="457200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47745"/>
              <a:gd name="connsiteX1" fmla="*/ 202759 w 453224"/>
              <a:gd name="connsiteY1" fmla="*/ 0 h 1347745"/>
              <a:gd name="connsiteX2" fmla="*/ 202817 w 453224"/>
              <a:gd name="connsiteY2" fmla="*/ 1327714 h 1347745"/>
              <a:gd name="connsiteX3" fmla="*/ 453224 w 453224"/>
              <a:gd name="connsiteY3" fmla="*/ 1347746 h 1347745"/>
              <a:gd name="connsiteX0" fmla="*/ 0 w 453224"/>
              <a:gd name="connsiteY0" fmla="*/ 0 h 1393199"/>
              <a:gd name="connsiteX1" fmla="*/ 202759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198321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202756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61135"/>
              <a:gd name="connsiteX1" fmla="*/ 201280 w 453224"/>
              <a:gd name="connsiteY1" fmla="*/ 0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0 h 1361135"/>
              <a:gd name="connsiteX1" fmla="*/ 201280 w 453224"/>
              <a:gd name="connsiteY1" fmla="*/ 10686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63065">
                <a:moveTo>
                  <a:pt x="0" y="1930"/>
                </a:moveTo>
                <a:lnTo>
                  <a:pt x="92782" y="0"/>
                </a:lnTo>
                <a:cubicBezTo>
                  <a:pt x="158816" y="792309"/>
                  <a:pt x="148366" y="623220"/>
                  <a:pt x="201790" y="1363065"/>
                </a:cubicBezTo>
                <a:lnTo>
                  <a:pt x="453224" y="1349676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504" name="Rectangle 64"/>
          <p:cNvSpPr>
            <a:spLocks noChangeArrowheads="1"/>
          </p:cNvSpPr>
          <p:nvPr/>
        </p:nvSpPr>
        <p:spPr bwMode="auto">
          <a:xfrm>
            <a:off x="1743075" y="3865563"/>
            <a:ext cx="323850" cy="3651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 +1</a:t>
            </a:r>
          </a:p>
        </p:txBody>
      </p:sp>
      <p:sp>
        <p:nvSpPr>
          <p:cNvPr id="18505" name="Line 52"/>
          <p:cNvSpPr>
            <a:spLocks noChangeShapeType="1"/>
          </p:cNvSpPr>
          <p:nvPr/>
        </p:nvSpPr>
        <p:spPr bwMode="auto">
          <a:xfrm flipV="1">
            <a:off x="2066925" y="4051300"/>
            <a:ext cx="6588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506" name="Group 117"/>
          <p:cNvGrpSpPr>
            <a:grpSpLocks/>
          </p:cNvGrpSpPr>
          <p:nvPr/>
        </p:nvGrpSpPr>
        <p:grpSpPr bwMode="auto">
          <a:xfrm>
            <a:off x="781050" y="5016500"/>
            <a:ext cx="169863" cy="569913"/>
            <a:chOff x="2515" y="1642"/>
            <a:chExt cx="115" cy="403"/>
          </a:xfrm>
        </p:grpSpPr>
        <p:sp>
          <p:nvSpPr>
            <p:cNvPr id="18509" name="AutoShape 118"/>
            <p:cNvSpPr>
              <a:spLocks noChangeArrowheads="1"/>
            </p:cNvSpPr>
            <p:nvPr/>
          </p:nvSpPr>
          <p:spPr bwMode="auto">
            <a:xfrm rot="-5400000">
              <a:off x="2384" y="1773"/>
              <a:ext cx="377" cy="115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10" name="Rectangle 119"/>
            <p:cNvSpPr>
              <a:spLocks noChangeArrowheads="1"/>
            </p:cNvSpPr>
            <p:nvPr/>
          </p:nvSpPr>
          <p:spPr bwMode="auto">
            <a:xfrm flipH="1">
              <a:off x="2515" y="1642"/>
              <a:ext cx="11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endParaRPr lang="zh-CN" altLang="zh-CN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11" name="Rectangle 120"/>
            <p:cNvSpPr>
              <a:spLocks noChangeArrowheads="1"/>
            </p:cNvSpPr>
            <p:nvPr/>
          </p:nvSpPr>
          <p:spPr bwMode="auto">
            <a:xfrm flipH="1">
              <a:off x="2515" y="1656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512" name="Rectangle 121"/>
            <p:cNvSpPr>
              <a:spLocks noChangeArrowheads="1"/>
            </p:cNvSpPr>
            <p:nvPr/>
          </p:nvSpPr>
          <p:spPr bwMode="auto">
            <a:xfrm flipH="1">
              <a:off x="2515" y="1874"/>
              <a:ext cx="11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8507" name="Line 52"/>
          <p:cNvSpPr>
            <a:spLocks noChangeShapeType="1"/>
          </p:cNvSpPr>
          <p:nvPr/>
        </p:nvSpPr>
        <p:spPr bwMode="auto">
          <a:xfrm flipV="1">
            <a:off x="950913" y="5305425"/>
            <a:ext cx="1793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0" name="Freeform 309"/>
          <p:cNvSpPr/>
          <p:nvPr/>
        </p:nvSpPr>
        <p:spPr bwMode="auto">
          <a:xfrm rot="10800000" flipV="1">
            <a:off x="461963" y="3198813"/>
            <a:ext cx="5346700" cy="2243137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37917 h 290223"/>
              <a:gd name="connsiteX0" fmla="*/ 1334196 w 1414111"/>
              <a:gd name="connsiteY0" fmla="*/ 290223 h 290223"/>
              <a:gd name="connsiteX1" fmla="*/ 1414111 w 1414111"/>
              <a:gd name="connsiteY1" fmla="*/ 290223 h 290223"/>
              <a:gd name="connsiteX2" fmla="*/ 1414111 w 1414111"/>
              <a:gd name="connsiteY2" fmla="*/ 0 h 290223"/>
              <a:gd name="connsiteX3" fmla="*/ 2754 w 1414111"/>
              <a:gd name="connsiteY3" fmla="*/ 0 h 290223"/>
              <a:gd name="connsiteX4" fmla="*/ 102 w 1414111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9 w 1411753"/>
              <a:gd name="connsiteY4" fmla="*/ 37470 h 290223"/>
              <a:gd name="connsiteX0" fmla="*/ 1333218 w 1413133"/>
              <a:gd name="connsiteY0" fmla="*/ 290223 h 290223"/>
              <a:gd name="connsiteX1" fmla="*/ 1413133 w 1413133"/>
              <a:gd name="connsiteY1" fmla="*/ 290223 h 290223"/>
              <a:gd name="connsiteX2" fmla="*/ 1413133 w 1413133"/>
              <a:gd name="connsiteY2" fmla="*/ 0 h 290223"/>
              <a:gd name="connsiteX3" fmla="*/ 1776 w 1413133"/>
              <a:gd name="connsiteY3" fmla="*/ 0 h 290223"/>
              <a:gd name="connsiteX4" fmla="*/ 35 w 1413133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8 w 1411753"/>
              <a:gd name="connsiteY4" fmla="*/ 37470 h 290223"/>
              <a:gd name="connsiteX0" fmla="*/ 1331749 w 1411664"/>
              <a:gd name="connsiteY0" fmla="*/ 290223 h 290223"/>
              <a:gd name="connsiteX1" fmla="*/ 1411664 w 1411664"/>
              <a:gd name="connsiteY1" fmla="*/ 290223 h 290223"/>
              <a:gd name="connsiteX2" fmla="*/ 1411664 w 1411664"/>
              <a:gd name="connsiteY2" fmla="*/ 0 h 290223"/>
              <a:gd name="connsiteX3" fmla="*/ 307 w 1411664"/>
              <a:gd name="connsiteY3" fmla="*/ 0 h 290223"/>
              <a:gd name="connsiteX4" fmla="*/ 1299 w 1411664"/>
              <a:gd name="connsiteY4" fmla="*/ 37470 h 290223"/>
              <a:gd name="connsiteX0" fmla="*/ 1332209 w 1412124"/>
              <a:gd name="connsiteY0" fmla="*/ 290223 h 290223"/>
              <a:gd name="connsiteX1" fmla="*/ 1412124 w 1412124"/>
              <a:gd name="connsiteY1" fmla="*/ 290223 h 290223"/>
              <a:gd name="connsiteX2" fmla="*/ 1412124 w 1412124"/>
              <a:gd name="connsiteY2" fmla="*/ 0 h 290223"/>
              <a:gd name="connsiteX3" fmla="*/ 767 w 1412124"/>
              <a:gd name="connsiteY3" fmla="*/ 0 h 290223"/>
              <a:gd name="connsiteX4" fmla="*/ 1759 w 1412124"/>
              <a:gd name="connsiteY4" fmla="*/ 37470 h 290223"/>
              <a:gd name="connsiteX0" fmla="*/ 1332635 w 1412550"/>
              <a:gd name="connsiteY0" fmla="*/ 290223 h 290223"/>
              <a:gd name="connsiteX1" fmla="*/ 1412550 w 1412550"/>
              <a:gd name="connsiteY1" fmla="*/ 290223 h 290223"/>
              <a:gd name="connsiteX2" fmla="*/ 1412550 w 1412550"/>
              <a:gd name="connsiteY2" fmla="*/ 0 h 290223"/>
              <a:gd name="connsiteX3" fmla="*/ 1193 w 1412550"/>
              <a:gd name="connsiteY3" fmla="*/ 0 h 290223"/>
              <a:gd name="connsiteX4" fmla="*/ 1274 w 141255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2014 w 1411929"/>
              <a:gd name="connsiteY0" fmla="*/ 290223 h 290223"/>
              <a:gd name="connsiteX1" fmla="*/ 1411929 w 1411929"/>
              <a:gd name="connsiteY1" fmla="*/ 290223 h 290223"/>
              <a:gd name="connsiteX2" fmla="*/ 1411929 w 1411929"/>
              <a:gd name="connsiteY2" fmla="*/ 0 h 290223"/>
              <a:gd name="connsiteX3" fmla="*/ 572 w 1411929"/>
              <a:gd name="connsiteY3" fmla="*/ 0 h 290223"/>
              <a:gd name="connsiteX4" fmla="*/ 653 w 1411929"/>
              <a:gd name="connsiteY4" fmla="*/ 37470 h 290223"/>
              <a:gd name="connsiteX0" fmla="*/ 1331693 w 1411608"/>
              <a:gd name="connsiteY0" fmla="*/ 290223 h 290223"/>
              <a:gd name="connsiteX1" fmla="*/ 1411608 w 1411608"/>
              <a:gd name="connsiteY1" fmla="*/ 290223 h 290223"/>
              <a:gd name="connsiteX2" fmla="*/ 1411608 w 1411608"/>
              <a:gd name="connsiteY2" fmla="*/ 0 h 290223"/>
              <a:gd name="connsiteX3" fmla="*/ 251 w 1411608"/>
              <a:gd name="connsiteY3" fmla="*/ 0 h 290223"/>
              <a:gd name="connsiteX4" fmla="*/ 332 w 1411608"/>
              <a:gd name="connsiteY4" fmla="*/ 37470 h 290223"/>
              <a:gd name="connsiteX0" fmla="*/ 1332285 w 1412200"/>
              <a:gd name="connsiteY0" fmla="*/ 290223 h 290223"/>
              <a:gd name="connsiteX1" fmla="*/ 1412200 w 1412200"/>
              <a:gd name="connsiteY1" fmla="*/ 290223 h 290223"/>
              <a:gd name="connsiteX2" fmla="*/ 1412200 w 1412200"/>
              <a:gd name="connsiteY2" fmla="*/ 0 h 290223"/>
              <a:gd name="connsiteX3" fmla="*/ 843 w 1412200"/>
              <a:gd name="connsiteY3" fmla="*/ 0 h 290223"/>
              <a:gd name="connsiteX4" fmla="*/ 924 w 141220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669" h="290223">
                <a:moveTo>
                  <a:pt x="1331754" y="290223"/>
                </a:moveTo>
                <a:lnTo>
                  <a:pt x="1411669" y="290223"/>
                </a:lnTo>
                <a:lnTo>
                  <a:pt x="1411669" y="0"/>
                </a:lnTo>
                <a:lnTo>
                  <a:pt x="312" y="0"/>
                </a:lnTo>
                <a:cubicBezTo>
                  <a:pt x="-919" y="27174"/>
                  <a:pt x="2009" y="17486"/>
                  <a:pt x="393" y="37470"/>
                </a:cubicBez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4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Freeform 505"/>
          <p:cNvSpPr/>
          <p:nvPr/>
        </p:nvSpPr>
        <p:spPr bwMode="auto">
          <a:xfrm>
            <a:off x="3317875" y="5080000"/>
            <a:ext cx="5324475" cy="854075"/>
          </a:xfrm>
          <a:custGeom>
            <a:avLst/>
            <a:gdLst>
              <a:gd name="connsiteX0" fmla="*/ 5140518 w 5363155"/>
              <a:gd name="connsiteY0" fmla="*/ 564543 h 1073426"/>
              <a:gd name="connsiteX1" fmla="*/ 5363155 w 5363155"/>
              <a:gd name="connsiteY1" fmla="*/ 568518 h 1073426"/>
              <a:gd name="connsiteX2" fmla="*/ 5363155 w 5363155"/>
              <a:gd name="connsiteY2" fmla="*/ 1073426 h 1073426"/>
              <a:gd name="connsiteX3" fmla="*/ 0 w 5363155"/>
              <a:gd name="connsiteY3" fmla="*/ 1069451 h 1073426"/>
              <a:gd name="connsiteX4" fmla="*/ 3976 w 5363155"/>
              <a:gd name="connsiteY4" fmla="*/ 3976 h 1073426"/>
              <a:gd name="connsiteX5" fmla="*/ 127221 w 5363155"/>
              <a:gd name="connsiteY5" fmla="*/ 0 h 1073426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30396 w 5363155"/>
              <a:gd name="connsiteY5" fmla="*/ 5549 h 1069450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27221 w 5363155"/>
              <a:gd name="connsiteY5" fmla="*/ 2374 h 1069450"/>
              <a:gd name="connsiteX0" fmla="*/ 5140518 w 5363155"/>
              <a:gd name="connsiteY0" fmla="*/ 56136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58193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99015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86032 w 5363155"/>
              <a:gd name="connsiteY0" fmla="*/ 70291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204075 w 5363155"/>
              <a:gd name="connsiteY5" fmla="*/ 0 h 1070251"/>
              <a:gd name="connsiteX0" fmla="*/ 5222049 w 5359559"/>
              <a:gd name="connsiteY0" fmla="*/ 709863 h 1070251"/>
              <a:gd name="connsiteX1" fmla="*/ 5359559 w 5359559"/>
              <a:gd name="connsiteY1" fmla="*/ 708489 h 1070251"/>
              <a:gd name="connsiteX2" fmla="*/ 5359559 w 5359559"/>
              <a:gd name="connsiteY2" fmla="*/ 1070251 h 1070251"/>
              <a:gd name="connsiteX3" fmla="*/ 406 w 5359559"/>
              <a:gd name="connsiteY3" fmla="*/ 1066276 h 1070251"/>
              <a:gd name="connsiteX4" fmla="*/ 380 w 5359559"/>
              <a:gd name="connsiteY4" fmla="*/ 801 h 1070251"/>
              <a:gd name="connsiteX5" fmla="*/ 200479 w 5359559"/>
              <a:gd name="connsiteY5" fmla="*/ 0 h 107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9559" h="1070251">
                <a:moveTo>
                  <a:pt x="5222049" y="709863"/>
                </a:moveTo>
                <a:lnTo>
                  <a:pt x="5359559" y="708489"/>
                </a:lnTo>
                <a:lnTo>
                  <a:pt x="5359559" y="1070251"/>
                </a:lnTo>
                <a:lnTo>
                  <a:pt x="406" y="1066276"/>
                </a:lnTo>
                <a:cubicBezTo>
                  <a:pt x="1731" y="711118"/>
                  <a:pt x="-945" y="355959"/>
                  <a:pt x="380" y="801"/>
                </a:cubicBezTo>
                <a:lnTo>
                  <a:pt x="200479" y="0"/>
                </a:lnTo>
              </a:path>
            </a:pathLst>
          </a:cu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469900" y="7054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Pipelining the Destination Register</a:t>
            </a:r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5500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Destination Register number should be pipelined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²"/>
            </a:pPr>
            <a:r>
              <a:rPr lang="en-US" altLang="zh-CN" sz="2000">
                <a:ea typeface="宋体" panose="02010600030101010101" pitchFamily="2" charset="-122"/>
              </a:rPr>
              <a:t>Destination register number is passed from ID to WB stage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²"/>
            </a:pPr>
            <a:r>
              <a:rPr lang="en-US" altLang="zh-CN" sz="2000">
                <a:ea typeface="宋体" panose="02010600030101010101" pitchFamily="2" charset="-122"/>
              </a:rPr>
              <a:t>The WB stage writes back data knowing the destination register  </a:t>
            </a:r>
          </a:p>
        </p:txBody>
      </p:sp>
      <p:grpSp>
        <p:nvGrpSpPr>
          <p:cNvPr id="19461" name="Group 160"/>
          <p:cNvGrpSpPr>
            <a:grpSpLocks/>
          </p:cNvGrpSpPr>
          <p:nvPr/>
        </p:nvGrpSpPr>
        <p:grpSpPr bwMode="auto">
          <a:xfrm>
            <a:off x="5889625" y="3729038"/>
            <a:ext cx="369888" cy="374650"/>
            <a:chOff x="6065448" y="2115619"/>
            <a:chExt cx="369911" cy="350845"/>
          </a:xfrm>
        </p:grpSpPr>
        <p:sp>
          <p:nvSpPr>
            <p:cNvPr id="19621" name="Rectangle 26"/>
            <p:cNvSpPr>
              <a:spLocks noChangeArrowheads="1"/>
            </p:cNvSpPr>
            <p:nvPr/>
          </p:nvSpPr>
          <p:spPr bwMode="auto">
            <a:xfrm>
              <a:off x="6094010" y="2238762"/>
              <a:ext cx="341349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zero</a:t>
              </a:r>
            </a:p>
          </p:txBody>
        </p:sp>
        <p:sp>
          <p:nvSpPr>
            <p:cNvPr id="19622" name="Line 87"/>
            <p:cNvSpPr>
              <a:spLocks noChangeShapeType="1"/>
            </p:cNvSpPr>
            <p:nvPr/>
          </p:nvSpPr>
          <p:spPr bwMode="auto">
            <a:xfrm flipV="1">
              <a:off x="6065448" y="2115619"/>
              <a:ext cx="0" cy="3508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462" name="Group 164"/>
          <p:cNvGrpSpPr>
            <a:grpSpLocks/>
          </p:cNvGrpSpPr>
          <p:nvPr/>
        </p:nvGrpSpPr>
        <p:grpSpPr bwMode="auto">
          <a:xfrm>
            <a:off x="2890838" y="2570163"/>
            <a:ext cx="5543550" cy="1635125"/>
            <a:chOff x="2392363" y="3089988"/>
            <a:chExt cx="5543550" cy="1371600"/>
          </a:xfrm>
        </p:grpSpPr>
        <p:sp>
          <p:nvSpPr>
            <p:cNvPr id="19617" name="Line 8"/>
            <p:cNvSpPr>
              <a:spLocks noChangeShapeType="1"/>
            </p:cNvSpPr>
            <p:nvPr/>
          </p:nvSpPr>
          <p:spPr bwMode="auto">
            <a:xfrm>
              <a:off x="7935913" y="3089988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18" name="Line 5"/>
            <p:cNvSpPr>
              <a:spLocks noChangeShapeType="1"/>
            </p:cNvSpPr>
            <p:nvPr/>
          </p:nvSpPr>
          <p:spPr bwMode="auto">
            <a:xfrm>
              <a:off x="2392363" y="3089988"/>
              <a:ext cx="0" cy="1131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19" name="Line 6"/>
            <p:cNvSpPr>
              <a:spLocks noChangeShapeType="1"/>
            </p:cNvSpPr>
            <p:nvPr/>
          </p:nvSpPr>
          <p:spPr bwMode="auto">
            <a:xfrm>
              <a:off x="4210497" y="3089988"/>
              <a:ext cx="0" cy="1214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20" name="Line 7"/>
            <p:cNvSpPr>
              <a:spLocks noChangeShapeType="1"/>
            </p:cNvSpPr>
            <p:nvPr/>
          </p:nvSpPr>
          <p:spPr bwMode="auto">
            <a:xfrm>
              <a:off x="5884863" y="3089988"/>
              <a:ext cx="0" cy="134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463" name="Group 174"/>
          <p:cNvGrpSpPr>
            <a:grpSpLocks/>
          </p:cNvGrpSpPr>
          <p:nvPr/>
        </p:nvGrpSpPr>
        <p:grpSpPr bwMode="auto">
          <a:xfrm>
            <a:off x="893763" y="5070475"/>
            <a:ext cx="7545387" cy="1123950"/>
            <a:chOff x="395288" y="4575848"/>
            <a:chExt cx="7544590" cy="1124431"/>
          </a:xfrm>
        </p:grpSpPr>
        <p:cxnSp>
          <p:nvCxnSpPr>
            <p:cNvPr id="179" name="Straight Connector 178"/>
            <p:cNvCxnSpPr/>
            <p:nvPr/>
          </p:nvCxnSpPr>
          <p:spPr bwMode="auto">
            <a:xfrm>
              <a:off x="2392152" y="4760077"/>
              <a:ext cx="0" cy="940202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 bwMode="auto">
            <a:xfrm>
              <a:off x="6485882" y="4814075"/>
              <a:ext cx="0" cy="886204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 bwMode="auto">
            <a:xfrm>
              <a:off x="5892219" y="5033244"/>
              <a:ext cx="0" cy="663859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Freeform 181"/>
            <p:cNvSpPr/>
            <p:nvPr/>
          </p:nvSpPr>
          <p:spPr bwMode="auto">
            <a:xfrm>
              <a:off x="395288" y="4575848"/>
              <a:ext cx="7544590" cy="1124431"/>
            </a:xfrm>
            <a:custGeom>
              <a:avLst/>
              <a:gdLst>
                <a:gd name="connsiteX0" fmla="*/ 291548 w 291548"/>
                <a:gd name="connsiteY0" fmla="*/ 0 h 154608"/>
                <a:gd name="connsiteX1" fmla="*/ 291548 w 291548"/>
                <a:gd name="connsiteY1" fmla="*/ 154608 h 154608"/>
                <a:gd name="connsiteX2" fmla="*/ 0 w 291548"/>
                <a:gd name="connsiteY2" fmla="*/ 154608 h 15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548" h="154608">
                  <a:moveTo>
                    <a:pt x="291548" y="0"/>
                  </a:moveTo>
                  <a:lnTo>
                    <a:pt x="291548" y="154608"/>
                  </a:lnTo>
                  <a:lnTo>
                    <a:pt x="0" y="154608"/>
                  </a:lnTo>
                </a:path>
              </a:pathLst>
            </a:cu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4" name="Straight Connector 183"/>
            <p:cNvCxnSpPr>
              <a:stCxn id="19510" idx="1"/>
            </p:cNvCxnSpPr>
            <p:nvPr/>
          </p:nvCxnSpPr>
          <p:spPr bwMode="auto">
            <a:xfrm>
              <a:off x="792121" y="4834722"/>
              <a:ext cx="1587" cy="865557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14" name="TextBox 129"/>
            <p:cNvSpPr txBox="1">
              <a:spLocks noChangeArrowheads="1"/>
            </p:cNvSpPr>
            <p:nvPr/>
          </p:nvSpPr>
          <p:spPr bwMode="auto">
            <a:xfrm>
              <a:off x="427769" y="5484527"/>
              <a:ext cx="2794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clk</a:t>
              </a:r>
            </a:p>
          </p:txBody>
        </p:sp>
        <p:cxnSp>
          <p:nvCxnSpPr>
            <p:cNvPr id="186" name="Straight Connector 185"/>
            <p:cNvCxnSpPr/>
            <p:nvPr/>
          </p:nvCxnSpPr>
          <p:spPr bwMode="auto">
            <a:xfrm>
              <a:off x="3298518" y="4734666"/>
              <a:ext cx="0" cy="965613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 bwMode="auto">
            <a:xfrm>
              <a:off x="4206472" y="4669551"/>
              <a:ext cx="0" cy="1030728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464" name="Freeform 123"/>
          <p:cNvSpPr>
            <a:spLocks/>
          </p:cNvSpPr>
          <p:nvPr/>
        </p:nvSpPr>
        <p:spPr bwMode="auto">
          <a:xfrm>
            <a:off x="4200525" y="4649788"/>
            <a:ext cx="4595813" cy="1428750"/>
          </a:xfrm>
          <a:custGeom>
            <a:avLst/>
            <a:gdLst>
              <a:gd name="T0" fmla="*/ 2147483647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9429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605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5" name="Line 52"/>
          <p:cNvSpPr>
            <a:spLocks noChangeShapeType="1"/>
          </p:cNvSpPr>
          <p:nvPr/>
        </p:nvSpPr>
        <p:spPr bwMode="auto">
          <a:xfrm flipV="1">
            <a:off x="2622550" y="4638675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6" name="Freeform 16"/>
          <p:cNvSpPr>
            <a:spLocks/>
          </p:cNvSpPr>
          <p:nvPr/>
        </p:nvSpPr>
        <p:spPr bwMode="auto">
          <a:xfrm>
            <a:off x="4956175" y="4953000"/>
            <a:ext cx="1338263" cy="365125"/>
          </a:xfrm>
          <a:custGeom>
            <a:avLst/>
            <a:gdLst>
              <a:gd name="T0" fmla="*/ 0 w 10000"/>
              <a:gd name="T1" fmla="*/ 0 h 11599"/>
              <a:gd name="T2" fmla="*/ 0 w 10000"/>
              <a:gd name="T3" fmla="*/ 353897005 h 11599"/>
              <a:gd name="T4" fmla="*/ 2147483647 w 10000"/>
              <a:gd name="T5" fmla="*/ 361883890 h 11599"/>
              <a:gd name="T6" fmla="*/ 2147483647 w 10000"/>
              <a:gd name="T7" fmla="*/ 161613410 h 11599"/>
              <a:gd name="T8" fmla="*/ 2147483647 w 10000"/>
              <a:gd name="T9" fmla="*/ 161613410 h 11599"/>
              <a:gd name="T10" fmla="*/ 2147483647 w 10000"/>
              <a:gd name="T11" fmla="*/ 166855420 h 115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0" h="11599">
                <a:moveTo>
                  <a:pt x="0" y="0"/>
                </a:moveTo>
                <a:lnTo>
                  <a:pt x="0" y="11343"/>
                </a:lnTo>
                <a:lnTo>
                  <a:pt x="8420" y="11599"/>
                </a:lnTo>
                <a:cubicBezTo>
                  <a:pt x="8447" y="9571"/>
                  <a:pt x="8394" y="7208"/>
                  <a:pt x="8421" y="5180"/>
                </a:cubicBezTo>
                <a:lnTo>
                  <a:pt x="9918" y="5180"/>
                </a:lnTo>
                <a:cubicBezTo>
                  <a:pt x="9945" y="5236"/>
                  <a:pt x="9973" y="5292"/>
                  <a:pt x="10000" y="5348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Line 19"/>
          <p:cNvSpPr>
            <a:spLocks noChangeShapeType="1"/>
          </p:cNvSpPr>
          <p:nvPr/>
        </p:nvSpPr>
        <p:spPr bwMode="auto">
          <a:xfrm flipV="1">
            <a:off x="6100763" y="4516438"/>
            <a:ext cx="19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68" name="Group 20"/>
          <p:cNvGrpSpPr>
            <a:grpSpLocks/>
          </p:cNvGrpSpPr>
          <p:nvPr/>
        </p:nvGrpSpPr>
        <p:grpSpPr bwMode="auto">
          <a:xfrm>
            <a:off x="5570538" y="5103813"/>
            <a:ext cx="166687" cy="257175"/>
            <a:chOff x="4375" y="2401"/>
            <a:chExt cx="114" cy="162"/>
          </a:xfrm>
        </p:grpSpPr>
        <p:sp>
          <p:nvSpPr>
            <p:cNvPr id="19607" name="Line 21"/>
            <p:cNvSpPr>
              <a:spLocks noChangeShapeType="1"/>
            </p:cNvSpPr>
            <p:nvPr/>
          </p:nvSpPr>
          <p:spPr bwMode="auto">
            <a:xfrm flipH="1">
              <a:off x="4419" y="2505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08" name="Rectangle 22"/>
            <p:cNvSpPr>
              <a:spLocks noChangeArrowheads="1"/>
            </p:cNvSpPr>
            <p:nvPr/>
          </p:nvSpPr>
          <p:spPr bwMode="auto">
            <a:xfrm>
              <a:off x="4375" y="2401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19469" name="Group 9"/>
          <p:cNvGrpSpPr>
            <a:grpSpLocks/>
          </p:cNvGrpSpPr>
          <p:nvPr/>
        </p:nvGrpSpPr>
        <p:grpSpPr bwMode="auto">
          <a:xfrm>
            <a:off x="5678488" y="3983038"/>
            <a:ext cx="422275" cy="1109662"/>
            <a:chOff x="5180177" y="3960180"/>
            <a:chExt cx="421879" cy="1333280"/>
          </a:xfrm>
        </p:grpSpPr>
        <p:sp>
          <p:nvSpPr>
            <p:cNvPr id="19605" name="Freeform 23"/>
            <p:cNvSpPr>
              <a:spLocks/>
            </p:cNvSpPr>
            <p:nvPr/>
          </p:nvSpPr>
          <p:spPr bwMode="auto">
            <a:xfrm rot="-5400000">
              <a:off x="4724477" y="4415880"/>
              <a:ext cx="1333280" cy="421879"/>
            </a:xfrm>
            <a:custGeom>
              <a:avLst/>
              <a:gdLst>
                <a:gd name="T0" fmla="*/ 0 w 768"/>
                <a:gd name="T1" fmla="*/ 0 h 288"/>
                <a:gd name="T2" fmla="*/ 2147483647 w 768"/>
                <a:gd name="T3" fmla="*/ 2147483647 h 288"/>
                <a:gd name="T4" fmla="*/ 2147483647 w 768"/>
                <a:gd name="T5" fmla="*/ 2147483647 h 288"/>
                <a:gd name="T6" fmla="*/ 2147483647 w 768"/>
                <a:gd name="T7" fmla="*/ 0 h 288"/>
                <a:gd name="T8" fmla="*/ 2147483647 w 768"/>
                <a:gd name="T9" fmla="*/ 0 h 288"/>
                <a:gd name="T10" fmla="*/ 2147483647 w 768"/>
                <a:gd name="T11" fmla="*/ 2147483647 h 288"/>
                <a:gd name="T12" fmla="*/ 2147483647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88"/>
                <a:gd name="T26" fmla="*/ 768 w 768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6" name="Rectangle 24"/>
            <p:cNvSpPr>
              <a:spLocks noChangeArrowheads="1"/>
            </p:cNvSpPr>
            <p:nvPr/>
          </p:nvSpPr>
          <p:spPr bwMode="auto">
            <a:xfrm>
              <a:off x="5243898" y="4189029"/>
              <a:ext cx="351566" cy="88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U</a:t>
              </a:r>
            </a:p>
          </p:txBody>
        </p:sp>
      </p:grpSp>
      <p:grpSp>
        <p:nvGrpSpPr>
          <p:cNvPr id="19470" name="Group 6"/>
          <p:cNvGrpSpPr>
            <a:grpSpLocks/>
          </p:cNvGrpSpPr>
          <p:nvPr/>
        </p:nvGrpSpPr>
        <p:grpSpPr bwMode="auto">
          <a:xfrm>
            <a:off x="5302250" y="4114800"/>
            <a:ext cx="168275" cy="266700"/>
            <a:chOff x="4871777" y="2765897"/>
            <a:chExt cx="168275" cy="266700"/>
          </a:xfrm>
        </p:grpSpPr>
        <p:sp>
          <p:nvSpPr>
            <p:cNvPr id="19603" name="Rectangle 27"/>
            <p:cNvSpPr>
              <a:spLocks noChangeArrowheads="1"/>
            </p:cNvSpPr>
            <p:nvPr/>
          </p:nvSpPr>
          <p:spPr bwMode="auto">
            <a:xfrm>
              <a:off x="4871777" y="2765897"/>
              <a:ext cx="1682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19604" name="Line 28"/>
            <p:cNvSpPr>
              <a:spLocks noChangeShapeType="1"/>
            </p:cNvSpPr>
            <p:nvPr/>
          </p:nvSpPr>
          <p:spPr bwMode="auto">
            <a:xfrm flipH="1">
              <a:off x="4947977" y="2940522"/>
              <a:ext cx="42863" cy="92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471" name="Line 30"/>
          <p:cNvSpPr>
            <a:spLocks noChangeShapeType="1"/>
          </p:cNvSpPr>
          <p:nvPr/>
        </p:nvSpPr>
        <p:spPr bwMode="auto">
          <a:xfrm>
            <a:off x="5499100" y="4857750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2" name="Line 40"/>
          <p:cNvSpPr>
            <a:spLocks noChangeShapeType="1"/>
          </p:cNvSpPr>
          <p:nvPr/>
        </p:nvSpPr>
        <p:spPr bwMode="auto">
          <a:xfrm>
            <a:off x="2984500" y="4772025"/>
            <a:ext cx="531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3" name="Rectangle 44"/>
          <p:cNvSpPr>
            <a:spLocks noChangeArrowheads="1"/>
          </p:cNvSpPr>
          <p:nvPr/>
        </p:nvSpPr>
        <p:spPr bwMode="auto">
          <a:xfrm>
            <a:off x="3306763" y="4284663"/>
            <a:ext cx="125412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19474" name="Rectangle 47"/>
          <p:cNvSpPr>
            <a:spLocks noChangeArrowheads="1"/>
          </p:cNvSpPr>
          <p:nvPr/>
        </p:nvSpPr>
        <p:spPr bwMode="auto">
          <a:xfrm>
            <a:off x="1712913" y="4048125"/>
            <a:ext cx="927100" cy="1281113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9475" name="Text Box 48"/>
          <p:cNvSpPr txBox="1">
            <a:spLocks noChangeArrowheads="1"/>
          </p:cNvSpPr>
          <p:nvPr/>
        </p:nvSpPr>
        <p:spPr bwMode="auto">
          <a:xfrm>
            <a:off x="1797050" y="4778375"/>
            <a:ext cx="631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19476" name="Line 49"/>
          <p:cNvSpPr>
            <a:spLocks noChangeShapeType="1"/>
          </p:cNvSpPr>
          <p:nvPr/>
        </p:nvSpPr>
        <p:spPr bwMode="auto">
          <a:xfrm flipV="1">
            <a:off x="1373188" y="4910138"/>
            <a:ext cx="338137" cy="4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7" name="Text Box 50"/>
          <p:cNvSpPr txBox="1">
            <a:spLocks noChangeArrowheads="1"/>
          </p:cNvSpPr>
          <p:nvPr/>
        </p:nvSpPr>
        <p:spPr bwMode="auto">
          <a:xfrm>
            <a:off x="1938338" y="4505325"/>
            <a:ext cx="6508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Instruction</a:t>
            </a:r>
          </a:p>
        </p:txBody>
      </p:sp>
      <p:sp>
        <p:nvSpPr>
          <p:cNvPr id="19478" name="Text Box 51"/>
          <p:cNvSpPr txBox="1">
            <a:spLocks noChangeArrowheads="1"/>
          </p:cNvSpPr>
          <p:nvPr/>
        </p:nvSpPr>
        <p:spPr bwMode="auto">
          <a:xfrm>
            <a:off x="1797050" y="4048125"/>
            <a:ext cx="8429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200" b="1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sz="1200" b="1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19479" name="Rectangle 67"/>
          <p:cNvSpPr>
            <a:spLocks noChangeArrowheads="1"/>
          </p:cNvSpPr>
          <p:nvPr/>
        </p:nvSpPr>
        <p:spPr bwMode="auto">
          <a:xfrm>
            <a:off x="3095625" y="4306888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19480" name="Line 68"/>
          <p:cNvSpPr>
            <a:spLocks noChangeShapeType="1"/>
          </p:cNvSpPr>
          <p:nvPr/>
        </p:nvSpPr>
        <p:spPr bwMode="auto">
          <a:xfrm flipH="1">
            <a:off x="3348038" y="4732338"/>
            <a:ext cx="42862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1" name="Rectangle 69"/>
          <p:cNvSpPr>
            <a:spLocks noChangeArrowheads="1"/>
          </p:cNvSpPr>
          <p:nvPr/>
        </p:nvSpPr>
        <p:spPr bwMode="auto">
          <a:xfrm>
            <a:off x="3306763" y="4595813"/>
            <a:ext cx="1254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19482" name="Rectangle 78"/>
          <p:cNvSpPr>
            <a:spLocks noChangeArrowheads="1"/>
          </p:cNvSpPr>
          <p:nvPr/>
        </p:nvSpPr>
        <p:spPr bwMode="auto">
          <a:xfrm>
            <a:off x="3095625" y="4594225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19483" name="Rectangle 92"/>
          <p:cNvSpPr>
            <a:spLocks noChangeArrowheads="1"/>
          </p:cNvSpPr>
          <p:nvPr/>
        </p:nvSpPr>
        <p:spPr bwMode="auto">
          <a:xfrm flipH="1">
            <a:off x="4527550" y="5043488"/>
            <a:ext cx="168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endParaRPr lang="zh-CN" altLang="zh-CN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484" name="Group 7"/>
          <p:cNvGrpSpPr>
            <a:grpSpLocks/>
          </p:cNvGrpSpPr>
          <p:nvPr/>
        </p:nvGrpSpPr>
        <p:grpSpPr bwMode="auto">
          <a:xfrm>
            <a:off x="5324475" y="4632325"/>
            <a:ext cx="169863" cy="428625"/>
            <a:chOff x="4777355" y="4746447"/>
            <a:chExt cx="168459" cy="435289"/>
          </a:xfrm>
        </p:grpSpPr>
        <p:sp>
          <p:nvSpPr>
            <p:cNvPr id="19600" name="AutoShape 91"/>
            <p:cNvSpPr>
              <a:spLocks noChangeArrowheads="1"/>
            </p:cNvSpPr>
            <p:nvPr/>
          </p:nvSpPr>
          <p:spPr bwMode="auto">
            <a:xfrm rot="-5400000">
              <a:off x="4643940" y="4879862"/>
              <a:ext cx="435289" cy="168459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601" name="Rectangle 93"/>
            <p:cNvSpPr>
              <a:spLocks noChangeArrowheads="1"/>
            </p:cNvSpPr>
            <p:nvPr/>
          </p:nvSpPr>
          <p:spPr bwMode="auto">
            <a:xfrm flipH="1">
              <a:off x="4779535" y="4760239"/>
              <a:ext cx="155275" cy="18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602" name="Rectangle 94"/>
            <p:cNvSpPr>
              <a:spLocks noChangeArrowheads="1"/>
            </p:cNvSpPr>
            <p:nvPr/>
          </p:nvSpPr>
          <p:spPr bwMode="auto">
            <a:xfrm flipH="1">
              <a:off x="4781002" y="5008182"/>
              <a:ext cx="153809" cy="13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9485" name="Line 95"/>
          <p:cNvSpPr>
            <a:spLocks noChangeShapeType="1"/>
          </p:cNvSpPr>
          <p:nvPr/>
        </p:nvSpPr>
        <p:spPr bwMode="auto">
          <a:xfrm>
            <a:off x="4800600" y="4335463"/>
            <a:ext cx="874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6" name="Rectangle 111"/>
          <p:cNvSpPr>
            <a:spLocks noChangeArrowheads="1"/>
          </p:cNvSpPr>
          <p:nvPr/>
        </p:nvSpPr>
        <p:spPr bwMode="auto">
          <a:xfrm>
            <a:off x="6645275" y="3671888"/>
            <a:ext cx="631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ea typeface="宋体" panose="02010600030101010101" pitchFamily="2" charset="-122"/>
              </a:rPr>
              <a:t>ALU result</a:t>
            </a:r>
          </a:p>
        </p:txBody>
      </p:sp>
      <p:sp>
        <p:nvSpPr>
          <p:cNvPr id="19487" name="Line 113"/>
          <p:cNvSpPr>
            <a:spLocks noChangeShapeType="1"/>
          </p:cNvSpPr>
          <p:nvPr/>
        </p:nvSpPr>
        <p:spPr bwMode="auto">
          <a:xfrm>
            <a:off x="7662863" y="4845050"/>
            <a:ext cx="336550" cy="4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88" name="Group 114"/>
          <p:cNvGrpSpPr>
            <a:grpSpLocks/>
          </p:cNvGrpSpPr>
          <p:nvPr/>
        </p:nvGrpSpPr>
        <p:grpSpPr bwMode="auto">
          <a:xfrm>
            <a:off x="7708900" y="4621213"/>
            <a:ext cx="179388" cy="274637"/>
            <a:chOff x="5263" y="2534"/>
            <a:chExt cx="123" cy="173"/>
          </a:xfrm>
        </p:grpSpPr>
        <p:sp>
          <p:nvSpPr>
            <p:cNvPr id="19598" name="Line 115"/>
            <p:cNvSpPr>
              <a:spLocks noChangeShapeType="1"/>
            </p:cNvSpPr>
            <p:nvPr/>
          </p:nvSpPr>
          <p:spPr bwMode="auto">
            <a:xfrm flipH="1">
              <a:off x="5309" y="2649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99" name="Rectangle 116"/>
            <p:cNvSpPr>
              <a:spLocks noChangeArrowheads="1"/>
            </p:cNvSpPr>
            <p:nvPr/>
          </p:nvSpPr>
          <p:spPr bwMode="auto">
            <a:xfrm>
              <a:off x="5263" y="2534"/>
              <a:ext cx="1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19489" name="Group 117"/>
          <p:cNvGrpSpPr>
            <a:grpSpLocks/>
          </p:cNvGrpSpPr>
          <p:nvPr/>
        </p:nvGrpSpPr>
        <p:grpSpPr bwMode="auto">
          <a:xfrm>
            <a:off x="7997825" y="4419600"/>
            <a:ext cx="169863" cy="569913"/>
            <a:chOff x="2515" y="1642"/>
            <a:chExt cx="115" cy="403"/>
          </a:xfrm>
        </p:grpSpPr>
        <p:sp>
          <p:nvSpPr>
            <p:cNvPr id="19594" name="AutoShape 118"/>
            <p:cNvSpPr>
              <a:spLocks noChangeArrowheads="1"/>
            </p:cNvSpPr>
            <p:nvPr/>
          </p:nvSpPr>
          <p:spPr bwMode="auto">
            <a:xfrm rot="-5400000">
              <a:off x="2384" y="1773"/>
              <a:ext cx="377" cy="115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95" name="Rectangle 119"/>
            <p:cNvSpPr>
              <a:spLocks noChangeArrowheads="1"/>
            </p:cNvSpPr>
            <p:nvPr/>
          </p:nvSpPr>
          <p:spPr bwMode="auto">
            <a:xfrm flipH="1">
              <a:off x="2515" y="1642"/>
              <a:ext cx="11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endParaRPr lang="zh-CN" altLang="zh-CN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96" name="Rectangle 120"/>
            <p:cNvSpPr>
              <a:spLocks noChangeArrowheads="1"/>
            </p:cNvSpPr>
            <p:nvPr/>
          </p:nvSpPr>
          <p:spPr bwMode="auto">
            <a:xfrm flipH="1">
              <a:off x="2515" y="1656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597" name="Rectangle 121"/>
            <p:cNvSpPr>
              <a:spLocks noChangeArrowheads="1"/>
            </p:cNvSpPr>
            <p:nvPr/>
          </p:nvSpPr>
          <p:spPr bwMode="auto">
            <a:xfrm flipH="1">
              <a:off x="2515" y="1874"/>
              <a:ext cx="11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9490" name="Freeform 122"/>
          <p:cNvSpPr>
            <a:spLocks/>
          </p:cNvSpPr>
          <p:nvPr/>
        </p:nvSpPr>
        <p:spPr bwMode="auto">
          <a:xfrm>
            <a:off x="6597650" y="3905250"/>
            <a:ext cx="1390650" cy="611188"/>
          </a:xfrm>
          <a:custGeom>
            <a:avLst/>
            <a:gdLst>
              <a:gd name="T0" fmla="*/ 0 w 10038"/>
              <a:gd name="T1" fmla="*/ 2147483647 h 10000"/>
              <a:gd name="T2" fmla="*/ 0 w 10038"/>
              <a:gd name="T3" fmla="*/ 0 h 10000"/>
              <a:gd name="T4" fmla="*/ 2147483647 w 10038"/>
              <a:gd name="T5" fmla="*/ 0 h 10000"/>
              <a:gd name="T6" fmla="*/ 2147483647 w 10038"/>
              <a:gd name="T7" fmla="*/ 2147483647 h 10000"/>
              <a:gd name="T8" fmla="*/ 2147483647 w 10038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38" h="10000">
                <a:moveTo>
                  <a:pt x="0" y="10000"/>
                </a:moveTo>
                <a:lnTo>
                  <a:pt x="0" y="0"/>
                </a:lnTo>
                <a:lnTo>
                  <a:pt x="8556" y="0"/>
                </a:lnTo>
                <a:lnTo>
                  <a:pt x="8556" y="9895"/>
                </a:lnTo>
                <a:cubicBezTo>
                  <a:pt x="9076" y="9895"/>
                  <a:pt x="9518" y="9981"/>
                  <a:pt x="10038" y="9981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91" name="Group 8"/>
          <p:cNvGrpSpPr>
            <a:grpSpLocks/>
          </p:cNvGrpSpPr>
          <p:nvPr/>
        </p:nvGrpSpPr>
        <p:grpSpPr bwMode="auto">
          <a:xfrm>
            <a:off x="6807200" y="4048125"/>
            <a:ext cx="855663" cy="1279525"/>
            <a:chOff x="6099436" y="4142700"/>
            <a:chExt cx="855001" cy="1280200"/>
          </a:xfrm>
        </p:grpSpPr>
        <p:grpSp>
          <p:nvGrpSpPr>
            <p:cNvPr id="19588" name="Group 7"/>
            <p:cNvGrpSpPr>
              <a:grpSpLocks/>
            </p:cNvGrpSpPr>
            <p:nvPr/>
          </p:nvGrpSpPr>
          <p:grpSpPr bwMode="auto">
            <a:xfrm>
              <a:off x="6099436" y="4142700"/>
              <a:ext cx="855001" cy="1279223"/>
              <a:chOff x="4473" y="1613"/>
              <a:chExt cx="692" cy="806"/>
            </a:xfrm>
          </p:grpSpPr>
          <p:sp>
            <p:nvSpPr>
              <p:cNvPr id="19590" name="Text Box 8"/>
              <p:cNvSpPr txBox="1">
                <a:spLocks noChangeArrowheads="1"/>
              </p:cNvSpPr>
              <p:nvPr/>
            </p:nvSpPr>
            <p:spPr bwMode="auto">
              <a:xfrm>
                <a:off x="4473" y="1613"/>
                <a:ext cx="692" cy="80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" r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Data</a:t>
                </a:r>
              </a:p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19591" name="Rectangle 9"/>
              <p:cNvSpPr>
                <a:spLocks noChangeArrowheads="1"/>
              </p:cNvSpPr>
              <p:nvPr/>
            </p:nvSpPr>
            <p:spPr bwMode="auto">
              <a:xfrm>
                <a:off x="4473" y="1901"/>
                <a:ext cx="44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 Address</a:t>
                </a:r>
              </a:p>
            </p:txBody>
          </p:sp>
          <p:sp>
            <p:nvSpPr>
              <p:cNvPr id="19592" name="Rectangle 10"/>
              <p:cNvSpPr>
                <a:spLocks noChangeArrowheads="1"/>
              </p:cNvSpPr>
              <p:nvPr/>
            </p:nvSpPr>
            <p:spPr bwMode="auto">
              <a:xfrm>
                <a:off x="4502" y="2178"/>
                <a:ext cx="4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Data_in</a:t>
                </a:r>
              </a:p>
            </p:txBody>
          </p:sp>
          <p:sp>
            <p:nvSpPr>
              <p:cNvPr id="19593" name="Rectangle 11"/>
              <p:cNvSpPr>
                <a:spLocks noChangeArrowheads="1"/>
              </p:cNvSpPr>
              <p:nvPr/>
            </p:nvSpPr>
            <p:spPr bwMode="auto">
              <a:xfrm>
                <a:off x="4703" y="2015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Data_out</a:t>
                </a:r>
              </a:p>
            </p:txBody>
          </p:sp>
        </p:grpSp>
        <p:sp>
          <p:nvSpPr>
            <p:cNvPr id="232" name="Isosceles Triangle 231"/>
            <p:cNvSpPr/>
            <p:nvPr/>
          </p:nvSpPr>
          <p:spPr bwMode="auto">
            <a:xfrm>
              <a:off x="6232683" y="5376839"/>
              <a:ext cx="87245" cy="46061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9492" name="Text Box 68"/>
          <p:cNvSpPr txBox="1">
            <a:spLocks noChangeArrowheads="1"/>
          </p:cNvSpPr>
          <p:nvPr/>
        </p:nvSpPr>
        <p:spPr bwMode="auto">
          <a:xfrm>
            <a:off x="3611563" y="2506663"/>
            <a:ext cx="388937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9493" name="Text Box 70"/>
          <p:cNvSpPr txBox="1">
            <a:spLocks noChangeArrowheads="1"/>
          </p:cNvSpPr>
          <p:nvPr/>
        </p:nvSpPr>
        <p:spPr bwMode="auto">
          <a:xfrm>
            <a:off x="5335588" y="2506663"/>
            <a:ext cx="4270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EX</a:t>
            </a:r>
          </a:p>
        </p:txBody>
      </p:sp>
      <p:sp>
        <p:nvSpPr>
          <p:cNvPr id="19494" name="Text Box 71"/>
          <p:cNvSpPr txBox="1">
            <a:spLocks noChangeArrowheads="1"/>
          </p:cNvSpPr>
          <p:nvPr/>
        </p:nvSpPr>
        <p:spPr bwMode="auto">
          <a:xfrm>
            <a:off x="1806575" y="2506663"/>
            <a:ext cx="3857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</a:p>
        </p:txBody>
      </p:sp>
      <p:sp>
        <p:nvSpPr>
          <p:cNvPr id="19495" name="Text Box 72"/>
          <p:cNvSpPr txBox="1">
            <a:spLocks noChangeArrowheads="1"/>
          </p:cNvSpPr>
          <p:nvPr/>
        </p:nvSpPr>
        <p:spPr bwMode="auto">
          <a:xfrm>
            <a:off x="7118350" y="2506663"/>
            <a:ext cx="5905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MEM</a:t>
            </a:r>
          </a:p>
        </p:txBody>
      </p:sp>
      <p:sp>
        <p:nvSpPr>
          <p:cNvPr id="19496" name="Text Box 73"/>
          <p:cNvSpPr txBox="1">
            <a:spLocks noChangeArrowheads="1"/>
          </p:cNvSpPr>
          <p:nvPr/>
        </p:nvSpPr>
        <p:spPr bwMode="auto">
          <a:xfrm>
            <a:off x="8489950" y="2506663"/>
            <a:ext cx="384175" cy="17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WB</a:t>
            </a:r>
          </a:p>
        </p:txBody>
      </p:sp>
      <p:sp>
        <p:nvSpPr>
          <p:cNvPr id="19497" name="Line 40"/>
          <p:cNvSpPr>
            <a:spLocks noChangeShapeType="1"/>
          </p:cNvSpPr>
          <p:nvPr/>
        </p:nvSpPr>
        <p:spPr bwMode="auto">
          <a:xfrm>
            <a:off x="2982913" y="4483100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8" name="Line 68"/>
          <p:cNvSpPr>
            <a:spLocks noChangeShapeType="1"/>
          </p:cNvSpPr>
          <p:nvPr/>
        </p:nvSpPr>
        <p:spPr bwMode="auto">
          <a:xfrm flipH="1">
            <a:off x="3355975" y="4443413"/>
            <a:ext cx="41275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9" name="Rectangle 108"/>
          <p:cNvSpPr>
            <a:spLocks noChangeArrowheads="1"/>
          </p:cNvSpPr>
          <p:nvPr/>
        </p:nvSpPr>
        <p:spPr bwMode="auto">
          <a:xfrm>
            <a:off x="4276725" y="5426075"/>
            <a:ext cx="1666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32</a:t>
            </a:r>
          </a:p>
        </p:txBody>
      </p:sp>
      <p:sp>
        <p:nvSpPr>
          <p:cNvPr id="19500" name="Line 109"/>
          <p:cNvSpPr>
            <a:spLocks noChangeShapeType="1"/>
          </p:cNvSpPr>
          <p:nvPr/>
        </p:nvSpPr>
        <p:spPr bwMode="auto">
          <a:xfrm flipH="1">
            <a:off x="4140200" y="5491163"/>
            <a:ext cx="127000" cy="3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6" name="Group 15376"/>
          <p:cNvGrpSpPr>
            <a:grpSpLocks/>
          </p:cNvGrpSpPr>
          <p:nvPr/>
        </p:nvGrpSpPr>
        <p:grpSpPr bwMode="auto">
          <a:xfrm>
            <a:off x="3517900" y="4103688"/>
            <a:ext cx="904875" cy="1201737"/>
            <a:chOff x="3018777" y="3753009"/>
            <a:chExt cx="905579" cy="1202143"/>
          </a:xfrm>
        </p:grpSpPr>
        <p:sp>
          <p:nvSpPr>
            <p:cNvPr id="247" name="Rectangle 246"/>
            <p:cNvSpPr/>
            <p:nvPr/>
          </p:nvSpPr>
          <p:spPr>
            <a:xfrm>
              <a:off x="3018777" y="3764125"/>
              <a:ext cx="905579" cy="119102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80" name="Text Box 32"/>
            <p:cNvSpPr txBox="1">
              <a:spLocks noChangeArrowheads="1"/>
            </p:cNvSpPr>
            <p:nvPr/>
          </p:nvSpPr>
          <p:spPr bwMode="auto">
            <a:xfrm rot="-5400000">
              <a:off x="2785800" y="4222958"/>
              <a:ext cx="1191941" cy="252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r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19581" name="Rectangle 33"/>
            <p:cNvSpPr>
              <a:spLocks noChangeArrowheads="1"/>
            </p:cNvSpPr>
            <p:nvPr/>
          </p:nvSpPr>
          <p:spPr bwMode="auto">
            <a:xfrm>
              <a:off x="3018777" y="4038568"/>
              <a:ext cx="278709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 RA</a:t>
              </a:r>
            </a:p>
          </p:txBody>
        </p:sp>
        <p:sp>
          <p:nvSpPr>
            <p:cNvPr id="19582" name="Rectangle 34"/>
            <p:cNvSpPr>
              <a:spLocks noChangeArrowheads="1"/>
            </p:cNvSpPr>
            <p:nvPr/>
          </p:nvSpPr>
          <p:spPr bwMode="auto">
            <a:xfrm>
              <a:off x="3061258" y="4289842"/>
              <a:ext cx="236228" cy="276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19583" name="Rectangle 35"/>
            <p:cNvSpPr>
              <a:spLocks noChangeArrowheads="1"/>
            </p:cNvSpPr>
            <p:nvPr/>
          </p:nvSpPr>
          <p:spPr bwMode="auto">
            <a:xfrm>
              <a:off x="3472571" y="3894552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19584" name="Rectangle 38"/>
            <p:cNvSpPr>
              <a:spLocks noChangeArrowheads="1"/>
            </p:cNvSpPr>
            <p:nvPr/>
          </p:nvSpPr>
          <p:spPr bwMode="auto">
            <a:xfrm>
              <a:off x="3472571" y="4473679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19585" name="Rectangle 42"/>
            <p:cNvSpPr>
              <a:spLocks noChangeArrowheads="1"/>
            </p:cNvSpPr>
            <p:nvPr/>
          </p:nvSpPr>
          <p:spPr bwMode="auto">
            <a:xfrm>
              <a:off x="3061258" y="4639010"/>
              <a:ext cx="262210" cy="18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19586" name="Rectangle 45"/>
            <p:cNvSpPr>
              <a:spLocks noChangeArrowheads="1"/>
            </p:cNvSpPr>
            <p:nvPr/>
          </p:nvSpPr>
          <p:spPr bwMode="auto">
            <a:xfrm>
              <a:off x="3472571" y="4748521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255" name="Isosceles Triangle 254"/>
            <p:cNvSpPr/>
            <p:nvPr/>
          </p:nvSpPr>
          <p:spPr bwMode="auto">
            <a:xfrm>
              <a:off x="3255499" y="4907511"/>
              <a:ext cx="87380" cy="46054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9502" name="Line 52"/>
          <p:cNvSpPr>
            <a:spLocks noChangeShapeType="1"/>
          </p:cNvSpPr>
          <p:nvPr/>
        </p:nvSpPr>
        <p:spPr bwMode="auto">
          <a:xfrm flipV="1">
            <a:off x="4422775" y="4335463"/>
            <a:ext cx="188913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03" name="Line 52"/>
          <p:cNvSpPr>
            <a:spLocks noChangeShapeType="1"/>
          </p:cNvSpPr>
          <p:nvPr/>
        </p:nvSpPr>
        <p:spPr bwMode="auto">
          <a:xfrm>
            <a:off x="4422775" y="4933950"/>
            <a:ext cx="188913" cy="4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04" name="Line 19"/>
          <p:cNvSpPr>
            <a:spLocks noChangeShapeType="1"/>
          </p:cNvSpPr>
          <p:nvPr/>
        </p:nvSpPr>
        <p:spPr bwMode="auto">
          <a:xfrm flipV="1">
            <a:off x="6480175" y="4516438"/>
            <a:ext cx="31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505" name="Group 114"/>
          <p:cNvGrpSpPr>
            <a:grpSpLocks/>
          </p:cNvGrpSpPr>
          <p:nvPr/>
        </p:nvGrpSpPr>
        <p:grpSpPr bwMode="auto">
          <a:xfrm>
            <a:off x="7504113" y="3676650"/>
            <a:ext cx="179387" cy="274638"/>
            <a:chOff x="5263" y="2534"/>
            <a:chExt cx="123" cy="173"/>
          </a:xfrm>
        </p:grpSpPr>
        <p:sp>
          <p:nvSpPr>
            <p:cNvPr id="19577" name="Line 115"/>
            <p:cNvSpPr>
              <a:spLocks noChangeShapeType="1"/>
            </p:cNvSpPr>
            <p:nvPr/>
          </p:nvSpPr>
          <p:spPr bwMode="auto">
            <a:xfrm flipH="1">
              <a:off x="5309" y="2649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78" name="Rectangle 116"/>
            <p:cNvSpPr>
              <a:spLocks noChangeArrowheads="1"/>
            </p:cNvSpPr>
            <p:nvPr/>
          </p:nvSpPr>
          <p:spPr bwMode="auto">
            <a:xfrm>
              <a:off x="5263" y="2534"/>
              <a:ext cx="1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sp>
        <p:nvSpPr>
          <p:cNvPr id="19506" name="Line 19"/>
          <p:cNvSpPr>
            <a:spLocks noChangeShapeType="1"/>
          </p:cNvSpPr>
          <p:nvPr/>
        </p:nvSpPr>
        <p:spPr bwMode="auto">
          <a:xfrm>
            <a:off x="8166100" y="4641850"/>
            <a:ext cx="180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07" name="Line 19"/>
          <p:cNvSpPr>
            <a:spLocks noChangeShapeType="1"/>
          </p:cNvSpPr>
          <p:nvPr/>
        </p:nvSpPr>
        <p:spPr bwMode="auto">
          <a:xfrm flipV="1">
            <a:off x="6477000" y="5099050"/>
            <a:ext cx="33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" name="Freeform 263"/>
          <p:cNvSpPr/>
          <p:nvPr/>
        </p:nvSpPr>
        <p:spPr>
          <a:xfrm flipV="1">
            <a:off x="4791075" y="3519488"/>
            <a:ext cx="887413" cy="250825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76826">
                <a:moveTo>
                  <a:pt x="0" y="0"/>
                </a:moveTo>
                <a:lnTo>
                  <a:pt x="202759" y="0"/>
                </a:lnTo>
                <a:cubicBezTo>
                  <a:pt x="200487" y="468637"/>
                  <a:pt x="203610" y="908189"/>
                  <a:pt x="201338" y="1376826"/>
                </a:cubicBezTo>
                <a:lnTo>
                  <a:pt x="453224" y="1347746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509" name="Group 71"/>
          <p:cNvGrpSpPr>
            <a:grpSpLocks/>
          </p:cNvGrpSpPr>
          <p:nvPr/>
        </p:nvGrpSpPr>
        <p:grpSpPr bwMode="auto">
          <a:xfrm>
            <a:off x="4927600" y="4591050"/>
            <a:ext cx="225425" cy="271463"/>
            <a:chOff x="3875" y="3082"/>
            <a:chExt cx="117" cy="186"/>
          </a:xfrm>
        </p:grpSpPr>
        <p:sp>
          <p:nvSpPr>
            <p:cNvPr id="19575" name="Oval 72"/>
            <p:cNvSpPr>
              <a:spLocks noChangeArrowheads="1"/>
            </p:cNvSpPr>
            <p:nvPr/>
          </p:nvSpPr>
          <p:spPr bwMode="auto">
            <a:xfrm>
              <a:off x="3875" y="3082"/>
              <a:ext cx="117" cy="173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76" name="Rectangle 73"/>
            <p:cNvSpPr>
              <a:spLocks noChangeArrowheads="1"/>
            </p:cNvSpPr>
            <p:nvPr/>
          </p:nvSpPr>
          <p:spPr bwMode="auto">
            <a:xfrm>
              <a:off x="3875" y="3094"/>
              <a:ext cx="1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19510" name="Text Box 59"/>
          <p:cNvSpPr txBox="1">
            <a:spLocks noChangeArrowheads="1"/>
          </p:cNvSpPr>
          <p:nvPr/>
        </p:nvSpPr>
        <p:spPr bwMode="auto">
          <a:xfrm rot="-5400000">
            <a:off x="946944" y="4901406"/>
            <a:ext cx="687388" cy="168275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280" name="Isosceles Triangle 279"/>
          <p:cNvSpPr/>
          <p:nvPr/>
        </p:nvSpPr>
        <p:spPr bwMode="auto">
          <a:xfrm>
            <a:off x="1247775" y="5284788"/>
            <a:ext cx="87313" cy="46037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512" name="Group 9"/>
          <p:cNvGrpSpPr>
            <a:grpSpLocks/>
          </p:cNvGrpSpPr>
          <p:nvPr/>
        </p:nvGrpSpPr>
        <p:grpSpPr bwMode="auto">
          <a:xfrm>
            <a:off x="6294438" y="4140200"/>
            <a:ext cx="182562" cy="1312863"/>
            <a:chOff x="5795491" y="3979106"/>
            <a:chExt cx="182563" cy="1313620"/>
          </a:xfrm>
        </p:grpSpPr>
        <p:sp>
          <p:nvSpPr>
            <p:cNvPr id="282" name="Rectangle 125"/>
            <p:cNvSpPr>
              <a:spLocks noChangeArrowheads="1"/>
            </p:cNvSpPr>
            <p:nvPr/>
          </p:nvSpPr>
          <p:spPr bwMode="auto">
            <a:xfrm>
              <a:off x="5795491" y="3979106"/>
              <a:ext cx="182563" cy="65801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ALUout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283" name="Rectangle 125"/>
            <p:cNvSpPr>
              <a:spLocks noChangeArrowheads="1"/>
            </p:cNvSpPr>
            <p:nvPr/>
          </p:nvSpPr>
          <p:spPr bwMode="auto">
            <a:xfrm>
              <a:off x="5795491" y="4634713"/>
              <a:ext cx="182563" cy="65801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19513" name="Group 10"/>
          <p:cNvGrpSpPr>
            <a:grpSpLocks/>
          </p:cNvGrpSpPr>
          <p:nvPr/>
        </p:nvGrpSpPr>
        <p:grpSpPr bwMode="auto">
          <a:xfrm>
            <a:off x="8347075" y="4198938"/>
            <a:ext cx="182563" cy="892175"/>
            <a:chOff x="7848364" y="4037862"/>
            <a:chExt cx="182563" cy="893052"/>
          </a:xfrm>
        </p:grpSpPr>
        <p:sp>
          <p:nvSpPr>
            <p:cNvPr id="286" name="Rectangle 125"/>
            <p:cNvSpPr>
              <a:spLocks noChangeArrowheads="1"/>
            </p:cNvSpPr>
            <p:nvPr/>
          </p:nvSpPr>
          <p:spPr bwMode="auto">
            <a:xfrm>
              <a:off x="7848364" y="4037862"/>
              <a:ext cx="182563" cy="893052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WB Data</a:t>
              </a:r>
            </a:p>
          </p:txBody>
        </p:sp>
        <p:sp>
          <p:nvSpPr>
            <p:cNvPr id="287" name="Isosceles Triangle 286"/>
            <p:cNvSpPr/>
            <p:nvPr/>
          </p:nvSpPr>
          <p:spPr bwMode="auto">
            <a:xfrm>
              <a:off x="7892814" y="4886420"/>
              <a:ext cx="87313" cy="44494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514" name="Group 20"/>
          <p:cNvGrpSpPr>
            <a:grpSpLocks/>
          </p:cNvGrpSpPr>
          <p:nvPr/>
        </p:nvGrpSpPr>
        <p:grpSpPr bwMode="auto">
          <a:xfrm>
            <a:off x="6532563" y="4886325"/>
            <a:ext cx="166687" cy="257175"/>
            <a:chOff x="4375" y="2401"/>
            <a:chExt cx="114" cy="162"/>
          </a:xfrm>
        </p:grpSpPr>
        <p:sp>
          <p:nvSpPr>
            <p:cNvPr id="19569" name="Line 21"/>
            <p:cNvSpPr>
              <a:spLocks noChangeShapeType="1"/>
            </p:cNvSpPr>
            <p:nvPr/>
          </p:nvSpPr>
          <p:spPr bwMode="auto">
            <a:xfrm flipH="1">
              <a:off x="4419" y="2505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70" name="Rectangle 22"/>
            <p:cNvSpPr>
              <a:spLocks noChangeArrowheads="1"/>
            </p:cNvSpPr>
            <p:nvPr/>
          </p:nvSpPr>
          <p:spPr bwMode="auto">
            <a:xfrm>
              <a:off x="4375" y="2401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sp>
        <p:nvSpPr>
          <p:cNvPr id="291" name="Freeform 290"/>
          <p:cNvSpPr/>
          <p:nvPr/>
        </p:nvSpPr>
        <p:spPr bwMode="auto">
          <a:xfrm rot="10800000" flipV="1">
            <a:off x="687388" y="3171825"/>
            <a:ext cx="1743075" cy="1550988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531" h="290223">
                <a:moveTo>
                  <a:pt x="1273392" y="290223"/>
                </a:moveTo>
                <a:lnTo>
                  <a:pt x="1412531" y="290223"/>
                </a:lnTo>
                <a:lnTo>
                  <a:pt x="1412531" y="0"/>
                </a:lnTo>
                <a:lnTo>
                  <a:pt x="1174" y="0"/>
                </a:lnTo>
                <a:cubicBezTo>
                  <a:pt x="-1879" y="47269"/>
                  <a:pt x="1959" y="75537"/>
                  <a:pt x="2166" y="9507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16" name="Rectangle 77"/>
          <p:cNvSpPr>
            <a:spLocks noChangeArrowheads="1"/>
          </p:cNvSpPr>
          <p:nvPr/>
        </p:nvSpPr>
        <p:spPr bwMode="auto">
          <a:xfrm>
            <a:off x="5078413" y="3857625"/>
            <a:ext cx="420687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19517" name="Rectangle 77"/>
          <p:cNvSpPr>
            <a:spLocks noChangeArrowheads="1"/>
          </p:cNvSpPr>
          <p:nvPr/>
        </p:nvSpPr>
        <p:spPr bwMode="auto">
          <a:xfrm>
            <a:off x="3741738" y="3586163"/>
            <a:ext cx="4191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Imm26</a:t>
            </a:r>
          </a:p>
        </p:txBody>
      </p:sp>
      <p:sp>
        <p:nvSpPr>
          <p:cNvPr id="19518" name="Line 40"/>
          <p:cNvSpPr>
            <a:spLocks noChangeShapeType="1"/>
          </p:cNvSpPr>
          <p:nvPr/>
        </p:nvSpPr>
        <p:spPr bwMode="auto">
          <a:xfrm flipH="1">
            <a:off x="5032375" y="3767138"/>
            <a:ext cx="0" cy="8239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9" name="Freeform 153"/>
          <p:cNvSpPr>
            <a:spLocks/>
          </p:cNvSpPr>
          <p:nvPr/>
        </p:nvSpPr>
        <p:spPr bwMode="auto">
          <a:xfrm rot="10800000" flipH="1">
            <a:off x="1482725" y="3671888"/>
            <a:ext cx="336550" cy="1239837"/>
          </a:xfrm>
          <a:custGeom>
            <a:avLst/>
            <a:gdLst>
              <a:gd name="T0" fmla="*/ 0 w 144"/>
              <a:gd name="T1" fmla="*/ 0 h 950"/>
              <a:gd name="T2" fmla="*/ 0 w 144"/>
              <a:gd name="T3" fmla="*/ 2147483647 h 950"/>
              <a:gd name="T4" fmla="*/ 2147483647 w 144"/>
              <a:gd name="T5" fmla="*/ 2147483647 h 9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50">
                <a:moveTo>
                  <a:pt x="0" y="0"/>
                </a:moveTo>
                <a:lnTo>
                  <a:pt x="0" y="950"/>
                </a:lnTo>
                <a:lnTo>
                  <a:pt x="144" y="95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20" name="Rectangle 62"/>
          <p:cNvSpPr>
            <a:spLocks noChangeArrowheads="1"/>
          </p:cNvSpPr>
          <p:nvPr/>
        </p:nvSpPr>
        <p:spPr bwMode="auto">
          <a:xfrm>
            <a:off x="5675313" y="3119438"/>
            <a:ext cx="425450" cy="60483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ea typeface="宋体" panose="02010600030101010101" pitchFamily="2" charset="-122"/>
              </a:rPr>
              <a:t>Next PC</a:t>
            </a:r>
          </a:p>
        </p:txBody>
      </p:sp>
      <p:sp>
        <p:nvSpPr>
          <p:cNvPr id="19521" name="Line 52"/>
          <p:cNvSpPr>
            <a:spLocks noChangeShapeType="1"/>
          </p:cNvSpPr>
          <p:nvPr/>
        </p:nvSpPr>
        <p:spPr bwMode="auto">
          <a:xfrm>
            <a:off x="4802188" y="4959350"/>
            <a:ext cx="520700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22" name="Line 30"/>
          <p:cNvSpPr>
            <a:spLocks noChangeShapeType="1"/>
          </p:cNvSpPr>
          <p:nvPr/>
        </p:nvSpPr>
        <p:spPr bwMode="auto">
          <a:xfrm>
            <a:off x="5143500" y="4721225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523" name="Group 298"/>
          <p:cNvGrpSpPr>
            <a:grpSpLocks/>
          </p:cNvGrpSpPr>
          <p:nvPr/>
        </p:nvGrpSpPr>
        <p:grpSpPr bwMode="auto">
          <a:xfrm>
            <a:off x="4616450" y="2905125"/>
            <a:ext cx="185738" cy="2381250"/>
            <a:chOff x="4386664" y="3161002"/>
            <a:chExt cx="185336" cy="2381650"/>
          </a:xfrm>
        </p:grpSpPr>
        <p:sp>
          <p:nvSpPr>
            <p:cNvPr id="300" name="Rectangle 125"/>
            <p:cNvSpPr>
              <a:spLocks noChangeArrowheads="1"/>
            </p:cNvSpPr>
            <p:nvPr/>
          </p:nvSpPr>
          <p:spPr bwMode="auto">
            <a:xfrm>
              <a:off x="4389432" y="4235505"/>
              <a:ext cx="182568" cy="65798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301" name="Rectangle 125"/>
            <p:cNvSpPr>
              <a:spLocks noChangeArrowheads="1"/>
            </p:cNvSpPr>
            <p:nvPr/>
          </p:nvSpPr>
          <p:spPr bwMode="auto">
            <a:xfrm>
              <a:off x="4389431" y="4888389"/>
              <a:ext cx="182569" cy="65426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302" name="Isosceles Triangle 301"/>
            <p:cNvSpPr/>
            <p:nvPr/>
          </p:nvSpPr>
          <p:spPr bwMode="auto">
            <a:xfrm>
              <a:off x="4432602" y="5495019"/>
              <a:ext cx="87123" cy="46046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3" name="Rectangle 125"/>
            <p:cNvSpPr>
              <a:spLocks noChangeArrowheads="1"/>
            </p:cNvSpPr>
            <p:nvPr/>
          </p:nvSpPr>
          <p:spPr bwMode="auto">
            <a:xfrm>
              <a:off x="4388048" y="3781900"/>
              <a:ext cx="182568" cy="461769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Imm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4386664" y="3161002"/>
              <a:ext cx="185336" cy="62089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NPC2</a:t>
              </a:r>
            </a:p>
          </p:txBody>
        </p:sp>
      </p:grpSp>
      <p:sp>
        <p:nvSpPr>
          <p:cNvPr id="19524" name="Line 95"/>
          <p:cNvSpPr>
            <a:spLocks noChangeShapeType="1"/>
          </p:cNvSpPr>
          <p:nvPr/>
        </p:nvSpPr>
        <p:spPr bwMode="auto">
          <a:xfrm>
            <a:off x="4794250" y="3214688"/>
            <a:ext cx="874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525" name="Group 305"/>
          <p:cNvGrpSpPr>
            <a:grpSpLocks/>
          </p:cNvGrpSpPr>
          <p:nvPr/>
        </p:nvGrpSpPr>
        <p:grpSpPr bwMode="auto">
          <a:xfrm>
            <a:off x="2803525" y="3336925"/>
            <a:ext cx="182563" cy="2001838"/>
            <a:chOff x="2572634" y="3593918"/>
            <a:chExt cx="182569" cy="2001392"/>
          </a:xfrm>
        </p:grpSpPr>
        <p:grpSp>
          <p:nvGrpSpPr>
            <p:cNvPr id="19560" name="Group 5"/>
            <p:cNvGrpSpPr>
              <a:grpSpLocks/>
            </p:cNvGrpSpPr>
            <p:nvPr/>
          </p:nvGrpSpPr>
          <p:grpSpPr bwMode="auto">
            <a:xfrm>
              <a:off x="2572634" y="4207588"/>
              <a:ext cx="182569" cy="1387722"/>
              <a:chOff x="2303748" y="3790208"/>
              <a:chExt cx="182563" cy="1387783"/>
            </a:xfrm>
          </p:grpSpPr>
          <p:sp>
            <p:nvSpPr>
              <p:cNvPr id="309" name="Rectangle 125"/>
              <p:cNvSpPr>
                <a:spLocks noChangeArrowheads="1"/>
              </p:cNvSpPr>
              <p:nvPr/>
            </p:nvSpPr>
            <p:spPr bwMode="auto">
              <a:xfrm>
                <a:off x="2303748" y="3790208"/>
                <a:ext cx="182563" cy="13864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200" dirty="0">
                    <a:latin typeface="Arial" charset="0"/>
                    <a:cs typeface="Arial" charset="0"/>
                  </a:rPr>
                  <a:t>Instruction</a:t>
                </a:r>
              </a:p>
            </p:txBody>
          </p:sp>
          <p:sp>
            <p:nvSpPr>
              <p:cNvPr id="310" name="Isosceles Triangle 309"/>
              <p:cNvSpPr/>
              <p:nvPr/>
            </p:nvSpPr>
            <p:spPr bwMode="auto">
              <a:xfrm>
                <a:off x="2352961" y="5131961"/>
                <a:ext cx="87312" cy="46030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08" name="Rectangle 125"/>
            <p:cNvSpPr>
              <a:spLocks noChangeArrowheads="1"/>
            </p:cNvSpPr>
            <p:nvPr/>
          </p:nvSpPr>
          <p:spPr bwMode="auto">
            <a:xfrm>
              <a:off x="2572634" y="3593918"/>
              <a:ext cx="180639" cy="62089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NPC</a:t>
              </a:r>
            </a:p>
          </p:txBody>
        </p:sp>
      </p:grpSp>
      <p:sp>
        <p:nvSpPr>
          <p:cNvPr id="311" name="Freeform 310"/>
          <p:cNvSpPr/>
          <p:nvPr/>
        </p:nvSpPr>
        <p:spPr>
          <a:xfrm flipV="1">
            <a:off x="2982913" y="3767138"/>
            <a:ext cx="1628775" cy="373062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47745"/>
              <a:gd name="connsiteX1" fmla="*/ 202759 w 453224"/>
              <a:gd name="connsiteY1" fmla="*/ 0 h 1347745"/>
              <a:gd name="connsiteX2" fmla="*/ 202817 w 453224"/>
              <a:gd name="connsiteY2" fmla="*/ 1327714 h 1347745"/>
              <a:gd name="connsiteX3" fmla="*/ 453224 w 453224"/>
              <a:gd name="connsiteY3" fmla="*/ 1347746 h 1347745"/>
              <a:gd name="connsiteX0" fmla="*/ 0 w 453224"/>
              <a:gd name="connsiteY0" fmla="*/ 0 h 1393199"/>
              <a:gd name="connsiteX1" fmla="*/ 202759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198321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202756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61135"/>
              <a:gd name="connsiteX1" fmla="*/ 201280 w 453224"/>
              <a:gd name="connsiteY1" fmla="*/ 0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0 h 1361135"/>
              <a:gd name="connsiteX1" fmla="*/ 201280 w 453224"/>
              <a:gd name="connsiteY1" fmla="*/ 10686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63065">
                <a:moveTo>
                  <a:pt x="0" y="1930"/>
                </a:moveTo>
                <a:lnTo>
                  <a:pt x="92782" y="0"/>
                </a:lnTo>
                <a:cubicBezTo>
                  <a:pt x="158816" y="792309"/>
                  <a:pt x="148366" y="623220"/>
                  <a:pt x="201790" y="1363065"/>
                </a:cubicBezTo>
                <a:lnTo>
                  <a:pt x="453224" y="1349676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2" name="Freeform 311"/>
          <p:cNvSpPr/>
          <p:nvPr/>
        </p:nvSpPr>
        <p:spPr>
          <a:xfrm flipV="1">
            <a:off x="2976563" y="3214688"/>
            <a:ext cx="1628775" cy="457200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47745"/>
              <a:gd name="connsiteX1" fmla="*/ 202759 w 453224"/>
              <a:gd name="connsiteY1" fmla="*/ 0 h 1347745"/>
              <a:gd name="connsiteX2" fmla="*/ 202817 w 453224"/>
              <a:gd name="connsiteY2" fmla="*/ 1327714 h 1347745"/>
              <a:gd name="connsiteX3" fmla="*/ 453224 w 453224"/>
              <a:gd name="connsiteY3" fmla="*/ 1347746 h 1347745"/>
              <a:gd name="connsiteX0" fmla="*/ 0 w 453224"/>
              <a:gd name="connsiteY0" fmla="*/ 0 h 1393199"/>
              <a:gd name="connsiteX1" fmla="*/ 202759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198321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202756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61135"/>
              <a:gd name="connsiteX1" fmla="*/ 201280 w 453224"/>
              <a:gd name="connsiteY1" fmla="*/ 0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0 h 1361135"/>
              <a:gd name="connsiteX1" fmla="*/ 201280 w 453224"/>
              <a:gd name="connsiteY1" fmla="*/ 10686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63065">
                <a:moveTo>
                  <a:pt x="0" y="1930"/>
                </a:moveTo>
                <a:lnTo>
                  <a:pt x="92782" y="0"/>
                </a:lnTo>
                <a:cubicBezTo>
                  <a:pt x="158816" y="792309"/>
                  <a:pt x="148366" y="623220"/>
                  <a:pt x="201790" y="1363065"/>
                </a:cubicBezTo>
                <a:lnTo>
                  <a:pt x="453224" y="1349676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28" name="Rectangle 64"/>
          <p:cNvSpPr>
            <a:spLocks noChangeArrowheads="1"/>
          </p:cNvSpPr>
          <p:nvPr/>
        </p:nvSpPr>
        <p:spPr bwMode="auto">
          <a:xfrm>
            <a:off x="1819275" y="3494088"/>
            <a:ext cx="323850" cy="3651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 +1</a:t>
            </a:r>
          </a:p>
        </p:txBody>
      </p:sp>
      <p:sp>
        <p:nvSpPr>
          <p:cNvPr id="19529" name="Line 52"/>
          <p:cNvSpPr>
            <a:spLocks noChangeShapeType="1"/>
          </p:cNvSpPr>
          <p:nvPr/>
        </p:nvSpPr>
        <p:spPr bwMode="auto">
          <a:xfrm flipV="1">
            <a:off x="2143125" y="3679825"/>
            <a:ext cx="6588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530" name="Group 117"/>
          <p:cNvGrpSpPr>
            <a:grpSpLocks/>
          </p:cNvGrpSpPr>
          <p:nvPr/>
        </p:nvGrpSpPr>
        <p:grpSpPr bwMode="auto">
          <a:xfrm>
            <a:off x="858838" y="4645025"/>
            <a:ext cx="168275" cy="569913"/>
            <a:chOff x="2515" y="1642"/>
            <a:chExt cx="115" cy="403"/>
          </a:xfrm>
        </p:grpSpPr>
        <p:sp>
          <p:nvSpPr>
            <p:cNvPr id="19556" name="AutoShape 118"/>
            <p:cNvSpPr>
              <a:spLocks noChangeArrowheads="1"/>
            </p:cNvSpPr>
            <p:nvPr/>
          </p:nvSpPr>
          <p:spPr bwMode="auto">
            <a:xfrm rot="-5400000">
              <a:off x="2384" y="1773"/>
              <a:ext cx="377" cy="115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57" name="Rectangle 119"/>
            <p:cNvSpPr>
              <a:spLocks noChangeArrowheads="1"/>
            </p:cNvSpPr>
            <p:nvPr/>
          </p:nvSpPr>
          <p:spPr bwMode="auto">
            <a:xfrm flipH="1">
              <a:off x="2515" y="1642"/>
              <a:ext cx="11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endParaRPr lang="zh-CN" altLang="zh-CN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58" name="Rectangle 120"/>
            <p:cNvSpPr>
              <a:spLocks noChangeArrowheads="1"/>
            </p:cNvSpPr>
            <p:nvPr/>
          </p:nvSpPr>
          <p:spPr bwMode="auto">
            <a:xfrm flipH="1">
              <a:off x="2515" y="1656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559" name="Rectangle 121"/>
            <p:cNvSpPr>
              <a:spLocks noChangeArrowheads="1"/>
            </p:cNvSpPr>
            <p:nvPr/>
          </p:nvSpPr>
          <p:spPr bwMode="auto">
            <a:xfrm flipH="1">
              <a:off x="2515" y="1874"/>
              <a:ext cx="11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9531" name="Line 52"/>
          <p:cNvSpPr>
            <a:spLocks noChangeShapeType="1"/>
          </p:cNvSpPr>
          <p:nvPr/>
        </p:nvSpPr>
        <p:spPr bwMode="auto">
          <a:xfrm flipV="1">
            <a:off x="1027113" y="4933950"/>
            <a:ext cx="1793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1" name="Freeform 320"/>
          <p:cNvSpPr/>
          <p:nvPr/>
        </p:nvSpPr>
        <p:spPr bwMode="auto">
          <a:xfrm rot="10800000" flipV="1">
            <a:off x="539750" y="2827338"/>
            <a:ext cx="5345113" cy="2241550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37917 h 290223"/>
              <a:gd name="connsiteX0" fmla="*/ 1334196 w 1414111"/>
              <a:gd name="connsiteY0" fmla="*/ 290223 h 290223"/>
              <a:gd name="connsiteX1" fmla="*/ 1414111 w 1414111"/>
              <a:gd name="connsiteY1" fmla="*/ 290223 h 290223"/>
              <a:gd name="connsiteX2" fmla="*/ 1414111 w 1414111"/>
              <a:gd name="connsiteY2" fmla="*/ 0 h 290223"/>
              <a:gd name="connsiteX3" fmla="*/ 2754 w 1414111"/>
              <a:gd name="connsiteY3" fmla="*/ 0 h 290223"/>
              <a:gd name="connsiteX4" fmla="*/ 102 w 1414111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9 w 1411753"/>
              <a:gd name="connsiteY4" fmla="*/ 37470 h 290223"/>
              <a:gd name="connsiteX0" fmla="*/ 1333218 w 1413133"/>
              <a:gd name="connsiteY0" fmla="*/ 290223 h 290223"/>
              <a:gd name="connsiteX1" fmla="*/ 1413133 w 1413133"/>
              <a:gd name="connsiteY1" fmla="*/ 290223 h 290223"/>
              <a:gd name="connsiteX2" fmla="*/ 1413133 w 1413133"/>
              <a:gd name="connsiteY2" fmla="*/ 0 h 290223"/>
              <a:gd name="connsiteX3" fmla="*/ 1776 w 1413133"/>
              <a:gd name="connsiteY3" fmla="*/ 0 h 290223"/>
              <a:gd name="connsiteX4" fmla="*/ 35 w 1413133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8 w 1411753"/>
              <a:gd name="connsiteY4" fmla="*/ 37470 h 290223"/>
              <a:gd name="connsiteX0" fmla="*/ 1331749 w 1411664"/>
              <a:gd name="connsiteY0" fmla="*/ 290223 h 290223"/>
              <a:gd name="connsiteX1" fmla="*/ 1411664 w 1411664"/>
              <a:gd name="connsiteY1" fmla="*/ 290223 h 290223"/>
              <a:gd name="connsiteX2" fmla="*/ 1411664 w 1411664"/>
              <a:gd name="connsiteY2" fmla="*/ 0 h 290223"/>
              <a:gd name="connsiteX3" fmla="*/ 307 w 1411664"/>
              <a:gd name="connsiteY3" fmla="*/ 0 h 290223"/>
              <a:gd name="connsiteX4" fmla="*/ 1299 w 1411664"/>
              <a:gd name="connsiteY4" fmla="*/ 37470 h 290223"/>
              <a:gd name="connsiteX0" fmla="*/ 1332209 w 1412124"/>
              <a:gd name="connsiteY0" fmla="*/ 290223 h 290223"/>
              <a:gd name="connsiteX1" fmla="*/ 1412124 w 1412124"/>
              <a:gd name="connsiteY1" fmla="*/ 290223 h 290223"/>
              <a:gd name="connsiteX2" fmla="*/ 1412124 w 1412124"/>
              <a:gd name="connsiteY2" fmla="*/ 0 h 290223"/>
              <a:gd name="connsiteX3" fmla="*/ 767 w 1412124"/>
              <a:gd name="connsiteY3" fmla="*/ 0 h 290223"/>
              <a:gd name="connsiteX4" fmla="*/ 1759 w 1412124"/>
              <a:gd name="connsiteY4" fmla="*/ 37470 h 290223"/>
              <a:gd name="connsiteX0" fmla="*/ 1332635 w 1412550"/>
              <a:gd name="connsiteY0" fmla="*/ 290223 h 290223"/>
              <a:gd name="connsiteX1" fmla="*/ 1412550 w 1412550"/>
              <a:gd name="connsiteY1" fmla="*/ 290223 h 290223"/>
              <a:gd name="connsiteX2" fmla="*/ 1412550 w 1412550"/>
              <a:gd name="connsiteY2" fmla="*/ 0 h 290223"/>
              <a:gd name="connsiteX3" fmla="*/ 1193 w 1412550"/>
              <a:gd name="connsiteY3" fmla="*/ 0 h 290223"/>
              <a:gd name="connsiteX4" fmla="*/ 1274 w 141255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2014 w 1411929"/>
              <a:gd name="connsiteY0" fmla="*/ 290223 h 290223"/>
              <a:gd name="connsiteX1" fmla="*/ 1411929 w 1411929"/>
              <a:gd name="connsiteY1" fmla="*/ 290223 h 290223"/>
              <a:gd name="connsiteX2" fmla="*/ 1411929 w 1411929"/>
              <a:gd name="connsiteY2" fmla="*/ 0 h 290223"/>
              <a:gd name="connsiteX3" fmla="*/ 572 w 1411929"/>
              <a:gd name="connsiteY3" fmla="*/ 0 h 290223"/>
              <a:gd name="connsiteX4" fmla="*/ 653 w 1411929"/>
              <a:gd name="connsiteY4" fmla="*/ 37470 h 290223"/>
              <a:gd name="connsiteX0" fmla="*/ 1331693 w 1411608"/>
              <a:gd name="connsiteY0" fmla="*/ 290223 h 290223"/>
              <a:gd name="connsiteX1" fmla="*/ 1411608 w 1411608"/>
              <a:gd name="connsiteY1" fmla="*/ 290223 h 290223"/>
              <a:gd name="connsiteX2" fmla="*/ 1411608 w 1411608"/>
              <a:gd name="connsiteY2" fmla="*/ 0 h 290223"/>
              <a:gd name="connsiteX3" fmla="*/ 251 w 1411608"/>
              <a:gd name="connsiteY3" fmla="*/ 0 h 290223"/>
              <a:gd name="connsiteX4" fmla="*/ 332 w 1411608"/>
              <a:gd name="connsiteY4" fmla="*/ 37470 h 290223"/>
              <a:gd name="connsiteX0" fmla="*/ 1332285 w 1412200"/>
              <a:gd name="connsiteY0" fmla="*/ 290223 h 290223"/>
              <a:gd name="connsiteX1" fmla="*/ 1412200 w 1412200"/>
              <a:gd name="connsiteY1" fmla="*/ 290223 h 290223"/>
              <a:gd name="connsiteX2" fmla="*/ 1412200 w 1412200"/>
              <a:gd name="connsiteY2" fmla="*/ 0 h 290223"/>
              <a:gd name="connsiteX3" fmla="*/ 843 w 1412200"/>
              <a:gd name="connsiteY3" fmla="*/ 0 h 290223"/>
              <a:gd name="connsiteX4" fmla="*/ 924 w 141220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669" h="290223">
                <a:moveTo>
                  <a:pt x="1331754" y="290223"/>
                </a:moveTo>
                <a:lnTo>
                  <a:pt x="1411669" y="290223"/>
                </a:lnTo>
                <a:lnTo>
                  <a:pt x="1411669" y="0"/>
                </a:lnTo>
                <a:lnTo>
                  <a:pt x="312" y="0"/>
                </a:lnTo>
                <a:cubicBezTo>
                  <a:pt x="-919" y="27174"/>
                  <a:pt x="2009" y="17486"/>
                  <a:pt x="393" y="37470"/>
                </a:cubicBez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33" name="Rectangle 70"/>
          <p:cNvSpPr>
            <a:spLocks noChangeArrowheads="1"/>
          </p:cNvSpPr>
          <p:nvPr/>
        </p:nvSpPr>
        <p:spPr bwMode="auto">
          <a:xfrm>
            <a:off x="3044825" y="4867275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Rd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2986088" y="4778375"/>
            <a:ext cx="1816100" cy="1031875"/>
            <a:chOff x="2985633" y="4778272"/>
            <a:chExt cx="1816798" cy="1031838"/>
          </a:xfrm>
        </p:grpSpPr>
        <p:grpSp>
          <p:nvGrpSpPr>
            <p:cNvPr id="19545" name="Group 472"/>
            <p:cNvGrpSpPr>
              <a:grpSpLocks/>
            </p:cNvGrpSpPr>
            <p:nvPr/>
          </p:nvGrpSpPr>
          <p:grpSpPr bwMode="auto">
            <a:xfrm>
              <a:off x="3508929" y="5479622"/>
              <a:ext cx="1293502" cy="330488"/>
              <a:chOff x="3508932" y="5131232"/>
              <a:chExt cx="1292865" cy="330489"/>
            </a:xfrm>
          </p:grpSpPr>
          <p:cxnSp>
            <p:nvCxnSpPr>
              <p:cNvPr id="474" name="Straight Arrow Connector 473"/>
              <p:cNvCxnSpPr>
                <a:stCxn id="19551" idx="2"/>
                <a:endCxn id="480" idx="1"/>
              </p:cNvCxnSpPr>
              <p:nvPr/>
            </p:nvCxnSpPr>
            <p:spPr bwMode="auto">
              <a:xfrm flipV="1">
                <a:off x="3646222" y="5296626"/>
                <a:ext cx="973032" cy="31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9549" name="Group 2"/>
              <p:cNvGrpSpPr>
                <a:grpSpLocks/>
              </p:cNvGrpSpPr>
              <p:nvPr/>
            </p:nvGrpSpPr>
            <p:grpSpPr bwMode="auto">
              <a:xfrm>
                <a:off x="4619321" y="5131232"/>
                <a:ext cx="182476" cy="330489"/>
                <a:chOff x="4081969" y="5010276"/>
                <a:chExt cx="182563" cy="329407"/>
              </a:xfrm>
            </p:grpSpPr>
            <p:sp>
              <p:nvSpPr>
                <p:cNvPr id="480" name="Rectangle 125"/>
                <p:cNvSpPr>
                  <a:spLocks noChangeArrowheads="1"/>
                </p:cNvSpPr>
                <p:nvPr/>
              </p:nvSpPr>
              <p:spPr bwMode="auto">
                <a:xfrm>
                  <a:off x="4081969" y="5010276"/>
                  <a:ext cx="182563" cy="329407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vert270" wrap="none" lIns="0" tIns="0" rIns="0" bIns="0" anchor="ctr"/>
                <a:lstStyle/>
                <a:p>
                  <a:pPr algn="ctr"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Rd2</a:t>
                  </a:r>
                </a:p>
              </p:txBody>
            </p:sp>
            <p:sp>
              <p:nvSpPr>
                <p:cNvPr id="481" name="Isosceles Triangle 480"/>
                <p:cNvSpPr/>
                <p:nvPr/>
              </p:nvSpPr>
              <p:spPr bwMode="auto">
                <a:xfrm>
                  <a:off x="4131133" y="5290634"/>
                  <a:ext cx="87344" cy="45885"/>
                </a:xfrm>
                <a:prstGeom prst="triangl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9550" name="Group 204"/>
              <p:cNvGrpSpPr>
                <a:grpSpLocks/>
              </p:cNvGrpSpPr>
              <p:nvPr/>
            </p:nvGrpSpPr>
            <p:grpSpPr bwMode="auto">
              <a:xfrm>
                <a:off x="3508932" y="5142885"/>
                <a:ext cx="141286" cy="312738"/>
                <a:chOff x="5446830" y="4755672"/>
                <a:chExt cx="173586" cy="435289"/>
              </a:xfrm>
            </p:grpSpPr>
            <p:sp>
              <p:nvSpPr>
                <p:cNvPr id="19551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5313416" y="4889086"/>
                  <a:ext cx="435289" cy="1684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19552" name="Rectangle 93"/>
                <p:cNvSpPr>
                  <a:spLocks noChangeArrowheads="1"/>
                </p:cNvSpPr>
                <p:nvPr/>
              </p:nvSpPr>
              <p:spPr bwMode="auto">
                <a:xfrm flipH="1">
                  <a:off x="5449023" y="4769463"/>
                  <a:ext cx="171388" cy="203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9553" name="Rectangle 94"/>
                <p:cNvSpPr>
                  <a:spLocks noChangeArrowheads="1"/>
                </p:cNvSpPr>
                <p:nvPr/>
              </p:nvSpPr>
              <p:spPr bwMode="auto">
                <a:xfrm flipH="1">
                  <a:off x="5450491" y="5003542"/>
                  <a:ext cx="169925" cy="1520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</p:grpSp>
        <p:sp>
          <p:nvSpPr>
            <p:cNvPr id="482" name="Freeform 481"/>
            <p:cNvSpPr/>
            <p:nvPr/>
          </p:nvSpPr>
          <p:spPr>
            <a:xfrm>
              <a:off x="2985633" y="5030676"/>
              <a:ext cx="524076" cy="682601"/>
            </a:xfrm>
            <a:custGeom>
              <a:avLst/>
              <a:gdLst>
                <a:gd name="connsiteX0" fmla="*/ 0 w 415456"/>
                <a:gd name="connsiteY0" fmla="*/ 1988 h 725556"/>
                <a:gd name="connsiteX1" fmla="*/ 117282 w 415456"/>
                <a:gd name="connsiteY1" fmla="*/ 0 h 725556"/>
                <a:gd name="connsiteX2" fmla="*/ 119270 w 415456"/>
                <a:gd name="connsiteY2" fmla="*/ 725556 h 725556"/>
                <a:gd name="connsiteX3" fmla="*/ 415456 w 415456"/>
                <a:gd name="connsiteY3" fmla="*/ 725556 h 725556"/>
                <a:gd name="connsiteX0" fmla="*/ 0 w 421420"/>
                <a:gd name="connsiteY0" fmla="*/ 0 h 727543"/>
                <a:gd name="connsiteX1" fmla="*/ 123246 w 421420"/>
                <a:gd name="connsiteY1" fmla="*/ 1987 h 727543"/>
                <a:gd name="connsiteX2" fmla="*/ 125234 w 421420"/>
                <a:gd name="connsiteY2" fmla="*/ 727543 h 727543"/>
                <a:gd name="connsiteX3" fmla="*/ 421420 w 421420"/>
                <a:gd name="connsiteY3" fmla="*/ 727543 h 727543"/>
                <a:gd name="connsiteX0" fmla="*/ 0 w 437323"/>
                <a:gd name="connsiteY0" fmla="*/ 0 h 725556"/>
                <a:gd name="connsiteX1" fmla="*/ 139149 w 437323"/>
                <a:gd name="connsiteY1" fmla="*/ 0 h 725556"/>
                <a:gd name="connsiteX2" fmla="*/ 141137 w 437323"/>
                <a:gd name="connsiteY2" fmla="*/ 725556 h 725556"/>
                <a:gd name="connsiteX3" fmla="*/ 437323 w 437323"/>
                <a:gd name="connsiteY3" fmla="*/ 725556 h 7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3" h="725556">
                  <a:moveTo>
                    <a:pt x="0" y="0"/>
                  </a:moveTo>
                  <a:lnTo>
                    <a:pt x="139149" y="0"/>
                  </a:lnTo>
                  <a:cubicBezTo>
                    <a:pt x="139812" y="241852"/>
                    <a:pt x="140474" y="483704"/>
                    <a:pt x="141137" y="725556"/>
                  </a:cubicBezTo>
                  <a:lnTo>
                    <a:pt x="437323" y="725556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47" name="Freeform 86"/>
            <p:cNvSpPr>
              <a:spLocks/>
            </p:cNvSpPr>
            <p:nvPr/>
          </p:nvSpPr>
          <p:spPr bwMode="auto">
            <a:xfrm>
              <a:off x="3229959" y="4778272"/>
              <a:ext cx="278969" cy="796140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85" name="Group 484"/>
          <p:cNvGrpSpPr>
            <a:grpSpLocks/>
          </p:cNvGrpSpPr>
          <p:nvPr/>
        </p:nvGrpSpPr>
        <p:grpSpPr bwMode="auto">
          <a:xfrm>
            <a:off x="4802188" y="5453063"/>
            <a:ext cx="1674812" cy="363537"/>
            <a:chOff x="4299476" y="5105995"/>
            <a:chExt cx="1676003" cy="363538"/>
          </a:xfrm>
        </p:grpSpPr>
        <p:sp>
          <p:nvSpPr>
            <p:cNvPr id="19541" name="Line 41"/>
            <p:cNvSpPr>
              <a:spLocks noChangeShapeType="1"/>
            </p:cNvSpPr>
            <p:nvPr/>
          </p:nvSpPr>
          <p:spPr bwMode="auto">
            <a:xfrm>
              <a:off x="4299476" y="5301253"/>
              <a:ext cx="14961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542" name="Group 169"/>
            <p:cNvGrpSpPr>
              <a:grpSpLocks/>
            </p:cNvGrpSpPr>
            <p:nvPr/>
          </p:nvGrpSpPr>
          <p:grpSpPr bwMode="auto">
            <a:xfrm>
              <a:off x="5795594" y="5105995"/>
              <a:ext cx="179885" cy="363538"/>
              <a:chOff x="4103950" y="4985124"/>
              <a:chExt cx="179517" cy="362348"/>
            </a:xfrm>
          </p:grpSpPr>
          <p:sp>
            <p:nvSpPr>
              <p:cNvPr id="488" name="Rectangle 125"/>
              <p:cNvSpPr>
                <a:spLocks noChangeArrowheads="1"/>
              </p:cNvSpPr>
              <p:nvPr/>
            </p:nvSpPr>
            <p:spPr bwMode="auto">
              <a:xfrm>
                <a:off x="4103950" y="4985124"/>
                <a:ext cx="179517" cy="3623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Rd3</a:t>
                </a:r>
              </a:p>
            </p:txBody>
          </p:sp>
          <p:sp>
            <p:nvSpPr>
              <p:cNvPr id="489" name="Isosceles Triangle 488"/>
              <p:cNvSpPr/>
              <p:nvPr/>
            </p:nvSpPr>
            <p:spPr bwMode="auto">
              <a:xfrm>
                <a:off x="4151881" y="5300003"/>
                <a:ext cx="87195" cy="45887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90" name="Group 489"/>
          <p:cNvGrpSpPr>
            <a:grpSpLocks/>
          </p:cNvGrpSpPr>
          <p:nvPr/>
        </p:nvGrpSpPr>
        <p:grpSpPr bwMode="auto">
          <a:xfrm>
            <a:off x="6480175" y="5446713"/>
            <a:ext cx="2052638" cy="363537"/>
            <a:chOff x="5978054" y="5102660"/>
            <a:chExt cx="2052873" cy="362348"/>
          </a:xfrm>
        </p:grpSpPr>
        <p:sp>
          <p:nvSpPr>
            <p:cNvPr id="19537" name="Line 41"/>
            <p:cNvSpPr>
              <a:spLocks noChangeShapeType="1"/>
            </p:cNvSpPr>
            <p:nvPr/>
          </p:nvSpPr>
          <p:spPr bwMode="auto">
            <a:xfrm flipV="1">
              <a:off x="5978054" y="5300202"/>
              <a:ext cx="18703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538" name="Group 174"/>
            <p:cNvGrpSpPr>
              <a:grpSpLocks/>
            </p:cNvGrpSpPr>
            <p:nvPr/>
          </p:nvGrpSpPr>
          <p:grpSpPr bwMode="auto">
            <a:xfrm>
              <a:off x="7848364" y="5102660"/>
              <a:ext cx="182563" cy="362348"/>
              <a:chOff x="4103949" y="4985124"/>
              <a:chExt cx="182563" cy="362348"/>
            </a:xfrm>
          </p:grpSpPr>
          <p:sp>
            <p:nvSpPr>
              <p:cNvPr id="493" name="Rectangle 125"/>
              <p:cNvSpPr>
                <a:spLocks noChangeArrowheads="1"/>
              </p:cNvSpPr>
              <p:nvPr/>
            </p:nvSpPr>
            <p:spPr bwMode="auto">
              <a:xfrm>
                <a:off x="4103949" y="4985124"/>
                <a:ext cx="182563" cy="3623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Rd4</a:t>
                </a:r>
              </a:p>
            </p:txBody>
          </p:sp>
          <p:sp>
            <p:nvSpPr>
              <p:cNvPr id="494" name="Isosceles Triangle 493"/>
              <p:cNvSpPr/>
              <p:nvPr/>
            </p:nvSpPr>
            <p:spPr bwMode="auto">
              <a:xfrm>
                <a:off x="4151558" y="5300003"/>
                <a:ext cx="87323" cy="45887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2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1428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Graphically Representing Pipelines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6891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Multiple instruction execution over multiple clock cycles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Instructions are listed in execution order from top to bottom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Clock cycles move from left to right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Figure shows the use of resources at each stage and each cycle</a:t>
            </a:r>
          </a:p>
        </p:txBody>
      </p:sp>
      <p:sp>
        <p:nvSpPr>
          <p:cNvPr id="20484" name="Line 234"/>
          <p:cNvSpPr>
            <a:spLocks noChangeShapeType="1"/>
          </p:cNvSpPr>
          <p:nvPr/>
        </p:nvSpPr>
        <p:spPr bwMode="auto">
          <a:xfrm>
            <a:off x="836613" y="3063875"/>
            <a:ext cx="0" cy="3108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5" name="Line 235"/>
          <p:cNvSpPr>
            <a:spLocks noChangeShapeType="1"/>
          </p:cNvSpPr>
          <p:nvPr/>
        </p:nvSpPr>
        <p:spPr bwMode="auto">
          <a:xfrm>
            <a:off x="790575" y="3108325"/>
            <a:ext cx="76660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6" name="Text Box 245"/>
          <p:cNvSpPr txBox="1">
            <a:spLocks noChangeArrowheads="1"/>
          </p:cNvSpPr>
          <p:nvPr/>
        </p:nvSpPr>
        <p:spPr bwMode="auto">
          <a:xfrm>
            <a:off x="1065213" y="2971800"/>
            <a:ext cx="150812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Time (in cycles)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7" name="Text Box 246"/>
          <p:cNvSpPr txBox="1">
            <a:spLocks noChangeArrowheads="1"/>
          </p:cNvSpPr>
          <p:nvPr/>
        </p:nvSpPr>
        <p:spPr bwMode="auto">
          <a:xfrm rot="-5400000">
            <a:off x="-420687" y="4411662"/>
            <a:ext cx="25146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Program Execution Order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154113" y="2971800"/>
            <a:ext cx="3059112" cy="3292475"/>
            <a:chOff x="1153902" y="2971801"/>
            <a:chExt cx="3059115" cy="3292474"/>
          </a:xfrm>
        </p:grpSpPr>
        <p:sp>
          <p:nvSpPr>
            <p:cNvPr id="20660" name="Text Box 248"/>
            <p:cNvSpPr txBox="1">
              <a:spLocks noChangeArrowheads="1"/>
            </p:cNvSpPr>
            <p:nvPr/>
          </p:nvSpPr>
          <p:spPr bwMode="auto">
            <a:xfrm>
              <a:off x="1153902" y="4022726"/>
              <a:ext cx="1766885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add $s1, $s2, $s3</a:t>
              </a:r>
              <a:endParaRPr lang="en-US" altLang="zh-CN" sz="160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0661" name="Text Box 249"/>
            <p:cNvSpPr txBox="1">
              <a:spLocks noChangeArrowheads="1"/>
            </p:cNvSpPr>
            <p:nvPr/>
          </p:nvSpPr>
          <p:spPr bwMode="auto">
            <a:xfrm>
              <a:off x="3709780" y="2971801"/>
              <a:ext cx="4572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CC2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662" name="Group 23"/>
            <p:cNvGrpSpPr>
              <a:grpSpLocks/>
            </p:cNvGrpSpPr>
            <p:nvPr/>
          </p:nvGrpSpPr>
          <p:grpSpPr bwMode="auto">
            <a:xfrm>
              <a:off x="3571663" y="3338515"/>
              <a:ext cx="641354" cy="547688"/>
              <a:chOff x="3571663" y="3338515"/>
              <a:chExt cx="641354" cy="547688"/>
            </a:xfrm>
          </p:grpSpPr>
          <p:cxnSp>
            <p:nvCxnSpPr>
              <p:cNvPr id="267" name="Straight Connector 266"/>
              <p:cNvCxnSpPr/>
              <p:nvPr/>
            </p:nvCxnSpPr>
            <p:spPr>
              <a:xfrm>
                <a:off x="3663741" y="3659189"/>
                <a:ext cx="90488" cy="0"/>
              </a:xfrm>
              <a:prstGeom prst="line">
                <a:avLst/>
              </a:prstGeom>
              <a:ln w="12700"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63741" y="3544889"/>
                <a:ext cx="90488" cy="0"/>
              </a:xfrm>
              <a:prstGeom prst="line">
                <a:avLst/>
              </a:prstGeom>
              <a:ln w="12700"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672" name="Rectangle 240"/>
              <p:cNvSpPr>
                <a:spLocks noChangeArrowheads="1"/>
              </p:cNvSpPr>
              <p:nvPr/>
            </p:nvSpPr>
            <p:spPr bwMode="auto">
              <a:xfrm>
                <a:off x="3571663" y="3338515"/>
                <a:ext cx="92075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673" name="Text Box 254"/>
              <p:cNvSpPr txBox="1">
                <a:spLocks noChangeArrowheads="1"/>
              </p:cNvSpPr>
              <p:nvPr/>
            </p:nvSpPr>
            <p:spPr bwMode="auto">
              <a:xfrm>
                <a:off x="3754230" y="3429002"/>
                <a:ext cx="366713" cy="36512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20674" name="Group 256"/>
              <p:cNvGrpSpPr>
                <a:grpSpLocks/>
              </p:cNvGrpSpPr>
              <p:nvPr/>
            </p:nvGrpSpPr>
            <p:grpSpPr bwMode="auto">
              <a:xfrm>
                <a:off x="4120942" y="3522664"/>
                <a:ext cx="92075" cy="182563"/>
                <a:chOff x="2544" y="3197"/>
                <a:chExt cx="202" cy="115"/>
              </a:xfrm>
            </p:grpSpPr>
            <p:sp>
              <p:nvSpPr>
                <p:cNvPr id="20675" name="Line 257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76" name="Line 258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663" name="Line 262"/>
            <p:cNvSpPr>
              <a:spLocks noChangeShapeType="1"/>
            </p:cNvSpPr>
            <p:nvPr/>
          </p:nvSpPr>
          <p:spPr bwMode="auto">
            <a:xfrm>
              <a:off x="4120943" y="4206877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64" name="Group 264"/>
            <p:cNvGrpSpPr>
              <a:grpSpLocks/>
            </p:cNvGrpSpPr>
            <p:nvPr/>
          </p:nvGrpSpPr>
          <p:grpSpPr bwMode="auto">
            <a:xfrm>
              <a:off x="3754230" y="4022727"/>
              <a:ext cx="366713" cy="366713"/>
              <a:chOff x="1910" y="3139"/>
              <a:chExt cx="231" cy="231"/>
            </a:xfrm>
          </p:grpSpPr>
          <p:sp>
            <p:nvSpPr>
              <p:cNvPr id="20668" name="Rectangle 265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669" name="Text Box 266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IM</a:t>
                </a:r>
              </a:p>
            </p:txBody>
          </p:sp>
        </p:grpSp>
        <p:sp>
          <p:nvSpPr>
            <p:cNvPr id="20665" name="Rectangle 263"/>
            <p:cNvSpPr>
              <a:spLocks noChangeArrowheads="1"/>
            </p:cNvSpPr>
            <p:nvPr/>
          </p:nvSpPr>
          <p:spPr bwMode="auto">
            <a:xfrm>
              <a:off x="3570080" y="3933827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66" name="Line 262"/>
            <p:cNvSpPr>
              <a:spLocks noChangeShapeType="1"/>
            </p:cNvSpPr>
            <p:nvPr/>
          </p:nvSpPr>
          <p:spPr bwMode="auto">
            <a:xfrm>
              <a:off x="3665330" y="4198939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7" name="Line 441"/>
            <p:cNvSpPr>
              <a:spLocks noChangeShapeType="1"/>
            </p:cNvSpPr>
            <p:nvPr/>
          </p:nvSpPr>
          <p:spPr bwMode="auto">
            <a:xfrm>
              <a:off x="3617703" y="3063875"/>
              <a:ext cx="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154113" y="2971800"/>
            <a:ext cx="4340225" cy="3292475"/>
            <a:chOff x="1153901" y="2971800"/>
            <a:chExt cx="4340229" cy="3292475"/>
          </a:xfrm>
        </p:grpSpPr>
        <p:grpSp>
          <p:nvGrpSpPr>
            <p:cNvPr id="20626" name="Group 24"/>
            <p:cNvGrpSpPr>
              <a:grpSpLocks/>
            </p:cNvGrpSpPr>
            <p:nvPr/>
          </p:nvGrpSpPr>
          <p:grpSpPr bwMode="auto">
            <a:xfrm>
              <a:off x="4852776" y="3338514"/>
              <a:ext cx="639762" cy="547688"/>
              <a:chOff x="4852776" y="3338514"/>
              <a:chExt cx="639762" cy="547688"/>
            </a:xfrm>
          </p:grpSpPr>
          <p:sp>
            <p:nvSpPr>
              <p:cNvPr id="20653" name="Freeform 306"/>
              <p:cNvSpPr>
                <a:spLocks/>
              </p:cNvSpPr>
              <p:nvPr/>
            </p:nvSpPr>
            <p:spPr bwMode="auto">
              <a:xfrm>
                <a:off x="4989301" y="3384551"/>
                <a:ext cx="457192" cy="232407"/>
              </a:xfrm>
              <a:custGeom>
                <a:avLst/>
                <a:gdLst>
                  <a:gd name="T0" fmla="*/ 0 w 10000"/>
                  <a:gd name="T1" fmla="*/ 117046236 h 10236"/>
                  <a:gd name="T2" fmla="*/ 0 w 10000"/>
                  <a:gd name="T3" fmla="*/ 0 h 10236"/>
                  <a:gd name="T4" fmla="*/ 955643383 w 10000"/>
                  <a:gd name="T5" fmla="*/ 0 h 10236"/>
                  <a:gd name="T6" fmla="*/ 955643383 w 10000"/>
                  <a:gd name="T7" fmla="*/ 119808351 h 102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000" h="10236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0"/>
                    </a:lnTo>
                    <a:lnTo>
                      <a:pt x="10000" y="102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54" name="Line 307"/>
              <p:cNvSpPr>
                <a:spLocks noChangeShapeType="1"/>
              </p:cNvSpPr>
              <p:nvPr/>
            </p:nvSpPr>
            <p:spPr bwMode="auto">
              <a:xfrm>
                <a:off x="4943263" y="3613151"/>
                <a:ext cx="920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55" name="Rectangle 277"/>
              <p:cNvSpPr>
                <a:spLocks noChangeArrowheads="1"/>
              </p:cNvSpPr>
              <p:nvPr/>
            </p:nvSpPr>
            <p:spPr bwMode="auto">
              <a:xfrm>
                <a:off x="4852776" y="3338514"/>
                <a:ext cx="90487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656" name="Line 300"/>
              <p:cNvSpPr>
                <a:spLocks noChangeShapeType="1"/>
              </p:cNvSpPr>
              <p:nvPr/>
            </p:nvSpPr>
            <p:spPr bwMode="auto">
              <a:xfrm>
                <a:off x="5400463" y="3613151"/>
                <a:ext cx="920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657" name="Group 302"/>
              <p:cNvGrpSpPr>
                <a:grpSpLocks/>
              </p:cNvGrpSpPr>
              <p:nvPr/>
            </p:nvGrpSpPr>
            <p:grpSpPr bwMode="auto">
              <a:xfrm>
                <a:off x="5033751" y="3429001"/>
                <a:ext cx="366713" cy="366713"/>
                <a:chOff x="1910" y="3139"/>
                <a:chExt cx="231" cy="231"/>
              </a:xfrm>
            </p:grpSpPr>
            <p:sp>
              <p:nvSpPr>
                <p:cNvPr id="20658" name="Rectangle 303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solidFill>
                  <a:srgbClr val="9CB8F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20659" name="Text Box 304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solidFill>
                  <a:srgbClr val="CCE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600">
                      <a:ea typeface="宋体" panose="02010600030101010101" pitchFamily="2" charset="-122"/>
                    </a:rPr>
                    <a:t>DM</a:t>
                  </a:r>
                </a:p>
              </p:txBody>
            </p:sp>
          </p:grpSp>
        </p:grpSp>
        <p:grpSp>
          <p:nvGrpSpPr>
            <p:cNvPr id="20627" name="Group 278"/>
            <p:cNvGrpSpPr>
              <a:grpSpLocks/>
            </p:cNvGrpSpPr>
            <p:nvPr/>
          </p:nvGrpSpPr>
          <p:grpSpPr bwMode="auto">
            <a:xfrm>
              <a:off x="4852776" y="4525168"/>
              <a:ext cx="641354" cy="547688"/>
              <a:chOff x="3571663" y="3338515"/>
              <a:chExt cx="641354" cy="547688"/>
            </a:xfrm>
          </p:grpSpPr>
          <p:cxnSp>
            <p:nvCxnSpPr>
              <p:cNvPr id="280" name="Straight Connector 279"/>
              <p:cNvCxnSpPr/>
              <p:nvPr/>
            </p:nvCxnSpPr>
            <p:spPr>
              <a:xfrm>
                <a:off x="3663741" y="3658397"/>
                <a:ext cx="90487" cy="0"/>
              </a:xfrm>
              <a:prstGeom prst="line">
                <a:avLst/>
              </a:prstGeom>
              <a:ln w="12700"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3663741" y="3544097"/>
                <a:ext cx="90487" cy="0"/>
              </a:xfrm>
              <a:prstGeom prst="line">
                <a:avLst/>
              </a:prstGeom>
              <a:ln w="12700"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647" name="Rectangle 240"/>
              <p:cNvSpPr>
                <a:spLocks noChangeArrowheads="1"/>
              </p:cNvSpPr>
              <p:nvPr/>
            </p:nvSpPr>
            <p:spPr bwMode="auto">
              <a:xfrm>
                <a:off x="3571663" y="3338515"/>
                <a:ext cx="92075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648" name="Rectangle 251"/>
              <p:cNvSpPr>
                <a:spLocks noChangeArrowheads="1"/>
              </p:cNvSpPr>
              <p:nvPr/>
            </p:nvSpPr>
            <p:spPr bwMode="auto">
              <a:xfrm>
                <a:off x="3938380" y="3429002"/>
                <a:ext cx="182563" cy="366713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649" name="Text Box 254"/>
              <p:cNvSpPr txBox="1">
                <a:spLocks noChangeArrowheads="1"/>
              </p:cNvSpPr>
              <p:nvPr/>
            </p:nvSpPr>
            <p:spPr bwMode="auto">
              <a:xfrm>
                <a:off x="3754230" y="3429002"/>
                <a:ext cx="366713" cy="36512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20650" name="Group 256"/>
              <p:cNvGrpSpPr>
                <a:grpSpLocks/>
              </p:cNvGrpSpPr>
              <p:nvPr/>
            </p:nvGrpSpPr>
            <p:grpSpPr bwMode="auto">
              <a:xfrm>
                <a:off x="4120942" y="3522664"/>
                <a:ext cx="92075" cy="182563"/>
                <a:chOff x="2544" y="3197"/>
                <a:chExt cx="202" cy="115"/>
              </a:xfrm>
            </p:grpSpPr>
            <p:sp>
              <p:nvSpPr>
                <p:cNvPr id="20651" name="Line 257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52" name="Line 258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628" name="Rectangle 288"/>
            <p:cNvSpPr>
              <a:spLocks noChangeArrowheads="1"/>
            </p:cNvSpPr>
            <p:nvPr/>
          </p:nvSpPr>
          <p:spPr bwMode="auto">
            <a:xfrm>
              <a:off x="4851188" y="3932239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29" name="Text Box 297"/>
            <p:cNvSpPr txBox="1">
              <a:spLocks noChangeArrowheads="1"/>
            </p:cNvSpPr>
            <p:nvPr/>
          </p:nvSpPr>
          <p:spPr bwMode="auto">
            <a:xfrm>
              <a:off x="1153901" y="5211763"/>
              <a:ext cx="1766885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sub $t5, $s2, $t3</a:t>
              </a:r>
              <a:endParaRPr lang="en-US" altLang="zh-CN" sz="1600">
                <a:solidFill>
                  <a:srgbClr val="0066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0630" name="Text Box 298"/>
            <p:cNvSpPr txBox="1">
              <a:spLocks noChangeArrowheads="1"/>
            </p:cNvSpPr>
            <p:nvPr/>
          </p:nvSpPr>
          <p:spPr bwMode="auto">
            <a:xfrm>
              <a:off x="4990888" y="2971800"/>
              <a:ext cx="4572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CC4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631" name="Group 309"/>
            <p:cNvGrpSpPr>
              <a:grpSpLocks/>
            </p:cNvGrpSpPr>
            <p:nvPr/>
          </p:nvGrpSpPr>
          <p:grpSpPr bwMode="auto">
            <a:xfrm>
              <a:off x="4943263" y="3978276"/>
              <a:ext cx="549275" cy="457200"/>
              <a:chOff x="2659" y="2131"/>
              <a:chExt cx="346" cy="288"/>
            </a:xfrm>
          </p:grpSpPr>
          <p:sp>
            <p:nvSpPr>
              <p:cNvPr id="20640" name="Freeform 310"/>
              <p:cNvSpPr>
                <a:spLocks/>
              </p:cNvSpPr>
              <p:nvPr/>
            </p:nvSpPr>
            <p:spPr bwMode="auto">
              <a:xfrm>
                <a:off x="2717" y="2131"/>
                <a:ext cx="230" cy="288"/>
              </a:xfrm>
              <a:custGeom>
                <a:avLst/>
                <a:gdLst>
                  <a:gd name="T0" fmla="*/ 0 w 259"/>
                  <a:gd name="T1" fmla="*/ 288 h 288"/>
                  <a:gd name="T2" fmla="*/ 0 w 259"/>
                  <a:gd name="T3" fmla="*/ 173 h 288"/>
                  <a:gd name="T4" fmla="*/ 18 w 259"/>
                  <a:gd name="T5" fmla="*/ 144 h 288"/>
                  <a:gd name="T6" fmla="*/ 0 w 259"/>
                  <a:gd name="T7" fmla="*/ 116 h 288"/>
                  <a:gd name="T8" fmla="*/ 0 w 259"/>
                  <a:gd name="T9" fmla="*/ 0 h 288"/>
                  <a:gd name="T10" fmla="*/ 79 w 259"/>
                  <a:gd name="T11" fmla="*/ 58 h 288"/>
                  <a:gd name="T12" fmla="*/ 79 w 259"/>
                  <a:gd name="T13" fmla="*/ 231 h 288"/>
                  <a:gd name="T14" fmla="*/ 0 w 259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41" name="Line 311"/>
              <p:cNvSpPr>
                <a:spLocks noChangeShapeType="1"/>
              </p:cNvSpPr>
              <p:nvPr/>
            </p:nvSpPr>
            <p:spPr bwMode="auto">
              <a:xfrm>
                <a:off x="2947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642" name="Group 312"/>
              <p:cNvGrpSpPr>
                <a:grpSpLocks/>
              </p:cNvGrpSpPr>
              <p:nvPr/>
            </p:nvGrpSpPr>
            <p:grpSpPr bwMode="auto">
              <a:xfrm>
                <a:off x="2659" y="2218"/>
                <a:ext cx="58" cy="115"/>
                <a:chOff x="2544" y="3197"/>
                <a:chExt cx="202" cy="115"/>
              </a:xfrm>
            </p:grpSpPr>
            <p:sp>
              <p:nvSpPr>
                <p:cNvPr id="20643" name="Line 313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44" name="Line 314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632" name="Text Box 315"/>
            <p:cNvSpPr txBox="1">
              <a:spLocks noChangeArrowheads="1"/>
            </p:cNvSpPr>
            <p:nvPr/>
          </p:nvSpPr>
          <p:spPr bwMode="auto">
            <a:xfrm>
              <a:off x="5081375" y="4116388"/>
              <a:ext cx="31908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20633" name="Line 329"/>
            <p:cNvSpPr>
              <a:spLocks noChangeShapeType="1"/>
            </p:cNvSpPr>
            <p:nvPr/>
          </p:nvSpPr>
          <p:spPr bwMode="auto">
            <a:xfrm>
              <a:off x="5400464" y="5395913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34" name="Group 331"/>
            <p:cNvGrpSpPr>
              <a:grpSpLocks/>
            </p:cNvGrpSpPr>
            <p:nvPr/>
          </p:nvGrpSpPr>
          <p:grpSpPr bwMode="auto">
            <a:xfrm>
              <a:off x="5033751" y="5211763"/>
              <a:ext cx="366713" cy="366713"/>
              <a:chOff x="1910" y="3139"/>
              <a:chExt cx="231" cy="231"/>
            </a:xfrm>
          </p:grpSpPr>
          <p:sp>
            <p:nvSpPr>
              <p:cNvPr id="20638" name="Rectangle 332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639" name="Text Box 333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IM</a:t>
                </a:r>
              </a:p>
            </p:txBody>
          </p:sp>
        </p:grpSp>
        <p:sp>
          <p:nvSpPr>
            <p:cNvPr id="20635" name="Rectangle 330"/>
            <p:cNvSpPr>
              <a:spLocks noChangeArrowheads="1"/>
            </p:cNvSpPr>
            <p:nvPr/>
          </p:nvSpPr>
          <p:spPr bwMode="auto">
            <a:xfrm>
              <a:off x="4852776" y="5119688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636" name="Line 329"/>
            <p:cNvSpPr>
              <a:spLocks noChangeShapeType="1"/>
            </p:cNvSpPr>
            <p:nvPr/>
          </p:nvSpPr>
          <p:spPr bwMode="auto">
            <a:xfrm>
              <a:off x="4944851" y="5394326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7" name="Line 443"/>
            <p:cNvSpPr>
              <a:spLocks noChangeShapeType="1"/>
            </p:cNvSpPr>
            <p:nvPr/>
          </p:nvSpPr>
          <p:spPr bwMode="auto">
            <a:xfrm>
              <a:off x="4898815" y="3063875"/>
              <a:ext cx="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718" name="Group 20717"/>
          <p:cNvGrpSpPr>
            <a:grpSpLocks/>
          </p:cNvGrpSpPr>
          <p:nvPr/>
        </p:nvGrpSpPr>
        <p:grpSpPr bwMode="auto">
          <a:xfrm>
            <a:off x="1154113" y="2971800"/>
            <a:ext cx="4978400" cy="3294063"/>
            <a:chOff x="1153903" y="2971800"/>
            <a:chExt cx="4979120" cy="3294064"/>
          </a:xfrm>
        </p:grpSpPr>
        <p:sp>
          <p:nvSpPr>
            <p:cNvPr id="20591" name="Text Box 335"/>
            <p:cNvSpPr txBox="1">
              <a:spLocks noChangeArrowheads="1"/>
            </p:cNvSpPr>
            <p:nvPr/>
          </p:nvSpPr>
          <p:spPr bwMode="auto">
            <a:xfrm>
              <a:off x="1153903" y="5807075"/>
              <a:ext cx="1689871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sw  $s2, 10($t3)</a:t>
              </a:r>
              <a:endParaRPr lang="en-US" altLang="zh-CN" sz="1600">
                <a:solidFill>
                  <a:srgbClr val="0066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20592" name="Group 20716"/>
            <p:cNvGrpSpPr>
              <a:grpSpLocks/>
            </p:cNvGrpSpPr>
            <p:nvPr/>
          </p:nvGrpSpPr>
          <p:grpSpPr bwMode="auto">
            <a:xfrm>
              <a:off x="5490950" y="2971800"/>
              <a:ext cx="642073" cy="3294064"/>
              <a:chOff x="5490950" y="2971800"/>
              <a:chExt cx="642073" cy="3294064"/>
            </a:xfrm>
          </p:grpSpPr>
          <p:sp>
            <p:nvSpPr>
              <p:cNvPr id="20593" name="Rectangle 374"/>
              <p:cNvSpPr>
                <a:spLocks noChangeArrowheads="1"/>
              </p:cNvSpPr>
              <p:nvPr/>
            </p:nvSpPr>
            <p:spPr bwMode="auto">
              <a:xfrm>
                <a:off x="5490955" y="5718176"/>
                <a:ext cx="92075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594" name="Freeform 306"/>
              <p:cNvSpPr>
                <a:spLocks/>
              </p:cNvSpPr>
              <p:nvPr/>
            </p:nvSpPr>
            <p:spPr bwMode="auto">
              <a:xfrm>
                <a:off x="5628644" y="3979864"/>
                <a:ext cx="457192" cy="232407"/>
              </a:xfrm>
              <a:custGeom>
                <a:avLst/>
                <a:gdLst>
                  <a:gd name="T0" fmla="*/ 0 w 10000"/>
                  <a:gd name="T1" fmla="*/ 117046236 h 10236"/>
                  <a:gd name="T2" fmla="*/ 0 w 10000"/>
                  <a:gd name="T3" fmla="*/ 0 h 10236"/>
                  <a:gd name="T4" fmla="*/ 955643383 w 10000"/>
                  <a:gd name="T5" fmla="*/ 0 h 10236"/>
                  <a:gd name="T6" fmla="*/ 955643383 w 10000"/>
                  <a:gd name="T7" fmla="*/ 119808351 h 102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000" h="10236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0"/>
                    </a:lnTo>
                    <a:lnTo>
                      <a:pt x="10000" y="1023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95" name="Line 307"/>
              <p:cNvSpPr>
                <a:spLocks noChangeShapeType="1"/>
              </p:cNvSpPr>
              <p:nvPr/>
            </p:nvSpPr>
            <p:spPr bwMode="auto">
              <a:xfrm>
                <a:off x="5582606" y="4208464"/>
                <a:ext cx="920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6" name="Rectangle 277"/>
              <p:cNvSpPr>
                <a:spLocks noChangeArrowheads="1"/>
              </p:cNvSpPr>
              <p:nvPr/>
            </p:nvSpPr>
            <p:spPr bwMode="auto">
              <a:xfrm>
                <a:off x="5492119" y="3933827"/>
                <a:ext cx="90487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597" name="Line 300"/>
              <p:cNvSpPr>
                <a:spLocks noChangeShapeType="1"/>
              </p:cNvSpPr>
              <p:nvPr/>
            </p:nvSpPr>
            <p:spPr bwMode="auto">
              <a:xfrm>
                <a:off x="6039806" y="4208464"/>
                <a:ext cx="920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8" name="Text Box 304"/>
              <p:cNvSpPr txBox="1">
                <a:spLocks noChangeArrowheads="1"/>
              </p:cNvSpPr>
              <p:nvPr/>
            </p:nvSpPr>
            <p:spPr bwMode="auto">
              <a:xfrm>
                <a:off x="5673094" y="4024314"/>
                <a:ext cx="366713" cy="3651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DM</a:t>
                </a:r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>
                <a:off x="5583668" y="5440364"/>
                <a:ext cx="90500" cy="0"/>
              </a:xfrm>
              <a:prstGeom prst="line">
                <a:avLst/>
              </a:prstGeom>
              <a:ln w="12700"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5583668" y="5324476"/>
                <a:ext cx="90500" cy="0"/>
              </a:xfrm>
              <a:prstGeom prst="line">
                <a:avLst/>
              </a:prstGeom>
              <a:ln w="12700"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601" name="Rectangle 240"/>
              <p:cNvSpPr>
                <a:spLocks noChangeArrowheads="1"/>
              </p:cNvSpPr>
              <p:nvPr/>
            </p:nvSpPr>
            <p:spPr bwMode="auto">
              <a:xfrm>
                <a:off x="5491669" y="5119354"/>
                <a:ext cx="92075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602" name="Text Box 254"/>
              <p:cNvSpPr txBox="1">
                <a:spLocks noChangeArrowheads="1"/>
              </p:cNvSpPr>
              <p:nvPr/>
            </p:nvSpPr>
            <p:spPr bwMode="auto">
              <a:xfrm>
                <a:off x="5674236" y="5209841"/>
                <a:ext cx="366713" cy="36512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20603" name="Group 256"/>
              <p:cNvGrpSpPr>
                <a:grpSpLocks/>
              </p:cNvGrpSpPr>
              <p:nvPr/>
            </p:nvGrpSpPr>
            <p:grpSpPr bwMode="auto">
              <a:xfrm>
                <a:off x="6040948" y="5303503"/>
                <a:ext cx="92075" cy="182563"/>
                <a:chOff x="2544" y="3197"/>
                <a:chExt cx="202" cy="115"/>
              </a:xfrm>
            </p:grpSpPr>
            <p:sp>
              <p:nvSpPr>
                <p:cNvPr id="20624" name="Line 257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25" name="Line 258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04" name="Rectangle 326"/>
              <p:cNvSpPr>
                <a:spLocks noChangeArrowheads="1"/>
              </p:cNvSpPr>
              <p:nvPr/>
            </p:nvSpPr>
            <p:spPr bwMode="auto">
              <a:xfrm>
                <a:off x="5490950" y="4525963"/>
                <a:ext cx="92075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grpSp>
            <p:nvGrpSpPr>
              <p:cNvPr id="20605" name="Group 28"/>
              <p:cNvGrpSpPr>
                <a:grpSpLocks/>
              </p:cNvGrpSpPr>
              <p:nvPr/>
            </p:nvGrpSpPr>
            <p:grpSpPr bwMode="auto">
              <a:xfrm>
                <a:off x="5492538" y="2971800"/>
                <a:ext cx="639767" cy="3292475"/>
                <a:chOff x="5492538" y="2971800"/>
                <a:chExt cx="639767" cy="3292475"/>
              </a:xfrm>
            </p:grpSpPr>
            <p:sp>
              <p:nvSpPr>
                <p:cNvPr id="20606" name="Rectangle 305"/>
                <p:cNvSpPr>
                  <a:spLocks noChangeArrowheads="1"/>
                </p:cNvSpPr>
                <p:nvPr/>
              </p:nvSpPr>
              <p:spPr bwMode="auto">
                <a:xfrm>
                  <a:off x="5492538" y="3338513"/>
                  <a:ext cx="92075" cy="547688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20607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5630655" y="2971800"/>
                  <a:ext cx="457200" cy="2746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CN" sz="1600"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CC5</a:t>
                  </a:r>
                  <a:endParaRPr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0608" name="Group 339"/>
                <p:cNvGrpSpPr>
                  <a:grpSpLocks/>
                </p:cNvGrpSpPr>
                <p:nvPr/>
              </p:nvGrpSpPr>
              <p:grpSpPr bwMode="auto">
                <a:xfrm>
                  <a:off x="5583030" y="3428995"/>
                  <a:ext cx="458788" cy="365125"/>
                  <a:chOff x="3465" y="2159"/>
                  <a:chExt cx="289" cy="230"/>
                </a:xfrm>
              </p:grpSpPr>
              <p:sp>
                <p:nvSpPr>
                  <p:cNvPr id="20622" name="Text Box 3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3" y="2159"/>
                    <a:ext cx="231" cy="230"/>
                  </a:xfrm>
                  <a:prstGeom prst="rect">
                    <a:avLst/>
                  </a:prstGeom>
                  <a:solidFill>
                    <a:srgbClr val="FFCCFF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400">
                        <a:ea typeface="宋体" panose="02010600030101010101" pitchFamily="2" charset="-122"/>
                      </a:rPr>
                      <a:t>Reg</a:t>
                    </a:r>
                  </a:p>
                </p:txBody>
              </p:sp>
              <p:sp>
                <p:nvSpPr>
                  <p:cNvPr id="20623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3465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609" name="Group 353"/>
                <p:cNvGrpSpPr>
                  <a:grpSpLocks/>
                </p:cNvGrpSpPr>
                <p:nvPr/>
              </p:nvGrpSpPr>
              <p:grpSpPr bwMode="auto">
                <a:xfrm>
                  <a:off x="5583030" y="4572001"/>
                  <a:ext cx="549275" cy="457200"/>
                  <a:chOff x="2659" y="2131"/>
                  <a:chExt cx="346" cy="288"/>
                </a:xfrm>
              </p:grpSpPr>
              <p:sp>
                <p:nvSpPr>
                  <p:cNvPr id="20617" name="Freeform 354"/>
                  <p:cNvSpPr>
                    <a:spLocks/>
                  </p:cNvSpPr>
                  <p:nvPr/>
                </p:nvSpPr>
                <p:spPr bwMode="auto">
                  <a:xfrm>
                    <a:off x="2717" y="2131"/>
                    <a:ext cx="230" cy="288"/>
                  </a:xfrm>
                  <a:custGeom>
                    <a:avLst/>
                    <a:gdLst>
                      <a:gd name="T0" fmla="*/ 0 w 259"/>
                      <a:gd name="T1" fmla="*/ 288 h 288"/>
                      <a:gd name="T2" fmla="*/ 0 w 259"/>
                      <a:gd name="T3" fmla="*/ 173 h 288"/>
                      <a:gd name="T4" fmla="*/ 18 w 259"/>
                      <a:gd name="T5" fmla="*/ 144 h 288"/>
                      <a:gd name="T6" fmla="*/ 0 w 259"/>
                      <a:gd name="T7" fmla="*/ 116 h 288"/>
                      <a:gd name="T8" fmla="*/ 0 w 259"/>
                      <a:gd name="T9" fmla="*/ 0 h 288"/>
                      <a:gd name="T10" fmla="*/ 79 w 259"/>
                      <a:gd name="T11" fmla="*/ 58 h 288"/>
                      <a:gd name="T12" fmla="*/ 79 w 259"/>
                      <a:gd name="T13" fmla="*/ 231 h 288"/>
                      <a:gd name="T14" fmla="*/ 0 w 259"/>
                      <a:gd name="T15" fmla="*/ 288 h 28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59" h="288">
                        <a:moveTo>
                          <a:pt x="0" y="288"/>
                        </a:moveTo>
                        <a:lnTo>
                          <a:pt x="0" y="173"/>
                        </a:lnTo>
                        <a:lnTo>
                          <a:pt x="58" y="144"/>
                        </a:lnTo>
                        <a:lnTo>
                          <a:pt x="0" y="116"/>
                        </a:lnTo>
                        <a:lnTo>
                          <a:pt x="0" y="0"/>
                        </a:lnTo>
                        <a:lnTo>
                          <a:pt x="259" y="58"/>
                        </a:lnTo>
                        <a:lnTo>
                          <a:pt x="259" y="231"/>
                        </a:lnTo>
                        <a:lnTo>
                          <a:pt x="0" y="288"/>
                        </a:lnTo>
                        <a:close/>
                      </a:path>
                    </a:pathLst>
                  </a:custGeom>
                  <a:solidFill>
                    <a:srgbClr val="FFFFCC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18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2275"/>
                    <a:ext cx="5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619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2659" y="2218"/>
                    <a:ext cx="58" cy="115"/>
                    <a:chOff x="2544" y="3197"/>
                    <a:chExt cx="202" cy="115"/>
                  </a:xfrm>
                </p:grpSpPr>
                <p:sp>
                  <p:nvSpPr>
                    <p:cNvPr id="20620" name="Line 3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197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621" name="Line 3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44" y="3312"/>
                      <a:ext cx="20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0610" name="Text Box 359"/>
                <p:cNvSpPr txBox="1">
                  <a:spLocks noChangeArrowheads="1"/>
                </p:cNvSpPr>
                <p:nvPr/>
              </p:nvSpPr>
              <p:spPr bwMode="auto">
                <a:xfrm>
                  <a:off x="5721143" y="4710113"/>
                  <a:ext cx="319088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70000"/>
                    </a:lnSpc>
                  </a:pPr>
                  <a:r>
                    <a:rPr lang="en-US" altLang="zh-CN" sz="12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ALU</a:t>
                  </a:r>
                </a:p>
              </p:txBody>
            </p:sp>
            <p:sp>
              <p:nvSpPr>
                <p:cNvPr id="20611" name="Line 373"/>
                <p:cNvSpPr>
                  <a:spLocks noChangeShapeType="1"/>
                </p:cNvSpPr>
                <p:nvPr/>
              </p:nvSpPr>
              <p:spPr bwMode="auto">
                <a:xfrm>
                  <a:off x="6040230" y="5991226"/>
                  <a:ext cx="904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612" name="Group 375"/>
                <p:cNvGrpSpPr>
                  <a:grpSpLocks/>
                </p:cNvGrpSpPr>
                <p:nvPr/>
              </p:nvGrpSpPr>
              <p:grpSpPr bwMode="auto">
                <a:xfrm>
                  <a:off x="5673518" y="5807076"/>
                  <a:ext cx="366713" cy="366713"/>
                  <a:chOff x="1910" y="3139"/>
                  <a:chExt cx="231" cy="231"/>
                </a:xfrm>
              </p:grpSpPr>
              <p:sp>
                <p:nvSpPr>
                  <p:cNvPr id="20615" name="Rectangle 376"/>
                  <p:cNvSpPr>
                    <a:spLocks noChangeArrowheads="1"/>
                  </p:cNvSpPr>
                  <p:nvPr/>
                </p:nvSpPr>
                <p:spPr bwMode="auto">
                  <a:xfrm>
                    <a:off x="2025" y="3139"/>
                    <a:ext cx="115" cy="231"/>
                  </a:xfrm>
                  <a:prstGeom prst="rect">
                    <a:avLst/>
                  </a:prstGeom>
                  <a:solidFill>
                    <a:srgbClr val="9CB8FE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zh-CN"/>
                  </a:p>
                </p:txBody>
              </p:sp>
              <p:sp>
                <p:nvSpPr>
                  <p:cNvPr id="20616" name="Text Box 3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0" y="3139"/>
                    <a:ext cx="231" cy="230"/>
                  </a:xfrm>
                  <a:prstGeom prst="rect">
                    <a:avLst/>
                  </a:prstGeom>
                  <a:solidFill>
                    <a:srgbClr val="CCECFF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600">
                        <a:ea typeface="宋体" panose="02010600030101010101" pitchFamily="2" charset="-122"/>
                      </a:rPr>
                      <a:t>IM</a:t>
                    </a:r>
                  </a:p>
                </p:txBody>
              </p:sp>
            </p:grpSp>
            <p:sp>
              <p:nvSpPr>
                <p:cNvPr id="20613" name="Line 373"/>
                <p:cNvSpPr>
                  <a:spLocks noChangeShapeType="1"/>
                </p:cNvSpPr>
                <p:nvPr/>
              </p:nvSpPr>
              <p:spPr bwMode="auto">
                <a:xfrm>
                  <a:off x="5583030" y="5991226"/>
                  <a:ext cx="904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14" name="Line 444"/>
                <p:cNvSpPr>
                  <a:spLocks noChangeShapeType="1"/>
                </p:cNvSpPr>
                <p:nvPr/>
              </p:nvSpPr>
              <p:spPr bwMode="auto">
                <a:xfrm>
                  <a:off x="5530640" y="3063875"/>
                  <a:ext cx="0" cy="3200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0719" name="Group 20718"/>
          <p:cNvGrpSpPr>
            <a:grpSpLocks/>
          </p:cNvGrpSpPr>
          <p:nvPr/>
        </p:nvGrpSpPr>
        <p:grpSpPr bwMode="auto">
          <a:xfrm>
            <a:off x="6130925" y="2971800"/>
            <a:ext cx="644525" cy="3294063"/>
            <a:chOff x="6130718" y="2971800"/>
            <a:chExt cx="644856" cy="3294064"/>
          </a:xfrm>
        </p:grpSpPr>
        <p:sp>
          <p:nvSpPr>
            <p:cNvPr id="20562" name="Freeform 306"/>
            <p:cNvSpPr>
              <a:spLocks/>
            </p:cNvSpPr>
            <p:nvPr/>
          </p:nvSpPr>
          <p:spPr bwMode="auto">
            <a:xfrm>
              <a:off x="6269580" y="4571999"/>
              <a:ext cx="457192" cy="232407"/>
            </a:xfrm>
            <a:custGeom>
              <a:avLst/>
              <a:gdLst>
                <a:gd name="T0" fmla="*/ 0 w 10000"/>
                <a:gd name="T1" fmla="*/ 117046236 h 10236"/>
                <a:gd name="T2" fmla="*/ 0 w 10000"/>
                <a:gd name="T3" fmla="*/ 0 h 10236"/>
                <a:gd name="T4" fmla="*/ 955643383 w 10000"/>
                <a:gd name="T5" fmla="*/ 0 h 10236"/>
                <a:gd name="T6" fmla="*/ 955643383 w 10000"/>
                <a:gd name="T7" fmla="*/ 119808351 h 10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236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2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3" name="Line 307"/>
            <p:cNvSpPr>
              <a:spLocks noChangeShapeType="1"/>
            </p:cNvSpPr>
            <p:nvPr/>
          </p:nvSpPr>
          <p:spPr bwMode="auto">
            <a:xfrm>
              <a:off x="6223542" y="4800599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4" name="Rectangle 277"/>
            <p:cNvSpPr>
              <a:spLocks noChangeArrowheads="1"/>
            </p:cNvSpPr>
            <p:nvPr/>
          </p:nvSpPr>
          <p:spPr bwMode="auto">
            <a:xfrm>
              <a:off x="6133055" y="4525962"/>
              <a:ext cx="9048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65" name="Line 300"/>
            <p:cNvSpPr>
              <a:spLocks noChangeShapeType="1"/>
            </p:cNvSpPr>
            <p:nvPr/>
          </p:nvSpPr>
          <p:spPr bwMode="auto">
            <a:xfrm>
              <a:off x="6680742" y="4800599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Text Box 304"/>
            <p:cNvSpPr txBox="1">
              <a:spLocks noChangeArrowheads="1"/>
            </p:cNvSpPr>
            <p:nvPr/>
          </p:nvSpPr>
          <p:spPr bwMode="auto">
            <a:xfrm>
              <a:off x="6314030" y="4616449"/>
              <a:ext cx="366713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DM</a:t>
              </a:r>
            </a:p>
          </p:txBody>
        </p:sp>
        <p:grpSp>
          <p:nvGrpSpPr>
            <p:cNvPr id="20567" name="Group 552"/>
            <p:cNvGrpSpPr>
              <a:grpSpLocks/>
            </p:cNvGrpSpPr>
            <p:nvPr/>
          </p:nvGrpSpPr>
          <p:grpSpPr bwMode="auto">
            <a:xfrm>
              <a:off x="6134220" y="5718176"/>
              <a:ext cx="641354" cy="547688"/>
              <a:chOff x="3571663" y="3338515"/>
              <a:chExt cx="641354" cy="547688"/>
            </a:xfrm>
          </p:grpSpPr>
          <p:cxnSp>
            <p:nvCxnSpPr>
              <p:cNvPr id="554" name="Straight Connector 553"/>
              <p:cNvCxnSpPr/>
              <p:nvPr/>
            </p:nvCxnSpPr>
            <p:spPr>
              <a:xfrm>
                <a:off x="3663460" y="3659190"/>
                <a:ext cx="90534" cy="0"/>
              </a:xfrm>
              <a:prstGeom prst="line">
                <a:avLst/>
              </a:prstGeom>
              <a:ln w="12700"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3663460" y="3544890"/>
                <a:ext cx="90534" cy="0"/>
              </a:xfrm>
              <a:prstGeom prst="line">
                <a:avLst/>
              </a:prstGeom>
              <a:ln w="12700"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586" name="Rectangle 240"/>
              <p:cNvSpPr>
                <a:spLocks noChangeArrowheads="1"/>
              </p:cNvSpPr>
              <p:nvPr/>
            </p:nvSpPr>
            <p:spPr bwMode="auto">
              <a:xfrm>
                <a:off x="3571663" y="3338515"/>
                <a:ext cx="92075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587" name="Text Box 254"/>
              <p:cNvSpPr txBox="1">
                <a:spLocks noChangeArrowheads="1"/>
              </p:cNvSpPr>
              <p:nvPr/>
            </p:nvSpPr>
            <p:spPr bwMode="auto">
              <a:xfrm>
                <a:off x="3754230" y="3429002"/>
                <a:ext cx="366713" cy="36512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20588" name="Group 256"/>
              <p:cNvGrpSpPr>
                <a:grpSpLocks/>
              </p:cNvGrpSpPr>
              <p:nvPr/>
            </p:nvGrpSpPr>
            <p:grpSpPr bwMode="auto">
              <a:xfrm>
                <a:off x="4120942" y="3522664"/>
                <a:ext cx="92075" cy="182563"/>
                <a:chOff x="2544" y="3197"/>
                <a:chExt cx="202" cy="115"/>
              </a:xfrm>
            </p:grpSpPr>
            <p:sp>
              <p:nvSpPr>
                <p:cNvPr id="20589" name="Line 257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90" name="Line 258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568" name="Rectangle 349"/>
            <p:cNvSpPr>
              <a:spLocks noChangeArrowheads="1"/>
            </p:cNvSpPr>
            <p:nvPr/>
          </p:nvSpPr>
          <p:spPr bwMode="auto">
            <a:xfrm>
              <a:off x="6132305" y="3932238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69" name="Rectangle 370"/>
            <p:cNvSpPr>
              <a:spLocks noChangeArrowheads="1"/>
            </p:cNvSpPr>
            <p:nvPr/>
          </p:nvSpPr>
          <p:spPr bwMode="auto">
            <a:xfrm>
              <a:off x="6130718" y="5121275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70" name="Text Box 405"/>
            <p:cNvSpPr txBox="1">
              <a:spLocks noChangeArrowheads="1"/>
            </p:cNvSpPr>
            <p:nvPr/>
          </p:nvSpPr>
          <p:spPr bwMode="auto">
            <a:xfrm>
              <a:off x="6270415" y="2971800"/>
              <a:ext cx="4572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CC6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571" name="Group 406"/>
            <p:cNvGrpSpPr>
              <a:grpSpLocks/>
            </p:cNvGrpSpPr>
            <p:nvPr/>
          </p:nvGrpSpPr>
          <p:grpSpPr bwMode="auto">
            <a:xfrm>
              <a:off x="6222790" y="4022725"/>
              <a:ext cx="458788" cy="366713"/>
              <a:chOff x="3465" y="2159"/>
              <a:chExt cx="289" cy="231"/>
            </a:xfrm>
          </p:grpSpPr>
          <p:sp>
            <p:nvSpPr>
              <p:cNvPr id="20580" name="Rectangle 407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grpSp>
            <p:nvGrpSpPr>
              <p:cNvPr id="20581" name="Group 408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0"/>
                <a:chOff x="3465" y="2159"/>
                <a:chExt cx="289" cy="230"/>
              </a:xfrm>
            </p:grpSpPr>
            <p:sp>
              <p:nvSpPr>
                <p:cNvPr id="20582" name="Text Box 409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solidFill>
                  <a:srgbClr val="FF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Reg</a:t>
                  </a:r>
                </a:p>
              </p:txBody>
            </p:sp>
            <p:sp>
              <p:nvSpPr>
                <p:cNvPr id="20583" name="Line 411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572" name="Group 422"/>
            <p:cNvGrpSpPr>
              <a:grpSpLocks/>
            </p:cNvGrpSpPr>
            <p:nvPr/>
          </p:nvGrpSpPr>
          <p:grpSpPr bwMode="auto">
            <a:xfrm>
              <a:off x="6222790" y="5167313"/>
              <a:ext cx="549275" cy="457200"/>
              <a:chOff x="2659" y="2131"/>
              <a:chExt cx="346" cy="288"/>
            </a:xfrm>
          </p:grpSpPr>
          <p:sp>
            <p:nvSpPr>
              <p:cNvPr id="20575" name="Freeform 423"/>
              <p:cNvSpPr>
                <a:spLocks/>
              </p:cNvSpPr>
              <p:nvPr/>
            </p:nvSpPr>
            <p:spPr bwMode="auto">
              <a:xfrm>
                <a:off x="2717" y="2131"/>
                <a:ext cx="230" cy="288"/>
              </a:xfrm>
              <a:custGeom>
                <a:avLst/>
                <a:gdLst>
                  <a:gd name="T0" fmla="*/ 0 w 259"/>
                  <a:gd name="T1" fmla="*/ 288 h 288"/>
                  <a:gd name="T2" fmla="*/ 0 w 259"/>
                  <a:gd name="T3" fmla="*/ 173 h 288"/>
                  <a:gd name="T4" fmla="*/ 18 w 259"/>
                  <a:gd name="T5" fmla="*/ 144 h 288"/>
                  <a:gd name="T6" fmla="*/ 0 w 259"/>
                  <a:gd name="T7" fmla="*/ 116 h 288"/>
                  <a:gd name="T8" fmla="*/ 0 w 259"/>
                  <a:gd name="T9" fmla="*/ 0 h 288"/>
                  <a:gd name="T10" fmla="*/ 79 w 259"/>
                  <a:gd name="T11" fmla="*/ 58 h 288"/>
                  <a:gd name="T12" fmla="*/ 79 w 259"/>
                  <a:gd name="T13" fmla="*/ 231 h 288"/>
                  <a:gd name="T14" fmla="*/ 0 w 259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76" name="Line 424"/>
              <p:cNvSpPr>
                <a:spLocks noChangeShapeType="1"/>
              </p:cNvSpPr>
              <p:nvPr/>
            </p:nvSpPr>
            <p:spPr bwMode="auto">
              <a:xfrm>
                <a:off x="2947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77" name="Group 425"/>
              <p:cNvGrpSpPr>
                <a:grpSpLocks/>
              </p:cNvGrpSpPr>
              <p:nvPr/>
            </p:nvGrpSpPr>
            <p:grpSpPr bwMode="auto">
              <a:xfrm>
                <a:off x="2659" y="2218"/>
                <a:ext cx="58" cy="115"/>
                <a:chOff x="2544" y="3197"/>
                <a:chExt cx="202" cy="115"/>
              </a:xfrm>
            </p:grpSpPr>
            <p:sp>
              <p:nvSpPr>
                <p:cNvPr id="20578" name="Line 426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79" name="Line 427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573" name="Text Box 428"/>
            <p:cNvSpPr txBox="1">
              <a:spLocks noChangeArrowheads="1"/>
            </p:cNvSpPr>
            <p:nvPr/>
          </p:nvSpPr>
          <p:spPr bwMode="auto">
            <a:xfrm>
              <a:off x="6360903" y="5305425"/>
              <a:ext cx="319088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20574" name="Line 445"/>
            <p:cNvSpPr>
              <a:spLocks noChangeShapeType="1"/>
            </p:cNvSpPr>
            <p:nvPr/>
          </p:nvSpPr>
          <p:spPr bwMode="auto">
            <a:xfrm>
              <a:off x="6178340" y="3063875"/>
              <a:ext cx="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720" name="Group 20719"/>
          <p:cNvGrpSpPr>
            <a:grpSpLocks/>
          </p:cNvGrpSpPr>
          <p:nvPr/>
        </p:nvGrpSpPr>
        <p:grpSpPr bwMode="auto">
          <a:xfrm>
            <a:off x="6770688" y="2971800"/>
            <a:ext cx="641350" cy="3292475"/>
            <a:chOff x="6770478" y="2971800"/>
            <a:chExt cx="641350" cy="3292476"/>
          </a:xfrm>
        </p:grpSpPr>
        <p:sp>
          <p:nvSpPr>
            <p:cNvPr id="20541" name="Freeform 306"/>
            <p:cNvSpPr>
              <a:spLocks/>
            </p:cNvSpPr>
            <p:nvPr/>
          </p:nvSpPr>
          <p:spPr bwMode="auto">
            <a:xfrm>
              <a:off x="6907421" y="5168106"/>
              <a:ext cx="457192" cy="232407"/>
            </a:xfrm>
            <a:custGeom>
              <a:avLst/>
              <a:gdLst>
                <a:gd name="T0" fmla="*/ 0 w 10000"/>
                <a:gd name="T1" fmla="*/ 117046236 h 10236"/>
                <a:gd name="T2" fmla="*/ 0 w 10000"/>
                <a:gd name="T3" fmla="*/ 0 h 10236"/>
                <a:gd name="T4" fmla="*/ 955643383 w 10000"/>
                <a:gd name="T5" fmla="*/ 0 h 10236"/>
                <a:gd name="T6" fmla="*/ 955643383 w 10000"/>
                <a:gd name="T7" fmla="*/ 119808351 h 10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236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2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Line 307"/>
            <p:cNvSpPr>
              <a:spLocks noChangeShapeType="1"/>
            </p:cNvSpPr>
            <p:nvPr/>
          </p:nvSpPr>
          <p:spPr bwMode="auto">
            <a:xfrm>
              <a:off x="6861383" y="5396706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Rectangle 277"/>
            <p:cNvSpPr>
              <a:spLocks noChangeArrowheads="1"/>
            </p:cNvSpPr>
            <p:nvPr/>
          </p:nvSpPr>
          <p:spPr bwMode="auto">
            <a:xfrm>
              <a:off x="6770896" y="5122069"/>
              <a:ext cx="9048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44" name="Line 300"/>
            <p:cNvSpPr>
              <a:spLocks noChangeShapeType="1"/>
            </p:cNvSpPr>
            <p:nvPr/>
          </p:nvSpPr>
          <p:spPr bwMode="auto">
            <a:xfrm>
              <a:off x="7318583" y="5396706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Text Box 304"/>
            <p:cNvSpPr txBox="1">
              <a:spLocks noChangeArrowheads="1"/>
            </p:cNvSpPr>
            <p:nvPr/>
          </p:nvSpPr>
          <p:spPr bwMode="auto">
            <a:xfrm>
              <a:off x="6951871" y="5212556"/>
              <a:ext cx="366713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DM</a:t>
              </a:r>
            </a:p>
          </p:txBody>
        </p:sp>
        <p:sp>
          <p:nvSpPr>
            <p:cNvPr id="20546" name="Text Box 379"/>
            <p:cNvSpPr txBox="1">
              <a:spLocks noChangeArrowheads="1"/>
            </p:cNvSpPr>
            <p:nvPr/>
          </p:nvSpPr>
          <p:spPr bwMode="auto">
            <a:xfrm>
              <a:off x="6910178" y="2971800"/>
              <a:ext cx="4572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CC7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547" name="Group 380"/>
            <p:cNvGrpSpPr>
              <a:grpSpLocks/>
            </p:cNvGrpSpPr>
            <p:nvPr/>
          </p:nvGrpSpPr>
          <p:grpSpPr bwMode="auto">
            <a:xfrm>
              <a:off x="6862553" y="4616450"/>
              <a:ext cx="458788" cy="366713"/>
              <a:chOff x="3465" y="2159"/>
              <a:chExt cx="289" cy="231"/>
            </a:xfrm>
          </p:grpSpPr>
          <p:sp>
            <p:nvSpPr>
              <p:cNvPr id="20558" name="Rectangle 381"/>
              <p:cNvSpPr>
                <a:spLocks noChangeArrowheads="1"/>
              </p:cNvSpPr>
              <p:nvPr/>
            </p:nvSpPr>
            <p:spPr bwMode="auto">
              <a:xfrm>
                <a:off x="3523" y="215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grpSp>
            <p:nvGrpSpPr>
              <p:cNvPr id="20559" name="Group 382"/>
              <p:cNvGrpSpPr>
                <a:grpSpLocks/>
              </p:cNvGrpSpPr>
              <p:nvPr/>
            </p:nvGrpSpPr>
            <p:grpSpPr bwMode="auto">
              <a:xfrm>
                <a:off x="3465" y="2159"/>
                <a:ext cx="289" cy="230"/>
                <a:chOff x="3465" y="2159"/>
                <a:chExt cx="289" cy="230"/>
              </a:xfrm>
            </p:grpSpPr>
            <p:sp>
              <p:nvSpPr>
                <p:cNvPr id="20560" name="Text Box 383"/>
                <p:cNvSpPr txBox="1">
                  <a:spLocks noChangeArrowheads="1"/>
                </p:cNvSpPr>
                <p:nvPr/>
              </p:nvSpPr>
              <p:spPr bwMode="auto">
                <a:xfrm>
                  <a:off x="3523" y="2159"/>
                  <a:ext cx="231" cy="230"/>
                </a:xfrm>
                <a:prstGeom prst="rect">
                  <a:avLst/>
                </a:prstGeom>
                <a:solidFill>
                  <a:srgbClr val="FF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Reg</a:t>
                  </a:r>
                </a:p>
              </p:txBody>
            </p:sp>
            <p:sp>
              <p:nvSpPr>
                <p:cNvPr id="20561" name="Line 385"/>
                <p:cNvSpPr>
                  <a:spLocks noChangeShapeType="1"/>
                </p:cNvSpPr>
                <p:nvPr/>
              </p:nvSpPr>
              <p:spPr bwMode="auto">
                <a:xfrm>
                  <a:off x="3465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548" name="Group 396"/>
            <p:cNvGrpSpPr>
              <a:grpSpLocks/>
            </p:cNvGrpSpPr>
            <p:nvPr/>
          </p:nvGrpSpPr>
          <p:grpSpPr bwMode="auto">
            <a:xfrm>
              <a:off x="6862553" y="5762626"/>
              <a:ext cx="549275" cy="457200"/>
              <a:chOff x="2659" y="2131"/>
              <a:chExt cx="346" cy="288"/>
            </a:xfrm>
          </p:grpSpPr>
          <p:sp>
            <p:nvSpPr>
              <p:cNvPr id="20553" name="Freeform 397"/>
              <p:cNvSpPr>
                <a:spLocks/>
              </p:cNvSpPr>
              <p:nvPr/>
            </p:nvSpPr>
            <p:spPr bwMode="auto">
              <a:xfrm>
                <a:off x="2717" y="2131"/>
                <a:ext cx="230" cy="288"/>
              </a:xfrm>
              <a:custGeom>
                <a:avLst/>
                <a:gdLst>
                  <a:gd name="T0" fmla="*/ 0 w 259"/>
                  <a:gd name="T1" fmla="*/ 288 h 288"/>
                  <a:gd name="T2" fmla="*/ 0 w 259"/>
                  <a:gd name="T3" fmla="*/ 173 h 288"/>
                  <a:gd name="T4" fmla="*/ 18 w 259"/>
                  <a:gd name="T5" fmla="*/ 144 h 288"/>
                  <a:gd name="T6" fmla="*/ 0 w 259"/>
                  <a:gd name="T7" fmla="*/ 116 h 288"/>
                  <a:gd name="T8" fmla="*/ 0 w 259"/>
                  <a:gd name="T9" fmla="*/ 0 h 288"/>
                  <a:gd name="T10" fmla="*/ 79 w 259"/>
                  <a:gd name="T11" fmla="*/ 58 h 288"/>
                  <a:gd name="T12" fmla="*/ 79 w 259"/>
                  <a:gd name="T13" fmla="*/ 231 h 288"/>
                  <a:gd name="T14" fmla="*/ 0 w 259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4" name="Line 398"/>
              <p:cNvSpPr>
                <a:spLocks noChangeShapeType="1"/>
              </p:cNvSpPr>
              <p:nvPr/>
            </p:nvSpPr>
            <p:spPr bwMode="auto">
              <a:xfrm>
                <a:off x="2947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55" name="Group 399"/>
              <p:cNvGrpSpPr>
                <a:grpSpLocks/>
              </p:cNvGrpSpPr>
              <p:nvPr/>
            </p:nvGrpSpPr>
            <p:grpSpPr bwMode="auto">
              <a:xfrm>
                <a:off x="2659" y="2218"/>
                <a:ext cx="58" cy="115"/>
                <a:chOff x="2544" y="3197"/>
                <a:chExt cx="202" cy="115"/>
              </a:xfrm>
            </p:grpSpPr>
            <p:sp>
              <p:nvSpPr>
                <p:cNvPr id="20556" name="Line 400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57" name="Line 401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549" name="Text Box 402"/>
            <p:cNvSpPr txBox="1">
              <a:spLocks noChangeArrowheads="1"/>
            </p:cNvSpPr>
            <p:nvPr/>
          </p:nvSpPr>
          <p:spPr bwMode="auto">
            <a:xfrm>
              <a:off x="7000666" y="5900738"/>
              <a:ext cx="319088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20550" name="Rectangle 418"/>
            <p:cNvSpPr>
              <a:spLocks noChangeArrowheads="1"/>
            </p:cNvSpPr>
            <p:nvPr/>
          </p:nvSpPr>
          <p:spPr bwMode="auto">
            <a:xfrm>
              <a:off x="6772065" y="4525963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51" name="Rectangle 439"/>
            <p:cNvSpPr>
              <a:spLocks noChangeArrowheads="1"/>
            </p:cNvSpPr>
            <p:nvPr/>
          </p:nvSpPr>
          <p:spPr bwMode="auto">
            <a:xfrm>
              <a:off x="6770478" y="5716588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52" name="Line 446"/>
            <p:cNvSpPr>
              <a:spLocks noChangeShapeType="1"/>
            </p:cNvSpPr>
            <p:nvPr/>
          </p:nvSpPr>
          <p:spPr bwMode="auto">
            <a:xfrm>
              <a:off x="6818103" y="3063875"/>
              <a:ext cx="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7412038" y="2971800"/>
            <a:ext cx="596900" cy="3292475"/>
            <a:chOff x="7411828" y="2971800"/>
            <a:chExt cx="596900" cy="3292476"/>
          </a:xfrm>
        </p:grpSpPr>
        <p:sp>
          <p:nvSpPr>
            <p:cNvPr id="20531" name="Rectangle 392"/>
            <p:cNvSpPr>
              <a:spLocks noChangeArrowheads="1"/>
            </p:cNvSpPr>
            <p:nvPr/>
          </p:nvSpPr>
          <p:spPr bwMode="auto">
            <a:xfrm>
              <a:off x="7411828" y="5121275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32" name="Rectangle 403"/>
            <p:cNvSpPr>
              <a:spLocks noChangeArrowheads="1"/>
            </p:cNvSpPr>
            <p:nvPr/>
          </p:nvSpPr>
          <p:spPr bwMode="auto">
            <a:xfrm>
              <a:off x="7411828" y="5716588"/>
              <a:ext cx="90488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33" name="Line 447"/>
            <p:cNvSpPr>
              <a:spLocks noChangeShapeType="1"/>
            </p:cNvSpPr>
            <p:nvPr/>
          </p:nvSpPr>
          <p:spPr bwMode="auto">
            <a:xfrm>
              <a:off x="7457865" y="3063875"/>
              <a:ext cx="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4" name="Text Box 449"/>
            <p:cNvSpPr txBox="1">
              <a:spLocks noChangeArrowheads="1"/>
            </p:cNvSpPr>
            <p:nvPr/>
          </p:nvSpPr>
          <p:spPr bwMode="auto">
            <a:xfrm>
              <a:off x="7551528" y="2971800"/>
              <a:ext cx="4572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CC8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535" name="Group 452"/>
            <p:cNvGrpSpPr>
              <a:grpSpLocks/>
            </p:cNvGrpSpPr>
            <p:nvPr/>
          </p:nvGrpSpPr>
          <p:grpSpPr bwMode="auto">
            <a:xfrm>
              <a:off x="7502315" y="5211758"/>
              <a:ext cx="458788" cy="365125"/>
              <a:chOff x="3465" y="2159"/>
              <a:chExt cx="289" cy="230"/>
            </a:xfrm>
          </p:grpSpPr>
          <p:sp>
            <p:nvSpPr>
              <p:cNvPr id="20539" name="Text Box 453"/>
              <p:cNvSpPr txBox="1">
                <a:spLocks noChangeArrowheads="1"/>
              </p:cNvSpPr>
              <p:nvPr/>
            </p:nvSpPr>
            <p:spPr bwMode="auto">
              <a:xfrm>
                <a:off x="3523" y="2159"/>
                <a:ext cx="231" cy="23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20540" name="Line 455"/>
              <p:cNvSpPr>
                <a:spLocks noChangeShapeType="1"/>
              </p:cNvSpPr>
              <p:nvPr/>
            </p:nvSpPr>
            <p:spPr bwMode="auto">
              <a:xfrm>
                <a:off x="3465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36" name="Rectangle 458"/>
            <p:cNvSpPr>
              <a:spLocks noChangeArrowheads="1"/>
            </p:cNvSpPr>
            <p:nvPr/>
          </p:nvSpPr>
          <p:spPr bwMode="auto">
            <a:xfrm>
              <a:off x="7595978" y="5807076"/>
              <a:ext cx="182563" cy="366713"/>
            </a:xfrm>
            <a:prstGeom prst="rect">
              <a:avLst/>
            </a:prstGeom>
            <a:solidFill>
              <a:srgbClr val="9CB8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37" name="Text Box 459"/>
            <p:cNvSpPr txBox="1">
              <a:spLocks noChangeArrowheads="1"/>
            </p:cNvSpPr>
            <p:nvPr/>
          </p:nvSpPr>
          <p:spPr bwMode="auto">
            <a:xfrm>
              <a:off x="7592803" y="5807076"/>
              <a:ext cx="366713" cy="36512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DM</a:t>
              </a:r>
            </a:p>
          </p:txBody>
        </p:sp>
        <p:sp>
          <p:nvSpPr>
            <p:cNvPr id="20538" name="Line 462"/>
            <p:cNvSpPr>
              <a:spLocks noChangeShapeType="1"/>
            </p:cNvSpPr>
            <p:nvPr/>
          </p:nvSpPr>
          <p:spPr bwMode="auto">
            <a:xfrm>
              <a:off x="7502315" y="5991226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154113" y="2971800"/>
            <a:ext cx="2417762" cy="3286125"/>
            <a:chOff x="1153902" y="2971802"/>
            <a:chExt cx="2417762" cy="3285631"/>
          </a:xfrm>
        </p:grpSpPr>
        <p:sp>
          <p:nvSpPr>
            <p:cNvPr id="20522" name="Text Box 237"/>
            <p:cNvSpPr txBox="1">
              <a:spLocks noChangeArrowheads="1"/>
            </p:cNvSpPr>
            <p:nvPr/>
          </p:nvSpPr>
          <p:spPr bwMode="auto">
            <a:xfrm>
              <a:off x="1153902" y="3429002"/>
              <a:ext cx="1476374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lw $t6, 8($s5)</a:t>
              </a:r>
            </a:p>
          </p:txBody>
        </p:sp>
        <p:sp>
          <p:nvSpPr>
            <p:cNvPr id="20523" name="Line 239"/>
            <p:cNvSpPr>
              <a:spLocks noChangeShapeType="1"/>
            </p:cNvSpPr>
            <p:nvPr/>
          </p:nvSpPr>
          <p:spPr bwMode="auto">
            <a:xfrm>
              <a:off x="3481176" y="3613153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4" name="Group 241"/>
            <p:cNvGrpSpPr>
              <a:grpSpLocks/>
            </p:cNvGrpSpPr>
            <p:nvPr/>
          </p:nvGrpSpPr>
          <p:grpSpPr bwMode="auto">
            <a:xfrm>
              <a:off x="3114463" y="3429003"/>
              <a:ext cx="366713" cy="366713"/>
              <a:chOff x="1910" y="3139"/>
              <a:chExt cx="231" cy="231"/>
            </a:xfrm>
          </p:grpSpPr>
          <p:sp>
            <p:nvSpPr>
              <p:cNvPr id="20529" name="Rectangle 242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530" name="Text Box 243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IM</a:t>
                </a:r>
              </a:p>
            </p:txBody>
          </p:sp>
        </p:grpSp>
        <p:sp>
          <p:nvSpPr>
            <p:cNvPr id="20525" name="Rectangle 240"/>
            <p:cNvSpPr>
              <a:spLocks noChangeArrowheads="1"/>
            </p:cNvSpPr>
            <p:nvPr/>
          </p:nvSpPr>
          <p:spPr bwMode="auto">
            <a:xfrm>
              <a:off x="2920788" y="3340103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26" name="Line 239"/>
            <p:cNvSpPr>
              <a:spLocks noChangeShapeType="1"/>
            </p:cNvSpPr>
            <p:nvPr/>
          </p:nvSpPr>
          <p:spPr bwMode="auto">
            <a:xfrm>
              <a:off x="3012863" y="3611565"/>
              <a:ext cx="1000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Text Box 244"/>
            <p:cNvSpPr txBox="1">
              <a:spLocks noChangeArrowheads="1"/>
            </p:cNvSpPr>
            <p:nvPr/>
          </p:nvSpPr>
          <p:spPr bwMode="auto">
            <a:xfrm>
              <a:off x="3070013" y="2971802"/>
              <a:ext cx="4572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CC1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8" name="Line 441"/>
            <p:cNvSpPr>
              <a:spLocks noChangeShapeType="1"/>
            </p:cNvSpPr>
            <p:nvPr/>
          </p:nvSpPr>
          <p:spPr bwMode="auto">
            <a:xfrm>
              <a:off x="2966825" y="3057033"/>
              <a:ext cx="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154113" y="2971800"/>
            <a:ext cx="3698875" cy="3292475"/>
            <a:chOff x="1153902" y="2971801"/>
            <a:chExt cx="3698874" cy="3292474"/>
          </a:xfrm>
        </p:grpSpPr>
        <p:grpSp>
          <p:nvGrpSpPr>
            <p:cNvPr id="20496" name="Group 268"/>
            <p:cNvGrpSpPr>
              <a:grpSpLocks/>
            </p:cNvGrpSpPr>
            <p:nvPr/>
          </p:nvGrpSpPr>
          <p:grpSpPr bwMode="auto">
            <a:xfrm>
              <a:off x="4209834" y="3931443"/>
              <a:ext cx="641354" cy="547688"/>
              <a:chOff x="3571663" y="3338515"/>
              <a:chExt cx="641354" cy="547688"/>
            </a:xfrm>
          </p:grpSpPr>
          <p:cxnSp>
            <p:nvCxnSpPr>
              <p:cNvPr id="270" name="Straight Connector 269"/>
              <p:cNvCxnSpPr/>
              <p:nvPr/>
            </p:nvCxnSpPr>
            <p:spPr>
              <a:xfrm>
                <a:off x="3663742" y="3658398"/>
                <a:ext cx="90488" cy="0"/>
              </a:xfrm>
              <a:prstGeom prst="line">
                <a:avLst/>
              </a:prstGeom>
              <a:ln w="12700"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3663742" y="3544098"/>
                <a:ext cx="90488" cy="0"/>
              </a:xfrm>
              <a:prstGeom prst="line">
                <a:avLst/>
              </a:prstGeom>
              <a:ln w="12700"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516" name="Rectangle 240"/>
              <p:cNvSpPr>
                <a:spLocks noChangeArrowheads="1"/>
              </p:cNvSpPr>
              <p:nvPr/>
            </p:nvSpPr>
            <p:spPr bwMode="auto">
              <a:xfrm>
                <a:off x="3571663" y="3338515"/>
                <a:ext cx="92075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517" name="Rectangle 251"/>
              <p:cNvSpPr>
                <a:spLocks noChangeArrowheads="1"/>
              </p:cNvSpPr>
              <p:nvPr/>
            </p:nvSpPr>
            <p:spPr bwMode="auto">
              <a:xfrm>
                <a:off x="3938380" y="3429002"/>
                <a:ext cx="182563" cy="366713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518" name="Text Box 254"/>
              <p:cNvSpPr txBox="1">
                <a:spLocks noChangeArrowheads="1"/>
              </p:cNvSpPr>
              <p:nvPr/>
            </p:nvSpPr>
            <p:spPr bwMode="auto">
              <a:xfrm>
                <a:off x="3754230" y="3429002"/>
                <a:ext cx="366713" cy="36512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20519" name="Group 256"/>
              <p:cNvGrpSpPr>
                <a:grpSpLocks/>
              </p:cNvGrpSpPr>
              <p:nvPr/>
            </p:nvGrpSpPr>
            <p:grpSpPr bwMode="auto">
              <a:xfrm>
                <a:off x="4120942" y="3522664"/>
                <a:ext cx="92075" cy="182563"/>
                <a:chOff x="2544" y="3197"/>
                <a:chExt cx="202" cy="115"/>
              </a:xfrm>
            </p:grpSpPr>
            <p:sp>
              <p:nvSpPr>
                <p:cNvPr id="20520" name="Line 257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1" name="Line 258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497" name="Rectangle 259"/>
            <p:cNvSpPr>
              <a:spLocks noChangeArrowheads="1"/>
            </p:cNvSpPr>
            <p:nvPr/>
          </p:nvSpPr>
          <p:spPr bwMode="auto">
            <a:xfrm>
              <a:off x="4211430" y="3338514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498" name="Text Box 268"/>
            <p:cNvSpPr txBox="1">
              <a:spLocks noChangeArrowheads="1"/>
            </p:cNvSpPr>
            <p:nvPr/>
          </p:nvSpPr>
          <p:spPr bwMode="auto">
            <a:xfrm>
              <a:off x="1153902" y="4618039"/>
              <a:ext cx="1466849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ori $s4, $t3, 7</a:t>
              </a:r>
              <a:endParaRPr lang="en-US" altLang="zh-CN" sz="160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20499" name="Group 270"/>
            <p:cNvGrpSpPr>
              <a:grpSpLocks/>
            </p:cNvGrpSpPr>
            <p:nvPr/>
          </p:nvGrpSpPr>
          <p:grpSpPr bwMode="auto">
            <a:xfrm>
              <a:off x="4303501" y="3384552"/>
              <a:ext cx="549275" cy="457200"/>
              <a:chOff x="2659" y="2131"/>
              <a:chExt cx="346" cy="288"/>
            </a:xfrm>
          </p:grpSpPr>
          <p:sp>
            <p:nvSpPr>
              <p:cNvPr id="20509" name="Freeform 271"/>
              <p:cNvSpPr>
                <a:spLocks/>
              </p:cNvSpPr>
              <p:nvPr/>
            </p:nvSpPr>
            <p:spPr bwMode="auto">
              <a:xfrm>
                <a:off x="2717" y="2131"/>
                <a:ext cx="230" cy="288"/>
              </a:xfrm>
              <a:custGeom>
                <a:avLst/>
                <a:gdLst>
                  <a:gd name="T0" fmla="*/ 0 w 259"/>
                  <a:gd name="T1" fmla="*/ 288 h 288"/>
                  <a:gd name="T2" fmla="*/ 0 w 259"/>
                  <a:gd name="T3" fmla="*/ 173 h 288"/>
                  <a:gd name="T4" fmla="*/ 18 w 259"/>
                  <a:gd name="T5" fmla="*/ 144 h 288"/>
                  <a:gd name="T6" fmla="*/ 0 w 259"/>
                  <a:gd name="T7" fmla="*/ 116 h 288"/>
                  <a:gd name="T8" fmla="*/ 0 w 259"/>
                  <a:gd name="T9" fmla="*/ 0 h 288"/>
                  <a:gd name="T10" fmla="*/ 79 w 259"/>
                  <a:gd name="T11" fmla="*/ 58 h 288"/>
                  <a:gd name="T12" fmla="*/ 79 w 259"/>
                  <a:gd name="T13" fmla="*/ 231 h 288"/>
                  <a:gd name="T14" fmla="*/ 0 w 259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0" name="Line 272"/>
              <p:cNvSpPr>
                <a:spLocks noChangeShapeType="1"/>
              </p:cNvSpPr>
              <p:nvPr/>
            </p:nvSpPr>
            <p:spPr bwMode="auto">
              <a:xfrm>
                <a:off x="2947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11" name="Group 273"/>
              <p:cNvGrpSpPr>
                <a:grpSpLocks/>
              </p:cNvGrpSpPr>
              <p:nvPr/>
            </p:nvGrpSpPr>
            <p:grpSpPr bwMode="auto">
              <a:xfrm>
                <a:off x="2659" y="2218"/>
                <a:ext cx="58" cy="115"/>
                <a:chOff x="2544" y="3197"/>
                <a:chExt cx="202" cy="115"/>
              </a:xfrm>
            </p:grpSpPr>
            <p:sp>
              <p:nvSpPr>
                <p:cNvPr id="20512" name="Line 274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3" name="Line 275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500" name="Text Box 276"/>
            <p:cNvSpPr txBox="1">
              <a:spLocks noChangeArrowheads="1"/>
            </p:cNvSpPr>
            <p:nvPr/>
          </p:nvSpPr>
          <p:spPr bwMode="auto">
            <a:xfrm>
              <a:off x="4441613" y="3522664"/>
              <a:ext cx="31908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20501" name="Text Box 278"/>
            <p:cNvSpPr txBox="1">
              <a:spLocks noChangeArrowheads="1"/>
            </p:cNvSpPr>
            <p:nvPr/>
          </p:nvSpPr>
          <p:spPr bwMode="auto">
            <a:xfrm>
              <a:off x="4351126" y="2971801"/>
              <a:ext cx="4572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CC3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2" name="Line 291"/>
            <p:cNvSpPr>
              <a:spLocks noChangeShapeType="1"/>
            </p:cNvSpPr>
            <p:nvPr/>
          </p:nvSpPr>
          <p:spPr bwMode="auto">
            <a:xfrm>
              <a:off x="4760701" y="4800602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03" name="Group 293"/>
            <p:cNvGrpSpPr>
              <a:grpSpLocks/>
            </p:cNvGrpSpPr>
            <p:nvPr/>
          </p:nvGrpSpPr>
          <p:grpSpPr bwMode="auto">
            <a:xfrm>
              <a:off x="4393988" y="4616452"/>
              <a:ext cx="366713" cy="366713"/>
              <a:chOff x="1910" y="3139"/>
              <a:chExt cx="231" cy="231"/>
            </a:xfrm>
          </p:grpSpPr>
          <p:sp>
            <p:nvSpPr>
              <p:cNvPr id="20507" name="Rectangle 294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20508" name="Text Box 295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IM</a:t>
                </a:r>
              </a:p>
            </p:txBody>
          </p:sp>
        </p:grpSp>
        <p:sp>
          <p:nvSpPr>
            <p:cNvPr id="20504" name="Rectangle 292"/>
            <p:cNvSpPr>
              <a:spLocks noChangeArrowheads="1"/>
            </p:cNvSpPr>
            <p:nvPr/>
          </p:nvSpPr>
          <p:spPr bwMode="auto">
            <a:xfrm>
              <a:off x="4213013" y="4527552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05" name="Line 291"/>
            <p:cNvSpPr>
              <a:spLocks noChangeShapeType="1"/>
            </p:cNvSpPr>
            <p:nvPr/>
          </p:nvSpPr>
          <p:spPr bwMode="auto">
            <a:xfrm>
              <a:off x="4303501" y="4802189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442"/>
            <p:cNvSpPr>
              <a:spLocks noChangeShapeType="1"/>
            </p:cNvSpPr>
            <p:nvPr/>
          </p:nvSpPr>
          <p:spPr bwMode="auto">
            <a:xfrm>
              <a:off x="4257465" y="3063875"/>
              <a:ext cx="0" cy="320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12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0383" y="11624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Agenda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1" y="1233488"/>
            <a:ext cx="8359664" cy="4932362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Pipelining versus Serial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Pipelined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Datapath</a:t>
            </a:r>
            <a:r>
              <a:rPr lang="en-US" altLang="zh-CN" sz="2800" dirty="0" smtClean="0">
                <a:ea typeface="宋体" panose="02010600030101010101" pitchFamily="2" charset="-122"/>
              </a:rPr>
              <a:t> and Control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Pipeline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Data Hazards and Forwarding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Load Delay, Hazard Detection, and Stall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Control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Delayed Branch and Dynamic Branch Prediction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4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183563" cy="16192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Instruction-Time Diagram shows: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Which instruction occupying what stage at each clock cycle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Instruction flow is pipelined over the 5 stages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70773" y="93663"/>
            <a:ext cx="8229600" cy="1143000"/>
          </a:xfrm>
        </p:spPr>
        <p:txBody>
          <a:bodyPr lIns="0" rIns="0"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Instruction-Time Diagram</a:t>
            </a:r>
          </a:p>
        </p:txBody>
      </p:sp>
      <p:sp>
        <p:nvSpPr>
          <p:cNvPr id="908293" name="Text Box 5"/>
          <p:cNvSpPr txBox="1">
            <a:spLocks noChangeArrowheads="1"/>
          </p:cNvSpPr>
          <p:nvPr/>
        </p:nvSpPr>
        <p:spPr bwMode="auto">
          <a:xfrm>
            <a:off x="3095625" y="3932238"/>
            <a:ext cx="539750" cy="369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IF</a:t>
            </a:r>
          </a:p>
        </p:txBody>
      </p:sp>
      <p:grpSp>
        <p:nvGrpSpPr>
          <p:cNvPr id="908423" name="Group 135"/>
          <p:cNvGrpSpPr>
            <a:grpSpLocks/>
          </p:cNvGrpSpPr>
          <p:nvPr/>
        </p:nvGrpSpPr>
        <p:grpSpPr bwMode="auto">
          <a:xfrm>
            <a:off x="5794375" y="4302125"/>
            <a:ext cx="541338" cy="1457325"/>
            <a:chOff x="3650" y="2710"/>
            <a:chExt cx="341" cy="918"/>
          </a:xfrm>
        </p:grpSpPr>
        <p:sp>
          <p:nvSpPr>
            <p:cNvPr id="21574" name="Text Box 15"/>
            <p:cNvSpPr txBox="1">
              <a:spLocks noChangeArrowheads="1"/>
            </p:cNvSpPr>
            <p:nvPr/>
          </p:nvSpPr>
          <p:spPr bwMode="auto">
            <a:xfrm>
              <a:off x="3650" y="2710"/>
              <a:ext cx="341" cy="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21575" name="Text Box 20"/>
            <p:cNvSpPr txBox="1">
              <a:spLocks noChangeArrowheads="1"/>
            </p:cNvSpPr>
            <p:nvPr/>
          </p:nvSpPr>
          <p:spPr bwMode="auto">
            <a:xfrm>
              <a:off x="3650" y="2937"/>
              <a:ext cx="341" cy="2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21576" name="Text Box 25"/>
            <p:cNvSpPr txBox="1">
              <a:spLocks noChangeArrowheads="1"/>
            </p:cNvSpPr>
            <p:nvPr/>
          </p:nvSpPr>
          <p:spPr bwMode="auto">
            <a:xfrm>
              <a:off x="3650" y="316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21577" name="Text Box 30"/>
            <p:cNvSpPr txBox="1">
              <a:spLocks noChangeArrowheads="1"/>
            </p:cNvSpPr>
            <p:nvPr/>
          </p:nvSpPr>
          <p:spPr bwMode="auto">
            <a:xfrm>
              <a:off x="3650" y="339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ID</a:t>
              </a:r>
            </a:p>
          </p:txBody>
        </p:sp>
      </p:grpSp>
      <p:grpSp>
        <p:nvGrpSpPr>
          <p:cNvPr id="908424" name="Group 136"/>
          <p:cNvGrpSpPr>
            <a:grpSpLocks/>
          </p:cNvGrpSpPr>
          <p:nvPr/>
        </p:nvGrpSpPr>
        <p:grpSpPr bwMode="auto">
          <a:xfrm>
            <a:off x="6335713" y="4665663"/>
            <a:ext cx="541337" cy="1093787"/>
            <a:chOff x="3991" y="2939"/>
            <a:chExt cx="341" cy="689"/>
          </a:xfrm>
        </p:grpSpPr>
        <p:sp>
          <p:nvSpPr>
            <p:cNvPr id="21571" name="Text Box 21"/>
            <p:cNvSpPr txBox="1">
              <a:spLocks noChangeArrowheads="1"/>
            </p:cNvSpPr>
            <p:nvPr/>
          </p:nvSpPr>
          <p:spPr bwMode="auto">
            <a:xfrm>
              <a:off x="3991" y="293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21572" name="Text Box 26"/>
            <p:cNvSpPr txBox="1">
              <a:spLocks noChangeArrowheads="1"/>
            </p:cNvSpPr>
            <p:nvPr/>
          </p:nvSpPr>
          <p:spPr bwMode="auto">
            <a:xfrm>
              <a:off x="3991" y="316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21573" name="Text Box 31"/>
            <p:cNvSpPr txBox="1">
              <a:spLocks noChangeArrowheads="1"/>
            </p:cNvSpPr>
            <p:nvPr/>
          </p:nvSpPr>
          <p:spPr bwMode="auto">
            <a:xfrm>
              <a:off x="3991" y="3399"/>
              <a:ext cx="341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EX</a:t>
              </a:r>
            </a:p>
          </p:txBody>
        </p:sp>
      </p:grpSp>
      <p:grpSp>
        <p:nvGrpSpPr>
          <p:cNvPr id="908425" name="Group 137"/>
          <p:cNvGrpSpPr>
            <a:grpSpLocks/>
          </p:cNvGrpSpPr>
          <p:nvPr/>
        </p:nvGrpSpPr>
        <p:grpSpPr bwMode="auto">
          <a:xfrm>
            <a:off x="6877050" y="5030788"/>
            <a:ext cx="539750" cy="728662"/>
            <a:chOff x="4332" y="3169"/>
            <a:chExt cx="340" cy="459"/>
          </a:xfrm>
        </p:grpSpPr>
        <p:sp>
          <p:nvSpPr>
            <p:cNvPr id="21569" name="Text Box 27"/>
            <p:cNvSpPr txBox="1">
              <a:spLocks noChangeArrowheads="1"/>
            </p:cNvSpPr>
            <p:nvPr/>
          </p:nvSpPr>
          <p:spPr bwMode="auto">
            <a:xfrm>
              <a:off x="4332" y="316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21570" name="Text Box 32"/>
            <p:cNvSpPr txBox="1">
              <a:spLocks noChangeArrowheads="1"/>
            </p:cNvSpPr>
            <p:nvPr/>
          </p:nvSpPr>
          <p:spPr bwMode="auto">
            <a:xfrm>
              <a:off x="4332" y="3399"/>
              <a:ext cx="340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MEM</a:t>
              </a:r>
            </a:p>
          </p:txBody>
        </p:sp>
      </p:grpSp>
      <p:sp>
        <p:nvSpPr>
          <p:cNvPr id="908321" name="Text Box 33"/>
          <p:cNvSpPr txBox="1">
            <a:spLocks noChangeArrowheads="1"/>
          </p:cNvSpPr>
          <p:nvPr/>
        </p:nvSpPr>
        <p:spPr bwMode="auto">
          <a:xfrm>
            <a:off x="7416800" y="5395913"/>
            <a:ext cx="539750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–</a:t>
            </a:r>
          </a:p>
        </p:txBody>
      </p:sp>
      <p:grpSp>
        <p:nvGrpSpPr>
          <p:cNvPr id="908419" name="Group 131"/>
          <p:cNvGrpSpPr>
            <a:grpSpLocks/>
          </p:cNvGrpSpPr>
          <p:nvPr/>
        </p:nvGrpSpPr>
        <p:grpSpPr bwMode="auto">
          <a:xfrm>
            <a:off x="3635375" y="3932238"/>
            <a:ext cx="544513" cy="731837"/>
            <a:chOff x="2290" y="2477"/>
            <a:chExt cx="341" cy="461"/>
          </a:xfrm>
        </p:grpSpPr>
        <p:sp>
          <p:nvSpPr>
            <p:cNvPr id="21567" name="Text Box 6"/>
            <p:cNvSpPr txBox="1">
              <a:spLocks noChangeArrowheads="1"/>
            </p:cNvSpPr>
            <p:nvPr/>
          </p:nvSpPr>
          <p:spPr bwMode="auto">
            <a:xfrm>
              <a:off x="2290" y="2477"/>
              <a:ext cx="341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21568" name="Text Box 11"/>
            <p:cNvSpPr txBox="1">
              <a:spLocks noChangeArrowheads="1"/>
            </p:cNvSpPr>
            <p:nvPr/>
          </p:nvSpPr>
          <p:spPr bwMode="auto">
            <a:xfrm>
              <a:off x="2290" y="2710"/>
              <a:ext cx="341" cy="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IF</a:t>
              </a:r>
            </a:p>
          </p:txBody>
        </p:sp>
      </p:grpSp>
      <p:grpSp>
        <p:nvGrpSpPr>
          <p:cNvPr id="908420" name="Group 132"/>
          <p:cNvGrpSpPr>
            <a:grpSpLocks/>
          </p:cNvGrpSpPr>
          <p:nvPr/>
        </p:nvGrpSpPr>
        <p:grpSpPr bwMode="auto">
          <a:xfrm>
            <a:off x="4179888" y="3932238"/>
            <a:ext cx="539750" cy="1096962"/>
            <a:chOff x="2631" y="2477"/>
            <a:chExt cx="342" cy="691"/>
          </a:xfrm>
        </p:grpSpPr>
        <p:sp>
          <p:nvSpPr>
            <p:cNvPr id="21564" name="Text Box 7"/>
            <p:cNvSpPr txBox="1">
              <a:spLocks noChangeArrowheads="1"/>
            </p:cNvSpPr>
            <p:nvPr/>
          </p:nvSpPr>
          <p:spPr bwMode="auto">
            <a:xfrm>
              <a:off x="2632" y="2477"/>
              <a:ext cx="341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21565" name="Text Box 12"/>
            <p:cNvSpPr txBox="1">
              <a:spLocks noChangeArrowheads="1"/>
            </p:cNvSpPr>
            <p:nvPr/>
          </p:nvSpPr>
          <p:spPr bwMode="auto">
            <a:xfrm>
              <a:off x="2631" y="2710"/>
              <a:ext cx="342" cy="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21566" name="Text Box 17"/>
            <p:cNvSpPr txBox="1">
              <a:spLocks noChangeArrowheads="1"/>
            </p:cNvSpPr>
            <p:nvPr/>
          </p:nvSpPr>
          <p:spPr bwMode="auto">
            <a:xfrm>
              <a:off x="2632" y="2937"/>
              <a:ext cx="341" cy="2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IF</a:t>
              </a:r>
            </a:p>
          </p:txBody>
        </p:sp>
      </p:grpSp>
      <p:grpSp>
        <p:nvGrpSpPr>
          <p:cNvPr id="21515" name="Group 130"/>
          <p:cNvGrpSpPr>
            <a:grpSpLocks/>
          </p:cNvGrpSpPr>
          <p:nvPr/>
        </p:nvGrpSpPr>
        <p:grpSpPr bwMode="auto">
          <a:xfrm>
            <a:off x="2808288" y="5899150"/>
            <a:ext cx="5940425" cy="387350"/>
            <a:chOff x="1769" y="3716"/>
            <a:chExt cx="3742" cy="244"/>
          </a:xfrm>
        </p:grpSpPr>
        <p:sp>
          <p:nvSpPr>
            <p:cNvPr id="21543" name="Line 40"/>
            <p:cNvSpPr>
              <a:spLocks noChangeShapeType="1"/>
            </p:cNvSpPr>
            <p:nvPr/>
          </p:nvSpPr>
          <p:spPr bwMode="auto">
            <a:xfrm flipV="1">
              <a:off x="1769" y="3748"/>
              <a:ext cx="34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4" name="Rectangle 41"/>
            <p:cNvSpPr>
              <a:spLocks noChangeArrowheads="1"/>
            </p:cNvSpPr>
            <p:nvPr/>
          </p:nvSpPr>
          <p:spPr bwMode="auto">
            <a:xfrm>
              <a:off x="4944" y="3748"/>
              <a:ext cx="5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 algn="ctr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Time</a:t>
              </a:r>
            </a:p>
          </p:txBody>
        </p:sp>
        <p:sp>
          <p:nvSpPr>
            <p:cNvPr id="21545" name="Line 42"/>
            <p:cNvSpPr>
              <a:spLocks noChangeShapeType="1"/>
            </p:cNvSpPr>
            <p:nvPr/>
          </p:nvSpPr>
          <p:spPr bwMode="auto">
            <a:xfrm>
              <a:off x="1950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6" name="Line 43"/>
            <p:cNvSpPr>
              <a:spLocks noChangeShapeType="1"/>
            </p:cNvSpPr>
            <p:nvPr/>
          </p:nvSpPr>
          <p:spPr bwMode="auto">
            <a:xfrm>
              <a:off x="2290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7" name="Line 44"/>
            <p:cNvSpPr>
              <a:spLocks noChangeShapeType="1"/>
            </p:cNvSpPr>
            <p:nvPr/>
          </p:nvSpPr>
          <p:spPr bwMode="auto">
            <a:xfrm>
              <a:off x="263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8" name="Line 45"/>
            <p:cNvSpPr>
              <a:spLocks noChangeShapeType="1"/>
            </p:cNvSpPr>
            <p:nvPr/>
          </p:nvSpPr>
          <p:spPr bwMode="auto">
            <a:xfrm>
              <a:off x="297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9" name="Line 46"/>
            <p:cNvSpPr>
              <a:spLocks noChangeShapeType="1"/>
            </p:cNvSpPr>
            <p:nvPr/>
          </p:nvSpPr>
          <p:spPr bwMode="auto">
            <a:xfrm>
              <a:off x="331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0" name="Line 47"/>
            <p:cNvSpPr>
              <a:spLocks noChangeShapeType="1"/>
            </p:cNvSpPr>
            <p:nvPr/>
          </p:nvSpPr>
          <p:spPr bwMode="auto">
            <a:xfrm>
              <a:off x="365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1" name="Line 48"/>
            <p:cNvSpPr>
              <a:spLocks noChangeShapeType="1"/>
            </p:cNvSpPr>
            <p:nvPr/>
          </p:nvSpPr>
          <p:spPr bwMode="auto">
            <a:xfrm>
              <a:off x="3991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2" name="Line 49"/>
            <p:cNvSpPr>
              <a:spLocks noChangeShapeType="1"/>
            </p:cNvSpPr>
            <p:nvPr/>
          </p:nvSpPr>
          <p:spPr bwMode="auto">
            <a:xfrm>
              <a:off x="433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3" name="Line 50"/>
            <p:cNvSpPr>
              <a:spLocks noChangeShapeType="1"/>
            </p:cNvSpPr>
            <p:nvPr/>
          </p:nvSpPr>
          <p:spPr bwMode="auto">
            <a:xfrm>
              <a:off x="467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4" name="Line 51"/>
            <p:cNvSpPr>
              <a:spLocks noChangeShapeType="1"/>
            </p:cNvSpPr>
            <p:nvPr/>
          </p:nvSpPr>
          <p:spPr bwMode="auto">
            <a:xfrm>
              <a:off x="5012" y="3716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55" name="Rectangle 53"/>
            <p:cNvSpPr>
              <a:spLocks noChangeArrowheads="1"/>
            </p:cNvSpPr>
            <p:nvPr/>
          </p:nvSpPr>
          <p:spPr bwMode="auto">
            <a:xfrm>
              <a:off x="1944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CC1</a:t>
              </a:r>
            </a:p>
          </p:txBody>
        </p:sp>
        <p:sp>
          <p:nvSpPr>
            <p:cNvPr id="21556" name="Rectangle 56"/>
            <p:cNvSpPr>
              <a:spLocks noChangeArrowheads="1"/>
            </p:cNvSpPr>
            <p:nvPr/>
          </p:nvSpPr>
          <p:spPr bwMode="auto">
            <a:xfrm>
              <a:off x="296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CC4</a:t>
              </a:r>
            </a:p>
          </p:txBody>
        </p:sp>
        <p:sp>
          <p:nvSpPr>
            <p:cNvPr id="21557" name="Rectangle 57"/>
            <p:cNvSpPr>
              <a:spLocks noChangeArrowheads="1"/>
            </p:cNvSpPr>
            <p:nvPr/>
          </p:nvSpPr>
          <p:spPr bwMode="auto">
            <a:xfrm>
              <a:off x="330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CC5</a:t>
              </a:r>
            </a:p>
          </p:txBody>
        </p:sp>
        <p:sp>
          <p:nvSpPr>
            <p:cNvPr id="21558" name="Rectangle 58"/>
            <p:cNvSpPr>
              <a:spLocks noChangeArrowheads="1"/>
            </p:cNvSpPr>
            <p:nvPr/>
          </p:nvSpPr>
          <p:spPr bwMode="auto">
            <a:xfrm>
              <a:off x="364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CC6</a:t>
              </a:r>
            </a:p>
          </p:txBody>
        </p:sp>
        <p:sp>
          <p:nvSpPr>
            <p:cNvPr id="21559" name="Rectangle 59"/>
            <p:cNvSpPr>
              <a:spLocks noChangeArrowheads="1"/>
            </p:cNvSpPr>
            <p:nvPr/>
          </p:nvSpPr>
          <p:spPr bwMode="auto">
            <a:xfrm>
              <a:off x="3991" y="3773"/>
              <a:ext cx="3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CC7</a:t>
              </a:r>
            </a:p>
          </p:txBody>
        </p:sp>
        <p:sp>
          <p:nvSpPr>
            <p:cNvPr id="21560" name="Rectangle 60"/>
            <p:cNvSpPr>
              <a:spLocks noChangeArrowheads="1"/>
            </p:cNvSpPr>
            <p:nvPr/>
          </p:nvSpPr>
          <p:spPr bwMode="auto">
            <a:xfrm>
              <a:off x="4329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CC8</a:t>
              </a:r>
            </a:p>
          </p:txBody>
        </p:sp>
        <p:sp>
          <p:nvSpPr>
            <p:cNvPr id="21561" name="Rectangle 61"/>
            <p:cNvSpPr>
              <a:spLocks noChangeArrowheads="1"/>
            </p:cNvSpPr>
            <p:nvPr/>
          </p:nvSpPr>
          <p:spPr bwMode="auto">
            <a:xfrm>
              <a:off x="4674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CC9</a:t>
              </a:r>
            </a:p>
          </p:txBody>
        </p:sp>
        <p:sp>
          <p:nvSpPr>
            <p:cNvPr id="21562" name="Rectangle 54"/>
            <p:cNvSpPr>
              <a:spLocks noChangeArrowheads="1"/>
            </p:cNvSpPr>
            <p:nvPr/>
          </p:nvSpPr>
          <p:spPr bwMode="auto">
            <a:xfrm>
              <a:off x="2284" y="3773"/>
              <a:ext cx="3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CC2</a:t>
              </a:r>
            </a:p>
          </p:txBody>
        </p:sp>
        <p:sp>
          <p:nvSpPr>
            <p:cNvPr id="21563" name="Rectangle 55"/>
            <p:cNvSpPr>
              <a:spLocks noChangeArrowheads="1"/>
            </p:cNvSpPr>
            <p:nvPr/>
          </p:nvSpPr>
          <p:spPr bwMode="auto">
            <a:xfrm>
              <a:off x="2625" y="3773"/>
              <a:ext cx="3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1143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CC3</a:t>
              </a:r>
            </a:p>
          </p:txBody>
        </p:sp>
      </p:grpSp>
      <p:grpSp>
        <p:nvGrpSpPr>
          <p:cNvPr id="908421" name="Group 133"/>
          <p:cNvGrpSpPr>
            <a:grpSpLocks/>
          </p:cNvGrpSpPr>
          <p:nvPr/>
        </p:nvGrpSpPr>
        <p:grpSpPr bwMode="auto">
          <a:xfrm>
            <a:off x="4718050" y="3932238"/>
            <a:ext cx="538163" cy="1462087"/>
            <a:chOff x="2972" y="2477"/>
            <a:chExt cx="339" cy="921"/>
          </a:xfrm>
        </p:grpSpPr>
        <p:sp>
          <p:nvSpPr>
            <p:cNvPr id="21539" name="Text Box 8"/>
            <p:cNvSpPr txBox="1">
              <a:spLocks noChangeArrowheads="1"/>
            </p:cNvSpPr>
            <p:nvPr/>
          </p:nvSpPr>
          <p:spPr bwMode="auto">
            <a:xfrm>
              <a:off x="2972" y="2477"/>
              <a:ext cx="339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MEM</a:t>
              </a:r>
            </a:p>
          </p:txBody>
        </p:sp>
        <p:sp>
          <p:nvSpPr>
            <p:cNvPr id="21540" name="Text Box 13"/>
            <p:cNvSpPr txBox="1">
              <a:spLocks noChangeArrowheads="1"/>
            </p:cNvSpPr>
            <p:nvPr/>
          </p:nvSpPr>
          <p:spPr bwMode="auto">
            <a:xfrm>
              <a:off x="2973" y="2710"/>
              <a:ext cx="338" cy="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21541" name="Text Box 18"/>
            <p:cNvSpPr txBox="1">
              <a:spLocks noChangeArrowheads="1"/>
            </p:cNvSpPr>
            <p:nvPr/>
          </p:nvSpPr>
          <p:spPr bwMode="auto">
            <a:xfrm>
              <a:off x="2973" y="2937"/>
              <a:ext cx="338" cy="2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21542" name="Text Box 23"/>
            <p:cNvSpPr txBox="1">
              <a:spLocks noChangeArrowheads="1"/>
            </p:cNvSpPr>
            <p:nvPr/>
          </p:nvSpPr>
          <p:spPr bwMode="auto">
            <a:xfrm>
              <a:off x="2972" y="316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IF</a:t>
              </a:r>
            </a:p>
          </p:txBody>
        </p:sp>
      </p:grpSp>
      <p:grpSp>
        <p:nvGrpSpPr>
          <p:cNvPr id="908422" name="Group 134"/>
          <p:cNvGrpSpPr>
            <a:grpSpLocks/>
          </p:cNvGrpSpPr>
          <p:nvPr/>
        </p:nvGrpSpPr>
        <p:grpSpPr bwMode="auto">
          <a:xfrm>
            <a:off x="5256213" y="3932238"/>
            <a:ext cx="538162" cy="1827212"/>
            <a:chOff x="3311" y="2477"/>
            <a:chExt cx="339" cy="1151"/>
          </a:xfrm>
        </p:grpSpPr>
        <p:sp>
          <p:nvSpPr>
            <p:cNvPr id="21534" name="Text Box 9"/>
            <p:cNvSpPr txBox="1">
              <a:spLocks noChangeArrowheads="1"/>
            </p:cNvSpPr>
            <p:nvPr/>
          </p:nvSpPr>
          <p:spPr bwMode="auto">
            <a:xfrm>
              <a:off x="3311" y="2477"/>
              <a:ext cx="339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21535" name="Text Box 14"/>
            <p:cNvSpPr txBox="1">
              <a:spLocks noChangeArrowheads="1"/>
            </p:cNvSpPr>
            <p:nvPr/>
          </p:nvSpPr>
          <p:spPr bwMode="auto">
            <a:xfrm>
              <a:off x="3311" y="2710"/>
              <a:ext cx="339" cy="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MEM</a:t>
              </a:r>
            </a:p>
          </p:txBody>
        </p:sp>
        <p:sp>
          <p:nvSpPr>
            <p:cNvPr id="21536" name="Text Box 19"/>
            <p:cNvSpPr txBox="1">
              <a:spLocks noChangeArrowheads="1"/>
            </p:cNvSpPr>
            <p:nvPr/>
          </p:nvSpPr>
          <p:spPr bwMode="auto">
            <a:xfrm>
              <a:off x="3311" y="2937"/>
              <a:ext cx="339" cy="2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21537" name="Text Box 24"/>
            <p:cNvSpPr txBox="1">
              <a:spLocks noChangeArrowheads="1"/>
            </p:cNvSpPr>
            <p:nvPr/>
          </p:nvSpPr>
          <p:spPr bwMode="auto">
            <a:xfrm>
              <a:off x="3311" y="316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21538" name="Text Box 29"/>
            <p:cNvSpPr txBox="1">
              <a:spLocks noChangeArrowheads="1"/>
            </p:cNvSpPr>
            <p:nvPr/>
          </p:nvSpPr>
          <p:spPr bwMode="auto">
            <a:xfrm>
              <a:off x="3311" y="3399"/>
              <a:ext cx="339" cy="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IF</a:t>
              </a:r>
            </a:p>
          </p:txBody>
        </p:sp>
      </p:grpSp>
      <p:grpSp>
        <p:nvGrpSpPr>
          <p:cNvPr id="21518" name="Group 144"/>
          <p:cNvGrpSpPr>
            <a:grpSpLocks/>
          </p:cNvGrpSpPr>
          <p:nvPr/>
        </p:nvGrpSpPr>
        <p:grpSpPr bwMode="auto">
          <a:xfrm>
            <a:off x="611188" y="3643313"/>
            <a:ext cx="2386012" cy="2486025"/>
            <a:chOff x="385" y="2295"/>
            <a:chExt cx="1503" cy="1566"/>
          </a:xfrm>
        </p:grpSpPr>
        <p:sp>
          <p:nvSpPr>
            <p:cNvPr id="21527" name="Rectangle 35"/>
            <p:cNvSpPr>
              <a:spLocks noChangeArrowheads="1"/>
            </p:cNvSpPr>
            <p:nvPr/>
          </p:nvSpPr>
          <p:spPr bwMode="auto">
            <a:xfrm>
              <a:off x="704" y="2478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lw	$t7, 8($s3)</a:t>
              </a:r>
            </a:p>
          </p:txBody>
        </p:sp>
        <p:sp>
          <p:nvSpPr>
            <p:cNvPr id="21528" name="Rectangle 111"/>
            <p:cNvSpPr>
              <a:spLocks noChangeArrowheads="1"/>
            </p:cNvSpPr>
            <p:nvPr/>
          </p:nvSpPr>
          <p:spPr bwMode="auto">
            <a:xfrm>
              <a:off x="704" y="2705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lw	$t6, 8($s5)</a:t>
              </a:r>
            </a:p>
          </p:txBody>
        </p:sp>
        <p:sp>
          <p:nvSpPr>
            <p:cNvPr id="21529" name="Rectangle 112"/>
            <p:cNvSpPr>
              <a:spLocks noChangeArrowheads="1"/>
            </p:cNvSpPr>
            <p:nvPr/>
          </p:nvSpPr>
          <p:spPr bwMode="auto">
            <a:xfrm>
              <a:off x="704" y="2938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ori	$t4, $s3, 7</a:t>
              </a:r>
            </a:p>
          </p:txBody>
        </p:sp>
        <p:sp>
          <p:nvSpPr>
            <p:cNvPr id="21530" name="Rectangle 113"/>
            <p:cNvSpPr>
              <a:spLocks noChangeArrowheads="1"/>
            </p:cNvSpPr>
            <p:nvPr/>
          </p:nvSpPr>
          <p:spPr bwMode="auto">
            <a:xfrm>
              <a:off x="704" y="3170"/>
              <a:ext cx="118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sub	$s5, $s2, $t3</a:t>
              </a:r>
            </a:p>
          </p:txBody>
        </p:sp>
        <p:sp>
          <p:nvSpPr>
            <p:cNvPr id="21531" name="Rectangle 114"/>
            <p:cNvSpPr>
              <a:spLocks noChangeArrowheads="1"/>
            </p:cNvSpPr>
            <p:nvPr/>
          </p:nvSpPr>
          <p:spPr bwMode="auto">
            <a:xfrm>
              <a:off x="704" y="3397"/>
              <a:ext cx="1087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sw 	$s2, 10($s3)</a:t>
              </a:r>
            </a:p>
          </p:txBody>
        </p:sp>
        <p:sp>
          <p:nvSpPr>
            <p:cNvPr id="21532" name="Line 117"/>
            <p:cNvSpPr>
              <a:spLocks noChangeShapeType="1"/>
            </p:cNvSpPr>
            <p:nvPr/>
          </p:nvSpPr>
          <p:spPr bwMode="auto">
            <a:xfrm>
              <a:off x="498" y="2295"/>
              <a:ext cx="0" cy="1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3" name="Text Box 118"/>
            <p:cNvSpPr txBox="1">
              <a:spLocks noChangeArrowheads="1"/>
            </p:cNvSpPr>
            <p:nvPr/>
          </p:nvSpPr>
          <p:spPr bwMode="auto">
            <a:xfrm rot="-5400000">
              <a:off x="-115" y="2931"/>
              <a:ext cx="1225" cy="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Instruction Order</a:t>
              </a:r>
            </a:p>
          </p:txBody>
        </p:sp>
      </p:grpSp>
      <p:grpSp>
        <p:nvGrpSpPr>
          <p:cNvPr id="908426" name="Group 138"/>
          <p:cNvGrpSpPr>
            <a:grpSpLocks/>
          </p:cNvGrpSpPr>
          <p:nvPr/>
        </p:nvGrpSpPr>
        <p:grpSpPr bwMode="auto">
          <a:xfrm>
            <a:off x="969963" y="2636838"/>
            <a:ext cx="4826000" cy="3125787"/>
            <a:chOff x="611" y="1661"/>
            <a:chExt cx="3040" cy="1969"/>
          </a:xfrm>
        </p:grpSpPr>
        <p:sp>
          <p:nvSpPr>
            <p:cNvPr id="21524" name="Arc 52"/>
            <p:cNvSpPr>
              <a:spLocks/>
            </p:cNvSpPr>
            <p:nvPr/>
          </p:nvSpPr>
          <p:spPr bwMode="auto">
            <a:xfrm>
              <a:off x="2925" y="2001"/>
              <a:ext cx="567" cy="477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36" y="0"/>
                    <a:pt x="21467" y="9525"/>
                    <a:pt x="21598" y="21361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36" y="0"/>
                    <a:pt x="21467" y="9525"/>
                    <a:pt x="21598" y="2136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Text Box 62"/>
            <p:cNvSpPr txBox="1">
              <a:spLocks noChangeArrowheads="1"/>
            </p:cNvSpPr>
            <p:nvPr/>
          </p:nvSpPr>
          <p:spPr bwMode="auto">
            <a:xfrm>
              <a:off x="611" y="1661"/>
              <a:ext cx="2314" cy="6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Up to five instructions can be in the pipeline during the same cycle</a:t>
              </a:r>
            </a:p>
            <a:p>
              <a:pPr algn="ctr"/>
              <a:r>
                <a:rPr lang="en-US" altLang="zh-CN">
                  <a:ea typeface="宋体" panose="02010600030101010101" pitchFamily="2" charset="-122"/>
                </a:rPr>
                <a:t>Instruction Level Parallelism (ILP)</a:t>
              </a:r>
            </a:p>
          </p:txBody>
        </p:sp>
        <p:sp>
          <p:nvSpPr>
            <p:cNvPr id="21526" name="Rectangle 34"/>
            <p:cNvSpPr>
              <a:spLocks noChangeArrowheads="1"/>
            </p:cNvSpPr>
            <p:nvPr/>
          </p:nvSpPr>
          <p:spPr bwMode="auto">
            <a:xfrm>
              <a:off x="3311" y="2478"/>
              <a:ext cx="340" cy="11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908431" name="Group 143"/>
          <p:cNvGrpSpPr>
            <a:grpSpLocks/>
          </p:cNvGrpSpPr>
          <p:nvPr/>
        </p:nvGrpSpPr>
        <p:grpSpPr bwMode="auto">
          <a:xfrm>
            <a:off x="6227763" y="2852738"/>
            <a:ext cx="2339975" cy="2663825"/>
            <a:chOff x="3923" y="1797"/>
            <a:chExt cx="1474" cy="1678"/>
          </a:xfrm>
        </p:grpSpPr>
        <p:sp>
          <p:nvSpPr>
            <p:cNvPr id="21521" name="Text Box 63"/>
            <p:cNvSpPr txBox="1">
              <a:spLocks noChangeArrowheads="1"/>
            </p:cNvSpPr>
            <p:nvPr/>
          </p:nvSpPr>
          <p:spPr bwMode="auto">
            <a:xfrm>
              <a:off x="3923" y="1797"/>
              <a:ext cx="1474" cy="79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72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ALU instructions skip the MEM stage. Store instructions skip the WB stage </a:t>
              </a:r>
            </a:p>
          </p:txBody>
        </p:sp>
        <p:sp>
          <p:nvSpPr>
            <p:cNvPr id="21522" name="Line 140"/>
            <p:cNvSpPr>
              <a:spLocks noChangeShapeType="1"/>
            </p:cNvSpPr>
            <p:nvPr/>
          </p:nvSpPr>
          <p:spPr bwMode="auto">
            <a:xfrm flipH="1">
              <a:off x="3923" y="2591"/>
              <a:ext cx="295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141"/>
            <p:cNvSpPr>
              <a:spLocks noChangeShapeType="1"/>
            </p:cNvSpPr>
            <p:nvPr/>
          </p:nvSpPr>
          <p:spPr bwMode="auto">
            <a:xfrm flipH="1">
              <a:off x="4830" y="2591"/>
              <a:ext cx="0" cy="8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635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0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0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0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0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animBg="1"/>
      <p:bldP spid="9083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Freeform 311"/>
          <p:cNvSpPr/>
          <p:nvPr/>
        </p:nvSpPr>
        <p:spPr>
          <a:xfrm flipV="1">
            <a:off x="2976563" y="1985963"/>
            <a:ext cx="1628775" cy="457200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47745"/>
              <a:gd name="connsiteX1" fmla="*/ 202759 w 453224"/>
              <a:gd name="connsiteY1" fmla="*/ 0 h 1347745"/>
              <a:gd name="connsiteX2" fmla="*/ 202817 w 453224"/>
              <a:gd name="connsiteY2" fmla="*/ 1327714 h 1347745"/>
              <a:gd name="connsiteX3" fmla="*/ 453224 w 453224"/>
              <a:gd name="connsiteY3" fmla="*/ 1347746 h 1347745"/>
              <a:gd name="connsiteX0" fmla="*/ 0 w 453224"/>
              <a:gd name="connsiteY0" fmla="*/ 0 h 1393199"/>
              <a:gd name="connsiteX1" fmla="*/ 202759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198321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202756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61135"/>
              <a:gd name="connsiteX1" fmla="*/ 201280 w 453224"/>
              <a:gd name="connsiteY1" fmla="*/ 0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0 h 1361135"/>
              <a:gd name="connsiteX1" fmla="*/ 201280 w 453224"/>
              <a:gd name="connsiteY1" fmla="*/ 10686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63065">
                <a:moveTo>
                  <a:pt x="0" y="1930"/>
                </a:moveTo>
                <a:lnTo>
                  <a:pt x="92782" y="0"/>
                </a:lnTo>
                <a:cubicBezTo>
                  <a:pt x="158816" y="792309"/>
                  <a:pt x="148366" y="623220"/>
                  <a:pt x="201790" y="1363065"/>
                </a:cubicBezTo>
                <a:lnTo>
                  <a:pt x="453224" y="1349676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Line 95"/>
          <p:cNvSpPr>
            <a:spLocks noChangeShapeType="1"/>
          </p:cNvSpPr>
          <p:nvPr/>
        </p:nvSpPr>
        <p:spPr bwMode="auto">
          <a:xfrm>
            <a:off x="4794250" y="1985963"/>
            <a:ext cx="874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4" name="Freeform 273"/>
          <p:cNvSpPr/>
          <p:nvPr/>
        </p:nvSpPr>
        <p:spPr bwMode="auto">
          <a:xfrm rot="10800000" flipV="1">
            <a:off x="938213" y="1622425"/>
            <a:ext cx="4824412" cy="1779588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37917 h 290223"/>
              <a:gd name="connsiteX0" fmla="*/ 1334196 w 1414111"/>
              <a:gd name="connsiteY0" fmla="*/ 290223 h 290223"/>
              <a:gd name="connsiteX1" fmla="*/ 1414111 w 1414111"/>
              <a:gd name="connsiteY1" fmla="*/ 290223 h 290223"/>
              <a:gd name="connsiteX2" fmla="*/ 1414111 w 1414111"/>
              <a:gd name="connsiteY2" fmla="*/ 0 h 290223"/>
              <a:gd name="connsiteX3" fmla="*/ 2754 w 1414111"/>
              <a:gd name="connsiteY3" fmla="*/ 0 h 290223"/>
              <a:gd name="connsiteX4" fmla="*/ 102 w 1414111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9 w 1411753"/>
              <a:gd name="connsiteY4" fmla="*/ 37470 h 290223"/>
              <a:gd name="connsiteX0" fmla="*/ 1333218 w 1413133"/>
              <a:gd name="connsiteY0" fmla="*/ 290223 h 290223"/>
              <a:gd name="connsiteX1" fmla="*/ 1413133 w 1413133"/>
              <a:gd name="connsiteY1" fmla="*/ 290223 h 290223"/>
              <a:gd name="connsiteX2" fmla="*/ 1413133 w 1413133"/>
              <a:gd name="connsiteY2" fmla="*/ 0 h 290223"/>
              <a:gd name="connsiteX3" fmla="*/ 1776 w 1413133"/>
              <a:gd name="connsiteY3" fmla="*/ 0 h 290223"/>
              <a:gd name="connsiteX4" fmla="*/ 35 w 1413133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8 w 1411753"/>
              <a:gd name="connsiteY4" fmla="*/ 37470 h 290223"/>
              <a:gd name="connsiteX0" fmla="*/ 1331749 w 1411664"/>
              <a:gd name="connsiteY0" fmla="*/ 290223 h 290223"/>
              <a:gd name="connsiteX1" fmla="*/ 1411664 w 1411664"/>
              <a:gd name="connsiteY1" fmla="*/ 290223 h 290223"/>
              <a:gd name="connsiteX2" fmla="*/ 1411664 w 1411664"/>
              <a:gd name="connsiteY2" fmla="*/ 0 h 290223"/>
              <a:gd name="connsiteX3" fmla="*/ 307 w 1411664"/>
              <a:gd name="connsiteY3" fmla="*/ 0 h 290223"/>
              <a:gd name="connsiteX4" fmla="*/ 1299 w 1411664"/>
              <a:gd name="connsiteY4" fmla="*/ 37470 h 290223"/>
              <a:gd name="connsiteX0" fmla="*/ 1332209 w 1412124"/>
              <a:gd name="connsiteY0" fmla="*/ 290223 h 290223"/>
              <a:gd name="connsiteX1" fmla="*/ 1412124 w 1412124"/>
              <a:gd name="connsiteY1" fmla="*/ 290223 h 290223"/>
              <a:gd name="connsiteX2" fmla="*/ 1412124 w 1412124"/>
              <a:gd name="connsiteY2" fmla="*/ 0 h 290223"/>
              <a:gd name="connsiteX3" fmla="*/ 767 w 1412124"/>
              <a:gd name="connsiteY3" fmla="*/ 0 h 290223"/>
              <a:gd name="connsiteX4" fmla="*/ 1759 w 1412124"/>
              <a:gd name="connsiteY4" fmla="*/ 37470 h 290223"/>
              <a:gd name="connsiteX0" fmla="*/ 1332635 w 1412550"/>
              <a:gd name="connsiteY0" fmla="*/ 290223 h 290223"/>
              <a:gd name="connsiteX1" fmla="*/ 1412550 w 1412550"/>
              <a:gd name="connsiteY1" fmla="*/ 290223 h 290223"/>
              <a:gd name="connsiteX2" fmla="*/ 1412550 w 1412550"/>
              <a:gd name="connsiteY2" fmla="*/ 0 h 290223"/>
              <a:gd name="connsiteX3" fmla="*/ 1193 w 1412550"/>
              <a:gd name="connsiteY3" fmla="*/ 0 h 290223"/>
              <a:gd name="connsiteX4" fmla="*/ 1274 w 141255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2014 w 1411929"/>
              <a:gd name="connsiteY0" fmla="*/ 290223 h 290223"/>
              <a:gd name="connsiteX1" fmla="*/ 1411929 w 1411929"/>
              <a:gd name="connsiteY1" fmla="*/ 290223 h 290223"/>
              <a:gd name="connsiteX2" fmla="*/ 1411929 w 1411929"/>
              <a:gd name="connsiteY2" fmla="*/ 0 h 290223"/>
              <a:gd name="connsiteX3" fmla="*/ 572 w 1411929"/>
              <a:gd name="connsiteY3" fmla="*/ 0 h 290223"/>
              <a:gd name="connsiteX4" fmla="*/ 653 w 1411929"/>
              <a:gd name="connsiteY4" fmla="*/ 37470 h 290223"/>
              <a:gd name="connsiteX0" fmla="*/ 1331693 w 1411608"/>
              <a:gd name="connsiteY0" fmla="*/ 290223 h 290223"/>
              <a:gd name="connsiteX1" fmla="*/ 1411608 w 1411608"/>
              <a:gd name="connsiteY1" fmla="*/ 290223 h 290223"/>
              <a:gd name="connsiteX2" fmla="*/ 1411608 w 1411608"/>
              <a:gd name="connsiteY2" fmla="*/ 0 h 290223"/>
              <a:gd name="connsiteX3" fmla="*/ 251 w 1411608"/>
              <a:gd name="connsiteY3" fmla="*/ 0 h 290223"/>
              <a:gd name="connsiteX4" fmla="*/ 332 w 1411608"/>
              <a:gd name="connsiteY4" fmla="*/ 37470 h 290223"/>
              <a:gd name="connsiteX0" fmla="*/ 1332285 w 1412200"/>
              <a:gd name="connsiteY0" fmla="*/ 290223 h 290223"/>
              <a:gd name="connsiteX1" fmla="*/ 1412200 w 1412200"/>
              <a:gd name="connsiteY1" fmla="*/ 290223 h 290223"/>
              <a:gd name="connsiteX2" fmla="*/ 1412200 w 1412200"/>
              <a:gd name="connsiteY2" fmla="*/ 0 h 290223"/>
              <a:gd name="connsiteX3" fmla="*/ 843 w 1412200"/>
              <a:gd name="connsiteY3" fmla="*/ 0 h 290223"/>
              <a:gd name="connsiteX4" fmla="*/ 924 w 141220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4028 w 1413943"/>
              <a:gd name="connsiteY0" fmla="*/ 290223 h 290223"/>
              <a:gd name="connsiteX1" fmla="*/ 1413943 w 1413943"/>
              <a:gd name="connsiteY1" fmla="*/ 290223 h 290223"/>
              <a:gd name="connsiteX2" fmla="*/ 1413943 w 1413943"/>
              <a:gd name="connsiteY2" fmla="*/ 0 h 290223"/>
              <a:gd name="connsiteX3" fmla="*/ 2586 w 1413943"/>
              <a:gd name="connsiteY3" fmla="*/ 0 h 290223"/>
              <a:gd name="connsiteX4" fmla="*/ 203 w 1413943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5057 w 1414972"/>
              <a:gd name="connsiteY0" fmla="*/ 290223 h 290223"/>
              <a:gd name="connsiteX1" fmla="*/ 1414972 w 1414972"/>
              <a:gd name="connsiteY1" fmla="*/ 290223 h 290223"/>
              <a:gd name="connsiteX2" fmla="*/ 1414972 w 1414972"/>
              <a:gd name="connsiteY2" fmla="*/ 0 h 290223"/>
              <a:gd name="connsiteX3" fmla="*/ 3615 w 1414972"/>
              <a:gd name="connsiteY3" fmla="*/ 0 h 290223"/>
              <a:gd name="connsiteX4" fmla="*/ 0 w 1414972"/>
              <a:gd name="connsiteY4" fmla="*/ 51180 h 290223"/>
              <a:gd name="connsiteX0" fmla="*/ 1335197 w 1415112"/>
              <a:gd name="connsiteY0" fmla="*/ 290223 h 290223"/>
              <a:gd name="connsiteX1" fmla="*/ 1415112 w 1415112"/>
              <a:gd name="connsiteY1" fmla="*/ 290223 h 290223"/>
              <a:gd name="connsiteX2" fmla="*/ 1415112 w 1415112"/>
              <a:gd name="connsiteY2" fmla="*/ 0 h 290223"/>
              <a:gd name="connsiteX3" fmla="*/ 3755 w 1415112"/>
              <a:gd name="connsiteY3" fmla="*/ 0 h 290223"/>
              <a:gd name="connsiteX4" fmla="*/ 140 w 1415112"/>
              <a:gd name="connsiteY4" fmla="*/ 51180 h 290223"/>
              <a:gd name="connsiteX0" fmla="*/ 1332469 w 1412384"/>
              <a:gd name="connsiteY0" fmla="*/ 290223 h 290223"/>
              <a:gd name="connsiteX1" fmla="*/ 1412384 w 1412384"/>
              <a:gd name="connsiteY1" fmla="*/ 290223 h 290223"/>
              <a:gd name="connsiteX2" fmla="*/ 1412384 w 1412384"/>
              <a:gd name="connsiteY2" fmla="*/ 0 h 290223"/>
              <a:gd name="connsiteX3" fmla="*/ 1027 w 1412384"/>
              <a:gd name="connsiteY3" fmla="*/ 0 h 290223"/>
              <a:gd name="connsiteX4" fmla="*/ 561 w 1412384"/>
              <a:gd name="connsiteY4" fmla="*/ 51667 h 290223"/>
              <a:gd name="connsiteX0" fmla="*/ 1332081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  <a:gd name="connsiteX0" fmla="*/ 1327882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  <a:gd name="connsiteX0" fmla="*/ 1411996 w 1411996"/>
              <a:gd name="connsiteY0" fmla="*/ 290223 h 290223"/>
              <a:gd name="connsiteX1" fmla="*/ 1411996 w 1411996"/>
              <a:gd name="connsiteY1" fmla="*/ 0 h 290223"/>
              <a:gd name="connsiteX2" fmla="*/ 639 w 1411996"/>
              <a:gd name="connsiteY2" fmla="*/ 0 h 290223"/>
              <a:gd name="connsiteX3" fmla="*/ 173 w 1411996"/>
              <a:gd name="connsiteY3" fmla="*/ 51667 h 290223"/>
              <a:gd name="connsiteX0" fmla="*/ 1410831 w 1411996"/>
              <a:gd name="connsiteY0" fmla="*/ 337507 h 337507"/>
              <a:gd name="connsiteX1" fmla="*/ 1411996 w 1411996"/>
              <a:gd name="connsiteY1" fmla="*/ 0 h 337507"/>
              <a:gd name="connsiteX2" fmla="*/ 639 w 1411996"/>
              <a:gd name="connsiteY2" fmla="*/ 0 h 337507"/>
              <a:gd name="connsiteX3" fmla="*/ 173 w 1411996"/>
              <a:gd name="connsiteY3" fmla="*/ 51667 h 337507"/>
              <a:gd name="connsiteX0" fmla="*/ 1409666 w 1411996"/>
              <a:gd name="connsiteY0" fmla="*/ 336006 h 336006"/>
              <a:gd name="connsiteX1" fmla="*/ 1411996 w 1411996"/>
              <a:gd name="connsiteY1" fmla="*/ 0 h 336006"/>
              <a:gd name="connsiteX2" fmla="*/ 639 w 1411996"/>
              <a:gd name="connsiteY2" fmla="*/ 0 h 336006"/>
              <a:gd name="connsiteX3" fmla="*/ 173 w 1411996"/>
              <a:gd name="connsiteY3" fmla="*/ 51667 h 336006"/>
              <a:gd name="connsiteX0" fmla="*/ 1413160 w 1413211"/>
              <a:gd name="connsiteY0" fmla="*/ 336006 h 336006"/>
              <a:gd name="connsiteX1" fmla="*/ 1411996 w 1413211"/>
              <a:gd name="connsiteY1" fmla="*/ 0 h 336006"/>
              <a:gd name="connsiteX2" fmla="*/ 639 w 1413211"/>
              <a:gd name="connsiteY2" fmla="*/ 0 h 336006"/>
              <a:gd name="connsiteX3" fmla="*/ 173 w 1413211"/>
              <a:gd name="connsiteY3" fmla="*/ 51667 h 336006"/>
              <a:gd name="connsiteX0" fmla="*/ 1413160 w 1413160"/>
              <a:gd name="connsiteY0" fmla="*/ 336006 h 336006"/>
              <a:gd name="connsiteX1" fmla="*/ 1411996 w 1413160"/>
              <a:gd name="connsiteY1" fmla="*/ 0 h 336006"/>
              <a:gd name="connsiteX2" fmla="*/ 639 w 1413160"/>
              <a:gd name="connsiteY2" fmla="*/ 0 h 336006"/>
              <a:gd name="connsiteX3" fmla="*/ 173 w 1413160"/>
              <a:gd name="connsiteY3" fmla="*/ 51667 h 33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60" h="336006">
                <a:moveTo>
                  <a:pt x="1413160" y="336006"/>
                </a:moveTo>
                <a:cubicBezTo>
                  <a:pt x="1410054" y="222003"/>
                  <a:pt x="1411608" y="112502"/>
                  <a:pt x="1411996" y="0"/>
                </a:cubicBezTo>
                <a:lnTo>
                  <a:pt x="639" y="0"/>
                </a:lnTo>
                <a:cubicBezTo>
                  <a:pt x="-592" y="27174"/>
                  <a:pt x="374" y="26542"/>
                  <a:pt x="173" y="5166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6" name="Freeform 505"/>
          <p:cNvSpPr/>
          <p:nvPr/>
        </p:nvSpPr>
        <p:spPr bwMode="auto">
          <a:xfrm>
            <a:off x="3317875" y="3851275"/>
            <a:ext cx="5324475" cy="854075"/>
          </a:xfrm>
          <a:custGeom>
            <a:avLst/>
            <a:gdLst>
              <a:gd name="connsiteX0" fmla="*/ 5140518 w 5363155"/>
              <a:gd name="connsiteY0" fmla="*/ 564543 h 1073426"/>
              <a:gd name="connsiteX1" fmla="*/ 5363155 w 5363155"/>
              <a:gd name="connsiteY1" fmla="*/ 568518 h 1073426"/>
              <a:gd name="connsiteX2" fmla="*/ 5363155 w 5363155"/>
              <a:gd name="connsiteY2" fmla="*/ 1073426 h 1073426"/>
              <a:gd name="connsiteX3" fmla="*/ 0 w 5363155"/>
              <a:gd name="connsiteY3" fmla="*/ 1069451 h 1073426"/>
              <a:gd name="connsiteX4" fmla="*/ 3976 w 5363155"/>
              <a:gd name="connsiteY4" fmla="*/ 3976 h 1073426"/>
              <a:gd name="connsiteX5" fmla="*/ 127221 w 5363155"/>
              <a:gd name="connsiteY5" fmla="*/ 0 h 1073426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30396 w 5363155"/>
              <a:gd name="connsiteY5" fmla="*/ 5549 h 1069450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27221 w 5363155"/>
              <a:gd name="connsiteY5" fmla="*/ 2374 h 1069450"/>
              <a:gd name="connsiteX0" fmla="*/ 5140518 w 5363155"/>
              <a:gd name="connsiteY0" fmla="*/ 56136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58193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99015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86032 w 5363155"/>
              <a:gd name="connsiteY0" fmla="*/ 70291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204075 w 5363155"/>
              <a:gd name="connsiteY5" fmla="*/ 0 h 1070251"/>
              <a:gd name="connsiteX0" fmla="*/ 5222049 w 5359559"/>
              <a:gd name="connsiteY0" fmla="*/ 709863 h 1070251"/>
              <a:gd name="connsiteX1" fmla="*/ 5359559 w 5359559"/>
              <a:gd name="connsiteY1" fmla="*/ 708489 h 1070251"/>
              <a:gd name="connsiteX2" fmla="*/ 5359559 w 5359559"/>
              <a:gd name="connsiteY2" fmla="*/ 1070251 h 1070251"/>
              <a:gd name="connsiteX3" fmla="*/ 406 w 5359559"/>
              <a:gd name="connsiteY3" fmla="*/ 1066276 h 1070251"/>
              <a:gd name="connsiteX4" fmla="*/ 380 w 5359559"/>
              <a:gd name="connsiteY4" fmla="*/ 801 h 1070251"/>
              <a:gd name="connsiteX5" fmla="*/ 200479 w 5359559"/>
              <a:gd name="connsiteY5" fmla="*/ 0 h 107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9559" h="1070251">
                <a:moveTo>
                  <a:pt x="5222049" y="709863"/>
                </a:moveTo>
                <a:lnTo>
                  <a:pt x="5359559" y="708489"/>
                </a:lnTo>
                <a:lnTo>
                  <a:pt x="5359559" y="1070251"/>
                </a:lnTo>
                <a:lnTo>
                  <a:pt x="406" y="1066276"/>
                </a:lnTo>
                <a:cubicBezTo>
                  <a:pt x="1731" y="711118"/>
                  <a:pt x="-945" y="355959"/>
                  <a:pt x="380" y="801"/>
                </a:cubicBezTo>
                <a:lnTo>
                  <a:pt x="200479" y="0"/>
                </a:lnTo>
              </a:path>
            </a:pathLst>
          </a:cu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title"/>
          </p:nvPr>
        </p:nvSpPr>
        <p:spPr>
          <a:xfrm>
            <a:off x="469297" y="161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Control Signals</a:t>
            </a:r>
          </a:p>
        </p:txBody>
      </p:sp>
      <p:grpSp>
        <p:nvGrpSpPr>
          <p:cNvPr id="22535" name="Group 160"/>
          <p:cNvGrpSpPr>
            <a:grpSpLocks/>
          </p:cNvGrpSpPr>
          <p:nvPr/>
        </p:nvGrpSpPr>
        <p:grpSpPr bwMode="auto">
          <a:xfrm>
            <a:off x="5889625" y="2500313"/>
            <a:ext cx="369888" cy="374650"/>
            <a:chOff x="6065448" y="2115619"/>
            <a:chExt cx="369911" cy="350845"/>
          </a:xfrm>
        </p:grpSpPr>
        <p:sp>
          <p:nvSpPr>
            <p:cNvPr id="22718" name="Rectangle 26"/>
            <p:cNvSpPr>
              <a:spLocks noChangeArrowheads="1"/>
            </p:cNvSpPr>
            <p:nvPr/>
          </p:nvSpPr>
          <p:spPr bwMode="auto">
            <a:xfrm>
              <a:off x="6094010" y="2238762"/>
              <a:ext cx="341349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zero</a:t>
              </a:r>
            </a:p>
          </p:txBody>
        </p:sp>
        <p:sp>
          <p:nvSpPr>
            <p:cNvPr id="22719" name="Line 87"/>
            <p:cNvSpPr>
              <a:spLocks noChangeShapeType="1"/>
            </p:cNvSpPr>
            <p:nvPr/>
          </p:nvSpPr>
          <p:spPr bwMode="auto">
            <a:xfrm flipV="1">
              <a:off x="6065448" y="2115619"/>
              <a:ext cx="0" cy="3508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536" name="Group 164"/>
          <p:cNvGrpSpPr>
            <a:grpSpLocks/>
          </p:cNvGrpSpPr>
          <p:nvPr/>
        </p:nvGrpSpPr>
        <p:grpSpPr bwMode="auto">
          <a:xfrm>
            <a:off x="2890838" y="1339850"/>
            <a:ext cx="5543550" cy="1636713"/>
            <a:chOff x="2392363" y="3089988"/>
            <a:chExt cx="5543550" cy="1371600"/>
          </a:xfrm>
        </p:grpSpPr>
        <p:sp>
          <p:nvSpPr>
            <p:cNvPr id="22714" name="Line 8"/>
            <p:cNvSpPr>
              <a:spLocks noChangeShapeType="1"/>
            </p:cNvSpPr>
            <p:nvPr/>
          </p:nvSpPr>
          <p:spPr bwMode="auto">
            <a:xfrm>
              <a:off x="7935913" y="3089988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15" name="Line 5"/>
            <p:cNvSpPr>
              <a:spLocks noChangeShapeType="1"/>
            </p:cNvSpPr>
            <p:nvPr/>
          </p:nvSpPr>
          <p:spPr bwMode="auto">
            <a:xfrm>
              <a:off x="2392363" y="3089988"/>
              <a:ext cx="0" cy="1131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16" name="Line 6"/>
            <p:cNvSpPr>
              <a:spLocks noChangeShapeType="1"/>
            </p:cNvSpPr>
            <p:nvPr/>
          </p:nvSpPr>
          <p:spPr bwMode="auto">
            <a:xfrm>
              <a:off x="4210497" y="3089988"/>
              <a:ext cx="0" cy="1214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17" name="Line 7"/>
            <p:cNvSpPr>
              <a:spLocks noChangeShapeType="1"/>
            </p:cNvSpPr>
            <p:nvPr/>
          </p:nvSpPr>
          <p:spPr bwMode="auto">
            <a:xfrm>
              <a:off x="5884863" y="3089988"/>
              <a:ext cx="0" cy="134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537" name="Group 174"/>
          <p:cNvGrpSpPr>
            <a:grpSpLocks/>
          </p:cNvGrpSpPr>
          <p:nvPr/>
        </p:nvGrpSpPr>
        <p:grpSpPr bwMode="auto">
          <a:xfrm>
            <a:off x="893763" y="3840163"/>
            <a:ext cx="7545387" cy="1125537"/>
            <a:chOff x="395288" y="4575848"/>
            <a:chExt cx="7544590" cy="1124431"/>
          </a:xfrm>
        </p:grpSpPr>
        <p:cxnSp>
          <p:nvCxnSpPr>
            <p:cNvPr id="179" name="Straight Connector 178"/>
            <p:cNvCxnSpPr/>
            <p:nvPr/>
          </p:nvCxnSpPr>
          <p:spPr bwMode="auto">
            <a:xfrm>
              <a:off x="2392152" y="4759817"/>
              <a:ext cx="0" cy="940462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 bwMode="auto">
            <a:xfrm>
              <a:off x="6485882" y="4813739"/>
              <a:ext cx="0" cy="886540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 bwMode="auto">
            <a:xfrm>
              <a:off x="5892219" y="5034184"/>
              <a:ext cx="0" cy="662923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Freeform 181"/>
            <p:cNvSpPr/>
            <p:nvPr/>
          </p:nvSpPr>
          <p:spPr bwMode="auto">
            <a:xfrm>
              <a:off x="395288" y="4575848"/>
              <a:ext cx="7544590" cy="1124431"/>
            </a:xfrm>
            <a:custGeom>
              <a:avLst/>
              <a:gdLst>
                <a:gd name="connsiteX0" fmla="*/ 291548 w 291548"/>
                <a:gd name="connsiteY0" fmla="*/ 0 h 154608"/>
                <a:gd name="connsiteX1" fmla="*/ 291548 w 291548"/>
                <a:gd name="connsiteY1" fmla="*/ 154608 h 154608"/>
                <a:gd name="connsiteX2" fmla="*/ 0 w 291548"/>
                <a:gd name="connsiteY2" fmla="*/ 154608 h 15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548" h="154608">
                  <a:moveTo>
                    <a:pt x="291548" y="0"/>
                  </a:moveTo>
                  <a:lnTo>
                    <a:pt x="291548" y="154608"/>
                  </a:lnTo>
                  <a:lnTo>
                    <a:pt x="0" y="154608"/>
                  </a:lnTo>
                </a:path>
              </a:pathLst>
            </a:cu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 bwMode="auto">
            <a:xfrm>
              <a:off x="792121" y="4835942"/>
              <a:ext cx="1587" cy="864337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11" name="TextBox 129"/>
            <p:cNvSpPr txBox="1">
              <a:spLocks noChangeArrowheads="1"/>
            </p:cNvSpPr>
            <p:nvPr/>
          </p:nvSpPr>
          <p:spPr bwMode="auto">
            <a:xfrm>
              <a:off x="427769" y="5484527"/>
              <a:ext cx="2794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clk</a:t>
              </a:r>
            </a:p>
          </p:txBody>
        </p:sp>
        <p:cxnSp>
          <p:nvCxnSpPr>
            <p:cNvPr id="186" name="Straight Connector 185"/>
            <p:cNvCxnSpPr/>
            <p:nvPr/>
          </p:nvCxnSpPr>
          <p:spPr bwMode="auto">
            <a:xfrm>
              <a:off x="3298518" y="4734442"/>
              <a:ext cx="0" cy="965837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 bwMode="auto">
            <a:xfrm>
              <a:off x="4206472" y="4669418"/>
              <a:ext cx="0" cy="1030861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538" name="Freeform 123"/>
          <p:cNvSpPr>
            <a:spLocks/>
          </p:cNvSpPr>
          <p:nvPr/>
        </p:nvSpPr>
        <p:spPr bwMode="auto">
          <a:xfrm>
            <a:off x="4200525" y="3421063"/>
            <a:ext cx="4595813" cy="1428750"/>
          </a:xfrm>
          <a:custGeom>
            <a:avLst/>
            <a:gdLst>
              <a:gd name="T0" fmla="*/ 2147483647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9429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605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9" name="Line 52"/>
          <p:cNvSpPr>
            <a:spLocks noChangeShapeType="1"/>
          </p:cNvSpPr>
          <p:nvPr/>
        </p:nvSpPr>
        <p:spPr bwMode="auto">
          <a:xfrm flipV="1">
            <a:off x="2622550" y="3409950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0" name="Freeform 16"/>
          <p:cNvSpPr>
            <a:spLocks/>
          </p:cNvSpPr>
          <p:nvPr/>
        </p:nvSpPr>
        <p:spPr bwMode="auto">
          <a:xfrm>
            <a:off x="4927600" y="3724275"/>
            <a:ext cx="1366838" cy="365125"/>
          </a:xfrm>
          <a:custGeom>
            <a:avLst/>
            <a:gdLst>
              <a:gd name="T0" fmla="*/ 0 w 10000"/>
              <a:gd name="T1" fmla="*/ 0 h 11599"/>
              <a:gd name="T2" fmla="*/ 0 w 10000"/>
              <a:gd name="T3" fmla="*/ 353897005 h 11599"/>
              <a:gd name="T4" fmla="*/ 2147483647 w 10000"/>
              <a:gd name="T5" fmla="*/ 361883890 h 11599"/>
              <a:gd name="T6" fmla="*/ 2147483647 w 10000"/>
              <a:gd name="T7" fmla="*/ 161613410 h 11599"/>
              <a:gd name="T8" fmla="*/ 2147483647 w 10000"/>
              <a:gd name="T9" fmla="*/ 161613410 h 11599"/>
              <a:gd name="T10" fmla="*/ 2147483647 w 10000"/>
              <a:gd name="T11" fmla="*/ 166855420 h 115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0" h="11599">
                <a:moveTo>
                  <a:pt x="0" y="0"/>
                </a:moveTo>
                <a:lnTo>
                  <a:pt x="0" y="11343"/>
                </a:lnTo>
                <a:lnTo>
                  <a:pt x="8420" y="11599"/>
                </a:lnTo>
                <a:cubicBezTo>
                  <a:pt x="8447" y="9571"/>
                  <a:pt x="8394" y="7208"/>
                  <a:pt x="8421" y="5180"/>
                </a:cubicBezTo>
                <a:lnTo>
                  <a:pt x="9918" y="5180"/>
                </a:lnTo>
                <a:cubicBezTo>
                  <a:pt x="9945" y="5236"/>
                  <a:pt x="9973" y="5292"/>
                  <a:pt x="10000" y="5348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1" name="Line 19"/>
          <p:cNvSpPr>
            <a:spLocks noChangeShapeType="1"/>
          </p:cNvSpPr>
          <p:nvPr/>
        </p:nvSpPr>
        <p:spPr bwMode="auto">
          <a:xfrm flipV="1">
            <a:off x="6100763" y="3287713"/>
            <a:ext cx="19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542" name="Group 20"/>
          <p:cNvGrpSpPr>
            <a:grpSpLocks/>
          </p:cNvGrpSpPr>
          <p:nvPr/>
        </p:nvGrpSpPr>
        <p:grpSpPr bwMode="auto">
          <a:xfrm>
            <a:off x="5570538" y="3875088"/>
            <a:ext cx="166687" cy="257175"/>
            <a:chOff x="4375" y="2401"/>
            <a:chExt cx="114" cy="162"/>
          </a:xfrm>
        </p:grpSpPr>
        <p:sp>
          <p:nvSpPr>
            <p:cNvPr id="22704" name="Line 21"/>
            <p:cNvSpPr>
              <a:spLocks noChangeShapeType="1"/>
            </p:cNvSpPr>
            <p:nvPr/>
          </p:nvSpPr>
          <p:spPr bwMode="auto">
            <a:xfrm flipH="1">
              <a:off x="4419" y="2505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05" name="Rectangle 22"/>
            <p:cNvSpPr>
              <a:spLocks noChangeArrowheads="1"/>
            </p:cNvSpPr>
            <p:nvPr/>
          </p:nvSpPr>
          <p:spPr bwMode="auto">
            <a:xfrm>
              <a:off x="4375" y="2401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22543" name="Group 9"/>
          <p:cNvGrpSpPr>
            <a:grpSpLocks/>
          </p:cNvGrpSpPr>
          <p:nvPr/>
        </p:nvGrpSpPr>
        <p:grpSpPr bwMode="auto">
          <a:xfrm>
            <a:off x="5678488" y="2752725"/>
            <a:ext cx="422275" cy="1111250"/>
            <a:chOff x="5180177" y="3960180"/>
            <a:chExt cx="421879" cy="1333280"/>
          </a:xfrm>
        </p:grpSpPr>
        <p:sp>
          <p:nvSpPr>
            <p:cNvPr id="22702" name="Freeform 23"/>
            <p:cNvSpPr>
              <a:spLocks/>
            </p:cNvSpPr>
            <p:nvPr/>
          </p:nvSpPr>
          <p:spPr bwMode="auto">
            <a:xfrm rot="-5400000">
              <a:off x="4724477" y="4415880"/>
              <a:ext cx="1333280" cy="421879"/>
            </a:xfrm>
            <a:custGeom>
              <a:avLst/>
              <a:gdLst>
                <a:gd name="T0" fmla="*/ 0 w 768"/>
                <a:gd name="T1" fmla="*/ 0 h 288"/>
                <a:gd name="T2" fmla="*/ 2147483647 w 768"/>
                <a:gd name="T3" fmla="*/ 2147483647 h 288"/>
                <a:gd name="T4" fmla="*/ 2147483647 w 768"/>
                <a:gd name="T5" fmla="*/ 2147483647 h 288"/>
                <a:gd name="T6" fmla="*/ 2147483647 w 768"/>
                <a:gd name="T7" fmla="*/ 0 h 288"/>
                <a:gd name="T8" fmla="*/ 2147483647 w 768"/>
                <a:gd name="T9" fmla="*/ 0 h 288"/>
                <a:gd name="T10" fmla="*/ 2147483647 w 768"/>
                <a:gd name="T11" fmla="*/ 2147483647 h 288"/>
                <a:gd name="T12" fmla="*/ 2147483647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88"/>
                <a:gd name="T26" fmla="*/ 768 w 768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3" name="Rectangle 24"/>
            <p:cNvSpPr>
              <a:spLocks noChangeArrowheads="1"/>
            </p:cNvSpPr>
            <p:nvPr/>
          </p:nvSpPr>
          <p:spPr bwMode="auto">
            <a:xfrm>
              <a:off x="5243898" y="4189029"/>
              <a:ext cx="351566" cy="88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U</a:t>
              </a:r>
            </a:p>
          </p:txBody>
        </p:sp>
      </p:grpSp>
      <p:grpSp>
        <p:nvGrpSpPr>
          <p:cNvPr id="22544" name="Group 6"/>
          <p:cNvGrpSpPr>
            <a:grpSpLocks/>
          </p:cNvGrpSpPr>
          <p:nvPr/>
        </p:nvGrpSpPr>
        <p:grpSpPr bwMode="auto">
          <a:xfrm>
            <a:off x="5302250" y="2886075"/>
            <a:ext cx="168275" cy="266700"/>
            <a:chOff x="4871777" y="2765897"/>
            <a:chExt cx="168275" cy="266700"/>
          </a:xfrm>
        </p:grpSpPr>
        <p:sp>
          <p:nvSpPr>
            <p:cNvPr id="22700" name="Rectangle 27"/>
            <p:cNvSpPr>
              <a:spLocks noChangeArrowheads="1"/>
            </p:cNvSpPr>
            <p:nvPr/>
          </p:nvSpPr>
          <p:spPr bwMode="auto">
            <a:xfrm>
              <a:off x="4871777" y="2765897"/>
              <a:ext cx="1682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22701" name="Line 28"/>
            <p:cNvSpPr>
              <a:spLocks noChangeShapeType="1"/>
            </p:cNvSpPr>
            <p:nvPr/>
          </p:nvSpPr>
          <p:spPr bwMode="auto">
            <a:xfrm flipH="1">
              <a:off x="4947977" y="2940522"/>
              <a:ext cx="42863" cy="92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45" name="Line 30"/>
          <p:cNvSpPr>
            <a:spLocks noChangeShapeType="1"/>
          </p:cNvSpPr>
          <p:nvPr/>
        </p:nvSpPr>
        <p:spPr bwMode="auto">
          <a:xfrm>
            <a:off x="5499100" y="3629025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6" name="Line 40"/>
          <p:cNvSpPr>
            <a:spLocks noChangeShapeType="1"/>
          </p:cNvSpPr>
          <p:nvPr/>
        </p:nvSpPr>
        <p:spPr bwMode="auto">
          <a:xfrm>
            <a:off x="2984500" y="3543300"/>
            <a:ext cx="531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47" name="Rectangle 44"/>
          <p:cNvSpPr>
            <a:spLocks noChangeArrowheads="1"/>
          </p:cNvSpPr>
          <p:nvPr/>
        </p:nvSpPr>
        <p:spPr bwMode="auto">
          <a:xfrm>
            <a:off x="3306763" y="3055938"/>
            <a:ext cx="125412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22548" name="Rectangle 47"/>
          <p:cNvSpPr>
            <a:spLocks noChangeArrowheads="1"/>
          </p:cNvSpPr>
          <p:nvPr/>
        </p:nvSpPr>
        <p:spPr bwMode="auto">
          <a:xfrm>
            <a:off x="1712913" y="2819400"/>
            <a:ext cx="927100" cy="1281113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2549" name="Text Box 48"/>
          <p:cNvSpPr txBox="1">
            <a:spLocks noChangeArrowheads="1"/>
          </p:cNvSpPr>
          <p:nvPr/>
        </p:nvSpPr>
        <p:spPr bwMode="auto">
          <a:xfrm>
            <a:off x="1797050" y="3549650"/>
            <a:ext cx="631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22550" name="Line 49"/>
          <p:cNvSpPr>
            <a:spLocks noChangeShapeType="1"/>
          </p:cNvSpPr>
          <p:nvPr/>
        </p:nvSpPr>
        <p:spPr bwMode="auto">
          <a:xfrm flipV="1">
            <a:off x="1373188" y="3681413"/>
            <a:ext cx="338137" cy="4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1" name="Text Box 50"/>
          <p:cNvSpPr txBox="1">
            <a:spLocks noChangeArrowheads="1"/>
          </p:cNvSpPr>
          <p:nvPr/>
        </p:nvSpPr>
        <p:spPr bwMode="auto">
          <a:xfrm>
            <a:off x="1938338" y="3276600"/>
            <a:ext cx="6508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Instruction</a:t>
            </a:r>
          </a:p>
        </p:txBody>
      </p:sp>
      <p:sp>
        <p:nvSpPr>
          <p:cNvPr id="22552" name="Text Box 51"/>
          <p:cNvSpPr txBox="1">
            <a:spLocks noChangeArrowheads="1"/>
          </p:cNvSpPr>
          <p:nvPr/>
        </p:nvSpPr>
        <p:spPr bwMode="auto">
          <a:xfrm>
            <a:off x="1797050" y="2819400"/>
            <a:ext cx="8429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200" b="1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sz="1200" b="1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22553" name="Rectangle 67"/>
          <p:cNvSpPr>
            <a:spLocks noChangeArrowheads="1"/>
          </p:cNvSpPr>
          <p:nvPr/>
        </p:nvSpPr>
        <p:spPr bwMode="auto">
          <a:xfrm>
            <a:off x="3095625" y="3078163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22554" name="Line 68"/>
          <p:cNvSpPr>
            <a:spLocks noChangeShapeType="1"/>
          </p:cNvSpPr>
          <p:nvPr/>
        </p:nvSpPr>
        <p:spPr bwMode="auto">
          <a:xfrm flipH="1">
            <a:off x="3348038" y="3503613"/>
            <a:ext cx="42862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55" name="Rectangle 69"/>
          <p:cNvSpPr>
            <a:spLocks noChangeArrowheads="1"/>
          </p:cNvSpPr>
          <p:nvPr/>
        </p:nvSpPr>
        <p:spPr bwMode="auto">
          <a:xfrm>
            <a:off x="3306763" y="3367088"/>
            <a:ext cx="1254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22556" name="Rectangle 78"/>
          <p:cNvSpPr>
            <a:spLocks noChangeArrowheads="1"/>
          </p:cNvSpPr>
          <p:nvPr/>
        </p:nvSpPr>
        <p:spPr bwMode="auto">
          <a:xfrm>
            <a:off x="3095625" y="3365500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22557" name="Rectangle 92"/>
          <p:cNvSpPr>
            <a:spLocks noChangeArrowheads="1"/>
          </p:cNvSpPr>
          <p:nvPr/>
        </p:nvSpPr>
        <p:spPr bwMode="auto">
          <a:xfrm flipH="1">
            <a:off x="4527550" y="3814763"/>
            <a:ext cx="168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endParaRPr lang="zh-CN" altLang="zh-CN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558" name="Group 7"/>
          <p:cNvGrpSpPr>
            <a:grpSpLocks/>
          </p:cNvGrpSpPr>
          <p:nvPr/>
        </p:nvGrpSpPr>
        <p:grpSpPr bwMode="auto">
          <a:xfrm>
            <a:off x="5324475" y="3403600"/>
            <a:ext cx="169863" cy="428625"/>
            <a:chOff x="4777355" y="4746447"/>
            <a:chExt cx="168459" cy="435289"/>
          </a:xfrm>
        </p:grpSpPr>
        <p:sp>
          <p:nvSpPr>
            <p:cNvPr id="22697" name="AutoShape 91"/>
            <p:cNvSpPr>
              <a:spLocks noChangeArrowheads="1"/>
            </p:cNvSpPr>
            <p:nvPr/>
          </p:nvSpPr>
          <p:spPr bwMode="auto">
            <a:xfrm rot="-5400000">
              <a:off x="4643940" y="4879862"/>
              <a:ext cx="435289" cy="168459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698" name="Rectangle 93"/>
            <p:cNvSpPr>
              <a:spLocks noChangeArrowheads="1"/>
            </p:cNvSpPr>
            <p:nvPr/>
          </p:nvSpPr>
          <p:spPr bwMode="auto">
            <a:xfrm flipH="1">
              <a:off x="4779535" y="4760239"/>
              <a:ext cx="155275" cy="18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2699" name="Rectangle 94"/>
            <p:cNvSpPr>
              <a:spLocks noChangeArrowheads="1"/>
            </p:cNvSpPr>
            <p:nvPr/>
          </p:nvSpPr>
          <p:spPr bwMode="auto">
            <a:xfrm flipH="1">
              <a:off x="4781002" y="5008182"/>
              <a:ext cx="153809" cy="13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22559" name="Line 95"/>
          <p:cNvSpPr>
            <a:spLocks noChangeShapeType="1"/>
          </p:cNvSpPr>
          <p:nvPr/>
        </p:nvSpPr>
        <p:spPr bwMode="auto">
          <a:xfrm>
            <a:off x="4800600" y="3106738"/>
            <a:ext cx="874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60" name="Rectangle 111"/>
          <p:cNvSpPr>
            <a:spLocks noChangeArrowheads="1"/>
          </p:cNvSpPr>
          <p:nvPr/>
        </p:nvSpPr>
        <p:spPr bwMode="auto">
          <a:xfrm>
            <a:off x="6743700" y="2443163"/>
            <a:ext cx="631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ea typeface="宋体" panose="02010600030101010101" pitchFamily="2" charset="-122"/>
              </a:rPr>
              <a:t>ALU result</a:t>
            </a:r>
          </a:p>
        </p:txBody>
      </p:sp>
      <p:sp>
        <p:nvSpPr>
          <p:cNvPr id="22561" name="Line 113"/>
          <p:cNvSpPr>
            <a:spLocks noChangeShapeType="1"/>
          </p:cNvSpPr>
          <p:nvPr/>
        </p:nvSpPr>
        <p:spPr bwMode="auto">
          <a:xfrm>
            <a:off x="7662863" y="3616325"/>
            <a:ext cx="336550" cy="4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562" name="Group 114"/>
          <p:cNvGrpSpPr>
            <a:grpSpLocks/>
          </p:cNvGrpSpPr>
          <p:nvPr/>
        </p:nvGrpSpPr>
        <p:grpSpPr bwMode="auto">
          <a:xfrm>
            <a:off x="7708900" y="3392488"/>
            <a:ext cx="179388" cy="274637"/>
            <a:chOff x="5263" y="2534"/>
            <a:chExt cx="123" cy="173"/>
          </a:xfrm>
        </p:grpSpPr>
        <p:sp>
          <p:nvSpPr>
            <p:cNvPr id="22695" name="Line 115"/>
            <p:cNvSpPr>
              <a:spLocks noChangeShapeType="1"/>
            </p:cNvSpPr>
            <p:nvPr/>
          </p:nvSpPr>
          <p:spPr bwMode="auto">
            <a:xfrm flipH="1">
              <a:off x="5309" y="2649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96" name="Rectangle 116"/>
            <p:cNvSpPr>
              <a:spLocks noChangeArrowheads="1"/>
            </p:cNvSpPr>
            <p:nvPr/>
          </p:nvSpPr>
          <p:spPr bwMode="auto">
            <a:xfrm>
              <a:off x="5263" y="2534"/>
              <a:ext cx="1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22563" name="Group 117"/>
          <p:cNvGrpSpPr>
            <a:grpSpLocks/>
          </p:cNvGrpSpPr>
          <p:nvPr/>
        </p:nvGrpSpPr>
        <p:grpSpPr bwMode="auto">
          <a:xfrm>
            <a:off x="7997825" y="3190875"/>
            <a:ext cx="169863" cy="569913"/>
            <a:chOff x="2515" y="1642"/>
            <a:chExt cx="115" cy="403"/>
          </a:xfrm>
        </p:grpSpPr>
        <p:sp>
          <p:nvSpPr>
            <p:cNvPr id="22691" name="AutoShape 118"/>
            <p:cNvSpPr>
              <a:spLocks noChangeArrowheads="1"/>
            </p:cNvSpPr>
            <p:nvPr/>
          </p:nvSpPr>
          <p:spPr bwMode="auto">
            <a:xfrm rot="-5400000">
              <a:off x="2384" y="1773"/>
              <a:ext cx="377" cy="115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692" name="Rectangle 119"/>
            <p:cNvSpPr>
              <a:spLocks noChangeArrowheads="1"/>
            </p:cNvSpPr>
            <p:nvPr/>
          </p:nvSpPr>
          <p:spPr bwMode="auto">
            <a:xfrm flipH="1">
              <a:off x="2515" y="1642"/>
              <a:ext cx="11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endParaRPr lang="zh-CN" altLang="zh-CN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93" name="Rectangle 120"/>
            <p:cNvSpPr>
              <a:spLocks noChangeArrowheads="1"/>
            </p:cNvSpPr>
            <p:nvPr/>
          </p:nvSpPr>
          <p:spPr bwMode="auto">
            <a:xfrm flipH="1">
              <a:off x="2515" y="1656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694" name="Rectangle 121"/>
            <p:cNvSpPr>
              <a:spLocks noChangeArrowheads="1"/>
            </p:cNvSpPr>
            <p:nvPr/>
          </p:nvSpPr>
          <p:spPr bwMode="auto">
            <a:xfrm flipH="1">
              <a:off x="2515" y="1874"/>
              <a:ext cx="11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2564" name="Freeform 122"/>
          <p:cNvSpPr>
            <a:spLocks/>
          </p:cNvSpPr>
          <p:nvPr/>
        </p:nvSpPr>
        <p:spPr bwMode="auto">
          <a:xfrm>
            <a:off x="6597650" y="2676525"/>
            <a:ext cx="1390650" cy="611188"/>
          </a:xfrm>
          <a:custGeom>
            <a:avLst/>
            <a:gdLst>
              <a:gd name="T0" fmla="*/ 0 w 10038"/>
              <a:gd name="T1" fmla="*/ 2147483647 h 10000"/>
              <a:gd name="T2" fmla="*/ 0 w 10038"/>
              <a:gd name="T3" fmla="*/ 0 h 10000"/>
              <a:gd name="T4" fmla="*/ 2147483647 w 10038"/>
              <a:gd name="T5" fmla="*/ 0 h 10000"/>
              <a:gd name="T6" fmla="*/ 2147483647 w 10038"/>
              <a:gd name="T7" fmla="*/ 2147483647 h 10000"/>
              <a:gd name="T8" fmla="*/ 2147483647 w 10038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38" h="10000">
                <a:moveTo>
                  <a:pt x="0" y="10000"/>
                </a:moveTo>
                <a:lnTo>
                  <a:pt x="0" y="0"/>
                </a:lnTo>
                <a:lnTo>
                  <a:pt x="8556" y="0"/>
                </a:lnTo>
                <a:lnTo>
                  <a:pt x="8556" y="9895"/>
                </a:lnTo>
                <a:cubicBezTo>
                  <a:pt x="9076" y="9895"/>
                  <a:pt x="9518" y="9981"/>
                  <a:pt x="10038" y="9981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565" name="Group 8"/>
          <p:cNvGrpSpPr>
            <a:grpSpLocks/>
          </p:cNvGrpSpPr>
          <p:nvPr/>
        </p:nvGrpSpPr>
        <p:grpSpPr bwMode="auto">
          <a:xfrm>
            <a:off x="6807200" y="2819400"/>
            <a:ext cx="855663" cy="1279525"/>
            <a:chOff x="6099436" y="4142700"/>
            <a:chExt cx="855001" cy="1280200"/>
          </a:xfrm>
        </p:grpSpPr>
        <p:grpSp>
          <p:nvGrpSpPr>
            <p:cNvPr id="22685" name="Group 7"/>
            <p:cNvGrpSpPr>
              <a:grpSpLocks/>
            </p:cNvGrpSpPr>
            <p:nvPr/>
          </p:nvGrpSpPr>
          <p:grpSpPr bwMode="auto">
            <a:xfrm>
              <a:off x="6099436" y="4142700"/>
              <a:ext cx="855001" cy="1279223"/>
              <a:chOff x="4473" y="1613"/>
              <a:chExt cx="692" cy="806"/>
            </a:xfrm>
          </p:grpSpPr>
          <p:sp>
            <p:nvSpPr>
              <p:cNvPr id="22687" name="Text Box 8"/>
              <p:cNvSpPr txBox="1">
                <a:spLocks noChangeArrowheads="1"/>
              </p:cNvSpPr>
              <p:nvPr/>
            </p:nvSpPr>
            <p:spPr bwMode="auto">
              <a:xfrm>
                <a:off x="4473" y="1613"/>
                <a:ext cx="692" cy="80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" r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Data</a:t>
                </a:r>
              </a:p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22688" name="Rectangle 9"/>
              <p:cNvSpPr>
                <a:spLocks noChangeArrowheads="1"/>
              </p:cNvSpPr>
              <p:nvPr/>
            </p:nvSpPr>
            <p:spPr bwMode="auto">
              <a:xfrm>
                <a:off x="4473" y="1901"/>
                <a:ext cx="44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 Address</a:t>
                </a:r>
              </a:p>
            </p:txBody>
          </p:sp>
          <p:sp>
            <p:nvSpPr>
              <p:cNvPr id="22689" name="Rectangle 10"/>
              <p:cNvSpPr>
                <a:spLocks noChangeArrowheads="1"/>
              </p:cNvSpPr>
              <p:nvPr/>
            </p:nvSpPr>
            <p:spPr bwMode="auto">
              <a:xfrm>
                <a:off x="4502" y="2178"/>
                <a:ext cx="4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Data_in</a:t>
                </a:r>
              </a:p>
            </p:txBody>
          </p:sp>
          <p:sp>
            <p:nvSpPr>
              <p:cNvPr id="22690" name="Rectangle 11"/>
              <p:cNvSpPr>
                <a:spLocks noChangeArrowheads="1"/>
              </p:cNvSpPr>
              <p:nvPr/>
            </p:nvSpPr>
            <p:spPr bwMode="auto">
              <a:xfrm>
                <a:off x="4703" y="2015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Data_out</a:t>
                </a:r>
              </a:p>
            </p:txBody>
          </p:sp>
        </p:grpSp>
        <p:sp>
          <p:nvSpPr>
            <p:cNvPr id="232" name="Isosceles Triangle 231"/>
            <p:cNvSpPr/>
            <p:nvPr/>
          </p:nvSpPr>
          <p:spPr bwMode="auto">
            <a:xfrm>
              <a:off x="6232683" y="5376839"/>
              <a:ext cx="87245" cy="46061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2566" name="Line 40"/>
          <p:cNvSpPr>
            <a:spLocks noChangeShapeType="1"/>
          </p:cNvSpPr>
          <p:nvPr/>
        </p:nvSpPr>
        <p:spPr bwMode="auto">
          <a:xfrm>
            <a:off x="2982913" y="3254375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67" name="Line 68"/>
          <p:cNvSpPr>
            <a:spLocks noChangeShapeType="1"/>
          </p:cNvSpPr>
          <p:nvPr/>
        </p:nvSpPr>
        <p:spPr bwMode="auto">
          <a:xfrm flipH="1">
            <a:off x="3355975" y="3214688"/>
            <a:ext cx="41275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68" name="Rectangle 108"/>
          <p:cNvSpPr>
            <a:spLocks noChangeArrowheads="1"/>
          </p:cNvSpPr>
          <p:nvPr/>
        </p:nvSpPr>
        <p:spPr bwMode="auto">
          <a:xfrm>
            <a:off x="4276725" y="4197350"/>
            <a:ext cx="1666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32</a:t>
            </a:r>
          </a:p>
        </p:txBody>
      </p:sp>
      <p:sp>
        <p:nvSpPr>
          <p:cNvPr id="22569" name="Line 109"/>
          <p:cNvSpPr>
            <a:spLocks noChangeShapeType="1"/>
          </p:cNvSpPr>
          <p:nvPr/>
        </p:nvSpPr>
        <p:spPr bwMode="auto">
          <a:xfrm flipH="1">
            <a:off x="4140200" y="4262438"/>
            <a:ext cx="127000" cy="3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570" name="Group 15376"/>
          <p:cNvGrpSpPr>
            <a:grpSpLocks/>
          </p:cNvGrpSpPr>
          <p:nvPr/>
        </p:nvGrpSpPr>
        <p:grpSpPr bwMode="auto">
          <a:xfrm>
            <a:off x="3517900" y="2874963"/>
            <a:ext cx="904875" cy="1201737"/>
            <a:chOff x="3018777" y="3753009"/>
            <a:chExt cx="905579" cy="1202143"/>
          </a:xfrm>
        </p:grpSpPr>
        <p:sp>
          <p:nvSpPr>
            <p:cNvPr id="247" name="Rectangle 246"/>
            <p:cNvSpPr/>
            <p:nvPr/>
          </p:nvSpPr>
          <p:spPr>
            <a:xfrm>
              <a:off x="3018777" y="3764125"/>
              <a:ext cx="905579" cy="119102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677" name="Text Box 32"/>
            <p:cNvSpPr txBox="1">
              <a:spLocks noChangeArrowheads="1"/>
            </p:cNvSpPr>
            <p:nvPr/>
          </p:nvSpPr>
          <p:spPr bwMode="auto">
            <a:xfrm rot="-5400000">
              <a:off x="2785800" y="4222958"/>
              <a:ext cx="1191941" cy="252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r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22678" name="Rectangle 33"/>
            <p:cNvSpPr>
              <a:spLocks noChangeArrowheads="1"/>
            </p:cNvSpPr>
            <p:nvPr/>
          </p:nvSpPr>
          <p:spPr bwMode="auto">
            <a:xfrm>
              <a:off x="3018777" y="4038568"/>
              <a:ext cx="278709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 RA</a:t>
              </a:r>
            </a:p>
          </p:txBody>
        </p:sp>
        <p:sp>
          <p:nvSpPr>
            <p:cNvPr id="22679" name="Rectangle 34"/>
            <p:cNvSpPr>
              <a:spLocks noChangeArrowheads="1"/>
            </p:cNvSpPr>
            <p:nvPr/>
          </p:nvSpPr>
          <p:spPr bwMode="auto">
            <a:xfrm>
              <a:off x="3061258" y="4289842"/>
              <a:ext cx="236228" cy="276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22680" name="Rectangle 35"/>
            <p:cNvSpPr>
              <a:spLocks noChangeArrowheads="1"/>
            </p:cNvSpPr>
            <p:nvPr/>
          </p:nvSpPr>
          <p:spPr bwMode="auto">
            <a:xfrm>
              <a:off x="3472571" y="3894552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22681" name="Rectangle 38"/>
            <p:cNvSpPr>
              <a:spLocks noChangeArrowheads="1"/>
            </p:cNvSpPr>
            <p:nvPr/>
          </p:nvSpPr>
          <p:spPr bwMode="auto">
            <a:xfrm>
              <a:off x="3472571" y="4473679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22682" name="Rectangle 42"/>
            <p:cNvSpPr>
              <a:spLocks noChangeArrowheads="1"/>
            </p:cNvSpPr>
            <p:nvPr/>
          </p:nvSpPr>
          <p:spPr bwMode="auto">
            <a:xfrm>
              <a:off x="3061258" y="4639010"/>
              <a:ext cx="262210" cy="18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22683" name="Rectangle 45"/>
            <p:cNvSpPr>
              <a:spLocks noChangeArrowheads="1"/>
            </p:cNvSpPr>
            <p:nvPr/>
          </p:nvSpPr>
          <p:spPr bwMode="auto">
            <a:xfrm>
              <a:off x="3472571" y="4748521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255" name="Isosceles Triangle 254"/>
            <p:cNvSpPr/>
            <p:nvPr/>
          </p:nvSpPr>
          <p:spPr bwMode="auto">
            <a:xfrm>
              <a:off x="3255499" y="4907511"/>
              <a:ext cx="87380" cy="46054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2571" name="Line 52"/>
          <p:cNvSpPr>
            <a:spLocks noChangeShapeType="1"/>
          </p:cNvSpPr>
          <p:nvPr/>
        </p:nvSpPr>
        <p:spPr bwMode="auto">
          <a:xfrm flipV="1">
            <a:off x="4422775" y="3106738"/>
            <a:ext cx="188913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72" name="Line 52"/>
          <p:cNvSpPr>
            <a:spLocks noChangeShapeType="1"/>
          </p:cNvSpPr>
          <p:nvPr/>
        </p:nvSpPr>
        <p:spPr bwMode="auto">
          <a:xfrm>
            <a:off x="4422775" y="3705225"/>
            <a:ext cx="188913" cy="4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73" name="Line 19"/>
          <p:cNvSpPr>
            <a:spLocks noChangeShapeType="1"/>
          </p:cNvSpPr>
          <p:nvPr/>
        </p:nvSpPr>
        <p:spPr bwMode="auto">
          <a:xfrm flipV="1">
            <a:off x="6480175" y="3287713"/>
            <a:ext cx="31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574" name="Group 114"/>
          <p:cNvGrpSpPr>
            <a:grpSpLocks/>
          </p:cNvGrpSpPr>
          <p:nvPr/>
        </p:nvGrpSpPr>
        <p:grpSpPr bwMode="auto">
          <a:xfrm>
            <a:off x="7504113" y="2447925"/>
            <a:ext cx="179387" cy="274638"/>
            <a:chOff x="5263" y="2534"/>
            <a:chExt cx="123" cy="173"/>
          </a:xfrm>
        </p:grpSpPr>
        <p:sp>
          <p:nvSpPr>
            <p:cNvPr id="22674" name="Line 115"/>
            <p:cNvSpPr>
              <a:spLocks noChangeShapeType="1"/>
            </p:cNvSpPr>
            <p:nvPr/>
          </p:nvSpPr>
          <p:spPr bwMode="auto">
            <a:xfrm flipH="1">
              <a:off x="5309" y="2649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75" name="Rectangle 116"/>
            <p:cNvSpPr>
              <a:spLocks noChangeArrowheads="1"/>
            </p:cNvSpPr>
            <p:nvPr/>
          </p:nvSpPr>
          <p:spPr bwMode="auto">
            <a:xfrm>
              <a:off x="5263" y="2534"/>
              <a:ext cx="1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sp>
        <p:nvSpPr>
          <p:cNvPr id="22575" name="Line 19"/>
          <p:cNvSpPr>
            <a:spLocks noChangeShapeType="1"/>
          </p:cNvSpPr>
          <p:nvPr/>
        </p:nvSpPr>
        <p:spPr bwMode="auto">
          <a:xfrm>
            <a:off x="8166100" y="3413125"/>
            <a:ext cx="180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76" name="Line 19"/>
          <p:cNvSpPr>
            <a:spLocks noChangeShapeType="1"/>
          </p:cNvSpPr>
          <p:nvPr/>
        </p:nvSpPr>
        <p:spPr bwMode="auto">
          <a:xfrm flipV="1">
            <a:off x="6477000" y="3870325"/>
            <a:ext cx="33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" name="Freeform 263"/>
          <p:cNvSpPr/>
          <p:nvPr/>
        </p:nvSpPr>
        <p:spPr>
          <a:xfrm flipV="1">
            <a:off x="4791075" y="2290763"/>
            <a:ext cx="887413" cy="250825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76826">
                <a:moveTo>
                  <a:pt x="0" y="0"/>
                </a:moveTo>
                <a:lnTo>
                  <a:pt x="202759" y="0"/>
                </a:lnTo>
                <a:cubicBezTo>
                  <a:pt x="200487" y="468637"/>
                  <a:pt x="203610" y="908189"/>
                  <a:pt x="201338" y="1376826"/>
                </a:cubicBezTo>
                <a:lnTo>
                  <a:pt x="453224" y="1347746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2578" name="Group 71"/>
          <p:cNvGrpSpPr>
            <a:grpSpLocks/>
          </p:cNvGrpSpPr>
          <p:nvPr/>
        </p:nvGrpSpPr>
        <p:grpSpPr bwMode="auto">
          <a:xfrm>
            <a:off x="4927600" y="3362325"/>
            <a:ext cx="225425" cy="271463"/>
            <a:chOff x="3875" y="3082"/>
            <a:chExt cx="117" cy="186"/>
          </a:xfrm>
        </p:grpSpPr>
        <p:sp>
          <p:nvSpPr>
            <p:cNvPr id="22672" name="Oval 72"/>
            <p:cNvSpPr>
              <a:spLocks noChangeArrowheads="1"/>
            </p:cNvSpPr>
            <p:nvPr/>
          </p:nvSpPr>
          <p:spPr bwMode="auto">
            <a:xfrm>
              <a:off x="3875" y="3082"/>
              <a:ext cx="117" cy="173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673" name="Rectangle 73"/>
            <p:cNvSpPr>
              <a:spLocks noChangeArrowheads="1"/>
            </p:cNvSpPr>
            <p:nvPr/>
          </p:nvSpPr>
          <p:spPr bwMode="auto">
            <a:xfrm>
              <a:off x="3875" y="3094"/>
              <a:ext cx="1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22579" name="Text Box 59"/>
          <p:cNvSpPr txBox="1">
            <a:spLocks noChangeArrowheads="1"/>
          </p:cNvSpPr>
          <p:nvPr/>
        </p:nvSpPr>
        <p:spPr bwMode="auto">
          <a:xfrm rot="-5400000">
            <a:off x="946944" y="3672681"/>
            <a:ext cx="687388" cy="168275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280" name="Isosceles Triangle 279"/>
          <p:cNvSpPr/>
          <p:nvPr/>
        </p:nvSpPr>
        <p:spPr bwMode="auto">
          <a:xfrm>
            <a:off x="1247775" y="4056063"/>
            <a:ext cx="87313" cy="46037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2581" name="Group 9"/>
          <p:cNvGrpSpPr>
            <a:grpSpLocks/>
          </p:cNvGrpSpPr>
          <p:nvPr/>
        </p:nvGrpSpPr>
        <p:grpSpPr bwMode="auto">
          <a:xfrm>
            <a:off x="6294438" y="2911475"/>
            <a:ext cx="182562" cy="1312863"/>
            <a:chOff x="5795491" y="3979106"/>
            <a:chExt cx="182563" cy="1313620"/>
          </a:xfrm>
        </p:grpSpPr>
        <p:sp>
          <p:nvSpPr>
            <p:cNvPr id="282" name="Rectangle 125"/>
            <p:cNvSpPr>
              <a:spLocks noChangeArrowheads="1"/>
            </p:cNvSpPr>
            <p:nvPr/>
          </p:nvSpPr>
          <p:spPr bwMode="auto">
            <a:xfrm>
              <a:off x="5795491" y="3979106"/>
              <a:ext cx="182563" cy="65801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ALUout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283" name="Rectangle 125"/>
            <p:cNvSpPr>
              <a:spLocks noChangeArrowheads="1"/>
            </p:cNvSpPr>
            <p:nvPr/>
          </p:nvSpPr>
          <p:spPr bwMode="auto">
            <a:xfrm>
              <a:off x="5795491" y="4634713"/>
              <a:ext cx="182563" cy="65801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22582" name="Group 10"/>
          <p:cNvGrpSpPr>
            <a:grpSpLocks/>
          </p:cNvGrpSpPr>
          <p:nvPr/>
        </p:nvGrpSpPr>
        <p:grpSpPr bwMode="auto">
          <a:xfrm>
            <a:off x="8347075" y="2970213"/>
            <a:ext cx="182563" cy="892175"/>
            <a:chOff x="7848364" y="4037862"/>
            <a:chExt cx="182563" cy="893052"/>
          </a:xfrm>
        </p:grpSpPr>
        <p:sp>
          <p:nvSpPr>
            <p:cNvPr id="286" name="Rectangle 125"/>
            <p:cNvSpPr>
              <a:spLocks noChangeArrowheads="1"/>
            </p:cNvSpPr>
            <p:nvPr/>
          </p:nvSpPr>
          <p:spPr bwMode="auto">
            <a:xfrm>
              <a:off x="7848364" y="4037862"/>
              <a:ext cx="182563" cy="893052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WB Data</a:t>
              </a:r>
            </a:p>
          </p:txBody>
        </p:sp>
        <p:sp>
          <p:nvSpPr>
            <p:cNvPr id="287" name="Isosceles Triangle 286"/>
            <p:cNvSpPr/>
            <p:nvPr/>
          </p:nvSpPr>
          <p:spPr bwMode="auto">
            <a:xfrm>
              <a:off x="7892814" y="4886420"/>
              <a:ext cx="87313" cy="44494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583" name="Group 20"/>
          <p:cNvGrpSpPr>
            <a:grpSpLocks/>
          </p:cNvGrpSpPr>
          <p:nvPr/>
        </p:nvGrpSpPr>
        <p:grpSpPr bwMode="auto">
          <a:xfrm>
            <a:off x="6532563" y="3657600"/>
            <a:ext cx="166687" cy="257175"/>
            <a:chOff x="4375" y="2401"/>
            <a:chExt cx="114" cy="162"/>
          </a:xfrm>
        </p:grpSpPr>
        <p:sp>
          <p:nvSpPr>
            <p:cNvPr id="22666" name="Line 21"/>
            <p:cNvSpPr>
              <a:spLocks noChangeShapeType="1"/>
            </p:cNvSpPr>
            <p:nvPr/>
          </p:nvSpPr>
          <p:spPr bwMode="auto">
            <a:xfrm flipH="1">
              <a:off x="4419" y="2505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667" name="Rectangle 22"/>
            <p:cNvSpPr>
              <a:spLocks noChangeArrowheads="1"/>
            </p:cNvSpPr>
            <p:nvPr/>
          </p:nvSpPr>
          <p:spPr bwMode="auto">
            <a:xfrm>
              <a:off x="4375" y="2401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sp>
        <p:nvSpPr>
          <p:cNvPr id="291" name="Freeform 290"/>
          <p:cNvSpPr/>
          <p:nvPr/>
        </p:nvSpPr>
        <p:spPr bwMode="auto">
          <a:xfrm rot="10800000" flipV="1">
            <a:off x="687388" y="1943100"/>
            <a:ext cx="1743075" cy="1550988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531" h="290223">
                <a:moveTo>
                  <a:pt x="1273392" y="290223"/>
                </a:moveTo>
                <a:lnTo>
                  <a:pt x="1412531" y="290223"/>
                </a:lnTo>
                <a:lnTo>
                  <a:pt x="1412531" y="0"/>
                </a:lnTo>
                <a:lnTo>
                  <a:pt x="1174" y="0"/>
                </a:lnTo>
                <a:cubicBezTo>
                  <a:pt x="-1879" y="47269"/>
                  <a:pt x="1959" y="75537"/>
                  <a:pt x="2166" y="9507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85" name="Rectangle 77"/>
          <p:cNvSpPr>
            <a:spLocks noChangeArrowheads="1"/>
          </p:cNvSpPr>
          <p:nvPr/>
        </p:nvSpPr>
        <p:spPr bwMode="auto">
          <a:xfrm>
            <a:off x="5078413" y="2628900"/>
            <a:ext cx="420687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22586" name="Rectangle 77"/>
          <p:cNvSpPr>
            <a:spLocks noChangeArrowheads="1"/>
          </p:cNvSpPr>
          <p:nvPr/>
        </p:nvSpPr>
        <p:spPr bwMode="auto">
          <a:xfrm>
            <a:off x="3741738" y="2357438"/>
            <a:ext cx="4191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Imm26</a:t>
            </a:r>
          </a:p>
        </p:txBody>
      </p:sp>
      <p:sp>
        <p:nvSpPr>
          <p:cNvPr id="22587" name="Line 40"/>
          <p:cNvSpPr>
            <a:spLocks noChangeShapeType="1"/>
          </p:cNvSpPr>
          <p:nvPr/>
        </p:nvSpPr>
        <p:spPr bwMode="auto">
          <a:xfrm flipH="1">
            <a:off x="5032375" y="2538413"/>
            <a:ext cx="0" cy="8239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88" name="Freeform 153"/>
          <p:cNvSpPr>
            <a:spLocks/>
          </p:cNvSpPr>
          <p:nvPr/>
        </p:nvSpPr>
        <p:spPr bwMode="auto">
          <a:xfrm rot="10800000" flipH="1">
            <a:off x="1482725" y="2443163"/>
            <a:ext cx="336550" cy="1239837"/>
          </a:xfrm>
          <a:custGeom>
            <a:avLst/>
            <a:gdLst>
              <a:gd name="T0" fmla="*/ 0 w 144"/>
              <a:gd name="T1" fmla="*/ 0 h 950"/>
              <a:gd name="T2" fmla="*/ 0 w 144"/>
              <a:gd name="T3" fmla="*/ 2147483647 h 950"/>
              <a:gd name="T4" fmla="*/ 2147483647 w 144"/>
              <a:gd name="T5" fmla="*/ 2147483647 h 9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50">
                <a:moveTo>
                  <a:pt x="0" y="0"/>
                </a:moveTo>
                <a:lnTo>
                  <a:pt x="0" y="950"/>
                </a:lnTo>
                <a:lnTo>
                  <a:pt x="144" y="95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89" name="Rectangle 62"/>
          <p:cNvSpPr>
            <a:spLocks noChangeArrowheads="1"/>
          </p:cNvSpPr>
          <p:nvPr/>
        </p:nvSpPr>
        <p:spPr bwMode="auto">
          <a:xfrm>
            <a:off x="5675313" y="1890713"/>
            <a:ext cx="425450" cy="60483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ea typeface="宋体" panose="02010600030101010101" pitchFamily="2" charset="-122"/>
              </a:rPr>
              <a:t>Next PC</a:t>
            </a:r>
          </a:p>
        </p:txBody>
      </p:sp>
      <p:sp>
        <p:nvSpPr>
          <p:cNvPr id="22590" name="Line 52"/>
          <p:cNvSpPr>
            <a:spLocks noChangeShapeType="1"/>
          </p:cNvSpPr>
          <p:nvPr/>
        </p:nvSpPr>
        <p:spPr bwMode="auto">
          <a:xfrm>
            <a:off x="4802188" y="3730625"/>
            <a:ext cx="520700" cy="63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91" name="Line 30"/>
          <p:cNvSpPr>
            <a:spLocks noChangeShapeType="1"/>
          </p:cNvSpPr>
          <p:nvPr/>
        </p:nvSpPr>
        <p:spPr bwMode="auto">
          <a:xfrm>
            <a:off x="5143500" y="3490913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592" name="Group 298"/>
          <p:cNvGrpSpPr>
            <a:grpSpLocks/>
          </p:cNvGrpSpPr>
          <p:nvPr/>
        </p:nvGrpSpPr>
        <p:grpSpPr bwMode="auto">
          <a:xfrm>
            <a:off x="4616450" y="1676400"/>
            <a:ext cx="185738" cy="2381250"/>
            <a:chOff x="4386664" y="3161002"/>
            <a:chExt cx="185336" cy="2381650"/>
          </a:xfrm>
        </p:grpSpPr>
        <p:sp>
          <p:nvSpPr>
            <p:cNvPr id="300" name="Rectangle 125"/>
            <p:cNvSpPr>
              <a:spLocks noChangeArrowheads="1"/>
            </p:cNvSpPr>
            <p:nvPr/>
          </p:nvSpPr>
          <p:spPr bwMode="auto">
            <a:xfrm>
              <a:off x="4389432" y="4235505"/>
              <a:ext cx="182568" cy="65798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301" name="Rectangle 125"/>
            <p:cNvSpPr>
              <a:spLocks noChangeArrowheads="1"/>
            </p:cNvSpPr>
            <p:nvPr/>
          </p:nvSpPr>
          <p:spPr bwMode="auto">
            <a:xfrm>
              <a:off x="4389431" y="4888389"/>
              <a:ext cx="182569" cy="65426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302" name="Isosceles Triangle 301"/>
            <p:cNvSpPr/>
            <p:nvPr/>
          </p:nvSpPr>
          <p:spPr bwMode="auto">
            <a:xfrm>
              <a:off x="4432602" y="5495019"/>
              <a:ext cx="87123" cy="46046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3" name="Rectangle 125"/>
            <p:cNvSpPr>
              <a:spLocks noChangeArrowheads="1"/>
            </p:cNvSpPr>
            <p:nvPr/>
          </p:nvSpPr>
          <p:spPr bwMode="auto">
            <a:xfrm>
              <a:off x="4388048" y="3781900"/>
              <a:ext cx="182568" cy="461769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Imm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4386664" y="3161002"/>
              <a:ext cx="185336" cy="62089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NPC2</a:t>
              </a:r>
            </a:p>
          </p:txBody>
        </p:sp>
      </p:grpSp>
      <p:grpSp>
        <p:nvGrpSpPr>
          <p:cNvPr id="22593" name="Group 305"/>
          <p:cNvGrpSpPr>
            <a:grpSpLocks/>
          </p:cNvGrpSpPr>
          <p:nvPr/>
        </p:nvGrpSpPr>
        <p:grpSpPr bwMode="auto">
          <a:xfrm>
            <a:off x="2803525" y="2108200"/>
            <a:ext cx="182563" cy="2001838"/>
            <a:chOff x="2572634" y="3593918"/>
            <a:chExt cx="182569" cy="2001392"/>
          </a:xfrm>
        </p:grpSpPr>
        <p:grpSp>
          <p:nvGrpSpPr>
            <p:cNvPr id="22657" name="Group 5"/>
            <p:cNvGrpSpPr>
              <a:grpSpLocks/>
            </p:cNvGrpSpPr>
            <p:nvPr/>
          </p:nvGrpSpPr>
          <p:grpSpPr bwMode="auto">
            <a:xfrm>
              <a:off x="2572634" y="4207588"/>
              <a:ext cx="182569" cy="1387722"/>
              <a:chOff x="2303748" y="3790208"/>
              <a:chExt cx="182563" cy="1387783"/>
            </a:xfrm>
          </p:grpSpPr>
          <p:sp>
            <p:nvSpPr>
              <p:cNvPr id="309" name="Rectangle 125"/>
              <p:cNvSpPr>
                <a:spLocks noChangeArrowheads="1"/>
              </p:cNvSpPr>
              <p:nvPr/>
            </p:nvSpPr>
            <p:spPr bwMode="auto">
              <a:xfrm>
                <a:off x="2303748" y="3790208"/>
                <a:ext cx="182563" cy="13864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200" dirty="0">
                    <a:latin typeface="Arial" charset="0"/>
                    <a:cs typeface="Arial" charset="0"/>
                  </a:rPr>
                  <a:t>Instruction</a:t>
                </a:r>
              </a:p>
            </p:txBody>
          </p:sp>
          <p:sp>
            <p:nvSpPr>
              <p:cNvPr id="310" name="Isosceles Triangle 309"/>
              <p:cNvSpPr/>
              <p:nvPr/>
            </p:nvSpPr>
            <p:spPr bwMode="auto">
              <a:xfrm>
                <a:off x="2352961" y="5131961"/>
                <a:ext cx="87312" cy="46030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08" name="Rectangle 125"/>
            <p:cNvSpPr>
              <a:spLocks noChangeArrowheads="1"/>
            </p:cNvSpPr>
            <p:nvPr/>
          </p:nvSpPr>
          <p:spPr bwMode="auto">
            <a:xfrm>
              <a:off x="2572634" y="3593918"/>
              <a:ext cx="182569" cy="62089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NPC</a:t>
              </a:r>
            </a:p>
          </p:txBody>
        </p:sp>
      </p:grpSp>
      <p:sp>
        <p:nvSpPr>
          <p:cNvPr id="311" name="Freeform 310"/>
          <p:cNvSpPr/>
          <p:nvPr/>
        </p:nvSpPr>
        <p:spPr>
          <a:xfrm flipV="1">
            <a:off x="2982913" y="2538413"/>
            <a:ext cx="1628775" cy="373062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47745"/>
              <a:gd name="connsiteX1" fmla="*/ 202759 w 453224"/>
              <a:gd name="connsiteY1" fmla="*/ 0 h 1347745"/>
              <a:gd name="connsiteX2" fmla="*/ 202817 w 453224"/>
              <a:gd name="connsiteY2" fmla="*/ 1327714 h 1347745"/>
              <a:gd name="connsiteX3" fmla="*/ 453224 w 453224"/>
              <a:gd name="connsiteY3" fmla="*/ 1347746 h 1347745"/>
              <a:gd name="connsiteX0" fmla="*/ 0 w 453224"/>
              <a:gd name="connsiteY0" fmla="*/ 0 h 1393199"/>
              <a:gd name="connsiteX1" fmla="*/ 202759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198321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202756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61135"/>
              <a:gd name="connsiteX1" fmla="*/ 201280 w 453224"/>
              <a:gd name="connsiteY1" fmla="*/ 0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0 h 1361135"/>
              <a:gd name="connsiteX1" fmla="*/ 201280 w 453224"/>
              <a:gd name="connsiteY1" fmla="*/ 10686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63065">
                <a:moveTo>
                  <a:pt x="0" y="1930"/>
                </a:moveTo>
                <a:lnTo>
                  <a:pt x="92782" y="0"/>
                </a:lnTo>
                <a:cubicBezTo>
                  <a:pt x="158816" y="792309"/>
                  <a:pt x="148366" y="623220"/>
                  <a:pt x="201790" y="1363065"/>
                </a:cubicBezTo>
                <a:lnTo>
                  <a:pt x="453224" y="1349676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95" name="Rectangle 64"/>
          <p:cNvSpPr>
            <a:spLocks noChangeArrowheads="1"/>
          </p:cNvSpPr>
          <p:nvPr/>
        </p:nvSpPr>
        <p:spPr bwMode="auto">
          <a:xfrm>
            <a:off x="1819275" y="2265363"/>
            <a:ext cx="323850" cy="3651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 +1</a:t>
            </a:r>
          </a:p>
        </p:txBody>
      </p:sp>
      <p:sp>
        <p:nvSpPr>
          <p:cNvPr id="22596" name="Line 52"/>
          <p:cNvSpPr>
            <a:spLocks noChangeShapeType="1"/>
          </p:cNvSpPr>
          <p:nvPr/>
        </p:nvSpPr>
        <p:spPr bwMode="auto">
          <a:xfrm flipV="1">
            <a:off x="2143125" y="2449513"/>
            <a:ext cx="6588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597" name="Group 117"/>
          <p:cNvGrpSpPr>
            <a:grpSpLocks/>
          </p:cNvGrpSpPr>
          <p:nvPr/>
        </p:nvGrpSpPr>
        <p:grpSpPr bwMode="auto">
          <a:xfrm>
            <a:off x="858838" y="3416300"/>
            <a:ext cx="168275" cy="569913"/>
            <a:chOff x="2515" y="1642"/>
            <a:chExt cx="115" cy="403"/>
          </a:xfrm>
        </p:grpSpPr>
        <p:sp>
          <p:nvSpPr>
            <p:cNvPr id="22653" name="AutoShape 118"/>
            <p:cNvSpPr>
              <a:spLocks noChangeArrowheads="1"/>
            </p:cNvSpPr>
            <p:nvPr/>
          </p:nvSpPr>
          <p:spPr bwMode="auto">
            <a:xfrm rot="-5400000">
              <a:off x="2384" y="1773"/>
              <a:ext cx="377" cy="115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2654" name="Rectangle 119"/>
            <p:cNvSpPr>
              <a:spLocks noChangeArrowheads="1"/>
            </p:cNvSpPr>
            <p:nvPr/>
          </p:nvSpPr>
          <p:spPr bwMode="auto">
            <a:xfrm flipH="1">
              <a:off x="2515" y="1642"/>
              <a:ext cx="11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endParaRPr lang="zh-CN" altLang="zh-CN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55" name="Rectangle 120"/>
            <p:cNvSpPr>
              <a:spLocks noChangeArrowheads="1"/>
            </p:cNvSpPr>
            <p:nvPr/>
          </p:nvSpPr>
          <p:spPr bwMode="auto">
            <a:xfrm flipH="1">
              <a:off x="2515" y="1656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656" name="Rectangle 121"/>
            <p:cNvSpPr>
              <a:spLocks noChangeArrowheads="1"/>
            </p:cNvSpPr>
            <p:nvPr/>
          </p:nvSpPr>
          <p:spPr bwMode="auto">
            <a:xfrm flipH="1">
              <a:off x="2515" y="1874"/>
              <a:ext cx="11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2598" name="Line 52"/>
          <p:cNvSpPr>
            <a:spLocks noChangeShapeType="1"/>
          </p:cNvSpPr>
          <p:nvPr/>
        </p:nvSpPr>
        <p:spPr bwMode="auto">
          <a:xfrm flipV="1">
            <a:off x="1027113" y="3705225"/>
            <a:ext cx="1793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1" name="Freeform 320"/>
          <p:cNvSpPr/>
          <p:nvPr/>
        </p:nvSpPr>
        <p:spPr bwMode="auto">
          <a:xfrm rot="10800000" flipV="1">
            <a:off x="539750" y="1470025"/>
            <a:ext cx="5440363" cy="2370138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37917 h 290223"/>
              <a:gd name="connsiteX0" fmla="*/ 1334196 w 1414111"/>
              <a:gd name="connsiteY0" fmla="*/ 290223 h 290223"/>
              <a:gd name="connsiteX1" fmla="*/ 1414111 w 1414111"/>
              <a:gd name="connsiteY1" fmla="*/ 290223 h 290223"/>
              <a:gd name="connsiteX2" fmla="*/ 1414111 w 1414111"/>
              <a:gd name="connsiteY2" fmla="*/ 0 h 290223"/>
              <a:gd name="connsiteX3" fmla="*/ 2754 w 1414111"/>
              <a:gd name="connsiteY3" fmla="*/ 0 h 290223"/>
              <a:gd name="connsiteX4" fmla="*/ 102 w 1414111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9 w 1411753"/>
              <a:gd name="connsiteY4" fmla="*/ 37470 h 290223"/>
              <a:gd name="connsiteX0" fmla="*/ 1333218 w 1413133"/>
              <a:gd name="connsiteY0" fmla="*/ 290223 h 290223"/>
              <a:gd name="connsiteX1" fmla="*/ 1413133 w 1413133"/>
              <a:gd name="connsiteY1" fmla="*/ 290223 h 290223"/>
              <a:gd name="connsiteX2" fmla="*/ 1413133 w 1413133"/>
              <a:gd name="connsiteY2" fmla="*/ 0 h 290223"/>
              <a:gd name="connsiteX3" fmla="*/ 1776 w 1413133"/>
              <a:gd name="connsiteY3" fmla="*/ 0 h 290223"/>
              <a:gd name="connsiteX4" fmla="*/ 35 w 1413133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8 w 1411753"/>
              <a:gd name="connsiteY4" fmla="*/ 37470 h 290223"/>
              <a:gd name="connsiteX0" fmla="*/ 1331749 w 1411664"/>
              <a:gd name="connsiteY0" fmla="*/ 290223 h 290223"/>
              <a:gd name="connsiteX1" fmla="*/ 1411664 w 1411664"/>
              <a:gd name="connsiteY1" fmla="*/ 290223 h 290223"/>
              <a:gd name="connsiteX2" fmla="*/ 1411664 w 1411664"/>
              <a:gd name="connsiteY2" fmla="*/ 0 h 290223"/>
              <a:gd name="connsiteX3" fmla="*/ 307 w 1411664"/>
              <a:gd name="connsiteY3" fmla="*/ 0 h 290223"/>
              <a:gd name="connsiteX4" fmla="*/ 1299 w 1411664"/>
              <a:gd name="connsiteY4" fmla="*/ 37470 h 290223"/>
              <a:gd name="connsiteX0" fmla="*/ 1332209 w 1412124"/>
              <a:gd name="connsiteY0" fmla="*/ 290223 h 290223"/>
              <a:gd name="connsiteX1" fmla="*/ 1412124 w 1412124"/>
              <a:gd name="connsiteY1" fmla="*/ 290223 h 290223"/>
              <a:gd name="connsiteX2" fmla="*/ 1412124 w 1412124"/>
              <a:gd name="connsiteY2" fmla="*/ 0 h 290223"/>
              <a:gd name="connsiteX3" fmla="*/ 767 w 1412124"/>
              <a:gd name="connsiteY3" fmla="*/ 0 h 290223"/>
              <a:gd name="connsiteX4" fmla="*/ 1759 w 1412124"/>
              <a:gd name="connsiteY4" fmla="*/ 37470 h 290223"/>
              <a:gd name="connsiteX0" fmla="*/ 1332635 w 1412550"/>
              <a:gd name="connsiteY0" fmla="*/ 290223 h 290223"/>
              <a:gd name="connsiteX1" fmla="*/ 1412550 w 1412550"/>
              <a:gd name="connsiteY1" fmla="*/ 290223 h 290223"/>
              <a:gd name="connsiteX2" fmla="*/ 1412550 w 1412550"/>
              <a:gd name="connsiteY2" fmla="*/ 0 h 290223"/>
              <a:gd name="connsiteX3" fmla="*/ 1193 w 1412550"/>
              <a:gd name="connsiteY3" fmla="*/ 0 h 290223"/>
              <a:gd name="connsiteX4" fmla="*/ 1274 w 141255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2014 w 1411929"/>
              <a:gd name="connsiteY0" fmla="*/ 290223 h 290223"/>
              <a:gd name="connsiteX1" fmla="*/ 1411929 w 1411929"/>
              <a:gd name="connsiteY1" fmla="*/ 290223 h 290223"/>
              <a:gd name="connsiteX2" fmla="*/ 1411929 w 1411929"/>
              <a:gd name="connsiteY2" fmla="*/ 0 h 290223"/>
              <a:gd name="connsiteX3" fmla="*/ 572 w 1411929"/>
              <a:gd name="connsiteY3" fmla="*/ 0 h 290223"/>
              <a:gd name="connsiteX4" fmla="*/ 653 w 1411929"/>
              <a:gd name="connsiteY4" fmla="*/ 37470 h 290223"/>
              <a:gd name="connsiteX0" fmla="*/ 1331693 w 1411608"/>
              <a:gd name="connsiteY0" fmla="*/ 290223 h 290223"/>
              <a:gd name="connsiteX1" fmla="*/ 1411608 w 1411608"/>
              <a:gd name="connsiteY1" fmla="*/ 290223 h 290223"/>
              <a:gd name="connsiteX2" fmla="*/ 1411608 w 1411608"/>
              <a:gd name="connsiteY2" fmla="*/ 0 h 290223"/>
              <a:gd name="connsiteX3" fmla="*/ 251 w 1411608"/>
              <a:gd name="connsiteY3" fmla="*/ 0 h 290223"/>
              <a:gd name="connsiteX4" fmla="*/ 332 w 1411608"/>
              <a:gd name="connsiteY4" fmla="*/ 37470 h 290223"/>
              <a:gd name="connsiteX0" fmla="*/ 1332285 w 1412200"/>
              <a:gd name="connsiteY0" fmla="*/ 290223 h 290223"/>
              <a:gd name="connsiteX1" fmla="*/ 1412200 w 1412200"/>
              <a:gd name="connsiteY1" fmla="*/ 290223 h 290223"/>
              <a:gd name="connsiteX2" fmla="*/ 1412200 w 1412200"/>
              <a:gd name="connsiteY2" fmla="*/ 0 h 290223"/>
              <a:gd name="connsiteX3" fmla="*/ 843 w 1412200"/>
              <a:gd name="connsiteY3" fmla="*/ 0 h 290223"/>
              <a:gd name="connsiteX4" fmla="*/ 924 w 141220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4028 w 1413943"/>
              <a:gd name="connsiteY0" fmla="*/ 290223 h 290223"/>
              <a:gd name="connsiteX1" fmla="*/ 1413943 w 1413943"/>
              <a:gd name="connsiteY1" fmla="*/ 290223 h 290223"/>
              <a:gd name="connsiteX2" fmla="*/ 1413943 w 1413943"/>
              <a:gd name="connsiteY2" fmla="*/ 0 h 290223"/>
              <a:gd name="connsiteX3" fmla="*/ 2586 w 1413943"/>
              <a:gd name="connsiteY3" fmla="*/ 0 h 290223"/>
              <a:gd name="connsiteX4" fmla="*/ 203 w 1413943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5057 w 1414972"/>
              <a:gd name="connsiteY0" fmla="*/ 290223 h 290223"/>
              <a:gd name="connsiteX1" fmla="*/ 1414972 w 1414972"/>
              <a:gd name="connsiteY1" fmla="*/ 290223 h 290223"/>
              <a:gd name="connsiteX2" fmla="*/ 1414972 w 1414972"/>
              <a:gd name="connsiteY2" fmla="*/ 0 h 290223"/>
              <a:gd name="connsiteX3" fmla="*/ 3615 w 1414972"/>
              <a:gd name="connsiteY3" fmla="*/ 0 h 290223"/>
              <a:gd name="connsiteX4" fmla="*/ 0 w 1414972"/>
              <a:gd name="connsiteY4" fmla="*/ 51180 h 290223"/>
              <a:gd name="connsiteX0" fmla="*/ 1335197 w 1415112"/>
              <a:gd name="connsiteY0" fmla="*/ 290223 h 290223"/>
              <a:gd name="connsiteX1" fmla="*/ 1415112 w 1415112"/>
              <a:gd name="connsiteY1" fmla="*/ 290223 h 290223"/>
              <a:gd name="connsiteX2" fmla="*/ 1415112 w 1415112"/>
              <a:gd name="connsiteY2" fmla="*/ 0 h 290223"/>
              <a:gd name="connsiteX3" fmla="*/ 3755 w 1415112"/>
              <a:gd name="connsiteY3" fmla="*/ 0 h 290223"/>
              <a:gd name="connsiteX4" fmla="*/ 140 w 1415112"/>
              <a:gd name="connsiteY4" fmla="*/ 51180 h 290223"/>
              <a:gd name="connsiteX0" fmla="*/ 1332469 w 1412384"/>
              <a:gd name="connsiteY0" fmla="*/ 290223 h 290223"/>
              <a:gd name="connsiteX1" fmla="*/ 1412384 w 1412384"/>
              <a:gd name="connsiteY1" fmla="*/ 290223 h 290223"/>
              <a:gd name="connsiteX2" fmla="*/ 1412384 w 1412384"/>
              <a:gd name="connsiteY2" fmla="*/ 0 h 290223"/>
              <a:gd name="connsiteX3" fmla="*/ 1027 w 1412384"/>
              <a:gd name="connsiteY3" fmla="*/ 0 h 290223"/>
              <a:gd name="connsiteX4" fmla="*/ 561 w 1412384"/>
              <a:gd name="connsiteY4" fmla="*/ 51667 h 290223"/>
              <a:gd name="connsiteX0" fmla="*/ 1332081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  <a:gd name="connsiteX0" fmla="*/ 1327882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996" h="290223">
                <a:moveTo>
                  <a:pt x="1327882" y="290223"/>
                </a:moveTo>
                <a:lnTo>
                  <a:pt x="1411996" y="290223"/>
                </a:lnTo>
                <a:lnTo>
                  <a:pt x="1411996" y="0"/>
                </a:lnTo>
                <a:lnTo>
                  <a:pt x="639" y="0"/>
                </a:lnTo>
                <a:cubicBezTo>
                  <a:pt x="-592" y="27174"/>
                  <a:pt x="374" y="26542"/>
                  <a:pt x="173" y="51667"/>
                </a:cubicBez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600" name="Rectangle 70"/>
          <p:cNvSpPr>
            <a:spLocks noChangeArrowheads="1"/>
          </p:cNvSpPr>
          <p:nvPr/>
        </p:nvSpPr>
        <p:spPr bwMode="auto">
          <a:xfrm>
            <a:off x="3044825" y="3638550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Rd</a:t>
            </a:r>
          </a:p>
        </p:txBody>
      </p:sp>
      <p:grpSp>
        <p:nvGrpSpPr>
          <p:cNvPr id="22601" name="Group 22"/>
          <p:cNvGrpSpPr>
            <a:grpSpLocks/>
          </p:cNvGrpSpPr>
          <p:nvPr/>
        </p:nvGrpSpPr>
        <p:grpSpPr bwMode="auto">
          <a:xfrm>
            <a:off x="2986088" y="3549650"/>
            <a:ext cx="1816100" cy="1031875"/>
            <a:chOff x="2985633" y="4778272"/>
            <a:chExt cx="1816798" cy="1031838"/>
          </a:xfrm>
        </p:grpSpPr>
        <p:grpSp>
          <p:nvGrpSpPr>
            <p:cNvPr id="22642" name="Group 472"/>
            <p:cNvGrpSpPr>
              <a:grpSpLocks/>
            </p:cNvGrpSpPr>
            <p:nvPr/>
          </p:nvGrpSpPr>
          <p:grpSpPr bwMode="auto">
            <a:xfrm>
              <a:off x="3508929" y="5479622"/>
              <a:ext cx="1293502" cy="330488"/>
              <a:chOff x="3508932" y="5131232"/>
              <a:chExt cx="1292865" cy="330489"/>
            </a:xfrm>
          </p:grpSpPr>
          <p:cxnSp>
            <p:nvCxnSpPr>
              <p:cNvPr id="474" name="Straight Arrow Connector 473"/>
              <p:cNvCxnSpPr>
                <a:stCxn id="22648" idx="2"/>
                <a:endCxn id="480" idx="1"/>
              </p:cNvCxnSpPr>
              <p:nvPr/>
            </p:nvCxnSpPr>
            <p:spPr bwMode="auto">
              <a:xfrm flipV="1">
                <a:off x="3646222" y="5296626"/>
                <a:ext cx="973032" cy="31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2646" name="Group 2"/>
              <p:cNvGrpSpPr>
                <a:grpSpLocks/>
              </p:cNvGrpSpPr>
              <p:nvPr/>
            </p:nvGrpSpPr>
            <p:grpSpPr bwMode="auto">
              <a:xfrm>
                <a:off x="4619321" y="5131232"/>
                <a:ext cx="182476" cy="330489"/>
                <a:chOff x="4081969" y="5010276"/>
                <a:chExt cx="182563" cy="329407"/>
              </a:xfrm>
            </p:grpSpPr>
            <p:sp>
              <p:nvSpPr>
                <p:cNvPr id="480" name="Rectangle 125"/>
                <p:cNvSpPr>
                  <a:spLocks noChangeArrowheads="1"/>
                </p:cNvSpPr>
                <p:nvPr/>
              </p:nvSpPr>
              <p:spPr bwMode="auto">
                <a:xfrm>
                  <a:off x="4081969" y="5010276"/>
                  <a:ext cx="182563" cy="329407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vert270" wrap="none" lIns="0" tIns="0" rIns="0" bIns="0" anchor="ctr"/>
                <a:lstStyle/>
                <a:p>
                  <a:pPr algn="ctr"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Rd2</a:t>
                  </a:r>
                </a:p>
              </p:txBody>
            </p:sp>
            <p:sp>
              <p:nvSpPr>
                <p:cNvPr id="481" name="Isosceles Triangle 480"/>
                <p:cNvSpPr/>
                <p:nvPr/>
              </p:nvSpPr>
              <p:spPr bwMode="auto">
                <a:xfrm>
                  <a:off x="4131133" y="5290634"/>
                  <a:ext cx="87344" cy="45885"/>
                </a:xfrm>
                <a:prstGeom prst="triangl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2647" name="Group 204"/>
              <p:cNvGrpSpPr>
                <a:grpSpLocks/>
              </p:cNvGrpSpPr>
              <p:nvPr/>
            </p:nvGrpSpPr>
            <p:grpSpPr bwMode="auto">
              <a:xfrm>
                <a:off x="3508932" y="5142885"/>
                <a:ext cx="141286" cy="312738"/>
                <a:chOff x="5446830" y="4755672"/>
                <a:chExt cx="173586" cy="435289"/>
              </a:xfrm>
            </p:grpSpPr>
            <p:sp>
              <p:nvSpPr>
                <p:cNvPr id="22648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5313416" y="4889086"/>
                  <a:ext cx="435289" cy="1684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22649" name="Rectangle 93"/>
                <p:cNvSpPr>
                  <a:spLocks noChangeArrowheads="1"/>
                </p:cNvSpPr>
                <p:nvPr/>
              </p:nvSpPr>
              <p:spPr bwMode="auto">
                <a:xfrm flipH="1">
                  <a:off x="5449023" y="4769463"/>
                  <a:ext cx="171388" cy="203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22650" name="Rectangle 94"/>
                <p:cNvSpPr>
                  <a:spLocks noChangeArrowheads="1"/>
                </p:cNvSpPr>
                <p:nvPr/>
              </p:nvSpPr>
              <p:spPr bwMode="auto">
                <a:xfrm flipH="1">
                  <a:off x="5450491" y="5003542"/>
                  <a:ext cx="169925" cy="1520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</p:grpSp>
        <p:sp>
          <p:nvSpPr>
            <p:cNvPr id="482" name="Freeform 481"/>
            <p:cNvSpPr/>
            <p:nvPr/>
          </p:nvSpPr>
          <p:spPr>
            <a:xfrm>
              <a:off x="2985633" y="5030676"/>
              <a:ext cx="524076" cy="682601"/>
            </a:xfrm>
            <a:custGeom>
              <a:avLst/>
              <a:gdLst>
                <a:gd name="connsiteX0" fmla="*/ 0 w 415456"/>
                <a:gd name="connsiteY0" fmla="*/ 1988 h 725556"/>
                <a:gd name="connsiteX1" fmla="*/ 117282 w 415456"/>
                <a:gd name="connsiteY1" fmla="*/ 0 h 725556"/>
                <a:gd name="connsiteX2" fmla="*/ 119270 w 415456"/>
                <a:gd name="connsiteY2" fmla="*/ 725556 h 725556"/>
                <a:gd name="connsiteX3" fmla="*/ 415456 w 415456"/>
                <a:gd name="connsiteY3" fmla="*/ 725556 h 725556"/>
                <a:gd name="connsiteX0" fmla="*/ 0 w 421420"/>
                <a:gd name="connsiteY0" fmla="*/ 0 h 727543"/>
                <a:gd name="connsiteX1" fmla="*/ 123246 w 421420"/>
                <a:gd name="connsiteY1" fmla="*/ 1987 h 727543"/>
                <a:gd name="connsiteX2" fmla="*/ 125234 w 421420"/>
                <a:gd name="connsiteY2" fmla="*/ 727543 h 727543"/>
                <a:gd name="connsiteX3" fmla="*/ 421420 w 421420"/>
                <a:gd name="connsiteY3" fmla="*/ 727543 h 727543"/>
                <a:gd name="connsiteX0" fmla="*/ 0 w 437323"/>
                <a:gd name="connsiteY0" fmla="*/ 0 h 725556"/>
                <a:gd name="connsiteX1" fmla="*/ 139149 w 437323"/>
                <a:gd name="connsiteY1" fmla="*/ 0 h 725556"/>
                <a:gd name="connsiteX2" fmla="*/ 141137 w 437323"/>
                <a:gd name="connsiteY2" fmla="*/ 725556 h 725556"/>
                <a:gd name="connsiteX3" fmla="*/ 437323 w 437323"/>
                <a:gd name="connsiteY3" fmla="*/ 725556 h 7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3" h="725556">
                  <a:moveTo>
                    <a:pt x="0" y="0"/>
                  </a:moveTo>
                  <a:lnTo>
                    <a:pt x="139149" y="0"/>
                  </a:lnTo>
                  <a:cubicBezTo>
                    <a:pt x="139812" y="241852"/>
                    <a:pt x="140474" y="483704"/>
                    <a:pt x="141137" y="725556"/>
                  </a:cubicBezTo>
                  <a:lnTo>
                    <a:pt x="437323" y="725556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644" name="Freeform 86"/>
            <p:cNvSpPr>
              <a:spLocks/>
            </p:cNvSpPr>
            <p:nvPr/>
          </p:nvSpPr>
          <p:spPr bwMode="auto">
            <a:xfrm>
              <a:off x="3229959" y="4778272"/>
              <a:ext cx="278969" cy="796140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602" name="Group 484"/>
          <p:cNvGrpSpPr>
            <a:grpSpLocks/>
          </p:cNvGrpSpPr>
          <p:nvPr/>
        </p:nvGrpSpPr>
        <p:grpSpPr bwMode="auto">
          <a:xfrm>
            <a:off x="4802188" y="4224338"/>
            <a:ext cx="1674812" cy="363537"/>
            <a:chOff x="4299476" y="5105995"/>
            <a:chExt cx="1676003" cy="363538"/>
          </a:xfrm>
        </p:grpSpPr>
        <p:sp>
          <p:nvSpPr>
            <p:cNvPr id="22638" name="Line 41"/>
            <p:cNvSpPr>
              <a:spLocks noChangeShapeType="1"/>
            </p:cNvSpPr>
            <p:nvPr/>
          </p:nvSpPr>
          <p:spPr bwMode="auto">
            <a:xfrm>
              <a:off x="4299476" y="5301253"/>
              <a:ext cx="14961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639" name="Group 169"/>
            <p:cNvGrpSpPr>
              <a:grpSpLocks/>
            </p:cNvGrpSpPr>
            <p:nvPr/>
          </p:nvGrpSpPr>
          <p:grpSpPr bwMode="auto">
            <a:xfrm>
              <a:off x="5795594" y="5105995"/>
              <a:ext cx="179885" cy="363538"/>
              <a:chOff x="4103950" y="4985124"/>
              <a:chExt cx="179517" cy="362348"/>
            </a:xfrm>
          </p:grpSpPr>
          <p:sp>
            <p:nvSpPr>
              <p:cNvPr id="488" name="Rectangle 125"/>
              <p:cNvSpPr>
                <a:spLocks noChangeArrowheads="1"/>
              </p:cNvSpPr>
              <p:nvPr/>
            </p:nvSpPr>
            <p:spPr bwMode="auto">
              <a:xfrm>
                <a:off x="4103950" y="4985124"/>
                <a:ext cx="179517" cy="3623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Rd3</a:t>
                </a:r>
              </a:p>
            </p:txBody>
          </p:sp>
          <p:sp>
            <p:nvSpPr>
              <p:cNvPr id="489" name="Isosceles Triangle 488"/>
              <p:cNvSpPr/>
              <p:nvPr/>
            </p:nvSpPr>
            <p:spPr bwMode="auto">
              <a:xfrm>
                <a:off x="4151881" y="5300003"/>
                <a:ext cx="87195" cy="45887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2603" name="Group 489"/>
          <p:cNvGrpSpPr>
            <a:grpSpLocks/>
          </p:cNvGrpSpPr>
          <p:nvPr/>
        </p:nvGrpSpPr>
        <p:grpSpPr bwMode="auto">
          <a:xfrm>
            <a:off x="6480175" y="4217988"/>
            <a:ext cx="2052638" cy="363537"/>
            <a:chOff x="5978054" y="5102660"/>
            <a:chExt cx="2052873" cy="362348"/>
          </a:xfrm>
        </p:grpSpPr>
        <p:sp>
          <p:nvSpPr>
            <p:cNvPr id="22634" name="Line 41"/>
            <p:cNvSpPr>
              <a:spLocks noChangeShapeType="1"/>
            </p:cNvSpPr>
            <p:nvPr/>
          </p:nvSpPr>
          <p:spPr bwMode="auto">
            <a:xfrm flipV="1">
              <a:off x="5978054" y="5300202"/>
              <a:ext cx="18703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635" name="Group 174"/>
            <p:cNvGrpSpPr>
              <a:grpSpLocks/>
            </p:cNvGrpSpPr>
            <p:nvPr/>
          </p:nvGrpSpPr>
          <p:grpSpPr bwMode="auto">
            <a:xfrm>
              <a:off x="7848364" y="5102660"/>
              <a:ext cx="182563" cy="362348"/>
              <a:chOff x="4103949" y="4985124"/>
              <a:chExt cx="182563" cy="362348"/>
            </a:xfrm>
          </p:grpSpPr>
          <p:sp>
            <p:nvSpPr>
              <p:cNvPr id="493" name="Rectangle 125"/>
              <p:cNvSpPr>
                <a:spLocks noChangeArrowheads="1"/>
              </p:cNvSpPr>
              <p:nvPr/>
            </p:nvSpPr>
            <p:spPr bwMode="auto">
              <a:xfrm>
                <a:off x="4103949" y="4985124"/>
                <a:ext cx="182563" cy="3623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Rd4</a:t>
                </a:r>
              </a:p>
            </p:txBody>
          </p:sp>
          <p:sp>
            <p:nvSpPr>
              <p:cNvPr id="494" name="Isosceles Triangle 493"/>
              <p:cNvSpPr/>
              <p:nvPr/>
            </p:nvSpPr>
            <p:spPr bwMode="auto">
              <a:xfrm>
                <a:off x="4151558" y="5300003"/>
                <a:ext cx="87323" cy="45887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69" name="Rectangle 136"/>
          <p:cNvSpPr txBox="1">
            <a:spLocks noChangeArrowheads="1"/>
          </p:cNvSpPr>
          <p:nvPr/>
        </p:nvSpPr>
        <p:spPr bwMode="auto">
          <a:xfrm>
            <a:off x="512763" y="5624513"/>
            <a:ext cx="8091487" cy="5397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Same control signals used in the single-cycle datapath</a:t>
            </a:r>
          </a:p>
        </p:txBody>
      </p:sp>
      <p:sp>
        <p:nvSpPr>
          <p:cNvPr id="22605" name="Rectangle 26"/>
          <p:cNvSpPr>
            <a:spLocks noChangeArrowheads="1"/>
          </p:cNvSpPr>
          <p:nvPr/>
        </p:nvSpPr>
        <p:spPr bwMode="auto">
          <a:xfrm>
            <a:off x="5724525" y="5175250"/>
            <a:ext cx="35877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ALU</a:t>
            </a:r>
          </a:p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Ctrl</a:t>
            </a:r>
          </a:p>
        </p:txBody>
      </p:sp>
      <p:sp>
        <p:nvSpPr>
          <p:cNvPr id="22606" name="Line 36"/>
          <p:cNvSpPr>
            <a:spLocks noChangeShapeType="1"/>
          </p:cNvSpPr>
          <p:nvPr/>
        </p:nvSpPr>
        <p:spPr bwMode="auto">
          <a:xfrm flipV="1">
            <a:off x="3984625" y="4078288"/>
            <a:ext cx="0" cy="1071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07" name="Rectangle 37"/>
          <p:cNvSpPr>
            <a:spLocks noChangeArrowheads="1"/>
          </p:cNvSpPr>
          <p:nvPr/>
        </p:nvSpPr>
        <p:spPr bwMode="auto">
          <a:xfrm>
            <a:off x="3725863" y="5175250"/>
            <a:ext cx="50006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Reg</a:t>
            </a:r>
          </a:p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Write</a:t>
            </a:r>
          </a:p>
        </p:txBody>
      </p:sp>
      <p:sp>
        <p:nvSpPr>
          <p:cNvPr id="22608" name="Line 87"/>
          <p:cNvSpPr>
            <a:spLocks noChangeShapeType="1"/>
          </p:cNvSpPr>
          <p:nvPr/>
        </p:nvSpPr>
        <p:spPr bwMode="auto">
          <a:xfrm flipV="1">
            <a:off x="3581400" y="4579938"/>
            <a:ext cx="0" cy="563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09" name="Rectangle 88"/>
          <p:cNvSpPr>
            <a:spLocks noChangeArrowheads="1"/>
          </p:cNvSpPr>
          <p:nvPr/>
        </p:nvSpPr>
        <p:spPr bwMode="auto">
          <a:xfrm>
            <a:off x="3402013" y="5175250"/>
            <a:ext cx="336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Reg</a:t>
            </a:r>
          </a:p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Dst</a:t>
            </a:r>
          </a:p>
        </p:txBody>
      </p:sp>
      <p:sp>
        <p:nvSpPr>
          <p:cNvPr id="22610" name="Rectangle 89"/>
          <p:cNvSpPr>
            <a:spLocks noChangeArrowheads="1"/>
          </p:cNvSpPr>
          <p:nvPr/>
        </p:nvSpPr>
        <p:spPr bwMode="auto">
          <a:xfrm>
            <a:off x="5257800" y="5175250"/>
            <a:ext cx="3317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ALU</a:t>
            </a:r>
          </a:p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Src</a:t>
            </a:r>
          </a:p>
        </p:txBody>
      </p:sp>
      <p:sp>
        <p:nvSpPr>
          <p:cNvPr id="22611" name="Rectangle 101"/>
          <p:cNvSpPr>
            <a:spLocks noChangeArrowheads="1"/>
          </p:cNvSpPr>
          <p:nvPr/>
        </p:nvSpPr>
        <p:spPr bwMode="auto">
          <a:xfrm>
            <a:off x="7407275" y="5175250"/>
            <a:ext cx="4016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Mem</a:t>
            </a:r>
          </a:p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Write</a:t>
            </a:r>
          </a:p>
        </p:txBody>
      </p:sp>
      <p:sp>
        <p:nvSpPr>
          <p:cNvPr id="22612" name="Line 102"/>
          <p:cNvSpPr>
            <a:spLocks noChangeShapeType="1"/>
          </p:cNvSpPr>
          <p:nvPr/>
        </p:nvSpPr>
        <p:spPr bwMode="auto">
          <a:xfrm flipH="1" flipV="1">
            <a:off x="7593013" y="4097338"/>
            <a:ext cx="1587" cy="10525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13" name="Rectangle 101"/>
          <p:cNvSpPr>
            <a:spLocks noChangeArrowheads="1"/>
          </p:cNvSpPr>
          <p:nvPr/>
        </p:nvSpPr>
        <p:spPr bwMode="auto">
          <a:xfrm>
            <a:off x="7888288" y="5175250"/>
            <a:ext cx="3952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Mem</a:t>
            </a:r>
          </a:p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toReg</a:t>
            </a:r>
          </a:p>
        </p:txBody>
      </p:sp>
      <p:sp>
        <p:nvSpPr>
          <p:cNvPr id="22614" name="Line 102"/>
          <p:cNvSpPr>
            <a:spLocks noChangeShapeType="1"/>
          </p:cNvSpPr>
          <p:nvPr/>
        </p:nvSpPr>
        <p:spPr bwMode="auto">
          <a:xfrm flipV="1">
            <a:off x="8086725" y="3730625"/>
            <a:ext cx="0" cy="14192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15" name="Rectangle 101"/>
          <p:cNvSpPr>
            <a:spLocks noChangeArrowheads="1"/>
          </p:cNvSpPr>
          <p:nvPr/>
        </p:nvSpPr>
        <p:spPr bwMode="auto">
          <a:xfrm>
            <a:off x="6991350" y="5175250"/>
            <a:ext cx="4016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Mem</a:t>
            </a:r>
          </a:p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Read</a:t>
            </a:r>
          </a:p>
        </p:txBody>
      </p:sp>
      <p:sp>
        <p:nvSpPr>
          <p:cNvPr id="22616" name="Line 102"/>
          <p:cNvSpPr>
            <a:spLocks noChangeShapeType="1"/>
          </p:cNvSpPr>
          <p:nvPr/>
        </p:nvSpPr>
        <p:spPr bwMode="auto">
          <a:xfrm flipH="1" flipV="1">
            <a:off x="7192963" y="4102100"/>
            <a:ext cx="1587" cy="1041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17" name="Line 25"/>
          <p:cNvSpPr>
            <a:spLocks noChangeShapeType="1"/>
          </p:cNvSpPr>
          <p:nvPr/>
        </p:nvSpPr>
        <p:spPr bwMode="auto">
          <a:xfrm flipV="1">
            <a:off x="5895975" y="3775075"/>
            <a:ext cx="0" cy="137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18" name="Line 99"/>
          <p:cNvSpPr>
            <a:spLocks noChangeShapeType="1"/>
          </p:cNvSpPr>
          <p:nvPr/>
        </p:nvSpPr>
        <p:spPr bwMode="auto">
          <a:xfrm flipH="1" flipV="1">
            <a:off x="5416550" y="3840163"/>
            <a:ext cx="0" cy="13096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19" name="Rectangle 89"/>
          <p:cNvSpPr>
            <a:spLocks noChangeArrowheads="1"/>
          </p:cNvSpPr>
          <p:nvPr/>
        </p:nvSpPr>
        <p:spPr bwMode="auto">
          <a:xfrm>
            <a:off x="4879975" y="5168900"/>
            <a:ext cx="3317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Ext</a:t>
            </a:r>
          </a:p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Op</a:t>
            </a:r>
          </a:p>
        </p:txBody>
      </p:sp>
      <p:sp>
        <p:nvSpPr>
          <p:cNvPr id="22620" name="Line 99"/>
          <p:cNvSpPr>
            <a:spLocks noChangeShapeType="1"/>
          </p:cNvSpPr>
          <p:nvPr/>
        </p:nvSpPr>
        <p:spPr bwMode="auto">
          <a:xfrm flipV="1">
            <a:off x="5038725" y="3614738"/>
            <a:ext cx="6350" cy="15287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621" name="Rectangle 37"/>
          <p:cNvSpPr>
            <a:spLocks noChangeArrowheads="1"/>
          </p:cNvSpPr>
          <p:nvPr/>
        </p:nvSpPr>
        <p:spPr bwMode="auto">
          <a:xfrm>
            <a:off x="750888" y="2787650"/>
            <a:ext cx="376237" cy="265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PCSrc</a:t>
            </a:r>
          </a:p>
        </p:txBody>
      </p:sp>
      <p:sp>
        <p:nvSpPr>
          <p:cNvPr id="22622" name="Text Box 68"/>
          <p:cNvSpPr txBox="1">
            <a:spLocks noChangeArrowheads="1"/>
          </p:cNvSpPr>
          <p:nvPr/>
        </p:nvSpPr>
        <p:spPr bwMode="auto">
          <a:xfrm>
            <a:off x="3611563" y="1163638"/>
            <a:ext cx="3889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22623" name="Text Box 70"/>
          <p:cNvSpPr txBox="1">
            <a:spLocks noChangeArrowheads="1"/>
          </p:cNvSpPr>
          <p:nvPr/>
        </p:nvSpPr>
        <p:spPr bwMode="auto">
          <a:xfrm>
            <a:off x="5335588" y="1163638"/>
            <a:ext cx="4270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EX</a:t>
            </a:r>
          </a:p>
        </p:txBody>
      </p:sp>
      <p:sp>
        <p:nvSpPr>
          <p:cNvPr id="22624" name="Text Box 71"/>
          <p:cNvSpPr txBox="1">
            <a:spLocks noChangeArrowheads="1"/>
          </p:cNvSpPr>
          <p:nvPr/>
        </p:nvSpPr>
        <p:spPr bwMode="auto">
          <a:xfrm>
            <a:off x="1806575" y="1163638"/>
            <a:ext cx="3857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</a:p>
        </p:txBody>
      </p:sp>
      <p:sp>
        <p:nvSpPr>
          <p:cNvPr id="22625" name="Text Box 72"/>
          <p:cNvSpPr txBox="1">
            <a:spLocks noChangeArrowheads="1"/>
          </p:cNvSpPr>
          <p:nvPr/>
        </p:nvSpPr>
        <p:spPr bwMode="auto">
          <a:xfrm>
            <a:off x="7118350" y="1163638"/>
            <a:ext cx="5905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MEM</a:t>
            </a:r>
          </a:p>
        </p:txBody>
      </p:sp>
      <p:sp>
        <p:nvSpPr>
          <p:cNvPr id="22626" name="Text Box 73"/>
          <p:cNvSpPr txBox="1">
            <a:spLocks noChangeArrowheads="1"/>
          </p:cNvSpPr>
          <p:nvPr/>
        </p:nvSpPr>
        <p:spPr bwMode="auto">
          <a:xfrm>
            <a:off x="8489950" y="1163638"/>
            <a:ext cx="3841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WB</a:t>
            </a:r>
          </a:p>
        </p:txBody>
      </p:sp>
      <p:sp>
        <p:nvSpPr>
          <p:cNvPr id="22627" name="Rectangle 101"/>
          <p:cNvSpPr>
            <a:spLocks noChangeArrowheads="1"/>
          </p:cNvSpPr>
          <p:nvPr/>
        </p:nvSpPr>
        <p:spPr bwMode="auto">
          <a:xfrm>
            <a:off x="6300788" y="2265363"/>
            <a:ext cx="250825" cy="24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Bne</a:t>
            </a:r>
          </a:p>
        </p:txBody>
      </p:sp>
      <p:sp>
        <p:nvSpPr>
          <p:cNvPr id="22628" name="Rectangle 101"/>
          <p:cNvSpPr>
            <a:spLocks noChangeArrowheads="1"/>
          </p:cNvSpPr>
          <p:nvPr/>
        </p:nvSpPr>
        <p:spPr bwMode="auto">
          <a:xfrm>
            <a:off x="6300788" y="2076450"/>
            <a:ext cx="250825" cy="196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Beq</a:t>
            </a:r>
          </a:p>
        </p:txBody>
      </p:sp>
      <p:sp>
        <p:nvSpPr>
          <p:cNvPr id="22629" name="Rectangle 101"/>
          <p:cNvSpPr>
            <a:spLocks noChangeArrowheads="1"/>
          </p:cNvSpPr>
          <p:nvPr/>
        </p:nvSpPr>
        <p:spPr bwMode="auto">
          <a:xfrm>
            <a:off x="6338888" y="1825625"/>
            <a:ext cx="177800" cy="258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J</a:t>
            </a:r>
          </a:p>
        </p:txBody>
      </p:sp>
      <p:grpSp>
        <p:nvGrpSpPr>
          <p:cNvPr id="22630" name="Group 1"/>
          <p:cNvGrpSpPr>
            <a:grpSpLocks/>
          </p:cNvGrpSpPr>
          <p:nvPr/>
        </p:nvGrpSpPr>
        <p:grpSpPr bwMode="auto">
          <a:xfrm>
            <a:off x="6108700" y="1984375"/>
            <a:ext cx="150813" cy="396875"/>
            <a:chOff x="6108200" y="1984875"/>
            <a:chExt cx="250825" cy="396875"/>
          </a:xfrm>
        </p:grpSpPr>
        <p:cxnSp>
          <p:nvCxnSpPr>
            <p:cNvPr id="334" name="Straight Arrow Connector 333"/>
            <p:cNvCxnSpPr/>
            <p:nvPr/>
          </p:nvCxnSpPr>
          <p:spPr bwMode="auto">
            <a:xfrm flipH="1">
              <a:off x="6108200" y="2381750"/>
              <a:ext cx="25082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 bwMode="auto">
            <a:xfrm flipH="1">
              <a:off x="6108200" y="2183313"/>
              <a:ext cx="25082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 bwMode="auto">
            <a:xfrm flipH="1">
              <a:off x="6108200" y="1984875"/>
              <a:ext cx="25082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Freeform 311"/>
          <p:cNvSpPr/>
          <p:nvPr/>
        </p:nvSpPr>
        <p:spPr>
          <a:xfrm flipV="1">
            <a:off x="2976563" y="1717675"/>
            <a:ext cx="1628775" cy="455613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47745"/>
              <a:gd name="connsiteX1" fmla="*/ 202759 w 453224"/>
              <a:gd name="connsiteY1" fmla="*/ 0 h 1347745"/>
              <a:gd name="connsiteX2" fmla="*/ 202817 w 453224"/>
              <a:gd name="connsiteY2" fmla="*/ 1327714 h 1347745"/>
              <a:gd name="connsiteX3" fmla="*/ 453224 w 453224"/>
              <a:gd name="connsiteY3" fmla="*/ 1347746 h 1347745"/>
              <a:gd name="connsiteX0" fmla="*/ 0 w 453224"/>
              <a:gd name="connsiteY0" fmla="*/ 0 h 1393199"/>
              <a:gd name="connsiteX1" fmla="*/ 202759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198321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202756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61135"/>
              <a:gd name="connsiteX1" fmla="*/ 201280 w 453224"/>
              <a:gd name="connsiteY1" fmla="*/ 0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0 h 1361135"/>
              <a:gd name="connsiteX1" fmla="*/ 201280 w 453224"/>
              <a:gd name="connsiteY1" fmla="*/ 10686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63065">
                <a:moveTo>
                  <a:pt x="0" y="1930"/>
                </a:moveTo>
                <a:lnTo>
                  <a:pt x="92782" y="0"/>
                </a:lnTo>
                <a:cubicBezTo>
                  <a:pt x="158816" y="792309"/>
                  <a:pt x="148366" y="623220"/>
                  <a:pt x="201790" y="1363065"/>
                </a:cubicBezTo>
                <a:lnTo>
                  <a:pt x="453224" y="1349676"/>
                </a:lnTo>
              </a:path>
            </a:pathLst>
          </a:custGeom>
          <a:noFill/>
          <a:ln w="571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5" name="Line 95"/>
          <p:cNvSpPr>
            <a:spLocks noChangeShapeType="1"/>
          </p:cNvSpPr>
          <p:nvPr/>
        </p:nvSpPr>
        <p:spPr bwMode="auto">
          <a:xfrm>
            <a:off x="4794250" y="1716088"/>
            <a:ext cx="874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4" name="Freeform 273"/>
          <p:cNvSpPr/>
          <p:nvPr/>
        </p:nvSpPr>
        <p:spPr bwMode="auto">
          <a:xfrm rot="10800000" flipV="1">
            <a:off x="938213" y="1354138"/>
            <a:ext cx="4824412" cy="1779587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37917 h 290223"/>
              <a:gd name="connsiteX0" fmla="*/ 1334196 w 1414111"/>
              <a:gd name="connsiteY0" fmla="*/ 290223 h 290223"/>
              <a:gd name="connsiteX1" fmla="*/ 1414111 w 1414111"/>
              <a:gd name="connsiteY1" fmla="*/ 290223 h 290223"/>
              <a:gd name="connsiteX2" fmla="*/ 1414111 w 1414111"/>
              <a:gd name="connsiteY2" fmla="*/ 0 h 290223"/>
              <a:gd name="connsiteX3" fmla="*/ 2754 w 1414111"/>
              <a:gd name="connsiteY3" fmla="*/ 0 h 290223"/>
              <a:gd name="connsiteX4" fmla="*/ 102 w 1414111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9 w 1411753"/>
              <a:gd name="connsiteY4" fmla="*/ 37470 h 290223"/>
              <a:gd name="connsiteX0" fmla="*/ 1333218 w 1413133"/>
              <a:gd name="connsiteY0" fmla="*/ 290223 h 290223"/>
              <a:gd name="connsiteX1" fmla="*/ 1413133 w 1413133"/>
              <a:gd name="connsiteY1" fmla="*/ 290223 h 290223"/>
              <a:gd name="connsiteX2" fmla="*/ 1413133 w 1413133"/>
              <a:gd name="connsiteY2" fmla="*/ 0 h 290223"/>
              <a:gd name="connsiteX3" fmla="*/ 1776 w 1413133"/>
              <a:gd name="connsiteY3" fmla="*/ 0 h 290223"/>
              <a:gd name="connsiteX4" fmla="*/ 35 w 1413133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8 w 1411753"/>
              <a:gd name="connsiteY4" fmla="*/ 37470 h 290223"/>
              <a:gd name="connsiteX0" fmla="*/ 1331749 w 1411664"/>
              <a:gd name="connsiteY0" fmla="*/ 290223 h 290223"/>
              <a:gd name="connsiteX1" fmla="*/ 1411664 w 1411664"/>
              <a:gd name="connsiteY1" fmla="*/ 290223 h 290223"/>
              <a:gd name="connsiteX2" fmla="*/ 1411664 w 1411664"/>
              <a:gd name="connsiteY2" fmla="*/ 0 h 290223"/>
              <a:gd name="connsiteX3" fmla="*/ 307 w 1411664"/>
              <a:gd name="connsiteY3" fmla="*/ 0 h 290223"/>
              <a:gd name="connsiteX4" fmla="*/ 1299 w 1411664"/>
              <a:gd name="connsiteY4" fmla="*/ 37470 h 290223"/>
              <a:gd name="connsiteX0" fmla="*/ 1332209 w 1412124"/>
              <a:gd name="connsiteY0" fmla="*/ 290223 h 290223"/>
              <a:gd name="connsiteX1" fmla="*/ 1412124 w 1412124"/>
              <a:gd name="connsiteY1" fmla="*/ 290223 h 290223"/>
              <a:gd name="connsiteX2" fmla="*/ 1412124 w 1412124"/>
              <a:gd name="connsiteY2" fmla="*/ 0 h 290223"/>
              <a:gd name="connsiteX3" fmla="*/ 767 w 1412124"/>
              <a:gd name="connsiteY3" fmla="*/ 0 h 290223"/>
              <a:gd name="connsiteX4" fmla="*/ 1759 w 1412124"/>
              <a:gd name="connsiteY4" fmla="*/ 37470 h 290223"/>
              <a:gd name="connsiteX0" fmla="*/ 1332635 w 1412550"/>
              <a:gd name="connsiteY0" fmla="*/ 290223 h 290223"/>
              <a:gd name="connsiteX1" fmla="*/ 1412550 w 1412550"/>
              <a:gd name="connsiteY1" fmla="*/ 290223 h 290223"/>
              <a:gd name="connsiteX2" fmla="*/ 1412550 w 1412550"/>
              <a:gd name="connsiteY2" fmla="*/ 0 h 290223"/>
              <a:gd name="connsiteX3" fmla="*/ 1193 w 1412550"/>
              <a:gd name="connsiteY3" fmla="*/ 0 h 290223"/>
              <a:gd name="connsiteX4" fmla="*/ 1274 w 141255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2014 w 1411929"/>
              <a:gd name="connsiteY0" fmla="*/ 290223 h 290223"/>
              <a:gd name="connsiteX1" fmla="*/ 1411929 w 1411929"/>
              <a:gd name="connsiteY1" fmla="*/ 290223 h 290223"/>
              <a:gd name="connsiteX2" fmla="*/ 1411929 w 1411929"/>
              <a:gd name="connsiteY2" fmla="*/ 0 h 290223"/>
              <a:gd name="connsiteX3" fmla="*/ 572 w 1411929"/>
              <a:gd name="connsiteY3" fmla="*/ 0 h 290223"/>
              <a:gd name="connsiteX4" fmla="*/ 653 w 1411929"/>
              <a:gd name="connsiteY4" fmla="*/ 37470 h 290223"/>
              <a:gd name="connsiteX0" fmla="*/ 1331693 w 1411608"/>
              <a:gd name="connsiteY0" fmla="*/ 290223 h 290223"/>
              <a:gd name="connsiteX1" fmla="*/ 1411608 w 1411608"/>
              <a:gd name="connsiteY1" fmla="*/ 290223 h 290223"/>
              <a:gd name="connsiteX2" fmla="*/ 1411608 w 1411608"/>
              <a:gd name="connsiteY2" fmla="*/ 0 h 290223"/>
              <a:gd name="connsiteX3" fmla="*/ 251 w 1411608"/>
              <a:gd name="connsiteY3" fmla="*/ 0 h 290223"/>
              <a:gd name="connsiteX4" fmla="*/ 332 w 1411608"/>
              <a:gd name="connsiteY4" fmla="*/ 37470 h 290223"/>
              <a:gd name="connsiteX0" fmla="*/ 1332285 w 1412200"/>
              <a:gd name="connsiteY0" fmla="*/ 290223 h 290223"/>
              <a:gd name="connsiteX1" fmla="*/ 1412200 w 1412200"/>
              <a:gd name="connsiteY1" fmla="*/ 290223 h 290223"/>
              <a:gd name="connsiteX2" fmla="*/ 1412200 w 1412200"/>
              <a:gd name="connsiteY2" fmla="*/ 0 h 290223"/>
              <a:gd name="connsiteX3" fmla="*/ 843 w 1412200"/>
              <a:gd name="connsiteY3" fmla="*/ 0 h 290223"/>
              <a:gd name="connsiteX4" fmla="*/ 924 w 141220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4028 w 1413943"/>
              <a:gd name="connsiteY0" fmla="*/ 290223 h 290223"/>
              <a:gd name="connsiteX1" fmla="*/ 1413943 w 1413943"/>
              <a:gd name="connsiteY1" fmla="*/ 290223 h 290223"/>
              <a:gd name="connsiteX2" fmla="*/ 1413943 w 1413943"/>
              <a:gd name="connsiteY2" fmla="*/ 0 h 290223"/>
              <a:gd name="connsiteX3" fmla="*/ 2586 w 1413943"/>
              <a:gd name="connsiteY3" fmla="*/ 0 h 290223"/>
              <a:gd name="connsiteX4" fmla="*/ 203 w 1413943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5057 w 1414972"/>
              <a:gd name="connsiteY0" fmla="*/ 290223 h 290223"/>
              <a:gd name="connsiteX1" fmla="*/ 1414972 w 1414972"/>
              <a:gd name="connsiteY1" fmla="*/ 290223 h 290223"/>
              <a:gd name="connsiteX2" fmla="*/ 1414972 w 1414972"/>
              <a:gd name="connsiteY2" fmla="*/ 0 h 290223"/>
              <a:gd name="connsiteX3" fmla="*/ 3615 w 1414972"/>
              <a:gd name="connsiteY3" fmla="*/ 0 h 290223"/>
              <a:gd name="connsiteX4" fmla="*/ 0 w 1414972"/>
              <a:gd name="connsiteY4" fmla="*/ 51180 h 290223"/>
              <a:gd name="connsiteX0" fmla="*/ 1335197 w 1415112"/>
              <a:gd name="connsiteY0" fmla="*/ 290223 h 290223"/>
              <a:gd name="connsiteX1" fmla="*/ 1415112 w 1415112"/>
              <a:gd name="connsiteY1" fmla="*/ 290223 h 290223"/>
              <a:gd name="connsiteX2" fmla="*/ 1415112 w 1415112"/>
              <a:gd name="connsiteY2" fmla="*/ 0 h 290223"/>
              <a:gd name="connsiteX3" fmla="*/ 3755 w 1415112"/>
              <a:gd name="connsiteY3" fmla="*/ 0 h 290223"/>
              <a:gd name="connsiteX4" fmla="*/ 140 w 1415112"/>
              <a:gd name="connsiteY4" fmla="*/ 51180 h 290223"/>
              <a:gd name="connsiteX0" fmla="*/ 1332469 w 1412384"/>
              <a:gd name="connsiteY0" fmla="*/ 290223 h 290223"/>
              <a:gd name="connsiteX1" fmla="*/ 1412384 w 1412384"/>
              <a:gd name="connsiteY1" fmla="*/ 290223 h 290223"/>
              <a:gd name="connsiteX2" fmla="*/ 1412384 w 1412384"/>
              <a:gd name="connsiteY2" fmla="*/ 0 h 290223"/>
              <a:gd name="connsiteX3" fmla="*/ 1027 w 1412384"/>
              <a:gd name="connsiteY3" fmla="*/ 0 h 290223"/>
              <a:gd name="connsiteX4" fmla="*/ 561 w 1412384"/>
              <a:gd name="connsiteY4" fmla="*/ 51667 h 290223"/>
              <a:gd name="connsiteX0" fmla="*/ 1332081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  <a:gd name="connsiteX0" fmla="*/ 1327882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  <a:gd name="connsiteX0" fmla="*/ 1411996 w 1411996"/>
              <a:gd name="connsiteY0" fmla="*/ 290223 h 290223"/>
              <a:gd name="connsiteX1" fmla="*/ 1411996 w 1411996"/>
              <a:gd name="connsiteY1" fmla="*/ 0 h 290223"/>
              <a:gd name="connsiteX2" fmla="*/ 639 w 1411996"/>
              <a:gd name="connsiteY2" fmla="*/ 0 h 290223"/>
              <a:gd name="connsiteX3" fmla="*/ 173 w 1411996"/>
              <a:gd name="connsiteY3" fmla="*/ 51667 h 290223"/>
              <a:gd name="connsiteX0" fmla="*/ 1410831 w 1411996"/>
              <a:gd name="connsiteY0" fmla="*/ 337507 h 337507"/>
              <a:gd name="connsiteX1" fmla="*/ 1411996 w 1411996"/>
              <a:gd name="connsiteY1" fmla="*/ 0 h 337507"/>
              <a:gd name="connsiteX2" fmla="*/ 639 w 1411996"/>
              <a:gd name="connsiteY2" fmla="*/ 0 h 337507"/>
              <a:gd name="connsiteX3" fmla="*/ 173 w 1411996"/>
              <a:gd name="connsiteY3" fmla="*/ 51667 h 337507"/>
              <a:gd name="connsiteX0" fmla="*/ 1409666 w 1411996"/>
              <a:gd name="connsiteY0" fmla="*/ 336006 h 336006"/>
              <a:gd name="connsiteX1" fmla="*/ 1411996 w 1411996"/>
              <a:gd name="connsiteY1" fmla="*/ 0 h 336006"/>
              <a:gd name="connsiteX2" fmla="*/ 639 w 1411996"/>
              <a:gd name="connsiteY2" fmla="*/ 0 h 336006"/>
              <a:gd name="connsiteX3" fmla="*/ 173 w 1411996"/>
              <a:gd name="connsiteY3" fmla="*/ 51667 h 336006"/>
              <a:gd name="connsiteX0" fmla="*/ 1413160 w 1413211"/>
              <a:gd name="connsiteY0" fmla="*/ 336006 h 336006"/>
              <a:gd name="connsiteX1" fmla="*/ 1411996 w 1413211"/>
              <a:gd name="connsiteY1" fmla="*/ 0 h 336006"/>
              <a:gd name="connsiteX2" fmla="*/ 639 w 1413211"/>
              <a:gd name="connsiteY2" fmla="*/ 0 h 336006"/>
              <a:gd name="connsiteX3" fmla="*/ 173 w 1413211"/>
              <a:gd name="connsiteY3" fmla="*/ 51667 h 336006"/>
              <a:gd name="connsiteX0" fmla="*/ 1413160 w 1413160"/>
              <a:gd name="connsiteY0" fmla="*/ 336006 h 336006"/>
              <a:gd name="connsiteX1" fmla="*/ 1411996 w 1413160"/>
              <a:gd name="connsiteY1" fmla="*/ 0 h 336006"/>
              <a:gd name="connsiteX2" fmla="*/ 639 w 1413160"/>
              <a:gd name="connsiteY2" fmla="*/ 0 h 336006"/>
              <a:gd name="connsiteX3" fmla="*/ 173 w 1413160"/>
              <a:gd name="connsiteY3" fmla="*/ 51667 h 33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60" h="336006">
                <a:moveTo>
                  <a:pt x="1413160" y="336006"/>
                </a:moveTo>
                <a:cubicBezTo>
                  <a:pt x="1410054" y="222003"/>
                  <a:pt x="1411608" y="112502"/>
                  <a:pt x="1411996" y="0"/>
                </a:cubicBezTo>
                <a:lnTo>
                  <a:pt x="639" y="0"/>
                </a:lnTo>
                <a:cubicBezTo>
                  <a:pt x="-592" y="27174"/>
                  <a:pt x="374" y="26542"/>
                  <a:pt x="173" y="5166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6" name="Freeform 505"/>
          <p:cNvSpPr/>
          <p:nvPr/>
        </p:nvSpPr>
        <p:spPr bwMode="auto">
          <a:xfrm>
            <a:off x="3317875" y="3582988"/>
            <a:ext cx="5324475" cy="854075"/>
          </a:xfrm>
          <a:custGeom>
            <a:avLst/>
            <a:gdLst>
              <a:gd name="connsiteX0" fmla="*/ 5140518 w 5363155"/>
              <a:gd name="connsiteY0" fmla="*/ 564543 h 1073426"/>
              <a:gd name="connsiteX1" fmla="*/ 5363155 w 5363155"/>
              <a:gd name="connsiteY1" fmla="*/ 568518 h 1073426"/>
              <a:gd name="connsiteX2" fmla="*/ 5363155 w 5363155"/>
              <a:gd name="connsiteY2" fmla="*/ 1073426 h 1073426"/>
              <a:gd name="connsiteX3" fmla="*/ 0 w 5363155"/>
              <a:gd name="connsiteY3" fmla="*/ 1069451 h 1073426"/>
              <a:gd name="connsiteX4" fmla="*/ 3976 w 5363155"/>
              <a:gd name="connsiteY4" fmla="*/ 3976 h 1073426"/>
              <a:gd name="connsiteX5" fmla="*/ 127221 w 5363155"/>
              <a:gd name="connsiteY5" fmla="*/ 0 h 1073426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30396 w 5363155"/>
              <a:gd name="connsiteY5" fmla="*/ 5549 h 1069450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27221 w 5363155"/>
              <a:gd name="connsiteY5" fmla="*/ 2374 h 1069450"/>
              <a:gd name="connsiteX0" fmla="*/ 5140518 w 5363155"/>
              <a:gd name="connsiteY0" fmla="*/ 56136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58193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99015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86032 w 5363155"/>
              <a:gd name="connsiteY0" fmla="*/ 70291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204075 w 5363155"/>
              <a:gd name="connsiteY5" fmla="*/ 0 h 1070251"/>
              <a:gd name="connsiteX0" fmla="*/ 5222049 w 5359559"/>
              <a:gd name="connsiteY0" fmla="*/ 709863 h 1070251"/>
              <a:gd name="connsiteX1" fmla="*/ 5359559 w 5359559"/>
              <a:gd name="connsiteY1" fmla="*/ 708489 h 1070251"/>
              <a:gd name="connsiteX2" fmla="*/ 5359559 w 5359559"/>
              <a:gd name="connsiteY2" fmla="*/ 1070251 h 1070251"/>
              <a:gd name="connsiteX3" fmla="*/ 406 w 5359559"/>
              <a:gd name="connsiteY3" fmla="*/ 1066276 h 1070251"/>
              <a:gd name="connsiteX4" fmla="*/ 380 w 5359559"/>
              <a:gd name="connsiteY4" fmla="*/ 801 h 1070251"/>
              <a:gd name="connsiteX5" fmla="*/ 200479 w 5359559"/>
              <a:gd name="connsiteY5" fmla="*/ 0 h 107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9559" h="1070251">
                <a:moveTo>
                  <a:pt x="5222049" y="709863"/>
                </a:moveTo>
                <a:lnTo>
                  <a:pt x="5359559" y="708489"/>
                </a:lnTo>
                <a:lnTo>
                  <a:pt x="5359559" y="1070251"/>
                </a:lnTo>
                <a:lnTo>
                  <a:pt x="406" y="1066276"/>
                </a:lnTo>
                <a:cubicBezTo>
                  <a:pt x="1731" y="711118"/>
                  <a:pt x="-945" y="355959"/>
                  <a:pt x="380" y="801"/>
                </a:cubicBezTo>
                <a:lnTo>
                  <a:pt x="200479" y="0"/>
                </a:lnTo>
              </a:path>
            </a:pathLst>
          </a:cu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Pipelined Control</a:t>
            </a:r>
          </a:p>
        </p:txBody>
      </p:sp>
      <p:grpSp>
        <p:nvGrpSpPr>
          <p:cNvPr id="23559" name="Group 160"/>
          <p:cNvGrpSpPr>
            <a:grpSpLocks/>
          </p:cNvGrpSpPr>
          <p:nvPr/>
        </p:nvGrpSpPr>
        <p:grpSpPr bwMode="auto">
          <a:xfrm>
            <a:off x="5889625" y="2232025"/>
            <a:ext cx="369888" cy="373063"/>
            <a:chOff x="6065448" y="2115619"/>
            <a:chExt cx="369911" cy="350845"/>
          </a:xfrm>
        </p:grpSpPr>
        <p:sp>
          <p:nvSpPr>
            <p:cNvPr id="23757" name="Rectangle 26"/>
            <p:cNvSpPr>
              <a:spLocks noChangeArrowheads="1"/>
            </p:cNvSpPr>
            <p:nvPr/>
          </p:nvSpPr>
          <p:spPr bwMode="auto">
            <a:xfrm>
              <a:off x="6094010" y="2238762"/>
              <a:ext cx="341349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zero</a:t>
              </a:r>
            </a:p>
          </p:txBody>
        </p:sp>
        <p:sp>
          <p:nvSpPr>
            <p:cNvPr id="23758" name="Line 87"/>
            <p:cNvSpPr>
              <a:spLocks noChangeShapeType="1"/>
            </p:cNvSpPr>
            <p:nvPr/>
          </p:nvSpPr>
          <p:spPr bwMode="auto">
            <a:xfrm flipV="1">
              <a:off x="6065448" y="2115619"/>
              <a:ext cx="0" cy="3508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560" name="Group 174"/>
          <p:cNvGrpSpPr>
            <a:grpSpLocks/>
          </p:cNvGrpSpPr>
          <p:nvPr/>
        </p:nvGrpSpPr>
        <p:grpSpPr bwMode="auto">
          <a:xfrm>
            <a:off x="893763" y="3571875"/>
            <a:ext cx="7545387" cy="1123950"/>
            <a:chOff x="395288" y="4575848"/>
            <a:chExt cx="7544590" cy="1124431"/>
          </a:xfrm>
        </p:grpSpPr>
        <p:cxnSp>
          <p:nvCxnSpPr>
            <p:cNvPr id="179" name="Straight Connector 178"/>
            <p:cNvCxnSpPr/>
            <p:nvPr/>
          </p:nvCxnSpPr>
          <p:spPr bwMode="auto">
            <a:xfrm>
              <a:off x="2392152" y="4760077"/>
              <a:ext cx="0" cy="940202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 bwMode="auto">
            <a:xfrm>
              <a:off x="6485882" y="4814075"/>
              <a:ext cx="0" cy="886204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 bwMode="auto">
            <a:xfrm>
              <a:off x="5892219" y="5033244"/>
              <a:ext cx="0" cy="663859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Freeform 181"/>
            <p:cNvSpPr/>
            <p:nvPr/>
          </p:nvSpPr>
          <p:spPr bwMode="auto">
            <a:xfrm>
              <a:off x="395288" y="4575848"/>
              <a:ext cx="7544590" cy="1124431"/>
            </a:xfrm>
            <a:custGeom>
              <a:avLst/>
              <a:gdLst>
                <a:gd name="connsiteX0" fmla="*/ 291548 w 291548"/>
                <a:gd name="connsiteY0" fmla="*/ 0 h 154608"/>
                <a:gd name="connsiteX1" fmla="*/ 291548 w 291548"/>
                <a:gd name="connsiteY1" fmla="*/ 154608 h 154608"/>
                <a:gd name="connsiteX2" fmla="*/ 0 w 291548"/>
                <a:gd name="connsiteY2" fmla="*/ 154608 h 15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548" h="154608">
                  <a:moveTo>
                    <a:pt x="291548" y="0"/>
                  </a:moveTo>
                  <a:lnTo>
                    <a:pt x="291548" y="154608"/>
                  </a:lnTo>
                  <a:lnTo>
                    <a:pt x="0" y="154608"/>
                  </a:lnTo>
                </a:path>
              </a:pathLst>
            </a:cu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 bwMode="auto">
            <a:xfrm>
              <a:off x="792121" y="4834722"/>
              <a:ext cx="1587" cy="865557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754" name="TextBox 129"/>
            <p:cNvSpPr txBox="1">
              <a:spLocks noChangeArrowheads="1"/>
            </p:cNvSpPr>
            <p:nvPr/>
          </p:nvSpPr>
          <p:spPr bwMode="auto">
            <a:xfrm>
              <a:off x="427769" y="5484527"/>
              <a:ext cx="2794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clk</a:t>
              </a:r>
            </a:p>
          </p:txBody>
        </p:sp>
        <p:cxnSp>
          <p:nvCxnSpPr>
            <p:cNvPr id="186" name="Straight Connector 185"/>
            <p:cNvCxnSpPr/>
            <p:nvPr/>
          </p:nvCxnSpPr>
          <p:spPr bwMode="auto">
            <a:xfrm>
              <a:off x="3298518" y="4734666"/>
              <a:ext cx="0" cy="965613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 bwMode="auto">
            <a:xfrm>
              <a:off x="4206472" y="4669551"/>
              <a:ext cx="0" cy="1030728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561" name="Freeform 123"/>
          <p:cNvSpPr>
            <a:spLocks/>
          </p:cNvSpPr>
          <p:nvPr/>
        </p:nvSpPr>
        <p:spPr bwMode="auto">
          <a:xfrm>
            <a:off x="4200525" y="3151188"/>
            <a:ext cx="4595813" cy="1430337"/>
          </a:xfrm>
          <a:custGeom>
            <a:avLst/>
            <a:gdLst>
              <a:gd name="T0" fmla="*/ 2147483647 w 10000"/>
              <a:gd name="T1" fmla="*/ 0 h 10000"/>
              <a:gd name="T2" fmla="*/ 2147483647 w 10000"/>
              <a:gd name="T3" fmla="*/ 0 h 10000"/>
              <a:gd name="T4" fmla="*/ 2147483647 w 10000"/>
              <a:gd name="T5" fmla="*/ 2147483647 h 10000"/>
              <a:gd name="T6" fmla="*/ 0 w 10000"/>
              <a:gd name="T7" fmla="*/ 2147483647 h 10000"/>
              <a:gd name="T8" fmla="*/ 0 w 10000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9429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605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2" name="Line 52"/>
          <p:cNvSpPr>
            <a:spLocks noChangeShapeType="1"/>
          </p:cNvSpPr>
          <p:nvPr/>
        </p:nvSpPr>
        <p:spPr bwMode="auto">
          <a:xfrm flipV="1">
            <a:off x="2622550" y="3140075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3" name="Freeform 16"/>
          <p:cNvSpPr>
            <a:spLocks/>
          </p:cNvSpPr>
          <p:nvPr/>
        </p:nvSpPr>
        <p:spPr bwMode="auto">
          <a:xfrm>
            <a:off x="4927600" y="3454400"/>
            <a:ext cx="1366838" cy="365125"/>
          </a:xfrm>
          <a:custGeom>
            <a:avLst/>
            <a:gdLst>
              <a:gd name="T0" fmla="*/ 0 w 10000"/>
              <a:gd name="T1" fmla="*/ 0 h 11599"/>
              <a:gd name="T2" fmla="*/ 0 w 10000"/>
              <a:gd name="T3" fmla="*/ 353897005 h 11599"/>
              <a:gd name="T4" fmla="*/ 2147483647 w 10000"/>
              <a:gd name="T5" fmla="*/ 361883890 h 11599"/>
              <a:gd name="T6" fmla="*/ 2147483647 w 10000"/>
              <a:gd name="T7" fmla="*/ 161613410 h 11599"/>
              <a:gd name="T8" fmla="*/ 2147483647 w 10000"/>
              <a:gd name="T9" fmla="*/ 161613410 h 11599"/>
              <a:gd name="T10" fmla="*/ 2147483647 w 10000"/>
              <a:gd name="T11" fmla="*/ 166855420 h 115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0" h="11599">
                <a:moveTo>
                  <a:pt x="0" y="0"/>
                </a:moveTo>
                <a:lnTo>
                  <a:pt x="0" y="11343"/>
                </a:lnTo>
                <a:lnTo>
                  <a:pt x="8420" y="11599"/>
                </a:lnTo>
                <a:cubicBezTo>
                  <a:pt x="8447" y="9571"/>
                  <a:pt x="8394" y="7208"/>
                  <a:pt x="8421" y="5180"/>
                </a:cubicBezTo>
                <a:lnTo>
                  <a:pt x="9918" y="5180"/>
                </a:lnTo>
                <a:cubicBezTo>
                  <a:pt x="9945" y="5236"/>
                  <a:pt x="9973" y="5292"/>
                  <a:pt x="10000" y="5348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 flipV="1">
            <a:off x="6100763" y="3019425"/>
            <a:ext cx="1936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565" name="Group 20"/>
          <p:cNvGrpSpPr>
            <a:grpSpLocks/>
          </p:cNvGrpSpPr>
          <p:nvPr/>
        </p:nvGrpSpPr>
        <p:grpSpPr bwMode="auto">
          <a:xfrm>
            <a:off x="5570538" y="3606800"/>
            <a:ext cx="166687" cy="257175"/>
            <a:chOff x="4375" y="2401"/>
            <a:chExt cx="114" cy="162"/>
          </a:xfrm>
        </p:grpSpPr>
        <p:sp>
          <p:nvSpPr>
            <p:cNvPr id="23747" name="Line 21"/>
            <p:cNvSpPr>
              <a:spLocks noChangeShapeType="1"/>
            </p:cNvSpPr>
            <p:nvPr/>
          </p:nvSpPr>
          <p:spPr bwMode="auto">
            <a:xfrm flipH="1">
              <a:off x="4419" y="2505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48" name="Rectangle 22"/>
            <p:cNvSpPr>
              <a:spLocks noChangeArrowheads="1"/>
            </p:cNvSpPr>
            <p:nvPr/>
          </p:nvSpPr>
          <p:spPr bwMode="auto">
            <a:xfrm>
              <a:off x="4375" y="2401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23566" name="Group 9"/>
          <p:cNvGrpSpPr>
            <a:grpSpLocks/>
          </p:cNvGrpSpPr>
          <p:nvPr/>
        </p:nvGrpSpPr>
        <p:grpSpPr bwMode="auto">
          <a:xfrm>
            <a:off x="5678488" y="2484438"/>
            <a:ext cx="422275" cy="1111250"/>
            <a:chOff x="5180177" y="3960180"/>
            <a:chExt cx="421879" cy="1333280"/>
          </a:xfrm>
        </p:grpSpPr>
        <p:sp>
          <p:nvSpPr>
            <p:cNvPr id="23745" name="Freeform 23"/>
            <p:cNvSpPr>
              <a:spLocks/>
            </p:cNvSpPr>
            <p:nvPr/>
          </p:nvSpPr>
          <p:spPr bwMode="auto">
            <a:xfrm rot="-5400000">
              <a:off x="4724477" y="4415880"/>
              <a:ext cx="1333280" cy="421879"/>
            </a:xfrm>
            <a:custGeom>
              <a:avLst/>
              <a:gdLst>
                <a:gd name="T0" fmla="*/ 0 w 768"/>
                <a:gd name="T1" fmla="*/ 0 h 288"/>
                <a:gd name="T2" fmla="*/ 2147483647 w 768"/>
                <a:gd name="T3" fmla="*/ 2147483647 h 288"/>
                <a:gd name="T4" fmla="*/ 2147483647 w 768"/>
                <a:gd name="T5" fmla="*/ 2147483647 h 288"/>
                <a:gd name="T6" fmla="*/ 2147483647 w 768"/>
                <a:gd name="T7" fmla="*/ 0 h 288"/>
                <a:gd name="T8" fmla="*/ 2147483647 w 768"/>
                <a:gd name="T9" fmla="*/ 0 h 288"/>
                <a:gd name="T10" fmla="*/ 2147483647 w 768"/>
                <a:gd name="T11" fmla="*/ 2147483647 h 288"/>
                <a:gd name="T12" fmla="*/ 2147483647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88"/>
                <a:gd name="T26" fmla="*/ 768 w 768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Rectangle 24"/>
            <p:cNvSpPr>
              <a:spLocks noChangeArrowheads="1"/>
            </p:cNvSpPr>
            <p:nvPr/>
          </p:nvSpPr>
          <p:spPr bwMode="auto">
            <a:xfrm>
              <a:off x="5243898" y="4189029"/>
              <a:ext cx="351566" cy="88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U</a:t>
              </a:r>
            </a:p>
          </p:txBody>
        </p:sp>
      </p:grpSp>
      <p:grpSp>
        <p:nvGrpSpPr>
          <p:cNvPr id="23567" name="Group 6"/>
          <p:cNvGrpSpPr>
            <a:grpSpLocks/>
          </p:cNvGrpSpPr>
          <p:nvPr/>
        </p:nvGrpSpPr>
        <p:grpSpPr bwMode="auto">
          <a:xfrm>
            <a:off x="5302250" y="2616200"/>
            <a:ext cx="168275" cy="266700"/>
            <a:chOff x="4871777" y="2765897"/>
            <a:chExt cx="168275" cy="266700"/>
          </a:xfrm>
        </p:grpSpPr>
        <p:sp>
          <p:nvSpPr>
            <p:cNvPr id="23743" name="Rectangle 27"/>
            <p:cNvSpPr>
              <a:spLocks noChangeArrowheads="1"/>
            </p:cNvSpPr>
            <p:nvPr/>
          </p:nvSpPr>
          <p:spPr bwMode="auto">
            <a:xfrm>
              <a:off x="4871777" y="2765897"/>
              <a:ext cx="1682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23744" name="Line 28"/>
            <p:cNvSpPr>
              <a:spLocks noChangeShapeType="1"/>
            </p:cNvSpPr>
            <p:nvPr/>
          </p:nvSpPr>
          <p:spPr bwMode="auto">
            <a:xfrm flipH="1">
              <a:off x="4947977" y="2940522"/>
              <a:ext cx="42863" cy="92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568" name="Line 30"/>
          <p:cNvSpPr>
            <a:spLocks noChangeShapeType="1"/>
          </p:cNvSpPr>
          <p:nvPr/>
        </p:nvSpPr>
        <p:spPr bwMode="auto">
          <a:xfrm>
            <a:off x="5499100" y="3359150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9" name="Line 40"/>
          <p:cNvSpPr>
            <a:spLocks noChangeShapeType="1"/>
          </p:cNvSpPr>
          <p:nvPr/>
        </p:nvSpPr>
        <p:spPr bwMode="auto">
          <a:xfrm>
            <a:off x="2984500" y="3273425"/>
            <a:ext cx="531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0" name="Rectangle 44"/>
          <p:cNvSpPr>
            <a:spLocks noChangeArrowheads="1"/>
          </p:cNvSpPr>
          <p:nvPr/>
        </p:nvSpPr>
        <p:spPr bwMode="auto">
          <a:xfrm>
            <a:off x="3306763" y="2786063"/>
            <a:ext cx="125412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23571" name="Rectangle 47"/>
          <p:cNvSpPr>
            <a:spLocks noChangeArrowheads="1"/>
          </p:cNvSpPr>
          <p:nvPr/>
        </p:nvSpPr>
        <p:spPr bwMode="auto">
          <a:xfrm>
            <a:off x="1712913" y="2549525"/>
            <a:ext cx="927100" cy="1281113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3572" name="Text Box 48"/>
          <p:cNvSpPr txBox="1">
            <a:spLocks noChangeArrowheads="1"/>
          </p:cNvSpPr>
          <p:nvPr/>
        </p:nvSpPr>
        <p:spPr bwMode="auto">
          <a:xfrm>
            <a:off x="1797050" y="3279775"/>
            <a:ext cx="631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23573" name="Line 49"/>
          <p:cNvSpPr>
            <a:spLocks noChangeShapeType="1"/>
          </p:cNvSpPr>
          <p:nvPr/>
        </p:nvSpPr>
        <p:spPr bwMode="auto">
          <a:xfrm flipV="1">
            <a:off x="1373188" y="3411538"/>
            <a:ext cx="338137" cy="4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4" name="Text Box 50"/>
          <p:cNvSpPr txBox="1">
            <a:spLocks noChangeArrowheads="1"/>
          </p:cNvSpPr>
          <p:nvPr/>
        </p:nvSpPr>
        <p:spPr bwMode="auto">
          <a:xfrm>
            <a:off x="1938338" y="3006725"/>
            <a:ext cx="6508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Instruction</a:t>
            </a:r>
          </a:p>
        </p:txBody>
      </p:sp>
      <p:sp>
        <p:nvSpPr>
          <p:cNvPr id="23575" name="Text Box 51"/>
          <p:cNvSpPr txBox="1">
            <a:spLocks noChangeArrowheads="1"/>
          </p:cNvSpPr>
          <p:nvPr/>
        </p:nvSpPr>
        <p:spPr bwMode="auto">
          <a:xfrm>
            <a:off x="1797050" y="2549525"/>
            <a:ext cx="8429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200" b="1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sz="1200" b="1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23576" name="Rectangle 67"/>
          <p:cNvSpPr>
            <a:spLocks noChangeArrowheads="1"/>
          </p:cNvSpPr>
          <p:nvPr/>
        </p:nvSpPr>
        <p:spPr bwMode="auto">
          <a:xfrm>
            <a:off x="3095625" y="2808288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23577" name="Line 68"/>
          <p:cNvSpPr>
            <a:spLocks noChangeShapeType="1"/>
          </p:cNvSpPr>
          <p:nvPr/>
        </p:nvSpPr>
        <p:spPr bwMode="auto">
          <a:xfrm flipH="1">
            <a:off x="3348038" y="3233738"/>
            <a:ext cx="42862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8" name="Rectangle 69"/>
          <p:cNvSpPr>
            <a:spLocks noChangeArrowheads="1"/>
          </p:cNvSpPr>
          <p:nvPr/>
        </p:nvSpPr>
        <p:spPr bwMode="auto">
          <a:xfrm>
            <a:off x="3306763" y="3097213"/>
            <a:ext cx="1254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23579" name="Rectangle 78"/>
          <p:cNvSpPr>
            <a:spLocks noChangeArrowheads="1"/>
          </p:cNvSpPr>
          <p:nvPr/>
        </p:nvSpPr>
        <p:spPr bwMode="auto">
          <a:xfrm>
            <a:off x="3095625" y="3095625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23580" name="Rectangle 92"/>
          <p:cNvSpPr>
            <a:spLocks noChangeArrowheads="1"/>
          </p:cNvSpPr>
          <p:nvPr/>
        </p:nvSpPr>
        <p:spPr bwMode="auto">
          <a:xfrm flipH="1">
            <a:off x="4527550" y="3544888"/>
            <a:ext cx="168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endParaRPr lang="zh-CN" altLang="zh-CN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581" name="Group 7"/>
          <p:cNvGrpSpPr>
            <a:grpSpLocks/>
          </p:cNvGrpSpPr>
          <p:nvPr/>
        </p:nvGrpSpPr>
        <p:grpSpPr bwMode="auto">
          <a:xfrm>
            <a:off x="5324475" y="3133725"/>
            <a:ext cx="169863" cy="428625"/>
            <a:chOff x="4777355" y="4746447"/>
            <a:chExt cx="168459" cy="435289"/>
          </a:xfrm>
        </p:grpSpPr>
        <p:sp>
          <p:nvSpPr>
            <p:cNvPr id="23740" name="AutoShape 91"/>
            <p:cNvSpPr>
              <a:spLocks noChangeArrowheads="1"/>
            </p:cNvSpPr>
            <p:nvPr/>
          </p:nvSpPr>
          <p:spPr bwMode="auto">
            <a:xfrm rot="-5400000">
              <a:off x="4643940" y="4879862"/>
              <a:ext cx="435289" cy="168459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3741" name="Rectangle 93"/>
            <p:cNvSpPr>
              <a:spLocks noChangeArrowheads="1"/>
            </p:cNvSpPr>
            <p:nvPr/>
          </p:nvSpPr>
          <p:spPr bwMode="auto">
            <a:xfrm flipH="1">
              <a:off x="4779535" y="4760239"/>
              <a:ext cx="155275" cy="18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742" name="Rectangle 94"/>
            <p:cNvSpPr>
              <a:spLocks noChangeArrowheads="1"/>
            </p:cNvSpPr>
            <p:nvPr/>
          </p:nvSpPr>
          <p:spPr bwMode="auto">
            <a:xfrm flipH="1">
              <a:off x="4781002" y="5008182"/>
              <a:ext cx="153809" cy="13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23582" name="Line 95"/>
          <p:cNvSpPr>
            <a:spLocks noChangeShapeType="1"/>
          </p:cNvSpPr>
          <p:nvPr/>
        </p:nvSpPr>
        <p:spPr bwMode="auto">
          <a:xfrm>
            <a:off x="4800600" y="2836863"/>
            <a:ext cx="874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83" name="Rectangle 111"/>
          <p:cNvSpPr>
            <a:spLocks noChangeArrowheads="1"/>
          </p:cNvSpPr>
          <p:nvPr/>
        </p:nvSpPr>
        <p:spPr bwMode="auto">
          <a:xfrm>
            <a:off x="6743700" y="2173288"/>
            <a:ext cx="631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ea typeface="宋体" panose="02010600030101010101" pitchFamily="2" charset="-122"/>
              </a:rPr>
              <a:t>ALU result</a:t>
            </a:r>
          </a:p>
        </p:txBody>
      </p:sp>
      <p:sp>
        <p:nvSpPr>
          <p:cNvPr id="23584" name="Line 113"/>
          <p:cNvSpPr>
            <a:spLocks noChangeShapeType="1"/>
          </p:cNvSpPr>
          <p:nvPr/>
        </p:nvSpPr>
        <p:spPr bwMode="auto">
          <a:xfrm>
            <a:off x="7662863" y="3346450"/>
            <a:ext cx="336550" cy="47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585" name="Group 114"/>
          <p:cNvGrpSpPr>
            <a:grpSpLocks/>
          </p:cNvGrpSpPr>
          <p:nvPr/>
        </p:nvGrpSpPr>
        <p:grpSpPr bwMode="auto">
          <a:xfrm>
            <a:off x="7708900" y="3122613"/>
            <a:ext cx="179388" cy="274637"/>
            <a:chOff x="5263" y="2534"/>
            <a:chExt cx="123" cy="173"/>
          </a:xfrm>
        </p:grpSpPr>
        <p:sp>
          <p:nvSpPr>
            <p:cNvPr id="23738" name="Line 115"/>
            <p:cNvSpPr>
              <a:spLocks noChangeShapeType="1"/>
            </p:cNvSpPr>
            <p:nvPr/>
          </p:nvSpPr>
          <p:spPr bwMode="auto">
            <a:xfrm flipH="1">
              <a:off x="5309" y="2649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39" name="Rectangle 116"/>
            <p:cNvSpPr>
              <a:spLocks noChangeArrowheads="1"/>
            </p:cNvSpPr>
            <p:nvPr/>
          </p:nvSpPr>
          <p:spPr bwMode="auto">
            <a:xfrm>
              <a:off x="5263" y="2534"/>
              <a:ext cx="1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23586" name="Group 117"/>
          <p:cNvGrpSpPr>
            <a:grpSpLocks/>
          </p:cNvGrpSpPr>
          <p:nvPr/>
        </p:nvGrpSpPr>
        <p:grpSpPr bwMode="auto">
          <a:xfrm>
            <a:off x="7997825" y="2921000"/>
            <a:ext cx="169863" cy="569913"/>
            <a:chOff x="2515" y="1642"/>
            <a:chExt cx="115" cy="403"/>
          </a:xfrm>
        </p:grpSpPr>
        <p:sp>
          <p:nvSpPr>
            <p:cNvPr id="23734" name="AutoShape 118"/>
            <p:cNvSpPr>
              <a:spLocks noChangeArrowheads="1"/>
            </p:cNvSpPr>
            <p:nvPr/>
          </p:nvSpPr>
          <p:spPr bwMode="auto">
            <a:xfrm rot="-5400000">
              <a:off x="2384" y="1773"/>
              <a:ext cx="377" cy="115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3735" name="Rectangle 119"/>
            <p:cNvSpPr>
              <a:spLocks noChangeArrowheads="1"/>
            </p:cNvSpPr>
            <p:nvPr/>
          </p:nvSpPr>
          <p:spPr bwMode="auto">
            <a:xfrm flipH="1">
              <a:off x="2515" y="1642"/>
              <a:ext cx="11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endParaRPr lang="zh-CN" altLang="zh-CN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36" name="Rectangle 120"/>
            <p:cNvSpPr>
              <a:spLocks noChangeArrowheads="1"/>
            </p:cNvSpPr>
            <p:nvPr/>
          </p:nvSpPr>
          <p:spPr bwMode="auto">
            <a:xfrm flipH="1">
              <a:off x="2515" y="1656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3737" name="Rectangle 121"/>
            <p:cNvSpPr>
              <a:spLocks noChangeArrowheads="1"/>
            </p:cNvSpPr>
            <p:nvPr/>
          </p:nvSpPr>
          <p:spPr bwMode="auto">
            <a:xfrm flipH="1">
              <a:off x="2515" y="1874"/>
              <a:ext cx="11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3587" name="Freeform 122"/>
          <p:cNvSpPr>
            <a:spLocks/>
          </p:cNvSpPr>
          <p:nvPr/>
        </p:nvSpPr>
        <p:spPr bwMode="auto">
          <a:xfrm>
            <a:off x="6597650" y="2406650"/>
            <a:ext cx="1390650" cy="612775"/>
          </a:xfrm>
          <a:custGeom>
            <a:avLst/>
            <a:gdLst>
              <a:gd name="T0" fmla="*/ 0 w 10038"/>
              <a:gd name="T1" fmla="*/ 2147483647 h 10000"/>
              <a:gd name="T2" fmla="*/ 0 w 10038"/>
              <a:gd name="T3" fmla="*/ 0 h 10000"/>
              <a:gd name="T4" fmla="*/ 2147483647 w 10038"/>
              <a:gd name="T5" fmla="*/ 0 h 10000"/>
              <a:gd name="T6" fmla="*/ 2147483647 w 10038"/>
              <a:gd name="T7" fmla="*/ 2147483647 h 10000"/>
              <a:gd name="T8" fmla="*/ 2147483647 w 10038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38" h="10000">
                <a:moveTo>
                  <a:pt x="0" y="10000"/>
                </a:moveTo>
                <a:lnTo>
                  <a:pt x="0" y="0"/>
                </a:lnTo>
                <a:lnTo>
                  <a:pt x="8556" y="0"/>
                </a:lnTo>
                <a:lnTo>
                  <a:pt x="8556" y="9895"/>
                </a:lnTo>
                <a:cubicBezTo>
                  <a:pt x="9076" y="9895"/>
                  <a:pt x="9518" y="9981"/>
                  <a:pt x="10038" y="9981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588" name="Group 8"/>
          <p:cNvGrpSpPr>
            <a:grpSpLocks/>
          </p:cNvGrpSpPr>
          <p:nvPr/>
        </p:nvGrpSpPr>
        <p:grpSpPr bwMode="auto">
          <a:xfrm>
            <a:off x="6807200" y="2549525"/>
            <a:ext cx="855663" cy="1279525"/>
            <a:chOff x="6099436" y="4142700"/>
            <a:chExt cx="855001" cy="1280200"/>
          </a:xfrm>
        </p:grpSpPr>
        <p:grpSp>
          <p:nvGrpSpPr>
            <p:cNvPr id="23728" name="Group 7"/>
            <p:cNvGrpSpPr>
              <a:grpSpLocks/>
            </p:cNvGrpSpPr>
            <p:nvPr/>
          </p:nvGrpSpPr>
          <p:grpSpPr bwMode="auto">
            <a:xfrm>
              <a:off x="6099436" y="4142700"/>
              <a:ext cx="855001" cy="1279223"/>
              <a:chOff x="4473" y="1613"/>
              <a:chExt cx="692" cy="806"/>
            </a:xfrm>
          </p:grpSpPr>
          <p:sp>
            <p:nvSpPr>
              <p:cNvPr id="23730" name="Text Box 8"/>
              <p:cNvSpPr txBox="1">
                <a:spLocks noChangeArrowheads="1"/>
              </p:cNvSpPr>
              <p:nvPr/>
            </p:nvSpPr>
            <p:spPr bwMode="auto">
              <a:xfrm>
                <a:off x="4473" y="1613"/>
                <a:ext cx="692" cy="80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" r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Data</a:t>
                </a:r>
              </a:p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23731" name="Rectangle 9"/>
              <p:cNvSpPr>
                <a:spLocks noChangeArrowheads="1"/>
              </p:cNvSpPr>
              <p:nvPr/>
            </p:nvSpPr>
            <p:spPr bwMode="auto">
              <a:xfrm>
                <a:off x="4473" y="1901"/>
                <a:ext cx="44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 Address</a:t>
                </a:r>
              </a:p>
            </p:txBody>
          </p:sp>
          <p:sp>
            <p:nvSpPr>
              <p:cNvPr id="23732" name="Rectangle 10"/>
              <p:cNvSpPr>
                <a:spLocks noChangeArrowheads="1"/>
              </p:cNvSpPr>
              <p:nvPr/>
            </p:nvSpPr>
            <p:spPr bwMode="auto">
              <a:xfrm>
                <a:off x="4502" y="2178"/>
                <a:ext cx="4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Data_in</a:t>
                </a:r>
              </a:p>
            </p:txBody>
          </p:sp>
          <p:sp>
            <p:nvSpPr>
              <p:cNvPr id="23733" name="Rectangle 11"/>
              <p:cNvSpPr>
                <a:spLocks noChangeArrowheads="1"/>
              </p:cNvSpPr>
              <p:nvPr/>
            </p:nvSpPr>
            <p:spPr bwMode="auto">
              <a:xfrm>
                <a:off x="4703" y="2015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Data_out</a:t>
                </a:r>
              </a:p>
            </p:txBody>
          </p:sp>
        </p:grpSp>
        <p:sp>
          <p:nvSpPr>
            <p:cNvPr id="232" name="Isosceles Triangle 231"/>
            <p:cNvSpPr/>
            <p:nvPr/>
          </p:nvSpPr>
          <p:spPr bwMode="auto">
            <a:xfrm>
              <a:off x="6232683" y="5376839"/>
              <a:ext cx="87245" cy="46061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589" name="Line 40"/>
          <p:cNvSpPr>
            <a:spLocks noChangeShapeType="1"/>
          </p:cNvSpPr>
          <p:nvPr/>
        </p:nvSpPr>
        <p:spPr bwMode="auto">
          <a:xfrm>
            <a:off x="2982913" y="2984500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90" name="Line 68"/>
          <p:cNvSpPr>
            <a:spLocks noChangeShapeType="1"/>
          </p:cNvSpPr>
          <p:nvPr/>
        </p:nvSpPr>
        <p:spPr bwMode="auto">
          <a:xfrm flipH="1">
            <a:off x="3355975" y="2944813"/>
            <a:ext cx="41275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91" name="Rectangle 108"/>
          <p:cNvSpPr>
            <a:spLocks noChangeArrowheads="1"/>
          </p:cNvSpPr>
          <p:nvPr/>
        </p:nvSpPr>
        <p:spPr bwMode="auto">
          <a:xfrm>
            <a:off x="4276725" y="3927475"/>
            <a:ext cx="16668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32</a:t>
            </a:r>
          </a:p>
        </p:txBody>
      </p:sp>
      <p:sp>
        <p:nvSpPr>
          <p:cNvPr id="23592" name="Line 109"/>
          <p:cNvSpPr>
            <a:spLocks noChangeShapeType="1"/>
          </p:cNvSpPr>
          <p:nvPr/>
        </p:nvSpPr>
        <p:spPr bwMode="auto">
          <a:xfrm flipH="1">
            <a:off x="4140200" y="3992563"/>
            <a:ext cx="127000" cy="3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593" name="Group 15376"/>
          <p:cNvGrpSpPr>
            <a:grpSpLocks/>
          </p:cNvGrpSpPr>
          <p:nvPr/>
        </p:nvGrpSpPr>
        <p:grpSpPr bwMode="auto">
          <a:xfrm>
            <a:off x="3517900" y="2605088"/>
            <a:ext cx="904875" cy="1201737"/>
            <a:chOff x="3018777" y="3753009"/>
            <a:chExt cx="905579" cy="1202143"/>
          </a:xfrm>
        </p:grpSpPr>
        <p:sp>
          <p:nvSpPr>
            <p:cNvPr id="247" name="Rectangle 246"/>
            <p:cNvSpPr/>
            <p:nvPr/>
          </p:nvSpPr>
          <p:spPr>
            <a:xfrm>
              <a:off x="3018777" y="3764125"/>
              <a:ext cx="905579" cy="119102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720" name="Text Box 32"/>
            <p:cNvSpPr txBox="1">
              <a:spLocks noChangeArrowheads="1"/>
            </p:cNvSpPr>
            <p:nvPr/>
          </p:nvSpPr>
          <p:spPr bwMode="auto">
            <a:xfrm rot="-5400000">
              <a:off x="2785800" y="4222958"/>
              <a:ext cx="1191941" cy="252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r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23721" name="Rectangle 33"/>
            <p:cNvSpPr>
              <a:spLocks noChangeArrowheads="1"/>
            </p:cNvSpPr>
            <p:nvPr/>
          </p:nvSpPr>
          <p:spPr bwMode="auto">
            <a:xfrm>
              <a:off x="3018777" y="4038568"/>
              <a:ext cx="278709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 RA</a:t>
              </a:r>
            </a:p>
          </p:txBody>
        </p:sp>
        <p:sp>
          <p:nvSpPr>
            <p:cNvPr id="23722" name="Rectangle 34"/>
            <p:cNvSpPr>
              <a:spLocks noChangeArrowheads="1"/>
            </p:cNvSpPr>
            <p:nvPr/>
          </p:nvSpPr>
          <p:spPr bwMode="auto">
            <a:xfrm>
              <a:off x="3061258" y="4289842"/>
              <a:ext cx="236228" cy="276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23723" name="Rectangle 35"/>
            <p:cNvSpPr>
              <a:spLocks noChangeArrowheads="1"/>
            </p:cNvSpPr>
            <p:nvPr/>
          </p:nvSpPr>
          <p:spPr bwMode="auto">
            <a:xfrm>
              <a:off x="3472571" y="3894552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23724" name="Rectangle 38"/>
            <p:cNvSpPr>
              <a:spLocks noChangeArrowheads="1"/>
            </p:cNvSpPr>
            <p:nvPr/>
          </p:nvSpPr>
          <p:spPr bwMode="auto">
            <a:xfrm>
              <a:off x="3472571" y="4473679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23725" name="Rectangle 42"/>
            <p:cNvSpPr>
              <a:spLocks noChangeArrowheads="1"/>
            </p:cNvSpPr>
            <p:nvPr/>
          </p:nvSpPr>
          <p:spPr bwMode="auto">
            <a:xfrm>
              <a:off x="3061258" y="4639010"/>
              <a:ext cx="262210" cy="18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23726" name="Rectangle 45"/>
            <p:cNvSpPr>
              <a:spLocks noChangeArrowheads="1"/>
            </p:cNvSpPr>
            <p:nvPr/>
          </p:nvSpPr>
          <p:spPr bwMode="auto">
            <a:xfrm>
              <a:off x="3472571" y="4748521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255" name="Isosceles Triangle 254"/>
            <p:cNvSpPr/>
            <p:nvPr/>
          </p:nvSpPr>
          <p:spPr bwMode="auto">
            <a:xfrm>
              <a:off x="3255499" y="4907511"/>
              <a:ext cx="87380" cy="46054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594" name="Line 52"/>
          <p:cNvSpPr>
            <a:spLocks noChangeShapeType="1"/>
          </p:cNvSpPr>
          <p:nvPr/>
        </p:nvSpPr>
        <p:spPr bwMode="auto">
          <a:xfrm flipV="1">
            <a:off x="4422775" y="2836863"/>
            <a:ext cx="188913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95" name="Line 52"/>
          <p:cNvSpPr>
            <a:spLocks noChangeShapeType="1"/>
          </p:cNvSpPr>
          <p:nvPr/>
        </p:nvSpPr>
        <p:spPr bwMode="auto">
          <a:xfrm>
            <a:off x="4422775" y="3436938"/>
            <a:ext cx="188913" cy="4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96" name="Line 19"/>
          <p:cNvSpPr>
            <a:spLocks noChangeShapeType="1"/>
          </p:cNvSpPr>
          <p:nvPr/>
        </p:nvSpPr>
        <p:spPr bwMode="auto">
          <a:xfrm flipV="1">
            <a:off x="6480175" y="3019425"/>
            <a:ext cx="31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597" name="Group 114"/>
          <p:cNvGrpSpPr>
            <a:grpSpLocks/>
          </p:cNvGrpSpPr>
          <p:nvPr/>
        </p:nvGrpSpPr>
        <p:grpSpPr bwMode="auto">
          <a:xfrm>
            <a:off x="7504113" y="2178050"/>
            <a:ext cx="179387" cy="274638"/>
            <a:chOff x="5263" y="2534"/>
            <a:chExt cx="123" cy="173"/>
          </a:xfrm>
        </p:grpSpPr>
        <p:sp>
          <p:nvSpPr>
            <p:cNvPr id="23717" name="Line 115"/>
            <p:cNvSpPr>
              <a:spLocks noChangeShapeType="1"/>
            </p:cNvSpPr>
            <p:nvPr/>
          </p:nvSpPr>
          <p:spPr bwMode="auto">
            <a:xfrm flipH="1">
              <a:off x="5309" y="2649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18" name="Rectangle 116"/>
            <p:cNvSpPr>
              <a:spLocks noChangeArrowheads="1"/>
            </p:cNvSpPr>
            <p:nvPr/>
          </p:nvSpPr>
          <p:spPr bwMode="auto">
            <a:xfrm>
              <a:off x="5263" y="2534"/>
              <a:ext cx="1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sp>
        <p:nvSpPr>
          <p:cNvPr id="23598" name="Line 19"/>
          <p:cNvSpPr>
            <a:spLocks noChangeShapeType="1"/>
          </p:cNvSpPr>
          <p:nvPr/>
        </p:nvSpPr>
        <p:spPr bwMode="auto">
          <a:xfrm>
            <a:off x="8166100" y="3143250"/>
            <a:ext cx="180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99" name="Line 19"/>
          <p:cNvSpPr>
            <a:spLocks noChangeShapeType="1"/>
          </p:cNvSpPr>
          <p:nvPr/>
        </p:nvSpPr>
        <p:spPr bwMode="auto">
          <a:xfrm flipV="1">
            <a:off x="6477000" y="3600450"/>
            <a:ext cx="33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" name="Freeform 263"/>
          <p:cNvSpPr/>
          <p:nvPr/>
        </p:nvSpPr>
        <p:spPr>
          <a:xfrm flipV="1">
            <a:off x="4791075" y="2022475"/>
            <a:ext cx="887413" cy="250825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76826">
                <a:moveTo>
                  <a:pt x="0" y="0"/>
                </a:moveTo>
                <a:lnTo>
                  <a:pt x="202759" y="0"/>
                </a:lnTo>
                <a:cubicBezTo>
                  <a:pt x="200487" y="468637"/>
                  <a:pt x="203610" y="908189"/>
                  <a:pt x="201338" y="1376826"/>
                </a:cubicBezTo>
                <a:lnTo>
                  <a:pt x="453224" y="1347746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3601" name="Group 71"/>
          <p:cNvGrpSpPr>
            <a:grpSpLocks/>
          </p:cNvGrpSpPr>
          <p:nvPr/>
        </p:nvGrpSpPr>
        <p:grpSpPr bwMode="auto">
          <a:xfrm>
            <a:off x="4927600" y="3092450"/>
            <a:ext cx="225425" cy="271463"/>
            <a:chOff x="3875" y="3082"/>
            <a:chExt cx="117" cy="186"/>
          </a:xfrm>
        </p:grpSpPr>
        <p:sp>
          <p:nvSpPr>
            <p:cNvPr id="23715" name="Oval 72"/>
            <p:cNvSpPr>
              <a:spLocks noChangeArrowheads="1"/>
            </p:cNvSpPr>
            <p:nvPr/>
          </p:nvSpPr>
          <p:spPr bwMode="auto">
            <a:xfrm>
              <a:off x="3875" y="3082"/>
              <a:ext cx="117" cy="173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3716" name="Rectangle 73"/>
            <p:cNvSpPr>
              <a:spLocks noChangeArrowheads="1"/>
            </p:cNvSpPr>
            <p:nvPr/>
          </p:nvSpPr>
          <p:spPr bwMode="auto">
            <a:xfrm>
              <a:off x="3875" y="3094"/>
              <a:ext cx="1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23602" name="Text Box 59"/>
          <p:cNvSpPr txBox="1">
            <a:spLocks noChangeArrowheads="1"/>
          </p:cNvSpPr>
          <p:nvPr/>
        </p:nvSpPr>
        <p:spPr bwMode="auto">
          <a:xfrm rot="-5400000">
            <a:off x="946944" y="3402806"/>
            <a:ext cx="687388" cy="168275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280" name="Isosceles Triangle 279"/>
          <p:cNvSpPr/>
          <p:nvPr/>
        </p:nvSpPr>
        <p:spPr bwMode="auto">
          <a:xfrm>
            <a:off x="1247775" y="3786188"/>
            <a:ext cx="87313" cy="46037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3604" name="Group 9"/>
          <p:cNvGrpSpPr>
            <a:grpSpLocks/>
          </p:cNvGrpSpPr>
          <p:nvPr/>
        </p:nvGrpSpPr>
        <p:grpSpPr bwMode="auto">
          <a:xfrm>
            <a:off x="6294438" y="2641600"/>
            <a:ext cx="182562" cy="1314450"/>
            <a:chOff x="5795491" y="3979106"/>
            <a:chExt cx="182563" cy="1313620"/>
          </a:xfrm>
        </p:grpSpPr>
        <p:sp>
          <p:nvSpPr>
            <p:cNvPr id="282" name="Rectangle 125"/>
            <p:cNvSpPr>
              <a:spLocks noChangeArrowheads="1"/>
            </p:cNvSpPr>
            <p:nvPr/>
          </p:nvSpPr>
          <p:spPr bwMode="auto">
            <a:xfrm>
              <a:off x="5795491" y="3979106"/>
              <a:ext cx="182563" cy="65801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ALUout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283" name="Rectangle 125"/>
            <p:cNvSpPr>
              <a:spLocks noChangeArrowheads="1"/>
            </p:cNvSpPr>
            <p:nvPr/>
          </p:nvSpPr>
          <p:spPr bwMode="auto">
            <a:xfrm>
              <a:off x="5795491" y="4634713"/>
              <a:ext cx="182563" cy="65801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23605" name="Group 10"/>
          <p:cNvGrpSpPr>
            <a:grpSpLocks/>
          </p:cNvGrpSpPr>
          <p:nvPr/>
        </p:nvGrpSpPr>
        <p:grpSpPr bwMode="auto">
          <a:xfrm>
            <a:off x="8347075" y="2700338"/>
            <a:ext cx="182563" cy="893762"/>
            <a:chOff x="7848364" y="4037862"/>
            <a:chExt cx="182563" cy="893052"/>
          </a:xfrm>
        </p:grpSpPr>
        <p:sp>
          <p:nvSpPr>
            <p:cNvPr id="286" name="Rectangle 125"/>
            <p:cNvSpPr>
              <a:spLocks noChangeArrowheads="1"/>
            </p:cNvSpPr>
            <p:nvPr/>
          </p:nvSpPr>
          <p:spPr bwMode="auto">
            <a:xfrm>
              <a:off x="7848364" y="4037862"/>
              <a:ext cx="182563" cy="893052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WB Data</a:t>
              </a:r>
            </a:p>
          </p:txBody>
        </p:sp>
        <p:sp>
          <p:nvSpPr>
            <p:cNvPr id="287" name="Isosceles Triangle 286"/>
            <p:cNvSpPr/>
            <p:nvPr/>
          </p:nvSpPr>
          <p:spPr bwMode="auto">
            <a:xfrm>
              <a:off x="7892814" y="4884914"/>
              <a:ext cx="87313" cy="46000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3606" name="Group 20"/>
          <p:cNvGrpSpPr>
            <a:grpSpLocks/>
          </p:cNvGrpSpPr>
          <p:nvPr/>
        </p:nvGrpSpPr>
        <p:grpSpPr bwMode="auto">
          <a:xfrm>
            <a:off x="6532563" y="3387725"/>
            <a:ext cx="166687" cy="257175"/>
            <a:chOff x="4375" y="2401"/>
            <a:chExt cx="114" cy="162"/>
          </a:xfrm>
        </p:grpSpPr>
        <p:sp>
          <p:nvSpPr>
            <p:cNvPr id="23709" name="Line 21"/>
            <p:cNvSpPr>
              <a:spLocks noChangeShapeType="1"/>
            </p:cNvSpPr>
            <p:nvPr/>
          </p:nvSpPr>
          <p:spPr bwMode="auto">
            <a:xfrm flipH="1">
              <a:off x="4419" y="2505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10" name="Rectangle 22"/>
            <p:cNvSpPr>
              <a:spLocks noChangeArrowheads="1"/>
            </p:cNvSpPr>
            <p:nvPr/>
          </p:nvSpPr>
          <p:spPr bwMode="auto">
            <a:xfrm>
              <a:off x="4375" y="2401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sp>
        <p:nvSpPr>
          <p:cNvPr id="291" name="Freeform 290"/>
          <p:cNvSpPr/>
          <p:nvPr/>
        </p:nvSpPr>
        <p:spPr bwMode="auto">
          <a:xfrm rot="10800000" flipV="1">
            <a:off x="687388" y="1674813"/>
            <a:ext cx="1743075" cy="1550987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531" h="290223">
                <a:moveTo>
                  <a:pt x="1273392" y="290223"/>
                </a:moveTo>
                <a:lnTo>
                  <a:pt x="1412531" y="290223"/>
                </a:lnTo>
                <a:lnTo>
                  <a:pt x="1412531" y="0"/>
                </a:lnTo>
                <a:lnTo>
                  <a:pt x="1174" y="0"/>
                </a:lnTo>
                <a:cubicBezTo>
                  <a:pt x="-1879" y="47269"/>
                  <a:pt x="1959" y="75537"/>
                  <a:pt x="2166" y="95075"/>
                </a:cubicBez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608" name="Rectangle 77"/>
          <p:cNvSpPr>
            <a:spLocks noChangeArrowheads="1"/>
          </p:cNvSpPr>
          <p:nvPr/>
        </p:nvSpPr>
        <p:spPr bwMode="auto">
          <a:xfrm>
            <a:off x="5078413" y="2359025"/>
            <a:ext cx="420687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23609" name="Rectangle 77"/>
          <p:cNvSpPr>
            <a:spLocks noChangeArrowheads="1"/>
          </p:cNvSpPr>
          <p:nvPr/>
        </p:nvSpPr>
        <p:spPr bwMode="auto">
          <a:xfrm>
            <a:off x="3741738" y="2089150"/>
            <a:ext cx="4191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Imm26</a:t>
            </a:r>
          </a:p>
        </p:txBody>
      </p:sp>
      <p:sp>
        <p:nvSpPr>
          <p:cNvPr id="23610" name="Line 40"/>
          <p:cNvSpPr>
            <a:spLocks noChangeShapeType="1"/>
          </p:cNvSpPr>
          <p:nvPr/>
        </p:nvSpPr>
        <p:spPr bwMode="auto">
          <a:xfrm flipH="1">
            <a:off x="5032375" y="2270125"/>
            <a:ext cx="0" cy="8223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11" name="Freeform 153"/>
          <p:cNvSpPr>
            <a:spLocks/>
          </p:cNvSpPr>
          <p:nvPr/>
        </p:nvSpPr>
        <p:spPr bwMode="auto">
          <a:xfrm rot="10800000" flipH="1">
            <a:off x="1482725" y="2173288"/>
            <a:ext cx="336550" cy="1241425"/>
          </a:xfrm>
          <a:custGeom>
            <a:avLst/>
            <a:gdLst>
              <a:gd name="T0" fmla="*/ 0 w 144"/>
              <a:gd name="T1" fmla="*/ 0 h 950"/>
              <a:gd name="T2" fmla="*/ 0 w 144"/>
              <a:gd name="T3" fmla="*/ 2147483647 h 950"/>
              <a:gd name="T4" fmla="*/ 2147483647 w 144"/>
              <a:gd name="T5" fmla="*/ 2147483647 h 9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50">
                <a:moveTo>
                  <a:pt x="0" y="0"/>
                </a:moveTo>
                <a:lnTo>
                  <a:pt x="0" y="950"/>
                </a:lnTo>
                <a:lnTo>
                  <a:pt x="144" y="950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oval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12" name="Rectangle 62"/>
          <p:cNvSpPr>
            <a:spLocks noChangeArrowheads="1"/>
          </p:cNvSpPr>
          <p:nvPr/>
        </p:nvSpPr>
        <p:spPr bwMode="auto">
          <a:xfrm>
            <a:off x="5675313" y="1622425"/>
            <a:ext cx="425450" cy="60483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ea typeface="宋体" panose="02010600030101010101" pitchFamily="2" charset="-122"/>
              </a:rPr>
              <a:t>Next PC</a:t>
            </a:r>
          </a:p>
        </p:txBody>
      </p:sp>
      <p:sp>
        <p:nvSpPr>
          <p:cNvPr id="23613" name="Line 52"/>
          <p:cNvSpPr>
            <a:spLocks noChangeShapeType="1"/>
          </p:cNvSpPr>
          <p:nvPr/>
        </p:nvSpPr>
        <p:spPr bwMode="auto">
          <a:xfrm>
            <a:off x="4802188" y="3460750"/>
            <a:ext cx="520700" cy="7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14" name="Line 30"/>
          <p:cNvSpPr>
            <a:spLocks noChangeShapeType="1"/>
          </p:cNvSpPr>
          <p:nvPr/>
        </p:nvSpPr>
        <p:spPr bwMode="auto">
          <a:xfrm>
            <a:off x="5143500" y="3222625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615" name="Group 298"/>
          <p:cNvGrpSpPr>
            <a:grpSpLocks/>
          </p:cNvGrpSpPr>
          <p:nvPr/>
        </p:nvGrpSpPr>
        <p:grpSpPr bwMode="auto">
          <a:xfrm>
            <a:off x="4619625" y="1406525"/>
            <a:ext cx="182563" cy="2381250"/>
            <a:chOff x="4389431" y="3161002"/>
            <a:chExt cx="182569" cy="2381650"/>
          </a:xfrm>
        </p:grpSpPr>
        <p:sp>
          <p:nvSpPr>
            <p:cNvPr id="300" name="Rectangle 125"/>
            <p:cNvSpPr>
              <a:spLocks noChangeArrowheads="1"/>
            </p:cNvSpPr>
            <p:nvPr/>
          </p:nvSpPr>
          <p:spPr bwMode="auto">
            <a:xfrm>
              <a:off x="4389432" y="4235505"/>
              <a:ext cx="182568" cy="65798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301" name="Rectangle 125"/>
            <p:cNvSpPr>
              <a:spLocks noChangeArrowheads="1"/>
            </p:cNvSpPr>
            <p:nvPr/>
          </p:nvSpPr>
          <p:spPr bwMode="auto">
            <a:xfrm>
              <a:off x="4389431" y="4888389"/>
              <a:ext cx="182569" cy="65426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302" name="Isosceles Triangle 301"/>
            <p:cNvSpPr/>
            <p:nvPr/>
          </p:nvSpPr>
          <p:spPr bwMode="auto">
            <a:xfrm>
              <a:off x="4432295" y="5495019"/>
              <a:ext cx="87315" cy="46046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3" name="Rectangle 125"/>
            <p:cNvSpPr>
              <a:spLocks noChangeArrowheads="1"/>
            </p:cNvSpPr>
            <p:nvPr/>
          </p:nvSpPr>
          <p:spPr bwMode="auto">
            <a:xfrm>
              <a:off x="4389435" y="3781900"/>
              <a:ext cx="181181" cy="461769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Imm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304" name="Rectangle 125"/>
            <p:cNvSpPr>
              <a:spLocks noChangeArrowheads="1"/>
            </p:cNvSpPr>
            <p:nvPr/>
          </p:nvSpPr>
          <p:spPr bwMode="auto">
            <a:xfrm>
              <a:off x="4389434" y="3161002"/>
              <a:ext cx="182565" cy="62089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NPC2</a:t>
              </a:r>
            </a:p>
          </p:txBody>
        </p:sp>
      </p:grpSp>
      <p:sp>
        <p:nvSpPr>
          <p:cNvPr id="309" name="Rectangle 125"/>
          <p:cNvSpPr>
            <a:spLocks noChangeArrowheads="1"/>
          </p:cNvSpPr>
          <p:nvPr/>
        </p:nvSpPr>
        <p:spPr bwMode="auto">
          <a:xfrm>
            <a:off x="2803064" y="2453391"/>
            <a:ext cx="182569" cy="1127826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Instruction</a:t>
            </a:r>
          </a:p>
        </p:txBody>
      </p:sp>
      <p:sp>
        <p:nvSpPr>
          <p:cNvPr id="308" name="Rectangle 125"/>
          <p:cNvSpPr>
            <a:spLocks noChangeArrowheads="1"/>
          </p:cNvSpPr>
          <p:nvPr/>
        </p:nvSpPr>
        <p:spPr bwMode="auto">
          <a:xfrm>
            <a:off x="2803064" y="1839720"/>
            <a:ext cx="182569" cy="620898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NPC</a:t>
            </a:r>
          </a:p>
        </p:txBody>
      </p:sp>
      <p:sp>
        <p:nvSpPr>
          <p:cNvPr id="311" name="Freeform 310"/>
          <p:cNvSpPr/>
          <p:nvPr/>
        </p:nvSpPr>
        <p:spPr>
          <a:xfrm flipV="1">
            <a:off x="2982913" y="2270125"/>
            <a:ext cx="1628775" cy="373063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58166 h 1405912"/>
              <a:gd name="connsiteX1" fmla="*/ 213548 w 453224"/>
              <a:gd name="connsiteY1" fmla="*/ 0 h 1405912"/>
              <a:gd name="connsiteX2" fmla="*/ 206733 w 453224"/>
              <a:gd name="connsiteY2" fmla="*/ 1405912 h 1405912"/>
              <a:gd name="connsiteX3" fmla="*/ 453224 w 453224"/>
              <a:gd name="connsiteY3" fmla="*/ 1405912 h 1405912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210851 w 453224"/>
              <a:gd name="connsiteY1" fmla="*/ 0 h 1347746"/>
              <a:gd name="connsiteX2" fmla="*/ 212128 w 453224"/>
              <a:gd name="connsiteY2" fmla="*/ 1318660 h 1347746"/>
              <a:gd name="connsiteX3" fmla="*/ 453224 w 453224"/>
              <a:gd name="connsiteY3" fmla="*/ 1347746 h 1347746"/>
              <a:gd name="connsiteX0" fmla="*/ 0 w 453224"/>
              <a:gd name="connsiteY0" fmla="*/ 0 h 1376826"/>
              <a:gd name="connsiteX1" fmla="*/ 21085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0061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76826"/>
              <a:gd name="connsiteX1" fmla="*/ 202759 w 453224"/>
              <a:gd name="connsiteY1" fmla="*/ 0 h 1376826"/>
              <a:gd name="connsiteX2" fmla="*/ 201338 w 453224"/>
              <a:gd name="connsiteY2" fmla="*/ 1376826 h 1376826"/>
              <a:gd name="connsiteX3" fmla="*/ 453224 w 453224"/>
              <a:gd name="connsiteY3" fmla="*/ 1347746 h 1376826"/>
              <a:gd name="connsiteX0" fmla="*/ 0 w 453224"/>
              <a:gd name="connsiteY0" fmla="*/ 0 h 1347745"/>
              <a:gd name="connsiteX1" fmla="*/ 202759 w 453224"/>
              <a:gd name="connsiteY1" fmla="*/ 0 h 1347745"/>
              <a:gd name="connsiteX2" fmla="*/ 202817 w 453224"/>
              <a:gd name="connsiteY2" fmla="*/ 1327714 h 1347745"/>
              <a:gd name="connsiteX3" fmla="*/ 453224 w 453224"/>
              <a:gd name="connsiteY3" fmla="*/ 1347746 h 1347745"/>
              <a:gd name="connsiteX0" fmla="*/ 0 w 453224"/>
              <a:gd name="connsiteY0" fmla="*/ 0 h 1393199"/>
              <a:gd name="connsiteX1" fmla="*/ 202759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198321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199858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93199"/>
              <a:gd name="connsiteX1" fmla="*/ 201280 w 453224"/>
              <a:gd name="connsiteY1" fmla="*/ 0 h 1393199"/>
              <a:gd name="connsiteX2" fmla="*/ 202756 w 453224"/>
              <a:gd name="connsiteY2" fmla="*/ 1393199 h 1393199"/>
              <a:gd name="connsiteX3" fmla="*/ 453224 w 453224"/>
              <a:gd name="connsiteY3" fmla="*/ 1347746 h 1393199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71824"/>
              <a:gd name="connsiteX1" fmla="*/ 201280 w 453224"/>
              <a:gd name="connsiteY1" fmla="*/ 0 h 1371824"/>
              <a:gd name="connsiteX2" fmla="*/ 198892 w 453224"/>
              <a:gd name="connsiteY2" fmla="*/ 1371824 h 1371824"/>
              <a:gd name="connsiteX3" fmla="*/ 453224 w 453224"/>
              <a:gd name="connsiteY3" fmla="*/ 1347746 h 1371824"/>
              <a:gd name="connsiteX0" fmla="*/ 0 w 453224"/>
              <a:gd name="connsiteY0" fmla="*/ 0 h 1361135"/>
              <a:gd name="connsiteX1" fmla="*/ 201280 w 453224"/>
              <a:gd name="connsiteY1" fmla="*/ 0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0 h 1361135"/>
              <a:gd name="connsiteX1" fmla="*/ 201280 w 453224"/>
              <a:gd name="connsiteY1" fmla="*/ 10686 h 1361135"/>
              <a:gd name="connsiteX2" fmla="*/ 201790 w 453224"/>
              <a:gd name="connsiteY2" fmla="*/ 1361135 h 1361135"/>
              <a:gd name="connsiteX3" fmla="*/ 453224 w 453224"/>
              <a:gd name="connsiteY3" fmla="*/ 1347746 h 1361135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4549 h 1375684"/>
              <a:gd name="connsiteX1" fmla="*/ 110065 w 453224"/>
              <a:gd name="connsiteY1" fmla="*/ 0 h 1375684"/>
              <a:gd name="connsiteX2" fmla="*/ 201790 w 453224"/>
              <a:gd name="connsiteY2" fmla="*/ 1375684 h 1375684"/>
              <a:gd name="connsiteX3" fmla="*/ 453224 w 453224"/>
              <a:gd name="connsiteY3" fmla="*/ 1362295 h 1375684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  <a:gd name="connsiteX0" fmla="*/ 0 w 453224"/>
              <a:gd name="connsiteY0" fmla="*/ 1930 h 1363065"/>
              <a:gd name="connsiteX1" fmla="*/ 92782 w 453224"/>
              <a:gd name="connsiteY1" fmla="*/ 0 h 1363065"/>
              <a:gd name="connsiteX2" fmla="*/ 201790 w 453224"/>
              <a:gd name="connsiteY2" fmla="*/ 1363065 h 1363065"/>
              <a:gd name="connsiteX3" fmla="*/ 453224 w 453224"/>
              <a:gd name="connsiteY3" fmla="*/ 1349676 h 136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224" h="1363065">
                <a:moveTo>
                  <a:pt x="0" y="1930"/>
                </a:moveTo>
                <a:lnTo>
                  <a:pt x="92782" y="0"/>
                </a:lnTo>
                <a:cubicBezTo>
                  <a:pt x="158816" y="792309"/>
                  <a:pt x="148366" y="623220"/>
                  <a:pt x="201790" y="1363065"/>
                </a:cubicBezTo>
                <a:lnTo>
                  <a:pt x="453224" y="1349676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619" name="Rectangle 64"/>
          <p:cNvSpPr>
            <a:spLocks noChangeArrowheads="1"/>
          </p:cNvSpPr>
          <p:nvPr/>
        </p:nvSpPr>
        <p:spPr bwMode="auto">
          <a:xfrm>
            <a:off x="1819275" y="1995488"/>
            <a:ext cx="323850" cy="3651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 +1</a:t>
            </a:r>
          </a:p>
        </p:txBody>
      </p:sp>
      <p:sp>
        <p:nvSpPr>
          <p:cNvPr id="23620" name="Line 52"/>
          <p:cNvSpPr>
            <a:spLocks noChangeShapeType="1"/>
          </p:cNvSpPr>
          <p:nvPr/>
        </p:nvSpPr>
        <p:spPr bwMode="auto">
          <a:xfrm flipV="1">
            <a:off x="2143125" y="2181225"/>
            <a:ext cx="6588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621" name="Group 117"/>
          <p:cNvGrpSpPr>
            <a:grpSpLocks/>
          </p:cNvGrpSpPr>
          <p:nvPr/>
        </p:nvGrpSpPr>
        <p:grpSpPr bwMode="auto">
          <a:xfrm>
            <a:off x="858838" y="3148013"/>
            <a:ext cx="168275" cy="569912"/>
            <a:chOff x="2515" y="1642"/>
            <a:chExt cx="115" cy="403"/>
          </a:xfrm>
        </p:grpSpPr>
        <p:sp>
          <p:nvSpPr>
            <p:cNvPr id="23700" name="AutoShape 118"/>
            <p:cNvSpPr>
              <a:spLocks noChangeArrowheads="1"/>
            </p:cNvSpPr>
            <p:nvPr/>
          </p:nvSpPr>
          <p:spPr bwMode="auto">
            <a:xfrm rot="-5400000">
              <a:off x="2384" y="1773"/>
              <a:ext cx="377" cy="115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3701" name="Rectangle 119"/>
            <p:cNvSpPr>
              <a:spLocks noChangeArrowheads="1"/>
            </p:cNvSpPr>
            <p:nvPr/>
          </p:nvSpPr>
          <p:spPr bwMode="auto">
            <a:xfrm flipH="1">
              <a:off x="2515" y="1642"/>
              <a:ext cx="11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endParaRPr lang="zh-CN" altLang="zh-CN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02" name="Rectangle 120"/>
            <p:cNvSpPr>
              <a:spLocks noChangeArrowheads="1"/>
            </p:cNvSpPr>
            <p:nvPr/>
          </p:nvSpPr>
          <p:spPr bwMode="auto">
            <a:xfrm flipH="1">
              <a:off x="2515" y="1656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3703" name="Rectangle 121"/>
            <p:cNvSpPr>
              <a:spLocks noChangeArrowheads="1"/>
            </p:cNvSpPr>
            <p:nvPr/>
          </p:nvSpPr>
          <p:spPr bwMode="auto">
            <a:xfrm flipH="1">
              <a:off x="2515" y="1874"/>
              <a:ext cx="11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3622" name="Line 52"/>
          <p:cNvSpPr>
            <a:spLocks noChangeShapeType="1"/>
          </p:cNvSpPr>
          <p:nvPr/>
        </p:nvSpPr>
        <p:spPr bwMode="auto">
          <a:xfrm flipV="1">
            <a:off x="1027113" y="3435350"/>
            <a:ext cx="1793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1" name="Freeform 320"/>
          <p:cNvSpPr/>
          <p:nvPr/>
        </p:nvSpPr>
        <p:spPr bwMode="auto">
          <a:xfrm rot="10800000" flipV="1">
            <a:off x="539750" y="1201738"/>
            <a:ext cx="5440363" cy="2370137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37917 h 290223"/>
              <a:gd name="connsiteX0" fmla="*/ 1334196 w 1414111"/>
              <a:gd name="connsiteY0" fmla="*/ 290223 h 290223"/>
              <a:gd name="connsiteX1" fmla="*/ 1414111 w 1414111"/>
              <a:gd name="connsiteY1" fmla="*/ 290223 h 290223"/>
              <a:gd name="connsiteX2" fmla="*/ 1414111 w 1414111"/>
              <a:gd name="connsiteY2" fmla="*/ 0 h 290223"/>
              <a:gd name="connsiteX3" fmla="*/ 2754 w 1414111"/>
              <a:gd name="connsiteY3" fmla="*/ 0 h 290223"/>
              <a:gd name="connsiteX4" fmla="*/ 102 w 1414111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9 w 1411753"/>
              <a:gd name="connsiteY4" fmla="*/ 37470 h 290223"/>
              <a:gd name="connsiteX0" fmla="*/ 1333218 w 1413133"/>
              <a:gd name="connsiteY0" fmla="*/ 290223 h 290223"/>
              <a:gd name="connsiteX1" fmla="*/ 1413133 w 1413133"/>
              <a:gd name="connsiteY1" fmla="*/ 290223 h 290223"/>
              <a:gd name="connsiteX2" fmla="*/ 1413133 w 1413133"/>
              <a:gd name="connsiteY2" fmla="*/ 0 h 290223"/>
              <a:gd name="connsiteX3" fmla="*/ 1776 w 1413133"/>
              <a:gd name="connsiteY3" fmla="*/ 0 h 290223"/>
              <a:gd name="connsiteX4" fmla="*/ 35 w 1413133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8 w 1411753"/>
              <a:gd name="connsiteY4" fmla="*/ 37470 h 290223"/>
              <a:gd name="connsiteX0" fmla="*/ 1331749 w 1411664"/>
              <a:gd name="connsiteY0" fmla="*/ 290223 h 290223"/>
              <a:gd name="connsiteX1" fmla="*/ 1411664 w 1411664"/>
              <a:gd name="connsiteY1" fmla="*/ 290223 h 290223"/>
              <a:gd name="connsiteX2" fmla="*/ 1411664 w 1411664"/>
              <a:gd name="connsiteY2" fmla="*/ 0 h 290223"/>
              <a:gd name="connsiteX3" fmla="*/ 307 w 1411664"/>
              <a:gd name="connsiteY3" fmla="*/ 0 h 290223"/>
              <a:gd name="connsiteX4" fmla="*/ 1299 w 1411664"/>
              <a:gd name="connsiteY4" fmla="*/ 37470 h 290223"/>
              <a:gd name="connsiteX0" fmla="*/ 1332209 w 1412124"/>
              <a:gd name="connsiteY0" fmla="*/ 290223 h 290223"/>
              <a:gd name="connsiteX1" fmla="*/ 1412124 w 1412124"/>
              <a:gd name="connsiteY1" fmla="*/ 290223 h 290223"/>
              <a:gd name="connsiteX2" fmla="*/ 1412124 w 1412124"/>
              <a:gd name="connsiteY2" fmla="*/ 0 h 290223"/>
              <a:gd name="connsiteX3" fmla="*/ 767 w 1412124"/>
              <a:gd name="connsiteY3" fmla="*/ 0 h 290223"/>
              <a:gd name="connsiteX4" fmla="*/ 1759 w 1412124"/>
              <a:gd name="connsiteY4" fmla="*/ 37470 h 290223"/>
              <a:gd name="connsiteX0" fmla="*/ 1332635 w 1412550"/>
              <a:gd name="connsiteY0" fmla="*/ 290223 h 290223"/>
              <a:gd name="connsiteX1" fmla="*/ 1412550 w 1412550"/>
              <a:gd name="connsiteY1" fmla="*/ 290223 h 290223"/>
              <a:gd name="connsiteX2" fmla="*/ 1412550 w 1412550"/>
              <a:gd name="connsiteY2" fmla="*/ 0 h 290223"/>
              <a:gd name="connsiteX3" fmla="*/ 1193 w 1412550"/>
              <a:gd name="connsiteY3" fmla="*/ 0 h 290223"/>
              <a:gd name="connsiteX4" fmla="*/ 1274 w 141255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2014 w 1411929"/>
              <a:gd name="connsiteY0" fmla="*/ 290223 h 290223"/>
              <a:gd name="connsiteX1" fmla="*/ 1411929 w 1411929"/>
              <a:gd name="connsiteY1" fmla="*/ 290223 h 290223"/>
              <a:gd name="connsiteX2" fmla="*/ 1411929 w 1411929"/>
              <a:gd name="connsiteY2" fmla="*/ 0 h 290223"/>
              <a:gd name="connsiteX3" fmla="*/ 572 w 1411929"/>
              <a:gd name="connsiteY3" fmla="*/ 0 h 290223"/>
              <a:gd name="connsiteX4" fmla="*/ 653 w 1411929"/>
              <a:gd name="connsiteY4" fmla="*/ 37470 h 290223"/>
              <a:gd name="connsiteX0" fmla="*/ 1331693 w 1411608"/>
              <a:gd name="connsiteY0" fmla="*/ 290223 h 290223"/>
              <a:gd name="connsiteX1" fmla="*/ 1411608 w 1411608"/>
              <a:gd name="connsiteY1" fmla="*/ 290223 h 290223"/>
              <a:gd name="connsiteX2" fmla="*/ 1411608 w 1411608"/>
              <a:gd name="connsiteY2" fmla="*/ 0 h 290223"/>
              <a:gd name="connsiteX3" fmla="*/ 251 w 1411608"/>
              <a:gd name="connsiteY3" fmla="*/ 0 h 290223"/>
              <a:gd name="connsiteX4" fmla="*/ 332 w 1411608"/>
              <a:gd name="connsiteY4" fmla="*/ 37470 h 290223"/>
              <a:gd name="connsiteX0" fmla="*/ 1332285 w 1412200"/>
              <a:gd name="connsiteY0" fmla="*/ 290223 h 290223"/>
              <a:gd name="connsiteX1" fmla="*/ 1412200 w 1412200"/>
              <a:gd name="connsiteY1" fmla="*/ 290223 h 290223"/>
              <a:gd name="connsiteX2" fmla="*/ 1412200 w 1412200"/>
              <a:gd name="connsiteY2" fmla="*/ 0 h 290223"/>
              <a:gd name="connsiteX3" fmla="*/ 843 w 1412200"/>
              <a:gd name="connsiteY3" fmla="*/ 0 h 290223"/>
              <a:gd name="connsiteX4" fmla="*/ 924 w 141220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4028 w 1413943"/>
              <a:gd name="connsiteY0" fmla="*/ 290223 h 290223"/>
              <a:gd name="connsiteX1" fmla="*/ 1413943 w 1413943"/>
              <a:gd name="connsiteY1" fmla="*/ 290223 h 290223"/>
              <a:gd name="connsiteX2" fmla="*/ 1413943 w 1413943"/>
              <a:gd name="connsiteY2" fmla="*/ 0 h 290223"/>
              <a:gd name="connsiteX3" fmla="*/ 2586 w 1413943"/>
              <a:gd name="connsiteY3" fmla="*/ 0 h 290223"/>
              <a:gd name="connsiteX4" fmla="*/ 203 w 1413943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5057 w 1414972"/>
              <a:gd name="connsiteY0" fmla="*/ 290223 h 290223"/>
              <a:gd name="connsiteX1" fmla="*/ 1414972 w 1414972"/>
              <a:gd name="connsiteY1" fmla="*/ 290223 h 290223"/>
              <a:gd name="connsiteX2" fmla="*/ 1414972 w 1414972"/>
              <a:gd name="connsiteY2" fmla="*/ 0 h 290223"/>
              <a:gd name="connsiteX3" fmla="*/ 3615 w 1414972"/>
              <a:gd name="connsiteY3" fmla="*/ 0 h 290223"/>
              <a:gd name="connsiteX4" fmla="*/ 0 w 1414972"/>
              <a:gd name="connsiteY4" fmla="*/ 51180 h 290223"/>
              <a:gd name="connsiteX0" fmla="*/ 1335197 w 1415112"/>
              <a:gd name="connsiteY0" fmla="*/ 290223 h 290223"/>
              <a:gd name="connsiteX1" fmla="*/ 1415112 w 1415112"/>
              <a:gd name="connsiteY1" fmla="*/ 290223 h 290223"/>
              <a:gd name="connsiteX2" fmla="*/ 1415112 w 1415112"/>
              <a:gd name="connsiteY2" fmla="*/ 0 h 290223"/>
              <a:gd name="connsiteX3" fmla="*/ 3755 w 1415112"/>
              <a:gd name="connsiteY3" fmla="*/ 0 h 290223"/>
              <a:gd name="connsiteX4" fmla="*/ 140 w 1415112"/>
              <a:gd name="connsiteY4" fmla="*/ 51180 h 290223"/>
              <a:gd name="connsiteX0" fmla="*/ 1332469 w 1412384"/>
              <a:gd name="connsiteY0" fmla="*/ 290223 h 290223"/>
              <a:gd name="connsiteX1" fmla="*/ 1412384 w 1412384"/>
              <a:gd name="connsiteY1" fmla="*/ 290223 h 290223"/>
              <a:gd name="connsiteX2" fmla="*/ 1412384 w 1412384"/>
              <a:gd name="connsiteY2" fmla="*/ 0 h 290223"/>
              <a:gd name="connsiteX3" fmla="*/ 1027 w 1412384"/>
              <a:gd name="connsiteY3" fmla="*/ 0 h 290223"/>
              <a:gd name="connsiteX4" fmla="*/ 561 w 1412384"/>
              <a:gd name="connsiteY4" fmla="*/ 51667 h 290223"/>
              <a:gd name="connsiteX0" fmla="*/ 1332081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  <a:gd name="connsiteX0" fmla="*/ 1327882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996" h="290223">
                <a:moveTo>
                  <a:pt x="1327882" y="290223"/>
                </a:moveTo>
                <a:lnTo>
                  <a:pt x="1411996" y="290223"/>
                </a:lnTo>
                <a:lnTo>
                  <a:pt x="1411996" y="0"/>
                </a:lnTo>
                <a:lnTo>
                  <a:pt x="639" y="0"/>
                </a:lnTo>
                <a:cubicBezTo>
                  <a:pt x="-592" y="27174"/>
                  <a:pt x="374" y="26542"/>
                  <a:pt x="173" y="51667"/>
                </a:cubicBez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624" name="Rectangle 70"/>
          <p:cNvSpPr>
            <a:spLocks noChangeArrowheads="1"/>
          </p:cNvSpPr>
          <p:nvPr/>
        </p:nvSpPr>
        <p:spPr bwMode="auto">
          <a:xfrm>
            <a:off x="3044825" y="3370263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Rd</a:t>
            </a:r>
          </a:p>
        </p:txBody>
      </p:sp>
      <p:grpSp>
        <p:nvGrpSpPr>
          <p:cNvPr id="23625" name="Group 22"/>
          <p:cNvGrpSpPr>
            <a:grpSpLocks/>
          </p:cNvGrpSpPr>
          <p:nvPr/>
        </p:nvGrpSpPr>
        <p:grpSpPr bwMode="auto">
          <a:xfrm>
            <a:off x="2986088" y="3279775"/>
            <a:ext cx="1816100" cy="1031875"/>
            <a:chOff x="2985633" y="4778272"/>
            <a:chExt cx="1816798" cy="1031838"/>
          </a:xfrm>
        </p:grpSpPr>
        <p:grpSp>
          <p:nvGrpSpPr>
            <p:cNvPr id="23689" name="Group 472"/>
            <p:cNvGrpSpPr>
              <a:grpSpLocks/>
            </p:cNvGrpSpPr>
            <p:nvPr/>
          </p:nvGrpSpPr>
          <p:grpSpPr bwMode="auto">
            <a:xfrm>
              <a:off x="3508929" y="5479622"/>
              <a:ext cx="1293502" cy="330488"/>
              <a:chOff x="3508932" y="5131232"/>
              <a:chExt cx="1292865" cy="330489"/>
            </a:xfrm>
          </p:grpSpPr>
          <p:cxnSp>
            <p:nvCxnSpPr>
              <p:cNvPr id="474" name="Straight Arrow Connector 473"/>
              <p:cNvCxnSpPr>
                <a:stCxn id="23695" idx="2"/>
                <a:endCxn id="480" idx="1"/>
              </p:cNvCxnSpPr>
              <p:nvPr/>
            </p:nvCxnSpPr>
            <p:spPr bwMode="auto">
              <a:xfrm flipV="1">
                <a:off x="3646222" y="5296626"/>
                <a:ext cx="973032" cy="31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3693" name="Group 2"/>
              <p:cNvGrpSpPr>
                <a:grpSpLocks/>
              </p:cNvGrpSpPr>
              <p:nvPr/>
            </p:nvGrpSpPr>
            <p:grpSpPr bwMode="auto">
              <a:xfrm>
                <a:off x="4619321" y="5131232"/>
                <a:ext cx="182476" cy="330489"/>
                <a:chOff x="4081969" y="5010276"/>
                <a:chExt cx="182563" cy="329407"/>
              </a:xfrm>
            </p:grpSpPr>
            <p:sp>
              <p:nvSpPr>
                <p:cNvPr id="480" name="Rectangle 125"/>
                <p:cNvSpPr>
                  <a:spLocks noChangeArrowheads="1"/>
                </p:cNvSpPr>
                <p:nvPr/>
              </p:nvSpPr>
              <p:spPr bwMode="auto">
                <a:xfrm>
                  <a:off x="4081969" y="5010276"/>
                  <a:ext cx="182563" cy="329407"/>
                </a:xfrm>
                <a:prstGeom prst="rect">
                  <a:avLst/>
                </a:prstGeom>
                <a:solidFill>
                  <a:srgbClr val="99FF99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vert270" wrap="none" lIns="0" tIns="0" rIns="0" bIns="0" anchor="ctr"/>
                <a:lstStyle/>
                <a:p>
                  <a:pPr algn="ctr"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Rd2</a:t>
                  </a:r>
                </a:p>
              </p:txBody>
            </p:sp>
            <p:sp>
              <p:nvSpPr>
                <p:cNvPr id="481" name="Isosceles Triangle 480"/>
                <p:cNvSpPr/>
                <p:nvPr/>
              </p:nvSpPr>
              <p:spPr bwMode="auto">
                <a:xfrm>
                  <a:off x="4131133" y="5290634"/>
                  <a:ext cx="87344" cy="45885"/>
                </a:xfrm>
                <a:prstGeom prst="triangl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3694" name="Group 204"/>
              <p:cNvGrpSpPr>
                <a:grpSpLocks/>
              </p:cNvGrpSpPr>
              <p:nvPr/>
            </p:nvGrpSpPr>
            <p:grpSpPr bwMode="auto">
              <a:xfrm>
                <a:off x="3508932" y="5142885"/>
                <a:ext cx="141286" cy="312738"/>
                <a:chOff x="5446830" y="4755672"/>
                <a:chExt cx="173586" cy="435289"/>
              </a:xfrm>
            </p:grpSpPr>
            <p:sp>
              <p:nvSpPr>
                <p:cNvPr id="23695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5313416" y="4889086"/>
                  <a:ext cx="435289" cy="1684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23696" name="Rectangle 93"/>
                <p:cNvSpPr>
                  <a:spLocks noChangeArrowheads="1"/>
                </p:cNvSpPr>
                <p:nvPr/>
              </p:nvSpPr>
              <p:spPr bwMode="auto">
                <a:xfrm flipH="1">
                  <a:off x="5449023" y="4769463"/>
                  <a:ext cx="171388" cy="203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23697" name="Rectangle 94"/>
                <p:cNvSpPr>
                  <a:spLocks noChangeArrowheads="1"/>
                </p:cNvSpPr>
                <p:nvPr/>
              </p:nvSpPr>
              <p:spPr bwMode="auto">
                <a:xfrm flipH="1">
                  <a:off x="5450491" y="5003542"/>
                  <a:ext cx="169925" cy="1520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</p:grpSp>
        <p:sp>
          <p:nvSpPr>
            <p:cNvPr id="482" name="Freeform 481"/>
            <p:cNvSpPr/>
            <p:nvPr/>
          </p:nvSpPr>
          <p:spPr>
            <a:xfrm>
              <a:off x="2985633" y="5030676"/>
              <a:ext cx="524076" cy="682601"/>
            </a:xfrm>
            <a:custGeom>
              <a:avLst/>
              <a:gdLst>
                <a:gd name="connsiteX0" fmla="*/ 0 w 415456"/>
                <a:gd name="connsiteY0" fmla="*/ 1988 h 725556"/>
                <a:gd name="connsiteX1" fmla="*/ 117282 w 415456"/>
                <a:gd name="connsiteY1" fmla="*/ 0 h 725556"/>
                <a:gd name="connsiteX2" fmla="*/ 119270 w 415456"/>
                <a:gd name="connsiteY2" fmla="*/ 725556 h 725556"/>
                <a:gd name="connsiteX3" fmla="*/ 415456 w 415456"/>
                <a:gd name="connsiteY3" fmla="*/ 725556 h 725556"/>
                <a:gd name="connsiteX0" fmla="*/ 0 w 421420"/>
                <a:gd name="connsiteY0" fmla="*/ 0 h 727543"/>
                <a:gd name="connsiteX1" fmla="*/ 123246 w 421420"/>
                <a:gd name="connsiteY1" fmla="*/ 1987 h 727543"/>
                <a:gd name="connsiteX2" fmla="*/ 125234 w 421420"/>
                <a:gd name="connsiteY2" fmla="*/ 727543 h 727543"/>
                <a:gd name="connsiteX3" fmla="*/ 421420 w 421420"/>
                <a:gd name="connsiteY3" fmla="*/ 727543 h 727543"/>
                <a:gd name="connsiteX0" fmla="*/ 0 w 437323"/>
                <a:gd name="connsiteY0" fmla="*/ 0 h 725556"/>
                <a:gd name="connsiteX1" fmla="*/ 139149 w 437323"/>
                <a:gd name="connsiteY1" fmla="*/ 0 h 725556"/>
                <a:gd name="connsiteX2" fmla="*/ 141137 w 437323"/>
                <a:gd name="connsiteY2" fmla="*/ 725556 h 725556"/>
                <a:gd name="connsiteX3" fmla="*/ 437323 w 437323"/>
                <a:gd name="connsiteY3" fmla="*/ 725556 h 7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3" h="725556">
                  <a:moveTo>
                    <a:pt x="0" y="0"/>
                  </a:moveTo>
                  <a:lnTo>
                    <a:pt x="139149" y="0"/>
                  </a:lnTo>
                  <a:cubicBezTo>
                    <a:pt x="139812" y="241852"/>
                    <a:pt x="140474" y="483704"/>
                    <a:pt x="141137" y="725556"/>
                  </a:cubicBezTo>
                  <a:lnTo>
                    <a:pt x="437323" y="725556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91" name="Freeform 86"/>
            <p:cNvSpPr>
              <a:spLocks/>
            </p:cNvSpPr>
            <p:nvPr/>
          </p:nvSpPr>
          <p:spPr bwMode="auto">
            <a:xfrm>
              <a:off x="3229959" y="4778272"/>
              <a:ext cx="278969" cy="796140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626" name="Group 484"/>
          <p:cNvGrpSpPr>
            <a:grpSpLocks/>
          </p:cNvGrpSpPr>
          <p:nvPr/>
        </p:nvGrpSpPr>
        <p:grpSpPr bwMode="auto">
          <a:xfrm>
            <a:off x="4802188" y="3956050"/>
            <a:ext cx="1674812" cy="363538"/>
            <a:chOff x="4299476" y="5105995"/>
            <a:chExt cx="1676003" cy="363538"/>
          </a:xfrm>
        </p:grpSpPr>
        <p:sp>
          <p:nvSpPr>
            <p:cNvPr id="23685" name="Line 41"/>
            <p:cNvSpPr>
              <a:spLocks noChangeShapeType="1"/>
            </p:cNvSpPr>
            <p:nvPr/>
          </p:nvSpPr>
          <p:spPr bwMode="auto">
            <a:xfrm>
              <a:off x="4299476" y="5301253"/>
              <a:ext cx="14961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686" name="Group 169"/>
            <p:cNvGrpSpPr>
              <a:grpSpLocks/>
            </p:cNvGrpSpPr>
            <p:nvPr/>
          </p:nvGrpSpPr>
          <p:grpSpPr bwMode="auto">
            <a:xfrm>
              <a:off x="5795594" y="5105995"/>
              <a:ext cx="179885" cy="363538"/>
              <a:chOff x="4103950" y="4985124"/>
              <a:chExt cx="179517" cy="362348"/>
            </a:xfrm>
          </p:grpSpPr>
          <p:sp>
            <p:nvSpPr>
              <p:cNvPr id="488" name="Rectangle 125"/>
              <p:cNvSpPr>
                <a:spLocks noChangeArrowheads="1"/>
              </p:cNvSpPr>
              <p:nvPr/>
            </p:nvSpPr>
            <p:spPr bwMode="auto">
              <a:xfrm>
                <a:off x="4103950" y="4985124"/>
                <a:ext cx="179517" cy="3623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Rd3</a:t>
                </a:r>
              </a:p>
            </p:txBody>
          </p:sp>
          <p:sp>
            <p:nvSpPr>
              <p:cNvPr id="489" name="Isosceles Triangle 488"/>
              <p:cNvSpPr/>
              <p:nvPr/>
            </p:nvSpPr>
            <p:spPr bwMode="auto">
              <a:xfrm>
                <a:off x="4151881" y="5300003"/>
                <a:ext cx="87195" cy="45886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3627" name="Group 489"/>
          <p:cNvGrpSpPr>
            <a:grpSpLocks/>
          </p:cNvGrpSpPr>
          <p:nvPr/>
        </p:nvGrpSpPr>
        <p:grpSpPr bwMode="auto">
          <a:xfrm>
            <a:off x="6480175" y="3948113"/>
            <a:ext cx="2052638" cy="363537"/>
            <a:chOff x="5978054" y="5102660"/>
            <a:chExt cx="2052873" cy="362348"/>
          </a:xfrm>
        </p:grpSpPr>
        <p:sp>
          <p:nvSpPr>
            <p:cNvPr id="23681" name="Line 41"/>
            <p:cNvSpPr>
              <a:spLocks noChangeShapeType="1"/>
            </p:cNvSpPr>
            <p:nvPr/>
          </p:nvSpPr>
          <p:spPr bwMode="auto">
            <a:xfrm flipV="1">
              <a:off x="5978054" y="5300202"/>
              <a:ext cx="18703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682" name="Group 174"/>
            <p:cNvGrpSpPr>
              <a:grpSpLocks/>
            </p:cNvGrpSpPr>
            <p:nvPr/>
          </p:nvGrpSpPr>
          <p:grpSpPr bwMode="auto">
            <a:xfrm>
              <a:off x="7848364" y="5102660"/>
              <a:ext cx="182563" cy="362348"/>
              <a:chOff x="4103949" y="4985124"/>
              <a:chExt cx="182563" cy="362348"/>
            </a:xfrm>
          </p:grpSpPr>
          <p:sp>
            <p:nvSpPr>
              <p:cNvPr id="493" name="Rectangle 125"/>
              <p:cNvSpPr>
                <a:spLocks noChangeArrowheads="1"/>
              </p:cNvSpPr>
              <p:nvPr/>
            </p:nvSpPr>
            <p:spPr bwMode="auto">
              <a:xfrm>
                <a:off x="4103949" y="4985124"/>
                <a:ext cx="182563" cy="3623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Rd4</a:t>
                </a:r>
              </a:p>
            </p:txBody>
          </p:sp>
          <p:sp>
            <p:nvSpPr>
              <p:cNvPr id="494" name="Isosceles Triangle 493"/>
              <p:cNvSpPr/>
              <p:nvPr/>
            </p:nvSpPr>
            <p:spPr bwMode="auto">
              <a:xfrm>
                <a:off x="4151558" y="5300003"/>
                <a:ext cx="87323" cy="45887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3628" name="Rectangle 37"/>
          <p:cNvSpPr>
            <a:spLocks noChangeArrowheads="1"/>
          </p:cNvSpPr>
          <p:nvPr/>
        </p:nvSpPr>
        <p:spPr bwMode="auto">
          <a:xfrm>
            <a:off x="750888" y="2519363"/>
            <a:ext cx="376237" cy="265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PCSrc</a:t>
            </a:r>
          </a:p>
        </p:txBody>
      </p:sp>
      <p:sp>
        <p:nvSpPr>
          <p:cNvPr id="23629" name="Rectangle 101"/>
          <p:cNvSpPr>
            <a:spLocks noChangeArrowheads="1"/>
          </p:cNvSpPr>
          <p:nvPr/>
        </p:nvSpPr>
        <p:spPr bwMode="auto">
          <a:xfrm>
            <a:off x="6300788" y="1995488"/>
            <a:ext cx="250825" cy="24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Bne</a:t>
            </a:r>
          </a:p>
        </p:txBody>
      </p:sp>
      <p:sp>
        <p:nvSpPr>
          <p:cNvPr id="23630" name="Rectangle 101"/>
          <p:cNvSpPr>
            <a:spLocks noChangeArrowheads="1"/>
          </p:cNvSpPr>
          <p:nvPr/>
        </p:nvSpPr>
        <p:spPr bwMode="auto">
          <a:xfrm>
            <a:off x="6300788" y="1806575"/>
            <a:ext cx="250825" cy="198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Beq</a:t>
            </a:r>
          </a:p>
        </p:txBody>
      </p:sp>
      <p:sp>
        <p:nvSpPr>
          <p:cNvPr id="23631" name="Rectangle 101"/>
          <p:cNvSpPr>
            <a:spLocks noChangeArrowheads="1"/>
          </p:cNvSpPr>
          <p:nvPr/>
        </p:nvSpPr>
        <p:spPr bwMode="auto">
          <a:xfrm>
            <a:off x="6338888" y="1555750"/>
            <a:ext cx="177800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J</a:t>
            </a:r>
          </a:p>
        </p:txBody>
      </p:sp>
      <p:grpSp>
        <p:nvGrpSpPr>
          <p:cNvPr id="23632" name="Group 1"/>
          <p:cNvGrpSpPr>
            <a:grpSpLocks/>
          </p:cNvGrpSpPr>
          <p:nvPr/>
        </p:nvGrpSpPr>
        <p:grpSpPr bwMode="auto">
          <a:xfrm>
            <a:off x="6108700" y="1716088"/>
            <a:ext cx="150813" cy="396875"/>
            <a:chOff x="6108200" y="1984875"/>
            <a:chExt cx="250825" cy="396875"/>
          </a:xfrm>
        </p:grpSpPr>
        <p:cxnSp>
          <p:nvCxnSpPr>
            <p:cNvPr id="334" name="Straight Arrow Connector 333"/>
            <p:cNvCxnSpPr/>
            <p:nvPr/>
          </p:nvCxnSpPr>
          <p:spPr bwMode="auto">
            <a:xfrm flipH="1">
              <a:off x="6108200" y="2381750"/>
              <a:ext cx="25082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 bwMode="auto">
            <a:xfrm flipH="1">
              <a:off x="6108200" y="2183312"/>
              <a:ext cx="25082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 bwMode="auto">
            <a:xfrm flipH="1">
              <a:off x="6108200" y="1984875"/>
              <a:ext cx="25082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33" name="Text Box 151"/>
          <p:cNvSpPr txBox="1">
            <a:spLocks noChangeArrowheads="1"/>
          </p:cNvSpPr>
          <p:nvPr/>
        </p:nvSpPr>
        <p:spPr bwMode="auto">
          <a:xfrm rot="-5400000">
            <a:off x="2759075" y="3616325"/>
            <a:ext cx="273050" cy="18415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Op</a:t>
            </a:r>
          </a:p>
        </p:txBody>
      </p:sp>
      <p:sp>
        <p:nvSpPr>
          <p:cNvPr id="335" name="Isosceles Triangle 334"/>
          <p:cNvSpPr/>
          <p:nvPr/>
        </p:nvSpPr>
        <p:spPr bwMode="auto">
          <a:xfrm>
            <a:off x="2852738" y="3803650"/>
            <a:ext cx="87312" cy="46038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402013" y="4310063"/>
            <a:ext cx="1387475" cy="1922462"/>
            <a:chOff x="3402441" y="4310726"/>
            <a:chExt cx="1387405" cy="1921838"/>
          </a:xfrm>
        </p:grpSpPr>
        <p:sp>
          <p:nvSpPr>
            <p:cNvPr id="23671" name="Line 87"/>
            <p:cNvSpPr>
              <a:spLocks noChangeShapeType="1"/>
            </p:cNvSpPr>
            <p:nvPr/>
          </p:nvSpPr>
          <p:spPr bwMode="auto">
            <a:xfrm flipV="1">
              <a:off x="3581097" y="4310726"/>
              <a:ext cx="0" cy="126895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2" name="Rectangle 88"/>
            <p:cNvSpPr>
              <a:spLocks noChangeArrowheads="1"/>
            </p:cNvSpPr>
            <p:nvPr/>
          </p:nvSpPr>
          <p:spPr bwMode="auto">
            <a:xfrm>
              <a:off x="3402441" y="4906705"/>
              <a:ext cx="336550" cy="3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Reg</a:t>
              </a:r>
            </a:p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Dst</a:t>
              </a:r>
            </a:p>
          </p:txBody>
        </p:sp>
        <p:cxnSp>
          <p:nvCxnSpPr>
            <p:cNvPr id="336" name="Straight Connector 335"/>
            <p:cNvCxnSpPr/>
            <p:nvPr/>
          </p:nvCxnSpPr>
          <p:spPr bwMode="auto">
            <a:xfrm>
              <a:off x="4704125" y="4696363"/>
              <a:ext cx="0" cy="766514"/>
            </a:xfrm>
            <a:prstGeom prst="line">
              <a:avLst/>
            </a:prstGeom>
            <a:ln w="12700"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674" name="Line 156"/>
            <p:cNvSpPr>
              <a:spLocks noChangeShapeType="1"/>
            </p:cNvSpPr>
            <p:nvPr/>
          </p:nvSpPr>
          <p:spPr bwMode="auto">
            <a:xfrm>
              <a:off x="4038550" y="5854740"/>
              <a:ext cx="571855" cy="76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5" name="Freeform 155"/>
            <p:cNvSpPr>
              <a:spLocks/>
            </p:cNvSpPr>
            <p:nvPr/>
          </p:nvSpPr>
          <p:spPr bwMode="auto">
            <a:xfrm>
              <a:off x="4007326" y="5593034"/>
              <a:ext cx="594087" cy="140266"/>
            </a:xfrm>
            <a:custGeom>
              <a:avLst/>
              <a:gdLst>
                <a:gd name="T0" fmla="*/ 0 w 259"/>
                <a:gd name="T1" fmla="*/ 2147483647 h 115"/>
                <a:gd name="T2" fmla="*/ 2147483647 w 259"/>
                <a:gd name="T3" fmla="*/ 0 h 115"/>
                <a:gd name="T4" fmla="*/ 2147483647 w 259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" h="115">
                  <a:moveTo>
                    <a:pt x="0" y="115"/>
                  </a:moveTo>
                  <a:lnTo>
                    <a:pt x="144" y="0"/>
                  </a:lnTo>
                  <a:lnTo>
                    <a:pt x="259" y="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6" name="Freeform 154"/>
            <p:cNvSpPr>
              <a:spLocks/>
            </p:cNvSpPr>
            <p:nvPr/>
          </p:nvSpPr>
          <p:spPr bwMode="auto">
            <a:xfrm flipV="1">
              <a:off x="4007326" y="5977055"/>
              <a:ext cx="598400" cy="130266"/>
            </a:xfrm>
            <a:custGeom>
              <a:avLst/>
              <a:gdLst>
                <a:gd name="T0" fmla="*/ 0 w 259"/>
                <a:gd name="T1" fmla="*/ 2147483647 h 115"/>
                <a:gd name="T2" fmla="*/ 2147483647 w 259"/>
                <a:gd name="T3" fmla="*/ 0 h 115"/>
                <a:gd name="T4" fmla="*/ 2147483647 w 259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" h="115">
                  <a:moveTo>
                    <a:pt x="0" y="115"/>
                  </a:moveTo>
                  <a:lnTo>
                    <a:pt x="115" y="0"/>
                  </a:lnTo>
                  <a:lnTo>
                    <a:pt x="259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7" name="Text Box 160"/>
            <p:cNvSpPr txBox="1">
              <a:spLocks noChangeArrowheads="1"/>
            </p:cNvSpPr>
            <p:nvPr/>
          </p:nvSpPr>
          <p:spPr bwMode="auto">
            <a:xfrm rot="-5400000">
              <a:off x="4314833" y="5757552"/>
              <a:ext cx="770585" cy="17944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EX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789488" y="3344863"/>
            <a:ext cx="1695450" cy="2892425"/>
            <a:chOff x="4789846" y="3345648"/>
            <a:chExt cx="1695778" cy="2891873"/>
          </a:xfrm>
        </p:grpSpPr>
        <p:sp>
          <p:nvSpPr>
            <p:cNvPr id="23659" name="Line 156"/>
            <p:cNvSpPr>
              <a:spLocks noChangeShapeType="1"/>
            </p:cNvSpPr>
            <p:nvPr/>
          </p:nvSpPr>
          <p:spPr bwMode="auto">
            <a:xfrm>
              <a:off x="4794110" y="6109075"/>
              <a:ext cx="150042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0" name="Line 156"/>
            <p:cNvSpPr>
              <a:spLocks noChangeShapeType="1"/>
            </p:cNvSpPr>
            <p:nvPr/>
          </p:nvSpPr>
          <p:spPr bwMode="auto">
            <a:xfrm>
              <a:off x="4789846" y="5843798"/>
              <a:ext cx="1506143" cy="200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44" name="Straight Connector 343"/>
            <p:cNvCxnSpPr/>
            <p:nvPr/>
          </p:nvCxnSpPr>
          <p:spPr bwMode="auto">
            <a:xfrm flipH="1">
              <a:off x="6391943" y="4696352"/>
              <a:ext cx="0" cy="1020568"/>
            </a:xfrm>
            <a:prstGeom prst="line">
              <a:avLst/>
            </a:prstGeom>
            <a:ln w="12700"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662" name="Freeform 153"/>
            <p:cNvSpPr>
              <a:spLocks/>
            </p:cNvSpPr>
            <p:nvPr/>
          </p:nvSpPr>
          <p:spPr bwMode="auto">
            <a:xfrm rot="-5400000">
              <a:off x="3832133" y="4305994"/>
              <a:ext cx="2173347" cy="252655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3" name="Freeform 153"/>
            <p:cNvSpPr>
              <a:spLocks/>
            </p:cNvSpPr>
            <p:nvPr/>
          </p:nvSpPr>
          <p:spPr bwMode="auto">
            <a:xfrm rot="-5400000">
              <a:off x="4089181" y="4263412"/>
              <a:ext cx="2027505" cy="626173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4" name="Rectangle 89"/>
            <p:cNvSpPr>
              <a:spLocks noChangeArrowheads="1"/>
            </p:cNvSpPr>
            <p:nvPr/>
          </p:nvSpPr>
          <p:spPr bwMode="auto">
            <a:xfrm>
              <a:off x="5257269" y="4906705"/>
              <a:ext cx="331788" cy="3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ALU</a:t>
              </a:r>
            </a:p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Src</a:t>
              </a:r>
            </a:p>
          </p:txBody>
        </p:sp>
        <p:sp>
          <p:nvSpPr>
            <p:cNvPr id="23665" name="Freeform 153"/>
            <p:cNvSpPr>
              <a:spLocks/>
            </p:cNvSpPr>
            <p:nvPr/>
          </p:nvSpPr>
          <p:spPr bwMode="auto">
            <a:xfrm rot="-5400000">
              <a:off x="4258979" y="3997120"/>
              <a:ext cx="2192300" cy="1127760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6" name="Rectangle 26"/>
            <p:cNvSpPr>
              <a:spLocks noChangeArrowheads="1"/>
            </p:cNvSpPr>
            <p:nvPr/>
          </p:nvSpPr>
          <p:spPr bwMode="auto">
            <a:xfrm>
              <a:off x="5781215" y="4906705"/>
              <a:ext cx="264066" cy="365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ALU</a:t>
              </a:r>
            </a:p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Ctrl</a:t>
              </a:r>
            </a:p>
          </p:txBody>
        </p:sp>
        <p:sp>
          <p:nvSpPr>
            <p:cNvPr id="23667" name="Rectangle 89"/>
            <p:cNvSpPr>
              <a:spLocks noChangeArrowheads="1"/>
            </p:cNvSpPr>
            <p:nvPr/>
          </p:nvSpPr>
          <p:spPr bwMode="auto">
            <a:xfrm>
              <a:off x="4879240" y="4900353"/>
              <a:ext cx="331788" cy="372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Ext</a:t>
              </a:r>
            </a:p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23668" name="Freeform 153"/>
            <p:cNvSpPr>
              <a:spLocks/>
            </p:cNvSpPr>
            <p:nvPr/>
          </p:nvSpPr>
          <p:spPr bwMode="auto">
            <a:xfrm rot="-5400000">
              <a:off x="5241198" y="4782682"/>
              <a:ext cx="511665" cy="1414369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9" name="Rectangle 26"/>
            <p:cNvSpPr>
              <a:spLocks noChangeArrowheads="1"/>
            </p:cNvSpPr>
            <p:nvPr/>
          </p:nvSpPr>
          <p:spPr bwMode="auto">
            <a:xfrm>
              <a:off x="6069796" y="4773175"/>
              <a:ext cx="268834" cy="46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J</a:t>
              </a:r>
            </a:p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Beq</a:t>
              </a:r>
            </a:p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Bne</a:t>
              </a:r>
            </a:p>
          </p:txBody>
        </p:sp>
        <p:sp>
          <p:nvSpPr>
            <p:cNvPr id="23670" name="Text Box 161"/>
            <p:cNvSpPr txBox="1">
              <a:spLocks noChangeArrowheads="1"/>
            </p:cNvSpPr>
            <p:nvPr/>
          </p:nvSpPr>
          <p:spPr bwMode="auto">
            <a:xfrm rot="-5400000">
              <a:off x="6129722" y="5881620"/>
              <a:ext cx="521333" cy="19047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MEM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467475" y="3454400"/>
            <a:ext cx="2070100" cy="2778125"/>
            <a:chOff x="6467840" y="3454845"/>
            <a:chExt cx="2069557" cy="2777719"/>
          </a:xfrm>
        </p:grpSpPr>
        <p:sp>
          <p:nvSpPr>
            <p:cNvPr id="23650" name="Line 156"/>
            <p:cNvSpPr>
              <a:spLocks noChangeShapeType="1"/>
            </p:cNvSpPr>
            <p:nvPr/>
          </p:nvSpPr>
          <p:spPr bwMode="auto">
            <a:xfrm>
              <a:off x="6467840" y="6104114"/>
              <a:ext cx="187982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1" name="Freeform 153"/>
            <p:cNvSpPr>
              <a:spLocks/>
            </p:cNvSpPr>
            <p:nvPr/>
          </p:nvSpPr>
          <p:spPr bwMode="auto">
            <a:xfrm rot="-5400000">
              <a:off x="5851275" y="4467503"/>
              <a:ext cx="1984725" cy="702154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2" name="Freeform 153"/>
            <p:cNvSpPr>
              <a:spLocks/>
            </p:cNvSpPr>
            <p:nvPr/>
          </p:nvSpPr>
          <p:spPr bwMode="auto">
            <a:xfrm rot="-5400000">
              <a:off x="6001800" y="4304956"/>
              <a:ext cx="2047448" cy="1089967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3" name="Rectangle 101"/>
            <p:cNvSpPr>
              <a:spLocks noChangeArrowheads="1"/>
            </p:cNvSpPr>
            <p:nvPr/>
          </p:nvSpPr>
          <p:spPr bwMode="auto">
            <a:xfrm>
              <a:off x="7407440" y="4906705"/>
              <a:ext cx="401638" cy="36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Mem</a:t>
              </a:r>
            </a:p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Write</a:t>
              </a:r>
            </a:p>
          </p:txBody>
        </p:sp>
        <p:sp>
          <p:nvSpPr>
            <p:cNvPr id="23654" name="Rectangle 101"/>
            <p:cNvSpPr>
              <a:spLocks noChangeArrowheads="1"/>
            </p:cNvSpPr>
            <p:nvPr/>
          </p:nvSpPr>
          <p:spPr bwMode="auto">
            <a:xfrm>
              <a:off x="6991515" y="4906705"/>
              <a:ext cx="401638" cy="36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Mem</a:t>
              </a:r>
            </a:p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Read</a:t>
              </a:r>
            </a:p>
          </p:txBody>
        </p:sp>
        <p:sp>
          <p:nvSpPr>
            <p:cNvPr id="23655" name="Freeform 153"/>
            <p:cNvSpPr>
              <a:spLocks/>
            </p:cNvSpPr>
            <p:nvPr/>
          </p:nvSpPr>
          <p:spPr bwMode="auto">
            <a:xfrm rot="-5400000">
              <a:off x="6045340" y="3889378"/>
              <a:ext cx="2475584" cy="1606518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6" name="Rectangle 101"/>
            <p:cNvSpPr>
              <a:spLocks noChangeArrowheads="1"/>
            </p:cNvSpPr>
            <p:nvPr/>
          </p:nvSpPr>
          <p:spPr bwMode="auto">
            <a:xfrm>
              <a:off x="7888746" y="4906704"/>
              <a:ext cx="395287" cy="36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Mem</a:t>
              </a:r>
            </a:p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toReg</a:t>
              </a:r>
            </a:p>
          </p:txBody>
        </p:sp>
        <p:cxnSp>
          <p:nvCxnSpPr>
            <p:cNvPr id="360" name="Straight Connector 359"/>
            <p:cNvCxnSpPr>
              <a:stCxn id="182" idx="1"/>
            </p:cNvCxnSpPr>
            <p:nvPr/>
          </p:nvCxnSpPr>
          <p:spPr bwMode="auto">
            <a:xfrm flipH="1">
              <a:off x="8438998" y="4696089"/>
              <a:ext cx="0" cy="1274577"/>
            </a:xfrm>
            <a:prstGeom prst="line">
              <a:avLst/>
            </a:prstGeom>
            <a:ln w="12700">
              <a:headEnd type="oval" w="sm" len="sm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658" name="Text Box 162"/>
            <p:cNvSpPr txBox="1">
              <a:spLocks noChangeArrowheads="1"/>
            </p:cNvSpPr>
            <p:nvPr/>
          </p:nvSpPr>
          <p:spPr bwMode="auto">
            <a:xfrm rot="-5400000">
              <a:off x="8311475" y="6006642"/>
              <a:ext cx="262107" cy="189737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WB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790950" y="3824288"/>
            <a:ext cx="4922838" cy="2282825"/>
            <a:chOff x="3791338" y="3823641"/>
            <a:chExt cx="4922016" cy="2283680"/>
          </a:xfrm>
        </p:grpSpPr>
        <p:sp>
          <p:nvSpPr>
            <p:cNvPr id="23648" name="Freeform 189"/>
            <p:cNvSpPr>
              <a:spLocks/>
            </p:cNvSpPr>
            <p:nvPr/>
          </p:nvSpPr>
          <p:spPr bwMode="auto">
            <a:xfrm>
              <a:off x="3992611" y="3823641"/>
              <a:ext cx="4720743" cy="2283680"/>
            </a:xfrm>
            <a:custGeom>
              <a:avLst/>
              <a:gdLst>
                <a:gd name="T0" fmla="*/ 2147483647 w 10008"/>
                <a:gd name="T1" fmla="*/ 2147483647 h 12503"/>
                <a:gd name="T2" fmla="*/ 2147483647 w 10008"/>
                <a:gd name="T3" fmla="*/ 2147483647 h 12503"/>
                <a:gd name="T4" fmla="*/ 2147483647 w 10008"/>
                <a:gd name="T5" fmla="*/ 2147483647 h 12503"/>
                <a:gd name="T6" fmla="*/ 0 w 10008"/>
                <a:gd name="T7" fmla="*/ 2147483647 h 12503"/>
                <a:gd name="T8" fmla="*/ 1679192530 w 10008"/>
                <a:gd name="T9" fmla="*/ 0 h 125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8" h="12503">
                  <a:moveTo>
                    <a:pt x="9628" y="12503"/>
                  </a:moveTo>
                  <a:lnTo>
                    <a:pt x="10008" y="12503"/>
                  </a:lnTo>
                  <a:cubicBezTo>
                    <a:pt x="10005" y="11294"/>
                    <a:pt x="10010" y="9656"/>
                    <a:pt x="10007" y="8447"/>
                  </a:cubicBezTo>
                  <a:lnTo>
                    <a:pt x="0" y="8444"/>
                  </a:lnTo>
                  <a:cubicBezTo>
                    <a:pt x="3" y="6567"/>
                    <a:pt x="13" y="1877"/>
                    <a:pt x="16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9" name="Rectangle 37"/>
            <p:cNvSpPr>
              <a:spLocks noChangeArrowheads="1"/>
            </p:cNvSpPr>
            <p:nvPr/>
          </p:nvSpPr>
          <p:spPr bwMode="auto">
            <a:xfrm>
              <a:off x="3791338" y="4934147"/>
              <a:ext cx="411767" cy="29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Reg</a:t>
              </a:r>
            </a:p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Write</a:t>
              </a:r>
            </a:p>
          </p:txBody>
        </p:sp>
      </p:grpSp>
      <p:sp>
        <p:nvSpPr>
          <p:cNvPr id="364" name="Rectangle 191"/>
          <p:cNvSpPr txBox="1">
            <a:spLocks noChangeArrowheads="1"/>
          </p:cNvSpPr>
          <p:nvPr/>
        </p:nvSpPr>
        <p:spPr bwMode="auto">
          <a:xfrm>
            <a:off x="962025" y="4797425"/>
            <a:ext cx="1728788" cy="14271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Pass control signals along pipeline just like the data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981325" y="3743325"/>
            <a:ext cx="1049338" cy="2489200"/>
            <a:chOff x="2980640" y="3743365"/>
            <a:chExt cx="1049862" cy="2489200"/>
          </a:xfrm>
        </p:grpSpPr>
        <p:grpSp>
          <p:nvGrpSpPr>
            <p:cNvPr id="23641" name="Group 236"/>
            <p:cNvGrpSpPr>
              <a:grpSpLocks/>
            </p:cNvGrpSpPr>
            <p:nvPr/>
          </p:nvGrpSpPr>
          <p:grpSpPr bwMode="auto">
            <a:xfrm>
              <a:off x="2980640" y="3743365"/>
              <a:ext cx="1049862" cy="2489200"/>
              <a:chOff x="2574760" y="3677292"/>
              <a:chExt cx="1049609" cy="2488012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2574760" y="3677292"/>
                <a:ext cx="249302" cy="2110367"/>
              </a:xfrm>
              <a:custGeom>
                <a:avLst/>
                <a:gdLst>
                  <a:gd name="connsiteX0" fmla="*/ 0 w 1254138"/>
                  <a:gd name="connsiteY0" fmla="*/ 0 h 2085410"/>
                  <a:gd name="connsiteX1" fmla="*/ 75899 w 1254138"/>
                  <a:gd name="connsiteY1" fmla="*/ 0 h 2085410"/>
                  <a:gd name="connsiteX2" fmla="*/ 75899 w 1254138"/>
                  <a:gd name="connsiteY2" fmla="*/ 2085410 h 2085410"/>
                  <a:gd name="connsiteX3" fmla="*/ 1254138 w 1254138"/>
                  <a:gd name="connsiteY3" fmla="*/ 2085410 h 2085410"/>
                  <a:gd name="connsiteX0" fmla="*/ 0 w 1455923"/>
                  <a:gd name="connsiteY0" fmla="*/ 0 h 2085410"/>
                  <a:gd name="connsiteX1" fmla="*/ 277684 w 1455923"/>
                  <a:gd name="connsiteY1" fmla="*/ 0 h 2085410"/>
                  <a:gd name="connsiteX2" fmla="*/ 277684 w 1455923"/>
                  <a:gd name="connsiteY2" fmla="*/ 2085410 h 2085410"/>
                  <a:gd name="connsiteX3" fmla="*/ 1455923 w 1455923"/>
                  <a:gd name="connsiteY3" fmla="*/ 2085410 h 2085410"/>
                  <a:gd name="connsiteX0" fmla="*/ 0 w 1455923"/>
                  <a:gd name="connsiteY0" fmla="*/ 0 h 2085410"/>
                  <a:gd name="connsiteX1" fmla="*/ 277684 w 1455923"/>
                  <a:gd name="connsiteY1" fmla="*/ 0 h 2085410"/>
                  <a:gd name="connsiteX2" fmla="*/ 277684 w 1455923"/>
                  <a:gd name="connsiteY2" fmla="*/ 2085410 h 2085410"/>
                  <a:gd name="connsiteX3" fmla="*/ 1455923 w 1455923"/>
                  <a:gd name="connsiteY3" fmla="*/ 2085410 h 2085410"/>
                  <a:gd name="connsiteX0" fmla="*/ 0 w 1637531"/>
                  <a:gd name="connsiteY0" fmla="*/ 0 h 2085410"/>
                  <a:gd name="connsiteX1" fmla="*/ 459292 w 1637531"/>
                  <a:gd name="connsiteY1" fmla="*/ 0 h 2085410"/>
                  <a:gd name="connsiteX2" fmla="*/ 459292 w 1637531"/>
                  <a:gd name="connsiteY2" fmla="*/ 2085410 h 2085410"/>
                  <a:gd name="connsiteX3" fmla="*/ 1637531 w 1637531"/>
                  <a:gd name="connsiteY3" fmla="*/ 2085410 h 2085410"/>
                  <a:gd name="connsiteX0" fmla="*/ 0 w 1758604"/>
                  <a:gd name="connsiteY0" fmla="*/ 0 h 2085410"/>
                  <a:gd name="connsiteX1" fmla="*/ 580365 w 1758604"/>
                  <a:gd name="connsiteY1" fmla="*/ 0 h 2085410"/>
                  <a:gd name="connsiteX2" fmla="*/ 580365 w 1758604"/>
                  <a:gd name="connsiteY2" fmla="*/ 2085410 h 2085410"/>
                  <a:gd name="connsiteX3" fmla="*/ 1758604 w 1758604"/>
                  <a:gd name="connsiteY3" fmla="*/ 2085410 h 2085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8604" h="2085410">
                    <a:moveTo>
                      <a:pt x="0" y="0"/>
                    </a:moveTo>
                    <a:lnTo>
                      <a:pt x="580365" y="0"/>
                    </a:lnTo>
                    <a:lnTo>
                      <a:pt x="580365" y="2085410"/>
                    </a:lnTo>
                    <a:lnTo>
                      <a:pt x="1758604" y="208541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3645" name="Group 157"/>
              <p:cNvGrpSpPr>
                <a:grpSpLocks/>
              </p:cNvGrpSpPr>
              <p:nvPr/>
            </p:nvGrpSpPr>
            <p:grpSpPr bwMode="auto">
              <a:xfrm>
                <a:off x="2822632" y="5411546"/>
                <a:ext cx="801737" cy="753758"/>
                <a:chOff x="1870" y="3110"/>
                <a:chExt cx="403" cy="345"/>
              </a:xfrm>
            </p:grpSpPr>
            <p:sp>
              <p:nvSpPr>
                <p:cNvPr id="23646" name="AutoShape 158"/>
                <p:cNvSpPr>
                  <a:spLocks noChangeArrowheads="1"/>
                </p:cNvSpPr>
                <p:nvPr/>
              </p:nvSpPr>
              <p:spPr bwMode="auto">
                <a:xfrm>
                  <a:off x="1870" y="3110"/>
                  <a:ext cx="403" cy="345"/>
                </a:xfrm>
                <a:prstGeom prst="roundRect">
                  <a:avLst>
                    <a:gd name="adj" fmla="val 47917"/>
                  </a:avLst>
                </a:prstGeom>
                <a:solidFill>
                  <a:srgbClr val="FFCCFF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2364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1870" y="3110"/>
                  <a:ext cx="403" cy="3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99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4" tIns="0" rIns="9144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CN" sz="120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Main</a:t>
                  </a:r>
                </a:p>
                <a:p>
                  <a:pPr algn="ctr" eaLnBrk="1" hangingPunct="1"/>
                  <a:r>
                    <a:rPr lang="en-US" altLang="zh-CN" sz="120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&amp; ALU</a:t>
                  </a:r>
                </a:p>
                <a:p>
                  <a:pPr algn="ctr" eaLnBrk="1" hangingPunct="1"/>
                  <a:r>
                    <a:rPr lang="en-US" altLang="zh-CN" sz="120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Control</a:t>
                  </a:r>
                </a:p>
              </p:txBody>
            </p:sp>
          </p:grpSp>
        </p:grpSp>
        <p:sp>
          <p:nvSpPr>
            <p:cNvPr id="7" name="Freeform 6"/>
            <p:cNvSpPr/>
            <p:nvPr/>
          </p:nvSpPr>
          <p:spPr>
            <a:xfrm>
              <a:off x="3228414" y="5103853"/>
              <a:ext cx="96886" cy="476250"/>
            </a:xfrm>
            <a:custGeom>
              <a:avLst/>
              <a:gdLst>
                <a:gd name="connsiteX0" fmla="*/ 0 w 97972"/>
                <a:gd name="connsiteY0" fmla="*/ 0 h 475861"/>
                <a:gd name="connsiteX1" fmla="*/ 0 w 97972"/>
                <a:gd name="connsiteY1" fmla="*/ 368559 h 475861"/>
                <a:gd name="connsiteX2" fmla="*/ 97972 w 97972"/>
                <a:gd name="connsiteY2" fmla="*/ 475861 h 47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72" h="475861">
                  <a:moveTo>
                    <a:pt x="0" y="0"/>
                  </a:moveTo>
                  <a:lnTo>
                    <a:pt x="0" y="368559"/>
                  </a:lnTo>
                  <a:lnTo>
                    <a:pt x="97972" y="475861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43" name="Rectangle 88"/>
            <p:cNvSpPr>
              <a:spLocks noChangeArrowheads="1"/>
            </p:cNvSpPr>
            <p:nvPr/>
          </p:nvSpPr>
          <p:spPr bwMode="auto">
            <a:xfrm rot="-5400000">
              <a:off x="3075476" y="4840682"/>
              <a:ext cx="305955" cy="182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func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2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5425" y="312738"/>
            <a:ext cx="13525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30415" y="12777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Pipelined Control – Cont'd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0415" y="1219258"/>
            <a:ext cx="8229600" cy="5029068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tabLst>
                <a:tab pos="2867025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ID stage generates all the control signals</a:t>
            </a:r>
          </a:p>
          <a:p>
            <a:pPr eaLnBrk="1" hangingPunct="1">
              <a:spcBef>
                <a:spcPct val="45000"/>
              </a:spcBef>
              <a:tabLst>
                <a:tab pos="2867025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Pipeline the control signals as the instruction moves</a:t>
            </a:r>
          </a:p>
          <a:p>
            <a:pPr lvl="1" eaLnBrk="1" hangingPunct="1">
              <a:spcBef>
                <a:spcPct val="45000"/>
              </a:spcBef>
              <a:tabLst>
                <a:tab pos="2867025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Extend the pipeline registers to include the control signals</a:t>
            </a:r>
          </a:p>
          <a:p>
            <a:pPr eaLnBrk="1" hangingPunct="1">
              <a:spcBef>
                <a:spcPct val="45000"/>
              </a:spcBef>
              <a:tabLst>
                <a:tab pos="2867025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Each stage uses some of the control signals</a:t>
            </a:r>
          </a:p>
          <a:p>
            <a:pPr lvl="1" eaLnBrk="1" hangingPunct="1">
              <a:spcBef>
                <a:spcPct val="45000"/>
              </a:spcBef>
              <a:tabLst>
                <a:tab pos="2867025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Instruction Decode and Register Read</a:t>
            </a:r>
          </a:p>
          <a:p>
            <a:pPr lvl="2" eaLnBrk="1" hangingPunct="1">
              <a:spcBef>
                <a:spcPct val="45000"/>
              </a:spcBef>
              <a:tabLst>
                <a:tab pos="2867025" algn="l"/>
              </a:tabLst>
            </a:pPr>
            <a:r>
              <a:rPr lang="en-US" altLang="zh-CN" sz="1800" dirty="0" smtClean="0">
                <a:ea typeface="宋体" panose="02010600030101010101" pitchFamily="2" charset="-122"/>
              </a:rPr>
              <a:t>Control signals are generated</a:t>
            </a:r>
          </a:p>
          <a:p>
            <a:pPr lvl="2" eaLnBrk="1" hangingPunct="1">
              <a:spcBef>
                <a:spcPct val="45000"/>
              </a:spcBef>
              <a:tabLst>
                <a:tab pos="2867025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RegDst</a:t>
            </a: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</a:rPr>
              <a:t>is used in this stage</a:t>
            </a:r>
          </a:p>
          <a:p>
            <a:pPr lvl="1" eaLnBrk="1" hangingPunct="1">
              <a:spcBef>
                <a:spcPct val="45000"/>
              </a:spcBef>
              <a:tabLst>
                <a:tab pos="2867025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Execution Stage	=&gt;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ExtOp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ALUSrc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smtClean="0">
                <a:ea typeface="宋体" panose="02010600030101010101" pitchFamily="2" charset="-122"/>
              </a:rPr>
              <a:t>and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ALUCtrl</a:t>
            </a:r>
            <a:endParaRPr lang="en-US" altLang="zh-CN" sz="20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 eaLnBrk="1" hangingPunct="1">
              <a:spcBef>
                <a:spcPct val="45000"/>
              </a:spcBef>
              <a:tabLst>
                <a:tab pos="2867025" algn="l"/>
              </a:tabLst>
            </a:pPr>
            <a:r>
              <a:rPr lang="en-US" altLang="zh-CN" sz="1800" dirty="0" smtClean="0">
                <a:ea typeface="宋体" panose="02010600030101010101" pitchFamily="2" charset="-122"/>
              </a:rPr>
              <a:t>Next PC uses </a:t>
            </a: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J,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Beq</a:t>
            </a: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Bne</a:t>
            </a: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dirty="0" smtClean="0">
                <a:ea typeface="宋体" panose="02010600030101010101" pitchFamily="2" charset="-122"/>
              </a:rPr>
              <a:t>and </a:t>
            </a: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zero</a:t>
            </a:r>
            <a:r>
              <a:rPr lang="en-US" altLang="zh-CN" sz="1800" dirty="0" smtClean="0">
                <a:ea typeface="宋体" panose="02010600030101010101" pitchFamily="2" charset="-122"/>
              </a:rPr>
              <a:t> signals for branch control</a:t>
            </a:r>
          </a:p>
          <a:p>
            <a:pPr lvl="1" eaLnBrk="1" hangingPunct="1">
              <a:spcBef>
                <a:spcPct val="45000"/>
              </a:spcBef>
              <a:tabLst>
                <a:tab pos="2867025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Memory Stage	=&gt;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MemRead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MemWrite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sz="2000" dirty="0" smtClean="0">
                <a:ea typeface="宋体" panose="02010600030101010101" pitchFamily="2" charset="-122"/>
              </a:rPr>
              <a:t> and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MemtoReg</a:t>
            </a:r>
            <a:endParaRPr lang="en-US" altLang="zh-CN" sz="20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45000"/>
              </a:spcBef>
              <a:tabLst>
                <a:tab pos="2867025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Write Back Stage	=&gt; 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RegWrite</a:t>
            </a:r>
            <a:r>
              <a:rPr lang="en-US" altLang="zh-CN" sz="2000" dirty="0" smtClean="0">
                <a:ea typeface="宋体" panose="02010600030101010101" pitchFamily="2" charset="-122"/>
              </a:rPr>
              <a:t> is used in this stage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160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02" y="-19323"/>
            <a:ext cx="8229600" cy="1143000"/>
          </a:xfrm>
        </p:spPr>
        <p:txBody>
          <a:bodyPr/>
          <a:lstStyle/>
          <a:p>
            <a:r>
              <a:rPr lang="en-US" sz="4000" dirty="0" smtClean="0"/>
              <a:t>Control Signals Summary</a:t>
            </a:r>
            <a:endParaRPr lang="en-US" sz="4000" dirty="0"/>
          </a:p>
        </p:txBody>
      </p:sp>
      <p:graphicFrame>
        <p:nvGraphicFramePr>
          <p:cNvPr id="4" name="Group 969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309045" y="1089251"/>
          <a:ext cx="8564315" cy="4703854"/>
        </p:xfrm>
        <a:graphic>
          <a:graphicData uri="http://schemas.openxmlformats.org/drawingml/2006/table">
            <a:tbl>
              <a:tblPr/>
              <a:tblGrid>
                <a:gridCol w="729813"/>
                <a:gridCol w="752862"/>
                <a:gridCol w="752862"/>
                <a:gridCol w="858827"/>
                <a:gridCol w="879877"/>
                <a:gridCol w="754182"/>
                <a:gridCol w="837980"/>
                <a:gridCol w="796080"/>
                <a:gridCol w="780847"/>
                <a:gridCol w="1420985"/>
              </a:tblGrid>
              <a:tr h="6415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Decode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Stage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91448" marB="914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Execute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Stage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7432" marR="27432" marT="91447" marB="914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Stage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Back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RegDst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solidFill>
                            <a:schemeClr val="bg1"/>
                          </a:solidFill>
                        </a:rPr>
                        <a:t>ExtOp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ALUSrc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MemRd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MemWr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WBdata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RegWr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PCSrc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1=Rd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next PC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ADDI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0=Rt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1=sign</a:t>
                      </a:r>
                      <a:endParaRPr lang="en-US" sz="1300" dirty="0"/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Imm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next PC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SLTI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0=Rt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1=sign</a:t>
                      </a:r>
                      <a:endParaRPr lang="en-US" sz="1300" dirty="0"/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Imm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next PC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ANDI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0=Rt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0=zero</a:t>
                      </a:r>
                      <a:endParaRPr lang="en-US" sz="1300" dirty="0"/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Imm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next PC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0=Rt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0=zero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Imm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next PC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0=Rt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1=sign</a:t>
                      </a:r>
                      <a:endParaRPr lang="en-US" sz="1300" dirty="0"/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Imm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next PC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1=sign</a:t>
                      </a:r>
                      <a:endParaRPr lang="en-US" sz="1300" dirty="0"/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1=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Imm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= next PC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0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or 2 = BTA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BNE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0=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or 2 = BTA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X</a:t>
                      </a:r>
                      <a:endParaRPr lang="en-US" sz="1300" dirty="0"/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= jump target</a:t>
                      </a:r>
                    </a:p>
                  </a:txBody>
                  <a:tcPr marL="27433" marR="27433" marT="84414" marB="84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91"/>
          <p:cNvSpPr txBox="1">
            <a:spLocks noChangeArrowheads="1"/>
          </p:cNvSpPr>
          <p:nvPr/>
        </p:nvSpPr>
        <p:spPr bwMode="auto">
          <a:xfrm>
            <a:off x="654690" y="5892828"/>
            <a:ext cx="7911430" cy="40768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40000"/>
              </a:spcBef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0000"/>
              </a:spcBef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46" dirty="0" err="1"/>
              <a:t>PCSrc</a:t>
            </a:r>
            <a:r>
              <a:rPr lang="en-US" altLang="en-US" sz="1846" dirty="0"/>
              <a:t> = 0 or 2 (BTA) for BEQ and BNE, depending on the zero flag</a:t>
            </a:r>
            <a:endParaRPr lang="en-US" altLang="en-US" sz="1846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4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094" y="1524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Next . . 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295456"/>
            <a:ext cx="8229600" cy="4932362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Pipelining versus Serial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Pipelined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Datapath</a:t>
            </a:r>
            <a:r>
              <a:rPr lang="en-US" altLang="zh-CN" sz="2800" dirty="0" smtClean="0">
                <a:ea typeface="宋体" panose="02010600030101010101" pitchFamily="2" charset="-122"/>
              </a:rPr>
              <a:t> and Control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Pipeline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Data Hazards and Forwarding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Load Delay, Hazard Detection, and Stall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Control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Delayed Branch and Dynamic Branch Prediction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09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020" y="1332038"/>
            <a:ext cx="8229600" cy="4525963"/>
          </a:xfrm>
        </p:spPr>
        <p:txBody>
          <a:bodyPr lIns="0" rIns="0"/>
          <a:lstStyle/>
          <a:p>
            <a:pPr marL="342900" indent="-342900" eaLnBrk="1" hangingPunct="1">
              <a:spcBef>
                <a:spcPct val="25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Hazards:</a:t>
            </a:r>
            <a:r>
              <a:rPr lang="en-US" altLang="zh-CN" sz="2400" dirty="0" smtClean="0">
                <a:ea typeface="宋体" panose="02010600030101010101" pitchFamily="2" charset="-122"/>
              </a:rPr>
              <a:t> situations that would cause incorrect execution</a:t>
            </a:r>
          </a:p>
          <a:p>
            <a:pPr marL="742950" lvl="1" indent="-285750" eaLnBrk="1" hangingPunct="1">
              <a:spcBef>
                <a:spcPct val="2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If next instruction were launched during its designated clock cycle</a:t>
            </a:r>
          </a:p>
          <a:p>
            <a:pPr marL="342900" indent="-342900" eaLnBrk="1" hangingPunct="1">
              <a:spcBef>
                <a:spcPct val="25000"/>
              </a:spcBef>
              <a:buFontTx/>
              <a:buAutoNum type="arabicPeriod"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Structural hazards</a:t>
            </a:r>
          </a:p>
          <a:p>
            <a:pPr marL="742950" lvl="1" indent="-285750" eaLnBrk="1" hangingPunct="1">
              <a:spcBef>
                <a:spcPct val="2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Caused by resource contention</a:t>
            </a:r>
          </a:p>
          <a:p>
            <a:pPr marL="742950" lvl="1" indent="-285750" eaLnBrk="1" hangingPunct="1">
              <a:spcBef>
                <a:spcPct val="2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Using same resource by two instructions during the same cycle</a:t>
            </a:r>
          </a:p>
          <a:p>
            <a:pPr marL="342900" indent="-342900" eaLnBrk="1" hangingPunct="1">
              <a:spcBef>
                <a:spcPct val="25000"/>
              </a:spcBef>
              <a:buFontTx/>
              <a:buAutoNum type="arabicPeriod"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Data hazards</a:t>
            </a:r>
          </a:p>
          <a:p>
            <a:pPr marL="742950" lvl="1" indent="-285750" eaLnBrk="1" hangingPunct="1">
              <a:spcBef>
                <a:spcPct val="2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An instruction may compute a result needed by next instruction</a:t>
            </a:r>
          </a:p>
          <a:p>
            <a:pPr marL="742950" lvl="1" indent="-285750" eaLnBrk="1" hangingPunct="1">
              <a:spcBef>
                <a:spcPct val="2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Hardware can detect dependencies between instructions</a:t>
            </a:r>
          </a:p>
          <a:p>
            <a:pPr marL="342900" indent="-342900" eaLnBrk="1" hangingPunct="1">
              <a:spcBef>
                <a:spcPct val="25000"/>
              </a:spcBef>
              <a:buFontTx/>
              <a:buAutoNum type="arabicPeriod"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Control hazards</a:t>
            </a:r>
          </a:p>
          <a:p>
            <a:pPr marL="742950" lvl="1" indent="-285750" eaLnBrk="1" hangingPunct="1">
              <a:spcBef>
                <a:spcPct val="2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Caused by instructions that change control flow (branches/jumps)</a:t>
            </a:r>
          </a:p>
          <a:p>
            <a:pPr marL="742950" lvl="1" indent="-285750" eaLnBrk="1" hangingPunct="1">
              <a:spcBef>
                <a:spcPct val="2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Delays in changing the flow of control</a:t>
            </a:r>
          </a:p>
          <a:p>
            <a:pPr marL="342900" indent="-342900" eaLnBrk="1" hangingPunct="1">
              <a:spcBef>
                <a:spcPct val="2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Hazards complicate pipeline control and limit performance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308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Pipeline Hazards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Structure Hazards</a:t>
            </a:r>
            <a:endParaRPr lang="en-AU" altLang="zh-CN" sz="4000" dirty="0">
              <a:ea typeface="宋体" panose="02010600030101010101" pitchFamily="2" charset="-122"/>
            </a:endParaRP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568450"/>
            <a:ext cx="8838968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Problem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sz="2000" dirty="0"/>
              <a:t>Attempt to use the same hardware resource by two </a:t>
            </a:r>
            <a:r>
              <a:rPr lang="en-US" altLang="en-US" sz="2000" dirty="0" smtClean="0"/>
              <a:t>different instructions </a:t>
            </a:r>
            <a:r>
              <a:rPr lang="en-US" altLang="en-US" sz="2000" dirty="0"/>
              <a:t>during the same clock cycle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Example</a:t>
            </a:r>
          </a:p>
          <a:p>
            <a:pPr lvl="1"/>
            <a:r>
              <a:rPr lang="en-US" altLang="zh-CN" sz="2000" dirty="0" smtClean="0"/>
              <a:t>In </a:t>
            </a:r>
            <a:r>
              <a:rPr lang="en-US" altLang="zh-CN" sz="2000" dirty="0"/>
              <a:t>MIPS pipeline with a single memory</a:t>
            </a:r>
          </a:p>
          <a:p>
            <a:pPr lvl="2"/>
            <a:r>
              <a:rPr lang="en-US" altLang="zh-CN" sz="2000" dirty="0"/>
              <a:t>Load/store requires data access</a:t>
            </a:r>
          </a:p>
          <a:p>
            <a:pPr lvl="2"/>
            <a:r>
              <a:rPr lang="en-US" altLang="zh-CN" sz="2000" dirty="0"/>
              <a:t>Instruction fetch would have to </a:t>
            </a:r>
            <a:r>
              <a:rPr lang="en-US" altLang="zh-CN" sz="2000" i="1" dirty="0"/>
              <a:t>stall</a:t>
            </a:r>
            <a:r>
              <a:rPr lang="en-US" altLang="zh-CN" sz="2000" dirty="0"/>
              <a:t> for that cycle</a:t>
            </a:r>
          </a:p>
          <a:p>
            <a:pPr lvl="3"/>
            <a:r>
              <a:rPr lang="en-US" altLang="zh-CN" sz="1800" dirty="0"/>
              <a:t>Would cause a pipeline “bubble</a:t>
            </a:r>
            <a:r>
              <a:rPr lang="en-US" altLang="zh-CN" sz="1800" dirty="0" smtClean="0"/>
              <a:t>”</a:t>
            </a:r>
            <a:endParaRPr lang="en-US" altLang="zh-CN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91" y="762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Resolving Structural Hazards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9249"/>
            <a:ext cx="8229600" cy="5140362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Serious Hazard: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000" dirty="0" smtClean="0"/>
              <a:t>Hazard cannot be ignored</a:t>
            </a:r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Solution 1: Delay Access to Resource</a:t>
            </a:r>
            <a:endParaRPr lang="en-US" altLang="en-US" sz="2400" dirty="0" smtClean="0"/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000" dirty="0" smtClean="0"/>
              <a:t>Must have mechanism to delay instruction access to resource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000" dirty="0" smtClean="0"/>
              <a:t>Delay all write backs to the register file to stage 5</a:t>
            </a:r>
          </a:p>
          <a:p>
            <a:pPr lvl="2"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1800" dirty="0" smtClean="0"/>
              <a:t>ALU instructions bypass stage 4 (memory) without doing anything</a:t>
            </a:r>
          </a:p>
          <a:p>
            <a:pPr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Solution 2: Add more hardware resources (more costly)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000" dirty="0" smtClean="0"/>
              <a:t>Add more hardware to eliminate the structural hazard</a:t>
            </a:r>
          </a:p>
          <a:p>
            <a:pPr lvl="1"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2000" dirty="0" smtClean="0"/>
              <a:t>Redesign the register file to have two write ports</a:t>
            </a:r>
          </a:p>
          <a:p>
            <a:pPr lvl="2"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1800" dirty="0" smtClean="0"/>
              <a:t>First write port can be used to write back ALU results in stage 4</a:t>
            </a:r>
          </a:p>
          <a:p>
            <a:pPr lvl="2" eaLnBrk="1" hangingPunct="1">
              <a:lnSpc>
                <a:spcPct val="114000"/>
              </a:lnSpc>
              <a:spcBef>
                <a:spcPct val="50000"/>
              </a:spcBef>
            </a:pPr>
            <a:r>
              <a:rPr lang="en-US" altLang="en-US" sz="1800" dirty="0" smtClean="0"/>
              <a:t>Second write port can be used to write back load data in stage 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36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068" y="1311633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Dependency between instructions causes a data hazard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The dependent instructions are close to each other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Pipelined execution might change the order of operand access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Read After Write – RAW Hazard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Given two instructions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I </a:t>
            </a:r>
            <a:r>
              <a:rPr lang="en-US" altLang="zh-CN" sz="2000" dirty="0" smtClean="0">
                <a:ea typeface="宋体" panose="02010600030101010101" pitchFamily="2" charset="-122"/>
              </a:rPr>
              <a:t>and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J</a:t>
            </a:r>
            <a:r>
              <a:rPr lang="en-US" altLang="zh-CN" sz="2000" dirty="0" smtClean="0">
                <a:ea typeface="宋体" panose="02010600030101010101" pitchFamily="2" charset="-122"/>
              </a:rPr>
              <a:t>, where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I </a:t>
            </a:r>
            <a:r>
              <a:rPr lang="en-US" altLang="zh-CN" sz="2000" dirty="0" smtClean="0">
                <a:ea typeface="宋体" panose="02010600030101010101" pitchFamily="2" charset="-122"/>
              </a:rPr>
              <a:t>comes before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J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Instruction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J </a:t>
            </a:r>
            <a:r>
              <a:rPr lang="en-US" altLang="zh-CN" sz="2000" dirty="0" smtClean="0">
                <a:ea typeface="宋体" panose="02010600030101010101" pitchFamily="2" charset="-122"/>
              </a:rPr>
              <a:t>should read an operand after it is written by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I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Called a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data dependence</a:t>
            </a:r>
            <a:r>
              <a:rPr lang="en-US" altLang="zh-CN" sz="2000" dirty="0" smtClean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in compiler terminology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I: add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$s1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20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$s2, $s3	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$s1 is written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J: sub $s4,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$s1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$s3	</a:t>
            </a:r>
            <a:r>
              <a:rPr lang="en-US" altLang="zh-CN" sz="2000" b="1" dirty="0" smtClean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$s1 is read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Hazard occurs when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J</a:t>
            </a:r>
            <a:r>
              <a:rPr lang="en-US" altLang="zh-CN" sz="2000" dirty="0" smtClean="0">
                <a:ea typeface="宋体" panose="02010600030101010101" pitchFamily="2" charset="-122"/>
              </a:rPr>
              <a:t> reads the operand before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I </a:t>
            </a:r>
            <a:r>
              <a:rPr lang="en-US" altLang="zh-CN" sz="2000" dirty="0" smtClean="0">
                <a:ea typeface="宋体" panose="02010600030101010101" pitchFamily="2" charset="-122"/>
              </a:rPr>
              <a:t>writes it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440068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Data Hazards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5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912" y="290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Drawback of Single Cycle Processor</a:t>
            </a: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912" y="1214570"/>
            <a:ext cx="8534176" cy="86018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Drawback is the Long cycle time</a:t>
            </a:r>
          </a:p>
          <a:p>
            <a:pPr lvl="1" eaLnBrk="1" hangingPunct="1"/>
            <a:r>
              <a:rPr lang="en-US" altLang="en-US" sz="2000" dirty="0" smtClean="0"/>
              <a:t>All instructions take as much time as the </a:t>
            </a:r>
            <a:r>
              <a:rPr lang="en-US" altLang="en-US" sz="2000" dirty="0" smtClean="0">
                <a:solidFill>
                  <a:srgbClr val="FF0000"/>
                </a:solidFill>
              </a:rPr>
              <a:t>slowest instruction</a:t>
            </a:r>
          </a:p>
        </p:txBody>
      </p:sp>
      <p:grpSp>
        <p:nvGrpSpPr>
          <p:cNvPr id="51204" name="Group 9"/>
          <p:cNvGrpSpPr>
            <a:grpSpLocks/>
          </p:cNvGrpSpPr>
          <p:nvPr/>
        </p:nvGrpSpPr>
        <p:grpSpPr bwMode="auto">
          <a:xfrm>
            <a:off x="1555750" y="2935166"/>
            <a:ext cx="6689725" cy="199292"/>
            <a:chOff x="1555389" y="2894434"/>
            <a:chExt cx="6690124" cy="215900"/>
          </a:xfrm>
        </p:grpSpPr>
        <p:sp>
          <p:nvSpPr>
            <p:cNvPr id="51233" name="Line 2"/>
            <p:cNvSpPr>
              <a:spLocks noChangeShapeType="1"/>
            </p:cNvSpPr>
            <p:nvPr/>
          </p:nvSpPr>
          <p:spPr bwMode="auto">
            <a:xfrm>
              <a:off x="1555389" y="2999210"/>
              <a:ext cx="6690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4" name="Rectangle 19"/>
            <p:cNvSpPr>
              <a:spLocks noChangeArrowheads="1"/>
            </p:cNvSpPr>
            <p:nvPr/>
          </p:nvSpPr>
          <p:spPr bwMode="auto">
            <a:xfrm>
              <a:off x="4127139" y="2894434"/>
              <a:ext cx="1435100" cy="21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longest delay</a:t>
              </a:r>
            </a:p>
          </p:txBody>
        </p:sp>
      </p:grpSp>
      <p:grpSp>
        <p:nvGrpSpPr>
          <p:cNvPr id="51205" name="Group 2"/>
          <p:cNvGrpSpPr>
            <a:grpSpLocks/>
          </p:cNvGrpSpPr>
          <p:nvPr/>
        </p:nvGrpSpPr>
        <p:grpSpPr bwMode="auto">
          <a:xfrm>
            <a:off x="727075" y="2288934"/>
            <a:ext cx="5867400" cy="507023"/>
            <a:chOff x="726713" y="2148854"/>
            <a:chExt cx="5868012" cy="548634"/>
          </a:xfrm>
        </p:grpSpPr>
        <p:sp>
          <p:nvSpPr>
            <p:cNvPr id="51228" name="Rectangle 9"/>
            <p:cNvSpPr>
              <a:spLocks noChangeArrowheads="1"/>
            </p:cNvSpPr>
            <p:nvPr/>
          </p:nvSpPr>
          <p:spPr bwMode="auto">
            <a:xfrm>
              <a:off x="1555389" y="2148854"/>
              <a:ext cx="1603375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Instruction</a:t>
              </a:r>
            </a:p>
            <a:p>
              <a:pPr algn="ctr"/>
              <a:r>
                <a:rPr lang="en-US" altLang="en-US" sz="1477"/>
                <a:t>Fetch</a:t>
              </a:r>
            </a:p>
          </p:txBody>
        </p:sp>
        <p:sp>
          <p:nvSpPr>
            <p:cNvPr id="51229" name="Rectangle 10"/>
            <p:cNvSpPr>
              <a:spLocks noChangeArrowheads="1"/>
            </p:cNvSpPr>
            <p:nvPr/>
          </p:nvSpPr>
          <p:spPr bwMode="auto">
            <a:xfrm>
              <a:off x="726713" y="2259964"/>
              <a:ext cx="828674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ALU</a:t>
              </a:r>
            </a:p>
          </p:txBody>
        </p:sp>
        <p:sp>
          <p:nvSpPr>
            <p:cNvPr id="51230" name="Rectangle 11"/>
            <p:cNvSpPr>
              <a:spLocks noChangeArrowheads="1"/>
            </p:cNvSpPr>
            <p:nvPr/>
          </p:nvSpPr>
          <p:spPr bwMode="auto">
            <a:xfrm>
              <a:off x="3158764" y="2148854"/>
              <a:ext cx="1136650" cy="548634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Decode</a:t>
              </a:r>
            </a:p>
            <a:p>
              <a:pPr algn="ctr"/>
              <a:r>
                <a:rPr lang="en-US" altLang="en-US" sz="1477"/>
                <a:t>Reg Read </a:t>
              </a:r>
            </a:p>
          </p:txBody>
        </p:sp>
        <p:sp>
          <p:nvSpPr>
            <p:cNvPr id="51231" name="Rectangle 12"/>
            <p:cNvSpPr>
              <a:spLocks noChangeArrowheads="1"/>
            </p:cNvSpPr>
            <p:nvPr/>
          </p:nvSpPr>
          <p:spPr bwMode="auto">
            <a:xfrm>
              <a:off x="4295414" y="2148854"/>
              <a:ext cx="1435100" cy="54863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ALU</a:t>
              </a:r>
            </a:p>
          </p:txBody>
        </p:sp>
        <p:sp>
          <p:nvSpPr>
            <p:cNvPr id="51232" name="Rectangle 33"/>
            <p:cNvSpPr>
              <a:spLocks noChangeArrowheads="1"/>
            </p:cNvSpPr>
            <p:nvPr/>
          </p:nvSpPr>
          <p:spPr bwMode="auto">
            <a:xfrm>
              <a:off x="5730514" y="2148854"/>
              <a:ext cx="864211" cy="548633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Reg</a:t>
              </a:r>
            </a:p>
            <a:p>
              <a:pPr algn="ctr"/>
              <a:r>
                <a:rPr lang="en-US" altLang="en-US" sz="1477"/>
                <a:t>Write </a:t>
              </a:r>
            </a:p>
          </p:txBody>
        </p:sp>
      </p:grpSp>
      <p:grpSp>
        <p:nvGrpSpPr>
          <p:cNvPr id="51206" name="Group 3"/>
          <p:cNvGrpSpPr>
            <a:grpSpLocks/>
          </p:cNvGrpSpPr>
          <p:nvPr/>
        </p:nvGrpSpPr>
        <p:grpSpPr bwMode="auto">
          <a:xfrm>
            <a:off x="727077" y="3245828"/>
            <a:ext cx="7518400" cy="507023"/>
            <a:chOff x="726713" y="3154683"/>
            <a:chExt cx="7518800" cy="548634"/>
          </a:xfrm>
        </p:grpSpPr>
        <p:sp>
          <p:nvSpPr>
            <p:cNvPr id="51222" name="Rectangle 16"/>
            <p:cNvSpPr>
              <a:spLocks noChangeArrowheads="1"/>
            </p:cNvSpPr>
            <p:nvPr/>
          </p:nvSpPr>
          <p:spPr bwMode="auto">
            <a:xfrm>
              <a:off x="726713" y="3248341"/>
              <a:ext cx="836613" cy="363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Load</a:t>
              </a:r>
            </a:p>
          </p:txBody>
        </p:sp>
        <p:sp>
          <p:nvSpPr>
            <p:cNvPr id="51223" name="Rectangle 9"/>
            <p:cNvSpPr>
              <a:spLocks noChangeArrowheads="1"/>
            </p:cNvSpPr>
            <p:nvPr/>
          </p:nvSpPr>
          <p:spPr bwMode="auto">
            <a:xfrm>
              <a:off x="1563327" y="3154683"/>
              <a:ext cx="1603375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Instruction</a:t>
              </a:r>
            </a:p>
            <a:p>
              <a:pPr algn="ctr"/>
              <a:r>
                <a:rPr lang="en-US" altLang="en-US" sz="1477"/>
                <a:t>Fetch</a:t>
              </a:r>
            </a:p>
          </p:txBody>
        </p:sp>
        <p:sp>
          <p:nvSpPr>
            <p:cNvPr id="51224" name="Rectangle 11"/>
            <p:cNvSpPr>
              <a:spLocks noChangeArrowheads="1"/>
            </p:cNvSpPr>
            <p:nvPr/>
          </p:nvSpPr>
          <p:spPr bwMode="auto">
            <a:xfrm>
              <a:off x="3166702" y="3154683"/>
              <a:ext cx="1136650" cy="548634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Decode</a:t>
              </a:r>
            </a:p>
            <a:p>
              <a:pPr algn="ctr"/>
              <a:r>
                <a:rPr lang="en-US" altLang="en-US" sz="1477"/>
                <a:t>Reg Read </a:t>
              </a:r>
            </a:p>
          </p:txBody>
        </p:sp>
        <p:sp>
          <p:nvSpPr>
            <p:cNvPr id="51225" name="Rectangle 12"/>
            <p:cNvSpPr>
              <a:spLocks noChangeArrowheads="1"/>
            </p:cNvSpPr>
            <p:nvPr/>
          </p:nvSpPr>
          <p:spPr bwMode="auto">
            <a:xfrm>
              <a:off x="4303352" y="3154683"/>
              <a:ext cx="1435100" cy="54863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Compute</a:t>
              </a:r>
            </a:p>
            <a:p>
              <a:pPr algn="ctr"/>
              <a:r>
                <a:rPr lang="en-US" altLang="en-US" sz="1477"/>
                <a:t>Address</a:t>
              </a:r>
            </a:p>
          </p:txBody>
        </p:sp>
        <p:sp>
          <p:nvSpPr>
            <p:cNvPr id="51226" name="Rectangle 33"/>
            <p:cNvSpPr>
              <a:spLocks noChangeArrowheads="1"/>
            </p:cNvSpPr>
            <p:nvPr/>
          </p:nvSpPr>
          <p:spPr bwMode="auto">
            <a:xfrm>
              <a:off x="7381302" y="3154683"/>
              <a:ext cx="864211" cy="548633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Reg</a:t>
              </a:r>
            </a:p>
            <a:p>
              <a:pPr algn="ctr"/>
              <a:r>
                <a:rPr lang="en-US" altLang="en-US" sz="1477"/>
                <a:t>Write </a:t>
              </a:r>
            </a:p>
          </p:txBody>
        </p:sp>
        <p:sp>
          <p:nvSpPr>
            <p:cNvPr id="51227" name="Rectangle 8"/>
            <p:cNvSpPr>
              <a:spLocks noChangeArrowheads="1"/>
            </p:cNvSpPr>
            <p:nvPr/>
          </p:nvSpPr>
          <p:spPr bwMode="auto">
            <a:xfrm>
              <a:off x="5730514" y="3154683"/>
              <a:ext cx="1650788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Memory Read</a:t>
              </a:r>
            </a:p>
          </p:txBody>
        </p:sp>
      </p:grpSp>
      <p:grpSp>
        <p:nvGrpSpPr>
          <p:cNvPr id="51207" name="Group 4"/>
          <p:cNvGrpSpPr>
            <a:grpSpLocks/>
          </p:cNvGrpSpPr>
          <p:nvPr/>
        </p:nvGrpSpPr>
        <p:grpSpPr bwMode="auto">
          <a:xfrm>
            <a:off x="727075" y="3977054"/>
            <a:ext cx="6654800" cy="505558"/>
            <a:chOff x="726713" y="3904910"/>
            <a:chExt cx="6654589" cy="548634"/>
          </a:xfrm>
        </p:grpSpPr>
        <p:sp>
          <p:nvSpPr>
            <p:cNvPr id="51217" name="Rectangle 6"/>
            <p:cNvSpPr>
              <a:spLocks noChangeArrowheads="1"/>
            </p:cNvSpPr>
            <p:nvPr/>
          </p:nvSpPr>
          <p:spPr bwMode="auto">
            <a:xfrm>
              <a:off x="726713" y="4001352"/>
              <a:ext cx="828675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Store</a:t>
              </a:r>
            </a:p>
          </p:txBody>
        </p:sp>
        <p:sp>
          <p:nvSpPr>
            <p:cNvPr id="51218" name="Rectangle 9"/>
            <p:cNvSpPr>
              <a:spLocks noChangeArrowheads="1"/>
            </p:cNvSpPr>
            <p:nvPr/>
          </p:nvSpPr>
          <p:spPr bwMode="auto">
            <a:xfrm>
              <a:off x="1563327" y="3904910"/>
              <a:ext cx="1603375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Instruction</a:t>
              </a:r>
            </a:p>
            <a:p>
              <a:pPr algn="ctr"/>
              <a:r>
                <a:rPr lang="en-US" altLang="en-US" sz="1477"/>
                <a:t>Fetch</a:t>
              </a:r>
            </a:p>
          </p:txBody>
        </p:sp>
        <p:sp>
          <p:nvSpPr>
            <p:cNvPr id="51219" name="Rectangle 11"/>
            <p:cNvSpPr>
              <a:spLocks noChangeArrowheads="1"/>
            </p:cNvSpPr>
            <p:nvPr/>
          </p:nvSpPr>
          <p:spPr bwMode="auto">
            <a:xfrm>
              <a:off x="3166702" y="3904910"/>
              <a:ext cx="1136650" cy="548634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Decode</a:t>
              </a:r>
            </a:p>
            <a:p>
              <a:pPr algn="ctr"/>
              <a:r>
                <a:rPr lang="en-US" altLang="en-US" sz="1477"/>
                <a:t>Reg Read </a:t>
              </a:r>
            </a:p>
          </p:txBody>
        </p:sp>
        <p:sp>
          <p:nvSpPr>
            <p:cNvPr id="51220" name="Rectangle 12"/>
            <p:cNvSpPr>
              <a:spLocks noChangeArrowheads="1"/>
            </p:cNvSpPr>
            <p:nvPr/>
          </p:nvSpPr>
          <p:spPr bwMode="auto">
            <a:xfrm>
              <a:off x="4303352" y="3904910"/>
              <a:ext cx="1435100" cy="54863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Compute</a:t>
              </a:r>
            </a:p>
            <a:p>
              <a:pPr algn="ctr"/>
              <a:r>
                <a:rPr lang="en-US" altLang="en-US" sz="1477"/>
                <a:t>Address</a:t>
              </a:r>
            </a:p>
          </p:txBody>
        </p:sp>
        <p:sp>
          <p:nvSpPr>
            <p:cNvPr id="51221" name="Rectangle 8"/>
            <p:cNvSpPr>
              <a:spLocks noChangeArrowheads="1"/>
            </p:cNvSpPr>
            <p:nvPr/>
          </p:nvSpPr>
          <p:spPr bwMode="auto">
            <a:xfrm>
              <a:off x="5730514" y="3904910"/>
              <a:ext cx="1650788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Memory Write</a:t>
              </a:r>
            </a:p>
          </p:txBody>
        </p:sp>
      </p:grpSp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727077" y="5454165"/>
            <a:ext cx="3576638" cy="507023"/>
            <a:chOff x="726713" y="5532097"/>
            <a:chExt cx="3576639" cy="548634"/>
          </a:xfrm>
        </p:grpSpPr>
        <p:sp>
          <p:nvSpPr>
            <p:cNvPr id="51214" name="Rectangle 30"/>
            <p:cNvSpPr>
              <a:spLocks noChangeArrowheads="1"/>
            </p:cNvSpPr>
            <p:nvPr/>
          </p:nvSpPr>
          <p:spPr bwMode="auto">
            <a:xfrm>
              <a:off x="726713" y="5624645"/>
              <a:ext cx="836613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Jump</a:t>
              </a:r>
            </a:p>
          </p:txBody>
        </p:sp>
        <p:sp>
          <p:nvSpPr>
            <p:cNvPr id="51215" name="Rectangle 9"/>
            <p:cNvSpPr>
              <a:spLocks noChangeArrowheads="1"/>
            </p:cNvSpPr>
            <p:nvPr/>
          </p:nvSpPr>
          <p:spPr bwMode="auto">
            <a:xfrm>
              <a:off x="1563327" y="5532097"/>
              <a:ext cx="1603375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Instruction</a:t>
              </a:r>
            </a:p>
            <a:p>
              <a:pPr algn="ctr"/>
              <a:r>
                <a:rPr lang="en-US" altLang="en-US" sz="1477"/>
                <a:t>Fetch</a:t>
              </a:r>
            </a:p>
          </p:txBody>
        </p:sp>
        <p:sp>
          <p:nvSpPr>
            <p:cNvPr id="51216" name="Rectangle 11"/>
            <p:cNvSpPr>
              <a:spLocks noChangeArrowheads="1"/>
            </p:cNvSpPr>
            <p:nvPr/>
          </p:nvSpPr>
          <p:spPr bwMode="auto">
            <a:xfrm>
              <a:off x="3166702" y="5532097"/>
              <a:ext cx="1136650" cy="548634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 dirty="0"/>
                <a:t>Decode &amp;</a:t>
              </a:r>
              <a:endParaRPr lang="en-US" altLang="en-US" sz="1477" dirty="0"/>
            </a:p>
            <a:p>
              <a:pPr algn="ctr"/>
              <a:r>
                <a:rPr lang="en-US" altLang="en-US" sz="1477" dirty="0"/>
                <a:t>Update PC</a:t>
              </a:r>
              <a:endParaRPr lang="en-US" altLang="en-US" sz="1477" dirty="0"/>
            </a:p>
          </p:txBody>
        </p:sp>
      </p:grpSp>
      <p:grpSp>
        <p:nvGrpSpPr>
          <p:cNvPr id="51209" name="Group 7"/>
          <p:cNvGrpSpPr>
            <a:grpSpLocks/>
          </p:cNvGrpSpPr>
          <p:nvPr/>
        </p:nvGrpSpPr>
        <p:grpSpPr bwMode="auto">
          <a:xfrm>
            <a:off x="727077" y="4717077"/>
            <a:ext cx="5003800" cy="507023"/>
            <a:chOff x="726713" y="4707390"/>
            <a:chExt cx="5003801" cy="548635"/>
          </a:xfrm>
        </p:grpSpPr>
        <p:sp>
          <p:nvSpPr>
            <p:cNvPr id="51210" name="Rectangle 15"/>
            <p:cNvSpPr>
              <a:spLocks noChangeArrowheads="1"/>
            </p:cNvSpPr>
            <p:nvPr/>
          </p:nvSpPr>
          <p:spPr bwMode="auto">
            <a:xfrm>
              <a:off x="726713" y="4799939"/>
              <a:ext cx="836613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Branch</a:t>
              </a:r>
            </a:p>
          </p:txBody>
        </p:sp>
        <p:sp>
          <p:nvSpPr>
            <p:cNvPr id="51211" name="Rectangle 9"/>
            <p:cNvSpPr>
              <a:spLocks noChangeArrowheads="1"/>
            </p:cNvSpPr>
            <p:nvPr/>
          </p:nvSpPr>
          <p:spPr bwMode="auto">
            <a:xfrm>
              <a:off x="1563327" y="4707391"/>
              <a:ext cx="1603375" cy="5486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Instruction</a:t>
              </a:r>
            </a:p>
            <a:p>
              <a:pPr algn="ctr"/>
              <a:r>
                <a:rPr lang="en-US" altLang="en-US" sz="1477"/>
                <a:t>Fetch</a:t>
              </a:r>
            </a:p>
          </p:txBody>
        </p:sp>
        <p:sp>
          <p:nvSpPr>
            <p:cNvPr id="51212" name="Rectangle 11"/>
            <p:cNvSpPr>
              <a:spLocks noChangeArrowheads="1"/>
            </p:cNvSpPr>
            <p:nvPr/>
          </p:nvSpPr>
          <p:spPr bwMode="auto">
            <a:xfrm>
              <a:off x="3166702" y="4707390"/>
              <a:ext cx="1136650" cy="548635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/>
                <a:t>Reg Read</a:t>
              </a:r>
            </a:p>
            <a:p>
              <a:pPr algn="ctr"/>
              <a:r>
                <a:rPr lang="en-US" altLang="en-US" sz="1477"/>
                <a:t>Br Target </a:t>
              </a: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4303351" y="4707391"/>
              <a:ext cx="1427163" cy="54863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41031" rIns="0" bIns="41031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477" dirty="0"/>
                <a:t>Compare &amp;</a:t>
              </a:r>
              <a:endParaRPr lang="en-US" altLang="en-US" sz="1477" dirty="0"/>
            </a:p>
            <a:p>
              <a:pPr algn="ctr"/>
              <a:r>
                <a:rPr lang="en-US" altLang="en-US" sz="1477" dirty="0"/>
                <a:t>Update PC</a:t>
              </a:r>
              <a:endParaRPr lang="en-US" altLang="en-US" sz="1477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2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1"/>
          <p:cNvGrpSpPr>
            <a:grpSpLocks/>
          </p:cNvGrpSpPr>
          <p:nvPr/>
        </p:nvGrpSpPr>
        <p:grpSpPr bwMode="auto">
          <a:xfrm>
            <a:off x="3313113" y="1778000"/>
            <a:ext cx="5040312" cy="2927350"/>
            <a:chOff x="3313173" y="1777585"/>
            <a:chExt cx="5040315" cy="2927351"/>
          </a:xfrm>
        </p:grpSpPr>
        <p:sp>
          <p:nvSpPr>
            <p:cNvPr id="32811" name="Text Box 304"/>
            <p:cNvSpPr txBox="1">
              <a:spLocks noChangeArrowheads="1"/>
            </p:cNvSpPr>
            <p:nvPr/>
          </p:nvSpPr>
          <p:spPr bwMode="auto">
            <a:xfrm>
              <a:off x="5426136" y="1868073"/>
              <a:ext cx="366713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DM</a:t>
              </a:r>
            </a:p>
          </p:txBody>
        </p:sp>
        <p:cxnSp>
          <p:nvCxnSpPr>
            <p:cNvPr id="267" name="Straight Connector 266"/>
            <p:cNvCxnSpPr/>
            <p:nvPr/>
          </p:nvCxnSpPr>
          <p:spPr>
            <a:xfrm>
              <a:off x="4056123" y="2098260"/>
              <a:ext cx="90487" cy="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056123" y="1983960"/>
              <a:ext cx="90487" cy="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814" name="Rectangle 240"/>
            <p:cNvSpPr>
              <a:spLocks noChangeArrowheads="1"/>
            </p:cNvSpPr>
            <p:nvPr/>
          </p:nvSpPr>
          <p:spPr bwMode="auto">
            <a:xfrm>
              <a:off x="3964048" y="1777587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15" name="Text Box 254"/>
            <p:cNvSpPr txBox="1">
              <a:spLocks noChangeArrowheads="1"/>
            </p:cNvSpPr>
            <p:nvPr/>
          </p:nvSpPr>
          <p:spPr bwMode="auto">
            <a:xfrm>
              <a:off x="4146615" y="1868074"/>
              <a:ext cx="366713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2816" name="Line 257"/>
            <p:cNvSpPr>
              <a:spLocks noChangeShapeType="1"/>
            </p:cNvSpPr>
            <p:nvPr/>
          </p:nvSpPr>
          <p:spPr bwMode="auto">
            <a:xfrm>
              <a:off x="4513327" y="1961736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Line 258"/>
            <p:cNvSpPr>
              <a:spLocks noChangeShapeType="1"/>
            </p:cNvSpPr>
            <p:nvPr/>
          </p:nvSpPr>
          <p:spPr bwMode="auto">
            <a:xfrm>
              <a:off x="4513327" y="2144299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Line 262"/>
            <p:cNvSpPr>
              <a:spLocks noChangeShapeType="1"/>
            </p:cNvSpPr>
            <p:nvPr/>
          </p:nvSpPr>
          <p:spPr bwMode="auto">
            <a:xfrm>
              <a:off x="4513328" y="2645949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Rectangle 265"/>
            <p:cNvSpPr>
              <a:spLocks noChangeArrowheads="1"/>
            </p:cNvSpPr>
            <p:nvPr/>
          </p:nvSpPr>
          <p:spPr bwMode="auto">
            <a:xfrm>
              <a:off x="4329178" y="2461799"/>
              <a:ext cx="182563" cy="366713"/>
            </a:xfrm>
            <a:prstGeom prst="rect">
              <a:avLst/>
            </a:prstGeom>
            <a:solidFill>
              <a:srgbClr val="9CB8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20" name="Text Box 266"/>
            <p:cNvSpPr txBox="1">
              <a:spLocks noChangeArrowheads="1"/>
            </p:cNvSpPr>
            <p:nvPr/>
          </p:nvSpPr>
          <p:spPr bwMode="auto">
            <a:xfrm>
              <a:off x="4146615" y="2461799"/>
              <a:ext cx="366713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IM</a:t>
              </a:r>
            </a:p>
          </p:txBody>
        </p:sp>
        <p:sp>
          <p:nvSpPr>
            <p:cNvPr id="32821" name="Rectangle 263"/>
            <p:cNvSpPr>
              <a:spLocks noChangeArrowheads="1"/>
            </p:cNvSpPr>
            <p:nvPr/>
          </p:nvSpPr>
          <p:spPr bwMode="auto">
            <a:xfrm>
              <a:off x="3962465" y="2372899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22" name="Line 262"/>
            <p:cNvSpPr>
              <a:spLocks noChangeShapeType="1"/>
            </p:cNvSpPr>
            <p:nvPr/>
          </p:nvSpPr>
          <p:spPr bwMode="auto">
            <a:xfrm>
              <a:off x="4057715" y="2638011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Freeform 306"/>
            <p:cNvSpPr>
              <a:spLocks/>
            </p:cNvSpPr>
            <p:nvPr/>
          </p:nvSpPr>
          <p:spPr bwMode="auto">
            <a:xfrm>
              <a:off x="5381686" y="1823623"/>
              <a:ext cx="457192" cy="232407"/>
            </a:xfrm>
            <a:custGeom>
              <a:avLst/>
              <a:gdLst>
                <a:gd name="T0" fmla="*/ 0 w 10000"/>
                <a:gd name="T1" fmla="*/ 117046236 h 10236"/>
                <a:gd name="T2" fmla="*/ 0 w 10000"/>
                <a:gd name="T3" fmla="*/ 0 h 10236"/>
                <a:gd name="T4" fmla="*/ 955643383 w 10000"/>
                <a:gd name="T5" fmla="*/ 0 h 10236"/>
                <a:gd name="T6" fmla="*/ 955643383 w 10000"/>
                <a:gd name="T7" fmla="*/ 119808351 h 10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236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2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4" name="Line 307"/>
            <p:cNvSpPr>
              <a:spLocks noChangeShapeType="1"/>
            </p:cNvSpPr>
            <p:nvPr/>
          </p:nvSpPr>
          <p:spPr bwMode="auto">
            <a:xfrm>
              <a:off x="5335648" y="2052223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Rectangle 277"/>
            <p:cNvSpPr>
              <a:spLocks noChangeArrowheads="1"/>
            </p:cNvSpPr>
            <p:nvPr/>
          </p:nvSpPr>
          <p:spPr bwMode="auto">
            <a:xfrm>
              <a:off x="5245161" y="1777586"/>
              <a:ext cx="9048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26" name="Line 300"/>
            <p:cNvSpPr>
              <a:spLocks noChangeShapeType="1"/>
            </p:cNvSpPr>
            <p:nvPr/>
          </p:nvSpPr>
          <p:spPr bwMode="auto">
            <a:xfrm>
              <a:off x="5792848" y="2052223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86" name="Straight Connector 285"/>
            <p:cNvCxnSpPr/>
            <p:nvPr/>
          </p:nvCxnSpPr>
          <p:spPr>
            <a:xfrm>
              <a:off x="5337236" y="3285711"/>
              <a:ext cx="90488" cy="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5337236" y="3169823"/>
              <a:ext cx="90488" cy="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829" name="Rectangle 240"/>
            <p:cNvSpPr>
              <a:spLocks noChangeArrowheads="1"/>
            </p:cNvSpPr>
            <p:nvPr/>
          </p:nvSpPr>
          <p:spPr bwMode="auto">
            <a:xfrm>
              <a:off x="5245161" y="2964240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30" name="Text Box 254"/>
            <p:cNvSpPr txBox="1">
              <a:spLocks noChangeArrowheads="1"/>
            </p:cNvSpPr>
            <p:nvPr/>
          </p:nvSpPr>
          <p:spPr bwMode="auto">
            <a:xfrm>
              <a:off x="5427728" y="3054727"/>
              <a:ext cx="366713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2831" name="Line 257"/>
            <p:cNvSpPr>
              <a:spLocks noChangeShapeType="1"/>
            </p:cNvSpPr>
            <p:nvPr/>
          </p:nvSpPr>
          <p:spPr bwMode="auto">
            <a:xfrm>
              <a:off x="5794440" y="3148389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Line 258"/>
            <p:cNvSpPr>
              <a:spLocks noChangeShapeType="1"/>
            </p:cNvSpPr>
            <p:nvPr/>
          </p:nvSpPr>
          <p:spPr bwMode="auto">
            <a:xfrm>
              <a:off x="5794440" y="3330952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Rectangle 288"/>
            <p:cNvSpPr>
              <a:spLocks noChangeArrowheads="1"/>
            </p:cNvSpPr>
            <p:nvPr/>
          </p:nvSpPr>
          <p:spPr bwMode="auto">
            <a:xfrm>
              <a:off x="5243573" y="2371311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34" name="Freeform 310"/>
            <p:cNvSpPr>
              <a:spLocks/>
            </p:cNvSpPr>
            <p:nvPr/>
          </p:nvSpPr>
          <p:spPr bwMode="auto">
            <a:xfrm>
              <a:off x="5427723" y="2417348"/>
              <a:ext cx="365125" cy="457200"/>
            </a:xfrm>
            <a:custGeom>
              <a:avLst/>
              <a:gdLst>
                <a:gd name="T0" fmla="*/ 0 w 259"/>
                <a:gd name="T1" fmla="*/ 2147483647 h 288"/>
                <a:gd name="T2" fmla="*/ 0 w 259"/>
                <a:gd name="T3" fmla="*/ 2147483647 h 288"/>
                <a:gd name="T4" fmla="*/ 2147483647 w 259"/>
                <a:gd name="T5" fmla="*/ 2147483647 h 288"/>
                <a:gd name="T6" fmla="*/ 0 w 259"/>
                <a:gd name="T7" fmla="*/ 2147483647 h 288"/>
                <a:gd name="T8" fmla="*/ 0 w 259"/>
                <a:gd name="T9" fmla="*/ 0 h 288"/>
                <a:gd name="T10" fmla="*/ 2147483647 w 259"/>
                <a:gd name="T11" fmla="*/ 2147483647 h 288"/>
                <a:gd name="T12" fmla="*/ 2147483647 w 259"/>
                <a:gd name="T13" fmla="*/ 2147483647 h 288"/>
                <a:gd name="T14" fmla="*/ 0 w 259"/>
                <a:gd name="T15" fmla="*/ 2147483647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9" h="288">
                  <a:moveTo>
                    <a:pt x="0" y="288"/>
                  </a:moveTo>
                  <a:lnTo>
                    <a:pt x="0" y="173"/>
                  </a:lnTo>
                  <a:lnTo>
                    <a:pt x="58" y="144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59" y="58"/>
                  </a:lnTo>
                  <a:lnTo>
                    <a:pt x="259" y="23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35" name="Line 311"/>
            <p:cNvSpPr>
              <a:spLocks noChangeShapeType="1"/>
            </p:cNvSpPr>
            <p:nvPr/>
          </p:nvSpPr>
          <p:spPr bwMode="auto">
            <a:xfrm>
              <a:off x="5792848" y="2645948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6" name="Line 313"/>
            <p:cNvSpPr>
              <a:spLocks noChangeShapeType="1"/>
            </p:cNvSpPr>
            <p:nvPr/>
          </p:nvSpPr>
          <p:spPr bwMode="auto">
            <a:xfrm>
              <a:off x="5335648" y="2555461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7" name="Line 314"/>
            <p:cNvSpPr>
              <a:spLocks noChangeShapeType="1"/>
            </p:cNvSpPr>
            <p:nvPr/>
          </p:nvSpPr>
          <p:spPr bwMode="auto">
            <a:xfrm>
              <a:off x="5335648" y="2738024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8" name="Text Box 315"/>
            <p:cNvSpPr txBox="1">
              <a:spLocks noChangeArrowheads="1"/>
            </p:cNvSpPr>
            <p:nvPr/>
          </p:nvSpPr>
          <p:spPr bwMode="auto">
            <a:xfrm>
              <a:off x="5473760" y="2555460"/>
              <a:ext cx="31908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32839" name="Line 329"/>
            <p:cNvSpPr>
              <a:spLocks noChangeShapeType="1"/>
            </p:cNvSpPr>
            <p:nvPr/>
          </p:nvSpPr>
          <p:spPr bwMode="auto">
            <a:xfrm>
              <a:off x="5792849" y="3834985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0" name="Rectangle 332"/>
            <p:cNvSpPr>
              <a:spLocks noChangeArrowheads="1"/>
            </p:cNvSpPr>
            <p:nvPr/>
          </p:nvSpPr>
          <p:spPr bwMode="auto">
            <a:xfrm>
              <a:off x="5608699" y="3650835"/>
              <a:ext cx="182563" cy="366713"/>
            </a:xfrm>
            <a:prstGeom prst="rect">
              <a:avLst/>
            </a:prstGeom>
            <a:solidFill>
              <a:srgbClr val="9CB8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41" name="Text Box 333"/>
            <p:cNvSpPr txBox="1">
              <a:spLocks noChangeArrowheads="1"/>
            </p:cNvSpPr>
            <p:nvPr/>
          </p:nvSpPr>
          <p:spPr bwMode="auto">
            <a:xfrm>
              <a:off x="5426136" y="3650835"/>
              <a:ext cx="366713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IM</a:t>
              </a:r>
            </a:p>
          </p:txBody>
        </p:sp>
        <p:sp>
          <p:nvSpPr>
            <p:cNvPr id="32842" name="Rectangle 330"/>
            <p:cNvSpPr>
              <a:spLocks noChangeArrowheads="1"/>
            </p:cNvSpPr>
            <p:nvPr/>
          </p:nvSpPr>
          <p:spPr bwMode="auto">
            <a:xfrm>
              <a:off x="5245161" y="3558760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43" name="Line 329"/>
            <p:cNvSpPr>
              <a:spLocks noChangeShapeType="1"/>
            </p:cNvSpPr>
            <p:nvPr/>
          </p:nvSpPr>
          <p:spPr bwMode="auto">
            <a:xfrm>
              <a:off x="5337236" y="3833398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4" name="Rectangle 374"/>
            <p:cNvSpPr>
              <a:spLocks noChangeArrowheads="1"/>
            </p:cNvSpPr>
            <p:nvPr/>
          </p:nvSpPr>
          <p:spPr bwMode="auto">
            <a:xfrm>
              <a:off x="5883340" y="4157248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45" name="Freeform 306"/>
            <p:cNvSpPr>
              <a:spLocks/>
            </p:cNvSpPr>
            <p:nvPr/>
          </p:nvSpPr>
          <p:spPr bwMode="auto">
            <a:xfrm>
              <a:off x="6021029" y="2418936"/>
              <a:ext cx="457192" cy="232407"/>
            </a:xfrm>
            <a:custGeom>
              <a:avLst/>
              <a:gdLst>
                <a:gd name="T0" fmla="*/ 0 w 10000"/>
                <a:gd name="T1" fmla="*/ 117046236 h 10236"/>
                <a:gd name="T2" fmla="*/ 0 w 10000"/>
                <a:gd name="T3" fmla="*/ 0 h 10236"/>
                <a:gd name="T4" fmla="*/ 955643383 w 10000"/>
                <a:gd name="T5" fmla="*/ 0 h 10236"/>
                <a:gd name="T6" fmla="*/ 955643383 w 10000"/>
                <a:gd name="T7" fmla="*/ 119808351 h 10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236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2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6" name="Line 307"/>
            <p:cNvSpPr>
              <a:spLocks noChangeShapeType="1"/>
            </p:cNvSpPr>
            <p:nvPr/>
          </p:nvSpPr>
          <p:spPr bwMode="auto">
            <a:xfrm>
              <a:off x="5974991" y="2647536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7" name="Rectangle 277"/>
            <p:cNvSpPr>
              <a:spLocks noChangeArrowheads="1"/>
            </p:cNvSpPr>
            <p:nvPr/>
          </p:nvSpPr>
          <p:spPr bwMode="auto">
            <a:xfrm>
              <a:off x="5884504" y="2372899"/>
              <a:ext cx="9048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48" name="Line 300"/>
            <p:cNvSpPr>
              <a:spLocks noChangeShapeType="1"/>
            </p:cNvSpPr>
            <p:nvPr/>
          </p:nvSpPr>
          <p:spPr bwMode="auto">
            <a:xfrm>
              <a:off x="6432191" y="2647536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9" name="Text Box 304"/>
            <p:cNvSpPr txBox="1">
              <a:spLocks noChangeArrowheads="1"/>
            </p:cNvSpPr>
            <p:nvPr/>
          </p:nvSpPr>
          <p:spPr bwMode="auto">
            <a:xfrm>
              <a:off x="6065479" y="2463386"/>
              <a:ext cx="366713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DM</a:t>
              </a:r>
            </a:p>
          </p:txBody>
        </p:sp>
        <p:cxnSp>
          <p:nvCxnSpPr>
            <p:cNvPr id="311" name="Straight Connector 310"/>
            <p:cNvCxnSpPr/>
            <p:nvPr/>
          </p:nvCxnSpPr>
          <p:spPr>
            <a:xfrm>
              <a:off x="5975412" y="3879436"/>
              <a:ext cx="90488" cy="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5975412" y="3763549"/>
              <a:ext cx="90488" cy="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852" name="Rectangle 240"/>
            <p:cNvSpPr>
              <a:spLocks noChangeArrowheads="1"/>
            </p:cNvSpPr>
            <p:nvPr/>
          </p:nvSpPr>
          <p:spPr bwMode="auto">
            <a:xfrm>
              <a:off x="5884054" y="3558426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53" name="Text Box 254"/>
            <p:cNvSpPr txBox="1">
              <a:spLocks noChangeArrowheads="1"/>
            </p:cNvSpPr>
            <p:nvPr/>
          </p:nvSpPr>
          <p:spPr bwMode="auto">
            <a:xfrm>
              <a:off x="6066621" y="3648913"/>
              <a:ext cx="366713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2854" name="Line 257"/>
            <p:cNvSpPr>
              <a:spLocks noChangeShapeType="1"/>
            </p:cNvSpPr>
            <p:nvPr/>
          </p:nvSpPr>
          <p:spPr bwMode="auto">
            <a:xfrm>
              <a:off x="6433333" y="3742575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5" name="Line 258"/>
            <p:cNvSpPr>
              <a:spLocks noChangeShapeType="1"/>
            </p:cNvSpPr>
            <p:nvPr/>
          </p:nvSpPr>
          <p:spPr bwMode="auto">
            <a:xfrm>
              <a:off x="6433333" y="3925138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6" name="Rectangle 326"/>
            <p:cNvSpPr>
              <a:spLocks noChangeArrowheads="1"/>
            </p:cNvSpPr>
            <p:nvPr/>
          </p:nvSpPr>
          <p:spPr bwMode="auto">
            <a:xfrm>
              <a:off x="5883335" y="2965035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57" name="Rectangle 305"/>
            <p:cNvSpPr>
              <a:spLocks noChangeArrowheads="1"/>
            </p:cNvSpPr>
            <p:nvPr/>
          </p:nvSpPr>
          <p:spPr bwMode="auto">
            <a:xfrm>
              <a:off x="5884923" y="1777585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58" name="Text Box 340"/>
            <p:cNvSpPr txBox="1">
              <a:spLocks noChangeArrowheads="1"/>
            </p:cNvSpPr>
            <p:nvPr/>
          </p:nvSpPr>
          <p:spPr bwMode="auto">
            <a:xfrm>
              <a:off x="6067490" y="1868072"/>
              <a:ext cx="366713" cy="36512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2859" name="Line 342"/>
            <p:cNvSpPr>
              <a:spLocks noChangeShapeType="1"/>
            </p:cNvSpPr>
            <p:nvPr/>
          </p:nvSpPr>
          <p:spPr bwMode="auto">
            <a:xfrm>
              <a:off x="5975415" y="2052222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0" name="Freeform 354"/>
            <p:cNvSpPr>
              <a:spLocks/>
            </p:cNvSpPr>
            <p:nvPr/>
          </p:nvSpPr>
          <p:spPr bwMode="auto">
            <a:xfrm>
              <a:off x="6067490" y="3011073"/>
              <a:ext cx="365125" cy="457200"/>
            </a:xfrm>
            <a:custGeom>
              <a:avLst/>
              <a:gdLst>
                <a:gd name="T0" fmla="*/ 0 w 259"/>
                <a:gd name="T1" fmla="*/ 2147483647 h 288"/>
                <a:gd name="T2" fmla="*/ 0 w 259"/>
                <a:gd name="T3" fmla="*/ 2147483647 h 288"/>
                <a:gd name="T4" fmla="*/ 2147483647 w 259"/>
                <a:gd name="T5" fmla="*/ 2147483647 h 288"/>
                <a:gd name="T6" fmla="*/ 0 w 259"/>
                <a:gd name="T7" fmla="*/ 2147483647 h 288"/>
                <a:gd name="T8" fmla="*/ 0 w 259"/>
                <a:gd name="T9" fmla="*/ 0 h 288"/>
                <a:gd name="T10" fmla="*/ 2147483647 w 259"/>
                <a:gd name="T11" fmla="*/ 2147483647 h 288"/>
                <a:gd name="T12" fmla="*/ 2147483647 w 259"/>
                <a:gd name="T13" fmla="*/ 2147483647 h 288"/>
                <a:gd name="T14" fmla="*/ 0 w 259"/>
                <a:gd name="T15" fmla="*/ 2147483647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9" h="288">
                  <a:moveTo>
                    <a:pt x="0" y="288"/>
                  </a:moveTo>
                  <a:lnTo>
                    <a:pt x="0" y="173"/>
                  </a:lnTo>
                  <a:lnTo>
                    <a:pt x="58" y="144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59" y="58"/>
                  </a:lnTo>
                  <a:lnTo>
                    <a:pt x="259" y="23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61" name="Line 355"/>
            <p:cNvSpPr>
              <a:spLocks noChangeShapeType="1"/>
            </p:cNvSpPr>
            <p:nvPr/>
          </p:nvSpPr>
          <p:spPr bwMode="auto">
            <a:xfrm>
              <a:off x="6432615" y="3239673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2" name="Line 357"/>
            <p:cNvSpPr>
              <a:spLocks noChangeShapeType="1"/>
            </p:cNvSpPr>
            <p:nvPr/>
          </p:nvSpPr>
          <p:spPr bwMode="auto">
            <a:xfrm>
              <a:off x="5975415" y="3149186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3" name="Line 358"/>
            <p:cNvSpPr>
              <a:spLocks noChangeShapeType="1"/>
            </p:cNvSpPr>
            <p:nvPr/>
          </p:nvSpPr>
          <p:spPr bwMode="auto">
            <a:xfrm>
              <a:off x="5975415" y="3331749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4" name="Text Box 359"/>
            <p:cNvSpPr txBox="1">
              <a:spLocks noChangeArrowheads="1"/>
            </p:cNvSpPr>
            <p:nvPr/>
          </p:nvSpPr>
          <p:spPr bwMode="auto">
            <a:xfrm>
              <a:off x="6113528" y="3149185"/>
              <a:ext cx="319088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32865" name="Line 373"/>
            <p:cNvSpPr>
              <a:spLocks noChangeShapeType="1"/>
            </p:cNvSpPr>
            <p:nvPr/>
          </p:nvSpPr>
          <p:spPr bwMode="auto">
            <a:xfrm>
              <a:off x="6432615" y="4430298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6" name="Rectangle 376"/>
            <p:cNvSpPr>
              <a:spLocks noChangeArrowheads="1"/>
            </p:cNvSpPr>
            <p:nvPr/>
          </p:nvSpPr>
          <p:spPr bwMode="auto">
            <a:xfrm>
              <a:off x="6248466" y="4246148"/>
              <a:ext cx="182563" cy="366713"/>
            </a:xfrm>
            <a:prstGeom prst="rect">
              <a:avLst/>
            </a:prstGeom>
            <a:solidFill>
              <a:srgbClr val="9CB8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67" name="Text Box 377"/>
            <p:cNvSpPr txBox="1">
              <a:spLocks noChangeArrowheads="1"/>
            </p:cNvSpPr>
            <p:nvPr/>
          </p:nvSpPr>
          <p:spPr bwMode="auto">
            <a:xfrm>
              <a:off x="6065903" y="4246148"/>
              <a:ext cx="366713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IM</a:t>
              </a:r>
            </a:p>
          </p:txBody>
        </p:sp>
        <p:sp>
          <p:nvSpPr>
            <p:cNvPr id="32868" name="Line 373"/>
            <p:cNvSpPr>
              <a:spLocks noChangeShapeType="1"/>
            </p:cNvSpPr>
            <p:nvPr/>
          </p:nvSpPr>
          <p:spPr bwMode="auto">
            <a:xfrm>
              <a:off x="5975415" y="4430298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9" name="Freeform 306"/>
            <p:cNvSpPr>
              <a:spLocks/>
            </p:cNvSpPr>
            <p:nvPr/>
          </p:nvSpPr>
          <p:spPr bwMode="auto">
            <a:xfrm>
              <a:off x="6661965" y="3011071"/>
              <a:ext cx="457192" cy="232407"/>
            </a:xfrm>
            <a:custGeom>
              <a:avLst/>
              <a:gdLst>
                <a:gd name="T0" fmla="*/ 0 w 10000"/>
                <a:gd name="T1" fmla="*/ 117046236 h 10236"/>
                <a:gd name="T2" fmla="*/ 0 w 10000"/>
                <a:gd name="T3" fmla="*/ 0 h 10236"/>
                <a:gd name="T4" fmla="*/ 955643383 w 10000"/>
                <a:gd name="T5" fmla="*/ 0 h 10236"/>
                <a:gd name="T6" fmla="*/ 955643383 w 10000"/>
                <a:gd name="T7" fmla="*/ 119808351 h 10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236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2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0" name="Line 307"/>
            <p:cNvSpPr>
              <a:spLocks noChangeShapeType="1"/>
            </p:cNvSpPr>
            <p:nvPr/>
          </p:nvSpPr>
          <p:spPr bwMode="auto">
            <a:xfrm>
              <a:off x="6615927" y="3239671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1" name="Rectangle 277"/>
            <p:cNvSpPr>
              <a:spLocks noChangeArrowheads="1"/>
            </p:cNvSpPr>
            <p:nvPr/>
          </p:nvSpPr>
          <p:spPr bwMode="auto">
            <a:xfrm>
              <a:off x="6525440" y="2965034"/>
              <a:ext cx="9048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72" name="Line 300"/>
            <p:cNvSpPr>
              <a:spLocks noChangeShapeType="1"/>
            </p:cNvSpPr>
            <p:nvPr/>
          </p:nvSpPr>
          <p:spPr bwMode="auto">
            <a:xfrm>
              <a:off x="7073127" y="3239671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3" name="Text Box 304"/>
            <p:cNvSpPr txBox="1">
              <a:spLocks noChangeArrowheads="1"/>
            </p:cNvSpPr>
            <p:nvPr/>
          </p:nvSpPr>
          <p:spPr bwMode="auto">
            <a:xfrm>
              <a:off x="6706415" y="3055521"/>
              <a:ext cx="366713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DM</a:t>
              </a:r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6618350" y="4477924"/>
              <a:ext cx="90487" cy="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6618350" y="4363624"/>
              <a:ext cx="90487" cy="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876" name="Rectangle 240"/>
            <p:cNvSpPr>
              <a:spLocks noChangeArrowheads="1"/>
            </p:cNvSpPr>
            <p:nvPr/>
          </p:nvSpPr>
          <p:spPr bwMode="auto">
            <a:xfrm>
              <a:off x="6526605" y="4157248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77" name="Text Box 254"/>
            <p:cNvSpPr txBox="1">
              <a:spLocks noChangeArrowheads="1"/>
            </p:cNvSpPr>
            <p:nvPr/>
          </p:nvSpPr>
          <p:spPr bwMode="auto">
            <a:xfrm>
              <a:off x="6709172" y="4247735"/>
              <a:ext cx="366713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2878" name="Line 257"/>
            <p:cNvSpPr>
              <a:spLocks noChangeShapeType="1"/>
            </p:cNvSpPr>
            <p:nvPr/>
          </p:nvSpPr>
          <p:spPr bwMode="auto">
            <a:xfrm>
              <a:off x="7075884" y="4341397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9" name="Line 258"/>
            <p:cNvSpPr>
              <a:spLocks noChangeShapeType="1"/>
            </p:cNvSpPr>
            <p:nvPr/>
          </p:nvSpPr>
          <p:spPr bwMode="auto">
            <a:xfrm>
              <a:off x="7075884" y="4523960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0" name="Rectangle 349"/>
            <p:cNvSpPr>
              <a:spLocks noChangeArrowheads="1"/>
            </p:cNvSpPr>
            <p:nvPr/>
          </p:nvSpPr>
          <p:spPr bwMode="auto">
            <a:xfrm>
              <a:off x="6524690" y="2371310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81" name="Rectangle 370"/>
            <p:cNvSpPr>
              <a:spLocks noChangeArrowheads="1"/>
            </p:cNvSpPr>
            <p:nvPr/>
          </p:nvSpPr>
          <p:spPr bwMode="auto">
            <a:xfrm>
              <a:off x="6523103" y="3560347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82" name="Text Box 409"/>
            <p:cNvSpPr txBox="1">
              <a:spLocks noChangeArrowheads="1"/>
            </p:cNvSpPr>
            <p:nvPr/>
          </p:nvSpPr>
          <p:spPr bwMode="auto">
            <a:xfrm>
              <a:off x="6707250" y="2461797"/>
              <a:ext cx="366713" cy="36512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2883" name="Line 411"/>
            <p:cNvSpPr>
              <a:spLocks noChangeShapeType="1"/>
            </p:cNvSpPr>
            <p:nvPr/>
          </p:nvSpPr>
          <p:spPr bwMode="auto">
            <a:xfrm>
              <a:off x="6615175" y="2645947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4" name="Freeform 423"/>
            <p:cNvSpPr>
              <a:spLocks/>
            </p:cNvSpPr>
            <p:nvPr/>
          </p:nvSpPr>
          <p:spPr bwMode="auto">
            <a:xfrm>
              <a:off x="6707250" y="3606385"/>
              <a:ext cx="365125" cy="457200"/>
            </a:xfrm>
            <a:custGeom>
              <a:avLst/>
              <a:gdLst>
                <a:gd name="T0" fmla="*/ 0 w 259"/>
                <a:gd name="T1" fmla="*/ 2147483647 h 288"/>
                <a:gd name="T2" fmla="*/ 0 w 259"/>
                <a:gd name="T3" fmla="*/ 2147483647 h 288"/>
                <a:gd name="T4" fmla="*/ 2147483647 w 259"/>
                <a:gd name="T5" fmla="*/ 2147483647 h 288"/>
                <a:gd name="T6" fmla="*/ 0 w 259"/>
                <a:gd name="T7" fmla="*/ 2147483647 h 288"/>
                <a:gd name="T8" fmla="*/ 0 w 259"/>
                <a:gd name="T9" fmla="*/ 0 h 288"/>
                <a:gd name="T10" fmla="*/ 2147483647 w 259"/>
                <a:gd name="T11" fmla="*/ 2147483647 h 288"/>
                <a:gd name="T12" fmla="*/ 2147483647 w 259"/>
                <a:gd name="T13" fmla="*/ 2147483647 h 288"/>
                <a:gd name="T14" fmla="*/ 0 w 259"/>
                <a:gd name="T15" fmla="*/ 2147483647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9" h="288">
                  <a:moveTo>
                    <a:pt x="0" y="288"/>
                  </a:moveTo>
                  <a:lnTo>
                    <a:pt x="0" y="173"/>
                  </a:lnTo>
                  <a:lnTo>
                    <a:pt x="58" y="144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59" y="58"/>
                  </a:lnTo>
                  <a:lnTo>
                    <a:pt x="259" y="23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85" name="Line 424"/>
            <p:cNvSpPr>
              <a:spLocks noChangeShapeType="1"/>
            </p:cNvSpPr>
            <p:nvPr/>
          </p:nvSpPr>
          <p:spPr bwMode="auto">
            <a:xfrm>
              <a:off x="7072375" y="3834985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6" name="Line 426"/>
            <p:cNvSpPr>
              <a:spLocks noChangeShapeType="1"/>
            </p:cNvSpPr>
            <p:nvPr/>
          </p:nvSpPr>
          <p:spPr bwMode="auto">
            <a:xfrm>
              <a:off x="6615175" y="3744498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7" name="Line 427"/>
            <p:cNvSpPr>
              <a:spLocks noChangeShapeType="1"/>
            </p:cNvSpPr>
            <p:nvPr/>
          </p:nvSpPr>
          <p:spPr bwMode="auto">
            <a:xfrm>
              <a:off x="6615175" y="3927061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8" name="Text Box 428"/>
            <p:cNvSpPr txBox="1">
              <a:spLocks noChangeArrowheads="1"/>
            </p:cNvSpPr>
            <p:nvPr/>
          </p:nvSpPr>
          <p:spPr bwMode="auto">
            <a:xfrm>
              <a:off x="6753288" y="3744497"/>
              <a:ext cx="319088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32889" name="Freeform 306"/>
            <p:cNvSpPr>
              <a:spLocks/>
            </p:cNvSpPr>
            <p:nvPr/>
          </p:nvSpPr>
          <p:spPr bwMode="auto">
            <a:xfrm>
              <a:off x="7299806" y="3607178"/>
              <a:ext cx="457192" cy="232407"/>
            </a:xfrm>
            <a:custGeom>
              <a:avLst/>
              <a:gdLst>
                <a:gd name="T0" fmla="*/ 0 w 10000"/>
                <a:gd name="T1" fmla="*/ 117046236 h 10236"/>
                <a:gd name="T2" fmla="*/ 0 w 10000"/>
                <a:gd name="T3" fmla="*/ 0 h 10236"/>
                <a:gd name="T4" fmla="*/ 955643383 w 10000"/>
                <a:gd name="T5" fmla="*/ 0 h 10236"/>
                <a:gd name="T6" fmla="*/ 955643383 w 10000"/>
                <a:gd name="T7" fmla="*/ 119808351 h 10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236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2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90" name="Line 307"/>
            <p:cNvSpPr>
              <a:spLocks noChangeShapeType="1"/>
            </p:cNvSpPr>
            <p:nvPr/>
          </p:nvSpPr>
          <p:spPr bwMode="auto">
            <a:xfrm>
              <a:off x="7253768" y="3835778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1" name="Rectangle 277"/>
            <p:cNvSpPr>
              <a:spLocks noChangeArrowheads="1"/>
            </p:cNvSpPr>
            <p:nvPr/>
          </p:nvSpPr>
          <p:spPr bwMode="auto">
            <a:xfrm>
              <a:off x="7163281" y="3561141"/>
              <a:ext cx="9048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92" name="Line 300"/>
            <p:cNvSpPr>
              <a:spLocks noChangeShapeType="1"/>
            </p:cNvSpPr>
            <p:nvPr/>
          </p:nvSpPr>
          <p:spPr bwMode="auto">
            <a:xfrm>
              <a:off x="7710968" y="3835778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3" name="Text Box 304"/>
            <p:cNvSpPr txBox="1">
              <a:spLocks noChangeArrowheads="1"/>
            </p:cNvSpPr>
            <p:nvPr/>
          </p:nvSpPr>
          <p:spPr bwMode="auto">
            <a:xfrm>
              <a:off x="7344256" y="3651628"/>
              <a:ext cx="366713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DM</a:t>
              </a:r>
            </a:p>
          </p:txBody>
        </p:sp>
        <p:sp>
          <p:nvSpPr>
            <p:cNvPr id="32894" name="Text Box 383"/>
            <p:cNvSpPr txBox="1">
              <a:spLocks noChangeArrowheads="1"/>
            </p:cNvSpPr>
            <p:nvPr/>
          </p:nvSpPr>
          <p:spPr bwMode="auto">
            <a:xfrm>
              <a:off x="7347013" y="3055522"/>
              <a:ext cx="366713" cy="36512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2895" name="Line 385"/>
            <p:cNvSpPr>
              <a:spLocks noChangeShapeType="1"/>
            </p:cNvSpPr>
            <p:nvPr/>
          </p:nvSpPr>
          <p:spPr bwMode="auto">
            <a:xfrm>
              <a:off x="7254938" y="3239672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6" name="Freeform 397"/>
            <p:cNvSpPr>
              <a:spLocks/>
            </p:cNvSpPr>
            <p:nvPr/>
          </p:nvSpPr>
          <p:spPr bwMode="auto">
            <a:xfrm>
              <a:off x="7347013" y="4201698"/>
              <a:ext cx="365125" cy="457200"/>
            </a:xfrm>
            <a:custGeom>
              <a:avLst/>
              <a:gdLst>
                <a:gd name="T0" fmla="*/ 0 w 259"/>
                <a:gd name="T1" fmla="*/ 2147483647 h 288"/>
                <a:gd name="T2" fmla="*/ 0 w 259"/>
                <a:gd name="T3" fmla="*/ 2147483647 h 288"/>
                <a:gd name="T4" fmla="*/ 2147483647 w 259"/>
                <a:gd name="T5" fmla="*/ 2147483647 h 288"/>
                <a:gd name="T6" fmla="*/ 0 w 259"/>
                <a:gd name="T7" fmla="*/ 2147483647 h 288"/>
                <a:gd name="T8" fmla="*/ 0 w 259"/>
                <a:gd name="T9" fmla="*/ 0 h 288"/>
                <a:gd name="T10" fmla="*/ 2147483647 w 259"/>
                <a:gd name="T11" fmla="*/ 2147483647 h 288"/>
                <a:gd name="T12" fmla="*/ 2147483647 w 259"/>
                <a:gd name="T13" fmla="*/ 2147483647 h 288"/>
                <a:gd name="T14" fmla="*/ 0 w 259"/>
                <a:gd name="T15" fmla="*/ 2147483647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9" h="288">
                  <a:moveTo>
                    <a:pt x="0" y="288"/>
                  </a:moveTo>
                  <a:lnTo>
                    <a:pt x="0" y="173"/>
                  </a:lnTo>
                  <a:lnTo>
                    <a:pt x="58" y="144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59" y="58"/>
                  </a:lnTo>
                  <a:lnTo>
                    <a:pt x="259" y="23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97" name="Line 398"/>
            <p:cNvSpPr>
              <a:spLocks noChangeShapeType="1"/>
            </p:cNvSpPr>
            <p:nvPr/>
          </p:nvSpPr>
          <p:spPr bwMode="auto">
            <a:xfrm>
              <a:off x="7712138" y="4430298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8" name="Line 400"/>
            <p:cNvSpPr>
              <a:spLocks noChangeShapeType="1"/>
            </p:cNvSpPr>
            <p:nvPr/>
          </p:nvSpPr>
          <p:spPr bwMode="auto">
            <a:xfrm>
              <a:off x="7254938" y="4339811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9" name="Line 401"/>
            <p:cNvSpPr>
              <a:spLocks noChangeShapeType="1"/>
            </p:cNvSpPr>
            <p:nvPr/>
          </p:nvSpPr>
          <p:spPr bwMode="auto">
            <a:xfrm>
              <a:off x="7254938" y="4522374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0" name="Text Box 402"/>
            <p:cNvSpPr txBox="1">
              <a:spLocks noChangeArrowheads="1"/>
            </p:cNvSpPr>
            <p:nvPr/>
          </p:nvSpPr>
          <p:spPr bwMode="auto">
            <a:xfrm>
              <a:off x="7393051" y="4339810"/>
              <a:ext cx="319088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32901" name="Rectangle 418"/>
            <p:cNvSpPr>
              <a:spLocks noChangeArrowheads="1"/>
            </p:cNvSpPr>
            <p:nvPr/>
          </p:nvSpPr>
          <p:spPr bwMode="auto">
            <a:xfrm>
              <a:off x="7164450" y="2965035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902" name="Rectangle 439"/>
            <p:cNvSpPr>
              <a:spLocks noChangeArrowheads="1"/>
            </p:cNvSpPr>
            <p:nvPr/>
          </p:nvSpPr>
          <p:spPr bwMode="auto">
            <a:xfrm>
              <a:off x="7162863" y="4155660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903" name="Rectangle 392"/>
            <p:cNvSpPr>
              <a:spLocks noChangeArrowheads="1"/>
            </p:cNvSpPr>
            <p:nvPr/>
          </p:nvSpPr>
          <p:spPr bwMode="auto">
            <a:xfrm>
              <a:off x="7804213" y="3560347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904" name="Rectangle 403"/>
            <p:cNvSpPr>
              <a:spLocks noChangeArrowheads="1"/>
            </p:cNvSpPr>
            <p:nvPr/>
          </p:nvSpPr>
          <p:spPr bwMode="auto">
            <a:xfrm>
              <a:off x="7804213" y="4155660"/>
              <a:ext cx="90488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905" name="Text Box 453"/>
            <p:cNvSpPr txBox="1">
              <a:spLocks noChangeArrowheads="1"/>
            </p:cNvSpPr>
            <p:nvPr/>
          </p:nvSpPr>
          <p:spPr bwMode="auto">
            <a:xfrm>
              <a:off x="7986775" y="3650835"/>
              <a:ext cx="366713" cy="36512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2906" name="Line 455"/>
            <p:cNvSpPr>
              <a:spLocks noChangeShapeType="1"/>
            </p:cNvSpPr>
            <p:nvPr/>
          </p:nvSpPr>
          <p:spPr bwMode="auto">
            <a:xfrm>
              <a:off x="7894700" y="3834985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7" name="Text Box 459"/>
            <p:cNvSpPr txBox="1">
              <a:spLocks noChangeArrowheads="1"/>
            </p:cNvSpPr>
            <p:nvPr/>
          </p:nvSpPr>
          <p:spPr bwMode="auto">
            <a:xfrm>
              <a:off x="7985188" y="4246148"/>
              <a:ext cx="366713" cy="36512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DM</a:t>
              </a:r>
            </a:p>
          </p:txBody>
        </p:sp>
        <p:sp>
          <p:nvSpPr>
            <p:cNvPr id="32908" name="Line 462"/>
            <p:cNvSpPr>
              <a:spLocks noChangeShapeType="1"/>
            </p:cNvSpPr>
            <p:nvPr/>
          </p:nvSpPr>
          <p:spPr bwMode="auto">
            <a:xfrm>
              <a:off x="7894700" y="4430298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9" name="Line 239"/>
            <p:cNvSpPr>
              <a:spLocks noChangeShapeType="1"/>
            </p:cNvSpPr>
            <p:nvPr/>
          </p:nvSpPr>
          <p:spPr bwMode="auto">
            <a:xfrm>
              <a:off x="3873561" y="2052225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0" name="Rectangle 242"/>
            <p:cNvSpPr>
              <a:spLocks noChangeArrowheads="1"/>
            </p:cNvSpPr>
            <p:nvPr/>
          </p:nvSpPr>
          <p:spPr bwMode="auto">
            <a:xfrm>
              <a:off x="3689411" y="1868075"/>
              <a:ext cx="182563" cy="366713"/>
            </a:xfrm>
            <a:prstGeom prst="rect">
              <a:avLst/>
            </a:prstGeom>
            <a:solidFill>
              <a:srgbClr val="9CB8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911" name="Text Box 243"/>
            <p:cNvSpPr txBox="1">
              <a:spLocks noChangeArrowheads="1"/>
            </p:cNvSpPr>
            <p:nvPr/>
          </p:nvSpPr>
          <p:spPr bwMode="auto">
            <a:xfrm>
              <a:off x="3506848" y="1868075"/>
              <a:ext cx="366713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IM</a:t>
              </a:r>
            </a:p>
          </p:txBody>
        </p:sp>
        <p:sp>
          <p:nvSpPr>
            <p:cNvPr id="32912" name="Rectangle 240"/>
            <p:cNvSpPr>
              <a:spLocks noChangeArrowheads="1"/>
            </p:cNvSpPr>
            <p:nvPr/>
          </p:nvSpPr>
          <p:spPr bwMode="auto">
            <a:xfrm>
              <a:off x="3313173" y="1779175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913" name="Line 239"/>
            <p:cNvSpPr>
              <a:spLocks noChangeShapeType="1"/>
            </p:cNvSpPr>
            <p:nvPr/>
          </p:nvSpPr>
          <p:spPr bwMode="auto">
            <a:xfrm>
              <a:off x="3405248" y="2050637"/>
              <a:ext cx="1000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88" name="Straight Connector 387"/>
            <p:cNvCxnSpPr/>
            <p:nvPr/>
          </p:nvCxnSpPr>
          <p:spPr>
            <a:xfrm>
              <a:off x="4694299" y="2691985"/>
              <a:ext cx="90487" cy="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4694299" y="2576098"/>
              <a:ext cx="90487" cy="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916" name="Rectangle 240"/>
            <p:cNvSpPr>
              <a:spLocks noChangeArrowheads="1"/>
            </p:cNvSpPr>
            <p:nvPr/>
          </p:nvSpPr>
          <p:spPr bwMode="auto">
            <a:xfrm>
              <a:off x="4602219" y="2370515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917" name="Text Box 254"/>
            <p:cNvSpPr txBox="1">
              <a:spLocks noChangeArrowheads="1"/>
            </p:cNvSpPr>
            <p:nvPr/>
          </p:nvSpPr>
          <p:spPr bwMode="auto">
            <a:xfrm>
              <a:off x="4784786" y="2461002"/>
              <a:ext cx="366713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2918" name="Line 257"/>
            <p:cNvSpPr>
              <a:spLocks noChangeShapeType="1"/>
            </p:cNvSpPr>
            <p:nvPr/>
          </p:nvSpPr>
          <p:spPr bwMode="auto">
            <a:xfrm>
              <a:off x="5151498" y="2554664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9" name="Line 258"/>
            <p:cNvSpPr>
              <a:spLocks noChangeShapeType="1"/>
            </p:cNvSpPr>
            <p:nvPr/>
          </p:nvSpPr>
          <p:spPr bwMode="auto">
            <a:xfrm>
              <a:off x="5151498" y="2737227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0" name="Rectangle 259"/>
            <p:cNvSpPr>
              <a:spLocks noChangeArrowheads="1"/>
            </p:cNvSpPr>
            <p:nvPr/>
          </p:nvSpPr>
          <p:spPr bwMode="auto">
            <a:xfrm>
              <a:off x="4603815" y="1777586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921" name="Freeform 271"/>
            <p:cNvSpPr>
              <a:spLocks/>
            </p:cNvSpPr>
            <p:nvPr/>
          </p:nvSpPr>
          <p:spPr bwMode="auto">
            <a:xfrm>
              <a:off x="4787961" y="1823624"/>
              <a:ext cx="365125" cy="457200"/>
            </a:xfrm>
            <a:custGeom>
              <a:avLst/>
              <a:gdLst>
                <a:gd name="T0" fmla="*/ 0 w 259"/>
                <a:gd name="T1" fmla="*/ 2147483647 h 288"/>
                <a:gd name="T2" fmla="*/ 0 w 259"/>
                <a:gd name="T3" fmla="*/ 2147483647 h 288"/>
                <a:gd name="T4" fmla="*/ 2147483647 w 259"/>
                <a:gd name="T5" fmla="*/ 2147483647 h 288"/>
                <a:gd name="T6" fmla="*/ 0 w 259"/>
                <a:gd name="T7" fmla="*/ 2147483647 h 288"/>
                <a:gd name="T8" fmla="*/ 0 w 259"/>
                <a:gd name="T9" fmla="*/ 0 h 288"/>
                <a:gd name="T10" fmla="*/ 2147483647 w 259"/>
                <a:gd name="T11" fmla="*/ 2147483647 h 288"/>
                <a:gd name="T12" fmla="*/ 2147483647 w 259"/>
                <a:gd name="T13" fmla="*/ 2147483647 h 288"/>
                <a:gd name="T14" fmla="*/ 0 w 259"/>
                <a:gd name="T15" fmla="*/ 2147483647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9" h="288">
                  <a:moveTo>
                    <a:pt x="0" y="288"/>
                  </a:moveTo>
                  <a:lnTo>
                    <a:pt x="0" y="173"/>
                  </a:lnTo>
                  <a:lnTo>
                    <a:pt x="58" y="144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59" y="58"/>
                  </a:lnTo>
                  <a:lnTo>
                    <a:pt x="259" y="23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922" name="Line 272"/>
            <p:cNvSpPr>
              <a:spLocks noChangeShapeType="1"/>
            </p:cNvSpPr>
            <p:nvPr/>
          </p:nvSpPr>
          <p:spPr bwMode="auto">
            <a:xfrm>
              <a:off x="5153086" y="2052224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3" name="Line 274"/>
            <p:cNvSpPr>
              <a:spLocks noChangeShapeType="1"/>
            </p:cNvSpPr>
            <p:nvPr/>
          </p:nvSpPr>
          <p:spPr bwMode="auto">
            <a:xfrm>
              <a:off x="4695886" y="1961737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4" name="Line 275"/>
            <p:cNvSpPr>
              <a:spLocks noChangeShapeType="1"/>
            </p:cNvSpPr>
            <p:nvPr/>
          </p:nvSpPr>
          <p:spPr bwMode="auto">
            <a:xfrm>
              <a:off x="4695886" y="2144300"/>
              <a:ext cx="92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5" name="Text Box 276"/>
            <p:cNvSpPr txBox="1">
              <a:spLocks noChangeArrowheads="1"/>
            </p:cNvSpPr>
            <p:nvPr/>
          </p:nvSpPr>
          <p:spPr bwMode="auto">
            <a:xfrm>
              <a:off x="4833998" y="1961736"/>
              <a:ext cx="319087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32926" name="Line 291"/>
            <p:cNvSpPr>
              <a:spLocks noChangeShapeType="1"/>
            </p:cNvSpPr>
            <p:nvPr/>
          </p:nvSpPr>
          <p:spPr bwMode="auto">
            <a:xfrm>
              <a:off x="5153086" y="3239674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7" name="Text Box 295"/>
            <p:cNvSpPr txBox="1">
              <a:spLocks noChangeArrowheads="1"/>
            </p:cNvSpPr>
            <p:nvPr/>
          </p:nvSpPr>
          <p:spPr bwMode="auto">
            <a:xfrm>
              <a:off x="4786373" y="3055524"/>
              <a:ext cx="366713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IM</a:t>
              </a:r>
            </a:p>
          </p:txBody>
        </p:sp>
        <p:sp>
          <p:nvSpPr>
            <p:cNvPr id="32928" name="Rectangle 292"/>
            <p:cNvSpPr>
              <a:spLocks noChangeArrowheads="1"/>
            </p:cNvSpPr>
            <p:nvPr/>
          </p:nvSpPr>
          <p:spPr bwMode="auto">
            <a:xfrm>
              <a:off x="4605398" y="2966624"/>
              <a:ext cx="92075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929" name="Line 291"/>
            <p:cNvSpPr>
              <a:spLocks noChangeShapeType="1"/>
            </p:cNvSpPr>
            <p:nvPr/>
          </p:nvSpPr>
          <p:spPr bwMode="auto">
            <a:xfrm>
              <a:off x="4695886" y="3241261"/>
              <a:ext cx="90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1" name="Line 5"/>
          <p:cNvSpPr>
            <a:spLocks noChangeShapeType="1"/>
          </p:cNvSpPr>
          <p:nvPr/>
        </p:nvSpPr>
        <p:spPr bwMode="auto">
          <a:xfrm>
            <a:off x="669925" y="1252538"/>
            <a:ext cx="0" cy="3382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2" name="Line 6"/>
          <p:cNvSpPr>
            <a:spLocks noChangeShapeType="1"/>
          </p:cNvSpPr>
          <p:nvPr/>
        </p:nvSpPr>
        <p:spPr bwMode="auto">
          <a:xfrm flipV="1">
            <a:off x="587375" y="1304925"/>
            <a:ext cx="807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871538" y="1160463"/>
            <a:ext cx="140335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Time (cycles)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 rot="-5400000">
            <a:off x="-587375" y="2889250"/>
            <a:ext cx="2514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Program Execution Order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1901825" y="1435100"/>
            <a:ext cx="1392238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value of 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$s2</a:t>
            </a:r>
            <a:endParaRPr lang="en-US" altLang="zh-CN" sz="1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1035050" y="1892300"/>
            <a:ext cx="17478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sub	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$s2</a:t>
            </a:r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, $t1, $t3</a:t>
            </a:r>
          </a:p>
        </p:txBody>
      </p:sp>
      <p:sp>
        <p:nvSpPr>
          <p:cNvPr id="32777" name="Text Box 17"/>
          <p:cNvSpPr txBox="1">
            <a:spLocks noChangeArrowheads="1"/>
          </p:cNvSpPr>
          <p:nvPr/>
        </p:nvSpPr>
        <p:spPr bwMode="auto">
          <a:xfrm>
            <a:off x="3473450" y="1160463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CC1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8" name="Text Box 18"/>
          <p:cNvSpPr txBox="1">
            <a:spLocks noChangeArrowheads="1"/>
          </p:cNvSpPr>
          <p:nvPr/>
        </p:nvSpPr>
        <p:spPr bwMode="auto">
          <a:xfrm>
            <a:off x="3430588" y="1435100"/>
            <a:ext cx="50641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9" name="Line 19"/>
          <p:cNvSpPr>
            <a:spLocks noChangeShapeType="1"/>
          </p:cNvSpPr>
          <p:nvPr/>
        </p:nvSpPr>
        <p:spPr bwMode="auto">
          <a:xfrm>
            <a:off x="4002088" y="1252538"/>
            <a:ext cx="0" cy="3475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0" name="Text Box 20"/>
          <p:cNvSpPr txBox="1">
            <a:spLocks noChangeArrowheads="1"/>
          </p:cNvSpPr>
          <p:nvPr/>
        </p:nvSpPr>
        <p:spPr bwMode="auto">
          <a:xfrm>
            <a:off x="4087813" y="1160463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1" name="Text Box 21"/>
          <p:cNvSpPr txBox="1">
            <a:spLocks noChangeArrowheads="1"/>
          </p:cNvSpPr>
          <p:nvPr/>
        </p:nvSpPr>
        <p:spPr bwMode="auto">
          <a:xfrm>
            <a:off x="1046163" y="2486025"/>
            <a:ext cx="18256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add	$s4, 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$s2</a:t>
            </a:r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, $t5</a:t>
            </a:r>
          </a:p>
        </p:txBody>
      </p:sp>
      <p:sp>
        <p:nvSpPr>
          <p:cNvPr id="32782" name="Text Box 40"/>
          <p:cNvSpPr txBox="1">
            <a:spLocks noChangeArrowheads="1"/>
          </p:cNvSpPr>
          <p:nvPr/>
        </p:nvSpPr>
        <p:spPr bwMode="auto">
          <a:xfrm>
            <a:off x="4083050" y="1435100"/>
            <a:ext cx="50641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3" name="Line 41"/>
          <p:cNvSpPr>
            <a:spLocks noChangeShapeType="1"/>
          </p:cNvSpPr>
          <p:nvPr/>
        </p:nvSpPr>
        <p:spPr bwMode="auto">
          <a:xfrm>
            <a:off x="4652963" y="1252538"/>
            <a:ext cx="0" cy="3475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4" name="Text Box 42"/>
          <p:cNvSpPr txBox="1">
            <a:spLocks noChangeArrowheads="1"/>
          </p:cNvSpPr>
          <p:nvPr/>
        </p:nvSpPr>
        <p:spPr bwMode="auto">
          <a:xfrm>
            <a:off x="4740275" y="1160463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5" name="Text Box 43"/>
          <p:cNvSpPr txBox="1">
            <a:spLocks noChangeArrowheads="1"/>
          </p:cNvSpPr>
          <p:nvPr/>
        </p:nvSpPr>
        <p:spPr bwMode="auto">
          <a:xfrm>
            <a:off x="1046163" y="3081338"/>
            <a:ext cx="1736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or	$s6, $t3, 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$s2</a:t>
            </a:r>
          </a:p>
        </p:txBody>
      </p:sp>
      <p:sp>
        <p:nvSpPr>
          <p:cNvPr id="32786" name="Text Box 71"/>
          <p:cNvSpPr txBox="1">
            <a:spLocks noChangeArrowheads="1"/>
          </p:cNvSpPr>
          <p:nvPr/>
        </p:nvSpPr>
        <p:spPr bwMode="auto">
          <a:xfrm>
            <a:off x="4697413" y="1435100"/>
            <a:ext cx="50641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7" name="Line 72"/>
          <p:cNvSpPr>
            <a:spLocks noChangeShapeType="1"/>
          </p:cNvSpPr>
          <p:nvPr/>
        </p:nvSpPr>
        <p:spPr bwMode="auto">
          <a:xfrm>
            <a:off x="5281613" y="1252538"/>
            <a:ext cx="0" cy="3475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8" name="Text Box 73"/>
          <p:cNvSpPr txBox="1">
            <a:spLocks noChangeArrowheads="1"/>
          </p:cNvSpPr>
          <p:nvPr/>
        </p:nvSpPr>
        <p:spPr bwMode="auto">
          <a:xfrm>
            <a:off x="5367338" y="1160463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CC4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9" name="Text Box 74"/>
          <p:cNvSpPr txBox="1">
            <a:spLocks noChangeArrowheads="1"/>
          </p:cNvSpPr>
          <p:nvPr/>
        </p:nvSpPr>
        <p:spPr bwMode="auto">
          <a:xfrm>
            <a:off x="1049338" y="3675063"/>
            <a:ext cx="1736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and	$s7, $t4, 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$s2</a:t>
            </a:r>
          </a:p>
        </p:txBody>
      </p:sp>
      <p:sp>
        <p:nvSpPr>
          <p:cNvPr id="32790" name="Text Box 111"/>
          <p:cNvSpPr txBox="1">
            <a:spLocks noChangeArrowheads="1"/>
          </p:cNvSpPr>
          <p:nvPr/>
        </p:nvSpPr>
        <p:spPr bwMode="auto">
          <a:xfrm>
            <a:off x="5324475" y="1435100"/>
            <a:ext cx="50641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1" name="Line 112"/>
          <p:cNvSpPr>
            <a:spLocks noChangeShapeType="1"/>
          </p:cNvSpPr>
          <p:nvPr/>
        </p:nvSpPr>
        <p:spPr bwMode="auto">
          <a:xfrm>
            <a:off x="5934075" y="1252538"/>
            <a:ext cx="0" cy="3475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2" name="Text Box 113"/>
          <p:cNvSpPr txBox="1">
            <a:spLocks noChangeArrowheads="1"/>
          </p:cNvSpPr>
          <p:nvPr/>
        </p:nvSpPr>
        <p:spPr bwMode="auto">
          <a:xfrm>
            <a:off x="6661150" y="1160463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CC6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3" name="Text Box 150"/>
          <p:cNvSpPr txBox="1">
            <a:spLocks noChangeArrowheads="1"/>
          </p:cNvSpPr>
          <p:nvPr/>
        </p:nvSpPr>
        <p:spPr bwMode="auto">
          <a:xfrm>
            <a:off x="6618288" y="1435100"/>
            <a:ext cx="50641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2794" name="Line 151"/>
          <p:cNvSpPr>
            <a:spLocks noChangeShapeType="1"/>
          </p:cNvSpPr>
          <p:nvPr/>
        </p:nvSpPr>
        <p:spPr bwMode="auto">
          <a:xfrm>
            <a:off x="7200900" y="1252538"/>
            <a:ext cx="0" cy="3475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5" name="Text Box 152"/>
          <p:cNvSpPr txBox="1">
            <a:spLocks noChangeArrowheads="1"/>
          </p:cNvSpPr>
          <p:nvPr/>
        </p:nvSpPr>
        <p:spPr bwMode="auto">
          <a:xfrm>
            <a:off x="7286625" y="1160463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6" name="Text Box 178"/>
          <p:cNvSpPr txBox="1">
            <a:spLocks noChangeArrowheads="1"/>
          </p:cNvSpPr>
          <p:nvPr/>
        </p:nvSpPr>
        <p:spPr bwMode="auto">
          <a:xfrm>
            <a:off x="7243763" y="1435100"/>
            <a:ext cx="50641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2797" name="Line 179"/>
          <p:cNvSpPr>
            <a:spLocks noChangeShapeType="1"/>
          </p:cNvSpPr>
          <p:nvPr/>
        </p:nvSpPr>
        <p:spPr bwMode="auto">
          <a:xfrm>
            <a:off x="7854950" y="1252538"/>
            <a:ext cx="0" cy="3475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8" name="Text Box 180"/>
          <p:cNvSpPr txBox="1">
            <a:spLocks noChangeArrowheads="1"/>
          </p:cNvSpPr>
          <p:nvPr/>
        </p:nvSpPr>
        <p:spPr bwMode="auto">
          <a:xfrm>
            <a:off x="7942263" y="1160463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9" name="Text Box 195"/>
          <p:cNvSpPr txBox="1">
            <a:spLocks noChangeArrowheads="1"/>
          </p:cNvSpPr>
          <p:nvPr/>
        </p:nvSpPr>
        <p:spPr bwMode="auto">
          <a:xfrm>
            <a:off x="7899400" y="1435100"/>
            <a:ext cx="50482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2800" name="Text Box 197"/>
          <p:cNvSpPr txBox="1">
            <a:spLocks noChangeArrowheads="1"/>
          </p:cNvSpPr>
          <p:nvPr/>
        </p:nvSpPr>
        <p:spPr bwMode="auto">
          <a:xfrm>
            <a:off x="6038850" y="1160463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01" name="Text Box 198"/>
          <p:cNvSpPr txBox="1">
            <a:spLocks noChangeArrowheads="1"/>
          </p:cNvSpPr>
          <p:nvPr/>
        </p:nvSpPr>
        <p:spPr bwMode="auto">
          <a:xfrm>
            <a:off x="1046163" y="4270375"/>
            <a:ext cx="1736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sw	$t8, 10(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$s2</a:t>
            </a:r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2802" name="Text Box 241"/>
          <p:cNvSpPr txBox="1">
            <a:spLocks noChangeArrowheads="1"/>
          </p:cNvSpPr>
          <p:nvPr/>
        </p:nvSpPr>
        <p:spPr bwMode="auto">
          <a:xfrm>
            <a:off x="5995988" y="1435100"/>
            <a:ext cx="50641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03" name="Line 242"/>
          <p:cNvSpPr>
            <a:spLocks noChangeShapeType="1"/>
          </p:cNvSpPr>
          <p:nvPr/>
        </p:nvSpPr>
        <p:spPr bwMode="auto">
          <a:xfrm>
            <a:off x="6575425" y="1252538"/>
            <a:ext cx="0" cy="3475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4" name="Line 19"/>
          <p:cNvSpPr>
            <a:spLocks noChangeShapeType="1"/>
          </p:cNvSpPr>
          <p:nvPr/>
        </p:nvSpPr>
        <p:spPr bwMode="auto">
          <a:xfrm>
            <a:off x="3348038" y="1252538"/>
            <a:ext cx="0" cy="3475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8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Example of a RAW Data Hazard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0" y="4909557"/>
            <a:ext cx="8435975" cy="1489075"/>
          </a:xfrm>
        </p:spPr>
        <p:txBody>
          <a:bodyPr lIns="0" tIns="46038" rIns="0" bIns="46038"/>
          <a:lstStyle/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Result of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sub</a:t>
            </a:r>
            <a:r>
              <a:rPr lang="en-US" altLang="zh-CN" sz="2400" dirty="0" smtClean="0">
                <a:ea typeface="宋体" panose="02010600030101010101" pitchFamily="2" charset="-122"/>
              </a:rPr>
              <a:t> is needed by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or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 smtClean="0">
                <a:ea typeface="宋体" panose="02010600030101010101" pitchFamily="2" charset="-122"/>
              </a:rPr>
              <a:t>, &amp; </a:t>
            </a:r>
            <a:r>
              <a:rPr lang="en-US" altLang="zh-CN" sz="2400" dirty="0" err="1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sw</a:t>
            </a:r>
            <a:r>
              <a:rPr lang="en-US" altLang="zh-CN" sz="24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instructions</a:t>
            </a:r>
            <a:endParaRPr lang="en-US" altLang="zh-CN" sz="24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Instructions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</a:t>
            </a:r>
            <a:r>
              <a:rPr lang="en-US" altLang="zh-CN" sz="2400" dirty="0" smtClean="0">
                <a:ea typeface="宋体" panose="02010600030101010101" pitchFamily="2" charset="-122"/>
              </a:rPr>
              <a:t> &amp;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or</a:t>
            </a:r>
            <a:r>
              <a:rPr lang="en-US" altLang="zh-CN" sz="2400" dirty="0" smtClean="0">
                <a:ea typeface="宋体" panose="02010600030101010101" pitchFamily="2" charset="-122"/>
              </a:rPr>
              <a:t> will read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old value</a:t>
            </a:r>
            <a:r>
              <a:rPr lang="en-US" altLang="zh-CN" sz="2400" dirty="0" smtClean="0">
                <a:ea typeface="宋体" panose="02010600030101010101" pitchFamily="2" charset="-122"/>
              </a:rPr>
              <a:t> of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$s2</a:t>
            </a:r>
            <a:r>
              <a:rPr lang="en-US" altLang="zh-CN" sz="2400" dirty="0" smtClean="0">
                <a:ea typeface="宋体" panose="02010600030101010101" pitchFamily="2" charset="-122"/>
              </a:rPr>
              <a:t> from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2400" dirty="0" smtClean="0">
                <a:ea typeface="宋体" panose="02010600030101010101" pitchFamily="2" charset="-122"/>
              </a:rPr>
              <a:t> file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During CC5,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$s2</a:t>
            </a:r>
            <a:r>
              <a:rPr lang="en-US" altLang="zh-CN" sz="2400" dirty="0" smtClean="0">
                <a:ea typeface="宋体" panose="02010600030101010101" pitchFamily="2" charset="-122"/>
              </a:rPr>
              <a:t> is written at end of cycle,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old value</a:t>
            </a:r>
            <a:r>
              <a:rPr lang="en-US" altLang="zh-CN" sz="2400" dirty="0" smtClean="0">
                <a:ea typeface="宋体" panose="02010600030101010101" pitchFamily="2" charset="-122"/>
              </a:rPr>
              <a:t> is read</a:t>
            </a:r>
          </a:p>
        </p:txBody>
      </p:sp>
      <p:sp>
        <p:nvSpPr>
          <p:cNvPr id="951540" name="Line 244"/>
          <p:cNvSpPr>
            <a:spLocks noChangeShapeType="1"/>
          </p:cNvSpPr>
          <p:nvPr/>
        </p:nvSpPr>
        <p:spPr bwMode="auto">
          <a:xfrm flipH="1">
            <a:off x="5634038" y="2117725"/>
            <a:ext cx="577850" cy="112236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1541" name="Line 245"/>
          <p:cNvSpPr>
            <a:spLocks noChangeShapeType="1"/>
          </p:cNvSpPr>
          <p:nvPr/>
        </p:nvSpPr>
        <p:spPr bwMode="auto">
          <a:xfrm flipH="1">
            <a:off x="4968875" y="2117725"/>
            <a:ext cx="1243013" cy="520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1542" name="Line 246"/>
          <p:cNvSpPr>
            <a:spLocks noChangeShapeType="1"/>
          </p:cNvSpPr>
          <p:nvPr/>
        </p:nvSpPr>
        <p:spPr bwMode="auto">
          <a:xfrm>
            <a:off x="6211888" y="2117725"/>
            <a:ext cx="681037" cy="231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1539" name="Line 243"/>
          <p:cNvSpPr>
            <a:spLocks noChangeShapeType="1"/>
          </p:cNvSpPr>
          <p:nvPr/>
        </p:nvSpPr>
        <p:spPr bwMode="auto">
          <a:xfrm>
            <a:off x="6211888" y="2117725"/>
            <a:ext cx="30162" cy="17414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7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52"/>
          <p:cNvGrpSpPr>
            <a:grpSpLocks/>
          </p:cNvGrpSpPr>
          <p:nvPr/>
        </p:nvGrpSpPr>
        <p:grpSpPr bwMode="auto">
          <a:xfrm>
            <a:off x="6067425" y="2562225"/>
            <a:ext cx="506413" cy="365125"/>
            <a:chOff x="3701781" y="1965326"/>
            <a:chExt cx="507023" cy="365125"/>
          </a:xfrm>
        </p:grpSpPr>
        <p:sp>
          <p:nvSpPr>
            <p:cNvPr id="33960" name="Line 130"/>
            <p:cNvSpPr>
              <a:spLocks noChangeShapeType="1"/>
            </p:cNvSpPr>
            <p:nvPr/>
          </p:nvSpPr>
          <p:spPr bwMode="auto">
            <a:xfrm>
              <a:off x="3701781" y="2200040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1" name="Line 130"/>
            <p:cNvSpPr>
              <a:spLocks noChangeShapeType="1"/>
            </p:cNvSpPr>
            <p:nvPr/>
          </p:nvSpPr>
          <p:spPr bwMode="auto">
            <a:xfrm>
              <a:off x="3701935" y="2084825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2" name="Text Box 124"/>
            <p:cNvSpPr txBox="1">
              <a:spLocks noChangeArrowheads="1"/>
            </p:cNvSpPr>
            <p:nvPr/>
          </p:nvSpPr>
          <p:spPr bwMode="auto">
            <a:xfrm>
              <a:off x="3785308" y="1965326"/>
              <a:ext cx="338504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grpSp>
          <p:nvGrpSpPr>
            <p:cNvPr id="33963" name="Group 126"/>
            <p:cNvGrpSpPr>
              <a:grpSpLocks/>
            </p:cNvGrpSpPr>
            <p:nvPr/>
          </p:nvGrpSpPr>
          <p:grpSpPr bwMode="auto">
            <a:xfrm>
              <a:off x="4123812" y="2058988"/>
              <a:ext cx="84992" cy="182563"/>
              <a:chOff x="2544" y="3197"/>
              <a:chExt cx="202" cy="115"/>
            </a:xfrm>
          </p:grpSpPr>
          <p:sp>
            <p:nvSpPr>
              <p:cNvPr id="33964" name="Line 127"/>
              <p:cNvSpPr>
                <a:spLocks noChangeShapeType="1"/>
              </p:cNvSpPr>
              <p:nvPr/>
            </p:nvSpPr>
            <p:spPr bwMode="auto">
              <a:xfrm>
                <a:off x="2544" y="3197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65" name="Line 128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795" name="Rectangle 106"/>
          <p:cNvSpPr>
            <a:spLocks noChangeArrowheads="1"/>
          </p:cNvSpPr>
          <p:nvPr/>
        </p:nvSpPr>
        <p:spPr bwMode="auto">
          <a:xfrm>
            <a:off x="5976938" y="2476500"/>
            <a:ext cx="85725" cy="54768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33796" name="Group 210"/>
          <p:cNvGrpSpPr>
            <a:grpSpLocks/>
          </p:cNvGrpSpPr>
          <p:nvPr/>
        </p:nvGrpSpPr>
        <p:grpSpPr bwMode="auto">
          <a:xfrm>
            <a:off x="4886325" y="2560638"/>
            <a:ext cx="506413" cy="365125"/>
            <a:chOff x="3701781" y="1965326"/>
            <a:chExt cx="507023" cy="365125"/>
          </a:xfrm>
        </p:grpSpPr>
        <p:sp>
          <p:nvSpPr>
            <p:cNvPr id="33954" name="Line 130"/>
            <p:cNvSpPr>
              <a:spLocks noChangeShapeType="1"/>
            </p:cNvSpPr>
            <p:nvPr/>
          </p:nvSpPr>
          <p:spPr bwMode="auto">
            <a:xfrm>
              <a:off x="3701781" y="2200040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5" name="Line 130"/>
            <p:cNvSpPr>
              <a:spLocks noChangeShapeType="1"/>
            </p:cNvSpPr>
            <p:nvPr/>
          </p:nvSpPr>
          <p:spPr bwMode="auto">
            <a:xfrm>
              <a:off x="3701935" y="2084825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6" name="Text Box 124"/>
            <p:cNvSpPr txBox="1">
              <a:spLocks noChangeArrowheads="1"/>
            </p:cNvSpPr>
            <p:nvPr/>
          </p:nvSpPr>
          <p:spPr bwMode="auto">
            <a:xfrm>
              <a:off x="3785308" y="1965326"/>
              <a:ext cx="338504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grpSp>
          <p:nvGrpSpPr>
            <p:cNvPr id="33957" name="Group 126"/>
            <p:cNvGrpSpPr>
              <a:grpSpLocks/>
            </p:cNvGrpSpPr>
            <p:nvPr/>
          </p:nvGrpSpPr>
          <p:grpSpPr bwMode="auto">
            <a:xfrm>
              <a:off x="4123812" y="2058988"/>
              <a:ext cx="84992" cy="182563"/>
              <a:chOff x="2544" y="3197"/>
              <a:chExt cx="202" cy="115"/>
            </a:xfrm>
          </p:grpSpPr>
          <p:sp>
            <p:nvSpPr>
              <p:cNvPr id="33958" name="Line 127"/>
              <p:cNvSpPr>
                <a:spLocks noChangeShapeType="1"/>
              </p:cNvSpPr>
              <p:nvPr/>
            </p:nvSpPr>
            <p:spPr bwMode="auto">
              <a:xfrm>
                <a:off x="2544" y="3197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59" name="Line 128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7" y="47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Solution 1: Stalling the Pipeline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24288"/>
            <a:ext cx="8377238" cy="2462212"/>
          </a:xfrm>
        </p:spPr>
        <p:txBody>
          <a:bodyPr lIns="0" tIns="46038" rIns="0" bIns="46038"/>
          <a:lstStyle/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Three stall cycles during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CC3</a:t>
            </a:r>
            <a:r>
              <a:rPr lang="en-US" altLang="zh-CN" sz="2400" dirty="0" smtClean="0">
                <a:ea typeface="宋体" panose="02010600030101010101" pitchFamily="2" charset="-122"/>
              </a:rPr>
              <a:t> thru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CC5</a:t>
            </a:r>
            <a:r>
              <a:rPr lang="en-US" altLang="zh-CN" sz="2400" dirty="0" smtClean="0">
                <a:ea typeface="宋体" panose="02010600030101010101" pitchFamily="2" charset="-122"/>
              </a:rPr>
              <a:t> (wasting 3 cycles)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Stall cycles delay execution of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 </a:t>
            </a:r>
            <a:r>
              <a:rPr lang="en-US" altLang="zh-CN" sz="2000" dirty="0" smtClean="0">
                <a:ea typeface="宋体" panose="02010600030101010101" pitchFamily="2" charset="-122"/>
              </a:rPr>
              <a:t>&amp; fetching of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or</a:t>
            </a:r>
            <a:r>
              <a:rPr lang="en-US" altLang="zh-CN" sz="2000" dirty="0" smtClean="0">
                <a:ea typeface="宋体" panose="02010600030101010101" pitchFamily="2" charset="-122"/>
              </a:rPr>
              <a:t> instruction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The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 cannot read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$s2</a:t>
            </a:r>
            <a:r>
              <a:rPr lang="en-US" altLang="zh-CN" sz="2400" dirty="0" smtClean="0">
                <a:ea typeface="宋体" panose="02010600030101010101" pitchFamily="2" charset="-122"/>
              </a:rPr>
              <a:t> until beginning of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CC6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The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</a:t>
            </a:r>
            <a:r>
              <a:rPr lang="en-US" altLang="zh-CN" sz="2000" dirty="0" smtClean="0">
                <a:ea typeface="宋体" panose="02010600030101010101" pitchFamily="2" charset="-122"/>
              </a:rPr>
              <a:t> instruction remains in the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Instruction register </a:t>
            </a:r>
            <a:r>
              <a:rPr lang="en-US" altLang="zh-CN" sz="2000" dirty="0" smtClean="0">
                <a:ea typeface="宋体" panose="02010600030101010101" pitchFamily="2" charset="-122"/>
              </a:rPr>
              <a:t>until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CC6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The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PC register </a:t>
            </a:r>
            <a:r>
              <a:rPr lang="en-US" altLang="zh-CN" sz="2000" dirty="0" smtClean="0">
                <a:ea typeface="宋体" panose="02010600030101010101" pitchFamily="2" charset="-122"/>
              </a:rPr>
              <a:t>is not modified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until beginning of CC6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grpSp>
        <p:nvGrpSpPr>
          <p:cNvPr id="33799" name="Group 238"/>
          <p:cNvGrpSpPr>
            <a:grpSpLocks/>
          </p:cNvGrpSpPr>
          <p:nvPr/>
        </p:nvGrpSpPr>
        <p:grpSpPr bwMode="auto">
          <a:xfrm>
            <a:off x="7243763" y="2508250"/>
            <a:ext cx="506412" cy="412750"/>
            <a:chOff x="4886056" y="1917701"/>
            <a:chExt cx="506413" cy="412751"/>
          </a:xfrm>
        </p:grpSpPr>
        <p:sp>
          <p:nvSpPr>
            <p:cNvPr id="33948" name="Line 139"/>
            <p:cNvSpPr>
              <a:spLocks noChangeShapeType="1"/>
            </p:cNvSpPr>
            <p:nvPr/>
          </p:nvSpPr>
          <p:spPr bwMode="auto">
            <a:xfrm>
              <a:off x="5308331" y="2147888"/>
              <a:ext cx="84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949" name="Group 141"/>
            <p:cNvGrpSpPr>
              <a:grpSpLocks/>
            </p:cNvGrpSpPr>
            <p:nvPr/>
          </p:nvGrpSpPr>
          <p:grpSpPr bwMode="auto">
            <a:xfrm>
              <a:off x="4969600" y="1963739"/>
              <a:ext cx="338574" cy="366713"/>
              <a:chOff x="1910" y="3139"/>
              <a:chExt cx="231" cy="231"/>
            </a:xfrm>
          </p:grpSpPr>
          <p:sp>
            <p:nvSpPr>
              <p:cNvPr id="33952" name="Rectangle 142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CB8FE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3953" name="Text Box 143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DM</a:t>
                </a:r>
              </a:p>
            </p:txBody>
          </p:sp>
        </p:grpSp>
        <p:sp>
          <p:nvSpPr>
            <p:cNvPr id="33950" name="Freeform 145"/>
            <p:cNvSpPr>
              <a:spLocks/>
            </p:cNvSpPr>
            <p:nvPr/>
          </p:nvSpPr>
          <p:spPr bwMode="auto">
            <a:xfrm>
              <a:off x="4928561" y="1917701"/>
              <a:ext cx="422363" cy="236190"/>
            </a:xfrm>
            <a:custGeom>
              <a:avLst/>
              <a:gdLst>
                <a:gd name="T0" fmla="*/ 0 w 10006"/>
                <a:gd name="T1" fmla="*/ 119462191 h 10332"/>
                <a:gd name="T2" fmla="*/ 0 w 10006"/>
                <a:gd name="T3" fmla="*/ 0 h 10332"/>
                <a:gd name="T4" fmla="*/ 752101364 w 10006"/>
                <a:gd name="T5" fmla="*/ 0 h 10332"/>
                <a:gd name="T6" fmla="*/ 752101364 w 10006"/>
                <a:gd name="T7" fmla="*/ 123428569 h 103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6" h="10332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cubicBezTo>
                    <a:pt x="9979" y="3521"/>
                    <a:pt x="10021" y="6811"/>
                    <a:pt x="10000" y="1033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51" name="Line 146"/>
            <p:cNvSpPr>
              <a:spLocks noChangeShapeType="1"/>
            </p:cNvSpPr>
            <p:nvPr/>
          </p:nvSpPr>
          <p:spPr bwMode="auto">
            <a:xfrm>
              <a:off x="4886056" y="2147889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00" name="Group 228"/>
          <p:cNvGrpSpPr>
            <a:grpSpLocks/>
          </p:cNvGrpSpPr>
          <p:nvPr/>
        </p:nvGrpSpPr>
        <p:grpSpPr bwMode="auto">
          <a:xfrm>
            <a:off x="6656388" y="3194050"/>
            <a:ext cx="506412" cy="365125"/>
            <a:chOff x="3701781" y="1965326"/>
            <a:chExt cx="507023" cy="365125"/>
          </a:xfrm>
        </p:grpSpPr>
        <p:sp>
          <p:nvSpPr>
            <p:cNvPr id="33942" name="Line 130"/>
            <p:cNvSpPr>
              <a:spLocks noChangeShapeType="1"/>
            </p:cNvSpPr>
            <p:nvPr/>
          </p:nvSpPr>
          <p:spPr bwMode="auto">
            <a:xfrm>
              <a:off x="3701781" y="2200040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3" name="Line 130"/>
            <p:cNvSpPr>
              <a:spLocks noChangeShapeType="1"/>
            </p:cNvSpPr>
            <p:nvPr/>
          </p:nvSpPr>
          <p:spPr bwMode="auto">
            <a:xfrm>
              <a:off x="3701935" y="2084825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4" name="Text Box 124"/>
            <p:cNvSpPr txBox="1">
              <a:spLocks noChangeArrowheads="1"/>
            </p:cNvSpPr>
            <p:nvPr/>
          </p:nvSpPr>
          <p:spPr bwMode="auto">
            <a:xfrm>
              <a:off x="3785308" y="1965326"/>
              <a:ext cx="338504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grpSp>
          <p:nvGrpSpPr>
            <p:cNvPr id="33945" name="Group 126"/>
            <p:cNvGrpSpPr>
              <a:grpSpLocks/>
            </p:cNvGrpSpPr>
            <p:nvPr/>
          </p:nvGrpSpPr>
          <p:grpSpPr bwMode="auto">
            <a:xfrm>
              <a:off x="4123812" y="2058988"/>
              <a:ext cx="84992" cy="182563"/>
              <a:chOff x="2544" y="3197"/>
              <a:chExt cx="202" cy="115"/>
            </a:xfrm>
          </p:grpSpPr>
          <p:sp>
            <p:nvSpPr>
              <p:cNvPr id="33946" name="Line 127"/>
              <p:cNvSpPr>
                <a:spLocks noChangeShapeType="1"/>
              </p:cNvSpPr>
              <p:nvPr/>
            </p:nvSpPr>
            <p:spPr bwMode="auto">
              <a:xfrm>
                <a:off x="2544" y="3197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47" name="Line 128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3801" name="Group 219"/>
          <p:cNvGrpSpPr>
            <a:grpSpLocks/>
          </p:cNvGrpSpPr>
          <p:nvPr/>
        </p:nvGrpSpPr>
        <p:grpSpPr bwMode="auto">
          <a:xfrm>
            <a:off x="5481638" y="2555875"/>
            <a:ext cx="506412" cy="365125"/>
            <a:chOff x="3701781" y="1965326"/>
            <a:chExt cx="507023" cy="365125"/>
          </a:xfrm>
        </p:grpSpPr>
        <p:sp>
          <p:nvSpPr>
            <p:cNvPr id="33936" name="Line 130"/>
            <p:cNvSpPr>
              <a:spLocks noChangeShapeType="1"/>
            </p:cNvSpPr>
            <p:nvPr/>
          </p:nvSpPr>
          <p:spPr bwMode="auto">
            <a:xfrm>
              <a:off x="3701781" y="2200040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7" name="Line 130"/>
            <p:cNvSpPr>
              <a:spLocks noChangeShapeType="1"/>
            </p:cNvSpPr>
            <p:nvPr/>
          </p:nvSpPr>
          <p:spPr bwMode="auto">
            <a:xfrm>
              <a:off x="3701935" y="2084825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8" name="Text Box 124"/>
            <p:cNvSpPr txBox="1">
              <a:spLocks noChangeArrowheads="1"/>
            </p:cNvSpPr>
            <p:nvPr/>
          </p:nvSpPr>
          <p:spPr bwMode="auto">
            <a:xfrm>
              <a:off x="3785308" y="1965326"/>
              <a:ext cx="338504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grpSp>
          <p:nvGrpSpPr>
            <p:cNvPr id="33939" name="Group 126"/>
            <p:cNvGrpSpPr>
              <a:grpSpLocks/>
            </p:cNvGrpSpPr>
            <p:nvPr/>
          </p:nvGrpSpPr>
          <p:grpSpPr bwMode="auto">
            <a:xfrm>
              <a:off x="4123812" y="2058988"/>
              <a:ext cx="84992" cy="182563"/>
              <a:chOff x="2544" y="3197"/>
              <a:chExt cx="202" cy="115"/>
            </a:xfrm>
          </p:grpSpPr>
          <p:sp>
            <p:nvSpPr>
              <p:cNvPr id="33940" name="Line 127"/>
              <p:cNvSpPr>
                <a:spLocks noChangeShapeType="1"/>
              </p:cNvSpPr>
              <p:nvPr/>
            </p:nvSpPr>
            <p:spPr bwMode="auto">
              <a:xfrm>
                <a:off x="2544" y="3197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41" name="Line 128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3802" name="Group 201"/>
          <p:cNvGrpSpPr>
            <a:grpSpLocks/>
          </p:cNvGrpSpPr>
          <p:nvPr/>
        </p:nvGrpSpPr>
        <p:grpSpPr bwMode="auto">
          <a:xfrm>
            <a:off x="4291013" y="2563813"/>
            <a:ext cx="508000" cy="365125"/>
            <a:chOff x="3701781" y="1965326"/>
            <a:chExt cx="507023" cy="365125"/>
          </a:xfrm>
        </p:grpSpPr>
        <p:sp>
          <p:nvSpPr>
            <p:cNvPr id="33930" name="Line 130"/>
            <p:cNvSpPr>
              <a:spLocks noChangeShapeType="1"/>
            </p:cNvSpPr>
            <p:nvPr/>
          </p:nvSpPr>
          <p:spPr bwMode="auto">
            <a:xfrm>
              <a:off x="3701781" y="2200040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1" name="Line 130"/>
            <p:cNvSpPr>
              <a:spLocks noChangeShapeType="1"/>
            </p:cNvSpPr>
            <p:nvPr/>
          </p:nvSpPr>
          <p:spPr bwMode="auto">
            <a:xfrm>
              <a:off x="3701935" y="2084825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2" name="Text Box 124"/>
            <p:cNvSpPr txBox="1">
              <a:spLocks noChangeArrowheads="1"/>
            </p:cNvSpPr>
            <p:nvPr/>
          </p:nvSpPr>
          <p:spPr bwMode="auto">
            <a:xfrm>
              <a:off x="3785308" y="1965326"/>
              <a:ext cx="338504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grpSp>
          <p:nvGrpSpPr>
            <p:cNvPr id="33933" name="Group 126"/>
            <p:cNvGrpSpPr>
              <a:grpSpLocks/>
            </p:cNvGrpSpPr>
            <p:nvPr/>
          </p:nvGrpSpPr>
          <p:grpSpPr bwMode="auto">
            <a:xfrm>
              <a:off x="4123812" y="2058988"/>
              <a:ext cx="84992" cy="182563"/>
              <a:chOff x="2544" y="3197"/>
              <a:chExt cx="202" cy="115"/>
            </a:xfrm>
          </p:grpSpPr>
          <p:sp>
            <p:nvSpPr>
              <p:cNvPr id="33934" name="Line 127"/>
              <p:cNvSpPr>
                <a:spLocks noChangeShapeType="1"/>
              </p:cNvSpPr>
              <p:nvPr/>
            </p:nvSpPr>
            <p:spPr bwMode="auto">
              <a:xfrm>
                <a:off x="2544" y="3197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35" name="Line 128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803" name="Line 5"/>
          <p:cNvSpPr>
            <a:spLocks noChangeShapeType="1"/>
          </p:cNvSpPr>
          <p:nvPr/>
        </p:nvSpPr>
        <p:spPr bwMode="auto">
          <a:xfrm>
            <a:off x="604838" y="1330325"/>
            <a:ext cx="0" cy="2376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4" name="Line 6"/>
          <p:cNvSpPr>
            <a:spLocks noChangeShapeType="1"/>
          </p:cNvSpPr>
          <p:nvPr/>
        </p:nvSpPr>
        <p:spPr bwMode="auto">
          <a:xfrm>
            <a:off x="533400" y="1366838"/>
            <a:ext cx="79565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5" name="Text Box 7"/>
          <p:cNvSpPr txBox="1">
            <a:spLocks noChangeArrowheads="1"/>
          </p:cNvSpPr>
          <p:nvPr/>
        </p:nvSpPr>
        <p:spPr bwMode="auto">
          <a:xfrm>
            <a:off x="804863" y="1233488"/>
            <a:ext cx="1563687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Time (in cycles)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6" name="Text Box 8"/>
          <p:cNvSpPr txBox="1">
            <a:spLocks noChangeArrowheads="1"/>
          </p:cNvSpPr>
          <p:nvPr/>
        </p:nvSpPr>
        <p:spPr bwMode="auto">
          <a:xfrm rot="-5400000">
            <a:off x="-324643" y="2404269"/>
            <a:ext cx="1833562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Instruction Order</a:t>
            </a:r>
          </a:p>
        </p:txBody>
      </p:sp>
      <p:sp>
        <p:nvSpPr>
          <p:cNvPr id="33807" name="Text Box 9"/>
          <p:cNvSpPr txBox="1">
            <a:spLocks noChangeArrowheads="1"/>
          </p:cNvSpPr>
          <p:nvPr/>
        </p:nvSpPr>
        <p:spPr bwMode="auto">
          <a:xfrm>
            <a:off x="804863" y="1508125"/>
            <a:ext cx="139223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value of 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$s2</a:t>
            </a:r>
            <a:endParaRPr lang="en-US" altLang="zh-CN" sz="1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8" name="Text Box 10"/>
          <p:cNvSpPr txBox="1">
            <a:spLocks noChangeArrowheads="1"/>
          </p:cNvSpPr>
          <p:nvPr/>
        </p:nvSpPr>
        <p:spPr bwMode="auto">
          <a:xfrm>
            <a:off x="3154363" y="1233488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CC1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9" name="Text Box 11"/>
          <p:cNvSpPr txBox="1">
            <a:spLocks noChangeArrowheads="1"/>
          </p:cNvSpPr>
          <p:nvPr/>
        </p:nvSpPr>
        <p:spPr bwMode="auto">
          <a:xfrm>
            <a:off x="3111500" y="1508125"/>
            <a:ext cx="50641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0" name="Text Box 12"/>
          <p:cNvSpPr txBox="1">
            <a:spLocks noChangeArrowheads="1"/>
          </p:cNvSpPr>
          <p:nvPr/>
        </p:nvSpPr>
        <p:spPr bwMode="auto">
          <a:xfrm>
            <a:off x="3744913" y="1233488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CC2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1" name="Text Box 13"/>
          <p:cNvSpPr txBox="1">
            <a:spLocks noChangeArrowheads="1"/>
          </p:cNvSpPr>
          <p:nvPr/>
        </p:nvSpPr>
        <p:spPr bwMode="auto">
          <a:xfrm>
            <a:off x="3702050" y="1508125"/>
            <a:ext cx="50641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2" name="Text Box 14"/>
          <p:cNvSpPr txBox="1">
            <a:spLocks noChangeArrowheads="1"/>
          </p:cNvSpPr>
          <p:nvPr/>
        </p:nvSpPr>
        <p:spPr bwMode="auto">
          <a:xfrm>
            <a:off x="4337050" y="1233488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CC3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3" name="Text Box 15"/>
          <p:cNvSpPr txBox="1">
            <a:spLocks noChangeArrowheads="1"/>
          </p:cNvSpPr>
          <p:nvPr/>
        </p:nvSpPr>
        <p:spPr bwMode="auto">
          <a:xfrm>
            <a:off x="4294188" y="1508125"/>
            <a:ext cx="50641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4" name="Text Box 16"/>
          <p:cNvSpPr txBox="1">
            <a:spLocks noChangeArrowheads="1"/>
          </p:cNvSpPr>
          <p:nvPr/>
        </p:nvSpPr>
        <p:spPr bwMode="auto">
          <a:xfrm>
            <a:off x="4927600" y="1233488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CC4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5" name="Text Box 17"/>
          <p:cNvSpPr txBox="1">
            <a:spLocks noChangeArrowheads="1"/>
          </p:cNvSpPr>
          <p:nvPr/>
        </p:nvSpPr>
        <p:spPr bwMode="auto">
          <a:xfrm>
            <a:off x="4884738" y="1508125"/>
            <a:ext cx="50641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6" name="Text Box 18"/>
          <p:cNvSpPr txBox="1">
            <a:spLocks noChangeArrowheads="1"/>
          </p:cNvSpPr>
          <p:nvPr/>
        </p:nvSpPr>
        <p:spPr bwMode="auto">
          <a:xfrm>
            <a:off x="6108700" y="1233488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CC6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7" name="Text Box 19"/>
          <p:cNvSpPr txBox="1">
            <a:spLocks noChangeArrowheads="1"/>
          </p:cNvSpPr>
          <p:nvPr/>
        </p:nvSpPr>
        <p:spPr bwMode="auto">
          <a:xfrm>
            <a:off x="6065838" y="1508125"/>
            <a:ext cx="50641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3818" name="Text Box 20"/>
          <p:cNvSpPr txBox="1">
            <a:spLocks noChangeArrowheads="1"/>
          </p:cNvSpPr>
          <p:nvPr/>
        </p:nvSpPr>
        <p:spPr bwMode="auto">
          <a:xfrm>
            <a:off x="6699250" y="1233488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CC7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9" name="Text Box 21"/>
          <p:cNvSpPr txBox="1">
            <a:spLocks noChangeArrowheads="1"/>
          </p:cNvSpPr>
          <p:nvPr/>
        </p:nvSpPr>
        <p:spPr bwMode="auto">
          <a:xfrm>
            <a:off x="6656388" y="1508125"/>
            <a:ext cx="50641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3820" name="Text Box 22"/>
          <p:cNvSpPr txBox="1">
            <a:spLocks noChangeArrowheads="1"/>
          </p:cNvSpPr>
          <p:nvPr/>
        </p:nvSpPr>
        <p:spPr bwMode="auto">
          <a:xfrm>
            <a:off x="7291388" y="1233488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CC8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1" name="Text Box 23"/>
          <p:cNvSpPr txBox="1">
            <a:spLocks noChangeArrowheads="1"/>
          </p:cNvSpPr>
          <p:nvPr/>
        </p:nvSpPr>
        <p:spPr bwMode="auto">
          <a:xfrm>
            <a:off x="7248525" y="1508125"/>
            <a:ext cx="50482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3822" name="Text Box 24"/>
          <p:cNvSpPr txBox="1">
            <a:spLocks noChangeArrowheads="1"/>
          </p:cNvSpPr>
          <p:nvPr/>
        </p:nvSpPr>
        <p:spPr bwMode="auto">
          <a:xfrm>
            <a:off x="5518150" y="1233488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CC5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3" name="Text Box 25"/>
          <p:cNvSpPr txBox="1">
            <a:spLocks noChangeArrowheads="1"/>
          </p:cNvSpPr>
          <p:nvPr/>
        </p:nvSpPr>
        <p:spPr bwMode="auto">
          <a:xfrm>
            <a:off x="5475288" y="1508125"/>
            <a:ext cx="50641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4" name="Rectangle 35"/>
          <p:cNvSpPr>
            <a:spLocks noChangeArrowheads="1"/>
          </p:cNvSpPr>
          <p:nvPr/>
        </p:nvSpPr>
        <p:spPr bwMode="auto">
          <a:xfrm>
            <a:off x="4800600" y="2468563"/>
            <a:ext cx="84138" cy="54768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825" name="Text Box 37"/>
          <p:cNvSpPr txBox="1">
            <a:spLocks noChangeArrowheads="1"/>
          </p:cNvSpPr>
          <p:nvPr/>
        </p:nvSpPr>
        <p:spPr bwMode="auto">
          <a:xfrm>
            <a:off x="977900" y="2559050"/>
            <a:ext cx="17541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add	$s4, 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$s2</a:t>
            </a:r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, $t5</a:t>
            </a:r>
          </a:p>
        </p:txBody>
      </p:sp>
      <p:grpSp>
        <p:nvGrpSpPr>
          <p:cNvPr id="33826" name="Group 38"/>
          <p:cNvGrpSpPr>
            <a:grpSpLocks/>
          </p:cNvGrpSpPr>
          <p:nvPr/>
        </p:nvGrpSpPr>
        <p:grpSpPr bwMode="auto">
          <a:xfrm>
            <a:off x="3786188" y="2468563"/>
            <a:ext cx="506412" cy="547687"/>
            <a:chOff x="1910" y="2102"/>
            <a:chExt cx="346" cy="345"/>
          </a:xfrm>
        </p:grpSpPr>
        <p:sp>
          <p:nvSpPr>
            <p:cNvPr id="33925" name="Line 39"/>
            <p:cNvSpPr>
              <a:spLocks noChangeShapeType="1"/>
            </p:cNvSpPr>
            <p:nvPr/>
          </p:nvSpPr>
          <p:spPr bwMode="auto">
            <a:xfrm>
              <a:off x="2141" y="2275"/>
              <a:ext cx="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6" name="Rectangle 40"/>
            <p:cNvSpPr>
              <a:spLocks noChangeArrowheads="1"/>
            </p:cNvSpPr>
            <p:nvPr/>
          </p:nvSpPr>
          <p:spPr bwMode="auto">
            <a:xfrm>
              <a:off x="2198" y="2102"/>
              <a:ext cx="58" cy="34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33927" name="Group 41"/>
            <p:cNvGrpSpPr>
              <a:grpSpLocks/>
            </p:cNvGrpSpPr>
            <p:nvPr/>
          </p:nvGrpSpPr>
          <p:grpSpPr bwMode="auto">
            <a:xfrm>
              <a:off x="1910" y="2159"/>
              <a:ext cx="231" cy="231"/>
              <a:chOff x="1910" y="3139"/>
              <a:chExt cx="231" cy="231"/>
            </a:xfrm>
          </p:grpSpPr>
          <p:sp>
            <p:nvSpPr>
              <p:cNvPr id="33928" name="Rectangle 42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3929" name="Text Box 43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IM</a:t>
                </a:r>
              </a:p>
            </p:txBody>
          </p:sp>
        </p:grpSp>
      </p:grpSp>
      <p:sp>
        <p:nvSpPr>
          <p:cNvPr id="33827" name="Text Box 44"/>
          <p:cNvSpPr txBox="1">
            <a:spLocks noChangeArrowheads="1"/>
          </p:cNvSpPr>
          <p:nvPr/>
        </p:nvSpPr>
        <p:spPr bwMode="auto">
          <a:xfrm>
            <a:off x="977900" y="3187700"/>
            <a:ext cx="17541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2057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or	$s6, $t3, 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$s2</a:t>
            </a:r>
          </a:p>
        </p:txBody>
      </p:sp>
      <p:grpSp>
        <p:nvGrpSpPr>
          <p:cNvPr id="33828" name="Group 45"/>
          <p:cNvGrpSpPr>
            <a:grpSpLocks/>
          </p:cNvGrpSpPr>
          <p:nvPr/>
        </p:nvGrpSpPr>
        <p:grpSpPr bwMode="auto">
          <a:xfrm>
            <a:off x="6149975" y="3095625"/>
            <a:ext cx="506413" cy="547688"/>
            <a:chOff x="1910" y="2102"/>
            <a:chExt cx="346" cy="345"/>
          </a:xfrm>
        </p:grpSpPr>
        <p:sp>
          <p:nvSpPr>
            <p:cNvPr id="33920" name="Line 46"/>
            <p:cNvSpPr>
              <a:spLocks noChangeShapeType="1"/>
            </p:cNvSpPr>
            <p:nvPr/>
          </p:nvSpPr>
          <p:spPr bwMode="auto">
            <a:xfrm>
              <a:off x="2141" y="2275"/>
              <a:ext cx="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1" name="Rectangle 47"/>
            <p:cNvSpPr>
              <a:spLocks noChangeArrowheads="1"/>
            </p:cNvSpPr>
            <p:nvPr/>
          </p:nvSpPr>
          <p:spPr bwMode="auto">
            <a:xfrm>
              <a:off x="2198" y="2102"/>
              <a:ext cx="58" cy="34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33922" name="Group 48"/>
            <p:cNvGrpSpPr>
              <a:grpSpLocks/>
            </p:cNvGrpSpPr>
            <p:nvPr/>
          </p:nvGrpSpPr>
          <p:grpSpPr bwMode="auto">
            <a:xfrm>
              <a:off x="1910" y="2159"/>
              <a:ext cx="231" cy="231"/>
              <a:chOff x="1910" y="3139"/>
              <a:chExt cx="231" cy="231"/>
            </a:xfrm>
          </p:grpSpPr>
          <p:sp>
            <p:nvSpPr>
              <p:cNvPr id="33923" name="Rectangle 49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3924" name="Text Box 50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IM</a:t>
                </a:r>
              </a:p>
            </p:txBody>
          </p:sp>
        </p:grpSp>
      </p:grpSp>
      <p:sp>
        <p:nvSpPr>
          <p:cNvPr id="33829" name="Rectangle 60"/>
          <p:cNvSpPr>
            <a:spLocks noChangeArrowheads="1"/>
          </p:cNvSpPr>
          <p:nvPr/>
        </p:nvSpPr>
        <p:spPr bwMode="auto">
          <a:xfrm>
            <a:off x="7164388" y="3094038"/>
            <a:ext cx="85725" cy="54768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33830" name="Group 71"/>
          <p:cNvGrpSpPr>
            <a:grpSpLocks/>
          </p:cNvGrpSpPr>
          <p:nvPr/>
        </p:nvGrpSpPr>
        <p:grpSpPr bwMode="auto">
          <a:xfrm>
            <a:off x="7246938" y="3095625"/>
            <a:ext cx="590550" cy="547688"/>
            <a:chOff x="2659" y="2102"/>
            <a:chExt cx="403" cy="345"/>
          </a:xfrm>
        </p:grpSpPr>
        <p:grpSp>
          <p:nvGrpSpPr>
            <p:cNvPr id="33912" name="Group 72"/>
            <p:cNvGrpSpPr>
              <a:grpSpLocks/>
            </p:cNvGrpSpPr>
            <p:nvPr/>
          </p:nvGrpSpPr>
          <p:grpSpPr bwMode="auto">
            <a:xfrm>
              <a:off x="2659" y="2131"/>
              <a:ext cx="346" cy="288"/>
              <a:chOff x="2659" y="2131"/>
              <a:chExt cx="346" cy="288"/>
            </a:xfrm>
          </p:grpSpPr>
          <p:sp>
            <p:nvSpPr>
              <p:cNvPr id="33915" name="Freeform 73"/>
              <p:cNvSpPr>
                <a:spLocks/>
              </p:cNvSpPr>
              <p:nvPr/>
            </p:nvSpPr>
            <p:spPr bwMode="auto">
              <a:xfrm>
                <a:off x="2717" y="2131"/>
                <a:ext cx="230" cy="288"/>
              </a:xfrm>
              <a:custGeom>
                <a:avLst/>
                <a:gdLst>
                  <a:gd name="T0" fmla="*/ 0 w 259"/>
                  <a:gd name="T1" fmla="*/ 288 h 288"/>
                  <a:gd name="T2" fmla="*/ 0 w 259"/>
                  <a:gd name="T3" fmla="*/ 173 h 288"/>
                  <a:gd name="T4" fmla="*/ 18 w 259"/>
                  <a:gd name="T5" fmla="*/ 144 h 288"/>
                  <a:gd name="T6" fmla="*/ 0 w 259"/>
                  <a:gd name="T7" fmla="*/ 116 h 288"/>
                  <a:gd name="T8" fmla="*/ 0 w 259"/>
                  <a:gd name="T9" fmla="*/ 0 h 288"/>
                  <a:gd name="T10" fmla="*/ 79 w 259"/>
                  <a:gd name="T11" fmla="*/ 58 h 288"/>
                  <a:gd name="T12" fmla="*/ 79 w 259"/>
                  <a:gd name="T13" fmla="*/ 231 h 288"/>
                  <a:gd name="T14" fmla="*/ 0 w 259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6" name="Line 74"/>
              <p:cNvSpPr>
                <a:spLocks noChangeShapeType="1"/>
              </p:cNvSpPr>
              <p:nvPr/>
            </p:nvSpPr>
            <p:spPr bwMode="auto">
              <a:xfrm>
                <a:off x="2947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917" name="Group 75"/>
              <p:cNvGrpSpPr>
                <a:grpSpLocks/>
              </p:cNvGrpSpPr>
              <p:nvPr/>
            </p:nvGrpSpPr>
            <p:grpSpPr bwMode="auto">
              <a:xfrm>
                <a:off x="2659" y="2218"/>
                <a:ext cx="58" cy="115"/>
                <a:chOff x="2544" y="3197"/>
                <a:chExt cx="202" cy="115"/>
              </a:xfrm>
            </p:grpSpPr>
            <p:sp>
              <p:nvSpPr>
                <p:cNvPr id="33918" name="Line 76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19" name="Line 77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913" name="Text Box 78"/>
            <p:cNvSpPr txBox="1">
              <a:spLocks noChangeArrowheads="1"/>
            </p:cNvSpPr>
            <p:nvPr/>
          </p:nvSpPr>
          <p:spPr bwMode="auto">
            <a:xfrm>
              <a:off x="2746" y="2218"/>
              <a:ext cx="201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33914" name="Rectangle 79"/>
            <p:cNvSpPr>
              <a:spLocks noChangeArrowheads="1"/>
            </p:cNvSpPr>
            <p:nvPr/>
          </p:nvSpPr>
          <p:spPr bwMode="auto">
            <a:xfrm>
              <a:off x="3005" y="2102"/>
              <a:ext cx="57" cy="34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33831" name="Group 81"/>
          <p:cNvGrpSpPr>
            <a:grpSpLocks/>
          </p:cNvGrpSpPr>
          <p:nvPr/>
        </p:nvGrpSpPr>
        <p:grpSpPr bwMode="auto">
          <a:xfrm>
            <a:off x="6656388" y="2468563"/>
            <a:ext cx="590550" cy="547687"/>
            <a:chOff x="2659" y="2102"/>
            <a:chExt cx="403" cy="345"/>
          </a:xfrm>
        </p:grpSpPr>
        <p:grpSp>
          <p:nvGrpSpPr>
            <p:cNvPr id="33904" name="Group 82"/>
            <p:cNvGrpSpPr>
              <a:grpSpLocks/>
            </p:cNvGrpSpPr>
            <p:nvPr/>
          </p:nvGrpSpPr>
          <p:grpSpPr bwMode="auto">
            <a:xfrm>
              <a:off x="2659" y="2131"/>
              <a:ext cx="346" cy="288"/>
              <a:chOff x="2659" y="2131"/>
              <a:chExt cx="346" cy="288"/>
            </a:xfrm>
          </p:grpSpPr>
          <p:sp>
            <p:nvSpPr>
              <p:cNvPr id="33907" name="Freeform 83"/>
              <p:cNvSpPr>
                <a:spLocks/>
              </p:cNvSpPr>
              <p:nvPr/>
            </p:nvSpPr>
            <p:spPr bwMode="auto">
              <a:xfrm>
                <a:off x="2717" y="2131"/>
                <a:ext cx="230" cy="288"/>
              </a:xfrm>
              <a:custGeom>
                <a:avLst/>
                <a:gdLst>
                  <a:gd name="T0" fmla="*/ 0 w 259"/>
                  <a:gd name="T1" fmla="*/ 288 h 288"/>
                  <a:gd name="T2" fmla="*/ 0 w 259"/>
                  <a:gd name="T3" fmla="*/ 173 h 288"/>
                  <a:gd name="T4" fmla="*/ 18 w 259"/>
                  <a:gd name="T5" fmla="*/ 144 h 288"/>
                  <a:gd name="T6" fmla="*/ 0 w 259"/>
                  <a:gd name="T7" fmla="*/ 116 h 288"/>
                  <a:gd name="T8" fmla="*/ 0 w 259"/>
                  <a:gd name="T9" fmla="*/ 0 h 288"/>
                  <a:gd name="T10" fmla="*/ 79 w 259"/>
                  <a:gd name="T11" fmla="*/ 58 h 288"/>
                  <a:gd name="T12" fmla="*/ 79 w 259"/>
                  <a:gd name="T13" fmla="*/ 231 h 288"/>
                  <a:gd name="T14" fmla="*/ 0 w 259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08" name="Line 84"/>
              <p:cNvSpPr>
                <a:spLocks noChangeShapeType="1"/>
              </p:cNvSpPr>
              <p:nvPr/>
            </p:nvSpPr>
            <p:spPr bwMode="auto">
              <a:xfrm>
                <a:off x="2947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909" name="Group 85"/>
              <p:cNvGrpSpPr>
                <a:grpSpLocks/>
              </p:cNvGrpSpPr>
              <p:nvPr/>
            </p:nvGrpSpPr>
            <p:grpSpPr bwMode="auto">
              <a:xfrm>
                <a:off x="2659" y="2218"/>
                <a:ext cx="58" cy="115"/>
                <a:chOff x="2544" y="3197"/>
                <a:chExt cx="202" cy="115"/>
              </a:xfrm>
            </p:grpSpPr>
            <p:sp>
              <p:nvSpPr>
                <p:cNvPr id="33910" name="Line 86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11" name="Line 87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905" name="Text Box 88"/>
            <p:cNvSpPr txBox="1">
              <a:spLocks noChangeArrowheads="1"/>
            </p:cNvSpPr>
            <p:nvPr/>
          </p:nvSpPr>
          <p:spPr bwMode="auto">
            <a:xfrm>
              <a:off x="2746" y="2218"/>
              <a:ext cx="201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33906" name="Rectangle 89"/>
            <p:cNvSpPr>
              <a:spLocks noChangeArrowheads="1"/>
            </p:cNvSpPr>
            <p:nvPr/>
          </p:nvSpPr>
          <p:spPr bwMode="auto">
            <a:xfrm>
              <a:off x="3005" y="2102"/>
              <a:ext cx="57" cy="34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33832" name="Group 92"/>
          <p:cNvGrpSpPr>
            <a:grpSpLocks/>
          </p:cNvGrpSpPr>
          <p:nvPr/>
        </p:nvGrpSpPr>
        <p:grpSpPr bwMode="auto">
          <a:xfrm>
            <a:off x="7834313" y="2560638"/>
            <a:ext cx="423862" cy="365125"/>
            <a:chOff x="3465" y="2159"/>
            <a:chExt cx="289" cy="230"/>
          </a:xfrm>
        </p:grpSpPr>
        <p:sp>
          <p:nvSpPr>
            <p:cNvPr id="33902" name="Text Box 93"/>
            <p:cNvSpPr txBox="1">
              <a:spLocks noChangeArrowheads="1"/>
            </p:cNvSpPr>
            <p:nvPr/>
          </p:nvSpPr>
          <p:spPr bwMode="auto">
            <a:xfrm>
              <a:off x="3523" y="2159"/>
              <a:ext cx="231" cy="23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3903" name="Line 95"/>
            <p:cNvSpPr>
              <a:spLocks noChangeShapeType="1"/>
            </p:cNvSpPr>
            <p:nvPr/>
          </p:nvSpPr>
          <p:spPr bwMode="auto">
            <a:xfrm>
              <a:off x="3465" y="2275"/>
              <a:ext cx="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33" name="Rectangle 102"/>
          <p:cNvSpPr>
            <a:spLocks noChangeArrowheads="1"/>
          </p:cNvSpPr>
          <p:nvPr/>
        </p:nvSpPr>
        <p:spPr bwMode="auto">
          <a:xfrm>
            <a:off x="7750175" y="2470150"/>
            <a:ext cx="85725" cy="54768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834" name="Rectangle 105"/>
          <p:cNvSpPr>
            <a:spLocks noChangeArrowheads="1"/>
          </p:cNvSpPr>
          <p:nvPr/>
        </p:nvSpPr>
        <p:spPr bwMode="auto">
          <a:xfrm>
            <a:off x="6569075" y="2473325"/>
            <a:ext cx="85725" cy="54768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835" name="Rectangle 106"/>
          <p:cNvSpPr>
            <a:spLocks noChangeArrowheads="1"/>
          </p:cNvSpPr>
          <p:nvPr/>
        </p:nvSpPr>
        <p:spPr bwMode="auto">
          <a:xfrm>
            <a:off x="5391150" y="2470150"/>
            <a:ext cx="85725" cy="54768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836" name="Text Box 115"/>
          <p:cNvSpPr txBox="1">
            <a:spLocks noChangeArrowheads="1"/>
          </p:cNvSpPr>
          <p:nvPr/>
        </p:nvSpPr>
        <p:spPr bwMode="auto">
          <a:xfrm>
            <a:off x="965200" y="1965325"/>
            <a:ext cx="17637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sub	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$s2</a:t>
            </a:r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, $t1, $t3</a:t>
            </a:r>
          </a:p>
        </p:txBody>
      </p:sp>
      <p:sp>
        <p:nvSpPr>
          <p:cNvPr id="33837" name="Line 116"/>
          <p:cNvSpPr>
            <a:spLocks noChangeShapeType="1"/>
          </p:cNvSpPr>
          <p:nvPr/>
        </p:nvSpPr>
        <p:spPr bwMode="auto">
          <a:xfrm>
            <a:off x="3533775" y="2149475"/>
            <a:ext cx="84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8" name="Rectangle 117"/>
          <p:cNvSpPr>
            <a:spLocks noChangeArrowheads="1"/>
          </p:cNvSpPr>
          <p:nvPr/>
        </p:nvSpPr>
        <p:spPr bwMode="auto">
          <a:xfrm>
            <a:off x="3617913" y="1874838"/>
            <a:ext cx="84137" cy="54768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33839" name="Group 118"/>
          <p:cNvGrpSpPr>
            <a:grpSpLocks/>
          </p:cNvGrpSpPr>
          <p:nvPr/>
        </p:nvGrpSpPr>
        <p:grpSpPr bwMode="auto">
          <a:xfrm>
            <a:off x="3195638" y="1965325"/>
            <a:ext cx="338137" cy="366713"/>
            <a:chOff x="1910" y="3139"/>
            <a:chExt cx="231" cy="231"/>
          </a:xfrm>
        </p:grpSpPr>
        <p:sp>
          <p:nvSpPr>
            <p:cNvPr id="33900" name="Rectangle 119"/>
            <p:cNvSpPr>
              <a:spLocks noChangeArrowheads="1"/>
            </p:cNvSpPr>
            <p:nvPr/>
          </p:nvSpPr>
          <p:spPr bwMode="auto">
            <a:xfrm>
              <a:off x="2025" y="3139"/>
              <a:ext cx="115" cy="231"/>
            </a:xfrm>
            <a:prstGeom prst="rect">
              <a:avLst/>
            </a:prstGeom>
            <a:solidFill>
              <a:srgbClr val="9CB8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3901" name="Text Box 120"/>
            <p:cNvSpPr txBox="1">
              <a:spLocks noChangeArrowheads="1"/>
            </p:cNvSpPr>
            <p:nvPr/>
          </p:nvSpPr>
          <p:spPr bwMode="auto">
            <a:xfrm>
              <a:off x="1910" y="3139"/>
              <a:ext cx="231" cy="23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IM</a:t>
              </a:r>
            </a:p>
          </p:txBody>
        </p:sp>
      </p:grpSp>
      <p:grpSp>
        <p:nvGrpSpPr>
          <p:cNvPr id="33840" name="Group 4"/>
          <p:cNvGrpSpPr>
            <a:grpSpLocks/>
          </p:cNvGrpSpPr>
          <p:nvPr/>
        </p:nvGrpSpPr>
        <p:grpSpPr bwMode="auto">
          <a:xfrm>
            <a:off x="3702050" y="1965325"/>
            <a:ext cx="506413" cy="365125"/>
            <a:chOff x="3701781" y="1965326"/>
            <a:chExt cx="507023" cy="365125"/>
          </a:xfrm>
        </p:grpSpPr>
        <p:sp>
          <p:nvSpPr>
            <p:cNvPr id="33894" name="Line 130"/>
            <p:cNvSpPr>
              <a:spLocks noChangeShapeType="1"/>
            </p:cNvSpPr>
            <p:nvPr/>
          </p:nvSpPr>
          <p:spPr bwMode="auto">
            <a:xfrm>
              <a:off x="3701781" y="2200040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5" name="Line 130"/>
            <p:cNvSpPr>
              <a:spLocks noChangeShapeType="1"/>
            </p:cNvSpPr>
            <p:nvPr/>
          </p:nvSpPr>
          <p:spPr bwMode="auto">
            <a:xfrm>
              <a:off x="3701935" y="2084825"/>
              <a:ext cx="8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6" name="Text Box 124"/>
            <p:cNvSpPr txBox="1">
              <a:spLocks noChangeArrowheads="1"/>
            </p:cNvSpPr>
            <p:nvPr/>
          </p:nvSpPr>
          <p:spPr bwMode="auto">
            <a:xfrm>
              <a:off x="3785308" y="1965326"/>
              <a:ext cx="338504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grpSp>
          <p:nvGrpSpPr>
            <p:cNvPr id="33897" name="Group 126"/>
            <p:cNvGrpSpPr>
              <a:grpSpLocks/>
            </p:cNvGrpSpPr>
            <p:nvPr/>
          </p:nvGrpSpPr>
          <p:grpSpPr bwMode="auto">
            <a:xfrm>
              <a:off x="4123812" y="2058988"/>
              <a:ext cx="84992" cy="182563"/>
              <a:chOff x="2544" y="3197"/>
              <a:chExt cx="202" cy="115"/>
            </a:xfrm>
          </p:grpSpPr>
          <p:sp>
            <p:nvSpPr>
              <p:cNvPr id="33898" name="Line 127"/>
              <p:cNvSpPr>
                <a:spLocks noChangeShapeType="1"/>
              </p:cNvSpPr>
              <p:nvPr/>
            </p:nvSpPr>
            <p:spPr bwMode="auto">
              <a:xfrm>
                <a:off x="2544" y="3197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9" name="Line 128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841" name="Rectangle 129"/>
          <p:cNvSpPr>
            <a:spLocks noChangeArrowheads="1"/>
          </p:cNvSpPr>
          <p:nvPr/>
        </p:nvSpPr>
        <p:spPr bwMode="auto">
          <a:xfrm>
            <a:off x="4206875" y="1874838"/>
            <a:ext cx="85725" cy="54768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33842" name="Group 131"/>
          <p:cNvGrpSpPr>
            <a:grpSpLocks/>
          </p:cNvGrpSpPr>
          <p:nvPr/>
        </p:nvGrpSpPr>
        <p:grpSpPr bwMode="auto">
          <a:xfrm>
            <a:off x="4292600" y="1920875"/>
            <a:ext cx="506413" cy="457200"/>
            <a:chOff x="2659" y="2131"/>
            <a:chExt cx="346" cy="288"/>
          </a:xfrm>
        </p:grpSpPr>
        <p:sp>
          <p:nvSpPr>
            <p:cNvPr id="33889" name="Freeform 132"/>
            <p:cNvSpPr>
              <a:spLocks/>
            </p:cNvSpPr>
            <p:nvPr/>
          </p:nvSpPr>
          <p:spPr bwMode="auto">
            <a:xfrm>
              <a:off x="2717" y="2131"/>
              <a:ext cx="230" cy="288"/>
            </a:xfrm>
            <a:custGeom>
              <a:avLst/>
              <a:gdLst>
                <a:gd name="T0" fmla="*/ 0 w 259"/>
                <a:gd name="T1" fmla="*/ 288 h 288"/>
                <a:gd name="T2" fmla="*/ 0 w 259"/>
                <a:gd name="T3" fmla="*/ 173 h 288"/>
                <a:gd name="T4" fmla="*/ 18 w 259"/>
                <a:gd name="T5" fmla="*/ 144 h 288"/>
                <a:gd name="T6" fmla="*/ 0 w 259"/>
                <a:gd name="T7" fmla="*/ 116 h 288"/>
                <a:gd name="T8" fmla="*/ 0 w 259"/>
                <a:gd name="T9" fmla="*/ 0 h 288"/>
                <a:gd name="T10" fmla="*/ 79 w 259"/>
                <a:gd name="T11" fmla="*/ 58 h 288"/>
                <a:gd name="T12" fmla="*/ 79 w 259"/>
                <a:gd name="T13" fmla="*/ 231 h 288"/>
                <a:gd name="T14" fmla="*/ 0 w 259"/>
                <a:gd name="T15" fmla="*/ 288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9" h="288">
                  <a:moveTo>
                    <a:pt x="0" y="288"/>
                  </a:moveTo>
                  <a:lnTo>
                    <a:pt x="0" y="173"/>
                  </a:lnTo>
                  <a:lnTo>
                    <a:pt x="58" y="144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59" y="58"/>
                  </a:lnTo>
                  <a:lnTo>
                    <a:pt x="259" y="23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90" name="Line 133"/>
            <p:cNvSpPr>
              <a:spLocks noChangeShapeType="1"/>
            </p:cNvSpPr>
            <p:nvPr/>
          </p:nvSpPr>
          <p:spPr bwMode="auto">
            <a:xfrm>
              <a:off x="2947" y="2275"/>
              <a:ext cx="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91" name="Group 134"/>
            <p:cNvGrpSpPr>
              <a:grpSpLocks/>
            </p:cNvGrpSpPr>
            <p:nvPr/>
          </p:nvGrpSpPr>
          <p:grpSpPr bwMode="auto">
            <a:xfrm>
              <a:off x="2659" y="2218"/>
              <a:ext cx="58" cy="115"/>
              <a:chOff x="2544" y="3197"/>
              <a:chExt cx="202" cy="115"/>
            </a:xfrm>
          </p:grpSpPr>
          <p:sp>
            <p:nvSpPr>
              <p:cNvPr id="33892" name="Line 135"/>
              <p:cNvSpPr>
                <a:spLocks noChangeShapeType="1"/>
              </p:cNvSpPr>
              <p:nvPr/>
            </p:nvSpPr>
            <p:spPr bwMode="auto">
              <a:xfrm>
                <a:off x="2544" y="3197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3" name="Line 136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843" name="Text Box 137"/>
          <p:cNvSpPr txBox="1">
            <a:spLocks noChangeArrowheads="1"/>
          </p:cNvSpPr>
          <p:nvPr/>
        </p:nvSpPr>
        <p:spPr bwMode="auto">
          <a:xfrm>
            <a:off x="4419600" y="2058988"/>
            <a:ext cx="295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CN" sz="1200">
                <a:latin typeface="Arial Narrow" panose="020B0606020202030204" pitchFamily="34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3844" name="Rectangle 138"/>
          <p:cNvSpPr>
            <a:spLocks noChangeArrowheads="1"/>
          </p:cNvSpPr>
          <p:nvPr/>
        </p:nvSpPr>
        <p:spPr bwMode="auto">
          <a:xfrm>
            <a:off x="4799013" y="1874838"/>
            <a:ext cx="84137" cy="54768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845" name="Rectangle 144"/>
          <p:cNvSpPr>
            <a:spLocks noChangeArrowheads="1"/>
          </p:cNvSpPr>
          <p:nvPr/>
        </p:nvSpPr>
        <p:spPr bwMode="auto">
          <a:xfrm>
            <a:off x="5392738" y="1873250"/>
            <a:ext cx="85725" cy="54768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33846" name="Group 5"/>
          <p:cNvGrpSpPr>
            <a:grpSpLocks/>
          </p:cNvGrpSpPr>
          <p:nvPr/>
        </p:nvGrpSpPr>
        <p:grpSpPr bwMode="auto">
          <a:xfrm>
            <a:off x="4886325" y="1917700"/>
            <a:ext cx="506413" cy="412750"/>
            <a:chOff x="4886056" y="1917701"/>
            <a:chExt cx="506413" cy="412751"/>
          </a:xfrm>
        </p:grpSpPr>
        <p:sp>
          <p:nvSpPr>
            <p:cNvPr id="33883" name="Line 139"/>
            <p:cNvSpPr>
              <a:spLocks noChangeShapeType="1"/>
            </p:cNvSpPr>
            <p:nvPr/>
          </p:nvSpPr>
          <p:spPr bwMode="auto">
            <a:xfrm>
              <a:off x="5308331" y="2147888"/>
              <a:ext cx="84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84" name="Group 141"/>
            <p:cNvGrpSpPr>
              <a:grpSpLocks/>
            </p:cNvGrpSpPr>
            <p:nvPr/>
          </p:nvGrpSpPr>
          <p:grpSpPr bwMode="auto">
            <a:xfrm>
              <a:off x="4969600" y="1963739"/>
              <a:ext cx="338574" cy="366713"/>
              <a:chOff x="1910" y="3139"/>
              <a:chExt cx="231" cy="231"/>
            </a:xfrm>
          </p:grpSpPr>
          <p:sp>
            <p:nvSpPr>
              <p:cNvPr id="33887" name="Rectangle 142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CB8FE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3888" name="Text Box 143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DM</a:t>
                </a:r>
              </a:p>
            </p:txBody>
          </p:sp>
        </p:grpSp>
        <p:sp>
          <p:nvSpPr>
            <p:cNvPr id="33885" name="Freeform 145"/>
            <p:cNvSpPr>
              <a:spLocks/>
            </p:cNvSpPr>
            <p:nvPr/>
          </p:nvSpPr>
          <p:spPr bwMode="auto">
            <a:xfrm>
              <a:off x="4928561" y="1917701"/>
              <a:ext cx="422363" cy="236190"/>
            </a:xfrm>
            <a:custGeom>
              <a:avLst/>
              <a:gdLst>
                <a:gd name="T0" fmla="*/ 0 w 10006"/>
                <a:gd name="T1" fmla="*/ 119462191 h 10332"/>
                <a:gd name="T2" fmla="*/ 0 w 10006"/>
                <a:gd name="T3" fmla="*/ 0 h 10332"/>
                <a:gd name="T4" fmla="*/ 752101364 w 10006"/>
                <a:gd name="T5" fmla="*/ 0 h 10332"/>
                <a:gd name="T6" fmla="*/ 752101364 w 10006"/>
                <a:gd name="T7" fmla="*/ 123428569 h 103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6" h="10332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cubicBezTo>
                    <a:pt x="9979" y="3521"/>
                    <a:pt x="10021" y="6811"/>
                    <a:pt x="10000" y="1033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6" name="Line 146"/>
            <p:cNvSpPr>
              <a:spLocks noChangeShapeType="1"/>
            </p:cNvSpPr>
            <p:nvPr/>
          </p:nvSpPr>
          <p:spPr bwMode="auto">
            <a:xfrm>
              <a:off x="4886056" y="2147889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47" name="Group 148"/>
          <p:cNvGrpSpPr>
            <a:grpSpLocks/>
          </p:cNvGrpSpPr>
          <p:nvPr/>
        </p:nvGrpSpPr>
        <p:grpSpPr bwMode="auto">
          <a:xfrm>
            <a:off x="5473700" y="1965325"/>
            <a:ext cx="423863" cy="365125"/>
            <a:chOff x="3465" y="2159"/>
            <a:chExt cx="289" cy="230"/>
          </a:xfrm>
        </p:grpSpPr>
        <p:sp>
          <p:nvSpPr>
            <p:cNvPr id="33881" name="Text Box 149"/>
            <p:cNvSpPr txBox="1">
              <a:spLocks noChangeArrowheads="1"/>
            </p:cNvSpPr>
            <p:nvPr/>
          </p:nvSpPr>
          <p:spPr bwMode="auto">
            <a:xfrm>
              <a:off x="3523" y="2159"/>
              <a:ext cx="231" cy="23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3882" name="Line 151"/>
            <p:cNvSpPr>
              <a:spLocks noChangeShapeType="1"/>
            </p:cNvSpPr>
            <p:nvPr/>
          </p:nvSpPr>
          <p:spPr bwMode="auto">
            <a:xfrm>
              <a:off x="3465" y="2275"/>
              <a:ext cx="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36594" y="1877360"/>
            <a:ext cx="160948" cy="547688"/>
            <a:chOff x="3151015" y="1877360"/>
            <a:chExt cx="160948" cy="547688"/>
          </a:xfrm>
          <a:solidFill>
            <a:srgbClr val="92D050"/>
          </a:solidFill>
        </p:grpSpPr>
        <p:sp>
          <p:nvSpPr>
            <p:cNvPr id="160" name="Line 116"/>
            <p:cNvSpPr>
              <a:spLocks noChangeShapeType="1"/>
            </p:cNvSpPr>
            <p:nvPr/>
          </p:nvSpPr>
          <p:spPr bwMode="auto">
            <a:xfrm>
              <a:off x="3227825" y="2144595"/>
              <a:ext cx="8413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9" name="Rectangle 117"/>
            <p:cNvSpPr>
              <a:spLocks noChangeArrowheads="1"/>
            </p:cNvSpPr>
            <p:nvPr/>
          </p:nvSpPr>
          <p:spPr bwMode="auto">
            <a:xfrm>
              <a:off x="3151015" y="1877360"/>
              <a:ext cx="84138" cy="5476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grpSp>
        <p:nvGrpSpPr>
          <p:cNvPr id="33849" name="Group 161"/>
          <p:cNvGrpSpPr>
            <a:grpSpLocks/>
          </p:cNvGrpSpPr>
          <p:nvPr/>
        </p:nvGrpSpPr>
        <p:grpSpPr bwMode="auto">
          <a:xfrm>
            <a:off x="3621088" y="2471738"/>
            <a:ext cx="160337" cy="547687"/>
            <a:chOff x="3151015" y="1877360"/>
            <a:chExt cx="160948" cy="547688"/>
          </a:xfrm>
        </p:grpSpPr>
        <p:sp>
          <p:nvSpPr>
            <p:cNvPr id="33879" name="Line 116"/>
            <p:cNvSpPr>
              <a:spLocks noChangeShapeType="1"/>
            </p:cNvSpPr>
            <p:nvPr/>
          </p:nvSpPr>
          <p:spPr bwMode="auto">
            <a:xfrm>
              <a:off x="3227825" y="2144595"/>
              <a:ext cx="84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0" name="Rectangle 117"/>
            <p:cNvSpPr>
              <a:spLocks noChangeArrowheads="1"/>
            </p:cNvSpPr>
            <p:nvPr/>
          </p:nvSpPr>
          <p:spPr bwMode="auto">
            <a:xfrm>
              <a:off x="3151015" y="1877360"/>
              <a:ext cx="84138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33850" name="Group 164"/>
          <p:cNvGrpSpPr>
            <a:grpSpLocks/>
          </p:cNvGrpSpPr>
          <p:nvPr/>
        </p:nvGrpSpPr>
        <p:grpSpPr bwMode="auto">
          <a:xfrm>
            <a:off x="5983288" y="3103563"/>
            <a:ext cx="160337" cy="547687"/>
            <a:chOff x="3151015" y="1877360"/>
            <a:chExt cx="160948" cy="547688"/>
          </a:xfrm>
        </p:grpSpPr>
        <p:sp>
          <p:nvSpPr>
            <p:cNvPr id="33877" name="Line 116"/>
            <p:cNvSpPr>
              <a:spLocks noChangeShapeType="1"/>
            </p:cNvSpPr>
            <p:nvPr/>
          </p:nvSpPr>
          <p:spPr bwMode="auto">
            <a:xfrm>
              <a:off x="3227825" y="2144595"/>
              <a:ext cx="84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8" name="Rectangle 117"/>
            <p:cNvSpPr>
              <a:spLocks noChangeArrowheads="1"/>
            </p:cNvSpPr>
            <p:nvPr/>
          </p:nvSpPr>
          <p:spPr bwMode="auto">
            <a:xfrm>
              <a:off x="3151015" y="1877360"/>
              <a:ext cx="84138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33851" name="Text Box 22"/>
          <p:cNvSpPr txBox="1">
            <a:spLocks noChangeArrowheads="1"/>
          </p:cNvSpPr>
          <p:nvPr/>
        </p:nvSpPr>
        <p:spPr bwMode="auto">
          <a:xfrm>
            <a:off x="7869238" y="1230313"/>
            <a:ext cx="422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CC9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52" name="Text Box 23"/>
          <p:cNvSpPr txBox="1">
            <a:spLocks noChangeArrowheads="1"/>
          </p:cNvSpPr>
          <p:nvPr/>
        </p:nvSpPr>
        <p:spPr bwMode="auto">
          <a:xfrm>
            <a:off x="7826375" y="1504950"/>
            <a:ext cx="50482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latin typeface="Comic Sans MS" panose="030F0702030302020204" pitchFamily="66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33853" name="Line 27"/>
          <p:cNvSpPr>
            <a:spLocks noChangeShapeType="1"/>
          </p:cNvSpPr>
          <p:nvPr/>
        </p:nvSpPr>
        <p:spPr bwMode="auto">
          <a:xfrm>
            <a:off x="3659188" y="1325563"/>
            <a:ext cx="0" cy="2344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4" name="Line 28"/>
          <p:cNvSpPr>
            <a:spLocks noChangeShapeType="1"/>
          </p:cNvSpPr>
          <p:nvPr/>
        </p:nvSpPr>
        <p:spPr bwMode="auto">
          <a:xfrm>
            <a:off x="4841875" y="1325563"/>
            <a:ext cx="0" cy="2344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5" name="Line 29"/>
          <p:cNvSpPr>
            <a:spLocks noChangeShapeType="1"/>
          </p:cNvSpPr>
          <p:nvPr/>
        </p:nvSpPr>
        <p:spPr bwMode="auto">
          <a:xfrm>
            <a:off x="5426075" y="1325563"/>
            <a:ext cx="0" cy="2344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6" name="Line 30"/>
          <p:cNvSpPr>
            <a:spLocks noChangeShapeType="1"/>
          </p:cNvSpPr>
          <p:nvPr/>
        </p:nvSpPr>
        <p:spPr bwMode="auto">
          <a:xfrm>
            <a:off x="6613525" y="1325563"/>
            <a:ext cx="0" cy="2344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7" name="Line 31"/>
          <p:cNvSpPr>
            <a:spLocks noChangeShapeType="1"/>
          </p:cNvSpPr>
          <p:nvPr/>
        </p:nvSpPr>
        <p:spPr bwMode="auto">
          <a:xfrm>
            <a:off x="7796213" y="1325563"/>
            <a:ext cx="0" cy="2344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8" name="Line 33"/>
          <p:cNvSpPr>
            <a:spLocks noChangeShapeType="1"/>
          </p:cNvSpPr>
          <p:nvPr/>
        </p:nvSpPr>
        <p:spPr bwMode="auto">
          <a:xfrm>
            <a:off x="7204075" y="1325563"/>
            <a:ext cx="0" cy="2344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9" name="Line 34"/>
          <p:cNvSpPr>
            <a:spLocks noChangeShapeType="1"/>
          </p:cNvSpPr>
          <p:nvPr/>
        </p:nvSpPr>
        <p:spPr bwMode="auto">
          <a:xfrm>
            <a:off x="4249738" y="1325563"/>
            <a:ext cx="0" cy="2344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60" name="Line 27"/>
          <p:cNvSpPr>
            <a:spLocks noChangeShapeType="1"/>
          </p:cNvSpPr>
          <p:nvPr/>
        </p:nvSpPr>
        <p:spPr bwMode="auto">
          <a:xfrm>
            <a:off x="3078163" y="1328738"/>
            <a:ext cx="0" cy="2344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52473" name="Group 153"/>
          <p:cNvGrpSpPr>
            <a:grpSpLocks/>
          </p:cNvGrpSpPr>
          <p:nvPr/>
        </p:nvGrpSpPr>
        <p:grpSpPr bwMode="auto">
          <a:xfrm>
            <a:off x="4572000" y="2239963"/>
            <a:ext cx="1747838" cy="479425"/>
            <a:chOff x="2788" y="1411"/>
            <a:chExt cx="1101" cy="302"/>
          </a:xfrm>
        </p:grpSpPr>
        <p:sp>
          <p:nvSpPr>
            <p:cNvPr id="33873" name="Line 154"/>
            <p:cNvSpPr>
              <a:spLocks noChangeShapeType="1"/>
            </p:cNvSpPr>
            <p:nvPr/>
          </p:nvSpPr>
          <p:spPr bwMode="auto">
            <a:xfrm>
              <a:off x="3516" y="1411"/>
              <a:ext cx="1" cy="2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4" name="Line 155"/>
            <p:cNvSpPr>
              <a:spLocks noChangeShapeType="1"/>
            </p:cNvSpPr>
            <p:nvPr/>
          </p:nvSpPr>
          <p:spPr bwMode="auto">
            <a:xfrm flipH="1">
              <a:off x="2788" y="1412"/>
              <a:ext cx="729" cy="2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5" name="Line 156"/>
            <p:cNvSpPr>
              <a:spLocks noChangeShapeType="1"/>
            </p:cNvSpPr>
            <p:nvPr/>
          </p:nvSpPr>
          <p:spPr bwMode="auto">
            <a:xfrm flipH="1">
              <a:off x="3145" y="1411"/>
              <a:ext cx="371" cy="30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6" name="Line 157"/>
            <p:cNvSpPr>
              <a:spLocks noChangeShapeType="1"/>
            </p:cNvSpPr>
            <p:nvPr/>
          </p:nvSpPr>
          <p:spPr bwMode="auto">
            <a:xfrm>
              <a:off x="3524" y="1414"/>
              <a:ext cx="365" cy="2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303713" y="2965450"/>
            <a:ext cx="4635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stall</a:t>
            </a:r>
          </a:p>
        </p:txBody>
      </p:sp>
      <p:sp>
        <p:nvSpPr>
          <p:cNvPr id="189" name="TextBox 188"/>
          <p:cNvSpPr txBox="1">
            <a:spLocks noChangeArrowheads="1"/>
          </p:cNvSpPr>
          <p:nvPr/>
        </p:nvSpPr>
        <p:spPr bwMode="auto">
          <a:xfrm>
            <a:off x="4892675" y="2965450"/>
            <a:ext cx="4651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stall</a:t>
            </a:r>
          </a:p>
        </p:txBody>
      </p:sp>
      <p:grpSp>
        <p:nvGrpSpPr>
          <p:cNvPr id="33864" name="Group 189"/>
          <p:cNvGrpSpPr>
            <a:grpSpLocks/>
          </p:cNvGrpSpPr>
          <p:nvPr/>
        </p:nvGrpSpPr>
        <p:grpSpPr bwMode="auto">
          <a:xfrm>
            <a:off x="7837488" y="3138488"/>
            <a:ext cx="506412" cy="412750"/>
            <a:chOff x="4886056" y="1917701"/>
            <a:chExt cx="506413" cy="412751"/>
          </a:xfrm>
        </p:grpSpPr>
        <p:sp>
          <p:nvSpPr>
            <p:cNvPr id="33867" name="Line 139"/>
            <p:cNvSpPr>
              <a:spLocks noChangeShapeType="1"/>
            </p:cNvSpPr>
            <p:nvPr/>
          </p:nvSpPr>
          <p:spPr bwMode="auto">
            <a:xfrm>
              <a:off x="5308331" y="2147888"/>
              <a:ext cx="84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68" name="Group 141"/>
            <p:cNvGrpSpPr>
              <a:grpSpLocks/>
            </p:cNvGrpSpPr>
            <p:nvPr/>
          </p:nvGrpSpPr>
          <p:grpSpPr bwMode="auto">
            <a:xfrm>
              <a:off x="4969600" y="1963739"/>
              <a:ext cx="338574" cy="366713"/>
              <a:chOff x="1910" y="3139"/>
              <a:chExt cx="231" cy="231"/>
            </a:xfrm>
          </p:grpSpPr>
          <p:sp>
            <p:nvSpPr>
              <p:cNvPr id="33871" name="Rectangle 142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CB8FE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3872" name="Text Box 143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DM</a:t>
                </a:r>
              </a:p>
            </p:txBody>
          </p:sp>
        </p:grpSp>
        <p:sp>
          <p:nvSpPr>
            <p:cNvPr id="33869" name="Freeform 145"/>
            <p:cNvSpPr>
              <a:spLocks/>
            </p:cNvSpPr>
            <p:nvPr/>
          </p:nvSpPr>
          <p:spPr bwMode="auto">
            <a:xfrm>
              <a:off x="4928561" y="1917701"/>
              <a:ext cx="422363" cy="236190"/>
            </a:xfrm>
            <a:custGeom>
              <a:avLst/>
              <a:gdLst>
                <a:gd name="T0" fmla="*/ 0 w 10006"/>
                <a:gd name="T1" fmla="*/ 119462191 h 10332"/>
                <a:gd name="T2" fmla="*/ 0 w 10006"/>
                <a:gd name="T3" fmla="*/ 0 h 10332"/>
                <a:gd name="T4" fmla="*/ 752101364 w 10006"/>
                <a:gd name="T5" fmla="*/ 0 h 10332"/>
                <a:gd name="T6" fmla="*/ 752101364 w 10006"/>
                <a:gd name="T7" fmla="*/ 123428569 h 103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6" h="10332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cubicBezTo>
                    <a:pt x="9979" y="3521"/>
                    <a:pt x="10021" y="6811"/>
                    <a:pt x="10000" y="1033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0" name="Line 146"/>
            <p:cNvSpPr>
              <a:spLocks noChangeShapeType="1"/>
            </p:cNvSpPr>
            <p:nvPr/>
          </p:nvSpPr>
          <p:spPr bwMode="auto">
            <a:xfrm>
              <a:off x="4886056" y="2147889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65" name="Line 32"/>
          <p:cNvSpPr>
            <a:spLocks noChangeShapeType="1"/>
          </p:cNvSpPr>
          <p:nvPr/>
        </p:nvSpPr>
        <p:spPr bwMode="auto">
          <a:xfrm>
            <a:off x="6022975" y="1325563"/>
            <a:ext cx="0" cy="2344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" name="TextBox 260"/>
          <p:cNvSpPr txBox="1">
            <a:spLocks noChangeArrowheads="1"/>
          </p:cNvSpPr>
          <p:nvPr/>
        </p:nvSpPr>
        <p:spPr bwMode="auto">
          <a:xfrm>
            <a:off x="5494338" y="2965450"/>
            <a:ext cx="4651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7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3"/>
          <p:cNvGrpSpPr>
            <a:grpSpLocks/>
          </p:cNvGrpSpPr>
          <p:nvPr/>
        </p:nvGrpSpPr>
        <p:grpSpPr bwMode="auto">
          <a:xfrm>
            <a:off x="636588" y="2660650"/>
            <a:ext cx="7891462" cy="3571875"/>
            <a:chOff x="598488" y="2661366"/>
            <a:chExt cx="7890821" cy="3571199"/>
          </a:xfrm>
        </p:grpSpPr>
        <p:grpSp>
          <p:nvGrpSpPr>
            <p:cNvPr id="34825" name="Group 2"/>
            <p:cNvGrpSpPr>
              <a:grpSpLocks/>
            </p:cNvGrpSpPr>
            <p:nvPr/>
          </p:nvGrpSpPr>
          <p:grpSpPr bwMode="auto">
            <a:xfrm>
              <a:off x="5269312" y="3345578"/>
              <a:ext cx="507128" cy="412751"/>
              <a:chOff x="5269312" y="3345578"/>
              <a:chExt cx="507128" cy="412751"/>
            </a:xfrm>
          </p:grpSpPr>
          <p:sp>
            <p:nvSpPr>
              <p:cNvPr id="35011" name="Line 77"/>
              <p:cNvSpPr>
                <a:spLocks noChangeShapeType="1"/>
              </p:cNvSpPr>
              <p:nvPr/>
            </p:nvSpPr>
            <p:spPr bwMode="auto">
              <a:xfrm>
                <a:off x="5691430" y="3575766"/>
                <a:ext cx="850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5012" name="Group 79"/>
              <p:cNvGrpSpPr>
                <a:grpSpLocks/>
              </p:cNvGrpSpPr>
              <p:nvPr/>
            </p:nvGrpSpPr>
            <p:grpSpPr bwMode="auto">
              <a:xfrm>
                <a:off x="5352856" y="3391616"/>
                <a:ext cx="338574" cy="366713"/>
                <a:chOff x="1910" y="3139"/>
                <a:chExt cx="231" cy="231"/>
              </a:xfrm>
            </p:grpSpPr>
            <p:sp>
              <p:nvSpPr>
                <p:cNvPr id="35015" name="Rectangle 80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CB8FE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3501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600">
                      <a:ea typeface="宋体" panose="02010600030101010101" pitchFamily="2" charset="-122"/>
                    </a:rPr>
                    <a:t>DM</a:t>
                  </a:r>
                </a:p>
              </p:txBody>
            </p:sp>
          </p:grpSp>
          <p:sp>
            <p:nvSpPr>
              <p:cNvPr id="35013" name="Freeform 83"/>
              <p:cNvSpPr>
                <a:spLocks/>
              </p:cNvSpPr>
              <p:nvPr/>
            </p:nvSpPr>
            <p:spPr bwMode="auto">
              <a:xfrm>
                <a:off x="5311817" y="3345578"/>
                <a:ext cx="422321" cy="228600"/>
              </a:xfrm>
              <a:custGeom>
                <a:avLst/>
                <a:gdLst>
                  <a:gd name="T0" fmla="*/ 0 w 10005"/>
                  <a:gd name="T1" fmla="*/ 119461697 h 10000"/>
                  <a:gd name="T2" fmla="*/ 0 w 10005"/>
                  <a:gd name="T3" fmla="*/ 0 h 10000"/>
                  <a:gd name="T4" fmla="*/ 752102119 w 10005"/>
                  <a:gd name="T5" fmla="*/ 0 h 10000"/>
                  <a:gd name="T6" fmla="*/ 752027279 w 10005"/>
                  <a:gd name="T7" fmla="*/ 119270427 h 100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005" h="1000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0"/>
                    </a:lnTo>
                    <a:cubicBezTo>
                      <a:pt x="9979" y="3367"/>
                      <a:pt x="10020" y="6617"/>
                      <a:pt x="9999" y="998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014" name="Line 84"/>
              <p:cNvSpPr>
                <a:spLocks noChangeShapeType="1"/>
              </p:cNvSpPr>
              <p:nvPr/>
            </p:nvSpPr>
            <p:spPr bwMode="auto">
              <a:xfrm>
                <a:off x="5269312" y="3575766"/>
                <a:ext cx="850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6" name="Group 519"/>
            <p:cNvGrpSpPr>
              <a:grpSpLocks/>
            </p:cNvGrpSpPr>
            <p:nvPr/>
          </p:nvGrpSpPr>
          <p:grpSpPr bwMode="auto">
            <a:xfrm>
              <a:off x="6449312" y="5776159"/>
              <a:ext cx="507023" cy="365125"/>
              <a:chOff x="4085037" y="3393203"/>
              <a:chExt cx="507023" cy="365125"/>
            </a:xfrm>
          </p:grpSpPr>
          <p:sp>
            <p:nvSpPr>
              <p:cNvPr id="35005" name="Line 33"/>
              <p:cNvSpPr>
                <a:spLocks noChangeShapeType="1"/>
              </p:cNvSpPr>
              <p:nvPr/>
            </p:nvSpPr>
            <p:spPr bwMode="auto">
              <a:xfrm>
                <a:off x="4085985" y="3505810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06" name="Line 33"/>
              <p:cNvSpPr>
                <a:spLocks noChangeShapeType="1"/>
              </p:cNvSpPr>
              <p:nvPr/>
            </p:nvSpPr>
            <p:spPr bwMode="auto">
              <a:xfrm>
                <a:off x="4085037" y="3636925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07" name="Text Box 27"/>
              <p:cNvSpPr txBox="1">
                <a:spLocks noChangeArrowheads="1"/>
              </p:cNvSpPr>
              <p:nvPr/>
            </p:nvSpPr>
            <p:spPr bwMode="auto">
              <a:xfrm>
                <a:off x="4168564" y="3393203"/>
                <a:ext cx="338504" cy="36512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35008" name="Group 29"/>
              <p:cNvGrpSpPr>
                <a:grpSpLocks/>
              </p:cNvGrpSpPr>
              <p:nvPr/>
            </p:nvGrpSpPr>
            <p:grpSpPr bwMode="auto">
              <a:xfrm>
                <a:off x="4507068" y="3486866"/>
                <a:ext cx="84992" cy="182562"/>
                <a:chOff x="2544" y="3197"/>
                <a:chExt cx="202" cy="115"/>
              </a:xfrm>
            </p:grpSpPr>
            <p:sp>
              <p:nvSpPr>
                <p:cNvPr id="35009" name="Line 30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010" name="Line 31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827" name="Group 510"/>
            <p:cNvGrpSpPr>
              <a:grpSpLocks/>
            </p:cNvGrpSpPr>
            <p:nvPr/>
          </p:nvGrpSpPr>
          <p:grpSpPr bwMode="auto">
            <a:xfrm>
              <a:off x="5858762" y="5179515"/>
              <a:ext cx="507023" cy="365125"/>
              <a:chOff x="4085037" y="3393203"/>
              <a:chExt cx="507023" cy="365125"/>
            </a:xfrm>
          </p:grpSpPr>
          <p:sp>
            <p:nvSpPr>
              <p:cNvPr id="34999" name="Line 33"/>
              <p:cNvSpPr>
                <a:spLocks noChangeShapeType="1"/>
              </p:cNvSpPr>
              <p:nvPr/>
            </p:nvSpPr>
            <p:spPr bwMode="auto">
              <a:xfrm>
                <a:off x="4085985" y="3505810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00" name="Line 33"/>
              <p:cNvSpPr>
                <a:spLocks noChangeShapeType="1"/>
              </p:cNvSpPr>
              <p:nvPr/>
            </p:nvSpPr>
            <p:spPr bwMode="auto">
              <a:xfrm>
                <a:off x="4085037" y="3636925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01" name="Text Box 27"/>
              <p:cNvSpPr txBox="1">
                <a:spLocks noChangeArrowheads="1"/>
              </p:cNvSpPr>
              <p:nvPr/>
            </p:nvSpPr>
            <p:spPr bwMode="auto">
              <a:xfrm>
                <a:off x="4168564" y="3393203"/>
                <a:ext cx="338504" cy="36512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35002" name="Group 29"/>
              <p:cNvGrpSpPr>
                <a:grpSpLocks/>
              </p:cNvGrpSpPr>
              <p:nvPr/>
            </p:nvGrpSpPr>
            <p:grpSpPr bwMode="auto">
              <a:xfrm>
                <a:off x="4507068" y="3486866"/>
                <a:ext cx="84992" cy="182562"/>
                <a:chOff x="2544" y="3197"/>
                <a:chExt cx="202" cy="115"/>
              </a:xfrm>
            </p:grpSpPr>
            <p:sp>
              <p:nvSpPr>
                <p:cNvPr id="35003" name="Line 30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004" name="Line 31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828" name="Group 501"/>
            <p:cNvGrpSpPr>
              <a:grpSpLocks/>
            </p:cNvGrpSpPr>
            <p:nvPr/>
          </p:nvGrpSpPr>
          <p:grpSpPr bwMode="auto">
            <a:xfrm>
              <a:off x="5269417" y="4582809"/>
              <a:ext cx="507023" cy="365125"/>
              <a:chOff x="4085037" y="3393203"/>
              <a:chExt cx="507023" cy="365125"/>
            </a:xfrm>
          </p:grpSpPr>
          <p:sp>
            <p:nvSpPr>
              <p:cNvPr id="34993" name="Line 33"/>
              <p:cNvSpPr>
                <a:spLocks noChangeShapeType="1"/>
              </p:cNvSpPr>
              <p:nvPr/>
            </p:nvSpPr>
            <p:spPr bwMode="auto">
              <a:xfrm>
                <a:off x="4085985" y="3505810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94" name="Line 33"/>
              <p:cNvSpPr>
                <a:spLocks noChangeShapeType="1"/>
              </p:cNvSpPr>
              <p:nvPr/>
            </p:nvSpPr>
            <p:spPr bwMode="auto">
              <a:xfrm>
                <a:off x="4085037" y="3636925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95" name="Text Box 27"/>
              <p:cNvSpPr txBox="1">
                <a:spLocks noChangeArrowheads="1"/>
              </p:cNvSpPr>
              <p:nvPr/>
            </p:nvSpPr>
            <p:spPr bwMode="auto">
              <a:xfrm>
                <a:off x="4168564" y="3393203"/>
                <a:ext cx="338504" cy="36512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34996" name="Group 29"/>
              <p:cNvGrpSpPr>
                <a:grpSpLocks/>
              </p:cNvGrpSpPr>
              <p:nvPr/>
            </p:nvGrpSpPr>
            <p:grpSpPr bwMode="auto">
              <a:xfrm>
                <a:off x="4507068" y="3486866"/>
                <a:ext cx="84992" cy="182562"/>
                <a:chOff x="2544" y="3197"/>
                <a:chExt cx="202" cy="115"/>
              </a:xfrm>
            </p:grpSpPr>
            <p:sp>
              <p:nvSpPr>
                <p:cNvPr id="34997" name="Line 30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98" name="Line 31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829" name="Group 492"/>
            <p:cNvGrpSpPr>
              <a:grpSpLocks/>
            </p:cNvGrpSpPr>
            <p:nvPr/>
          </p:nvGrpSpPr>
          <p:grpSpPr bwMode="auto">
            <a:xfrm>
              <a:off x="4677174" y="3987723"/>
              <a:ext cx="507023" cy="365125"/>
              <a:chOff x="4085037" y="3393203"/>
              <a:chExt cx="507023" cy="365125"/>
            </a:xfrm>
          </p:grpSpPr>
          <p:sp>
            <p:nvSpPr>
              <p:cNvPr id="34987" name="Line 33"/>
              <p:cNvSpPr>
                <a:spLocks noChangeShapeType="1"/>
              </p:cNvSpPr>
              <p:nvPr/>
            </p:nvSpPr>
            <p:spPr bwMode="auto">
              <a:xfrm>
                <a:off x="4085985" y="3505810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88" name="Line 33"/>
              <p:cNvSpPr>
                <a:spLocks noChangeShapeType="1"/>
              </p:cNvSpPr>
              <p:nvPr/>
            </p:nvSpPr>
            <p:spPr bwMode="auto">
              <a:xfrm>
                <a:off x="4085037" y="3636925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89" name="Text Box 27"/>
              <p:cNvSpPr txBox="1">
                <a:spLocks noChangeArrowheads="1"/>
              </p:cNvSpPr>
              <p:nvPr/>
            </p:nvSpPr>
            <p:spPr bwMode="auto">
              <a:xfrm>
                <a:off x="4168564" y="3393203"/>
                <a:ext cx="338504" cy="36512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34990" name="Group 29"/>
              <p:cNvGrpSpPr>
                <a:grpSpLocks/>
              </p:cNvGrpSpPr>
              <p:nvPr/>
            </p:nvGrpSpPr>
            <p:grpSpPr bwMode="auto">
              <a:xfrm>
                <a:off x="4507068" y="3486866"/>
                <a:ext cx="84992" cy="182562"/>
                <a:chOff x="2544" y="3197"/>
                <a:chExt cx="202" cy="115"/>
              </a:xfrm>
            </p:grpSpPr>
            <p:sp>
              <p:nvSpPr>
                <p:cNvPr id="34991" name="Line 30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92" name="Line 31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830" name="Group 1"/>
            <p:cNvGrpSpPr>
              <a:grpSpLocks/>
            </p:cNvGrpSpPr>
            <p:nvPr/>
          </p:nvGrpSpPr>
          <p:grpSpPr bwMode="auto">
            <a:xfrm>
              <a:off x="4085037" y="3393203"/>
              <a:ext cx="507023" cy="365125"/>
              <a:chOff x="4085037" y="3393203"/>
              <a:chExt cx="507023" cy="365125"/>
            </a:xfrm>
          </p:grpSpPr>
          <p:sp>
            <p:nvSpPr>
              <p:cNvPr id="34981" name="Line 33"/>
              <p:cNvSpPr>
                <a:spLocks noChangeShapeType="1"/>
              </p:cNvSpPr>
              <p:nvPr/>
            </p:nvSpPr>
            <p:spPr bwMode="auto">
              <a:xfrm>
                <a:off x="4085985" y="3505810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82" name="Line 33"/>
              <p:cNvSpPr>
                <a:spLocks noChangeShapeType="1"/>
              </p:cNvSpPr>
              <p:nvPr/>
            </p:nvSpPr>
            <p:spPr bwMode="auto">
              <a:xfrm>
                <a:off x="4085037" y="3636925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83" name="Text Box 27"/>
              <p:cNvSpPr txBox="1">
                <a:spLocks noChangeArrowheads="1"/>
              </p:cNvSpPr>
              <p:nvPr/>
            </p:nvSpPr>
            <p:spPr bwMode="auto">
              <a:xfrm>
                <a:off x="4168564" y="3393203"/>
                <a:ext cx="338504" cy="36512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34984" name="Group 29"/>
              <p:cNvGrpSpPr>
                <a:grpSpLocks/>
              </p:cNvGrpSpPr>
              <p:nvPr/>
            </p:nvGrpSpPr>
            <p:grpSpPr bwMode="auto">
              <a:xfrm>
                <a:off x="4507068" y="3486866"/>
                <a:ext cx="84992" cy="182562"/>
                <a:chOff x="2544" y="3197"/>
                <a:chExt cx="202" cy="115"/>
              </a:xfrm>
            </p:grpSpPr>
            <p:sp>
              <p:nvSpPr>
                <p:cNvPr id="34985" name="Line 30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86" name="Line 31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831" name="Group 235"/>
            <p:cNvGrpSpPr>
              <a:grpSpLocks/>
            </p:cNvGrpSpPr>
            <p:nvPr/>
          </p:nvGrpSpPr>
          <p:grpSpPr bwMode="auto">
            <a:xfrm>
              <a:off x="5769996" y="5684878"/>
              <a:ext cx="170293" cy="547687"/>
              <a:chOff x="3555577" y="1954782"/>
              <a:chExt cx="170293" cy="547687"/>
            </a:xfrm>
          </p:grpSpPr>
          <p:sp>
            <p:nvSpPr>
              <p:cNvPr id="34979" name="Line 12"/>
              <p:cNvSpPr>
                <a:spLocks noChangeShapeType="1"/>
              </p:cNvSpPr>
              <p:nvPr/>
            </p:nvSpPr>
            <p:spPr bwMode="auto">
              <a:xfrm>
                <a:off x="3642444" y="2229419"/>
                <a:ext cx="834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80" name="Rectangle 13"/>
              <p:cNvSpPr>
                <a:spLocks noChangeArrowheads="1"/>
              </p:cNvSpPr>
              <p:nvPr/>
            </p:nvSpPr>
            <p:spPr bwMode="auto">
              <a:xfrm>
                <a:off x="3555577" y="1954782"/>
                <a:ext cx="84890" cy="547687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34832" name="Group 236"/>
            <p:cNvGrpSpPr>
              <a:grpSpLocks/>
            </p:cNvGrpSpPr>
            <p:nvPr/>
          </p:nvGrpSpPr>
          <p:grpSpPr bwMode="auto">
            <a:xfrm>
              <a:off x="5183403" y="5088203"/>
              <a:ext cx="170293" cy="547687"/>
              <a:chOff x="3555577" y="1954782"/>
              <a:chExt cx="170293" cy="547687"/>
            </a:xfrm>
          </p:grpSpPr>
          <p:sp>
            <p:nvSpPr>
              <p:cNvPr id="34977" name="Line 12"/>
              <p:cNvSpPr>
                <a:spLocks noChangeShapeType="1"/>
              </p:cNvSpPr>
              <p:nvPr/>
            </p:nvSpPr>
            <p:spPr bwMode="auto">
              <a:xfrm>
                <a:off x="3642444" y="2229419"/>
                <a:ext cx="834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78" name="Rectangle 13"/>
              <p:cNvSpPr>
                <a:spLocks noChangeArrowheads="1"/>
              </p:cNvSpPr>
              <p:nvPr/>
            </p:nvSpPr>
            <p:spPr bwMode="auto">
              <a:xfrm>
                <a:off x="3555577" y="1954782"/>
                <a:ext cx="84890" cy="547687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34833" name="Group 237"/>
            <p:cNvGrpSpPr>
              <a:grpSpLocks/>
            </p:cNvGrpSpPr>
            <p:nvPr/>
          </p:nvGrpSpPr>
          <p:grpSpPr bwMode="auto">
            <a:xfrm>
              <a:off x="4589252" y="4491528"/>
              <a:ext cx="170293" cy="547687"/>
              <a:chOff x="3555577" y="1954782"/>
              <a:chExt cx="170293" cy="547687"/>
            </a:xfrm>
          </p:grpSpPr>
          <p:sp>
            <p:nvSpPr>
              <p:cNvPr id="34975" name="Line 12"/>
              <p:cNvSpPr>
                <a:spLocks noChangeShapeType="1"/>
              </p:cNvSpPr>
              <p:nvPr/>
            </p:nvSpPr>
            <p:spPr bwMode="auto">
              <a:xfrm>
                <a:off x="3642444" y="2229419"/>
                <a:ext cx="834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76" name="Rectangle 13"/>
              <p:cNvSpPr>
                <a:spLocks noChangeArrowheads="1"/>
              </p:cNvSpPr>
              <p:nvPr/>
            </p:nvSpPr>
            <p:spPr bwMode="auto">
              <a:xfrm>
                <a:off x="3555577" y="1954782"/>
                <a:ext cx="84890" cy="547687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34834" name="Group 238"/>
            <p:cNvGrpSpPr>
              <a:grpSpLocks/>
            </p:cNvGrpSpPr>
            <p:nvPr/>
          </p:nvGrpSpPr>
          <p:grpSpPr bwMode="auto">
            <a:xfrm>
              <a:off x="4002659" y="3894853"/>
              <a:ext cx="170293" cy="547687"/>
              <a:chOff x="3555577" y="1954782"/>
              <a:chExt cx="170293" cy="547687"/>
            </a:xfrm>
          </p:grpSpPr>
          <p:sp>
            <p:nvSpPr>
              <p:cNvPr id="34973" name="Line 12"/>
              <p:cNvSpPr>
                <a:spLocks noChangeShapeType="1"/>
              </p:cNvSpPr>
              <p:nvPr/>
            </p:nvSpPr>
            <p:spPr bwMode="auto">
              <a:xfrm>
                <a:off x="3642444" y="2229419"/>
                <a:ext cx="834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74" name="Rectangle 13"/>
              <p:cNvSpPr>
                <a:spLocks noChangeArrowheads="1"/>
              </p:cNvSpPr>
              <p:nvPr/>
            </p:nvSpPr>
            <p:spPr bwMode="auto">
              <a:xfrm>
                <a:off x="3555577" y="1954782"/>
                <a:ext cx="84890" cy="547687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34835" name="Line 12"/>
            <p:cNvSpPr>
              <a:spLocks noChangeShapeType="1"/>
            </p:cNvSpPr>
            <p:nvPr/>
          </p:nvSpPr>
          <p:spPr bwMode="auto">
            <a:xfrm>
              <a:off x="3490044" y="3577922"/>
              <a:ext cx="83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5"/>
            <p:cNvSpPr>
              <a:spLocks noChangeShapeType="1"/>
            </p:cNvSpPr>
            <p:nvPr/>
          </p:nvSpPr>
          <p:spPr bwMode="auto">
            <a:xfrm>
              <a:off x="766763" y="2753441"/>
              <a:ext cx="0" cy="3382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7" name="Line 6"/>
            <p:cNvSpPr>
              <a:spLocks noChangeShapeType="1"/>
            </p:cNvSpPr>
            <p:nvPr/>
          </p:nvSpPr>
          <p:spPr bwMode="auto">
            <a:xfrm flipV="1">
              <a:off x="684212" y="2805828"/>
              <a:ext cx="78050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8" name="Text Box 7"/>
            <p:cNvSpPr txBox="1">
              <a:spLocks noChangeArrowheads="1"/>
            </p:cNvSpPr>
            <p:nvPr/>
          </p:nvSpPr>
          <p:spPr bwMode="auto">
            <a:xfrm>
              <a:off x="968376" y="2661366"/>
              <a:ext cx="1403350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Time (cycles)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9" name="Text Box 8"/>
            <p:cNvSpPr txBox="1">
              <a:spLocks noChangeArrowheads="1"/>
            </p:cNvSpPr>
            <p:nvPr/>
          </p:nvSpPr>
          <p:spPr bwMode="auto">
            <a:xfrm rot="-5400000">
              <a:off x="-490537" y="4390153"/>
              <a:ext cx="2514600" cy="33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Program Execution Order</a:t>
              </a:r>
            </a:p>
          </p:txBody>
        </p:sp>
        <p:sp>
          <p:nvSpPr>
            <p:cNvPr id="34840" name="Text Box 9"/>
            <p:cNvSpPr txBox="1">
              <a:spLocks noChangeArrowheads="1"/>
            </p:cNvSpPr>
            <p:nvPr/>
          </p:nvSpPr>
          <p:spPr bwMode="auto">
            <a:xfrm>
              <a:off x="1998865" y="2936003"/>
              <a:ext cx="1392238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value of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endPara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1" name="Text Box 10"/>
            <p:cNvSpPr txBox="1">
              <a:spLocks noChangeArrowheads="1"/>
            </p:cNvSpPr>
            <p:nvPr/>
          </p:nvSpPr>
          <p:spPr bwMode="auto">
            <a:xfrm>
              <a:off x="1131888" y="3393203"/>
              <a:ext cx="1747838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sub	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$t1, $t3</a:t>
              </a:r>
            </a:p>
          </p:txBody>
        </p:sp>
        <p:sp>
          <p:nvSpPr>
            <p:cNvPr id="34842" name="Text Box 16"/>
            <p:cNvSpPr txBox="1">
              <a:spLocks noChangeArrowheads="1"/>
            </p:cNvSpPr>
            <p:nvPr/>
          </p:nvSpPr>
          <p:spPr bwMode="auto">
            <a:xfrm>
              <a:off x="3578624" y="3393210"/>
              <a:ext cx="338097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IM</a:t>
              </a:r>
            </a:p>
          </p:txBody>
        </p:sp>
        <p:sp>
          <p:nvSpPr>
            <p:cNvPr id="34843" name="Text Box 17"/>
            <p:cNvSpPr txBox="1">
              <a:spLocks noChangeArrowheads="1"/>
            </p:cNvSpPr>
            <p:nvPr/>
          </p:nvSpPr>
          <p:spPr bwMode="auto">
            <a:xfrm>
              <a:off x="3537349" y="2661366"/>
              <a:ext cx="422275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CC1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4" name="Text Box 18"/>
            <p:cNvSpPr txBox="1">
              <a:spLocks noChangeArrowheads="1"/>
            </p:cNvSpPr>
            <p:nvPr/>
          </p:nvSpPr>
          <p:spPr bwMode="auto">
            <a:xfrm>
              <a:off x="3494487" y="2936003"/>
              <a:ext cx="506413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Comic Sans MS" panose="030F0702030302020204" pitchFamily="66" charset="0"/>
                  <a:ea typeface="宋体" panose="02010600030101010101" pitchFamily="2" charset="-122"/>
                </a:rPr>
                <a:t>10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45" name="Group 249"/>
            <p:cNvGrpSpPr>
              <a:grpSpLocks/>
            </p:cNvGrpSpPr>
            <p:nvPr/>
          </p:nvGrpSpPr>
          <p:grpSpPr bwMode="auto">
            <a:xfrm>
              <a:off x="3916721" y="2753441"/>
              <a:ext cx="168316" cy="3475037"/>
              <a:chOff x="3916721" y="1252538"/>
              <a:chExt cx="168316" cy="3475037"/>
            </a:xfrm>
          </p:grpSpPr>
          <p:sp>
            <p:nvSpPr>
              <p:cNvPr id="34970" name="Line 12"/>
              <p:cNvSpPr>
                <a:spLocks noChangeShapeType="1"/>
              </p:cNvSpPr>
              <p:nvPr/>
            </p:nvSpPr>
            <p:spPr bwMode="auto">
              <a:xfrm>
                <a:off x="3916721" y="2076450"/>
                <a:ext cx="834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71" name="Rectangle 13"/>
              <p:cNvSpPr>
                <a:spLocks noChangeArrowheads="1"/>
              </p:cNvSpPr>
              <p:nvPr/>
            </p:nvSpPr>
            <p:spPr bwMode="auto">
              <a:xfrm>
                <a:off x="4000147" y="1801813"/>
                <a:ext cx="84890" cy="547687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4972" name="Line 19"/>
              <p:cNvSpPr>
                <a:spLocks noChangeShapeType="1"/>
              </p:cNvSpPr>
              <p:nvPr/>
            </p:nvSpPr>
            <p:spPr bwMode="auto">
              <a:xfrm>
                <a:off x="4042174" y="1252538"/>
                <a:ext cx="0" cy="347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46" name="Text Box 20"/>
            <p:cNvSpPr txBox="1">
              <a:spLocks noChangeArrowheads="1"/>
            </p:cNvSpPr>
            <p:nvPr/>
          </p:nvSpPr>
          <p:spPr bwMode="auto">
            <a:xfrm>
              <a:off x="4127899" y="2661366"/>
              <a:ext cx="422275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CC2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7" name="Text Box 21"/>
            <p:cNvSpPr txBox="1">
              <a:spLocks noChangeArrowheads="1"/>
            </p:cNvSpPr>
            <p:nvPr/>
          </p:nvSpPr>
          <p:spPr bwMode="auto">
            <a:xfrm>
              <a:off x="1143001" y="3986928"/>
              <a:ext cx="1825625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add	$s4,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$t5</a:t>
              </a:r>
            </a:p>
          </p:txBody>
        </p:sp>
        <p:sp>
          <p:nvSpPr>
            <p:cNvPr id="34848" name="Rectangle 32"/>
            <p:cNvSpPr>
              <a:spLocks noChangeArrowheads="1"/>
            </p:cNvSpPr>
            <p:nvPr/>
          </p:nvSpPr>
          <p:spPr bwMode="auto">
            <a:xfrm>
              <a:off x="4590595" y="3302716"/>
              <a:ext cx="84992" cy="547687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34849" name="Group 34"/>
            <p:cNvGrpSpPr>
              <a:grpSpLocks/>
            </p:cNvGrpSpPr>
            <p:nvPr/>
          </p:nvGrpSpPr>
          <p:grpSpPr bwMode="auto">
            <a:xfrm>
              <a:off x="4168564" y="3896441"/>
              <a:ext cx="507023" cy="547687"/>
              <a:chOff x="1910" y="2102"/>
              <a:chExt cx="346" cy="345"/>
            </a:xfrm>
          </p:grpSpPr>
          <p:sp>
            <p:nvSpPr>
              <p:cNvPr id="34967" name="Line 35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68" name="Rectangle 36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4969" name="Text Box 39"/>
              <p:cNvSpPr txBox="1">
                <a:spLocks noChangeArrowheads="1"/>
              </p:cNvSpPr>
              <p:nvPr/>
            </p:nvSpPr>
            <p:spPr bwMode="auto">
              <a:xfrm>
                <a:off x="1910" y="215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IM</a:t>
                </a:r>
              </a:p>
            </p:txBody>
          </p:sp>
        </p:grpSp>
        <p:sp>
          <p:nvSpPr>
            <p:cNvPr id="34850" name="Text Box 40"/>
            <p:cNvSpPr txBox="1">
              <a:spLocks noChangeArrowheads="1"/>
            </p:cNvSpPr>
            <p:nvPr/>
          </p:nvSpPr>
          <p:spPr bwMode="auto">
            <a:xfrm>
              <a:off x="4085037" y="2936003"/>
              <a:ext cx="506413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Comic Sans MS" panose="030F0702030302020204" pitchFamily="66" charset="0"/>
                  <a:ea typeface="宋体" panose="02010600030101010101" pitchFamily="2" charset="-122"/>
                </a:rPr>
                <a:t>10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1" name="Line 41"/>
            <p:cNvSpPr>
              <a:spLocks noChangeShapeType="1"/>
            </p:cNvSpPr>
            <p:nvPr/>
          </p:nvSpPr>
          <p:spPr bwMode="auto">
            <a:xfrm>
              <a:off x="4632724" y="2753441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Text Box 42"/>
            <p:cNvSpPr txBox="1">
              <a:spLocks noChangeArrowheads="1"/>
            </p:cNvSpPr>
            <p:nvPr/>
          </p:nvSpPr>
          <p:spPr bwMode="auto">
            <a:xfrm>
              <a:off x="4720037" y="2661366"/>
              <a:ext cx="422275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CC3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3" name="Text Box 43"/>
            <p:cNvSpPr txBox="1">
              <a:spLocks noChangeArrowheads="1"/>
            </p:cNvSpPr>
            <p:nvPr/>
          </p:nvSpPr>
          <p:spPr bwMode="auto">
            <a:xfrm>
              <a:off x="1143001" y="4582241"/>
              <a:ext cx="1736725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or	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$s6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$t3,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</a:p>
          </p:txBody>
        </p:sp>
        <p:grpSp>
          <p:nvGrpSpPr>
            <p:cNvPr id="34854" name="Group 46"/>
            <p:cNvGrpSpPr>
              <a:grpSpLocks/>
            </p:cNvGrpSpPr>
            <p:nvPr/>
          </p:nvGrpSpPr>
          <p:grpSpPr bwMode="auto">
            <a:xfrm>
              <a:off x="4675587" y="3348753"/>
              <a:ext cx="507023" cy="457200"/>
              <a:chOff x="2659" y="2131"/>
              <a:chExt cx="346" cy="288"/>
            </a:xfrm>
          </p:grpSpPr>
          <p:sp>
            <p:nvSpPr>
              <p:cNvPr id="34962" name="Freeform 47"/>
              <p:cNvSpPr>
                <a:spLocks/>
              </p:cNvSpPr>
              <p:nvPr/>
            </p:nvSpPr>
            <p:spPr bwMode="auto">
              <a:xfrm>
                <a:off x="2717" y="2131"/>
                <a:ext cx="230" cy="288"/>
              </a:xfrm>
              <a:custGeom>
                <a:avLst/>
                <a:gdLst>
                  <a:gd name="T0" fmla="*/ 0 w 259"/>
                  <a:gd name="T1" fmla="*/ 288 h 288"/>
                  <a:gd name="T2" fmla="*/ 0 w 259"/>
                  <a:gd name="T3" fmla="*/ 173 h 288"/>
                  <a:gd name="T4" fmla="*/ 18 w 259"/>
                  <a:gd name="T5" fmla="*/ 144 h 288"/>
                  <a:gd name="T6" fmla="*/ 0 w 259"/>
                  <a:gd name="T7" fmla="*/ 116 h 288"/>
                  <a:gd name="T8" fmla="*/ 0 w 259"/>
                  <a:gd name="T9" fmla="*/ 0 h 288"/>
                  <a:gd name="T10" fmla="*/ 79 w 259"/>
                  <a:gd name="T11" fmla="*/ 58 h 288"/>
                  <a:gd name="T12" fmla="*/ 79 w 259"/>
                  <a:gd name="T13" fmla="*/ 231 h 288"/>
                  <a:gd name="T14" fmla="*/ 0 w 259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63" name="Line 48"/>
              <p:cNvSpPr>
                <a:spLocks noChangeShapeType="1"/>
              </p:cNvSpPr>
              <p:nvPr/>
            </p:nvSpPr>
            <p:spPr bwMode="auto">
              <a:xfrm>
                <a:off x="2947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964" name="Group 49"/>
              <p:cNvGrpSpPr>
                <a:grpSpLocks/>
              </p:cNvGrpSpPr>
              <p:nvPr/>
            </p:nvGrpSpPr>
            <p:grpSpPr bwMode="auto">
              <a:xfrm>
                <a:off x="2659" y="2218"/>
                <a:ext cx="58" cy="115"/>
                <a:chOff x="2544" y="3197"/>
                <a:chExt cx="202" cy="115"/>
              </a:xfrm>
            </p:grpSpPr>
            <p:sp>
              <p:nvSpPr>
                <p:cNvPr id="34965" name="Line 50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66" name="Line 51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855" name="Text Box 52"/>
            <p:cNvSpPr txBox="1">
              <a:spLocks noChangeArrowheads="1"/>
            </p:cNvSpPr>
            <p:nvPr/>
          </p:nvSpPr>
          <p:spPr bwMode="auto">
            <a:xfrm>
              <a:off x="4803075" y="3486866"/>
              <a:ext cx="29454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34856" name="Rectangle 53"/>
            <p:cNvSpPr>
              <a:spLocks noChangeArrowheads="1"/>
            </p:cNvSpPr>
            <p:nvPr/>
          </p:nvSpPr>
          <p:spPr bwMode="auto">
            <a:xfrm>
              <a:off x="5182610" y="3302716"/>
              <a:ext cx="83527" cy="547687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857" name="Rectangle 63"/>
            <p:cNvSpPr>
              <a:spLocks noChangeArrowheads="1"/>
            </p:cNvSpPr>
            <p:nvPr/>
          </p:nvSpPr>
          <p:spPr bwMode="auto">
            <a:xfrm>
              <a:off x="5181145" y="3896441"/>
              <a:ext cx="84992" cy="547687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858" name="Line 66"/>
            <p:cNvSpPr>
              <a:spLocks noChangeShapeType="1"/>
            </p:cNvSpPr>
            <p:nvPr/>
          </p:nvSpPr>
          <p:spPr bwMode="auto">
            <a:xfrm>
              <a:off x="5097618" y="4764803"/>
              <a:ext cx="835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Rectangle 67"/>
            <p:cNvSpPr>
              <a:spLocks noChangeArrowheads="1"/>
            </p:cNvSpPr>
            <p:nvPr/>
          </p:nvSpPr>
          <p:spPr bwMode="auto">
            <a:xfrm>
              <a:off x="5181145" y="4490166"/>
              <a:ext cx="84992" cy="547687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860" name="Text Box 70"/>
            <p:cNvSpPr txBox="1">
              <a:spLocks noChangeArrowheads="1"/>
            </p:cNvSpPr>
            <p:nvPr/>
          </p:nvSpPr>
          <p:spPr bwMode="auto">
            <a:xfrm>
              <a:off x="4759114" y="4580660"/>
              <a:ext cx="338504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IM</a:t>
              </a:r>
            </a:p>
          </p:txBody>
        </p:sp>
        <p:sp>
          <p:nvSpPr>
            <p:cNvPr id="34861" name="Text Box 71"/>
            <p:cNvSpPr txBox="1">
              <a:spLocks noChangeArrowheads="1"/>
            </p:cNvSpPr>
            <p:nvPr/>
          </p:nvSpPr>
          <p:spPr bwMode="auto">
            <a:xfrm>
              <a:off x="4677174" y="2936003"/>
              <a:ext cx="506413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Comic Sans MS" panose="030F0702030302020204" pitchFamily="66" charset="0"/>
                  <a:ea typeface="宋体" panose="02010600030101010101" pitchFamily="2" charset="-122"/>
                </a:rPr>
                <a:t>10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2" name="Line 72"/>
            <p:cNvSpPr>
              <a:spLocks noChangeShapeType="1"/>
            </p:cNvSpPr>
            <p:nvPr/>
          </p:nvSpPr>
          <p:spPr bwMode="auto">
            <a:xfrm>
              <a:off x="5224862" y="2753441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3" name="Text Box 73"/>
            <p:cNvSpPr txBox="1">
              <a:spLocks noChangeArrowheads="1"/>
            </p:cNvSpPr>
            <p:nvPr/>
          </p:nvSpPr>
          <p:spPr bwMode="auto">
            <a:xfrm>
              <a:off x="5310587" y="2661366"/>
              <a:ext cx="422275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CC4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4" name="Text Box 74"/>
            <p:cNvSpPr txBox="1">
              <a:spLocks noChangeArrowheads="1"/>
            </p:cNvSpPr>
            <p:nvPr/>
          </p:nvSpPr>
          <p:spPr bwMode="auto">
            <a:xfrm>
              <a:off x="1146176" y="5175966"/>
              <a:ext cx="1736725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and	$s7,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$s6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</a:p>
          </p:txBody>
        </p:sp>
        <p:sp>
          <p:nvSpPr>
            <p:cNvPr id="34865" name="Rectangle 82"/>
            <p:cNvSpPr>
              <a:spLocks noChangeArrowheads="1"/>
            </p:cNvSpPr>
            <p:nvPr/>
          </p:nvSpPr>
          <p:spPr bwMode="auto">
            <a:xfrm>
              <a:off x="5776440" y="3301128"/>
              <a:ext cx="85010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34866" name="Group 85"/>
            <p:cNvGrpSpPr>
              <a:grpSpLocks/>
            </p:cNvGrpSpPr>
            <p:nvPr/>
          </p:nvGrpSpPr>
          <p:grpSpPr bwMode="auto">
            <a:xfrm>
              <a:off x="5269312" y="3894853"/>
              <a:ext cx="590672" cy="547688"/>
              <a:chOff x="2659" y="2102"/>
              <a:chExt cx="403" cy="345"/>
            </a:xfrm>
          </p:grpSpPr>
          <p:grpSp>
            <p:nvGrpSpPr>
              <p:cNvPr id="34954" name="Group 86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34957" name="Freeform 87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18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79 w 259"/>
                    <a:gd name="T11" fmla="*/ 58 h 288"/>
                    <a:gd name="T12" fmla="*/ 79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58" name="Line 88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4959" name="Group 89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3496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61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4955" name="Text Box 92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CN" sz="1200">
                    <a:latin typeface="Arial Narrow" panose="020B0606020202030204" pitchFamily="34" charset="0"/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34956" name="Rectangle 93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34867" name="Rectangle 103"/>
            <p:cNvSpPr>
              <a:spLocks noChangeArrowheads="1"/>
            </p:cNvSpPr>
            <p:nvPr/>
          </p:nvSpPr>
          <p:spPr bwMode="auto">
            <a:xfrm>
              <a:off x="5774974" y="4488578"/>
              <a:ext cx="85010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34868" name="Group 105"/>
            <p:cNvGrpSpPr>
              <a:grpSpLocks/>
            </p:cNvGrpSpPr>
            <p:nvPr/>
          </p:nvGrpSpPr>
          <p:grpSpPr bwMode="auto">
            <a:xfrm>
              <a:off x="5352856" y="5083891"/>
              <a:ext cx="507128" cy="547688"/>
              <a:chOff x="1910" y="2102"/>
              <a:chExt cx="346" cy="345"/>
            </a:xfrm>
          </p:grpSpPr>
          <p:sp>
            <p:nvSpPr>
              <p:cNvPr id="34951" name="Line 106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2" name="Rectangle 107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4953" name="Text Box 110"/>
              <p:cNvSpPr txBox="1">
                <a:spLocks noChangeArrowheads="1"/>
              </p:cNvSpPr>
              <p:nvPr/>
            </p:nvSpPr>
            <p:spPr bwMode="auto">
              <a:xfrm>
                <a:off x="1910" y="215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IM</a:t>
                </a:r>
              </a:p>
            </p:txBody>
          </p:sp>
        </p:grpSp>
        <p:sp>
          <p:nvSpPr>
            <p:cNvPr id="34869" name="Text Box 111"/>
            <p:cNvSpPr txBox="1">
              <a:spLocks noChangeArrowheads="1"/>
            </p:cNvSpPr>
            <p:nvPr/>
          </p:nvSpPr>
          <p:spPr bwMode="auto">
            <a:xfrm>
              <a:off x="5267724" y="2936003"/>
              <a:ext cx="506413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Comic Sans MS" panose="030F0702030302020204" pitchFamily="66" charset="0"/>
                  <a:ea typeface="宋体" panose="02010600030101010101" pitchFamily="2" charset="-122"/>
                </a:rPr>
                <a:t>10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70" name="Line 112"/>
            <p:cNvSpPr>
              <a:spLocks noChangeShapeType="1"/>
            </p:cNvSpPr>
            <p:nvPr/>
          </p:nvSpPr>
          <p:spPr bwMode="auto">
            <a:xfrm>
              <a:off x="5816860" y="2753441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1" name="Text Box 113"/>
            <p:cNvSpPr txBox="1">
              <a:spLocks noChangeArrowheads="1"/>
            </p:cNvSpPr>
            <p:nvPr/>
          </p:nvSpPr>
          <p:spPr bwMode="auto">
            <a:xfrm>
              <a:off x="6491687" y="2661366"/>
              <a:ext cx="422275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CC6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72" name="Group 117"/>
            <p:cNvGrpSpPr>
              <a:grpSpLocks/>
            </p:cNvGrpSpPr>
            <p:nvPr/>
          </p:nvGrpSpPr>
          <p:grpSpPr bwMode="auto">
            <a:xfrm>
              <a:off x="6447237" y="3986923"/>
              <a:ext cx="423584" cy="365125"/>
              <a:chOff x="3465" y="2159"/>
              <a:chExt cx="289" cy="230"/>
            </a:xfrm>
          </p:grpSpPr>
          <p:sp>
            <p:nvSpPr>
              <p:cNvPr id="34949" name="Text Box 118"/>
              <p:cNvSpPr txBox="1">
                <a:spLocks noChangeArrowheads="1"/>
              </p:cNvSpPr>
              <p:nvPr/>
            </p:nvSpPr>
            <p:spPr bwMode="auto">
              <a:xfrm>
                <a:off x="3523" y="2159"/>
                <a:ext cx="231" cy="23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34950" name="Line 120"/>
              <p:cNvSpPr>
                <a:spLocks noChangeShapeType="1"/>
              </p:cNvSpPr>
              <p:nvPr/>
            </p:nvSpPr>
            <p:spPr bwMode="auto">
              <a:xfrm>
                <a:off x="3465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73" name="Line 122"/>
            <p:cNvSpPr>
              <a:spLocks noChangeShapeType="1"/>
            </p:cNvSpPr>
            <p:nvPr/>
          </p:nvSpPr>
          <p:spPr bwMode="auto">
            <a:xfrm>
              <a:off x="6869355" y="4764804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74" name="Group 124"/>
            <p:cNvGrpSpPr>
              <a:grpSpLocks/>
            </p:cNvGrpSpPr>
            <p:nvPr/>
          </p:nvGrpSpPr>
          <p:grpSpPr bwMode="auto">
            <a:xfrm>
              <a:off x="6530781" y="4580654"/>
              <a:ext cx="338574" cy="366713"/>
              <a:chOff x="1910" y="3139"/>
              <a:chExt cx="231" cy="231"/>
            </a:xfrm>
          </p:grpSpPr>
          <p:sp>
            <p:nvSpPr>
              <p:cNvPr id="34947" name="Rectangle 125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CB8FE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4948" name="Text Box 126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DM</a:t>
                </a:r>
              </a:p>
            </p:txBody>
          </p:sp>
        </p:grpSp>
        <p:sp>
          <p:nvSpPr>
            <p:cNvPr id="34875" name="Rectangle 127"/>
            <p:cNvSpPr>
              <a:spLocks noChangeArrowheads="1"/>
            </p:cNvSpPr>
            <p:nvPr/>
          </p:nvSpPr>
          <p:spPr bwMode="auto">
            <a:xfrm>
              <a:off x="6954365" y="4490166"/>
              <a:ext cx="85010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876" name="Line 129"/>
            <p:cNvSpPr>
              <a:spLocks noChangeShapeType="1"/>
            </p:cNvSpPr>
            <p:nvPr/>
          </p:nvSpPr>
          <p:spPr bwMode="auto">
            <a:xfrm>
              <a:off x="6447237" y="4764804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77" name="Group 130"/>
            <p:cNvGrpSpPr>
              <a:grpSpLocks/>
            </p:cNvGrpSpPr>
            <p:nvPr/>
          </p:nvGrpSpPr>
          <p:grpSpPr bwMode="auto">
            <a:xfrm>
              <a:off x="6447237" y="5085478"/>
              <a:ext cx="590672" cy="547688"/>
              <a:chOff x="2659" y="2102"/>
              <a:chExt cx="403" cy="345"/>
            </a:xfrm>
          </p:grpSpPr>
          <p:grpSp>
            <p:nvGrpSpPr>
              <p:cNvPr id="34939" name="Group 131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34942" name="Freeform 132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18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79 w 259"/>
                    <a:gd name="T11" fmla="*/ 58 h 288"/>
                    <a:gd name="T12" fmla="*/ 79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43" name="Line 133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4944" name="Group 134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34945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46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4940" name="Text Box 137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CN" sz="1200">
                    <a:latin typeface="Arial Narrow" panose="020B0606020202030204" pitchFamily="34" charset="0"/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34941" name="Rectangle 138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34878" name="Rectangle 148"/>
            <p:cNvSpPr>
              <a:spLocks noChangeArrowheads="1"/>
            </p:cNvSpPr>
            <p:nvPr/>
          </p:nvSpPr>
          <p:spPr bwMode="auto">
            <a:xfrm>
              <a:off x="6952899" y="5680791"/>
              <a:ext cx="85010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879" name="Text Box 150"/>
            <p:cNvSpPr txBox="1">
              <a:spLocks noChangeArrowheads="1"/>
            </p:cNvSpPr>
            <p:nvPr/>
          </p:nvSpPr>
          <p:spPr bwMode="auto">
            <a:xfrm>
              <a:off x="6448824" y="2936003"/>
              <a:ext cx="506413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34880" name="Line 151"/>
            <p:cNvSpPr>
              <a:spLocks noChangeShapeType="1"/>
            </p:cNvSpPr>
            <p:nvPr/>
          </p:nvSpPr>
          <p:spPr bwMode="auto">
            <a:xfrm>
              <a:off x="6996512" y="2753441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1" name="Text Box 152"/>
            <p:cNvSpPr txBox="1">
              <a:spLocks noChangeArrowheads="1"/>
            </p:cNvSpPr>
            <p:nvPr/>
          </p:nvSpPr>
          <p:spPr bwMode="auto">
            <a:xfrm>
              <a:off x="7082237" y="2661366"/>
              <a:ext cx="422275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CC7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2" name="Text Box 157"/>
            <p:cNvSpPr txBox="1">
              <a:spLocks noChangeArrowheads="1"/>
            </p:cNvSpPr>
            <p:nvPr/>
          </p:nvSpPr>
          <p:spPr bwMode="auto">
            <a:xfrm>
              <a:off x="7122797" y="4580653"/>
              <a:ext cx="338574" cy="36512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Reg</a:t>
              </a:r>
            </a:p>
          </p:txBody>
        </p:sp>
        <p:sp>
          <p:nvSpPr>
            <p:cNvPr id="34883" name="Line 159"/>
            <p:cNvSpPr>
              <a:spLocks noChangeShapeType="1"/>
            </p:cNvSpPr>
            <p:nvPr/>
          </p:nvSpPr>
          <p:spPr bwMode="auto">
            <a:xfrm>
              <a:off x="7037787" y="4764803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4" name="Line 161"/>
            <p:cNvSpPr>
              <a:spLocks noChangeShapeType="1"/>
            </p:cNvSpPr>
            <p:nvPr/>
          </p:nvSpPr>
          <p:spPr bwMode="auto">
            <a:xfrm>
              <a:off x="7459905" y="5360116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85" name="Group 163"/>
            <p:cNvGrpSpPr>
              <a:grpSpLocks/>
            </p:cNvGrpSpPr>
            <p:nvPr/>
          </p:nvGrpSpPr>
          <p:grpSpPr bwMode="auto">
            <a:xfrm>
              <a:off x="7121331" y="5175966"/>
              <a:ext cx="338574" cy="366713"/>
              <a:chOff x="1910" y="3139"/>
              <a:chExt cx="231" cy="231"/>
            </a:xfrm>
          </p:grpSpPr>
          <p:sp>
            <p:nvSpPr>
              <p:cNvPr id="34937" name="Rectangle 164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CB8FE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4938" name="Text Box 165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DM</a:t>
                </a:r>
              </a:p>
            </p:txBody>
          </p:sp>
        </p:grpSp>
        <p:sp>
          <p:nvSpPr>
            <p:cNvPr id="34886" name="Rectangle 166"/>
            <p:cNvSpPr>
              <a:spLocks noChangeArrowheads="1"/>
            </p:cNvSpPr>
            <p:nvPr/>
          </p:nvSpPr>
          <p:spPr bwMode="auto">
            <a:xfrm>
              <a:off x="7544915" y="5085478"/>
              <a:ext cx="85010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887" name="Line 168"/>
            <p:cNvSpPr>
              <a:spLocks noChangeShapeType="1"/>
            </p:cNvSpPr>
            <p:nvPr/>
          </p:nvSpPr>
          <p:spPr bwMode="auto">
            <a:xfrm>
              <a:off x="7037787" y="5360116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Freeform 171"/>
            <p:cNvSpPr>
              <a:spLocks/>
            </p:cNvSpPr>
            <p:nvPr/>
          </p:nvSpPr>
          <p:spPr bwMode="auto">
            <a:xfrm>
              <a:off x="7122797" y="5726829"/>
              <a:ext cx="337108" cy="457200"/>
            </a:xfrm>
            <a:custGeom>
              <a:avLst/>
              <a:gdLst>
                <a:gd name="T0" fmla="*/ 0 w 259"/>
                <a:gd name="T1" fmla="*/ 2147483647 h 288"/>
                <a:gd name="T2" fmla="*/ 0 w 259"/>
                <a:gd name="T3" fmla="*/ 2147483647 h 288"/>
                <a:gd name="T4" fmla="*/ 2147483647 w 259"/>
                <a:gd name="T5" fmla="*/ 2147483647 h 288"/>
                <a:gd name="T6" fmla="*/ 0 w 259"/>
                <a:gd name="T7" fmla="*/ 2147483647 h 288"/>
                <a:gd name="T8" fmla="*/ 0 w 259"/>
                <a:gd name="T9" fmla="*/ 0 h 288"/>
                <a:gd name="T10" fmla="*/ 2147483647 w 259"/>
                <a:gd name="T11" fmla="*/ 2147483647 h 288"/>
                <a:gd name="T12" fmla="*/ 2147483647 w 259"/>
                <a:gd name="T13" fmla="*/ 2147483647 h 288"/>
                <a:gd name="T14" fmla="*/ 0 w 259"/>
                <a:gd name="T15" fmla="*/ 2147483647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9" h="288">
                  <a:moveTo>
                    <a:pt x="0" y="288"/>
                  </a:moveTo>
                  <a:lnTo>
                    <a:pt x="0" y="173"/>
                  </a:lnTo>
                  <a:lnTo>
                    <a:pt x="58" y="144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59" y="58"/>
                  </a:lnTo>
                  <a:lnTo>
                    <a:pt x="259" y="23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9" name="Line 172"/>
            <p:cNvSpPr>
              <a:spLocks noChangeShapeType="1"/>
            </p:cNvSpPr>
            <p:nvPr/>
          </p:nvSpPr>
          <p:spPr bwMode="auto">
            <a:xfrm>
              <a:off x="7459905" y="5955429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90" name="Group 173"/>
            <p:cNvGrpSpPr>
              <a:grpSpLocks/>
            </p:cNvGrpSpPr>
            <p:nvPr/>
          </p:nvGrpSpPr>
          <p:grpSpPr bwMode="auto">
            <a:xfrm>
              <a:off x="7037787" y="5864942"/>
              <a:ext cx="85010" cy="182563"/>
              <a:chOff x="2544" y="3197"/>
              <a:chExt cx="202" cy="115"/>
            </a:xfrm>
          </p:grpSpPr>
          <p:sp>
            <p:nvSpPr>
              <p:cNvPr id="34935" name="Line 174"/>
              <p:cNvSpPr>
                <a:spLocks noChangeShapeType="1"/>
              </p:cNvSpPr>
              <p:nvPr/>
            </p:nvSpPr>
            <p:spPr bwMode="auto">
              <a:xfrm>
                <a:off x="2544" y="3197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6" name="Line 175"/>
              <p:cNvSpPr>
                <a:spLocks noChangeShapeType="1"/>
              </p:cNvSpPr>
              <p:nvPr/>
            </p:nvSpPr>
            <p:spPr bwMode="auto">
              <a:xfrm>
                <a:off x="2544" y="3312"/>
                <a:ext cx="2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91" name="Text Box 176"/>
            <p:cNvSpPr txBox="1">
              <a:spLocks noChangeArrowheads="1"/>
            </p:cNvSpPr>
            <p:nvPr/>
          </p:nvSpPr>
          <p:spPr bwMode="auto">
            <a:xfrm>
              <a:off x="7165302" y="5864941"/>
              <a:ext cx="29460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34892" name="Rectangle 177"/>
            <p:cNvSpPr>
              <a:spLocks noChangeArrowheads="1"/>
            </p:cNvSpPr>
            <p:nvPr/>
          </p:nvSpPr>
          <p:spPr bwMode="auto">
            <a:xfrm>
              <a:off x="7544915" y="5680791"/>
              <a:ext cx="83544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893" name="Text Box 178"/>
            <p:cNvSpPr txBox="1">
              <a:spLocks noChangeArrowheads="1"/>
            </p:cNvSpPr>
            <p:nvPr/>
          </p:nvSpPr>
          <p:spPr bwMode="auto">
            <a:xfrm>
              <a:off x="7039374" y="2936003"/>
              <a:ext cx="506413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Comic Sans MS" panose="030F0702030302020204" pitchFamily="66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34894" name="Line 179"/>
            <p:cNvSpPr>
              <a:spLocks noChangeShapeType="1"/>
            </p:cNvSpPr>
            <p:nvPr/>
          </p:nvSpPr>
          <p:spPr bwMode="auto">
            <a:xfrm>
              <a:off x="7587062" y="2753441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5" name="Text Box 180"/>
            <p:cNvSpPr txBox="1">
              <a:spLocks noChangeArrowheads="1"/>
            </p:cNvSpPr>
            <p:nvPr/>
          </p:nvSpPr>
          <p:spPr bwMode="auto">
            <a:xfrm>
              <a:off x="7674374" y="2661366"/>
              <a:ext cx="422275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CC8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96" name="Group 185"/>
            <p:cNvGrpSpPr>
              <a:grpSpLocks/>
            </p:cNvGrpSpPr>
            <p:nvPr/>
          </p:nvGrpSpPr>
          <p:grpSpPr bwMode="auto">
            <a:xfrm>
              <a:off x="7628343" y="5175971"/>
              <a:ext cx="430913" cy="365125"/>
              <a:chOff x="3465" y="2159"/>
              <a:chExt cx="294" cy="230"/>
            </a:xfrm>
          </p:grpSpPr>
          <p:sp>
            <p:nvSpPr>
              <p:cNvPr id="34933" name="Text Box 186"/>
              <p:cNvSpPr txBox="1">
                <a:spLocks noChangeArrowheads="1"/>
              </p:cNvSpPr>
              <p:nvPr/>
            </p:nvSpPr>
            <p:spPr bwMode="auto">
              <a:xfrm>
                <a:off x="3528" y="2159"/>
                <a:ext cx="231" cy="23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34934" name="Line 188"/>
              <p:cNvSpPr>
                <a:spLocks noChangeShapeType="1"/>
              </p:cNvSpPr>
              <p:nvPr/>
            </p:nvSpPr>
            <p:spPr bwMode="auto">
              <a:xfrm>
                <a:off x="3465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97" name="Rectangle 190"/>
            <p:cNvSpPr>
              <a:spLocks noChangeArrowheads="1"/>
            </p:cNvSpPr>
            <p:nvPr/>
          </p:nvSpPr>
          <p:spPr bwMode="auto">
            <a:xfrm>
              <a:off x="7880435" y="5771278"/>
              <a:ext cx="168554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CB8FE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898" name="Text Box 191"/>
            <p:cNvSpPr txBox="1">
              <a:spLocks noChangeArrowheads="1"/>
            </p:cNvSpPr>
            <p:nvPr/>
          </p:nvSpPr>
          <p:spPr bwMode="auto">
            <a:xfrm>
              <a:off x="7721209" y="5771278"/>
              <a:ext cx="338574" cy="36512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DM</a:t>
              </a:r>
            </a:p>
          </p:txBody>
        </p:sp>
        <p:sp>
          <p:nvSpPr>
            <p:cNvPr id="34899" name="Line 194"/>
            <p:cNvSpPr>
              <a:spLocks noChangeShapeType="1"/>
            </p:cNvSpPr>
            <p:nvPr/>
          </p:nvSpPr>
          <p:spPr bwMode="auto">
            <a:xfrm>
              <a:off x="7628337" y="5955428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Text Box 195"/>
            <p:cNvSpPr txBox="1">
              <a:spLocks noChangeArrowheads="1"/>
            </p:cNvSpPr>
            <p:nvPr/>
          </p:nvSpPr>
          <p:spPr bwMode="auto">
            <a:xfrm>
              <a:off x="7631512" y="2936003"/>
              <a:ext cx="504825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Comic Sans MS" panose="030F0702030302020204" pitchFamily="66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34901" name="Text Box 197"/>
            <p:cNvSpPr txBox="1">
              <a:spLocks noChangeArrowheads="1"/>
            </p:cNvSpPr>
            <p:nvPr/>
          </p:nvSpPr>
          <p:spPr bwMode="auto">
            <a:xfrm>
              <a:off x="5901137" y="2661366"/>
              <a:ext cx="422275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CC5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02" name="Text Box 198"/>
            <p:cNvSpPr txBox="1">
              <a:spLocks noChangeArrowheads="1"/>
            </p:cNvSpPr>
            <p:nvPr/>
          </p:nvSpPr>
          <p:spPr bwMode="auto">
            <a:xfrm>
              <a:off x="1143001" y="5771278"/>
              <a:ext cx="1736725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sw	$t8, 10(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)</a:t>
              </a:r>
            </a:p>
          </p:txBody>
        </p:sp>
        <p:grpSp>
          <p:nvGrpSpPr>
            <p:cNvPr id="34903" name="Group 202"/>
            <p:cNvGrpSpPr>
              <a:grpSpLocks/>
            </p:cNvGrpSpPr>
            <p:nvPr/>
          </p:nvGrpSpPr>
          <p:grpSpPr bwMode="auto">
            <a:xfrm>
              <a:off x="5856687" y="3393198"/>
              <a:ext cx="423584" cy="365125"/>
              <a:chOff x="3465" y="2159"/>
              <a:chExt cx="289" cy="230"/>
            </a:xfrm>
          </p:grpSpPr>
          <p:sp>
            <p:nvSpPr>
              <p:cNvPr id="34931" name="Text Box 203"/>
              <p:cNvSpPr txBox="1">
                <a:spLocks noChangeArrowheads="1"/>
              </p:cNvSpPr>
              <p:nvPr/>
            </p:nvSpPr>
            <p:spPr bwMode="auto">
              <a:xfrm>
                <a:off x="3523" y="2159"/>
                <a:ext cx="231" cy="23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34932" name="Line 205"/>
              <p:cNvSpPr>
                <a:spLocks noChangeShapeType="1"/>
              </p:cNvSpPr>
              <p:nvPr/>
            </p:nvSpPr>
            <p:spPr bwMode="auto">
              <a:xfrm>
                <a:off x="3465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04" name="Line 207"/>
            <p:cNvSpPr>
              <a:spLocks noChangeShapeType="1"/>
            </p:cNvSpPr>
            <p:nvPr/>
          </p:nvSpPr>
          <p:spPr bwMode="auto">
            <a:xfrm>
              <a:off x="6278805" y="4171079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905" name="Group 209"/>
            <p:cNvGrpSpPr>
              <a:grpSpLocks/>
            </p:cNvGrpSpPr>
            <p:nvPr/>
          </p:nvGrpSpPr>
          <p:grpSpPr bwMode="auto">
            <a:xfrm>
              <a:off x="5940231" y="3986929"/>
              <a:ext cx="338574" cy="366713"/>
              <a:chOff x="1910" y="3139"/>
              <a:chExt cx="231" cy="231"/>
            </a:xfrm>
          </p:grpSpPr>
          <p:sp>
            <p:nvSpPr>
              <p:cNvPr id="34929" name="Rectangle 210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CB8FE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4930" name="Text Box 211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DM</a:t>
                </a:r>
              </a:p>
            </p:txBody>
          </p:sp>
        </p:grpSp>
        <p:sp>
          <p:nvSpPr>
            <p:cNvPr id="34906" name="Rectangle 212"/>
            <p:cNvSpPr>
              <a:spLocks noChangeArrowheads="1"/>
            </p:cNvSpPr>
            <p:nvPr/>
          </p:nvSpPr>
          <p:spPr bwMode="auto">
            <a:xfrm>
              <a:off x="6363815" y="3896441"/>
              <a:ext cx="85010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907" name="Line 214"/>
            <p:cNvSpPr>
              <a:spLocks noChangeShapeType="1"/>
            </p:cNvSpPr>
            <p:nvPr/>
          </p:nvSpPr>
          <p:spPr bwMode="auto">
            <a:xfrm>
              <a:off x="5856687" y="4171079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908" name="Group 215"/>
            <p:cNvGrpSpPr>
              <a:grpSpLocks/>
            </p:cNvGrpSpPr>
            <p:nvPr/>
          </p:nvGrpSpPr>
          <p:grpSpPr bwMode="auto">
            <a:xfrm>
              <a:off x="5856687" y="4490166"/>
              <a:ext cx="590672" cy="547688"/>
              <a:chOff x="2659" y="2102"/>
              <a:chExt cx="403" cy="345"/>
            </a:xfrm>
          </p:grpSpPr>
          <p:grpSp>
            <p:nvGrpSpPr>
              <p:cNvPr id="34921" name="Group 216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34924" name="Freeform 217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18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79 w 259"/>
                    <a:gd name="T11" fmla="*/ 58 h 288"/>
                    <a:gd name="T12" fmla="*/ 79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25" name="Line 218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4926" name="Group 219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34927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28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4922" name="Text Box 222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CN" sz="1200">
                    <a:latin typeface="Arial Narrow" panose="020B0606020202030204" pitchFamily="34" charset="0"/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34923" name="Rectangle 223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34909" name="Rectangle 233"/>
            <p:cNvSpPr>
              <a:spLocks noChangeArrowheads="1"/>
            </p:cNvSpPr>
            <p:nvPr/>
          </p:nvSpPr>
          <p:spPr bwMode="auto">
            <a:xfrm>
              <a:off x="6362349" y="5085478"/>
              <a:ext cx="85010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34910" name="Group 235"/>
            <p:cNvGrpSpPr>
              <a:grpSpLocks/>
            </p:cNvGrpSpPr>
            <p:nvPr/>
          </p:nvGrpSpPr>
          <p:grpSpPr bwMode="auto">
            <a:xfrm>
              <a:off x="5940231" y="5680791"/>
              <a:ext cx="507128" cy="547688"/>
              <a:chOff x="1910" y="2102"/>
              <a:chExt cx="346" cy="345"/>
            </a:xfrm>
          </p:grpSpPr>
          <p:sp>
            <p:nvSpPr>
              <p:cNvPr id="34918" name="Line 236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9" name="Rectangle 237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4920" name="Text Box 240"/>
              <p:cNvSpPr txBox="1">
                <a:spLocks noChangeArrowheads="1"/>
              </p:cNvSpPr>
              <p:nvPr/>
            </p:nvSpPr>
            <p:spPr bwMode="auto">
              <a:xfrm>
                <a:off x="1910" y="215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IM</a:t>
                </a:r>
              </a:p>
            </p:txBody>
          </p:sp>
        </p:grpSp>
        <p:sp>
          <p:nvSpPr>
            <p:cNvPr id="34911" name="Text Box 241"/>
            <p:cNvSpPr txBox="1">
              <a:spLocks noChangeArrowheads="1"/>
            </p:cNvSpPr>
            <p:nvPr/>
          </p:nvSpPr>
          <p:spPr bwMode="auto">
            <a:xfrm>
              <a:off x="5858274" y="2936003"/>
              <a:ext cx="506413" cy="274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Comic Sans MS" panose="030F0702030302020204" pitchFamily="66" charset="0"/>
                  <a:ea typeface="宋体" panose="02010600030101010101" pitchFamily="2" charset="-122"/>
                </a:rPr>
                <a:t>10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12" name="Line 242"/>
            <p:cNvSpPr>
              <a:spLocks noChangeShapeType="1"/>
            </p:cNvSpPr>
            <p:nvPr/>
          </p:nvSpPr>
          <p:spPr bwMode="auto">
            <a:xfrm>
              <a:off x="6405962" y="2753441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3" name="Rectangle 13"/>
            <p:cNvSpPr>
              <a:spLocks noChangeArrowheads="1"/>
            </p:cNvSpPr>
            <p:nvPr/>
          </p:nvSpPr>
          <p:spPr bwMode="auto">
            <a:xfrm>
              <a:off x="3403177" y="3303285"/>
              <a:ext cx="84890" cy="547687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914" name="Line 19"/>
            <p:cNvSpPr>
              <a:spLocks noChangeShapeType="1"/>
            </p:cNvSpPr>
            <p:nvPr/>
          </p:nvSpPr>
          <p:spPr bwMode="auto">
            <a:xfrm>
              <a:off x="3445204" y="2754010"/>
              <a:ext cx="0" cy="347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5" name="Freeform 83"/>
            <p:cNvSpPr>
              <a:spLocks/>
            </p:cNvSpPr>
            <p:nvPr/>
          </p:nvSpPr>
          <p:spPr bwMode="auto">
            <a:xfrm>
              <a:off x="5902206" y="3940096"/>
              <a:ext cx="422321" cy="228600"/>
            </a:xfrm>
            <a:custGeom>
              <a:avLst/>
              <a:gdLst>
                <a:gd name="T0" fmla="*/ 0 w 10005"/>
                <a:gd name="T1" fmla="*/ 119461697 h 10000"/>
                <a:gd name="T2" fmla="*/ 0 w 10005"/>
                <a:gd name="T3" fmla="*/ 0 h 10000"/>
                <a:gd name="T4" fmla="*/ 752102119 w 10005"/>
                <a:gd name="T5" fmla="*/ 0 h 10000"/>
                <a:gd name="T6" fmla="*/ 752027279 w 10005"/>
                <a:gd name="T7" fmla="*/ 119270427 h 10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5" h="10000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cubicBezTo>
                    <a:pt x="9979" y="3367"/>
                    <a:pt x="10020" y="6617"/>
                    <a:pt x="9999" y="998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6" name="Freeform 83"/>
            <p:cNvSpPr>
              <a:spLocks/>
            </p:cNvSpPr>
            <p:nvPr/>
          </p:nvSpPr>
          <p:spPr bwMode="auto">
            <a:xfrm>
              <a:off x="6489877" y="4534616"/>
              <a:ext cx="422321" cy="228600"/>
            </a:xfrm>
            <a:custGeom>
              <a:avLst/>
              <a:gdLst>
                <a:gd name="T0" fmla="*/ 0 w 10005"/>
                <a:gd name="T1" fmla="*/ 119461697 h 10000"/>
                <a:gd name="T2" fmla="*/ 0 w 10005"/>
                <a:gd name="T3" fmla="*/ 0 h 10000"/>
                <a:gd name="T4" fmla="*/ 752102119 w 10005"/>
                <a:gd name="T5" fmla="*/ 0 h 10000"/>
                <a:gd name="T6" fmla="*/ 752027279 w 10005"/>
                <a:gd name="T7" fmla="*/ 119270427 h 10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5" h="10000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cubicBezTo>
                    <a:pt x="9979" y="3367"/>
                    <a:pt x="10020" y="6617"/>
                    <a:pt x="9999" y="998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7" name="Freeform 83"/>
            <p:cNvSpPr>
              <a:spLocks/>
            </p:cNvSpPr>
            <p:nvPr/>
          </p:nvSpPr>
          <p:spPr bwMode="auto">
            <a:xfrm>
              <a:off x="7082237" y="5134868"/>
              <a:ext cx="422321" cy="228600"/>
            </a:xfrm>
            <a:custGeom>
              <a:avLst/>
              <a:gdLst>
                <a:gd name="T0" fmla="*/ 0 w 10005"/>
                <a:gd name="T1" fmla="*/ 119461697 h 10000"/>
                <a:gd name="T2" fmla="*/ 0 w 10005"/>
                <a:gd name="T3" fmla="*/ 0 h 10000"/>
                <a:gd name="T4" fmla="*/ 752102119 w 10005"/>
                <a:gd name="T5" fmla="*/ 0 h 10000"/>
                <a:gd name="T6" fmla="*/ 752027279 w 10005"/>
                <a:gd name="T7" fmla="*/ 119270427 h 10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5" h="10000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cubicBezTo>
                    <a:pt x="9979" y="3367"/>
                    <a:pt x="10020" y="6617"/>
                    <a:pt x="9999" y="998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53576" name="Freeform 232"/>
          <p:cNvSpPr>
            <a:spLocks/>
          </p:cNvSpPr>
          <p:nvPr/>
        </p:nvSpPr>
        <p:spPr bwMode="auto">
          <a:xfrm>
            <a:off x="5643563" y="3348038"/>
            <a:ext cx="249237" cy="1504950"/>
          </a:xfrm>
          <a:custGeom>
            <a:avLst/>
            <a:gdLst>
              <a:gd name="T0" fmla="*/ 0 w 86"/>
              <a:gd name="T1" fmla="*/ 0 h 317"/>
              <a:gd name="T2" fmla="*/ 2147483647 w 86"/>
              <a:gd name="T3" fmla="*/ 2147483647 h 317"/>
              <a:gd name="T4" fmla="*/ 2147483647 w 86"/>
              <a:gd name="T5" fmla="*/ 2147483647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" h="317">
                <a:moveTo>
                  <a:pt x="0" y="0"/>
                </a:moveTo>
                <a:lnTo>
                  <a:pt x="57" y="317"/>
                </a:lnTo>
                <a:lnTo>
                  <a:pt x="86" y="317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52" y="5369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Solution 2: Forwarding ALU Result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62950" cy="1565275"/>
          </a:xfrm>
        </p:spPr>
        <p:txBody>
          <a:bodyPr lIns="0" tIns="46038" rIns="0" bIns="46038"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ALU result</a:t>
            </a:r>
            <a:r>
              <a:rPr lang="en-US" altLang="zh-CN" sz="2400" dirty="0" smtClean="0">
                <a:ea typeface="宋体" panose="02010600030101010101" pitchFamily="2" charset="-122"/>
              </a:rPr>
              <a:t> is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forwarded</a:t>
            </a:r>
            <a:r>
              <a:rPr lang="en-US" altLang="zh-CN" sz="2400" dirty="0" smtClean="0">
                <a:ea typeface="宋体" panose="02010600030101010101" pitchFamily="2" charset="-122"/>
              </a:rPr>
              <a:t> (fed back) to the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ALU input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No bubbles are inserted into the pipeline and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no cycles are wasted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ALU result is forwarded from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ALU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MEM, </a:t>
            </a:r>
            <a:r>
              <a:rPr lang="en-US" altLang="zh-CN" sz="2400" dirty="0" smtClean="0">
                <a:ea typeface="宋体" panose="02010600030101010101" pitchFamily="2" charset="-122"/>
              </a:rPr>
              <a:t>and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WB</a:t>
            </a:r>
            <a:r>
              <a:rPr lang="en-US" altLang="zh-CN" sz="2400" dirty="0" smtClean="0">
                <a:ea typeface="宋体" panose="02010600030101010101" pitchFamily="2" charset="-122"/>
              </a:rPr>
              <a:t> stages</a:t>
            </a:r>
          </a:p>
        </p:txBody>
      </p:sp>
      <p:sp>
        <p:nvSpPr>
          <p:cNvPr id="953575" name="Freeform 231"/>
          <p:cNvSpPr>
            <a:spLocks/>
          </p:cNvSpPr>
          <p:nvPr/>
        </p:nvSpPr>
        <p:spPr bwMode="auto">
          <a:xfrm>
            <a:off x="5178425" y="3571875"/>
            <a:ext cx="134938" cy="508000"/>
          </a:xfrm>
          <a:custGeom>
            <a:avLst/>
            <a:gdLst>
              <a:gd name="T0" fmla="*/ 0 w 10000"/>
              <a:gd name="T1" fmla="*/ 0 h 10105"/>
              <a:gd name="T2" fmla="*/ 9638365 w 10000"/>
              <a:gd name="T3" fmla="*/ 1285181684 h 10105"/>
              <a:gd name="T4" fmla="*/ 24707337 w 10000"/>
              <a:gd name="T5" fmla="*/ 1271827493 h 10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105">
                <a:moveTo>
                  <a:pt x="0" y="0"/>
                </a:moveTo>
                <a:lnTo>
                  <a:pt x="3901" y="10105"/>
                </a:lnTo>
                <a:cubicBezTo>
                  <a:pt x="5025" y="10105"/>
                  <a:pt x="8876" y="10000"/>
                  <a:pt x="10000" y="100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" name="Freeform 232"/>
          <p:cNvSpPr>
            <a:spLocks/>
          </p:cNvSpPr>
          <p:nvPr/>
        </p:nvSpPr>
        <p:spPr bwMode="auto">
          <a:xfrm>
            <a:off x="5937250" y="3578225"/>
            <a:ext cx="554038" cy="1878013"/>
          </a:xfrm>
          <a:custGeom>
            <a:avLst/>
            <a:gdLst>
              <a:gd name="T0" fmla="*/ 0 w 9527"/>
              <a:gd name="T1" fmla="*/ 0 h 10000"/>
              <a:gd name="T2" fmla="*/ 1527199263 w 9527"/>
              <a:gd name="T3" fmla="*/ 2147483647 h 10000"/>
              <a:gd name="T4" fmla="*/ 1875675033 w 9527"/>
              <a:gd name="T5" fmla="*/ 2147483647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527" h="10000">
                <a:moveTo>
                  <a:pt x="0" y="0"/>
                </a:moveTo>
                <a:lnTo>
                  <a:pt x="7757" y="10000"/>
                </a:lnTo>
                <a:lnTo>
                  <a:pt x="9527" y="996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4" name="Freeform 231"/>
          <p:cNvSpPr>
            <a:spLocks/>
          </p:cNvSpPr>
          <p:nvPr/>
        </p:nvSpPr>
        <p:spPr bwMode="auto">
          <a:xfrm>
            <a:off x="6356350" y="4760913"/>
            <a:ext cx="136525" cy="508000"/>
          </a:xfrm>
          <a:custGeom>
            <a:avLst/>
            <a:gdLst>
              <a:gd name="T0" fmla="*/ 0 w 10000"/>
              <a:gd name="T1" fmla="*/ 0 h 10105"/>
              <a:gd name="T2" fmla="*/ 9866402 w 10000"/>
              <a:gd name="T3" fmla="*/ 1285181684 h 10105"/>
              <a:gd name="T4" fmla="*/ 25291925 w 10000"/>
              <a:gd name="T5" fmla="*/ 1271827493 h 101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105">
                <a:moveTo>
                  <a:pt x="0" y="0"/>
                </a:moveTo>
                <a:lnTo>
                  <a:pt x="3901" y="10105"/>
                </a:lnTo>
                <a:cubicBezTo>
                  <a:pt x="5025" y="10105"/>
                  <a:pt x="8876" y="10000"/>
                  <a:pt x="10000" y="100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3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576" grpId="0" animBg="1"/>
      <p:bldP spid="953575" grpId="0" animBg="1"/>
      <p:bldP spid="233" grpId="0" animBg="1"/>
      <p:bldP spid="2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923" y="-611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Implementing Forwarding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760663" y="3765550"/>
            <a:ext cx="1060450" cy="1339850"/>
            <a:chOff x="3057361" y="3842867"/>
            <a:chExt cx="1060598" cy="1339396"/>
          </a:xfrm>
        </p:grpSpPr>
        <p:sp>
          <p:nvSpPr>
            <p:cNvPr id="238" name="Freeform 237"/>
            <p:cNvSpPr/>
            <p:nvPr/>
          </p:nvSpPr>
          <p:spPr bwMode="auto">
            <a:xfrm flipV="1">
              <a:off x="3057361" y="3941259"/>
              <a:ext cx="708124" cy="157110"/>
            </a:xfrm>
            <a:custGeom>
              <a:avLst/>
              <a:gdLst>
                <a:gd name="connsiteX0" fmla="*/ 0 w 453224"/>
                <a:gd name="connsiteY0" fmla="*/ 0 h 1347746"/>
                <a:gd name="connsiteX1" fmla="*/ 202758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3400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7586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2894 w 453224"/>
                <a:gd name="connsiteY2" fmla="*/ 1347746 h 1347746"/>
                <a:gd name="connsiteX3" fmla="*/ 453224 w 453224"/>
                <a:gd name="connsiteY3" fmla="*/ 1347746 h 1347746"/>
                <a:gd name="connsiteX0" fmla="*/ 0 w 275582"/>
                <a:gd name="connsiteY0" fmla="*/ 0 h 1347746"/>
                <a:gd name="connsiteX1" fmla="*/ 113611 w 275582"/>
                <a:gd name="connsiteY1" fmla="*/ 0 h 1347746"/>
                <a:gd name="connsiteX2" fmla="*/ 112894 w 275582"/>
                <a:gd name="connsiteY2" fmla="*/ 1347746 h 1347746"/>
                <a:gd name="connsiteX3" fmla="*/ 275582 w 275582"/>
                <a:gd name="connsiteY3" fmla="*/ 1340750 h 1347746"/>
                <a:gd name="connsiteX0" fmla="*/ 0 w 266314"/>
                <a:gd name="connsiteY0" fmla="*/ 0 h 1347746"/>
                <a:gd name="connsiteX1" fmla="*/ 113611 w 266314"/>
                <a:gd name="connsiteY1" fmla="*/ 0 h 1347746"/>
                <a:gd name="connsiteX2" fmla="*/ 112894 w 266314"/>
                <a:gd name="connsiteY2" fmla="*/ 1347746 h 1347746"/>
                <a:gd name="connsiteX3" fmla="*/ 266314 w 266314"/>
                <a:gd name="connsiteY3" fmla="*/ 1346347 h 1347746"/>
                <a:gd name="connsiteX0" fmla="*/ 0 w 219972"/>
                <a:gd name="connsiteY0" fmla="*/ 0 h 1347746"/>
                <a:gd name="connsiteX1" fmla="*/ 113611 w 219972"/>
                <a:gd name="connsiteY1" fmla="*/ 0 h 1347746"/>
                <a:gd name="connsiteX2" fmla="*/ 112894 w 219972"/>
                <a:gd name="connsiteY2" fmla="*/ 1347746 h 1347746"/>
                <a:gd name="connsiteX3" fmla="*/ 219972 w 219972"/>
                <a:gd name="connsiteY3" fmla="*/ 1346347 h 1347746"/>
                <a:gd name="connsiteX0" fmla="*/ 0 w 199891"/>
                <a:gd name="connsiteY0" fmla="*/ 0 h 1347746"/>
                <a:gd name="connsiteX1" fmla="*/ 113611 w 199891"/>
                <a:gd name="connsiteY1" fmla="*/ 0 h 1347746"/>
                <a:gd name="connsiteX2" fmla="*/ 112894 w 199891"/>
                <a:gd name="connsiteY2" fmla="*/ 1347746 h 1347746"/>
                <a:gd name="connsiteX3" fmla="*/ 199891 w 199891"/>
                <a:gd name="connsiteY3" fmla="*/ 1346347 h 1347746"/>
                <a:gd name="connsiteX0" fmla="*/ 0 w 128368"/>
                <a:gd name="connsiteY0" fmla="*/ 0 h 1347746"/>
                <a:gd name="connsiteX1" fmla="*/ 42088 w 128368"/>
                <a:gd name="connsiteY1" fmla="*/ 0 h 1347746"/>
                <a:gd name="connsiteX2" fmla="*/ 41371 w 128368"/>
                <a:gd name="connsiteY2" fmla="*/ 1347746 h 1347746"/>
                <a:gd name="connsiteX3" fmla="*/ 128368 w 128368"/>
                <a:gd name="connsiteY3" fmla="*/ 1346347 h 1347746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977 w 128368"/>
                <a:gd name="connsiteY2" fmla="*/ 1381001 h 1381001"/>
                <a:gd name="connsiteX3" fmla="*/ 128368 w 128368"/>
                <a:gd name="connsiteY3" fmla="*/ 1346347 h 1381001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174 w 128368"/>
                <a:gd name="connsiteY2" fmla="*/ 1381001 h 1381001"/>
                <a:gd name="connsiteX3" fmla="*/ 128368 w 128368"/>
                <a:gd name="connsiteY3" fmla="*/ 1346347 h 1381001"/>
                <a:gd name="connsiteX0" fmla="*/ 0 w 106686"/>
                <a:gd name="connsiteY0" fmla="*/ 33255 h 1381001"/>
                <a:gd name="connsiteX1" fmla="*/ 20406 w 106686"/>
                <a:gd name="connsiteY1" fmla="*/ 0 h 1381001"/>
                <a:gd name="connsiteX2" fmla="*/ 20492 w 106686"/>
                <a:gd name="connsiteY2" fmla="*/ 1381001 h 1381001"/>
                <a:gd name="connsiteX3" fmla="*/ 106686 w 106686"/>
                <a:gd name="connsiteY3" fmla="*/ 1346347 h 1381001"/>
                <a:gd name="connsiteX0" fmla="*/ 0 w 109095"/>
                <a:gd name="connsiteY0" fmla="*/ 0 h 1414273"/>
                <a:gd name="connsiteX1" fmla="*/ 22815 w 109095"/>
                <a:gd name="connsiteY1" fmla="*/ 33272 h 1414273"/>
                <a:gd name="connsiteX2" fmla="*/ 22901 w 109095"/>
                <a:gd name="connsiteY2" fmla="*/ 1414273 h 1414273"/>
                <a:gd name="connsiteX3" fmla="*/ 109095 w 109095"/>
                <a:gd name="connsiteY3" fmla="*/ 1379619 h 1414273"/>
                <a:gd name="connsiteX0" fmla="*/ 0 w 108693"/>
                <a:gd name="connsiteY0" fmla="*/ 0 h 1414273"/>
                <a:gd name="connsiteX1" fmla="*/ 22815 w 108693"/>
                <a:gd name="connsiteY1" fmla="*/ 33272 h 1414273"/>
                <a:gd name="connsiteX2" fmla="*/ 22901 w 108693"/>
                <a:gd name="connsiteY2" fmla="*/ 1414273 h 1414273"/>
                <a:gd name="connsiteX3" fmla="*/ 108693 w 108693"/>
                <a:gd name="connsiteY3" fmla="*/ 1412884 h 1414273"/>
                <a:gd name="connsiteX0" fmla="*/ 0 w 106284"/>
                <a:gd name="connsiteY0" fmla="*/ 0 h 1397641"/>
                <a:gd name="connsiteX1" fmla="*/ 20406 w 106284"/>
                <a:gd name="connsiteY1" fmla="*/ 16640 h 1397641"/>
                <a:gd name="connsiteX2" fmla="*/ 20492 w 106284"/>
                <a:gd name="connsiteY2" fmla="*/ 1397641 h 1397641"/>
                <a:gd name="connsiteX3" fmla="*/ 106284 w 106284"/>
                <a:gd name="connsiteY3" fmla="*/ 1396252 h 1397641"/>
                <a:gd name="connsiteX0" fmla="*/ 0 w 103473"/>
                <a:gd name="connsiteY0" fmla="*/ 0 h 1381009"/>
                <a:gd name="connsiteX1" fmla="*/ 17595 w 103473"/>
                <a:gd name="connsiteY1" fmla="*/ 8 h 1381009"/>
                <a:gd name="connsiteX2" fmla="*/ 17681 w 103473"/>
                <a:gd name="connsiteY2" fmla="*/ 1381009 h 1381009"/>
                <a:gd name="connsiteX3" fmla="*/ 103473 w 103473"/>
                <a:gd name="connsiteY3" fmla="*/ 1379620 h 138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473" h="1381009">
                  <a:moveTo>
                    <a:pt x="0" y="0"/>
                  </a:moveTo>
                  <a:lnTo>
                    <a:pt x="17595" y="8"/>
                  </a:lnTo>
                  <a:cubicBezTo>
                    <a:pt x="17891" y="460342"/>
                    <a:pt x="17385" y="920675"/>
                    <a:pt x="17681" y="1381009"/>
                  </a:cubicBezTo>
                  <a:cubicBezTo>
                    <a:pt x="131124" y="1381009"/>
                    <a:pt x="-9970" y="1379620"/>
                    <a:pt x="103473" y="137962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5" name="Freeform 224"/>
            <p:cNvSpPr/>
            <p:nvPr/>
          </p:nvSpPr>
          <p:spPr bwMode="auto">
            <a:xfrm>
              <a:off x="3066887" y="4487174"/>
              <a:ext cx="703360" cy="165044"/>
            </a:xfrm>
            <a:custGeom>
              <a:avLst/>
              <a:gdLst>
                <a:gd name="connsiteX0" fmla="*/ 0 w 453224"/>
                <a:gd name="connsiteY0" fmla="*/ 0 h 1347746"/>
                <a:gd name="connsiteX1" fmla="*/ 202758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3400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7586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2894 w 453224"/>
                <a:gd name="connsiteY2" fmla="*/ 1347746 h 1347746"/>
                <a:gd name="connsiteX3" fmla="*/ 453224 w 453224"/>
                <a:gd name="connsiteY3" fmla="*/ 1347746 h 1347746"/>
                <a:gd name="connsiteX0" fmla="*/ 0 w 275582"/>
                <a:gd name="connsiteY0" fmla="*/ 0 h 1347746"/>
                <a:gd name="connsiteX1" fmla="*/ 113611 w 275582"/>
                <a:gd name="connsiteY1" fmla="*/ 0 h 1347746"/>
                <a:gd name="connsiteX2" fmla="*/ 112894 w 275582"/>
                <a:gd name="connsiteY2" fmla="*/ 1347746 h 1347746"/>
                <a:gd name="connsiteX3" fmla="*/ 275582 w 275582"/>
                <a:gd name="connsiteY3" fmla="*/ 1340750 h 1347746"/>
                <a:gd name="connsiteX0" fmla="*/ 0 w 266314"/>
                <a:gd name="connsiteY0" fmla="*/ 0 h 1347746"/>
                <a:gd name="connsiteX1" fmla="*/ 113611 w 266314"/>
                <a:gd name="connsiteY1" fmla="*/ 0 h 1347746"/>
                <a:gd name="connsiteX2" fmla="*/ 112894 w 266314"/>
                <a:gd name="connsiteY2" fmla="*/ 1347746 h 1347746"/>
                <a:gd name="connsiteX3" fmla="*/ 266314 w 266314"/>
                <a:gd name="connsiteY3" fmla="*/ 1346347 h 1347746"/>
                <a:gd name="connsiteX0" fmla="*/ 0 w 219972"/>
                <a:gd name="connsiteY0" fmla="*/ 0 h 1347746"/>
                <a:gd name="connsiteX1" fmla="*/ 113611 w 219972"/>
                <a:gd name="connsiteY1" fmla="*/ 0 h 1347746"/>
                <a:gd name="connsiteX2" fmla="*/ 112894 w 219972"/>
                <a:gd name="connsiteY2" fmla="*/ 1347746 h 1347746"/>
                <a:gd name="connsiteX3" fmla="*/ 219972 w 219972"/>
                <a:gd name="connsiteY3" fmla="*/ 1346347 h 1347746"/>
                <a:gd name="connsiteX0" fmla="*/ 0 w 199891"/>
                <a:gd name="connsiteY0" fmla="*/ 0 h 1347746"/>
                <a:gd name="connsiteX1" fmla="*/ 113611 w 199891"/>
                <a:gd name="connsiteY1" fmla="*/ 0 h 1347746"/>
                <a:gd name="connsiteX2" fmla="*/ 112894 w 199891"/>
                <a:gd name="connsiteY2" fmla="*/ 1347746 h 1347746"/>
                <a:gd name="connsiteX3" fmla="*/ 199891 w 199891"/>
                <a:gd name="connsiteY3" fmla="*/ 1346347 h 1347746"/>
                <a:gd name="connsiteX0" fmla="*/ 0 w 128368"/>
                <a:gd name="connsiteY0" fmla="*/ 0 h 1347746"/>
                <a:gd name="connsiteX1" fmla="*/ 42088 w 128368"/>
                <a:gd name="connsiteY1" fmla="*/ 0 h 1347746"/>
                <a:gd name="connsiteX2" fmla="*/ 41371 w 128368"/>
                <a:gd name="connsiteY2" fmla="*/ 1347746 h 1347746"/>
                <a:gd name="connsiteX3" fmla="*/ 128368 w 128368"/>
                <a:gd name="connsiteY3" fmla="*/ 1346347 h 1347746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977 w 128368"/>
                <a:gd name="connsiteY2" fmla="*/ 1381001 h 1381001"/>
                <a:gd name="connsiteX3" fmla="*/ 128368 w 128368"/>
                <a:gd name="connsiteY3" fmla="*/ 1346347 h 1381001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174 w 128368"/>
                <a:gd name="connsiteY2" fmla="*/ 1381001 h 1381001"/>
                <a:gd name="connsiteX3" fmla="*/ 128368 w 128368"/>
                <a:gd name="connsiteY3" fmla="*/ 1346347 h 1381001"/>
                <a:gd name="connsiteX0" fmla="*/ 0 w 106686"/>
                <a:gd name="connsiteY0" fmla="*/ 33255 h 1381001"/>
                <a:gd name="connsiteX1" fmla="*/ 20406 w 106686"/>
                <a:gd name="connsiteY1" fmla="*/ 0 h 1381001"/>
                <a:gd name="connsiteX2" fmla="*/ 20492 w 106686"/>
                <a:gd name="connsiteY2" fmla="*/ 1381001 h 1381001"/>
                <a:gd name="connsiteX3" fmla="*/ 106686 w 106686"/>
                <a:gd name="connsiteY3" fmla="*/ 1346347 h 1381001"/>
                <a:gd name="connsiteX0" fmla="*/ 0 w 109095"/>
                <a:gd name="connsiteY0" fmla="*/ 0 h 1414273"/>
                <a:gd name="connsiteX1" fmla="*/ 22815 w 109095"/>
                <a:gd name="connsiteY1" fmla="*/ 33272 h 1414273"/>
                <a:gd name="connsiteX2" fmla="*/ 22901 w 109095"/>
                <a:gd name="connsiteY2" fmla="*/ 1414273 h 1414273"/>
                <a:gd name="connsiteX3" fmla="*/ 109095 w 109095"/>
                <a:gd name="connsiteY3" fmla="*/ 1379619 h 1414273"/>
                <a:gd name="connsiteX0" fmla="*/ 0 w 108693"/>
                <a:gd name="connsiteY0" fmla="*/ 0 h 1414273"/>
                <a:gd name="connsiteX1" fmla="*/ 22815 w 108693"/>
                <a:gd name="connsiteY1" fmla="*/ 33272 h 1414273"/>
                <a:gd name="connsiteX2" fmla="*/ 22901 w 108693"/>
                <a:gd name="connsiteY2" fmla="*/ 1414273 h 1414273"/>
                <a:gd name="connsiteX3" fmla="*/ 108693 w 108693"/>
                <a:gd name="connsiteY3" fmla="*/ 1412884 h 1414273"/>
                <a:gd name="connsiteX0" fmla="*/ 0 w 106284"/>
                <a:gd name="connsiteY0" fmla="*/ 0 h 1397641"/>
                <a:gd name="connsiteX1" fmla="*/ 20406 w 106284"/>
                <a:gd name="connsiteY1" fmla="*/ 16640 h 1397641"/>
                <a:gd name="connsiteX2" fmla="*/ 20492 w 106284"/>
                <a:gd name="connsiteY2" fmla="*/ 1397641 h 1397641"/>
                <a:gd name="connsiteX3" fmla="*/ 106284 w 106284"/>
                <a:gd name="connsiteY3" fmla="*/ 1396252 h 1397641"/>
                <a:gd name="connsiteX0" fmla="*/ 0 w 103473"/>
                <a:gd name="connsiteY0" fmla="*/ 0 h 1381009"/>
                <a:gd name="connsiteX1" fmla="*/ 17595 w 103473"/>
                <a:gd name="connsiteY1" fmla="*/ 8 h 1381009"/>
                <a:gd name="connsiteX2" fmla="*/ 17681 w 103473"/>
                <a:gd name="connsiteY2" fmla="*/ 1381009 h 1381009"/>
                <a:gd name="connsiteX3" fmla="*/ 103473 w 103473"/>
                <a:gd name="connsiteY3" fmla="*/ 1379620 h 138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473" h="1381009">
                  <a:moveTo>
                    <a:pt x="0" y="0"/>
                  </a:moveTo>
                  <a:lnTo>
                    <a:pt x="17595" y="8"/>
                  </a:lnTo>
                  <a:cubicBezTo>
                    <a:pt x="17891" y="460342"/>
                    <a:pt x="17385" y="920675"/>
                    <a:pt x="17681" y="1381009"/>
                  </a:cubicBezTo>
                  <a:cubicBezTo>
                    <a:pt x="131124" y="1381009"/>
                    <a:pt x="-9970" y="1379620"/>
                    <a:pt x="103473" y="137962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5970" name="Group 35872"/>
            <p:cNvGrpSpPr>
              <a:grpSpLocks/>
            </p:cNvGrpSpPr>
            <p:nvPr/>
          </p:nvGrpSpPr>
          <p:grpSpPr bwMode="auto">
            <a:xfrm>
              <a:off x="3769694" y="3842867"/>
              <a:ext cx="348265" cy="620464"/>
              <a:chOff x="4195902" y="3291670"/>
              <a:chExt cx="348265" cy="620464"/>
            </a:xfrm>
          </p:grpSpPr>
          <p:sp>
            <p:nvSpPr>
              <p:cNvPr id="35976" name="Line 95"/>
              <p:cNvSpPr>
                <a:spLocks noChangeShapeType="1"/>
              </p:cNvSpPr>
              <p:nvPr/>
            </p:nvSpPr>
            <p:spPr bwMode="auto">
              <a:xfrm flipV="1">
                <a:off x="4369656" y="3605765"/>
                <a:ext cx="17451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5977" name="Group 188"/>
              <p:cNvGrpSpPr>
                <a:grpSpLocks/>
              </p:cNvGrpSpPr>
              <p:nvPr/>
            </p:nvGrpSpPr>
            <p:grpSpPr bwMode="auto">
              <a:xfrm>
                <a:off x="4195902" y="3291670"/>
                <a:ext cx="169862" cy="620464"/>
                <a:chOff x="3983278" y="3558182"/>
                <a:chExt cx="169863" cy="620252"/>
              </a:xfrm>
            </p:grpSpPr>
            <p:sp>
              <p:nvSpPr>
                <p:cNvPr id="35978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3758084" y="3783376"/>
                  <a:ext cx="620252" cy="16986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35979" name="Rectangle 93"/>
                <p:cNvSpPr>
                  <a:spLocks noChangeArrowheads="1"/>
                </p:cNvSpPr>
                <p:nvPr/>
              </p:nvSpPr>
              <p:spPr bwMode="auto">
                <a:xfrm flipH="1">
                  <a:off x="3989925" y="3573015"/>
                  <a:ext cx="156569" cy="589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0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1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2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</p:grpSp>
        <p:grpSp>
          <p:nvGrpSpPr>
            <p:cNvPr id="35971" name="Group 195"/>
            <p:cNvGrpSpPr>
              <a:grpSpLocks/>
            </p:cNvGrpSpPr>
            <p:nvPr/>
          </p:nvGrpSpPr>
          <p:grpSpPr bwMode="auto">
            <a:xfrm>
              <a:off x="3769694" y="4561799"/>
              <a:ext cx="348265" cy="620464"/>
              <a:chOff x="4195902" y="3291670"/>
              <a:chExt cx="348265" cy="620464"/>
            </a:xfrm>
          </p:grpSpPr>
          <p:sp>
            <p:nvSpPr>
              <p:cNvPr id="35972" name="Line 95"/>
              <p:cNvSpPr>
                <a:spLocks noChangeShapeType="1"/>
              </p:cNvSpPr>
              <p:nvPr/>
            </p:nvSpPr>
            <p:spPr bwMode="auto">
              <a:xfrm flipV="1">
                <a:off x="4369656" y="3605765"/>
                <a:ext cx="17451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5973" name="Group 197"/>
              <p:cNvGrpSpPr>
                <a:grpSpLocks/>
              </p:cNvGrpSpPr>
              <p:nvPr/>
            </p:nvGrpSpPr>
            <p:grpSpPr bwMode="auto">
              <a:xfrm>
                <a:off x="4195902" y="3291670"/>
                <a:ext cx="169862" cy="620464"/>
                <a:chOff x="3983278" y="3558182"/>
                <a:chExt cx="169863" cy="620252"/>
              </a:xfrm>
            </p:grpSpPr>
            <p:sp>
              <p:nvSpPr>
                <p:cNvPr id="35974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3758084" y="3783376"/>
                  <a:ext cx="620252" cy="16986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35975" name="Rectangle 93"/>
                <p:cNvSpPr>
                  <a:spLocks noChangeArrowheads="1"/>
                </p:cNvSpPr>
                <p:nvPr/>
              </p:nvSpPr>
              <p:spPr bwMode="auto">
                <a:xfrm flipH="1">
                  <a:off x="3989925" y="3573015"/>
                  <a:ext cx="156569" cy="589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0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1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2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</p:grpSp>
      </p:grpSp>
      <p:sp>
        <p:nvSpPr>
          <p:cNvPr id="201" name="Rectangle 125"/>
          <p:cNvSpPr>
            <a:spLocks noChangeArrowheads="1"/>
          </p:cNvSpPr>
          <p:nvPr/>
        </p:nvSpPr>
        <p:spPr bwMode="auto">
          <a:xfrm>
            <a:off x="5565024" y="3731065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Result</a:t>
            </a:r>
          </a:p>
        </p:txBody>
      </p:sp>
      <p:sp>
        <p:nvSpPr>
          <p:cNvPr id="35845" name="Line 19"/>
          <p:cNvSpPr>
            <a:spLocks noChangeShapeType="1"/>
          </p:cNvSpPr>
          <p:nvPr/>
        </p:nvSpPr>
        <p:spPr bwMode="auto">
          <a:xfrm>
            <a:off x="4630738" y="4386263"/>
            <a:ext cx="174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5846" name="Group 18"/>
          <p:cNvGrpSpPr>
            <a:grpSpLocks/>
          </p:cNvGrpSpPr>
          <p:nvPr/>
        </p:nvGrpSpPr>
        <p:grpSpPr bwMode="auto">
          <a:xfrm>
            <a:off x="5746750" y="4589463"/>
            <a:ext cx="330200" cy="257175"/>
            <a:chOff x="5851661" y="4446665"/>
            <a:chExt cx="330225" cy="257161"/>
          </a:xfrm>
        </p:grpSpPr>
        <p:sp>
          <p:nvSpPr>
            <p:cNvPr id="35965" name="Line 19"/>
            <p:cNvSpPr>
              <a:spLocks noChangeShapeType="1"/>
            </p:cNvSpPr>
            <p:nvPr/>
          </p:nvSpPr>
          <p:spPr bwMode="auto">
            <a:xfrm flipV="1">
              <a:off x="5851661" y="4659379"/>
              <a:ext cx="33022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66" name="Line 21"/>
            <p:cNvSpPr>
              <a:spLocks noChangeShapeType="1"/>
            </p:cNvSpPr>
            <p:nvPr/>
          </p:nvSpPr>
          <p:spPr bwMode="auto">
            <a:xfrm flipH="1">
              <a:off x="5960454" y="4611756"/>
              <a:ext cx="42406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67" name="Rectangle 22"/>
            <p:cNvSpPr>
              <a:spLocks noChangeArrowheads="1"/>
            </p:cNvSpPr>
            <p:nvPr/>
          </p:nvSpPr>
          <p:spPr bwMode="auto">
            <a:xfrm>
              <a:off x="5896114" y="4446665"/>
              <a:ext cx="166700" cy="18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35847" name="Group 178"/>
          <p:cNvGrpSpPr>
            <a:grpSpLocks/>
          </p:cNvGrpSpPr>
          <p:nvPr/>
        </p:nvGrpSpPr>
        <p:grpSpPr bwMode="auto">
          <a:xfrm>
            <a:off x="4683125" y="4578350"/>
            <a:ext cx="168275" cy="268288"/>
            <a:chOff x="4584469" y="3621025"/>
            <a:chExt cx="168288" cy="268835"/>
          </a:xfrm>
        </p:grpSpPr>
        <p:sp>
          <p:nvSpPr>
            <p:cNvPr id="35963" name="Rectangle 27"/>
            <p:cNvSpPr>
              <a:spLocks noChangeArrowheads="1"/>
            </p:cNvSpPr>
            <p:nvPr/>
          </p:nvSpPr>
          <p:spPr bwMode="auto">
            <a:xfrm>
              <a:off x="4584469" y="3621025"/>
              <a:ext cx="168288" cy="18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35964" name="Line 28"/>
            <p:cNvSpPr>
              <a:spLocks noChangeShapeType="1"/>
            </p:cNvSpPr>
            <p:nvPr/>
          </p:nvSpPr>
          <p:spPr bwMode="auto">
            <a:xfrm flipH="1">
              <a:off x="4648810" y="3797790"/>
              <a:ext cx="42866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848" name="Line 30"/>
          <p:cNvSpPr>
            <a:spLocks noChangeShapeType="1"/>
          </p:cNvSpPr>
          <p:nvPr/>
        </p:nvSpPr>
        <p:spPr bwMode="auto">
          <a:xfrm>
            <a:off x="5229225" y="4071938"/>
            <a:ext cx="334963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005263" y="3503613"/>
            <a:ext cx="215900" cy="671512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3400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7586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2894 w 453224"/>
              <a:gd name="connsiteY2" fmla="*/ 1347746 h 1347746"/>
              <a:gd name="connsiteX3" fmla="*/ 453224 w 453224"/>
              <a:gd name="connsiteY3" fmla="*/ 1347746 h 1347746"/>
              <a:gd name="connsiteX0" fmla="*/ 0 w 275582"/>
              <a:gd name="connsiteY0" fmla="*/ 0 h 1347746"/>
              <a:gd name="connsiteX1" fmla="*/ 113611 w 275582"/>
              <a:gd name="connsiteY1" fmla="*/ 0 h 1347746"/>
              <a:gd name="connsiteX2" fmla="*/ 112894 w 275582"/>
              <a:gd name="connsiteY2" fmla="*/ 1347746 h 1347746"/>
              <a:gd name="connsiteX3" fmla="*/ 275582 w 275582"/>
              <a:gd name="connsiteY3" fmla="*/ 1340750 h 1347746"/>
              <a:gd name="connsiteX0" fmla="*/ 0 w 266314"/>
              <a:gd name="connsiteY0" fmla="*/ 0 h 1347746"/>
              <a:gd name="connsiteX1" fmla="*/ 113611 w 266314"/>
              <a:gd name="connsiteY1" fmla="*/ 0 h 1347746"/>
              <a:gd name="connsiteX2" fmla="*/ 112894 w 266314"/>
              <a:gd name="connsiteY2" fmla="*/ 1347746 h 1347746"/>
              <a:gd name="connsiteX3" fmla="*/ 266314 w 266314"/>
              <a:gd name="connsiteY3" fmla="*/ 1346347 h 1347746"/>
              <a:gd name="connsiteX0" fmla="*/ 0 w 219972"/>
              <a:gd name="connsiteY0" fmla="*/ 0 h 1347746"/>
              <a:gd name="connsiteX1" fmla="*/ 113611 w 219972"/>
              <a:gd name="connsiteY1" fmla="*/ 0 h 1347746"/>
              <a:gd name="connsiteX2" fmla="*/ 112894 w 219972"/>
              <a:gd name="connsiteY2" fmla="*/ 1347746 h 1347746"/>
              <a:gd name="connsiteX3" fmla="*/ 219972 w 219972"/>
              <a:gd name="connsiteY3" fmla="*/ 1346347 h 1347746"/>
              <a:gd name="connsiteX0" fmla="*/ 0 w 199891"/>
              <a:gd name="connsiteY0" fmla="*/ 0 h 1347746"/>
              <a:gd name="connsiteX1" fmla="*/ 113611 w 199891"/>
              <a:gd name="connsiteY1" fmla="*/ 0 h 1347746"/>
              <a:gd name="connsiteX2" fmla="*/ 112894 w 199891"/>
              <a:gd name="connsiteY2" fmla="*/ 1347746 h 1347746"/>
              <a:gd name="connsiteX3" fmla="*/ 199891 w 199891"/>
              <a:gd name="connsiteY3" fmla="*/ 1346347 h 1347746"/>
              <a:gd name="connsiteX0" fmla="*/ 0 w 128368"/>
              <a:gd name="connsiteY0" fmla="*/ 0 h 1347746"/>
              <a:gd name="connsiteX1" fmla="*/ 42088 w 128368"/>
              <a:gd name="connsiteY1" fmla="*/ 0 h 1347746"/>
              <a:gd name="connsiteX2" fmla="*/ 41371 w 128368"/>
              <a:gd name="connsiteY2" fmla="*/ 1347746 h 1347746"/>
              <a:gd name="connsiteX3" fmla="*/ 128368 w 128368"/>
              <a:gd name="connsiteY3" fmla="*/ 1346347 h 1347746"/>
              <a:gd name="connsiteX0" fmla="*/ 0 w 42088"/>
              <a:gd name="connsiteY0" fmla="*/ 0 h 1347746"/>
              <a:gd name="connsiteX1" fmla="*/ 42088 w 42088"/>
              <a:gd name="connsiteY1" fmla="*/ 0 h 1347746"/>
              <a:gd name="connsiteX2" fmla="*/ 41371 w 42088"/>
              <a:gd name="connsiteY2" fmla="*/ 1347746 h 13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88" h="1347746">
                <a:moveTo>
                  <a:pt x="0" y="0"/>
                </a:moveTo>
                <a:lnTo>
                  <a:pt x="42088" y="0"/>
                </a:lnTo>
                <a:lnTo>
                  <a:pt x="41371" y="1347746"/>
                </a:lnTo>
              </a:path>
            </a:pathLst>
          </a:custGeom>
          <a:noFill/>
          <a:ln w="317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50" name="Line 19"/>
          <p:cNvSpPr>
            <a:spLocks noChangeShapeType="1"/>
          </p:cNvSpPr>
          <p:nvPr/>
        </p:nvSpPr>
        <p:spPr bwMode="auto">
          <a:xfrm>
            <a:off x="7392988" y="4494213"/>
            <a:ext cx="311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1" name="Line 41"/>
          <p:cNvSpPr>
            <a:spLocks noChangeShapeType="1"/>
          </p:cNvSpPr>
          <p:nvPr/>
        </p:nvSpPr>
        <p:spPr bwMode="auto">
          <a:xfrm flipV="1">
            <a:off x="5746750" y="5310188"/>
            <a:ext cx="19589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" name="Freeform 127"/>
          <p:cNvSpPr/>
          <p:nvPr/>
        </p:nvSpPr>
        <p:spPr bwMode="auto">
          <a:xfrm>
            <a:off x="1117600" y="4756150"/>
            <a:ext cx="6678613" cy="1177925"/>
          </a:xfrm>
          <a:custGeom>
            <a:avLst/>
            <a:gdLst>
              <a:gd name="connsiteX0" fmla="*/ 291548 w 291548"/>
              <a:gd name="connsiteY0" fmla="*/ 0 h 154608"/>
              <a:gd name="connsiteX1" fmla="*/ 291548 w 291548"/>
              <a:gd name="connsiteY1" fmla="*/ 154608 h 154608"/>
              <a:gd name="connsiteX2" fmla="*/ 0 w 291548"/>
              <a:gd name="connsiteY2" fmla="*/ 154608 h 15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48" h="154608">
                <a:moveTo>
                  <a:pt x="291548" y="0"/>
                </a:moveTo>
                <a:lnTo>
                  <a:pt x="291548" y="154608"/>
                </a:lnTo>
                <a:lnTo>
                  <a:pt x="0" y="154608"/>
                </a:lnTo>
              </a:path>
            </a:pathLst>
          </a:cu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53" name="TextBox 129"/>
          <p:cNvSpPr txBox="1">
            <a:spLocks noChangeArrowheads="1"/>
          </p:cNvSpPr>
          <p:nvPr/>
        </p:nvSpPr>
        <p:spPr bwMode="auto">
          <a:xfrm>
            <a:off x="885825" y="5730875"/>
            <a:ext cx="279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clk</a:t>
            </a: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2193925" y="4929188"/>
            <a:ext cx="1588" cy="1001712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5" name="Rectangle 70"/>
          <p:cNvSpPr>
            <a:spLocks noChangeArrowheads="1"/>
          </p:cNvSpPr>
          <p:nvPr/>
        </p:nvSpPr>
        <p:spPr bwMode="auto">
          <a:xfrm>
            <a:off x="1419225" y="5402263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Rd</a:t>
            </a:r>
          </a:p>
        </p:txBody>
      </p:sp>
      <p:grpSp>
        <p:nvGrpSpPr>
          <p:cNvPr id="35856" name="Group 35902"/>
          <p:cNvGrpSpPr>
            <a:grpSpLocks/>
          </p:cNvGrpSpPr>
          <p:nvPr/>
        </p:nvGrpSpPr>
        <p:grpSpPr bwMode="auto">
          <a:xfrm>
            <a:off x="2546350" y="5076825"/>
            <a:ext cx="285750" cy="153988"/>
            <a:chOff x="2802809" y="4888390"/>
            <a:chExt cx="284476" cy="153979"/>
          </a:xfrm>
        </p:grpSpPr>
        <p:sp>
          <p:nvSpPr>
            <p:cNvPr id="35961" name="Rectangle 108"/>
            <p:cNvSpPr>
              <a:spLocks noChangeArrowheads="1"/>
            </p:cNvSpPr>
            <p:nvPr/>
          </p:nvSpPr>
          <p:spPr bwMode="auto">
            <a:xfrm>
              <a:off x="2920585" y="4888390"/>
              <a:ext cx="166700" cy="153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35962" name="Line 109"/>
            <p:cNvSpPr>
              <a:spLocks noChangeShapeType="1"/>
            </p:cNvSpPr>
            <p:nvPr/>
          </p:nvSpPr>
          <p:spPr bwMode="auto">
            <a:xfrm flipH="1">
              <a:off x="2802809" y="4965200"/>
              <a:ext cx="127009" cy="380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857" name="Freeform 123"/>
          <p:cNvSpPr>
            <a:spLocks/>
          </p:cNvSpPr>
          <p:nvPr/>
        </p:nvSpPr>
        <p:spPr bwMode="auto">
          <a:xfrm>
            <a:off x="2609850" y="4497388"/>
            <a:ext cx="5467350" cy="1289050"/>
          </a:xfrm>
          <a:custGeom>
            <a:avLst/>
            <a:gdLst>
              <a:gd name="T0" fmla="*/ 2147483647 w 10005"/>
              <a:gd name="T1" fmla="*/ 0 h 10000"/>
              <a:gd name="T2" fmla="*/ 2147483647 w 10005"/>
              <a:gd name="T3" fmla="*/ 0 h 10000"/>
              <a:gd name="T4" fmla="*/ 2147483647 w 10005"/>
              <a:gd name="T5" fmla="*/ 2147483647 h 10000"/>
              <a:gd name="T6" fmla="*/ 815831355 w 10005"/>
              <a:gd name="T7" fmla="*/ 2147483647 h 10000"/>
              <a:gd name="T8" fmla="*/ 0 w 10005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5" h="10000">
                <a:moveTo>
                  <a:pt x="9434" y="0"/>
                </a:moveTo>
                <a:lnTo>
                  <a:pt x="10005" y="0"/>
                </a:lnTo>
                <a:lnTo>
                  <a:pt x="10005" y="10000"/>
                </a:lnTo>
                <a:lnTo>
                  <a:pt x="5" y="10000"/>
                </a:lnTo>
                <a:cubicBezTo>
                  <a:pt x="5" y="7354"/>
                  <a:pt x="1" y="9187"/>
                  <a:pt x="0" y="3538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5858" name="Group 250"/>
          <p:cNvGrpSpPr>
            <a:grpSpLocks/>
          </p:cNvGrpSpPr>
          <p:nvPr/>
        </p:nvGrpSpPr>
        <p:grpSpPr bwMode="auto">
          <a:xfrm>
            <a:off x="1425575" y="3941763"/>
            <a:ext cx="427038" cy="176212"/>
            <a:chOff x="1725004" y="3828873"/>
            <a:chExt cx="427481" cy="176202"/>
          </a:xfrm>
        </p:grpSpPr>
        <p:sp>
          <p:nvSpPr>
            <p:cNvPr id="35959" name="Rectangle 67"/>
            <p:cNvSpPr>
              <a:spLocks noChangeArrowheads="1"/>
            </p:cNvSpPr>
            <p:nvPr/>
          </p:nvSpPr>
          <p:spPr bwMode="auto">
            <a:xfrm>
              <a:off x="1845245" y="3828873"/>
              <a:ext cx="168288" cy="136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Rs</a:t>
              </a:r>
            </a:p>
          </p:txBody>
        </p:sp>
        <p:sp>
          <p:nvSpPr>
            <p:cNvPr id="35960" name="Line 40"/>
            <p:cNvSpPr>
              <a:spLocks noChangeShapeType="1"/>
            </p:cNvSpPr>
            <p:nvPr/>
          </p:nvSpPr>
          <p:spPr bwMode="auto">
            <a:xfrm>
              <a:off x="1725004" y="4004644"/>
              <a:ext cx="42748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490" name="Freeform 15489"/>
          <p:cNvSpPr/>
          <p:nvPr/>
        </p:nvSpPr>
        <p:spPr bwMode="auto">
          <a:xfrm>
            <a:off x="1704975" y="4757738"/>
            <a:ext cx="6262688" cy="854075"/>
          </a:xfrm>
          <a:custGeom>
            <a:avLst/>
            <a:gdLst>
              <a:gd name="connsiteX0" fmla="*/ 5140518 w 5363155"/>
              <a:gd name="connsiteY0" fmla="*/ 564543 h 1073426"/>
              <a:gd name="connsiteX1" fmla="*/ 5363155 w 5363155"/>
              <a:gd name="connsiteY1" fmla="*/ 568518 h 1073426"/>
              <a:gd name="connsiteX2" fmla="*/ 5363155 w 5363155"/>
              <a:gd name="connsiteY2" fmla="*/ 1073426 h 1073426"/>
              <a:gd name="connsiteX3" fmla="*/ 0 w 5363155"/>
              <a:gd name="connsiteY3" fmla="*/ 1069451 h 1073426"/>
              <a:gd name="connsiteX4" fmla="*/ 3976 w 5363155"/>
              <a:gd name="connsiteY4" fmla="*/ 3976 h 1073426"/>
              <a:gd name="connsiteX5" fmla="*/ 127221 w 5363155"/>
              <a:gd name="connsiteY5" fmla="*/ 0 h 1073426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30396 w 5363155"/>
              <a:gd name="connsiteY5" fmla="*/ 5549 h 1069450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27221 w 5363155"/>
              <a:gd name="connsiteY5" fmla="*/ 2374 h 1069450"/>
              <a:gd name="connsiteX0" fmla="*/ 5140518 w 5363155"/>
              <a:gd name="connsiteY0" fmla="*/ 56136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58193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99015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86032 w 5363155"/>
              <a:gd name="connsiteY0" fmla="*/ 70291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204075 w 5363155"/>
              <a:gd name="connsiteY5" fmla="*/ 0 h 1070251"/>
              <a:gd name="connsiteX0" fmla="*/ 5222049 w 5359559"/>
              <a:gd name="connsiteY0" fmla="*/ 709863 h 1070251"/>
              <a:gd name="connsiteX1" fmla="*/ 5359559 w 5359559"/>
              <a:gd name="connsiteY1" fmla="*/ 708489 h 1070251"/>
              <a:gd name="connsiteX2" fmla="*/ 5359559 w 5359559"/>
              <a:gd name="connsiteY2" fmla="*/ 1070251 h 1070251"/>
              <a:gd name="connsiteX3" fmla="*/ 406 w 5359559"/>
              <a:gd name="connsiteY3" fmla="*/ 1066276 h 1070251"/>
              <a:gd name="connsiteX4" fmla="*/ 380 w 5359559"/>
              <a:gd name="connsiteY4" fmla="*/ 801 h 1070251"/>
              <a:gd name="connsiteX5" fmla="*/ 200479 w 5359559"/>
              <a:gd name="connsiteY5" fmla="*/ 0 h 1070251"/>
              <a:gd name="connsiteX0" fmla="*/ 5222049 w 5359559"/>
              <a:gd name="connsiteY0" fmla="*/ 714844 h 1075232"/>
              <a:gd name="connsiteX1" fmla="*/ 5359559 w 5359559"/>
              <a:gd name="connsiteY1" fmla="*/ 713470 h 1075232"/>
              <a:gd name="connsiteX2" fmla="*/ 5359559 w 5359559"/>
              <a:gd name="connsiteY2" fmla="*/ 1075232 h 1075232"/>
              <a:gd name="connsiteX3" fmla="*/ 406 w 5359559"/>
              <a:gd name="connsiteY3" fmla="*/ 1071257 h 1075232"/>
              <a:gd name="connsiteX4" fmla="*/ 380 w 5359559"/>
              <a:gd name="connsiteY4" fmla="*/ 5782 h 1075232"/>
              <a:gd name="connsiteX5" fmla="*/ 144421 w 5359559"/>
              <a:gd name="connsiteY5" fmla="*/ 0 h 1075232"/>
              <a:gd name="connsiteX0" fmla="*/ 5222049 w 5359559"/>
              <a:gd name="connsiteY0" fmla="*/ 709083 h 1069471"/>
              <a:gd name="connsiteX1" fmla="*/ 5359559 w 5359559"/>
              <a:gd name="connsiteY1" fmla="*/ 707709 h 1069471"/>
              <a:gd name="connsiteX2" fmla="*/ 5359559 w 5359559"/>
              <a:gd name="connsiteY2" fmla="*/ 1069471 h 1069471"/>
              <a:gd name="connsiteX3" fmla="*/ 406 w 5359559"/>
              <a:gd name="connsiteY3" fmla="*/ 1065496 h 1069471"/>
              <a:gd name="connsiteX4" fmla="*/ 380 w 5359559"/>
              <a:gd name="connsiteY4" fmla="*/ 21 h 1069471"/>
              <a:gd name="connsiteX5" fmla="*/ 130945 w 5359559"/>
              <a:gd name="connsiteY5" fmla="*/ 1904 h 106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9559" h="1069471">
                <a:moveTo>
                  <a:pt x="5222049" y="709083"/>
                </a:moveTo>
                <a:lnTo>
                  <a:pt x="5359559" y="707709"/>
                </a:lnTo>
                <a:lnTo>
                  <a:pt x="5359559" y="1069471"/>
                </a:lnTo>
                <a:lnTo>
                  <a:pt x="406" y="1065496"/>
                </a:lnTo>
                <a:cubicBezTo>
                  <a:pt x="1731" y="710338"/>
                  <a:pt x="-945" y="355179"/>
                  <a:pt x="380" y="21"/>
                </a:cubicBezTo>
                <a:cubicBezTo>
                  <a:pt x="67080" y="-246"/>
                  <a:pt x="64245" y="2171"/>
                  <a:pt x="130945" y="1904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3" name="Straight Connector 182"/>
          <p:cNvCxnSpPr>
            <a:stCxn id="145" idx="3"/>
          </p:cNvCxnSpPr>
          <p:nvPr/>
        </p:nvCxnSpPr>
        <p:spPr bwMode="auto">
          <a:xfrm>
            <a:off x="1166813" y="5000625"/>
            <a:ext cx="0" cy="933450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861" name="Group 247"/>
          <p:cNvGrpSpPr>
            <a:grpSpLocks/>
          </p:cNvGrpSpPr>
          <p:nvPr/>
        </p:nvGrpSpPr>
        <p:grpSpPr bwMode="auto">
          <a:xfrm>
            <a:off x="1073150" y="3932238"/>
            <a:ext cx="182563" cy="1068387"/>
            <a:chOff x="1269170" y="3830606"/>
            <a:chExt cx="182577" cy="1068419"/>
          </a:xfrm>
        </p:grpSpPr>
        <p:sp>
          <p:nvSpPr>
            <p:cNvPr id="140" name="Rectangle 125"/>
            <p:cNvSpPr>
              <a:spLocks noChangeArrowheads="1"/>
            </p:cNvSpPr>
            <p:nvPr/>
          </p:nvSpPr>
          <p:spPr bwMode="auto">
            <a:xfrm>
              <a:off x="1269170" y="3830606"/>
              <a:ext cx="182577" cy="106760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Instruction</a:t>
              </a:r>
            </a:p>
          </p:txBody>
        </p:sp>
        <p:sp>
          <p:nvSpPr>
            <p:cNvPr id="145" name="Isosceles Triangle 144"/>
            <p:cNvSpPr/>
            <p:nvPr/>
          </p:nvSpPr>
          <p:spPr bwMode="auto">
            <a:xfrm>
              <a:off x="1318387" y="4852987"/>
              <a:ext cx="87319" cy="46038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5515" name="Straight Arrow Connector 15514"/>
          <p:cNvCxnSpPr>
            <a:endCxn id="169" idx="1"/>
          </p:cNvCxnSpPr>
          <p:nvPr/>
        </p:nvCxnSpPr>
        <p:spPr bwMode="auto">
          <a:xfrm>
            <a:off x="2071688" y="5307013"/>
            <a:ext cx="17478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5863" name="Group 22"/>
          <p:cNvGrpSpPr>
            <a:grpSpLocks/>
          </p:cNvGrpSpPr>
          <p:nvPr/>
        </p:nvGrpSpPr>
        <p:grpSpPr bwMode="auto">
          <a:xfrm>
            <a:off x="1928813" y="5149850"/>
            <a:ext cx="141287" cy="312738"/>
            <a:chOff x="2135890" y="5038869"/>
            <a:chExt cx="141297" cy="312720"/>
          </a:xfrm>
        </p:grpSpPr>
        <p:sp>
          <p:nvSpPr>
            <p:cNvPr id="35954" name="AutoShape 91"/>
            <p:cNvSpPr>
              <a:spLocks noChangeArrowheads="1"/>
            </p:cNvSpPr>
            <p:nvPr/>
          </p:nvSpPr>
          <p:spPr bwMode="auto">
            <a:xfrm rot="-5400000">
              <a:off x="2048094" y="5126665"/>
              <a:ext cx="312720" cy="137127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5955" name="Rectangle 93"/>
            <p:cNvSpPr>
              <a:spLocks noChangeArrowheads="1"/>
            </p:cNvSpPr>
            <p:nvPr/>
          </p:nvSpPr>
          <p:spPr bwMode="auto">
            <a:xfrm flipH="1">
              <a:off x="2137676" y="5053441"/>
              <a:ext cx="139511" cy="146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5956" name="Rectangle 94"/>
            <p:cNvSpPr>
              <a:spLocks noChangeArrowheads="1"/>
            </p:cNvSpPr>
            <p:nvPr/>
          </p:nvSpPr>
          <p:spPr bwMode="auto">
            <a:xfrm flipH="1">
              <a:off x="2138867" y="5221610"/>
              <a:ext cx="138320" cy="109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5864" name="Freeform 86"/>
          <p:cNvSpPr>
            <a:spLocks/>
          </p:cNvSpPr>
          <p:nvPr/>
        </p:nvSpPr>
        <p:spPr bwMode="auto">
          <a:xfrm>
            <a:off x="1581150" y="4370388"/>
            <a:ext cx="339725" cy="860425"/>
          </a:xfrm>
          <a:custGeom>
            <a:avLst/>
            <a:gdLst>
              <a:gd name="T0" fmla="*/ 0 w 87"/>
              <a:gd name="T1" fmla="*/ 0 h 87"/>
              <a:gd name="T2" fmla="*/ 0 w 87"/>
              <a:gd name="T3" fmla="*/ 2147483647 h 87"/>
              <a:gd name="T4" fmla="*/ 2147483647 w 87"/>
              <a:gd name="T5" fmla="*/ 2147483647 h 87"/>
              <a:gd name="T6" fmla="*/ 0 60000 65536"/>
              <a:gd name="T7" fmla="*/ 0 60000 65536"/>
              <a:gd name="T8" fmla="*/ 0 60000 65536"/>
              <a:gd name="T9" fmla="*/ 0 w 87"/>
              <a:gd name="T10" fmla="*/ 0 h 87"/>
              <a:gd name="T11" fmla="*/ 87 w 87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" h="87">
                <a:moveTo>
                  <a:pt x="0" y="0"/>
                </a:moveTo>
                <a:lnTo>
                  <a:pt x="0" y="87"/>
                </a:lnTo>
                <a:lnTo>
                  <a:pt x="87" y="8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76" name="Straight Connector 175"/>
          <p:cNvCxnSpPr/>
          <p:nvPr/>
        </p:nvCxnSpPr>
        <p:spPr bwMode="auto">
          <a:xfrm>
            <a:off x="6253163" y="5054600"/>
            <a:ext cx="0" cy="879475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 bwMode="auto">
          <a:xfrm>
            <a:off x="5656263" y="5486400"/>
            <a:ext cx="0" cy="446088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67" name="Rectangle 111"/>
          <p:cNvSpPr>
            <a:spLocks noChangeArrowheads="1"/>
          </p:cNvSpPr>
          <p:nvPr/>
        </p:nvSpPr>
        <p:spPr bwMode="auto">
          <a:xfrm>
            <a:off x="6234113" y="3551238"/>
            <a:ext cx="631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ea typeface="宋体" panose="02010600030101010101" pitchFamily="2" charset="-122"/>
              </a:rPr>
              <a:t>ALU result</a:t>
            </a:r>
          </a:p>
        </p:txBody>
      </p:sp>
      <p:sp>
        <p:nvSpPr>
          <p:cNvPr id="35868" name="Line 113"/>
          <p:cNvSpPr>
            <a:spLocks noChangeShapeType="1"/>
          </p:cNvSpPr>
          <p:nvPr/>
        </p:nvSpPr>
        <p:spPr bwMode="auto">
          <a:xfrm>
            <a:off x="6932613" y="4683125"/>
            <a:ext cx="2921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5869" name="Group 26"/>
          <p:cNvGrpSpPr>
            <a:grpSpLocks/>
          </p:cNvGrpSpPr>
          <p:nvPr/>
        </p:nvGrpSpPr>
        <p:grpSpPr bwMode="auto">
          <a:xfrm>
            <a:off x="6942138" y="4457700"/>
            <a:ext cx="179387" cy="274638"/>
            <a:chOff x="7083653" y="4344933"/>
            <a:chExt cx="179401" cy="274622"/>
          </a:xfrm>
        </p:grpSpPr>
        <p:sp>
          <p:nvSpPr>
            <p:cNvPr id="35952" name="Line 115"/>
            <p:cNvSpPr>
              <a:spLocks noChangeShapeType="1"/>
            </p:cNvSpPr>
            <p:nvPr/>
          </p:nvSpPr>
          <p:spPr bwMode="auto">
            <a:xfrm flipH="1">
              <a:off x="7150746" y="4527485"/>
              <a:ext cx="42298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53" name="Rectangle 116"/>
            <p:cNvSpPr>
              <a:spLocks noChangeArrowheads="1"/>
            </p:cNvSpPr>
            <p:nvPr/>
          </p:nvSpPr>
          <p:spPr bwMode="auto">
            <a:xfrm>
              <a:off x="7083653" y="4344933"/>
              <a:ext cx="179401" cy="18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35870" name="Group 25"/>
          <p:cNvGrpSpPr>
            <a:grpSpLocks/>
          </p:cNvGrpSpPr>
          <p:nvPr/>
        </p:nvGrpSpPr>
        <p:grpSpPr bwMode="auto">
          <a:xfrm>
            <a:off x="7224713" y="4152900"/>
            <a:ext cx="169862" cy="655638"/>
            <a:chOff x="7371744" y="4040738"/>
            <a:chExt cx="169143" cy="655807"/>
          </a:xfrm>
        </p:grpSpPr>
        <p:sp>
          <p:nvSpPr>
            <p:cNvPr id="35949" name="AutoShape 118"/>
            <p:cNvSpPr>
              <a:spLocks noChangeArrowheads="1"/>
            </p:cNvSpPr>
            <p:nvPr/>
          </p:nvSpPr>
          <p:spPr bwMode="auto">
            <a:xfrm rot="-5400000">
              <a:off x="7128046" y="4284436"/>
              <a:ext cx="655807" cy="168411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5950" name="Rectangle 120"/>
            <p:cNvSpPr>
              <a:spLocks noChangeArrowheads="1"/>
            </p:cNvSpPr>
            <p:nvPr/>
          </p:nvSpPr>
          <p:spPr bwMode="auto">
            <a:xfrm flipH="1">
              <a:off x="7372476" y="4069359"/>
              <a:ext cx="168411" cy="166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5951" name="Rectangle 121"/>
            <p:cNvSpPr>
              <a:spLocks noChangeArrowheads="1"/>
            </p:cNvSpPr>
            <p:nvPr/>
          </p:nvSpPr>
          <p:spPr bwMode="auto">
            <a:xfrm flipH="1">
              <a:off x="7372475" y="4504340"/>
              <a:ext cx="168411" cy="13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5871" name="Freeform 122"/>
          <p:cNvSpPr>
            <a:spLocks/>
          </p:cNvSpPr>
          <p:nvPr/>
        </p:nvSpPr>
        <p:spPr bwMode="auto">
          <a:xfrm>
            <a:off x="5865813" y="3770313"/>
            <a:ext cx="1357312" cy="487362"/>
          </a:xfrm>
          <a:custGeom>
            <a:avLst/>
            <a:gdLst>
              <a:gd name="T0" fmla="*/ 0 w 10029"/>
              <a:gd name="T1" fmla="*/ 704865575 h 10083"/>
              <a:gd name="T2" fmla="*/ 0 w 10029"/>
              <a:gd name="T3" fmla="*/ 0 h 10083"/>
              <a:gd name="T4" fmla="*/ 2147483647 w 10029"/>
              <a:gd name="T5" fmla="*/ 0 h 10083"/>
              <a:gd name="T6" fmla="*/ 2147483647 w 10029"/>
              <a:gd name="T7" fmla="*/ 1128686745 h 10083"/>
              <a:gd name="T8" fmla="*/ 2147483647 w 10029"/>
              <a:gd name="T9" fmla="*/ 1138055184 h 100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29" h="10083">
                <a:moveTo>
                  <a:pt x="0" y="6245"/>
                </a:moveTo>
                <a:lnTo>
                  <a:pt x="0" y="0"/>
                </a:lnTo>
                <a:lnTo>
                  <a:pt x="8758" y="0"/>
                </a:lnTo>
                <a:lnTo>
                  <a:pt x="8758" y="10000"/>
                </a:lnTo>
                <a:lnTo>
                  <a:pt x="10029" y="10083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5872" name="Group 17"/>
          <p:cNvGrpSpPr>
            <a:grpSpLocks/>
          </p:cNvGrpSpPr>
          <p:nvPr/>
        </p:nvGrpSpPr>
        <p:grpSpPr bwMode="auto">
          <a:xfrm>
            <a:off x="6076950" y="3917950"/>
            <a:ext cx="855663" cy="1143000"/>
            <a:chOff x="6181886" y="3689410"/>
            <a:chExt cx="855727" cy="1143904"/>
          </a:xfrm>
        </p:grpSpPr>
        <p:grpSp>
          <p:nvGrpSpPr>
            <p:cNvPr id="35943" name="Group 7"/>
            <p:cNvGrpSpPr>
              <a:grpSpLocks/>
            </p:cNvGrpSpPr>
            <p:nvPr/>
          </p:nvGrpSpPr>
          <p:grpSpPr bwMode="auto">
            <a:xfrm>
              <a:off x="6181886" y="3689410"/>
              <a:ext cx="855727" cy="1142064"/>
              <a:chOff x="4473" y="1664"/>
              <a:chExt cx="692" cy="720"/>
            </a:xfrm>
          </p:grpSpPr>
          <p:sp>
            <p:nvSpPr>
              <p:cNvPr id="35945" name="Text Box 8"/>
              <p:cNvSpPr txBox="1">
                <a:spLocks noChangeArrowheads="1"/>
              </p:cNvSpPr>
              <p:nvPr/>
            </p:nvSpPr>
            <p:spPr bwMode="auto">
              <a:xfrm>
                <a:off x="4473" y="1664"/>
                <a:ext cx="692" cy="72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" r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zh-CN" sz="1200" b="1"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ts val="300"/>
                  </a:spcBef>
                </a:pPr>
                <a:r>
                  <a:rPr lang="en-US" altLang="zh-CN" sz="1200" b="1">
                    <a:ea typeface="宋体" panose="02010600030101010101" pitchFamily="2" charset="-122"/>
                  </a:rPr>
                  <a:t>Data</a:t>
                </a:r>
              </a:p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35946" name="Rectangle 9"/>
              <p:cNvSpPr>
                <a:spLocks noChangeArrowheads="1"/>
              </p:cNvSpPr>
              <p:nvPr/>
            </p:nvSpPr>
            <p:spPr bwMode="auto">
              <a:xfrm>
                <a:off x="4473" y="1699"/>
                <a:ext cx="44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 Address</a:t>
                </a:r>
              </a:p>
            </p:txBody>
          </p:sp>
          <p:sp>
            <p:nvSpPr>
              <p:cNvPr id="35947" name="Rectangle 10"/>
              <p:cNvSpPr>
                <a:spLocks noChangeArrowheads="1"/>
              </p:cNvSpPr>
              <p:nvPr/>
            </p:nvSpPr>
            <p:spPr bwMode="auto">
              <a:xfrm>
                <a:off x="4502" y="2178"/>
                <a:ext cx="4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Data_in</a:t>
                </a:r>
              </a:p>
            </p:txBody>
          </p:sp>
          <p:sp>
            <p:nvSpPr>
              <p:cNvPr id="35948" name="Rectangle 11"/>
              <p:cNvSpPr>
                <a:spLocks noChangeArrowheads="1"/>
              </p:cNvSpPr>
              <p:nvPr/>
            </p:nvSpPr>
            <p:spPr bwMode="auto">
              <a:xfrm>
                <a:off x="4703" y="2052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Data_out</a:t>
                </a:r>
              </a:p>
            </p:txBody>
          </p:sp>
        </p:grpSp>
        <p:sp>
          <p:nvSpPr>
            <p:cNvPr id="132" name="Isosceles Triangle 131"/>
            <p:cNvSpPr/>
            <p:nvPr/>
          </p:nvSpPr>
          <p:spPr bwMode="auto">
            <a:xfrm>
              <a:off x="6315246" y="4787241"/>
              <a:ext cx="87320" cy="46073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873" name="Line 19"/>
          <p:cNvSpPr>
            <a:spLocks noChangeShapeType="1"/>
          </p:cNvSpPr>
          <p:nvPr/>
        </p:nvSpPr>
        <p:spPr bwMode="auto">
          <a:xfrm flipV="1">
            <a:off x="5754688" y="4075113"/>
            <a:ext cx="3143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5874" name="Group 35858"/>
          <p:cNvGrpSpPr>
            <a:grpSpLocks/>
          </p:cNvGrpSpPr>
          <p:nvPr/>
        </p:nvGrpSpPr>
        <p:grpSpPr bwMode="auto">
          <a:xfrm>
            <a:off x="6016625" y="3535363"/>
            <a:ext cx="179388" cy="274637"/>
            <a:chOff x="6910603" y="3237058"/>
            <a:chExt cx="179400" cy="274623"/>
          </a:xfrm>
        </p:grpSpPr>
        <p:sp>
          <p:nvSpPr>
            <p:cNvPr id="35941" name="Line 115"/>
            <p:cNvSpPr>
              <a:spLocks noChangeShapeType="1"/>
            </p:cNvSpPr>
            <p:nvPr/>
          </p:nvSpPr>
          <p:spPr bwMode="auto">
            <a:xfrm flipH="1">
              <a:off x="6977696" y="3419611"/>
              <a:ext cx="42298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42" name="Rectangle 116"/>
            <p:cNvSpPr>
              <a:spLocks noChangeArrowheads="1"/>
            </p:cNvSpPr>
            <p:nvPr/>
          </p:nvSpPr>
          <p:spPr bwMode="auto">
            <a:xfrm>
              <a:off x="6910603" y="3237058"/>
              <a:ext cx="179400" cy="18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35875" name="Group 174"/>
          <p:cNvGrpSpPr>
            <a:grpSpLocks/>
          </p:cNvGrpSpPr>
          <p:nvPr/>
        </p:nvGrpSpPr>
        <p:grpSpPr bwMode="auto">
          <a:xfrm>
            <a:off x="7705725" y="5126038"/>
            <a:ext cx="182563" cy="365125"/>
            <a:chOff x="4103949" y="4985124"/>
            <a:chExt cx="182563" cy="364703"/>
          </a:xfrm>
        </p:grpSpPr>
        <p:sp>
          <p:nvSpPr>
            <p:cNvPr id="177" name="Rectangle 125"/>
            <p:cNvSpPr>
              <a:spLocks noChangeArrowheads="1"/>
            </p:cNvSpPr>
            <p:nvPr/>
          </p:nvSpPr>
          <p:spPr bwMode="auto">
            <a:xfrm>
              <a:off x="4103949" y="4985124"/>
              <a:ext cx="182563" cy="36234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Rd4</a:t>
              </a:r>
            </a:p>
          </p:txBody>
        </p:sp>
        <p:sp>
          <p:nvSpPr>
            <p:cNvPr id="178" name="Isosceles Triangle 177"/>
            <p:cNvSpPr/>
            <p:nvPr/>
          </p:nvSpPr>
          <p:spPr bwMode="auto">
            <a:xfrm>
              <a:off x="4151574" y="5303842"/>
              <a:ext cx="87313" cy="45985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876" name="Group 9"/>
          <p:cNvGrpSpPr>
            <a:grpSpLocks/>
          </p:cNvGrpSpPr>
          <p:nvPr/>
        </p:nvGrpSpPr>
        <p:grpSpPr bwMode="auto">
          <a:xfrm>
            <a:off x="4813300" y="3602038"/>
            <a:ext cx="422275" cy="933450"/>
            <a:chOff x="4892475" y="3725602"/>
            <a:chExt cx="422307" cy="932358"/>
          </a:xfrm>
        </p:grpSpPr>
        <p:sp>
          <p:nvSpPr>
            <p:cNvPr id="35937" name="Freeform 23"/>
            <p:cNvSpPr>
              <a:spLocks/>
            </p:cNvSpPr>
            <p:nvPr/>
          </p:nvSpPr>
          <p:spPr bwMode="auto">
            <a:xfrm rot="-5400000">
              <a:off x="4637450" y="3980627"/>
              <a:ext cx="932358" cy="422307"/>
            </a:xfrm>
            <a:custGeom>
              <a:avLst/>
              <a:gdLst>
                <a:gd name="T0" fmla="*/ 0 w 768"/>
                <a:gd name="T1" fmla="*/ 0 h 288"/>
                <a:gd name="T2" fmla="*/ 2147483647 w 768"/>
                <a:gd name="T3" fmla="*/ 2147483647 h 288"/>
                <a:gd name="T4" fmla="*/ 2147483647 w 768"/>
                <a:gd name="T5" fmla="*/ 2147483647 h 288"/>
                <a:gd name="T6" fmla="*/ 2147483647 w 768"/>
                <a:gd name="T7" fmla="*/ 0 h 288"/>
                <a:gd name="T8" fmla="*/ 2147483647 w 768"/>
                <a:gd name="T9" fmla="*/ 0 h 288"/>
                <a:gd name="T10" fmla="*/ 2147483647 w 768"/>
                <a:gd name="T11" fmla="*/ 2147483647 h 288"/>
                <a:gd name="T12" fmla="*/ 2147483647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88"/>
                <a:gd name="T26" fmla="*/ 768 w 768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8" name="Rectangle 24"/>
            <p:cNvSpPr>
              <a:spLocks noChangeArrowheads="1"/>
            </p:cNvSpPr>
            <p:nvPr/>
          </p:nvSpPr>
          <p:spPr bwMode="auto">
            <a:xfrm>
              <a:off x="4956253" y="3829056"/>
              <a:ext cx="351923" cy="736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U</a:t>
              </a:r>
            </a:p>
          </p:txBody>
        </p:sp>
      </p:grpSp>
      <p:sp>
        <p:nvSpPr>
          <p:cNvPr id="35877" name="Line 95"/>
          <p:cNvSpPr>
            <a:spLocks noChangeShapeType="1"/>
          </p:cNvSpPr>
          <p:nvPr/>
        </p:nvSpPr>
        <p:spPr bwMode="auto">
          <a:xfrm flipV="1">
            <a:off x="4005263" y="4802188"/>
            <a:ext cx="15589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71" name="Straight Connector 170"/>
          <p:cNvCxnSpPr/>
          <p:nvPr/>
        </p:nvCxnSpPr>
        <p:spPr bwMode="auto">
          <a:xfrm>
            <a:off x="3914775" y="5481638"/>
            <a:ext cx="0" cy="450850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79" name="Line 41"/>
          <p:cNvSpPr>
            <a:spLocks noChangeShapeType="1"/>
          </p:cNvSpPr>
          <p:nvPr/>
        </p:nvSpPr>
        <p:spPr bwMode="auto">
          <a:xfrm>
            <a:off x="4010025" y="5311775"/>
            <a:ext cx="1554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5880" name="Group 234"/>
          <p:cNvGrpSpPr>
            <a:grpSpLocks/>
          </p:cNvGrpSpPr>
          <p:nvPr/>
        </p:nvGrpSpPr>
        <p:grpSpPr bwMode="auto">
          <a:xfrm>
            <a:off x="4106863" y="4184650"/>
            <a:ext cx="225425" cy="228600"/>
            <a:chOff x="4255441" y="2061799"/>
            <a:chExt cx="356282" cy="297221"/>
          </a:xfrm>
        </p:grpSpPr>
        <p:sp>
          <p:nvSpPr>
            <p:cNvPr id="35935" name="Oval 72"/>
            <p:cNvSpPr>
              <a:spLocks noChangeArrowheads="1"/>
            </p:cNvSpPr>
            <p:nvPr/>
          </p:nvSpPr>
          <p:spPr bwMode="auto">
            <a:xfrm>
              <a:off x="4255441" y="2061799"/>
              <a:ext cx="356282" cy="297221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5936" name="Rectangle 73"/>
            <p:cNvSpPr>
              <a:spLocks noChangeArrowheads="1"/>
            </p:cNvSpPr>
            <p:nvPr/>
          </p:nvSpPr>
          <p:spPr bwMode="auto">
            <a:xfrm>
              <a:off x="4255441" y="2124057"/>
              <a:ext cx="348087" cy="2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35881" name="Freeform 86"/>
          <p:cNvSpPr>
            <a:spLocks/>
          </p:cNvSpPr>
          <p:nvPr/>
        </p:nvSpPr>
        <p:spPr bwMode="auto">
          <a:xfrm>
            <a:off x="1425575" y="4457700"/>
            <a:ext cx="501650" cy="925513"/>
          </a:xfrm>
          <a:custGeom>
            <a:avLst/>
            <a:gdLst>
              <a:gd name="T0" fmla="*/ 0 w 87"/>
              <a:gd name="T1" fmla="*/ 0 h 87"/>
              <a:gd name="T2" fmla="*/ 0 w 87"/>
              <a:gd name="T3" fmla="*/ 2147483647 h 87"/>
              <a:gd name="T4" fmla="*/ 2147483647 w 87"/>
              <a:gd name="T5" fmla="*/ 2147483647 h 87"/>
              <a:gd name="T6" fmla="*/ 0 60000 65536"/>
              <a:gd name="T7" fmla="*/ 0 60000 65536"/>
              <a:gd name="T8" fmla="*/ 0 60000 65536"/>
              <a:gd name="T9" fmla="*/ 0 w 87"/>
              <a:gd name="T10" fmla="*/ 0 h 87"/>
              <a:gd name="T11" fmla="*/ 87 w 87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" h="87">
                <a:moveTo>
                  <a:pt x="0" y="0"/>
                </a:moveTo>
                <a:lnTo>
                  <a:pt x="0" y="87"/>
                </a:lnTo>
                <a:lnTo>
                  <a:pt x="87" y="8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2" name="Rectangle 77"/>
          <p:cNvSpPr>
            <a:spLocks noChangeArrowheads="1"/>
          </p:cNvSpPr>
          <p:nvPr/>
        </p:nvSpPr>
        <p:spPr bwMode="auto">
          <a:xfrm>
            <a:off x="4041775" y="3327400"/>
            <a:ext cx="4206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35883" name="Freeform 153"/>
          <p:cNvSpPr>
            <a:spLocks/>
          </p:cNvSpPr>
          <p:nvPr/>
        </p:nvSpPr>
        <p:spPr bwMode="auto">
          <a:xfrm rot="-5400000">
            <a:off x="2046288" y="2705100"/>
            <a:ext cx="966787" cy="2551113"/>
          </a:xfrm>
          <a:custGeom>
            <a:avLst/>
            <a:gdLst>
              <a:gd name="T0" fmla="*/ 0 w 10273"/>
              <a:gd name="T1" fmla="*/ 0 h 10000"/>
              <a:gd name="T2" fmla="*/ 0 w 10273"/>
              <a:gd name="T3" fmla="*/ 2147483647 h 10000"/>
              <a:gd name="T4" fmla="*/ 2147483647 w 10273"/>
              <a:gd name="T5" fmla="*/ 2147483647 h 10000"/>
              <a:gd name="T6" fmla="*/ 2147483647 w 10273"/>
              <a:gd name="T7" fmla="*/ 2147483647 h 10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73" h="10000">
                <a:moveTo>
                  <a:pt x="0" y="0"/>
                </a:moveTo>
                <a:lnTo>
                  <a:pt x="0" y="669"/>
                </a:lnTo>
                <a:lnTo>
                  <a:pt x="10211" y="672"/>
                </a:lnTo>
                <a:cubicBezTo>
                  <a:pt x="10204" y="4988"/>
                  <a:pt x="10263" y="4984"/>
                  <a:pt x="10273" y="10000"/>
                </a:cubicBezTo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84" name="Rectangle 77"/>
          <p:cNvSpPr>
            <a:spLocks noChangeArrowheads="1"/>
          </p:cNvSpPr>
          <p:nvPr/>
        </p:nvSpPr>
        <p:spPr bwMode="auto">
          <a:xfrm>
            <a:off x="2084388" y="3322638"/>
            <a:ext cx="4206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Imm26</a:t>
            </a:r>
          </a:p>
        </p:txBody>
      </p:sp>
      <p:grpSp>
        <p:nvGrpSpPr>
          <p:cNvPr id="35885" name="Group 159"/>
          <p:cNvGrpSpPr>
            <a:grpSpLocks/>
          </p:cNvGrpSpPr>
          <p:nvPr/>
        </p:nvGrpSpPr>
        <p:grpSpPr bwMode="auto">
          <a:xfrm>
            <a:off x="4503738" y="4200525"/>
            <a:ext cx="155575" cy="377825"/>
            <a:chOff x="2135890" y="5038869"/>
            <a:chExt cx="141297" cy="312720"/>
          </a:xfrm>
        </p:grpSpPr>
        <p:sp>
          <p:nvSpPr>
            <p:cNvPr id="35932" name="AutoShape 91"/>
            <p:cNvSpPr>
              <a:spLocks noChangeArrowheads="1"/>
            </p:cNvSpPr>
            <p:nvPr/>
          </p:nvSpPr>
          <p:spPr bwMode="auto">
            <a:xfrm rot="-5400000">
              <a:off x="2048094" y="5126665"/>
              <a:ext cx="312720" cy="137127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5933" name="Rectangle 93"/>
            <p:cNvSpPr>
              <a:spLocks noChangeArrowheads="1"/>
            </p:cNvSpPr>
            <p:nvPr/>
          </p:nvSpPr>
          <p:spPr bwMode="auto">
            <a:xfrm flipH="1">
              <a:off x="2137676" y="5053441"/>
              <a:ext cx="139511" cy="146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5934" name="Rectangle 94"/>
            <p:cNvSpPr>
              <a:spLocks noChangeArrowheads="1"/>
            </p:cNvSpPr>
            <p:nvPr/>
          </p:nvSpPr>
          <p:spPr bwMode="auto">
            <a:xfrm flipH="1">
              <a:off x="2138867" y="5221610"/>
              <a:ext cx="138320" cy="109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72" name="Rectangle 125"/>
          <p:cNvSpPr>
            <a:spLocks noChangeArrowheads="1"/>
          </p:cNvSpPr>
          <p:nvPr/>
        </p:nvSpPr>
        <p:spPr bwMode="auto">
          <a:xfrm>
            <a:off x="5564457" y="5125983"/>
            <a:ext cx="187329" cy="363517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000" dirty="0">
                <a:latin typeface="Arial" charset="0"/>
                <a:cs typeface="Arial" charset="0"/>
              </a:rPr>
              <a:t>Rd3</a:t>
            </a:r>
          </a:p>
        </p:txBody>
      </p:sp>
      <p:sp>
        <p:nvSpPr>
          <p:cNvPr id="174" name="Isosceles Triangle 173"/>
          <p:cNvSpPr/>
          <p:nvPr/>
        </p:nvSpPr>
        <p:spPr bwMode="auto">
          <a:xfrm>
            <a:off x="5611813" y="5445125"/>
            <a:ext cx="87312" cy="46038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88" name="Freeform 86"/>
          <p:cNvSpPr>
            <a:spLocks/>
          </p:cNvSpPr>
          <p:nvPr/>
        </p:nvSpPr>
        <p:spPr bwMode="auto">
          <a:xfrm flipV="1">
            <a:off x="4106863" y="4505325"/>
            <a:ext cx="400050" cy="296863"/>
          </a:xfrm>
          <a:custGeom>
            <a:avLst/>
            <a:gdLst>
              <a:gd name="T0" fmla="*/ 0 w 87"/>
              <a:gd name="T1" fmla="*/ 0 h 87"/>
              <a:gd name="T2" fmla="*/ 0 w 87"/>
              <a:gd name="T3" fmla="*/ 2147483647 h 87"/>
              <a:gd name="T4" fmla="*/ 2147483647 w 87"/>
              <a:gd name="T5" fmla="*/ 2147483647 h 87"/>
              <a:gd name="T6" fmla="*/ 0 60000 65536"/>
              <a:gd name="T7" fmla="*/ 0 60000 65536"/>
              <a:gd name="T8" fmla="*/ 0 60000 65536"/>
              <a:gd name="T9" fmla="*/ 0 w 87"/>
              <a:gd name="T10" fmla="*/ 0 h 87"/>
              <a:gd name="T11" fmla="*/ 87 w 87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" h="87">
                <a:moveTo>
                  <a:pt x="0" y="0"/>
                </a:moveTo>
                <a:lnTo>
                  <a:pt x="0" y="87"/>
                </a:lnTo>
                <a:lnTo>
                  <a:pt x="87" y="87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" name="Rectangle 125"/>
          <p:cNvSpPr>
            <a:spLocks noChangeArrowheads="1"/>
          </p:cNvSpPr>
          <p:nvPr/>
        </p:nvSpPr>
        <p:spPr bwMode="auto">
          <a:xfrm>
            <a:off x="3819151" y="5123330"/>
            <a:ext cx="186765" cy="366237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000" dirty="0">
                <a:latin typeface="Arial" charset="0"/>
                <a:cs typeface="Arial" charset="0"/>
              </a:rPr>
              <a:t>Rd2</a:t>
            </a:r>
          </a:p>
        </p:txBody>
      </p:sp>
      <p:sp>
        <p:nvSpPr>
          <p:cNvPr id="158" name="Isosceles Triangle 157"/>
          <p:cNvSpPr/>
          <p:nvPr/>
        </p:nvSpPr>
        <p:spPr bwMode="auto">
          <a:xfrm>
            <a:off x="3871913" y="5441950"/>
            <a:ext cx="87312" cy="46038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1" name="Rectangle 125"/>
          <p:cNvSpPr>
            <a:spLocks noChangeArrowheads="1"/>
          </p:cNvSpPr>
          <p:nvPr/>
        </p:nvSpPr>
        <p:spPr bwMode="auto">
          <a:xfrm>
            <a:off x="3819151" y="3724239"/>
            <a:ext cx="186763" cy="699625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94" name="Rectangle 125"/>
          <p:cNvSpPr>
            <a:spLocks noChangeArrowheads="1"/>
          </p:cNvSpPr>
          <p:nvPr/>
        </p:nvSpPr>
        <p:spPr bwMode="auto">
          <a:xfrm>
            <a:off x="3819748" y="4423706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03" name="Rectangle 125"/>
          <p:cNvSpPr>
            <a:spLocks noChangeArrowheads="1"/>
          </p:cNvSpPr>
          <p:nvPr/>
        </p:nvSpPr>
        <p:spPr bwMode="auto">
          <a:xfrm>
            <a:off x="7701532" y="4147757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 err="1">
                <a:latin typeface="Arial" charset="0"/>
                <a:cs typeface="Arial" charset="0"/>
              </a:rPr>
              <a:t>WData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204" name="Rectangle 125"/>
          <p:cNvSpPr>
            <a:spLocks noChangeArrowheads="1"/>
          </p:cNvSpPr>
          <p:nvPr/>
        </p:nvSpPr>
        <p:spPr bwMode="auto">
          <a:xfrm>
            <a:off x="5565024" y="4426490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205" name="Rectangle 125"/>
          <p:cNvSpPr>
            <a:spLocks noChangeArrowheads="1"/>
          </p:cNvSpPr>
          <p:nvPr/>
        </p:nvSpPr>
        <p:spPr bwMode="auto">
          <a:xfrm>
            <a:off x="3819748" y="3298226"/>
            <a:ext cx="186763" cy="430051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Im26</a:t>
            </a:r>
          </a:p>
        </p:txBody>
      </p:sp>
      <p:sp>
        <p:nvSpPr>
          <p:cNvPr id="206" name="Freeform 205"/>
          <p:cNvSpPr/>
          <p:nvPr/>
        </p:nvSpPr>
        <p:spPr bwMode="auto">
          <a:xfrm flipV="1">
            <a:off x="4010025" y="3757613"/>
            <a:ext cx="803275" cy="241300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3400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7586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2894 w 453224"/>
              <a:gd name="connsiteY2" fmla="*/ 1347746 h 1347746"/>
              <a:gd name="connsiteX3" fmla="*/ 453224 w 453224"/>
              <a:gd name="connsiteY3" fmla="*/ 1347746 h 1347746"/>
              <a:gd name="connsiteX0" fmla="*/ 0 w 275582"/>
              <a:gd name="connsiteY0" fmla="*/ 0 h 1347746"/>
              <a:gd name="connsiteX1" fmla="*/ 113611 w 275582"/>
              <a:gd name="connsiteY1" fmla="*/ 0 h 1347746"/>
              <a:gd name="connsiteX2" fmla="*/ 112894 w 275582"/>
              <a:gd name="connsiteY2" fmla="*/ 1347746 h 1347746"/>
              <a:gd name="connsiteX3" fmla="*/ 275582 w 275582"/>
              <a:gd name="connsiteY3" fmla="*/ 1340750 h 1347746"/>
              <a:gd name="connsiteX0" fmla="*/ 0 w 266314"/>
              <a:gd name="connsiteY0" fmla="*/ 0 h 1347746"/>
              <a:gd name="connsiteX1" fmla="*/ 113611 w 266314"/>
              <a:gd name="connsiteY1" fmla="*/ 0 h 1347746"/>
              <a:gd name="connsiteX2" fmla="*/ 112894 w 266314"/>
              <a:gd name="connsiteY2" fmla="*/ 1347746 h 1347746"/>
              <a:gd name="connsiteX3" fmla="*/ 266314 w 266314"/>
              <a:gd name="connsiteY3" fmla="*/ 1346347 h 1347746"/>
              <a:gd name="connsiteX0" fmla="*/ 0 w 219972"/>
              <a:gd name="connsiteY0" fmla="*/ 0 h 1347746"/>
              <a:gd name="connsiteX1" fmla="*/ 113611 w 219972"/>
              <a:gd name="connsiteY1" fmla="*/ 0 h 1347746"/>
              <a:gd name="connsiteX2" fmla="*/ 112894 w 219972"/>
              <a:gd name="connsiteY2" fmla="*/ 1347746 h 1347746"/>
              <a:gd name="connsiteX3" fmla="*/ 219972 w 219972"/>
              <a:gd name="connsiteY3" fmla="*/ 1346347 h 1347746"/>
              <a:gd name="connsiteX0" fmla="*/ 0 w 199891"/>
              <a:gd name="connsiteY0" fmla="*/ 0 h 1347746"/>
              <a:gd name="connsiteX1" fmla="*/ 113611 w 199891"/>
              <a:gd name="connsiteY1" fmla="*/ 0 h 1347746"/>
              <a:gd name="connsiteX2" fmla="*/ 112894 w 199891"/>
              <a:gd name="connsiteY2" fmla="*/ 1347746 h 1347746"/>
              <a:gd name="connsiteX3" fmla="*/ 199891 w 199891"/>
              <a:gd name="connsiteY3" fmla="*/ 1346347 h 1347746"/>
              <a:gd name="connsiteX0" fmla="*/ 0 w 128368"/>
              <a:gd name="connsiteY0" fmla="*/ 0 h 1347746"/>
              <a:gd name="connsiteX1" fmla="*/ 42088 w 128368"/>
              <a:gd name="connsiteY1" fmla="*/ 0 h 1347746"/>
              <a:gd name="connsiteX2" fmla="*/ 41371 w 128368"/>
              <a:gd name="connsiteY2" fmla="*/ 1347746 h 1347746"/>
              <a:gd name="connsiteX3" fmla="*/ 128368 w 128368"/>
              <a:gd name="connsiteY3" fmla="*/ 1346347 h 1347746"/>
              <a:gd name="connsiteX0" fmla="*/ 0 w 95606"/>
              <a:gd name="connsiteY0" fmla="*/ 0 h 1347746"/>
              <a:gd name="connsiteX1" fmla="*/ 42088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2088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0234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1470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1161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1161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1161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1161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06" h="1347746">
                <a:moveTo>
                  <a:pt x="0" y="0"/>
                </a:moveTo>
                <a:lnTo>
                  <a:pt x="41161" y="0"/>
                </a:lnTo>
                <a:cubicBezTo>
                  <a:pt x="41128" y="449249"/>
                  <a:pt x="41404" y="898497"/>
                  <a:pt x="41371" y="1347746"/>
                </a:cubicBezTo>
                <a:cubicBezTo>
                  <a:pt x="68459" y="1347746"/>
                  <a:pt x="44595" y="1346346"/>
                  <a:pt x="95606" y="134634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5897" name="Group 206"/>
          <p:cNvGrpSpPr>
            <a:grpSpLocks/>
          </p:cNvGrpSpPr>
          <p:nvPr/>
        </p:nvGrpSpPr>
        <p:grpSpPr bwMode="auto">
          <a:xfrm>
            <a:off x="4505325" y="3541713"/>
            <a:ext cx="168275" cy="268287"/>
            <a:chOff x="4584469" y="3621025"/>
            <a:chExt cx="168288" cy="268835"/>
          </a:xfrm>
        </p:grpSpPr>
        <p:sp>
          <p:nvSpPr>
            <p:cNvPr id="35930" name="Rectangle 27"/>
            <p:cNvSpPr>
              <a:spLocks noChangeArrowheads="1"/>
            </p:cNvSpPr>
            <p:nvPr/>
          </p:nvSpPr>
          <p:spPr bwMode="auto">
            <a:xfrm>
              <a:off x="4584469" y="3621025"/>
              <a:ext cx="168288" cy="18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35931" name="Line 28"/>
            <p:cNvSpPr>
              <a:spLocks noChangeShapeType="1"/>
            </p:cNvSpPr>
            <p:nvPr/>
          </p:nvSpPr>
          <p:spPr bwMode="auto">
            <a:xfrm flipH="1">
              <a:off x="4648810" y="3797790"/>
              <a:ext cx="42866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" name="Isosceles Triangle 214"/>
          <p:cNvSpPr/>
          <p:nvPr/>
        </p:nvSpPr>
        <p:spPr bwMode="auto">
          <a:xfrm>
            <a:off x="7753350" y="4805363"/>
            <a:ext cx="87313" cy="46037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5899" name="Group 235"/>
          <p:cNvGrpSpPr>
            <a:grpSpLocks/>
          </p:cNvGrpSpPr>
          <p:nvPr/>
        </p:nvGrpSpPr>
        <p:grpSpPr bwMode="auto">
          <a:xfrm>
            <a:off x="1855788" y="3770313"/>
            <a:ext cx="904875" cy="1185862"/>
            <a:chOff x="2152485" y="3657196"/>
            <a:chExt cx="904875" cy="1185868"/>
          </a:xfrm>
        </p:grpSpPr>
        <p:sp>
          <p:nvSpPr>
            <p:cNvPr id="2" name="Rectangle 1"/>
            <p:cNvSpPr/>
            <p:nvPr/>
          </p:nvSpPr>
          <p:spPr bwMode="auto">
            <a:xfrm>
              <a:off x="2152485" y="3657196"/>
              <a:ext cx="904875" cy="11826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922" name="Text Box 32"/>
            <p:cNvSpPr txBox="1">
              <a:spLocks noChangeArrowheads="1"/>
            </p:cNvSpPr>
            <p:nvPr/>
          </p:nvSpPr>
          <p:spPr bwMode="auto">
            <a:xfrm rot="-5400000">
              <a:off x="2002083" y="4099448"/>
              <a:ext cx="1066486" cy="25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r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35923" name="Rectangle 34"/>
            <p:cNvSpPr>
              <a:spLocks noChangeArrowheads="1"/>
            </p:cNvSpPr>
            <p:nvPr/>
          </p:nvSpPr>
          <p:spPr bwMode="auto">
            <a:xfrm>
              <a:off x="2180317" y="4144146"/>
              <a:ext cx="187273" cy="22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35924" name="Rectangle 35"/>
            <p:cNvSpPr>
              <a:spLocks noChangeArrowheads="1"/>
            </p:cNvSpPr>
            <p:nvPr/>
          </p:nvSpPr>
          <p:spPr bwMode="auto">
            <a:xfrm>
              <a:off x="2673188" y="3799534"/>
              <a:ext cx="348394" cy="20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35925" name="Rectangle 38"/>
            <p:cNvSpPr>
              <a:spLocks noChangeArrowheads="1"/>
            </p:cNvSpPr>
            <p:nvPr/>
          </p:nvSpPr>
          <p:spPr bwMode="auto">
            <a:xfrm>
              <a:off x="2642450" y="4187716"/>
              <a:ext cx="379132" cy="20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35926" name="Rectangle 42"/>
            <p:cNvSpPr>
              <a:spLocks noChangeArrowheads="1"/>
            </p:cNvSpPr>
            <p:nvPr/>
          </p:nvSpPr>
          <p:spPr bwMode="auto">
            <a:xfrm>
              <a:off x="2180317" y="4542745"/>
              <a:ext cx="225678" cy="20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35927" name="Rectangle 45"/>
            <p:cNvSpPr>
              <a:spLocks noChangeArrowheads="1"/>
            </p:cNvSpPr>
            <p:nvPr/>
          </p:nvSpPr>
          <p:spPr bwMode="auto">
            <a:xfrm>
              <a:off x="2642450" y="4617503"/>
              <a:ext cx="379132" cy="20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146" name="Isosceles Triangle 145"/>
            <p:cNvSpPr/>
            <p:nvPr/>
          </p:nvSpPr>
          <p:spPr bwMode="auto">
            <a:xfrm>
              <a:off x="2449347" y="4790677"/>
              <a:ext cx="87313" cy="52387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929" name="Rectangle 34"/>
            <p:cNvSpPr>
              <a:spLocks noChangeArrowheads="1"/>
            </p:cNvSpPr>
            <p:nvPr/>
          </p:nvSpPr>
          <p:spPr bwMode="auto">
            <a:xfrm>
              <a:off x="2180317" y="3898838"/>
              <a:ext cx="187273" cy="22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RA</a:t>
              </a:r>
            </a:p>
          </p:txBody>
        </p:sp>
      </p:grpSp>
      <p:grpSp>
        <p:nvGrpSpPr>
          <p:cNvPr id="35900" name="Group 252"/>
          <p:cNvGrpSpPr>
            <a:grpSpLocks/>
          </p:cNvGrpSpPr>
          <p:nvPr/>
        </p:nvGrpSpPr>
        <p:grpSpPr bwMode="auto">
          <a:xfrm>
            <a:off x="1427163" y="4194175"/>
            <a:ext cx="425450" cy="176213"/>
            <a:chOff x="1725004" y="3828873"/>
            <a:chExt cx="427481" cy="176202"/>
          </a:xfrm>
        </p:grpSpPr>
        <p:sp>
          <p:nvSpPr>
            <p:cNvPr id="35919" name="Rectangle 67"/>
            <p:cNvSpPr>
              <a:spLocks noChangeArrowheads="1"/>
            </p:cNvSpPr>
            <p:nvPr/>
          </p:nvSpPr>
          <p:spPr bwMode="auto">
            <a:xfrm>
              <a:off x="1845245" y="3828873"/>
              <a:ext cx="168288" cy="136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Rt</a:t>
              </a:r>
            </a:p>
          </p:txBody>
        </p:sp>
        <p:sp>
          <p:nvSpPr>
            <p:cNvPr id="35920" name="Line 40"/>
            <p:cNvSpPr>
              <a:spLocks noChangeShapeType="1"/>
            </p:cNvSpPr>
            <p:nvPr/>
          </p:nvSpPr>
          <p:spPr bwMode="auto">
            <a:xfrm>
              <a:off x="1725004" y="4004644"/>
              <a:ext cx="427481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901" name="Rectangle 3"/>
          <p:cNvSpPr txBox="1">
            <a:spLocks noChangeArrowheads="1"/>
          </p:cNvSpPr>
          <p:nvPr/>
        </p:nvSpPr>
        <p:spPr bwMode="auto">
          <a:xfrm>
            <a:off x="457200" y="1146175"/>
            <a:ext cx="82296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zh-CN" sz="2400">
                <a:ea typeface="宋体" panose="02010600030101010101" pitchFamily="2" charset="-122"/>
              </a:rPr>
              <a:t>Two multiplexers added at the inputs of A &amp; B registers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²"/>
            </a:pPr>
            <a:r>
              <a:rPr lang="en-US" altLang="zh-CN" sz="2000">
                <a:ea typeface="宋体" panose="02010600030101010101" pitchFamily="2" charset="-122"/>
              </a:rPr>
              <a:t>Data from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ALU stage, MEM stage, </a:t>
            </a:r>
            <a:r>
              <a:rPr lang="en-US" altLang="zh-CN" sz="2000">
                <a:ea typeface="宋体" panose="02010600030101010101" pitchFamily="2" charset="-122"/>
              </a:rPr>
              <a:t>and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WB stage</a:t>
            </a:r>
            <a:r>
              <a:rPr lang="en-US" altLang="zh-CN" sz="2000">
                <a:ea typeface="宋体" panose="02010600030101010101" pitchFamily="2" charset="-122"/>
              </a:rPr>
              <a:t> is fed back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zh-CN" sz="2400">
                <a:ea typeface="宋体" panose="02010600030101010101" pitchFamily="2" charset="-122"/>
              </a:rPr>
              <a:t>Two signals: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ForwardA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ForwardB</a:t>
            </a:r>
            <a:r>
              <a:rPr lang="en-US" altLang="zh-CN" sz="2400">
                <a:ea typeface="宋体" panose="02010600030101010101" pitchFamily="2" charset="-122"/>
              </a:rPr>
              <a:t> control forwarding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3279775" y="4284663"/>
            <a:ext cx="200025" cy="1501775"/>
            <a:chOff x="3576972" y="4361001"/>
            <a:chExt cx="199369" cy="1502813"/>
          </a:xfrm>
        </p:grpSpPr>
        <p:sp>
          <p:nvSpPr>
            <p:cNvPr id="35917" name="Freeform 86"/>
            <p:cNvSpPr>
              <a:spLocks/>
            </p:cNvSpPr>
            <p:nvPr/>
          </p:nvSpPr>
          <p:spPr bwMode="auto">
            <a:xfrm flipV="1">
              <a:off x="3576972" y="4361001"/>
              <a:ext cx="199369" cy="1502813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50800">
              <a:solidFill>
                <a:srgbClr val="339933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233" name="Straight Arrow Connector 232"/>
            <p:cNvCxnSpPr/>
            <p:nvPr/>
          </p:nvCxnSpPr>
          <p:spPr bwMode="auto">
            <a:xfrm>
              <a:off x="3576972" y="5091756"/>
              <a:ext cx="183546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3160713" y="3195638"/>
            <a:ext cx="2192337" cy="1519237"/>
            <a:chOff x="3407209" y="3277568"/>
            <a:chExt cx="2038332" cy="1519480"/>
          </a:xfrm>
        </p:grpSpPr>
        <p:sp>
          <p:nvSpPr>
            <p:cNvPr id="216" name="Freeform 215"/>
            <p:cNvSpPr/>
            <p:nvPr/>
          </p:nvSpPr>
          <p:spPr bwMode="auto">
            <a:xfrm flipV="1">
              <a:off x="3407209" y="3277568"/>
              <a:ext cx="2038332" cy="1519480"/>
            </a:xfrm>
            <a:custGeom>
              <a:avLst/>
              <a:gdLst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24384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9754 w 1652016"/>
                <a:gd name="connsiteY0" fmla="*/ 418610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5920 w 1652016"/>
                <a:gd name="connsiteY0" fmla="*/ 4002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9340 w 1652016"/>
                <a:gd name="connsiteY0" fmla="*/ 8651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59601 w 1659601"/>
                <a:gd name="connsiteY0" fmla="*/ 870480 h 2042160"/>
                <a:gd name="connsiteX1" fmla="*/ 1652016 w 1659601"/>
                <a:gd name="connsiteY1" fmla="*/ 2042160 h 2042160"/>
                <a:gd name="connsiteX2" fmla="*/ 855 w 1659601"/>
                <a:gd name="connsiteY2" fmla="*/ 2042160 h 2042160"/>
                <a:gd name="connsiteX3" fmla="*/ 0 w 1659601"/>
                <a:gd name="connsiteY3" fmla="*/ 0 h 2042160"/>
                <a:gd name="connsiteX4" fmla="*/ 205982 w 1659601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05982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195721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66645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76316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31356 w 1652843"/>
                <a:gd name="connsiteY4" fmla="*/ 0 h 20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843" h="2042160">
                  <a:moveTo>
                    <a:pt x="1652761" y="870480"/>
                  </a:moveTo>
                  <a:cubicBezTo>
                    <a:pt x="1650233" y="1261040"/>
                    <a:pt x="1654544" y="1651600"/>
                    <a:pt x="1652016" y="2042160"/>
                  </a:cubicBezTo>
                  <a:lnTo>
                    <a:pt x="855" y="2042160"/>
                  </a:lnTo>
                  <a:lnTo>
                    <a:pt x="0" y="0"/>
                  </a:lnTo>
                  <a:lnTo>
                    <a:pt x="231356" y="0"/>
                  </a:lnTo>
                </a:path>
              </a:pathLst>
            </a:custGeom>
            <a:noFill/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7" name="Straight Arrow Connector 216"/>
            <p:cNvCxnSpPr/>
            <p:nvPr/>
          </p:nvCxnSpPr>
          <p:spPr bwMode="auto">
            <a:xfrm>
              <a:off x="3417540" y="4076208"/>
              <a:ext cx="265677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>
            <a:grpSpLocks/>
          </p:cNvGrpSpPr>
          <p:nvPr/>
        </p:nvGrpSpPr>
        <p:grpSpPr bwMode="auto">
          <a:xfrm>
            <a:off x="2995613" y="3062288"/>
            <a:ext cx="4505325" cy="1808162"/>
            <a:chOff x="3302633" y="3139679"/>
            <a:chExt cx="4303363" cy="1808147"/>
          </a:xfrm>
        </p:grpSpPr>
        <p:sp>
          <p:nvSpPr>
            <p:cNvPr id="221" name="Freeform 220"/>
            <p:cNvSpPr/>
            <p:nvPr/>
          </p:nvSpPr>
          <p:spPr bwMode="auto">
            <a:xfrm flipV="1">
              <a:off x="3304149" y="3139679"/>
              <a:ext cx="4301847" cy="1808147"/>
            </a:xfrm>
            <a:custGeom>
              <a:avLst/>
              <a:gdLst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24384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5920 w 1652016"/>
                <a:gd name="connsiteY0" fmla="*/ 14002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5920 w 1652016"/>
                <a:gd name="connsiteY0" fmla="*/ 14002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50654 w 1652016"/>
                <a:gd name="connsiteY4" fmla="*/ 4491 h 2042160"/>
                <a:gd name="connsiteX0" fmla="*/ 1645920 w 1652016"/>
                <a:gd name="connsiteY0" fmla="*/ 14002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4507 w 1652016"/>
                <a:gd name="connsiteY4" fmla="*/ 4491 h 2042160"/>
                <a:gd name="connsiteX0" fmla="*/ 1647457 w 1652016"/>
                <a:gd name="connsiteY0" fmla="*/ 40045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4507 w 1652016"/>
                <a:gd name="connsiteY4" fmla="*/ 4491 h 2042160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4507 w 1652016"/>
                <a:gd name="connsiteY4" fmla="*/ 4491 h 2042160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1398 w 1652016"/>
                <a:gd name="connsiteY4" fmla="*/ 4491 h 2042160"/>
                <a:gd name="connsiteX0" fmla="*/ 1650531 w 1652016"/>
                <a:gd name="connsiteY0" fmla="*/ 440864 h 2046649"/>
                <a:gd name="connsiteX1" fmla="*/ 1652016 w 1652016"/>
                <a:gd name="connsiteY1" fmla="*/ 2046649 h 2046649"/>
                <a:gd name="connsiteX2" fmla="*/ 855 w 1652016"/>
                <a:gd name="connsiteY2" fmla="*/ 2046649 h 2046649"/>
                <a:gd name="connsiteX3" fmla="*/ 0 w 1652016"/>
                <a:gd name="connsiteY3" fmla="*/ 4489 h 2046649"/>
                <a:gd name="connsiteX4" fmla="*/ 149172 w 1652016"/>
                <a:gd name="connsiteY4" fmla="*/ 0 h 2046649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7618 w 1652016"/>
                <a:gd name="connsiteY4" fmla="*/ 2 h 2042160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75102 w 1652016"/>
                <a:gd name="connsiteY4" fmla="*/ 2 h 20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016" h="2042160">
                  <a:moveTo>
                    <a:pt x="1650531" y="436375"/>
                  </a:moveTo>
                  <a:cubicBezTo>
                    <a:pt x="1652051" y="983611"/>
                    <a:pt x="1650496" y="1494924"/>
                    <a:pt x="1652016" y="2042160"/>
                  </a:cubicBezTo>
                  <a:lnTo>
                    <a:pt x="855" y="2042160"/>
                  </a:lnTo>
                  <a:lnTo>
                    <a:pt x="0" y="0"/>
                  </a:lnTo>
                  <a:lnTo>
                    <a:pt x="175102" y="2"/>
                  </a:lnTo>
                </a:path>
              </a:pathLst>
            </a:custGeom>
            <a:noFill/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2" name="Straight Arrow Connector 221"/>
            <p:cNvCxnSpPr/>
            <p:nvPr/>
          </p:nvCxnSpPr>
          <p:spPr bwMode="auto">
            <a:xfrm>
              <a:off x="3302633" y="4219170"/>
              <a:ext cx="442770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159125" y="2720975"/>
            <a:ext cx="781050" cy="3473450"/>
            <a:chOff x="3455954" y="2797316"/>
            <a:chExt cx="781064" cy="3473654"/>
          </a:xfrm>
        </p:grpSpPr>
        <p:grpSp>
          <p:nvGrpSpPr>
            <p:cNvPr id="35907" name="Group 35845"/>
            <p:cNvGrpSpPr>
              <a:grpSpLocks/>
            </p:cNvGrpSpPr>
            <p:nvPr/>
          </p:nvGrpSpPr>
          <p:grpSpPr bwMode="auto">
            <a:xfrm>
              <a:off x="3463906" y="2797316"/>
              <a:ext cx="773112" cy="1037593"/>
              <a:chOff x="3681721" y="2960948"/>
              <a:chExt cx="772976" cy="1036763"/>
            </a:xfrm>
          </p:grpSpPr>
          <p:sp>
            <p:nvSpPr>
              <p:cNvPr id="35911" name="Line 99"/>
              <p:cNvSpPr>
                <a:spLocks noChangeShapeType="1"/>
              </p:cNvSpPr>
              <p:nvPr/>
            </p:nvSpPr>
            <p:spPr bwMode="auto">
              <a:xfrm flipH="1">
                <a:off x="4071862" y="3177864"/>
                <a:ext cx="0" cy="81984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12" name="Rectangle 89"/>
              <p:cNvSpPr>
                <a:spLocks noChangeArrowheads="1"/>
              </p:cNvSpPr>
              <p:nvPr/>
            </p:nvSpPr>
            <p:spPr bwMode="auto">
              <a:xfrm>
                <a:off x="3681721" y="2960948"/>
                <a:ext cx="772976" cy="216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ForwardA</a:t>
                </a:r>
              </a:p>
            </p:txBody>
          </p:sp>
        </p:grpSp>
        <p:grpSp>
          <p:nvGrpSpPr>
            <p:cNvPr id="35908" name="Group 255"/>
            <p:cNvGrpSpPr>
              <a:grpSpLocks/>
            </p:cNvGrpSpPr>
            <p:nvPr/>
          </p:nvGrpSpPr>
          <p:grpSpPr bwMode="auto">
            <a:xfrm>
              <a:off x="3455954" y="5192187"/>
              <a:ext cx="773112" cy="1078783"/>
              <a:chOff x="3681721" y="2111864"/>
              <a:chExt cx="772976" cy="1077920"/>
            </a:xfrm>
          </p:grpSpPr>
          <p:sp>
            <p:nvSpPr>
              <p:cNvPr id="35909" name="Line 99"/>
              <p:cNvSpPr>
                <a:spLocks noChangeShapeType="1"/>
              </p:cNvSpPr>
              <p:nvPr/>
            </p:nvSpPr>
            <p:spPr bwMode="auto">
              <a:xfrm flipH="1" flipV="1">
                <a:off x="4076729" y="2111864"/>
                <a:ext cx="0" cy="88948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10" name="Rectangle 89"/>
              <p:cNvSpPr>
                <a:spLocks noChangeArrowheads="1"/>
              </p:cNvSpPr>
              <p:nvPr/>
            </p:nvSpPr>
            <p:spPr bwMode="auto">
              <a:xfrm>
                <a:off x="3681721" y="2972867"/>
                <a:ext cx="772976" cy="216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ForwardB</a:t>
                </a:r>
              </a:p>
            </p:txBody>
          </p:sp>
        </p:grpSp>
      </p:grpSp>
      <p:sp>
        <p:nvSpPr>
          <p:cNvPr id="35906" name="Line 19"/>
          <p:cNvSpPr>
            <a:spLocks noChangeShapeType="1"/>
          </p:cNvSpPr>
          <p:nvPr/>
        </p:nvSpPr>
        <p:spPr bwMode="auto">
          <a:xfrm>
            <a:off x="4332288" y="4297363"/>
            <a:ext cx="174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2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Forwarding Control Signals</a:t>
            </a:r>
          </a:p>
        </p:txBody>
      </p:sp>
      <p:graphicFrame>
        <p:nvGraphicFramePr>
          <p:cNvPr id="957443" name="Group 3"/>
          <p:cNvGraphicFramePr>
            <a:graphicFrameLocks noGrp="1"/>
          </p:cNvGraphicFramePr>
          <p:nvPr>
            <p:ph idx="1"/>
          </p:nvPr>
        </p:nvGraphicFramePr>
        <p:xfrm>
          <a:off x="461963" y="1236663"/>
          <a:ext cx="8216900" cy="4919661"/>
        </p:xfrm>
        <a:graphic>
          <a:graphicData uri="http://schemas.openxmlformats.org/drawingml/2006/table">
            <a:tbl>
              <a:tblPr/>
              <a:tblGrid>
                <a:gridCol w="1580990"/>
                <a:gridCol w="6635910"/>
              </a:tblGrid>
              <a:tr h="546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Signal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Explanation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546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0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First ALU operand comes from register file = Value of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1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 result of previous instruction to A (from ALU stage)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2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 result of 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previous instruction to A (from MEM stage)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3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 result of 3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previous instruction to A (from WB stage)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0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Second ALU operand comes from register file = Value of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1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 result of previous instruction to B (from ALU stage)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2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 result of 2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previous instruction to B (from MEM stage)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= 3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Forward result of 3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previous instruction to B (from WB stage)</a:t>
                      </a:r>
                    </a:p>
                  </a:txBody>
                  <a:tcPr marL="91444" marR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501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446881" y="8179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Forwarding Example</a:t>
            </a:r>
          </a:p>
        </p:txBody>
      </p:sp>
      <p:grpSp>
        <p:nvGrpSpPr>
          <p:cNvPr id="37891" name="Group 2"/>
          <p:cNvGrpSpPr>
            <a:grpSpLocks/>
          </p:cNvGrpSpPr>
          <p:nvPr/>
        </p:nvGrpSpPr>
        <p:grpSpPr bwMode="auto">
          <a:xfrm>
            <a:off x="1181100" y="3322638"/>
            <a:ext cx="7000875" cy="2871787"/>
            <a:chOff x="1181774" y="3139679"/>
            <a:chExt cx="7000296" cy="2871105"/>
          </a:xfrm>
        </p:grpSpPr>
        <p:sp>
          <p:nvSpPr>
            <p:cNvPr id="201" name="Rectangle 125"/>
            <p:cNvSpPr>
              <a:spLocks noChangeArrowheads="1"/>
            </p:cNvSpPr>
            <p:nvPr/>
          </p:nvSpPr>
          <p:spPr bwMode="auto">
            <a:xfrm>
              <a:off x="5669653" y="3807875"/>
              <a:ext cx="186763" cy="69962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Result</a:t>
              </a:r>
            </a:p>
          </p:txBody>
        </p:sp>
        <p:sp>
          <p:nvSpPr>
            <p:cNvPr id="37915" name="Line 19"/>
            <p:cNvSpPr>
              <a:spLocks noChangeShapeType="1"/>
            </p:cNvSpPr>
            <p:nvPr/>
          </p:nvSpPr>
          <p:spPr bwMode="auto">
            <a:xfrm>
              <a:off x="4734584" y="4463331"/>
              <a:ext cx="17485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7916" name="Group 18"/>
            <p:cNvGrpSpPr>
              <a:grpSpLocks/>
            </p:cNvGrpSpPr>
            <p:nvPr/>
          </p:nvGrpSpPr>
          <p:grpSpPr bwMode="auto">
            <a:xfrm>
              <a:off x="5851661" y="4667030"/>
              <a:ext cx="330225" cy="257161"/>
              <a:chOff x="5851661" y="4446665"/>
              <a:chExt cx="330225" cy="257161"/>
            </a:xfrm>
          </p:grpSpPr>
          <p:sp>
            <p:nvSpPr>
              <p:cNvPr id="38041" name="Line 19"/>
              <p:cNvSpPr>
                <a:spLocks noChangeShapeType="1"/>
              </p:cNvSpPr>
              <p:nvPr/>
            </p:nvSpPr>
            <p:spPr bwMode="auto">
              <a:xfrm flipV="1">
                <a:off x="5851661" y="4659379"/>
                <a:ext cx="330225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042" name="Line 21"/>
              <p:cNvSpPr>
                <a:spLocks noChangeShapeType="1"/>
              </p:cNvSpPr>
              <p:nvPr/>
            </p:nvSpPr>
            <p:spPr bwMode="auto">
              <a:xfrm flipH="1">
                <a:off x="5960454" y="4611756"/>
                <a:ext cx="42406" cy="920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043" name="Rectangle 22"/>
              <p:cNvSpPr>
                <a:spLocks noChangeArrowheads="1"/>
              </p:cNvSpPr>
              <p:nvPr/>
            </p:nvSpPr>
            <p:spPr bwMode="auto">
              <a:xfrm>
                <a:off x="5896114" y="4446665"/>
                <a:ext cx="166700" cy="182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 32</a:t>
                </a:r>
              </a:p>
            </p:txBody>
          </p:sp>
        </p:grpSp>
        <p:grpSp>
          <p:nvGrpSpPr>
            <p:cNvPr id="37917" name="Group 178"/>
            <p:cNvGrpSpPr>
              <a:grpSpLocks/>
            </p:cNvGrpSpPr>
            <p:nvPr/>
          </p:nvGrpSpPr>
          <p:grpSpPr bwMode="auto">
            <a:xfrm>
              <a:off x="4787762" y="4655356"/>
              <a:ext cx="168288" cy="268835"/>
              <a:chOff x="4584469" y="3621025"/>
              <a:chExt cx="168288" cy="268835"/>
            </a:xfrm>
          </p:grpSpPr>
          <p:sp>
            <p:nvSpPr>
              <p:cNvPr id="38039" name="Rectangle 27"/>
              <p:cNvSpPr>
                <a:spLocks noChangeArrowheads="1"/>
              </p:cNvSpPr>
              <p:nvPr/>
            </p:nvSpPr>
            <p:spPr bwMode="auto">
              <a:xfrm>
                <a:off x="4584469" y="3621025"/>
                <a:ext cx="168288" cy="18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 32</a:t>
                </a:r>
              </a:p>
            </p:txBody>
          </p:sp>
          <p:sp>
            <p:nvSpPr>
              <p:cNvPr id="38040" name="Line 28"/>
              <p:cNvSpPr>
                <a:spLocks noChangeShapeType="1"/>
              </p:cNvSpPr>
              <p:nvPr/>
            </p:nvSpPr>
            <p:spPr bwMode="auto">
              <a:xfrm flipH="1">
                <a:off x="4648810" y="3797790"/>
                <a:ext cx="42866" cy="920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918" name="Line 30"/>
            <p:cNvSpPr>
              <a:spLocks noChangeShapeType="1"/>
            </p:cNvSpPr>
            <p:nvPr/>
          </p:nvSpPr>
          <p:spPr bwMode="auto">
            <a:xfrm>
              <a:off x="5333346" y="4149011"/>
              <a:ext cx="335267" cy="14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305716" y="3590422"/>
              <a:ext cx="303188" cy="777690"/>
            </a:xfrm>
            <a:custGeom>
              <a:avLst/>
              <a:gdLst>
                <a:gd name="connsiteX0" fmla="*/ 0 w 453224"/>
                <a:gd name="connsiteY0" fmla="*/ 0 h 1347746"/>
                <a:gd name="connsiteX1" fmla="*/ 202758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3400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7586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2894 w 453224"/>
                <a:gd name="connsiteY2" fmla="*/ 1347746 h 1347746"/>
                <a:gd name="connsiteX3" fmla="*/ 453224 w 453224"/>
                <a:gd name="connsiteY3" fmla="*/ 1347746 h 1347746"/>
                <a:gd name="connsiteX0" fmla="*/ 0 w 275582"/>
                <a:gd name="connsiteY0" fmla="*/ 0 h 1347746"/>
                <a:gd name="connsiteX1" fmla="*/ 113611 w 275582"/>
                <a:gd name="connsiteY1" fmla="*/ 0 h 1347746"/>
                <a:gd name="connsiteX2" fmla="*/ 112894 w 275582"/>
                <a:gd name="connsiteY2" fmla="*/ 1347746 h 1347746"/>
                <a:gd name="connsiteX3" fmla="*/ 275582 w 275582"/>
                <a:gd name="connsiteY3" fmla="*/ 1340750 h 1347746"/>
                <a:gd name="connsiteX0" fmla="*/ 0 w 266314"/>
                <a:gd name="connsiteY0" fmla="*/ 0 h 1347746"/>
                <a:gd name="connsiteX1" fmla="*/ 113611 w 266314"/>
                <a:gd name="connsiteY1" fmla="*/ 0 h 1347746"/>
                <a:gd name="connsiteX2" fmla="*/ 112894 w 266314"/>
                <a:gd name="connsiteY2" fmla="*/ 1347746 h 1347746"/>
                <a:gd name="connsiteX3" fmla="*/ 266314 w 266314"/>
                <a:gd name="connsiteY3" fmla="*/ 1346347 h 1347746"/>
                <a:gd name="connsiteX0" fmla="*/ 0 w 219972"/>
                <a:gd name="connsiteY0" fmla="*/ 0 h 1347746"/>
                <a:gd name="connsiteX1" fmla="*/ 113611 w 219972"/>
                <a:gd name="connsiteY1" fmla="*/ 0 h 1347746"/>
                <a:gd name="connsiteX2" fmla="*/ 112894 w 219972"/>
                <a:gd name="connsiteY2" fmla="*/ 1347746 h 1347746"/>
                <a:gd name="connsiteX3" fmla="*/ 219972 w 219972"/>
                <a:gd name="connsiteY3" fmla="*/ 1346347 h 1347746"/>
                <a:gd name="connsiteX0" fmla="*/ 0 w 199891"/>
                <a:gd name="connsiteY0" fmla="*/ 0 h 1347746"/>
                <a:gd name="connsiteX1" fmla="*/ 113611 w 199891"/>
                <a:gd name="connsiteY1" fmla="*/ 0 h 1347746"/>
                <a:gd name="connsiteX2" fmla="*/ 112894 w 199891"/>
                <a:gd name="connsiteY2" fmla="*/ 1347746 h 1347746"/>
                <a:gd name="connsiteX3" fmla="*/ 199891 w 199891"/>
                <a:gd name="connsiteY3" fmla="*/ 1346347 h 1347746"/>
                <a:gd name="connsiteX0" fmla="*/ 0 w 128368"/>
                <a:gd name="connsiteY0" fmla="*/ 0 h 1347746"/>
                <a:gd name="connsiteX1" fmla="*/ 42088 w 128368"/>
                <a:gd name="connsiteY1" fmla="*/ 0 h 1347746"/>
                <a:gd name="connsiteX2" fmla="*/ 41371 w 128368"/>
                <a:gd name="connsiteY2" fmla="*/ 1347746 h 1347746"/>
                <a:gd name="connsiteX3" fmla="*/ 128368 w 128368"/>
                <a:gd name="connsiteY3" fmla="*/ 1346347 h 134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368" h="1347746">
                  <a:moveTo>
                    <a:pt x="0" y="0"/>
                  </a:moveTo>
                  <a:lnTo>
                    <a:pt x="42088" y="0"/>
                  </a:lnTo>
                  <a:lnTo>
                    <a:pt x="41371" y="1347746"/>
                  </a:lnTo>
                  <a:cubicBezTo>
                    <a:pt x="154814" y="1347746"/>
                    <a:pt x="14925" y="1346347"/>
                    <a:pt x="128368" y="1346347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20" name="Line 52"/>
            <p:cNvSpPr>
              <a:spLocks noChangeShapeType="1"/>
            </p:cNvSpPr>
            <p:nvPr/>
          </p:nvSpPr>
          <p:spPr bwMode="auto">
            <a:xfrm flipV="1">
              <a:off x="2797310" y="3590061"/>
              <a:ext cx="130780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1" name="Line 19"/>
            <p:cNvSpPr>
              <a:spLocks noChangeShapeType="1"/>
            </p:cNvSpPr>
            <p:nvPr/>
          </p:nvSpPr>
          <p:spPr bwMode="auto">
            <a:xfrm>
              <a:off x="7498000" y="4570260"/>
              <a:ext cx="310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2" name="Line 41"/>
            <p:cNvSpPr>
              <a:spLocks noChangeShapeType="1"/>
            </p:cNvSpPr>
            <p:nvPr/>
          </p:nvSpPr>
          <p:spPr bwMode="auto">
            <a:xfrm flipV="1">
              <a:off x="5851190" y="5387725"/>
              <a:ext cx="1958921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" name="Freeform 127"/>
            <p:cNvSpPr/>
            <p:nvPr/>
          </p:nvSpPr>
          <p:spPr bwMode="auto">
            <a:xfrm>
              <a:off x="1223046" y="4833139"/>
              <a:ext cx="6678061" cy="1177645"/>
            </a:xfrm>
            <a:custGeom>
              <a:avLst/>
              <a:gdLst>
                <a:gd name="connsiteX0" fmla="*/ 291548 w 291548"/>
                <a:gd name="connsiteY0" fmla="*/ 0 h 154608"/>
                <a:gd name="connsiteX1" fmla="*/ 291548 w 291548"/>
                <a:gd name="connsiteY1" fmla="*/ 154608 h 154608"/>
                <a:gd name="connsiteX2" fmla="*/ 0 w 291548"/>
                <a:gd name="connsiteY2" fmla="*/ 154608 h 15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548" h="154608">
                  <a:moveTo>
                    <a:pt x="291548" y="0"/>
                  </a:moveTo>
                  <a:lnTo>
                    <a:pt x="291548" y="154608"/>
                  </a:lnTo>
                  <a:lnTo>
                    <a:pt x="0" y="154608"/>
                  </a:lnTo>
                </a:path>
              </a:pathLst>
            </a:custGeom>
            <a:noFill/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24" name="TextBox 129"/>
            <p:cNvSpPr txBox="1">
              <a:spLocks noChangeArrowheads="1"/>
            </p:cNvSpPr>
            <p:nvPr/>
          </p:nvSpPr>
          <p:spPr bwMode="auto">
            <a:xfrm>
              <a:off x="1181774" y="5807506"/>
              <a:ext cx="279421" cy="184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400">
                  <a:ea typeface="宋体" panose="02010600030101010101" pitchFamily="2" charset="-122"/>
                </a:rPr>
                <a:t>clk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 bwMode="auto">
            <a:xfrm flipH="1">
              <a:off x="2489766" y="5006136"/>
              <a:ext cx="1588" cy="1001474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926" name="Rectangle 70"/>
            <p:cNvSpPr>
              <a:spLocks noChangeArrowheads="1"/>
            </p:cNvSpPr>
            <p:nvPr/>
          </p:nvSpPr>
          <p:spPr bwMode="auto">
            <a:xfrm>
              <a:off x="1715362" y="5478964"/>
              <a:ext cx="168288" cy="136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Rd</a:t>
              </a:r>
            </a:p>
          </p:txBody>
        </p:sp>
        <p:grpSp>
          <p:nvGrpSpPr>
            <p:cNvPr id="37927" name="Group 35902"/>
            <p:cNvGrpSpPr>
              <a:grpSpLocks/>
            </p:cNvGrpSpPr>
            <p:nvPr/>
          </p:nvGrpSpPr>
          <p:grpSpPr bwMode="auto">
            <a:xfrm>
              <a:off x="2843775" y="5154262"/>
              <a:ext cx="284476" cy="153979"/>
              <a:chOff x="2802809" y="4888390"/>
              <a:chExt cx="284476" cy="153979"/>
            </a:xfrm>
          </p:grpSpPr>
          <p:sp>
            <p:nvSpPr>
              <p:cNvPr id="38037" name="Rectangle 108"/>
              <p:cNvSpPr>
                <a:spLocks noChangeArrowheads="1"/>
              </p:cNvSpPr>
              <p:nvPr/>
            </p:nvSpPr>
            <p:spPr bwMode="auto">
              <a:xfrm>
                <a:off x="2920585" y="4888390"/>
                <a:ext cx="166700" cy="153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 32</a:t>
                </a:r>
              </a:p>
            </p:txBody>
          </p:sp>
          <p:sp>
            <p:nvSpPr>
              <p:cNvPr id="38038" name="Line 109"/>
              <p:cNvSpPr>
                <a:spLocks noChangeShapeType="1"/>
              </p:cNvSpPr>
              <p:nvPr/>
            </p:nvSpPr>
            <p:spPr bwMode="auto">
              <a:xfrm flipH="1">
                <a:off x="2802809" y="4965200"/>
                <a:ext cx="127009" cy="380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928" name="Freeform 123"/>
            <p:cNvSpPr>
              <a:spLocks/>
            </p:cNvSpPr>
            <p:nvPr/>
          </p:nvSpPr>
          <p:spPr bwMode="auto">
            <a:xfrm>
              <a:off x="2904930" y="4574179"/>
              <a:ext cx="5277140" cy="1298502"/>
            </a:xfrm>
            <a:custGeom>
              <a:avLst/>
              <a:gdLst>
                <a:gd name="T0" fmla="*/ 2147483647 w 10005"/>
                <a:gd name="T1" fmla="*/ 0 h 10000"/>
                <a:gd name="T2" fmla="*/ 2147483647 w 10005"/>
                <a:gd name="T3" fmla="*/ 0 h 10000"/>
                <a:gd name="T4" fmla="*/ 2147483647 w 10005"/>
                <a:gd name="T5" fmla="*/ 2147483647 h 10000"/>
                <a:gd name="T6" fmla="*/ 733623203 w 10005"/>
                <a:gd name="T7" fmla="*/ 2147483647 h 10000"/>
                <a:gd name="T8" fmla="*/ 0 w 10005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5" h="10000">
                  <a:moveTo>
                    <a:pt x="9434" y="0"/>
                  </a:moveTo>
                  <a:lnTo>
                    <a:pt x="10005" y="0"/>
                  </a:lnTo>
                  <a:lnTo>
                    <a:pt x="10005" y="10000"/>
                  </a:lnTo>
                  <a:lnTo>
                    <a:pt x="5" y="10000"/>
                  </a:lnTo>
                  <a:cubicBezTo>
                    <a:pt x="5" y="7354"/>
                    <a:pt x="1" y="9187"/>
                    <a:pt x="0" y="3538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7929" name="Group 250"/>
            <p:cNvGrpSpPr>
              <a:grpSpLocks/>
            </p:cNvGrpSpPr>
            <p:nvPr/>
          </p:nvGrpSpPr>
          <p:grpSpPr bwMode="auto">
            <a:xfrm>
              <a:off x="1722078" y="4018294"/>
              <a:ext cx="426432" cy="176202"/>
              <a:chOff x="1725004" y="3828873"/>
              <a:chExt cx="427481" cy="176202"/>
            </a:xfrm>
          </p:grpSpPr>
          <p:sp>
            <p:nvSpPr>
              <p:cNvPr id="38035" name="Rectangle 67"/>
              <p:cNvSpPr>
                <a:spLocks noChangeArrowheads="1"/>
              </p:cNvSpPr>
              <p:nvPr/>
            </p:nvSpPr>
            <p:spPr bwMode="auto">
              <a:xfrm>
                <a:off x="1845245" y="3828873"/>
                <a:ext cx="168288" cy="136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Rs</a:t>
                </a:r>
              </a:p>
            </p:txBody>
          </p:sp>
          <p:sp>
            <p:nvSpPr>
              <p:cNvPr id="38036" name="Line 40"/>
              <p:cNvSpPr>
                <a:spLocks noChangeShapeType="1"/>
              </p:cNvSpPr>
              <p:nvPr/>
            </p:nvSpPr>
            <p:spPr bwMode="auto">
              <a:xfrm>
                <a:off x="1725004" y="4004644"/>
                <a:ext cx="427481" cy="4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490" name="Freeform 15489"/>
            <p:cNvSpPr/>
            <p:nvPr/>
          </p:nvSpPr>
          <p:spPr bwMode="auto">
            <a:xfrm>
              <a:off x="1999269" y="4834726"/>
              <a:ext cx="6081209" cy="853872"/>
            </a:xfrm>
            <a:custGeom>
              <a:avLst/>
              <a:gdLst>
                <a:gd name="connsiteX0" fmla="*/ 5140518 w 5363155"/>
                <a:gd name="connsiteY0" fmla="*/ 564543 h 1073426"/>
                <a:gd name="connsiteX1" fmla="*/ 5363155 w 5363155"/>
                <a:gd name="connsiteY1" fmla="*/ 568518 h 1073426"/>
                <a:gd name="connsiteX2" fmla="*/ 5363155 w 5363155"/>
                <a:gd name="connsiteY2" fmla="*/ 1073426 h 1073426"/>
                <a:gd name="connsiteX3" fmla="*/ 0 w 5363155"/>
                <a:gd name="connsiteY3" fmla="*/ 1069451 h 1073426"/>
                <a:gd name="connsiteX4" fmla="*/ 3976 w 5363155"/>
                <a:gd name="connsiteY4" fmla="*/ 3976 h 1073426"/>
                <a:gd name="connsiteX5" fmla="*/ 127221 w 5363155"/>
                <a:gd name="connsiteY5" fmla="*/ 0 h 1073426"/>
                <a:gd name="connsiteX0" fmla="*/ 5140518 w 5363155"/>
                <a:gd name="connsiteY0" fmla="*/ 560567 h 1069450"/>
                <a:gd name="connsiteX1" fmla="*/ 5363155 w 5363155"/>
                <a:gd name="connsiteY1" fmla="*/ 564542 h 1069450"/>
                <a:gd name="connsiteX2" fmla="*/ 5363155 w 5363155"/>
                <a:gd name="connsiteY2" fmla="*/ 1069450 h 1069450"/>
                <a:gd name="connsiteX3" fmla="*/ 0 w 5363155"/>
                <a:gd name="connsiteY3" fmla="*/ 1065475 h 1069450"/>
                <a:gd name="connsiteX4" fmla="*/ 3976 w 5363155"/>
                <a:gd name="connsiteY4" fmla="*/ 0 h 1069450"/>
                <a:gd name="connsiteX5" fmla="*/ 130396 w 5363155"/>
                <a:gd name="connsiteY5" fmla="*/ 5549 h 1069450"/>
                <a:gd name="connsiteX0" fmla="*/ 5140518 w 5363155"/>
                <a:gd name="connsiteY0" fmla="*/ 560567 h 1069450"/>
                <a:gd name="connsiteX1" fmla="*/ 5363155 w 5363155"/>
                <a:gd name="connsiteY1" fmla="*/ 564542 h 1069450"/>
                <a:gd name="connsiteX2" fmla="*/ 5363155 w 5363155"/>
                <a:gd name="connsiteY2" fmla="*/ 1069450 h 1069450"/>
                <a:gd name="connsiteX3" fmla="*/ 0 w 5363155"/>
                <a:gd name="connsiteY3" fmla="*/ 1065475 h 1069450"/>
                <a:gd name="connsiteX4" fmla="*/ 3976 w 5363155"/>
                <a:gd name="connsiteY4" fmla="*/ 0 h 1069450"/>
                <a:gd name="connsiteX5" fmla="*/ 127221 w 5363155"/>
                <a:gd name="connsiteY5" fmla="*/ 2374 h 1069450"/>
                <a:gd name="connsiteX0" fmla="*/ 5140518 w 5363155"/>
                <a:gd name="connsiteY0" fmla="*/ 561368 h 1070251"/>
                <a:gd name="connsiteX1" fmla="*/ 5363155 w 5363155"/>
                <a:gd name="connsiteY1" fmla="*/ 565343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137343 w 5363155"/>
                <a:gd name="connsiteY0" fmla="*/ 567718 h 1070251"/>
                <a:gd name="connsiteX1" fmla="*/ 5363155 w 5363155"/>
                <a:gd name="connsiteY1" fmla="*/ 565343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137343 w 5363155"/>
                <a:gd name="connsiteY0" fmla="*/ 558193 h 1070251"/>
                <a:gd name="connsiteX1" fmla="*/ 5363155 w 5363155"/>
                <a:gd name="connsiteY1" fmla="*/ 565343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137343 w 5363155"/>
                <a:gd name="connsiteY0" fmla="*/ 567718 h 1070251"/>
                <a:gd name="connsiteX1" fmla="*/ 5363155 w 5363155"/>
                <a:gd name="connsiteY1" fmla="*/ 565343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137343 w 5363155"/>
                <a:gd name="connsiteY0" fmla="*/ 567718 h 1070251"/>
                <a:gd name="connsiteX1" fmla="*/ 5356663 w 5363155"/>
                <a:gd name="connsiteY1" fmla="*/ 704513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237965 w 5363155"/>
                <a:gd name="connsiteY0" fmla="*/ 698936 h 1070251"/>
                <a:gd name="connsiteX1" fmla="*/ 5356663 w 5363155"/>
                <a:gd name="connsiteY1" fmla="*/ 704513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237965 w 5363155"/>
                <a:gd name="connsiteY0" fmla="*/ 698936 h 1070251"/>
                <a:gd name="connsiteX1" fmla="*/ 5363155 w 5363155"/>
                <a:gd name="connsiteY1" fmla="*/ 708489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199015 w 5363155"/>
                <a:gd name="connsiteY0" fmla="*/ 714842 h 1070251"/>
                <a:gd name="connsiteX1" fmla="*/ 5363155 w 5363155"/>
                <a:gd name="connsiteY1" fmla="*/ 708489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186032 w 5363155"/>
                <a:gd name="connsiteY0" fmla="*/ 702913 h 1070251"/>
                <a:gd name="connsiteX1" fmla="*/ 5363155 w 5363155"/>
                <a:gd name="connsiteY1" fmla="*/ 708489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221736 w 5363155"/>
                <a:gd name="connsiteY0" fmla="*/ 714842 h 1070251"/>
                <a:gd name="connsiteX1" fmla="*/ 5363155 w 5363155"/>
                <a:gd name="connsiteY1" fmla="*/ 708489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221736 w 5363155"/>
                <a:gd name="connsiteY0" fmla="*/ 709863 h 1070251"/>
                <a:gd name="connsiteX1" fmla="*/ 5363155 w 5363155"/>
                <a:gd name="connsiteY1" fmla="*/ 708489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215640 w 5363155"/>
                <a:gd name="connsiteY0" fmla="*/ 707374 h 1070251"/>
                <a:gd name="connsiteX1" fmla="*/ 5363155 w 5363155"/>
                <a:gd name="connsiteY1" fmla="*/ 708489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215640 w 5363155"/>
                <a:gd name="connsiteY0" fmla="*/ 707374 h 1070251"/>
                <a:gd name="connsiteX1" fmla="*/ 5363155 w 5363155"/>
                <a:gd name="connsiteY1" fmla="*/ 708489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225645 w 5363155"/>
                <a:gd name="connsiteY0" fmla="*/ 709863 h 1070251"/>
                <a:gd name="connsiteX1" fmla="*/ 5363155 w 5363155"/>
                <a:gd name="connsiteY1" fmla="*/ 708489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124046 w 5363155"/>
                <a:gd name="connsiteY5" fmla="*/ 0 h 1070251"/>
                <a:gd name="connsiteX0" fmla="*/ 5225645 w 5363155"/>
                <a:gd name="connsiteY0" fmla="*/ 709863 h 1070251"/>
                <a:gd name="connsiteX1" fmla="*/ 5363155 w 5363155"/>
                <a:gd name="connsiteY1" fmla="*/ 708489 h 1070251"/>
                <a:gd name="connsiteX2" fmla="*/ 5363155 w 5363155"/>
                <a:gd name="connsiteY2" fmla="*/ 1070251 h 1070251"/>
                <a:gd name="connsiteX3" fmla="*/ 0 w 5363155"/>
                <a:gd name="connsiteY3" fmla="*/ 1066276 h 1070251"/>
                <a:gd name="connsiteX4" fmla="*/ 3976 w 5363155"/>
                <a:gd name="connsiteY4" fmla="*/ 801 h 1070251"/>
                <a:gd name="connsiteX5" fmla="*/ 204075 w 5363155"/>
                <a:gd name="connsiteY5" fmla="*/ 0 h 1070251"/>
                <a:gd name="connsiteX0" fmla="*/ 5222049 w 5359559"/>
                <a:gd name="connsiteY0" fmla="*/ 709863 h 1070251"/>
                <a:gd name="connsiteX1" fmla="*/ 5359559 w 5359559"/>
                <a:gd name="connsiteY1" fmla="*/ 708489 h 1070251"/>
                <a:gd name="connsiteX2" fmla="*/ 5359559 w 5359559"/>
                <a:gd name="connsiteY2" fmla="*/ 1070251 h 1070251"/>
                <a:gd name="connsiteX3" fmla="*/ 406 w 5359559"/>
                <a:gd name="connsiteY3" fmla="*/ 1066276 h 1070251"/>
                <a:gd name="connsiteX4" fmla="*/ 380 w 5359559"/>
                <a:gd name="connsiteY4" fmla="*/ 801 h 1070251"/>
                <a:gd name="connsiteX5" fmla="*/ 200479 w 5359559"/>
                <a:gd name="connsiteY5" fmla="*/ 0 h 1070251"/>
                <a:gd name="connsiteX0" fmla="*/ 5222049 w 5359559"/>
                <a:gd name="connsiteY0" fmla="*/ 714844 h 1075232"/>
                <a:gd name="connsiteX1" fmla="*/ 5359559 w 5359559"/>
                <a:gd name="connsiteY1" fmla="*/ 713470 h 1075232"/>
                <a:gd name="connsiteX2" fmla="*/ 5359559 w 5359559"/>
                <a:gd name="connsiteY2" fmla="*/ 1075232 h 1075232"/>
                <a:gd name="connsiteX3" fmla="*/ 406 w 5359559"/>
                <a:gd name="connsiteY3" fmla="*/ 1071257 h 1075232"/>
                <a:gd name="connsiteX4" fmla="*/ 380 w 5359559"/>
                <a:gd name="connsiteY4" fmla="*/ 5782 h 1075232"/>
                <a:gd name="connsiteX5" fmla="*/ 144421 w 5359559"/>
                <a:gd name="connsiteY5" fmla="*/ 0 h 1075232"/>
                <a:gd name="connsiteX0" fmla="*/ 5222049 w 5359559"/>
                <a:gd name="connsiteY0" fmla="*/ 709083 h 1069471"/>
                <a:gd name="connsiteX1" fmla="*/ 5359559 w 5359559"/>
                <a:gd name="connsiteY1" fmla="*/ 707709 h 1069471"/>
                <a:gd name="connsiteX2" fmla="*/ 5359559 w 5359559"/>
                <a:gd name="connsiteY2" fmla="*/ 1069471 h 1069471"/>
                <a:gd name="connsiteX3" fmla="*/ 406 w 5359559"/>
                <a:gd name="connsiteY3" fmla="*/ 1065496 h 1069471"/>
                <a:gd name="connsiteX4" fmla="*/ 380 w 5359559"/>
                <a:gd name="connsiteY4" fmla="*/ 21 h 1069471"/>
                <a:gd name="connsiteX5" fmla="*/ 130945 w 5359559"/>
                <a:gd name="connsiteY5" fmla="*/ 1904 h 106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9559" h="1069471">
                  <a:moveTo>
                    <a:pt x="5222049" y="709083"/>
                  </a:moveTo>
                  <a:lnTo>
                    <a:pt x="5359559" y="707709"/>
                  </a:lnTo>
                  <a:lnTo>
                    <a:pt x="5359559" y="1069471"/>
                  </a:lnTo>
                  <a:lnTo>
                    <a:pt x="406" y="1065496"/>
                  </a:lnTo>
                  <a:cubicBezTo>
                    <a:pt x="1731" y="710338"/>
                    <a:pt x="-945" y="355179"/>
                    <a:pt x="380" y="21"/>
                  </a:cubicBezTo>
                  <a:cubicBezTo>
                    <a:pt x="67080" y="-246"/>
                    <a:pt x="64245" y="2171"/>
                    <a:pt x="130945" y="1904"/>
                  </a:cubicBezTo>
                </a:path>
              </a:pathLst>
            </a:cu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3" name="Straight Connector 182"/>
            <p:cNvCxnSpPr>
              <a:stCxn id="145" idx="3"/>
            </p:cNvCxnSpPr>
            <p:nvPr/>
          </p:nvCxnSpPr>
          <p:spPr bwMode="auto">
            <a:xfrm>
              <a:off x="1462739" y="5077556"/>
              <a:ext cx="0" cy="933228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932" name="Group 247"/>
            <p:cNvGrpSpPr>
              <a:grpSpLocks/>
            </p:cNvGrpSpPr>
            <p:nvPr/>
          </p:nvGrpSpPr>
          <p:grpSpPr bwMode="auto">
            <a:xfrm>
              <a:off x="1369890" y="4009392"/>
              <a:ext cx="182577" cy="1068419"/>
              <a:chOff x="1269170" y="3830606"/>
              <a:chExt cx="182577" cy="1068419"/>
            </a:xfrm>
          </p:grpSpPr>
          <p:sp>
            <p:nvSpPr>
              <p:cNvPr id="140" name="Rectangle 125"/>
              <p:cNvSpPr>
                <a:spLocks noChangeArrowheads="1"/>
              </p:cNvSpPr>
              <p:nvPr/>
            </p:nvSpPr>
            <p:spPr bwMode="auto">
              <a:xfrm>
                <a:off x="1269170" y="3830606"/>
                <a:ext cx="182577" cy="1067607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200" dirty="0">
                    <a:latin typeface="Arial" charset="0"/>
                    <a:cs typeface="Arial" charset="0"/>
                  </a:rPr>
                  <a:t>Instruction</a:t>
                </a:r>
              </a:p>
            </p:txBody>
          </p:sp>
          <p:sp>
            <p:nvSpPr>
              <p:cNvPr id="145" name="Isosceles Triangle 144"/>
              <p:cNvSpPr/>
              <p:nvPr/>
            </p:nvSpPr>
            <p:spPr bwMode="auto">
              <a:xfrm>
                <a:off x="1319159" y="4852743"/>
                <a:ext cx="87306" cy="46026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5515" name="Straight Arrow Connector 15514"/>
            <p:cNvCxnSpPr>
              <a:endCxn id="169" idx="1"/>
            </p:cNvCxnSpPr>
            <p:nvPr/>
          </p:nvCxnSpPr>
          <p:spPr bwMode="auto">
            <a:xfrm>
              <a:off x="2367539" y="5383871"/>
              <a:ext cx="174769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7934" name="Group 22"/>
            <p:cNvGrpSpPr>
              <a:grpSpLocks/>
            </p:cNvGrpSpPr>
            <p:nvPr/>
          </p:nvGrpSpPr>
          <p:grpSpPr bwMode="auto">
            <a:xfrm>
              <a:off x="2225714" y="5225951"/>
              <a:ext cx="141297" cy="312720"/>
              <a:chOff x="2135890" y="5038869"/>
              <a:chExt cx="141297" cy="312720"/>
            </a:xfrm>
          </p:grpSpPr>
          <p:sp>
            <p:nvSpPr>
              <p:cNvPr id="38030" name="AutoShape 91"/>
              <p:cNvSpPr>
                <a:spLocks noChangeArrowheads="1"/>
              </p:cNvSpPr>
              <p:nvPr/>
            </p:nvSpPr>
            <p:spPr bwMode="auto">
              <a:xfrm rot="-5400000">
                <a:off x="2048094" y="5126665"/>
                <a:ext cx="312720" cy="137127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8031" name="Rectangle 93"/>
              <p:cNvSpPr>
                <a:spLocks noChangeArrowheads="1"/>
              </p:cNvSpPr>
              <p:nvPr/>
            </p:nvSpPr>
            <p:spPr bwMode="auto">
              <a:xfrm flipH="1">
                <a:off x="2137676" y="5053441"/>
                <a:ext cx="139511" cy="146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8032" name="Rectangle 94"/>
              <p:cNvSpPr>
                <a:spLocks noChangeArrowheads="1"/>
              </p:cNvSpPr>
              <p:nvPr/>
            </p:nvSpPr>
            <p:spPr bwMode="auto">
              <a:xfrm flipH="1">
                <a:off x="2138867" y="5221610"/>
                <a:ext cx="138320" cy="109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37935" name="Freeform 86"/>
            <p:cNvSpPr>
              <a:spLocks/>
            </p:cNvSpPr>
            <p:nvPr/>
          </p:nvSpPr>
          <p:spPr bwMode="auto">
            <a:xfrm>
              <a:off x="1885137" y="4447833"/>
              <a:ext cx="340577" cy="860408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76" name="Straight Connector 175"/>
            <p:cNvCxnSpPr/>
            <p:nvPr/>
          </p:nvCxnSpPr>
          <p:spPr bwMode="auto">
            <a:xfrm>
              <a:off x="6358184" y="5131518"/>
              <a:ext cx="0" cy="879266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auto">
            <a:xfrm>
              <a:off x="5759745" y="5563215"/>
              <a:ext cx="0" cy="445982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938" name="Rectangle 111"/>
            <p:cNvSpPr>
              <a:spLocks noChangeArrowheads="1"/>
            </p:cNvSpPr>
            <p:nvPr/>
          </p:nvSpPr>
          <p:spPr bwMode="auto">
            <a:xfrm>
              <a:off x="6338630" y="3627894"/>
              <a:ext cx="631872" cy="18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ea typeface="宋体" panose="02010600030101010101" pitchFamily="2" charset="-122"/>
                </a:rPr>
                <a:t>ALU result</a:t>
              </a:r>
            </a:p>
          </p:txBody>
        </p:sp>
        <p:sp>
          <p:nvSpPr>
            <p:cNvPr id="37939" name="Line 113"/>
            <p:cNvSpPr>
              <a:spLocks noChangeShapeType="1"/>
            </p:cNvSpPr>
            <p:nvPr/>
          </p:nvSpPr>
          <p:spPr bwMode="auto">
            <a:xfrm>
              <a:off x="7037614" y="4760560"/>
              <a:ext cx="29115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7940" name="Group 26"/>
            <p:cNvGrpSpPr>
              <a:grpSpLocks/>
            </p:cNvGrpSpPr>
            <p:nvPr/>
          </p:nvGrpSpPr>
          <p:grpSpPr bwMode="auto">
            <a:xfrm>
              <a:off x="7046520" y="4534354"/>
              <a:ext cx="179401" cy="274622"/>
              <a:chOff x="7083653" y="4344933"/>
              <a:chExt cx="179401" cy="274622"/>
            </a:xfrm>
          </p:grpSpPr>
          <p:sp>
            <p:nvSpPr>
              <p:cNvPr id="38028" name="Line 115"/>
              <p:cNvSpPr>
                <a:spLocks noChangeShapeType="1"/>
              </p:cNvSpPr>
              <p:nvPr/>
            </p:nvSpPr>
            <p:spPr bwMode="auto">
              <a:xfrm flipH="1">
                <a:off x="7150746" y="4527485"/>
                <a:ext cx="42298" cy="920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029" name="Rectangle 116"/>
              <p:cNvSpPr>
                <a:spLocks noChangeArrowheads="1"/>
              </p:cNvSpPr>
              <p:nvPr/>
            </p:nvSpPr>
            <p:spPr bwMode="auto">
              <a:xfrm>
                <a:off x="7083653" y="4344933"/>
                <a:ext cx="179401" cy="18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 32</a:t>
                </a:r>
              </a:p>
            </p:txBody>
          </p:sp>
        </p:grpSp>
        <p:grpSp>
          <p:nvGrpSpPr>
            <p:cNvPr id="37941" name="Group 25"/>
            <p:cNvGrpSpPr>
              <a:grpSpLocks/>
            </p:cNvGrpSpPr>
            <p:nvPr/>
          </p:nvGrpSpPr>
          <p:grpSpPr bwMode="auto">
            <a:xfrm>
              <a:off x="7329589" y="4230159"/>
              <a:ext cx="169143" cy="655807"/>
              <a:chOff x="7371744" y="4040738"/>
              <a:chExt cx="169143" cy="655807"/>
            </a:xfrm>
          </p:grpSpPr>
          <p:sp>
            <p:nvSpPr>
              <p:cNvPr id="38025" name="AutoShape 118"/>
              <p:cNvSpPr>
                <a:spLocks noChangeArrowheads="1"/>
              </p:cNvSpPr>
              <p:nvPr/>
            </p:nvSpPr>
            <p:spPr bwMode="auto">
              <a:xfrm rot="-5400000">
                <a:off x="7128046" y="4284436"/>
                <a:ext cx="655807" cy="168411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8026" name="Rectangle 120"/>
              <p:cNvSpPr>
                <a:spLocks noChangeArrowheads="1"/>
              </p:cNvSpPr>
              <p:nvPr/>
            </p:nvSpPr>
            <p:spPr bwMode="auto">
              <a:xfrm flipH="1">
                <a:off x="7372476" y="4069359"/>
                <a:ext cx="168411" cy="166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8027" name="Rectangle 121"/>
              <p:cNvSpPr>
                <a:spLocks noChangeArrowheads="1"/>
              </p:cNvSpPr>
              <p:nvPr/>
            </p:nvSpPr>
            <p:spPr bwMode="auto">
              <a:xfrm flipH="1">
                <a:off x="7372475" y="4504340"/>
                <a:ext cx="168411" cy="13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37942" name="Freeform 122"/>
            <p:cNvSpPr>
              <a:spLocks/>
            </p:cNvSpPr>
            <p:nvPr/>
          </p:nvSpPr>
          <p:spPr bwMode="auto">
            <a:xfrm>
              <a:off x="5970697" y="3846618"/>
              <a:ext cx="1356451" cy="487124"/>
            </a:xfrm>
            <a:custGeom>
              <a:avLst/>
              <a:gdLst>
                <a:gd name="T0" fmla="*/ 0 w 10029"/>
                <a:gd name="T1" fmla="*/ 704177333 h 10083"/>
                <a:gd name="T2" fmla="*/ 0 w 10029"/>
                <a:gd name="T3" fmla="*/ 0 h 10083"/>
                <a:gd name="T4" fmla="*/ 2147483647 w 10029"/>
                <a:gd name="T5" fmla="*/ 0 h 10083"/>
                <a:gd name="T6" fmla="*/ 2147483647 w 10029"/>
                <a:gd name="T7" fmla="*/ 1127584615 h 10083"/>
                <a:gd name="T8" fmla="*/ 2147483647 w 10029"/>
                <a:gd name="T9" fmla="*/ 1136943938 h 100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29" h="10083">
                  <a:moveTo>
                    <a:pt x="0" y="6245"/>
                  </a:moveTo>
                  <a:lnTo>
                    <a:pt x="0" y="0"/>
                  </a:lnTo>
                  <a:lnTo>
                    <a:pt x="8758" y="0"/>
                  </a:lnTo>
                  <a:lnTo>
                    <a:pt x="8758" y="10000"/>
                  </a:lnTo>
                  <a:lnTo>
                    <a:pt x="10029" y="10083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7943" name="Group 17"/>
            <p:cNvGrpSpPr>
              <a:grpSpLocks/>
            </p:cNvGrpSpPr>
            <p:nvPr/>
          </p:nvGrpSpPr>
          <p:grpSpPr bwMode="auto">
            <a:xfrm>
              <a:off x="6181886" y="3994523"/>
              <a:ext cx="855727" cy="1143904"/>
              <a:chOff x="6181886" y="3689410"/>
              <a:chExt cx="855727" cy="1143904"/>
            </a:xfrm>
          </p:grpSpPr>
          <p:grpSp>
            <p:nvGrpSpPr>
              <p:cNvPr id="38019" name="Group 7"/>
              <p:cNvGrpSpPr>
                <a:grpSpLocks/>
              </p:cNvGrpSpPr>
              <p:nvPr/>
            </p:nvGrpSpPr>
            <p:grpSpPr bwMode="auto">
              <a:xfrm>
                <a:off x="6181886" y="3689410"/>
                <a:ext cx="855727" cy="1142064"/>
                <a:chOff x="4473" y="1664"/>
                <a:chExt cx="692" cy="720"/>
              </a:xfrm>
            </p:grpSpPr>
            <p:sp>
              <p:nvSpPr>
                <p:cNvPr id="3802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73" y="1664"/>
                  <a:ext cx="692" cy="720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144" rIns="9144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n-US" altLang="zh-CN" sz="1200" b="1">
                    <a:ea typeface="宋体" panose="02010600030101010101" pitchFamily="2" charset="-122"/>
                  </a:endParaRPr>
                </a:p>
                <a:p>
                  <a:pPr algn="ctr" eaLnBrk="1" hangingPunct="1">
                    <a:spcBef>
                      <a:spcPts val="300"/>
                    </a:spcBef>
                  </a:pPr>
                  <a:r>
                    <a:rPr lang="en-US" altLang="zh-CN" sz="1200" b="1">
                      <a:ea typeface="宋体" panose="02010600030101010101" pitchFamily="2" charset="-122"/>
                    </a:rPr>
                    <a:t>Data</a:t>
                  </a:r>
                </a:p>
                <a:p>
                  <a:pPr algn="ctr" eaLnBrk="1" hangingPunct="1"/>
                  <a:r>
                    <a:rPr lang="en-US" altLang="zh-CN" sz="1200" b="1">
                      <a:ea typeface="宋体" panose="02010600030101010101" pitchFamily="2" charset="-122"/>
                    </a:rPr>
                    <a:t>Memory</a:t>
                  </a:r>
                </a:p>
              </p:txBody>
            </p:sp>
            <p:sp>
              <p:nvSpPr>
                <p:cNvPr id="38022" name="Rectangle 9"/>
                <p:cNvSpPr>
                  <a:spLocks noChangeArrowheads="1"/>
                </p:cNvSpPr>
                <p:nvPr/>
              </p:nvSpPr>
              <p:spPr bwMode="auto">
                <a:xfrm>
                  <a:off x="4473" y="1699"/>
                  <a:ext cx="446" cy="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1000">
                      <a:ea typeface="宋体" panose="02010600030101010101" pitchFamily="2" charset="-122"/>
                    </a:rPr>
                    <a:t> Address</a:t>
                  </a:r>
                </a:p>
              </p:txBody>
            </p:sp>
            <p:sp>
              <p:nvSpPr>
                <p:cNvPr id="380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502" y="2178"/>
                  <a:ext cx="445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1000">
                      <a:ea typeface="宋体" panose="02010600030101010101" pitchFamily="2" charset="-122"/>
                    </a:rPr>
                    <a:t>Data_in</a:t>
                  </a:r>
                </a:p>
              </p:txBody>
            </p:sp>
            <p:sp>
              <p:nvSpPr>
                <p:cNvPr id="38024" name="Rectangle 11"/>
                <p:cNvSpPr>
                  <a:spLocks noChangeArrowheads="1"/>
                </p:cNvSpPr>
                <p:nvPr/>
              </p:nvSpPr>
              <p:spPr bwMode="auto">
                <a:xfrm>
                  <a:off x="4703" y="2052"/>
                  <a:ext cx="43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en-US" altLang="zh-CN" sz="1000">
                      <a:ea typeface="宋体" panose="02010600030101010101" pitchFamily="2" charset="-122"/>
                    </a:rPr>
                    <a:t>Data_out</a:t>
                  </a:r>
                </a:p>
              </p:txBody>
            </p:sp>
          </p:grpSp>
          <p:sp>
            <p:nvSpPr>
              <p:cNvPr id="132" name="Isosceles Triangle 131"/>
              <p:cNvSpPr/>
              <p:nvPr/>
            </p:nvSpPr>
            <p:spPr bwMode="auto">
              <a:xfrm>
                <a:off x="6315324" y="4786727"/>
                <a:ext cx="87306" cy="46026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7944" name="Line 19"/>
            <p:cNvSpPr>
              <a:spLocks noChangeShapeType="1"/>
            </p:cNvSpPr>
            <p:nvPr/>
          </p:nvSpPr>
          <p:spPr bwMode="auto">
            <a:xfrm flipV="1">
              <a:off x="5859600" y="4152115"/>
              <a:ext cx="3143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7945" name="Group 35858"/>
            <p:cNvGrpSpPr>
              <a:grpSpLocks/>
            </p:cNvGrpSpPr>
            <p:nvPr/>
          </p:nvGrpSpPr>
          <p:grpSpPr bwMode="auto">
            <a:xfrm>
              <a:off x="6120825" y="3612633"/>
              <a:ext cx="179400" cy="274623"/>
              <a:chOff x="6910603" y="3237058"/>
              <a:chExt cx="179400" cy="274623"/>
            </a:xfrm>
          </p:grpSpPr>
          <p:sp>
            <p:nvSpPr>
              <p:cNvPr id="38017" name="Line 115"/>
              <p:cNvSpPr>
                <a:spLocks noChangeShapeType="1"/>
              </p:cNvSpPr>
              <p:nvPr/>
            </p:nvSpPr>
            <p:spPr bwMode="auto">
              <a:xfrm flipH="1">
                <a:off x="6977696" y="3419611"/>
                <a:ext cx="42298" cy="920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018" name="Rectangle 116"/>
              <p:cNvSpPr>
                <a:spLocks noChangeArrowheads="1"/>
              </p:cNvSpPr>
              <p:nvPr/>
            </p:nvSpPr>
            <p:spPr bwMode="auto">
              <a:xfrm>
                <a:off x="6910603" y="3237058"/>
                <a:ext cx="179400" cy="182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 32</a:t>
                </a:r>
              </a:p>
            </p:txBody>
          </p:sp>
        </p:grpSp>
        <p:grpSp>
          <p:nvGrpSpPr>
            <p:cNvPr id="37946" name="Group 174"/>
            <p:cNvGrpSpPr>
              <a:grpSpLocks/>
            </p:cNvGrpSpPr>
            <p:nvPr/>
          </p:nvGrpSpPr>
          <p:grpSpPr bwMode="auto">
            <a:xfrm>
              <a:off x="7810368" y="5202797"/>
              <a:ext cx="182556" cy="365880"/>
              <a:chOff x="4103949" y="4985124"/>
              <a:chExt cx="182563" cy="364703"/>
            </a:xfrm>
          </p:grpSpPr>
          <p:sp>
            <p:nvSpPr>
              <p:cNvPr id="177" name="Rectangle 125"/>
              <p:cNvSpPr>
                <a:spLocks noChangeArrowheads="1"/>
              </p:cNvSpPr>
              <p:nvPr/>
            </p:nvSpPr>
            <p:spPr bwMode="auto">
              <a:xfrm>
                <a:off x="4103949" y="4985124"/>
                <a:ext cx="182563" cy="362348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270" wrap="none" lIns="0" tIns="0" rIns="0" bIns="0" anchor="ctr"/>
              <a:lstStyle/>
              <a:p>
                <a:pPr algn="ctr"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Rd4</a:t>
                </a:r>
              </a:p>
            </p:txBody>
          </p:sp>
          <p:sp>
            <p:nvSpPr>
              <p:cNvPr id="178" name="Isosceles Triangle 177"/>
              <p:cNvSpPr/>
              <p:nvPr/>
            </p:nvSpPr>
            <p:spPr bwMode="auto">
              <a:xfrm>
                <a:off x="4151830" y="5303250"/>
                <a:ext cx="87309" cy="45879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7947" name="Group 9"/>
            <p:cNvGrpSpPr>
              <a:grpSpLocks/>
            </p:cNvGrpSpPr>
            <p:nvPr/>
          </p:nvGrpSpPr>
          <p:grpSpPr bwMode="auto">
            <a:xfrm>
              <a:off x="4917645" y="3679327"/>
              <a:ext cx="422307" cy="932358"/>
              <a:chOff x="4892475" y="3725602"/>
              <a:chExt cx="422307" cy="932358"/>
            </a:xfrm>
          </p:grpSpPr>
          <p:sp>
            <p:nvSpPr>
              <p:cNvPr id="38013" name="Freeform 23"/>
              <p:cNvSpPr>
                <a:spLocks/>
              </p:cNvSpPr>
              <p:nvPr/>
            </p:nvSpPr>
            <p:spPr bwMode="auto">
              <a:xfrm rot="-5400000">
                <a:off x="4637450" y="3980627"/>
                <a:ext cx="932358" cy="422307"/>
              </a:xfrm>
              <a:custGeom>
                <a:avLst/>
                <a:gdLst>
                  <a:gd name="T0" fmla="*/ 0 w 768"/>
                  <a:gd name="T1" fmla="*/ 0 h 288"/>
                  <a:gd name="T2" fmla="*/ 2147483647 w 768"/>
                  <a:gd name="T3" fmla="*/ 2147483647 h 288"/>
                  <a:gd name="T4" fmla="*/ 2147483647 w 768"/>
                  <a:gd name="T5" fmla="*/ 2147483647 h 288"/>
                  <a:gd name="T6" fmla="*/ 2147483647 w 768"/>
                  <a:gd name="T7" fmla="*/ 0 h 288"/>
                  <a:gd name="T8" fmla="*/ 2147483647 w 768"/>
                  <a:gd name="T9" fmla="*/ 0 h 288"/>
                  <a:gd name="T10" fmla="*/ 2147483647 w 768"/>
                  <a:gd name="T11" fmla="*/ 2147483647 h 288"/>
                  <a:gd name="T12" fmla="*/ 2147483647 w 768"/>
                  <a:gd name="T13" fmla="*/ 0 h 288"/>
                  <a:gd name="T14" fmla="*/ 0 w 768"/>
                  <a:gd name="T15" fmla="*/ 0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8"/>
                  <a:gd name="T25" fmla="*/ 0 h 288"/>
                  <a:gd name="T26" fmla="*/ 768 w 768"/>
                  <a:gd name="T27" fmla="*/ 288 h 2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8" h="288">
                    <a:moveTo>
                      <a:pt x="0" y="0"/>
                    </a:moveTo>
                    <a:lnTo>
                      <a:pt x="144" y="288"/>
                    </a:lnTo>
                    <a:lnTo>
                      <a:pt x="624" y="288"/>
                    </a:lnTo>
                    <a:lnTo>
                      <a:pt x="768" y="0"/>
                    </a:lnTo>
                    <a:lnTo>
                      <a:pt x="480" y="0"/>
                    </a:lnTo>
                    <a:lnTo>
                      <a:pt x="384" y="96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4" name="Rectangle 24"/>
              <p:cNvSpPr>
                <a:spLocks noChangeArrowheads="1"/>
              </p:cNvSpPr>
              <p:nvPr/>
            </p:nvSpPr>
            <p:spPr bwMode="auto">
              <a:xfrm>
                <a:off x="4956253" y="3829056"/>
                <a:ext cx="351923" cy="736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ea typeface="宋体" panose="02010600030101010101" pitchFamily="2" charset="-122"/>
                  </a:rPr>
                  <a:t>A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ea typeface="宋体" panose="02010600030101010101" pitchFamily="2" charset="-122"/>
                  </a:rPr>
                  <a:t>L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ea typeface="宋体" panose="02010600030101010101" pitchFamily="2" charset="-122"/>
                  </a:rPr>
                  <a:t>U</a:t>
                </a:r>
              </a:p>
            </p:txBody>
          </p:sp>
        </p:grpSp>
        <p:sp>
          <p:nvSpPr>
            <p:cNvPr id="37948" name="Line 95"/>
            <p:cNvSpPr>
              <a:spLocks noChangeShapeType="1"/>
            </p:cNvSpPr>
            <p:nvPr/>
          </p:nvSpPr>
          <p:spPr bwMode="auto">
            <a:xfrm flipV="1">
              <a:off x="4302568" y="4879743"/>
              <a:ext cx="136604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4212061" y="5558454"/>
              <a:ext cx="0" cy="450743"/>
            </a:xfrm>
            <a:prstGeom prst="line">
              <a:avLst/>
            </a:prstGeom>
            <a:ln w="12700">
              <a:tailEnd type="oval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950" name="Line 41"/>
            <p:cNvSpPr>
              <a:spLocks noChangeShapeType="1"/>
            </p:cNvSpPr>
            <p:nvPr/>
          </p:nvSpPr>
          <p:spPr bwMode="auto">
            <a:xfrm>
              <a:off x="4302568" y="5389313"/>
              <a:ext cx="13660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7951" name="Group 234"/>
            <p:cNvGrpSpPr>
              <a:grpSpLocks/>
            </p:cNvGrpSpPr>
            <p:nvPr/>
          </p:nvGrpSpPr>
          <p:grpSpPr bwMode="auto">
            <a:xfrm>
              <a:off x="2449223" y="3457221"/>
              <a:ext cx="356282" cy="252476"/>
              <a:chOff x="4255441" y="2106544"/>
              <a:chExt cx="356282" cy="252476"/>
            </a:xfrm>
          </p:grpSpPr>
          <p:sp>
            <p:nvSpPr>
              <p:cNvPr id="38011" name="Oval 72"/>
              <p:cNvSpPr>
                <a:spLocks noChangeArrowheads="1"/>
              </p:cNvSpPr>
              <p:nvPr/>
            </p:nvSpPr>
            <p:spPr bwMode="auto">
              <a:xfrm>
                <a:off x="4255441" y="2106544"/>
                <a:ext cx="356282" cy="252476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8012" name="Rectangle 73"/>
              <p:cNvSpPr>
                <a:spLocks noChangeArrowheads="1"/>
              </p:cNvSpPr>
              <p:nvPr/>
            </p:nvSpPr>
            <p:spPr bwMode="auto">
              <a:xfrm>
                <a:off x="4255441" y="2124057"/>
                <a:ext cx="348087" cy="23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ea typeface="宋体" panose="02010600030101010101" pitchFamily="2" charset="-122"/>
                  </a:rPr>
                  <a:t>ext</a:t>
                </a:r>
              </a:p>
            </p:txBody>
          </p:sp>
        </p:grpSp>
        <p:sp>
          <p:nvSpPr>
            <p:cNvPr id="37952" name="Freeform 86"/>
            <p:cNvSpPr>
              <a:spLocks/>
            </p:cNvSpPr>
            <p:nvPr/>
          </p:nvSpPr>
          <p:spPr bwMode="auto">
            <a:xfrm>
              <a:off x="1722078" y="4534354"/>
              <a:ext cx="501289" cy="925430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3" name="Rectangle 77"/>
            <p:cNvSpPr>
              <a:spLocks noChangeArrowheads="1"/>
            </p:cNvSpPr>
            <p:nvPr/>
          </p:nvSpPr>
          <p:spPr bwMode="auto">
            <a:xfrm>
              <a:off x="1885429" y="3403504"/>
              <a:ext cx="420676" cy="13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Imm16</a:t>
              </a:r>
            </a:p>
          </p:txBody>
        </p:sp>
        <p:sp>
          <p:nvSpPr>
            <p:cNvPr id="37954" name="Freeform 153"/>
            <p:cNvSpPr>
              <a:spLocks/>
            </p:cNvSpPr>
            <p:nvPr/>
          </p:nvSpPr>
          <p:spPr bwMode="auto">
            <a:xfrm rot="-5400000">
              <a:off x="1022286" y="3840330"/>
              <a:ext cx="1228939" cy="170644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444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55" name="Rectangle 77"/>
            <p:cNvSpPr>
              <a:spLocks noChangeArrowheads="1"/>
            </p:cNvSpPr>
            <p:nvPr/>
          </p:nvSpPr>
          <p:spPr bwMode="auto">
            <a:xfrm>
              <a:off x="1501379" y="3139683"/>
              <a:ext cx="420676" cy="13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Imm26</a:t>
              </a:r>
            </a:p>
          </p:txBody>
        </p:sp>
        <p:grpSp>
          <p:nvGrpSpPr>
            <p:cNvPr id="37956" name="Group 159"/>
            <p:cNvGrpSpPr>
              <a:grpSpLocks/>
            </p:cNvGrpSpPr>
            <p:nvPr/>
          </p:nvGrpSpPr>
          <p:grpSpPr bwMode="auto">
            <a:xfrm>
              <a:off x="4608445" y="4277542"/>
              <a:ext cx="155580" cy="377814"/>
              <a:chOff x="2135890" y="5038869"/>
              <a:chExt cx="141297" cy="312720"/>
            </a:xfrm>
          </p:grpSpPr>
          <p:sp>
            <p:nvSpPr>
              <p:cNvPr id="38008" name="AutoShape 91"/>
              <p:cNvSpPr>
                <a:spLocks noChangeArrowheads="1"/>
              </p:cNvSpPr>
              <p:nvPr/>
            </p:nvSpPr>
            <p:spPr bwMode="auto">
              <a:xfrm rot="-5400000">
                <a:off x="2048094" y="5126665"/>
                <a:ext cx="312720" cy="137127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38009" name="Rectangle 93"/>
              <p:cNvSpPr>
                <a:spLocks noChangeArrowheads="1"/>
              </p:cNvSpPr>
              <p:nvPr/>
            </p:nvSpPr>
            <p:spPr bwMode="auto">
              <a:xfrm flipH="1">
                <a:off x="2137676" y="5053441"/>
                <a:ext cx="139511" cy="146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8010" name="Rectangle 94"/>
              <p:cNvSpPr>
                <a:spLocks noChangeArrowheads="1"/>
              </p:cNvSpPr>
              <p:nvPr/>
            </p:nvSpPr>
            <p:spPr bwMode="auto">
              <a:xfrm flipH="1">
                <a:off x="2138867" y="5221610"/>
                <a:ext cx="138320" cy="109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172" name="Rectangle 125"/>
            <p:cNvSpPr>
              <a:spLocks noChangeArrowheads="1"/>
            </p:cNvSpPr>
            <p:nvPr/>
          </p:nvSpPr>
          <p:spPr bwMode="auto">
            <a:xfrm>
              <a:off x="5669086" y="5202793"/>
              <a:ext cx="187329" cy="36351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Rd3</a:t>
              </a:r>
            </a:p>
          </p:txBody>
        </p:sp>
        <p:sp>
          <p:nvSpPr>
            <p:cNvPr id="174" name="Isosceles Triangle 173"/>
            <p:cNvSpPr/>
            <p:nvPr/>
          </p:nvSpPr>
          <p:spPr bwMode="auto">
            <a:xfrm>
              <a:off x="5716887" y="5521950"/>
              <a:ext cx="87305" cy="46027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59" name="Freeform 86"/>
            <p:cNvSpPr>
              <a:spLocks/>
            </p:cNvSpPr>
            <p:nvPr/>
          </p:nvSpPr>
          <p:spPr bwMode="auto">
            <a:xfrm flipV="1">
              <a:off x="4404159" y="4582240"/>
              <a:ext cx="199369" cy="297504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9" name="Rectangle 125"/>
            <p:cNvSpPr>
              <a:spLocks noChangeArrowheads="1"/>
            </p:cNvSpPr>
            <p:nvPr/>
          </p:nvSpPr>
          <p:spPr bwMode="auto">
            <a:xfrm>
              <a:off x="4115805" y="5200140"/>
              <a:ext cx="186765" cy="36623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Rd2</a:t>
              </a:r>
            </a:p>
          </p:txBody>
        </p:sp>
        <p:sp>
          <p:nvSpPr>
            <p:cNvPr id="158" name="Isosceles Triangle 157"/>
            <p:cNvSpPr/>
            <p:nvPr/>
          </p:nvSpPr>
          <p:spPr bwMode="auto">
            <a:xfrm>
              <a:off x="4167615" y="5518776"/>
              <a:ext cx="87305" cy="46027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1" name="Rectangle 125"/>
            <p:cNvSpPr>
              <a:spLocks noChangeArrowheads="1"/>
            </p:cNvSpPr>
            <p:nvPr/>
          </p:nvSpPr>
          <p:spPr bwMode="auto">
            <a:xfrm>
              <a:off x="4115805" y="3801049"/>
              <a:ext cx="186763" cy="699625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94" name="Rectangle 125"/>
            <p:cNvSpPr>
              <a:spLocks noChangeArrowheads="1"/>
            </p:cNvSpPr>
            <p:nvPr/>
          </p:nvSpPr>
          <p:spPr bwMode="auto">
            <a:xfrm>
              <a:off x="4116402" y="4500516"/>
              <a:ext cx="186763" cy="69962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B</a:t>
              </a:r>
            </a:p>
          </p:txBody>
        </p:sp>
        <p:grpSp>
          <p:nvGrpSpPr>
            <p:cNvPr id="37964" name="Group 97"/>
            <p:cNvGrpSpPr>
              <a:grpSpLocks/>
            </p:cNvGrpSpPr>
            <p:nvPr/>
          </p:nvGrpSpPr>
          <p:grpSpPr bwMode="auto">
            <a:xfrm>
              <a:off x="3057361" y="3842867"/>
              <a:ext cx="1060598" cy="1339396"/>
              <a:chOff x="3057361" y="3842867"/>
              <a:chExt cx="1060598" cy="1339396"/>
            </a:xfrm>
          </p:grpSpPr>
          <p:sp>
            <p:nvSpPr>
              <p:cNvPr id="238" name="Freeform 237"/>
              <p:cNvSpPr/>
              <p:nvPr/>
            </p:nvSpPr>
            <p:spPr bwMode="auto">
              <a:xfrm flipV="1">
                <a:off x="3058044" y="3941176"/>
                <a:ext cx="707966" cy="157126"/>
              </a:xfrm>
              <a:custGeom>
                <a:avLst/>
                <a:gdLst>
                  <a:gd name="connsiteX0" fmla="*/ 0 w 453224"/>
                  <a:gd name="connsiteY0" fmla="*/ 0 h 1347746"/>
                  <a:gd name="connsiteX1" fmla="*/ 202758 w 453224"/>
                  <a:gd name="connsiteY1" fmla="*/ 0 h 1347746"/>
                  <a:gd name="connsiteX2" fmla="*/ 206733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206733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134008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110548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117586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110548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112894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275582"/>
                  <a:gd name="connsiteY0" fmla="*/ 0 h 1347746"/>
                  <a:gd name="connsiteX1" fmla="*/ 113611 w 275582"/>
                  <a:gd name="connsiteY1" fmla="*/ 0 h 1347746"/>
                  <a:gd name="connsiteX2" fmla="*/ 112894 w 275582"/>
                  <a:gd name="connsiteY2" fmla="*/ 1347746 h 1347746"/>
                  <a:gd name="connsiteX3" fmla="*/ 275582 w 275582"/>
                  <a:gd name="connsiteY3" fmla="*/ 1340750 h 1347746"/>
                  <a:gd name="connsiteX0" fmla="*/ 0 w 266314"/>
                  <a:gd name="connsiteY0" fmla="*/ 0 h 1347746"/>
                  <a:gd name="connsiteX1" fmla="*/ 113611 w 266314"/>
                  <a:gd name="connsiteY1" fmla="*/ 0 h 1347746"/>
                  <a:gd name="connsiteX2" fmla="*/ 112894 w 266314"/>
                  <a:gd name="connsiteY2" fmla="*/ 1347746 h 1347746"/>
                  <a:gd name="connsiteX3" fmla="*/ 266314 w 266314"/>
                  <a:gd name="connsiteY3" fmla="*/ 1346347 h 1347746"/>
                  <a:gd name="connsiteX0" fmla="*/ 0 w 219972"/>
                  <a:gd name="connsiteY0" fmla="*/ 0 h 1347746"/>
                  <a:gd name="connsiteX1" fmla="*/ 113611 w 219972"/>
                  <a:gd name="connsiteY1" fmla="*/ 0 h 1347746"/>
                  <a:gd name="connsiteX2" fmla="*/ 112894 w 219972"/>
                  <a:gd name="connsiteY2" fmla="*/ 1347746 h 1347746"/>
                  <a:gd name="connsiteX3" fmla="*/ 219972 w 219972"/>
                  <a:gd name="connsiteY3" fmla="*/ 1346347 h 1347746"/>
                  <a:gd name="connsiteX0" fmla="*/ 0 w 199891"/>
                  <a:gd name="connsiteY0" fmla="*/ 0 h 1347746"/>
                  <a:gd name="connsiteX1" fmla="*/ 113611 w 199891"/>
                  <a:gd name="connsiteY1" fmla="*/ 0 h 1347746"/>
                  <a:gd name="connsiteX2" fmla="*/ 112894 w 199891"/>
                  <a:gd name="connsiteY2" fmla="*/ 1347746 h 1347746"/>
                  <a:gd name="connsiteX3" fmla="*/ 199891 w 199891"/>
                  <a:gd name="connsiteY3" fmla="*/ 1346347 h 1347746"/>
                  <a:gd name="connsiteX0" fmla="*/ 0 w 128368"/>
                  <a:gd name="connsiteY0" fmla="*/ 0 h 1347746"/>
                  <a:gd name="connsiteX1" fmla="*/ 42088 w 128368"/>
                  <a:gd name="connsiteY1" fmla="*/ 0 h 1347746"/>
                  <a:gd name="connsiteX2" fmla="*/ 41371 w 128368"/>
                  <a:gd name="connsiteY2" fmla="*/ 1347746 h 1347746"/>
                  <a:gd name="connsiteX3" fmla="*/ 128368 w 128368"/>
                  <a:gd name="connsiteY3" fmla="*/ 1346347 h 1347746"/>
                  <a:gd name="connsiteX0" fmla="*/ 0 w 128368"/>
                  <a:gd name="connsiteY0" fmla="*/ 0 h 1381001"/>
                  <a:gd name="connsiteX1" fmla="*/ 42088 w 128368"/>
                  <a:gd name="connsiteY1" fmla="*/ 0 h 1381001"/>
                  <a:gd name="connsiteX2" fmla="*/ 42977 w 128368"/>
                  <a:gd name="connsiteY2" fmla="*/ 1381001 h 1381001"/>
                  <a:gd name="connsiteX3" fmla="*/ 128368 w 128368"/>
                  <a:gd name="connsiteY3" fmla="*/ 1346347 h 1381001"/>
                  <a:gd name="connsiteX0" fmla="*/ 0 w 128368"/>
                  <a:gd name="connsiteY0" fmla="*/ 0 h 1381001"/>
                  <a:gd name="connsiteX1" fmla="*/ 42088 w 128368"/>
                  <a:gd name="connsiteY1" fmla="*/ 0 h 1381001"/>
                  <a:gd name="connsiteX2" fmla="*/ 42174 w 128368"/>
                  <a:gd name="connsiteY2" fmla="*/ 1381001 h 1381001"/>
                  <a:gd name="connsiteX3" fmla="*/ 128368 w 128368"/>
                  <a:gd name="connsiteY3" fmla="*/ 1346347 h 1381001"/>
                  <a:gd name="connsiteX0" fmla="*/ 0 w 106686"/>
                  <a:gd name="connsiteY0" fmla="*/ 33255 h 1381001"/>
                  <a:gd name="connsiteX1" fmla="*/ 20406 w 106686"/>
                  <a:gd name="connsiteY1" fmla="*/ 0 h 1381001"/>
                  <a:gd name="connsiteX2" fmla="*/ 20492 w 106686"/>
                  <a:gd name="connsiteY2" fmla="*/ 1381001 h 1381001"/>
                  <a:gd name="connsiteX3" fmla="*/ 106686 w 106686"/>
                  <a:gd name="connsiteY3" fmla="*/ 1346347 h 1381001"/>
                  <a:gd name="connsiteX0" fmla="*/ 0 w 109095"/>
                  <a:gd name="connsiteY0" fmla="*/ 0 h 1414273"/>
                  <a:gd name="connsiteX1" fmla="*/ 22815 w 109095"/>
                  <a:gd name="connsiteY1" fmla="*/ 33272 h 1414273"/>
                  <a:gd name="connsiteX2" fmla="*/ 22901 w 109095"/>
                  <a:gd name="connsiteY2" fmla="*/ 1414273 h 1414273"/>
                  <a:gd name="connsiteX3" fmla="*/ 109095 w 109095"/>
                  <a:gd name="connsiteY3" fmla="*/ 1379619 h 1414273"/>
                  <a:gd name="connsiteX0" fmla="*/ 0 w 108693"/>
                  <a:gd name="connsiteY0" fmla="*/ 0 h 1414273"/>
                  <a:gd name="connsiteX1" fmla="*/ 22815 w 108693"/>
                  <a:gd name="connsiteY1" fmla="*/ 33272 h 1414273"/>
                  <a:gd name="connsiteX2" fmla="*/ 22901 w 108693"/>
                  <a:gd name="connsiteY2" fmla="*/ 1414273 h 1414273"/>
                  <a:gd name="connsiteX3" fmla="*/ 108693 w 108693"/>
                  <a:gd name="connsiteY3" fmla="*/ 1412884 h 1414273"/>
                  <a:gd name="connsiteX0" fmla="*/ 0 w 106284"/>
                  <a:gd name="connsiteY0" fmla="*/ 0 h 1397641"/>
                  <a:gd name="connsiteX1" fmla="*/ 20406 w 106284"/>
                  <a:gd name="connsiteY1" fmla="*/ 16640 h 1397641"/>
                  <a:gd name="connsiteX2" fmla="*/ 20492 w 106284"/>
                  <a:gd name="connsiteY2" fmla="*/ 1397641 h 1397641"/>
                  <a:gd name="connsiteX3" fmla="*/ 106284 w 106284"/>
                  <a:gd name="connsiteY3" fmla="*/ 1396252 h 1397641"/>
                  <a:gd name="connsiteX0" fmla="*/ 0 w 103473"/>
                  <a:gd name="connsiteY0" fmla="*/ 0 h 1381009"/>
                  <a:gd name="connsiteX1" fmla="*/ 17595 w 103473"/>
                  <a:gd name="connsiteY1" fmla="*/ 8 h 1381009"/>
                  <a:gd name="connsiteX2" fmla="*/ 17681 w 103473"/>
                  <a:gd name="connsiteY2" fmla="*/ 1381009 h 1381009"/>
                  <a:gd name="connsiteX3" fmla="*/ 103473 w 103473"/>
                  <a:gd name="connsiteY3" fmla="*/ 1379620 h 1381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473" h="1381009">
                    <a:moveTo>
                      <a:pt x="0" y="0"/>
                    </a:moveTo>
                    <a:lnTo>
                      <a:pt x="17595" y="8"/>
                    </a:lnTo>
                    <a:cubicBezTo>
                      <a:pt x="17891" y="460342"/>
                      <a:pt x="17385" y="920675"/>
                      <a:pt x="17681" y="1381009"/>
                    </a:cubicBezTo>
                    <a:cubicBezTo>
                      <a:pt x="131124" y="1381009"/>
                      <a:pt x="-9970" y="1379620"/>
                      <a:pt x="103473" y="1379620"/>
                    </a:cubicBezTo>
                  </a:path>
                </a:pathLst>
              </a:custGeom>
              <a:noFill/>
              <a:ln w="5080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3067568" y="4487146"/>
                <a:ext cx="703205" cy="165061"/>
              </a:xfrm>
              <a:custGeom>
                <a:avLst/>
                <a:gdLst>
                  <a:gd name="connsiteX0" fmla="*/ 0 w 453224"/>
                  <a:gd name="connsiteY0" fmla="*/ 0 h 1347746"/>
                  <a:gd name="connsiteX1" fmla="*/ 202758 w 453224"/>
                  <a:gd name="connsiteY1" fmla="*/ 0 h 1347746"/>
                  <a:gd name="connsiteX2" fmla="*/ 206733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206733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134008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110548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117586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110548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453224"/>
                  <a:gd name="connsiteY0" fmla="*/ 0 h 1347746"/>
                  <a:gd name="connsiteX1" fmla="*/ 113611 w 453224"/>
                  <a:gd name="connsiteY1" fmla="*/ 0 h 1347746"/>
                  <a:gd name="connsiteX2" fmla="*/ 112894 w 453224"/>
                  <a:gd name="connsiteY2" fmla="*/ 1347746 h 1347746"/>
                  <a:gd name="connsiteX3" fmla="*/ 453224 w 453224"/>
                  <a:gd name="connsiteY3" fmla="*/ 1347746 h 1347746"/>
                  <a:gd name="connsiteX0" fmla="*/ 0 w 275582"/>
                  <a:gd name="connsiteY0" fmla="*/ 0 h 1347746"/>
                  <a:gd name="connsiteX1" fmla="*/ 113611 w 275582"/>
                  <a:gd name="connsiteY1" fmla="*/ 0 h 1347746"/>
                  <a:gd name="connsiteX2" fmla="*/ 112894 w 275582"/>
                  <a:gd name="connsiteY2" fmla="*/ 1347746 h 1347746"/>
                  <a:gd name="connsiteX3" fmla="*/ 275582 w 275582"/>
                  <a:gd name="connsiteY3" fmla="*/ 1340750 h 1347746"/>
                  <a:gd name="connsiteX0" fmla="*/ 0 w 266314"/>
                  <a:gd name="connsiteY0" fmla="*/ 0 h 1347746"/>
                  <a:gd name="connsiteX1" fmla="*/ 113611 w 266314"/>
                  <a:gd name="connsiteY1" fmla="*/ 0 h 1347746"/>
                  <a:gd name="connsiteX2" fmla="*/ 112894 w 266314"/>
                  <a:gd name="connsiteY2" fmla="*/ 1347746 h 1347746"/>
                  <a:gd name="connsiteX3" fmla="*/ 266314 w 266314"/>
                  <a:gd name="connsiteY3" fmla="*/ 1346347 h 1347746"/>
                  <a:gd name="connsiteX0" fmla="*/ 0 w 219972"/>
                  <a:gd name="connsiteY0" fmla="*/ 0 h 1347746"/>
                  <a:gd name="connsiteX1" fmla="*/ 113611 w 219972"/>
                  <a:gd name="connsiteY1" fmla="*/ 0 h 1347746"/>
                  <a:gd name="connsiteX2" fmla="*/ 112894 w 219972"/>
                  <a:gd name="connsiteY2" fmla="*/ 1347746 h 1347746"/>
                  <a:gd name="connsiteX3" fmla="*/ 219972 w 219972"/>
                  <a:gd name="connsiteY3" fmla="*/ 1346347 h 1347746"/>
                  <a:gd name="connsiteX0" fmla="*/ 0 w 199891"/>
                  <a:gd name="connsiteY0" fmla="*/ 0 h 1347746"/>
                  <a:gd name="connsiteX1" fmla="*/ 113611 w 199891"/>
                  <a:gd name="connsiteY1" fmla="*/ 0 h 1347746"/>
                  <a:gd name="connsiteX2" fmla="*/ 112894 w 199891"/>
                  <a:gd name="connsiteY2" fmla="*/ 1347746 h 1347746"/>
                  <a:gd name="connsiteX3" fmla="*/ 199891 w 199891"/>
                  <a:gd name="connsiteY3" fmla="*/ 1346347 h 1347746"/>
                  <a:gd name="connsiteX0" fmla="*/ 0 w 128368"/>
                  <a:gd name="connsiteY0" fmla="*/ 0 h 1347746"/>
                  <a:gd name="connsiteX1" fmla="*/ 42088 w 128368"/>
                  <a:gd name="connsiteY1" fmla="*/ 0 h 1347746"/>
                  <a:gd name="connsiteX2" fmla="*/ 41371 w 128368"/>
                  <a:gd name="connsiteY2" fmla="*/ 1347746 h 1347746"/>
                  <a:gd name="connsiteX3" fmla="*/ 128368 w 128368"/>
                  <a:gd name="connsiteY3" fmla="*/ 1346347 h 1347746"/>
                  <a:gd name="connsiteX0" fmla="*/ 0 w 128368"/>
                  <a:gd name="connsiteY0" fmla="*/ 0 h 1381001"/>
                  <a:gd name="connsiteX1" fmla="*/ 42088 w 128368"/>
                  <a:gd name="connsiteY1" fmla="*/ 0 h 1381001"/>
                  <a:gd name="connsiteX2" fmla="*/ 42977 w 128368"/>
                  <a:gd name="connsiteY2" fmla="*/ 1381001 h 1381001"/>
                  <a:gd name="connsiteX3" fmla="*/ 128368 w 128368"/>
                  <a:gd name="connsiteY3" fmla="*/ 1346347 h 1381001"/>
                  <a:gd name="connsiteX0" fmla="*/ 0 w 128368"/>
                  <a:gd name="connsiteY0" fmla="*/ 0 h 1381001"/>
                  <a:gd name="connsiteX1" fmla="*/ 42088 w 128368"/>
                  <a:gd name="connsiteY1" fmla="*/ 0 h 1381001"/>
                  <a:gd name="connsiteX2" fmla="*/ 42174 w 128368"/>
                  <a:gd name="connsiteY2" fmla="*/ 1381001 h 1381001"/>
                  <a:gd name="connsiteX3" fmla="*/ 128368 w 128368"/>
                  <a:gd name="connsiteY3" fmla="*/ 1346347 h 1381001"/>
                  <a:gd name="connsiteX0" fmla="*/ 0 w 106686"/>
                  <a:gd name="connsiteY0" fmla="*/ 33255 h 1381001"/>
                  <a:gd name="connsiteX1" fmla="*/ 20406 w 106686"/>
                  <a:gd name="connsiteY1" fmla="*/ 0 h 1381001"/>
                  <a:gd name="connsiteX2" fmla="*/ 20492 w 106686"/>
                  <a:gd name="connsiteY2" fmla="*/ 1381001 h 1381001"/>
                  <a:gd name="connsiteX3" fmla="*/ 106686 w 106686"/>
                  <a:gd name="connsiteY3" fmla="*/ 1346347 h 1381001"/>
                  <a:gd name="connsiteX0" fmla="*/ 0 w 109095"/>
                  <a:gd name="connsiteY0" fmla="*/ 0 h 1414273"/>
                  <a:gd name="connsiteX1" fmla="*/ 22815 w 109095"/>
                  <a:gd name="connsiteY1" fmla="*/ 33272 h 1414273"/>
                  <a:gd name="connsiteX2" fmla="*/ 22901 w 109095"/>
                  <a:gd name="connsiteY2" fmla="*/ 1414273 h 1414273"/>
                  <a:gd name="connsiteX3" fmla="*/ 109095 w 109095"/>
                  <a:gd name="connsiteY3" fmla="*/ 1379619 h 1414273"/>
                  <a:gd name="connsiteX0" fmla="*/ 0 w 108693"/>
                  <a:gd name="connsiteY0" fmla="*/ 0 h 1414273"/>
                  <a:gd name="connsiteX1" fmla="*/ 22815 w 108693"/>
                  <a:gd name="connsiteY1" fmla="*/ 33272 h 1414273"/>
                  <a:gd name="connsiteX2" fmla="*/ 22901 w 108693"/>
                  <a:gd name="connsiteY2" fmla="*/ 1414273 h 1414273"/>
                  <a:gd name="connsiteX3" fmla="*/ 108693 w 108693"/>
                  <a:gd name="connsiteY3" fmla="*/ 1412884 h 1414273"/>
                  <a:gd name="connsiteX0" fmla="*/ 0 w 106284"/>
                  <a:gd name="connsiteY0" fmla="*/ 0 h 1397641"/>
                  <a:gd name="connsiteX1" fmla="*/ 20406 w 106284"/>
                  <a:gd name="connsiteY1" fmla="*/ 16640 h 1397641"/>
                  <a:gd name="connsiteX2" fmla="*/ 20492 w 106284"/>
                  <a:gd name="connsiteY2" fmla="*/ 1397641 h 1397641"/>
                  <a:gd name="connsiteX3" fmla="*/ 106284 w 106284"/>
                  <a:gd name="connsiteY3" fmla="*/ 1396252 h 1397641"/>
                  <a:gd name="connsiteX0" fmla="*/ 0 w 103473"/>
                  <a:gd name="connsiteY0" fmla="*/ 0 h 1381009"/>
                  <a:gd name="connsiteX1" fmla="*/ 17595 w 103473"/>
                  <a:gd name="connsiteY1" fmla="*/ 8 h 1381009"/>
                  <a:gd name="connsiteX2" fmla="*/ 17681 w 103473"/>
                  <a:gd name="connsiteY2" fmla="*/ 1381009 h 1381009"/>
                  <a:gd name="connsiteX3" fmla="*/ 103473 w 103473"/>
                  <a:gd name="connsiteY3" fmla="*/ 1379620 h 1381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473" h="1381009">
                    <a:moveTo>
                      <a:pt x="0" y="0"/>
                    </a:moveTo>
                    <a:lnTo>
                      <a:pt x="17595" y="8"/>
                    </a:lnTo>
                    <a:cubicBezTo>
                      <a:pt x="17891" y="460342"/>
                      <a:pt x="17385" y="920675"/>
                      <a:pt x="17681" y="1381009"/>
                    </a:cubicBezTo>
                    <a:cubicBezTo>
                      <a:pt x="131124" y="1381009"/>
                      <a:pt x="-9970" y="1379620"/>
                      <a:pt x="103473" y="1379620"/>
                    </a:cubicBezTo>
                  </a:path>
                </a:pathLst>
              </a:custGeom>
              <a:noFill/>
              <a:ln w="5080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7998" name="Group 35872"/>
              <p:cNvGrpSpPr>
                <a:grpSpLocks/>
              </p:cNvGrpSpPr>
              <p:nvPr/>
            </p:nvGrpSpPr>
            <p:grpSpPr bwMode="auto">
              <a:xfrm>
                <a:off x="3769694" y="3842867"/>
                <a:ext cx="348265" cy="620464"/>
                <a:chOff x="4195902" y="3291670"/>
                <a:chExt cx="348265" cy="620464"/>
              </a:xfrm>
            </p:grpSpPr>
            <p:sp>
              <p:nvSpPr>
                <p:cNvPr id="38004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369656" y="3605765"/>
                  <a:ext cx="174511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8005" name="Group 188"/>
                <p:cNvGrpSpPr>
                  <a:grpSpLocks/>
                </p:cNvGrpSpPr>
                <p:nvPr/>
              </p:nvGrpSpPr>
              <p:grpSpPr bwMode="auto">
                <a:xfrm>
                  <a:off x="4195902" y="3291670"/>
                  <a:ext cx="169862" cy="620464"/>
                  <a:chOff x="3983278" y="3558182"/>
                  <a:chExt cx="169863" cy="620252"/>
                </a:xfrm>
              </p:grpSpPr>
              <p:sp>
                <p:nvSpPr>
                  <p:cNvPr id="38006" name="AutoShape 91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758084" y="3783376"/>
                    <a:ext cx="620252" cy="1698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99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zh-CN"/>
                  </a:p>
                </p:txBody>
              </p:sp>
              <p:sp>
                <p:nvSpPr>
                  <p:cNvPr id="38007" name="Rectangle 9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3989925" y="3573015"/>
                    <a:ext cx="156569" cy="5898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 anchorCtr="1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r>
                      <a:rPr lang="en-US" altLang="zh-CN" sz="900">
                        <a:ea typeface="宋体" panose="02010600030101010101" pitchFamily="2" charset="-122"/>
                      </a:rPr>
                      <a:t>0</a:t>
                    </a:r>
                  </a:p>
                  <a:p>
                    <a:r>
                      <a:rPr lang="en-US" altLang="zh-CN" sz="900">
                        <a:ea typeface="宋体" panose="02010600030101010101" pitchFamily="2" charset="-122"/>
                      </a:rPr>
                      <a:t>1</a:t>
                    </a:r>
                  </a:p>
                  <a:p>
                    <a:r>
                      <a:rPr lang="en-US" altLang="zh-CN" sz="900">
                        <a:ea typeface="宋体" panose="02010600030101010101" pitchFamily="2" charset="-122"/>
                      </a:rPr>
                      <a:t>2</a:t>
                    </a:r>
                  </a:p>
                  <a:p>
                    <a:r>
                      <a:rPr lang="en-US" altLang="zh-CN" sz="900">
                        <a:ea typeface="宋体" panose="02010600030101010101" pitchFamily="2" charset="-122"/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37999" name="Group 195"/>
              <p:cNvGrpSpPr>
                <a:grpSpLocks/>
              </p:cNvGrpSpPr>
              <p:nvPr/>
            </p:nvGrpSpPr>
            <p:grpSpPr bwMode="auto">
              <a:xfrm>
                <a:off x="3769694" y="4561799"/>
                <a:ext cx="348265" cy="620464"/>
                <a:chOff x="4195902" y="3291670"/>
                <a:chExt cx="348265" cy="620464"/>
              </a:xfrm>
            </p:grpSpPr>
            <p:sp>
              <p:nvSpPr>
                <p:cNvPr id="38000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369656" y="3605765"/>
                  <a:ext cx="174511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8001" name="Group 197"/>
                <p:cNvGrpSpPr>
                  <a:grpSpLocks/>
                </p:cNvGrpSpPr>
                <p:nvPr/>
              </p:nvGrpSpPr>
              <p:grpSpPr bwMode="auto">
                <a:xfrm>
                  <a:off x="4195902" y="3291670"/>
                  <a:ext cx="169862" cy="620464"/>
                  <a:chOff x="3983278" y="3558182"/>
                  <a:chExt cx="169863" cy="620252"/>
                </a:xfrm>
              </p:grpSpPr>
              <p:sp>
                <p:nvSpPr>
                  <p:cNvPr id="38002" name="AutoShape 91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3758084" y="3783376"/>
                    <a:ext cx="620252" cy="1698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99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zh-CN"/>
                  </a:p>
                </p:txBody>
              </p:sp>
              <p:sp>
                <p:nvSpPr>
                  <p:cNvPr id="38003" name="Rectangle 93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3989925" y="3573015"/>
                    <a:ext cx="156569" cy="5898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 anchorCtr="1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r>
                      <a:rPr lang="en-US" altLang="zh-CN" sz="900">
                        <a:ea typeface="宋体" panose="02010600030101010101" pitchFamily="2" charset="-122"/>
                      </a:rPr>
                      <a:t>0</a:t>
                    </a:r>
                  </a:p>
                  <a:p>
                    <a:r>
                      <a:rPr lang="en-US" altLang="zh-CN" sz="900">
                        <a:ea typeface="宋体" panose="02010600030101010101" pitchFamily="2" charset="-122"/>
                      </a:rPr>
                      <a:t>1</a:t>
                    </a:r>
                  </a:p>
                  <a:p>
                    <a:r>
                      <a:rPr lang="en-US" altLang="zh-CN" sz="900">
                        <a:ea typeface="宋体" panose="02010600030101010101" pitchFamily="2" charset="-122"/>
                      </a:rPr>
                      <a:t>2</a:t>
                    </a:r>
                  </a:p>
                  <a:p>
                    <a:r>
                      <a:rPr lang="en-US" altLang="zh-CN" sz="900">
                        <a:ea typeface="宋体" panose="02010600030101010101" pitchFamily="2" charset="-122"/>
                      </a:rPr>
                      <a:t>3</a:t>
                    </a:r>
                  </a:p>
                </p:txBody>
              </p:sp>
            </p:grpSp>
          </p:grpSp>
        </p:grpSp>
        <p:sp>
          <p:nvSpPr>
            <p:cNvPr id="203" name="Rectangle 125"/>
            <p:cNvSpPr>
              <a:spLocks noChangeArrowheads="1"/>
            </p:cNvSpPr>
            <p:nvPr/>
          </p:nvSpPr>
          <p:spPr bwMode="auto">
            <a:xfrm>
              <a:off x="7806161" y="4224567"/>
              <a:ext cx="186763" cy="69962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WData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204" name="Rectangle 125"/>
            <p:cNvSpPr>
              <a:spLocks noChangeArrowheads="1"/>
            </p:cNvSpPr>
            <p:nvPr/>
          </p:nvSpPr>
          <p:spPr bwMode="auto">
            <a:xfrm>
              <a:off x="5669653" y="4503300"/>
              <a:ext cx="186763" cy="69962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205" name="Rectangle 125"/>
            <p:cNvSpPr>
              <a:spLocks noChangeArrowheads="1"/>
            </p:cNvSpPr>
            <p:nvPr/>
          </p:nvSpPr>
          <p:spPr bwMode="auto">
            <a:xfrm>
              <a:off x="4116402" y="3375036"/>
              <a:ext cx="186763" cy="430051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 err="1">
                  <a:latin typeface="Arial" charset="0"/>
                  <a:cs typeface="Arial" charset="0"/>
                </a:rPr>
                <a:t>Imm</a:t>
              </a:r>
              <a:endParaRPr lang="en-US" sz="1200" dirty="0">
                <a:latin typeface="Arial" charset="0"/>
                <a:cs typeface="Arial" charset="0"/>
              </a:endParaRPr>
            </a:p>
          </p:txBody>
        </p:sp>
        <p:sp>
          <p:nvSpPr>
            <p:cNvPr id="206" name="Freeform 205"/>
            <p:cNvSpPr/>
            <p:nvPr/>
          </p:nvSpPr>
          <p:spPr bwMode="auto">
            <a:xfrm flipV="1">
              <a:off x="4302541" y="3841187"/>
              <a:ext cx="615899" cy="311076"/>
            </a:xfrm>
            <a:custGeom>
              <a:avLst/>
              <a:gdLst>
                <a:gd name="connsiteX0" fmla="*/ 0 w 453224"/>
                <a:gd name="connsiteY0" fmla="*/ 0 h 1347746"/>
                <a:gd name="connsiteX1" fmla="*/ 202758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3400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7586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2894 w 453224"/>
                <a:gd name="connsiteY2" fmla="*/ 1347746 h 1347746"/>
                <a:gd name="connsiteX3" fmla="*/ 453224 w 453224"/>
                <a:gd name="connsiteY3" fmla="*/ 1347746 h 1347746"/>
                <a:gd name="connsiteX0" fmla="*/ 0 w 275582"/>
                <a:gd name="connsiteY0" fmla="*/ 0 h 1347746"/>
                <a:gd name="connsiteX1" fmla="*/ 113611 w 275582"/>
                <a:gd name="connsiteY1" fmla="*/ 0 h 1347746"/>
                <a:gd name="connsiteX2" fmla="*/ 112894 w 275582"/>
                <a:gd name="connsiteY2" fmla="*/ 1347746 h 1347746"/>
                <a:gd name="connsiteX3" fmla="*/ 275582 w 275582"/>
                <a:gd name="connsiteY3" fmla="*/ 1340750 h 1347746"/>
                <a:gd name="connsiteX0" fmla="*/ 0 w 266314"/>
                <a:gd name="connsiteY0" fmla="*/ 0 h 1347746"/>
                <a:gd name="connsiteX1" fmla="*/ 113611 w 266314"/>
                <a:gd name="connsiteY1" fmla="*/ 0 h 1347746"/>
                <a:gd name="connsiteX2" fmla="*/ 112894 w 266314"/>
                <a:gd name="connsiteY2" fmla="*/ 1347746 h 1347746"/>
                <a:gd name="connsiteX3" fmla="*/ 266314 w 266314"/>
                <a:gd name="connsiteY3" fmla="*/ 1346347 h 1347746"/>
                <a:gd name="connsiteX0" fmla="*/ 0 w 219972"/>
                <a:gd name="connsiteY0" fmla="*/ 0 h 1347746"/>
                <a:gd name="connsiteX1" fmla="*/ 113611 w 219972"/>
                <a:gd name="connsiteY1" fmla="*/ 0 h 1347746"/>
                <a:gd name="connsiteX2" fmla="*/ 112894 w 219972"/>
                <a:gd name="connsiteY2" fmla="*/ 1347746 h 1347746"/>
                <a:gd name="connsiteX3" fmla="*/ 219972 w 219972"/>
                <a:gd name="connsiteY3" fmla="*/ 1346347 h 1347746"/>
                <a:gd name="connsiteX0" fmla="*/ 0 w 199891"/>
                <a:gd name="connsiteY0" fmla="*/ 0 h 1347746"/>
                <a:gd name="connsiteX1" fmla="*/ 113611 w 199891"/>
                <a:gd name="connsiteY1" fmla="*/ 0 h 1347746"/>
                <a:gd name="connsiteX2" fmla="*/ 112894 w 199891"/>
                <a:gd name="connsiteY2" fmla="*/ 1347746 h 1347746"/>
                <a:gd name="connsiteX3" fmla="*/ 199891 w 199891"/>
                <a:gd name="connsiteY3" fmla="*/ 1346347 h 1347746"/>
                <a:gd name="connsiteX0" fmla="*/ 0 w 128368"/>
                <a:gd name="connsiteY0" fmla="*/ 0 h 1347746"/>
                <a:gd name="connsiteX1" fmla="*/ 42088 w 128368"/>
                <a:gd name="connsiteY1" fmla="*/ 0 h 1347746"/>
                <a:gd name="connsiteX2" fmla="*/ 41371 w 128368"/>
                <a:gd name="connsiteY2" fmla="*/ 1347746 h 1347746"/>
                <a:gd name="connsiteX3" fmla="*/ 128368 w 128368"/>
                <a:gd name="connsiteY3" fmla="*/ 1346347 h 1347746"/>
                <a:gd name="connsiteX0" fmla="*/ 0 w 95606"/>
                <a:gd name="connsiteY0" fmla="*/ 0 h 1347746"/>
                <a:gd name="connsiteX1" fmla="*/ 42088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  <a:gd name="connsiteX0" fmla="*/ 0 w 95606"/>
                <a:gd name="connsiteY0" fmla="*/ 0 h 1347746"/>
                <a:gd name="connsiteX1" fmla="*/ 42088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  <a:gd name="connsiteX0" fmla="*/ 0 w 95606"/>
                <a:gd name="connsiteY0" fmla="*/ 0 h 1347746"/>
                <a:gd name="connsiteX1" fmla="*/ 40234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  <a:gd name="connsiteX0" fmla="*/ 0 w 95606"/>
                <a:gd name="connsiteY0" fmla="*/ 0 h 1347746"/>
                <a:gd name="connsiteX1" fmla="*/ 41470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  <a:gd name="connsiteX0" fmla="*/ 0 w 95606"/>
                <a:gd name="connsiteY0" fmla="*/ 0 h 1347746"/>
                <a:gd name="connsiteX1" fmla="*/ 41161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06" h="1347746">
                  <a:moveTo>
                    <a:pt x="0" y="0"/>
                  </a:moveTo>
                  <a:lnTo>
                    <a:pt x="41161" y="0"/>
                  </a:lnTo>
                  <a:cubicBezTo>
                    <a:pt x="41128" y="449249"/>
                    <a:pt x="41404" y="898497"/>
                    <a:pt x="41371" y="1347746"/>
                  </a:cubicBezTo>
                  <a:cubicBezTo>
                    <a:pt x="154814" y="1347746"/>
                    <a:pt x="44595" y="1346346"/>
                    <a:pt x="95606" y="1346346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69" name="Group 206"/>
            <p:cNvGrpSpPr>
              <a:grpSpLocks/>
            </p:cNvGrpSpPr>
            <p:nvPr/>
          </p:nvGrpSpPr>
          <p:grpSpPr bwMode="auto">
            <a:xfrm>
              <a:off x="4610405" y="3618421"/>
              <a:ext cx="168288" cy="268835"/>
              <a:chOff x="4584469" y="3621025"/>
              <a:chExt cx="168288" cy="268835"/>
            </a:xfrm>
          </p:grpSpPr>
          <p:sp>
            <p:nvSpPr>
              <p:cNvPr id="37994" name="Rectangle 27"/>
              <p:cNvSpPr>
                <a:spLocks noChangeArrowheads="1"/>
              </p:cNvSpPr>
              <p:nvPr/>
            </p:nvSpPr>
            <p:spPr bwMode="auto">
              <a:xfrm>
                <a:off x="4584469" y="3621025"/>
                <a:ext cx="168288" cy="18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900">
                    <a:ea typeface="宋体" panose="02010600030101010101" pitchFamily="2" charset="-122"/>
                  </a:rPr>
                  <a:t> 32</a:t>
                </a:r>
              </a:p>
            </p:txBody>
          </p:sp>
          <p:sp>
            <p:nvSpPr>
              <p:cNvPr id="37995" name="Line 28"/>
              <p:cNvSpPr>
                <a:spLocks noChangeShapeType="1"/>
              </p:cNvSpPr>
              <p:nvPr/>
            </p:nvSpPr>
            <p:spPr bwMode="auto">
              <a:xfrm flipH="1">
                <a:off x="4648810" y="3797790"/>
                <a:ext cx="42866" cy="920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" name="Isosceles Triangle 214"/>
            <p:cNvSpPr/>
            <p:nvPr/>
          </p:nvSpPr>
          <p:spPr bwMode="auto">
            <a:xfrm>
              <a:off x="7856660" y="4882340"/>
              <a:ext cx="87305" cy="46026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71" name="Group 95"/>
            <p:cNvGrpSpPr>
              <a:grpSpLocks/>
            </p:cNvGrpSpPr>
            <p:nvPr/>
          </p:nvGrpSpPr>
          <p:grpSpPr bwMode="auto">
            <a:xfrm>
              <a:off x="3417945" y="3277568"/>
              <a:ext cx="2038332" cy="1519480"/>
              <a:chOff x="3417945" y="3277568"/>
              <a:chExt cx="2038332" cy="1519480"/>
            </a:xfrm>
          </p:grpSpPr>
          <p:sp>
            <p:nvSpPr>
              <p:cNvPr id="216" name="Freeform 215"/>
              <p:cNvSpPr/>
              <p:nvPr/>
            </p:nvSpPr>
            <p:spPr bwMode="auto">
              <a:xfrm flipV="1">
                <a:off x="3418377" y="3277758"/>
                <a:ext cx="2038181" cy="1518877"/>
              </a:xfrm>
              <a:custGeom>
                <a:avLst/>
                <a:gdLst>
                  <a:gd name="connsiteX0" fmla="*/ 1645920 w 1652016"/>
                  <a:gd name="connsiteY0" fmla="*/ 249936 h 2042160"/>
                  <a:gd name="connsiteX1" fmla="*/ 1652016 w 1652016"/>
                  <a:gd name="connsiteY1" fmla="*/ 2042160 h 2042160"/>
                  <a:gd name="connsiteX2" fmla="*/ 24384 w 1652016"/>
                  <a:gd name="connsiteY2" fmla="*/ 2042160 h 2042160"/>
                  <a:gd name="connsiteX3" fmla="*/ 0 w 1652016"/>
                  <a:gd name="connsiteY3" fmla="*/ 0 h 2042160"/>
                  <a:gd name="connsiteX4" fmla="*/ 170688 w 1652016"/>
                  <a:gd name="connsiteY4" fmla="*/ 0 h 2042160"/>
                  <a:gd name="connsiteX0" fmla="*/ 1645920 w 1652016"/>
                  <a:gd name="connsiteY0" fmla="*/ 249936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170688 w 1652016"/>
                  <a:gd name="connsiteY4" fmla="*/ 0 h 2042160"/>
                  <a:gd name="connsiteX0" fmla="*/ 1645920 w 1652016"/>
                  <a:gd name="connsiteY0" fmla="*/ 249936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205982 w 1652016"/>
                  <a:gd name="connsiteY4" fmla="*/ 0 h 2042160"/>
                  <a:gd name="connsiteX0" fmla="*/ 1649754 w 1652016"/>
                  <a:gd name="connsiteY0" fmla="*/ 418610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205982 w 1652016"/>
                  <a:gd name="connsiteY4" fmla="*/ 0 h 2042160"/>
                  <a:gd name="connsiteX0" fmla="*/ 1645920 w 1652016"/>
                  <a:gd name="connsiteY0" fmla="*/ 400275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205982 w 1652016"/>
                  <a:gd name="connsiteY4" fmla="*/ 0 h 2042160"/>
                  <a:gd name="connsiteX0" fmla="*/ 1649340 w 1652016"/>
                  <a:gd name="connsiteY0" fmla="*/ 865136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205982 w 1652016"/>
                  <a:gd name="connsiteY4" fmla="*/ 0 h 2042160"/>
                  <a:gd name="connsiteX0" fmla="*/ 1659601 w 1659601"/>
                  <a:gd name="connsiteY0" fmla="*/ 870480 h 2042160"/>
                  <a:gd name="connsiteX1" fmla="*/ 1652016 w 1659601"/>
                  <a:gd name="connsiteY1" fmla="*/ 2042160 h 2042160"/>
                  <a:gd name="connsiteX2" fmla="*/ 855 w 1659601"/>
                  <a:gd name="connsiteY2" fmla="*/ 2042160 h 2042160"/>
                  <a:gd name="connsiteX3" fmla="*/ 0 w 1659601"/>
                  <a:gd name="connsiteY3" fmla="*/ 0 h 2042160"/>
                  <a:gd name="connsiteX4" fmla="*/ 205982 w 1659601"/>
                  <a:gd name="connsiteY4" fmla="*/ 0 h 2042160"/>
                  <a:gd name="connsiteX0" fmla="*/ 1652761 w 1652843"/>
                  <a:gd name="connsiteY0" fmla="*/ 870480 h 2042160"/>
                  <a:gd name="connsiteX1" fmla="*/ 1652016 w 1652843"/>
                  <a:gd name="connsiteY1" fmla="*/ 2042160 h 2042160"/>
                  <a:gd name="connsiteX2" fmla="*/ 855 w 1652843"/>
                  <a:gd name="connsiteY2" fmla="*/ 2042160 h 2042160"/>
                  <a:gd name="connsiteX3" fmla="*/ 0 w 1652843"/>
                  <a:gd name="connsiteY3" fmla="*/ 0 h 2042160"/>
                  <a:gd name="connsiteX4" fmla="*/ 205982 w 1652843"/>
                  <a:gd name="connsiteY4" fmla="*/ 0 h 2042160"/>
                  <a:gd name="connsiteX0" fmla="*/ 1652761 w 1652843"/>
                  <a:gd name="connsiteY0" fmla="*/ 870480 h 2042160"/>
                  <a:gd name="connsiteX1" fmla="*/ 1652016 w 1652843"/>
                  <a:gd name="connsiteY1" fmla="*/ 2042160 h 2042160"/>
                  <a:gd name="connsiteX2" fmla="*/ 855 w 1652843"/>
                  <a:gd name="connsiteY2" fmla="*/ 2042160 h 2042160"/>
                  <a:gd name="connsiteX3" fmla="*/ 0 w 1652843"/>
                  <a:gd name="connsiteY3" fmla="*/ 0 h 2042160"/>
                  <a:gd name="connsiteX4" fmla="*/ 195721 w 1652843"/>
                  <a:gd name="connsiteY4" fmla="*/ 0 h 2042160"/>
                  <a:gd name="connsiteX0" fmla="*/ 1652761 w 1652843"/>
                  <a:gd name="connsiteY0" fmla="*/ 870480 h 2042160"/>
                  <a:gd name="connsiteX1" fmla="*/ 1652016 w 1652843"/>
                  <a:gd name="connsiteY1" fmla="*/ 2042160 h 2042160"/>
                  <a:gd name="connsiteX2" fmla="*/ 855 w 1652843"/>
                  <a:gd name="connsiteY2" fmla="*/ 2042160 h 2042160"/>
                  <a:gd name="connsiteX3" fmla="*/ 0 w 1652843"/>
                  <a:gd name="connsiteY3" fmla="*/ 0 h 2042160"/>
                  <a:gd name="connsiteX4" fmla="*/ 266645 w 1652843"/>
                  <a:gd name="connsiteY4" fmla="*/ 0 h 2042160"/>
                  <a:gd name="connsiteX0" fmla="*/ 1652761 w 1652843"/>
                  <a:gd name="connsiteY0" fmla="*/ 870480 h 2042160"/>
                  <a:gd name="connsiteX1" fmla="*/ 1652016 w 1652843"/>
                  <a:gd name="connsiteY1" fmla="*/ 2042160 h 2042160"/>
                  <a:gd name="connsiteX2" fmla="*/ 855 w 1652843"/>
                  <a:gd name="connsiteY2" fmla="*/ 2042160 h 2042160"/>
                  <a:gd name="connsiteX3" fmla="*/ 0 w 1652843"/>
                  <a:gd name="connsiteY3" fmla="*/ 0 h 2042160"/>
                  <a:gd name="connsiteX4" fmla="*/ 276316 w 1652843"/>
                  <a:gd name="connsiteY4" fmla="*/ 0 h 20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2843" h="2042160">
                    <a:moveTo>
                      <a:pt x="1652761" y="870480"/>
                    </a:moveTo>
                    <a:cubicBezTo>
                      <a:pt x="1650233" y="1261040"/>
                      <a:pt x="1654544" y="1651600"/>
                      <a:pt x="1652016" y="2042160"/>
                    </a:cubicBezTo>
                    <a:lnTo>
                      <a:pt x="855" y="2042160"/>
                    </a:lnTo>
                    <a:lnTo>
                      <a:pt x="0" y="0"/>
                    </a:lnTo>
                    <a:lnTo>
                      <a:pt x="276316" y="0"/>
                    </a:lnTo>
                  </a:path>
                </a:pathLst>
              </a:custGeom>
              <a:noFill/>
              <a:ln w="50800">
                <a:solidFill>
                  <a:srgbClr val="339933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7" name="Straight Arrow Connector 216"/>
              <p:cNvCxnSpPr/>
              <p:nvPr/>
            </p:nvCxnSpPr>
            <p:spPr bwMode="auto">
              <a:xfrm>
                <a:off x="3418377" y="4076081"/>
                <a:ext cx="347633" cy="0"/>
              </a:xfrm>
              <a:prstGeom prst="straightConnector1">
                <a:avLst/>
              </a:prstGeom>
              <a:ln w="50800">
                <a:solidFill>
                  <a:srgbClr val="339933"/>
                </a:solidFill>
                <a:headEnd type="oval" w="sm" len="sm"/>
                <a:tailEnd type="triangle" w="sm" len="sm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7972" name="Group 251"/>
            <p:cNvGrpSpPr>
              <a:grpSpLocks/>
            </p:cNvGrpSpPr>
            <p:nvPr/>
          </p:nvGrpSpPr>
          <p:grpSpPr bwMode="auto">
            <a:xfrm>
              <a:off x="3304636" y="3139679"/>
              <a:ext cx="4301360" cy="1808147"/>
              <a:chOff x="3304636" y="3139679"/>
              <a:chExt cx="4301360" cy="1808147"/>
            </a:xfrm>
          </p:grpSpPr>
          <p:sp>
            <p:nvSpPr>
              <p:cNvPr id="221" name="Freeform 220"/>
              <p:cNvSpPr/>
              <p:nvPr/>
            </p:nvSpPr>
            <p:spPr bwMode="auto">
              <a:xfrm flipV="1">
                <a:off x="3304086" y="3139679"/>
                <a:ext cx="4301769" cy="1807732"/>
              </a:xfrm>
              <a:custGeom>
                <a:avLst/>
                <a:gdLst>
                  <a:gd name="connsiteX0" fmla="*/ 1645920 w 1652016"/>
                  <a:gd name="connsiteY0" fmla="*/ 249936 h 2042160"/>
                  <a:gd name="connsiteX1" fmla="*/ 1652016 w 1652016"/>
                  <a:gd name="connsiteY1" fmla="*/ 2042160 h 2042160"/>
                  <a:gd name="connsiteX2" fmla="*/ 24384 w 1652016"/>
                  <a:gd name="connsiteY2" fmla="*/ 2042160 h 2042160"/>
                  <a:gd name="connsiteX3" fmla="*/ 0 w 1652016"/>
                  <a:gd name="connsiteY3" fmla="*/ 0 h 2042160"/>
                  <a:gd name="connsiteX4" fmla="*/ 170688 w 1652016"/>
                  <a:gd name="connsiteY4" fmla="*/ 0 h 2042160"/>
                  <a:gd name="connsiteX0" fmla="*/ 1645920 w 1652016"/>
                  <a:gd name="connsiteY0" fmla="*/ 249936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170688 w 1652016"/>
                  <a:gd name="connsiteY4" fmla="*/ 0 h 2042160"/>
                  <a:gd name="connsiteX0" fmla="*/ 1645920 w 1652016"/>
                  <a:gd name="connsiteY0" fmla="*/ 249936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205982 w 1652016"/>
                  <a:gd name="connsiteY4" fmla="*/ 0 h 2042160"/>
                  <a:gd name="connsiteX0" fmla="*/ 1645920 w 1652016"/>
                  <a:gd name="connsiteY0" fmla="*/ 140023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205982 w 1652016"/>
                  <a:gd name="connsiteY4" fmla="*/ 0 h 2042160"/>
                  <a:gd name="connsiteX0" fmla="*/ 1645920 w 1652016"/>
                  <a:gd name="connsiteY0" fmla="*/ 140023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150654 w 1652016"/>
                  <a:gd name="connsiteY4" fmla="*/ 4491 h 2042160"/>
                  <a:gd name="connsiteX0" fmla="*/ 1645920 w 1652016"/>
                  <a:gd name="connsiteY0" fmla="*/ 140023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144507 w 1652016"/>
                  <a:gd name="connsiteY4" fmla="*/ 4491 h 2042160"/>
                  <a:gd name="connsiteX0" fmla="*/ 1647457 w 1652016"/>
                  <a:gd name="connsiteY0" fmla="*/ 400453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144507 w 1652016"/>
                  <a:gd name="connsiteY4" fmla="*/ 4491 h 2042160"/>
                  <a:gd name="connsiteX0" fmla="*/ 1650531 w 1652016"/>
                  <a:gd name="connsiteY0" fmla="*/ 436375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144507 w 1652016"/>
                  <a:gd name="connsiteY4" fmla="*/ 4491 h 2042160"/>
                  <a:gd name="connsiteX0" fmla="*/ 1650531 w 1652016"/>
                  <a:gd name="connsiteY0" fmla="*/ 436375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141398 w 1652016"/>
                  <a:gd name="connsiteY4" fmla="*/ 4491 h 2042160"/>
                  <a:gd name="connsiteX0" fmla="*/ 1650531 w 1652016"/>
                  <a:gd name="connsiteY0" fmla="*/ 440864 h 2046649"/>
                  <a:gd name="connsiteX1" fmla="*/ 1652016 w 1652016"/>
                  <a:gd name="connsiteY1" fmla="*/ 2046649 h 2046649"/>
                  <a:gd name="connsiteX2" fmla="*/ 855 w 1652016"/>
                  <a:gd name="connsiteY2" fmla="*/ 2046649 h 2046649"/>
                  <a:gd name="connsiteX3" fmla="*/ 0 w 1652016"/>
                  <a:gd name="connsiteY3" fmla="*/ 4489 h 2046649"/>
                  <a:gd name="connsiteX4" fmla="*/ 149172 w 1652016"/>
                  <a:gd name="connsiteY4" fmla="*/ 0 h 2046649"/>
                  <a:gd name="connsiteX0" fmla="*/ 1650531 w 1652016"/>
                  <a:gd name="connsiteY0" fmla="*/ 436375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147618 w 1652016"/>
                  <a:gd name="connsiteY4" fmla="*/ 2 h 2042160"/>
                  <a:gd name="connsiteX0" fmla="*/ 1650531 w 1652016"/>
                  <a:gd name="connsiteY0" fmla="*/ 436375 h 2042160"/>
                  <a:gd name="connsiteX1" fmla="*/ 1652016 w 1652016"/>
                  <a:gd name="connsiteY1" fmla="*/ 2042160 h 2042160"/>
                  <a:gd name="connsiteX2" fmla="*/ 855 w 1652016"/>
                  <a:gd name="connsiteY2" fmla="*/ 2042160 h 2042160"/>
                  <a:gd name="connsiteX3" fmla="*/ 0 w 1652016"/>
                  <a:gd name="connsiteY3" fmla="*/ 0 h 2042160"/>
                  <a:gd name="connsiteX4" fmla="*/ 175102 w 1652016"/>
                  <a:gd name="connsiteY4" fmla="*/ 2 h 204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2016" h="2042160">
                    <a:moveTo>
                      <a:pt x="1650531" y="436375"/>
                    </a:moveTo>
                    <a:cubicBezTo>
                      <a:pt x="1652051" y="983611"/>
                      <a:pt x="1650496" y="1494924"/>
                      <a:pt x="1652016" y="2042160"/>
                    </a:cubicBezTo>
                    <a:lnTo>
                      <a:pt x="855" y="2042160"/>
                    </a:lnTo>
                    <a:lnTo>
                      <a:pt x="0" y="0"/>
                    </a:lnTo>
                    <a:lnTo>
                      <a:pt x="175102" y="2"/>
                    </a:lnTo>
                  </a:path>
                </a:pathLst>
              </a:custGeom>
              <a:noFill/>
              <a:ln w="50800">
                <a:solidFill>
                  <a:srgbClr val="339933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2" name="Straight Arrow Connector 221"/>
              <p:cNvCxnSpPr/>
              <p:nvPr/>
            </p:nvCxnSpPr>
            <p:spPr bwMode="auto">
              <a:xfrm>
                <a:off x="3304086" y="4218922"/>
                <a:ext cx="460337" cy="0"/>
              </a:xfrm>
              <a:prstGeom prst="straightConnector1">
                <a:avLst/>
              </a:prstGeom>
              <a:ln w="50800">
                <a:solidFill>
                  <a:srgbClr val="339933"/>
                </a:solidFill>
                <a:headEnd type="oval" w="sm" len="sm"/>
                <a:tailEnd type="triangle" w="sm" len="sm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7973" name="Group 96"/>
            <p:cNvGrpSpPr>
              <a:grpSpLocks/>
            </p:cNvGrpSpPr>
            <p:nvPr/>
          </p:nvGrpSpPr>
          <p:grpSpPr bwMode="auto">
            <a:xfrm>
              <a:off x="3576972" y="4361001"/>
              <a:ext cx="199369" cy="1502813"/>
              <a:chOff x="3576972" y="4361001"/>
              <a:chExt cx="199369" cy="1502813"/>
            </a:xfrm>
          </p:grpSpPr>
          <p:sp>
            <p:nvSpPr>
              <p:cNvPr id="37988" name="Freeform 86"/>
              <p:cNvSpPr>
                <a:spLocks/>
              </p:cNvSpPr>
              <p:nvPr/>
            </p:nvSpPr>
            <p:spPr bwMode="auto">
              <a:xfrm flipV="1">
                <a:off x="3576972" y="4361001"/>
                <a:ext cx="199369" cy="1502813"/>
              </a:xfrm>
              <a:custGeom>
                <a:avLst/>
                <a:gdLst>
                  <a:gd name="T0" fmla="*/ 0 w 87"/>
                  <a:gd name="T1" fmla="*/ 0 h 87"/>
                  <a:gd name="T2" fmla="*/ 0 w 87"/>
                  <a:gd name="T3" fmla="*/ 2147483647 h 87"/>
                  <a:gd name="T4" fmla="*/ 2147483647 w 87"/>
                  <a:gd name="T5" fmla="*/ 2147483647 h 87"/>
                  <a:gd name="T6" fmla="*/ 0 60000 65536"/>
                  <a:gd name="T7" fmla="*/ 0 60000 65536"/>
                  <a:gd name="T8" fmla="*/ 0 60000 65536"/>
                  <a:gd name="T9" fmla="*/ 0 w 87"/>
                  <a:gd name="T10" fmla="*/ 0 h 87"/>
                  <a:gd name="T11" fmla="*/ 87 w 87"/>
                  <a:gd name="T12" fmla="*/ 87 h 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" h="87">
                    <a:moveTo>
                      <a:pt x="0" y="0"/>
                    </a:moveTo>
                    <a:lnTo>
                      <a:pt x="0" y="87"/>
                    </a:lnTo>
                    <a:lnTo>
                      <a:pt x="87" y="87"/>
                    </a:lnTo>
                  </a:path>
                </a:pathLst>
              </a:custGeom>
              <a:noFill/>
              <a:ln w="50800">
                <a:solidFill>
                  <a:srgbClr val="339933"/>
                </a:solidFill>
                <a:round/>
                <a:headEnd type="oval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233" name="Straight Arrow Connector 232"/>
              <p:cNvCxnSpPr/>
              <p:nvPr/>
            </p:nvCxnSpPr>
            <p:spPr bwMode="auto">
              <a:xfrm>
                <a:off x="3577114" y="5091840"/>
                <a:ext cx="184135" cy="0"/>
              </a:xfrm>
              <a:prstGeom prst="straightConnector1">
                <a:avLst/>
              </a:prstGeom>
              <a:ln w="50800">
                <a:solidFill>
                  <a:srgbClr val="339933"/>
                </a:solidFill>
                <a:headEnd type="oval" w="sm" len="sm"/>
                <a:tailEnd type="triangle" w="sm" len="sm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7974" name="Group 235"/>
            <p:cNvGrpSpPr>
              <a:grpSpLocks/>
            </p:cNvGrpSpPr>
            <p:nvPr/>
          </p:nvGrpSpPr>
          <p:grpSpPr bwMode="auto">
            <a:xfrm>
              <a:off x="2152485" y="3846617"/>
              <a:ext cx="904875" cy="1185868"/>
              <a:chOff x="2152485" y="3657196"/>
              <a:chExt cx="904875" cy="1185868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2153244" y="3656527"/>
                <a:ext cx="904800" cy="11839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80" name="Text Box 32"/>
              <p:cNvSpPr txBox="1">
                <a:spLocks noChangeArrowheads="1"/>
              </p:cNvSpPr>
              <p:nvPr/>
            </p:nvSpPr>
            <p:spPr bwMode="auto">
              <a:xfrm rot="-5400000">
                <a:off x="2002083" y="4099448"/>
                <a:ext cx="1066486" cy="2518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4" r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Register File</a:t>
                </a:r>
              </a:p>
            </p:txBody>
          </p:sp>
          <p:sp>
            <p:nvSpPr>
              <p:cNvPr id="37981" name="Rectangle 34"/>
              <p:cNvSpPr>
                <a:spLocks noChangeArrowheads="1"/>
              </p:cNvSpPr>
              <p:nvPr/>
            </p:nvSpPr>
            <p:spPr bwMode="auto">
              <a:xfrm>
                <a:off x="2180317" y="4144146"/>
                <a:ext cx="187273" cy="221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RB</a:t>
                </a:r>
              </a:p>
            </p:txBody>
          </p:sp>
          <p:sp>
            <p:nvSpPr>
              <p:cNvPr id="37982" name="Rectangle 35"/>
              <p:cNvSpPr>
                <a:spLocks noChangeArrowheads="1"/>
              </p:cNvSpPr>
              <p:nvPr/>
            </p:nvSpPr>
            <p:spPr bwMode="auto">
              <a:xfrm>
                <a:off x="2673188" y="3799534"/>
                <a:ext cx="348394" cy="205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BusA</a:t>
                </a:r>
              </a:p>
            </p:txBody>
          </p:sp>
          <p:sp>
            <p:nvSpPr>
              <p:cNvPr id="37983" name="Rectangle 38"/>
              <p:cNvSpPr>
                <a:spLocks noChangeArrowheads="1"/>
              </p:cNvSpPr>
              <p:nvPr/>
            </p:nvSpPr>
            <p:spPr bwMode="auto">
              <a:xfrm>
                <a:off x="2642450" y="4187716"/>
                <a:ext cx="379132" cy="205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BusB</a:t>
                </a:r>
              </a:p>
            </p:txBody>
          </p:sp>
          <p:sp>
            <p:nvSpPr>
              <p:cNvPr id="37984" name="Rectangle 42"/>
              <p:cNvSpPr>
                <a:spLocks noChangeArrowheads="1"/>
              </p:cNvSpPr>
              <p:nvPr/>
            </p:nvSpPr>
            <p:spPr bwMode="auto">
              <a:xfrm>
                <a:off x="2180317" y="4542745"/>
                <a:ext cx="225678" cy="209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RW</a:t>
                </a:r>
              </a:p>
            </p:txBody>
          </p:sp>
          <p:sp>
            <p:nvSpPr>
              <p:cNvPr id="37985" name="Rectangle 45"/>
              <p:cNvSpPr>
                <a:spLocks noChangeArrowheads="1"/>
              </p:cNvSpPr>
              <p:nvPr/>
            </p:nvSpPr>
            <p:spPr bwMode="auto">
              <a:xfrm>
                <a:off x="2642450" y="4617503"/>
                <a:ext cx="379132" cy="205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BusW</a:t>
                </a:r>
              </a:p>
            </p:txBody>
          </p:sp>
          <p:sp>
            <p:nvSpPr>
              <p:cNvPr id="146" name="Isosceles Triangle 145"/>
              <p:cNvSpPr/>
              <p:nvPr/>
            </p:nvSpPr>
            <p:spPr bwMode="auto">
              <a:xfrm>
                <a:off x="2450082" y="4791320"/>
                <a:ext cx="87305" cy="52375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87" name="Rectangle 34"/>
              <p:cNvSpPr>
                <a:spLocks noChangeArrowheads="1"/>
              </p:cNvSpPr>
              <p:nvPr/>
            </p:nvSpPr>
            <p:spPr bwMode="auto">
              <a:xfrm>
                <a:off x="2180317" y="3898838"/>
                <a:ext cx="187273" cy="221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RA</a:t>
                </a:r>
              </a:p>
            </p:txBody>
          </p:sp>
        </p:grpSp>
        <p:sp>
          <p:nvSpPr>
            <p:cNvPr id="37975" name="Line 52"/>
            <p:cNvSpPr>
              <a:spLocks noChangeShapeType="1"/>
            </p:cNvSpPr>
            <p:nvPr/>
          </p:nvSpPr>
          <p:spPr bwMode="auto">
            <a:xfrm flipV="1">
              <a:off x="1722078" y="3580917"/>
              <a:ext cx="7169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7976" name="Group 252"/>
            <p:cNvGrpSpPr>
              <a:grpSpLocks/>
            </p:cNvGrpSpPr>
            <p:nvPr/>
          </p:nvGrpSpPr>
          <p:grpSpPr bwMode="auto">
            <a:xfrm>
              <a:off x="1723128" y="4271306"/>
              <a:ext cx="426432" cy="176202"/>
              <a:chOff x="1725004" y="3828873"/>
              <a:chExt cx="427481" cy="176202"/>
            </a:xfrm>
          </p:grpSpPr>
          <p:sp>
            <p:nvSpPr>
              <p:cNvPr id="37977" name="Rectangle 67"/>
              <p:cNvSpPr>
                <a:spLocks noChangeArrowheads="1"/>
              </p:cNvSpPr>
              <p:nvPr/>
            </p:nvSpPr>
            <p:spPr bwMode="auto">
              <a:xfrm>
                <a:off x="1845245" y="3828873"/>
                <a:ext cx="168288" cy="136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Rt</a:t>
                </a:r>
              </a:p>
            </p:txBody>
          </p:sp>
          <p:sp>
            <p:nvSpPr>
              <p:cNvPr id="37978" name="Line 40"/>
              <p:cNvSpPr>
                <a:spLocks noChangeShapeType="1"/>
              </p:cNvSpPr>
              <p:nvPr/>
            </p:nvSpPr>
            <p:spPr bwMode="auto">
              <a:xfrm>
                <a:off x="1725004" y="4004644"/>
                <a:ext cx="427481" cy="4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7892" name="Rectangle 3"/>
          <p:cNvSpPr txBox="1">
            <a:spLocks noChangeArrowheads="1"/>
          </p:cNvSpPr>
          <p:nvPr/>
        </p:nvSpPr>
        <p:spPr bwMode="auto">
          <a:xfrm>
            <a:off x="468313" y="1089025"/>
            <a:ext cx="3240087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Instruction sequence: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lw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$t4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4($t0)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ori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$t7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$t1,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sub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$t3,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$t4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$t7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49" name="Rectangle 103"/>
          <p:cNvSpPr>
            <a:spLocks noChangeArrowheads="1"/>
          </p:cNvSpPr>
          <p:nvPr/>
        </p:nvSpPr>
        <p:spPr bwMode="auto">
          <a:xfrm>
            <a:off x="4546600" y="1125538"/>
            <a:ext cx="4173538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When </a:t>
            </a: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sub</a:t>
            </a:r>
            <a:r>
              <a:rPr lang="en-US" altLang="zh-CN" sz="2000">
                <a:ea typeface="宋体" panose="02010600030101010101" pitchFamily="2" charset="-122"/>
              </a:rPr>
              <a:t> instruction is fetched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ori</a:t>
            </a:r>
            <a:r>
              <a:rPr lang="en-US" altLang="zh-CN" sz="2000">
                <a:ea typeface="宋体" panose="02010600030101010101" pitchFamily="2" charset="-122"/>
              </a:rPr>
              <a:t> will be in the ALU stage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lw </a:t>
            </a:r>
            <a:r>
              <a:rPr lang="en-US" altLang="zh-CN" sz="2000">
                <a:ea typeface="宋体" panose="02010600030101010101" pitchFamily="2" charset="-122"/>
              </a:rPr>
              <a:t>will be in the MEM stage</a:t>
            </a:r>
          </a:p>
        </p:txBody>
      </p:sp>
      <p:sp>
        <p:nvSpPr>
          <p:cNvPr id="150" name="Rectangle 114"/>
          <p:cNvSpPr>
            <a:spLocks noChangeArrowheads="1"/>
          </p:cNvSpPr>
          <p:nvPr/>
        </p:nvSpPr>
        <p:spPr bwMode="auto">
          <a:xfrm>
            <a:off x="468313" y="2420938"/>
            <a:ext cx="36496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ForwardA = 2</a:t>
            </a:r>
            <a:r>
              <a:rPr lang="en-US" altLang="zh-CN" sz="2000">
                <a:ea typeface="宋体" panose="02010600030101010101" pitchFamily="2" charset="-122"/>
              </a:rPr>
              <a:t> from MEM stage</a:t>
            </a:r>
          </a:p>
        </p:txBody>
      </p:sp>
      <p:sp>
        <p:nvSpPr>
          <p:cNvPr id="152" name="Rectangle 114"/>
          <p:cNvSpPr>
            <a:spLocks noChangeArrowheads="1"/>
          </p:cNvSpPr>
          <p:nvPr/>
        </p:nvSpPr>
        <p:spPr bwMode="auto">
          <a:xfrm>
            <a:off x="4494213" y="2420938"/>
            <a:ext cx="36496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ForwardB = 1</a:t>
            </a:r>
            <a:r>
              <a:rPr lang="en-US" altLang="zh-CN" sz="2000">
                <a:ea typeface="宋体" panose="02010600030101010101" pitchFamily="2" charset="-122"/>
              </a:rPr>
              <a:t> from ALU stage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806575" y="2930525"/>
            <a:ext cx="6107113" cy="2016125"/>
            <a:chOff x="1806578" y="2930526"/>
            <a:chExt cx="6107114" cy="2016126"/>
          </a:xfrm>
        </p:grpSpPr>
        <p:grpSp>
          <p:nvGrpSpPr>
            <p:cNvPr id="37907" name="Group 116"/>
            <p:cNvGrpSpPr>
              <a:grpSpLocks/>
            </p:cNvGrpSpPr>
            <p:nvPr/>
          </p:nvGrpSpPr>
          <p:grpSpPr bwMode="auto">
            <a:xfrm>
              <a:off x="1806578" y="2930526"/>
              <a:ext cx="6107114" cy="2016126"/>
              <a:chOff x="969" y="2327"/>
              <a:chExt cx="3847" cy="1270"/>
            </a:xfrm>
          </p:grpSpPr>
          <p:grpSp>
            <p:nvGrpSpPr>
              <p:cNvPr id="37909" name="Group 112"/>
              <p:cNvGrpSpPr>
                <a:grpSpLocks/>
              </p:cNvGrpSpPr>
              <p:nvPr/>
            </p:nvGrpSpPr>
            <p:grpSpPr bwMode="auto">
              <a:xfrm>
                <a:off x="969" y="2327"/>
                <a:ext cx="3847" cy="204"/>
                <a:chOff x="969" y="2281"/>
                <a:chExt cx="3847" cy="204"/>
              </a:xfrm>
            </p:grpSpPr>
            <p:sp>
              <p:nvSpPr>
                <p:cNvPr id="37911" name="Rectangle 98"/>
                <p:cNvSpPr>
                  <a:spLocks noChangeArrowheads="1"/>
                </p:cNvSpPr>
                <p:nvPr/>
              </p:nvSpPr>
              <p:spPr bwMode="auto">
                <a:xfrm>
                  <a:off x="3658" y="2281"/>
                  <a:ext cx="1158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CN" sz="1600" b="1">
                      <a:latin typeface="Courier New" panose="02070309020205020404" pitchFamily="49" charset="0"/>
                      <a:ea typeface="宋体" panose="02010600030101010101" pitchFamily="2" charset="-122"/>
                      <a:cs typeface="Courier New" panose="02070309020205020404" pitchFamily="49" charset="0"/>
                    </a:rPr>
                    <a:t>lw </a:t>
                  </a:r>
                  <a:r>
                    <a:rPr lang="en-US" altLang="zh-CN" sz="1600" b="1">
                      <a:solidFill>
                        <a:srgbClr val="FF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Courier New" panose="02070309020205020404" pitchFamily="49" charset="0"/>
                    </a:rPr>
                    <a:t>$t4</a:t>
                  </a:r>
                  <a:r>
                    <a:rPr lang="en-US" altLang="zh-CN" sz="1600" b="1">
                      <a:latin typeface="Courier New" panose="02070309020205020404" pitchFamily="49" charset="0"/>
                      <a:ea typeface="宋体" panose="02010600030101010101" pitchFamily="2" charset="-122"/>
                      <a:cs typeface="Courier New" panose="02070309020205020404" pitchFamily="49" charset="0"/>
                    </a:rPr>
                    <a:t>,4($t0)</a:t>
                  </a:r>
                </a:p>
              </p:txBody>
            </p:sp>
            <p:sp>
              <p:nvSpPr>
                <p:cNvPr id="379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2475" y="2281"/>
                  <a:ext cx="105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600" b="1">
                      <a:latin typeface="Courier New" panose="02070309020205020404" pitchFamily="49" charset="0"/>
                      <a:ea typeface="宋体" panose="02010600030101010101" pitchFamily="2" charset="-122"/>
                      <a:cs typeface="Courier New" panose="02070309020205020404" pitchFamily="49" charset="0"/>
                    </a:rPr>
                    <a:t>ori </a:t>
                  </a:r>
                  <a:r>
                    <a:rPr lang="en-US" altLang="zh-CN" sz="1600" b="1">
                      <a:solidFill>
                        <a:srgbClr val="FF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Courier New" panose="02070309020205020404" pitchFamily="49" charset="0"/>
                    </a:rPr>
                    <a:t>$t7</a:t>
                  </a:r>
                  <a:r>
                    <a:rPr lang="en-US" altLang="zh-CN" sz="1600" b="1">
                      <a:latin typeface="Courier New" panose="02070309020205020404" pitchFamily="49" charset="0"/>
                      <a:ea typeface="宋体" panose="02010600030101010101" pitchFamily="2" charset="-122"/>
                      <a:cs typeface="Courier New" panose="02070309020205020404" pitchFamily="49" charset="0"/>
                    </a:rPr>
                    <a:t>,$t1,2</a:t>
                  </a:r>
                </a:p>
              </p:txBody>
            </p:sp>
            <p:sp>
              <p:nvSpPr>
                <p:cNvPr id="379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969" y="2281"/>
                  <a:ext cx="120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CN" sz="1600" b="1">
                      <a:latin typeface="Courier New" panose="02070309020205020404" pitchFamily="49" charset="0"/>
                      <a:ea typeface="宋体" panose="02010600030101010101" pitchFamily="2" charset="-122"/>
                      <a:cs typeface="Courier New" panose="02070309020205020404" pitchFamily="49" charset="0"/>
                    </a:rPr>
                    <a:t>sub $t3,</a:t>
                  </a:r>
                  <a:r>
                    <a:rPr lang="en-US" altLang="zh-CN" sz="1600" b="1">
                      <a:solidFill>
                        <a:srgbClr val="FF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Courier New" panose="02070309020205020404" pitchFamily="49" charset="0"/>
                    </a:rPr>
                    <a:t>$t4</a:t>
                  </a:r>
                  <a:r>
                    <a:rPr lang="en-US" altLang="zh-CN" sz="1600" b="1">
                      <a:latin typeface="Courier New" panose="02070309020205020404" pitchFamily="49" charset="0"/>
                      <a:ea typeface="宋体" panose="02010600030101010101" pitchFamily="2" charset="-122"/>
                      <a:cs typeface="Courier New" panose="02070309020205020404" pitchFamily="49" charset="0"/>
                    </a:rPr>
                    <a:t>,</a:t>
                  </a:r>
                  <a:r>
                    <a:rPr lang="en-US" altLang="zh-CN" sz="1600" b="1">
                      <a:solidFill>
                        <a:srgbClr val="FF0000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  <a:cs typeface="Courier New" panose="02070309020205020404" pitchFamily="49" charset="0"/>
                    </a:rPr>
                    <a:t>$t7</a:t>
                  </a:r>
                </a:p>
              </p:txBody>
            </p:sp>
          </p:grpSp>
          <p:sp>
            <p:nvSpPr>
              <p:cNvPr id="37910" name="Freeform 110"/>
              <p:cNvSpPr>
                <a:spLocks/>
              </p:cNvSpPr>
              <p:nvPr/>
            </p:nvSpPr>
            <p:spPr bwMode="auto">
              <a:xfrm>
                <a:off x="4448" y="3475"/>
                <a:ext cx="107" cy="122"/>
              </a:xfrm>
              <a:custGeom>
                <a:avLst/>
                <a:gdLst>
                  <a:gd name="T0" fmla="*/ 0 w 182"/>
                  <a:gd name="T1" fmla="*/ 147 h 114"/>
                  <a:gd name="T2" fmla="*/ 9 w 182"/>
                  <a:gd name="T3" fmla="*/ 147 h 114"/>
                  <a:gd name="T4" fmla="*/ 28 w 182"/>
                  <a:gd name="T5" fmla="*/ 0 h 114"/>
                  <a:gd name="T6" fmla="*/ 37 w 182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2" h="114">
                    <a:moveTo>
                      <a:pt x="0" y="114"/>
                    </a:moveTo>
                    <a:lnTo>
                      <a:pt x="46" y="114"/>
                    </a:lnTo>
                    <a:lnTo>
                      <a:pt x="136" y="0"/>
                    </a:lnTo>
                    <a:lnTo>
                      <a:pt x="182" y="0"/>
                    </a:lnTo>
                  </a:path>
                </a:pathLst>
              </a:custGeom>
              <a:noFill/>
              <a:ln w="50800" cmpd="sng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08" name="Freeform 107"/>
            <p:cNvSpPr>
              <a:spLocks/>
            </p:cNvSpPr>
            <p:nvPr/>
          </p:nvSpPr>
          <p:spPr bwMode="auto">
            <a:xfrm flipV="1">
              <a:off x="4600561" y="4561817"/>
              <a:ext cx="174625" cy="82555"/>
            </a:xfrm>
            <a:custGeom>
              <a:avLst/>
              <a:gdLst>
                <a:gd name="T0" fmla="*/ 0 w 182"/>
                <a:gd name="T1" fmla="*/ 2147483647 h 114"/>
                <a:gd name="T2" fmla="*/ 2147483647 w 182"/>
                <a:gd name="T3" fmla="*/ 2147483647 h 114"/>
                <a:gd name="T4" fmla="*/ 2147483647 w 182"/>
                <a:gd name="T5" fmla="*/ 0 h 114"/>
                <a:gd name="T6" fmla="*/ 2147483647 w 182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2" h="114">
                  <a:moveTo>
                    <a:pt x="0" y="114"/>
                  </a:moveTo>
                  <a:lnTo>
                    <a:pt x="46" y="114"/>
                  </a:lnTo>
                  <a:lnTo>
                    <a:pt x="136" y="0"/>
                  </a:lnTo>
                  <a:lnTo>
                    <a:pt x="182" y="0"/>
                  </a:lnTo>
                </a:path>
              </a:pathLst>
            </a:custGeom>
            <a:noFill/>
            <a:ln w="50800" cmpd="sng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763963" y="3529013"/>
            <a:ext cx="174625" cy="873125"/>
            <a:chOff x="3764706" y="3529189"/>
            <a:chExt cx="174625" cy="873559"/>
          </a:xfrm>
        </p:grpSpPr>
        <p:sp>
          <p:nvSpPr>
            <p:cNvPr id="37903" name="Freeform 107"/>
            <p:cNvSpPr>
              <a:spLocks/>
            </p:cNvSpPr>
            <p:nvPr/>
          </p:nvSpPr>
          <p:spPr bwMode="auto">
            <a:xfrm>
              <a:off x="3764706" y="4341097"/>
              <a:ext cx="174625" cy="61651"/>
            </a:xfrm>
            <a:custGeom>
              <a:avLst/>
              <a:gdLst>
                <a:gd name="T0" fmla="*/ 0 w 182"/>
                <a:gd name="T1" fmla="*/ 2147483647 h 114"/>
                <a:gd name="T2" fmla="*/ 2147483647 w 182"/>
                <a:gd name="T3" fmla="*/ 2147483647 h 114"/>
                <a:gd name="T4" fmla="*/ 2147483647 w 182"/>
                <a:gd name="T5" fmla="*/ 0 h 114"/>
                <a:gd name="T6" fmla="*/ 2147483647 w 182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2" h="114">
                  <a:moveTo>
                    <a:pt x="0" y="114"/>
                  </a:moveTo>
                  <a:lnTo>
                    <a:pt x="46" y="114"/>
                  </a:lnTo>
                  <a:lnTo>
                    <a:pt x="136" y="0"/>
                  </a:lnTo>
                  <a:lnTo>
                    <a:pt x="182" y="0"/>
                  </a:lnTo>
                </a:path>
              </a:pathLst>
            </a:custGeom>
            <a:noFill/>
            <a:ln w="50800" cmpd="sng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04" name="Group 16"/>
            <p:cNvGrpSpPr>
              <a:grpSpLocks/>
            </p:cNvGrpSpPr>
            <p:nvPr/>
          </p:nvGrpSpPr>
          <p:grpSpPr bwMode="auto">
            <a:xfrm>
              <a:off x="3791871" y="3529189"/>
              <a:ext cx="127244" cy="497053"/>
              <a:chOff x="3791871" y="3529189"/>
              <a:chExt cx="127244" cy="497053"/>
            </a:xfrm>
          </p:grpSpPr>
          <p:cxnSp>
            <p:nvCxnSpPr>
              <p:cNvPr id="9" name="Straight Arrow Connector 8"/>
              <p:cNvCxnSpPr>
                <a:stCxn id="37906" idx="2"/>
                <a:endCxn id="38006" idx="3"/>
              </p:cNvCxnSpPr>
              <p:nvPr/>
            </p:nvCxnSpPr>
            <p:spPr>
              <a:xfrm flipH="1">
                <a:off x="3853606" y="3699135"/>
                <a:ext cx="1587" cy="32718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7906" name="TextBox 10"/>
              <p:cNvSpPr txBox="1">
                <a:spLocks noChangeArrowheads="1"/>
              </p:cNvSpPr>
              <p:nvPr/>
            </p:nvSpPr>
            <p:spPr bwMode="auto">
              <a:xfrm>
                <a:off x="3791871" y="3529189"/>
                <a:ext cx="12724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1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2</a:t>
                </a:r>
              </a:p>
            </p:txBody>
          </p:sp>
        </p:grp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776663" y="4976813"/>
            <a:ext cx="174625" cy="849312"/>
            <a:chOff x="3776341" y="4976924"/>
            <a:chExt cx="174625" cy="848843"/>
          </a:xfrm>
        </p:grpSpPr>
        <p:sp>
          <p:nvSpPr>
            <p:cNvPr id="37899" name="Freeform 107"/>
            <p:cNvSpPr>
              <a:spLocks/>
            </p:cNvSpPr>
            <p:nvPr/>
          </p:nvSpPr>
          <p:spPr bwMode="auto">
            <a:xfrm flipV="1">
              <a:off x="3776341" y="4976924"/>
              <a:ext cx="174625" cy="82555"/>
            </a:xfrm>
            <a:custGeom>
              <a:avLst/>
              <a:gdLst>
                <a:gd name="T0" fmla="*/ 0 w 182"/>
                <a:gd name="T1" fmla="*/ 2147483647 h 114"/>
                <a:gd name="T2" fmla="*/ 2147483647 w 182"/>
                <a:gd name="T3" fmla="*/ 2147483647 h 114"/>
                <a:gd name="T4" fmla="*/ 2147483647 w 182"/>
                <a:gd name="T5" fmla="*/ 0 h 114"/>
                <a:gd name="T6" fmla="*/ 2147483647 w 182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2" h="114">
                  <a:moveTo>
                    <a:pt x="0" y="114"/>
                  </a:moveTo>
                  <a:lnTo>
                    <a:pt x="46" y="114"/>
                  </a:lnTo>
                  <a:lnTo>
                    <a:pt x="136" y="0"/>
                  </a:lnTo>
                  <a:lnTo>
                    <a:pt x="182" y="0"/>
                  </a:lnTo>
                </a:path>
              </a:pathLst>
            </a:custGeom>
            <a:noFill/>
            <a:ln w="50800" cmpd="sng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00" name="Group 15"/>
            <p:cNvGrpSpPr>
              <a:grpSpLocks/>
            </p:cNvGrpSpPr>
            <p:nvPr/>
          </p:nvGrpSpPr>
          <p:grpSpPr bwMode="auto">
            <a:xfrm>
              <a:off x="3800031" y="5378240"/>
              <a:ext cx="127244" cy="447527"/>
              <a:chOff x="3800031" y="5378240"/>
              <a:chExt cx="127244" cy="447527"/>
            </a:xfrm>
          </p:grpSpPr>
          <p:cxnSp>
            <p:nvCxnSpPr>
              <p:cNvPr id="182" name="Straight Arrow Connector 181"/>
              <p:cNvCxnSpPr/>
              <p:nvPr/>
            </p:nvCxnSpPr>
            <p:spPr>
              <a:xfrm flipH="1" flipV="1">
                <a:off x="3860478" y="5378339"/>
                <a:ext cx="1588" cy="26814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7902" name="TextBox 183"/>
              <p:cNvSpPr txBox="1">
                <a:spLocks noChangeArrowheads="1"/>
              </p:cNvSpPr>
              <p:nvPr/>
            </p:nvSpPr>
            <p:spPr bwMode="auto">
              <a:xfrm>
                <a:off x="3800031" y="5656490"/>
                <a:ext cx="12724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1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4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RAW Hazard Detection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06" y="1143000"/>
            <a:ext cx="8991363" cy="5148262"/>
          </a:xfrm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tabLst>
                <a:tab pos="1771650" algn="l"/>
                <a:tab pos="3943350" algn="l"/>
              </a:tabLs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Current</a:t>
            </a:r>
            <a:r>
              <a:rPr lang="en-US" sz="2800" dirty="0" smtClean="0"/>
              <a:t> instruction being decoded is in </a:t>
            </a:r>
            <a:r>
              <a:rPr lang="en-US" sz="2800" dirty="0" smtClean="0">
                <a:solidFill>
                  <a:srgbClr val="FF0000"/>
                </a:solidFill>
              </a:rPr>
              <a:t>Decode</a:t>
            </a:r>
            <a:r>
              <a:rPr lang="en-US" sz="2800" dirty="0" smtClean="0"/>
              <a:t> stage</a:t>
            </a:r>
          </a:p>
          <a:p>
            <a:pPr marL="793750" lvl="1" indent="-342900" eaLnBrk="1" hangingPunct="1">
              <a:spcBef>
                <a:spcPts val="1200"/>
              </a:spcBef>
              <a:tabLst>
                <a:tab pos="1771650" algn="l"/>
                <a:tab pos="3943350" algn="l"/>
              </a:tabLs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Previous</a:t>
            </a:r>
            <a:r>
              <a:rPr lang="en-US" sz="2400" dirty="0" smtClean="0"/>
              <a:t> instruction is in the </a:t>
            </a:r>
            <a:r>
              <a:rPr lang="en-US" sz="2400" dirty="0" smtClean="0">
                <a:solidFill>
                  <a:srgbClr val="FF0000"/>
                </a:solidFill>
              </a:rPr>
              <a:t>Execute</a:t>
            </a:r>
            <a:r>
              <a:rPr lang="en-US" sz="2400" dirty="0" smtClean="0"/>
              <a:t> stage</a:t>
            </a:r>
            <a:endParaRPr lang="en-US" sz="2400" dirty="0" smtClean="0">
              <a:solidFill>
                <a:srgbClr val="CC0000"/>
              </a:solidFill>
            </a:endParaRPr>
          </a:p>
          <a:p>
            <a:pPr marL="793750" lvl="1" indent="-342900" eaLnBrk="1" hangingPunct="1">
              <a:spcBef>
                <a:spcPts val="1200"/>
              </a:spcBef>
              <a:tabLst>
                <a:tab pos="1771650" algn="l"/>
                <a:tab pos="3943350" algn="l"/>
              </a:tabLs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Second previous</a:t>
            </a:r>
            <a:r>
              <a:rPr lang="en-US" sz="2400" dirty="0" smtClean="0"/>
              <a:t> instruction is in the </a:t>
            </a:r>
            <a:r>
              <a:rPr lang="en-US" sz="2400" dirty="0" smtClean="0">
                <a:solidFill>
                  <a:srgbClr val="FF0000"/>
                </a:solidFill>
              </a:rPr>
              <a:t>Memory</a:t>
            </a:r>
            <a:r>
              <a:rPr lang="en-US" sz="2400" dirty="0" smtClean="0"/>
              <a:t> stage</a:t>
            </a:r>
          </a:p>
          <a:p>
            <a:pPr marL="793750" lvl="1" indent="-342900" eaLnBrk="1" hangingPunct="1">
              <a:spcBef>
                <a:spcPts val="1200"/>
              </a:spcBef>
              <a:tabLst>
                <a:tab pos="1771650" algn="l"/>
                <a:tab pos="3943350" algn="l"/>
              </a:tabLs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Third previous</a:t>
            </a:r>
            <a:r>
              <a:rPr lang="en-US" sz="2400" dirty="0" smtClean="0"/>
              <a:t> instruction in the </a:t>
            </a:r>
            <a:r>
              <a:rPr lang="en-US" sz="2400" dirty="0" smtClean="0">
                <a:solidFill>
                  <a:srgbClr val="FF0000"/>
                </a:solidFill>
              </a:rPr>
              <a:t>Write Back</a:t>
            </a:r>
            <a:r>
              <a:rPr lang="en-US" sz="2400" dirty="0" smtClean="0"/>
              <a:t> stage</a:t>
            </a:r>
          </a:p>
          <a:p>
            <a:pPr marL="0" indent="0" eaLnBrk="1" hangingPunct="1">
              <a:spcBef>
                <a:spcPts val="1800"/>
              </a:spcBef>
              <a:buFont typeface="Wingdings" panose="05000000000000000000" pitchFamily="2" charset="2"/>
              <a:buNone/>
              <a:tabLst>
                <a:tab pos="898525" algn="l"/>
                <a:tab pos="6281738" algn="l"/>
              </a:tabLst>
              <a:defRPr/>
            </a:pP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If	((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Rs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!= 0)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Rs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== Rd2)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EX.RegWrite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))	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ForwardA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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1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898525" algn="l"/>
                <a:tab pos="6281738" algn="l"/>
              </a:tabLst>
              <a:defRPr/>
            </a:pP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Else if	((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Rs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!= 0)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Rs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== Rd3)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MEM.RegWrite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))	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ForwardA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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2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898525" algn="l"/>
                <a:tab pos="6281738" algn="l"/>
              </a:tabLst>
              <a:defRPr/>
            </a:pP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Else if	((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Rs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!= 0)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Rs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== Rd4)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WB.RegWrite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))	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ForwardA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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3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898525" algn="l"/>
                <a:tab pos="6281738" algn="l"/>
              </a:tabLst>
              <a:defRPr/>
            </a:pP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Else		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ForwardA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 0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898525" algn="l"/>
                <a:tab pos="6281738" algn="l"/>
              </a:tabLst>
              <a:defRPr/>
            </a:pP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898525" algn="l"/>
                <a:tab pos="6281738" algn="l"/>
              </a:tabLst>
              <a:defRPr/>
            </a:pP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If	((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Rt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!= 0)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Rt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== Rd2)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EX.RegWrite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))	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ForwardB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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1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898525" algn="l"/>
                <a:tab pos="6281738" algn="l"/>
              </a:tabLst>
              <a:defRPr/>
            </a:pP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Else if	((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Rt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!= 0)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Rt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== Rd3)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MEM.RegWrite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))	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ForwardB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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2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898525" algn="l"/>
                <a:tab pos="6281738" algn="l"/>
              </a:tabLst>
              <a:defRPr/>
            </a:pP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Else if	((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Rt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!= 0)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Rt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== Rd4) and (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WB.RegWrite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))	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ForwardB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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3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898525" algn="l"/>
                <a:tab pos="6281738" algn="l"/>
              </a:tabLst>
              <a:defRPr/>
            </a:pP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Else		</a:t>
            </a:r>
            <a:r>
              <a:rPr lang="en-US" sz="1600" dirty="0" err="1" smtClean="0">
                <a:solidFill>
                  <a:srgbClr val="000099"/>
                </a:solidFill>
                <a:latin typeface="Comic Sans MS" pitchFamily="66" charset="0"/>
              </a:rPr>
              <a:t>ForwardB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 0</a:t>
            </a:r>
            <a:endParaRPr lang="en-US" sz="1600" dirty="0" smtClean="0">
              <a:solidFill>
                <a:srgbClr val="000099"/>
              </a:solidFill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4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traight Connector 385"/>
          <p:cNvCxnSpPr/>
          <p:nvPr/>
        </p:nvCxnSpPr>
        <p:spPr>
          <a:xfrm flipH="1">
            <a:off x="7794625" y="4071938"/>
            <a:ext cx="1588" cy="1927225"/>
          </a:xfrm>
          <a:prstGeom prst="line">
            <a:avLst/>
          </a:prstGeom>
          <a:ln w="12700">
            <a:headEnd type="oval" w="sm" len="sm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5654675" y="4073525"/>
            <a:ext cx="0" cy="1698625"/>
          </a:xfrm>
          <a:prstGeom prst="line">
            <a:avLst/>
          </a:prstGeom>
          <a:ln w="12700"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105275" y="4068763"/>
            <a:ext cx="0" cy="1443037"/>
          </a:xfrm>
          <a:prstGeom prst="line">
            <a:avLst/>
          </a:prstGeom>
          <a:ln w="12700"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3" name="Freeform 292"/>
          <p:cNvSpPr/>
          <p:nvPr/>
        </p:nvSpPr>
        <p:spPr bwMode="auto">
          <a:xfrm>
            <a:off x="1139825" y="2971800"/>
            <a:ext cx="458788" cy="2917825"/>
          </a:xfrm>
          <a:custGeom>
            <a:avLst/>
            <a:gdLst>
              <a:gd name="connsiteX0" fmla="*/ 0 w 1254138"/>
              <a:gd name="connsiteY0" fmla="*/ 0 h 2085410"/>
              <a:gd name="connsiteX1" fmla="*/ 75899 w 1254138"/>
              <a:gd name="connsiteY1" fmla="*/ 0 h 2085410"/>
              <a:gd name="connsiteX2" fmla="*/ 75899 w 1254138"/>
              <a:gd name="connsiteY2" fmla="*/ 2085410 h 2085410"/>
              <a:gd name="connsiteX3" fmla="*/ 1254138 w 1254138"/>
              <a:gd name="connsiteY3" fmla="*/ 2085410 h 2085410"/>
              <a:gd name="connsiteX0" fmla="*/ 0 w 1455923"/>
              <a:gd name="connsiteY0" fmla="*/ 0 h 2085410"/>
              <a:gd name="connsiteX1" fmla="*/ 277684 w 1455923"/>
              <a:gd name="connsiteY1" fmla="*/ 0 h 2085410"/>
              <a:gd name="connsiteX2" fmla="*/ 277684 w 1455923"/>
              <a:gd name="connsiteY2" fmla="*/ 2085410 h 2085410"/>
              <a:gd name="connsiteX3" fmla="*/ 1455923 w 1455923"/>
              <a:gd name="connsiteY3" fmla="*/ 2085410 h 2085410"/>
              <a:gd name="connsiteX0" fmla="*/ 0 w 1455923"/>
              <a:gd name="connsiteY0" fmla="*/ 0 h 2085410"/>
              <a:gd name="connsiteX1" fmla="*/ 277684 w 1455923"/>
              <a:gd name="connsiteY1" fmla="*/ 0 h 2085410"/>
              <a:gd name="connsiteX2" fmla="*/ 277684 w 1455923"/>
              <a:gd name="connsiteY2" fmla="*/ 2085410 h 2085410"/>
              <a:gd name="connsiteX3" fmla="*/ 1455923 w 1455923"/>
              <a:gd name="connsiteY3" fmla="*/ 2085410 h 2085410"/>
              <a:gd name="connsiteX0" fmla="*/ 0 w 1637531"/>
              <a:gd name="connsiteY0" fmla="*/ 0 h 2085410"/>
              <a:gd name="connsiteX1" fmla="*/ 459292 w 1637531"/>
              <a:gd name="connsiteY1" fmla="*/ 0 h 2085410"/>
              <a:gd name="connsiteX2" fmla="*/ 459292 w 1637531"/>
              <a:gd name="connsiteY2" fmla="*/ 2085410 h 2085410"/>
              <a:gd name="connsiteX3" fmla="*/ 1637531 w 1637531"/>
              <a:gd name="connsiteY3" fmla="*/ 2085410 h 2085410"/>
              <a:gd name="connsiteX0" fmla="*/ 0 w 1758604"/>
              <a:gd name="connsiteY0" fmla="*/ 0 h 2085410"/>
              <a:gd name="connsiteX1" fmla="*/ 580365 w 1758604"/>
              <a:gd name="connsiteY1" fmla="*/ 0 h 2085410"/>
              <a:gd name="connsiteX2" fmla="*/ 580365 w 1758604"/>
              <a:gd name="connsiteY2" fmla="*/ 2085410 h 2085410"/>
              <a:gd name="connsiteX3" fmla="*/ 1758604 w 1758604"/>
              <a:gd name="connsiteY3" fmla="*/ 2085410 h 208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604" h="2085410">
                <a:moveTo>
                  <a:pt x="0" y="0"/>
                </a:moveTo>
                <a:lnTo>
                  <a:pt x="580365" y="0"/>
                </a:lnTo>
                <a:lnTo>
                  <a:pt x="580365" y="2085410"/>
                </a:lnTo>
                <a:lnTo>
                  <a:pt x="1758604" y="2085410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2" name="Title 1"/>
          <p:cNvSpPr>
            <a:spLocks noGrp="1"/>
          </p:cNvSpPr>
          <p:nvPr>
            <p:ph type="title"/>
          </p:nvPr>
        </p:nvSpPr>
        <p:spPr>
          <a:xfrm>
            <a:off x="474662" y="81412"/>
            <a:ext cx="8229600" cy="1143000"/>
          </a:xfrm>
        </p:spPr>
        <p:txBody>
          <a:bodyPr/>
          <a:lstStyle/>
          <a:p>
            <a:r>
              <a:rPr lang="en-US" altLang="zh-CN" sz="4000" dirty="0" smtClean="0">
                <a:ea typeface="宋体" panose="02010600030101010101" pitchFamily="2" charset="-122"/>
              </a:rPr>
              <a:t>Hazard Detect and Forward Logic</a:t>
            </a:r>
          </a:p>
        </p:txBody>
      </p:sp>
      <p:grpSp>
        <p:nvGrpSpPr>
          <p:cNvPr id="39943" name="Group 3"/>
          <p:cNvGrpSpPr>
            <a:grpSpLocks/>
          </p:cNvGrpSpPr>
          <p:nvPr/>
        </p:nvGrpSpPr>
        <p:grpSpPr bwMode="auto">
          <a:xfrm>
            <a:off x="2760663" y="1905000"/>
            <a:ext cx="1250950" cy="1339850"/>
            <a:chOff x="2959551" y="3842867"/>
            <a:chExt cx="1250469" cy="1339396"/>
          </a:xfrm>
        </p:grpSpPr>
        <p:sp>
          <p:nvSpPr>
            <p:cNvPr id="5" name="Freeform 4"/>
            <p:cNvSpPr/>
            <p:nvPr/>
          </p:nvSpPr>
          <p:spPr bwMode="auto">
            <a:xfrm flipV="1">
              <a:off x="2959551" y="3941259"/>
              <a:ext cx="806140" cy="157110"/>
            </a:xfrm>
            <a:custGeom>
              <a:avLst/>
              <a:gdLst>
                <a:gd name="connsiteX0" fmla="*/ 0 w 453224"/>
                <a:gd name="connsiteY0" fmla="*/ 0 h 1347746"/>
                <a:gd name="connsiteX1" fmla="*/ 202758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3400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7586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2894 w 453224"/>
                <a:gd name="connsiteY2" fmla="*/ 1347746 h 1347746"/>
                <a:gd name="connsiteX3" fmla="*/ 453224 w 453224"/>
                <a:gd name="connsiteY3" fmla="*/ 1347746 h 1347746"/>
                <a:gd name="connsiteX0" fmla="*/ 0 w 275582"/>
                <a:gd name="connsiteY0" fmla="*/ 0 h 1347746"/>
                <a:gd name="connsiteX1" fmla="*/ 113611 w 275582"/>
                <a:gd name="connsiteY1" fmla="*/ 0 h 1347746"/>
                <a:gd name="connsiteX2" fmla="*/ 112894 w 275582"/>
                <a:gd name="connsiteY2" fmla="*/ 1347746 h 1347746"/>
                <a:gd name="connsiteX3" fmla="*/ 275582 w 275582"/>
                <a:gd name="connsiteY3" fmla="*/ 1340750 h 1347746"/>
                <a:gd name="connsiteX0" fmla="*/ 0 w 266314"/>
                <a:gd name="connsiteY0" fmla="*/ 0 h 1347746"/>
                <a:gd name="connsiteX1" fmla="*/ 113611 w 266314"/>
                <a:gd name="connsiteY1" fmla="*/ 0 h 1347746"/>
                <a:gd name="connsiteX2" fmla="*/ 112894 w 266314"/>
                <a:gd name="connsiteY2" fmla="*/ 1347746 h 1347746"/>
                <a:gd name="connsiteX3" fmla="*/ 266314 w 266314"/>
                <a:gd name="connsiteY3" fmla="*/ 1346347 h 1347746"/>
                <a:gd name="connsiteX0" fmla="*/ 0 w 219972"/>
                <a:gd name="connsiteY0" fmla="*/ 0 h 1347746"/>
                <a:gd name="connsiteX1" fmla="*/ 113611 w 219972"/>
                <a:gd name="connsiteY1" fmla="*/ 0 h 1347746"/>
                <a:gd name="connsiteX2" fmla="*/ 112894 w 219972"/>
                <a:gd name="connsiteY2" fmla="*/ 1347746 h 1347746"/>
                <a:gd name="connsiteX3" fmla="*/ 219972 w 219972"/>
                <a:gd name="connsiteY3" fmla="*/ 1346347 h 1347746"/>
                <a:gd name="connsiteX0" fmla="*/ 0 w 199891"/>
                <a:gd name="connsiteY0" fmla="*/ 0 h 1347746"/>
                <a:gd name="connsiteX1" fmla="*/ 113611 w 199891"/>
                <a:gd name="connsiteY1" fmla="*/ 0 h 1347746"/>
                <a:gd name="connsiteX2" fmla="*/ 112894 w 199891"/>
                <a:gd name="connsiteY2" fmla="*/ 1347746 h 1347746"/>
                <a:gd name="connsiteX3" fmla="*/ 199891 w 199891"/>
                <a:gd name="connsiteY3" fmla="*/ 1346347 h 1347746"/>
                <a:gd name="connsiteX0" fmla="*/ 0 w 128368"/>
                <a:gd name="connsiteY0" fmla="*/ 0 h 1347746"/>
                <a:gd name="connsiteX1" fmla="*/ 42088 w 128368"/>
                <a:gd name="connsiteY1" fmla="*/ 0 h 1347746"/>
                <a:gd name="connsiteX2" fmla="*/ 41371 w 128368"/>
                <a:gd name="connsiteY2" fmla="*/ 1347746 h 1347746"/>
                <a:gd name="connsiteX3" fmla="*/ 128368 w 128368"/>
                <a:gd name="connsiteY3" fmla="*/ 1346347 h 1347746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977 w 128368"/>
                <a:gd name="connsiteY2" fmla="*/ 1381001 h 1381001"/>
                <a:gd name="connsiteX3" fmla="*/ 128368 w 128368"/>
                <a:gd name="connsiteY3" fmla="*/ 1346347 h 1381001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174 w 128368"/>
                <a:gd name="connsiteY2" fmla="*/ 1381001 h 1381001"/>
                <a:gd name="connsiteX3" fmla="*/ 128368 w 128368"/>
                <a:gd name="connsiteY3" fmla="*/ 1346347 h 1381001"/>
                <a:gd name="connsiteX0" fmla="*/ 0 w 106686"/>
                <a:gd name="connsiteY0" fmla="*/ 33255 h 1381001"/>
                <a:gd name="connsiteX1" fmla="*/ 20406 w 106686"/>
                <a:gd name="connsiteY1" fmla="*/ 0 h 1381001"/>
                <a:gd name="connsiteX2" fmla="*/ 20492 w 106686"/>
                <a:gd name="connsiteY2" fmla="*/ 1381001 h 1381001"/>
                <a:gd name="connsiteX3" fmla="*/ 106686 w 106686"/>
                <a:gd name="connsiteY3" fmla="*/ 1346347 h 1381001"/>
                <a:gd name="connsiteX0" fmla="*/ 0 w 109095"/>
                <a:gd name="connsiteY0" fmla="*/ 0 h 1414273"/>
                <a:gd name="connsiteX1" fmla="*/ 22815 w 109095"/>
                <a:gd name="connsiteY1" fmla="*/ 33272 h 1414273"/>
                <a:gd name="connsiteX2" fmla="*/ 22901 w 109095"/>
                <a:gd name="connsiteY2" fmla="*/ 1414273 h 1414273"/>
                <a:gd name="connsiteX3" fmla="*/ 109095 w 109095"/>
                <a:gd name="connsiteY3" fmla="*/ 1379619 h 1414273"/>
                <a:gd name="connsiteX0" fmla="*/ 0 w 108693"/>
                <a:gd name="connsiteY0" fmla="*/ 0 h 1414273"/>
                <a:gd name="connsiteX1" fmla="*/ 22815 w 108693"/>
                <a:gd name="connsiteY1" fmla="*/ 33272 h 1414273"/>
                <a:gd name="connsiteX2" fmla="*/ 22901 w 108693"/>
                <a:gd name="connsiteY2" fmla="*/ 1414273 h 1414273"/>
                <a:gd name="connsiteX3" fmla="*/ 108693 w 108693"/>
                <a:gd name="connsiteY3" fmla="*/ 1412884 h 1414273"/>
                <a:gd name="connsiteX0" fmla="*/ 0 w 106284"/>
                <a:gd name="connsiteY0" fmla="*/ 0 h 1397641"/>
                <a:gd name="connsiteX1" fmla="*/ 20406 w 106284"/>
                <a:gd name="connsiteY1" fmla="*/ 16640 h 1397641"/>
                <a:gd name="connsiteX2" fmla="*/ 20492 w 106284"/>
                <a:gd name="connsiteY2" fmla="*/ 1397641 h 1397641"/>
                <a:gd name="connsiteX3" fmla="*/ 106284 w 106284"/>
                <a:gd name="connsiteY3" fmla="*/ 1396252 h 1397641"/>
                <a:gd name="connsiteX0" fmla="*/ 0 w 103473"/>
                <a:gd name="connsiteY0" fmla="*/ 0 h 1381009"/>
                <a:gd name="connsiteX1" fmla="*/ 17595 w 103473"/>
                <a:gd name="connsiteY1" fmla="*/ 8 h 1381009"/>
                <a:gd name="connsiteX2" fmla="*/ 17681 w 103473"/>
                <a:gd name="connsiteY2" fmla="*/ 1381009 h 1381009"/>
                <a:gd name="connsiteX3" fmla="*/ 103473 w 103473"/>
                <a:gd name="connsiteY3" fmla="*/ 1379620 h 138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473" h="1381009">
                  <a:moveTo>
                    <a:pt x="0" y="0"/>
                  </a:moveTo>
                  <a:lnTo>
                    <a:pt x="17595" y="8"/>
                  </a:lnTo>
                  <a:cubicBezTo>
                    <a:pt x="17891" y="460342"/>
                    <a:pt x="17385" y="920675"/>
                    <a:pt x="17681" y="1381009"/>
                  </a:cubicBezTo>
                  <a:cubicBezTo>
                    <a:pt x="131124" y="1381009"/>
                    <a:pt x="-9970" y="1379620"/>
                    <a:pt x="103473" y="137962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2959551" y="4487174"/>
              <a:ext cx="810900" cy="165044"/>
            </a:xfrm>
            <a:custGeom>
              <a:avLst/>
              <a:gdLst>
                <a:gd name="connsiteX0" fmla="*/ 0 w 453224"/>
                <a:gd name="connsiteY0" fmla="*/ 0 h 1347746"/>
                <a:gd name="connsiteX1" fmla="*/ 202758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3400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7586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2894 w 453224"/>
                <a:gd name="connsiteY2" fmla="*/ 1347746 h 1347746"/>
                <a:gd name="connsiteX3" fmla="*/ 453224 w 453224"/>
                <a:gd name="connsiteY3" fmla="*/ 1347746 h 1347746"/>
                <a:gd name="connsiteX0" fmla="*/ 0 w 275582"/>
                <a:gd name="connsiteY0" fmla="*/ 0 h 1347746"/>
                <a:gd name="connsiteX1" fmla="*/ 113611 w 275582"/>
                <a:gd name="connsiteY1" fmla="*/ 0 h 1347746"/>
                <a:gd name="connsiteX2" fmla="*/ 112894 w 275582"/>
                <a:gd name="connsiteY2" fmla="*/ 1347746 h 1347746"/>
                <a:gd name="connsiteX3" fmla="*/ 275582 w 275582"/>
                <a:gd name="connsiteY3" fmla="*/ 1340750 h 1347746"/>
                <a:gd name="connsiteX0" fmla="*/ 0 w 266314"/>
                <a:gd name="connsiteY0" fmla="*/ 0 h 1347746"/>
                <a:gd name="connsiteX1" fmla="*/ 113611 w 266314"/>
                <a:gd name="connsiteY1" fmla="*/ 0 h 1347746"/>
                <a:gd name="connsiteX2" fmla="*/ 112894 w 266314"/>
                <a:gd name="connsiteY2" fmla="*/ 1347746 h 1347746"/>
                <a:gd name="connsiteX3" fmla="*/ 266314 w 266314"/>
                <a:gd name="connsiteY3" fmla="*/ 1346347 h 1347746"/>
                <a:gd name="connsiteX0" fmla="*/ 0 w 219972"/>
                <a:gd name="connsiteY0" fmla="*/ 0 h 1347746"/>
                <a:gd name="connsiteX1" fmla="*/ 113611 w 219972"/>
                <a:gd name="connsiteY1" fmla="*/ 0 h 1347746"/>
                <a:gd name="connsiteX2" fmla="*/ 112894 w 219972"/>
                <a:gd name="connsiteY2" fmla="*/ 1347746 h 1347746"/>
                <a:gd name="connsiteX3" fmla="*/ 219972 w 219972"/>
                <a:gd name="connsiteY3" fmla="*/ 1346347 h 1347746"/>
                <a:gd name="connsiteX0" fmla="*/ 0 w 199891"/>
                <a:gd name="connsiteY0" fmla="*/ 0 h 1347746"/>
                <a:gd name="connsiteX1" fmla="*/ 113611 w 199891"/>
                <a:gd name="connsiteY1" fmla="*/ 0 h 1347746"/>
                <a:gd name="connsiteX2" fmla="*/ 112894 w 199891"/>
                <a:gd name="connsiteY2" fmla="*/ 1347746 h 1347746"/>
                <a:gd name="connsiteX3" fmla="*/ 199891 w 199891"/>
                <a:gd name="connsiteY3" fmla="*/ 1346347 h 1347746"/>
                <a:gd name="connsiteX0" fmla="*/ 0 w 128368"/>
                <a:gd name="connsiteY0" fmla="*/ 0 h 1347746"/>
                <a:gd name="connsiteX1" fmla="*/ 42088 w 128368"/>
                <a:gd name="connsiteY1" fmla="*/ 0 h 1347746"/>
                <a:gd name="connsiteX2" fmla="*/ 41371 w 128368"/>
                <a:gd name="connsiteY2" fmla="*/ 1347746 h 1347746"/>
                <a:gd name="connsiteX3" fmla="*/ 128368 w 128368"/>
                <a:gd name="connsiteY3" fmla="*/ 1346347 h 1347746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977 w 128368"/>
                <a:gd name="connsiteY2" fmla="*/ 1381001 h 1381001"/>
                <a:gd name="connsiteX3" fmla="*/ 128368 w 128368"/>
                <a:gd name="connsiteY3" fmla="*/ 1346347 h 1381001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174 w 128368"/>
                <a:gd name="connsiteY2" fmla="*/ 1381001 h 1381001"/>
                <a:gd name="connsiteX3" fmla="*/ 128368 w 128368"/>
                <a:gd name="connsiteY3" fmla="*/ 1346347 h 1381001"/>
                <a:gd name="connsiteX0" fmla="*/ 0 w 106686"/>
                <a:gd name="connsiteY0" fmla="*/ 33255 h 1381001"/>
                <a:gd name="connsiteX1" fmla="*/ 20406 w 106686"/>
                <a:gd name="connsiteY1" fmla="*/ 0 h 1381001"/>
                <a:gd name="connsiteX2" fmla="*/ 20492 w 106686"/>
                <a:gd name="connsiteY2" fmla="*/ 1381001 h 1381001"/>
                <a:gd name="connsiteX3" fmla="*/ 106686 w 106686"/>
                <a:gd name="connsiteY3" fmla="*/ 1346347 h 1381001"/>
                <a:gd name="connsiteX0" fmla="*/ 0 w 109095"/>
                <a:gd name="connsiteY0" fmla="*/ 0 h 1414273"/>
                <a:gd name="connsiteX1" fmla="*/ 22815 w 109095"/>
                <a:gd name="connsiteY1" fmla="*/ 33272 h 1414273"/>
                <a:gd name="connsiteX2" fmla="*/ 22901 w 109095"/>
                <a:gd name="connsiteY2" fmla="*/ 1414273 h 1414273"/>
                <a:gd name="connsiteX3" fmla="*/ 109095 w 109095"/>
                <a:gd name="connsiteY3" fmla="*/ 1379619 h 1414273"/>
                <a:gd name="connsiteX0" fmla="*/ 0 w 108693"/>
                <a:gd name="connsiteY0" fmla="*/ 0 h 1414273"/>
                <a:gd name="connsiteX1" fmla="*/ 22815 w 108693"/>
                <a:gd name="connsiteY1" fmla="*/ 33272 h 1414273"/>
                <a:gd name="connsiteX2" fmla="*/ 22901 w 108693"/>
                <a:gd name="connsiteY2" fmla="*/ 1414273 h 1414273"/>
                <a:gd name="connsiteX3" fmla="*/ 108693 w 108693"/>
                <a:gd name="connsiteY3" fmla="*/ 1412884 h 1414273"/>
                <a:gd name="connsiteX0" fmla="*/ 0 w 106284"/>
                <a:gd name="connsiteY0" fmla="*/ 0 h 1397641"/>
                <a:gd name="connsiteX1" fmla="*/ 20406 w 106284"/>
                <a:gd name="connsiteY1" fmla="*/ 16640 h 1397641"/>
                <a:gd name="connsiteX2" fmla="*/ 20492 w 106284"/>
                <a:gd name="connsiteY2" fmla="*/ 1397641 h 1397641"/>
                <a:gd name="connsiteX3" fmla="*/ 106284 w 106284"/>
                <a:gd name="connsiteY3" fmla="*/ 1396252 h 1397641"/>
                <a:gd name="connsiteX0" fmla="*/ 0 w 103473"/>
                <a:gd name="connsiteY0" fmla="*/ 0 h 1381009"/>
                <a:gd name="connsiteX1" fmla="*/ 17595 w 103473"/>
                <a:gd name="connsiteY1" fmla="*/ 8 h 1381009"/>
                <a:gd name="connsiteX2" fmla="*/ 17681 w 103473"/>
                <a:gd name="connsiteY2" fmla="*/ 1381009 h 1381009"/>
                <a:gd name="connsiteX3" fmla="*/ 103473 w 103473"/>
                <a:gd name="connsiteY3" fmla="*/ 1379620 h 138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473" h="1381009">
                  <a:moveTo>
                    <a:pt x="0" y="0"/>
                  </a:moveTo>
                  <a:lnTo>
                    <a:pt x="17595" y="8"/>
                  </a:lnTo>
                  <a:cubicBezTo>
                    <a:pt x="17891" y="460342"/>
                    <a:pt x="17385" y="920675"/>
                    <a:pt x="17681" y="1381009"/>
                  </a:cubicBezTo>
                  <a:cubicBezTo>
                    <a:pt x="131124" y="1381009"/>
                    <a:pt x="-9970" y="1379620"/>
                    <a:pt x="103473" y="137962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0108" name="Group 6"/>
            <p:cNvGrpSpPr>
              <a:grpSpLocks/>
            </p:cNvGrpSpPr>
            <p:nvPr/>
          </p:nvGrpSpPr>
          <p:grpSpPr bwMode="auto">
            <a:xfrm>
              <a:off x="3769694" y="3842867"/>
              <a:ext cx="440326" cy="620464"/>
              <a:chOff x="4195902" y="3291670"/>
              <a:chExt cx="440326" cy="620464"/>
            </a:xfrm>
          </p:grpSpPr>
          <p:sp>
            <p:nvSpPr>
              <p:cNvPr id="40114" name="Line 95"/>
              <p:cNvSpPr>
                <a:spLocks noChangeShapeType="1"/>
              </p:cNvSpPr>
              <p:nvPr/>
            </p:nvSpPr>
            <p:spPr bwMode="auto">
              <a:xfrm>
                <a:off x="4369656" y="3605764"/>
                <a:ext cx="266572" cy="72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0115" name="Group 13"/>
              <p:cNvGrpSpPr>
                <a:grpSpLocks/>
              </p:cNvGrpSpPr>
              <p:nvPr/>
            </p:nvGrpSpPr>
            <p:grpSpPr bwMode="auto">
              <a:xfrm>
                <a:off x="4195902" y="3291670"/>
                <a:ext cx="169862" cy="620464"/>
                <a:chOff x="3983278" y="3558182"/>
                <a:chExt cx="169863" cy="620252"/>
              </a:xfrm>
            </p:grpSpPr>
            <p:sp>
              <p:nvSpPr>
                <p:cNvPr id="40116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3758084" y="3783376"/>
                  <a:ext cx="620252" cy="16986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40117" name="Rectangle 93"/>
                <p:cNvSpPr>
                  <a:spLocks noChangeArrowheads="1"/>
                </p:cNvSpPr>
                <p:nvPr/>
              </p:nvSpPr>
              <p:spPr bwMode="auto">
                <a:xfrm flipH="1">
                  <a:off x="3989925" y="3573015"/>
                  <a:ext cx="156569" cy="589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0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1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2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</p:grpSp>
        <p:grpSp>
          <p:nvGrpSpPr>
            <p:cNvPr id="40109" name="Group 7"/>
            <p:cNvGrpSpPr>
              <a:grpSpLocks/>
            </p:cNvGrpSpPr>
            <p:nvPr/>
          </p:nvGrpSpPr>
          <p:grpSpPr bwMode="auto">
            <a:xfrm>
              <a:off x="3769694" y="4561799"/>
              <a:ext cx="440326" cy="620464"/>
              <a:chOff x="4195902" y="3291670"/>
              <a:chExt cx="440326" cy="620464"/>
            </a:xfrm>
          </p:grpSpPr>
          <p:sp>
            <p:nvSpPr>
              <p:cNvPr id="40110" name="Line 95"/>
              <p:cNvSpPr>
                <a:spLocks noChangeShapeType="1"/>
              </p:cNvSpPr>
              <p:nvPr/>
            </p:nvSpPr>
            <p:spPr bwMode="auto">
              <a:xfrm flipV="1">
                <a:off x="4370460" y="3601057"/>
                <a:ext cx="265768" cy="170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0111" name="Group 9"/>
              <p:cNvGrpSpPr>
                <a:grpSpLocks/>
              </p:cNvGrpSpPr>
              <p:nvPr/>
            </p:nvGrpSpPr>
            <p:grpSpPr bwMode="auto">
              <a:xfrm>
                <a:off x="4195902" y="3291670"/>
                <a:ext cx="169862" cy="620464"/>
                <a:chOff x="3983278" y="3558182"/>
                <a:chExt cx="169863" cy="620252"/>
              </a:xfrm>
            </p:grpSpPr>
            <p:sp>
              <p:nvSpPr>
                <p:cNvPr id="40112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3758084" y="3783376"/>
                  <a:ext cx="620252" cy="16986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40113" name="Rectangle 93"/>
                <p:cNvSpPr>
                  <a:spLocks noChangeArrowheads="1"/>
                </p:cNvSpPr>
                <p:nvPr/>
              </p:nvSpPr>
              <p:spPr bwMode="auto">
                <a:xfrm flipH="1">
                  <a:off x="3989925" y="3573015"/>
                  <a:ext cx="156569" cy="589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0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1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2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</p:grpSp>
      </p:grpSp>
      <p:sp>
        <p:nvSpPr>
          <p:cNvPr id="18" name="Rectangle 125"/>
          <p:cNvSpPr>
            <a:spLocks noChangeArrowheads="1"/>
          </p:cNvSpPr>
          <p:nvPr/>
        </p:nvSpPr>
        <p:spPr bwMode="auto">
          <a:xfrm>
            <a:off x="5565024" y="1869706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Result</a:t>
            </a:r>
          </a:p>
        </p:txBody>
      </p:sp>
      <p:sp>
        <p:nvSpPr>
          <p:cNvPr id="39945" name="Line 19"/>
          <p:cNvSpPr>
            <a:spLocks noChangeShapeType="1"/>
          </p:cNvSpPr>
          <p:nvPr/>
        </p:nvSpPr>
        <p:spPr bwMode="auto">
          <a:xfrm>
            <a:off x="4630738" y="2525713"/>
            <a:ext cx="174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9946" name="Group 19"/>
          <p:cNvGrpSpPr>
            <a:grpSpLocks/>
          </p:cNvGrpSpPr>
          <p:nvPr/>
        </p:nvGrpSpPr>
        <p:grpSpPr bwMode="auto">
          <a:xfrm>
            <a:off x="5746750" y="2728913"/>
            <a:ext cx="330200" cy="257175"/>
            <a:chOff x="5851661" y="4446665"/>
            <a:chExt cx="330225" cy="257161"/>
          </a:xfrm>
        </p:grpSpPr>
        <p:sp>
          <p:nvSpPr>
            <p:cNvPr id="40103" name="Line 19"/>
            <p:cNvSpPr>
              <a:spLocks noChangeShapeType="1"/>
            </p:cNvSpPr>
            <p:nvPr/>
          </p:nvSpPr>
          <p:spPr bwMode="auto">
            <a:xfrm flipV="1">
              <a:off x="5851661" y="4659379"/>
              <a:ext cx="33022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04" name="Line 21"/>
            <p:cNvSpPr>
              <a:spLocks noChangeShapeType="1"/>
            </p:cNvSpPr>
            <p:nvPr/>
          </p:nvSpPr>
          <p:spPr bwMode="auto">
            <a:xfrm flipH="1">
              <a:off x="5960454" y="4611756"/>
              <a:ext cx="42406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105" name="Rectangle 22"/>
            <p:cNvSpPr>
              <a:spLocks noChangeArrowheads="1"/>
            </p:cNvSpPr>
            <p:nvPr/>
          </p:nvSpPr>
          <p:spPr bwMode="auto">
            <a:xfrm>
              <a:off x="5896114" y="4446665"/>
              <a:ext cx="166700" cy="18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39947" name="Group 20"/>
          <p:cNvGrpSpPr>
            <a:grpSpLocks/>
          </p:cNvGrpSpPr>
          <p:nvPr/>
        </p:nvGrpSpPr>
        <p:grpSpPr bwMode="auto">
          <a:xfrm>
            <a:off x="4683125" y="2717800"/>
            <a:ext cx="168275" cy="268288"/>
            <a:chOff x="4584469" y="3621025"/>
            <a:chExt cx="168288" cy="268835"/>
          </a:xfrm>
        </p:grpSpPr>
        <p:sp>
          <p:nvSpPr>
            <p:cNvPr id="40101" name="Rectangle 27"/>
            <p:cNvSpPr>
              <a:spLocks noChangeArrowheads="1"/>
            </p:cNvSpPr>
            <p:nvPr/>
          </p:nvSpPr>
          <p:spPr bwMode="auto">
            <a:xfrm>
              <a:off x="4584469" y="3621025"/>
              <a:ext cx="168288" cy="18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40102" name="Line 28"/>
            <p:cNvSpPr>
              <a:spLocks noChangeShapeType="1"/>
            </p:cNvSpPr>
            <p:nvPr/>
          </p:nvSpPr>
          <p:spPr bwMode="auto">
            <a:xfrm flipH="1">
              <a:off x="4648810" y="3797790"/>
              <a:ext cx="42866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48" name="Line 30"/>
          <p:cNvSpPr>
            <a:spLocks noChangeShapeType="1"/>
          </p:cNvSpPr>
          <p:nvPr/>
        </p:nvSpPr>
        <p:spPr bwMode="auto">
          <a:xfrm>
            <a:off x="5229225" y="2211388"/>
            <a:ext cx="334963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Freeform 22"/>
          <p:cNvSpPr/>
          <p:nvPr/>
        </p:nvSpPr>
        <p:spPr bwMode="auto">
          <a:xfrm>
            <a:off x="4202113" y="1652588"/>
            <a:ext cx="301625" cy="777875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3400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7586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2894 w 453224"/>
              <a:gd name="connsiteY2" fmla="*/ 1347746 h 1347746"/>
              <a:gd name="connsiteX3" fmla="*/ 453224 w 453224"/>
              <a:gd name="connsiteY3" fmla="*/ 1347746 h 1347746"/>
              <a:gd name="connsiteX0" fmla="*/ 0 w 275582"/>
              <a:gd name="connsiteY0" fmla="*/ 0 h 1347746"/>
              <a:gd name="connsiteX1" fmla="*/ 113611 w 275582"/>
              <a:gd name="connsiteY1" fmla="*/ 0 h 1347746"/>
              <a:gd name="connsiteX2" fmla="*/ 112894 w 275582"/>
              <a:gd name="connsiteY2" fmla="*/ 1347746 h 1347746"/>
              <a:gd name="connsiteX3" fmla="*/ 275582 w 275582"/>
              <a:gd name="connsiteY3" fmla="*/ 1340750 h 1347746"/>
              <a:gd name="connsiteX0" fmla="*/ 0 w 266314"/>
              <a:gd name="connsiteY0" fmla="*/ 0 h 1347746"/>
              <a:gd name="connsiteX1" fmla="*/ 113611 w 266314"/>
              <a:gd name="connsiteY1" fmla="*/ 0 h 1347746"/>
              <a:gd name="connsiteX2" fmla="*/ 112894 w 266314"/>
              <a:gd name="connsiteY2" fmla="*/ 1347746 h 1347746"/>
              <a:gd name="connsiteX3" fmla="*/ 266314 w 266314"/>
              <a:gd name="connsiteY3" fmla="*/ 1346347 h 1347746"/>
              <a:gd name="connsiteX0" fmla="*/ 0 w 219972"/>
              <a:gd name="connsiteY0" fmla="*/ 0 h 1347746"/>
              <a:gd name="connsiteX1" fmla="*/ 113611 w 219972"/>
              <a:gd name="connsiteY1" fmla="*/ 0 h 1347746"/>
              <a:gd name="connsiteX2" fmla="*/ 112894 w 219972"/>
              <a:gd name="connsiteY2" fmla="*/ 1347746 h 1347746"/>
              <a:gd name="connsiteX3" fmla="*/ 219972 w 219972"/>
              <a:gd name="connsiteY3" fmla="*/ 1346347 h 1347746"/>
              <a:gd name="connsiteX0" fmla="*/ 0 w 199891"/>
              <a:gd name="connsiteY0" fmla="*/ 0 h 1347746"/>
              <a:gd name="connsiteX1" fmla="*/ 113611 w 199891"/>
              <a:gd name="connsiteY1" fmla="*/ 0 h 1347746"/>
              <a:gd name="connsiteX2" fmla="*/ 112894 w 199891"/>
              <a:gd name="connsiteY2" fmla="*/ 1347746 h 1347746"/>
              <a:gd name="connsiteX3" fmla="*/ 199891 w 199891"/>
              <a:gd name="connsiteY3" fmla="*/ 1346347 h 1347746"/>
              <a:gd name="connsiteX0" fmla="*/ 0 w 128368"/>
              <a:gd name="connsiteY0" fmla="*/ 0 h 1347746"/>
              <a:gd name="connsiteX1" fmla="*/ 42088 w 128368"/>
              <a:gd name="connsiteY1" fmla="*/ 0 h 1347746"/>
              <a:gd name="connsiteX2" fmla="*/ 41371 w 128368"/>
              <a:gd name="connsiteY2" fmla="*/ 1347746 h 1347746"/>
              <a:gd name="connsiteX3" fmla="*/ 128368 w 128368"/>
              <a:gd name="connsiteY3" fmla="*/ 1346347 h 13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68" h="1347746">
                <a:moveTo>
                  <a:pt x="0" y="0"/>
                </a:moveTo>
                <a:lnTo>
                  <a:pt x="42088" y="0"/>
                </a:lnTo>
                <a:lnTo>
                  <a:pt x="41371" y="1347746"/>
                </a:lnTo>
                <a:cubicBezTo>
                  <a:pt x="154814" y="1347746"/>
                  <a:pt x="14925" y="1346347"/>
                  <a:pt x="128368" y="134634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7392988" y="2632075"/>
            <a:ext cx="3111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1" name="Line 41"/>
          <p:cNvSpPr>
            <a:spLocks noChangeShapeType="1"/>
          </p:cNvSpPr>
          <p:nvPr/>
        </p:nvSpPr>
        <p:spPr bwMode="auto">
          <a:xfrm flipV="1">
            <a:off x="5746750" y="3449638"/>
            <a:ext cx="19589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Freeform 26"/>
          <p:cNvSpPr/>
          <p:nvPr/>
        </p:nvSpPr>
        <p:spPr bwMode="auto">
          <a:xfrm>
            <a:off x="769938" y="2894013"/>
            <a:ext cx="7026275" cy="1177925"/>
          </a:xfrm>
          <a:custGeom>
            <a:avLst/>
            <a:gdLst>
              <a:gd name="connsiteX0" fmla="*/ 291548 w 291548"/>
              <a:gd name="connsiteY0" fmla="*/ 0 h 154608"/>
              <a:gd name="connsiteX1" fmla="*/ 291548 w 291548"/>
              <a:gd name="connsiteY1" fmla="*/ 154608 h 154608"/>
              <a:gd name="connsiteX2" fmla="*/ 0 w 291548"/>
              <a:gd name="connsiteY2" fmla="*/ 154608 h 15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48" h="154608">
                <a:moveTo>
                  <a:pt x="291548" y="0"/>
                </a:moveTo>
                <a:lnTo>
                  <a:pt x="291548" y="154608"/>
                </a:lnTo>
                <a:lnTo>
                  <a:pt x="0" y="154608"/>
                </a:lnTo>
              </a:path>
            </a:pathLst>
          </a:cu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53" name="TextBox 129"/>
          <p:cNvSpPr txBox="1">
            <a:spLocks noChangeArrowheads="1"/>
          </p:cNvSpPr>
          <p:nvPr/>
        </p:nvSpPr>
        <p:spPr bwMode="auto">
          <a:xfrm>
            <a:off x="769938" y="3868738"/>
            <a:ext cx="279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clk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2193925" y="3067050"/>
            <a:ext cx="1588" cy="1001713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55" name="Rectangle 70"/>
          <p:cNvSpPr>
            <a:spLocks noChangeArrowheads="1"/>
          </p:cNvSpPr>
          <p:nvPr/>
        </p:nvSpPr>
        <p:spPr bwMode="auto">
          <a:xfrm>
            <a:off x="1216025" y="2763838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Rd</a:t>
            </a:r>
          </a:p>
        </p:txBody>
      </p:sp>
      <p:grpSp>
        <p:nvGrpSpPr>
          <p:cNvPr id="39956" name="Group 30"/>
          <p:cNvGrpSpPr>
            <a:grpSpLocks/>
          </p:cNvGrpSpPr>
          <p:nvPr/>
        </p:nvGrpSpPr>
        <p:grpSpPr bwMode="auto">
          <a:xfrm>
            <a:off x="8016875" y="3044825"/>
            <a:ext cx="293688" cy="153988"/>
            <a:chOff x="8272344" y="4716888"/>
            <a:chExt cx="293709" cy="153979"/>
          </a:xfrm>
        </p:grpSpPr>
        <p:sp>
          <p:nvSpPr>
            <p:cNvPr id="40099" name="Rectangle 108"/>
            <p:cNvSpPr>
              <a:spLocks noChangeArrowheads="1"/>
            </p:cNvSpPr>
            <p:nvPr/>
          </p:nvSpPr>
          <p:spPr bwMode="auto">
            <a:xfrm>
              <a:off x="8399353" y="4716888"/>
              <a:ext cx="166700" cy="153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40100" name="Line 109"/>
            <p:cNvSpPr>
              <a:spLocks noChangeShapeType="1"/>
            </p:cNvSpPr>
            <p:nvPr/>
          </p:nvSpPr>
          <p:spPr bwMode="auto">
            <a:xfrm flipH="1">
              <a:off x="8272344" y="4793698"/>
              <a:ext cx="127009" cy="380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57" name="Freeform 123"/>
          <p:cNvSpPr>
            <a:spLocks/>
          </p:cNvSpPr>
          <p:nvPr/>
        </p:nvSpPr>
        <p:spPr bwMode="auto">
          <a:xfrm>
            <a:off x="2609850" y="2635250"/>
            <a:ext cx="5467350" cy="1298575"/>
          </a:xfrm>
          <a:custGeom>
            <a:avLst/>
            <a:gdLst>
              <a:gd name="T0" fmla="*/ 2147483647 w 10005"/>
              <a:gd name="T1" fmla="*/ 0 h 10000"/>
              <a:gd name="T2" fmla="*/ 2147483647 w 10005"/>
              <a:gd name="T3" fmla="*/ 0 h 10000"/>
              <a:gd name="T4" fmla="*/ 2147483647 w 10005"/>
              <a:gd name="T5" fmla="*/ 2147483647 h 10000"/>
              <a:gd name="T6" fmla="*/ 815831355 w 10005"/>
              <a:gd name="T7" fmla="*/ 2147483647 h 10000"/>
              <a:gd name="T8" fmla="*/ 0 w 10005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5" h="10000">
                <a:moveTo>
                  <a:pt x="9434" y="0"/>
                </a:moveTo>
                <a:lnTo>
                  <a:pt x="10005" y="0"/>
                </a:lnTo>
                <a:lnTo>
                  <a:pt x="10005" y="10000"/>
                </a:lnTo>
                <a:lnTo>
                  <a:pt x="5" y="10000"/>
                </a:lnTo>
                <a:cubicBezTo>
                  <a:pt x="5" y="7354"/>
                  <a:pt x="1" y="9187"/>
                  <a:pt x="0" y="3538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8" name="Rectangle 67"/>
          <p:cNvSpPr>
            <a:spLocks noChangeArrowheads="1"/>
          </p:cNvSpPr>
          <p:nvPr/>
        </p:nvSpPr>
        <p:spPr bwMode="auto">
          <a:xfrm>
            <a:off x="1600200" y="2079625"/>
            <a:ext cx="166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39959" name="Line 40"/>
          <p:cNvSpPr>
            <a:spLocks noChangeShapeType="1"/>
          </p:cNvSpPr>
          <p:nvPr/>
        </p:nvSpPr>
        <p:spPr bwMode="auto">
          <a:xfrm>
            <a:off x="1403350" y="2255838"/>
            <a:ext cx="449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Freeform 33"/>
          <p:cNvSpPr/>
          <p:nvPr/>
        </p:nvSpPr>
        <p:spPr bwMode="auto">
          <a:xfrm>
            <a:off x="1701800" y="2897188"/>
            <a:ext cx="6262688" cy="852487"/>
          </a:xfrm>
          <a:custGeom>
            <a:avLst/>
            <a:gdLst>
              <a:gd name="connsiteX0" fmla="*/ 5140518 w 5363155"/>
              <a:gd name="connsiteY0" fmla="*/ 564543 h 1073426"/>
              <a:gd name="connsiteX1" fmla="*/ 5363155 w 5363155"/>
              <a:gd name="connsiteY1" fmla="*/ 568518 h 1073426"/>
              <a:gd name="connsiteX2" fmla="*/ 5363155 w 5363155"/>
              <a:gd name="connsiteY2" fmla="*/ 1073426 h 1073426"/>
              <a:gd name="connsiteX3" fmla="*/ 0 w 5363155"/>
              <a:gd name="connsiteY3" fmla="*/ 1069451 h 1073426"/>
              <a:gd name="connsiteX4" fmla="*/ 3976 w 5363155"/>
              <a:gd name="connsiteY4" fmla="*/ 3976 h 1073426"/>
              <a:gd name="connsiteX5" fmla="*/ 127221 w 5363155"/>
              <a:gd name="connsiteY5" fmla="*/ 0 h 1073426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30396 w 5363155"/>
              <a:gd name="connsiteY5" fmla="*/ 5549 h 1069450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27221 w 5363155"/>
              <a:gd name="connsiteY5" fmla="*/ 2374 h 1069450"/>
              <a:gd name="connsiteX0" fmla="*/ 5140518 w 5363155"/>
              <a:gd name="connsiteY0" fmla="*/ 56136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58193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99015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86032 w 5363155"/>
              <a:gd name="connsiteY0" fmla="*/ 70291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204075 w 5363155"/>
              <a:gd name="connsiteY5" fmla="*/ 0 h 1070251"/>
              <a:gd name="connsiteX0" fmla="*/ 5222049 w 5359559"/>
              <a:gd name="connsiteY0" fmla="*/ 709863 h 1070251"/>
              <a:gd name="connsiteX1" fmla="*/ 5359559 w 5359559"/>
              <a:gd name="connsiteY1" fmla="*/ 708489 h 1070251"/>
              <a:gd name="connsiteX2" fmla="*/ 5359559 w 5359559"/>
              <a:gd name="connsiteY2" fmla="*/ 1070251 h 1070251"/>
              <a:gd name="connsiteX3" fmla="*/ 406 w 5359559"/>
              <a:gd name="connsiteY3" fmla="*/ 1066276 h 1070251"/>
              <a:gd name="connsiteX4" fmla="*/ 380 w 5359559"/>
              <a:gd name="connsiteY4" fmla="*/ 801 h 1070251"/>
              <a:gd name="connsiteX5" fmla="*/ 200479 w 5359559"/>
              <a:gd name="connsiteY5" fmla="*/ 0 h 1070251"/>
              <a:gd name="connsiteX0" fmla="*/ 5222049 w 5359559"/>
              <a:gd name="connsiteY0" fmla="*/ 714844 h 1075232"/>
              <a:gd name="connsiteX1" fmla="*/ 5359559 w 5359559"/>
              <a:gd name="connsiteY1" fmla="*/ 713470 h 1075232"/>
              <a:gd name="connsiteX2" fmla="*/ 5359559 w 5359559"/>
              <a:gd name="connsiteY2" fmla="*/ 1075232 h 1075232"/>
              <a:gd name="connsiteX3" fmla="*/ 406 w 5359559"/>
              <a:gd name="connsiteY3" fmla="*/ 1071257 h 1075232"/>
              <a:gd name="connsiteX4" fmla="*/ 380 w 5359559"/>
              <a:gd name="connsiteY4" fmla="*/ 5782 h 1075232"/>
              <a:gd name="connsiteX5" fmla="*/ 144421 w 5359559"/>
              <a:gd name="connsiteY5" fmla="*/ 0 h 1075232"/>
              <a:gd name="connsiteX0" fmla="*/ 5222049 w 5359559"/>
              <a:gd name="connsiteY0" fmla="*/ 709083 h 1069471"/>
              <a:gd name="connsiteX1" fmla="*/ 5359559 w 5359559"/>
              <a:gd name="connsiteY1" fmla="*/ 707709 h 1069471"/>
              <a:gd name="connsiteX2" fmla="*/ 5359559 w 5359559"/>
              <a:gd name="connsiteY2" fmla="*/ 1069471 h 1069471"/>
              <a:gd name="connsiteX3" fmla="*/ 406 w 5359559"/>
              <a:gd name="connsiteY3" fmla="*/ 1065496 h 1069471"/>
              <a:gd name="connsiteX4" fmla="*/ 380 w 5359559"/>
              <a:gd name="connsiteY4" fmla="*/ 21 h 1069471"/>
              <a:gd name="connsiteX5" fmla="*/ 130945 w 5359559"/>
              <a:gd name="connsiteY5" fmla="*/ 1904 h 106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9559" h="1069471">
                <a:moveTo>
                  <a:pt x="5222049" y="709083"/>
                </a:moveTo>
                <a:lnTo>
                  <a:pt x="5359559" y="707709"/>
                </a:lnTo>
                <a:lnTo>
                  <a:pt x="5359559" y="1069471"/>
                </a:lnTo>
                <a:lnTo>
                  <a:pt x="406" y="1065496"/>
                </a:lnTo>
                <a:cubicBezTo>
                  <a:pt x="1731" y="710338"/>
                  <a:pt x="-945" y="355179"/>
                  <a:pt x="380" y="21"/>
                </a:cubicBezTo>
                <a:cubicBezTo>
                  <a:pt x="67080" y="-246"/>
                  <a:pt x="64245" y="2171"/>
                  <a:pt x="130945" y="1904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>
            <a:stCxn id="116" idx="3"/>
          </p:cNvCxnSpPr>
          <p:nvPr/>
        </p:nvCxnSpPr>
        <p:spPr bwMode="auto">
          <a:xfrm flipH="1">
            <a:off x="1049338" y="3086100"/>
            <a:ext cx="1587" cy="982663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0096" idx="2"/>
          </p:cNvCxnSpPr>
          <p:nvPr/>
        </p:nvCxnSpPr>
        <p:spPr bwMode="auto">
          <a:xfrm>
            <a:off x="2066925" y="3444875"/>
            <a:ext cx="194151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9963" name="Group 37"/>
          <p:cNvGrpSpPr>
            <a:grpSpLocks/>
          </p:cNvGrpSpPr>
          <p:nvPr/>
        </p:nvGrpSpPr>
        <p:grpSpPr bwMode="auto">
          <a:xfrm>
            <a:off x="1928813" y="3287713"/>
            <a:ext cx="141287" cy="312737"/>
            <a:chOff x="2135890" y="5038869"/>
            <a:chExt cx="141297" cy="312720"/>
          </a:xfrm>
        </p:grpSpPr>
        <p:sp>
          <p:nvSpPr>
            <p:cNvPr id="40096" name="AutoShape 91"/>
            <p:cNvSpPr>
              <a:spLocks noChangeArrowheads="1"/>
            </p:cNvSpPr>
            <p:nvPr/>
          </p:nvSpPr>
          <p:spPr bwMode="auto">
            <a:xfrm rot="-5400000">
              <a:off x="2048094" y="5126665"/>
              <a:ext cx="312720" cy="137127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0097" name="Rectangle 93"/>
            <p:cNvSpPr>
              <a:spLocks noChangeArrowheads="1"/>
            </p:cNvSpPr>
            <p:nvPr/>
          </p:nvSpPr>
          <p:spPr bwMode="auto">
            <a:xfrm flipH="1">
              <a:off x="2137676" y="5053441"/>
              <a:ext cx="139511" cy="146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0098" name="Rectangle 94"/>
            <p:cNvSpPr>
              <a:spLocks noChangeArrowheads="1"/>
            </p:cNvSpPr>
            <p:nvPr/>
          </p:nvSpPr>
          <p:spPr bwMode="auto">
            <a:xfrm flipH="1">
              <a:off x="2138867" y="5221610"/>
              <a:ext cx="138320" cy="109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9964" name="Freeform 86"/>
          <p:cNvSpPr>
            <a:spLocks/>
          </p:cNvSpPr>
          <p:nvPr/>
        </p:nvSpPr>
        <p:spPr bwMode="auto">
          <a:xfrm>
            <a:off x="1589088" y="2509838"/>
            <a:ext cx="339725" cy="860425"/>
          </a:xfrm>
          <a:custGeom>
            <a:avLst/>
            <a:gdLst>
              <a:gd name="T0" fmla="*/ 0 w 87"/>
              <a:gd name="T1" fmla="*/ 0 h 87"/>
              <a:gd name="T2" fmla="*/ 0 w 87"/>
              <a:gd name="T3" fmla="*/ 2147483647 h 87"/>
              <a:gd name="T4" fmla="*/ 2147483647 w 87"/>
              <a:gd name="T5" fmla="*/ 2147483647 h 87"/>
              <a:gd name="T6" fmla="*/ 0 60000 65536"/>
              <a:gd name="T7" fmla="*/ 0 60000 65536"/>
              <a:gd name="T8" fmla="*/ 0 60000 65536"/>
              <a:gd name="T9" fmla="*/ 0 w 87"/>
              <a:gd name="T10" fmla="*/ 0 h 87"/>
              <a:gd name="T11" fmla="*/ 87 w 87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" h="87">
                <a:moveTo>
                  <a:pt x="0" y="0"/>
                </a:moveTo>
                <a:lnTo>
                  <a:pt x="0" y="87"/>
                </a:lnTo>
                <a:lnTo>
                  <a:pt x="87" y="8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6253163" y="3194050"/>
            <a:ext cx="0" cy="877888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5656263" y="3624263"/>
            <a:ext cx="0" cy="446087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67" name="Rectangle 111"/>
          <p:cNvSpPr>
            <a:spLocks noChangeArrowheads="1"/>
          </p:cNvSpPr>
          <p:nvPr/>
        </p:nvSpPr>
        <p:spPr bwMode="auto">
          <a:xfrm>
            <a:off x="6234113" y="1689100"/>
            <a:ext cx="6318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ea typeface="宋体" panose="02010600030101010101" pitchFamily="2" charset="-122"/>
              </a:rPr>
              <a:t>ALU result</a:t>
            </a:r>
          </a:p>
        </p:txBody>
      </p:sp>
      <p:sp>
        <p:nvSpPr>
          <p:cNvPr id="39968" name="Line 113"/>
          <p:cNvSpPr>
            <a:spLocks noChangeShapeType="1"/>
          </p:cNvSpPr>
          <p:nvPr/>
        </p:nvSpPr>
        <p:spPr bwMode="auto">
          <a:xfrm>
            <a:off x="6932613" y="2822575"/>
            <a:ext cx="2921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9969" name="Group 43"/>
          <p:cNvGrpSpPr>
            <a:grpSpLocks/>
          </p:cNvGrpSpPr>
          <p:nvPr/>
        </p:nvGrpSpPr>
        <p:grpSpPr bwMode="auto">
          <a:xfrm>
            <a:off x="6942138" y="2595563"/>
            <a:ext cx="179387" cy="274637"/>
            <a:chOff x="7083653" y="4344933"/>
            <a:chExt cx="179401" cy="274622"/>
          </a:xfrm>
        </p:grpSpPr>
        <p:sp>
          <p:nvSpPr>
            <p:cNvPr id="40094" name="Line 115"/>
            <p:cNvSpPr>
              <a:spLocks noChangeShapeType="1"/>
            </p:cNvSpPr>
            <p:nvPr/>
          </p:nvSpPr>
          <p:spPr bwMode="auto">
            <a:xfrm flipH="1">
              <a:off x="7150746" y="4527485"/>
              <a:ext cx="42298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95" name="Rectangle 116"/>
            <p:cNvSpPr>
              <a:spLocks noChangeArrowheads="1"/>
            </p:cNvSpPr>
            <p:nvPr/>
          </p:nvSpPr>
          <p:spPr bwMode="auto">
            <a:xfrm>
              <a:off x="7083653" y="4344933"/>
              <a:ext cx="179401" cy="18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39970" name="Group 44"/>
          <p:cNvGrpSpPr>
            <a:grpSpLocks/>
          </p:cNvGrpSpPr>
          <p:nvPr/>
        </p:nvGrpSpPr>
        <p:grpSpPr bwMode="auto">
          <a:xfrm>
            <a:off x="7224713" y="2292350"/>
            <a:ext cx="169862" cy="655638"/>
            <a:chOff x="7371744" y="4040738"/>
            <a:chExt cx="169143" cy="655807"/>
          </a:xfrm>
        </p:grpSpPr>
        <p:sp>
          <p:nvSpPr>
            <p:cNvPr id="40091" name="AutoShape 118"/>
            <p:cNvSpPr>
              <a:spLocks noChangeArrowheads="1"/>
            </p:cNvSpPr>
            <p:nvPr/>
          </p:nvSpPr>
          <p:spPr bwMode="auto">
            <a:xfrm rot="-5400000">
              <a:off x="7128046" y="4284436"/>
              <a:ext cx="655807" cy="168411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0092" name="Rectangle 120"/>
            <p:cNvSpPr>
              <a:spLocks noChangeArrowheads="1"/>
            </p:cNvSpPr>
            <p:nvPr/>
          </p:nvSpPr>
          <p:spPr bwMode="auto">
            <a:xfrm flipH="1">
              <a:off x="7372476" y="4069359"/>
              <a:ext cx="168411" cy="166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0093" name="Rectangle 121"/>
            <p:cNvSpPr>
              <a:spLocks noChangeArrowheads="1"/>
            </p:cNvSpPr>
            <p:nvPr/>
          </p:nvSpPr>
          <p:spPr bwMode="auto">
            <a:xfrm flipH="1">
              <a:off x="7372475" y="4504340"/>
              <a:ext cx="168411" cy="13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9971" name="Freeform 122"/>
          <p:cNvSpPr>
            <a:spLocks/>
          </p:cNvSpPr>
          <p:nvPr/>
        </p:nvSpPr>
        <p:spPr bwMode="auto">
          <a:xfrm>
            <a:off x="5865813" y="1908175"/>
            <a:ext cx="1357312" cy="487363"/>
          </a:xfrm>
          <a:custGeom>
            <a:avLst/>
            <a:gdLst>
              <a:gd name="T0" fmla="*/ 0 w 10029"/>
              <a:gd name="T1" fmla="*/ 704868472 h 10083"/>
              <a:gd name="T2" fmla="*/ 0 w 10029"/>
              <a:gd name="T3" fmla="*/ 0 h 10083"/>
              <a:gd name="T4" fmla="*/ 2147483647 w 10029"/>
              <a:gd name="T5" fmla="*/ 0 h 10083"/>
              <a:gd name="T6" fmla="*/ 2147483647 w 10029"/>
              <a:gd name="T7" fmla="*/ 1128691333 h 10083"/>
              <a:gd name="T8" fmla="*/ 2147483647 w 10029"/>
              <a:gd name="T9" fmla="*/ 1138059839 h 100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29" h="10083">
                <a:moveTo>
                  <a:pt x="0" y="6245"/>
                </a:moveTo>
                <a:lnTo>
                  <a:pt x="0" y="0"/>
                </a:lnTo>
                <a:lnTo>
                  <a:pt x="8758" y="0"/>
                </a:lnTo>
                <a:lnTo>
                  <a:pt x="8758" y="10000"/>
                </a:lnTo>
                <a:lnTo>
                  <a:pt x="10029" y="10083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9972" name="Group 46"/>
          <p:cNvGrpSpPr>
            <a:grpSpLocks/>
          </p:cNvGrpSpPr>
          <p:nvPr/>
        </p:nvGrpSpPr>
        <p:grpSpPr bwMode="auto">
          <a:xfrm>
            <a:off x="6076950" y="2055813"/>
            <a:ext cx="855663" cy="1144587"/>
            <a:chOff x="6181886" y="3689410"/>
            <a:chExt cx="855727" cy="1143904"/>
          </a:xfrm>
        </p:grpSpPr>
        <p:grpSp>
          <p:nvGrpSpPr>
            <p:cNvPr id="40085" name="Group 7"/>
            <p:cNvGrpSpPr>
              <a:grpSpLocks/>
            </p:cNvGrpSpPr>
            <p:nvPr/>
          </p:nvGrpSpPr>
          <p:grpSpPr bwMode="auto">
            <a:xfrm>
              <a:off x="6181886" y="3689410"/>
              <a:ext cx="855727" cy="1142064"/>
              <a:chOff x="4473" y="1664"/>
              <a:chExt cx="692" cy="720"/>
            </a:xfrm>
          </p:grpSpPr>
          <p:sp>
            <p:nvSpPr>
              <p:cNvPr id="40087" name="Text Box 8"/>
              <p:cNvSpPr txBox="1">
                <a:spLocks noChangeArrowheads="1"/>
              </p:cNvSpPr>
              <p:nvPr/>
            </p:nvSpPr>
            <p:spPr bwMode="auto">
              <a:xfrm>
                <a:off x="4473" y="1664"/>
                <a:ext cx="692" cy="72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" r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zh-CN" sz="1200" b="1"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ts val="300"/>
                  </a:spcBef>
                </a:pPr>
                <a:r>
                  <a:rPr lang="en-US" altLang="zh-CN" sz="1200" b="1">
                    <a:ea typeface="宋体" panose="02010600030101010101" pitchFamily="2" charset="-122"/>
                  </a:rPr>
                  <a:t>Data</a:t>
                </a:r>
              </a:p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40088" name="Rectangle 9"/>
              <p:cNvSpPr>
                <a:spLocks noChangeArrowheads="1"/>
              </p:cNvSpPr>
              <p:nvPr/>
            </p:nvSpPr>
            <p:spPr bwMode="auto">
              <a:xfrm>
                <a:off x="4473" y="1699"/>
                <a:ext cx="44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 Address</a:t>
                </a:r>
              </a:p>
            </p:txBody>
          </p:sp>
          <p:sp>
            <p:nvSpPr>
              <p:cNvPr id="40089" name="Rectangle 10"/>
              <p:cNvSpPr>
                <a:spLocks noChangeArrowheads="1"/>
              </p:cNvSpPr>
              <p:nvPr/>
            </p:nvSpPr>
            <p:spPr bwMode="auto">
              <a:xfrm>
                <a:off x="4502" y="2178"/>
                <a:ext cx="4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Data_in</a:t>
                </a:r>
              </a:p>
            </p:txBody>
          </p:sp>
          <p:sp>
            <p:nvSpPr>
              <p:cNvPr id="40090" name="Rectangle 11"/>
              <p:cNvSpPr>
                <a:spLocks noChangeArrowheads="1"/>
              </p:cNvSpPr>
              <p:nvPr/>
            </p:nvSpPr>
            <p:spPr bwMode="auto">
              <a:xfrm>
                <a:off x="4703" y="2052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Data_out</a:t>
                </a:r>
              </a:p>
            </p:txBody>
          </p:sp>
        </p:grpSp>
        <p:sp>
          <p:nvSpPr>
            <p:cNvPr id="102" name="Isosceles Triangle 101"/>
            <p:cNvSpPr/>
            <p:nvPr/>
          </p:nvSpPr>
          <p:spPr bwMode="auto">
            <a:xfrm>
              <a:off x="6315246" y="4787304"/>
              <a:ext cx="87320" cy="46010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9973" name="Line 19"/>
          <p:cNvSpPr>
            <a:spLocks noChangeShapeType="1"/>
          </p:cNvSpPr>
          <p:nvPr/>
        </p:nvSpPr>
        <p:spPr bwMode="auto">
          <a:xfrm flipV="1">
            <a:off x="5754688" y="2214563"/>
            <a:ext cx="3143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9974" name="Group 48"/>
          <p:cNvGrpSpPr>
            <a:grpSpLocks/>
          </p:cNvGrpSpPr>
          <p:nvPr/>
        </p:nvGrpSpPr>
        <p:grpSpPr bwMode="auto">
          <a:xfrm>
            <a:off x="6016625" y="1674813"/>
            <a:ext cx="179388" cy="274637"/>
            <a:chOff x="6910603" y="3237058"/>
            <a:chExt cx="179400" cy="274623"/>
          </a:xfrm>
        </p:grpSpPr>
        <p:sp>
          <p:nvSpPr>
            <p:cNvPr id="40083" name="Line 115"/>
            <p:cNvSpPr>
              <a:spLocks noChangeShapeType="1"/>
            </p:cNvSpPr>
            <p:nvPr/>
          </p:nvSpPr>
          <p:spPr bwMode="auto">
            <a:xfrm flipH="1">
              <a:off x="6977696" y="3419611"/>
              <a:ext cx="42298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84" name="Rectangle 116"/>
            <p:cNvSpPr>
              <a:spLocks noChangeArrowheads="1"/>
            </p:cNvSpPr>
            <p:nvPr/>
          </p:nvSpPr>
          <p:spPr bwMode="auto">
            <a:xfrm>
              <a:off x="6910603" y="3237058"/>
              <a:ext cx="179400" cy="18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39975" name="Group 174"/>
          <p:cNvGrpSpPr>
            <a:grpSpLocks/>
          </p:cNvGrpSpPr>
          <p:nvPr/>
        </p:nvGrpSpPr>
        <p:grpSpPr bwMode="auto">
          <a:xfrm>
            <a:off x="7705725" y="3263900"/>
            <a:ext cx="182563" cy="366713"/>
            <a:chOff x="4103949" y="4985124"/>
            <a:chExt cx="182563" cy="364703"/>
          </a:xfrm>
        </p:grpSpPr>
        <p:sp>
          <p:nvSpPr>
            <p:cNvPr id="97" name="Rectangle 125"/>
            <p:cNvSpPr>
              <a:spLocks noChangeArrowheads="1"/>
            </p:cNvSpPr>
            <p:nvPr/>
          </p:nvSpPr>
          <p:spPr bwMode="auto">
            <a:xfrm>
              <a:off x="4103949" y="4985124"/>
              <a:ext cx="182563" cy="36234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Rd4</a:t>
              </a:r>
            </a:p>
          </p:txBody>
        </p:sp>
        <p:sp>
          <p:nvSpPr>
            <p:cNvPr id="98" name="Isosceles Triangle 97"/>
            <p:cNvSpPr/>
            <p:nvPr/>
          </p:nvSpPr>
          <p:spPr bwMode="auto">
            <a:xfrm>
              <a:off x="4151574" y="5304041"/>
              <a:ext cx="87313" cy="45786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9976" name="Group 50"/>
          <p:cNvGrpSpPr>
            <a:grpSpLocks/>
          </p:cNvGrpSpPr>
          <p:nvPr/>
        </p:nvGrpSpPr>
        <p:grpSpPr bwMode="auto">
          <a:xfrm>
            <a:off x="4813300" y="1741488"/>
            <a:ext cx="422275" cy="931862"/>
            <a:chOff x="4892475" y="3725602"/>
            <a:chExt cx="422307" cy="932358"/>
          </a:xfrm>
        </p:grpSpPr>
        <p:sp>
          <p:nvSpPr>
            <p:cNvPr id="40079" name="Freeform 23"/>
            <p:cNvSpPr>
              <a:spLocks/>
            </p:cNvSpPr>
            <p:nvPr/>
          </p:nvSpPr>
          <p:spPr bwMode="auto">
            <a:xfrm rot="-5400000">
              <a:off x="4637450" y="3980627"/>
              <a:ext cx="932358" cy="422307"/>
            </a:xfrm>
            <a:custGeom>
              <a:avLst/>
              <a:gdLst>
                <a:gd name="T0" fmla="*/ 0 w 768"/>
                <a:gd name="T1" fmla="*/ 0 h 288"/>
                <a:gd name="T2" fmla="*/ 2147483647 w 768"/>
                <a:gd name="T3" fmla="*/ 2147483647 h 288"/>
                <a:gd name="T4" fmla="*/ 2147483647 w 768"/>
                <a:gd name="T5" fmla="*/ 2147483647 h 288"/>
                <a:gd name="T6" fmla="*/ 2147483647 w 768"/>
                <a:gd name="T7" fmla="*/ 0 h 288"/>
                <a:gd name="T8" fmla="*/ 2147483647 w 768"/>
                <a:gd name="T9" fmla="*/ 0 h 288"/>
                <a:gd name="T10" fmla="*/ 2147483647 w 768"/>
                <a:gd name="T11" fmla="*/ 2147483647 h 288"/>
                <a:gd name="T12" fmla="*/ 2147483647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88"/>
                <a:gd name="T26" fmla="*/ 768 w 768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0" name="Rectangle 24"/>
            <p:cNvSpPr>
              <a:spLocks noChangeArrowheads="1"/>
            </p:cNvSpPr>
            <p:nvPr/>
          </p:nvSpPr>
          <p:spPr bwMode="auto">
            <a:xfrm>
              <a:off x="4956253" y="3829056"/>
              <a:ext cx="351923" cy="736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U</a:t>
              </a:r>
            </a:p>
          </p:txBody>
        </p:sp>
      </p:grpSp>
      <p:sp>
        <p:nvSpPr>
          <p:cNvPr id="39977" name="Line 95"/>
          <p:cNvSpPr>
            <a:spLocks noChangeShapeType="1"/>
          </p:cNvSpPr>
          <p:nvPr/>
        </p:nvSpPr>
        <p:spPr bwMode="auto">
          <a:xfrm flipV="1">
            <a:off x="4197350" y="2941638"/>
            <a:ext cx="13668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4106863" y="3621088"/>
            <a:ext cx="0" cy="449262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79" name="Line 41"/>
          <p:cNvSpPr>
            <a:spLocks noChangeShapeType="1"/>
          </p:cNvSpPr>
          <p:nvPr/>
        </p:nvSpPr>
        <p:spPr bwMode="auto">
          <a:xfrm>
            <a:off x="4197350" y="3451225"/>
            <a:ext cx="1366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9980" name="Group 54"/>
          <p:cNvGrpSpPr>
            <a:grpSpLocks/>
          </p:cNvGrpSpPr>
          <p:nvPr/>
        </p:nvGrpSpPr>
        <p:grpSpPr bwMode="auto">
          <a:xfrm>
            <a:off x="4194175" y="1739900"/>
            <a:ext cx="214313" cy="223838"/>
            <a:chOff x="4255441" y="2106544"/>
            <a:chExt cx="356282" cy="270803"/>
          </a:xfrm>
        </p:grpSpPr>
        <p:sp>
          <p:nvSpPr>
            <p:cNvPr id="40077" name="Oval 72"/>
            <p:cNvSpPr>
              <a:spLocks noChangeArrowheads="1"/>
            </p:cNvSpPr>
            <p:nvPr/>
          </p:nvSpPr>
          <p:spPr bwMode="auto">
            <a:xfrm>
              <a:off x="4255441" y="2106544"/>
              <a:ext cx="356282" cy="252476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0078" name="Rectangle 73"/>
            <p:cNvSpPr>
              <a:spLocks noChangeArrowheads="1"/>
            </p:cNvSpPr>
            <p:nvPr/>
          </p:nvSpPr>
          <p:spPr bwMode="auto">
            <a:xfrm>
              <a:off x="4255441" y="2142384"/>
              <a:ext cx="348087" cy="2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39981" name="Freeform 86"/>
          <p:cNvSpPr>
            <a:spLocks/>
          </p:cNvSpPr>
          <p:nvPr/>
        </p:nvSpPr>
        <p:spPr bwMode="auto">
          <a:xfrm>
            <a:off x="1403350" y="2687638"/>
            <a:ext cx="523875" cy="833437"/>
          </a:xfrm>
          <a:custGeom>
            <a:avLst/>
            <a:gdLst>
              <a:gd name="T0" fmla="*/ 0 w 87"/>
              <a:gd name="T1" fmla="*/ 0 h 87"/>
              <a:gd name="T2" fmla="*/ 0 w 87"/>
              <a:gd name="T3" fmla="*/ 2147483647 h 87"/>
              <a:gd name="T4" fmla="*/ 2147483647 w 87"/>
              <a:gd name="T5" fmla="*/ 2147483647 h 87"/>
              <a:gd name="T6" fmla="*/ 0 60000 65536"/>
              <a:gd name="T7" fmla="*/ 0 60000 65536"/>
              <a:gd name="T8" fmla="*/ 0 60000 65536"/>
              <a:gd name="T9" fmla="*/ 0 w 87"/>
              <a:gd name="T10" fmla="*/ 0 h 87"/>
              <a:gd name="T11" fmla="*/ 87 w 87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" h="87">
                <a:moveTo>
                  <a:pt x="0" y="0"/>
                </a:moveTo>
                <a:lnTo>
                  <a:pt x="0" y="87"/>
                </a:lnTo>
                <a:lnTo>
                  <a:pt x="87" y="8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82" name="Freeform 153"/>
          <p:cNvSpPr>
            <a:spLocks/>
          </p:cNvSpPr>
          <p:nvPr/>
        </p:nvSpPr>
        <p:spPr bwMode="auto">
          <a:xfrm rot="-5400000">
            <a:off x="2043113" y="723900"/>
            <a:ext cx="1065212" cy="2871788"/>
          </a:xfrm>
          <a:custGeom>
            <a:avLst/>
            <a:gdLst>
              <a:gd name="T0" fmla="*/ 0 w 10152"/>
              <a:gd name="T1" fmla="*/ 0 h 10037"/>
              <a:gd name="T2" fmla="*/ 0 w 10152"/>
              <a:gd name="T3" fmla="*/ 2147483647 h 10037"/>
              <a:gd name="T4" fmla="*/ 2147483647 w 10152"/>
              <a:gd name="T5" fmla="*/ 2147483647 h 10037"/>
              <a:gd name="T6" fmla="*/ 2147483647 w 10152"/>
              <a:gd name="T7" fmla="*/ 2147483647 h 100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52" h="10037">
                <a:moveTo>
                  <a:pt x="0" y="0"/>
                </a:moveTo>
                <a:lnTo>
                  <a:pt x="0" y="917"/>
                </a:lnTo>
                <a:lnTo>
                  <a:pt x="10112" y="917"/>
                </a:lnTo>
                <a:cubicBezTo>
                  <a:pt x="10150" y="4614"/>
                  <a:pt x="10145" y="10035"/>
                  <a:pt x="10152" y="10037"/>
                </a:cubicBezTo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83" name="Rectangle 77"/>
          <p:cNvSpPr>
            <a:spLocks noChangeArrowheads="1"/>
          </p:cNvSpPr>
          <p:nvPr/>
        </p:nvSpPr>
        <p:spPr bwMode="auto">
          <a:xfrm>
            <a:off x="1860550" y="1438275"/>
            <a:ext cx="4206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Imm26</a:t>
            </a:r>
          </a:p>
        </p:txBody>
      </p:sp>
      <p:grpSp>
        <p:nvGrpSpPr>
          <p:cNvPr id="39984" name="Group 59"/>
          <p:cNvGrpSpPr>
            <a:grpSpLocks/>
          </p:cNvGrpSpPr>
          <p:nvPr/>
        </p:nvGrpSpPr>
        <p:grpSpPr bwMode="auto">
          <a:xfrm>
            <a:off x="4503738" y="2339975"/>
            <a:ext cx="155575" cy="377825"/>
            <a:chOff x="2135890" y="5038869"/>
            <a:chExt cx="141297" cy="312720"/>
          </a:xfrm>
        </p:grpSpPr>
        <p:sp>
          <p:nvSpPr>
            <p:cNvPr id="40074" name="AutoShape 91"/>
            <p:cNvSpPr>
              <a:spLocks noChangeArrowheads="1"/>
            </p:cNvSpPr>
            <p:nvPr/>
          </p:nvSpPr>
          <p:spPr bwMode="auto">
            <a:xfrm rot="-5400000">
              <a:off x="2048094" y="5126665"/>
              <a:ext cx="312720" cy="137127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0075" name="Rectangle 93"/>
            <p:cNvSpPr>
              <a:spLocks noChangeArrowheads="1"/>
            </p:cNvSpPr>
            <p:nvPr/>
          </p:nvSpPr>
          <p:spPr bwMode="auto">
            <a:xfrm flipH="1">
              <a:off x="2137676" y="5053441"/>
              <a:ext cx="139511" cy="146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076" name="Rectangle 94"/>
            <p:cNvSpPr>
              <a:spLocks noChangeArrowheads="1"/>
            </p:cNvSpPr>
            <p:nvPr/>
          </p:nvSpPr>
          <p:spPr bwMode="auto">
            <a:xfrm flipH="1">
              <a:off x="2138867" y="5221610"/>
              <a:ext cx="138320" cy="109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61" name="Rectangle 125"/>
          <p:cNvSpPr>
            <a:spLocks noChangeArrowheads="1"/>
          </p:cNvSpPr>
          <p:nvPr/>
        </p:nvSpPr>
        <p:spPr bwMode="auto">
          <a:xfrm>
            <a:off x="5564457" y="3264624"/>
            <a:ext cx="187329" cy="363517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000" dirty="0">
                <a:latin typeface="Arial" charset="0"/>
                <a:cs typeface="Arial" charset="0"/>
              </a:rPr>
              <a:t>Rd3</a:t>
            </a:r>
          </a:p>
        </p:txBody>
      </p:sp>
      <p:sp>
        <p:nvSpPr>
          <p:cNvPr id="62" name="Isosceles Triangle 61"/>
          <p:cNvSpPr/>
          <p:nvPr/>
        </p:nvSpPr>
        <p:spPr bwMode="auto">
          <a:xfrm>
            <a:off x="5611813" y="3584575"/>
            <a:ext cx="87312" cy="46038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87" name="Freeform 86"/>
          <p:cNvSpPr>
            <a:spLocks/>
          </p:cNvSpPr>
          <p:nvPr/>
        </p:nvSpPr>
        <p:spPr bwMode="auto">
          <a:xfrm flipV="1">
            <a:off x="4298950" y="2644775"/>
            <a:ext cx="200025" cy="296863"/>
          </a:xfrm>
          <a:custGeom>
            <a:avLst/>
            <a:gdLst>
              <a:gd name="T0" fmla="*/ 0 w 87"/>
              <a:gd name="T1" fmla="*/ 0 h 87"/>
              <a:gd name="T2" fmla="*/ 0 w 87"/>
              <a:gd name="T3" fmla="*/ 2147483647 h 87"/>
              <a:gd name="T4" fmla="*/ 2147483647 w 87"/>
              <a:gd name="T5" fmla="*/ 2147483647 h 87"/>
              <a:gd name="T6" fmla="*/ 0 60000 65536"/>
              <a:gd name="T7" fmla="*/ 0 60000 65536"/>
              <a:gd name="T8" fmla="*/ 0 60000 65536"/>
              <a:gd name="T9" fmla="*/ 0 w 87"/>
              <a:gd name="T10" fmla="*/ 0 h 87"/>
              <a:gd name="T11" fmla="*/ 87 w 87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" h="87">
                <a:moveTo>
                  <a:pt x="0" y="0"/>
                </a:moveTo>
                <a:lnTo>
                  <a:pt x="0" y="87"/>
                </a:lnTo>
                <a:lnTo>
                  <a:pt x="87" y="87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Rectangle 125"/>
          <p:cNvSpPr>
            <a:spLocks noChangeArrowheads="1"/>
          </p:cNvSpPr>
          <p:nvPr/>
        </p:nvSpPr>
        <p:spPr bwMode="auto">
          <a:xfrm>
            <a:off x="4011176" y="3261971"/>
            <a:ext cx="186765" cy="366237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000" dirty="0">
                <a:latin typeface="Arial" charset="0"/>
                <a:cs typeface="Arial" charset="0"/>
              </a:rPr>
              <a:t>Rd2</a:t>
            </a:r>
          </a:p>
        </p:txBody>
      </p:sp>
      <p:sp>
        <p:nvSpPr>
          <p:cNvPr id="65" name="Isosceles Triangle 64"/>
          <p:cNvSpPr/>
          <p:nvPr/>
        </p:nvSpPr>
        <p:spPr bwMode="auto">
          <a:xfrm>
            <a:off x="4064000" y="3579813"/>
            <a:ext cx="87313" cy="46037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ectangle 125"/>
          <p:cNvSpPr>
            <a:spLocks noChangeArrowheads="1"/>
          </p:cNvSpPr>
          <p:nvPr/>
        </p:nvSpPr>
        <p:spPr bwMode="auto">
          <a:xfrm>
            <a:off x="4011176" y="1862880"/>
            <a:ext cx="186763" cy="699625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67" name="Rectangle 125"/>
          <p:cNvSpPr>
            <a:spLocks noChangeArrowheads="1"/>
          </p:cNvSpPr>
          <p:nvPr/>
        </p:nvSpPr>
        <p:spPr bwMode="auto">
          <a:xfrm>
            <a:off x="4011773" y="2562347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68" name="Rectangle 125"/>
          <p:cNvSpPr>
            <a:spLocks noChangeArrowheads="1"/>
          </p:cNvSpPr>
          <p:nvPr/>
        </p:nvSpPr>
        <p:spPr bwMode="auto">
          <a:xfrm>
            <a:off x="7701532" y="2286398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 err="1">
                <a:latin typeface="Arial" charset="0"/>
                <a:cs typeface="Arial" charset="0"/>
              </a:rPr>
              <a:t>WData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69" name="Rectangle 125"/>
          <p:cNvSpPr>
            <a:spLocks noChangeArrowheads="1"/>
          </p:cNvSpPr>
          <p:nvPr/>
        </p:nvSpPr>
        <p:spPr bwMode="auto">
          <a:xfrm>
            <a:off x="5565024" y="2565131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70" name="Rectangle 125"/>
          <p:cNvSpPr>
            <a:spLocks noChangeArrowheads="1"/>
          </p:cNvSpPr>
          <p:nvPr/>
        </p:nvSpPr>
        <p:spPr bwMode="auto">
          <a:xfrm>
            <a:off x="4011773" y="1436867"/>
            <a:ext cx="186763" cy="430051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Im26</a:t>
            </a:r>
          </a:p>
        </p:txBody>
      </p:sp>
      <p:sp>
        <p:nvSpPr>
          <p:cNvPr id="71" name="Freeform 70"/>
          <p:cNvSpPr/>
          <p:nvPr/>
        </p:nvSpPr>
        <p:spPr bwMode="auto">
          <a:xfrm flipV="1">
            <a:off x="4198938" y="1903413"/>
            <a:ext cx="614362" cy="311150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3400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7586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2894 w 453224"/>
              <a:gd name="connsiteY2" fmla="*/ 1347746 h 1347746"/>
              <a:gd name="connsiteX3" fmla="*/ 453224 w 453224"/>
              <a:gd name="connsiteY3" fmla="*/ 1347746 h 1347746"/>
              <a:gd name="connsiteX0" fmla="*/ 0 w 275582"/>
              <a:gd name="connsiteY0" fmla="*/ 0 h 1347746"/>
              <a:gd name="connsiteX1" fmla="*/ 113611 w 275582"/>
              <a:gd name="connsiteY1" fmla="*/ 0 h 1347746"/>
              <a:gd name="connsiteX2" fmla="*/ 112894 w 275582"/>
              <a:gd name="connsiteY2" fmla="*/ 1347746 h 1347746"/>
              <a:gd name="connsiteX3" fmla="*/ 275582 w 275582"/>
              <a:gd name="connsiteY3" fmla="*/ 1340750 h 1347746"/>
              <a:gd name="connsiteX0" fmla="*/ 0 w 266314"/>
              <a:gd name="connsiteY0" fmla="*/ 0 h 1347746"/>
              <a:gd name="connsiteX1" fmla="*/ 113611 w 266314"/>
              <a:gd name="connsiteY1" fmla="*/ 0 h 1347746"/>
              <a:gd name="connsiteX2" fmla="*/ 112894 w 266314"/>
              <a:gd name="connsiteY2" fmla="*/ 1347746 h 1347746"/>
              <a:gd name="connsiteX3" fmla="*/ 266314 w 266314"/>
              <a:gd name="connsiteY3" fmla="*/ 1346347 h 1347746"/>
              <a:gd name="connsiteX0" fmla="*/ 0 w 219972"/>
              <a:gd name="connsiteY0" fmla="*/ 0 h 1347746"/>
              <a:gd name="connsiteX1" fmla="*/ 113611 w 219972"/>
              <a:gd name="connsiteY1" fmla="*/ 0 h 1347746"/>
              <a:gd name="connsiteX2" fmla="*/ 112894 w 219972"/>
              <a:gd name="connsiteY2" fmla="*/ 1347746 h 1347746"/>
              <a:gd name="connsiteX3" fmla="*/ 219972 w 219972"/>
              <a:gd name="connsiteY3" fmla="*/ 1346347 h 1347746"/>
              <a:gd name="connsiteX0" fmla="*/ 0 w 199891"/>
              <a:gd name="connsiteY0" fmla="*/ 0 h 1347746"/>
              <a:gd name="connsiteX1" fmla="*/ 113611 w 199891"/>
              <a:gd name="connsiteY1" fmla="*/ 0 h 1347746"/>
              <a:gd name="connsiteX2" fmla="*/ 112894 w 199891"/>
              <a:gd name="connsiteY2" fmla="*/ 1347746 h 1347746"/>
              <a:gd name="connsiteX3" fmla="*/ 199891 w 199891"/>
              <a:gd name="connsiteY3" fmla="*/ 1346347 h 1347746"/>
              <a:gd name="connsiteX0" fmla="*/ 0 w 128368"/>
              <a:gd name="connsiteY0" fmla="*/ 0 h 1347746"/>
              <a:gd name="connsiteX1" fmla="*/ 42088 w 128368"/>
              <a:gd name="connsiteY1" fmla="*/ 0 h 1347746"/>
              <a:gd name="connsiteX2" fmla="*/ 41371 w 128368"/>
              <a:gd name="connsiteY2" fmla="*/ 1347746 h 1347746"/>
              <a:gd name="connsiteX3" fmla="*/ 128368 w 128368"/>
              <a:gd name="connsiteY3" fmla="*/ 1346347 h 1347746"/>
              <a:gd name="connsiteX0" fmla="*/ 0 w 95606"/>
              <a:gd name="connsiteY0" fmla="*/ 0 h 1347746"/>
              <a:gd name="connsiteX1" fmla="*/ 42088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2088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0234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1470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1161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06" h="1347746">
                <a:moveTo>
                  <a:pt x="0" y="0"/>
                </a:moveTo>
                <a:lnTo>
                  <a:pt x="41161" y="0"/>
                </a:lnTo>
                <a:cubicBezTo>
                  <a:pt x="41128" y="449249"/>
                  <a:pt x="41404" y="898497"/>
                  <a:pt x="41371" y="1347746"/>
                </a:cubicBezTo>
                <a:cubicBezTo>
                  <a:pt x="154814" y="1347746"/>
                  <a:pt x="44595" y="1346346"/>
                  <a:pt x="95606" y="134634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9996" name="Group 71"/>
          <p:cNvGrpSpPr>
            <a:grpSpLocks/>
          </p:cNvGrpSpPr>
          <p:nvPr/>
        </p:nvGrpSpPr>
        <p:grpSpPr bwMode="auto">
          <a:xfrm>
            <a:off x="4505325" y="1679575"/>
            <a:ext cx="168275" cy="269875"/>
            <a:chOff x="4584469" y="3621025"/>
            <a:chExt cx="168288" cy="268835"/>
          </a:xfrm>
        </p:grpSpPr>
        <p:sp>
          <p:nvSpPr>
            <p:cNvPr id="40072" name="Rectangle 27"/>
            <p:cNvSpPr>
              <a:spLocks noChangeArrowheads="1"/>
            </p:cNvSpPr>
            <p:nvPr/>
          </p:nvSpPr>
          <p:spPr bwMode="auto">
            <a:xfrm>
              <a:off x="4584469" y="3621025"/>
              <a:ext cx="168288" cy="18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40073" name="Line 28"/>
            <p:cNvSpPr>
              <a:spLocks noChangeShapeType="1"/>
            </p:cNvSpPr>
            <p:nvPr/>
          </p:nvSpPr>
          <p:spPr bwMode="auto">
            <a:xfrm flipH="1">
              <a:off x="4648810" y="3797790"/>
              <a:ext cx="42866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" name="Isosceles Triangle 72"/>
          <p:cNvSpPr/>
          <p:nvPr/>
        </p:nvSpPr>
        <p:spPr bwMode="auto">
          <a:xfrm>
            <a:off x="7753350" y="2943225"/>
            <a:ext cx="87313" cy="46038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9998" name="Group 73"/>
          <p:cNvGrpSpPr>
            <a:grpSpLocks/>
          </p:cNvGrpSpPr>
          <p:nvPr/>
        </p:nvGrpSpPr>
        <p:grpSpPr bwMode="auto">
          <a:xfrm>
            <a:off x="1855788" y="1908175"/>
            <a:ext cx="904875" cy="1185863"/>
            <a:chOff x="2152485" y="3657196"/>
            <a:chExt cx="904875" cy="1185868"/>
          </a:xfrm>
        </p:grpSpPr>
        <p:sp>
          <p:nvSpPr>
            <p:cNvPr id="79" name="Rectangle 78"/>
            <p:cNvSpPr/>
            <p:nvPr/>
          </p:nvSpPr>
          <p:spPr bwMode="auto">
            <a:xfrm>
              <a:off x="2152485" y="3657196"/>
              <a:ext cx="904875" cy="11826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064" name="Text Box 32"/>
            <p:cNvSpPr txBox="1">
              <a:spLocks noChangeArrowheads="1"/>
            </p:cNvSpPr>
            <p:nvPr/>
          </p:nvSpPr>
          <p:spPr bwMode="auto">
            <a:xfrm rot="-5400000">
              <a:off x="2002083" y="4099448"/>
              <a:ext cx="1066486" cy="25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r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40065" name="Rectangle 34"/>
            <p:cNvSpPr>
              <a:spLocks noChangeArrowheads="1"/>
            </p:cNvSpPr>
            <p:nvPr/>
          </p:nvSpPr>
          <p:spPr bwMode="auto">
            <a:xfrm>
              <a:off x="2180317" y="4144146"/>
              <a:ext cx="187273" cy="22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40066" name="Rectangle 35"/>
            <p:cNvSpPr>
              <a:spLocks noChangeArrowheads="1"/>
            </p:cNvSpPr>
            <p:nvPr/>
          </p:nvSpPr>
          <p:spPr bwMode="auto">
            <a:xfrm>
              <a:off x="2673188" y="3799534"/>
              <a:ext cx="348394" cy="20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40067" name="Rectangle 38"/>
            <p:cNvSpPr>
              <a:spLocks noChangeArrowheads="1"/>
            </p:cNvSpPr>
            <p:nvPr/>
          </p:nvSpPr>
          <p:spPr bwMode="auto">
            <a:xfrm>
              <a:off x="2642450" y="4187716"/>
              <a:ext cx="379132" cy="20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40068" name="Rectangle 42"/>
            <p:cNvSpPr>
              <a:spLocks noChangeArrowheads="1"/>
            </p:cNvSpPr>
            <p:nvPr/>
          </p:nvSpPr>
          <p:spPr bwMode="auto">
            <a:xfrm>
              <a:off x="2180317" y="4542745"/>
              <a:ext cx="225678" cy="20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40069" name="Rectangle 45"/>
            <p:cNvSpPr>
              <a:spLocks noChangeArrowheads="1"/>
            </p:cNvSpPr>
            <p:nvPr/>
          </p:nvSpPr>
          <p:spPr bwMode="auto">
            <a:xfrm>
              <a:off x="2642450" y="4617503"/>
              <a:ext cx="379132" cy="20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86" name="Isosceles Triangle 85"/>
            <p:cNvSpPr/>
            <p:nvPr/>
          </p:nvSpPr>
          <p:spPr bwMode="auto">
            <a:xfrm>
              <a:off x="2449347" y="4790676"/>
              <a:ext cx="87313" cy="52388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071" name="Rectangle 34"/>
            <p:cNvSpPr>
              <a:spLocks noChangeArrowheads="1"/>
            </p:cNvSpPr>
            <p:nvPr/>
          </p:nvSpPr>
          <p:spPr bwMode="auto">
            <a:xfrm>
              <a:off x="2180317" y="3898838"/>
              <a:ext cx="187273" cy="22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RA</a:t>
              </a:r>
            </a:p>
          </p:txBody>
        </p:sp>
      </p:grpSp>
      <p:sp>
        <p:nvSpPr>
          <p:cNvPr id="39999" name="Rectangle 67"/>
          <p:cNvSpPr>
            <a:spLocks noChangeArrowheads="1"/>
          </p:cNvSpPr>
          <p:nvPr/>
        </p:nvSpPr>
        <p:spPr bwMode="auto">
          <a:xfrm>
            <a:off x="1600200" y="2333625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40000" name="Line 40"/>
          <p:cNvSpPr>
            <a:spLocks noChangeShapeType="1"/>
          </p:cNvSpPr>
          <p:nvPr/>
        </p:nvSpPr>
        <p:spPr bwMode="auto">
          <a:xfrm flipV="1">
            <a:off x="1403350" y="2509838"/>
            <a:ext cx="449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0001" name="Group 125"/>
          <p:cNvGrpSpPr>
            <a:grpSpLocks/>
          </p:cNvGrpSpPr>
          <p:nvPr/>
        </p:nvGrpSpPr>
        <p:grpSpPr bwMode="auto">
          <a:xfrm>
            <a:off x="3360738" y="2422525"/>
            <a:ext cx="203200" cy="1503363"/>
            <a:chOff x="3575708" y="4361001"/>
            <a:chExt cx="202761" cy="1502813"/>
          </a:xfrm>
        </p:grpSpPr>
        <p:sp>
          <p:nvSpPr>
            <p:cNvPr id="40061" name="Freeform 86"/>
            <p:cNvSpPr>
              <a:spLocks/>
            </p:cNvSpPr>
            <p:nvPr/>
          </p:nvSpPr>
          <p:spPr bwMode="auto">
            <a:xfrm flipV="1">
              <a:off x="3576972" y="4361001"/>
              <a:ext cx="199369" cy="1502813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50800">
              <a:solidFill>
                <a:srgbClr val="339933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28" name="Straight Arrow Connector 127"/>
            <p:cNvCxnSpPr/>
            <p:nvPr/>
          </p:nvCxnSpPr>
          <p:spPr bwMode="auto">
            <a:xfrm>
              <a:off x="3575708" y="5092571"/>
              <a:ext cx="202761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002" name="Group 128"/>
          <p:cNvGrpSpPr>
            <a:grpSpLocks/>
          </p:cNvGrpSpPr>
          <p:nvPr/>
        </p:nvGrpSpPr>
        <p:grpSpPr bwMode="auto">
          <a:xfrm>
            <a:off x="3216275" y="1339850"/>
            <a:ext cx="2124075" cy="1519238"/>
            <a:chOff x="3406862" y="3277568"/>
            <a:chExt cx="2038332" cy="1519480"/>
          </a:xfrm>
        </p:grpSpPr>
        <p:sp>
          <p:nvSpPr>
            <p:cNvPr id="130" name="Freeform 129"/>
            <p:cNvSpPr/>
            <p:nvPr/>
          </p:nvSpPr>
          <p:spPr bwMode="auto">
            <a:xfrm flipV="1">
              <a:off x="3406862" y="3277568"/>
              <a:ext cx="2038332" cy="1519480"/>
            </a:xfrm>
            <a:custGeom>
              <a:avLst/>
              <a:gdLst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24384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9754 w 1652016"/>
                <a:gd name="connsiteY0" fmla="*/ 418610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5920 w 1652016"/>
                <a:gd name="connsiteY0" fmla="*/ 4002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9340 w 1652016"/>
                <a:gd name="connsiteY0" fmla="*/ 8651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59601 w 1659601"/>
                <a:gd name="connsiteY0" fmla="*/ 870480 h 2042160"/>
                <a:gd name="connsiteX1" fmla="*/ 1652016 w 1659601"/>
                <a:gd name="connsiteY1" fmla="*/ 2042160 h 2042160"/>
                <a:gd name="connsiteX2" fmla="*/ 855 w 1659601"/>
                <a:gd name="connsiteY2" fmla="*/ 2042160 h 2042160"/>
                <a:gd name="connsiteX3" fmla="*/ 0 w 1659601"/>
                <a:gd name="connsiteY3" fmla="*/ 0 h 2042160"/>
                <a:gd name="connsiteX4" fmla="*/ 205982 w 1659601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05982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195721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66645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76316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67034 w 1652843"/>
                <a:gd name="connsiteY4" fmla="*/ 0 h 20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843" h="2042160">
                  <a:moveTo>
                    <a:pt x="1652761" y="870480"/>
                  </a:moveTo>
                  <a:cubicBezTo>
                    <a:pt x="1650233" y="1261040"/>
                    <a:pt x="1654544" y="1651600"/>
                    <a:pt x="1652016" y="2042160"/>
                  </a:cubicBezTo>
                  <a:lnTo>
                    <a:pt x="855" y="2042160"/>
                  </a:lnTo>
                  <a:lnTo>
                    <a:pt x="0" y="0"/>
                  </a:lnTo>
                  <a:lnTo>
                    <a:pt x="267034" y="0"/>
                  </a:lnTo>
                </a:path>
              </a:pathLst>
            </a:custGeom>
            <a:noFill/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 bwMode="auto">
            <a:xfrm>
              <a:off x="3406862" y="4076208"/>
              <a:ext cx="332105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003" name="Group 131"/>
          <p:cNvGrpSpPr>
            <a:grpSpLocks/>
          </p:cNvGrpSpPr>
          <p:nvPr/>
        </p:nvGrpSpPr>
        <p:grpSpPr bwMode="auto">
          <a:xfrm>
            <a:off x="3074988" y="1201738"/>
            <a:ext cx="4425950" cy="1808162"/>
            <a:chOff x="3304636" y="3139679"/>
            <a:chExt cx="4301360" cy="1808147"/>
          </a:xfrm>
        </p:grpSpPr>
        <p:sp>
          <p:nvSpPr>
            <p:cNvPr id="133" name="Freeform 132"/>
            <p:cNvSpPr/>
            <p:nvPr/>
          </p:nvSpPr>
          <p:spPr bwMode="auto">
            <a:xfrm flipV="1">
              <a:off x="3304636" y="3139679"/>
              <a:ext cx="4301360" cy="1808147"/>
            </a:xfrm>
            <a:custGeom>
              <a:avLst/>
              <a:gdLst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24384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5920 w 1652016"/>
                <a:gd name="connsiteY0" fmla="*/ 14002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5920 w 1652016"/>
                <a:gd name="connsiteY0" fmla="*/ 14002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50654 w 1652016"/>
                <a:gd name="connsiteY4" fmla="*/ 4491 h 2042160"/>
                <a:gd name="connsiteX0" fmla="*/ 1645920 w 1652016"/>
                <a:gd name="connsiteY0" fmla="*/ 14002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4507 w 1652016"/>
                <a:gd name="connsiteY4" fmla="*/ 4491 h 2042160"/>
                <a:gd name="connsiteX0" fmla="*/ 1647457 w 1652016"/>
                <a:gd name="connsiteY0" fmla="*/ 40045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4507 w 1652016"/>
                <a:gd name="connsiteY4" fmla="*/ 4491 h 2042160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4507 w 1652016"/>
                <a:gd name="connsiteY4" fmla="*/ 4491 h 2042160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1398 w 1652016"/>
                <a:gd name="connsiteY4" fmla="*/ 4491 h 2042160"/>
                <a:gd name="connsiteX0" fmla="*/ 1650531 w 1652016"/>
                <a:gd name="connsiteY0" fmla="*/ 440864 h 2046649"/>
                <a:gd name="connsiteX1" fmla="*/ 1652016 w 1652016"/>
                <a:gd name="connsiteY1" fmla="*/ 2046649 h 2046649"/>
                <a:gd name="connsiteX2" fmla="*/ 855 w 1652016"/>
                <a:gd name="connsiteY2" fmla="*/ 2046649 h 2046649"/>
                <a:gd name="connsiteX3" fmla="*/ 0 w 1652016"/>
                <a:gd name="connsiteY3" fmla="*/ 4489 h 2046649"/>
                <a:gd name="connsiteX4" fmla="*/ 149172 w 1652016"/>
                <a:gd name="connsiteY4" fmla="*/ 0 h 2046649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7618 w 1652016"/>
                <a:gd name="connsiteY4" fmla="*/ 2 h 2042160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75102 w 1652016"/>
                <a:gd name="connsiteY4" fmla="*/ 2 h 2042160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81036 w 1652016"/>
                <a:gd name="connsiteY4" fmla="*/ 2 h 20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016" h="2042160">
                  <a:moveTo>
                    <a:pt x="1650531" y="436375"/>
                  </a:moveTo>
                  <a:cubicBezTo>
                    <a:pt x="1652051" y="983611"/>
                    <a:pt x="1650496" y="1494924"/>
                    <a:pt x="1652016" y="2042160"/>
                  </a:cubicBezTo>
                  <a:lnTo>
                    <a:pt x="855" y="2042160"/>
                  </a:lnTo>
                  <a:lnTo>
                    <a:pt x="0" y="0"/>
                  </a:lnTo>
                  <a:lnTo>
                    <a:pt x="181036" y="2"/>
                  </a:lnTo>
                </a:path>
              </a:pathLst>
            </a:custGeom>
            <a:noFill/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 bwMode="auto">
            <a:xfrm>
              <a:off x="3304636" y="4219170"/>
              <a:ext cx="476728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0004" name="Group 35"/>
          <p:cNvGrpSpPr>
            <a:grpSpLocks/>
          </p:cNvGrpSpPr>
          <p:nvPr/>
        </p:nvGrpSpPr>
        <p:grpSpPr bwMode="auto">
          <a:xfrm>
            <a:off x="957263" y="2211388"/>
            <a:ext cx="182562" cy="874712"/>
            <a:chOff x="1269170" y="3830606"/>
            <a:chExt cx="182577" cy="1068419"/>
          </a:xfrm>
        </p:grpSpPr>
        <p:sp>
          <p:nvSpPr>
            <p:cNvPr id="115" name="Rectangle 125"/>
            <p:cNvSpPr>
              <a:spLocks noChangeArrowheads="1"/>
            </p:cNvSpPr>
            <p:nvPr/>
          </p:nvSpPr>
          <p:spPr bwMode="auto">
            <a:xfrm>
              <a:off x="1269170" y="3830606"/>
              <a:ext cx="182577" cy="106760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Instruction</a:t>
              </a:r>
            </a:p>
          </p:txBody>
        </p:sp>
        <p:sp>
          <p:nvSpPr>
            <p:cNvPr id="116" name="Isosceles Triangle 115"/>
            <p:cNvSpPr/>
            <p:nvPr/>
          </p:nvSpPr>
          <p:spPr bwMode="auto">
            <a:xfrm>
              <a:off x="1318386" y="4852488"/>
              <a:ext cx="87320" cy="46537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32" name="Group 331"/>
          <p:cNvGrpSpPr>
            <a:grpSpLocks/>
          </p:cNvGrpSpPr>
          <p:nvPr/>
        </p:nvGrpSpPr>
        <p:grpSpPr bwMode="auto">
          <a:xfrm>
            <a:off x="1500188" y="2257425"/>
            <a:ext cx="1654175" cy="2838450"/>
            <a:chOff x="1612037" y="2309121"/>
            <a:chExt cx="1654561" cy="2839221"/>
          </a:xfrm>
        </p:grpSpPr>
        <p:sp>
          <p:nvSpPr>
            <p:cNvPr id="40053" name="Freeform 98"/>
            <p:cNvSpPr>
              <a:spLocks/>
            </p:cNvSpPr>
            <p:nvPr/>
          </p:nvSpPr>
          <p:spPr bwMode="auto">
            <a:xfrm flipH="1">
              <a:off x="1701229" y="3420670"/>
              <a:ext cx="1565369" cy="1481024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4" name="Freeform 99"/>
            <p:cNvSpPr>
              <a:spLocks/>
            </p:cNvSpPr>
            <p:nvPr/>
          </p:nvSpPr>
          <p:spPr bwMode="auto">
            <a:xfrm flipH="1">
              <a:off x="1612037" y="2309121"/>
              <a:ext cx="1654555" cy="2839221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1" name="Group 330"/>
          <p:cNvGrpSpPr>
            <a:grpSpLocks/>
          </p:cNvGrpSpPr>
          <p:nvPr/>
        </p:nvGrpSpPr>
        <p:grpSpPr bwMode="auto">
          <a:xfrm>
            <a:off x="2978150" y="1751013"/>
            <a:ext cx="1520825" cy="2830512"/>
            <a:chOff x="2977514" y="1750414"/>
            <a:chExt cx="1521385" cy="2830735"/>
          </a:xfrm>
        </p:grpSpPr>
        <p:sp>
          <p:nvSpPr>
            <p:cNvPr id="40049" name="Text Box 88"/>
            <p:cNvSpPr txBox="1">
              <a:spLocks noChangeArrowheads="1"/>
            </p:cNvSpPr>
            <p:nvPr/>
          </p:nvSpPr>
          <p:spPr bwMode="auto">
            <a:xfrm>
              <a:off x="2977514" y="4312570"/>
              <a:ext cx="67120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100">
                  <a:solidFill>
                    <a:srgbClr val="FF0000"/>
                  </a:solidFill>
                  <a:ea typeface="宋体" panose="02010600030101010101" pitchFamily="2" charset="-122"/>
                </a:rPr>
                <a:t>ForwardB</a:t>
              </a:r>
            </a:p>
          </p:txBody>
        </p:sp>
        <p:sp>
          <p:nvSpPr>
            <p:cNvPr id="40050" name="Text Box 92"/>
            <p:cNvSpPr txBox="1">
              <a:spLocks noChangeArrowheads="1"/>
            </p:cNvSpPr>
            <p:nvPr/>
          </p:nvSpPr>
          <p:spPr bwMode="auto">
            <a:xfrm>
              <a:off x="3853582" y="4320739"/>
              <a:ext cx="645317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100">
                  <a:solidFill>
                    <a:srgbClr val="FF0000"/>
                  </a:solidFill>
                  <a:ea typeface="宋体" panose="02010600030101010101" pitchFamily="2" charset="-122"/>
                </a:rPr>
                <a:t>ForwardA</a:t>
              </a:r>
            </a:p>
          </p:txBody>
        </p:sp>
        <p:sp>
          <p:nvSpPr>
            <p:cNvPr id="40051" name="Line 93"/>
            <p:cNvSpPr>
              <a:spLocks noChangeShapeType="1"/>
            </p:cNvSpPr>
            <p:nvPr/>
          </p:nvSpPr>
          <p:spPr bwMode="auto">
            <a:xfrm flipV="1">
              <a:off x="3648717" y="3242788"/>
              <a:ext cx="5041" cy="133836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52" name="Freeform 94"/>
            <p:cNvSpPr>
              <a:spLocks/>
            </p:cNvSpPr>
            <p:nvPr/>
          </p:nvSpPr>
          <p:spPr bwMode="auto">
            <a:xfrm>
              <a:off x="3662472" y="1750414"/>
              <a:ext cx="170666" cy="2822784"/>
            </a:xfrm>
            <a:custGeom>
              <a:avLst/>
              <a:gdLst>
                <a:gd name="T0" fmla="*/ 2147483647 w 113"/>
                <a:gd name="T1" fmla="*/ 2147483647 h 1610"/>
                <a:gd name="T2" fmla="*/ 2147483647 w 113"/>
                <a:gd name="T3" fmla="*/ 0 h 1610"/>
                <a:gd name="T4" fmla="*/ 0 w 113"/>
                <a:gd name="T5" fmla="*/ 0 h 1610"/>
                <a:gd name="T6" fmla="*/ 0 w 113"/>
                <a:gd name="T7" fmla="*/ 2147483647 h 1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1610">
                  <a:moveTo>
                    <a:pt x="113" y="1610"/>
                  </a:moveTo>
                  <a:lnTo>
                    <a:pt x="113" y="0"/>
                  </a:lnTo>
                  <a:lnTo>
                    <a:pt x="0" y="0"/>
                  </a:lnTo>
                  <a:lnTo>
                    <a:pt x="0" y="91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2" name="Group 89"/>
          <p:cNvGrpSpPr>
            <a:grpSpLocks/>
          </p:cNvGrpSpPr>
          <p:nvPr/>
        </p:nvGrpSpPr>
        <p:grpSpPr bwMode="auto">
          <a:xfrm>
            <a:off x="3154363" y="4581525"/>
            <a:ext cx="1206500" cy="831850"/>
            <a:chOff x="2076" y="3698"/>
            <a:chExt cx="791" cy="231"/>
          </a:xfrm>
        </p:grpSpPr>
        <p:sp>
          <p:nvSpPr>
            <p:cNvPr id="40047" name="AutoShape 90"/>
            <p:cNvSpPr>
              <a:spLocks noChangeArrowheads="1"/>
            </p:cNvSpPr>
            <p:nvPr/>
          </p:nvSpPr>
          <p:spPr bwMode="auto">
            <a:xfrm>
              <a:off x="2076" y="3698"/>
              <a:ext cx="791" cy="231"/>
            </a:xfrm>
            <a:prstGeom prst="roundRect">
              <a:avLst>
                <a:gd name="adj" fmla="val 11440"/>
              </a:avLst>
            </a:prstGeom>
            <a:solidFill>
              <a:srgbClr val="FFCC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0048" name="Text Box 91"/>
            <p:cNvSpPr txBox="1">
              <a:spLocks noChangeArrowheads="1"/>
            </p:cNvSpPr>
            <p:nvPr/>
          </p:nvSpPr>
          <p:spPr bwMode="auto">
            <a:xfrm>
              <a:off x="2084" y="3719"/>
              <a:ext cx="778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FF0000"/>
                  </a:solidFill>
                  <a:ea typeface="宋体" panose="02010600030101010101" pitchFamily="2" charset="-122"/>
                </a:rPr>
                <a:t>Hazard Detect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FF0000"/>
                  </a:solidFill>
                  <a:ea typeface="宋体" panose="02010600030101010101" pitchFamily="2" charset="-122"/>
                </a:rPr>
                <a:t>and Forward</a:t>
              </a:r>
            </a:p>
          </p:txBody>
        </p:sp>
      </p:grpSp>
      <p:sp>
        <p:nvSpPr>
          <p:cNvPr id="40008" name="Freeform 150"/>
          <p:cNvSpPr>
            <a:spLocks/>
          </p:cNvSpPr>
          <p:nvPr/>
        </p:nvSpPr>
        <p:spPr bwMode="auto">
          <a:xfrm flipH="1">
            <a:off x="2182813" y="1627188"/>
            <a:ext cx="647700" cy="3922712"/>
          </a:xfrm>
          <a:custGeom>
            <a:avLst/>
            <a:gdLst>
              <a:gd name="T0" fmla="*/ 0 w 10000"/>
              <a:gd name="T1" fmla="*/ 0 h 10051"/>
              <a:gd name="T2" fmla="*/ 17409917 w 10000"/>
              <a:gd name="T3" fmla="*/ 2147483647 h 10051"/>
              <a:gd name="T4" fmla="*/ 2147483647 w 10000"/>
              <a:gd name="T5" fmla="*/ 2147483647 h 100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051">
                <a:moveTo>
                  <a:pt x="0" y="0"/>
                </a:moveTo>
                <a:cubicBezTo>
                  <a:pt x="19" y="2379"/>
                  <a:pt x="45" y="4617"/>
                  <a:pt x="64" y="6996"/>
                </a:cubicBezTo>
                <a:cubicBezTo>
                  <a:pt x="4081" y="8296"/>
                  <a:pt x="5632" y="8688"/>
                  <a:pt x="10000" y="10051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009" name="Rectangle 88"/>
          <p:cNvSpPr>
            <a:spLocks noChangeArrowheads="1"/>
          </p:cNvSpPr>
          <p:nvPr/>
        </p:nvSpPr>
        <p:spPr bwMode="auto">
          <a:xfrm>
            <a:off x="2135188" y="5203825"/>
            <a:ext cx="323850" cy="179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func</a:t>
            </a:r>
          </a:p>
        </p:txBody>
      </p:sp>
      <p:grpSp>
        <p:nvGrpSpPr>
          <p:cNvPr id="40010" name="Group 378"/>
          <p:cNvGrpSpPr>
            <a:grpSpLocks/>
          </p:cNvGrpSpPr>
          <p:nvPr/>
        </p:nvGrpSpPr>
        <p:grpSpPr bwMode="auto">
          <a:xfrm>
            <a:off x="1192213" y="2595563"/>
            <a:ext cx="7181850" cy="3713162"/>
            <a:chOff x="1192360" y="2596183"/>
            <a:chExt cx="7181735" cy="3713192"/>
          </a:xfrm>
        </p:grpSpPr>
        <p:sp>
          <p:nvSpPr>
            <p:cNvPr id="40023" name="Freeform 153"/>
            <p:cNvSpPr>
              <a:spLocks/>
            </p:cNvSpPr>
            <p:nvPr/>
          </p:nvSpPr>
          <p:spPr bwMode="auto">
            <a:xfrm rot="-5400000">
              <a:off x="4804705" y="4155820"/>
              <a:ext cx="2657822" cy="743015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24" name="Freeform 153"/>
            <p:cNvSpPr>
              <a:spLocks/>
            </p:cNvSpPr>
            <p:nvPr/>
          </p:nvSpPr>
          <p:spPr bwMode="auto">
            <a:xfrm rot="-5400000">
              <a:off x="5020266" y="3674095"/>
              <a:ext cx="3015932" cy="1563337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25" name="Freeform 153"/>
            <p:cNvSpPr>
              <a:spLocks/>
            </p:cNvSpPr>
            <p:nvPr/>
          </p:nvSpPr>
          <p:spPr bwMode="auto">
            <a:xfrm rot="-5400000">
              <a:off x="3095162" y="3706188"/>
              <a:ext cx="3039014" cy="819003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26" name="Rectangle 26"/>
            <p:cNvSpPr>
              <a:spLocks noChangeArrowheads="1"/>
            </p:cNvSpPr>
            <p:nvPr/>
          </p:nvSpPr>
          <p:spPr bwMode="auto">
            <a:xfrm>
              <a:off x="4778555" y="3070815"/>
              <a:ext cx="491229" cy="185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ALUCtrl</a:t>
              </a:r>
            </a:p>
          </p:txBody>
        </p:sp>
        <p:sp>
          <p:nvSpPr>
            <p:cNvPr id="40027" name="Line 156"/>
            <p:cNvSpPr>
              <a:spLocks noChangeShapeType="1"/>
            </p:cNvSpPr>
            <p:nvPr/>
          </p:nvSpPr>
          <p:spPr bwMode="auto">
            <a:xfrm>
              <a:off x="4176993" y="5902231"/>
              <a:ext cx="138518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28" name="Line 156"/>
            <p:cNvSpPr>
              <a:spLocks noChangeShapeType="1"/>
            </p:cNvSpPr>
            <p:nvPr/>
          </p:nvSpPr>
          <p:spPr bwMode="auto">
            <a:xfrm>
              <a:off x="2376535" y="5902228"/>
              <a:ext cx="1631698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29" name="Freeform 155"/>
            <p:cNvSpPr>
              <a:spLocks/>
            </p:cNvSpPr>
            <p:nvPr/>
          </p:nvSpPr>
          <p:spPr bwMode="auto">
            <a:xfrm>
              <a:off x="2376535" y="5635198"/>
              <a:ext cx="1631698" cy="155186"/>
            </a:xfrm>
            <a:custGeom>
              <a:avLst/>
              <a:gdLst>
                <a:gd name="T0" fmla="*/ 0 w 259"/>
                <a:gd name="T1" fmla="*/ 2147483647 h 115"/>
                <a:gd name="T2" fmla="*/ 2147483647 w 259"/>
                <a:gd name="T3" fmla="*/ 0 h 115"/>
                <a:gd name="T4" fmla="*/ 2147483647 w 259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" h="115">
                  <a:moveTo>
                    <a:pt x="0" y="115"/>
                  </a:moveTo>
                  <a:lnTo>
                    <a:pt x="144" y="0"/>
                  </a:lnTo>
                  <a:lnTo>
                    <a:pt x="259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0" name="Freeform 154"/>
            <p:cNvSpPr>
              <a:spLocks/>
            </p:cNvSpPr>
            <p:nvPr/>
          </p:nvSpPr>
          <p:spPr bwMode="auto">
            <a:xfrm flipV="1">
              <a:off x="2369836" y="5979596"/>
              <a:ext cx="1640903" cy="169891"/>
            </a:xfrm>
            <a:custGeom>
              <a:avLst/>
              <a:gdLst>
                <a:gd name="T0" fmla="*/ 0 w 259"/>
                <a:gd name="T1" fmla="*/ 2147483647 h 115"/>
                <a:gd name="T2" fmla="*/ 2147483647 w 259"/>
                <a:gd name="T3" fmla="*/ 0 h 115"/>
                <a:gd name="T4" fmla="*/ 2147483647 w 259"/>
                <a:gd name="T5" fmla="*/ 0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" h="115">
                  <a:moveTo>
                    <a:pt x="0" y="115"/>
                  </a:moveTo>
                  <a:lnTo>
                    <a:pt x="115" y="0"/>
                  </a:lnTo>
                  <a:lnTo>
                    <a:pt x="259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031" name="Group 242"/>
            <p:cNvGrpSpPr>
              <a:grpSpLocks/>
            </p:cNvGrpSpPr>
            <p:nvPr/>
          </p:nvGrpSpPr>
          <p:grpSpPr bwMode="auto">
            <a:xfrm>
              <a:off x="1779372" y="3622551"/>
              <a:ext cx="459300" cy="1894664"/>
              <a:chOff x="1901539" y="3518196"/>
              <a:chExt cx="459345" cy="1894643"/>
            </a:xfrm>
          </p:grpSpPr>
          <p:cxnSp>
            <p:nvCxnSpPr>
              <p:cNvPr id="300" name="Straight Arrow Connector 299"/>
              <p:cNvCxnSpPr/>
              <p:nvPr/>
            </p:nvCxnSpPr>
            <p:spPr bwMode="auto">
              <a:xfrm flipV="1">
                <a:off x="2130512" y="3518948"/>
                <a:ext cx="1587" cy="18938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0046" name="Rectangle 89"/>
              <p:cNvSpPr>
                <a:spLocks noChangeArrowheads="1"/>
              </p:cNvSpPr>
              <p:nvPr/>
            </p:nvSpPr>
            <p:spPr bwMode="auto">
              <a:xfrm>
                <a:off x="1901539" y="4102556"/>
                <a:ext cx="459345" cy="182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RegDst</a:t>
                </a:r>
              </a:p>
            </p:txBody>
          </p:sp>
        </p:grpSp>
        <p:grpSp>
          <p:nvGrpSpPr>
            <p:cNvPr id="40032" name="Group 157"/>
            <p:cNvGrpSpPr>
              <a:grpSpLocks/>
            </p:cNvGrpSpPr>
            <p:nvPr/>
          </p:nvGrpSpPr>
          <p:grpSpPr bwMode="auto">
            <a:xfrm>
              <a:off x="1606708" y="5525167"/>
              <a:ext cx="801852" cy="754127"/>
              <a:chOff x="1910" y="3110"/>
              <a:chExt cx="403" cy="345"/>
            </a:xfrm>
          </p:grpSpPr>
          <p:sp>
            <p:nvSpPr>
              <p:cNvPr id="40043" name="AutoShape 158"/>
              <p:cNvSpPr>
                <a:spLocks noChangeArrowheads="1"/>
              </p:cNvSpPr>
              <p:nvPr/>
            </p:nvSpPr>
            <p:spPr bwMode="auto">
              <a:xfrm>
                <a:off x="1910" y="3110"/>
                <a:ext cx="403" cy="345"/>
              </a:xfrm>
              <a:prstGeom prst="roundRect">
                <a:avLst>
                  <a:gd name="adj" fmla="val 47917"/>
                </a:avLst>
              </a:prstGeom>
              <a:solidFill>
                <a:srgbClr val="FFCC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0044" name="Text Box 159"/>
              <p:cNvSpPr txBox="1">
                <a:spLocks noChangeArrowheads="1"/>
              </p:cNvSpPr>
              <p:nvPr/>
            </p:nvSpPr>
            <p:spPr bwMode="auto">
              <a:xfrm>
                <a:off x="1910" y="3110"/>
                <a:ext cx="403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Main</a:t>
                </a:r>
              </a:p>
              <a:p>
                <a:pPr algn="ctr" eaLnBrk="1" hangingPunct="1"/>
                <a:r>
                  <a:rPr lang="en-US" altLang="zh-CN" sz="1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&amp; ALU</a:t>
                </a:r>
              </a:p>
              <a:p>
                <a:pPr algn="ctr" eaLnBrk="1" hangingPunct="1"/>
                <a:r>
                  <a:rPr lang="en-US" altLang="zh-CN" sz="1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Control</a:t>
                </a:r>
              </a:p>
            </p:txBody>
          </p:sp>
        </p:grpSp>
        <p:sp>
          <p:nvSpPr>
            <p:cNvPr id="40033" name="Rectangle 88"/>
            <p:cNvSpPr>
              <a:spLocks noChangeArrowheads="1"/>
            </p:cNvSpPr>
            <p:nvPr/>
          </p:nvSpPr>
          <p:spPr bwMode="auto">
            <a:xfrm>
              <a:off x="1192360" y="5600993"/>
              <a:ext cx="210451" cy="179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Op</a:t>
              </a:r>
            </a:p>
          </p:txBody>
        </p:sp>
        <p:grpSp>
          <p:nvGrpSpPr>
            <p:cNvPr id="40034" name="Group 228"/>
            <p:cNvGrpSpPr>
              <a:grpSpLocks/>
            </p:cNvGrpSpPr>
            <p:nvPr/>
          </p:nvGrpSpPr>
          <p:grpSpPr bwMode="auto">
            <a:xfrm>
              <a:off x="4201625" y="5764493"/>
              <a:ext cx="1555052" cy="524577"/>
              <a:chOff x="4301879" y="5709829"/>
              <a:chExt cx="1555205" cy="524571"/>
            </a:xfrm>
          </p:grpSpPr>
          <p:sp>
            <p:nvSpPr>
              <p:cNvPr id="40041" name="Line 156"/>
              <p:cNvSpPr>
                <a:spLocks noChangeShapeType="1"/>
              </p:cNvSpPr>
              <p:nvPr/>
            </p:nvSpPr>
            <p:spPr bwMode="auto">
              <a:xfrm flipV="1">
                <a:off x="4301879" y="6103346"/>
                <a:ext cx="1362491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42" name="Text Box 161"/>
              <p:cNvSpPr txBox="1">
                <a:spLocks noChangeArrowheads="1"/>
              </p:cNvSpPr>
              <p:nvPr/>
            </p:nvSpPr>
            <p:spPr bwMode="auto">
              <a:xfrm rot="-5400000">
                <a:off x="5499563" y="5876879"/>
                <a:ext cx="524571" cy="190471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MEM</a:t>
                </a:r>
              </a:p>
            </p:txBody>
          </p:sp>
        </p:grpSp>
        <p:sp>
          <p:nvSpPr>
            <p:cNvPr id="40035" name="Text Box 162"/>
            <p:cNvSpPr txBox="1">
              <a:spLocks noChangeArrowheads="1"/>
            </p:cNvSpPr>
            <p:nvPr/>
          </p:nvSpPr>
          <p:spPr bwMode="auto">
            <a:xfrm rot="-5400000">
              <a:off x="3724394" y="5806240"/>
              <a:ext cx="769972" cy="17988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40036" name="Line 156"/>
            <p:cNvSpPr>
              <a:spLocks noChangeShapeType="1"/>
            </p:cNvSpPr>
            <p:nvPr/>
          </p:nvSpPr>
          <p:spPr bwMode="auto">
            <a:xfrm>
              <a:off x="5762105" y="6158015"/>
              <a:ext cx="194035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37" name="Text Box 162"/>
            <p:cNvSpPr txBox="1">
              <a:spLocks noChangeArrowheads="1"/>
            </p:cNvSpPr>
            <p:nvPr/>
          </p:nvSpPr>
          <p:spPr bwMode="auto">
            <a:xfrm rot="-5400000">
              <a:off x="7642527" y="6059831"/>
              <a:ext cx="309474" cy="189614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40038" name="Freeform 153"/>
            <p:cNvSpPr>
              <a:spLocks/>
            </p:cNvSpPr>
            <p:nvPr/>
          </p:nvSpPr>
          <p:spPr bwMode="auto">
            <a:xfrm rot="-5400000">
              <a:off x="4896209" y="4066156"/>
              <a:ext cx="2701974" cy="970174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" name="Freeform 374"/>
            <p:cNvSpPr/>
            <p:nvPr/>
          </p:nvSpPr>
          <p:spPr>
            <a:xfrm>
              <a:off x="2365503" y="3096249"/>
              <a:ext cx="5719671" cy="3060725"/>
            </a:xfrm>
            <a:custGeom>
              <a:avLst/>
              <a:gdLst>
                <a:gd name="connsiteX0" fmla="*/ 5531127 w 5719970"/>
                <a:gd name="connsiteY0" fmla="*/ 3061252 h 3061252"/>
                <a:gd name="connsiteX1" fmla="*/ 5719970 w 5719970"/>
                <a:gd name="connsiteY1" fmla="*/ 3061252 h 3061252"/>
                <a:gd name="connsiteX2" fmla="*/ 5719970 w 5719970"/>
                <a:gd name="connsiteY2" fmla="*/ 1123122 h 3061252"/>
                <a:gd name="connsiteX3" fmla="*/ 4970 w 5719970"/>
                <a:gd name="connsiteY3" fmla="*/ 1128091 h 3061252"/>
                <a:gd name="connsiteX4" fmla="*/ 0 w 5719970"/>
                <a:gd name="connsiteY4" fmla="*/ 0 h 306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9970" h="3061252">
                  <a:moveTo>
                    <a:pt x="5531127" y="3061252"/>
                  </a:moveTo>
                  <a:lnTo>
                    <a:pt x="5719970" y="3061252"/>
                  </a:lnTo>
                  <a:lnTo>
                    <a:pt x="5719970" y="1123122"/>
                  </a:lnTo>
                  <a:lnTo>
                    <a:pt x="4970" y="1128091"/>
                  </a:lnTo>
                  <a:cubicBezTo>
                    <a:pt x="3313" y="752061"/>
                    <a:pt x="1657" y="376030"/>
                    <a:pt x="0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040" name="TextBox 353"/>
            <p:cNvSpPr txBox="1">
              <a:spLocks noChangeArrowheads="1"/>
            </p:cNvSpPr>
            <p:nvPr/>
          </p:nvSpPr>
          <p:spPr bwMode="auto">
            <a:xfrm>
              <a:off x="7809765" y="5372930"/>
              <a:ext cx="564330" cy="176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RegWrite</a:t>
              </a:r>
            </a:p>
          </p:txBody>
        </p:sp>
      </p:grpSp>
      <p:grpSp>
        <p:nvGrpSpPr>
          <p:cNvPr id="378" name="Group 377"/>
          <p:cNvGrpSpPr>
            <a:grpSpLocks/>
          </p:cNvGrpSpPr>
          <p:nvPr/>
        </p:nvGrpSpPr>
        <p:grpSpPr bwMode="auto">
          <a:xfrm>
            <a:off x="4364038" y="3451225"/>
            <a:ext cx="3721100" cy="2705100"/>
            <a:chOff x="4363867" y="3450674"/>
            <a:chExt cx="3721513" cy="2705073"/>
          </a:xfrm>
        </p:grpSpPr>
        <p:sp>
          <p:nvSpPr>
            <p:cNvPr id="40015" name="Freeform 96"/>
            <p:cNvSpPr>
              <a:spLocks/>
            </p:cNvSpPr>
            <p:nvPr/>
          </p:nvSpPr>
          <p:spPr bwMode="auto">
            <a:xfrm>
              <a:off x="4363868" y="3450674"/>
              <a:ext cx="295529" cy="1245691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Freeform 97"/>
            <p:cNvSpPr>
              <a:spLocks/>
            </p:cNvSpPr>
            <p:nvPr/>
          </p:nvSpPr>
          <p:spPr bwMode="auto">
            <a:xfrm>
              <a:off x="4363867" y="3453746"/>
              <a:ext cx="1594318" cy="1357834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7" name="Freeform 96"/>
            <p:cNvSpPr>
              <a:spLocks/>
            </p:cNvSpPr>
            <p:nvPr/>
          </p:nvSpPr>
          <p:spPr bwMode="auto">
            <a:xfrm flipV="1">
              <a:off x="4363869" y="5293462"/>
              <a:ext cx="295528" cy="861588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Freeform 96"/>
            <p:cNvSpPr>
              <a:spLocks/>
            </p:cNvSpPr>
            <p:nvPr/>
          </p:nvSpPr>
          <p:spPr bwMode="auto">
            <a:xfrm flipV="1">
              <a:off x="4363868" y="5157222"/>
              <a:ext cx="1594317" cy="998525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TextBox 344"/>
            <p:cNvSpPr txBox="1">
              <a:spLocks noChangeArrowheads="1"/>
            </p:cNvSpPr>
            <p:nvPr/>
          </p:nvSpPr>
          <p:spPr bwMode="auto">
            <a:xfrm>
              <a:off x="5685745" y="5372930"/>
              <a:ext cx="564330" cy="176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RegWrite</a:t>
              </a:r>
            </a:p>
          </p:txBody>
        </p:sp>
        <p:sp>
          <p:nvSpPr>
            <p:cNvPr id="40020" name="TextBox 345"/>
            <p:cNvSpPr txBox="1">
              <a:spLocks noChangeArrowheads="1"/>
            </p:cNvSpPr>
            <p:nvPr/>
          </p:nvSpPr>
          <p:spPr bwMode="auto">
            <a:xfrm>
              <a:off x="4379975" y="5372930"/>
              <a:ext cx="557565" cy="176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RegWrite</a:t>
              </a:r>
            </a:p>
          </p:txBody>
        </p:sp>
        <p:sp>
          <p:nvSpPr>
            <p:cNvPr id="40021" name="Freeform 97"/>
            <p:cNvSpPr>
              <a:spLocks/>
            </p:cNvSpPr>
            <p:nvPr/>
          </p:nvSpPr>
          <p:spPr bwMode="auto">
            <a:xfrm>
              <a:off x="4366155" y="3750351"/>
              <a:ext cx="3201436" cy="1176444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7" name="Straight Arrow Connector 376"/>
            <p:cNvCxnSpPr/>
            <p:nvPr/>
          </p:nvCxnSpPr>
          <p:spPr>
            <a:xfrm flipH="1">
              <a:off x="4368630" y="5041333"/>
              <a:ext cx="3716750" cy="476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sm" len="sm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82" name="Isosceles Triangle 381"/>
          <p:cNvSpPr/>
          <p:nvPr/>
        </p:nvSpPr>
        <p:spPr>
          <a:xfrm flipV="1">
            <a:off x="4068763" y="5508625"/>
            <a:ext cx="74612" cy="46038"/>
          </a:xfrm>
          <a:prstGeom prst="triangle">
            <a:avLst/>
          </a:prstGeom>
          <a:solidFill>
            <a:srgbClr val="99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3" name="Isosceles Triangle 382"/>
          <p:cNvSpPr/>
          <p:nvPr/>
        </p:nvSpPr>
        <p:spPr>
          <a:xfrm flipV="1">
            <a:off x="5619750" y="5764213"/>
            <a:ext cx="74613" cy="46037"/>
          </a:xfrm>
          <a:prstGeom prst="triangle">
            <a:avLst/>
          </a:prstGeom>
          <a:solidFill>
            <a:srgbClr val="99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7" name="Isosceles Triangle 386"/>
          <p:cNvSpPr/>
          <p:nvPr/>
        </p:nvSpPr>
        <p:spPr>
          <a:xfrm flipV="1">
            <a:off x="7761288" y="5999163"/>
            <a:ext cx="74612" cy="46037"/>
          </a:xfrm>
          <a:prstGeom prst="triangle">
            <a:avLst/>
          </a:prstGeom>
          <a:solidFill>
            <a:srgbClr val="99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16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904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Next . . 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3" y="1233488"/>
            <a:ext cx="8435862" cy="4932362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Pipelining versus Serial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Pipelined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Datapath</a:t>
            </a:r>
            <a:r>
              <a:rPr lang="en-US" altLang="zh-CN" sz="2800" dirty="0" smtClean="0">
                <a:ea typeface="宋体" panose="02010600030101010101" pitchFamily="2" charset="-122"/>
              </a:rPr>
              <a:t> and Control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Pipeline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Data Hazards and Forwarding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Load Delay, Hazard Detection, and Pipeline Stall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Control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Delayed Branch and Dynamic Branch Prediction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4"/>
          <p:cNvGrpSpPr>
            <a:grpSpLocks/>
          </p:cNvGrpSpPr>
          <p:nvPr/>
        </p:nvGrpSpPr>
        <p:grpSpPr bwMode="auto">
          <a:xfrm>
            <a:off x="549275" y="3565482"/>
            <a:ext cx="7748588" cy="2700382"/>
            <a:chOff x="548698" y="3565526"/>
            <a:chExt cx="7748589" cy="2699800"/>
          </a:xfrm>
        </p:grpSpPr>
        <p:grpSp>
          <p:nvGrpSpPr>
            <p:cNvPr id="41993" name="Group 230"/>
            <p:cNvGrpSpPr>
              <a:grpSpLocks/>
            </p:cNvGrpSpPr>
            <p:nvPr/>
          </p:nvGrpSpPr>
          <p:grpSpPr bwMode="auto">
            <a:xfrm>
              <a:off x="5286849" y="5714207"/>
              <a:ext cx="606446" cy="547688"/>
              <a:chOff x="3498253" y="3932239"/>
              <a:chExt cx="606446" cy="547688"/>
            </a:xfrm>
          </p:grpSpPr>
          <p:grpSp>
            <p:nvGrpSpPr>
              <p:cNvPr id="42140" name="Group 231"/>
              <p:cNvGrpSpPr>
                <a:grpSpLocks/>
              </p:cNvGrpSpPr>
              <p:nvPr/>
            </p:nvGrpSpPr>
            <p:grpSpPr bwMode="auto">
              <a:xfrm>
                <a:off x="3498253" y="4022727"/>
                <a:ext cx="522919" cy="365125"/>
                <a:chOff x="3498253" y="4022727"/>
                <a:chExt cx="522919" cy="365125"/>
              </a:xfrm>
            </p:grpSpPr>
            <p:sp>
              <p:nvSpPr>
                <p:cNvPr id="42142" name="Line 33"/>
                <p:cNvSpPr>
                  <a:spLocks noChangeShapeType="1"/>
                </p:cNvSpPr>
                <p:nvPr/>
              </p:nvSpPr>
              <p:spPr bwMode="auto">
                <a:xfrm>
                  <a:off x="3498253" y="4152902"/>
                  <a:ext cx="999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43" name="Line 33"/>
                <p:cNvSpPr>
                  <a:spLocks noChangeShapeType="1"/>
                </p:cNvSpPr>
                <p:nvPr/>
              </p:nvSpPr>
              <p:spPr bwMode="auto">
                <a:xfrm>
                  <a:off x="3498253" y="4273552"/>
                  <a:ext cx="1008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4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597676" y="4022727"/>
                  <a:ext cx="338504" cy="365125"/>
                </a:xfrm>
                <a:prstGeom prst="rect">
                  <a:avLst/>
                </a:prstGeom>
                <a:solidFill>
                  <a:srgbClr val="CCE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Reg</a:t>
                  </a:r>
                </a:p>
              </p:txBody>
            </p:sp>
            <p:grpSp>
              <p:nvGrpSpPr>
                <p:cNvPr id="42145" name="Group 29"/>
                <p:cNvGrpSpPr>
                  <a:grpSpLocks/>
                </p:cNvGrpSpPr>
                <p:nvPr/>
              </p:nvGrpSpPr>
              <p:grpSpPr bwMode="auto">
                <a:xfrm>
                  <a:off x="3936180" y="4116389"/>
                  <a:ext cx="84992" cy="182563"/>
                  <a:chOff x="2544" y="3197"/>
                  <a:chExt cx="202" cy="115"/>
                </a:xfrm>
              </p:grpSpPr>
              <p:sp>
                <p:nvSpPr>
                  <p:cNvPr id="4214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4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141" name="Rectangle 32"/>
              <p:cNvSpPr>
                <a:spLocks noChangeArrowheads="1"/>
              </p:cNvSpPr>
              <p:nvPr/>
            </p:nvSpPr>
            <p:spPr bwMode="auto">
              <a:xfrm>
                <a:off x="4019707" y="3932239"/>
                <a:ext cx="84992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41994" name="Group 219"/>
            <p:cNvGrpSpPr>
              <a:grpSpLocks/>
            </p:cNvGrpSpPr>
            <p:nvPr/>
          </p:nvGrpSpPr>
          <p:grpSpPr bwMode="auto">
            <a:xfrm>
              <a:off x="4700549" y="5117308"/>
              <a:ext cx="606446" cy="547688"/>
              <a:chOff x="3498253" y="3932239"/>
              <a:chExt cx="606446" cy="547688"/>
            </a:xfrm>
          </p:grpSpPr>
          <p:grpSp>
            <p:nvGrpSpPr>
              <p:cNvPr id="42132" name="Group 220"/>
              <p:cNvGrpSpPr>
                <a:grpSpLocks/>
              </p:cNvGrpSpPr>
              <p:nvPr/>
            </p:nvGrpSpPr>
            <p:grpSpPr bwMode="auto">
              <a:xfrm>
                <a:off x="3498253" y="4022727"/>
                <a:ext cx="522919" cy="365125"/>
                <a:chOff x="3498253" y="4022727"/>
                <a:chExt cx="522919" cy="365125"/>
              </a:xfrm>
            </p:grpSpPr>
            <p:sp>
              <p:nvSpPr>
                <p:cNvPr id="42134" name="Line 33"/>
                <p:cNvSpPr>
                  <a:spLocks noChangeShapeType="1"/>
                </p:cNvSpPr>
                <p:nvPr/>
              </p:nvSpPr>
              <p:spPr bwMode="auto">
                <a:xfrm>
                  <a:off x="3498253" y="4152902"/>
                  <a:ext cx="999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35" name="Line 33"/>
                <p:cNvSpPr>
                  <a:spLocks noChangeShapeType="1"/>
                </p:cNvSpPr>
                <p:nvPr/>
              </p:nvSpPr>
              <p:spPr bwMode="auto">
                <a:xfrm>
                  <a:off x="3498253" y="4273552"/>
                  <a:ext cx="1008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3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597676" y="4022727"/>
                  <a:ext cx="338504" cy="365125"/>
                </a:xfrm>
                <a:prstGeom prst="rect">
                  <a:avLst/>
                </a:prstGeom>
                <a:solidFill>
                  <a:srgbClr val="CCE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Reg</a:t>
                  </a:r>
                </a:p>
              </p:txBody>
            </p:sp>
            <p:grpSp>
              <p:nvGrpSpPr>
                <p:cNvPr id="42137" name="Group 29"/>
                <p:cNvGrpSpPr>
                  <a:grpSpLocks/>
                </p:cNvGrpSpPr>
                <p:nvPr/>
              </p:nvGrpSpPr>
              <p:grpSpPr bwMode="auto">
                <a:xfrm>
                  <a:off x="3936180" y="4116389"/>
                  <a:ext cx="84992" cy="182563"/>
                  <a:chOff x="2544" y="3197"/>
                  <a:chExt cx="202" cy="115"/>
                </a:xfrm>
              </p:grpSpPr>
              <p:sp>
                <p:nvSpPr>
                  <p:cNvPr id="4213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3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133" name="Rectangle 32"/>
              <p:cNvSpPr>
                <a:spLocks noChangeArrowheads="1"/>
              </p:cNvSpPr>
              <p:nvPr/>
            </p:nvSpPr>
            <p:spPr bwMode="auto">
              <a:xfrm>
                <a:off x="4019707" y="3932239"/>
                <a:ext cx="84992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41995" name="Group 208"/>
            <p:cNvGrpSpPr>
              <a:grpSpLocks/>
            </p:cNvGrpSpPr>
            <p:nvPr/>
          </p:nvGrpSpPr>
          <p:grpSpPr bwMode="auto">
            <a:xfrm>
              <a:off x="4107666" y="4528672"/>
              <a:ext cx="591454" cy="547688"/>
              <a:chOff x="3513245" y="3932239"/>
              <a:chExt cx="591454" cy="547688"/>
            </a:xfrm>
          </p:grpSpPr>
          <p:grpSp>
            <p:nvGrpSpPr>
              <p:cNvPr id="42124" name="Group 209"/>
              <p:cNvGrpSpPr>
                <a:grpSpLocks/>
              </p:cNvGrpSpPr>
              <p:nvPr/>
            </p:nvGrpSpPr>
            <p:grpSpPr bwMode="auto">
              <a:xfrm>
                <a:off x="3513245" y="4022727"/>
                <a:ext cx="507927" cy="365125"/>
                <a:chOff x="3513245" y="4022727"/>
                <a:chExt cx="507927" cy="365125"/>
              </a:xfrm>
            </p:grpSpPr>
            <p:sp>
              <p:nvSpPr>
                <p:cNvPr id="42126" name="Line 33"/>
                <p:cNvSpPr>
                  <a:spLocks noChangeShapeType="1"/>
                </p:cNvSpPr>
                <p:nvPr/>
              </p:nvSpPr>
              <p:spPr bwMode="auto">
                <a:xfrm>
                  <a:off x="3513245" y="4152902"/>
                  <a:ext cx="849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27" name="Line 33"/>
                <p:cNvSpPr>
                  <a:spLocks noChangeShapeType="1"/>
                </p:cNvSpPr>
                <p:nvPr/>
              </p:nvSpPr>
              <p:spPr bwMode="auto">
                <a:xfrm>
                  <a:off x="3514149" y="4273552"/>
                  <a:ext cx="849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597676" y="4022727"/>
                  <a:ext cx="338504" cy="365125"/>
                </a:xfrm>
                <a:prstGeom prst="rect">
                  <a:avLst/>
                </a:prstGeom>
                <a:solidFill>
                  <a:srgbClr val="CCE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Reg</a:t>
                  </a:r>
                </a:p>
              </p:txBody>
            </p:sp>
            <p:grpSp>
              <p:nvGrpSpPr>
                <p:cNvPr id="42129" name="Group 29"/>
                <p:cNvGrpSpPr>
                  <a:grpSpLocks/>
                </p:cNvGrpSpPr>
                <p:nvPr/>
              </p:nvGrpSpPr>
              <p:grpSpPr bwMode="auto">
                <a:xfrm>
                  <a:off x="3936180" y="4116389"/>
                  <a:ext cx="84992" cy="182563"/>
                  <a:chOff x="2544" y="3197"/>
                  <a:chExt cx="202" cy="115"/>
                </a:xfrm>
              </p:grpSpPr>
              <p:sp>
                <p:nvSpPr>
                  <p:cNvPr id="4213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3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125" name="Rectangle 32"/>
              <p:cNvSpPr>
                <a:spLocks noChangeArrowheads="1"/>
              </p:cNvSpPr>
              <p:nvPr/>
            </p:nvSpPr>
            <p:spPr bwMode="auto">
              <a:xfrm>
                <a:off x="4019707" y="3932239"/>
                <a:ext cx="84992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41996" name="Line 6"/>
            <p:cNvSpPr>
              <a:spLocks noChangeShapeType="1"/>
            </p:cNvSpPr>
            <p:nvPr/>
          </p:nvSpPr>
          <p:spPr bwMode="auto">
            <a:xfrm>
              <a:off x="716973" y="3657601"/>
              <a:ext cx="0" cy="2514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7" name="Line 7"/>
            <p:cNvSpPr>
              <a:spLocks noChangeShapeType="1"/>
            </p:cNvSpPr>
            <p:nvPr/>
          </p:nvSpPr>
          <p:spPr bwMode="auto">
            <a:xfrm>
              <a:off x="655061" y="3716339"/>
              <a:ext cx="76422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8" name="Text Box 8"/>
            <p:cNvSpPr txBox="1">
              <a:spLocks noChangeArrowheads="1"/>
            </p:cNvSpPr>
            <p:nvPr/>
          </p:nvSpPr>
          <p:spPr bwMode="auto">
            <a:xfrm>
              <a:off x="1188461" y="3565526"/>
              <a:ext cx="1392238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Time (cycles)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Text Box 9"/>
            <p:cNvSpPr txBox="1">
              <a:spLocks noChangeArrowheads="1"/>
            </p:cNvSpPr>
            <p:nvPr/>
          </p:nvSpPr>
          <p:spPr bwMode="auto">
            <a:xfrm rot="-5400000">
              <a:off x="-265690" y="4700589"/>
              <a:ext cx="1965325" cy="33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Comic Sans MS" panose="030F0702030302020204" pitchFamily="66" charset="0"/>
                  <a:ea typeface="宋体" panose="02010600030101010101" pitchFamily="2" charset="-122"/>
                </a:rPr>
                <a:t>Program Order</a:t>
              </a:r>
            </a:p>
          </p:txBody>
        </p:sp>
        <p:sp>
          <p:nvSpPr>
            <p:cNvPr id="42000" name="Text Box 19"/>
            <p:cNvSpPr txBox="1">
              <a:spLocks noChangeArrowheads="1"/>
            </p:cNvSpPr>
            <p:nvPr/>
          </p:nvSpPr>
          <p:spPr bwMode="auto">
            <a:xfrm>
              <a:off x="3572886" y="3565526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CC2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1" name="Text Box 21"/>
            <p:cNvSpPr txBox="1">
              <a:spLocks noChangeArrowheads="1"/>
            </p:cNvSpPr>
            <p:nvPr/>
          </p:nvSpPr>
          <p:spPr bwMode="auto">
            <a:xfrm>
              <a:off x="1012248" y="4616451"/>
              <a:ext cx="1754188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add	$s4,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$t5</a:t>
              </a:r>
            </a:p>
          </p:txBody>
        </p:sp>
        <p:grpSp>
          <p:nvGrpSpPr>
            <p:cNvPr id="42002" name="Group 2"/>
            <p:cNvGrpSpPr>
              <a:grpSpLocks/>
            </p:cNvGrpSpPr>
            <p:nvPr/>
          </p:nvGrpSpPr>
          <p:grpSpPr bwMode="auto">
            <a:xfrm>
              <a:off x="3513245" y="3932239"/>
              <a:ext cx="591454" cy="547688"/>
              <a:chOff x="3513245" y="3932239"/>
              <a:chExt cx="591454" cy="547688"/>
            </a:xfrm>
          </p:grpSpPr>
          <p:grpSp>
            <p:nvGrpSpPr>
              <p:cNvPr id="42116" name="Group 1"/>
              <p:cNvGrpSpPr>
                <a:grpSpLocks/>
              </p:cNvGrpSpPr>
              <p:nvPr/>
            </p:nvGrpSpPr>
            <p:grpSpPr bwMode="auto">
              <a:xfrm>
                <a:off x="3513245" y="4022727"/>
                <a:ext cx="507927" cy="365125"/>
                <a:chOff x="3513245" y="4022727"/>
                <a:chExt cx="507927" cy="365125"/>
              </a:xfrm>
            </p:grpSpPr>
            <p:sp>
              <p:nvSpPr>
                <p:cNvPr id="42118" name="Line 33"/>
                <p:cNvSpPr>
                  <a:spLocks noChangeShapeType="1"/>
                </p:cNvSpPr>
                <p:nvPr/>
              </p:nvSpPr>
              <p:spPr bwMode="auto">
                <a:xfrm>
                  <a:off x="3513245" y="4152902"/>
                  <a:ext cx="849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19" name="Line 33"/>
                <p:cNvSpPr>
                  <a:spLocks noChangeShapeType="1"/>
                </p:cNvSpPr>
                <p:nvPr/>
              </p:nvSpPr>
              <p:spPr bwMode="auto">
                <a:xfrm>
                  <a:off x="3514149" y="4273552"/>
                  <a:ext cx="849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597676" y="4022727"/>
                  <a:ext cx="338504" cy="365125"/>
                </a:xfrm>
                <a:prstGeom prst="rect">
                  <a:avLst/>
                </a:prstGeom>
                <a:solidFill>
                  <a:srgbClr val="CCE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Reg</a:t>
                  </a:r>
                </a:p>
              </p:txBody>
            </p:sp>
            <p:grpSp>
              <p:nvGrpSpPr>
                <p:cNvPr id="42121" name="Group 29"/>
                <p:cNvGrpSpPr>
                  <a:grpSpLocks/>
                </p:cNvGrpSpPr>
                <p:nvPr/>
              </p:nvGrpSpPr>
              <p:grpSpPr bwMode="auto">
                <a:xfrm>
                  <a:off x="3936180" y="4116389"/>
                  <a:ext cx="84992" cy="182563"/>
                  <a:chOff x="2544" y="3197"/>
                  <a:chExt cx="202" cy="115"/>
                </a:xfrm>
              </p:grpSpPr>
              <p:sp>
                <p:nvSpPr>
                  <p:cNvPr id="4212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2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117" name="Rectangle 32"/>
              <p:cNvSpPr>
                <a:spLocks noChangeArrowheads="1"/>
              </p:cNvSpPr>
              <p:nvPr/>
            </p:nvSpPr>
            <p:spPr bwMode="auto">
              <a:xfrm>
                <a:off x="4019707" y="3932239"/>
                <a:ext cx="84992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42003" name="Group 34"/>
            <p:cNvGrpSpPr>
              <a:grpSpLocks/>
            </p:cNvGrpSpPr>
            <p:nvPr/>
          </p:nvGrpSpPr>
          <p:grpSpPr bwMode="auto">
            <a:xfrm>
              <a:off x="3597676" y="4525964"/>
              <a:ext cx="507023" cy="547688"/>
              <a:chOff x="1910" y="2102"/>
              <a:chExt cx="346" cy="345"/>
            </a:xfrm>
          </p:grpSpPr>
          <p:sp>
            <p:nvSpPr>
              <p:cNvPr id="42113" name="Line 35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14" name="Rectangle 36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2115" name="Text Box 39"/>
              <p:cNvSpPr txBox="1">
                <a:spLocks noChangeArrowheads="1"/>
              </p:cNvSpPr>
              <p:nvPr/>
            </p:nvSpPr>
            <p:spPr bwMode="auto">
              <a:xfrm>
                <a:off x="1910" y="215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IF</a:t>
                </a:r>
              </a:p>
            </p:txBody>
          </p:sp>
        </p:grpSp>
        <p:sp>
          <p:nvSpPr>
            <p:cNvPr id="42004" name="Text Box 40"/>
            <p:cNvSpPr txBox="1">
              <a:spLocks noChangeArrowheads="1"/>
            </p:cNvSpPr>
            <p:nvPr/>
          </p:nvSpPr>
          <p:spPr bwMode="auto">
            <a:xfrm>
              <a:off x="4165024" y="3565526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CC3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05" name="Text Box 42"/>
            <p:cNvSpPr txBox="1">
              <a:spLocks noChangeArrowheads="1"/>
            </p:cNvSpPr>
            <p:nvPr/>
          </p:nvSpPr>
          <p:spPr bwMode="auto">
            <a:xfrm>
              <a:off x="1012248" y="5211764"/>
              <a:ext cx="1754188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or	$t6, $t3,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</a:p>
          </p:txBody>
        </p:sp>
        <p:grpSp>
          <p:nvGrpSpPr>
            <p:cNvPr id="42006" name="Group 44"/>
            <p:cNvGrpSpPr>
              <a:grpSpLocks/>
            </p:cNvGrpSpPr>
            <p:nvPr/>
          </p:nvGrpSpPr>
          <p:grpSpPr bwMode="auto">
            <a:xfrm>
              <a:off x="4104699" y="3932239"/>
              <a:ext cx="590550" cy="547688"/>
              <a:chOff x="2659" y="2102"/>
              <a:chExt cx="403" cy="345"/>
            </a:xfrm>
          </p:grpSpPr>
          <p:grpSp>
            <p:nvGrpSpPr>
              <p:cNvPr id="42105" name="Group 45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42108" name="Freeform 46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18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79 w 259"/>
                    <a:gd name="T11" fmla="*/ 58 h 288"/>
                    <a:gd name="T12" fmla="*/ 79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09" name="Line 47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2110" name="Group 48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4211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1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106" name="Text Box 51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CN" sz="1200">
                    <a:latin typeface="Arial Narrow" panose="020B0606020202030204" pitchFamily="34" charset="0"/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42107" name="Rectangle 52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42007" name="Group 64"/>
            <p:cNvGrpSpPr>
              <a:grpSpLocks/>
            </p:cNvGrpSpPr>
            <p:nvPr/>
          </p:nvGrpSpPr>
          <p:grpSpPr bwMode="auto">
            <a:xfrm>
              <a:off x="4188226" y="5119689"/>
              <a:ext cx="507023" cy="547688"/>
              <a:chOff x="1910" y="2102"/>
              <a:chExt cx="346" cy="345"/>
            </a:xfrm>
          </p:grpSpPr>
          <p:sp>
            <p:nvSpPr>
              <p:cNvPr id="42102" name="Line 65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03" name="Rectangle 66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2104" name="Text Box 69"/>
              <p:cNvSpPr txBox="1">
                <a:spLocks noChangeArrowheads="1"/>
              </p:cNvSpPr>
              <p:nvPr/>
            </p:nvSpPr>
            <p:spPr bwMode="auto">
              <a:xfrm>
                <a:off x="1910" y="215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IF</a:t>
                </a:r>
              </a:p>
            </p:txBody>
          </p:sp>
        </p:grpSp>
        <p:sp>
          <p:nvSpPr>
            <p:cNvPr id="42008" name="Text Box 70"/>
            <p:cNvSpPr txBox="1">
              <a:spLocks noChangeArrowheads="1"/>
            </p:cNvSpPr>
            <p:nvPr/>
          </p:nvSpPr>
          <p:spPr bwMode="auto">
            <a:xfrm>
              <a:off x="5936674" y="3565526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CC6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2009" name="Group 73"/>
            <p:cNvGrpSpPr>
              <a:grpSpLocks/>
            </p:cNvGrpSpPr>
            <p:nvPr/>
          </p:nvGrpSpPr>
          <p:grpSpPr bwMode="auto">
            <a:xfrm>
              <a:off x="5892224" y="4616446"/>
              <a:ext cx="423863" cy="365125"/>
              <a:chOff x="3465" y="2159"/>
              <a:chExt cx="289" cy="230"/>
            </a:xfrm>
          </p:grpSpPr>
          <p:sp>
            <p:nvSpPr>
              <p:cNvPr id="42100" name="Text Box 74"/>
              <p:cNvSpPr txBox="1">
                <a:spLocks noChangeArrowheads="1"/>
              </p:cNvSpPr>
              <p:nvPr/>
            </p:nvSpPr>
            <p:spPr bwMode="auto">
              <a:xfrm>
                <a:off x="3523" y="2159"/>
                <a:ext cx="231" cy="23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42101" name="Line 76"/>
              <p:cNvSpPr>
                <a:spLocks noChangeShapeType="1"/>
              </p:cNvSpPr>
              <p:nvPr/>
            </p:nvSpPr>
            <p:spPr bwMode="auto">
              <a:xfrm>
                <a:off x="3465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10" name="Line 78"/>
            <p:cNvSpPr>
              <a:spLocks noChangeShapeType="1"/>
            </p:cNvSpPr>
            <p:nvPr/>
          </p:nvSpPr>
          <p:spPr bwMode="auto">
            <a:xfrm>
              <a:off x="6314342" y="5394327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11" name="Group 80"/>
            <p:cNvGrpSpPr>
              <a:grpSpLocks/>
            </p:cNvGrpSpPr>
            <p:nvPr/>
          </p:nvGrpSpPr>
          <p:grpSpPr bwMode="auto">
            <a:xfrm>
              <a:off x="5975768" y="5210177"/>
              <a:ext cx="338574" cy="366713"/>
              <a:chOff x="1910" y="3139"/>
              <a:chExt cx="231" cy="231"/>
            </a:xfrm>
          </p:grpSpPr>
          <p:sp>
            <p:nvSpPr>
              <p:cNvPr id="42098" name="Rectangle 81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CB8FE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2099" name="Text Box 82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DM</a:t>
                </a:r>
              </a:p>
            </p:txBody>
          </p:sp>
        </p:grpSp>
        <p:sp>
          <p:nvSpPr>
            <p:cNvPr id="42012" name="Rectangle 83"/>
            <p:cNvSpPr>
              <a:spLocks noChangeArrowheads="1"/>
            </p:cNvSpPr>
            <p:nvPr/>
          </p:nvSpPr>
          <p:spPr bwMode="auto">
            <a:xfrm>
              <a:off x="6399352" y="5119689"/>
              <a:ext cx="85010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13" name="Line 85"/>
            <p:cNvSpPr>
              <a:spLocks noChangeShapeType="1"/>
            </p:cNvSpPr>
            <p:nvPr/>
          </p:nvSpPr>
          <p:spPr bwMode="auto">
            <a:xfrm>
              <a:off x="5892224" y="5394327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14" name="Group 87"/>
            <p:cNvGrpSpPr>
              <a:grpSpLocks/>
            </p:cNvGrpSpPr>
            <p:nvPr/>
          </p:nvGrpSpPr>
          <p:grpSpPr bwMode="auto">
            <a:xfrm>
              <a:off x="5892224" y="5761039"/>
              <a:ext cx="507023" cy="457200"/>
              <a:chOff x="2659" y="2131"/>
              <a:chExt cx="346" cy="288"/>
            </a:xfrm>
          </p:grpSpPr>
          <p:sp>
            <p:nvSpPr>
              <p:cNvPr id="42093" name="Freeform 88"/>
              <p:cNvSpPr>
                <a:spLocks/>
              </p:cNvSpPr>
              <p:nvPr/>
            </p:nvSpPr>
            <p:spPr bwMode="auto">
              <a:xfrm>
                <a:off x="2717" y="2131"/>
                <a:ext cx="230" cy="288"/>
              </a:xfrm>
              <a:custGeom>
                <a:avLst/>
                <a:gdLst>
                  <a:gd name="T0" fmla="*/ 0 w 259"/>
                  <a:gd name="T1" fmla="*/ 288 h 288"/>
                  <a:gd name="T2" fmla="*/ 0 w 259"/>
                  <a:gd name="T3" fmla="*/ 173 h 288"/>
                  <a:gd name="T4" fmla="*/ 18 w 259"/>
                  <a:gd name="T5" fmla="*/ 144 h 288"/>
                  <a:gd name="T6" fmla="*/ 0 w 259"/>
                  <a:gd name="T7" fmla="*/ 116 h 288"/>
                  <a:gd name="T8" fmla="*/ 0 w 259"/>
                  <a:gd name="T9" fmla="*/ 0 h 288"/>
                  <a:gd name="T10" fmla="*/ 79 w 259"/>
                  <a:gd name="T11" fmla="*/ 58 h 288"/>
                  <a:gd name="T12" fmla="*/ 79 w 259"/>
                  <a:gd name="T13" fmla="*/ 231 h 288"/>
                  <a:gd name="T14" fmla="*/ 0 w 259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94" name="Line 89"/>
              <p:cNvSpPr>
                <a:spLocks noChangeShapeType="1"/>
              </p:cNvSpPr>
              <p:nvPr/>
            </p:nvSpPr>
            <p:spPr bwMode="auto">
              <a:xfrm>
                <a:off x="2947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095" name="Group 90"/>
              <p:cNvGrpSpPr>
                <a:grpSpLocks/>
              </p:cNvGrpSpPr>
              <p:nvPr/>
            </p:nvGrpSpPr>
            <p:grpSpPr bwMode="auto">
              <a:xfrm>
                <a:off x="2659" y="2218"/>
                <a:ext cx="58" cy="115"/>
                <a:chOff x="2544" y="3197"/>
                <a:chExt cx="202" cy="115"/>
              </a:xfrm>
            </p:grpSpPr>
            <p:sp>
              <p:nvSpPr>
                <p:cNvPr id="42096" name="Line 91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97" name="Line 92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015" name="Text Box 93"/>
            <p:cNvSpPr txBox="1">
              <a:spLocks noChangeArrowheads="1"/>
            </p:cNvSpPr>
            <p:nvPr/>
          </p:nvSpPr>
          <p:spPr bwMode="auto">
            <a:xfrm>
              <a:off x="6019712" y="5899151"/>
              <a:ext cx="29454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42016" name="Rectangle 94"/>
            <p:cNvSpPr>
              <a:spLocks noChangeArrowheads="1"/>
            </p:cNvSpPr>
            <p:nvPr/>
          </p:nvSpPr>
          <p:spPr bwMode="auto">
            <a:xfrm>
              <a:off x="6399247" y="5715001"/>
              <a:ext cx="8352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17" name="Text Box 95"/>
            <p:cNvSpPr txBox="1">
              <a:spLocks noChangeArrowheads="1"/>
            </p:cNvSpPr>
            <p:nvPr/>
          </p:nvSpPr>
          <p:spPr bwMode="auto">
            <a:xfrm>
              <a:off x="6527224" y="3565526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CC7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2018" name="Group 98"/>
            <p:cNvGrpSpPr>
              <a:grpSpLocks/>
            </p:cNvGrpSpPr>
            <p:nvPr/>
          </p:nvGrpSpPr>
          <p:grpSpPr bwMode="auto">
            <a:xfrm>
              <a:off x="5309449" y="4024309"/>
              <a:ext cx="1597186" cy="1550988"/>
              <a:chOff x="2665" y="1412"/>
              <a:chExt cx="1089" cy="977"/>
            </a:xfrm>
          </p:grpSpPr>
          <p:sp>
            <p:nvSpPr>
              <p:cNvPr id="42089" name="Text Box 99"/>
              <p:cNvSpPr txBox="1">
                <a:spLocks noChangeArrowheads="1"/>
              </p:cNvSpPr>
              <p:nvPr/>
            </p:nvSpPr>
            <p:spPr bwMode="auto">
              <a:xfrm>
                <a:off x="3523" y="2159"/>
                <a:ext cx="231" cy="23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42090" name="Line 101"/>
              <p:cNvSpPr>
                <a:spLocks noChangeShapeType="1"/>
              </p:cNvSpPr>
              <p:nvPr/>
            </p:nvSpPr>
            <p:spPr bwMode="auto">
              <a:xfrm>
                <a:off x="3465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1" name="Text Box 99"/>
              <p:cNvSpPr txBox="1">
                <a:spLocks noChangeArrowheads="1"/>
              </p:cNvSpPr>
              <p:nvPr/>
            </p:nvSpPr>
            <p:spPr bwMode="auto">
              <a:xfrm>
                <a:off x="2723" y="1412"/>
                <a:ext cx="231" cy="23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42092" name="Line 101"/>
              <p:cNvSpPr>
                <a:spLocks noChangeShapeType="1"/>
              </p:cNvSpPr>
              <p:nvPr/>
            </p:nvSpPr>
            <p:spPr bwMode="auto">
              <a:xfrm>
                <a:off x="2665" y="1527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19" name="Line 103"/>
            <p:cNvSpPr>
              <a:spLocks noChangeShapeType="1"/>
            </p:cNvSpPr>
            <p:nvPr/>
          </p:nvSpPr>
          <p:spPr bwMode="auto">
            <a:xfrm>
              <a:off x="6904892" y="5989639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20" name="Group 105"/>
            <p:cNvGrpSpPr>
              <a:grpSpLocks/>
            </p:cNvGrpSpPr>
            <p:nvPr/>
          </p:nvGrpSpPr>
          <p:grpSpPr bwMode="auto">
            <a:xfrm>
              <a:off x="6566318" y="5805489"/>
              <a:ext cx="338574" cy="366713"/>
              <a:chOff x="1910" y="3139"/>
              <a:chExt cx="231" cy="231"/>
            </a:xfrm>
          </p:grpSpPr>
          <p:sp>
            <p:nvSpPr>
              <p:cNvPr id="42087" name="Rectangle 106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CB8FE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2088" name="Text Box 107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DM</a:t>
                </a:r>
              </a:p>
            </p:txBody>
          </p:sp>
        </p:grpSp>
        <p:sp>
          <p:nvSpPr>
            <p:cNvPr id="42021" name="Rectangle 108"/>
            <p:cNvSpPr>
              <a:spLocks noChangeArrowheads="1"/>
            </p:cNvSpPr>
            <p:nvPr/>
          </p:nvSpPr>
          <p:spPr bwMode="auto">
            <a:xfrm>
              <a:off x="6989902" y="5715001"/>
              <a:ext cx="85010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22" name="Line 110"/>
            <p:cNvSpPr>
              <a:spLocks noChangeShapeType="1"/>
            </p:cNvSpPr>
            <p:nvPr/>
          </p:nvSpPr>
          <p:spPr bwMode="auto">
            <a:xfrm>
              <a:off x="6482774" y="5989639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Text Box 111"/>
            <p:cNvSpPr txBox="1">
              <a:spLocks noChangeArrowheads="1"/>
            </p:cNvSpPr>
            <p:nvPr/>
          </p:nvSpPr>
          <p:spPr bwMode="auto">
            <a:xfrm>
              <a:off x="7119362" y="3565526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CC8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2024" name="Group 114"/>
            <p:cNvGrpSpPr>
              <a:grpSpLocks/>
            </p:cNvGrpSpPr>
            <p:nvPr/>
          </p:nvGrpSpPr>
          <p:grpSpPr bwMode="auto">
            <a:xfrm>
              <a:off x="7073324" y="5805484"/>
              <a:ext cx="423863" cy="365125"/>
              <a:chOff x="3465" y="2159"/>
              <a:chExt cx="289" cy="230"/>
            </a:xfrm>
          </p:grpSpPr>
          <p:sp>
            <p:nvSpPr>
              <p:cNvPr id="42085" name="Text Box 115"/>
              <p:cNvSpPr txBox="1">
                <a:spLocks noChangeArrowheads="1"/>
              </p:cNvSpPr>
              <p:nvPr/>
            </p:nvSpPr>
            <p:spPr bwMode="auto">
              <a:xfrm>
                <a:off x="3523" y="2159"/>
                <a:ext cx="231" cy="23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42086" name="Line 117"/>
              <p:cNvSpPr>
                <a:spLocks noChangeShapeType="1"/>
              </p:cNvSpPr>
              <p:nvPr/>
            </p:nvSpPr>
            <p:spPr bwMode="auto">
              <a:xfrm>
                <a:off x="3465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25" name="Text Box 119"/>
            <p:cNvSpPr txBox="1">
              <a:spLocks noChangeArrowheads="1"/>
            </p:cNvSpPr>
            <p:nvPr/>
          </p:nvSpPr>
          <p:spPr bwMode="auto">
            <a:xfrm>
              <a:off x="999548" y="4022726"/>
              <a:ext cx="1652588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lw	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20($t1)</a:t>
              </a:r>
            </a:p>
          </p:txBody>
        </p:sp>
        <p:sp>
          <p:nvSpPr>
            <p:cNvPr id="42026" name="Line 121"/>
            <p:cNvSpPr>
              <a:spLocks noChangeShapeType="1"/>
            </p:cNvSpPr>
            <p:nvPr/>
          </p:nvSpPr>
          <p:spPr bwMode="auto">
            <a:xfrm>
              <a:off x="2921629" y="4205289"/>
              <a:ext cx="835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7" name="Line 121"/>
            <p:cNvSpPr>
              <a:spLocks noChangeShapeType="1"/>
            </p:cNvSpPr>
            <p:nvPr/>
          </p:nvSpPr>
          <p:spPr bwMode="auto">
            <a:xfrm>
              <a:off x="3346511" y="4206877"/>
              <a:ext cx="835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8" name="Rectangle 122"/>
            <p:cNvSpPr>
              <a:spLocks noChangeArrowheads="1"/>
            </p:cNvSpPr>
            <p:nvPr/>
          </p:nvSpPr>
          <p:spPr bwMode="auto">
            <a:xfrm>
              <a:off x="3430023" y="3932239"/>
              <a:ext cx="84976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29" name="Text Box 125"/>
            <p:cNvSpPr txBox="1">
              <a:spLocks noChangeArrowheads="1"/>
            </p:cNvSpPr>
            <p:nvPr/>
          </p:nvSpPr>
          <p:spPr bwMode="auto">
            <a:xfrm>
              <a:off x="3008071" y="4022720"/>
              <a:ext cx="338441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42030" name="Rectangle 122"/>
            <p:cNvSpPr>
              <a:spLocks noChangeArrowheads="1"/>
            </p:cNvSpPr>
            <p:nvPr/>
          </p:nvSpPr>
          <p:spPr bwMode="auto">
            <a:xfrm>
              <a:off x="2841048" y="3932239"/>
              <a:ext cx="84976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31" name="Line 121"/>
            <p:cNvSpPr>
              <a:spLocks noChangeShapeType="1"/>
            </p:cNvSpPr>
            <p:nvPr/>
          </p:nvSpPr>
          <p:spPr bwMode="auto">
            <a:xfrm>
              <a:off x="3512069" y="4794252"/>
              <a:ext cx="835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2" name="Rectangle 122"/>
            <p:cNvSpPr>
              <a:spLocks noChangeArrowheads="1"/>
            </p:cNvSpPr>
            <p:nvPr/>
          </p:nvSpPr>
          <p:spPr bwMode="auto">
            <a:xfrm>
              <a:off x="3431488" y="4521202"/>
              <a:ext cx="84976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33" name="Line 121"/>
            <p:cNvSpPr>
              <a:spLocks noChangeShapeType="1"/>
            </p:cNvSpPr>
            <p:nvPr/>
          </p:nvSpPr>
          <p:spPr bwMode="auto">
            <a:xfrm>
              <a:off x="4101043" y="5391152"/>
              <a:ext cx="835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Rectangle 122"/>
            <p:cNvSpPr>
              <a:spLocks noChangeArrowheads="1"/>
            </p:cNvSpPr>
            <p:nvPr/>
          </p:nvSpPr>
          <p:spPr bwMode="auto">
            <a:xfrm>
              <a:off x="4018997" y="5118102"/>
              <a:ext cx="84976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35" name="Line 121"/>
            <p:cNvSpPr>
              <a:spLocks noChangeShapeType="1"/>
            </p:cNvSpPr>
            <p:nvPr/>
          </p:nvSpPr>
          <p:spPr bwMode="auto">
            <a:xfrm>
              <a:off x="4697343" y="5988052"/>
              <a:ext cx="101093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6" name="Rectangle 122"/>
            <p:cNvSpPr>
              <a:spLocks noChangeArrowheads="1"/>
            </p:cNvSpPr>
            <p:nvPr/>
          </p:nvSpPr>
          <p:spPr bwMode="auto">
            <a:xfrm>
              <a:off x="4615297" y="5715002"/>
              <a:ext cx="84976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37" name="Text Box 126"/>
            <p:cNvSpPr txBox="1">
              <a:spLocks noChangeArrowheads="1"/>
            </p:cNvSpPr>
            <p:nvPr/>
          </p:nvSpPr>
          <p:spPr bwMode="auto">
            <a:xfrm>
              <a:off x="2982336" y="3565526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CC1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8" name="Text Box 127"/>
            <p:cNvSpPr txBox="1">
              <a:spLocks noChangeArrowheads="1"/>
            </p:cNvSpPr>
            <p:nvPr/>
          </p:nvSpPr>
          <p:spPr bwMode="auto">
            <a:xfrm>
              <a:off x="4755574" y="3565526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CC4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9" name="Text Box 128"/>
            <p:cNvSpPr txBox="1">
              <a:spLocks noChangeArrowheads="1"/>
            </p:cNvSpPr>
            <p:nvPr/>
          </p:nvSpPr>
          <p:spPr bwMode="auto">
            <a:xfrm>
              <a:off x="1013836" y="5807076"/>
              <a:ext cx="1792288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and	$t7,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$t4</a:t>
              </a:r>
            </a:p>
          </p:txBody>
        </p:sp>
        <p:sp>
          <p:nvSpPr>
            <p:cNvPr id="42040" name="Rectangle 130"/>
            <p:cNvSpPr>
              <a:spLocks noChangeArrowheads="1"/>
            </p:cNvSpPr>
            <p:nvPr/>
          </p:nvSpPr>
          <p:spPr bwMode="auto">
            <a:xfrm>
              <a:off x="5222299" y="3932239"/>
              <a:ext cx="84138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41" name="Text Box 3"/>
            <p:cNvSpPr txBox="1">
              <a:spLocks noChangeArrowheads="1"/>
            </p:cNvSpPr>
            <p:nvPr/>
          </p:nvSpPr>
          <p:spPr bwMode="auto">
            <a:xfrm>
              <a:off x="4793136" y="4022726"/>
              <a:ext cx="338138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DM</a:t>
              </a:r>
            </a:p>
          </p:txBody>
        </p:sp>
        <p:sp>
          <p:nvSpPr>
            <p:cNvPr id="42042" name="Line 129"/>
            <p:cNvSpPr>
              <a:spLocks noChangeShapeType="1"/>
            </p:cNvSpPr>
            <p:nvPr/>
          </p:nvSpPr>
          <p:spPr bwMode="auto">
            <a:xfrm>
              <a:off x="5136574" y="4206876"/>
              <a:ext cx="85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Freeform 131"/>
            <p:cNvSpPr>
              <a:spLocks/>
            </p:cNvSpPr>
            <p:nvPr/>
          </p:nvSpPr>
          <p:spPr bwMode="auto">
            <a:xfrm>
              <a:off x="4744170" y="3976689"/>
              <a:ext cx="436802" cy="236190"/>
            </a:xfrm>
            <a:custGeom>
              <a:avLst/>
              <a:gdLst>
                <a:gd name="T0" fmla="*/ 0 w 10000"/>
                <a:gd name="T1" fmla="*/ 119462191 h 10332"/>
                <a:gd name="T2" fmla="*/ 0 w 10000"/>
                <a:gd name="T3" fmla="*/ 0 h 10332"/>
                <a:gd name="T4" fmla="*/ 833400700 w 10000"/>
                <a:gd name="T5" fmla="*/ 0 h 10332"/>
                <a:gd name="T6" fmla="*/ 833400700 w 10000"/>
                <a:gd name="T7" fmla="*/ 123428569 h 103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332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33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4" name="Line 132"/>
            <p:cNvSpPr>
              <a:spLocks noChangeShapeType="1"/>
            </p:cNvSpPr>
            <p:nvPr/>
          </p:nvSpPr>
          <p:spPr bwMode="auto">
            <a:xfrm>
              <a:off x="4700549" y="4203612"/>
              <a:ext cx="99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45" name="Group 134"/>
            <p:cNvGrpSpPr>
              <a:grpSpLocks/>
            </p:cNvGrpSpPr>
            <p:nvPr/>
          </p:nvGrpSpPr>
          <p:grpSpPr bwMode="auto">
            <a:xfrm>
              <a:off x="4704612" y="4572002"/>
              <a:ext cx="507023" cy="457200"/>
              <a:chOff x="2659" y="2131"/>
              <a:chExt cx="346" cy="288"/>
            </a:xfrm>
          </p:grpSpPr>
          <p:sp>
            <p:nvSpPr>
              <p:cNvPr id="42080" name="Freeform 135"/>
              <p:cNvSpPr>
                <a:spLocks/>
              </p:cNvSpPr>
              <p:nvPr/>
            </p:nvSpPr>
            <p:spPr bwMode="auto">
              <a:xfrm>
                <a:off x="2717" y="2131"/>
                <a:ext cx="230" cy="288"/>
              </a:xfrm>
              <a:custGeom>
                <a:avLst/>
                <a:gdLst>
                  <a:gd name="T0" fmla="*/ 0 w 259"/>
                  <a:gd name="T1" fmla="*/ 288 h 288"/>
                  <a:gd name="T2" fmla="*/ 0 w 259"/>
                  <a:gd name="T3" fmla="*/ 173 h 288"/>
                  <a:gd name="T4" fmla="*/ 18 w 259"/>
                  <a:gd name="T5" fmla="*/ 144 h 288"/>
                  <a:gd name="T6" fmla="*/ 0 w 259"/>
                  <a:gd name="T7" fmla="*/ 116 h 288"/>
                  <a:gd name="T8" fmla="*/ 0 w 259"/>
                  <a:gd name="T9" fmla="*/ 0 h 288"/>
                  <a:gd name="T10" fmla="*/ 79 w 259"/>
                  <a:gd name="T11" fmla="*/ 58 h 288"/>
                  <a:gd name="T12" fmla="*/ 79 w 259"/>
                  <a:gd name="T13" fmla="*/ 231 h 288"/>
                  <a:gd name="T14" fmla="*/ 0 w 259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81" name="Line 136"/>
              <p:cNvSpPr>
                <a:spLocks noChangeShapeType="1"/>
              </p:cNvSpPr>
              <p:nvPr/>
            </p:nvSpPr>
            <p:spPr bwMode="auto">
              <a:xfrm>
                <a:off x="2947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082" name="Group 137"/>
              <p:cNvGrpSpPr>
                <a:grpSpLocks/>
              </p:cNvGrpSpPr>
              <p:nvPr/>
            </p:nvGrpSpPr>
            <p:grpSpPr bwMode="auto">
              <a:xfrm>
                <a:off x="2659" y="2218"/>
                <a:ext cx="58" cy="115"/>
                <a:chOff x="2544" y="3197"/>
                <a:chExt cx="202" cy="115"/>
              </a:xfrm>
            </p:grpSpPr>
            <p:sp>
              <p:nvSpPr>
                <p:cNvPr id="42083" name="Line 138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84" name="Line 139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046" name="Text Box 140"/>
            <p:cNvSpPr txBox="1">
              <a:spLocks noChangeArrowheads="1"/>
            </p:cNvSpPr>
            <p:nvPr/>
          </p:nvSpPr>
          <p:spPr bwMode="auto">
            <a:xfrm>
              <a:off x="4841787" y="4710114"/>
              <a:ext cx="29454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42047" name="Rectangle 141"/>
            <p:cNvSpPr>
              <a:spLocks noChangeArrowheads="1"/>
            </p:cNvSpPr>
            <p:nvPr/>
          </p:nvSpPr>
          <p:spPr bwMode="auto">
            <a:xfrm>
              <a:off x="5221322" y="4525964"/>
              <a:ext cx="8352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48" name="Line 154"/>
            <p:cNvSpPr>
              <a:spLocks noChangeShapeType="1"/>
            </p:cNvSpPr>
            <p:nvPr/>
          </p:nvSpPr>
          <p:spPr bwMode="auto">
            <a:xfrm>
              <a:off x="5136533" y="5989639"/>
              <a:ext cx="83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9" name="Rectangle 155"/>
            <p:cNvSpPr>
              <a:spLocks noChangeArrowheads="1"/>
            </p:cNvSpPr>
            <p:nvPr/>
          </p:nvSpPr>
          <p:spPr bwMode="auto">
            <a:xfrm>
              <a:off x="5219959" y="5715001"/>
              <a:ext cx="84890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42050" name="Group 156"/>
            <p:cNvGrpSpPr>
              <a:grpSpLocks/>
            </p:cNvGrpSpPr>
            <p:nvPr/>
          </p:nvGrpSpPr>
          <p:grpSpPr bwMode="auto">
            <a:xfrm>
              <a:off x="4798436" y="5805489"/>
              <a:ext cx="338097" cy="366713"/>
              <a:chOff x="1910" y="3139"/>
              <a:chExt cx="231" cy="231"/>
            </a:xfrm>
          </p:grpSpPr>
          <p:sp>
            <p:nvSpPr>
              <p:cNvPr id="42078" name="Rectangle 157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solidFill>
                <a:srgbClr val="9CB8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2079" name="Text Box 158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IF</a:t>
                </a:r>
              </a:p>
            </p:txBody>
          </p:sp>
        </p:grpSp>
        <p:sp>
          <p:nvSpPr>
            <p:cNvPr id="42051" name="Text Box 159"/>
            <p:cNvSpPr txBox="1">
              <a:spLocks noChangeArrowheads="1"/>
            </p:cNvSpPr>
            <p:nvPr/>
          </p:nvSpPr>
          <p:spPr bwMode="auto">
            <a:xfrm>
              <a:off x="5346124" y="3565526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CC5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53" name="Line 167"/>
            <p:cNvSpPr>
              <a:spLocks noChangeShapeType="1"/>
            </p:cNvSpPr>
            <p:nvPr/>
          </p:nvSpPr>
          <p:spPr bwMode="auto">
            <a:xfrm>
              <a:off x="5723792" y="4800602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54" name="Group 169"/>
            <p:cNvGrpSpPr>
              <a:grpSpLocks/>
            </p:cNvGrpSpPr>
            <p:nvPr/>
          </p:nvGrpSpPr>
          <p:grpSpPr bwMode="auto">
            <a:xfrm>
              <a:off x="5385218" y="4616452"/>
              <a:ext cx="338574" cy="366713"/>
              <a:chOff x="1910" y="3139"/>
              <a:chExt cx="231" cy="231"/>
            </a:xfrm>
          </p:grpSpPr>
          <p:sp>
            <p:nvSpPr>
              <p:cNvPr id="42076" name="Rectangle 170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CB8FE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2077" name="Text Box 171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DM</a:t>
                </a:r>
              </a:p>
            </p:txBody>
          </p:sp>
        </p:grpSp>
        <p:sp>
          <p:nvSpPr>
            <p:cNvPr id="42055" name="Rectangle 172"/>
            <p:cNvSpPr>
              <a:spLocks noChangeArrowheads="1"/>
            </p:cNvSpPr>
            <p:nvPr/>
          </p:nvSpPr>
          <p:spPr bwMode="auto">
            <a:xfrm>
              <a:off x="5808802" y="4525964"/>
              <a:ext cx="85010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56" name="Line 174"/>
            <p:cNvSpPr>
              <a:spLocks noChangeShapeType="1"/>
            </p:cNvSpPr>
            <p:nvPr/>
          </p:nvSpPr>
          <p:spPr bwMode="auto">
            <a:xfrm>
              <a:off x="5301674" y="4800602"/>
              <a:ext cx="850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57" name="Group 176"/>
            <p:cNvGrpSpPr>
              <a:grpSpLocks/>
            </p:cNvGrpSpPr>
            <p:nvPr/>
          </p:nvGrpSpPr>
          <p:grpSpPr bwMode="auto">
            <a:xfrm>
              <a:off x="5301674" y="5165727"/>
              <a:ext cx="507023" cy="457200"/>
              <a:chOff x="2659" y="2131"/>
              <a:chExt cx="346" cy="288"/>
            </a:xfrm>
          </p:grpSpPr>
          <p:sp>
            <p:nvSpPr>
              <p:cNvPr id="42071" name="Freeform 177"/>
              <p:cNvSpPr>
                <a:spLocks/>
              </p:cNvSpPr>
              <p:nvPr/>
            </p:nvSpPr>
            <p:spPr bwMode="auto">
              <a:xfrm>
                <a:off x="2717" y="2131"/>
                <a:ext cx="230" cy="288"/>
              </a:xfrm>
              <a:custGeom>
                <a:avLst/>
                <a:gdLst>
                  <a:gd name="T0" fmla="*/ 0 w 259"/>
                  <a:gd name="T1" fmla="*/ 288 h 288"/>
                  <a:gd name="T2" fmla="*/ 0 w 259"/>
                  <a:gd name="T3" fmla="*/ 173 h 288"/>
                  <a:gd name="T4" fmla="*/ 18 w 259"/>
                  <a:gd name="T5" fmla="*/ 144 h 288"/>
                  <a:gd name="T6" fmla="*/ 0 w 259"/>
                  <a:gd name="T7" fmla="*/ 116 h 288"/>
                  <a:gd name="T8" fmla="*/ 0 w 259"/>
                  <a:gd name="T9" fmla="*/ 0 h 288"/>
                  <a:gd name="T10" fmla="*/ 79 w 259"/>
                  <a:gd name="T11" fmla="*/ 58 h 288"/>
                  <a:gd name="T12" fmla="*/ 79 w 259"/>
                  <a:gd name="T13" fmla="*/ 231 h 288"/>
                  <a:gd name="T14" fmla="*/ 0 w 259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72" name="Line 178"/>
              <p:cNvSpPr>
                <a:spLocks noChangeShapeType="1"/>
              </p:cNvSpPr>
              <p:nvPr/>
            </p:nvSpPr>
            <p:spPr bwMode="auto">
              <a:xfrm>
                <a:off x="2947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073" name="Group 179"/>
              <p:cNvGrpSpPr>
                <a:grpSpLocks/>
              </p:cNvGrpSpPr>
              <p:nvPr/>
            </p:nvGrpSpPr>
            <p:grpSpPr bwMode="auto">
              <a:xfrm>
                <a:off x="2659" y="2218"/>
                <a:ext cx="58" cy="115"/>
                <a:chOff x="2544" y="3197"/>
                <a:chExt cx="202" cy="115"/>
              </a:xfrm>
            </p:grpSpPr>
            <p:sp>
              <p:nvSpPr>
                <p:cNvPr id="42074" name="Line 180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75" name="Line 181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058" name="Text Box 182"/>
            <p:cNvSpPr txBox="1">
              <a:spLocks noChangeArrowheads="1"/>
            </p:cNvSpPr>
            <p:nvPr/>
          </p:nvSpPr>
          <p:spPr bwMode="auto">
            <a:xfrm>
              <a:off x="5429162" y="5303839"/>
              <a:ext cx="29454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42059" name="Rectangle 183"/>
            <p:cNvSpPr>
              <a:spLocks noChangeArrowheads="1"/>
            </p:cNvSpPr>
            <p:nvPr/>
          </p:nvSpPr>
          <p:spPr bwMode="auto">
            <a:xfrm>
              <a:off x="5808697" y="5119689"/>
              <a:ext cx="8352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2060" name="Line 11"/>
            <p:cNvSpPr>
              <a:spLocks noChangeShapeType="1"/>
            </p:cNvSpPr>
            <p:nvPr/>
          </p:nvSpPr>
          <p:spPr bwMode="auto">
            <a:xfrm>
              <a:off x="3473986" y="3656017"/>
              <a:ext cx="0" cy="2606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1" name="Line 18"/>
            <p:cNvSpPr>
              <a:spLocks noChangeShapeType="1"/>
            </p:cNvSpPr>
            <p:nvPr/>
          </p:nvSpPr>
          <p:spPr bwMode="auto">
            <a:xfrm>
              <a:off x="2883911" y="3658654"/>
              <a:ext cx="0" cy="2606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2" name="Line 12"/>
            <p:cNvSpPr>
              <a:spLocks noChangeShapeType="1"/>
            </p:cNvSpPr>
            <p:nvPr/>
          </p:nvSpPr>
          <p:spPr bwMode="auto">
            <a:xfrm>
              <a:off x="4064316" y="3656017"/>
              <a:ext cx="0" cy="2606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3" name="Line 13"/>
            <p:cNvSpPr>
              <a:spLocks noChangeShapeType="1"/>
            </p:cNvSpPr>
            <p:nvPr/>
          </p:nvSpPr>
          <p:spPr bwMode="auto">
            <a:xfrm>
              <a:off x="4654110" y="3656017"/>
              <a:ext cx="0" cy="2606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4" name="Line 14"/>
            <p:cNvSpPr>
              <a:spLocks noChangeShapeType="1"/>
            </p:cNvSpPr>
            <p:nvPr/>
          </p:nvSpPr>
          <p:spPr bwMode="auto">
            <a:xfrm>
              <a:off x="5262714" y="3656017"/>
              <a:ext cx="0" cy="2606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5" name="Line 15"/>
            <p:cNvSpPr>
              <a:spLocks noChangeShapeType="1"/>
            </p:cNvSpPr>
            <p:nvPr/>
          </p:nvSpPr>
          <p:spPr bwMode="auto">
            <a:xfrm>
              <a:off x="5852606" y="3656017"/>
              <a:ext cx="0" cy="2606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6" name="Line 16"/>
            <p:cNvSpPr>
              <a:spLocks noChangeShapeType="1"/>
            </p:cNvSpPr>
            <p:nvPr/>
          </p:nvSpPr>
          <p:spPr bwMode="auto">
            <a:xfrm>
              <a:off x="6443122" y="3656017"/>
              <a:ext cx="0" cy="2606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7" name="Line 17"/>
            <p:cNvSpPr>
              <a:spLocks noChangeShapeType="1"/>
            </p:cNvSpPr>
            <p:nvPr/>
          </p:nvSpPr>
          <p:spPr bwMode="auto">
            <a:xfrm>
              <a:off x="7033637" y="3656017"/>
              <a:ext cx="0" cy="2606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8" name="Freeform 131"/>
            <p:cNvSpPr>
              <a:spLocks/>
            </p:cNvSpPr>
            <p:nvPr/>
          </p:nvSpPr>
          <p:spPr bwMode="auto">
            <a:xfrm>
              <a:off x="5346124" y="4564790"/>
              <a:ext cx="426448" cy="236190"/>
            </a:xfrm>
            <a:custGeom>
              <a:avLst/>
              <a:gdLst>
                <a:gd name="T0" fmla="*/ 0 w 10000"/>
                <a:gd name="T1" fmla="*/ 119462191 h 10332"/>
                <a:gd name="T2" fmla="*/ 0 w 10000"/>
                <a:gd name="T3" fmla="*/ 0 h 10332"/>
                <a:gd name="T4" fmla="*/ 775529377 w 10000"/>
                <a:gd name="T5" fmla="*/ 0 h 10332"/>
                <a:gd name="T6" fmla="*/ 775529377 w 10000"/>
                <a:gd name="T7" fmla="*/ 123428569 h 103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332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33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69" name="Freeform 131"/>
            <p:cNvSpPr>
              <a:spLocks/>
            </p:cNvSpPr>
            <p:nvPr/>
          </p:nvSpPr>
          <p:spPr bwMode="auto">
            <a:xfrm>
              <a:off x="5937745" y="5157225"/>
              <a:ext cx="413706" cy="236190"/>
            </a:xfrm>
            <a:custGeom>
              <a:avLst/>
              <a:gdLst>
                <a:gd name="T0" fmla="*/ 0 w 10000"/>
                <a:gd name="T1" fmla="*/ 119462191 h 10332"/>
                <a:gd name="T2" fmla="*/ 0 w 10000"/>
                <a:gd name="T3" fmla="*/ 0 h 10332"/>
                <a:gd name="T4" fmla="*/ 708068782 w 10000"/>
                <a:gd name="T5" fmla="*/ 0 h 10332"/>
                <a:gd name="T6" fmla="*/ 708068782 w 10000"/>
                <a:gd name="T7" fmla="*/ 123428569 h 103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332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33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0" name="Freeform 131"/>
            <p:cNvSpPr>
              <a:spLocks/>
            </p:cNvSpPr>
            <p:nvPr/>
          </p:nvSpPr>
          <p:spPr bwMode="auto">
            <a:xfrm>
              <a:off x="6525355" y="5761039"/>
              <a:ext cx="413706" cy="236190"/>
            </a:xfrm>
            <a:custGeom>
              <a:avLst/>
              <a:gdLst>
                <a:gd name="T0" fmla="*/ 0 w 10000"/>
                <a:gd name="T1" fmla="*/ 119462191 h 10332"/>
                <a:gd name="T2" fmla="*/ 0 w 10000"/>
                <a:gd name="T3" fmla="*/ 0 h 10332"/>
                <a:gd name="T4" fmla="*/ 708068782 w 10000"/>
                <a:gd name="T5" fmla="*/ 0 h 10332"/>
                <a:gd name="T6" fmla="*/ 708068782 w 10000"/>
                <a:gd name="T7" fmla="*/ 123428569 h 103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332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33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361950" y="10680"/>
            <a:ext cx="8229600" cy="1143000"/>
          </a:xfrm>
        </p:spPr>
        <p:txBody>
          <a:bodyPr lIns="0" rIns="0"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Load </a:t>
            </a:r>
            <a:r>
              <a:rPr lang="en-US" altLang="zh-CN" sz="4000" dirty="0" smtClean="0">
                <a:ea typeface="宋体" panose="02010600030101010101" pitchFamily="2" charset="-122"/>
              </a:rPr>
              <a:t>Delay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958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6034" y="1195123"/>
            <a:ext cx="8229600" cy="241776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Unfortunately, not all data hazards can be forwarded</a:t>
            </a:r>
          </a:p>
          <a:p>
            <a:pPr lvl="1" eaLnBrk="1" hangingPunct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Load</a:t>
            </a:r>
            <a:r>
              <a:rPr lang="en-US" sz="2000" dirty="0" smtClean="0"/>
              <a:t> has a delay that cannot be eliminated by forwarding</a:t>
            </a:r>
          </a:p>
          <a:p>
            <a:pPr eaLnBrk="1" hangingPunct="1">
              <a:defRPr/>
            </a:pPr>
            <a:r>
              <a:rPr lang="en-US" sz="2400" dirty="0" smtClean="0"/>
              <a:t>In the example shown below …</a:t>
            </a:r>
          </a:p>
          <a:p>
            <a:pPr lvl="1" eaLnBrk="1" hangingPunct="1"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LW</a:t>
            </a:r>
            <a:r>
              <a:rPr lang="en-US" sz="2000" dirty="0" smtClean="0"/>
              <a:t> instruction does not read data until end of CC4</a:t>
            </a:r>
          </a:p>
          <a:p>
            <a:pPr lvl="1" eaLnBrk="1" hangingPunct="1">
              <a:defRPr/>
            </a:pPr>
            <a:r>
              <a:rPr lang="en-US" sz="2000" dirty="0"/>
              <a:t>C</a:t>
            </a:r>
            <a:r>
              <a:rPr lang="en-US" sz="2000" dirty="0" smtClean="0"/>
              <a:t>annot forward data to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ADD</a:t>
            </a:r>
            <a:r>
              <a:rPr lang="en-US" sz="2000" dirty="0" smtClean="0"/>
              <a:t> at end of CC3 - </a:t>
            </a:r>
            <a:r>
              <a:rPr lang="en-US" sz="2000" dirty="0" smtClean="0">
                <a:solidFill>
                  <a:srgbClr val="FF0000"/>
                </a:solidFill>
              </a:rPr>
              <a:t>NOT possible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958659" name="Freeform 195"/>
          <p:cNvSpPr>
            <a:spLocks/>
          </p:cNvSpPr>
          <p:nvPr/>
        </p:nvSpPr>
        <p:spPr bwMode="auto">
          <a:xfrm>
            <a:off x="5126038" y="4213225"/>
            <a:ext cx="190500" cy="1279525"/>
          </a:xfrm>
          <a:custGeom>
            <a:avLst/>
            <a:gdLst>
              <a:gd name="T0" fmla="*/ 0 w 11268"/>
              <a:gd name="T1" fmla="*/ 0 h 10000"/>
              <a:gd name="T2" fmla="*/ 21222322 w 11268"/>
              <a:gd name="T3" fmla="*/ 2147483647 h 10000"/>
              <a:gd name="T4" fmla="*/ 54237656 w 11268"/>
              <a:gd name="T5" fmla="*/ 2147483647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68" h="10000">
                <a:moveTo>
                  <a:pt x="0" y="0"/>
                </a:moveTo>
                <a:lnTo>
                  <a:pt x="4409" y="10000"/>
                </a:lnTo>
                <a:lnTo>
                  <a:pt x="11268" y="1000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8663" name="Text Box 199"/>
          <p:cNvSpPr txBox="1">
            <a:spLocks noChangeArrowheads="1"/>
          </p:cNvSpPr>
          <p:nvPr/>
        </p:nvSpPr>
        <p:spPr bwMode="auto">
          <a:xfrm>
            <a:off x="6530975" y="3879850"/>
            <a:ext cx="2066925" cy="12001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However, load can forward data to 2nd next and later instructions</a:t>
            </a:r>
          </a:p>
        </p:txBody>
      </p:sp>
      <p:sp>
        <p:nvSpPr>
          <p:cNvPr id="958661" name="Freeform 197"/>
          <p:cNvSpPr>
            <a:spLocks/>
          </p:cNvSpPr>
          <p:nvPr/>
        </p:nvSpPr>
        <p:spPr bwMode="auto">
          <a:xfrm>
            <a:off x="4575175" y="4203700"/>
            <a:ext cx="550863" cy="501650"/>
          </a:xfrm>
          <a:custGeom>
            <a:avLst/>
            <a:gdLst>
              <a:gd name="T0" fmla="*/ 2147483647 w 375"/>
              <a:gd name="T1" fmla="*/ 0 h 316"/>
              <a:gd name="T2" fmla="*/ 0 w 375"/>
              <a:gd name="T3" fmla="*/ 2147483647 h 316"/>
              <a:gd name="T4" fmla="*/ 2147483647 w 375"/>
              <a:gd name="T5" fmla="*/ 2147483647 h 3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5" h="316">
                <a:moveTo>
                  <a:pt x="375" y="0"/>
                </a:moveTo>
                <a:lnTo>
                  <a:pt x="0" y="316"/>
                </a:lnTo>
                <a:lnTo>
                  <a:pt x="58" y="31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ysDash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9" name="Freeform 195"/>
          <p:cNvSpPr>
            <a:spLocks/>
          </p:cNvSpPr>
          <p:nvPr/>
        </p:nvSpPr>
        <p:spPr bwMode="auto">
          <a:xfrm>
            <a:off x="5365750" y="4206875"/>
            <a:ext cx="527050" cy="1692275"/>
          </a:xfrm>
          <a:custGeom>
            <a:avLst/>
            <a:gdLst>
              <a:gd name="T0" fmla="*/ 0 w 9636"/>
              <a:gd name="T1" fmla="*/ 0 h 10021"/>
              <a:gd name="T2" fmla="*/ 1295304465 w 9636"/>
              <a:gd name="T3" fmla="*/ 2147483647 h 10021"/>
              <a:gd name="T4" fmla="*/ 1573769769 w 9636"/>
              <a:gd name="T5" fmla="*/ 2147483647 h 10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36" h="10021">
                <a:moveTo>
                  <a:pt x="0" y="0"/>
                </a:moveTo>
                <a:lnTo>
                  <a:pt x="7931" y="10000"/>
                </a:lnTo>
                <a:lnTo>
                  <a:pt x="9636" y="10021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37"/>
            <a:ext cx="8229600" cy="1143000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139" dirty="0"/>
              <a:t>Alternative: Multicycle Implementation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150037"/>
            <a:ext cx="8229600" cy="380589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dirty="0" smtClean="0"/>
              <a:t>Break instruction execution into </a:t>
            </a:r>
            <a:r>
              <a:rPr lang="en-US" altLang="en-US" sz="2400" dirty="0" smtClean="0">
                <a:solidFill>
                  <a:srgbClr val="FF0000"/>
                </a:solidFill>
              </a:rPr>
              <a:t>five steps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dirty="0" smtClean="0"/>
              <a:t>Instruction fetch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dirty="0" smtClean="0"/>
              <a:t>Instruction decode, register read, target address for jump/branch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dirty="0" smtClean="0"/>
              <a:t>Execution, memory address calculation, or branch outcome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dirty="0" smtClean="0"/>
              <a:t>Memory access or ALU instruction completion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dirty="0" smtClean="0"/>
              <a:t>Load instruction completion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One clock cycle per step </a:t>
            </a:r>
            <a:r>
              <a:rPr lang="en-US" altLang="en-US" sz="2400" dirty="0" smtClean="0">
                <a:solidFill>
                  <a:schemeClr val="tx2"/>
                </a:solidFill>
              </a:rPr>
              <a:t>(clock cycle is reduced)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000" dirty="0" smtClean="0">
                <a:solidFill>
                  <a:schemeClr val="tx2"/>
                </a:solidFill>
              </a:rPr>
              <a:t>First 2 steps are the same for all instructions</a:t>
            </a:r>
            <a:endParaRPr lang="en-US" altLang="en-US" sz="2000" dirty="0" smtClean="0"/>
          </a:p>
        </p:txBody>
      </p:sp>
      <p:graphicFrame>
        <p:nvGraphicFramePr>
          <p:cNvPr id="898095" name="Group 47"/>
          <p:cNvGraphicFramePr>
            <a:graphicFrameLocks noGrp="1"/>
          </p:cNvGraphicFramePr>
          <p:nvPr>
            <p:extLst/>
          </p:nvPr>
        </p:nvGraphicFramePr>
        <p:xfrm>
          <a:off x="1331913" y="5088694"/>
          <a:ext cx="6553200" cy="969576"/>
        </p:xfrm>
        <a:graphic>
          <a:graphicData uri="http://schemas.openxmlformats.org/drawingml/2006/table">
            <a:tbl>
              <a:tblPr/>
              <a:tblGrid>
                <a:gridCol w="2046287"/>
                <a:gridCol w="1338263"/>
                <a:gridCol w="1730375"/>
                <a:gridCol w="1438275"/>
              </a:tblGrid>
              <a:tr h="337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# cycles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# cycles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 &amp; Store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Jump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2216" marB="422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6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226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Detecting RAW Hazard after Load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3800"/>
            <a:ext cx="8218487" cy="52112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z="2400" dirty="0" smtClean="0"/>
              <a:t>Detecting a RAW hazard after a Load instruction: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z="2000" dirty="0" smtClean="0"/>
              <a:t>The </a:t>
            </a:r>
            <a:r>
              <a:rPr lang="en-US" altLang="en-US" sz="2000" dirty="0" smtClean="0">
                <a:solidFill>
                  <a:srgbClr val="FF0000"/>
                </a:solidFill>
              </a:rPr>
              <a:t>load</a:t>
            </a:r>
            <a:r>
              <a:rPr lang="en-US" altLang="en-US" sz="2000" dirty="0" smtClean="0"/>
              <a:t> instruction will be in the </a:t>
            </a:r>
            <a:r>
              <a:rPr lang="en-US" altLang="en-US" sz="2000" dirty="0" smtClean="0">
                <a:solidFill>
                  <a:srgbClr val="FF0000"/>
                </a:solidFill>
              </a:rPr>
              <a:t>EX</a:t>
            </a:r>
            <a:r>
              <a:rPr lang="en-US" altLang="en-US" sz="2000" dirty="0" smtClean="0"/>
              <a:t> stage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z="2000" dirty="0" smtClean="0"/>
              <a:t>Instruction that depends on the load data is in the decode stage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z="2400" dirty="0" smtClean="0"/>
              <a:t>Condition for stalling the pipeline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	((</a:t>
            </a:r>
            <a:r>
              <a:rPr lang="en-US" altLang="en-US" sz="20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EX.MemRd</a:t>
            </a:r>
            <a:r>
              <a:rPr lang="en-US" altLang="en-US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1)  // Detect Load in EX stage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(</a:t>
            </a:r>
            <a:r>
              <a:rPr lang="en-US" altLang="en-US" sz="20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ForwardA</a:t>
            </a:r>
            <a:r>
              <a:rPr lang="en-US" altLang="en-US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==1 or </a:t>
            </a:r>
            <a:r>
              <a:rPr lang="en-US" altLang="en-US" sz="20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ForwardB</a:t>
            </a:r>
            <a:r>
              <a:rPr lang="en-US" altLang="en-US" sz="20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==1)) Stall  // RAW Hazard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z="2400" dirty="0" smtClean="0"/>
              <a:t>Insert a </a:t>
            </a:r>
            <a:r>
              <a:rPr lang="en-US" altLang="en-US" sz="2400" dirty="0" smtClean="0">
                <a:solidFill>
                  <a:srgbClr val="FF0000"/>
                </a:solidFill>
              </a:rPr>
              <a:t>bubble</a:t>
            </a:r>
            <a:r>
              <a:rPr lang="en-US" altLang="en-US" sz="2400" dirty="0" smtClean="0"/>
              <a:t> into the EX stage after a load instruction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z="2000" dirty="0" smtClean="0"/>
              <a:t>Bubble is a </a:t>
            </a:r>
            <a:r>
              <a:rPr lang="en-US" altLang="en-US" sz="2000" dirty="0" smtClean="0">
                <a:solidFill>
                  <a:srgbClr val="FF0000"/>
                </a:solidFill>
              </a:rPr>
              <a:t>no-op</a:t>
            </a:r>
            <a:r>
              <a:rPr lang="en-US" altLang="en-US" sz="2000" dirty="0" smtClean="0"/>
              <a:t> that wastes one clock cycle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z="2000" dirty="0" smtClean="0"/>
              <a:t>Delays the dependent instruction after load by once cycle</a:t>
            </a:r>
          </a:p>
          <a:p>
            <a:pPr lvl="2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altLang="en-US" sz="1800" dirty="0" smtClean="0"/>
              <a:t>Because of RAW hazard</a:t>
            </a:r>
            <a:endParaRPr lang="en-US" altLang="en-US" sz="1800" dirty="0" smtClean="0">
              <a:solidFill>
                <a:srgbClr val="00009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12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247775" y="5072063"/>
            <a:ext cx="6743700" cy="1160462"/>
            <a:chOff x="1247198" y="5033677"/>
            <a:chExt cx="6743702" cy="1160483"/>
          </a:xfrm>
        </p:grpSpPr>
        <p:grpSp>
          <p:nvGrpSpPr>
            <p:cNvPr id="44107" name="Group 5"/>
            <p:cNvGrpSpPr>
              <a:grpSpLocks/>
            </p:cNvGrpSpPr>
            <p:nvPr/>
          </p:nvGrpSpPr>
          <p:grpSpPr bwMode="auto">
            <a:xfrm>
              <a:off x="1247198" y="5640915"/>
              <a:ext cx="6743702" cy="553245"/>
              <a:chOff x="1247198" y="5640915"/>
              <a:chExt cx="6743702" cy="553245"/>
            </a:xfrm>
          </p:grpSpPr>
          <p:sp>
            <p:nvSpPr>
              <p:cNvPr id="44137" name="Rectangle 54"/>
              <p:cNvSpPr>
                <a:spLocks noChangeArrowheads="1"/>
              </p:cNvSpPr>
              <p:nvPr/>
            </p:nvSpPr>
            <p:spPr bwMode="auto">
              <a:xfrm>
                <a:off x="5123752" y="5640915"/>
                <a:ext cx="84717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grpSp>
            <p:nvGrpSpPr>
              <p:cNvPr id="44138" name="Group 176"/>
              <p:cNvGrpSpPr>
                <a:grpSpLocks/>
              </p:cNvGrpSpPr>
              <p:nvPr/>
            </p:nvGrpSpPr>
            <p:grpSpPr bwMode="auto">
              <a:xfrm>
                <a:off x="5800149" y="5735372"/>
                <a:ext cx="512884" cy="366713"/>
                <a:chOff x="3341111" y="4968181"/>
                <a:chExt cx="512884" cy="366713"/>
              </a:xfrm>
            </p:grpSpPr>
            <p:sp>
              <p:nvSpPr>
                <p:cNvPr id="44162" name="Freeform 22"/>
                <p:cNvSpPr>
                  <a:spLocks/>
                </p:cNvSpPr>
                <p:nvPr/>
              </p:nvSpPr>
              <p:spPr bwMode="auto">
                <a:xfrm>
                  <a:off x="3600488" y="4968181"/>
                  <a:ext cx="168519" cy="366713"/>
                </a:xfrm>
                <a:custGeom>
                  <a:avLst/>
                  <a:gdLst>
                    <a:gd name="T0" fmla="*/ 0 w 115"/>
                    <a:gd name="T1" fmla="*/ 0 h 231"/>
                    <a:gd name="T2" fmla="*/ 2147483647 w 115"/>
                    <a:gd name="T3" fmla="*/ 0 h 231"/>
                    <a:gd name="T4" fmla="*/ 2147483647 w 115"/>
                    <a:gd name="T5" fmla="*/ 2147483647 h 231"/>
                    <a:gd name="T6" fmla="*/ 0 w 115"/>
                    <a:gd name="T7" fmla="*/ 2147483647 h 23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5" h="231">
                      <a:moveTo>
                        <a:pt x="0" y="0"/>
                      </a:moveTo>
                      <a:lnTo>
                        <a:pt x="115" y="0"/>
                      </a:lnTo>
                      <a:lnTo>
                        <a:pt x="115" y="231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6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430499" y="4968181"/>
                  <a:ext cx="338504" cy="366713"/>
                </a:xfrm>
                <a:prstGeom prst="rect">
                  <a:avLst/>
                </a:prstGeom>
                <a:solidFill>
                  <a:srgbClr val="CCE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400">
                      <a:ea typeface="宋体" panose="02010600030101010101" pitchFamily="2" charset="-122"/>
                    </a:rPr>
                    <a:t>Reg</a:t>
                  </a:r>
                </a:p>
              </p:txBody>
            </p:sp>
            <p:grpSp>
              <p:nvGrpSpPr>
                <p:cNvPr id="44164" name="Group 26"/>
                <p:cNvGrpSpPr>
                  <a:grpSpLocks/>
                </p:cNvGrpSpPr>
                <p:nvPr/>
              </p:nvGrpSpPr>
              <p:grpSpPr bwMode="auto">
                <a:xfrm>
                  <a:off x="3769003" y="5061843"/>
                  <a:ext cx="84992" cy="182563"/>
                  <a:chOff x="2544" y="3197"/>
                  <a:chExt cx="202" cy="115"/>
                </a:xfrm>
              </p:grpSpPr>
              <p:sp>
                <p:nvSpPr>
                  <p:cNvPr id="4416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6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165" name="Line 30"/>
                <p:cNvSpPr>
                  <a:spLocks noChangeShapeType="1"/>
                </p:cNvSpPr>
                <p:nvPr/>
              </p:nvSpPr>
              <p:spPr bwMode="auto">
                <a:xfrm>
                  <a:off x="3341111" y="5220593"/>
                  <a:ext cx="849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66" name="Line 30"/>
                <p:cNvSpPr>
                  <a:spLocks noChangeShapeType="1"/>
                </p:cNvSpPr>
                <p:nvPr/>
              </p:nvSpPr>
              <p:spPr bwMode="auto">
                <a:xfrm>
                  <a:off x="3341111" y="5096768"/>
                  <a:ext cx="849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39" name="Text Box 32"/>
              <p:cNvSpPr txBox="1">
                <a:spLocks noChangeArrowheads="1"/>
              </p:cNvSpPr>
              <p:nvPr/>
            </p:nvSpPr>
            <p:spPr bwMode="auto">
              <a:xfrm>
                <a:off x="1247198" y="5792827"/>
                <a:ext cx="1749425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400050" algn="l"/>
                    <a:tab pos="2057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400050" algn="l"/>
                    <a:tab pos="2057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400050" algn="l"/>
                    <a:tab pos="2057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400050" algn="l"/>
                    <a:tab pos="2057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400050" algn="l"/>
                    <a:tab pos="2057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00050" algn="l"/>
                    <a:tab pos="2057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00050" algn="l"/>
                    <a:tab pos="2057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00050" algn="l"/>
                    <a:tab pos="2057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00050" algn="l"/>
                    <a:tab pos="2057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Comic Sans MS" panose="030F0702030302020204" pitchFamily="66" charset="0"/>
                    <a:ea typeface="宋体" panose="02010600030101010101" pitchFamily="2" charset="-122"/>
                  </a:rPr>
                  <a:t>or	$t6, $s3, </a:t>
                </a:r>
                <a:r>
                  <a:rPr lang="en-US" altLang="zh-CN" sz="1600">
                    <a:solidFill>
                      <a:srgbClr val="FF00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$s2</a:t>
                </a:r>
              </a:p>
            </p:txBody>
          </p:sp>
          <p:sp>
            <p:nvSpPr>
              <p:cNvPr id="44140" name="Line 42"/>
              <p:cNvSpPr>
                <a:spLocks noChangeShapeType="1"/>
              </p:cNvSpPr>
              <p:nvPr/>
            </p:nvSpPr>
            <p:spPr bwMode="auto">
              <a:xfrm>
                <a:off x="5627111" y="5921110"/>
                <a:ext cx="84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1" name="Rectangle 43"/>
              <p:cNvSpPr>
                <a:spLocks noChangeArrowheads="1"/>
              </p:cNvSpPr>
              <p:nvPr/>
            </p:nvSpPr>
            <p:spPr bwMode="auto">
              <a:xfrm>
                <a:off x="5711249" y="5646472"/>
                <a:ext cx="84138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4142" name="Text Box 46"/>
              <p:cNvSpPr txBox="1">
                <a:spLocks noChangeArrowheads="1"/>
              </p:cNvSpPr>
              <p:nvPr/>
            </p:nvSpPr>
            <p:spPr bwMode="auto">
              <a:xfrm>
                <a:off x="5288974" y="5736953"/>
                <a:ext cx="338138" cy="36512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IM</a:t>
                </a:r>
              </a:p>
            </p:txBody>
          </p:sp>
          <p:sp>
            <p:nvSpPr>
              <p:cNvPr id="44143" name="Rectangle 73"/>
              <p:cNvSpPr>
                <a:spLocks noChangeArrowheads="1"/>
              </p:cNvSpPr>
              <p:nvPr/>
            </p:nvSpPr>
            <p:spPr bwMode="auto">
              <a:xfrm>
                <a:off x="6304119" y="5646472"/>
                <a:ext cx="84992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4144" name="Line 84"/>
              <p:cNvSpPr>
                <a:spLocks noChangeShapeType="1"/>
              </p:cNvSpPr>
              <p:nvPr/>
            </p:nvSpPr>
            <p:spPr bwMode="auto">
              <a:xfrm>
                <a:off x="7398749" y="5921110"/>
                <a:ext cx="850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145" name="Group 86"/>
              <p:cNvGrpSpPr>
                <a:grpSpLocks/>
              </p:cNvGrpSpPr>
              <p:nvPr/>
            </p:nvGrpSpPr>
            <p:grpSpPr bwMode="auto">
              <a:xfrm>
                <a:off x="7060168" y="5736960"/>
                <a:ext cx="338581" cy="366713"/>
                <a:chOff x="1910" y="3139"/>
                <a:chExt cx="231" cy="231"/>
              </a:xfrm>
            </p:grpSpPr>
            <p:sp>
              <p:nvSpPr>
                <p:cNvPr id="44160" name="Rectangle 87"/>
                <p:cNvSpPr>
                  <a:spLocks noChangeArrowheads="1"/>
                </p:cNvSpPr>
                <p:nvPr/>
              </p:nvSpPr>
              <p:spPr bwMode="auto">
                <a:xfrm>
                  <a:off x="2025" y="3139"/>
                  <a:ext cx="11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CB8FE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4416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910" y="3139"/>
                  <a:ext cx="231" cy="2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600">
                      <a:ea typeface="宋体" panose="02010600030101010101" pitchFamily="2" charset="-122"/>
                    </a:rPr>
                    <a:t>DM</a:t>
                  </a:r>
                </a:p>
              </p:txBody>
            </p:sp>
          </p:grpSp>
          <p:sp>
            <p:nvSpPr>
              <p:cNvPr id="44146" name="Rectangle 89"/>
              <p:cNvSpPr>
                <a:spLocks noChangeArrowheads="1"/>
              </p:cNvSpPr>
              <p:nvPr/>
            </p:nvSpPr>
            <p:spPr bwMode="auto">
              <a:xfrm>
                <a:off x="7483761" y="5646472"/>
                <a:ext cx="85012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4147" name="Line 91"/>
              <p:cNvSpPr>
                <a:spLocks noChangeShapeType="1"/>
              </p:cNvSpPr>
              <p:nvPr/>
            </p:nvSpPr>
            <p:spPr bwMode="auto">
              <a:xfrm>
                <a:off x="6976622" y="5921110"/>
                <a:ext cx="850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8" name="Text Box 95"/>
              <p:cNvSpPr txBox="1">
                <a:spLocks noChangeArrowheads="1"/>
              </p:cNvSpPr>
              <p:nvPr/>
            </p:nvSpPr>
            <p:spPr bwMode="auto">
              <a:xfrm>
                <a:off x="7652319" y="5736960"/>
                <a:ext cx="338581" cy="365125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44149" name="Freeform 96"/>
              <p:cNvSpPr>
                <a:spLocks/>
              </p:cNvSpPr>
              <p:nvPr/>
            </p:nvSpPr>
            <p:spPr bwMode="auto">
              <a:xfrm flipH="1">
                <a:off x="7652319" y="5736960"/>
                <a:ext cx="168558" cy="366713"/>
              </a:xfrm>
              <a:custGeom>
                <a:avLst/>
                <a:gdLst>
                  <a:gd name="T0" fmla="*/ 0 w 115"/>
                  <a:gd name="T1" fmla="*/ 0 h 231"/>
                  <a:gd name="T2" fmla="*/ 2147483647 w 115"/>
                  <a:gd name="T3" fmla="*/ 0 h 231"/>
                  <a:gd name="T4" fmla="*/ 2147483647 w 115"/>
                  <a:gd name="T5" fmla="*/ 2147483647 h 231"/>
                  <a:gd name="T6" fmla="*/ 0 w 115"/>
                  <a:gd name="T7" fmla="*/ 2147483647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50" name="Line 97"/>
              <p:cNvSpPr>
                <a:spLocks noChangeShapeType="1"/>
              </p:cNvSpPr>
              <p:nvPr/>
            </p:nvSpPr>
            <p:spPr bwMode="auto">
              <a:xfrm>
                <a:off x="7567307" y="5921110"/>
                <a:ext cx="850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51" name="Freeform 100"/>
              <p:cNvSpPr>
                <a:spLocks/>
              </p:cNvSpPr>
              <p:nvPr/>
            </p:nvSpPr>
            <p:spPr bwMode="auto">
              <a:xfrm>
                <a:off x="6470949" y="5692510"/>
                <a:ext cx="337116" cy="457200"/>
              </a:xfrm>
              <a:custGeom>
                <a:avLst/>
                <a:gdLst>
                  <a:gd name="T0" fmla="*/ 0 w 259"/>
                  <a:gd name="T1" fmla="*/ 2147483647 h 288"/>
                  <a:gd name="T2" fmla="*/ 0 w 259"/>
                  <a:gd name="T3" fmla="*/ 2147483647 h 288"/>
                  <a:gd name="T4" fmla="*/ 2147483647 w 259"/>
                  <a:gd name="T5" fmla="*/ 2147483647 h 288"/>
                  <a:gd name="T6" fmla="*/ 0 w 259"/>
                  <a:gd name="T7" fmla="*/ 2147483647 h 288"/>
                  <a:gd name="T8" fmla="*/ 0 w 259"/>
                  <a:gd name="T9" fmla="*/ 0 h 288"/>
                  <a:gd name="T10" fmla="*/ 2147483647 w 259"/>
                  <a:gd name="T11" fmla="*/ 2147483647 h 288"/>
                  <a:gd name="T12" fmla="*/ 2147483647 w 259"/>
                  <a:gd name="T13" fmla="*/ 2147483647 h 288"/>
                  <a:gd name="T14" fmla="*/ 0 w 259"/>
                  <a:gd name="T15" fmla="*/ 2147483647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52" name="Line 101"/>
              <p:cNvSpPr>
                <a:spLocks noChangeShapeType="1"/>
              </p:cNvSpPr>
              <p:nvPr/>
            </p:nvSpPr>
            <p:spPr bwMode="auto">
              <a:xfrm>
                <a:off x="6808064" y="5921110"/>
                <a:ext cx="850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153" name="Group 102"/>
              <p:cNvGrpSpPr>
                <a:grpSpLocks/>
              </p:cNvGrpSpPr>
              <p:nvPr/>
            </p:nvGrpSpPr>
            <p:grpSpPr bwMode="auto">
              <a:xfrm>
                <a:off x="6385937" y="5830623"/>
                <a:ext cx="85012" cy="182563"/>
                <a:chOff x="2544" y="3197"/>
                <a:chExt cx="202" cy="115"/>
              </a:xfrm>
            </p:grpSpPr>
            <p:sp>
              <p:nvSpPr>
                <p:cNvPr id="44158" name="Line 103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59" name="Line 104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54" name="Text Box 105"/>
              <p:cNvSpPr txBox="1">
                <a:spLocks noChangeArrowheads="1"/>
              </p:cNvSpPr>
              <p:nvPr/>
            </p:nvSpPr>
            <p:spPr bwMode="auto">
              <a:xfrm>
                <a:off x="6513455" y="5830622"/>
                <a:ext cx="294610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CN" sz="1200">
                    <a:latin typeface="Arial Narrow" panose="020B0606020202030204" pitchFamily="34" charset="0"/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44155" name="Rectangle 106"/>
              <p:cNvSpPr>
                <a:spLocks noChangeArrowheads="1"/>
              </p:cNvSpPr>
              <p:nvPr/>
            </p:nvSpPr>
            <p:spPr bwMode="auto">
              <a:xfrm>
                <a:off x="6893076" y="5646472"/>
                <a:ext cx="83546" cy="54768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4156" name="Freeform 62"/>
              <p:cNvSpPr>
                <a:spLocks/>
              </p:cNvSpPr>
              <p:nvPr/>
            </p:nvSpPr>
            <p:spPr bwMode="auto">
              <a:xfrm>
                <a:off x="7016961" y="5684845"/>
                <a:ext cx="422578" cy="237515"/>
              </a:xfrm>
              <a:custGeom>
                <a:avLst/>
                <a:gdLst>
                  <a:gd name="T0" fmla="*/ 0 w 10000"/>
                  <a:gd name="T1" fmla="*/ 119461290 h 10390"/>
                  <a:gd name="T2" fmla="*/ 0 w 10000"/>
                  <a:gd name="T3" fmla="*/ 0 h 10390"/>
                  <a:gd name="T4" fmla="*/ 754606705 w 10000"/>
                  <a:gd name="T5" fmla="*/ 0 h 10390"/>
                  <a:gd name="T6" fmla="*/ 754606705 w 10000"/>
                  <a:gd name="T7" fmla="*/ 124120081 h 103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000" h="10390">
                    <a:moveTo>
                      <a:pt x="0" y="10000"/>
                    </a:moveTo>
                    <a:lnTo>
                      <a:pt x="0" y="0"/>
                    </a:lnTo>
                    <a:lnTo>
                      <a:pt x="10000" y="0"/>
                    </a:lnTo>
                    <a:lnTo>
                      <a:pt x="10000" y="1039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57" name="Line 53"/>
              <p:cNvSpPr>
                <a:spLocks noChangeShapeType="1"/>
              </p:cNvSpPr>
              <p:nvPr/>
            </p:nvSpPr>
            <p:spPr bwMode="auto">
              <a:xfrm>
                <a:off x="5212346" y="5922699"/>
                <a:ext cx="83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08" name="Rectangle 131"/>
            <p:cNvSpPr>
              <a:spLocks noChangeArrowheads="1"/>
            </p:cNvSpPr>
            <p:nvPr/>
          </p:nvSpPr>
          <p:spPr bwMode="auto">
            <a:xfrm>
              <a:off x="5713460" y="5035265"/>
              <a:ext cx="84974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44109" name="Group 135"/>
            <p:cNvGrpSpPr>
              <a:grpSpLocks/>
            </p:cNvGrpSpPr>
            <p:nvPr/>
          </p:nvGrpSpPr>
          <p:grpSpPr bwMode="auto">
            <a:xfrm>
              <a:off x="6979282" y="5125747"/>
              <a:ext cx="423405" cy="365125"/>
              <a:chOff x="3465" y="2159"/>
              <a:chExt cx="289" cy="230"/>
            </a:xfrm>
          </p:grpSpPr>
          <p:sp>
            <p:nvSpPr>
              <p:cNvPr id="44135" name="Text Box 136"/>
              <p:cNvSpPr txBox="1">
                <a:spLocks noChangeArrowheads="1"/>
              </p:cNvSpPr>
              <p:nvPr/>
            </p:nvSpPr>
            <p:spPr bwMode="auto">
              <a:xfrm>
                <a:off x="3523" y="2159"/>
                <a:ext cx="231" cy="23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44136" name="Line 138"/>
              <p:cNvSpPr>
                <a:spLocks noChangeShapeType="1"/>
              </p:cNvSpPr>
              <p:nvPr/>
            </p:nvSpPr>
            <p:spPr bwMode="auto">
              <a:xfrm>
                <a:off x="3465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110" name="Group 139"/>
            <p:cNvGrpSpPr>
              <a:grpSpLocks/>
            </p:cNvGrpSpPr>
            <p:nvPr/>
          </p:nvGrpSpPr>
          <p:grpSpPr bwMode="auto">
            <a:xfrm>
              <a:off x="5801365" y="5035265"/>
              <a:ext cx="590423" cy="547688"/>
              <a:chOff x="2659" y="2102"/>
              <a:chExt cx="403" cy="345"/>
            </a:xfrm>
          </p:grpSpPr>
          <p:grpSp>
            <p:nvGrpSpPr>
              <p:cNvPr id="44127" name="Group 140"/>
              <p:cNvGrpSpPr>
                <a:grpSpLocks/>
              </p:cNvGrpSpPr>
              <p:nvPr/>
            </p:nvGrpSpPr>
            <p:grpSpPr bwMode="auto">
              <a:xfrm>
                <a:off x="2659" y="2131"/>
                <a:ext cx="346" cy="288"/>
                <a:chOff x="2659" y="2131"/>
                <a:chExt cx="346" cy="288"/>
              </a:xfrm>
            </p:grpSpPr>
            <p:sp>
              <p:nvSpPr>
                <p:cNvPr id="44130" name="Freeform 141"/>
                <p:cNvSpPr>
                  <a:spLocks/>
                </p:cNvSpPr>
                <p:nvPr/>
              </p:nvSpPr>
              <p:spPr bwMode="auto">
                <a:xfrm>
                  <a:off x="2717" y="2131"/>
                  <a:ext cx="230" cy="288"/>
                </a:xfrm>
                <a:custGeom>
                  <a:avLst/>
                  <a:gdLst>
                    <a:gd name="T0" fmla="*/ 0 w 259"/>
                    <a:gd name="T1" fmla="*/ 288 h 288"/>
                    <a:gd name="T2" fmla="*/ 0 w 259"/>
                    <a:gd name="T3" fmla="*/ 173 h 288"/>
                    <a:gd name="T4" fmla="*/ 18 w 259"/>
                    <a:gd name="T5" fmla="*/ 144 h 288"/>
                    <a:gd name="T6" fmla="*/ 0 w 259"/>
                    <a:gd name="T7" fmla="*/ 116 h 288"/>
                    <a:gd name="T8" fmla="*/ 0 w 259"/>
                    <a:gd name="T9" fmla="*/ 0 h 288"/>
                    <a:gd name="T10" fmla="*/ 79 w 259"/>
                    <a:gd name="T11" fmla="*/ 58 h 288"/>
                    <a:gd name="T12" fmla="*/ 79 w 259"/>
                    <a:gd name="T13" fmla="*/ 231 h 288"/>
                    <a:gd name="T14" fmla="*/ 0 w 259"/>
                    <a:gd name="T15" fmla="*/ 288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9" h="288">
                      <a:moveTo>
                        <a:pt x="0" y="288"/>
                      </a:moveTo>
                      <a:lnTo>
                        <a:pt x="0" y="173"/>
                      </a:lnTo>
                      <a:lnTo>
                        <a:pt x="58" y="144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59" y="58"/>
                      </a:lnTo>
                      <a:lnTo>
                        <a:pt x="259" y="231"/>
                      </a:lnTo>
                      <a:lnTo>
                        <a:pt x="0" y="288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31" name="Line 142"/>
                <p:cNvSpPr>
                  <a:spLocks noChangeShapeType="1"/>
                </p:cNvSpPr>
                <p:nvPr/>
              </p:nvSpPr>
              <p:spPr bwMode="auto">
                <a:xfrm>
                  <a:off x="2947" y="2275"/>
                  <a:ext cx="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4132" name="Group 143"/>
                <p:cNvGrpSpPr>
                  <a:grpSpLocks/>
                </p:cNvGrpSpPr>
                <p:nvPr/>
              </p:nvGrpSpPr>
              <p:grpSpPr bwMode="auto">
                <a:xfrm>
                  <a:off x="2659" y="2218"/>
                  <a:ext cx="58" cy="115"/>
                  <a:chOff x="2544" y="3197"/>
                  <a:chExt cx="202" cy="115"/>
                </a:xfrm>
              </p:grpSpPr>
              <p:sp>
                <p:nvSpPr>
                  <p:cNvPr id="44133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197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34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3312"/>
                    <a:ext cx="20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4128" name="Text Box 146"/>
              <p:cNvSpPr txBox="1">
                <a:spLocks noChangeArrowheads="1"/>
              </p:cNvSpPr>
              <p:nvPr/>
            </p:nvSpPr>
            <p:spPr bwMode="auto">
              <a:xfrm>
                <a:off x="2746" y="2218"/>
                <a:ext cx="201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CN" sz="1200">
                    <a:latin typeface="Arial Narrow" panose="020B0606020202030204" pitchFamily="34" charset="0"/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44129" name="Rectangle 147"/>
              <p:cNvSpPr>
                <a:spLocks noChangeArrowheads="1"/>
              </p:cNvSpPr>
              <p:nvPr/>
            </p:nvSpPr>
            <p:spPr bwMode="auto">
              <a:xfrm>
                <a:off x="3005" y="2102"/>
                <a:ext cx="57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44111" name="Line 149"/>
            <p:cNvSpPr>
              <a:spLocks noChangeShapeType="1"/>
            </p:cNvSpPr>
            <p:nvPr/>
          </p:nvSpPr>
          <p:spPr bwMode="auto">
            <a:xfrm>
              <a:off x="6810799" y="5309903"/>
              <a:ext cx="849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112" name="Group 151"/>
            <p:cNvGrpSpPr>
              <a:grpSpLocks/>
            </p:cNvGrpSpPr>
            <p:nvPr/>
          </p:nvGrpSpPr>
          <p:grpSpPr bwMode="auto">
            <a:xfrm>
              <a:off x="6472367" y="5125753"/>
              <a:ext cx="338432" cy="366713"/>
              <a:chOff x="1910" y="3139"/>
              <a:chExt cx="231" cy="231"/>
            </a:xfrm>
          </p:grpSpPr>
          <p:sp>
            <p:nvSpPr>
              <p:cNvPr id="44125" name="Rectangle 152"/>
              <p:cNvSpPr>
                <a:spLocks noChangeArrowheads="1"/>
              </p:cNvSpPr>
              <p:nvPr/>
            </p:nvSpPr>
            <p:spPr bwMode="auto">
              <a:xfrm>
                <a:off x="2025" y="3139"/>
                <a:ext cx="1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CB8FE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4126" name="Text Box 153"/>
              <p:cNvSpPr txBox="1">
                <a:spLocks noChangeArrowheads="1"/>
              </p:cNvSpPr>
              <p:nvPr/>
            </p:nvSpPr>
            <p:spPr bwMode="auto">
              <a:xfrm>
                <a:off x="1910" y="3139"/>
                <a:ext cx="231" cy="2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DM</a:t>
                </a:r>
              </a:p>
            </p:txBody>
          </p:sp>
        </p:grpSp>
        <p:sp>
          <p:nvSpPr>
            <p:cNvPr id="44113" name="Rectangle 154"/>
            <p:cNvSpPr>
              <a:spLocks noChangeArrowheads="1"/>
            </p:cNvSpPr>
            <p:nvPr/>
          </p:nvSpPr>
          <p:spPr bwMode="auto">
            <a:xfrm>
              <a:off x="6895773" y="5035265"/>
              <a:ext cx="84974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4114" name="Line 156"/>
            <p:cNvSpPr>
              <a:spLocks noChangeShapeType="1"/>
            </p:cNvSpPr>
            <p:nvPr/>
          </p:nvSpPr>
          <p:spPr bwMode="auto">
            <a:xfrm>
              <a:off x="6388858" y="5309903"/>
              <a:ext cx="849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5" name="Rectangle 157"/>
            <p:cNvSpPr>
              <a:spLocks noChangeArrowheads="1"/>
            </p:cNvSpPr>
            <p:nvPr/>
          </p:nvSpPr>
          <p:spPr bwMode="auto">
            <a:xfrm>
              <a:off x="5123037" y="5033677"/>
              <a:ext cx="84974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44116" name="Group 214"/>
            <p:cNvGrpSpPr>
              <a:grpSpLocks/>
            </p:cNvGrpSpPr>
            <p:nvPr/>
          </p:nvGrpSpPr>
          <p:grpSpPr bwMode="auto">
            <a:xfrm>
              <a:off x="5197059" y="5124164"/>
              <a:ext cx="512884" cy="366713"/>
              <a:chOff x="3341111" y="4968181"/>
              <a:chExt cx="512884" cy="366713"/>
            </a:xfrm>
          </p:grpSpPr>
          <p:sp>
            <p:nvSpPr>
              <p:cNvPr id="44118" name="Freeform 22"/>
              <p:cNvSpPr>
                <a:spLocks/>
              </p:cNvSpPr>
              <p:nvPr/>
            </p:nvSpPr>
            <p:spPr bwMode="auto">
              <a:xfrm>
                <a:off x="3600488" y="4968181"/>
                <a:ext cx="168519" cy="366713"/>
              </a:xfrm>
              <a:custGeom>
                <a:avLst/>
                <a:gdLst>
                  <a:gd name="T0" fmla="*/ 0 w 115"/>
                  <a:gd name="T1" fmla="*/ 0 h 231"/>
                  <a:gd name="T2" fmla="*/ 2147483647 w 115"/>
                  <a:gd name="T3" fmla="*/ 0 h 231"/>
                  <a:gd name="T4" fmla="*/ 2147483647 w 115"/>
                  <a:gd name="T5" fmla="*/ 2147483647 h 231"/>
                  <a:gd name="T6" fmla="*/ 0 w 115"/>
                  <a:gd name="T7" fmla="*/ 2147483647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19" name="Text Box 24"/>
              <p:cNvSpPr txBox="1">
                <a:spLocks noChangeArrowheads="1"/>
              </p:cNvSpPr>
              <p:nvPr/>
            </p:nvSpPr>
            <p:spPr bwMode="auto">
              <a:xfrm>
                <a:off x="3430499" y="4968181"/>
                <a:ext cx="338504" cy="36671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44120" name="Group 26"/>
              <p:cNvGrpSpPr>
                <a:grpSpLocks/>
              </p:cNvGrpSpPr>
              <p:nvPr/>
            </p:nvGrpSpPr>
            <p:grpSpPr bwMode="auto">
              <a:xfrm>
                <a:off x="3769003" y="5061843"/>
                <a:ext cx="84992" cy="182563"/>
                <a:chOff x="2544" y="3197"/>
                <a:chExt cx="202" cy="115"/>
              </a:xfrm>
            </p:grpSpPr>
            <p:sp>
              <p:nvSpPr>
                <p:cNvPr id="44123" name="Line 27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4" name="Line 28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21" name="Line 30"/>
              <p:cNvSpPr>
                <a:spLocks noChangeShapeType="1"/>
              </p:cNvSpPr>
              <p:nvPr/>
            </p:nvSpPr>
            <p:spPr bwMode="auto">
              <a:xfrm>
                <a:off x="3341111" y="5220593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2" name="Line 30"/>
              <p:cNvSpPr>
                <a:spLocks noChangeShapeType="1"/>
              </p:cNvSpPr>
              <p:nvPr/>
            </p:nvSpPr>
            <p:spPr bwMode="auto">
              <a:xfrm>
                <a:off x="3341111" y="5096768"/>
                <a:ext cx="849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17" name="Freeform 62"/>
            <p:cNvSpPr>
              <a:spLocks/>
            </p:cNvSpPr>
            <p:nvPr/>
          </p:nvSpPr>
          <p:spPr bwMode="auto">
            <a:xfrm>
              <a:off x="6432725" y="5082343"/>
              <a:ext cx="422578" cy="237515"/>
            </a:xfrm>
            <a:custGeom>
              <a:avLst/>
              <a:gdLst>
                <a:gd name="T0" fmla="*/ 0 w 10000"/>
                <a:gd name="T1" fmla="*/ 119461290 h 10390"/>
                <a:gd name="T2" fmla="*/ 0 w 10000"/>
                <a:gd name="T3" fmla="*/ 0 h 10390"/>
                <a:gd name="T4" fmla="*/ 754606705 w 10000"/>
                <a:gd name="T5" fmla="*/ 0 h 10390"/>
                <a:gd name="T6" fmla="*/ 754606705 w 10000"/>
                <a:gd name="T7" fmla="*/ 124120081 h 10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390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39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4035" name="Group 8"/>
          <p:cNvGrpSpPr>
            <a:grpSpLocks/>
          </p:cNvGrpSpPr>
          <p:nvPr/>
        </p:nvGrpSpPr>
        <p:grpSpPr bwMode="auto">
          <a:xfrm>
            <a:off x="1235075" y="3871913"/>
            <a:ext cx="3379788" cy="1144587"/>
            <a:chOff x="1234498" y="3834118"/>
            <a:chExt cx="3379789" cy="1143795"/>
          </a:xfrm>
        </p:grpSpPr>
        <p:sp>
          <p:nvSpPr>
            <p:cNvPr id="44086" name="Rectangle 54"/>
            <p:cNvSpPr>
              <a:spLocks noChangeArrowheads="1"/>
            </p:cNvSpPr>
            <p:nvPr/>
          </p:nvSpPr>
          <p:spPr bwMode="auto">
            <a:xfrm>
              <a:off x="3933295" y="4430225"/>
              <a:ext cx="8471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4087" name="Text Box 107"/>
            <p:cNvSpPr txBox="1">
              <a:spLocks noChangeArrowheads="1"/>
            </p:cNvSpPr>
            <p:nvPr/>
          </p:nvSpPr>
          <p:spPr bwMode="auto">
            <a:xfrm>
              <a:off x="1247198" y="4519918"/>
              <a:ext cx="1749425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add	$s4,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$t5</a:t>
              </a:r>
            </a:p>
          </p:txBody>
        </p:sp>
        <p:grpSp>
          <p:nvGrpSpPr>
            <p:cNvPr id="44088" name="Group 108"/>
            <p:cNvGrpSpPr>
              <a:grpSpLocks/>
            </p:cNvGrpSpPr>
            <p:nvPr/>
          </p:nvGrpSpPr>
          <p:grpSpPr bwMode="auto">
            <a:xfrm>
              <a:off x="4107874" y="4429430"/>
              <a:ext cx="506413" cy="547688"/>
              <a:chOff x="1910" y="2102"/>
              <a:chExt cx="346" cy="345"/>
            </a:xfrm>
          </p:grpSpPr>
          <p:sp>
            <p:nvSpPr>
              <p:cNvPr id="44104" name="Line 109"/>
              <p:cNvSpPr>
                <a:spLocks noChangeShapeType="1"/>
              </p:cNvSpPr>
              <p:nvPr/>
            </p:nvSpPr>
            <p:spPr bwMode="auto">
              <a:xfrm>
                <a:off x="2141" y="2275"/>
                <a:ext cx="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5" name="Rectangle 110"/>
              <p:cNvSpPr>
                <a:spLocks noChangeArrowheads="1"/>
              </p:cNvSpPr>
              <p:nvPr/>
            </p:nvSpPr>
            <p:spPr bwMode="auto">
              <a:xfrm>
                <a:off x="2198" y="2102"/>
                <a:ext cx="58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4106" name="Text Box 113"/>
              <p:cNvSpPr txBox="1">
                <a:spLocks noChangeArrowheads="1"/>
              </p:cNvSpPr>
              <p:nvPr/>
            </p:nvSpPr>
            <p:spPr bwMode="auto">
              <a:xfrm>
                <a:off x="1910" y="2159"/>
                <a:ext cx="231" cy="23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IM</a:t>
                </a:r>
              </a:p>
            </p:txBody>
          </p:sp>
        </p:grpSp>
        <p:sp>
          <p:nvSpPr>
            <p:cNvPr id="44089" name="Line 53"/>
            <p:cNvSpPr>
              <a:spLocks noChangeShapeType="1"/>
            </p:cNvSpPr>
            <p:nvPr/>
          </p:nvSpPr>
          <p:spPr bwMode="auto">
            <a:xfrm>
              <a:off x="4025487" y="4704069"/>
              <a:ext cx="83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90" name="Group 23"/>
            <p:cNvGrpSpPr>
              <a:grpSpLocks/>
            </p:cNvGrpSpPr>
            <p:nvPr/>
          </p:nvGrpSpPr>
          <p:grpSpPr bwMode="auto">
            <a:xfrm>
              <a:off x="4017871" y="3834118"/>
              <a:ext cx="596411" cy="547688"/>
              <a:chOff x="2252" y="2102"/>
              <a:chExt cx="407" cy="345"/>
            </a:xfrm>
          </p:grpSpPr>
          <p:sp>
            <p:nvSpPr>
              <p:cNvPr id="44097" name="Text Box 24"/>
              <p:cNvSpPr txBox="1">
                <a:spLocks noChangeArrowheads="1"/>
              </p:cNvSpPr>
              <p:nvPr/>
            </p:nvSpPr>
            <p:spPr bwMode="auto">
              <a:xfrm>
                <a:off x="2313" y="2159"/>
                <a:ext cx="231" cy="231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grpSp>
            <p:nvGrpSpPr>
              <p:cNvPr id="44098" name="Group 26"/>
              <p:cNvGrpSpPr>
                <a:grpSpLocks/>
              </p:cNvGrpSpPr>
              <p:nvPr/>
            </p:nvGrpSpPr>
            <p:grpSpPr bwMode="auto">
              <a:xfrm>
                <a:off x="2544" y="2218"/>
                <a:ext cx="58" cy="115"/>
                <a:chOff x="2544" y="3197"/>
                <a:chExt cx="202" cy="115"/>
              </a:xfrm>
            </p:grpSpPr>
            <p:sp>
              <p:nvSpPr>
                <p:cNvPr id="44102" name="Line 27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03" name="Line 28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099" name="Rectangle 29"/>
              <p:cNvSpPr>
                <a:spLocks noChangeArrowheads="1"/>
              </p:cNvSpPr>
              <p:nvPr/>
            </p:nvSpPr>
            <p:spPr bwMode="auto">
              <a:xfrm>
                <a:off x="2601" y="2102"/>
                <a:ext cx="58" cy="34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4100" name="Line 30"/>
              <p:cNvSpPr>
                <a:spLocks noChangeShapeType="1"/>
              </p:cNvSpPr>
              <p:nvPr/>
            </p:nvSpPr>
            <p:spPr bwMode="auto">
              <a:xfrm>
                <a:off x="2252" y="2318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1" name="Line 30"/>
              <p:cNvSpPr>
                <a:spLocks noChangeShapeType="1"/>
              </p:cNvSpPr>
              <p:nvPr/>
            </p:nvSpPr>
            <p:spPr bwMode="auto">
              <a:xfrm>
                <a:off x="2252" y="2240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91" name="Text Box 51"/>
            <p:cNvSpPr txBox="1">
              <a:spLocks noChangeArrowheads="1"/>
            </p:cNvSpPr>
            <p:nvPr/>
          </p:nvSpPr>
          <p:spPr bwMode="auto">
            <a:xfrm>
              <a:off x="1234498" y="3924605"/>
              <a:ext cx="1762125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lw	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20($s1)</a:t>
              </a:r>
            </a:p>
          </p:txBody>
        </p:sp>
        <p:sp>
          <p:nvSpPr>
            <p:cNvPr id="44092" name="Line 53"/>
            <p:cNvSpPr>
              <a:spLocks noChangeShapeType="1"/>
            </p:cNvSpPr>
            <p:nvPr/>
          </p:nvSpPr>
          <p:spPr bwMode="auto">
            <a:xfrm>
              <a:off x="3849413" y="4108756"/>
              <a:ext cx="83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3" name="Rectangle 54"/>
            <p:cNvSpPr>
              <a:spLocks noChangeArrowheads="1"/>
            </p:cNvSpPr>
            <p:nvPr/>
          </p:nvSpPr>
          <p:spPr bwMode="auto">
            <a:xfrm>
              <a:off x="3932669" y="3834118"/>
              <a:ext cx="8471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4094" name="Text Box 57"/>
            <p:cNvSpPr txBox="1">
              <a:spLocks noChangeArrowheads="1"/>
            </p:cNvSpPr>
            <p:nvPr/>
          </p:nvSpPr>
          <p:spPr bwMode="auto">
            <a:xfrm>
              <a:off x="3512006" y="3924599"/>
              <a:ext cx="337407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IM</a:t>
              </a:r>
            </a:p>
          </p:txBody>
        </p:sp>
        <p:sp>
          <p:nvSpPr>
            <p:cNvPr id="44095" name="Line 53"/>
            <p:cNvSpPr>
              <a:spLocks noChangeShapeType="1"/>
            </p:cNvSpPr>
            <p:nvPr/>
          </p:nvSpPr>
          <p:spPr bwMode="auto">
            <a:xfrm>
              <a:off x="3428749" y="4108756"/>
              <a:ext cx="83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6" name="Rectangle 54"/>
            <p:cNvSpPr>
              <a:spLocks noChangeArrowheads="1"/>
            </p:cNvSpPr>
            <p:nvPr/>
          </p:nvSpPr>
          <p:spPr bwMode="auto">
            <a:xfrm>
              <a:off x="3341111" y="3835706"/>
              <a:ext cx="8471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614863" y="3871913"/>
            <a:ext cx="590550" cy="1141412"/>
            <a:chOff x="4614286" y="3834118"/>
            <a:chExt cx="591387" cy="1141413"/>
          </a:xfrm>
        </p:grpSpPr>
        <p:sp>
          <p:nvSpPr>
            <p:cNvPr id="44076" name="Rectangle 157"/>
            <p:cNvSpPr>
              <a:spLocks noChangeArrowheads="1"/>
            </p:cNvSpPr>
            <p:nvPr/>
          </p:nvSpPr>
          <p:spPr bwMode="auto">
            <a:xfrm>
              <a:off x="5120699" y="4427843"/>
              <a:ext cx="84974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4077" name="Text Box 107"/>
            <p:cNvSpPr txBox="1">
              <a:spLocks noChangeArrowheads="1"/>
            </p:cNvSpPr>
            <p:nvPr/>
          </p:nvSpPr>
          <p:spPr bwMode="auto">
            <a:xfrm>
              <a:off x="4648846" y="4517592"/>
              <a:ext cx="435671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  <a:tab pos="2057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stall</a:t>
              </a:r>
            </a:p>
          </p:txBody>
        </p:sp>
        <p:sp>
          <p:nvSpPr>
            <p:cNvPr id="44078" name="Rectangle 41"/>
            <p:cNvSpPr>
              <a:spLocks noChangeArrowheads="1"/>
            </p:cNvSpPr>
            <p:nvPr/>
          </p:nvSpPr>
          <p:spPr bwMode="auto">
            <a:xfrm>
              <a:off x="5121309" y="3834118"/>
              <a:ext cx="83527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44079" name="Group 34"/>
            <p:cNvGrpSpPr>
              <a:grpSpLocks/>
            </p:cNvGrpSpPr>
            <p:nvPr/>
          </p:nvGrpSpPr>
          <p:grpSpPr bwMode="auto">
            <a:xfrm>
              <a:off x="4614286" y="3880156"/>
              <a:ext cx="507023" cy="457200"/>
              <a:chOff x="2659" y="2131"/>
              <a:chExt cx="346" cy="288"/>
            </a:xfrm>
          </p:grpSpPr>
          <p:sp>
            <p:nvSpPr>
              <p:cNvPr id="44081" name="Freeform 35"/>
              <p:cNvSpPr>
                <a:spLocks/>
              </p:cNvSpPr>
              <p:nvPr/>
            </p:nvSpPr>
            <p:spPr bwMode="auto">
              <a:xfrm>
                <a:off x="2717" y="2131"/>
                <a:ext cx="230" cy="288"/>
              </a:xfrm>
              <a:custGeom>
                <a:avLst/>
                <a:gdLst>
                  <a:gd name="T0" fmla="*/ 0 w 259"/>
                  <a:gd name="T1" fmla="*/ 288 h 288"/>
                  <a:gd name="T2" fmla="*/ 0 w 259"/>
                  <a:gd name="T3" fmla="*/ 173 h 288"/>
                  <a:gd name="T4" fmla="*/ 18 w 259"/>
                  <a:gd name="T5" fmla="*/ 144 h 288"/>
                  <a:gd name="T6" fmla="*/ 0 w 259"/>
                  <a:gd name="T7" fmla="*/ 116 h 288"/>
                  <a:gd name="T8" fmla="*/ 0 w 259"/>
                  <a:gd name="T9" fmla="*/ 0 h 288"/>
                  <a:gd name="T10" fmla="*/ 79 w 259"/>
                  <a:gd name="T11" fmla="*/ 58 h 288"/>
                  <a:gd name="T12" fmla="*/ 79 w 259"/>
                  <a:gd name="T13" fmla="*/ 231 h 288"/>
                  <a:gd name="T14" fmla="*/ 0 w 259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82" name="Line 36"/>
              <p:cNvSpPr>
                <a:spLocks noChangeShapeType="1"/>
              </p:cNvSpPr>
              <p:nvPr/>
            </p:nvSpPr>
            <p:spPr bwMode="auto">
              <a:xfrm>
                <a:off x="2947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083" name="Group 37"/>
              <p:cNvGrpSpPr>
                <a:grpSpLocks/>
              </p:cNvGrpSpPr>
              <p:nvPr/>
            </p:nvGrpSpPr>
            <p:grpSpPr bwMode="auto">
              <a:xfrm>
                <a:off x="2659" y="2218"/>
                <a:ext cx="58" cy="115"/>
                <a:chOff x="2544" y="3197"/>
                <a:chExt cx="202" cy="115"/>
              </a:xfrm>
            </p:grpSpPr>
            <p:sp>
              <p:nvSpPr>
                <p:cNvPr id="44084" name="Line 38"/>
                <p:cNvSpPr>
                  <a:spLocks noChangeShapeType="1"/>
                </p:cNvSpPr>
                <p:nvPr/>
              </p:nvSpPr>
              <p:spPr bwMode="auto">
                <a:xfrm>
                  <a:off x="2544" y="3197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85" name="Line 39"/>
                <p:cNvSpPr>
                  <a:spLocks noChangeShapeType="1"/>
                </p:cNvSpPr>
                <p:nvPr/>
              </p:nvSpPr>
              <p:spPr bwMode="auto">
                <a:xfrm>
                  <a:off x="2544" y="3312"/>
                  <a:ext cx="20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080" name="Text Box 40"/>
            <p:cNvSpPr txBox="1">
              <a:spLocks noChangeArrowheads="1"/>
            </p:cNvSpPr>
            <p:nvPr/>
          </p:nvSpPr>
          <p:spPr bwMode="auto">
            <a:xfrm>
              <a:off x="4741774" y="4018268"/>
              <a:ext cx="29454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208588" y="3871913"/>
            <a:ext cx="1681162" cy="1058862"/>
            <a:chOff x="5208011" y="3834118"/>
            <a:chExt cx="1681469" cy="1058133"/>
          </a:xfrm>
        </p:grpSpPr>
        <p:sp>
          <p:nvSpPr>
            <p:cNvPr id="44064" name="AutoShape 120"/>
            <p:cNvSpPr>
              <a:spLocks noChangeArrowheads="1"/>
            </p:cNvSpPr>
            <p:nvPr/>
          </p:nvSpPr>
          <p:spPr bwMode="auto">
            <a:xfrm>
              <a:off x="5212346" y="4527126"/>
              <a:ext cx="506412" cy="365125"/>
            </a:xfrm>
            <a:prstGeom prst="cloudCallout">
              <a:avLst>
                <a:gd name="adj1" fmla="val 13324"/>
                <a:gd name="adj2" fmla="val 22176"/>
              </a:avLst>
            </a:prstGeom>
            <a:solidFill>
              <a:srgbClr val="90AFFE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9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44065" name="AutoShape 120"/>
            <p:cNvSpPr>
              <a:spLocks noChangeArrowheads="1"/>
            </p:cNvSpPr>
            <p:nvPr/>
          </p:nvSpPr>
          <p:spPr bwMode="auto">
            <a:xfrm>
              <a:off x="5797707" y="4520711"/>
              <a:ext cx="506412" cy="365125"/>
            </a:xfrm>
            <a:prstGeom prst="cloudCallout">
              <a:avLst>
                <a:gd name="adj1" fmla="val 13324"/>
                <a:gd name="adj2" fmla="val 22176"/>
              </a:avLst>
            </a:prstGeom>
            <a:solidFill>
              <a:srgbClr val="90AFFE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9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44066" name="AutoShape 120"/>
            <p:cNvSpPr>
              <a:spLocks noChangeArrowheads="1"/>
            </p:cNvSpPr>
            <p:nvPr/>
          </p:nvSpPr>
          <p:spPr bwMode="auto">
            <a:xfrm>
              <a:off x="6383068" y="4514296"/>
              <a:ext cx="506412" cy="365125"/>
            </a:xfrm>
            <a:prstGeom prst="cloudCallout">
              <a:avLst>
                <a:gd name="adj1" fmla="val 13324"/>
                <a:gd name="adj2" fmla="val 22176"/>
              </a:avLst>
            </a:prstGeom>
            <a:solidFill>
              <a:srgbClr val="90AFFE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900">
                  <a:ea typeface="宋体" panose="02010600030101010101" pitchFamily="2" charset="-122"/>
                </a:rPr>
                <a:t>bubble</a:t>
              </a:r>
            </a:p>
          </p:txBody>
        </p:sp>
        <p:sp>
          <p:nvSpPr>
            <p:cNvPr id="44067" name="Text Box 5"/>
            <p:cNvSpPr txBox="1">
              <a:spLocks noChangeArrowheads="1"/>
            </p:cNvSpPr>
            <p:nvPr/>
          </p:nvSpPr>
          <p:spPr bwMode="auto">
            <a:xfrm>
              <a:off x="5292149" y="3924605"/>
              <a:ext cx="338138" cy="36512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DM</a:t>
              </a:r>
            </a:p>
          </p:txBody>
        </p:sp>
        <p:sp>
          <p:nvSpPr>
            <p:cNvPr id="44068" name="Line 60"/>
            <p:cNvSpPr>
              <a:spLocks noChangeShapeType="1"/>
            </p:cNvSpPr>
            <p:nvPr/>
          </p:nvSpPr>
          <p:spPr bwMode="auto">
            <a:xfrm>
              <a:off x="5630286" y="4108755"/>
              <a:ext cx="85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Rectangle 61"/>
            <p:cNvSpPr>
              <a:spLocks noChangeArrowheads="1"/>
            </p:cNvSpPr>
            <p:nvPr/>
          </p:nvSpPr>
          <p:spPr bwMode="auto">
            <a:xfrm>
              <a:off x="5716011" y="3834118"/>
              <a:ext cx="84138" cy="54768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4070" name="Freeform 62"/>
            <p:cNvSpPr>
              <a:spLocks/>
            </p:cNvSpPr>
            <p:nvPr/>
          </p:nvSpPr>
          <p:spPr bwMode="auto">
            <a:xfrm>
              <a:off x="5250874" y="3878568"/>
              <a:ext cx="422578" cy="237515"/>
            </a:xfrm>
            <a:custGeom>
              <a:avLst/>
              <a:gdLst>
                <a:gd name="T0" fmla="*/ 0 w 10000"/>
                <a:gd name="T1" fmla="*/ 119461290 h 10390"/>
                <a:gd name="T2" fmla="*/ 0 w 10000"/>
                <a:gd name="T3" fmla="*/ 0 h 10390"/>
                <a:gd name="T4" fmla="*/ 754606705 w 10000"/>
                <a:gd name="T5" fmla="*/ 0 h 10390"/>
                <a:gd name="T6" fmla="*/ 754606705 w 10000"/>
                <a:gd name="T7" fmla="*/ 124120081 h 10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0" h="10390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  <a:lnTo>
                    <a:pt x="10000" y="1039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1" name="Line 63"/>
            <p:cNvSpPr>
              <a:spLocks noChangeShapeType="1"/>
            </p:cNvSpPr>
            <p:nvPr/>
          </p:nvSpPr>
          <p:spPr bwMode="auto">
            <a:xfrm>
              <a:off x="5208011" y="4108755"/>
              <a:ext cx="85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72" name="Group 78"/>
            <p:cNvGrpSpPr>
              <a:grpSpLocks/>
            </p:cNvGrpSpPr>
            <p:nvPr/>
          </p:nvGrpSpPr>
          <p:grpSpPr bwMode="auto">
            <a:xfrm>
              <a:off x="5795386" y="3924605"/>
              <a:ext cx="423863" cy="366713"/>
              <a:chOff x="3465" y="2159"/>
              <a:chExt cx="289" cy="231"/>
            </a:xfrm>
          </p:grpSpPr>
          <p:sp>
            <p:nvSpPr>
              <p:cNvPr id="44073" name="Text Box 79"/>
              <p:cNvSpPr txBox="1">
                <a:spLocks noChangeArrowheads="1"/>
              </p:cNvSpPr>
              <p:nvPr/>
            </p:nvSpPr>
            <p:spPr bwMode="auto">
              <a:xfrm>
                <a:off x="3523" y="2159"/>
                <a:ext cx="231" cy="230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Reg</a:t>
                </a:r>
              </a:p>
            </p:txBody>
          </p:sp>
          <p:sp>
            <p:nvSpPr>
              <p:cNvPr id="44074" name="Freeform 80"/>
              <p:cNvSpPr>
                <a:spLocks/>
              </p:cNvSpPr>
              <p:nvPr/>
            </p:nvSpPr>
            <p:spPr bwMode="auto">
              <a:xfrm flipH="1">
                <a:off x="3523" y="2159"/>
                <a:ext cx="115" cy="231"/>
              </a:xfrm>
              <a:custGeom>
                <a:avLst/>
                <a:gdLst>
                  <a:gd name="T0" fmla="*/ 0 w 115"/>
                  <a:gd name="T1" fmla="*/ 0 h 231"/>
                  <a:gd name="T2" fmla="*/ 115 w 115"/>
                  <a:gd name="T3" fmla="*/ 0 h 231"/>
                  <a:gd name="T4" fmla="*/ 115 w 115"/>
                  <a:gd name="T5" fmla="*/ 231 h 231"/>
                  <a:gd name="T6" fmla="*/ 0 w 115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5" h="23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231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75" name="Line 81"/>
              <p:cNvSpPr>
                <a:spLocks noChangeShapeType="1"/>
              </p:cNvSpPr>
              <p:nvPr/>
            </p:nvSpPr>
            <p:spPr bwMode="auto">
              <a:xfrm>
                <a:off x="3465" y="2275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950" y="4603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Stall the Pipeline for one Cycle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5850"/>
            <a:ext cx="8207375" cy="23050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 depends on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LW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 s</a:t>
            </a:r>
            <a:r>
              <a:rPr lang="en-US" altLang="zh-CN" sz="2400" dirty="0" smtClean="0">
                <a:ea typeface="宋体" panose="02010600030101010101" pitchFamily="2" charset="-122"/>
              </a:rPr>
              <a:t>tall at CC3</a:t>
            </a:r>
            <a:endParaRPr lang="en-US" altLang="zh-CN" sz="2400" dirty="0" smtClean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Allow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Load</a:t>
            </a:r>
            <a:r>
              <a:rPr lang="en-US" altLang="zh-CN" sz="2000" dirty="0" smtClean="0">
                <a:ea typeface="宋体" panose="02010600030101010101" pitchFamily="2" charset="-122"/>
              </a:rPr>
              <a:t> instruction in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ALU</a:t>
            </a:r>
            <a:r>
              <a:rPr lang="en-US" altLang="zh-CN" sz="2000" dirty="0" smtClean="0">
                <a:ea typeface="宋体" panose="02010600030101010101" pitchFamily="2" charset="-122"/>
              </a:rPr>
              <a:t> stage to proceed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Freeze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PC</a:t>
            </a:r>
            <a:r>
              <a:rPr lang="en-US" altLang="zh-CN" sz="2000" dirty="0" smtClean="0">
                <a:ea typeface="宋体" panose="02010600030101010101" pitchFamily="2" charset="-122"/>
              </a:rPr>
              <a:t> and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Instruction</a:t>
            </a:r>
            <a:r>
              <a:rPr lang="en-US" altLang="zh-CN" sz="2000" dirty="0" smtClean="0">
                <a:ea typeface="宋体" panose="02010600030101010101" pitchFamily="2" charset="-122"/>
              </a:rPr>
              <a:t> registers (NO instruction is fetched)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Introduce a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bubble</a:t>
            </a:r>
            <a:r>
              <a:rPr lang="en-US" altLang="zh-CN" sz="2000" dirty="0" smtClean="0">
                <a:ea typeface="宋体" panose="02010600030101010101" pitchFamily="2" charset="-122"/>
              </a:rPr>
              <a:t> into the 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ALU</a:t>
            </a:r>
            <a:r>
              <a:rPr lang="en-US" altLang="zh-CN" sz="2000" dirty="0" smtClean="0">
                <a:ea typeface="宋体" panose="02010600030101010101" pitchFamily="2" charset="-122"/>
              </a:rPr>
              <a:t> stage (bubble is a NO-OP)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Load</a:t>
            </a:r>
            <a:r>
              <a:rPr lang="en-US" altLang="zh-CN" sz="2400" dirty="0" smtClean="0">
                <a:ea typeface="宋体" panose="02010600030101010101" pitchFamily="2" charset="-122"/>
              </a:rPr>
              <a:t> can forward data to next instruction after delaying it</a:t>
            </a:r>
          </a:p>
        </p:txBody>
      </p:sp>
      <p:grpSp>
        <p:nvGrpSpPr>
          <p:cNvPr id="44040" name="Group 6"/>
          <p:cNvGrpSpPr>
            <a:grpSpLocks/>
          </p:cNvGrpSpPr>
          <p:nvPr/>
        </p:nvGrpSpPr>
        <p:grpSpPr bwMode="auto">
          <a:xfrm>
            <a:off x="820738" y="3505200"/>
            <a:ext cx="7477125" cy="2803525"/>
            <a:chOff x="821506" y="3467405"/>
            <a:chExt cx="7475781" cy="2803565"/>
          </a:xfrm>
        </p:grpSpPr>
        <p:sp>
          <p:nvSpPr>
            <p:cNvPr id="44043" name="Line 6"/>
            <p:cNvSpPr>
              <a:spLocks noChangeShapeType="1"/>
            </p:cNvSpPr>
            <p:nvPr/>
          </p:nvSpPr>
          <p:spPr bwMode="auto">
            <a:xfrm flipH="1">
              <a:off x="1001136" y="3546780"/>
              <a:ext cx="0" cy="2602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4" name="Line 7"/>
            <p:cNvSpPr>
              <a:spLocks noChangeShapeType="1"/>
            </p:cNvSpPr>
            <p:nvPr/>
          </p:nvSpPr>
          <p:spPr bwMode="auto">
            <a:xfrm flipV="1">
              <a:off x="923348" y="3603930"/>
              <a:ext cx="7373939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5" name="Text Box 8"/>
            <p:cNvSpPr txBox="1">
              <a:spLocks noChangeArrowheads="1"/>
            </p:cNvSpPr>
            <p:nvPr/>
          </p:nvSpPr>
          <p:spPr bwMode="auto">
            <a:xfrm>
              <a:off x="1755198" y="3467405"/>
              <a:ext cx="1392238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Time (cycles)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6" name="Text Box 9"/>
            <p:cNvSpPr txBox="1">
              <a:spLocks noChangeArrowheads="1"/>
            </p:cNvSpPr>
            <p:nvPr/>
          </p:nvSpPr>
          <p:spPr bwMode="auto">
            <a:xfrm rot="-5400000">
              <a:off x="192754" y="4696876"/>
              <a:ext cx="1594054" cy="33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Program Order</a:t>
              </a:r>
            </a:p>
          </p:txBody>
        </p:sp>
        <p:sp>
          <p:nvSpPr>
            <p:cNvPr id="44047" name="Text Box 19"/>
            <p:cNvSpPr txBox="1">
              <a:spLocks noChangeArrowheads="1"/>
            </p:cNvSpPr>
            <p:nvPr/>
          </p:nvSpPr>
          <p:spPr bwMode="auto">
            <a:xfrm>
              <a:off x="4066599" y="3467405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CC2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8" name="Text Box 31"/>
            <p:cNvSpPr txBox="1">
              <a:spLocks noChangeArrowheads="1"/>
            </p:cNvSpPr>
            <p:nvPr/>
          </p:nvSpPr>
          <p:spPr bwMode="auto">
            <a:xfrm>
              <a:off x="4658736" y="3467405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CC3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Text Box 47"/>
            <p:cNvSpPr txBox="1">
              <a:spLocks noChangeArrowheads="1"/>
            </p:cNvSpPr>
            <p:nvPr/>
          </p:nvSpPr>
          <p:spPr bwMode="auto">
            <a:xfrm>
              <a:off x="6430387" y="3467405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CC6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0" name="Text Box 48"/>
            <p:cNvSpPr txBox="1">
              <a:spLocks noChangeArrowheads="1"/>
            </p:cNvSpPr>
            <p:nvPr/>
          </p:nvSpPr>
          <p:spPr bwMode="auto">
            <a:xfrm>
              <a:off x="7020937" y="3467405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CC7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Text Box 49"/>
            <p:cNvSpPr txBox="1">
              <a:spLocks noChangeArrowheads="1"/>
            </p:cNvSpPr>
            <p:nvPr/>
          </p:nvSpPr>
          <p:spPr bwMode="auto">
            <a:xfrm>
              <a:off x="7613074" y="3467405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CC8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2" name="Text Box 58"/>
            <p:cNvSpPr txBox="1">
              <a:spLocks noChangeArrowheads="1"/>
            </p:cNvSpPr>
            <p:nvPr/>
          </p:nvSpPr>
          <p:spPr bwMode="auto">
            <a:xfrm>
              <a:off x="3476049" y="3467405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CC1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3" name="Text Box 59"/>
            <p:cNvSpPr txBox="1">
              <a:spLocks noChangeArrowheads="1"/>
            </p:cNvSpPr>
            <p:nvPr/>
          </p:nvSpPr>
          <p:spPr bwMode="auto">
            <a:xfrm>
              <a:off x="5249286" y="3467405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CC4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4" name="Text Box 75"/>
            <p:cNvSpPr txBox="1">
              <a:spLocks noChangeArrowheads="1"/>
            </p:cNvSpPr>
            <p:nvPr/>
          </p:nvSpPr>
          <p:spPr bwMode="auto">
            <a:xfrm>
              <a:off x="5839837" y="3467405"/>
              <a:ext cx="422275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CC5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5" name="Line 11"/>
            <p:cNvSpPr>
              <a:spLocks noChangeShapeType="1"/>
            </p:cNvSpPr>
            <p:nvPr/>
          </p:nvSpPr>
          <p:spPr bwMode="auto">
            <a:xfrm>
              <a:off x="3974398" y="3546780"/>
              <a:ext cx="0" cy="207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6" name="Line 12"/>
            <p:cNvSpPr>
              <a:spLocks noChangeShapeType="1"/>
            </p:cNvSpPr>
            <p:nvPr/>
          </p:nvSpPr>
          <p:spPr bwMode="auto">
            <a:xfrm>
              <a:off x="4573938" y="3546780"/>
              <a:ext cx="0" cy="207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7" name="Line 18"/>
            <p:cNvSpPr>
              <a:spLocks noChangeShapeType="1"/>
            </p:cNvSpPr>
            <p:nvPr/>
          </p:nvSpPr>
          <p:spPr bwMode="auto">
            <a:xfrm>
              <a:off x="3380799" y="3546780"/>
              <a:ext cx="0" cy="207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058" name="Group 2"/>
            <p:cNvGrpSpPr>
              <a:grpSpLocks/>
            </p:cNvGrpSpPr>
            <p:nvPr/>
          </p:nvGrpSpPr>
          <p:grpSpPr bwMode="auto">
            <a:xfrm>
              <a:off x="5166111" y="3546780"/>
              <a:ext cx="2362826" cy="2724190"/>
              <a:chOff x="5166111" y="3546780"/>
              <a:chExt cx="2362826" cy="2076450"/>
            </a:xfrm>
          </p:grpSpPr>
          <p:sp>
            <p:nvSpPr>
              <p:cNvPr id="44059" name="Line 13"/>
              <p:cNvSpPr>
                <a:spLocks noChangeShapeType="1"/>
              </p:cNvSpPr>
              <p:nvPr/>
            </p:nvSpPr>
            <p:spPr bwMode="auto">
              <a:xfrm>
                <a:off x="5166111" y="3546780"/>
                <a:ext cx="0" cy="20764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60" name="Line 14"/>
              <p:cNvSpPr>
                <a:spLocks noChangeShapeType="1"/>
              </p:cNvSpPr>
              <p:nvPr/>
            </p:nvSpPr>
            <p:spPr bwMode="auto">
              <a:xfrm>
                <a:off x="5749488" y="3546780"/>
                <a:ext cx="0" cy="20764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61" name="Line 15"/>
              <p:cNvSpPr>
                <a:spLocks noChangeShapeType="1"/>
              </p:cNvSpPr>
              <p:nvPr/>
            </p:nvSpPr>
            <p:spPr bwMode="auto">
              <a:xfrm>
                <a:off x="6347524" y="3546780"/>
                <a:ext cx="0" cy="20764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62" name="Line 16"/>
              <p:cNvSpPr>
                <a:spLocks noChangeShapeType="1"/>
              </p:cNvSpPr>
              <p:nvPr/>
            </p:nvSpPr>
            <p:spPr bwMode="auto">
              <a:xfrm>
                <a:off x="6938230" y="3546780"/>
                <a:ext cx="0" cy="20764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63" name="Line 17"/>
              <p:cNvSpPr>
                <a:spLocks noChangeShapeType="1"/>
              </p:cNvSpPr>
              <p:nvPr/>
            </p:nvSpPr>
            <p:spPr bwMode="auto">
              <a:xfrm>
                <a:off x="7528937" y="3546780"/>
                <a:ext cx="0" cy="20764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959646" name="Freeform 158"/>
          <p:cNvSpPr>
            <a:spLocks/>
          </p:cNvSpPr>
          <p:nvPr/>
        </p:nvSpPr>
        <p:spPr bwMode="auto">
          <a:xfrm>
            <a:off x="5630863" y="4144963"/>
            <a:ext cx="174625" cy="1111250"/>
          </a:xfrm>
          <a:custGeom>
            <a:avLst/>
            <a:gdLst>
              <a:gd name="T0" fmla="*/ 0 w 10000"/>
              <a:gd name="T1" fmla="*/ 0 h 10000"/>
              <a:gd name="T2" fmla="*/ 26767847 w 10000"/>
              <a:gd name="T3" fmla="*/ 2147483647 h 10000"/>
              <a:gd name="T4" fmla="*/ 53449988 w 10000"/>
              <a:gd name="T5" fmla="*/ 2147483647 h 1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5008" y="9949"/>
                </a:lnTo>
                <a:cubicBezTo>
                  <a:pt x="6132" y="9949"/>
                  <a:pt x="8876" y="10000"/>
                  <a:pt x="10000" y="100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" name="Freeform 158"/>
          <p:cNvSpPr>
            <a:spLocks/>
          </p:cNvSpPr>
          <p:nvPr/>
        </p:nvSpPr>
        <p:spPr bwMode="auto">
          <a:xfrm>
            <a:off x="5848350" y="4144963"/>
            <a:ext cx="558800" cy="1914525"/>
          </a:xfrm>
          <a:custGeom>
            <a:avLst/>
            <a:gdLst>
              <a:gd name="T0" fmla="*/ 0 w 10636"/>
              <a:gd name="T1" fmla="*/ 0 h 10093"/>
              <a:gd name="T2" fmla="*/ 1242435426 w 10636"/>
              <a:gd name="T3" fmla="*/ 2147483647 h 10093"/>
              <a:gd name="T4" fmla="*/ 1542314322 w 10636"/>
              <a:gd name="T5" fmla="*/ 2147483647 h 100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36" h="10093">
                <a:moveTo>
                  <a:pt x="0" y="0"/>
                </a:moveTo>
                <a:lnTo>
                  <a:pt x="8568" y="10093"/>
                </a:lnTo>
                <a:cubicBezTo>
                  <a:pt x="10397" y="10093"/>
                  <a:pt x="8807" y="10082"/>
                  <a:pt x="10636" y="1008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4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949325" y="4567238"/>
            <a:ext cx="5508625" cy="368300"/>
            <a:chOff x="910273" y="4490177"/>
            <a:chExt cx="5508753" cy="368300"/>
          </a:xfrm>
        </p:grpSpPr>
        <p:sp>
          <p:nvSpPr>
            <p:cNvPr id="45116" name="Rectangle 45"/>
            <p:cNvSpPr>
              <a:spLocks noChangeArrowheads="1"/>
            </p:cNvSpPr>
            <p:nvPr/>
          </p:nvSpPr>
          <p:spPr bwMode="auto">
            <a:xfrm>
              <a:off x="910273" y="4490177"/>
              <a:ext cx="170653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lw	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8(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$s1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)</a:t>
              </a:r>
            </a:p>
          </p:txBody>
        </p:sp>
        <p:grpSp>
          <p:nvGrpSpPr>
            <p:cNvPr id="45117" name="Group 7"/>
            <p:cNvGrpSpPr>
              <a:grpSpLocks/>
            </p:cNvGrpSpPr>
            <p:nvPr/>
          </p:nvGrpSpPr>
          <p:grpSpPr bwMode="auto">
            <a:xfrm>
              <a:off x="3200162" y="4493188"/>
              <a:ext cx="3218864" cy="364139"/>
              <a:chOff x="2898614" y="4081885"/>
              <a:chExt cx="3218864" cy="364139"/>
            </a:xfrm>
          </p:grpSpPr>
          <p:sp>
            <p:nvSpPr>
              <p:cNvPr id="45118" name="Text Box 12"/>
              <p:cNvSpPr txBox="1">
                <a:spLocks noChangeArrowheads="1"/>
              </p:cNvSpPr>
              <p:nvPr/>
            </p:nvSpPr>
            <p:spPr bwMode="auto">
              <a:xfrm>
                <a:off x="5046832" y="4081973"/>
                <a:ext cx="533177" cy="36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MEM</a:t>
                </a:r>
              </a:p>
            </p:txBody>
          </p:sp>
          <p:sp>
            <p:nvSpPr>
              <p:cNvPr id="45119" name="Text Box 12"/>
              <p:cNvSpPr txBox="1">
                <a:spLocks noChangeArrowheads="1"/>
              </p:cNvSpPr>
              <p:nvPr/>
            </p:nvSpPr>
            <p:spPr bwMode="auto">
              <a:xfrm>
                <a:off x="5580009" y="4081885"/>
                <a:ext cx="537469" cy="3641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WB</a:t>
                </a:r>
              </a:p>
            </p:txBody>
          </p:sp>
          <p:sp>
            <p:nvSpPr>
              <p:cNvPr id="45120" name="Text Box 12"/>
              <p:cNvSpPr txBox="1">
                <a:spLocks noChangeArrowheads="1"/>
              </p:cNvSpPr>
              <p:nvPr/>
            </p:nvSpPr>
            <p:spPr bwMode="auto">
              <a:xfrm>
                <a:off x="4509363" y="4081885"/>
                <a:ext cx="537469" cy="3641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EX</a:t>
                </a:r>
              </a:p>
            </p:txBody>
          </p:sp>
          <p:sp>
            <p:nvSpPr>
              <p:cNvPr id="45121" name="Text Box 12"/>
              <p:cNvSpPr txBox="1">
                <a:spLocks noChangeArrowheads="1"/>
              </p:cNvSpPr>
              <p:nvPr/>
            </p:nvSpPr>
            <p:spPr bwMode="auto">
              <a:xfrm>
                <a:off x="3969586" y="4081885"/>
                <a:ext cx="539777" cy="3641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ID</a:t>
                </a:r>
              </a:p>
            </p:txBody>
          </p:sp>
          <p:sp>
            <p:nvSpPr>
              <p:cNvPr id="45122" name="Text Box 12"/>
              <p:cNvSpPr txBox="1">
                <a:spLocks noChangeArrowheads="1"/>
              </p:cNvSpPr>
              <p:nvPr/>
            </p:nvSpPr>
            <p:spPr bwMode="auto">
              <a:xfrm>
                <a:off x="3434100" y="4081885"/>
                <a:ext cx="535486" cy="3641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Stall</a:t>
                </a:r>
              </a:p>
            </p:txBody>
          </p:sp>
          <p:sp>
            <p:nvSpPr>
              <p:cNvPr id="45123" name="Text Box 12"/>
              <p:cNvSpPr txBox="1">
                <a:spLocks noChangeArrowheads="1"/>
              </p:cNvSpPr>
              <p:nvPr/>
            </p:nvSpPr>
            <p:spPr bwMode="auto">
              <a:xfrm>
                <a:off x="2898614" y="4081885"/>
                <a:ext cx="535486" cy="3641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IF</a:t>
                </a:r>
              </a:p>
            </p:txBody>
          </p:sp>
        </p:grp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949325" y="4197350"/>
            <a:ext cx="4437063" cy="373063"/>
            <a:chOff x="910274" y="4120290"/>
            <a:chExt cx="4438106" cy="372987"/>
          </a:xfrm>
        </p:grpSpPr>
        <p:sp>
          <p:nvSpPr>
            <p:cNvPr id="45109" name="Rectangle 44"/>
            <p:cNvSpPr>
              <a:spLocks noChangeArrowheads="1"/>
            </p:cNvSpPr>
            <p:nvPr/>
          </p:nvSpPr>
          <p:spPr bwMode="auto">
            <a:xfrm>
              <a:off x="910274" y="4120290"/>
              <a:ext cx="1706539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lw	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$s1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($t5)</a:t>
              </a:r>
            </a:p>
          </p:txBody>
        </p:sp>
        <p:grpSp>
          <p:nvGrpSpPr>
            <p:cNvPr id="45110" name="Group 6"/>
            <p:cNvGrpSpPr>
              <a:grpSpLocks/>
            </p:cNvGrpSpPr>
            <p:nvPr/>
          </p:nvGrpSpPr>
          <p:grpSpPr bwMode="auto">
            <a:xfrm>
              <a:off x="2665002" y="4132363"/>
              <a:ext cx="2683378" cy="360914"/>
              <a:chOff x="2065928" y="4160244"/>
              <a:chExt cx="2683378" cy="360914"/>
            </a:xfrm>
          </p:grpSpPr>
          <p:sp>
            <p:nvSpPr>
              <p:cNvPr id="45111" name="Text Box 12"/>
              <p:cNvSpPr txBox="1">
                <a:spLocks noChangeArrowheads="1"/>
              </p:cNvSpPr>
              <p:nvPr/>
            </p:nvSpPr>
            <p:spPr bwMode="auto">
              <a:xfrm>
                <a:off x="3672060" y="4160432"/>
                <a:ext cx="539778" cy="360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MEM</a:t>
                </a:r>
              </a:p>
            </p:txBody>
          </p:sp>
          <p:sp>
            <p:nvSpPr>
              <p:cNvPr id="45112" name="Text Box 12"/>
              <p:cNvSpPr txBox="1">
                <a:spLocks noChangeArrowheads="1"/>
              </p:cNvSpPr>
              <p:nvPr/>
            </p:nvSpPr>
            <p:spPr bwMode="auto">
              <a:xfrm>
                <a:off x="4211837" y="4160244"/>
                <a:ext cx="537469" cy="3608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WB</a:t>
                </a:r>
              </a:p>
            </p:txBody>
          </p:sp>
          <p:sp>
            <p:nvSpPr>
              <p:cNvPr id="45113" name="Text Box 12"/>
              <p:cNvSpPr txBox="1">
                <a:spLocks noChangeArrowheads="1"/>
              </p:cNvSpPr>
              <p:nvPr/>
            </p:nvSpPr>
            <p:spPr bwMode="auto">
              <a:xfrm>
                <a:off x="3136900" y="4160432"/>
                <a:ext cx="535160" cy="36063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EX</a:t>
                </a:r>
              </a:p>
            </p:txBody>
          </p:sp>
          <p:sp>
            <p:nvSpPr>
              <p:cNvPr id="45114" name="Text Box 12"/>
              <p:cNvSpPr txBox="1">
                <a:spLocks noChangeArrowheads="1"/>
              </p:cNvSpPr>
              <p:nvPr/>
            </p:nvSpPr>
            <p:spPr bwMode="auto">
              <a:xfrm>
                <a:off x="2601414" y="4160432"/>
                <a:ext cx="535486" cy="3606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ID</a:t>
                </a:r>
              </a:p>
            </p:txBody>
          </p:sp>
          <p:sp>
            <p:nvSpPr>
              <p:cNvPr id="45115" name="Text Box 12"/>
              <p:cNvSpPr txBox="1">
                <a:spLocks noChangeArrowheads="1"/>
              </p:cNvSpPr>
              <p:nvPr/>
            </p:nvSpPr>
            <p:spPr bwMode="auto">
              <a:xfrm>
                <a:off x="2065928" y="4160432"/>
                <a:ext cx="535486" cy="36063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IF</a:t>
                </a:r>
              </a:p>
            </p:txBody>
          </p:sp>
        </p:grpSp>
      </p:grp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6929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Showing Stall Cycles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3788"/>
            <a:ext cx="8255000" cy="283368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Stall cycles can be shown on instruction-time diagram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Hazard is detected in the Decode stage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Stall indicates that instruction is delayed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Instruction fetching is also delayed after a stall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Example:</a:t>
            </a:r>
            <a:endParaRPr lang="en-US" altLang="zh-CN" sz="24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949325" y="4933950"/>
            <a:ext cx="6578600" cy="369888"/>
            <a:chOff x="910272" y="4857327"/>
            <a:chExt cx="6579726" cy="369450"/>
          </a:xfrm>
        </p:grpSpPr>
        <p:sp>
          <p:nvSpPr>
            <p:cNvPr id="45101" name="Rectangle 46"/>
            <p:cNvSpPr>
              <a:spLocks noChangeArrowheads="1"/>
            </p:cNvSpPr>
            <p:nvPr/>
          </p:nvSpPr>
          <p:spPr bwMode="auto">
            <a:xfrm>
              <a:off x="910272" y="4858477"/>
              <a:ext cx="189509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add	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$v0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$t3</a:t>
              </a:r>
            </a:p>
          </p:txBody>
        </p:sp>
        <p:grpSp>
          <p:nvGrpSpPr>
            <p:cNvPr id="45102" name="Group 136"/>
            <p:cNvGrpSpPr>
              <a:grpSpLocks/>
            </p:cNvGrpSpPr>
            <p:nvPr/>
          </p:nvGrpSpPr>
          <p:grpSpPr bwMode="auto">
            <a:xfrm>
              <a:off x="4271133" y="4857327"/>
              <a:ext cx="3218865" cy="364139"/>
              <a:chOff x="2898613" y="4081885"/>
              <a:chExt cx="3218865" cy="364139"/>
            </a:xfrm>
          </p:grpSpPr>
          <p:sp>
            <p:nvSpPr>
              <p:cNvPr id="45103" name="Text Box 12"/>
              <p:cNvSpPr txBox="1">
                <a:spLocks noChangeArrowheads="1"/>
              </p:cNvSpPr>
              <p:nvPr/>
            </p:nvSpPr>
            <p:spPr bwMode="auto">
              <a:xfrm>
                <a:off x="5046832" y="4081973"/>
                <a:ext cx="533177" cy="36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MEM</a:t>
                </a:r>
              </a:p>
            </p:txBody>
          </p:sp>
          <p:sp>
            <p:nvSpPr>
              <p:cNvPr id="45104" name="Text Box 12"/>
              <p:cNvSpPr txBox="1">
                <a:spLocks noChangeArrowheads="1"/>
              </p:cNvSpPr>
              <p:nvPr/>
            </p:nvSpPr>
            <p:spPr bwMode="auto">
              <a:xfrm>
                <a:off x="5580009" y="4081885"/>
                <a:ext cx="537469" cy="3641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WB</a:t>
                </a:r>
              </a:p>
            </p:txBody>
          </p:sp>
          <p:sp>
            <p:nvSpPr>
              <p:cNvPr id="45105" name="Text Box 12"/>
              <p:cNvSpPr txBox="1">
                <a:spLocks noChangeArrowheads="1"/>
              </p:cNvSpPr>
              <p:nvPr/>
            </p:nvSpPr>
            <p:spPr bwMode="auto">
              <a:xfrm>
                <a:off x="4509363" y="4081885"/>
                <a:ext cx="537469" cy="3641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EX</a:t>
                </a:r>
              </a:p>
            </p:txBody>
          </p:sp>
          <p:sp>
            <p:nvSpPr>
              <p:cNvPr id="45106" name="Text Box 12"/>
              <p:cNvSpPr txBox="1">
                <a:spLocks noChangeArrowheads="1"/>
              </p:cNvSpPr>
              <p:nvPr/>
            </p:nvSpPr>
            <p:spPr bwMode="auto">
              <a:xfrm>
                <a:off x="3975860" y="4081885"/>
                <a:ext cx="533503" cy="3641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ID</a:t>
                </a:r>
              </a:p>
            </p:txBody>
          </p:sp>
          <p:sp>
            <p:nvSpPr>
              <p:cNvPr id="45107" name="Text Box 12"/>
              <p:cNvSpPr txBox="1">
                <a:spLocks noChangeArrowheads="1"/>
              </p:cNvSpPr>
              <p:nvPr/>
            </p:nvSpPr>
            <p:spPr bwMode="auto">
              <a:xfrm>
                <a:off x="3438390" y="4081885"/>
                <a:ext cx="537470" cy="3641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Stall</a:t>
                </a:r>
              </a:p>
            </p:txBody>
          </p:sp>
          <p:sp>
            <p:nvSpPr>
              <p:cNvPr id="45108" name="Text Box 12"/>
              <p:cNvSpPr txBox="1">
                <a:spLocks noChangeArrowheads="1"/>
              </p:cNvSpPr>
              <p:nvPr/>
            </p:nvSpPr>
            <p:spPr bwMode="auto">
              <a:xfrm>
                <a:off x="2898613" y="4081885"/>
                <a:ext cx="539777" cy="3641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IF</a:t>
                </a:r>
              </a:p>
            </p:txBody>
          </p:sp>
        </p:grp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949325" y="5297488"/>
            <a:ext cx="7121525" cy="387350"/>
            <a:chOff x="910274" y="5221466"/>
            <a:chExt cx="7121485" cy="385931"/>
          </a:xfrm>
        </p:grpSpPr>
        <p:sp>
          <p:nvSpPr>
            <p:cNvPr id="45094" name="Rectangle 46"/>
            <p:cNvSpPr>
              <a:spLocks noChangeArrowheads="1"/>
            </p:cNvSpPr>
            <p:nvPr/>
          </p:nvSpPr>
          <p:spPr bwMode="auto">
            <a:xfrm>
              <a:off x="910274" y="5239097"/>
              <a:ext cx="18911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7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sub	$v1,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$s2</a:t>
              </a:r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, </a:t>
              </a:r>
              <a:r>
                <a:rPr lang="en-US" altLang="zh-CN" sz="16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$v0</a:t>
              </a:r>
            </a:p>
          </p:txBody>
        </p:sp>
        <p:grpSp>
          <p:nvGrpSpPr>
            <p:cNvPr id="45095" name="Group 143"/>
            <p:cNvGrpSpPr>
              <a:grpSpLocks/>
            </p:cNvGrpSpPr>
            <p:nvPr/>
          </p:nvGrpSpPr>
          <p:grpSpPr bwMode="auto">
            <a:xfrm>
              <a:off x="5348380" y="5221466"/>
              <a:ext cx="2683379" cy="362388"/>
              <a:chOff x="2065928" y="4158682"/>
              <a:chExt cx="2683379" cy="362388"/>
            </a:xfrm>
          </p:grpSpPr>
          <p:sp>
            <p:nvSpPr>
              <p:cNvPr id="45096" name="Text Box 12"/>
              <p:cNvSpPr txBox="1">
                <a:spLocks noChangeArrowheads="1"/>
              </p:cNvSpPr>
              <p:nvPr/>
            </p:nvSpPr>
            <p:spPr bwMode="auto">
              <a:xfrm>
                <a:off x="3670077" y="4158770"/>
                <a:ext cx="537469" cy="3622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MEM</a:t>
                </a:r>
              </a:p>
            </p:txBody>
          </p:sp>
          <p:sp>
            <p:nvSpPr>
              <p:cNvPr id="45097" name="Text Box 12"/>
              <p:cNvSpPr txBox="1">
                <a:spLocks noChangeArrowheads="1"/>
              </p:cNvSpPr>
              <p:nvPr/>
            </p:nvSpPr>
            <p:spPr bwMode="auto">
              <a:xfrm>
                <a:off x="4207547" y="4160244"/>
                <a:ext cx="541760" cy="3608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WB</a:t>
                </a:r>
              </a:p>
            </p:txBody>
          </p:sp>
          <p:sp>
            <p:nvSpPr>
              <p:cNvPr id="45098" name="Text Box 12"/>
              <p:cNvSpPr txBox="1">
                <a:spLocks noChangeArrowheads="1"/>
              </p:cNvSpPr>
              <p:nvPr/>
            </p:nvSpPr>
            <p:spPr bwMode="auto">
              <a:xfrm>
                <a:off x="3136900" y="4158682"/>
                <a:ext cx="533177" cy="3623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EX</a:t>
                </a:r>
              </a:p>
            </p:txBody>
          </p:sp>
          <p:sp>
            <p:nvSpPr>
              <p:cNvPr id="45099" name="Text Box 12"/>
              <p:cNvSpPr txBox="1">
                <a:spLocks noChangeArrowheads="1"/>
              </p:cNvSpPr>
              <p:nvPr/>
            </p:nvSpPr>
            <p:spPr bwMode="auto">
              <a:xfrm>
                <a:off x="2599105" y="4158682"/>
                <a:ext cx="537795" cy="3623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ID</a:t>
                </a:r>
              </a:p>
            </p:txBody>
          </p:sp>
          <p:sp>
            <p:nvSpPr>
              <p:cNvPr id="45100" name="Text Box 12"/>
              <p:cNvSpPr txBox="1">
                <a:spLocks noChangeArrowheads="1"/>
              </p:cNvSpPr>
              <p:nvPr/>
            </p:nvSpPr>
            <p:spPr bwMode="auto">
              <a:xfrm>
                <a:off x="2065928" y="4158682"/>
                <a:ext cx="533177" cy="3623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IF</a:t>
                </a:r>
              </a:p>
            </p:txBody>
          </p:sp>
        </p:grp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420938" y="5751513"/>
            <a:ext cx="6221412" cy="365125"/>
            <a:chOff x="1883650" y="5137744"/>
            <a:chExt cx="6221610" cy="365126"/>
          </a:xfrm>
        </p:grpSpPr>
        <p:sp>
          <p:nvSpPr>
            <p:cNvPr id="45070" name="Rectangle 17"/>
            <p:cNvSpPr>
              <a:spLocks noChangeArrowheads="1"/>
            </p:cNvSpPr>
            <p:nvPr/>
          </p:nvSpPr>
          <p:spPr bwMode="auto">
            <a:xfrm>
              <a:off x="7558956" y="5218244"/>
              <a:ext cx="54630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lvl="1" algn="ctr"/>
              <a:r>
                <a:rPr lang="en-US" altLang="zh-CN" sz="1600">
                  <a:latin typeface="Comic Sans MS" panose="030F0702030302020204" pitchFamily="66" charset="0"/>
                  <a:ea typeface="宋体" panose="02010600030101010101" pitchFamily="2" charset="-122"/>
                </a:rPr>
                <a:t>Time</a:t>
              </a:r>
            </a:p>
          </p:txBody>
        </p:sp>
        <p:grpSp>
          <p:nvGrpSpPr>
            <p:cNvPr id="45071" name="Group 8"/>
            <p:cNvGrpSpPr>
              <a:grpSpLocks/>
            </p:cNvGrpSpPr>
            <p:nvPr/>
          </p:nvGrpSpPr>
          <p:grpSpPr bwMode="auto">
            <a:xfrm>
              <a:off x="1883650" y="5137744"/>
              <a:ext cx="6106395" cy="365126"/>
              <a:chOff x="1883650" y="5137744"/>
              <a:chExt cx="6106395" cy="365126"/>
            </a:xfrm>
          </p:grpSpPr>
          <p:sp>
            <p:nvSpPr>
              <p:cNvPr id="45072" name="Line 16"/>
              <p:cNvSpPr>
                <a:spLocks noChangeShapeType="1"/>
              </p:cNvSpPr>
              <p:nvPr/>
            </p:nvSpPr>
            <p:spPr bwMode="auto">
              <a:xfrm>
                <a:off x="1883650" y="5188544"/>
                <a:ext cx="610639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3" name="Line 18"/>
              <p:cNvSpPr>
                <a:spLocks noChangeShapeType="1"/>
              </p:cNvSpPr>
              <p:nvPr/>
            </p:nvSpPr>
            <p:spPr bwMode="auto">
              <a:xfrm>
                <a:off x="2150636" y="5137744"/>
                <a:ext cx="0" cy="90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4" name="Line 19"/>
              <p:cNvSpPr>
                <a:spLocks noChangeShapeType="1"/>
              </p:cNvSpPr>
              <p:nvPr/>
            </p:nvSpPr>
            <p:spPr bwMode="auto">
              <a:xfrm>
                <a:off x="2689274" y="5137744"/>
                <a:ext cx="0" cy="90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5" name="Line 20"/>
              <p:cNvSpPr>
                <a:spLocks noChangeShapeType="1"/>
              </p:cNvSpPr>
              <p:nvPr/>
            </p:nvSpPr>
            <p:spPr bwMode="auto">
              <a:xfrm>
                <a:off x="3229497" y="5137744"/>
                <a:ext cx="0" cy="90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6" name="Line 21"/>
              <p:cNvSpPr>
                <a:spLocks noChangeShapeType="1"/>
              </p:cNvSpPr>
              <p:nvPr/>
            </p:nvSpPr>
            <p:spPr bwMode="auto">
              <a:xfrm>
                <a:off x="3768135" y="5137744"/>
                <a:ext cx="0" cy="90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7" name="Line 22"/>
              <p:cNvSpPr>
                <a:spLocks noChangeShapeType="1"/>
              </p:cNvSpPr>
              <p:nvPr/>
            </p:nvSpPr>
            <p:spPr bwMode="auto">
              <a:xfrm>
                <a:off x="4306773" y="5137744"/>
                <a:ext cx="0" cy="90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8" name="Line 23"/>
              <p:cNvSpPr>
                <a:spLocks noChangeShapeType="1"/>
              </p:cNvSpPr>
              <p:nvPr/>
            </p:nvSpPr>
            <p:spPr bwMode="auto">
              <a:xfrm>
                <a:off x="4845411" y="5137744"/>
                <a:ext cx="0" cy="90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9" name="Line 24"/>
              <p:cNvSpPr>
                <a:spLocks noChangeShapeType="1"/>
              </p:cNvSpPr>
              <p:nvPr/>
            </p:nvSpPr>
            <p:spPr bwMode="auto">
              <a:xfrm>
                <a:off x="5384050" y="5137744"/>
                <a:ext cx="0" cy="90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0" name="Line 25"/>
              <p:cNvSpPr>
                <a:spLocks noChangeShapeType="1"/>
              </p:cNvSpPr>
              <p:nvPr/>
            </p:nvSpPr>
            <p:spPr bwMode="auto">
              <a:xfrm>
                <a:off x="5924273" y="5137744"/>
                <a:ext cx="0" cy="90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1" name="Line 26"/>
              <p:cNvSpPr>
                <a:spLocks noChangeShapeType="1"/>
              </p:cNvSpPr>
              <p:nvPr/>
            </p:nvSpPr>
            <p:spPr bwMode="auto">
              <a:xfrm>
                <a:off x="6462911" y="5137744"/>
                <a:ext cx="0" cy="90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2" name="Line 27"/>
              <p:cNvSpPr>
                <a:spLocks noChangeShapeType="1"/>
              </p:cNvSpPr>
              <p:nvPr/>
            </p:nvSpPr>
            <p:spPr bwMode="auto">
              <a:xfrm>
                <a:off x="7001549" y="5137744"/>
                <a:ext cx="0" cy="90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83" name="Rectangle 28"/>
              <p:cNvSpPr>
                <a:spLocks noChangeArrowheads="1"/>
              </p:cNvSpPr>
              <p:nvPr/>
            </p:nvSpPr>
            <p:spPr bwMode="auto">
              <a:xfrm>
                <a:off x="2141131" y="5228232"/>
                <a:ext cx="548144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lvl="1" algn="ctr"/>
                <a:r>
                  <a:rPr lang="en-US" altLang="zh-CN" sz="1600">
                    <a:latin typeface="Comic Sans MS" panose="030F0702030302020204" pitchFamily="66" charset="0"/>
                    <a:ea typeface="宋体" panose="02010600030101010101" pitchFamily="2" charset="-122"/>
                  </a:rPr>
                  <a:t>CC1</a:t>
                </a:r>
              </a:p>
            </p:txBody>
          </p:sp>
          <p:sp>
            <p:nvSpPr>
              <p:cNvPr id="45084" name="Rectangle 29"/>
              <p:cNvSpPr>
                <a:spLocks noChangeArrowheads="1"/>
              </p:cNvSpPr>
              <p:nvPr/>
            </p:nvSpPr>
            <p:spPr bwMode="auto">
              <a:xfrm>
                <a:off x="3758630" y="5228232"/>
                <a:ext cx="548144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lvl="1" algn="ctr"/>
                <a:r>
                  <a:rPr lang="en-US" altLang="zh-CN" sz="1600">
                    <a:latin typeface="Comic Sans MS" panose="030F0702030302020204" pitchFamily="66" charset="0"/>
                    <a:ea typeface="宋体" panose="02010600030101010101" pitchFamily="2" charset="-122"/>
                  </a:rPr>
                  <a:t>CC4</a:t>
                </a:r>
              </a:p>
            </p:txBody>
          </p:sp>
          <p:sp>
            <p:nvSpPr>
              <p:cNvPr id="45085" name="Rectangle 30"/>
              <p:cNvSpPr>
                <a:spLocks noChangeArrowheads="1"/>
              </p:cNvSpPr>
              <p:nvPr/>
            </p:nvSpPr>
            <p:spPr bwMode="auto">
              <a:xfrm>
                <a:off x="4297268" y="5228232"/>
                <a:ext cx="548144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lvl="1" algn="ctr"/>
                <a:r>
                  <a:rPr lang="en-US" altLang="zh-CN" sz="1600">
                    <a:latin typeface="Comic Sans MS" panose="030F0702030302020204" pitchFamily="66" charset="0"/>
                    <a:ea typeface="宋体" panose="02010600030101010101" pitchFamily="2" charset="-122"/>
                  </a:rPr>
                  <a:t>CC5</a:t>
                </a:r>
              </a:p>
            </p:txBody>
          </p:sp>
          <p:sp>
            <p:nvSpPr>
              <p:cNvPr id="45086" name="Rectangle 31"/>
              <p:cNvSpPr>
                <a:spLocks noChangeArrowheads="1"/>
              </p:cNvSpPr>
              <p:nvPr/>
            </p:nvSpPr>
            <p:spPr bwMode="auto">
              <a:xfrm>
                <a:off x="4835906" y="5228232"/>
                <a:ext cx="548144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lvl="1" algn="ctr"/>
                <a:r>
                  <a:rPr lang="en-US" altLang="zh-CN" sz="1600">
                    <a:latin typeface="Comic Sans MS" panose="030F0702030302020204" pitchFamily="66" charset="0"/>
                    <a:ea typeface="宋体" panose="02010600030101010101" pitchFamily="2" charset="-122"/>
                  </a:rPr>
                  <a:t>CC6</a:t>
                </a:r>
              </a:p>
            </p:txBody>
          </p:sp>
          <p:sp>
            <p:nvSpPr>
              <p:cNvPr id="45087" name="Rectangle 32"/>
              <p:cNvSpPr>
                <a:spLocks noChangeArrowheads="1"/>
              </p:cNvSpPr>
              <p:nvPr/>
            </p:nvSpPr>
            <p:spPr bwMode="auto">
              <a:xfrm>
                <a:off x="5384050" y="5228232"/>
                <a:ext cx="549728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lvl="1" algn="ctr"/>
                <a:r>
                  <a:rPr lang="en-US" altLang="zh-CN" sz="1600">
                    <a:latin typeface="Comic Sans MS" panose="030F0702030302020204" pitchFamily="66" charset="0"/>
                    <a:ea typeface="宋体" panose="02010600030101010101" pitchFamily="2" charset="-122"/>
                  </a:rPr>
                  <a:t>CC7</a:t>
                </a:r>
              </a:p>
            </p:txBody>
          </p:sp>
          <p:sp>
            <p:nvSpPr>
              <p:cNvPr id="45088" name="Rectangle 33"/>
              <p:cNvSpPr>
                <a:spLocks noChangeArrowheads="1"/>
              </p:cNvSpPr>
              <p:nvPr/>
            </p:nvSpPr>
            <p:spPr bwMode="auto">
              <a:xfrm>
                <a:off x="5919520" y="5228232"/>
                <a:ext cx="548144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lvl="1" algn="ctr"/>
                <a:r>
                  <a:rPr lang="en-US" altLang="zh-CN" sz="1600">
                    <a:latin typeface="Comic Sans MS" panose="030F0702030302020204" pitchFamily="66" charset="0"/>
                    <a:ea typeface="宋体" panose="02010600030101010101" pitchFamily="2" charset="-122"/>
                  </a:rPr>
                  <a:t>CC8</a:t>
                </a:r>
              </a:p>
            </p:txBody>
          </p:sp>
          <p:sp>
            <p:nvSpPr>
              <p:cNvPr id="45089" name="Rectangle 34"/>
              <p:cNvSpPr>
                <a:spLocks noChangeArrowheads="1"/>
              </p:cNvSpPr>
              <p:nvPr/>
            </p:nvSpPr>
            <p:spPr bwMode="auto">
              <a:xfrm>
                <a:off x="6466079" y="5228232"/>
                <a:ext cx="548144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588" indent="-158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 algn="ctr"/>
                <a:r>
                  <a:rPr lang="en-US" altLang="zh-CN" sz="1600">
                    <a:latin typeface="Comic Sans MS" panose="030F0702030302020204" pitchFamily="66" charset="0"/>
                    <a:ea typeface="宋体" panose="02010600030101010101" pitchFamily="2" charset="-122"/>
                  </a:rPr>
                  <a:t>CC9</a:t>
                </a:r>
              </a:p>
            </p:txBody>
          </p:sp>
          <p:sp>
            <p:nvSpPr>
              <p:cNvPr id="45090" name="Rectangle 35"/>
              <p:cNvSpPr>
                <a:spLocks noChangeArrowheads="1"/>
              </p:cNvSpPr>
              <p:nvPr/>
            </p:nvSpPr>
            <p:spPr bwMode="auto">
              <a:xfrm>
                <a:off x="2679769" y="5228232"/>
                <a:ext cx="549728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lvl="1" algn="ctr"/>
                <a:r>
                  <a:rPr lang="en-US" altLang="zh-CN" sz="1600">
                    <a:latin typeface="Comic Sans MS" panose="030F0702030302020204" pitchFamily="66" charset="0"/>
                    <a:ea typeface="宋体" panose="02010600030101010101" pitchFamily="2" charset="-122"/>
                  </a:rPr>
                  <a:t>CC2</a:t>
                </a:r>
              </a:p>
            </p:txBody>
          </p:sp>
          <p:sp>
            <p:nvSpPr>
              <p:cNvPr id="45091" name="Rectangle 36"/>
              <p:cNvSpPr>
                <a:spLocks noChangeArrowheads="1"/>
              </p:cNvSpPr>
              <p:nvPr/>
            </p:nvSpPr>
            <p:spPr bwMode="auto">
              <a:xfrm>
                <a:off x="3219991" y="5228232"/>
                <a:ext cx="548144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lvl="1" algn="ctr"/>
                <a:r>
                  <a:rPr lang="en-US" altLang="zh-CN" sz="1600">
                    <a:latin typeface="Comic Sans MS" panose="030F0702030302020204" pitchFamily="66" charset="0"/>
                    <a:ea typeface="宋体" panose="02010600030101010101" pitchFamily="2" charset="-122"/>
                  </a:rPr>
                  <a:t>CC3</a:t>
                </a:r>
              </a:p>
            </p:txBody>
          </p:sp>
          <p:sp>
            <p:nvSpPr>
              <p:cNvPr id="45092" name="Rectangle 34"/>
              <p:cNvSpPr>
                <a:spLocks noChangeArrowheads="1"/>
              </p:cNvSpPr>
              <p:nvPr/>
            </p:nvSpPr>
            <p:spPr bwMode="auto">
              <a:xfrm>
                <a:off x="6999111" y="5228232"/>
                <a:ext cx="548144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1588" indent="-1588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1" algn="ctr"/>
                <a:r>
                  <a:rPr lang="en-US" altLang="zh-CN" sz="1600">
                    <a:latin typeface="Comic Sans MS" panose="030F0702030302020204" pitchFamily="66" charset="0"/>
                    <a:ea typeface="宋体" panose="02010600030101010101" pitchFamily="2" charset="-122"/>
                  </a:rPr>
                  <a:t>CC10</a:t>
                </a:r>
              </a:p>
            </p:txBody>
          </p:sp>
          <p:sp>
            <p:nvSpPr>
              <p:cNvPr id="45093" name="Line 27"/>
              <p:cNvSpPr>
                <a:spLocks noChangeShapeType="1"/>
              </p:cNvSpPr>
              <p:nvPr/>
            </p:nvSpPr>
            <p:spPr bwMode="auto">
              <a:xfrm>
                <a:off x="7529185" y="5143547"/>
                <a:ext cx="0" cy="90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08275" y="3590925"/>
            <a:ext cx="5414963" cy="1884363"/>
            <a:chOff x="2448890" y="3613992"/>
            <a:chExt cx="5415105" cy="188415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504757" y="4507655"/>
              <a:ext cx="220668" cy="287305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117699" y="5210839"/>
              <a:ext cx="220668" cy="287306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5068" name="Rectangle 14"/>
            <p:cNvSpPr>
              <a:spLocks noChangeArrowheads="1"/>
            </p:cNvSpPr>
            <p:nvPr/>
          </p:nvSpPr>
          <p:spPr bwMode="auto">
            <a:xfrm>
              <a:off x="2448890" y="3613992"/>
              <a:ext cx="5415105" cy="4001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800"/>
                </a:spcBef>
              </a:pPr>
              <a:r>
                <a:rPr lang="en-US" altLang="zh-CN" sz="2000">
                  <a:ea typeface="宋体" panose="02010600030101010101" pitchFamily="2" charset="-122"/>
                </a:rPr>
                <a:t>Data forwarding is shown using </a:t>
              </a:r>
              <a:r>
                <a:rPr lang="en-US" altLang="zh-CN" sz="2000" b="1">
                  <a:solidFill>
                    <a:srgbClr val="006600"/>
                  </a:solidFill>
                  <a:ea typeface="宋体" panose="02010600030101010101" pitchFamily="2" charset="-122"/>
                </a:rPr>
                <a:t>green arrows</a:t>
              </a: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5585872" y="4853692"/>
              <a:ext cx="220669" cy="287305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082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traight Connector 200"/>
          <p:cNvCxnSpPr>
            <a:stCxn id="200" idx="3"/>
          </p:cNvCxnSpPr>
          <p:nvPr/>
        </p:nvCxnSpPr>
        <p:spPr bwMode="auto">
          <a:xfrm>
            <a:off x="641350" y="3073400"/>
            <a:ext cx="0" cy="1001713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083" name="Group 16"/>
          <p:cNvGrpSpPr>
            <a:grpSpLocks/>
          </p:cNvGrpSpPr>
          <p:nvPr/>
        </p:nvGrpSpPr>
        <p:grpSpPr bwMode="auto">
          <a:xfrm>
            <a:off x="2879725" y="5591175"/>
            <a:ext cx="1473200" cy="638175"/>
            <a:chOff x="2879849" y="5591581"/>
            <a:chExt cx="1473759" cy="638191"/>
          </a:xfrm>
        </p:grpSpPr>
        <p:sp>
          <p:nvSpPr>
            <p:cNvPr id="46268" name="Rectangle 88"/>
            <p:cNvSpPr>
              <a:spLocks noChangeArrowheads="1"/>
            </p:cNvSpPr>
            <p:nvPr/>
          </p:nvSpPr>
          <p:spPr bwMode="auto">
            <a:xfrm>
              <a:off x="2879849" y="5591581"/>
              <a:ext cx="1039266" cy="179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100">
                  <a:solidFill>
                    <a:srgbClr val="FF0000"/>
                  </a:solidFill>
                  <a:ea typeface="宋体" panose="02010600030101010101" pitchFamily="2" charset="-122"/>
                </a:rPr>
                <a:t>Control Signals</a:t>
              </a:r>
            </a:p>
          </p:txBody>
        </p:sp>
        <p:sp>
          <p:nvSpPr>
            <p:cNvPr id="46269" name="Line 156"/>
            <p:cNvSpPr>
              <a:spLocks noChangeShapeType="1"/>
            </p:cNvSpPr>
            <p:nvPr/>
          </p:nvSpPr>
          <p:spPr bwMode="auto">
            <a:xfrm>
              <a:off x="3661223" y="6021142"/>
              <a:ext cx="2286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270" name="Line 156"/>
            <p:cNvSpPr>
              <a:spLocks noChangeShapeType="1"/>
            </p:cNvSpPr>
            <p:nvPr/>
          </p:nvSpPr>
          <p:spPr bwMode="auto">
            <a:xfrm>
              <a:off x="4036573" y="5918699"/>
              <a:ext cx="317035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271" name="AutoShape 91"/>
            <p:cNvSpPr>
              <a:spLocks noChangeArrowheads="1"/>
            </p:cNvSpPr>
            <p:nvPr/>
          </p:nvSpPr>
          <p:spPr bwMode="auto">
            <a:xfrm rot="-5400000">
              <a:off x="3765400" y="5839559"/>
              <a:ext cx="405235" cy="137113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6272" name="Rectangle 88"/>
            <p:cNvSpPr>
              <a:spLocks noChangeArrowheads="1"/>
            </p:cNvSpPr>
            <p:nvPr/>
          </p:nvSpPr>
          <p:spPr bwMode="auto">
            <a:xfrm>
              <a:off x="3115689" y="5886920"/>
              <a:ext cx="534591" cy="3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100">
                  <a:solidFill>
                    <a:srgbClr val="FF0000"/>
                  </a:solidFill>
                  <a:ea typeface="宋体" panose="02010600030101010101" pitchFamily="2" charset="-122"/>
                </a:rPr>
                <a:t>Bubble</a:t>
              </a:r>
            </a:p>
            <a:p>
              <a:pPr algn="ctr"/>
              <a:r>
                <a:rPr lang="en-US" altLang="zh-CN" sz="1100">
                  <a:solidFill>
                    <a:srgbClr val="FF0000"/>
                  </a:solidFill>
                  <a:ea typeface="宋体" panose="02010600030101010101" pitchFamily="2" charset="-122"/>
                </a:rPr>
                <a:t>= </a:t>
              </a:r>
              <a:r>
                <a:rPr lang="en-US" altLang="zh-CN" sz="1100" b="1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6273" name="Line 156"/>
            <p:cNvSpPr>
              <a:spLocks noChangeShapeType="1"/>
            </p:cNvSpPr>
            <p:nvPr/>
          </p:nvSpPr>
          <p:spPr bwMode="auto">
            <a:xfrm flipV="1">
              <a:off x="2896376" y="5815385"/>
              <a:ext cx="99344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274" name="Rectangle 93"/>
            <p:cNvSpPr>
              <a:spLocks noChangeArrowheads="1"/>
            </p:cNvSpPr>
            <p:nvPr/>
          </p:nvSpPr>
          <p:spPr bwMode="auto">
            <a:xfrm flipH="1">
              <a:off x="3902310" y="5718300"/>
              <a:ext cx="139497" cy="163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6275" name="Rectangle 94"/>
            <p:cNvSpPr>
              <a:spLocks noChangeArrowheads="1"/>
            </p:cNvSpPr>
            <p:nvPr/>
          </p:nvSpPr>
          <p:spPr bwMode="auto">
            <a:xfrm flipH="1">
              <a:off x="3903502" y="5951781"/>
              <a:ext cx="138306" cy="14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386" name="Straight Connector 385"/>
          <p:cNvCxnSpPr/>
          <p:nvPr/>
        </p:nvCxnSpPr>
        <p:spPr>
          <a:xfrm flipH="1">
            <a:off x="8140700" y="4071938"/>
            <a:ext cx="1588" cy="1927225"/>
          </a:xfrm>
          <a:prstGeom prst="line">
            <a:avLst/>
          </a:prstGeom>
          <a:ln w="12700">
            <a:headEnd type="oval" w="sm" len="sm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6000750" y="4073525"/>
            <a:ext cx="0" cy="1698625"/>
          </a:xfrm>
          <a:prstGeom prst="line">
            <a:avLst/>
          </a:prstGeom>
          <a:ln w="12700"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451350" y="4068763"/>
            <a:ext cx="0" cy="1443037"/>
          </a:xfrm>
          <a:prstGeom prst="line">
            <a:avLst/>
          </a:prstGeom>
          <a:ln w="12700"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3" name="Freeform 292"/>
          <p:cNvSpPr/>
          <p:nvPr/>
        </p:nvSpPr>
        <p:spPr bwMode="auto">
          <a:xfrm>
            <a:off x="1485900" y="2971800"/>
            <a:ext cx="458788" cy="2917825"/>
          </a:xfrm>
          <a:custGeom>
            <a:avLst/>
            <a:gdLst>
              <a:gd name="connsiteX0" fmla="*/ 0 w 1254138"/>
              <a:gd name="connsiteY0" fmla="*/ 0 h 2085410"/>
              <a:gd name="connsiteX1" fmla="*/ 75899 w 1254138"/>
              <a:gd name="connsiteY1" fmla="*/ 0 h 2085410"/>
              <a:gd name="connsiteX2" fmla="*/ 75899 w 1254138"/>
              <a:gd name="connsiteY2" fmla="*/ 2085410 h 2085410"/>
              <a:gd name="connsiteX3" fmla="*/ 1254138 w 1254138"/>
              <a:gd name="connsiteY3" fmla="*/ 2085410 h 2085410"/>
              <a:gd name="connsiteX0" fmla="*/ 0 w 1455923"/>
              <a:gd name="connsiteY0" fmla="*/ 0 h 2085410"/>
              <a:gd name="connsiteX1" fmla="*/ 277684 w 1455923"/>
              <a:gd name="connsiteY1" fmla="*/ 0 h 2085410"/>
              <a:gd name="connsiteX2" fmla="*/ 277684 w 1455923"/>
              <a:gd name="connsiteY2" fmla="*/ 2085410 h 2085410"/>
              <a:gd name="connsiteX3" fmla="*/ 1455923 w 1455923"/>
              <a:gd name="connsiteY3" fmla="*/ 2085410 h 2085410"/>
              <a:gd name="connsiteX0" fmla="*/ 0 w 1455923"/>
              <a:gd name="connsiteY0" fmla="*/ 0 h 2085410"/>
              <a:gd name="connsiteX1" fmla="*/ 277684 w 1455923"/>
              <a:gd name="connsiteY1" fmla="*/ 0 h 2085410"/>
              <a:gd name="connsiteX2" fmla="*/ 277684 w 1455923"/>
              <a:gd name="connsiteY2" fmla="*/ 2085410 h 2085410"/>
              <a:gd name="connsiteX3" fmla="*/ 1455923 w 1455923"/>
              <a:gd name="connsiteY3" fmla="*/ 2085410 h 2085410"/>
              <a:gd name="connsiteX0" fmla="*/ 0 w 1637531"/>
              <a:gd name="connsiteY0" fmla="*/ 0 h 2085410"/>
              <a:gd name="connsiteX1" fmla="*/ 459292 w 1637531"/>
              <a:gd name="connsiteY1" fmla="*/ 0 h 2085410"/>
              <a:gd name="connsiteX2" fmla="*/ 459292 w 1637531"/>
              <a:gd name="connsiteY2" fmla="*/ 2085410 h 2085410"/>
              <a:gd name="connsiteX3" fmla="*/ 1637531 w 1637531"/>
              <a:gd name="connsiteY3" fmla="*/ 2085410 h 2085410"/>
              <a:gd name="connsiteX0" fmla="*/ 0 w 1758604"/>
              <a:gd name="connsiteY0" fmla="*/ 0 h 2085410"/>
              <a:gd name="connsiteX1" fmla="*/ 580365 w 1758604"/>
              <a:gd name="connsiteY1" fmla="*/ 0 h 2085410"/>
              <a:gd name="connsiteX2" fmla="*/ 580365 w 1758604"/>
              <a:gd name="connsiteY2" fmla="*/ 2085410 h 2085410"/>
              <a:gd name="connsiteX3" fmla="*/ 1758604 w 1758604"/>
              <a:gd name="connsiteY3" fmla="*/ 2085410 h 208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604" h="2085410">
                <a:moveTo>
                  <a:pt x="0" y="0"/>
                </a:moveTo>
                <a:lnTo>
                  <a:pt x="580365" y="0"/>
                </a:lnTo>
                <a:lnTo>
                  <a:pt x="580365" y="2085410"/>
                </a:lnTo>
                <a:lnTo>
                  <a:pt x="1758604" y="2085410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088" name="Title 1"/>
          <p:cNvSpPr>
            <a:spLocks noGrp="1"/>
          </p:cNvSpPr>
          <p:nvPr>
            <p:ph type="title"/>
          </p:nvPr>
        </p:nvSpPr>
        <p:spPr>
          <a:xfrm>
            <a:off x="490538" y="120127"/>
            <a:ext cx="8229600" cy="1143000"/>
          </a:xfrm>
        </p:spPr>
        <p:txBody>
          <a:bodyPr/>
          <a:lstStyle/>
          <a:p>
            <a:r>
              <a:rPr lang="en-US" altLang="zh-CN" sz="4000" dirty="0" smtClean="0">
                <a:ea typeface="宋体" panose="02010600030101010101" pitchFamily="2" charset="-122"/>
              </a:rPr>
              <a:t>Hazard Detect, Forward, and Stall</a:t>
            </a:r>
          </a:p>
        </p:txBody>
      </p:sp>
      <p:grpSp>
        <p:nvGrpSpPr>
          <p:cNvPr id="46089" name="Group 3"/>
          <p:cNvGrpSpPr>
            <a:grpSpLocks/>
          </p:cNvGrpSpPr>
          <p:nvPr/>
        </p:nvGrpSpPr>
        <p:grpSpPr bwMode="auto">
          <a:xfrm>
            <a:off x="3106738" y="1905000"/>
            <a:ext cx="1249362" cy="1339850"/>
            <a:chOff x="2959551" y="3842867"/>
            <a:chExt cx="1250469" cy="1339396"/>
          </a:xfrm>
        </p:grpSpPr>
        <p:sp>
          <p:nvSpPr>
            <p:cNvPr id="5" name="Freeform 4"/>
            <p:cNvSpPr/>
            <p:nvPr/>
          </p:nvSpPr>
          <p:spPr bwMode="auto">
            <a:xfrm flipV="1">
              <a:off x="2959551" y="3941259"/>
              <a:ext cx="805575" cy="157110"/>
            </a:xfrm>
            <a:custGeom>
              <a:avLst/>
              <a:gdLst>
                <a:gd name="connsiteX0" fmla="*/ 0 w 453224"/>
                <a:gd name="connsiteY0" fmla="*/ 0 h 1347746"/>
                <a:gd name="connsiteX1" fmla="*/ 202758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3400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7586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2894 w 453224"/>
                <a:gd name="connsiteY2" fmla="*/ 1347746 h 1347746"/>
                <a:gd name="connsiteX3" fmla="*/ 453224 w 453224"/>
                <a:gd name="connsiteY3" fmla="*/ 1347746 h 1347746"/>
                <a:gd name="connsiteX0" fmla="*/ 0 w 275582"/>
                <a:gd name="connsiteY0" fmla="*/ 0 h 1347746"/>
                <a:gd name="connsiteX1" fmla="*/ 113611 w 275582"/>
                <a:gd name="connsiteY1" fmla="*/ 0 h 1347746"/>
                <a:gd name="connsiteX2" fmla="*/ 112894 w 275582"/>
                <a:gd name="connsiteY2" fmla="*/ 1347746 h 1347746"/>
                <a:gd name="connsiteX3" fmla="*/ 275582 w 275582"/>
                <a:gd name="connsiteY3" fmla="*/ 1340750 h 1347746"/>
                <a:gd name="connsiteX0" fmla="*/ 0 w 266314"/>
                <a:gd name="connsiteY0" fmla="*/ 0 h 1347746"/>
                <a:gd name="connsiteX1" fmla="*/ 113611 w 266314"/>
                <a:gd name="connsiteY1" fmla="*/ 0 h 1347746"/>
                <a:gd name="connsiteX2" fmla="*/ 112894 w 266314"/>
                <a:gd name="connsiteY2" fmla="*/ 1347746 h 1347746"/>
                <a:gd name="connsiteX3" fmla="*/ 266314 w 266314"/>
                <a:gd name="connsiteY3" fmla="*/ 1346347 h 1347746"/>
                <a:gd name="connsiteX0" fmla="*/ 0 w 219972"/>
                <a:gd name="connsiteY0" fmla="*/ 0 h 1347746"/>
                <a:gd name="connsiteX1" fmla="*/ 113611 w 219972"/>
                <a:gd name="connsiteY1" fmla="*/ 0 h 1347746"/>
                <a:gd name="connsiteX2" fmla="*/ 112894 w 219972"/>
                <a:gd name="connsiteY2" fmla="*/ 1347746 h 1347746"/>
                <a:gd name="connsiteX3" fmla="*/ 219972 w 219972"/>
                <a:gd name="connsiteY3" fmla="*/ 1346347 h 1347746"/>
                <a:gd name="connsiteX0" fmla="*/ 0 w 199891"/>
                <a:gd name="connsiteY0" fmla="*/ 0 h 1347746"/>
                <a:gd name="connsiteX1" fmla="*/ 113611 w 199891"/>
                <a:gd name="connsiteY1" fmla="*/ 0 h 1347746"/>
                <a:gd name="connsiteX2" fmla="*/ 112894 w 199891"/>
                <a:gd name="connsiteY2" fmla="*/ 1347746 h 1347746"/>
                <a:gd name="connsiteX3" fmla="*/ 199891 w 199891"/>
                <a:gd name="connsiteY3" fmla="*/ 1346347 h 1347746"/>
                <a:gd name="connsiteX0" fmla="*/ 0 w 128368"/>
                <a:gd name="connsiteY0" fmla="*/ 0 h 1347746"/>
                <a:gd name="connsiteX1" fmla="*/ 42088 w 128368"/>
                <a:gd name="connsiteY1" fmla="*/ 0 h 1347746"/>
                <a:gd name="connsiteX2" fmla="*/ 41371 w 128368"/>
                <a:gd name="connsiteY2" fmla="*/ 1347746 h 1347746"/>
                <a:gd name="connsiteX3" fmla="*/ 128368 w 128368"/>
                <a:gd name="connsiteY3" fmla="*/ 1346347 h 1347746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977 w 128368"/>
                <a:gd name="connsiteY2" fmla="*/ 1381001 h 1381001"/>
                <a:gd name="connsiteX3" fmla="*/ 128368 w 128368"/>
                <a:gd name="connsiteY3" fmla="*/ 1346347 h 1381001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174 w 128368"/>
                <a:gd name="connsiteY2" fmla="*/ 1381001 h 1381001"/>
                <a:gd name="connsiteX3" fmla="*/ 128368 w 128368"/>
                <a:gd name="connsiteY3" fmla="*/ 1346347 h 1381001"/>
                <a:gd name="connsiteX0" fmla="*/ 0 w 106686"/>
                <a:gd name="connsiteY0" fmla="*/ 33255 h 1381001"/>
                <a:gd name="connsiteX1" fmla="*/ 20406 w 106686"/>
                <a:gd name="connsiteY1" fmla="*/ 0 h 1381001"/>
                <a:gd name="connsiteX2" fmla="*/ 20492 w 106686"/>
                <a:gd name="connsiteY2" fmla="*/ 1381001 h 1381001"/>
                <a:gd name="connsiteX3" fmla="*/ 106686 w 106686"/>
                <a:gd name="connsiteY3" fmla="*/ 1346347 h 1381001"/>
                <a:gd name="connsiteX0" fmla="*/ 0 w 109095"/>
                <a:gd name="connsiteY0" fmla="*/ 0 h 1414273"/>
                <a:gd name="connsiteX1" fmla="*/ 22815 w 109095"/>
                <a:gd name="connsiteY1" fmla="*/ 33272 h 1414273"/>
                <a:gd name="connsiteX2" fmla="*/ 22901 w 109095"/>
                <a:gd name="connsiteY2" fmla="*/ 1414273 h 1414273"/>
                <a:gd name="connsiteX3" fmla="*/ 109095 w 109095"/>
                <a:gd name="connsiteY3" fmla="*/ 1379619 h 1414273"/>
                <a:gd name="connsiteX0" fmla="*/ 0 w 108693"/>
                <a:gd name="connsiteY0" fmla="*/ 0 h 1414273"/>
                <a:gd name="connsiteX1" fmla="*/ 22815 w 108693"/>
                <a:gd name="connsiteY1" fmla="*/ 33272 h 1414273"/>
                <a:gd name="connsiteX2" fmla="*/ 22901 w 108693"/>
                <a:gd name="connsiteY2" fmla="*/ 1414273 h 1414273"/>
                <a:gd name="connsiteX3" fmla="*/ 108693 w 108693"/>
                <a:gd name="connsiteY3" fmla="*/ 1412884 h 1414273"/>
                <a:gd name="connsiteX0" fmla="*/ 0 w 106284"/>
                <a:gd name="connsiteY0" fmla="*/ 0 h 1397641"/>
                <a:gd name="connsiteX1" fmla="*/ 20406 w 106284"/>
                <a:gd name="connsiteY1" fmla="*/ 16640 h 1397641"/>
                <a:gd name="connsiteX2" fmla="*/ 20492 w 106284"/>
                <a:gd name="connsiteY2" fmla="*/ 1397641 h 1397641"/>
                <a:gd name="connsiteX3" fmla="*/ 106284 w 106284"/>
                <a:gd name="connsiteY3" fmla="*/ 1396252 h 1397641"/>
                <a:gd name="connsiteX0" fmla="*/ 0 w 103473"/>
                <a:gd name="connsiteY0" fmla="*/ 0 h 1381009"/>
                <a:gd name="connsiteX1" fmla="*/ 17595 w 103473"/>
                <a:gd name="connsiteY1" fmla="*/ 8 h 1381009"/>
                <a:gd name="connsiteX2" fmla="*/ 17681 w 103473"/>
                <a:gd name="connsiteY2" fmla="*/ 1381009 h 1381009"/>
                <a:gd name="connsiteX3" fmla="*/ 103473 w 103473"/>
                <a:gd name="connsiteY3" fmla="*/ 1379620 h 138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473" h="1381009">
                  <a:moveTo>
                    <a:pt x="0" y="0"/>
                  </a:moveTo>
                  <a:lnTo>
                    <a:pt x="17595" y="8"/>
                  </a:lnTo>
                  <a:cubicBezTo>
                    <a:pt x="17891" y="460342"/>
                    <a:pt x="17385" y="920675"/>
                    <a:pt x="17681" y="1381009"/>
                  </a:cubicBezTo>
                  <a:cubicBezTo>
                    <a:pt x="131124" y="1381009"/>
                    <a:pt x="-9970" y="1379620"/>
                    <a:pt x="103473" y="137962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2959551" y="4487174"/>
              <a:ext cx="810342" cy="165044"/>
            </a:xfrm>
            <a:custGeom>
              <a:avLst/>
              <a:gdLst>
                <a:gd name="connsiteX0" fmla="*/ 0 w 453224"/>
                <a:gd name="connsiteY0" fmla="*/ 0 h 1347746"/>
                <a:gd name="connsiteX1" fmla="*/ 202758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3400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7586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2894 w 453224"/>
                <a:gd name="connsiteY2" fmla="*/ 1347746 h 1347746"/>
                <a:gd name="connsiteX3" fmla="*/ 453224 w 453224"/>
                <a:gd name="connsiteY3" fmla="*/ 1347746 h 1347746"/>
                <a:gd name="connsiteX0" fmla="*/ 0 w 275582"/>
                <a:gd name="connsiteY0" fmla="*/ 0 h 1347746"/>
                <a:gd name="connsiteX1" fmla="*/ 113611 w 275582"/>
                <a:gd name="connsiteY1" fmla="*/ 0 h 1347746"/>
                <a:gd name="connsiteX2" fmla="*/ 112894 w 275582"/>
                <a:gd name="connsiteY2" fmla="*/ 1347746 h 1347746"/>
                <a:gd name="connsiteX3" fmla="*/ 275582 w 275582"/>
                <a:gd name="connsiteY3" fmla="*/ 1340750 h 1347746"/>
                <a:gd name="connsiteX0" fmla="*/ 0 w 266314"/>
                <a:gd name="connsiteY0" fmla="*/ 0 h 1347746"/>
                <a:gd name="connsiteX1" fmla="*/ 113611 w 266314"/>
                <a:gd name="connsiteY1" fmla="*/ 0 h 1347746"/>
                <a:gd name="connsiteX2" fmla="*/ 112894 w 266314"/>
                <a:gd name="connsiteY2" fmla="*/ 1347746 h 1347746"/>
                <a:gd name="connsiteX3" fmla="*/ 266314 w 266314"/>
                <a:gd name="connsiteY3" fmla="*/ 1346347 h 1347746"/>
                <a:gd name="connsiteX0" fmla="*/ 0 w 219972"/>
                <a:gd name="connsiteY0" fmla="*/ 0 h 1347746"/>
                <a:gd name="connsiteX1" fmla="*/ 113611 w 219972"/>
                <a:gd name="connsiteY1" fmla="*/ 0 h 1347746"/>
                <a:gd name="connsiteX2" fmla="*/ 112894 w 219972"/>
                <a:gd name="connsiteY2" fmla="*/ 1347746 h 1347746"/>
                <a:gd name="connsiteX3" fmla="*/ 219972 w 219972"/>
                <a:gd name="connsiteY3" fmla="*/ 1346347 h 1347746"/>
                <a:gd name="connsiteX0" fmla="*/ 0 w 199891"/>
                <a:gd name="connsiteY0" fmla="*/ 0 h 1347746"/>
                <a:gd name="connsiteX1" fmla="*/ 113611 w 199891"/>
                <a:gd name="connsiteY1" fmla="*/ 0 h 1347746"/>
                <a:gd name="connsiteX2" fmla="*/ 112894 w 199891"/>
                <a:gd name="connsiteY2" fmla="*/ 1347746 h 1347746"/>
                <a:gd name="connsiteX3" fmla="*/ 199891 w 199891"/>
                <a:gd name="connsiteY3" fmla="*/ 1346347 h 1347746"/>
                <a:gd name="connsiteX0" fmla="*/ 0 w 128368"/>
                <a:gd name="connsiteY0" fmla="*/ 0 h 1347746"/>
                <a:gd name="connsiteX1" fmla="*/ 42088 w 128368"/>
                <a:gd name="connsiteY1" fmla="*/ 0 h 1347746"/>
                <a:gd name="connsiteX2" fmla="*/ 41371 w 128368"/>
                <a:gd name="connsiteY2" fmla="*/ 1347746 h 1347746"/>
                <a:gd name="connsiteX3" fmla="*/ 128368 w 128368"/>
                <a:gd name="connsiteY3" fmla="*/ 1346347 h 1347746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977 w 128368"/>
                <a:gd name="connsiteY2" fmla="*/ 1381001 h 1381001"/>
                <a:gd name="connsiteX3" fmla="*/ 128368 w 128368"/>
                <a:gd name="connsiteY3" fmla="*/ 1346347 h 1381001"/>
                <a:gd name="connsiteX0" fmla="*/ 0 w 128368"/>
                <a:gd name="connsiteY0" fmla="*/ 0 h 1381001"/>
                <a:gd name="connsiteX1" fmla="*/ 42088 w 128368"/>
                <a:gd name="connsiteY1" fmla="*/ 0 h 1381001"/>
                <a:gd name="connsiteX2" fmla="*/ 42174 w 128368"/>
                <a:gd name="connsiteY2" fmla="*/ 1381001 h 1381001"/>
                <a:gd name="connsiteX3" fmla="*/ 128368 w 128368"/>
                <a:gd name="connsiteY3" fmla="*/ 1346347 h 1381001"/>
                <a:gd name="connsiteX0" fmla="*/ 0 w 106686"/>
                <a:gd name="connsiteY0" fmla="*/ 33255 h 1381001"/>
                <a:gd name="connsiteX1" fmla="*/ 20406 w 106686"/>
                <a:gd name="connsiteY1" fmla="*/ 0 h 1381001"/>
                <a:gd name="connsiteX2" fmla="*/ 20492 w 106686"/>
                <a:gd name="connsiteY2" fmla="*/ 1381001 h 1381001"/>
                <a:gd name="connsiteX3" fmla="*/ 106686 w 106686"/>
                <a:gd name="connsiteY3" fmla="*/ 1346347 h 1381001"/>
                <a:gd name="connsiteX0" fmla="*/ 0 w 109095"/>
                <a:gd name="connsiteY0" fmla="*/ 0 h 1414273"/>
                <a:gd name="connsiteX1" fmla="*/ 22815 w 109095"/>
                <a:gd name="connsiteY1" fmla="*/ 33272 h 1414273"/>
                <a:gd name="connsiteX2" fmla="*/ 22901 w 109095"/>
                <a:gd name="connsiteY2" fmla="*/ 1414273 h 1414273"/>
                <a:gd name="connsiteX3" fmla="*/ 109095 w 109095"/>
                <a:gd name="connsiteY3" fmla="*/ 1379619 h 1414273"/>
                <a:gd name="connsiteX0" fmla="*/ 0 w 108693"/>
                <a:gd name="connsiteY0" fmla="*/ 0 h 1414273"/>
                <a:gd name="connsiteX1" fmla="*/ 22815 w 108693"/>
                <a:gd name="connsiteY1" fmla="*/ 33272 h 1414273"/>
                <a:gd name="connsiteX2" fmla="*/ 22901 w 108693"/>
                <a:gd name="connsiteY2" fmla="*/ 1414273 h 1414273"/>
                <a:gd name="connsiteX3" fmla="*/ 108693 w 108693"/>
                <a:gd name="connsiteY3" fmla="*/ 1412884 h 1414273"/>
                <a:gd name="connsiteX0" fmla="*/ 0 w 106284"/>
                <a:gd name="connsiteY0" fmla="*/ 0 h 1397641"/>
                <a:gd name="connsiteX1" fmla="*/ 20406 w 106284"/>
                <a:gd name="connsiteY1" fmla="*/ 16640 h 1397641"/>
                <a:gd name="connsiteX2" fmla="*/ 20492 w 106284"/>
                <a:gd name="connsiteY2" fmla="*/ 1397641 h 1397641"/>
                <a:gd name="connsiteX3" fmla="*/ 106284 w 106284"/>
                <a:gd name="connsiteY3" fmla="*/ 1396252 h 1397641"/>
                <a:gd name="connsiteX0" fmla="*/ 0 w 103473"/>
                <a:gd name="connsiteY0" fmla="*/ 0 h 1381009"/>
                <a:gd name="connsiteX1" fmla="*/ 17595 w 103473"/>
                <a:gd name="connsiteY1" fmla="*/ 8 h 1381009"/>
                <a:gd name="connsiteX2" fmla="*/ 17681 w 103473"/>
                <a:gd name="connsiteY2" fmla="*/ 1381009 h 1381009"/>
                <a:gd name="connsiteX3" fmla="*/ 103473 w 103473"/>
                <a:gd name="connsiteY3" fmla="*/ 1379620 h 138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473" h="1381009">
                  <a:moveTo>
                    <a:pt x="0" y="0"/>
                  </a:moveTo>
                  <a:lnTo>
                    <a:pt x="17595" y="8"/>
                  </a:lnTo>
                  <a:cubicBezTo>
                    <a:pt x="17891" y="460342"/>
                    <a:pt x="17385" y="920675"/>
                    <a:pt x="17681" y="1381009"/>
                  </a:cubicBezTo>
                  <a:cubicBezTo>
                    <a:pt x="131124" y="1381009"/>
                    <a:pt x="-9970" y="1379620"/>
                    <a:pt x="103473" y="137962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6258" name="Group 6"/>
            <p:cNvGrpSpPr>
              <a:grpSpLocks/>
            </p:cNvGrpSpPr>
            <p:nvPr/>
          </p:nvGrpSpPr>
          <p:grpSpPr bwMode="auto">
            <a:xfrm>
              <a:off x="3769694" y="3842867"/>
              <a:ext cx="440326" cy="620464"/>
              <a:chOff x="4195902" y="3291670"/>
              <a:chExt cx="440326" cy="620464"/>
            </a:xfrm>
          </p:grpSpPr>
          <p:sp>
            <p:nvSpPr>
              <p:cNvPr id="46264" name="Line 95"/>
              <p:cNvSpPr>
                <a:spLocks noChangeShapeType="1"/>
              </p:cNvSpPr>
              <p:nvPr/>
            </p:nvSpPr>
            <p:spPr bwMode="auto">
              <a:xfrm>
                <a:off x="4369656" y="3605764"/>
                <a:ext cx="266572" cy="72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265" name="Group 13"/>
              <p:cNvGrpSpPr>
                <a:grpSpLocks/>
              </p:cNvGrpSpPr>
              <p:nvPr/>
            </p:nvGrpSpPr>
            <p:grpSpPr bwMode="auto">
              <a:xfrm>
                <a:off x="4195902" y="3291670"/>
                <a:ext cx="169862" cy="620464"/>
                <a:chOff x="3983278" y="3558182"/>
                <a:chExt cx="169863" cy="620252"/>
              </a:xfrm>
            </p:grpSpPr>
            <p:sp>
              <p:nvSpPr>
                <p:cNvPr id="46266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3758084" y="3783376"/>
                  <a:ext cx="620252" cy="16986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46267" name="Rectangle 93"/>
                <p:cNvSpPr>
                  <a:spLocks noChangeArrowheads="1"/>
                </p:cNvSpPr>
                <p:nvPr/>
              </p:nvSpPr>
              <p:spPr bwMode="auto">
                <a:xfrm flipH="1">
                  <a:off x="3989925" y="3573015"/>
                  <a:ext cx="156569" cy="589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0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1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2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</p:grpSp>
        <p:grpSp>
          <p:nvGrpSpPr>
            <p:cNvPr id="46259" name="Group 7"/>
            <p:cNvGrpSpPr>
              <a:grpSpLocks/>
            </p:cNvGrpSpPr>
            <p:nvPr/>
          </p:nvGrpSpPr>
          <p:grpSpPr bwMode="auto">
            <a:xfrm>
              <a:off x="3769694" y="4561799"/>
              <a:ext cx="440326" cy="620464"/>
              <a:chOff x="4195902" y="3291670"/>
              <a:chExt cx="440326" cy="620464"/>
            </a:xfrm>
          </p:grpSpPr>
          <p:sp>
            <p:nvSpPr>
              <p:cNvPr id="46260" name="Line 95"/>
              <p:cNvSpPr>
                <a:spLocks noChangeShapeType="1"/>
              </p:cNvSpPr>
              <p:nvPr/>
            </p:nvSpPr>
            <p:spPr bwMode="auto">
              <a:xfrm flipV="1">
                <a:off x="4370460" y="3601057"/>
                <a:ext cx="265768" cy="170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6261" name="Group 9"/>
              <p:cNvGrpSpPr>
                <a:grpSpLocks/>
              </p:cNvGrpSpPr>
              <p:nvPr/>
            </p:nvGrpSpPr>
            <p:grpSpPr bwMode="auto">
              <a:xfrm>
                <a:off x="4195902" y="3291670"/>
                <a:ext cx="169862" cy="620464"/>
                <a:chOff x="3983278" y="3558182"/>
                <a:chExt cx="169863" cy="620252"/>
              </a:xfrm>
            </p:grpSpPr>
            <p:sp>
              <p:nvSpPr>
                <p:cNvPr id="46262" name="AutoShape 91"/>
                <p:cNvSpPr>
                  <a:spLocks noChangeArrowheads="1"/>
                </p:cNvSpPr>
                <p:nvPr/>
              </p:nvSpPr>
              <p:spPr bwMode="auto">
                <a:xfrm rot="-5400000">
                  <a:off x="3758084" y="3783376"/>
                  <a:ext cx="620252" cy="16986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99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46263" name="Rectangle 93"/>
                <p:cNvSpPr>
                  <a:spLocks noChangeArrowheads="1"/>
                </p:cNvSpPr>
                <p:nvPr/>
              </p:nvSpPr>
              <p:spPr bwMode="auto">
                <a:xfrm flipH="1">
                  <a:off x="3989925" y="3573015"/>
                  <a:ext cx="156569" cy="5898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zh-CN" sz="900">
                      <a:ea typeface="宋体" panose="02010600030101010101" pitchFamily="2" charset="-122"/>
                    </a:rPr>
                    <a:t>0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1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2</a:t>
                  </a:r>
                </a:p>
                <a:p>
                  <a:r>
                    <a:rPr lang="en-US" altLang="zh-CN" sz="900"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</p:grpSp>
      </p:grpSp>
      <p:sp>
        <p:nvSpPr>
          <p:cNvPr id="18" name="Rectangle 125"/>
          <p:cNvSpPr>
            <a:spLocks noChangeArrowheads="1"/>
          </p:cNvSpPr>
          <p:nvPr/>
        </p:nvSpPr>
        <p:spPr bwMode="auto">
          <a:xfrm>
            <a:off x="5910669" y="1869706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Result</a:t>
            </a:r>
          </a:p>
        </p:txBody>
      </p:sp>
      <p:sp>
        <p:nvSpPr>
          <p:cNvPr id="46091" name="Line 19"/>
          <p:cNvSpPr>
            <a:spLocks noChangeShapeType="1"/>
          </p:cNvSpPr>
          <p:nvPr/>
        </p:nvSpPr>
        <p:spPr bwMode="auto">
          <a:xfrm>
            <a:off x="4975225" y="2525713"/>
            <a:ext cx="1746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6092" name="Group 19"/>
          <p:cNvGrpSpPr>
            <a:grpSpLocks/>
          </p:cNvGrpSpPr>
          <p:nvPr/>
        </p:nvGrpSpPr>
        <p:grpSpPr bwMode="auto">
          <a:xfrm>
            <a:off x="6092825" y="2728913"/>
            <a:ext cx="330200" cy="257175"/>
            <a:chOff x="5851661" y="4446665"/>
            <a:chExt cx="330225" cy="257161"/>
          </a:xfrm>
        </p:grpSpPr>
        <p:sp>
          <p:nvSpPr>
            <p:cNvPr id="46253" name="Line 19"/>
            <p:cNvSpPr>
              <a:spLocks noChangeShapeType="1"/>
            </p:cNvSpPr>
            <p:nvPr/>
          </p:nvSpPr>
          <p:spPr bwMode="auto">
            <a:xfrm flipV="1">
              <a:off x="5851661" y="4659379"/>
              <a:ext cx="33022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254" name="Line 21"/>
            <p:cNvSpPr>
              <a:spLocks noChangeShapeType="1"/>
            </p:cNvSpPr>
            <p:nvPr/>
          </p:nvSpPr>
          <p:spPr bwMode="auto">
            <a:xfrm flipH="1">
              <a:off x="5960454" y="4611756"/>
              <a:ext cx="42406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255" name="Rectangle 22"/>
            <p:cNvSpPr>
              <a:spLocks noChangeArrowheads="1"/>
            </p:cNvSpPr>
            <p:nvPr/>
          </p:nvSpPr>
          <p:spPr bwMode="auto">
            <a:xfrm>
              <a:off x="5896114" y="4446665"/>
              <a:ext cx="166700" cy="18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46093" name="Group 20"/>
          <p:cNvGrpSpPr>
            <a:grpSpLocks/>
          </p:cNvGrpSpPr>
          <p:nvPr/>
        </p:nvGrpSpPr>
        <p:grpSpPr bwMode="auto">
          <a:xfrm>
            <a:off x="5029200" y="2717800"/>
            <a:ext cx="168275" cy="268288"/>
            <a:chOff x="4584469" y="3621025"/>
            <a:chExt cx="168288" cy="268835"/>
          </a:xfrm>
        </p:grpSpPr>
        <p:sp>
          <p:nvSpPr>
            <p:cNvPr id="46251" name="Rectangle 27"/>
            <p:cNvSpPr>
              <a:spLocks noChangeArrowheads="1"/>
            </p:cNvSpPr>
            <p:nvPr/>
          </p:nvSpPr>
          <p:spPr bwMode="auto">
            <a:xfrm>
              <a:off x="4584469" y="3621025"/>
              <a:ext cx="168288" cy="18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46252" name="Line 28"/>
            <p:cNvSpPr>
              <a:spLocks noChangeShapeType="1"/>
            </p:cNvSpPr>
            <p:nvPr/>
          </p:nvSpPr>
          <p:spPr bwMode="auto">
            <a:xfrm flipH="1">
              <a:off x="4648810" y="3797790"/>
              <a:ext cx="42866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094" name="Line 30"/>
          <p:cNvSpPr>
            <a:spLocks noChangeShapeType="1"/>
          </p:cNvSpPr>
          <p:nvPr/>
        </p:nvSpPr>
        <p:spPr bwMode="auto">
          <a:xfrm>
            <a:off x="5573713" y="2211388"/>
            <a:ext cx="33655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Freeform 22"/>
          <p:cNvSpPr/>
          <p:nvPr/>
        </p:nvSpPr>
        <p:spPr bwMode="auto">
          <a:xfrm>
            <a:off x="4546600" y="1652588"/>
            <a:ext cx="303213" cy="777875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3400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7586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2894 w 453224"/>
              <a:gd name="connsiteY2" fmla="*/ 1347746 h 1347746"/>
              <a:gd name="connsiteX3" fmla="*/ 453224 w 453224"/>
              <a:gd name="connsiteY3" fmla="*/ 1347746 h 1347746"/>
              <a:gd name="connsiteX0" fmla="*/ 0 w 275582"/>
              <a:gd name="connsiteY0" fmla="*/ 0 h 1347746"/>
              <a:gd name="connsiteX1" fmla="*/ 113611 w 275582"/>
              <a:gd name="connsiteY1" fmla="*/ 0 h 1347746"/>
              <a:gd name="connsiteX2" fmla="*/ 112894 w 275582"/>
              <a:gd name="connsiteY2" fmla="*/ 1347746 h 1347746"/>
              <a:gd name="connsiteX3" fmla="*/ 275582 w 275582"/>
              <a:gd name="connsiteY3" fmla="*/ 1340750 h 1347746"/>
              <a:gd name="connsiteX0" fmla="*/ 0 w 266314"/>
              <a:gd name="connsiteY0" fmla="*/ 0 h 1347746"/>
              <a:gd name="connsiteX1" fmla="*/ 113611 w 266314"/>
              <a:gd name="connsiteY1" fmla="*/ 0 h 1347746"/>
              <a:gd name="connsiteX2" fmla="*/ 112894 w 266314"/>
              <a:gd name="connsiteY2" fmla="*/ 1347746 h 1347746"/>
              <a:gd name="connsiteX3" fmla="*/ 266314 w 266314"/>
              <a:gd name="connsiteY3" fmla="*/ 1346347 h 1347746"/>
              <a:gd name="connsiteX0" fmla="*/ 0 w 219972"/>
              <a:gd name="connsiteY0" fmla="*/ 0 h 1347746"/>
              <a:gd name="connsiteX1" fmla="*/ 113611 w 219972"/>
              <a:gd name="connsiteY1" fmla="*/ 0 h 1347746"/>
              <a:gd name="connsiteX2" fmla="*/ 112894 w 219972"/>
              <a:gd name="connsiteY2" fmla="*/ 1347746 h 1347746"/>
              <a:gd name="connsiteX3" fmla="*/ 219972 w 219972"/>
              <a:gd name="connsiteY3" fmla="*/ 1346347 h 1347746"/>
              <a:gd name="connsiteX0" fmla="*/ 0 w 199891"/>
              <a:gd name="connsiteY0" fmla="*/ 0 h 1347746"/>
              <a:gd name="connsiteX1" fmla="*/ 113611 w 199891"/>
              <a:gd name="connsiteY1" fmla="*/ 0 h 1347746"/>
              <a:gd name="connsiteX2" fmla="*/ 112894 w 199891"/>
              <a:gd name="connsiteY2" fmla="*/ 1347746 h 1347746"/>
              <a:gd name="connsiteX3" fmla="*/ 199891 w 199891"/>
              <a:gd name="connsiteY3" fmla="*/ 1346347 h 1347746"/>
              <a:gd name="connsiteX0" fmla="*/ 0 w 128368"/>
              <a:gd name="connsiteY0" fmla="*/ 0 h 1347746"/>
              <a:gd name="connsiteX1" fmla="*/ 42088 w 128368"/>
              <a:gd name="connsiteY1" fmla="*/ 0 h 1347746"/>
              <a:gd name="connsiteX2" fmla="*/ 41371 w 128368"/>
              <a:gd name="connsiteY2" fmla="*/ 1347746 h 1347746"/>
              <a:gd name="connsiteX3" fmla="*/ 128368 w 128368"/>
              <a:gd name="connsiteY3" fmla="*/ 1346347 h 13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68" h="1347746">
                <a:moveTo>
                  <a:pt x="0" y="0"/>
                </a:moveTo>
                <a:lnTo>
                  <a:pt x="42088" y="0"/>
                </a:lnTo>
                <a:lnTo>
                  <a:pt x="41371" y="1347746"/>
                </a:lnTo>
                <a:cubicBezTo>
                  <a:pt x="154814" y="1347746"/>
                  <a:pt x="14925" y="1346347"/>
                  <a:pt x="128368" y="134634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096" name="Line 19"/>
          <p:cNvSpPr>
            <a:spLocks noChangeShapeType="1"/>
          </p:cNvSpPr>
          <p:nvPr/>
        </p:nvSpPr>
        <p:spPr bwMode="auto">
          <a:xfrm>
            <a:off x="7739063" y="2632075"/>
            <a:ext cx="30956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7" name="Line 41"/>
          <p:cNvSpPr>
            <a:spLocks noChangeShapeType="1"/>
          </p:cNvSpPr>
          <p:nvPr/>
        </p:nvSpPr>
        <p:spPr bwMode="auto">
          <a:xfrm flipV="1">
            <a:off x="6092825" y="3449638"/>
            <a:ext cx="19589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Freeform 26"/>
          <p:cNvSpPr/>
          <p:nvPr/>
        </p:nvSpPr>
        <p:spPr bwMode="auto">
          <a:xfrm>
            <a:off x="309563" y="2894013"/>
            <a:ext cx="7832725" cy="1177925"/>
          </a:xfrm>
          <a:custGeom>
            <a:avLst/>
            <a:gdLst>
              <a:gd name="connsiteX0" fmla="*/ 291548 w 291548"/>
              <a:gd name="connsiteY0" fmla="*/ 0 h 154608"/>
              <a:gd name="connsiteX1" fmla="*/ 291548 w 291548"/>
              <a:gd name="connsiteY1" fmla="*/ 154608 h 154608"/>
              <a:gd name="connsiteX2" fmla="*/ 0 w 291548"/>
              <a:gd name="connsiteY2" fmla="*/ 154608 h 15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48" h="154608">
                <a:moveTo>
                  <a:pt x="291548" y="0"/>
                </a:moveTo>
                <a:lnTo>
                  <a:pt x="291548" y="154608"/>
                </a:lnTo>
                <a:lnTo>
                  <a:pt x="0" y="154608"/>
                </a:lnTo>
              </a:path>
            </a:pathLst>
          </a:cu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099" name="TextBox 129"/>
          <p:cNvSpPr txBox="1">
            <a:spLocks noChangeArrowheads="1"/>
          </p:cNvSpPr>
          <p:nvPr/>
        </p:nvSpPr>
        <p:spPr bwMode="auto">
          <a:xfrm>
            <a:off x="923925" y="3868738"/>
            <a:ext cx="279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clk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2540000" y="3067050"/>
            <a:ext cx="1588" cy="1001713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01" name="Rectangle 70"/>
          <p:cNvSpPr>
            <a:spLocks noChangeArrowheads="1"/>
          </p:cNvSpPr>
          <p:nvPr/>
        </p:nvSpPr>
        <p:spPr bwMode="auto">
          <a:xfrm>
            <a:off x="1562100" y="2763838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Rd</a:t>
            </a:r>
          </a:p>
        </p:txBody>
      </p:sp>
      <p:grpSp>
        <p:nvGrpSpPr>
          <p:cNvPr id="46102" name="Group 30"/>
          <p:cNvGrpSpPr>
            <a:grpSpLocks/>
          </p:cNvGrpSpPr>
          <p:nvPr/>
        </p:nvGrpSpPr>
        <p:grpSpPr bwMode="auto">
          <a:xfrm>
            <a:off x="8362950" y="3044825"/>
            <a:ext cx="293688" cy="153988"/>
            <a:chOff x="8272344" y="4716888"/>
            <a:chExt cx="293709" cy="153979"/>
          </a:xfrm>
        </p:grpSpPr>
        <p:sp>
          <p:nvSpPr>
            <p:cNvPr id="46249" name="Rectangle 108"/>
            <p:cNvSpPr>
              <a:spLocks noChangeArrowheads="1"/>
            </p:cNvSpPr>
            <p:nvPr/>
          </p:nvSpPr>
          <p:spPr bwMode="auto">
            <a:xfrm>
              <a:off x="8399353" y="4716888"/>
              <a:ext cx="166700" cy="153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46250" name="Line 109"/>
            <p:cNvSpPr>
              <a:spLocks noChangeShapeType="1"/>
            </p:cNvSpPr>
            <p:nvPr/>
          </p:nvSpPr>
          <p:spPr bwMode="auto">
            <a:xfrm flipH="1">
              <a:off x="8272344" y="4793698"/>
              <a:ext cx="127009" cy="380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103" name="Freeform 123"/>
          <p:cNvSpPr>
            <a:spLocks/>
          </p:cNvSpPr>
          <p:nvPr/>
        </p:nvSpPr>
        <p:spPr bwMode="auto">
          <a:xfrm>
            <a:off x="2955925" y="2635250"/>
            <a:ext cx="5467350" cy="1298575"/>
          </a:xfrm>
          <a:custGeom>
            <a:avLst/>
            <a:gdLst>
              <a:gd name="T0" fmla="*/ 2147483647 w 10005"/>
              <a:gd name="T1" fmla="*/ 0 h 10000"/>
              <a:gd name="T2" fmla="*/ 2147483647 w 10005"/>
              <a:gd name="T3" fmla="*/ 0 h 10000"/>
              <a:gd name="T4" fmla="*/ 2147483647 w 10005"/>
              <a:gd name="T5" fmla="*/ 2147483647 h 10000"/>
              <a:gd name="T6" fmla="*/ 815831355 w 10005"/>
              <a:gd name="T7" fmla="*/ 2147483647 h 10000"/>
              <a:gd name="T8" fmla="*/ 0 w 10005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5" h="10000">
                <a:moveTo>
                  <a:pt x="9434" y="0"/>
                </a:moveTo>
                <a:lnTo>
                  <a:pt x="10005" y="0"/>
                </a:lnTo>
                <a:lnTo>
                  <a:pt x="10005" y="10000"/>
                </a:lnTo>
                <a:lnTo>
                  <a:pt x="5" y="10000"/>
                </a:lnTo>
                <a:cubicBezTo>
                  <a:pt x="5" y="7354"/>
                  <a:pt x="1" y="9187"/>
                  <a:pt x="0" y="3538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04" name="Rectangle 67"/>
          <p:cNvSpPr>
            <a:spLocks noChangeArrowheads="1"/>
          </p:cNvSpPr>
          <p:nvPr/>
        </p:nvSpPr>
        <p:spPr bwMode="auto">
          <a:xfrm>
            <a:off x="1944688" y="2079625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46105" name="Line 40"/>
          <p:cNvSpPr>
            <a:spLocks noChangeShapeType="1"/>
          </p:cNvSpPr>
          <p:nvPr/>
        </p:nvSpPr>
        <p:spPr bwMode="auto">
          <a:xfrm>
            <a:off x="1747838" y="2255838"/>
            <a:ext cx="449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Freeform 33"/>
          <p:cNvSpPr/>
          <p:nvPr/>
        </p:nvSpPr>
        <p:spPr bwMode="auto">
          <a:xfrm>
            <a:off x="2046288" y="2897188"/>
            <a:ext cx="6262687" cy="852487"/>
          </a:xfrm>
          <a:custGeom>
            <a:avLst/>
            <a:gdLst>
              <a:gd name="connsiteX0" fmla="*/ 5140518 w 5363155"/>
              <a:gd name="connsiteY0" fmla="*/ 564543 h 1073426"/>
              <a:gd name="connsiteX1" fmla="*/ 5363155 w 5363155"/>
              <a:gd name="connsiteY1" fmla="*/ 568518 h 1073426"/>
              <a:gd name="connsiteX2" fmla="*/ 5363155 w 5363155"/>
              <a:gd name="connsiteY2" fmla="*/ 1073426 h 1073426"/>
              <a:gd name="connsiteX3" fmla="*/ 0 w 5363155"/>
              <a:gd name="connsiteY3" fmla="*/ 1069451 h 1073426"/>
              <a:gd name="connsiteX4" fmla="*/ 3976 w 5363155"/>
              <a:gd name="connsiteY4" fmla="*/ 3976 h 1073426"/>
              <a:gd name="connsiteX5" fmla="*/ 127221 w 5363155"/>
              <a:gd name="connsiteY5" fmla="*/ 0 h 1073426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30396 w 5363155"/>
              <a:gd name="connsiteY5" fmla="*/ 5549 h 1069450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27221 w 5363155"/>
              <a:gd name="connsiteY5" fmla="*/ 2374 h 1069450"/>
              <a:gd name="connsiteX0" fmla="*/ 5140518 w 5363155"/>
              <a:gd name="connsiteY0" fmla="*/ 56136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58193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99015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86032 w 5363155"/>
              <a:gd name="connsiteY0" fmla="*/ 70291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204075 w 5363155"/>
              <a:gd name="connsiteY5" fmla="*/ 0 h 1070251"/>
              <a:gd name="connsiteX0" fmla="*/ 5222049 w 5359559"/>
              <a:gd name="connsiteY0" fmla="*/ 709863 h 1070251"/>
              <a:gd name="connsiteX1" fmla="*/ 5359559 w 5359559"/>
              <a:gd name="connsiteY1" fmla="*/ 708489 h 1070251"/>
              <a:gd name="connsiteX2" fmla="*/ 5359559 w 5359559"/>
              <a:gd name="connsiteY2" fmla="*/ 1070251 h 1070251"/>
              <a:gd name="connsiteX3" fmla="*/ 406 w 5359559"/>
              <a:gd name="connsiteY3" fmla="*/ 1066276 h 1070251"/>
              <a:gd name="connsiteX4" fmla="*/ 380 w 5359559"/>
              <a:gd name="connsiteY4" fmla="*/ 801 h 1070251"/>
              <a:gd name="connsiteX5" fmla="*/ 200479 w 5359559"/>
              <a:gd name="connsiteY5" fmla="*/ 0 h 1070251"/>
              <a:gd name="connsiteX0" fmla="*/ 5222049 w 5359559"/>
              <a:gd name="connsiteY0" fmla="*/ 714844 h 1075232"/>
              <a:gd name="connsiteX1" fmla="*/ 5359559 w 5359559"/>
              <a:gd name="connsiteY1" fmla="*/ 713470 h 1075232"/>
              <a:gd name="connsiteX2" fmla="*/ 5359559 w 5359559"/>
              <a:gd name="connsiteY2" fmla="*/ 1075232 h 1075232"/>
              <a:gd name="connsiteX3" fmla="*/ 406 w 5359559"/>
              <a:gd name="connsiteY3" fmla="*/ 1071257 h 1075232"/>
              <a:gd name="connsiteX4" fmla="*/ 380 w 5359559"/>
              <a:gd name="connsiteY4" fmla="*/ 5782 h 1075232"/>
              <a:gd name="connsiteX5" fmla="*/ 144421 w 5359559"/>
              <a:gd name="connsiteY5" fmla="*/ 0 h 1075232"/>
              <a:gd name="connsiteX0" fmla="*/ 5222049 w 5359559"/>
              <a:gd name="connsiteY0" fmla="*/ 709083 h 1069471"/>
              <a:gd name="connsiteX1" fmla="*/ 5359559 w 5359559"/>
              <a:gd name="connsiteY1" fmla="*/ 707709 h 1069471"/>
              <a:gd name="connsiteX2" fmla="*/ 5359559 w 5359559"/>
              <a:gd name="connsiteY2" fmla="*/ 1069471 h 1069471"/>
              <a:gd name="connsiteX3" fmla="*/ 406 w 5359559"/>
              <a:gd name="connsiteY3" fmla="*/ 1065496 h 1069471"/>
              <a:gd name="connsiteX4" fmla="*/ 380 w 5359559"/>
              <a:gd name="connsiteY4" fmla="*/ 21 h 1069471"/>
              <a:gd name="connsiteX5" fmla="*/ 130945 w 5359559"/>
              <a:gd name="connsiteY5" fmla="*/ 1904 h 106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9559" h="1069471">
                <a:moveTo>
                  <a:pt x="5222049" y="709083"/>
                </a:moveTo>
                <a:lnTo>
                  <a:pt x="5359559" y="707709"/>
                </a:lnTo>
                <a:lnTo>
                  <a:pt x="5359559" y="1069471"/>
                </a:lnTo>
                <a:lnTo>
                  <a:pt x="406" y="1065496"/>
                </a:lnTo>
                <a:cubicBezTo>
                  <a:pt x="1731" y="710338"/>
                  <a:pt x="-945" y="355179"/>
                  <a:pt x="380" y="21"/>
                </a:cubicBezTo>
                <a:cubicBezTo>
                  <a:pt x="67080" y="-246"/>
                  <a:pt x="64245" y="2171"/>
                  <a:pt x="130945" y="1904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/>
          <p:nvPr/>
        </p:nvCxnSpPr>
        <p:spPr bwMode="auto">
          <a:xfrm flipH="1">
            <a:off x="1392238" y="3086100"/>
            <a:ext cx="1587" cy="982663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6246" idx="2"/>
          </p:cNvCxnSpPr>
          <p:nvPr/>
        </p:nvCxnSpPr>
        <p:spPr bwMode="auto">
          <a:xfrm>
            <a:off x="2411413" y="3444875"/>
            <a:ext cx="19415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6109" name="Group 37"/>
          <p:cNvGrpSpPr>
            <a:grpSpLocks/>
          </p:cNvGrpSpPr>
          <p:nvPr/>
        </p:nvGrpSpPr>
        <p:grpSpPr bwMode="auto">
          <a:xfrm>
            <a:off x="2274888" y="3287713"/>
            <a:ext cx="141287" cy="312737"/>
            <a:chOff x="2135890" y="5038869"/>
            <a:chExt cx="141297" cy="312720"/>
          </a:xfrm>
        </p:grpSpPr>
        <p:sp>
          <p:nvSpPr>
            <p:cNvPr id="46246" name="AutoShape 91"/>
            <p:cNvSpPr>
              <a:spLocks noChangeArrowheads="1"/>
            </p:cNvSpPr>
            <p:nvPr/>
          </p:nvSpPr>
          <p:spPr bwMode="auto">
            <a:xfrm rot="-5400000">
              <a:off x="2048094" y="5126665"/>
              <a:ext cx="312720" cy="137127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6247" name="Rectangle 93"/>
            <p:cNvSpPr>
              <a:spLocks noChangeArrowheads="1"/>
            </p:cNvSpPr>
            <p:nvPr/>
          </p:nvSpPr>
          <p:spPr bwMode="auto">
            <a:xfrm flipH="1">
              <a:off x="2137676" y="5053441"/>
              <a:ext cx="139511" cy="146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6248" name="Rectangle 94"/>
            <p:cNvSpPr>
              <a:spLocks noChangeArrowheads="1"/>
            </p:cNvSpPr>
            <p:nvPr/>
          </p:nvSpPr>
          <p:spPr bwMode="auto">
            <a:xfrm flipH="1">
              <a:off x="2138867" y="5221610"/>
              <a:ext cx="138320" cy="109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46110" name="Freeform 86"/>
          <p:cNvSpPr>
            <a:spLocks/>
          </p:cNvSpPr>
          <p:nvPr/>
        </p:nvSpPr>
        <p:spPr bwMode="auto">
          <a:xfrm>
            <a:off x="1933575" y="2509838"/>
            <a:ext cx="341313" cy="860425"/>
          </a:xfrm>
          <a:custGeom>
            <a:avLst/>
            <a:gdLst>
              <a:gd name="T0" fmla="*/ 0 w 87"/>
              <a:gd name="T1" fmla="*/ 0 h 87"/>
              <a:gd name="T2" fmla="*/ 0 w 87"/>
              <a:gd name="T3" fmla="*/ 2147483647 h 87"/>
              <a:gd name="T4" fmla="*/ 2147483647 w 87"/>
              <a:gd name="T5" fmla="*/ 2147483647 h 87"/>
              <a:gd name="T6" fmla="*/ 0 60000 65536"/>
              <a:gd name="T7" fmla="*/ 0 60000 65536"/>
              <a:gd name="T8" fmla="*/ 0 60000 65536"/>
              <a:gd name="T9" fmla="*/ 0 w 87"/>
              <a:gd name="T10" fmla="*/ 0 h 87"/>
              <a:gd name="T11" fmla="*/ 87 w 87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" h="87">
                <a:moveTo>
                  <a:pt x="0" y="0"/>
                </a:moveTo>
                <a:lnTo>
                  <a:pt x="0" y="87"/>
                </a:lnTo>
                <a:lnTo>
                  <a:pt x="87" y="8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6599238" y="3194050"/>
            <a:ext cx="0" cy="877888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6000750" y="3624263"/>
            <a:ext cx="0" cy="446087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13" name="Rectangle 111"/>
          <p:cNvSpPr>
            <a:spLocks noChangeArrowheads="1"/>
          </p:cNvSpPr>
          <p:nvPr/>
        </p:nvSpPr>
        <p:spPr bwMode="auto">
          <a:xfrm>
            <a:off x="6580188" y="1689100"/>
            <a:ext cx="6318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ea typeface="宋体" panose="02010600030101010101" pitchFamily="2" charset="-122"/>
              </a:rPr>
              <a:t>ALU result</a:t>
            </a:r>
          </a:p>
        </p:txBody>
      </p:sp>
      <p:sp>
        <p:nvSpPr>
          <p:cNvPr id="46114" name="Line 113"/>
          <p:cNvSpPr>
            <a:spLocks noChangeShapeType="1"/>
          </p:cNvSpPr>
          <p:nvPr/>
        </p:nvSpPr>
        <p:spPr bwMode="auto">
          <a:xfrm>
            <a:off x="7278688" y="2822575"/>
            <a:ext cx="2905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6115" name="Group 43"/>
          <p:cNvGrpSpPr>
            <a:grpSpLocks/>
          </p:cNvGrpSpPr>
          <p:nvPr/>
        </p:nvGrpSpPr>
        <p:grpSpPr bwMode="auto">
          <a:xfrm>
            <a:off x="7288213" y="2595563"/>
            <a:ext cx="179387" cy="274637"/>
            <a:chOff x="7083653" y="4344933"/>
            <a:chExt cx="179401" cy="274622"/>
          </a:xfrm>
        </p:grpSpPr>
        <p:sp>
          <p:nvSpPr>
            <p:cNvPr id="46244" name="Line 115"/>
            <p:cNvSpPr>
              <a:spLocks noChangeShapeType="1"/>
            </p:cNvSpPr>
            <p:nvPr/>
          </p:nvSpPr>
          <p:spPr bwMode="auto">
            <a:xfrm flipH="1">
              <a:off x="7150746" y="4527485"/>
              <a:ext cx="42298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245" name="Rectangle 116"/>
            <p:cNvSpPr>
              <a:spLocks noChangeArrowheads="1"/>
            </p:cNvSpPr>
            <p:nvPr/>
          </p:nvSpPr>
          <p:spPr bwMode="auto">
            <a:xfrm>
              <a:off x="7083653" y="4344933"/>
              <a:ext cx="179401" cy="18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46116" name="Group 44"/>
          <p:cNvGrpSpPr>
            <a:grpSpLocks/>
          </p:cNvGrpSpPr>
          <p:nvPr/>
        </p:nvGrpSpPr>
        <p:grpSpPr bwMode="auto">
          <a:xfrm>
            <a:off x="7570788" y="2292350"/>
            <a:ext cx="168275" cy="655638"/>
            <a:chOff x="7371744" y="4040738"/>
            <a:chExt cx="169143" cy="655807"/>
          </a:xfrm>
        </p:grpSpPr>
        <p:sp>
          <p:nvSpPr>
            <p:cNvPr id="46241" name="AutoShape 118"/>
            <p:cNvSpPr>
              <a:spLocks noChangeArrowheads="1"/>
            </p:cNvSpPr>
            <p:nvPr/>
          </p:nvSpPr>
          <p:spPr bwMode="auto">
            <a:xfrm rot="-5400000">
              <a:off x="7128046" y="4284436"/>
              <a:ext cx="655807" cy="168411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6242" name="Rectangle 120"/>
            <p:cNvSpPr>
              <a:spLocks noChangeArrowheads="1"/>
            </p:cNvSpPr>
            <p:nvPr/>
          </p:nvSpPr>
          <p:spPr bwMode="auto">
            <a:xfrm flipH="1">
              <a:off x="7372476" y="4069359"/>
              <a:ext cx="168411" cy="166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6243" name="Rectangle 121"/>
            <p:cNvSpPr>
              <a:spLocks noChangeArrowheads="1"/>
            </p:cNvSpPr>
            <p:nvPr/>
          </p:nvSpPr>
          <p:spPr bwMode="auto">
            <a:xfrm flipH="1">
              <a:off x="7372475" y="4504340"/>
              <a:ext cx="168411" cy="13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46117" name="Freeform 122"/>
          <p:cNvSpPr>
            <a:spLocks/>
          </p:cNvSpPr>
          <p:nvPr/>
        </p:nvSpPr>
        <p:spPr bwMode="auto">
          <a:xfrm>
            <a:off x="6211888" y="1908175"/>
            <a:ext cx="1355725" cy="487363"/>
          </a:xfrm>
          <a:custGeom>
            <a:avLst/>
            <a:gdLst>
              <a:gd name="T0" fmla="*/ 0 w 10029"/>
              <a:gd name="T1" fmla="*/ 704868472 h 10083"/>
              <a:gd name="T2" fmla="*/ 0 w 10029"/>
              <a:gd name="T3" fmla="*/ 0 h 10083"/>
              <a:gd name="T4" fmla="*/ 2147483647 w 10029"/>
              <a:gd name="T5" fmla="*/ 0 h 10083"/>
              <a:gd name="T6" fmla="*/ 2147483647 w 10029"/>
              <a:gd name="T7" fmla="*/ 1128691333 h 10083"/>
              <a:gd name="T8" fmla="*/ 2147483647 w 10029"/>
              <a:gd name="T9" fmla="*/ 1138059839 h 100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29" h="10083">
                <a:moveTo>
                  <a:pt x="0" y="6245"/>
                </a:moveTo>
                <a:lnTo>
                  <a:pt x="0" y="0"/>
                </a:lnTo>
                <a:lnTo>
                  <a:pt x="8758" y="0"/>
                </a:lnTo>
                <a:lnTo>
                  <a:pt x="8758" y="10000"/>
                </a:lnTo>
                <a:lnTo>
                  <a:pt x="10029" y="10083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6118" name="Group 46"/>
          <p:cNvGrpSpPr>
            <a:grpSpLocks/>
          </p:cNvGrpSpPr>
          <p:nvPr/>
        </p:nvGrpSpPr>
        <p:grpSpPr bwMode="auto">
          <a:xfrm>
            <a:off x="6423025" y="2055813"/>
            <a:ext cx="855663" cy="1144587"/>
            <a:chOff x="6181886" y="3689410"/>
            <a:chExt cx="855727" cy="1143904"/>
          </a:xfrm>
        </p:grpSpPr>
        <p:grpSp>
          <p:nvGrpSpPr>
            <p:cNvPr id="46235" name="Group 7"/>
            <p:cNvGrpSpPr>
              <a:grpSpLocks/>
            </p:cNvGrpSpPr>
            <p:nvPr/>
          </p:nvGrpSpPr>
          <p:grpSpPr bwMode="auto">
            <a:xfrm>
              <a:off x="6181886" y="3689410"/>
              <a:ext cx="855727" cy="1142064"/>
              <a:chOff x="4473" y="1664"/>
              <a:chExt cx="692" cy="720"/>
            </a:xfrm>
          </p:grpSpPr>
          <p:sp>
            <p:nvSpPr>
              <p:cNvPr id="46237" name="Text Box 8"/>
              <p:cNvSpPr txBox="1">
                <a:spLocks noChangeArrowheads="1"/>
              </p:cNvSpPr>
              <p:nvPr/>
            </p:nvSpPr>
            <p:spPr bwMode="auto">
              <a:xfrm>
                <a:off x="4473" y="1664"/>
                <a:ext cx="692" cy="72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4" rIns="9144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zh-CN" sz="1200" b="1"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ts val="300"/>
                  </a:spcBef>
                </a:pPr>
                <a:r>
                  <a:rPr lang="en-US" altLang="zh-CN" sz="1200" b="1">
                    <a:ea typeface="宋体" panose="02010600030101010101" pitchFamily="2" charset="-122"/>
                  </a:rPr>
                  <a:t>Data</a:t>
                </a:r>
              </a:p>
              <a:p>
                <a:pPr algn="ctr" eaLnBrk="1" hangingPunct="1"/>
                <a:r>
                  <a:rPr lang="en-US" altLang="zh-CN" sz="1200" b="1">
                    <a:ea typeface="宋体" panose="02010600030101010101" pitchFamily="2" charset="-122"/>
                  </a:rPr>
                  <a:t>Memory</a:t>
                </a:r>
              </a:p>
            </p:txBody>
          </p:sp>
          <p:sp>
            <p:nvSpPr>
              <p:cNvPr id="46238" name="Rectangle 9"/>
              <p:cNvSpPr>
                <a:spLocks noChangeArrowheads="1"/>
              </p:cNvSpPr>
              <p:nvPr/>
            </p:nvSpPr>
            <p:spPr bwMode="auto">
              <a:xfrm>
                <a:off x="4473" y="1699"/>
                <a:ext cx="44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 Address</a:t>
                </a:r>
              </a:p>
            </p:txBody>
          </p:sp>
          <p:sp>
            <p:nvSpPr>
              <p:cNvPr id="46239" name="Rectangle 10"/>
              <p:cNvSpPr>
                <a:spLocks noChangeArrowheads="1"/>
              </p:cNvSpPr>
              <p:nvPr/>
            </p:nvSpPr>
            <p:spPr bwMode="auto">
              <a:xfrm>
                <a:off x="4502" y="2178"/>
                <a:ext cx="4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CN" sz="1000">
                    <a:ea typeface="宋体" panose="02010600030101010101" pitchFamily="2" charset="-122"/>
                  </a:rPr>
                  <a:t>Data_in</a:t>
                </a:r>
              </a:p>
            </p:txBody>
          </p:sp>
          <p:sp>
            <p:nvSpPr>
              <p:cNvPr id="46240" name="Rectangle 11"/>
              <p:cNvSpPr>
                <a:spLocks noChangeArrowheads="1"/>
              </p:cNvSpPr>
              <p:nvPr/>
            </p:nvSpPr>
            <p:spPr bwMode="auto">
              <a:xfrm>
                <a:off x="4703" y="2052"/>
                <a:ext cx="43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/>
                <a:r>
                  <a:rPr lang="en-US" altLang="zh-CN" sz="1000">
                    <a:ea typeface="宋体" panose="02010600030101010101" pitchFamily="2" charset="-122"/>
                  </a:rPr>
                  <a:t>Data_out</a:t>
                </a:r>
              </a:p>
            </p:txBody>
          </p:sp>
        </p:grpSp>
        <p:sp>
          <p:nvSpPr>
            <p:cNvPr id="102" name="Isosceles Triangle 101"/>
            <p:cNvSpPr/>
            <p:nvPr/>
          </p:nvSpPr>
          <p:spPr bwMode="auto">
            <a:xfrm>
              <a:off x="6315246" y="4787304"/>
              <a:ext cx="87320" cy="46010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6119" name="Line 19"/>
          <p:cNvSpPr>
            <a:spLocks noChangeShapeType="1"/>
          </p:cNvSpPr>
          <p:nvPr/>
        </p:nvSpPr>
        <p:spPr bwMode="auto">
          <a:xfrm flipV="1">
            <a:off x="6100763" y="2214563"/>
            <a:ext cx="3143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6120" name="Group 48"/>
          <p:cNvGrpSpPr>
            <a:grpSpLocks/>
          </p:cNvGrpSpPr>
          <p:nvPr/>
        </p:nvGrpSpPr>
        <p:grpSpPr bwMode="auto">
          <a:xfrm>
            <a:off x="6361113" y="1674813"/>
            <a:ext cx="179387" cy="274637"/>
            <a:chOff x="6910603" y="3237058"/>
            <a:chExt cx="179400" cy="274623"/>
          </a:xfrm>
        </p:grpSpPr>
        <p:sp>
          <p:nvSpPr>
            <p:cNvPr id="46233" name="Line 115"/>
            <p:cNvSpPr>
              <a:spLocks noChangeShapeType="1"/>
            </p:cNvSpPr>
            <p:nvPr/>
          </p:nvSpPr>
          <p:spPr bwMode="auto">
            <a:xfrm flipH="1">
              <a:off x="6977696" y="3419611"/>
              <a:ext cx="42298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234" name="Rectangle 116"/>
            <p:cNvSpPr>
              <a:spLocks noChangeArrowheads="1"/>
            </p:cNvSpPr>
            <p:nvPr/>
          </p:nvSpPr>
          <p:spPr bwMode="auto">
            <a:xfrm>
              <a:off x="6910603" y="3237058"/>
              <a:ext cx="179400" cy="18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46121" name="Group 174"/>
          <p:cNvGrpSpPr>
            <a:grpSpLocks/>
          </p:cNvGrpSpPr>
          <p:nvPr/>
        </p:nvGrpSpPr>
        <p:grpSpPr bwMode="auto">
          <a:xfrm>
            <a:off x="8051800" y="3263900"/>
            <a:ext cx="182563" cy="366713"/>
            <a:chOff x="4103949" y="4985124"/>
            <a:chExt cx="182563" cy="364703"/>
          </a:xfrm>
        </p:grpSpPr>
        <p:sp>
          <p:nvSpPr>
            <p:cNvPr id="97" name="Rectangle 125"/>
            <p:cNvSpPr>
              <a:spLocks noChangeArrowheads="1"/>
            </p:cNvSpPr>
            <p:nvPr/>
          </p:nvSpPr>
          <p:spPr bwMode="auto">
            <a:xfrm>
              <a:off x="4103949" y="4985124"/>
              <a:ext cx="182563" cy="362348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Rd4</a:t>
              </a:r>
            </a:p>
          </p:txBody>
        </p:sp>
        <p:sp>
          <p:nvSpPr>
            <p:cNvPr id="98" name="Isosceles Triangle 97"/>
            <p:cNvSpPr/>
            <p:nvPr/>
          </p:nvSpPr>
          <p:spPr bwMode="auto">
            <a:xfrm>
              <a:off x="4151574" y="5304041"/>
              <a:ext cx="87313" cy="45786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6122" name="Group 50"/>
          <p:cNvGrpSpPr>
            <a:grpSpLocks/>
          </p:cNvGrpSpPr>
          <p:nvPr/>
        </p:nvGrpSpPr>
        <p:grpSpPr bwMode="auto">
          <a:xfrm>
            <a:off x="5159375" y="1741488"/>
            <a:ext cx="422275" cy="931862"/>
            <a:chOff x="4892475" y="3725602"/>
            <a:chExt cx="422307" cy="932358"/>
          </a:xfrm>
        </p:grpSpPr>
        <p:sp>
          <p:nvSpPr>
            <p:cNvPr id="46229" name="Freeform 23"/>
            <p:cNvSpPr>
              <a:spLocks/>
            </p:cNvSpPr>
            <p:nvPr/>
          </p:nvSpPr>
          <p:spPr bwMode="auto">
            <a:xfrm rot="-5400000">
              <a:off x="4637450" y="3980627"/>
              <a:ext cx="932358" cy="422307"/>
            </a:xfrm>
            <a:custGeom>
              <a:avLst/>
              <a:gdLst>
                <a:gd name="T0" fmla="*/ 0 w 768"/>
                <a:gd name="T1" fmla="*/ 0 h 288"/>
                <a:gd name="T2" fmla="*/ 2147483647 w 768"/>
                <a:gd name="T3" fmla="*/ 2147483647 h 288"/>
                <a:gd name="T4" fmla="*/ 2147483647 w 768"/>
                <a:gd name="T5" fmla="*/ 2147483647 h 288"/>
                <a:gd name="T6" fmla="*/ 2147483647 w 768"/>
                <a:gd name="T7" fmla="*/ 0 h 288"/>
                <a:gd name="T8" fmla="*/ 2147483647 w 768"/>
                <a:gd name="T9" fmla="*/ 0 h 288"/>
                <a:gd name="T10" fmla="*/ 2147483647 w 768"/>
                <a:gd name="T11" fmla="*/ 2147483647 h 288"/>
                <a:gd name="T12" fmla="*/ 2147483647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88"/>
                <a:gd name="T26" fmla="*/ 768 w 768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30" name="Rectangle 24"/>
            <p:cNvSpPr>
              <a:spLocks noChangeArrowheads="1"/>
            </p:cNvSpPr>
            <p:nvPr/>
          </p:nvSpPr>
          <p:spPr bwMode="auto">
            <a:xfrm>
              <a:off x="4956253" y="3829056"/>
              <a:ext cx="351923" cy="736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U</a:t>
              </a:r>
            </a:p>
          </p:txBody>
        </p:sp>
      </p:grpSp>
      <p:sp>
        <p:nvSpPr>
          <p:cNvPr id="46123" name="Line 95"/>
          <p:cNvSpPr>
            <a:spLocks noChangeShapeType="1"/>
          </p:cNvSpPr>
          <p:nvPr/>
        </p:nvSpPr>
        <p:spPr bwMode="auto">
          <a:xfrm flipV="1">
            <a:off x="4543425" y="2941638"/>
            <a:ext cx="136683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4452938" y="3621088"/>
            <a:ext cx="0" cy="449262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25" name="Line 41"/>
          <p:cNvSpPr>
            <a:spLocks noChangeShapeType="1"/>
          </p:cNvSpPr>
          <p:nvPr/>
        </p:nvSpPr>
        <p:spPr bwMode="auto">
          <a:xfrm>
            <a:off x="4543425" y="3451225"/>
            <a:ext cx="1366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6126" name="Group 54"/>
          <p:cNvGrpSpPr>
            <a:grpSpLocks/>
          </p:cNvGrpSpPr>
          <p:nvPr/>
        </p:nvGrpSpPr>
        <p:grpSpPr bwMode="auto">
          <a:xfrm>
            <a:off x="4540250" y="1739900"/>
            <a:ext cx="214313" cy="223838"/>
            <a:chOff x="4255441" y="2106544"/>
            <a:chExt cx="356282" cy="270803"/>
          </a:xfrm>
        </p:grpSpPr>
        <p:sp>
          <p:nvSpPr>
            <p:cNvPr id="46227" name="Oval 72"/>
            <p:cNvSpPr>
              <a:spLocks noChangeArrowheads="1"/>
            </p:cNvSpPr>
            <p:nvPr/>
          </p:nvSpPr>
          <p:spPr bwMode="auto">
            <a:xfrm>
              <a:off x="4255441" y="2106544"/>
              <a:ext cx="356282" cy="252476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6228" name="Rectangle 73"/>
            <p:cNvSpPr>
              <a:spLocks noChangeArrowheads="1"/>
            </p:cNvSpPr>
            <p:nvPr/>
          </p:nvSpPr>
          <p:spPr bwMode="auto">
            <a:xfrm>
              <a:off x="4255441" y="2142384"/>
              <a:ext cx="348087" cy="2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46127" name="Freeform 86"/>
          <p:cNvSpPr>
            <a:spLocks/>
          </p:cNvSpPr>
          <p:nvPr/>
        </p:nvSpPr>
        <p:spPr bwMode="auto">
          <a:xfrm>
            <a:off x="1747838" y="2687638"/>
            <a:ext cx="523875" cy="833437"/>
          </a:xfrm>
          <a:custGeom>
            <a:avLst/>
            <a:gdLst>
              <a:gd name="T0" fmla="*/ 0 w 87"/>
              <a:gd name="T1" fmla="*/ 0 h 87"/>
              <a:gd name="T2" fmla="*/ 0 w 87"/>
              <a:gd name="T3" fmla="*/ 2147483647 h 87"/>
              <a:gd name="T4" fmla="*/ 2147483647 w 87"/>
              <a:gd name="T5" fmla="*/ 2147483647 h 87"/>
              <a:gd name="T6" fmla="*/ 0 60000 65536"/>
              <a:gd name="T7" fmla="*/ 0 60000 65536"/>
              <a:gd name="T8" fmla="*/ 0 60000 65536"/>
              <a:gd name="T9" fmla="*/ 0 w 87"/>
              <a:gd name="T10" fmla="*/ 0 h 87"/>
              <a:gd name="T11" fmla="*/ 87 w 87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" h="87">
                <a:moveTo>
                  <a:pt x="0" y="0"/>
                </a:moveTo>
                <a:lnTo>
                  <a:pt x="0" y="87"/>
                </a:lnTo>
                <a:lnTo>
                  <a:pt x="87" y="8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28" name="Freeform 153"/>
          <p:cNvSpPr>
            <a:spLocks/>
          </p:cNvSpPr>
          <p:nvPr/>
        </p:nvSpPr>
        <p:spPr bwMode="auto">
          <a:xfrm rot="-5400000">
            <a:off x="2389188" y="723900"/>
            <a:ext cx="1065212" cy="2871788"/>
          </a:xfrm>
          <a:custGeom>
            <a:avLst/>
            <a:gdLst>
              <a:gd name="T0" fmla="*/ 0 w 10152"/>
              <a:gd name="T1" fmla="*/ 0 h 10037"/>
              <a:gd name="T2" fmla="*/ 0 w 10152"/>
              <a:gd name="T3" fmla="*/ 2147483647 h 10037"/>
              <a:gd name="T4" fmla="*/ 2147483647 w 10152"/>
              <a:gd name="T5" fmla="*/ 2147483647 h 10037"/>
              <a:gd name="T6" fmla="*/ 2147483647 w 10152"/>
              <a:gd name="T7" fmla="*/ 2147483647 h 100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52" h="10037">
                <a:moveTo>
                  <a:pt x="0" y="0"/>
                </a:moveTo>
                <a:lnTo>
                  <a:pt x="0" y="917"/>
                </a:lnTo>
                <a:lnTo>
                  <a:pt x="10112" y="917"/>
                </a:lnTo>
                <a:cubicBezTo>
                  <a:pt x="10150" y="4614"/>
                  <a:pt x="10145" y="10035"/>
                  <a:pt x="10152" y="10037"/>
                </a:cubicBezTo>
              </a:path>
            </a:pathLst>
          </a:custGeom>
          <a:noFill/>
          <a:ln w="4445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29" name="Rectangle 77"/>
          <p:cNvSpPr>
            <a:spLocks noChangeArrowheads="1"/>
          </p:cNvSpPr>
          <p:nvPr/>
        </p:nvSpPr>
        <p:spPr bwMode="auto">
          <a:xfrm>
            <a:off x="2205038" y="1438275"/>
            <a:ext cx="420687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Imm26</a:t>
            </a:r>
          </a:p>
        </p:txBody>
      </p:sp>
      <p:grpSp>
        <p:nvGrpSpPr>
          <p:cNvPr id="46130" name="Group 59"/>
          <p:cNvGrpSpPr>
            <a:grpSpLocks/>
          </p:cNvGrpSpPr>
          <p:nvPr/>
        </p:nvGrpSpPr>
        <p:grpSpPr bwMode="auto">
          <a:xfrm>
            <a:off x="4849813" y="2339975"/>
            <a:ext cx="155575" cy="377825"/>
            <a:chOff x="2135890" y="5038869"/>
            <a:chExt cx="141297" cy="312720"/>
          </a:xfrm>
        </p:grpSpPr>
        <p:sp>
          <p:nvSpPr>
            <p:cNvPr id="46224" name="AutoShape 91"/>
            <p:cNvSpPr>
              <a:spLocks noChangeArrowheads="1"/>
            </p:cNvSpPr>
            <p:nvPr/>
          </p:nvSpPr>
          <p:spPr bwMode="auto">
            <a:xfrm rot="-5400000">
              <a:off x="2048094" y="5126665"/>
              <a:ext cx="312720" cy="137127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6225" name="Rectangle 93"/>
            <p:cNvSpPr>
              <a:spLocks noChangeArrowheads="1"/>
            </p:cNvSpPr>
            <p:nvPr/>
          </p:nvSpPr>
          <p:spPr bwMode="auto">
            <a:xfrm flipH="1">
              <a:off x="2137676" y="5053441"/>
              <a:ext cx="139511" cy="146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6226" name="Rectangle 94"/>
            <p:cNvSpPr>
              <a:spLocks noChangeArrowheads="1"/>
            </p:cNvSpPr>
            <p:nvPr/>
          </p:nvSpPr>
          <p:spPr bwMode="auto">
            <a:xfrm flipH="1">
              <a:off x="2138867" y="5221610"/>
              <a:ext cx="138320" cy="109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61" name="Rectangle 125"/>
          <p:cNvSpPr>
            <a:spLocks noChangeArrowheads="1"/>
          </p:cNvSpPr>
          <p:nvPr/>
        </p:nvSpPr>
        <p:spPr bwMode="auto">
          <a:xfrm>
            <a:off x="5910102" y="3264624"/>
            <a:ext cx="187329" cy="363517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000" dirty="0">
                <a:latin typeface="Arial" charset="0"/>
                <a:cs typeface="Arial" charset="0"/>
              </a:rPr>
              <a:t>Rd3</a:t>
            </a:r>
          </a:p>
        </p:txBody>
      </p:sp>
      <p:sp>
        <p:nvSpPr>
          <p:cNvPr id="62" name="Isosceles Triangle 61"/>
          <p:cNvSpPr/>
          <p:nvPr/>
        </p:nvSpPr>
        <p:spPr bwMode="auto">
          <a:xfrm>
            <a:off x="5957888" y="3584575"/>
            <a:ext cx="87312" cy="46038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133" name="Freeform 86"/>
          <p:cNvSpPr>
            <a:spLocks/>
          </p:cNvSpPr>
          <p:nvPr/>
        </p:nvSpPr>
        <p:spPr bwMode="auto">
          <a:xfrm flipV="1">
            <a:off x="4645025" y="2644775"/>
            <a:ext cx="200025" cy="296863"/>
          </a:xfrm>
          <a:custGeom>
            <a:avLst/>
            <a:gdLst>
              <a:gd name="T0" fmla="*/ 0 w 87"/>
              <a:gd name="T1" fmla="*/ 0 h 87"/>
              <a:gd name="T2" fmla="*/ 0 w 87"/>
              <a:gd name="T3" fmla="*/ 2147483647 h 87"/>
              <a:gd name="T4" fmla="*/ 2147483647 w 87"/>
              <a:gd name="T5" fmla="*/ 2147483647 h 87"/>
              <a:gd name="T6" fmla="*/ 0 60000 65536"/>
              <a:gd name="T7" fmla="*/ 0 60000 65536"/>
              <a:gd name="T8" fmla="*/ 0 60000 65536"/>
              <a:gd name="T9" fmla="*/ 0 w 87"/>
              <a:gd name="T10" fmla="*/ 0 h 87"/>
              <a:gd name="T11" fmla="*/ 87 w 87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" h="87">
                <a:moveTo>
                  <a:pt x="0" y="0"/>
                </a:moveTo>
                <a:lnTo>
                  <a:pt x="0" y="87"/>
                </a:lnTo>
                <a:lnTo>
                  <a:pt x="87" y="87"/>
                </a:lnTo>
              </a:path>
            </a:pathLst>
          </a:custGeom>
          <a:noFill/>
          <a:ln w="50800">
            <a:solidFill>
              <a:schemeClr val="tx1"/>
            </a:solidFill>
            <a:round/>
            <a:headEnd type="oval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Rectangle 125"/>
          <p:cNvSpPr>
            <a:spLocks noChangeArrowheads="1"/>
          </p:cNvSpPr>
          <p:nvPr/>
        </p:nvSpPr>
        <p:spPr bwMode="auto">
          <a:xfrm>
            <a:off x="4356821" y="3261971"/>
            <a:ext cx="186765" cy="366237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000" dirty="0">
                <a:latin typeface="Arial" charset="0"/>
                <a:cs typeface="Arial" charset="0"/>
              </a:rPr>
              <a:t>Rd2</a:t>
            </a:r>
          </a:p>
        </p:txBody>
      </p:sp>
      <p:sp>
        <p:nvSpPr>
          <p:cNvPr id="65" name="Isosceles Triangle 64"/>
          <p:cNvSpPr/>
          <p:nvPr/>
        </p:nvSpPr>
        <p:spPr bwMode="auto">
          <a:xfrm>
            <a:off x="4408488" y="3579813"/>
            <a:ext cx="87312" cy="46037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ectangle 125"/>
          <p:cNvSpPr>
            <a:spLocks noChangeArrowheads="1"/>
          </p:cNvSpPr>
          <p:nvPr/>
        </p:nvSpPr>
        <p:spPr bwMode="auto">
          <a:xfrm>
            <a:off x="4356821" y="1862880"/>
            <a:ext cx="186763" cy="699625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67" name="Rectangle 125"/>
          <p:cNvSpPr>
            <a:spLocks noChangeArrowheads="1"/>
          </p:cNvSpPr>
          <p:nvPr/>
        </p:nvSpPr>
        <p:spPr bwMode="auto">
          <a:xfrm>
            <a:off x="4357418" y="2562347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68" name="Rectangle 125"/>
          <p:cNvSpPr>
            <a:spLocks noChangeArrowheads="1"/>
          </p:cNvSpPr>
          <p:nvPr/>
        </p:nvSpPr>
        <p:spPr bwMode="auto">
          <a:xfrm>
            <a:off x="8047177" y="2286398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 err="1">
                <a:latin typeface="Arial" charset="0"/>
                <a:cs typeface="Arial" charset="0"/>
              </a:rPr>
              <a:t>WData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69" name="Rectangle 125"/>
          <p:cNvSpPr>
            <a:spLocks noChangeArrowheads="1"/>
          </p:cNvSpPr>
          <p:nvPr/>
        </p:nvSpPr>
        <p:spPr bwMode="auto">
          <a:xfrm>
            <a:off x="5910669" y="2565131"/>
            <a:ext cx="186763" cy="69962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70" name="Rectangle 125"/>
          <p:cNvSpPr>
            <a:spLocks noChangeArrowheads="1"/>
          </p:cNvSpPr>
          <p:nvPr/>
        </p:nvSpPr>
        <p:spPr bwMode="auto">
          <a:xfrm>
            <a:off x="4357418" y="1436867"/>
            <a:ext cx="186763" cy="430051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Im26</a:t>
            </a:r>
          </a:p>
        </p:txBody>
      </p:sp>
      <p:sp>
        <p:nvSpPr>
          <p:cNvPr id="71" name="Freeform 70"/>
          <p:cNvSpPr/>
          <p:nvPr/>
        </p:nvSpPr>
        <p:spPr bwMode="auto">
          <a:xfrm flipV="1">
            <a:off x="4543425" y="1903413"/>
            <a:ext cx="615950" cy="311150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3400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7586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2894 w 453224"/>
              <a:gd name="connsiteY2" fmla="*/ 1347746 h 1347746"/>
              <a:gd name="connsiteX3" fmla="*/ 453224 w 453224"/>
              <a:gd name="connsiteY3" fmla="*/ 1347746 h 1347746"/>
              <a:gd name="connsiteX0" fmla="*/ 0 w 275582"/>
              <a:gd name="connsiteY0" fmla="*/ 0 h 1347746"/>
              <a:gd name="connsiteX1" fmla="*/ 113611 w 275582"/>
              <a:gd name="connsiteY1" fmla="*/ 0 h 1347746"/>
              <a:gd name="connsiteX2" fmla="*/ 112894 w 275582"/>
              <a:gd name="connsiteY2" fmla="*/ 1347746 h 1347746"/>
              <a:gd name="connsiteX3" fmla="*/ 275582 w 275582"/>
              <a:gd name="connsiteY3" fmla="*/ 1340750 h 1347746"/>
              <a:gd name="connsiteX0" fmla="*/ 0 w 266314"/>
              <a:gd name="connsiteY0" fmla="*/ 0 h 1347746"/>
              <a:gd name="connsiteX1" fmla="*/ 113611 w 266314"/>
              <a:gd name="connsiteY1" fmla="*/ 0 h 1347746"/>
              <a:gd name="connsiteX2" fmla="*/ 112894 w 266314"/>
              <a:gd name="connsiteY2" fmla="*/ 1347746 h 1347746"/>
              <a:gd name="connsiteX3" fmla="*/ 266314 w 266314"/>
              <a:gd name="connsiteY3" fmla="*/ 1346347 h 1347746"/>
              <a:gd name="connsiteX0" fmla="*/ 0 w 219972"/>
              <a:gd name="connsiteY0" fmla="*/ 0 h 1347746"/>
              <a:gd name="connsiteX1" fmla="*/ 113611 w 219972"/>
              <a:gd name="connsiteY1" fmla="*/ 0 h 1347746"/>
              <a:gd name="connsiteX2" fmla="*/ 112894 w 219972"/>
              <a:gd name="connsiteY2" fmla="*/ 1347746 h 1347746"/>
              <a:gd name="connsiteX3" fmla="*/ 219972 w 219972"/>
              <a:gd name="connsiteY3" fmla="*/ 1346347 h 1347746"/>
              <a:gd name="connsiteX0" fmla="*/ 0 w 199891"/>
              <a:gd name="connsiteY0" fmla="*/ 0 h 1347746"/>
              <a:gd name="connsiteX1" fmla="*/ 113611 w 199891"/>
              <a:gd name="connsiteY1" fmla="*/ 0 h 1347746"/>
              <a:gd name="connsiteX2" fmla="*/ 112894 w 199891"/>
              <a:gd name="connsiteY2" fmla="*/ 1347746 h 1347746"/>
              <a:gd name="connsiteX3" fmla="*/ 199891 w 199891"/>
              <a:gd name="connsiteY3" fmla="*/ 1346347 h 1347746"/>
              <a:gd name="connsiteX0" fmla="*/ 0 w 128368"/>
              <a:gd name="connsiteY0" fmla="*/ 0 h 1347746"/>
              <a:gd name="connsiteX1" fmla="*/ 42088 w 128368"/>
              <a:gd name="connsiteY1" fmla="*/ 0 h 1347746"/>
              <a:gd name="connsiteX2" fmla="*/ 41371 w 128368"/>
              <a:gd name="connsiteY2" fmla="*/ 1347746 h 1347746"/>
              <a:gd name="connsiteX3" fmla="*/ 128368 w 128368"/>
              <a:gd name="connsiteY3" fmla="*/ 1346347 h 1347746"/>
              <a:gd name="connsiteX0" fmla="*/ 0 w 95606"/>
              <a:gd name="connsiteY0" fmla="*/ 0 h 1347746"/>
              <a:gd name="connsiteX1" fmla="*/ 42088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2088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0234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1470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  <a:gd name="connsiteX0" fmla="*/ 0 w 95606"/>
              <a:gd name="connsiteY0" fmla="*/ 0 h 1347746"/>
              <a:gd name="connsiteX1" fmla="*/ 41161 w 95606"/>
              <a:gd name="connsiteY1" fmla="*/ 0 h 1347746"/>
              <a:gd name="connsiteX2" fmla="*/ 41371 w 95606"/>
              <a:gd name="connsiteY2" fmla="*/ 1347746 h 1347746"/>
              <a:gd name="connsiteX3" fmla="*/ 95606 w 95606"/>
              <a:gd name="connsiteY3" fmla="*/ 1346346 h 13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06" h="1347746">
                <a:moveTo>
                  <a:pt x="0" y="0"/>
                </a:moveTo>
                <a:lnTo>
                  <a:pt x="41161" y="0"/>
                </a:lnTo>
                <a:cubicBezTo>
                  <a:pt x="41128" y="449249"/>
                  <a:pt x="41404" y="898497"/>
                  <a:pt x="41371" y="1347746"/>
                </a:cubicBezTo>
                <a:cubicBezTo>
                  <a:pt x="154814" y="1347746"/>
                  <a:pt x="44595" y="1346346"/>
                  <a:pt x="95606" y="134634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6142" name="Group 71"/>
          <p:cNvGrpSpPr>
            <a:grpSpLocks/>
          </p:cNvGrpSpPr>
          <p:nvPr/>
        </p:nvGrpSpPr>
        <p:grpSpPr bwMode="auto">
          <a:xfrm>
            <a:off x="4851400" y="1679575"/>
            <a:ext cx="168275" cy="269875"/>
            <a:chOff x="4584469" y="3621025"/>
            <a:chExt cx="168288" cy="268835"/>
          </a:xfrm>
        </p:grpSpPr>
        <p:sp>
          <p:nvSpPr>
            <p:cNvPr id="46222" name="Rectangle 27"/>
            <p:cNvSpPr>
              <a:spLocks noChangeArrowheads="1"/>
            </p:cNvSpPr>
            <p:nvPr/>
          </p:nvSpPr>
          <p:spPr bwMode="auto">
            <a:xfrm>
              <a:off x="4584469" y="3621025"/>
              <a:ext cx="168288" cy="18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46223" name="Line 28"/>
            <p:cNvSpPr>
              <a:spLocks noChangeShapeType="1"/>
            </p:cNvSpPr>
            <p:nvPr/>
          </p:nvSpPr>
          <p:spPr bwMode="auto">
            <a:xfrm flipH="1">
              <a:off x="4648810" y="3797790"/>
              <a:ext cx="42866" cy="920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" name="Isosceles Triangle 72"/>
          <p:cNvSpPr/>
          <p:nvPr/>
        </p:nvSpPr>
        <p:spPr bwMode="auto">
          <a:xfrm>
            <a:off x="8097838" y="2943225"/>
            <a:ext cx="87312" cy="46038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6144" name="Group 73"/>
          <p:cNvGrpSpPr>
            <a:grpSpLocks/>
          </p:cNvGrpSpPr>
          <p:nvPr/>
        </p:nvGrpSpPr>
        <p:grpSpPr bwMode="auto">
          <a:xfrm>
            <a:off x="2201863" y="1908175"/>
            <a:ext cx="904875" cy="1185863"/>
            <a:chOff x="2152485" y="3657196"/>
            <a:chExt cx="904875" cy="1185868"/>
          </a:xfrm>
        </p:grpSpPr>
        <p:sp>
          <p:nvSpPr>
            <p:cNvPr id="79" name="Rectangle 78"/>
            <p:cNvSpPr/>
            <p:nvPr/>
          </p:nvSpPr>
          <p:spPr bwMode="auto">
            <a:xfrm>
              <a:off x="2152485" y="3657196"/>
              <a:ext cx="904875" cy="118269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214" name="Text Box 32"/>
            <p:cNvSpPr txBox="1">
              <a:spLocks noChangeArrowheads="1"/>
            </p:cNvSpPr>
            <p:nvPr/>
          </p:nvSpPr>
          <p:spPr bwMode="auto">
            <a:xfrm rot="-5400000">
              <a:off x="2002083" y="4099448"/>
              <a:ext cx="1066486" cy="25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r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46215" name="Rectangle 34"/>
            <p:cNvSpPr>
              <a:spLocks noChangeArrowheads="1"/>
            </p:cNvSpPr>
            <p:nvPr/>
          </p:nvSpPr>
          <p:spPr bwMode="auto">
            <a:xfrm>
              <a:off x="2180317" y="4144146"/>
              <a:ext cx="187273" cy="22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46216" name="Rectangle 35"/>
            <p:cNvSpPr>
              <a:spLocks noChangeArrowheads="1"/>
            </p:cNvSpPr>
            <p:nvPr/>
          </p:nvSpPr>
          <p:spPr bwMode="auto">
            <a:xfrm>
              <a:off x="2673188" y="3799534"/>
              <a:ext cx="348394" cy="20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46217" name="Rectangle 38"/>
            <p:cNvSpPr>
              <a:spLocks noChangeArrowheads="1"/>
            </p:cNvSpPr>
            <p:nvPr/>
          </p:nvSpPr>
          <p:spPr bwMode="auto">
            <a:xfrm>
              <a:off x="2642450" y="4187716"/>
              <a:ext cx="379132" cy="20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46218" name="Rectangle 42"/>
            <p:cNvSpPr>
              <a:spLocks noChangeArrowheads="1"/>
            </p:cNvSpPr>
            <p:nvPr/>
          </p:nvSpPr>
          <p:spPr bwMode="auto">
            <a:xfrm>
              <a:off x="2180317" y="4542745"/>
              <a:ext cx="225678" cy="209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46219" name="Rectangle 45"/>
            <p:cNvSpPr>
              <a:spLocks noChangeArrowheads="1"/>
            </p:cNvSpPr>
            <p:nvPr/>
          </p:nvSpPr>
          <p:spPr bwMode="auto">
            <a:xfrm>
              <a:off x="2642450" y="4617503"/>
              <a:ext cx="379132" cy="20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86" name="Isosceles Triangle 85"/>
            <p:cNvSpPr/>
            <p:nvPr/>
          </p:nvSpPr>
          <p:spPr bwMode="auto">
            <a:xfrm>
              <a:off x="2449347" y="4790676"/>
              <a:ext cx="87313" cy="52388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221" name="Rectangle 34"/>
            <p:cNvSpPr>
              <a:spLocks noChangeArrowheads="1"/>
            </p:cNvSpPr>
            <p:nvPr/>
          </p:nvSpPr>
          <p:spPr bwMode="auto">
            <a:xfrm>
              <a:off x="2180317" y="3898838"/>
              <a:ext cx="187273" cy="22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RA</a:t>
              </a:r>
            </a:p>
          </p:txBody>
        </p:sp>
      </p:grpSp>
      <p:sp>
        <p:nvSpPr>
          <p:cNvPr id="46145" name="Rectangle 67"/>
          <p:cNvSpPr>
            <a:spLocks noChangeArrowheads="1"/>
          </p:cNvSpPr>
          <p:nvPr/>
        </p:nvSpPr>
        <p:spPr bwMode="auto">
          <a:xfrm>
            <a:off x="1946275" y="2333625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46146" name="Line 40"/>
          <p:cNvSpPr>
            <a:spLocks noChangeShapeType="1"/>
          </p:cNvSpPr>
          <p:nvPr/>
        </p:nvSpPr>
        <p:spPr bwMode="auto">
          <a:xfrm flipV="1">
            <a:off x="1747838" y="2509838"/>
            <a:ext cx="450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6147" name="Group 125"/>
          <p:cNvGrpSpPr>
            <a:grpSpLocks/>
          </p:cNvGrpSpPr>
          <p:nvPr/>
        </p:nvGrpSpPr>
        <p:grpSpPr bwMode="auto">
          <a:xfrm>
            <a:off x="3706813" y="2422525"/>
            <a:ext cx="203200" cy="1503363"/>
            <a:chOff x="3575708" y="4361001"/>
            <a:chExt cx="202761" cy="1502813"/>
          </a:xfrm>
        </p:grpSpPr>
        <p:sp>
          <p:nvSpPr>
            <p:cNvPr id="46211" name="Freeform 86"/>
            <p:cNvSpPr>
              <a:spLocks/>
            </p:cNvSpPr>
            <p:nvPr/>
          </p:nvSpPr>
          <p:spPr bwMode="auto">
            <a:xfrm flipV="1">
              <a:off x="3576972" y="4361001"/>
              <a:ext cx="199369" cy="1502813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50800">
              <a:solidFill>
                <a:srgbClr val="339933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28" name="Straight Arrow Connector 127"/>
            <p:cNvCxnSpPr/>
            <p:nvPr/>
          </p:nvCxnSpPr>
          <p:spPr bwMode="auto">
            <a:xfrm>
              <a:off x="3575708" y="5092571"/>
              <a:ext cx="202761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6148" name="Group 128"/>
          <p:cNvGrpSpPr>
            <a:grpSpLocks/>
          </p:cNvGrpSpPr>
          <p:nvPr/>
        </p:nvGrpSpPr>
        <p:grpSpPr bwMode="auto">
          <a:xfrm>
            <a:off x="3562350" y="1339850"/>
            <a:ext cx="2124075" cy="1519238"/>
            <a:chOff x="3406862" y="3277568"/>
            <a:chExt cx="2038332" cy="1519480"/>
          </a:xfrm>
        </p:grpSpPr>
        <p:sp>
          <p:nvSpPr>
            <p:cNvPr id="130" name="Freeform 129"/>
            <p:cNvSpPr/>
            <p:nvPr/>
          </p:nvSpPr>
          <p:spPr bwMode="auto">
            <a:xfrm flipV="1">
              <a:off x="3406862" y="3277568"/>
              <a:ext cx="2038332" cy="1519480"/>
            </a:xfrm>
            <a:custGeom>
              <a:avLst/>
              <a:gdLst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24384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9754 w 1652016"/>
                <a:gd name="connsiteY0" fmla="*/ 418610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5920 w 1652016"/>
                <a:gd name="connsiteY0" fmla="*/ 4002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9340 w 1652016"/>
                <a:gd name="connsiteY0" fmla="*/ 8651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59601 w 1659601"/>
                <a:gd name="connsiteY0" fmla="*/ 870480 h 2042160"/>
                <a:gd name="connsiteX1" fmla="*/ 1652016 w 1659601"/>
                <a:gd name="connsiteY1" fmla="*/ 2042160 h 2042160"/>
                <a:gd name="connsiteX2" fmla="*/ 855 w 1659601"/>
                <a:gd name="connsiteY2" fmla="*/ 2042160 h 2042160"/>
                <a:gd name="connsiteX3" fmla="*/ 0 w 1659601"/>
                <a:gd name="connsiteY3" fmla="*/ 0 h 2042160"/>
                <a:gd name="connsiteX4" fmla="*/ 205982 w 1659601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05982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195721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66645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76316 w 1652843"/>
                <a:gd name="connsiteY4" fmla="*/ 0 h 2042160"/>
                <a:gd name="connsiteX0" fmla="*/ 1652761 w 1652843"/>
                <a:gd name="connsiteY0" fmla="*/ 870480 h 2042160"/>
                <a:gd name="connsiteX1" fmla="*/ 1652016 w 1652843"/>
                <a:gd name="connsiteY1" fmla="*/ 2042160 h 2042160"/>
                <a:gd name="connsiteX2" fmla="*/ 855 w 1652843"/>
                <a:gd name="connsiteY2" fmla="*/ 2042160 h 2042160"/>
                <a:gd name="connsiteX3" fmla="*/ 0 w 1652843"/>
                <a:gd name="connsiteY3" fmla="*/ 0 h 2042160"/>
                <a:gd name="connsiteX4" fmla="*/ 267034 w 1652843"/>
                <a:gd name="connsiteY4" fmla="*/ 0 h 20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843" h="2042160">
                  <a:moveTo>
                    <a:pt x="1652761" y="870480"/>
                  </a:moveTo>
                  <a:cubicBezTo>
                    <a:pt x="1650233" y="1261040"/>
                    <a:pt x="1654544" y="1651600"/>
                    <a:pt x="1652016" y="2042160"/>
                  </a:cubicBezTo>
                  <a:lnTo>
                    <a:pt x="855" y="2042160"/>
                  </a:lnTo>
                  <a:lnTo>
                    <a:pt x="0" y="0"/>
                  </a:lnTo>
                  <a:lnTo>
                    <a:pt x="267034" y="0"/>
                  </a:lnTo>
                </a:path>
              </a:pathLst>
            </a:custGeom>
            <a:noFill/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 bwMode="auto">
            <a:xfrm>
              <a:off x="3406862" y="4076208"/>
              <a:ext cx="332105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6149" name="Group 131"/>
          <p:cNvGrpSpPr>
            <a:grpSpLocks/>
          </p:cNvGrpSpPr>
          <p:nvPr/>
        </p:nvGrpSpPr>
        <p:grpSpPr bwMode="auto">
          <a:xfrm>
            <a:off x="3419475" y="1201738"/>
            <a:ext cx="4427538" cy="1808162"/>
            <a:chOff x="3304636" y="3139679"/>
            <a:chExt cx="4301360" cy="1808147"/>
          </a:xfrm>
        </p:grpSpPr>
        <p:sp>
          <p:nvSpPr>
            <p:cNvPr id="133" name="Freeform 132"/>
            <p:cNvSpPr/>
            <p:nvPr/>
          </p:nvSpPr>
          <p:spPr bwMode="auto">
            <a:xfrm flipV="1">
              <a:off x="3304636" y="3139679"/>
              <a:ext cx="4301360" cy="1808147"/>
            </a:xfrm>
            <a:custGeom>
              <a:avLst/>
              <a:gdLst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24384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70688 w 1652016"/>
                <a:gd name="connsiteY4" fmla="*/ 0 h 2042160"/>
                <a:gd name="connsiteX0" fmla="*/ 1645920 w 1652016"/>
                <a:gd name="connsiteY0" fmla="*/ 249936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5920 w 1652016"/>
                <a:gd name="connsiteY0" fmla="*/ 14002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205982 w 1652016"/>
                <a:gd name="connsiteY4" fmla="*/ 0 h 2042160"/>
                <a:gd name="connsiteX0" fmla="*/ 1645920 w 1652016"/>
                <a:gd name="connsiteY0" fmla="*/ 14002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50654 w 1652016"/>
                <a:gd name="connsiteY4" fmla="*/ 4491 h 2042160"/>
                <a:gd name="connsiteX0" fmla="*/ 1645920 w 1652016"/>
                <a:gd name="connsiteY0" fmla="*/ 14002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4507 w 1652016"/>
                <a:gd name="connsiteY4" fmla="*/ 4491 h 2042160"/>
                <a:gd name="connsiteX0" fmla="*/ 1647457 w 1652016"/>
                <a:gd name="connsiteY0" fmla="*/ 400453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4507 w 1652016"/>
                <a:gd name="connsiteY4" fmla="*/ 4491 h 2042160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4507 w 1652016"/>
                <a:gd name="connsiteY4" fmla="*/ 4491 h 2042160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1398 w 1652016"/>
                <a:gd name="connsiteY4" fmla="*/ 4491 h 2042160"/>
                <a:gd name="connsiteX0" fmla="*/ 1650531 w 1652016"/>
                <a:gd name="connsiteY0" fmla="*/ 440864 h 2046649"/>
                <a:gd name="connsiteX1" fmla="*/ 1652016 w 1652016"/>
                <a:gd name="connsiteY1" fmla="*/ 2046649 h 2046649"/>
                <a:gd name="connsiteX2" fmla="*/ 855 w 1652016"/>
                <a:gd name="connsiteY2" fmla="*/ 2046649 h 2046649"/>
                <a:gd name="connsiteX3" fmla="*/ 0 w 1652016"/>
                <a:gd name="connsiteY3" fmla="*/ 4489 h 2046649"/>
                <a:gd name="connsiteX4" fmla="*/ 149172 w 1652016"/>
                <a:gd name="connsiteY4" fmla="*/ 0 h 2046649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47618 w 1652016"/>
                <a:gd name="connsiteY4" fmla="*/ 2 h 2042160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75102 w 1652016"/>
                <a:gd name="connsiteY4" fmla="*/ 2 h 2042160"/>
                <a:gd name="connsiteX0" fmla="*/ 1650531 w 1652016"/>
                <a:gd name="connsiteY0" fmla="*/ 436375 h 2042160"/>
                <a:gd name="connsiteX1" fmla="*/ 1652016 w 1652016"/>
                <a:gd name="connsiteY1" fmla="*/ 2042160 h 2042160"/>
                <a:gd name="connsiteX2" fmla="*/ 855 w 1652016"/>
                <a:gd name="connsiteY2" fmla="*/ 2042160 h 2042160"/>
                <a:gd name="connsiteX3" fmla="*/ 0 w 1652016"/>
                <a:gd name="connsiteY3" fmla="*/ 0 h 2042160"/>
                <a:gd name="connsiteX4" fmla="*/ 181036 w 1652016"/>
                <a:gd name="connsiteY4" fmla="*/ 2 h 204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016" h="2042160">
                  <a:moveTo>
                    <a:pt x="1650531" y="436375"/>
                  </a:moveTo>
                  <a:cubicBezTo>
                    <a:pt x="1652051" y="983611"/>
                    <a:pt x="1650496" y="1494924"/>
                    <a:pt x="1652016" y="2042160"/>
                  </a:cubicBezTo>
                  <a:lnTo>
                    <a:pt x="855" y="2042160"/>
                  </a:lnTo>
                  <a:lnTo>
                    <a:pt x="0" y="0"/>
                  </a:lnTo>
                  <a:lnTo>
                    <a:pt x="181036" y="2"/>
                  </a:lnTo>
                </a:path>
              </a:pathLst>
            </a:custGeom>
            <a:noFill/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 bwMode="auto">
            <a:xfrm>
              <a:off x="3304636" y="4219170"/>
              <a:ext cx="478100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5" name="Rectangle 125"/>
          <p:cNvSpPr>
            <a:spLocks noChangeArrowheads="1"/>
          </p:cNvSpPr>
          <p:nvPr/>
        </p:nvSpPr>
        <p:spPr bwMode="auto">
          <a:xfrm>
            <a:off x="1303666" y="2211968"/>
            <a:ext cx="182577" cy="872693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Instruction</a:t>
            </a:r>
          </a:p>
        </p:txBody>
      </p:sp>
      <p:sp>
        <p:nvSpPr>
          <p:cNvPr id="116" name="Isosceles Triangle 115"/>
          <p:cNvSpPr/>
          <p:nvPr/>
        </p:nvSpPr>
        <p:spPr bwMode="auto">
          <a:xfrm>
            <a:off x="1357313" y="3048000"/>
            <a:ext cx="87312" cy="38100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32" name="Group 331"/>
          <p:cNvGrpSpPr>
            <a:grpSpLocks/>
          </p:cNvGrpSpPr>
          <p:nvPr/>
        </p:nvGrpSpPr>
        <p:grpSpPr bwMode="auto">
          <a:xfrm>
            <a:off x="1844675" y="2257425"/>
            <a:ext cx="1654175" cy="2838450"/>
            <a:chOff x="1612037" y="2309121"/>
            <a:chExt cx="1654561" cy="2839221"/>
          </a:xfrm>
        </p:grpSpPr>
        <p:sp>
          <p:nvSpPr>
            <p:cNvPr id="46205" name="Freeform 98"/>
            <p:cNvSpPr>
              <a:spLocks/>
            </p:cNvSpPr>
            <p:nvPr/>
          </p:nvSpPr>
          <p:spPr bwMode="auto">
            <a:xfrm flipH="1">
              <a:off x="1701229" y="3420670"/>
              <a:ext cx="1565369" cy="1481024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06" name="Freeform 99"/>
            <p:cNvSpPr>
              <a:spLocks/>
            </p:cNvSpPr>
            <p:nvPr/>
          </p:nvSpPr>
          <p:spPr bwMode="auto">
            <a:xfrm flipH="1">
              <a:off x="1612037" y="2309121"/>
              <a:ext cx="1654555" cy="2839221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1" name="Group 330"/>
          <p:cNvGrpSpPr>
            <a:grpSpLocks/>
          </p:cNvGrpSpPr>
          <p:nvPr/>
        </p:nvGrpSpPr>
        <p:grpSpPr bwMode="auto">
          <a:xfrm>
            <a:off x="3322638" y="1751013"/>
            <a:ext cx="1522412" cy="2830512"/>
            <a:chOff x="2977514" y="1750414"/>
            <a:chExt cx="1521385" cy="2830735"/>
          </a:xfrm>
        </p:grpSpPr>
        <p:sp>
          <p:nvSpPr>
            <p:cNvPr id="46201" name="Text Box 88"/>
            <p:cNvSpPr txBox="1">
              <a:spLocks noChangeArrowheads="1"/>
            </p:cNvSpPr>
            <p:nvPr/>
          </p:nvSpPr>
          <p:spPr bwMode="auto">
            <a:xfrm>
              <a:off x="2977514" y="4312570"/>
              <a:ext cx="67120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100">
                  <a:solidFill>
                    <a:srgbClr val="FF0000"/>
                  </a:solidFill>
                  <a:ea typeface="宋体" panose="02010600030101010101" pitchFamily="2" charset="-122"/>
                </a:rPr>
                <a:t>ForwardB</a:t>
              </a:r>
            </a:p>
          </p:txBody>
        </p:sp>
        <p:sp>
          <p:nvSpPr>
            <p:cNvPr id="46202" name="Text Box 92"/>
            <p:cNvSpPr txBox="1">
              <a:spLocks noChangeArrowheads="1"/>
            </p:cNvSpPr>
            <p:nvPr/>
          </p:nvSpPr>
          <p:spPr bwMode="auto">
            <a:xfrm>
              <a:off x="3853582" y="4320739"/>
              <a:ext cx="645317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100">
                  <a:solidFill>
                    <a:srgbClr val="FF0000"/>
                  </a:solidFill>
                  <a:ea typeface="宋体" panose="02010600030101010101" pitchFamily="2" charset="-122"/>
                </a:rPr>
                <a:t>ForwardA</a:t>
              </a:r>
            </a:p>
          </p:txBody>
        </p:sp>
        <p:sp>
          <p:nvSpPr>
            <p:cNvPr id="46203" name="Line 93"/>
            <p:cNvSpPr>
              <a:spLocks noChangeShapeType="1"/>
            </p:cNvSpPr>
            <p:nvPr/>
          </p:nvSpPr>
          <p:spPr bwMode="auto">
            <a:xfrm flipV="1">
              <a:off x="3648717" y="3242788"/>
              <a:ext cx="5041" cy="133836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204" name="Freeform 94"/>
            <p:cNvSpPr>
              <a:spLocks/>
            </p:cNvSpPr>
            <p:nvPr/>
          </p:nvSpPr>
          <p:spPr bwMode="auto">
            <a:xfrm>
              <a:off x="3662472" y="1750414"/>
              <a:ext cx="170666" cy="2822784"/>
            </a:xfrm>
            <a:custGeom>
              <a:avLst/>
              <a:gdLst>
                <a:gd name="T0" fmla="*/ 2147483647 w 113"/>
                <a:gd name="T1" fmla="*/ 2147483647 h 1610"/>
                <a:gd name="T2" fmla="*/ 2147483647 w 113"/>
                <a:gd name="T3" fmla="*/ 0 h 1610"/>
                <a:gd name="T4" fmla="*/ 0 w 113"/>
                <a:gd name="T5" fmla="*/ 0 h 1610"/>
                <a:gd name="T6" fmla="*/ 0 w 113"/>
                <a:gd name="T7" fmla="*/ 2147483647 h 16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1610">
                  <a:moveTo>
                    <a:pt x="113" y="1610"/>
                  </a:moveTo>
                  <a:lnTo>
                    <a:pt x="113" y="0"/>
                  </a:lnTo>
                  <a:lnTo>
                    <a:pt x="0" y="0"/>
                  </a:lnTo>
                  <a:lnTo>
                    <a:pt x="0" y="91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2" name="Group 89"/>
          <p:cNvGrpSpPr>
            <a:grpSpLocks/>
          </p:cNvGrpSpPr>
          <p:nvPr/>
        </p:nvGrpSpPr>
        <p:grpSpPr bwMode="auto">
          <a:xfrm>
            <a:off x="3498850" y="4581525"/>
            <a:ext cx="1208088" cy="647700"/>
            <a:chOff x="2076" y="3698"/>
            <a:chExt cx="791" cy="231"/>
          </a:xfrm>
        </p:grpSpPr>
        <p:sp>
          <p:nvSpPr>
            <p:cNvPr id="46199" name="AutoShape 90"/>
            <p:cNvSpPr>
              <a:spLocks noChangeArrowheads="1"/>
            </p:cNvSpPr>
            <p:nvPr/>
          </p:nvSpPr>
          <p:spPr bwMode="auto">
            <a:xfrm>
              <a:off x="2076" y="3698"/>
              <a:ext cx="791" cy="231"/>
            </a:xfrm>
            <a:prstGeom prst="roundRect">
              <a:avLst>
                <a:gd name="adj" fmla="val 11440"/>
              </a:avLst>
            </a:prstGeom>
            <a:solidFill>
              <a:srgbClr val="FFCCF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6200" name="Text Box 91"/>
            <p:cNvSpPr txBox="1">
              <a:spLocks noChangeArrowheads="1"/>
            </p:cNvSpPr>
            <p:nvPr/>
          </p:nvSpPr>
          <p:spPr bwMode="auto">
            <a:xfrm>
              <a:off x="2084" y="3719"/>
              <a:ext cx="778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FF0000"/>
                  </a:solidFill>
                  <a:ea typeface="宋体" panose="02010600030101010101" pitchFamily="2" charset="-122"/>
                </a:rPr>
                <a:t>Hazard Detect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200">
                  <a:solidFill>
                    <a:srgbClr val="FF0000"/>
                  </a:solidFill>
                  <a:ea typeface="宋体" panose="02010600030101010101" pitchFamily="2" charset="-122"/>
                </a:rPr>
                <a:t>Forward, &amp; Stall</a:t>
              </a:r>
            </a:p>
          </p:txBody>
        </p:sp>
      </p:grpSp>
      <p:sp>
        <p:nvSpPr>
          <p:cNvPr id="46155" name="Freeform 150"/>
          <p:cNvSpPr>
            <a:spLocks/>
          </p:cNvSpPr>
          <p:nvPr/>
        </p:nvSpPr>
        <p:spPr bwMode="auto">
          <a:xfrm flipH="1">
            <a:off x="2671763" y="1627188"/>
            <a:ext cx="504825" cy="3960812"/>
          </a:xfrm>
          <a:custGeom>
            <a:avLst/>
            <a:gdLst>
              <a:gd name="T0" fmla="*/ 0 w 10000"/>
              <a:gd name="T1" fmla="*/ 0 h 10051"/>
              <a:gd name="T2" fmla="*/ 8223953 w 10000"/>
              <a:gd name="T3" fmla="*/ 2147483647 h 10051"/>
              <a:gd name="T4" fmla="*/ 1285031684 w 10000"/>
              <a:gd name="T5" fmla="*/ 2147483647 h 100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0051">
                <a:moveTo>
                  <a:pt x="0" y="0"/>
                </a:moveTo>
                <a:cubicBezTo>
                  <a:pt x="19" y="2379"/>
                  <a:pt x="45" y="4617"/>
                  <a:pt x="64" y="6996"/>
                </a:cubicBezTo>
                <a:cubicBezTo>
                  <a:pt x="4081" y="8296"/>
                  <a:pt x="5632" y="8688"/>
                  <a:pt x="10000" y="10051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56" name="Rectangle 88"/>
          <p:cNvSpPr>
            <a:spLocks noChangeArrowheads="1"/>
          </p:cNvSpPr>
          <p:nvPr/>
        </p:nvSpPr>
        <p:spPr bwMode="auto">
          <a:xfrm>
            <a:off x="2852738" y="4556125"/>
            <a:ext cx="323850" cy="179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func</a:t>
            </a:r>
          </a:p>
        </p:txBody>
      </p:sp>
      <p:grpSp>
        <p:nvGrpSpPr>
          <p:cNvPr id="46157" name="Group 378"/>
          <p:cNvGrpSpPr>
            <a:grpSpLocks/>
          </p:cNvGrpSpPr>
          <p:nvPr/>
        </p:nvGrpSpPr>
        <p:grpSpPr bwMode="auto">
          <a:xfrm>
            <a:off x="1538288" y="2947988"/>
            <a:ext cx="7181850" cy="3360737"/>
            <a:chOff x="1192360" y="2947798"/>
            <a:chExt cx="7181735" cy="3361577"/>
          </a:xfrm>
        </p:grpSpPr>
        <p:sp>
          <p:nvSpPr>
            <p:cNvPr id="46180" name="Freeform 153"/>
            <p:cNvSpPr>
              <a:spLocks/>
            </p:cNvSpPr>
            <p:nvPr/>
          </p:nvSpPr>
          <p:spPr bwMode="auto">
            <a:xfrm rot="-5400000">
              <a:off x="4804705" y="4155820"/>
              <a:ext cx="2657822" cy="743015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1" name="Freeform 153"/>
            <p:cNvSpPr>
              <a:spLocks/>
            </p:cNvSpPr>
            <p:nvPr/>
          </p:nvSpPr>
          <p:spPr bwMode="auto">
            <a:xfrm rot="-5400000">
              <a:off x="5020266" y="3674095"/>
              <a:ext cx="3015932" cy="1563337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2" name="Line 156"/>
            <p:cNvSpPr>
              <a:spLocks noChangeShapeType="1"/>
            </p:cNvSpPr>
            <p:nvPr/>
          </p:nvSpPr>
          <p:spPr bwMode="auto">
            <a:xfrm>
              <a:off x="4176993" y="5902231"/>
              <a:ext cx="138518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6183" name="Group 242"/>
            <p:cNvGrpSpPr>
              <a:grpSpLocks/>
            </p:cNvGrpSpPr>
            <p:nvPr/>
          </p:nvGrpSpPr>
          <p:grpSpPr bwMode="auto">
            <a:xfrm>
              <a:off x="1779372" y="3622551"/>
              <a:ext cx="459300" cy="1966002"/>
              <a:chOff x="1901539" y="3518196"/>
              <a:chExt cx="459345" cy="1965980"/>
            </a:xfrm>
          </p:grpSpPr>
          <p:cxnSp>
            <p:nvCxnSpPr>
              <p:cNvPr id="300" name="Straight Arrow Connector 299"/>
              <p:cNvCxnSpPr/>
              <p:nvPr/>
            </p:nvCxnSpPr>
            <p:spPr bwMode="auto">
              <a:xfrm flipV="1">
                <a:off x="2132099" y="3518299"/>
                <a:ext cx="0" cy="196579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6198" name="Rectangle 89"/>
              <p:cNvSpPr>
                <a:spLocks noChangeArrowheads="1"/>
              </p:cNvSpPr>
              <p:nvPr/>
            </p:nvSpPr>
            <p:spPr bwMode="auto">
              <a:xfrm>
                <a:off x="1901539" y="4102556"/>
                <a:ext cx="459345" cy="182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RegDst</a:t>
                </a:r>
              </a:p>
            </p:txBody>
          </p:sp>
        </p:grpSp>
        <p:grpSp>
          <p:nvGrpSpPr>
            <p:cNvPr id="46184" name="Group 157"/>
            <p:cNvGrpSpPr>
              <a:grpSpLocks/>
            </p:cNvGrpSpPr>
            <p:nvPr/>
          </p:nvGrpSpPr>
          <p:grpSpPr bwMode="auto">
            <a:xfrm>
              <a:off x="1606707" y="5588553"/>
              <a:ext cx="943121" cy="605487"/>
              <a:chOff x="1910" y="3139"/>
              <a:chExt cx="474" cy="277"/>
            </a:xfrm>
          </p:grpSpPr>
          <p:sp>
            <p:nvSpPr>
              <p:cNvPr id="46195" name="AutoShape 158"/>
              <p:cNvSpPr>
                <a:spLocks noChangeArrowheads="1"/>
              </p:cNvSpPr>
              <p:nvPr/>
            </p:nvSpPr>
            <p:spPr bwMode="auto">
              <a:xfrm>
                <a:off x="1910" y="3139"/>
                <a:ext cx="474" cy="277"/>
              </a:xfrm>
              <a:prstGeom prst="roundRect">
                <a:avLst>
                  <a:gd name="adj" fmla="val 24134"/>
                </a:avLst>
              </a:prstGeom>
              <a:solidFill>
                <a:srgbClr val="FFCC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6196" name="Text Box 159"/>
              <p:cNvSpPr txBox="1">
                <a:spLocks noChangeArrowheads="1"/>
              </p:cNvSpPr>
              <p:nvPr/>
            </p:nvSpPr>
            <p:spPr bwMode="auto">
              <a:xfrm>
                <a:off x="1920" y="3170"/>
                <a:ext cx="457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" tIns="0" rIns="9144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Main &amp; ALU</a:t>
                </a:r>
              </a:p>
              <a:p>
                <a:pPr algn="ctr" eaLnBrk="1" hangingPunct="1"/>
                <a:r>
                  <a:rPr lang="en-US" altLang="zh-CN" sz="1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Control</a:t>
                </a:r>
              </a:p>
            </p:txBody>
          </p:sp>
        </p:grpSp>
        <p:sp>
          <p:nvSpPr>
            <p:cNvPr id="46185" name="Rectangle 88"/>
            <p:cNvSpPr>
              <a:spLocks noChangeArrowheads="1"/>
            </p:cNvSpPr>
            <p:nvPr/>
          </p:nvSpPr>
          <p:spPr bwMode="auto">
            <a:xfrm>
              <a:off x="1192360" y="5600993"/>
              <a:ext cx="210451" cy="179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Op</a:t>
              </a:r>
            </a:p>
          </p:txBody>
        </p:sp>
        <p:grpSp>
          <p:nvGrpSpPr>
            <p:cNvPr id="46186" name="Group 228"/>
            <p:cNvGrpSpPr>
              <a:grpSpLocks/>
            </p:cNvGrpSpPr>
            <p:nvPr/>
          </p:nvGrpSpPr>
          <p:grpSpPr bwMode="auto">
            <a:xfrm>
              <a:off x="4201625" y="5764493"/>
              <a:ext cx="1555052" cy="524577"/>
              <a:chOff x="4301879" y="5709829"/>
              <a:chExt cx="1555205" cy="524571"/>
            </a:xfrm>
          </p:grpSpPr>
          <p:sp>
            <p:nvSpPr>
              <p:cNvPr id="46193" name="Line 156"/>
              <p:cNvSpPr>
                <a:spLocks noChangeShapeType="1"/>
              </p:cNvSpPr>
              <p:nvPr/>
            </p:nvSpPr>
            <p:spPr bwMode="auto">
              <a:xfrm flipV="1">
                <a:off x="4301879" y="6103346"/>
                <a:ext cx="1362491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94" name="Text Box 161"/>
              <p:cNvSpPr txBox="1">
                <a:spLocks noChangeArrowheads="1"/>
              </p:cNvSpPr>
              <p:nvPr/>
            </p:nvSpPr>
            <p:spPr bwMode="auto">
              <a:xfrm rot="-5400000">
                <a:off x="5499563" y="5876879"/>
                <a:ext cx="524571" cy="190471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MEM</a:t>
                </a:r>
              </a:p>
            </p:txBody>
          </p:sp>
        </p:grpSp>
        <p:sp>
          <p:nvSpPr>
            <p:cNvPr id="46187" name="Text Box 162"/>
            <p:cNvSpPr txBox="1">
              <a:spLocks noChangeArrowheads="1"/>
            </p:cNvSpPr>
            <p:nvPr/>
          </p:nvSpPr>
          <p:spPr bwMode="auto">
            <a:xfrm rot="-5400000">
              <a:off x="3724394" y="5806240"/>
              <a:ext cx="769972" cy="17988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EX</a:t>
              </a:r>
            </a:p>
          </p:txBody>
        </p:sp>
        <p:sp>
          <p:nvSpPr>
            <p:cNvPr id="46188" name="Line 156"/>
            <p:cNvSpPr>
              <a:spLocks noChangeShapeType="1"/>
            </p:cNvSpPr>
            <p:nvPr/>
          </p:nvSpPr>
          <p:spPr bwMode="auto">
            <a:xfrm>
              <a:off x="5762105" y="6158015"/>
              <a:ext cx="194035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9" name="Text Box 162"/>
            <p:cNvSpPr txBox="1">
              <a:spLocks noChangeArrowheads="1"/>
            </p:cNvSpPr>
            <p:nvPr/>
          </p:nvSpPr>
          <p:spPr bwMode="auto">
            <a:xfrm rot="-5400000">
              <a:off x="7642527" y="6059831"/>
              <a:ext cx="309474" cy="189614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WB</a:t>
              </a:r>
            </a:p>
          </p:txBody>
        </p:sp>
        <p:sp>
          <p:nvSpPr>
            <p:cNvPr id="46190" name="Freeform 153"/>
            <p:cNvSpPr>
              <a:spLocks/>
            </p:cNvSpPr>
            <p:nvPr/>
          </p:nvSpPr>
          <p:spPr bwMode="auto">
            <a:xfrm rot="-5400000">
              <a:off x="4896209" y="4066156"/>
              <a:ext cx="2701974" cy="970174"/>
            </a:xfrm>
            <a:custGeom>
              <a:avLst/>
              <a:gdLst>
                <a:gd name="T0" fmla="*/ 0 w 144"/>
                <a:gd name="T1" fmla="*/ 0 h 950"/>
                <a:gd name="T2" fmla="*/ 0 w 144"/>
                <a:gd name="T3" fmla="*/ 2147483647 h 950"/>
                <a:gd name="T4" fmla="*/ 2147483647 w 144"/>
                <a:gd name="T5" fmla="*/ 2147483647 h 9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950">
                  <a:moveTo>
                    <a:pt x="0" y="0"/>
                  </a:moveTo>
                  <a:lnTo>
                    <a:pt x="0" y="950"/>
                  </a:lnTo>
                  <a:lnTo>
                    <a:pt x="144" y="95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5" name="Freeform 374"/>
            <p:cNvSpPr/>
            <p:nvPr/>
          </p:nvSpPr>
          <p:spPr>
            <a:xfrm>
              <a:off x="2365503" y="3095472"/>
              <a:ext cx="5719671" cy="3061465"/>
            </a:xfrm>
            <a:custGeom>
              <a:avLst/>
              <a:gdLst>
                <a:gd name="connsiteX0" fmla="*/ 5531127 w 5719970"/>
                <a:gd name="connsiteY0" fmla="*/ 3061252 h 3061252"/>
                <a:gd name="connsiteX1" fmla="*/ 5719970 w 5719970"/>
                <a:gd name="connsiteY1" fmla="*/ 3061252 h 3061252"/>
                <a:gd name="connsiteX2" fmla="*/ 5719970 w 5719970"/>
                <a:gd name="connsiteY2" fmla="*/ 1123122 h 3061252"/>
                <a:gd name="connsiteX3" fmla="*/ 4970 w 5719970"/>
                <a:gd name="connsiteY3" fmla="*/ 1128091 h 3061252"/>
                <a:gd name="connsiteX4" fmla="*/ 0 w 5719970"/>
                <a:gd name="connsiteY4" fmla="*/ 0 h 306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9970" h="3061252">
                  <a:moveTo>
                    <a:pt x="5531127" y="3061252"/>
                  </a:moveTo>
                  <a:lnTo>
                    <a:pt x="5719970" y="3061252"/>
                  </a:lnTo>
                  <a:lnTo>
                    <a:pt x="5719970" y="1123122"/>
                  </a:lnTo>
                  <a:lnTo>
                    <a:pt x="4970" y="1128091"/>
                  </a:lnTo>
                  <a:cubicBezTo>
                    <a:pt x="3313" y="752061"/>
                    <a:pt x="1657" y="376030"/>
                    <a:pt x="0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192" name="TextBox 353"/>
            <p:cNvSpPr txBox="1">
              <a:spLocks noChangeArrowheads="1"/>
            </p:cNvSpPr>
            <p:nvPr/>
          </p:nvSpPr>
          <p:spPr bwMode="auto">
            <a:xfrm>
              <a:off x="7809765" y="5372930"/>
              <a:ext cx="564330" cy="176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RegWrite</a:t>
              </a:r>
            </a:p>
          </p:txBody>
        </p:sp>
      </p:grpSp>
      <p:grpSp>
        <p:nvGrpSpPr>
          <p:cNvPr id="378" name="Group 377"/>
          <p:cNvGrpSpPr>
            <a:grpSpLocks/>
          </p:cNvGrpSpPr>
          <p:nvPr/>
        </p:nvGrpSpPr>
        <p:grpSpPr bwMode="auto">
          <a:xfrm>
            <a:off x="4710113" y="3446463"/>
            <a:ext cx="3719512" cy="2708275"/>
            <a:chOff x="4363867" y="3446546"/>
            <a:chExt cx="3719943" cy="2708503"/>
          </a:xfrm>
        </p:grpSpPr>
        <p:sp>
          <p:nvSpPr>
            <p:cNvPr id="46170" name="Freeform 96"/>
            <p:cNvSpPr>
              <a:spLocks/>
            </p:cNvSpPr>
            <p:nvPr/>
          </p:nvSpPr>
          <p:spPr bwMode="auto">
            <a:xfrm>
              <a:off x="4363868" y="3450674"/>
              <a:ext cx="295529" cy="1195233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1" name="Freeform 97"/>
            <p:cNvSpPr>
              <a:spLocks/>
            </p:cNvSpPr>
            <p:nvPr/>
          </p:nvSpPr>
          <p:spPr bwMode="auto">
            <a:xfrm>
              <a:off x="4363867" y="3446546"/>
              <a:ext cx="1594318" cy="1281024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2" name="Freeform 96"/>
            <p:cNvSpPr>
              <a:spLocks/>
            </p:cNvSpPr>
            <p:nvPr/>
          </p:nvSpPr>
          <p:spPr bwMode="auto">
            <a:xfrm flipV="1">
              <a:off x="4379975" y="5169838"/>
              <a:ext cx="279422" cy="985211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3" name="Freeform 96"/>
            <p:cNvSpPr>
              <a:spLocks/>
            </p:cNvSpPr>
            <p:nvPr/>
          </p:nvSpPr>
          <p:spPr bwMode="auto">
            <a:xfrm flipV="1">
              <a:off x="4363868" y="5012114"/>
              <a:ext cx="1604042" cy="1142934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4" name="TextBox 344"/>
            <p:cNvSpPr txBox="1">
              <a:spLocks noChangeArrowheads="1"/>
            </p:cNvSpPr>
            <p:nvPr/>
          </p:nvSpPr>
          <p:spPr bwMode="auto">
            <a:xfrm>
              <a:off x="5685745" y="5372930"/>
              <a:ext cx="564330" cy="176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RegWrite</a:t>
              </a:r>
            </a:p>
          </p:txBody>
        </p:sp>
        <p:sp>
          <p:nvSpPr>
            <p:cNvPr id="46175" name="TextBox 345"/>
            <p:cNvSpPr txBox="1">
              <a:spLocks noChangeArrowheads="1"/>
            </p:cNvSpPr>
            <p:nvPr/>
          </p:nvSpPr>
          <p:spPr bwMode="auto">
            <a:xfrm>
              <a:off x="4379975" y="5541275"/>
              <a:ext cx="557565" cy="176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RegWrite</a:t>
              </a:r>
            </a:p>
          </p:txBody>
        </p:sp>
        <p:sp>
          <p:nvSpPr>
            <p:cNvPr id="46176" name="Freeform 97"/>
            <p:cNvSpPr>
              <a:spLocks/>
            </p:cNvSpPr>
            <p:nvPr/>
          </p:nvSpPr>
          <p:spPr bwMode="auto">
            <a:xfrm>
              <a:off x="4366155" y="3750352"/>
              <a:ext cx="3201436" cy="1071410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77" name="Straight Arrow Connector 376"/>
            <p:cNvCxnSpPr/>
            <p:nvPr/>
          </p:nvCxnSpPr>
          <p:spPr>
            <a:xfrm flipH="1">
              <a:off x="4367042" y="4919870"/>
              <a:ext cx="3716768" cy="317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oval" w="sm" len="sm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178" name="Freeform 96"/>
            <p:cNvSpPr>
              <a:spLocks/>
            </p:cNvSpPr>
            <p:nvPr/>
          </p:nvSpPr>
          <p:spPr bwMode="auto">
            <a:xfrm flipV="1">
              <a:off x="4367672" y="5086615"/>
              <a:ext cx="732690" cy="825389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9" name="TextBox 202"/>
            <p:cNvSpPr txBox="1">
              <a:spLocks noChangeArrowheads="1"/>
            </p:cNvSpPr>
            <p:nvPr/>
          </p:nvSpPr>
          <p:spPr bwMode="auto">
            <a:xfrm>
              <a:off x="4776349" y="5272440"/>
              <a:ext cx="678966" cy="176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MemRead</a:t>
              </a:r>
            </a:p>
          </p:txBody>
        </p:sp>
      </p:grpSp>
      <p:sp>
        <p:nvSpPr>
          <p:cNvPr id="382" name="Isosceles Triangle 381"/>
          <p:cNvSpPr/>
          <p:nvPr/>
        </p:nvSpPr>
        <p:spPr>
          <a:xfrm flipV="1">
            <a:off x="4414838" y="5508625"/>
            <a:ext cx="73025" cy="46038"/>
          </a:xfrm>
          <a:prstGeom prst="triangle">
            <a:avLst/>
          </a:prstGeom>
          <a:solidFill>
            <a:srgbClr val="99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3" name="Isosceles Triangle 382"/>
          <p:cNvSpPr/>
          <p:nvPr/>
        </p:nvSpPr>
        <p:spPr>
          <a:xfrm flipV="1">
            <a:off x="5964238" y="5764213"/>
            <a:ext cx="74612" cy="46037"/>
          </a:xfrm>
          <a:prstGeom prst="triangle">
            <a:avLst/>
          </a:prstGeom>
          <a:solidFill>
            <a:srgbClr val="99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7" name="Isosceles Triangle 386"/>
          <p:cNvSpPr/>
          <p:nvPr/>
        </p:nvSpPr>
        <p:spPr>
          <a:xfrm flipV="1">
            <a:off x="8107363" y="5999163"/>
            <a:ext cx="74612" cy="46037"/>
          </a:xfrm>
          <a:prstGeom prst="triangle">
            <a:avLst/>
          </a:prstGeom>
          <a:solidFill>
            <a:srgbClr val="99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3" name="Group 192"/>
          <p:cNvGrpSpPr>
            <a:grpSpLocks/>
          </p:cNvGrpSpPr>
          <p:nvPr/>
        </p:nvGrpSpPr>
        <p:grpSpPr bwMode="auto">
          <a:xfrm>
            <a:off x="512763" y="3084513"/>
            <a:ext cx="3790950" cy="2609850"/>
            <a:chOff x="-967226" y="3094904"/>
            <a:chExt cx="5646983" cy="2540410"/>
          </a:xfrm>
        </p:grpSpPr>
        <p:cxnSp>
          <p:nvCxnSpPr>
            <p:cNvPr id="194" name="Straight Arrow Connector 193"/>
            <p:cNvCxnSpPr/>
            <p:nvPr/>
          </p:nvCxnSpPr>
          <p:spPr>
            <a:xfrm>
              <a:off x="4164245" y="5181007"/>
              <a:ext cx="0" cy="4543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167" name="Rectangle 88"/>
            <p:cNvSpPr>
              <a:spLocks noChangeArrowheads="1"/>
            </p:cNvSpPr>
            <p:nvPr/>
          </p:nvSpPr>
          <p:spPr bwMode="auto">
            <a:xfrm>
              <a:off x="4219739" y="5336292"/>
              <a:ext cx="460018" cy="179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Stall</a:t>
              </a:r>
            </a:p>
          </p:txBody>
        </p:sp>
        <p:sp>
          <p:nvSpPr>
            <p:cNvPr id="46168" name="Freeform 96"/>
            <p:cNvSpPr>
              <a:spLocks/>
            </p:cNvSpPr>
            <p:nvPr/>
          </p:nvSpPr>
          <p:spPr bwMode="auto">
            <a:xfrm rot="5400000">
              <a:off x="526866" y="1698305"/>
              <a:ext cx="2241390" cy="5034587"/>
            </a:xfrm>
            <a:custGeom>
              <a:avLst/>
              <a:gdLst>
                <a:gd name="T0" fmla="*/ 2147483647 w 408"/>
                <a:gd name="T1" fmla="*/ 0 h 725"/>
                <a:gd name="T2" fmla="*/ 2147483647 w 408"/>
                <a:gd name="T3" fmla="*/ 2147483647 h 725"/>
                <a:gd name="T4" fmla="*/ 0 w 408"/>
                <a:gd name="T5" fmla="*/ 2147483647 h 7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725">
                  <a:moveTo>
                    <a:pt x="408" y="0"/>
                  </a:moveTo>
                  <a:lnTo>
                    <a:pt x="408" y="725"/>
                  </a:lnTo>
                  <a:lnTo>
                    <a:pt x="0" y="725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9" name="Rectangle 88"/>
            <p:cNvSpPr>
              <a:spLocks noChangeArrowheads="1"/>
            </p:cNvSpPr>
            <p:nvPr/>
          </p:nvSpPr>
          <p:spPr bwMode="auto">
            <a:xfrm rot="-5400000">
              <a:off x="-1288878" y="4611337"/>
              <a:ext cx="822340" cy="179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100">
                  <a:solidFill>
                    <a:srgbClr val="FF0000"/>
                  </a:solidFill>
                  <a:ea typeface="宋体" panose="02010600030101010101" pitchFamily="2" charset="-122"/>
                </a:rPr>
                <a:t>Disable PC </a:t>
              </a:r>
            </a:p>
          </p:txBody>
        </p:sp>
      </p:grpSp>
      <p:grpSp>
        <p:nvGrpSpPr>
          <p:cNvPr id="46163" name="Group 197"/>
          <p:cNvGrpSpPr>
            <a:grpSpLocks/>
          </p:cNvGrpSpPr>
          <p:nvPr/>
        </p:nvGrpSpPr>
        <p:grpSpPr bwMode="auto">
          <a:xfrm>
            <a:off x="530225" y="2200275"/>
            <a:ext cx="182563" cy="873125"/>
            <a:chOff x="1269170" y="3830606"/>
            <a:chExt cx="182577" cy="1068419"/>
          </a:xfrm>
        </p:grpSpPr>
        <p:sp>
          <p:nvSpPr>
            <p:cNvPr id="199" name="Rectangle 125"/>
            <p:cNvSpPr>
              <a:spLocks noChangeArrowheads="1"/>
            </p:cNvSpPr>
            <p:nvPr/>
          </p:nvSpPr>
          <p:spPr bwMode="auto">
            <a:xfrm>
              <a:off x="1269170" y="3830606"/>
              <a:ext cx="182577" cy="106760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PC</a:t>
              </a:r>
            </a:p>
          </p:txBody>
        </p:sp>
        <p:sp>
          <p:nvSpPr>
            <p:cNvPr id="200" name="Isosceles Triangle 199"/>
            <p:cNvSpPr/>
            <p:nvPr/>
          </p:nvSpPr>
          <p:spPr bwMode="auto">
            <a:xfrm>
              <a:off x="1337438" y="4852403"/>
              <a:ext cx="87319" cy="46622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4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Code Scheduling to Avoid Stalls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229600" cy="5143500"/>
          </a:xfrm>
        </p:spPr>
        <p:txBody>
          <a:bodyPr lIns="0" rIns="0"/>
          <a:lstStyle/>
          <a:p>
            <a:pPr marL="349250" indent="-349250" eaLnBrk="1" hangingPunct="1">
              <a:spcBef>
                <a:spcPct val="50000"/>
              </a:spcBef>
              <a:tabLst>
                <a:tab pos="1371600" algn="l"/>
                <a:tab pos="2000250" algn="l"/>
                <a:tab pos="3228975" algn="l"/>
                <a:tab pos="3943350" algn="l"/>
              </a:tabLst>
              <a:defRPr/>
            </a:pPr>
            <a:r>
              <a:rPr lang="en-US" sz="2400" dirty="0" smtClean="0"/>
              <a:t>Compilers reorder code in a way to avoid load stalls </a:t>
            </a:r>
          </a:p>
          <a:p>
            <a:pPr marL="349250" indent="-349250" eaLnBrk="1" hangingPunct="1">
              <a:spcBef>
                <a:spcPct val="50000"/>
              </a:spcBef>
              <a:tabLst>
                <a:tab pos="1371600" algn="l"/>
                <a:tab pos="2000250" algn="l"/>
                <a:tab pos="3228975" algn="l"/>
                <a:tab pos="3943350" algn="l"/>
              </a:tabLst>
              <a:defRPr/>
            </a:pPr>
            <a:r>
              <a:rPr lang="en-US" sz="2400" dirty="0" smtClean="0"/>
              <a:t>Consider the translation of the following statements:</a:t>
            </a:r>
          </a:p>
          <a:p>
            <a:pPr marL="344488" lvl="1" indent="-338138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A = B + C; D = E – F;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 A thru F are in Memory</a:t>
            </a:r>
          </a:p>
          <a:p>
            <a:pPr marL="344488" indent="-338138" eaLnBrk="1" hangingPunct="1">
              <a:spcBef>
                <a:spcPct val="50000"/>
              </a:spcBef>
              <a:tabLst>
                <a:tab pos="914400" algn="l"/>
                <a:tab pos="1603375" algn="l"/>
                <a:tab pos="2855913" algn="l"/>
              </a:tabLst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Slow code:</a:t>
            </a:r>
          </a:p>
          <a:p>
            <a:pPr marL="344488" lvl="1" indent="-338138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914400" algn="l"/>
                <a:tab pos="1484313" algn="l"/>
                <a:tab pos="2855913" algn="l"/>
              </a:tabLst>
              <a:defRPr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lw</a:t>
            </a:r>
            <a:r>
              <a:rPr lang="en-US" sz="2000" dirty="0" smtClean="0">
                <a:latin typeface="Comic Sans MS" pitchFamily="66" charset="0"/>
              </a:rPr>
              <a:t> 	$t0,</a:t>
            </a: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smtClean="0">
                <a:latin typeface="Comic Sans MS" pitchFamily="66" charset="0"/>
              </a:rPr>
              <a:t>4($s0)	</a:t>
            </a:r>
            <a:r>
              <a:rPr lang="en-US" sz="2000" dirty="0" smtClean="0">
                <a:solidFill>
                  <a:srgbClr val="008000"/>
                </a:solidFill>
                <a:latin typeface="Comic Sans MS" pitchFamily="66" charset="0"/>
              </a:rPr>
              <a:t># &amp;B = 4($s0)</a:t>
            </a:r>
          </a:p>
          <a:p>
            <a:pPr marL="344488" lvl="1" indent="-338138" eaLnBrk="1" hangingPunct="1">
              <a:spcBef>
                <a:spcPct val="25000"/>
              </a:spcBef>
              <a:buFont typeface="Wingdings" panose="05000000000000000000" pitchFamily="2" charset="2"/>
              <a:buNone/>
              <a:tabLst>
                <a:tab pos="914400" algn="l"/>
                <a:tab pos="1484313" algn="l"/>
                <a:tab pos="2855913" algn="l"/>
              </a:tabLst>
              <a:defRPr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lw</a:t>
            </a:r>
            <a:r>
              <a:rPr lang="en-US" sz="2000" dirty="0" smtClean="0">
                <a:latin typeface="Comic Sans MS" pitchFamily="66" charset="0"/>
              </a:rPr>
              <a:t> 	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$t1</a:t>
            </a:r>
            <a:r>
              <a:rPr lang="en-US" sz="2000" dirty="0" smtClean="0">
                <a:latin typeface="Comic Sans MS" pitchFamily="66" charset="0"/>
              </a:rPr>
              <a:t>,</a:t>
            </a: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smtClean="0">
                <a:latin typeface="Comic Sans MS" pitchFamily="66" charset="0"/>
              </a:rPr>
              <a:t>8($s0)	</a:t>
            </a:r>
            <a:r>
              <a:rPr lang="en-US" sz="2000" dirty="0" smtClean="0">
                <a:solidFill>
                  <a:srgbClr val="008000"/>
                </a:solidFill>
                <a:latin typeface="Comic Sans MS" pitchFamily="66" charset="0"/>
              </a:rPr>
              <a:t># &amp;C = 8($s0)</a:t>
            </a:r>
          </a:p>
          <a:p>
            <a:pPr marL="344488" lvl="1" indent="-338138" eaLnBrk="1" hangingPunct="1">
              <a:spcBef>
                <a:spcPct val="25000"/>
              </a:spcBef>
              <a:buFont typeface="Wingdings" panose="05000000000000000000" pitchFamily="2" charset="2"/>
              <a:buNone/>
              <a:tabLst>
                <a:tab pos="914400" algn="l"/>
                <a:tab pos="1484313" algn="l"/>
                <a:tab pos="2855913" algn="l"/>
              </a:tabLst>
              <a:defRPr/>
            </a:pPr>
            <a:r>
              <a:rPr lang="en-US" sz="2000" dirty="0" smtClean="0">
                <a:latin typeface="Comic Sans MS" pitchFamily="66" charset="0"/>
              </a:rPr>
              <a:t>	add 	$t2,</a:t>
            </a: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smtClean="0">
                <a:latin typeface="Comic Sans MS" pitchFamily="66" charset="0"/>
              </a:rPr>
              <a:t>$t0,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$t1</a:t>
            </a:r>
            <a:r>
              <a:rPr lang="en-US" sz="2000" dirty="0" smtClean="0">
                <a:solidFill>
                  <a:srgbClr val="CC0000"/>
                </a:solidFill>
                <a:latin typeface="Comic Sans MS" pitchFamily="66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# stall cycle</a:t>
            </a:r>
          </a:p>
          <a:p>
            <a:pPr marL="344488" lvl="1" indent="-338138" eaLnBrk="1" hangingPunct="1">
              <a:spcBef>
                <a:spcPct val="25000"/>
              </a:spcBef>
              <a:buFont typeface="Wingdings" panose="05000000000000000000" pitchFamily="2" charset="2"/>
              <a:buNone/>
              <a:tabLst>
                <a:tab pos="914400" algn="l"/>
                <a:tab pos="1484313" algn="l"/>
                <a:tab pos="2855913" algn="l"/>
              </a:tabLst>
              <a:defRPr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sw</a:t>
            </a:r>
            <a:r>
              <a:rPr lang="en-US" sz="2000" dirty="0" smtClean="0">
                <a:latin typeface="Comic Sans MS" pitchFamily="66" charset="0"/>
              </a:rPr>
              <a:t>  	$t2,</a:t>
            </a: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smtClean="0">
                <a:latin typeface="Comic Sans MS" pitchFamily="66" charset="0"/>
              </a:rPr>
              <a:t>0($s0)	</a:t>
            </a:r>
            <a:r>
              <a:rPr lang="en-US" sz="2000" dirty="0" smtClean="0">
                <a:solidFill>
                  <a:srgbClr val="008000"/>
                </a:solidFill>
                <a:latin typeface="Comic Sans MS" pitchFamily="66" charset="0"/>
              </a:rPr>
              <a:t># &amp;A = 0($s0)</a:t>
            </a:r>
          </a:p>
          <a:p>
            <a:pPr marL="344488" lvl="1" indent="-338138" eaLnBrk="1" hangingPunct="1">
              <a:spcBef>
                <a:spcPct val="25000"/>
              </a:spcBef>
              <a:buFont typeface="Wingdings" panose="05000000000000000000" pitchFamily="2" charset="2"/>
              <a:buNone/>
              <a:tabLst>
                <a:tab pos="914400" algn="l"/>
                <a:tab pos="1484313" algn="l"/>
                <a:tab pos="2855913" algn="l"/>
              </a:tabLst>
              <a:defRPr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lw</a:t>
            </a:r>
            <a:r>
              <a:rPr lang="en-US" sz="2000" dirty="0" smtClean="0">
                <a:latin typeface="Comic Sans MS" pitchFamily="66" charset="0"/>
              </a:rPr>
              <a:t>	$t3,</a:t>
            </a: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smtClean="0">
                <a:latin typeface="Comic Sans MS" pitchFamily="66" charset="0"/>
              </a:rPr>
              <a:t>16($s0)	</a:t>
            </a:r>
            <a:r>
              <a:rPr lang="en-US" sz="2000" dirty="0" smtClean="0">
                <a:solidFill>
                  <a:srgbClr val="008000"/>
                </a:solidFill>
                <a:latin typeface="Comic Sans MS" pitchFamily="66" charset="0"/>
              </a:rPr>
              <a:t># &amp;E = 16($s0)</a:t>
            </a:r>
            <a:r>
              <a:rPr lang="en-US" sz="2000" dirty="0" smtClean="0">
                <a:latin typeface="Comic Sans MS" pitchFamily="66" charset="0"/>
              </a:rPr>
              <a:t> </a:t>
            </a:r>
          </a:p>
          <a:p>
            <a:pPr marL="344488" lvl="1" indent="-338138" eaLnBrk="1" hangingPunct="1">
              <a:spcBef>
                <a:spcPct val="25000"/>
              </a:spcBef>
              <a:buFont typeface="Wingdings" panose="05000000000000000000" pitchFamily="2" charset="2"/>
              <a:buNone/>
              <a:tabLst>
                <a:tab pos="914400" algn="l"/>
                <a:tab pos="1484313" algn="l"/>
                <a:tab pos="2855913" algn="l"/>
              </a:tabLst>
              <a:defRPr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lw</a:t>
            </a:r>
            <a:r>
              <a:rPr lang="en-US" sz="2000" dirty="0" smtClean="0">
                <a:latin typeface="Comic Sans MS" pitchFamily="66" charset="0"/>
              </a:rPr>
              <a:t> 	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$t4</a:t>
            </a:r>
            <a:r>
              <a:rPr lang="en-US" sz="2000" dirty="0" smtClean="0">
                <a:latin typeface="Comic Sans MS" pitchFamily="66" charset="0"/>
              </a:rPr>
              <a:t>,</a:t>
            </a:r>
            <a:r>
              <a:rPr lang="en-US" sz="2000" dirty="0">
                <a:latin typeface="Comic Sans MS" pitchFamily="66" charset="0"/>
              </a:rPr>
              <a:t>	</a:t>
            </a:r>
            <a:r>
              <a:rPr lang="en-US" sz="2000" dirty="0" smtClean="0">
                <a:latin typeface="Comic Sans MS" pitchFamily="66" charset="0"/>
              </a:rPr>
              <a:t>20($s0)	</a:t>
            </a:r>
            <a:r>
              <a:rPr lang="en-US" sz="2000" dirty="0" smtClean="0">
                <a:solidFill>
                  <a:srgbClr val="008000"/>
                </a:solidFill>
                <a:latin typeface="Comic Sans MS" pitchFamily="66" charset="0"/>
              </a:rPr>
              <a:t># &amp;F = 20($s0)</a:t>
            </a:r>
          </a:p>
          <a:p>
            <a:pPr marL="344488" lvl="1" indent="-338138" eaLnBrk="1" hangingPunct="1">
              <a:spcBef>
                <a:spcPct val="25000"/>
              </a:spcBef>
              <a:buFont typeface="Wingdings" panose="05000000000000000000" pitchFamily="2" charset="2"/>
              <a:buNone/>
              <a:tabLst>
                <a:tab pos="914400" algn="l"/>
                <a:tab pos="1484313" algn="l"/>
                <a:tab pos="2855913" algn="l"/>
              </a:tabLst>
              <a:defRPr/>
            </a:pPr>
            <a:r>
              <a:rPr lang="en-US" sz="2000" dirty="0" smtClean="0">
                <a:latin typeface="Comic Sans MS" pitchFamily="66" charset="0"/>
              </a:rPr>
              <a:t>	sub 	$t5,	$</a:t>
            </a:r>
            <a:r>
              <a:rPr lang="en-US" sz="2000" dirty="0">
                <a:latin typeface="Comic Sans MS" pitchFamily="66" charset="0"/>
              </a:rPr>
              <a:t>t</a:t>
            </a:r>
            <a:r>
              <a:rPr lang="en-US" sz="2000" dirty="0" smtClean="0">
                <a:latin typeface="Comic Sans MS" pitchFamily="66" charset="0"/>
              </a:rPr>
              <a:t>3,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$t4</a:t>
            </a:r>
            <a:r>
              <a:rPr lang="en-US" sz="2000" dirty="0" smtClean="0">
                <a:solidFill>
                  <a:schemeClr val="hlink"/>
                </a:solidFill>
                <a:latin typeface="Comic Sans MS" pitchFamily="66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# stall cycle</a:t>
            </a:r>
          </a:p>
          <a:p>
            <a:pPr marL="344488" lvl="1" indent="-338138" eaLnBrk="1" hangingPunct="1">
              <a:spcBef>
                <a:spcPct val="25000"/>
              </a:spcBef>
              <a:buFont typeface="Wingdings" panose="05000000000000000000" pitchFamily="2" charset="2"/>
              <a:buNone/>
              <a:tabLst>
                <a:tab pos="914400" algn="l"/>
                <a:tab pos="1484313" algn="l"/>
                <a:tab pos="2855913" algn="l"/>
              </a:tabLst>
              <a:defRPr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sw</a:t>
            </a:r>
            <a:r>
              <a:rPr lang="en-US" sz="2000" dirty="0" smtClean="0">
                <a:latin typeface="Comic Sans MS" pitchFamily="66" charset="0"/>
              </a:rPr>
              <a:t>	$t5,	12($</a:t>
            </a:r>
            <a:r>
              <a:rPr lang="en-US" sz="2000" dirty="0">
                <a:latin typeface="Comic Sans MS" pitchFamily="66" charset="0"/>
              </a:rPr>
              <a:t>0</a:t>
            </a:r>
            <a:r>
              <a:rPr lang="en-US" sz="2000" dirty="0" smtClean="0">
                <a:latin typeface="Comic Sans MS" pitchFamily="66" charset="0"/>
              </a:rPr>
              <a:t>)	</a:t>
            </a:r>
            <a:r>
              <a:rPr lang="en-US" sz="2000" dirty="0" smtClean="0">
                <a:solidFill>
                  <a:srgbClr val="008000"/>
                </a:solidFill>
                <a:latin typeface="Comic Sans MS" pitchFamily="66" charset="0"/>
              </a:rPr>
              <a:t># &amp;D = 12($0)</a:t>
            </a:r>
          </a:p>
        </p:txBody>
      </p:sp>
      <p:sp>
        <p:nvSpPr>
          <p:cNvPr id="962564" name="Rectangle 4"/>
          <p:cNvSpPr>
            <a:spLocks noChangeArrowheads="1"/>
          </p:cNvSpPr>
          <p:nvPr/>
        </p:nvSpPr>
        <p:spPr bwMode="auto">
          <a:xfrm>
            <a:off x="5219700" y="2633663"/>
            <a:ext cx="3455988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9250" indent="-349250" eaLnBrk="0" hangingPunct="0"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775" indent="-276225" eaLnBrk="0" hangingPunct="0"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000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Fast code: No Stalls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	lw 	$t0,	4($s0)</a:t>
            </a:r>
            <a:endParaRPr lang="en-US" altLang="zh-CN" sz="2000">
              <a:solidFill>
                <a:srgbClr val="008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	lw 	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$t1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,	8($s0)</a:t>
            </a:r>
            <a:endParaRPr lang="en-US" altLang="zh-CN" sz="2000">
              <a:solidFill>
                <a:srgbClr val="008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	lw	$t3,	16($s0)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	lw 	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$t4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,	20($s0)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	add 	$t2,	$t0,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$t1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	sw  	$t2,	0($s0)</a:t>
            </a:r>
            <a:endParaRPr lang="en-US" altLang="zh-CN" sz="2000">
              <a:solidFill>
                <a:srgbClr val="008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	sub 	$t5,	$t3,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$t4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	sw	$t5,	12($s0)</a:t>
            </a:r>
          </a:p>
        </p:txBody>
      </p:sp>
      <p:sp>
        <p:nvSpPr>
          <p:cNvPr id="962565" name="Line 5"/>
          <p:cNvSpPr>
            <a:spLocks noChangeShapeType="1"/>
          </p:cNvSpPr>
          <p:nvPr/>
        </p:nvSpPr>
        <p:spPr bwMode="auto">
          <a:xfrm flipV="1">
            <a:off x="5219700" y="4178300"/>
            <a:ext cx="757238" cy="723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566" name="Line 6"/>
          <p:cNvSpPr>
            <a:spLocks noChangeShapeType="1"/>
          </p:cNvSpPr>
          <p:nvPr/>
        </p:nvSpPr>
        <p:spPr bwMode="auto">
          <a:xfrm flipV="1">
            <a:off x="5219700" y="4521200"/>
            <a:ext cx="757238" cy="714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320800" y="3551238"/>
            <a:ext cx="1689100" cy="768350"/>
            <a:chOff x="1307576" y="3544215"/>
            <a:chExt cx="1689819" cy="768100"/>
          </a:xfrm>
        </p:grpSpPr>
        <p:sp>
          <p:nvSpPr>
            <p:cNvPr id="2" name="Oval 1"/>
            <p:cNvSpPr/>
            <p:nvPr/>
          </p:nvSpPr>
          <p:spPr>
            <a:xfrm>
              <a:off x="1307576" y="3544215"/>
              <a:ext cx="538392" cy="3840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9004" y="3928265"/>
              <a:ext cx="538391" cy="3840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" name="Straight Connector 3"/>
            <p:cNvCxnSpPr>
              <a:stCxn id="2" idx="6"/>
              <a:endCxn id="8" idx="2"/>
            </p:cNvCxnSpPr>
            <p:nvPr/>
          </p:nvCxnSpPr>
          <p:spPr>
            <a:xfrm>
              <a:off x="1845968" y="3736240"/>
              <a:ext cx="613036" cy="38405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333500" y="5067300"/>
            <a:ext cx="1689100" cy="768350"/>
            <a:chOff x="1307576" y="3544215"/>
            <a:chExt cx="1689819" cy="768100"/>
          </a:xfrm>
        </p:grpSpPr>
        <p:sp>
          <p:nvSpPr>
            <p:cNvPr id="22" name="Oval 21"/>
            <p:cNvSpPr/>
            <p:nvPr/>
          </p:nvSpPr>
          <p:spPr>
            <a:xfrm>
              <a:off x="1307576" y="3544215"/>
              <a:ext cx="538392" cy="3840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459004" y="3928265"/>
              <a:ext cx="538391" cy="3840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>
              <a:stCxn id="22" idx="6"/>
              <a:endCxn id="23" idx="2"/>
            </p:cNvCxnSpPr>
            <p:nvPr/>
          </p:nvCxnSpPr>
          <p:spPr>
            <a:xfrm>
              <a:off x="1845968" y="3736240"/>
              <a:ext cx="613036" cy="38405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627813" y="3557588"/>
            <a:ext cx="1766887" cy="1516062"/>
            <a:chOff x="6607465" y="3550841"/>
            <a:chExt cx="1766630" cy="1516322"/>
          </a:xfrm>
        </p:grpSpPr>
        <p:sp>
          <p:nvSpPr>
            <p:cNvPr id="26" name="Oval 25"/>
            <p:cNvSpPr/>
            <p:nvPr/>
          </p:nvSpPr>
          <p:spPr>
            <a:xfrm>
              <a:off x="6607465" y="3550841"/>
              <a:ext cx="538084" cy="38424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836011" y="4682922"/>
              <a:ext cx="538084" cy="38424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Connector 27"/>
            <p:cNvCxnSpPr>
              <a:stCxn id="26" idx="5"/>
              <a:endCxn id="27" idx="1"/>
            </p:cNvCxnSpPr>
            <p:nvPr/>
          </p:nvCxnSpPr>
          <p:spPr>
            <a:xfrm>
              <a:off x="7066185" y="3877922"/>
              <a:ext cx="849189" cy="86216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645275" y="4311650"/>
            <a:ext cx="1766888" cy="1517650"/>
            <a:chOff x="6607465" y="3550841"/>
            <a:chExt cx="1766630" cy="1516322"/>
          </a:xfrm>
        </p:grpSpPr>
        <p:sp>
          <p:nvSpPr>
            <p:cNvPr id="34" name="Oval 33"/>
            <p:cNvSpPr/>
            <p:nvPr/>
          </p:nvSpPr>
          <p:spPr>
            <a:xfrm>
              <a:off x="6607465" y="3550841"/>
              <a:ext cx="538084" cy="3838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36011" y="4683324"/>
              <a:ext cx="538084" cy="3838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" name="Straight Connector 35"/>
            <p:cNvCxnSpPr>
              <a:stCxn id="34" idx="5"/>
              <a:endCxn id="35" idx="1"/>
            </p:cNvCxnSpPr>
            <p:nvPr/>
          </p:nvCxnSpPr>
          <p:spPr>
            <a:xfrm>
              <a:off x="7066186" y="3879166"/>
              <a:ext cx="849188" cy="859672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46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6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4" grpId="0"/>
      <p:bldP spid="962565" grpId="0" animBg="1"/>
      <p:bldP spid="96256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5162550"/>
          </a:xfrm>
        </p:spPr>
        <p:txBody>
          <a:bodyPr/>
          <a:lstStyle/>
          <a:p>
            <a:pPr marL="396875" indent="-384175" eaLnBrk="1" hangingPunct="1">
              <a:spcBef>
                <a:spcPts val="1000"/>
              </a:spcBef>
              <a:tabLst>
                <a:tab pos="4114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Instruction 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400" i="1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should write its result after it is read by 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</a:p>
          <a:p>
            <a:pPr marL="396875" indent="-384175" eaLnBrk="1" hangingPunct="1">
              <a:spcBef>
                <a:spcPts val="1000"/>
              </a:spcBef>
              <a:tabLst>
                <a:tab pos="4114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Called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anti-dependence</a:t>
            </a:r>
            <a:r>
              <a:rPr lang="en-US" altLang="zh-CN" sz="2400" dirty="0" smtClean="0">
                <a:ea typeface="宋体" panose="02010600030101010101" pitchFamily="2" charset="-122"/>
              </a:rPr>
              <a:t> by compiler writers</a:t>
            </a:r>
            <a:endParaRPr lang="en-US" altLang="zh-CN" sz="2400" i="1" dirty="0" smtClean="0">
              <a:ea typeface="宋体" panose="02010600030101010101" pitchFamily="2" charset="-122"/>
            </a:endParaRPr>
          </a:p>
          <a:p>
            <a:pPr marL="396875" indent="-384175" eaLnBrk="1" hangingPunct="1">
              <a:spcBef>
                <a:spcPts val="1000"/>
              </a:spcBef>
              <a:buFont typeface="Wingdings" panose="05000000000000000000" pitchFamily="2" charset="2"/>
              <a:buNone/>
              <a:tabLst>
                <a:tab pos="4114800" algn="l"/>
              </a:tabLst>
            </a:pP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I: sub $t4,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$t1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$t3	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$t1 is read</a:t>
            </a:r>
          </a:p>
          <a:p>
            <a:pPr marL="396875" indent="-384175" eaLnBrk="1" hangingPunct="1">
              <a:spcBef>
                <a:spcPts val="1000"/>
              </a:spcBef>
              <a:buFont typeface="Wingdings" panose="05000000000000000000" pitchFamily="2" charset="2"/>
              <a:buNone/>
              <a:tabLst>
                <a:tab pos="4114800" algn="l"/>
              </a:tabLst>
            </a:pP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J: add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$t1</a:t>
            </a:r>
            <a:r>
              <a:rPr lang="en-US" altLang="zh-CN" sz="2400" b="1" dirty="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24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$t2, $t3	</a:t>
            </a:r>
            <a:r>
              <a:rPr lang="en-US" altLang="zh-CN" sz="2400" b="1" dirty="0" smtClean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$t1 is written</a:t>
            </a:r>
          </a:p>
          <a:p>
            <a:pPr marL="396875" indent="-384175" eaLnBrk="1" hangingPunct="1">
              <a:spcBef>
                <a:spcPts val="1000"/>
              </a:spcBef>
              <a:tabLst>
                <a:tab pos="4114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Results from reuse of the name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$t1</a:t>
            </a:r>
          </a:p>
          <a:p>
            <a:pPr marL="396875" indent="-384175" eaLnBrk="1" hangingPunct="1">
              <a:spcBef>
                <a:spcPts val="1000"/>
              </a:spcBef>
              <a:tabLst>
                <a:tab pos="4114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NOT a data hazard in the 5-stage pipeline because:</a:t>
            </a:r>
          </a:p>
          <a:p>
            <a:pPr marL="847725" lvl="1" indent="-384175" eaLnBrk="1" hangingPunct="1">
              <a:spcBef>
                <a:spcPts val="1000"/>
              </a:spcBef>
              <a:tabLst>
                <a:tab pos="4114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Reads are always in stage 2</a:t>
            </a:r>
          </a:p>
          <a:p>
            <a:pPr marL="847725" lvl="1" indent="-384175" eaLnBrk="1" hangingPunct="1">
              <a:spcBef>
                <a:spcPts val="1000"/>
              </a:spcBef>
              <a:tabLst>
                <a:tab pos="4114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Writes are always in stage 5, and</a:t>
            </a:r>
          </a:p>
          <a:p>
            <a:pPr marL="847725" lvl="1" indent="-384175" eaLnBrk="1" hangingPunct="1">
              <a:spcBef>
                <a:spcPts val="1000"/>
              </a:spcBef>
              <a:tabLst>
                <a:tab pos="4114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Instructions are processed in order</a:t>
            </a:r>
          </a:p>
          <a:p>
            <a:pPr marL="396875" indent="-384175" eaLnBrk="1" hangingPunct="1">
              <a:spcBef>
                <a:spcPts val="1000"/>
              </a:spcBef>
              <a:tabLst>
                <a:tab pos="4114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Anti-dependence can be eliminated by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renaming</a:t>
            </a:r>
          </a:p>
          <a:p>
            <a:pPr marL="847725" lvl="1" indent="-384175" eaLnBrk="1" hangingPunct="1">
              <a:spcBef>
                <a:spcPts val="1000"/>
              </a:spcBef>
              <a:tabLst>
                <a:tab pos="4114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Use a different destination register for 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 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eg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$t5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21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Name Dependence: Write After Read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962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296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Name Dependence: Write After Write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Same destination register is written by two instructions</a:t>
            </a:r>
            <a:endParaRPr lang="en-US" altLang="zh-CN" sz="2400" b="1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ts val="1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Called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output-dependence </a:t>
            </a:r>
            <a:r>
              <a:rPr lang="en-US" altLang="zh-CN" sz="2400" dirty="0" smtClean="0">
                <a:ea typeface="宋体" panose="02010600030101010101" pitchFamily="2" charset="-122"/>
              </a:rPr>
              <a:t>in compiler terminology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I: sub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$t1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$t4, $t3	</a:t>
            </a:r>
            <a:r>
              <a:rPr lang="en-US" altLang="zh-CN" sz="1800" b="1" dirty="0" smtClean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$t1 is written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J: add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$t1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$t2, $t3	</a:t>
            </a:r>
            <a:r>
              <a:rPr lang="en-US" altLang="zh-CN" sz="1800" b="1" dirty="0" smtClean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$t1 is written again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Not a data hazard in the 5-stage pipeline because: 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All writes are ordered and always take place in stage 5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However, can be a hazard in more complex pipelines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If instructions are allowed to complete out of order, and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Instruction 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000" dirty="0" smtClean="0">
                <a:ea typeface="宋体" panose="02010600030101010101" pitchFamily="2" charset="-122"/>
              </a:rPr>
              <a:t> completes and writes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$t1</a:t>
            </a:r>
            <a:r>
              <a:rPr lang="en-US" altLang="zh-CN" sz="2000" dirty="0" smtClean="0">
                <a:ea typeface="宋体" panose="02010600030101010101" pitchFamily="2" charset="-122"/>
              </a:rPr>
              <a:t> before instruction </a:t>
            </a:r>
            <a:r>
              <a:rPr lang="en-US" altLang="zh-CN" sz="20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Output dependence can be eliminated by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renaming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$t1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Read After Read is NOT a name dependence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63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Next . . .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143000"/>
            <a:ext cx="8231074" cy="4932362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Pipelining versus Serial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Pipelined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Datapath</a:t>
            </a:r>
            <a:r>
              <a:rPr lang="en-US" altLang="zh-CN" sz="2800" dirty="0" smtClean="0">
                <a:ea typeface="宋体" panose="02010600030101010101" pitchFamily="2" charset="-122"/>
              </a:rPr>
              <a:t> and Control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Pipeline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Data Hazards and Forwarding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Load Delay, Hazard Detection, and Stall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Control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Delayed Branch and Dynamic Branch Prediction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5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Control Hazards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7125"/>
            <a:ext cx="8229600" cy="5143500"/>
          </a:xfrm>
        </p:spPr>
        <p:txBody>
          <a:bodyPr/>
          <a:lstStyle/>
          <a:p>
            <a:pPr marL="349250" indent="-349250" eaLnBrk="1" hangingPunct="1">
              <a:spcBef>
                <a:spcPct val="45000"/>
              </a:spcBef>
              <a:tabLst>
                <a:tab pos="4114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Jump and Branch can cause great performance loss</a:t>
            </a:r>
          </a:p>
          <a:p>
            <a:pPr marL="349250" indent="-349250" eaLnBrk="1" hangingPunct="1">
              <a:spcBef>
                <a:spcPct val="45000"/>
              </a:spcBef>
              <a:tabLst>
                <a:tab pos="4114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Jump instruction needs only the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jump target address</a:t>
            </a:r>
          </a:p>
          <a:p>
            <a:pPr marL="349250" indent="-349250" eaLnBrk="1" hangingPunct="1">
              <a:spcBef>
                <a:spcPct val="45000"/>
              </a:spcBef>
              <a:tabLst>
                <a:tab pos="4114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Branch instruction needs two things:</a:t>
            </a:r>
          </a:p>
          <a:p>
            <a:pPr marL="739775" lvl="1" indent="-276225" eaLnBrk="1" hangingPunct="1">
              <a:spcBef>
                <a:spcPct val="45000"/>
              </a:spcBef>
              <a:tabLst>
                <a:tab pos="41148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Branch Result</a:t>
            </a:r>
            <a:r>
              <a:rPr lang="en-US" altLang="zh-CN" sz="2000" dirty="0" smtClean="0">
                <a:ea typeface="宋体" panose="02010600030101010101" pitchFamily="2" charset="-122"/>
              </a:rPr>
              <a:t>	Taken or Not Taken</a:t>
            </a:r>
          </a:p>
          <a:p>
            <a:pPr marL="739775" lvl="1" indent="-276225" eaLnBrk="1" hangingPunct="1">
              <a:spcBef>
                <a:spcPct val="45000"/>
              </a:spcBef>
              <a:tabLst>
                <a:tab pos="41148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Branch Target Address</a:t>
            </a:r>
          </a:p>
          <a:p>
            <a:pPr marL="1143000" lvl="2" indent="-288925" eaLnBrk="1" hangingPunct="1">
              <a:spcBef>
                <a:spcPct val="45000"/>
              </a:spcBef>
              <a:tabLst>
                <a:tab pos="4114800" algn="l"/>
              </a:tabLst>
            </a:pPr>
            <a:r>
              <a:rPr lang="en-US" altLang="zh-CN" sz="1800" dirty="0" smtClean="0">
                <a:ea typeface="宋体" panose="02010600030101010101" pitchFamily="2" charset="-122"/>
              </a:rPr>
              <a:t>PC + 4	If Branch is NOT taken</a:t>
            </a:r>
          </a:p>
          <a:p>
            <a:pPr marL="1143000" lvl="2" indent="-288925" eaLnBrk="1" hangingPunct="1">
              <a:spcBef>
                <a:spcPct val="45000"/>
              </a:spcBef>
              <a:tabLst>
                <a:tab pos="4114800" algn="l"/>
              </a:tabLst>
            </a:pPr>
            <a:r>
              <a:rPr lang="en-US" altLang="zh-CN" sz="1800" dirty="0" smtClean="0">
                <a:ea typeface="宋体" panose="02010600030101010101" pitchFamily="2" charset="-122"/>
              </a:rPr>
              <a:t>PC + 4 + 4 × immediate	If Branch is Taken</a:t>
            </a:r>
          </a:p>
          <a:p>
            <a:pPr marL="349250" indent="-349250" eaLnBrk="1" hangingPunct="1">
              <a:spcBef>
                <a:spcPct val="45000"/>
              </a:spcBef>
              <a:tabLst>
                <a:tab pos="4114800" algn="l"/>
              </a:tabLst>
            </a:pPr>
            <a:r>
              <a:rPr lang="en-US" altLang="zh-CN" sz="2400" dirty="0" smtClean="0">
                <a:ea typeface="宋体" panose="02010600030101010101" pitchFamily="2" charset="-122"/>
              </a:rPr>
              <a:t>Jump and Branch targets are computed in the ID stage</a:t>
            </a:r>
          </a:p>
          <a:p>
            <a:pPr marL="739775" lvl="1" indent="-276225" eaLnBrk="1" hangingPunct="1">
              <a:spcBef>
                <a:spcPct val="45000"/>
              </a:spcBef>
              <a:tabLst>
                <a:tab pos="4114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At which point a new instruction is already being fetched</a:t>
            </a:r>
          </a:p>
          <a:p>
            <a:pPr marL="739775" lvl="1" indent="-276225" eaLnBrk="1" hangingPunct="1">
              <a:spcBef>
                <a:spcPct val="45000"/>
              </a:spcBef>
              <a:tabLst>
                <a:tab pos="4114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Jump Instruction: 1-cycle delay</a:t>
            </a:r>
          </a:p>
          <a:p>
            <a:pPr marL="739775" lvl="1" indent="-276225" eaLnBrk="1" hangingPunct="1">
              <a:spcBef>
                <a:spcPct val="45000"/>
              </a:spcBef>
              <a:tabLst>
                <a:tab pos="4114800" algn="l"/>
              </a:tabLst>
            </a:pPr>
            <a:r>
              <a:rPr lang="en-US" altLang="zh-CN" sz="2000" dirty="0" smtClean="0">
                <a:ea typeface="宋体" panose="02010600030101010101" pitchFamily="2" charset="-122"/>
              </a:rPr>
              <a:t>Branch: 2-cycle delay for branch result (taken or not taken)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1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0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2-Cycle Branch Delay</a:t>
            </a:r>
          </a:p>
        </p:txBody>
      </p:sp>
      <p:sp>
        <p:nvSpPr>
          <p:cNvPr id="52227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2074863"/>
          </a:xfrm>
        </p:spPr>
        <p:txBody>
          <a:bodyPr lIns="0" tIns="46038" rIns="0" bIns="46038"/>
          <a:lstStyle/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Control logic detects a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Branch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 in the 2</a:t>
            </a:r>
            <a:r>
              <a:rPr lang="en-US" altLang="zh-CN" sz="2400" baseline="30000" dirty="0" smtClean="0">
                <a:ea typeface="宋体" panose="02010600030101010101" pitchFamily="2" charset="-122"/>
              </a:rPr>
              <a:t>nd</a:t>
            </a:r>
            <a:r>
              <a:rPr lang="en-US" altLang="zh-CN" sz="2400" dirty="0" smtClean="0">
                <a:ea typeface="宋体" panose="02010600030101010101" pitchFamily="2" charset="-122"/>
              </a:rPr>
              <a:t> Stage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ALU computes the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Branch outcome </a:t>
            </a:r>
            <a:r>
              <a:rPr lang="en-US" altLang="zh-CN" sz="2400" dirty="0" smtClean="0">
                <a:ea typeface="宋体" panose="02010600030101010101" pitchFamily="2" charset="-122"/>
              </a:rPr>
              <a:t>in the 3</a:t>
            </a:r>
            <a:r>
              <a:rPr lang="en-US" altLang="zh-CN" sz="2400" baseline="30000" dirty="0" smtClean="0">
                <a:ea typeface="宋体" panose="02010600030101010101" pitchFamily="2" charset="-122"/>
              </a:rPr>
              <a:t>rd</a:t>
            </a:r>
            <a:r>
              <a:rPr lang="en-US" altLang="zh-CN" sz="2400" dirty="0" smtClean="0">
                <a:ea typeface="宋体" panose="02010600030101010101" pitchFamily="2" charset="-122"/>
              </a:rPr>
              <a:t> Stage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Next1 </a:t>
            </a:r>
            <a:r>
              <a:rPr lang="en-US" altLang="zh-CN" sz="2400" dirty="0" smtClean="0">
                <a:ea typeface="宋体" panose="02010600030101010101" pitchFamily="2" charset="-122"/>
              </a:rPr>
              <a:t>and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Next2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instructions will be fetched anyway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Convert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Next1</a:t>
            </a:r>
            <a:r>
              <a:rPr lang="en-US" altLang="zh-CN" sz="2400" dirty="0" smtClean="0">
                <a:ea typeface="宋体" panose="02010600030101010101" pitchFamily="2" charset="-122"/>
              </a:rPr>
              <a:t> and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Next2</a:t>
            </a:r>
            <a:r>
              <a:rPr lang="en-US" altLang="zh-CN" sz="2400" dirty="0" smtClean="0">
                <a:ea typeface="宋体" panose="02010600030101010101" pitchFamily="2" charset="-122"/>
              </a:rPr>
              <a:t> into bubbles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if branch is taken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38163" y="3313113"/>
            <a:ext cx="2787650" cy="1455737"/>
            <a:chOff x="537451" y="3313785"/>
            <a:chExt cx="2789062" cy="1454557"/>
          </a:xfrm>
        </p:grpSpPr>
        <p:sp>
          <p:nvSpPr>
            <p:cNvPr id="52319" name="Line 14"/>
            <p:cNvSpPr>
              <a:spLocks noChangeShapeType="1"/>
            </p:cNvSpPr>
            <p:nvPr/>
          </p:nvSpPr>
          <p:spPr bwMode="auto">
            <a:xfrm>
              <a:off x="3115375" y="3956064"/>
              <a:ext cx="139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0" name="Line 131"/>
            <p:cNvSpPr>
              <a:spLocks noChangeShapeType="1"/>
            </p:cNvSpPr>
            <p:nvPr/>
          </p:nvSpPr>
          <p:spPr bwMode="auto">
            <a:xfrm>
              <a:off x="2481962" y="3956064"/>
              <a:ext cx="141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1" name="Text Box 4"/>
            <p:cNvSpPr txBox="1">
              <a:spLocks noChangeArrowheads="1"/>
            </p:cNvSpPr>
            <p:nvPr/>
          </p:nvSpPr>
          <p:spPr bwMode="auto">
            <a:xfrm>
              <a:off x="537451" y="3800567"/>
              <a:ext cx="176663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Beq $t1,$t2,L1</a:t>
              </a:r>
            </a:p>
          </p:txBody>
        </p:sp>
        <p:sp>
          <p:nvSpPr>
            <p:cNvPr id="52322" name="Rectangle 12"/>
            <p:cNvSpPr>
              <a:spLocks noChangeArrowheads="1"/>
            </p:cNvSpPr>
            <p:nvPr/>
          </p:nvSpPr>
          <p:spPr bwMode="auto">
            <a:xfrm>
              <a:off x="2623250" y="3727464"/>
              <a:ext cx="492125" cy="457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52323" name="Rectangle 13"/>
            <p:cNvSpPr>
              <a:spLocks noChangeArrowheads="1"/>
            </p:cNvSpPr>
            <p:nvPr/>
          </p:nvSpPr>
          <p:spPr bwMode="auto">
            <a:xfrm>
              <a:off x="3255075" y="3727464"/>
              <a:ext cx="71438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324" name="Text Box 43"/>
            <p:cNvSpPr txBox="1">
              <a:spLocks noChangeArrowheads="1"/>
            </p:cNvSpPr>
            <p:nvPr/>
          </p:nvSpPr>
          <p:spPr bwMode="auto">
            <a:xfrm>
              <a:off x="2623250" y="3313785"/>
              <a:ext cx="561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cc1</a:t>
              </a:r>
            </a:p>
          </p:txBody>
        </p:sp>
        <p:sp>
          <p:nvSpPr>
            <p:cNvPr id="52325" name="Rectangle 130"/>
            <p:cNvSpPr>
              <a:spLocks noChangeArrowheads="1"/>
            </p:cNvSpPr>
            <p:nvPr/>
          </p:nvSpPr>
          <p:spPr bwMode="auto">
            <a:xfrm>
              <a:off x="2412112" y="3727464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326" name="Text Box 5"/>
            <p:cNvSpPr txBox="1">
              <a:spLocks noChangeArrowheads="1"/>
            </p:cNvSpPr>
            <p:nvPr/>
          </p:nvSpPr>
          <p:spPr bwMode="auto">
            <a:xfrm>
              <a:off x="543802" y="4355592"/>
              <a:ext cx="61715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Next1</a:t>
              </a:r>
              <a:endPara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52327" name="Rectangle 132"/>
            <p:cNvSpPr>
              <a:spLocks noChangeArrowheads="1"/>
            </p:cNvSpPr>
            <p:nvPr/>
          </p:nvSpPr>
          <p:spPr bwMode="auto">
            <a:xfrm>
              <a:off x="3255075" y="4311142"/>
              <a:ext cx="71438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6100" y="3313113"/>
            <a:ext cx="3624263" cy="2074862"/>
            <a:chOff x="546499" y="3313785"/>
            <a:chExt cx="3624565" cy="2073870"/>
          </a:xfrm>
        </p:grpSpPr>
        <p:sp>
          <p:nvSpPr>
            <p:cNvPr id="52304" name="Text Box 44"/>
            <p:cNvSpPr txBox="1">
              <a:spLocks noChangeArrowheads="1"/>
            </p:cNvSpPr>
            <p:nvPr/>
          </p:nvSpPr>
          <p:spPr bwMode="auto">
            <a:xfrm>
              <a:off x="3396362" y="3313785"/>
              <a:ext cx="561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cc2</a:t>
              </a:r>
            </a:p>
          </p:txBody>
        </p:sp>
        <p:grpSp>
          <p:nvGrpSpPr>
            <p:cNvPr id="52305" name="Group 77"/>
            <p:cNvGrpSpPr>
              <a:grpSpLocks/>
            </p:cNvGrpSpPr>
            <p:nvPr/>
          </p:nvGrpSpPr>
          <p:grpSpPr bwMode="auto">
            <a:xfrm>
              <a:off x="3327827" y="3727464"/>
              <a:ext cx="774700" cy="457200"/>
              <a:chOff x="5145486" y="5229580"/>
              <a:chExt cx="774700" cy="457200"/>
            </a:xfrm>
          </p:grpSpPr>
          <p:sp>
            <p:nvSpPr>
              <p:cNvPr id="52313" name="Line 54"/>
              <p:cNvSpPr>
                <a:spLocks noChangeShapeType="1"/>
              </p:cNvSpPr>
              <p:nvPr/>
            </p:nvSpPr>
            <p:spPr bwMode="auto">
              <a:xfrm>
                <a:off x="5145486" y="5388330"/>
                <a:ext cx="141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14" name="Line 55"/>
              <p:cNvSpPr>
                <a:spLocks noChangeShapeType="1"/>
              </p:cNvSpPr>
              <p:nvPr/>
            </p:nvSpPr>
            <p:spPr bwMode="auto">
              <a:xfrm>
                <a:off x="5145486" y="5540730"/>
                <a:ext cx="141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15" name="Line 61"/>
              <p:cNvSpPr>
                <a:spLocks noChangeShapeType="1"/>
              </p:cNvSpPr>
              <p:nvPr/>
            </p:nvSpPr>
            <p:spPr bwMode="auto">
              <a:xfrm>
                <a:off x="5778898" y="534925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16" name="Line 62"/>
              <p:cNvSpPr>
                <a:spLocks noChangeShapeType="1"/>
              </p:cNvSpPr>
              <p:nvPr/>
            </p:nvSpPr>
            <p:spPr bwMode="auto">
              <a:xfrm>
                <a:off x="5778898" y="557968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17" name="Rectangle 161"/>
              <p:cNvSpPr>
                <a:spLocks noChangeArrowheads="1"/>
              </p:cNvSpPr>
              <p:nvPr/>
            </p:nvSpPr>
            <p:spPr bwMode="auto">
              <a:xfrm>
                <a:off x="5291712" y="5229580"/>
                <a:ext cx="492125" cy="457200"/>
              </a:xfrm>
              <a:prstGeom prst="rect">
                <a:avLst/>
              </a:prstGeom>
              <a:solidFill>
                <a:srgbClr val="CCECFF"/>
              </a:solidFill>
              <a:ln w="9525" cap="rnd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2318" name="Text Box 160"/>
              <p:cNvSpPr txBox="1">
                <a:spLocks noChangeArrowheads="1"/>
              </p:cNvSpPr>
              <p:nvPr/>
            </p:nvSpPr>
            <p:spPr bwMode="auto">
              <a:xfrm>
                <a:off x="5301237" y="5280380"/>
                <a:ext cx="4683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52306" name="Rectangle 63"/>
            <p:cNvSpPr>
              <a:spLocks noChangeArrowheads="1"/>
            </p:cNvSpPr>
            <p:nvPr/>
          </p:nvSpPr>
          <p:spPr bwMode="auto">
            <a:xfrm>
              <a:off x="4101214" y="3729705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307" name="Rectangle 96"/>
            <p:cNvSpPr>
              <a:spLocks noChangeArrowheads="1"/>
            </p:cNvSpPr>
            <p:nvPr/>
          </p:nvSpPr>
          <p:spPr bwMode="auto">
            <a:xfrm>
              <a:off x="3466212" y="4311142"/>
              <a:ext cx="492125" cy="457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52308" name="Rectangle 97"/>
            <p:cNvSpPr>
              <a:spLocks noChangeArrowheads="1"/>
            </p:cNvSpPr>
            <p:nvPr/>
          </p:nvSpPr>
          <p:spPr bwMode="auto">
            <a:xfrm>
              <a:off x="4099625" y="4311142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309" name="Line 98"/>
            <p:cNvSpPr>
              <a:spLocks noChangeShapeType="1"/>
            </p:cNvSpPr>
            <p:nvPr/>
          </p:nvSpPr>
          <p:spPr bwMode="auto">
            <a:xfrm>
              <a:off x="3958337" y="4539742"/>
              <a:ext cx="141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0" name="Line 133"/>
            <p:cNvSpPr>
              <a:spLocks noChangeShapeType="1"/>
            </p:cNvSpPr>
            <p:nvPr/>
          </p:nvSpPr>
          <p:spPr bwMode="auto">
            <a:xfrm>
              <a:off x="3326512" y="4539742"/>
              <a:ext cx="139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1" name="Text Box 5"/>
            <p:cNvSpPr txBox="1">
              <a:spLocks noChangeArrowheads="1"/>
            </p:cNvSpPr>
            <p:nvPr/>
          </p:nvSpPr>
          <p:spPr bwMode="auto">
            <a:xfrm>
              <a:off x="546499" y="4974905"/>
              <a:ext cx="61715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Next2</a:t>
              </a:r>
              <a:endPara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52312" name="Rectangle 132"/>
            <p:cNvSpPr>
              <a:spLocks noChangeArrowheads="1"/>
            </p:cNvSpPr>
            <p:nvPr/>
          </p:nvSpPr>
          <p:spPr bwMode="auto">
            <a:xfrm>
              <a:off x="4093307" y="4930455"/>
              <a:ext cx="71438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010150" y="3313113"/>
            <a:ext cx="3359150" cy="2919412"/>
            <a:chOff x="5009634" y="3313785"/>
            <a:chExt cx="3359089" cy="2918780"/>
          </a:xfrm>
        </p:grpSpPr>
        <p:sp>
          <p:nvSpPr>
            <p:cNvPr id="52252" name="Text Box 46"/>
            <p:cNvSpPr txBox="1">
              <a:spLocks noChangeArrowheads="1"/>
            </p:cNvSpPr>
            <p:nvPr/>
          </p:nvSpPr>
          <p:spPr bwMode="auto">
            <a:xfrm>
              <a:off x="5082288" y="3313785"/>
              <a:ext cx="5635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cc4</a:t>
              </a:r>
            </a:p>
          </p:txBody>
        </p:sp>
        <p:sp>
          <p:nvSpPr>
            <p:cNvPr id="52253" name="Text Box 47"/>
            <p:cNvSpPr txBox="1">
              <a:spLocks noChangeArrowheads="1"/>
            </p:cNvSpPr>
            <p:nvPr/>
          </p:nvSpPr>
          <p:spPr bwMode="auto">
            <a:xfrm>
              <a:off x="5926838" y="3313785"/>
              <a:ext cx="5635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cc5</a:t>
              </a:r>
            </a:p>
          </p:txBody>
        </p:sp>
        <p:sp>
          <p:nvSpPr>
            <p:cNvPr id="52254" name="Text Box 48"/>
            <p:cNvSpPr txBox="1">
              <a:spLocks noChangeArrowheads="1"/>
            </p:cNvSpPr>
            <p:nvPr/>
          </p:nvSpPr>
          <p:spPr bwMode="auto">
            <a:xfrm>
              <a:off x="6771388" y="3313785"/>
              <a:ext cx="561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cc6</a:t>
              </a:r>
            </a:p>
          </p:txBody>
        </p:sp>
        <p:sp>
          <p:nvSpPr>
            <p:cNvPr id="52255" name="Text Box 188"/>
            <p:cNvSpPr txBox="1">
              <a:spLocks noChangeArrowheads="1"/>
            </p:cNvSpPr>
            <p:nvPr/>
          </p:nvSpPr>
          <p:spPr bwMode="auto">
            <a:xfrm>
              <a:off x="7615938" y="3313785"/>
              <a:ext cx="561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cc7</a:t>
              </a:r>
            </a:p>
          </p:txBody>
        </p:sp>
        <p:sp>
          <p:nvSpPr>
            <p:cNvPr id="52256" name="Line 196"/>
            <p:cNvSpPr>
              <a:spLocks noChangeShapeType="1"/>
            </p:cNvSpPr>
            <p:nvPr/>
          </p:nvSpPr>
          <p:spPr bwMode="auto">
            <a:xfrm>
              <a:off x="8170523" y="5982003"/>
              <a:ext cx="141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Line 196"/>
            <p:cNvSpPr>
              <a:spLocks noChangeShapeType="1"/>
            </p:cNvSpPr>
            <p:nvPr/>
          </p:nvSpPr>
          <p:spPr bwMode="auto">
            <a:xfrm>
              <a:off x="7536409" y="5987420"/>
              <a:ext cx="141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Rectangle 51"/>
            <p:cNvSpPr>
              <a:spLocks noChangeArrowheads="1"/>
            </p:cNvSpPr>
            <p:nvPr/>
          </p:nvSpPr>
          <p:spPr bwMode="auto">
            <a:xfrm>
              <a:off x="5150921" y="5765170"/>
              <a:ext cx="490538" cy="457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52259" name="Rectangle 52"/>
            <p:cNvSpPr>
              <a:spLocks noChangeArrowheads="1"/>
            </p:cNvSpPr>
            <p:nvPr/>
          </p:nvSpPr>
          <p:spPr bwMode="auto">
            <a:xfrm>
              <a:off x="5782746" y="5765170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260" name="Line 53"/>
            <p:cNvSpPr>
              <a:spLocks noChangeShapeType="1"/>
            </p:cNvSpPr>
            <p:nvPr/>
          </p:nvSpPr>
          <p:spPr bwMode="auto">
            <a:xfrm>
              <a:off x="5641459" y="5993770"/>
              <a:ext cx="141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Line 135"/>
            <p:cNvSpPr>
              <a:spLocks noChangeShapeType="1"/>
            </p:cNvSpPr>
            <p:nvPr/>
          </p:nvSpPr>
          <p:spPr bwMode="auto">
            <a:xfrm>
              <a:off x="5009634" y="5993770"/>
              <a:ext cx="141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Rectangle 63"/>
            <p:cNvSpPr>
              <a:spLocks noChangeArrowheads="1"/>
            </p:cNvSpPr>
            <p:nvPr/>
          </p:nvSpPr>
          <p:spPr bwMode="auto">
            <a:xfrm>
              <a:off x="6627297" y="5765170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263" name="Line 64"/>
            <p:cNvSpPr>
              <a:spLocks noChangeShapeType="1"/>
            </p:cNvSpPr>
            <p:nvPr/>
          </p:nvSpPr>
          <p:spPr bwMode="auto">
            <a:xfrm>
              <a:off x="6697147" y="5878490"/>
              <a:ext cx="139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Line 65"/>
            <p:cNvSpPr>
              <a:spLocks noChangeShapeType="1"/>
            </p:cNvSpPr>
            <p:nvPr/>
          </p:nvSpPr>
          <p:spPr bwMode="auto">
            <a:xfrm>
              <a:off x="6697147" y="6108920"/>
              <a:ext cx="139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65" name="Group 3"/>
            <p:cNvGrpSpPr>
              <a:grpSpLocks/>
            </p:cNvGrpSpPr>
            <p:nvPr/>
          </p:nvGrpSpPr>
          <p:grpSpPr bwMode="auto">
            <a:xfrm>
              <a:off x="5852597" y="5758820"/>
              <a:ext cx="774700" cy="457200"/>
              <a:chOff x="5145486" y="5229580"/>
              <a:chExt cx="774700" cy="457200"/>
            </a:xfrm>
          </p:grpSpPr>
          <p:sp>
            <p:nvSpPr>
              <p:cNvPr id="52298" name="Rectangle 161"/>
              <p:cNvSpPr>
                <a:spLocks noChangeArrowheads="1"/>
              </p:cNvSpPr>
              <p:nvPr/>
            </p:nvSpPr>
            <p:spPr bwMode="auto">
              <a:xfrm>
                <a:off x="5291712" y="5229580"/>
                <a:ext cx="492125" cy="457200"/>
              </a:xfrm>
              <a:prstGeom prst="rect">
                <a:avLst/>
              </a:prstGeom>
              <a:solidFill>
                <a:srgbClr val="CCECFF"/>
              </a:solidFill>
              <a:ln w="9525" cap="rnd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2299" name="Line 54"/>
              <p:cNvSpPr>
                <a:spLocks noChangeShapeType="1"/>
              </p:cNvSpPr>
              <p:nvPr/>
            </p:nvSpPr>
            <p:spPr bwMode="auto">
              <a:xfrm>
                <a:off x="5145486" y="5388330"/>
                <a:ext cx="141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0" name="Line 55"/>
              <p:cNvSpPr>
                <a:spLocks noChangeShapeType="1"/>
              </p:cNvSpPr>
              <p:nvPr/>
            </p:nvSpPr>
            <p:spPr bwMode="auto">
              <a:xfrm>
                <a:off x="5145486" y="5540730"/>
                <a:ext cx="141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1" name="Line 61"/>
              <p:cNvSpPr>
                <a:spLocks noChangeShapeType="1"/>
              </p:cNvSpPr>
              <p:nvPr/>
            </p:nvSpPr>
            <p:spPr bwMode="auto">
              <a:xfrm>
                <a:off x="5778898" y="534925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2" name="Line 62"/>
              <p:cNvSpPr>
                <a:spLocks noChangeShapeType="1"/>
              </p:cNvSpPr>
              <p:nvPr/>
            </p:nvSpPr>
            <p:spPr bwMode="auto">
              <a:xfrm>
                <a:off x="5778898" y="557968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3" name="Text Box 160"/>
              <p:cNvSpPr txBox="1">
                <a:spLocks noChangeArrowheads="1"/>
              </p:cNvSpPr>
              <p:nvPr/>
            </p:nvSpPr>
            <p:spPr bwMode="auto">
              <a:xfrm>
                <a:off x="5301237" y="5280380"/>
                <a:ext cx="4683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52266" name="Rectangle 195"/>
            <p:cNvSpPr>
              <a:spLocks noChangeArrowheads="1"/>
            </p:cNvSpPr>
            <p:nvPr/>
          </p:nvSpPr>
          <p:spPr bwMode="auto">
            <a:xfrm>
              <a:off x="7470259" y="5758820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267" name="Line 196"/>
            <p:cNvSpPr>
              <a:spLocks noChangeShapeType="1"/>
            </p:cNvSpPr>
            <p:nvPr/>
          </p:nvSpPr>
          <p:spPr bwMode="auto">
            <a:xfrm>
              <a:off x="7328972" y="5987420"/>
              <a:ext cx="141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Rectangle 198"/>
            <p:cNvSpPr>
              <a:spLocks noChangeArrowheads="1"/>
            </p:cNvSpPr>
            <p:nvPr/>
          </p:nvSpPr>
          <p:spPr bwMode="auto">
            <a:xfrm>
              <a:off x="8297285" y="5758820"/>
              <a:ext cx="71438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269" name="Rectangle 214"/>
            <p:cNvSpPr>
              <a:spLocks noChangeArrowheads="1"/>
            </p:cNvSpPr>
            <p:nvPr/>
          </p:nvSpPr>
          <p:spPr bwMode="auto">
            <a:xfrm>
              <a:off x="7678398" y="5749295"/>
              <a:ext cx="49212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DM</a:t>
              </a:r>
            </a:p>
          </p:txBody>
        </p:sp>
        <p:sp>
          <p:nvSpPr>
            <p:cNvPr id="52270" name="Freeform 141"/>
            <p:cNvSpPr>
              <a:spLocks/>
            </p:cNvSpPr>
            <p:nvPr/>
          </p:nvSpPr>
          <p:spPr bwMode="auto">
            <a:xfrm>
              <a:off x="6836846" y="5731442"/>
              <a:ext cx="492125" cy="501123"/>
            </a:xfrm>
            <a:custGeom>
              <a:avLst/>
              <a:gdLst>
                <a:gd name="T0" fmla="*/ 0 w 259"/>
                <a:gd name="T1" fmla="*/ 2147483647 h 288"/>
                <a:gd name="T2" fmla="*/ 0 w 259"/>
                <a:gd name="T3" fmla="*/ 2147483647 h 288"/>
                <a:gd name="T4" fmla="*/ 2147483647 w 259"/>
                <a:gd name="T5" fmla="*/ 2147483647 h 288"/>
                <a:gd name="T6" fmla="*/ 0 w 259"/>
                <a:gd name="T7" fmla="*/ 2147483647 h 288"/>
                <a:gd name="T8" fmla="*/ 0 w 259"/>
                <a:gd name="T9" fmla="*/ 0 h 288"/>
                <a:gd name="T10" fmla="*/ 2147483647 w 259"/>
                <a:gd name="T11" fmla="*/ 2147483647 h 288"/>
                <a:gd name="T12" fmla="*/ 2147483647 w 259"/>
                <a:gd name="T13" fmla="*/ 2147483647 h 288"/>
                <a:gd name="T14" fmla="*/ 0 w 259"/>
                <a:gd name="T15" fmla="*/ 2147483647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9"/>
                <a:gd name="T25" fmla="*/ 0 h 288"/>
                <a:gd name="T26" fmla="*/ 259 w 259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9" h="288">
                  <a:moveTo>
                    <a:pt x="0" y="288"/>
                  </a:moveTo>
                  <a:lnTo>
                    <a:pt x="0" y="173"/>
                  </a:lnTo>
                  <a:lnTo>
                    <a:pt x="58" y="144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59" y="58"/>
                  </a:lnTo>
                  <a:lnTo>
                    <a:pt x="259" y="23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7614675" y="5694520"/>
              <a:ext cx="612764" cy="285688"/>
            </a:xfrm>
            <a:custGeom>
              <a:avLst/>
              <a:gdLst>
                <a:gd name="connsiteX0" fmla="*/ 0 w 613387"/>
                <a:gd name="connsiteY0" fmla="*/ 318052 h 318052"/>
                <a:gd name="connsiteX1" fmla="*/ 0 w 613387"/>
                <a:gd name="connsiteY1" fmla="*/ 0 h 318052"/>
                <a:gd name="connsiteX2" fmla="*/ 613387 w 613387"/>
                <a:gd name="connsiteY2" fmla="*/ 0 h 318052"/>
                <a:gd name="connsiteX3" fmla="*/ 613387 w 613387"/>
                <a:gd name="connsiteY3" fmla="*/ 312373 h 31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387" h="318052">
                  <a:moveTo>
                    <a:pt x="0" y="318052"/>
                  </a:moveTo>
                  <a:lnTo>
                    <a:pt x="0" y="0"/>
                  </a:lnTo>
                  <a:lnTo>
                    <a:pt x="613387" y="0"/>
                  </a:lnTo>
                  <a:lnTo>
                    <a:pt x="613387" y="31237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272" name="Rectangle 111"/>
            <p:cNvSpPr>
              <a:spLocks noChangeArrowheads="1"/>
            </p:cNvSpPr>
            <p:nvPr/>
          </p:nvSpPr>
          <p:spPr bwMode="auto">
            <a:xfrm>
              <a:off x="5787138" y="4311142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273" name="Rectangle 115"/>
            <p:cNvSpPr>
              <a:spLocks noChangeArrowheads="1"/>
            </p:cNvSpPr>
            <p:nvPr/>
          </p:nvSpPr>
          <p:spPr bwMode="auto">
            <a:xfrm>
              <a:off x="6630100" y="4311142"/>
              <a:ext cx="71438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52274" name="Group 121"/>
            <p:cNvGrpSpPr>
              <a:grpSpLocks/>
            </p:cNvGrpSpPr>
            <p:nvPr/>
          </p:nvGrpSpPr>
          <p:grpSpPr bwMode="auto">
            <a:xfrm>
              <a:off x="5907788" y="4317493"/>
              <a:ext cx="647700" cy="441325"/>
              <a:chOff x="3792" y="3476"/>
              <a:chExt cx="432" cy="278"/>
            </a:xfrm>
          </p:grpSpPr>
          <p:sp>
            <p:nvSpPr>
              <p:cNvPr id="52296" name="AutoShape 122"/>
              <p:cNvSpPr>
                <a:spLocks noChangeArrowheads="1"/>
              </p:cNvSpPr>
              <p:nvPr/>
            </p:nvSpPr>
            <p:spPr bwMode="auto">
              <a:xfrm>
                <a:off x="3792" y="3476"/>
                <a:ext cx="432" cy="278"/>
              </a:xfrm>
              <a:prstGeom prst="cloudCallout">
                <a:avLst>
                  <a:gd name="adj1" fmla="val -23843"/>
                  <a:gd name="adj2" fmla="val 3561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sz="1600" b="1"/>
              </a:p>
            </p:txBody>
          </p:sp>
          <p:sp>
            <p:nvSpPr>
              <p:cNvPr id="52297" name="Text Box 123"/>
              <p:cNvSpPr txBox="1">
                <a:spLocks noChangeArrowheads="1"/>
              </p:cNvSpPr>
              <p:nvPr/>
            </p:nvSpPr>
            <p:spPr bwMode="auto">
              <a:xfrm>
                <a:off x="3818" y="3524"/>
                <a:ext cx="36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200" b="1">
                    <a:ea typeface="宋体" panose="02010600030101010101" pitchFamily="2" charset="-122"/>
                  </a:rPr>
                  <a:t>Bubble</a:t>
                </a:r>
              </a:p>
            </p:txBody>
          </p:sp>
        </p:grpSp>
        <p:grpSp>
          <p:nvGrpSpPr>
            <p:cNvPr id="52275" name="Group 124"/>
            <p:cNvGrpSpPr>
              <a:grpSpLocks/>
            </p:cNvGrpSpPr>
            <p:nvPr/>
          </p:nvGrpSpPr>
          <p:grpSpPr bwMode="auto">
            <a:xfrm>
              <a:off x="5042600" y="4317493"/>
              <a:ext cx="684213" cy="441325"/>
              <a:chOff x="3792" y="3481"/>
              <a:chExt cx="432" cy="278"/>
            </a:xfrm>
          </p:grpSpPr>
          <p:sp>
            <p:nvSpPr>
              <p:cNvPr id="52294" name="AutoShape 125"/>
              <p:cNvSpPr>
                <a:spLocks noChangeArrowheads="1"/>
              </p:cNvSpPr>
              <p:nvPr/>
            </p:nvSpPr>
            <p:spPr bwMode="auto">
              <a:xfrm>
                <a:off x="3792" y="3481"/>
                <a:ext cx="432" cy="278"/>
              </a:xfrm>
              <a:prstGeom prst="cloudCallout">
                <a:avLst>
                  <a:gd name="adj1" fmla="val -23843"/>
                  <a:gd name="adj2" fmla="val 3561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sz="1600" b="1"/>
              </a:p>
            </p:txBody>
          </p:sp>
          <p:sp>
            <p:nvSpPr>
              <p:cNvPr id="52295" name="Text Box 126"/>
              <p:cNvSpPr txBox="1">
                <a:spLocks noChangeArrowheads="1"/>
              </p:cNvSpPr>
              <p:nvPr/>
            </p:nvSpPr>
            <p:spPr bwMode="auto">
              <a:xfrm>
                <a:off x="3831" y="3524"/>
                <a:ext cx="34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200" b="1">
                    <a:ea typeface="宋体" panose="02010600030101010101" pitchFamily="2" charset="-122"/>
                  </a:rPr>
                  <a:t>Bubble</a:t>
                </a:r>
              </a:p>
            </p:txBody>
          </p:sp>
        </p:grpSp>
        <p:grpSp>
          <p:nvGrpSpPr>
            <p:cNvPr id="52276" name="Group 127"/>
            <p:cNvGrpSpPr>
              <a:grpSpLocks/>
            </p:cNvGrpSpPr>
            <p:nvPr/>
          </p:nvGrpSpPr>
          <p:grpSpPr bwMode="auto">
            <a:xfrm>
              <a:off x="6734875" y="4317493"/>
              <a:ext cx="669925" cy="441325"/>
              <a:chOff x="3792" y="3476"/>
              <a:chExt cx="432" cy="278"/>
            </a:xfrm>
          </p:grpSpPr>
          <p:sp>
            <p:nvSpPr>
              <p:cNvPr id="52292" name="AutoShape 128"/>
              <p:cNvSpPr>
                <a:spLocks noChangeArrowheads="1"/>
              </p:cNvSpPr>
              <p:nvPr/>
            </p:nvSpPr>
            <p:spPr bwMode="auto">
              <a:xfrm>
                <a:off x="3792" y="3476"/>
                <a:ext cx="432" cy="278"/>
              </a:xfrm>
              <a:prstGeom prst="cloudCallout">
                <a:avLst>
                  <a:gd name="adj1" fmla="val -23843"/>
                  <a:gd name="adj2" fmla="val 3561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sz="1600" b="1"/>
              </a:p>
            </p:txBody>
          </p:sp>
          <p:sp>
            <p:nvSpPr>
              <p:cNvPr id="52293" name="Text Box 129"/>
              <p:cNvSpPr txBox="1">
                <a:spLocks noChangeArrowheads="1"/>
              </p:cNvSpPr>
              <p:nvPr/>
            </p:nvSpPr>
            <p:spPr bwMode="auto">
              <a:xfrm>
                <a:off x="3831" y="3524"/>
                <a:ext cx="34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200" b="1">
                    <a:ea typeface="宋体" panose="02010600030101010101" pitchFamily="2" charset="-122"/>
                  </a:rPr>
                  <a:t>Bubble</a:t>
                </a:r>
              </a:p>
            </p:txBody>
          </p:sp>
        </p:grpSp>
        <p:sp>
          <p:nvSpPr>
            <p:cNvPr id="52277" name="Rectangle 108"/>
            <p:cNvSpPr>
              <a:spLocks noChangeArrowheads="1"/>
            </p:cNvSpPr>
            <p:nvPr/>
          </p:nvSpPr>
          <p:spPr bwMode="auto">
            <a:xfrm>
              <a:off x="5780819" y="4930455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278" name="Rectangle 111"/>
            <p:cNvSpPr>
              <a:spLocks noChangeArrowheads="1"/>
            </p:cNvSpPr>
            <p:nvPr/>
          </p:nvSpPr>
          <p:spPr bwMode="auto">
            <a:xfrm>
              <a:off x="6625370" y="4930455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279" name="Rectangle 115"/>
            <p:cNvSpPr>
              <a:spLocks noChangeArrowheads="1"/>
            </p:cNvSpPr>
            <p:nvPr/>
          </p:nvSpPr>
          <p:spPr bwMode="auto">
            <a:xfrm>
              <a:off x="7468332" y="4930455"/>
              <a:ext cx="71438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52280" name="Group 121"/>
            <p:cNvGrpSpPr>
              <a:grpSpLocks/>
            </p:cNvGrpSpPr>
            <p:nvPr/>
          </p:nvGrpSpPr>
          <p:grpSpPr bwMode="auto">
            <a:xfrm>
              <a:off x="6746020" y="4930163"/>
              <a:ext cx="647700" cy="441325"/>
              <a:chOff x="3792" y="3476"/>
              <a:chExt cx="432" cy="278"/>
            </a:xfrm>
          </p:grpSpPr>
          <p:sp>
            <p:nvSpPr>
              <p:cNvPr id="52290" name="AutoShape 122"/>
              <p:cNvSpPr>
                <a:spLocks noChangeArrowheads="1"/>
              </p:cNvSpPr>
              <p:nvPr/>
            </p:nvSpPr>
            <p:spPr bwMode="auto">
              <a:xfrm>
                <a:off x="3792" y="3476"/>
                <a:ext cx="432" cy="278"/>
              </a:xfrm>
              <a:prstGeom prst="cloudCallout">
                <a:avLst>
                  <a:gd name="adj1" fmla="val -23843"/>
                  <a:gd name="adj2" fmla="val 3561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sz="1600" b="1"/>
              </a:p>
            </p:txBody>
          </p:sp>
          <p:sp>
            <p:nvSpPr>
              <p:cNvPr id="52291" name="Text Box 123"/>
              <p:cNvSpPr txBox="1">
                <a:spLocks noChangeArrowheads="1"/>
              </p:cNvSpPr>
              <p:nvPr/>
            </p:nvSpPr>
            <p:spPr bwMode="auto">
              <a:xfrm>
                <a:off x="3818" y="3524"/>
                <a:ext cx="36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200" b="1">
                    <a:ea typeface="宋体" panose="02010600030101010101" pitchFamily="2" charset="-122"/>
                  </a:rPr>
                  <a:t>Bubble</a:t>
                </a:r>
              </a:p>
            </p:txBody>
          </p:sp>
        </p:grpSp>
        <p:grpSp>
          <p:nvGrpSpPr>
            <p:cNvPr id="52281" name="Group 124"/>
            <p:cNvGrpSpPr>
              <a:grpSpLocks/>
            </p:cNvGrpSpPr>
            <p:nvPr/>
          </p:nvGrpSpPr>
          <p:grpSpPr bwMode="auto">
            <a:xfrm>
              <a:off x="5880832" y="4930163"/>
              <a:ext cx="684213" cy="441325"/>
              <a:chOff x="3792" y="3481"/>
              <a:chExt cx="432" cy="278"/>
            </a:xfrm>
          </p:grpSpPr>
          <p:sp>
            <p:nvSpPr>
              <p:cNvPr id="52288" name="AutoShape 125"/>
              <p:cNvSpPr>
                <a:spLocks noChangeArrowheads="1"/>
              </p:cNvSpPr>
              <p:nvPr/>
            </p:nvSpPr>
            <p:spPr bwMode="auto">
              <a:xfrm>
                <a:off x="3792" y="3481"/>
                <a:ext cx="432" cy="278"/>
              </a:xfrm>
              <a:prstGeom prst="cloudCallout">
                <a:avLst>
                  <a:gd name="adj1" fmla="val -23843"/>
                  <a:gd name="adj2" fmla="val 3561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sz="1600" b="1"/>
              </a:p>
            </p:txBody>
          </p:sp>
          <p:sp>
            <p:nvSpPr>
              <p:cNvPr id="52289" name="Text Box 126"/>
              <p:cNvSpPr txBox="1">
                <a:spLocks noChangeArrowheads="1"/>
              </p:cNvSpPr>
              <p:nvPr/>
            </p:nvSpPr>
            <p:spPr bwMode="auto">
              <a:xfrm>
                <a:off x="3831" y="3524"/>
                <a:ext cx="34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200" b="1">
                    <a:ea typeface="宋体" panose="02010600030101010101" pitchFamily="2" charset="-122"/>
                  </a:rPr>
                  <a:t>Bubble</a:t>
                </a:r>
              </a:p>
            </p:txBody>
          </p:sp>
        </p:grpSp>
        <p:grpSp>
          <p:nvGrpSpPr>
            <p:cNvPr id="52282" name="Group 127"/>
            <p:cNvGrpSpPr>
              <a:grpSpLocks/>
            </p:cNvGrpSpPr>
            <p:nvPr/>
          </p:nvGrpSpPr>
          <p:grpSpPr bwMode="auto">
            <a:xfrm>
              <a:off x="7573107" y="4930163"/>
              <a:ext cx="669925" cy="441325"/>
              <a:chOff x="3792" y="3476"/>
              <a:chExt cx="432" cy="278"/>
            </a:xfrm>
          </p:grpSpPr>
          <p:sp>
            <p:nvSpPr>
              <p:cNvPr id="52286" name="AutoShape 128"/>
              <p:cNvSpPr>
                <a:spLocks noChangeArrowheads="1"/>
              </p:cNvSpPr>
              <p:nvPr/>
            </p:nvSpPr>
            <p:spPr bwMode="auto">
              <a:xfrm>
                <a:off x="3792" y="3476"/>
                <a:ext cx="432" cy="278"/>
              </a:xfrm>
              <a:prstGeom prst="cloudCallout">
                <a:avLst>
                  <a:gd name="adj1" fmla="val -23843"/>
                  <a:gd name="adj2" fmla="val 3561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sz="1600" b="1"/>
              </a:p>
            </p:txBody>
          </p:sp>
          <p:sp>
            <p:nvSpPr>
              <p:cNvPr id="52287" name="Text Box 129"/>
              <p:cNvSpPr txBox="1">
                <a:spLocks noChangeArrowheads="1"/>
              </p:cNvSpPr>
              <p:nvPr/>
            </p:nvSpPr>
            <p:spPr bwMode="auto">
              <a:xfrm>
                <a:off x="3831" y="3524"/>
                <a:ext cx="34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200" b="1">
                    <a:ea typeface="宋体" panose="02010600030101010101" pitchFamily="2" charset="-122"/>
                  </a:rPr>
                  <a:t>Bubble</a:t>
                </a:r>
              </a:p>
            </p:txBody>
          </p:sp>
        </p:grpSp>
        <p:grpSp>
          <p:nvGrpSpPr>
            <p:cNvPr id="52283" name="Group 124"/>
            <p:cNvGrpSpPr>
              <a:grpSpLocks/>
            </p:cNvGrpSpPr>
            <p:nvPr/>
          </p:nvGrpSpPr>
          <p:grpSpPr bwMode="auto">
            <a:xfrm>
              <a:off x="5062620" y="4930163"/>
              <a:ext cx="684213" cy="441325"/>
              <a:chOff x="3792" y="3481"/>
              <a:chExt cx="432" cy="278"/>
            </a:xfrm>
          </p:grpSpPr>
          <p:sp>
            <p:nvSpPr>
              <p:cNvPr id="52284" name="AutoShape 125"/>
              <p:cNvSpPr>
                <a:spLocks noChangeArrowheads="1"/>
              </p:cNvSpPr>
              <p:nvPr/>
            </p:nvSpPr>
            <p:spPr bwMode="auto">
              <a:xfrm>
                <a:off x="3792" y="3481"/>
                <a:ext cx="432" cy="278"/>
              </a:xfrm>
              <a:prstGeom prst="cloudCallout">
                <a:avLst>
                  <a:gd name="adj1" fmla="val -23843"/>
                  <a:gd name="adj2" fmla="val 3561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sz="1600" b="1"/>
              </a:p>
            </p:txBody>
          </p:sp>
          <p:sp>
            <p:nvSpPr>
              <p:cNvPr id="52285" name="Text Box 126"/>
              <p:cNvSpPr txBox="1">
                <a:spLocks noChangeArrowheads="1"/>
              </p:cNvSpPr>
              <p:nvPr/>
            </p:nvSpPr>
            <p:spPr bwMode="auto">
              <a:xfrm>
                <a:off x="3831" y="3524"/>
                <a:ext cx="34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200" b="1">
                    <a:ea typeface="宋体" panose="02010600030101010101" pitchFamily="2" charset="-122"/>
                  </a:rPr>
                  <a:t>Bubble</a:t>
                </a:r>
              </a:p>
            </p:txBody>
          </p:sp>
        </p:grp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44513" y="3313113"/>
            <a:ext cx="4467225" cy="2911475"/>
            <a:chOff x="543801" y="3313785"/>
            <a:chExt cx="4468636" cy="2910350"/>
          </a:xfrm>
        </p:grpSpPr>
        <p:sp>
          <p:nvSpPr>
            <p:cNvPr id="52232" name="Text Box 142"/>
            <p:cNvSpPr txBox="1">
              <a:spLocks noChangeArrowheads="1"/>
            </p:cNvSpPr>
            <p:nvPr/>
          </p:nvSpPr>
          <p:spPr bwMode="auto">
            <a:xfrm>
              <a:off x="543801" y="5808771"/>
              <a:ext cx="293977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L1: target instruction</a:t>
              </a:r>
              <a:endParaRPr lang="en-US" altLang="zh-CN" sz="1600" b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52233" name="Text Box 45"/>
            <p:cNvSpPr txBox="1">
              <a:spLocks noChangeArrowheads="1"/>
            </p:cNvSpPr>
            <p:nvPr/>
          </p:nvSpPr>
          <p:spPr bwMode="auto">
            <a:xfrm>
              <a:off x="4240912" y="3313785"/>
              <a:ext cx="5603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cc3</a:t>
              </a:r>
            </a:p>
          </p:txBody>
        </p:sp>
        <p:sp>
          <p:nvSpPr>
            <p:cNvPr id="52234" name="Text Box 17"/>
            <p:cNvSpPr txBox="1">
              <a:spLocks noChangeArrowheads="1"/>
            </p:cNvSpPr>
            <p:nvPr/>
          </p:nvSpPr>
          <p:spPr bwMode="auto">
            <a:xfrm>
              <a:off x="4323737" y="5695950"/>
              <a:ext cx="576421" cy="528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Branch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Target</a:t>
              </a:r>
            </a:p>
            <a:p>
              <a:pPr algn="ctr" eaLnBrk="1" hangingPunct="1"/>
              <a:r>
                <a:rPr lang="en-US" altLang="zh-CN" sz="1200">
                  <a:ea typeface="宋体" panose="02010600030101010101" pitchFamily="2" charset="-122"/>
                </a:rPr>
                <a:t>Addr</a:t>
              </a:r>
            </a:p>
          </p:txBody>
        </p:sp>
        <p:sp>
          <p:nvSpPr>
            <p:cNvPr id="52235" name="Rectangle 134"/>
            <p:cNvSpPr>
              <a:spLocks noChangeArrowheads="1"/>
            </p:cNvSpPr>
            <p:nvPr/>
          </p:nvSpPr>
          <p:spPr bwMode="auto">
            <a:xfrm>
              <a:off x="4939784" y="5765170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236" name="Line 64"/>
            <p:cNvSpPr>
              <a:spLocks noChangeShapeType="1"/>
            </p:cNvSpPr>
            <p:nvPr/>
          </p:nvSpPr>
          <p:spPr bwMode="auto">
            <a:xfrm>
              <a:off x="4171064" y="3843025"/>
              <a:ext cx="139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65"/>
            <p:cNvSpPr>
              <a:spLocks noChangeShapeType="1"/>
            </p:cNvSpPr>
            <p:nvPr/>
          </p:nvSpPr>
          <p:spPr bwMode="auto">
            <a:xfrm>
              <a:off x="4171064" y="4073455"/>
              <a:ext cx="139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Freeform 141"/>
            <p:cNvSpPr>
              <a:spLocks/>
            </p:cNvSpPr>
            <p:nvPr/>
          </p:nvSpPr>
          <p:spPr bwMode="auto">
            <a:xfrm>
              <a:off x="4310763" y="3695977"/>
              <a:ext cx="492125" cy="501123"/>
            </a:xfrm>
            <a:custGeom>
              <a:avLst/>
              <a:gdLst>
                <a:gd name="T0" fmla="*/ 0 w 259"/>
                <a:gd name="T1" fmla="*/ 2147483647 h 288"/>
                <a:gd name="T2" fmla="*/ 0 w 259"/>
                <a:gd name="T3" fmla="*/ 2147483647 h 288"/>
                <a:gd name="T4" fmla="*/ 2147483647 w 259"/>
                <a:gd name="T5" fmla="*/ 2147483647 h 288"/>
                <a:gd name="T6" fmla="*/ 0 w 259"/>
                <a:gd name="T7" fmla="*/ 2147483647 h 288"/>
                <a:gd name="T8" fmla="*/ 0 w 259"/>
                <a:gd name="T9" fmla="*/ 0 h 288"/>
                <a:gd name="T10" fmla="*/ 2147483647 w 259"/>
                <a:gd name="T11" fmla="*/ 2147483647 h 288"/>
                <a:gd name="T12" fmla="*/ 2147483647 w 259"/>
                <a:gd name="T13" fmla="*/ 2147483647 h 288"/>
                <a:gd name="T14" fmla="*/ 0 w 259"/>
                <a:gd name="T15" fmla="*/ 2147483647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9"/>
                <a:gd name="T25" fmla="*/ 0 h 288"/>
                <a:gd name="T26" fmla="*/ 259 w 259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9" h="288">
                  <a:moveTo>
                    <a:pt x="0" y="288"/>
                  </a:moveTo>
                  <a:lnTo>
                    <a:pt x="0" y="173"/>
                  </a:lnTo>
                  <a:lnTo>
                    <a:pt x="58" y="144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59" y="58"/>
                  </a:lnTo>
                  <a:lnTo>
                    <a:pt x="259" y="23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52239" name="Rectangle 108"/>
            <p:cNvSpPr>
              <a:spLocks noChangeArrowheads="1"/>
            </p:cNvSpPr>
            <p:nvPr/>
          </p:nvSpPr>
          <p:spPr bwMode="auto">
            <a:xfrm>
              <a:off x="4942587" y="4311142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52240" name="Group 89"/>
            <p:cNvGrpSpPr>
              <a:grpSpLocks/>
            </p:cNvGrpSpPr>
            <p:nvPr/>
          </p:nvGrpSpPr>
          <p:grpSpPr bwMode="auto">
            <a:xfrm>
              <a:off x="4171064" y="4309555"/>
              <a:ext cx="774700" cy="457200"/>
              <a:chOff x="5145486" y="5229580"/>
              <a:chExt cx="774700" cy="457200"/>
            </a:xfrm>
          </p:grpSpPr>
          <p:sp>
            <p:nvSpPr>
              <p:cNvPr id="52246" name="Rectangle 161"/>
              <p:cNvSpPr>
                <a:spLocks noChangeArrowheads="1"/>
              </p:cNvSpPr>
              <p:nvPr/>
            </p:nvSpPr>
            <p:spPr bwMode="auto">
              <a:xfrm>
                <a:off x="5291712" y="5229580"/>
                <a:ext cx="492125" cy="457200"/>
              </a:xfrm>
              <a:prstGeom prst="rect">
                <a:avLst/>
              </a:prstGeom>
              <a:solidFill>
                <a:srgbClr val="CCECFF"/>
              </a:solidFill>
              <a:ln w="9525" cap="rnd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2247" name="Line 54"/>
              <p:cNvSpPr>
                <a:spLocks noChangeShapeType="1"/>
              </p:cNvSpPr>
              <p:nvPr/>
            </p:nvSpPr>
            <p:spPr bwMode="auto">
              <a:xfrm>
                <a:off x="5145486" y="5388330"/>
                <a:ext cx="141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8" name="Line 55"/>
              <p:cNvSpPr>
                <a:spLocks noChangeShapeType="1"/>
              </p:cNvSpPr>
              <p:nvPr/>
            </p:nvSpPr>
            <p:spPr bwMode="auto">
              <a:xfrm>
                <a:off x="5145486" y="5540730"/>
                <a:ext cx="141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Line 61"/>
              <p:cNvSpPr>
                <a:spLocks noChangeShapeType="1"/>
              </p:cNvSpPr>
              <p:nvPr/>
            </p:nvSpPr>
            <p:spPr bwMode="auto">
              <a:xfrm>
                <a:off x="5778898" y="534925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Line 62"/>
              <p:cNvSpPr>
                <a:spLocks noChangeShapeType="1"/>
              </p:cNvSpPr>
              <p:nvPr/>
            </p:nvSpPr>
            <p:spPr bwMode="auto">
              <a:xfrm>
                <a:off x="5778898" y="557968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1" name="Text Box 160"/>
              <p:cNvSpPr txBox="1">
                <a:spLocks noChangeArrowheads="1"/>
              </p:cNvSpPr>
              <p:nvPr/>
            </p:nvSpPr>
            <p:spPr bwMode="auto">
              <a:xfrm>
                <a:off x="5301237" y="5280380"/>
                <a:ext cx="4683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52241" name="Rectangle 96"/>
            <p:cNvSpPr>
              <a:spLocks noChangeArrowheads="1"/>
            </p:cNvSpPr>
            <p:nvPr/>
          </p:nvSpPr>
          <p:spPr bwMode="auto">
            <a:xfrm>
              <a:off x="4304444" y="4930455"/>
              <a:ext cx="492125" cy="457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52242" name="Rectangle 97"/>
            <p:cNvSpPr>
              <a:spLocks noChangeArrowheads="1"/>
            </p:cNvSpPr>
            <p:nvPr/>
          </p:nvSpPr>
          <p:spPr bwMode="auto">
            <a:xfrm>
              <a:off x="4937857" y="4930455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2243" name="Line 98"/>
            <p:cNvSpPr>
              <a:spLocks noChangeShapeType="1"/>
            </p:cNvSpPr>
            <p:nvPr/>
          </p:nvSpPr>
          <p:spPr bwMode="auto">
            <a:xfrm>
              <a:off x="4796569" y="5159055"/>
              <a:ext cx="141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133"/>
            <p:cNvSpPr>
              <a:spLocks noChangeShapeType="1"/>
            </p:cNvSpPr>
            <p:nvPr/>
          </p:nvSpPr>
          <p:spPr bwMode="auto">
            <a:xfrm>
              <a:off x="4164744" y="5159055"/>
              <a:ext cx="139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Line 173"/>
            <p:cNvSpPr>
              <a:spLocks noChangeShapeType="1"/>
            </p:cNvSpPr>
            <p:nvPr/>
          </p:nvSpPr>
          <p:spPr bwMode="auto">
            <a:xfrm>
              <a:off x="4661380" y="4038613"/>
              <a:ext cx="311402" cy="1799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33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Performance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520" y="1295456"/>
            <a:ext cx="8229600" cy="4525963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60000"/>
              </a:spcBef>
            </a:pPr>
            <a:r>
              <a:rPr lang="en-US" altLang="en-US" sz="2400" dirty="0" smtClean="0"/>
              <a:t>Assume the following operation times for components: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000" dirty="0" smtClean="0"/>
              <a:t>Access time for Instruction and data memories: 200 </a:t>
            </a:r>
            <a:r>
              <a:rPr lang="en-US" altLang="en-US" sz="2000" dirty="0" err="1" smtClean="0"/>
              <a:t>ps</a:t>
            </a:r>
            <a:endParaRPr lang="en-US" altLang="en-US" sz="2000" dirty="0" smtClean="0"/>
          </a:p>
          <a:p>
            <a:pPr lvl="1" eaLnBrk="1" hangingPunct="1">
              <a:spcBef>
                <a:spcPct val="60000"/>
              </a:spcBef>
            </a:pPr>
            <a:r>
              <a:rPr lang="en-US" altLang="en-US" sz="2000" dirty="0" smtClean="0"/>
              <a:t>Delay in ALU and adders: 180 </a:t>
            </a:r>
            <a:r>
              <a:rPr lang="en-US" altLang="en-US" sz="2000" dirty="0" err="1" smtClean="0"/>
              <a:t>ps</a:t>
            </a:r>
            <a:endParaRPr lang="en-US" altLang="en-US" sz="2000" dirty="0" smtClean="0"/>
          </a:p>
          <a:p>
            <a:pPr lvl="1" eaLnBrk="1" hangingPunct="1">
              <a:spcBef>
                <a:spcPct val="60000"/>
              </a:spcBef>
            </a:pPr>
            <a:r>
              <a:rPr lang="en-US" altLang="en-US" sz="2000" dirty="0" smtClean="0"/>
              <a:t>Delay in Decode and Register file access (read or write): 150 </a:t>
            </a:r>
            <a:r>
              <a:rPr lang="en-US" altLang="en-US" sz="2000" dirty="0" err="1" smtClean="0"/>
              <a:t>ps</a:t>
            </a:r>
            <a:endParaRPr lang="en-US" altLang="en-US" sz="2000" dirty="0" smtClean="0"/>
          </a:p>
          <a:p>
            <a:pPr lvl="1" eaLnBrk="1" hangingPunct="1">
              <a:spcBef>
                <a:spcPct val="60000"/>
              </a:spcBef>
            </a:pPr>
            <a:r>
              <a:rPr lang="en-US" altLang="en-US" sz="2000" dirty="0" smtClean="0"/>
              <a:t>Ignore the other delays in PC, mux, extender, and wires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400" dirty="0" smtClean="0"/>
              <a:t>Which of the following would be faster and by how much?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000" dirty="0" smtClean="0"/>
              <a:t>Single-cycle implementation for all instructions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000" dirty="0" err="1" smtClean="0"/>
              <a:t>Multicycle</a:t>
            </a:r>
            <a:r>
              <a:rPr lang="en-US" altLang="en-US" sz="2000" dirty="0" smtClean="0"/>
              <a:t> implementation optimized for every class of instructions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400" dirty="0" smtClean="0"/>
              <a:t>Assume the following instruction mix: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sz="2000" dirty="0" smtClean="0"/>
              <a:t>40% ALU, 20% Loads, 10% stores, 20% branches, &amp; 10% jumps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2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Predict Branch NOT Taken</a:t>
            </a:r>
          </a:p>
        </p:txBody>
      </p:sp>
      <p:sp>
        <p:nvSpPr>
          <p:cNvPr id="52227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457200" y="1163638"/>
            <a:ext cx="8229600" cy="2533650"/>
          </a:xfrm>
        </p:spPr>
        <p:txBody>
          <a:bodyPr lIns="0" tIns="46038" rIns="0" bIns="46038"/>
          <a:lstStyle/>
          <a:p>
            <a:pPr eaLnBrk="1" hangingPunct="1">
              <a:spcBef>
                <a:spcPts val="14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Branches can be predicted to be NOT taken</a:t>
            </a:r>
            <a:endParaRPr lang="en-US" altLang="zh-CN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4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If 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branch outcome </a:t>
            </a:r>
            <a:r>
              <a:rPr lang="en-US" altLang="zh-CN" sz="2800" dirty="0" smtClean="0">
                <a:ea typeface="宋体" panose="02010600030101010101" pitchFamily="2" charset="-122"/>
              </a:rPr>
              <a:t>is 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NOT taken </a:t>
            </a:r>
            <a:r>
              <a:rPr lang="en-US" altLang="zh-CN" sz="2800" dirty="0" smtClean="0">
                <a:ea typeface="宋体" panose="02010600030101010101" pitchFamily="2" charset="-122"/>
              </a:rPr>
              <a:t>then</a:t>
            </a:r>
            <a:endParaRPr lang="en-US" altLang="zh-CN" sz="28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4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Next1 </a:t>
            </a:r>
            <a:r>
              <a:rPr lang="en-US" altLang="zh-CN" sz="2400" dirty="0" smtClean="0">
                <a:ea typeface="宋体" panose="02010600030101010101" pitchFamily="2" charset="-122"/>
              </a:rPr>
              <a:t>and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Next2</a:t>
            </a:r>
            <a:r>
              <a:rPr lang="en-US" altLang="zh-CN" sz="2400" dirty="0" smtClean="0">
                <a:ea typeface="宋体" panose="02010600030101010101" pitchFamily="2" charset="-122"/>
              </a:rPr>
              <a:t> instructions can be executed</a:t>
            </a:r>
          </a:p>
          <a:p>
            <a:pPr lvl="1" eaLnBrk="1" hangingPunct="1">
              <a:spcBef>
                <a:spcPts val="14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Do not convert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Next1</a:t>
            </a:r>
            <a:r>
              <a:rPr lang="en-US" altLang="zh-CN" sz="2400" dirty="0" smtClean="0">
                <a:ea typeface="宋体" panose="02010600030101010101" pitchFamily="2" charset="-122"/>
              </a:rPr>
              <a:t> &amp;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Next2</a:t>
            </a:r>
            <a:r>
              <a:rPr lang="en-US" altLang="zh-CN" sz="2400" dirty="0" smtClean="0">
                <a:ea typeface="宋体" panose="02010600030101010101" pitchFamily="2" charset="-122"/>
              </a:rPr>
              <a:t> into bubbles</a:t>
            </a:r>
          </a:p>
          <a:p>
            <a:pPr lvl="1" eaLnBrk="1" hangingPunct="1">
              <a:spcBef>
                <a:spcPts val="14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No wasted cycles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733425" y="3927475"/>
            <a:ext cx="2789238" cy="1455738"/>
            <a:chOff x="537451" y="3313785"/>
            <a:chExt cx="2789062" cy="1454557"/>
          </a:xfrm>
        </p:grpSpPr>
        <p:sp>
          <p:nvSpPr>
            <p:cNvPr id="54357" name="Line 14"/>
            <p:cNvSpPr>
              <a:spLocks noChangeShapeType="1"/>
            </p:cNvSpPr>
            <p:nvPr/>
          </p:nvSpPr>
          <p:spPr bwMode="auto">
            <a:xfrm>
              <a:off x="3115375" y="3956064"/>
              <a:ext cx="139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8" name="Line 131"/>
            <p:cNvSpPr>
              <a:spLocks noChangeShapeType="1"/>
            </p:cNvSpPr>
            <p:nvPr/>
          </p:nvSpPr>
          <p:spPr bwMode="auto">
            <a:xfrm>
              <a:off x="2481962" y="3956064"/>
              <a:ext cx="141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9" name="Text Box 4"/>
            <p:cNvSpPr txBox="1">
              <a:spLocks noChangeArrowheads="1"/>
            </p:cNvSpPr>
            <p:nvPr/>
          </p:nvSpPr>
          <p:spPr bwMode="auto">
            <a:xfrm>
              <a:off x="537451" y="3800567"/>
              <a:ext cx="176663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Beq $t1,$t2,L1</a:t>
              </a:r>
            </a:p>
          </p:txBody>
        </p:sp>
        <p:sp>
          <p:nvSpPr>
            <p:cNvPr id="54360" name="Rectangle 12"/>
            <p:cNvSpPr>
              <a:spLocks noChangeArrowheads="1"/>
            </p:cNvSpPr>
            <p:nvPr/>
          </p:nvSpPr>
          <p:spPr bwMode="auto">
            <a:xfrm>
              <a:off x="2623250" y="3727464"/>
              <a:ext cx="492125" cy="457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54361" name="Rectangle 13"/>
            <p:cNvSpPr>
              <a:spLocks noChangeArrowheads="1"/>
            </p:cNvSpPr>
            <p:nvPr/>
          </p:nvSpPr>
          <p:spPr bwMode="auto">
            <a:xfrm>
              <a:off x="3255075" y="3727464"/>
              <a:ext cx="71438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4362" name="Text Box 43"/>
            <p:cNvSpPr txBox="1">
              <a:spLocks noChangeArrowheads="1"/>
            </p:cNvSpPr>
            <p:nvPr/>
          </p:nvSpPr>
          <p:spPr bwMode="auto">
            <a:xfrm>
              <a:off x="2623250" y="3313785"/>
              <a:ext cx="561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cc1</a:t>
              </a:r>
            </a:p>
          </p:txBody>
        </p:sp>
        <p:sp>
          <p:nvSpPr>
            <p:cNvPr id="54363" name="Rectangle 130"/>
            <p:cNvSpPr>
              <a:spLocks noChangeArrowheads="1"/>
            </p:cNvSpPr>
            <p:nvPr/>
          </p:nvSpPr>
          <p:spPr bwMode="auto">
            <a:xfrm>
              <a:off x="2412112" y="3727464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4364" name="Text Box 5"/>
            <p:cNvSpPr txBox="1">
              <a:spLocks noChangeArrowheads="1"/>
            </p:cNvSpPr>
            <p:nvPr/>
          </p:nvSpPr>
          <p:spPr bwMode="auto">
            <a:xfrm>
              <a:off x="543802" y="4355592"/>
              <a:ext cx="61715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Next1</a:t>
              </a:r>
              <a:endPara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54365" name="Rectangle 132"/>
            <p:cNvSpPr>
              <a:spLocks noChangeArrowheads="1"/>
            </p:cNvSpPr>
            <p:nvPr/>
          </p:nvSpPr>
          <p:spPr bwMode="auto">
            <a:xfrm>
              <a:off x="3255075" y="4311142"/>
              <a:ext cx="71438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42950" y="3927475"/>
            <a:ext cx="3624263" cy="2074863"/>
            <a:chOff x="546499" y="3313785"/>
            <a:chExt cx="3624565" cy="2073870"/>
          </a:xfrm>
        </p:grpSpPr>
        <p:sp>
          <p:nvSpPr>
            <p:cNvPr id="54342" name="Text Box 44"/>
            <p:cNvSpPr txBox="1">
              <a:spLocks noChangeArrowheads="1"/>
            </p:cNvSpPr>
            <p:nvPr/>
          </p:nvSpPr>
          <p:spPr bwMode="auto">
            <a:xfrm>
              <a:off x="3396362" y="3313785"/>
              <a:ext cx="561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cc2</a:t>
              </a:r>
            </a:p>
          </p:txBody>
        </p:sp>
        <p:grpSp>
          <p:nvGrpSpPr>
            <p:cNvPr id="54343" name="Group 77"/>
            <p:cNvGrpSpPr>
              <a:grpSpLocks/>
            </p:cNvGrpSpPr>
            <p:nvPr/>
          </p:nvGrpSpPr>
          <p:grpSpPr bwMode="auto">
            <a:xfrm>
              <a:off x="3327827" y="3727464"/>
              <a:ext cx="774700" cy="457200"/>
              <a:chOff x="5145486" y="5229580"/>
              <a:chExt cx="774700" cy="457200"/>
            </a:xfrm>
          </p:grpSpPr>
          <p:sp>
            <p:nvSpPr>
              <p:cNvPr id="54351" name="Rectangle 161"/>
              <p:cNvSpPr>
                <a:spLocks noChangeArrowheads="1"/>
              </p:cNvSpPr>
              <p:nvPr/>
            </p:nvSpPr>
            <p:spPr bwMode="auto">
              <a:xfrm>
                <a:off x="5291712" y="5229580"/>
                <a:ext cx="492125" cy="457200"/>
              </a:xfrm>
              <a:prstGeom prst="rect">
                <a:avLst/>
              </a:prstGeom>
              <a:solidFill>
                <a:srgbClr val="CCECFF"/>
              </a:solidFill>
              <a:ln w="9525" cap="rnd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4352" name="Line 54"/>
              <p:cNvSpPr>
                <a:spLocks noChangeShapeType="1"/>
              </p:cNvSpPr>
              <p:nvPr/>
            </p:nvSpPr>
            <p:spPr bwMode="auto">
              <a:xfrm>
                <a:off x="5145486" y="5388330"/>
                <a:ext cx="141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3" name="Line 55"/>
              <p:cNvSpPr>
                <a:spLocks noChangeShapeType="1"/>
              </p:cNvSpPr>
              <p:nvPr/>
            </p:nvSpPr>
            <p:spPr bwMode="auto">
              <a:xfrm>
                <a:off x="5145486" y="5540730"/>
                <a:ext cx="141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4" name="Line 61"/>
              <p:cNvSpPr>
                <a:spLocks noChangeShapeType="1"/>
              </p:cNvSpPr>
              <p:nvPr/>
            </p:nvSpPr>
            <p:spPr bwMode="auto">
              <a:xfrm>
                <a:off x="5778898" y="534925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5" name="Line 62"/>
              <p:cNvSpPr>
                <a:spLocks noChangeShapeType="1"/>
              </p:cNvSpPr>
              <p:nvPr/>
            </p:nvSpPr>
            <p:spPr bwMode="auto">
              <a:xfrm>
                <a:off x="5778898" y="557968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6" name="Text Box 160"/>
              <p:cNvSpPr txBox="1">
                <a:spLocks noChangeArrowheads="1"/>
              </p:cNvSpPr>
              <p:nvPr/>
            </p:nvSpPr>
            <p:spPr bwMode="auto">
              <a:xfrm>
                <a:off x="5301237" y="5280380"/>
                <a:ext cx="4683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54344" name="Rectangle 63"/>
            <p:cNvSpPr>
              <a:spLocks noChangeArrowheads="1"/>
            </p:cNvSpPr>
            <p:nvPr/>
          </p:nvSpPr>
          <p:spPr bwMode="auto">
            <a:xfrm>
              <a:off x="4101214" y="3729705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4345" name="Rectangle 96"/>
            <p:cNvSpPr>
              <a:spLocks noChangeArrowheads="1"/>
            </p:cNvSpPr>
            <p:nvPr/>
          </p:nvSpPr>
          <p:spPr bwMode="auto">
            <a:xfrm>
              <a:off x="3466212" y="4311142"/>
              <a:ext cx="492125" cy="457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54346" name="Rectangle 97"/>
            <p:cNvSpPr>
              <a:spLocks noChangeArrowheads="1"/>
            </p:cNvSpPr>
            <p:nvPr/>
          </p:nvSpPr>
          <p:spPr bwMode="auto">
            <a:xfrm>
              <a:off x="4099625" y="4311142"/>
              <a:ext cx="69850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4347" name="Line 98"/>
            <p:cNvSpPr>
              <a:spLocks noChangeShapeType="1"/>
            </p:cNvSpPr>
            <p:nvPr/>
          </p:nvSpPr>
          <p:spPr bwMode="auto">
            <a:xfrm>
              <a:off x="3958337" y="4539742"/>
              <a:ext cx="141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8" name="Line 133"/>
            <p:cNvSpPr>
              <a:spLocks noChangeShapeType="1"/>
            </p:cNvSpPr>
            <p:nvPr/>
          </p:nvSpPr>
          <p:spPr bwMode="auto">
            <a:xfrm>
              <a:off x="3326512" y="4539742"/>
              <a:ext cx="139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9" name="Text Box 5"/>
            <p:cNvSpPr txBox="1">
              <a:spLocks noChangeArrowheads="1"/>
            </p:cNvSpPr>
            <p:nvPr/>
          </p:nvSpPr>
          <p:spPr bwMode="auto">
            <a:xfrm>
              <a:off x="546499" y="4974905"/>
              <a:ext cx="61715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Next2</a:t>
              </a:r>
              <a:endPara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sp>
          <p:nvSpPr>
            <p:cNvPr id="54350" name="Rectangle 132"/>
            <p:cNvSpPr>
              <a:spLocks noChangeArrowheads="1"/>
            </p:cNvSpPr>
            <p:nvPr/>
          </p:nvSpPr>
          <p:spPr bwMode="auto">
            <a:xfrm>
              <a:off x="4093307" y="4930455"/>
              <a:ext cx="71438" cy="4572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60863" y="3927475"/>
            <a:ext cx="1616075" cy="2074863"/>
            <a:chOff x="4360926" y="3621025"/>
            <a:chExt cx="1616076" cy="2073870"/>
          </a:xfrm>
        </p:grpSpPr>
        <p:sp>
          <p:nvSpPr>
            <p:cNvPr id="54324" name="Rectangle 108"/>
            <p:cNvSpPr>
              <a:spLocks noChangeArrowheads="1"/>
            </p:cNvSpPr>
            <p:nvPr/>
          </p:nvSpPr>
          <p:spPr bwMode="auto">
            <a:xfrm>
              <a:off x="5138769" y="4618382"/>
              <a:ext cx="6985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4325" name="Rectangle 97"/>
            <p:cNvSpPr>
              <a:spLocks noChangeArrowheads="1"/>
            </p:cNvSpPr>
            <p:nvPr/>
          </p:nvSpPr>
          <p:spPr bwMode="auto">
            <a:xfrm>
              <a:off x="5134039" y="5237695"/>
              <a:ext cx="6985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54326" name="Group 7"/>
            <p:cNvGrpSpPr>
              <a:grpSpLocks/>
            </p:cNvGrpSpPr>
            <p:nvPr/>
          </p:nvGrpSpPr>
          <p:grpSpPr bwMode="auto">
            <a:xfrm>
              <a:off x="4360926" y="3621025"/>
              <a:ext cx="1616076" cy="2073870"/>
              <a:chOff x="4360926" y="3621025"/>
              <a:chExt cx="1616076" cy="2073870"/>
            </a:xfrm>
          </p:grpSpPr>
          <p:sp>
            <p:nvSpPr>
              <p:cNvPr id="54327" name="Text Box 45"/>
              <p:cNvSpPr txBox="1">
                <a:spLocks noChangeArrowheads="1"/>
              </p:cNvSpPr>
              <p:nvPr/>
            </p:nvSpPr>
            <p:spPr bwMode="auto">
              <a:xfrm>
                <a:off x="4437094" y="3621025"/>
                <a:ext cx="5603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cc3</a:t>
                </a:r>
              </a:p>
            </p:txBody>
          </p:sp>
          <p:sp>
            <p:nvSpPr>
              <p:cNvPr id="54328" name="Text Box 17"/>
              <p:cNvSpPr txBox="1">
                <a:spLocks noChangeArrowheads="1"/>
              </p:cNvSpPr>
              <p:nvPr/>
            </p:nvSpPr>
            <p:spPr bwMode="auto">
              <a:xfrm>
                <a:off x="5037018" y="4117116"/>
                <a:ext cx="939984" cy="2720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FF0000"/>
                    </a:solidFill>
                    <a:ea typeface="宋体" panose="02010600030101010101" pitchFamily="2" charset="-122"/>
                  </a:rPr>
                  <a:t>NOT Taken</a:t>
                </a:r>
              </a:p>
            </p:txBody>
          </p:sp>
          <p:sp>
            <p:nvSpPr>
              <p:cNvPr id="54329" name="Line 64"/>
              <p:cNvSpPr>
                <a:spLocks noChangeShapeType="1"/>
              </p:cNvSpPr>
              <p:nvPr/>
            </p:nvSpPr>
            <p:spPr bwMode="auto">
              <a:xfrm>
                <a:off x="4367246" y="4150265"/>
                <a:ext cx="139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0" name="Line 65"/>
              <p:cNvSpPr>
                <a:spLocks noChangeShapeType="1"/>
              </p:cNvSpPr>
              <p:nvPr/>
            </p:nvSpPr>
            <p:spPr bwMode="auto">
              <a:xfrm>
                <a:off x="4367246" y="4380695"/>
                <a:ext cx="139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1" name="Freeform 141"/>
              <p:cNvSpPr>
                <a:spLocks/>
              </p:cNvSpPr>
              <p:nvPr/>
            </p:nvSpPr>
            <p:spPr bwMode="auto">
              <a:xfrm>
                <a:off x="4506945" y="4003217"/>
                <a:ext cx="492125" cy="501123"/>
              </a:xfrm>
              <a:custGeom>
                <a:avLst/>
                <a:gdLst>
                  <a:gd name="T0" fmla="*/ 0 w 259"/>
                  <a:gd name="T1" fmla="*/ 2147483647 h 288"/>
                  <a:gd name="T2" fmla="*/ 0 w 259"/>
                  <a:gd name="T3" fmla="*/ 2147483647 h 288"/>
                  <a:gd name="T4" fmla="*/ 2147483647 w 259"/>
                  <a:gd name="T5" fmla="*/ 2147483647 h 288"/>
                  <a:gd name="T6" fmla="*/ 0 w 259"/>
                  <a:gd name="T7" fmla="*/ 2147483647 h 288"/>
                  <a:gd name="T8" fmla="*/ 0 w 259"/>
                  <a:gd name="T9" fmla="*/ 0 h 288"/>
                  <a:gd name="T10" fmla="*/ 2147483647 w 259"/>
                  <a:gd name="T11" fmla="*/ 2147483647 h 288"/>
                  <a:gd name="T12" fmla="*/ 2147483647 w 259"/>
                  <a:gd name="T13" fmla="*/ 2147483647 h 288"/>
                  <a:gd name="T14" fmla="*/ 0 w 259"/>
                  <a:gd name="T15" fmla="*/ 2147483647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9"/>
                  <a:gd name="T25" fmla="*/ 0 h 288"/>
                  <a:gd name="T26" fmla="*/ 259 w 259"/>
                  <a:gd name="T27" fmla="*/ 288 h 2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ea typeface="宋体" panose="02010600030101010101" pitchFamily="2" charset="-122"/>
                  </a:rPr>
                  <a:t>ALU</a:t>
                </a:r>
              </a:p>
            </p:txBody>
          </p:sp>
          <p:grpSp>
            <p:nvGrpSpPr>
              <p:cNvPr id="54332" name="Group 89"/>
              <p:cNvGrpSpPr>
                <a:grpSpLocks/>
              </p:cNvGrpSpPr>
              <p:nvPr/>
            </p:nvGrpSpPr>
            <p:grpSpPr bwMode="auto">
              <a:xfrm>
                <a:off x="4367246" y="4616795"/>
                <a:ext cx="774700" cy="457200"/>
                <a:chOff x="5145486" y="5229580"/>
                <a:chExt cx="774700" cy="457200"/>
              </a:xfrm>
            </p:grpSpPr>
            <p:sp>
              <p:nvSpPr>
                <p:cNvPr id="54336" name="Rectangle 161"/>
                <p:cNvSpPr>
                  <a:spLocks noChangeArrowheads="1"/>
                </p:cNvSpPr>
                <p:nvPr/>
              </p:nvSpPr>
              <p:spPr bwMode="auto">
                <a:xfrm>
                  <a:off x="5291712" y="5229580"/>
                  <a:ext cx="492125" cy="457200"/>
                </a:xfrm>
                <a:prstGeom prst="rect">
                  <a:avLst/>
                </a:prstGeom>
                <a:solidFill>
                  <a:srgbClr val="CCECFF"/>
                </a:solidFill>
                <a:ln w="9525" cap="rnd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54337" name="Line 54"/>
                <p:cNvSpPr>
                  <a:spLocks noChangeShapeType="1"/>
                </p:cNvSpPr>
                <p:nvPr/>
              </p:nvSpPr>
              <p:spPr bwMode="auto">
                <a:xfrm>
                  <a:off x="5145486" y="5388330"/>
                  <a:ext cx="141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8" name="Line 55"/>
                <p:cNvSpPr>
                  <a:spLocks noChangeShapeType="1"/>
                </p:cNvSpPr>
                <p:nvPr/>
              </p:nvSpPr>
              <p:spPr bwMode="auto">
                <a:xfrm>
                  <a:off x="5145486" y="5540730"/>
                  <a:ext cx="141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9" name="Line 61"/>
                <p:cNvSpPr>
                  <a:spLocks noChangeShapeType="1"/>
                </p:cNvSpPr>
                <p:nvPr/>
              </p:nvSpPr>
              <p:spPr bwMode="auto">
                <a:xfrm>
                  <a:off x="5778898" y="5349250"/>
                  <a:ext cx="141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40" name="Line 62"/>
                <p:cNvSpPr>
                  <a:spLocks noChangeShapeType="1"/>
                </p:cNvSpPr>
                <p:nvPr/>
              </p:nvSpPr>
              <p:spPr bwMode="auto">
                <a:xfrm>
                  <a:off x="5778898" y="5579680"/>
                  <a:ext cx="141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41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5301237" y="5280380"/>
                  <a:ext cx="468313" cy="336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600">
                      <a:ea typeface="宋体" panose="02010600030101010101" pitchFamily="2" charset="-122"/>
                    </a:rPr>
                    <a:t>Reg</a:t>
                  </a:r>
                </a:p>
              </p:txBody>
            </p:sp>
          </p:grpSp>
          <p:sp>
            <p:nvSpPr>
              <p:cNvPr id="54333" name="Rectangle 96"/>
              <p:cNvSpPr>
                <a:spLocks noChangeArrowheads="1"/>
              </p:cNvSpPr>
              <p:nvPr/>
            </p:nvSpPr>
            <p:spPr bwMode="auto">
              <a:xfrm>
                <a:off x="4500626" y="5237695"/>
                <a:ext cx="492125" cy="45720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>
                    <a:ea typeface="宋体" panose="02010600030101010101" pitchFamily="2" charset="-122"/>
                  </a:rPr>
                  <a:t>IF</a:t>
                </a:r>
              </a:p>
            </p:txBody>
          </p:sp>
          <p:sp>
            <p:nvSpPr>
              <p:cNvPr id="54334" name="Line 98"/>
              <p:cNvSpPr>
                <a:spLocks noChangeShapeType="1"/>
              </p:cNvSpPr>
              <p:nvPr/>
            </p:nvSpPr>
            <p:spPr bwMode="auto">
              <a:xfrm>
                <a:off x="4992751" y="5466295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5" name="Line 133"/>
              <p:cNvSpPr>
                <a:spLocks noChangeShapeType="1"/>
              </p:cNvSpPr>
              <p:nvPr/>
            </p:nvSpPr>
            <p:spPr bwMode="auto">
              <a:xfrm>
                <a:off x="4360926" y="5466295"/>
                <a:ext cx="139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205413" y="3927475"/>
            <a:ext cx="3168650" cy="2097088"/>
            <a:chOff x="5205402" y="3621025"/>
            <a:chExt cx="3168693" cy="2095539"/>
          </a:xfrm>
        </p:grpSpPr>
        <p:grpSp>
          <p:nvGrpSpPr>
            <p:cNvPr id="54280" name="Group 3"/>
            <p:cNvGrpSpPr>
              <a:grpSpLocks/>
            </p:cNvGrpSpPr>
            <p:nvPr/>
          </p:nvGrpSpPr>
          <p:grpSpPr bwMode="auto">
            <a:xfrm>
              <a:off x="5205402" y="5237403"/>
              <a:ext cx="774700" cy="457200"/>
              <a:chOff x="5145486" y="5229580"/>
              <a:chExt cx="774700" cy="457200"/>
            </a:xfrm>
          </p:grpSpPr>
          <p:sp>
            <p:nvSpPr>
              <p:cNvPr id="54318" name="Rectangle 161"/>
              <p:cNvSpPr>
                <a:spLocks noChangeArrowheads="1"/>
              </p:cNvSpPr>
              <p:nvPr/>
            </p:nvSpPr>
            <p:spPr bwMode="auto">
              <a:xfrm>
                <a:off x="5291712" y="5229580"/>
                <a:ext cx="492125" cy="457200"/>
              </a:xfrm>
              <a:prstGeom prst="rect">
                <a:avLst/>
              </a:prstGeom>
              <a:solidFill>
                <a:srgbClr val="CCECFF"/>
              </a:solidFill>
              <a:ln w="9525" cap="rnd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4319" name="Line 54"/>
              <p:cNvSpPr>
                <a:spLocks noChangeShapeType="1"/>
              </p:cNvSpPr>
              <p:nvPr/>
            </p:nvSpPr>
            <p:spPr bwMode="auto">
              <a:xfrm>
                <a:off x="5145486" y="5388330"/>
                <a:ext cx="141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0" name="Line 55"/>
              <p:cNvSpPr>
                <a:spLocks noChangeShapeType="1"/>
              </p:cNvSpPr>
              <p:nvPr/>
            </p:nvSpPr>
            <p:spPr bwMode="auto">
              <a:xfrm>
                <a:off x="5145486" y="5540730"/>
                <a:ext cx="141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1" name="Line 61"/>
              <p:cNvSpPr>
                <a:spLocks noChangeShapeType="1"/>
              </p:cNvSpPr>
              <p:nvPr/>
            </p:nvSpPr>
            <p:spPr bwMode="auto">
              <a:xfrm>
                <a:off x="5778898" y="534925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2" name="Line 62"/>
              <p:cNvSpPr>
                <a:spLocks noChangeShapeType="1"/>
              </p:cNvSpPr>
              <p:nvPr/>
            </p:nvSpPr>
            <p:spPr bwMode="auto">
              <a:xfrm>
                <a:off x="5778898" y="557968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3" name="Text Box 160"/>
              <p:cNvSpPr txBox="1">
                <a:spLocks noChangeArrowheads="1"/>
              </p:cNvSpPr>
              <p:nvPr/>
            </p:nvSpPr>
            <p:spPr bwMode="auto">
              <a:xfrm>
                <a:off x="5301237" y="5280380"/>
                <a:ext cx="4683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sp>
          <p:nvSpPr>
            <p:cNvPr id="54281" name="Text Box 46"/>
            <p:cNvSpPr txBox="1">
              <a:spLocks noChangeArrowheads="1"/>
            </p:cNvSpPr>
            <p:nvPr/>
          </p:nvSpPr>
          <p:spPr bwMode="auto">
            <a:xfrm>
              <a:off x="5278470" y="3621025"/>
              <a:ext cx="5635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cc4</a:t>
              </a:r>
            </a:p>
          </p:txBody>
        </p:sp>
        <p:sp>
          <p:nvSpPr>
            <p:cNvPr id="54282" name="Text Box 47"/>
            <p:cNvSpPr txBox="1">
              <a:spLocks noChangeArrowheads="1"/>
            </p:cNvSpPr>
            <p:nvPr/>
          </p:nvSpPr>
          <p:spPr bwMode="auto">
            <a:xfrm>
              <a:off x="6123020" y="3621025"/>
              <a:ext cx="5635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cc5</a:t>
              </a:r>
            </a:p>
          </p:txBody>
        </p:sp>
        <p:sp>
          <p:nvSpPr>
            <p:cNvPr id="54283" name="Text Box 48"/>
            <p:cNvSpPr txBox="1">
              <a:spLocks noChangeArrowheads="1"/>
            </p:cNvSpPr>
            <p:nvPr/>
          </p:nvSpPr>
          <p:spPr bwMode="auto">
            <a:xfrm>
              <a:off x="6967570" y="3621025"/>
              <a:ext cx="561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cc6</a:t>
              </a:r>
            </a:p>
          </p:txBody>
        </p:sp>
        <p:sp>
          <p:nvSpPr>
            <p:cNvPr id="54284" name="Text Box 188"/>
            <p:cNvSpPr txBox="1">
              <a:spLocks noChangeArrowheads="1"/>
            </p:cNvSpPr>
            <p:nvPr/>
          </p:nvSpPr>
          <p:spPr bwMode="auto">
            <a:xfrm>
              <a:off x="7812120" y="3621025"/>
              <a:ext cx="561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400">
                  <a:ea typeface="宋体" panose="02010600030101010101" pitchFamily="2" charset="-122"/>
                </a:rPr>
                <a:t>cc7</a:t>
              </a:r>
            </a:p>
          </p:txBody>
        </p:sp>
        <p:grpSp>
          <p:nvGrpSpPr>
            <p:cNvPr id="54285" name="Group 2"/>
            <p:cNvGrpSpPr>
              <a:grpSpLocks/>
            </p:cNvGrpSpPr>
            <p:nvPr/>
          </p:nvGrpSpPr>
          <p:grpSpPr bwMode="auto">
            <a:xfrm>
              <a:off x="5211134" y="4594833"/>
              <a:ext cx="773113" cy="501123"/>
              <a:chOff x="6697147" y="5731442"/>
              <a:chExt cx="773113" cy="501123"/>
            </a:xfrm>
          </p:grpSpPr>
          <p:sp>
            <p:nvSpPr>
              <p:cNvPr id="54314" name="Line 64"/>
              <p:cNvSpPr>
                <a:spLocks noChangeShapeType="1"/>
              </p:cNvSpPr>
              <p:nvPr/>
            </p:nvSpPr>
            <p:spPr bwMode="auto">
              <a:xfrm>
                <a:off x="6697147" y="5878490"/>
                <a:ext cx="139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5" name="Line 65"/>
              <p:cNvSpPr>
                <a:spLocks noChangeShapeType="1"/>
              </p:cNvSpPr>
              <p:nvPr/>
            </p:nvSpPr>
            <p:spPr bwMode="auto">
              <a:xfrm>
                <a:off x="6697147" y="6108920"/>
                <a:ext cx="139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6" name="Line 196"/>
              <p:cNvSpPr>
                <a:spLocks noChangeShapeType="1"/>
              </p:cNvSpPr>
              <p:nvPr/>
            </p:nvSpPr>
            <p:spPr bwMode="auto">
              <a:xfrm>
                <a:off x="7328972" y="598742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7" name="Freeform 141"/>
              <p:cNvSpPr>
                <a:spLocks/>
              </p:cNvSpPr>
              <p:nvPr/>
            </p:nvSpPr>
            <p:spPr bwMode="auto">
              <a:xfrm>
                <a:off x="6836846" y="5731442"/>
                <a:ext cx="492125" cy="501123"/>
              </a:xfrm>
              <a:custGeom>
                <a:avLst/>
                <a:gdLst>
                  <a:gd name="T0" fmla="*/ 0 w 259"/>
                  <a:gd name="T1" fmla="*/ 2147483647 h 288"/>
                  <a:gd name="T2" fmla="*/ 0 w 259"/>
                  <a:gd name="T3" fmla="*/ 2147483647 h 288"/>
                  <a:gd name="T4" fmla="*/ 2147483647 w 259"/>
                  <a:gd name="T5" fmla="*/ 2147483647 h 288"/>
                  <a:gd name="T6" fmla="*/ 0 w 259"/>
                  <a:gd name="T7" fmla="*/ 2147483647 h 288"/>
                  <a:gd name="T8" fmla="*/ 0 w 259"/>
                  <a:gd name="T9" fmla="*/ 0 h 288"/>
                  <a:gd name="T10" fmla="*/ 2147483647 w 259"/>
                  <a:gd name="T11" fmla="*/ 2147483647 h 288"/>
                  <a:gd name="T12" fmla="*/ 2147483647 w 259"/>
                  <a:gd name="T13" fmla="*/ 2147483647 h 288"/>
                  <a:gd name="T14" fmla="*/ 0 w 259"/>
                  <a:gd name="T15" fmla="*/ 2147483647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9"/>
                  <a:gd name="T25" fmla="*/ 0 h 288"/>
                  <a:gd name="T26" fmla="*/ 259 w 259"/>
                  <a:gd name="T27" fmla="*/ 288 h 2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grpSp>
          <p:nvGrpSpPr>
            <p:cNvPr id="54286" name="Group 4"/>
            <p:cNvGrpSpPr>
              <a:grpSpLocks/>
            </p:cNvGrpSpPr>
            <p:nvPr/>
          </p:nvGrpSpPr>
          <p:grpSpPr bwMode="auto">
            <a:xfrm>
              <a:off x="6047457" y="4562394"/>
              <a:ext cx="775402" cy="511601"/>
              <a:chOff x="7536409" y="5694894"/>
              <a:chExt cx="775402" cy="511601"/>
            </a:xfrm>
          </p:grpSpPr>
          <p:sp>
            <p:nvSpPr>
              <p:cNvPr id="54310" name="Line 196"/>
              <p:cNvSpPr>
                <a:spLocks noChangeShapeType="1"/>
              </p:cNvSpPr>
              <p:nvPr/>
            </p:nvSpPr>
            <p:spPr bwMode="auto">
              <a:xfrm>
                <a:off x="8170523" y="5982003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1" name="Line 196"/>
              <p:cNvSpPr>
                <a:spLocks noChangeShapeType="1"/>
              </p:cNvSpPr>
              <p:nvPr/>
            </p:nvSpPr>
            <p:spPr bwMode="auto">
              <a:xfrm>
                <a:off x="7536409" y="598742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2" name="Rectangle 214"/>
              <p:cNvSpPr>
                <a:spLocks noChangeArrowheads="1"/>
              </p:cNvSpPr>
              <p:nvPr/>
            </p:nvSpPr>
            <p:spPr bwMode="auto">
              <a:xfrm>
                <a:off x="7678398" y="5749295"/>
                <a:ext cx="492125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>
                    <a:ea typeface="宋体" panose="02010600030101010101" pitchFamily="2" charset="-122"/>
                  </a:rPr>
                  <a:t>DM</a:t>
                </a: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7613528" y="5694217"/>
                <a:ext cx="614372" cy="287125"/>
              </a:xfrm>
              <a:custGeom>
                <a:avLst/>
                <a:gdLst>
                  <a:gd name="connsiteX0" fmla="*/ 0 w 613387"/>
                  <a:gd name="connsiteY0" fmla="*/ 318052 h 318052"/>
                  <a:gd name="connsiteX1" fmla="*/ 0 w 613387"/>
                  <a:gd name="connsiteY1" fmla="*/ 0 h 318052"/>
                  <a:gd name="connsiteX2" fmla="*/ 613387 w 613387"/>
                  <a:gd name="connsiteY2" fmla="*/ 0 h 318052"/>
                  <a:gd name="connsiteX3" fmla="*/ 613387 w 613387"/>
                  <a:gd name="connsiteY3" fmla="*/ 312373 h 318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387" h="318052">
                    <a:moveTo>
                      <a:pt x="0" y="318052"/>
                    </a:moveTo>
                    <a:lnTo>
                      <a:pt x="0" y="0"/>
                    </a:lnTo>
                    <a:lnTo>
                      <a:pt x="613387" y="0"/>
                    </a:lnTo>
                    <a:lnTo>
                      <a:pt x="613387" y="31237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4287" name="Rectangle 111"/>
            <p:cNvSpPr>
              <a:spLocks noChangeArrowheads="1"/>
            </p:cNvSpPr>
            <p:nvPr/>
          </p:nvSpPr>
          <p:spPr bwMode="auto">
            <a:xfrm>
              <a:off x="5983320" y="4618382"/>
              <a:ext cx="6985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4288" name="Rectangle 115"/>
            <p:cNvSpPr>
              <a:spLocks noChangeArrowheads="1"/>
            </p:cNvSpPr>
            <p:nvPr/>
          </p:nvSpPr>
          <p:spPr bwMode="auto">
            <a:xfrm>
              <a:off x="6826282" y="4618382"/>
              <a:ext cx="71438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4289" name="Rectangle 108"/>
            <p:cNvSpPr>
              <a:spLocks noChangeArrowheads="1"/>
            </p:cNvSpPr>
            <p:nvPr/>
          </p:nvSpPr>
          <p:spPr bwMode="auto">
            <a:xfrm>
              <a:off x="5977001" y="5237695"/>
              <a:ext cx="6985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4290" name="Rectangle 111"/>
            <p:cNvSpPr>
              <a:spLocks noChangeArrowheads="1"/>
            </p:cNvSpPr>
            <p:nvPr/>
          </p:nvSpPr>
          <p:spPr bwMode="auto">
            <a:xfrm>
              <a:off x="6821552" y="5237695"/>
              <a:ext cx="6985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4291" name="Rectangle 115"/>
            <p:cNvSpPr>
              <a:spLocks noChangeArrowheads="1"/>
            </p:cNvSpPr>
            <p:nvPr/>
          </p:nvSpPr>
          <p:spPr bwMode="auto">
            <a:xfrm>
              <a:off x="7664514" y="5237695"/>
              <a:ext cx="71438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grpSp>
          <p:nvGrpSpPr>
            <p:cNvPr id="54292" name="Group 111"/>
            <p:cNvGrpSpPr>
              <a:grpSpLocks/>
            </p:cNvGrpSpPr>
            <p:nvPr/>
          </p:nvGrpSpPr>
          <p:grpSpPr bwMode="auto">
            <a:xfrm>
              <a:off x="6044066" y="5215441"/>
              <a:ext cx="773113" cy="501123"/>
              <a:chOff x="6697147" y="5731442"/>
              <a:chExt cx="773113" cy="501123"/>
            </a:xfrm>
          </p:grpSpPr>
          <p:sp>
            <p:nvSpPr>
              <p:cNvPr id="54306" name="Line 64"/>
              <p:cNvSpPr>
                <a:spLocks noChangeShapeType="1"/>
              </p:cNvSpPr>
              <p:nvPr/>
            </p:nvSpPr>
            <p:spPr bwMode="auto">
              <a:xfrm>
                <a:off x="6697147" y="5878490"/>
                <a:ext cx="139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7" name="Line 65"/>
              <p:cNvSpPr>
                <a:spLocks noChangeShapeType="1"/>
              </p:cNvSpPr>
              <p:nvPr/>
            </p:nvSpPr>
            <p:spPr bwMode="auto">
              <a:xfrm>
                <a:off x="6697147" y="6108920"/>
                <a:ext cx="139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8" name="Line 196"/>
              <p:cNvSpPr>
                <a:spLocks noChangeShapeType="1"/>
              </p:cNvSpPr>
              <p:nvPr/>
            </p:nvSpPr>
            <p:spPr bwMode="auto">
              <a:xfrm>
                <a:off x="7328972" y="598742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9" name="Freeform 141"/>
              <p:cNvSpPr>
                <a:spLocks/>
              </p:cNvSpPr>
              <p:nvPr/>
            </p:nvSpPr>
            <p:spPr bwMode="auto">
              <a:xfrm>
                <a:off x="6836846" y="5731442"/>
                <a:ext cx="492125" cy="501123"/>
              </a:xfrm>
              <a:custGeom>
                <a:avLst/>
                <a:gdLst>
                  <a:gd name="T0" fmla="*/ 0 w 259"/>
                  <a:gd name="T1" fmla="*/ 2147483647 h 288"/>
                  <a:gd name="T2" fmla="*/ 0 w 259"/>
                  <a:gd name="T3" fmla="*/ 2147483647 h 288"/>
                  <a:gd name="T4" fmla="*/ 2147483647 w 259"/>
                  <a:gd name="T5" fmla="*/ 2147483647 h 288"/>
                  <a:gd name="T6" fmla="*/ 0 w 259"/>
                  <a:gd name="T7" fmla="*/ 2147483647 h 288"/>
                  <a:gd name="T8" fmla="*/ 0 w 259"/>
                  <a:gd name="T9" fmla="*/ 0 h 288"/>
                  <a:gd name="T10" fmla="*/ 2147483647 w 259"/>
                  <a:gd name="T11" fmla="*/ 2147483647 h 288"/>
                  <a:gd name="T12" fmla="*/ 2147483647 w 259"/>
                  <a:gd name="T13" fmla="*/ 2147483647 h 288"/>
                  <a:gd name="T14" fmla="*/ 0 w 259"/>
                  <a:gd name="T15" fmla="*/ 2147483647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9"/>
                  <a:gd name="T25" fmla="*/ 0 h 288"/>
                  <a:gd name="T26" fmla="*/ 259 w 259"/>
                  <a:gd name="T27" fmla="*/ 288 h 2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9" h="288">
                    <a:moveTo>
                      <a:pt x="0" y="288"/>
                    </a:moveTo>
                    <a:lnTo>
                      <a:pt x="0" y="173"/>
                    </a:lnTo>
                    <a:lnTo>
                      <a:pt x="58" y="144"/>
                    </a:lnTo>
                    <a:lnTo>
                      <a:pt x="0" y="116"/>
                    </a:lnTo>
                    <a:lnTo>
                      <a:pt x="0" y="0"/>
                    </a:lnTo>
                    <a:lnTo>
                      <a:pt x="259" y="58"/>
                    </a:lnTo>
                    <a:lnTo>
                      <a:pt x="259" y="231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ea typeface="宋体" panose="02010600030101010101" pitchFamily="2" charset="-122"/>
                  </a:rPr>
                  <a:t>ALU</a:t>
                </a:r>
              </a:p>
            </p:txBody>
          </p:sp>
        </p:grpSp>
        <p:grpSp>
          <p:nvGrpSpPr>
            <p:cNvPr id="54293" name="Group 116"/>
            <p:cNvGrpSpPr>
              <a:grpSpLocks/>
            </p:cNvGrpSpPr>
            <p:nvPr/>
          </p:nvGrpSpPr>
          <p:grpSpPr bwMode="auto">
            <a:xfrm>
              <a:off x="6889112" y="5177322"/>
              <a:ext cx="775402" cy="511601"/>
              <a:chOff x="7536409" y="5694894"/>
              <a:chExt cx="775402" cy="511601"/>
            </a:xfrm>
          </p:grpSpPr>
          <p:sp>
            <p:nvSpPr>
              <p:cNvPr id="54302" name="Line 196"/>
              <p:cNvSpPr>
                <a:spLocks noChangeShapeType="1"/>
              </p:cNvSpPr>
              <p:nvPr/>
            </p:nvSpPr>
            <p:spPr bwMode="auto">
              <a:xfrm>
                <a:off x="8170523" y="5982003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3" name="Line 196"/>
              <p:cNvSpPr>
                <a:spLocks noChangeShapeType="1"/>
              </p:cNvSpPr>
              <p:nvPr/>
            </p:nvSpPr>
            <p:spPr bwMode="auto">
              <a:xfrm>
                <a:off x="7536409" y="5987420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4" name="Rectangle 214"/>
              <p:cNvSpPr>
                <a:spLocks noChangeArrowheads="1"/>
              </p:cNvSpPr>
              <p:nvPr/>
            </p:nvSpPr>
            <p:spPr bwMode="auto">
              <a:xfrm>
                <a:off x="7678398" y="5749295"/>
                <a:ext cx="492125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>
                    <a:ea typeface="宋体" panose="02010600030101010101" pitchFamily="2" charset="-122"/>
                  </a:rPr>
                  <a:t>DM</a:t>
                </a:r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7614848" y="5694785"/>
                <a:ext cx="612784" cy="287125"/>
              </a:xfrm>
              <a:custGeom>
                <a:avLst/>
                <a:gdLst>
                  <a:gd name="connsiteX0" fmla="*/ 0 w 613387"/>
                  <a:gd name="connsiteY0" fmla="*/ 318052 h 318052"/>
                  <a:gd name="connsiteX1" fmla="*/ 0 w 613387"/>
                  <a:gd name="connsiteY1" fmla="*/ 0 h 318052"/>
                  <a:gd name="connsiteX2" fmla="*/ 613387 w 613387"/>
                  <a:gd name="connsiteY2" fmla="*/ 0 h 318052"/>
                  <a:gd name="connsiteX3" fmla="*/ 613387 w 613387"/>
                  <a:gd name="connsiteY3" fmla="*/ 312373 h 318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387" h="318052">
                    <a:moveTo>
                      <a:pt x="0" y="318052"/>
                    </a:moveTo>
                    <a:lnTo>
                      <a:pt x="0" y="0"/>
                    </a:lnTo>
                    <a:lnTo>
                      <a:pt x="613387" y="0"/>
                    </a:lnTo>
                    <a:lnTo>
                      <a:pt x="613387" y="31237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4294" name="Group 6"/>
            <p:cNvGrpSpPr>
              <a:grpSpLocks/>
            </p:cNvGrpSpPr>
            <p:nvPr/>
          </p:nvGrpSpPr>
          <p:grpSpPr bwMode="auto">
            <a:xfrm>
              <a:off x="6889112" y="4607270"/>
              <a:ext cx="633413" cy="457200"/>
              <a:chOff x="7181878" y="4607270"/>
              <a:chExt cx="633413" cy="457200"/>
            </a:xfrm>
          </p:grpSpPr>
          <p:sp>
            <p:nvSpPr>
              <p:cNvPr id="54299" name="Rectangle 161"/>
              <p:cNvSpPr>
                <a:spLocks noChangeArrowheads="1"/>
              </p:cNvSpPr>
              <p:nvPr/>
            </p:nvSpPr>
            <p:spPr bwMode="auto">
              <a:xfrm>
                <a:off x="7323166" y="4607270"/>
                <a:ext cx="492125" cy="457200"/>
              </a:xfrm>
              <a:prstGeom prst="rect">
                <a:avLst/>
              </a:prstGeom>
              <a:solidFill>
                <a:srgbClr val="FFCCFF"/>
              </a:solidFill>
              <a:ln w="9525" cap="rnd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4300" name="Line 61"/>
              <p:cNvSpPr>
                <a:spLocks noChangeShapeType="1"/>
              </p:cNvSpPr>
              <p:nvPr/>
            </p:nvSpPr>
            <p:spPr bwMode="auto">
              <a:xfrm>
                <a:off x="7181878" y="4846986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1" name="Text Box 160"/>
              <p:cNvSpPr txBox="1">
                <a:spLocks noChangeArrowheads="1"/>
              </p:cNvSpPr>
              <p:nvPr/>
            </p:nvSpPr>
            <p:spPr bwMode="auto">
              <a:xfrm>
                <a:off x="7332691" y="4658070"/>
                <a:ext cx="4683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  <p:grpSp>
          <p:nvGrpSpPr>
            <p:cNvPr id="54295" name="Group 147"/>
            <p:cNvGrpSpPr>
              <a:grpSpLocks/>
            </p:cNvGrpSpPr>
            <p:nvPr/>
          </p:nvGrpSpPr>
          <p:grpSpPr bwMode="auto">
            <a:xfrm>
              <a:off x="7735952" y="5224231"/>
              <a:ext cx="633413" cy="457200"/>
              <a:chOff x="7181878" y="4607270"/>
              <a:chExt cx="633413" cy="457200"/>
            </a:xfrm>
          </p:grpSpPr>
          <p:sp>
            <p:nvSpPr>
              <p:cNvPr id="54296" name="Rectangle 161"/>
              <p:cNvSpPr>
                <a:spLocks noChangeArrowheads="1"/>
              </p:cNvSpPr>
              <p:nvPr/>
            </p:nvSpPr>
            <p:spPr bwMode="auto">
              <a:xfrm>
                <a:off x="7323166" y="4607270"/>
                <a:ext cx="492125" cy="457200"/>
              </a:xfrm>
              <a:prstGeom prst="rect">
                <a:avLst/>
              </a:prstGeom>
              <a:solidFill>
                <a:srgbClr val="FFCCFF"/>
              </a:solidFill>
              <a:ln w="9525" cap="rnd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4297" name="Line 61"/>
              <p:cNvSpPr>
                <a:spLocks noChangeShapeType="1"/>
              </p:cNvSpPr>
              <p:nvPr/>
            </p:nvSpPr>
            <p:spPr bwMode="auto">
              <a:xfrm>
                <a:off x="7181878" y="4846986"/>
                <a:ext cx="141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8" name="Text Box 160"/>
              <p:cNvSpPr txBox="1">
                <a:spLocks noChangeArrowheads="1"/>
              </p:cNvSpPr>
              <p:nvPr/>
            </p:nvSpPr>
            <p:spPr bwMode="auto">
              <a:xfrm>
                <a:off x="7332691" y="4658070"/>
                <a:ext cx="4683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Reg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9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03" y="90"/>
            <a:ext cx="8229600" cy="1143000"/>
          </a:xfrm>
        </p:spPr>
        <p:txBody>
          <a:bodyPr/>
          <a:lstStyle/>
          <a:p>
            <a:r>
              <a:rPr lang="en-US" sz="4000" dirty="0" smtClean="0"/>
              <a:t>Pipelined Jump and Branch</a:t>
            </a:r>
            <a:endParaRPr lang="en-US" sz="4000" dirty="0"/>
          </a:p>
        </p:txBody>
      </p:sp>
      <p:grpSp>
        <p:nvGrpSpPr>
          <p:cNvPr id="321" name="Group 320"/>
          <p:cNvGrpSpPr/>
          <p:nvPr/>
        </p:nvGrpSpPr>
        <p:grpSpPr>
          <a:xfrm>
            <a:off x="3777095" y="4199743"/>
            <a:ext cx="1228960" cy="2065318"/>
            <a:chOff x="3777095" y="4263972"/>
            <a:chExt cx="1228960" cy="2237428"/>
          </a:xfrm>
        </p:grpSpPr>
        <p:grpSp>
          <p:nvGrpSpPr>
            <p:cNvPr id="107" name="Group 157"/>
            <p:cNvGrpSpPr>
              <a:grpSpLocks/>
            </p:cNvGrpSpPr>
            <p:nvPr/>
          </p:nvGrpSpPr>
          <p:grpSpPr bwMode="auto">
            <a:xfrm>
              <a:off x="4204525" y="5747283"/>
              <a:ext cx="801530" cy="754117"/>
              <a:chOff x="1870" y="3078"/>
              <a:chExt cx="403" cy="345"/>
            </a:xfrm>
          </p:grpSpPr>
          <p:sp>
            <p:nvSpPr>
              <p:cNvPr id="140" name="AutoShape 158"/>
              <p:cNvSpPr>
                <a:spLocks noChangeArrowheads="1"/>
              </p:cNvSpPr>
              <p:nvPr/>
            </p:nvSpPr>
            <p:spPr bwMode="auto">
              <a:xfrm>
                <a:off x="1870" y="3078"/>
                <a:ext cx="403" cy="345"/>
              </a:xfrm>
              <a:prstGeom prst="roundRect">
                <a:avLst>
                  <a:gd name="adj" fmla="val 47917"/>
                </a:avLst>
              </a:prstGeom>
              <a:solidFill>
                <a:srgbClr val="FFCC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141" name="Text Box 159"/>
              <p:cNvSpPr txBox="1">
                <a:spLocks noChangeArrowheads="1"/>
              </p:cNvSpPr>
              <p:nvPr/>
            </p:nvSpPr>
            <p:spPr bwMode="auto">
              <a:xfrm>
                <a:off x="1870" y="3078"/>
                <a:ext cx="403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441" tIns="0" rIns="8441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8" dirty="0">
                    <a:solidFill>
                      <a:srgbClr val="FF0000"/>
                    </a:solidFill>
                  </a:rPr>
                  <a:t>Main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8" dirty="0">
                    <a:solidFill>
                      <a:srgbClr val="FF0000"/>
                    </a:solidFill>
                  </a:rPr>
                  <a:t>&amp;</a:t>
                </a:r>
                <a:r>
                  <a:rPr lang="en-US" altLang="en-US" sz="1108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1108" dirty="0">
                    <a:solidFill>
                      <a:srgbClr val="FF0000"/>
                    </a:solidFill>
                  </a:rPr>
                  <a:t>ALU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8" dirty="0">
                    <a:solidFill>
                      <a:srgbClr val="FF0000"/>
                    </a:solidFill>
                  </a:rPr>
                  <a:t>Control</a:t>
                </a:r>
              </a:p>
            </p:txBody>
          </p:sp>
        </p:grpSp>
        <p:sp>
          <p:nvSpPr>
            <p:cNvPr id="108" name="Freeform 107"/>
            <p:cNvSpPr/>
            <p:nvPr/>
          </p:nvSpPr>
          <p:spPr>
            <a:xfrm>
              <a:off x="3915931" y="4263972"/>
              <a:ext cx="288593" cy="1801980"/>
            </a:xfrm>
            <a:custGeom>
              <a:avLst/>
              <a:gdLst>
                <a:gd name="connsiteX0" fmla="*/ 0 w 278296"/>
                <a:gd name="connsiteY0" fmla="*/ 0 h 1356691"/>
                <a:gd name="connsiteX1" fmla="*/ 0 w 278296"/>
                <a:gd name="connsiteY1" fmla="*/ 1356691 h 1356691"/>
                <a:gd name="connsiteX2" fmla="*/ 278296 w 278296"/>
                <a:gd name="connsiteY2" fmla="*/ 1356691 h 135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296" h="1356691">
                  <a:moveTo>
                    <a:pt x="0" y="0"/>
                  </a:moveTo>
                  <a:lnTo>
                    <a:pt x="0" y="1356691"/>
                  </a:lnTo>
                  <a:lnTo>
                    <a:pt x="278296" y="1356691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oval"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88"/>
            <p:cNvSpPr>
              <a:spLocks noChangeArrowheads="1"/>
            </p:cNvSpPr>
            <p:nvPr/>
          </p:nvSpPr>
          <p:spPr bwMode="auto">
            <a:xfrm>
              <a:off x="3790729" y="5773588"/>
              <a:ext cx="255201" cy="190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23" dirty="0">
                  <a:solidFill>
                    <a:srgbClr val="FF0000"/>
                  </a:solidFill>
                </a:rPr>
                <a:t>Op</a:t>
              </a:r>
              <a:endParaRPr lang="en-US" altLang="en-US" sz="923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4051884" y="6243927"/>
              <a:ext cx="15264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1" name="Rectangle 88"/>
            <p:cNvSpPr>
              <a:spLocks noChangeArrowheads="1"/>
            </p:cNvSpPr>
            <p:nvPr/>
          </p:nvSpPr>
          <p:spPr bwMode="auto">
            <a:xfrm>
              <a:off x="3777095" y="6155755"/>
              <a:ext cx="255201" cy="153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23" dirty="0" err="1">
                  <a:solidFill>
                    <a:srgbClr val="FF0000"/>
                  </a:solidFill>
                </a:rPr>
                <a:t>func</a:t>
              </a:r>
              <a:endParaRPr lang="en-US" altLang="en-US" sz="92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5088071" y="1869166"/>
            <a:ext cx="3311890" cy="3143404"/>
            <a:chOff x="5088070" y="1739180"/>
            <a:chExt cx="3311890" cy="3405354"/>
          </a:xfrm>
        </p:grpSpPr>
        <p:sp>
          <p:nvSpPr>
            <p:cNvPr id="5" name="Line 99"/>
            <p:cNvSpPr>
              <a:spLocks noChangeShapeType="1"/>
            </p:cNvSpPr>
            <p:nvPr/>
          </p:nvSpPr>
          <p:spPr bwMode="auto">
            <a:xfrm flipH="1" flipV="1">
              <a:off x="6177328" y="3712878"/>
              <a:ext cx="0" cy="10620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179354" y="1945049"/>
              <a:ext cx="274491" cy="2829854"/>
            </a:xfrm>
            <a:custGeom>
              <a:avLst/>
              <a:gdLst>
                <a:gd name="connsiteX0" fmla="*/ 402336 w 402336"/>
                <a:gd name="connsiteY0" fmla="*/ 2919984 h 2919984"/>
                <a:gd name="connsiteX1" fmla="*/ 402336 w 402336"/>
                <a:gd name="connsiteY1" fmla="*/ 0 h 2919984"/>
                <a:gd name="connsiteX2" fmla="*/ 0 w 402336"/>
                <a:gd name="connsiteY2" fmla="*/ 0 h 2919984"/>
                <a:gd name="connsiteX3" fmla="*/ 0 w 402336"/>
                <a:gd name="connsiteY3" fmla="*/ 426720 h 291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336" h="2919984">
                  <a:moveTo>
                    <a:pt x="402336" y="2919984"/>
                  </a:moveTo>
                  <a:lnTo>
                    <a:pt x="402336" y="0"/>
                  </a:lnTo>
                  <a:lnTo>
                    <a:pt x="0" y="0"/>
                  </a:lnTo>
                  <a:lnTo>
                    <a:pt x="0" y="42672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89"/>
            <p:cNvSpPr>
              <a:spLocks noChangeArrowheads="1"/>
            </p:cNvSpPr>
            <p:nvPr/>
          </p:nvSpPr>
          <p:spPr bwMode="auto">
            <a:xfrm>
              <a:off x="5570530" y="4504340"/>
              <a:ext cx="561329" cy="1777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23" dirty="0" err="1">
                  <a:solidFill>
                    <a:srgbClr val="FF0000"/>
                  </a:solidFill>
                </a:rPr>
                <a:t>ForwardB</a:t>
              </a:r>
              <a:endParaRPr lang="en-US" altLang="en-US" sz="923" dirty="0"/>
            </a:p>
          </p:txBody>
        </p:sp>
        <p:sp>
          <p:nvSpPr>
            <p:cNvPr id="8" name="Rectangle 89"/>
            <p:cNvSpPr>
              <a:spLocks noChangeArrowheads="1"/>
            </p:cNvSpPr>
            <p:nvPr/>
          </p:nvSpPr>
          <p:spPr bwMode="auto">
            <a:xfrm>
              <a:off x="6031390" y="1739180"/>
              <a:ext cx="564713" cy="1777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23" dirty="0" err="1">
                  <a:solidFill>
                    <a:srgbClr val="FF0000"/>
                  </a:solidFill>
                </a:rPr>
                <a:t>ForwardA</a:t>
              </a:r>
              <a:endParaRPr lang="en-US" altLang="en-US" sz="923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5088070" y="4773175"/>
              <a:ext cx="473877" cy="371358"/>
              <a:chOff x="2611539" y="4608774"/>
              <a:chExt cx="473877" cy="371358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2841969" y="4696365"/>
                <a:ext cx="243447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Rectangle 76"/>
              <p:cNvSpPr>
                <a:spLocks noChangeArrowheads="1"/>
              </p:cNvSpPr>
              <p:nvPr/>
            </p:nvSpPr>
            <p:spPr bwMode="auto">
              <a:xfrm>
                <a:off x="2612855" y="4608774"/>
                <a:ext cx="211138" cy="17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 err="1">
                    <a:solidFill>
                      <a:srgbClr val="FF0000"/>
                    </a:solidFill>
                  </a:rPr>
                  <a:t>Rs</a:t>
                </a:r>
                <a:endParaRPr lang="en-US" altLang="en-US" sz="923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840653" y="4888390"/>
                <a:ext cx="243447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2" name="Rectangle 76"/>
              <p:cNvSpPr>
                <a:spLocks noChangeArrowheads="1"/>
              </p:cNvSpPr>
              <p:nvPr/>
            </p:nvSpPr>
            <p:spPr bwMode="auto">
              <a:xfrm>
                <a:off x="2611539" y="4800799"/>
                <a:ext cx="211138" cy="17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 err="1">
                    <a:solidFill>
                      <a:srgbClr val="FF0000"/>
                    </a:solidFill>
                  </a:rPr>
                  <a:t>Rt</a:t>
                </a:r>
                <a:endParaRPr lang="en-US" altLang="en-US" sz="923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5567919" y="4773175"/>
              <a:ext cx="1133463" cy="342792"/>
              <a:chOff x="3092891" y="4344841"/>
              <a:chExt cx="1133463" cy="890054"/>
            </a:xfrm>
          </p:grpSpPr>
          <p:sp>
            <p:nvSpPr>
              <p:cNvPr id="24" name="AutoShape 90"/>
              <p:cNvSpPr>
                <a:spLocks noChangeArrowheads="1"/>
              </p:cNvSpPr>
              <p:nvPr/>
            </p:nvSpPr>
            <p:spPr bwMode="auto">
              <a:xfrm>
                <a:off x="3092891" y="4344841"/>
                <a:ext cx="1133463" cy="890054"/>
              </a:xfrm>
              <a:prstGeom prst="roundRect">
                <a:avLst>
                  <a:gd name="adj" fmla="val 11440"/>
                </a:avLst>
              </a:prstGeom>
              <a:solidFill>
                <a:srgbClr val="FFCC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25" name="Text Box 91"/>
              <p:cNvSpPr txBox="1">
                <a:spLocks noChangeArrowheads="1"/>
              </p:cNvSpPr>
              <p:nvPr/>
            </p:nvSpPr>
            <p:spPr bwMode="auto">
              <a:xfrm>
                <a:off x="3104355" y="4425755"/>
                <a:ext cx="1114835" cy="728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en-US" sz="1108" dirty="0">
                    <a:solidFill>
                      <a:srgbClr val="FF0000"/>
                    </a:solidFill>
                  </a:rPr>
                  <a:t>Forward &amp; Stall</a:t>
                </a:r>
                <a:endParaRPr lang="en-US" altLang="en-US" sz="1108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6711058" y="4749017"/>
              <a:ext cx="1688902" cy="177778"/>
              <a:chOff x="6519033" y="4706551"/>
              <a:chExt cx="1688902" cy="177778"/>
            </a:xfrm>
          </p:grpSpPr>
          <p:sp>
            <p:nvSpPr>
              <p:cNvPr id="210" name="Line 156"/>
              <p:cNvSpPr>
                <a:spLocks noChangeShapeType="1"/>
              </p:cNvSpPr>
              <p:nvPr/>
            </p:nvSpPr>
            <p:spPr bwMode="auto">
              <a:xfrm flipH="1">
                <a:off x="6519033" y="4795440"/>
                <a:ext cx="640502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" name="Rectangle 89"/>
              <p:cNvSpPr>
                <a:spLocks noChangeArrowheads="1"/>
              </p:cNvSpPr>
              <p:nvPr/>
            </p:nvSpPr>
            <p:spPr bwMode="auto">
              <a:xfrm>
                <a:off x="7233307" y="4706551"/>
                <a:ext cx="974628" cy="1777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none"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>
                    <a:solidFill>
                      <a:srgbClr val="FF0000"/>
                    </a:solidFill>
                  </a:rPr>
                  <a:t>Rd2, Rd3, Rd4</a:t>
                </a:r>
                <a:endParaRPr lang="en-US" altLang="en-US" sz="923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8" name="Line 156"/>
            <p:cNvSpPr>
              <a:spLocks noChangeShapeType="1"/>
            </p:cNvSpPr>
            <p:nvPr/>
          </p:nvSpPr>
          <p:spPr bwMode="auto">
            <a:xfrm flipH="1">
              <a:off x="6709426" y="5042010"/>
              <a:ext cx="64213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" name="Rectangle 89"/>
            <p:cNvSpPr>
              <a:spLocks noChangeArrowheads="1"/>
            </p:cNvSpPr>
            <p:nvPr/>
          </p:nvSpPr>
          <p:spPr bwMode="auto">
            <a:xfrm>
              <a:off x="7437872" y="4926796"/>
              <a:ext cx="962088" cy="217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923" dirty="0" err="1">
                  <a:solidFill>
                    <a:srgbClr val="FF0000"/>
                  </a:solidFill>
                </a:rPr>
                <a:t>RegWr</a:t>
              </a:r>
              <a:r>
                <a:rPr lang="en-US" altLang="en-US" sz="923" dirty="0">
                  <a:solidFill>
                    <a:srgbClr val="FF0000"/>
                  </a:solidFill>
                </a:rPr>
                <a:t>, </a:t>
              </a:r>
              <a:r>
                <a:rPr lang="en-US" altLang="en-US" sz="923" dirty="0" err="1">
                  <a:solidFill>
                    <a:srgbClr val="FF0000"/>
                  </a:solidFill>
                </a:rPr>
                <a:t>MemRd</a:t>
              </a:r>
              <a:endParaRPr lang="en-US" altLang="en-US" sz="92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13453" y="1089251"/>
            <a:ext cx="8344693" cy="3230443"/>
            <a:chOff x="413452" y="894270"/>
            <a:chExt cx="8344693" cy="3499647"/>
          </a:xfrm>
        </p:grpSpPr>
        <p:sp>
          <p:nvSpPr>
            <p:cNvPr id="221" name="Freeform 220"/>
            <p:cNvSpPr/>
            <p:nvPr/>
          </p:nvSpPr>
          <p:spPr>
            <a:xfrm>
              <a:off x="5433625" y="2472814"/>
              <a:ext cx="669600" cy="151200"/>
            </a:xfrm>
            <a:custGeom>
              <a:avLst/>
              <a:gdLst>
                <a:gd name="connsiteX0" fmla="*/ 0 w 669600"/>
                <a:gd name="connsiteY0" fmla="*/ 151200 h 151200"/>
                <a:gd name="connsiteX1" fmla="*/ 244800 w 669600"/>
                <a:gd name="connsiteY1" fmla="*/ 151200 h 151200"/>
                <a:gd name="connsiteX2" fmla="*/ 244800 w 669600"/>
                <a:gd name="connsiteY2" fmla="*/ 0 h 151200"/>
                <a:gd name="connsiteX3" fmla="*/ 669600 w 669600"/>
                <a:gd name="connsiteY3" fmla="*/ 0 h 1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600" h="151200">
                  <a:moveTo>
                    <a:pt x="0" y="151200"/>
                  </a:moveTo>
                  <a:lnTo>
                    <a:pt x="244800" y="151200"/>
                  </a:lnTo>
                  <a:lnTo>
                    <a:pt x="244800" y="0"/>
                  </a:lnTo>
                  <a:lnTo>
                    <a:pt x="669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Line 36"/>
            <p:cNvSpPr>
              <a:spLocks noChangeShapeType="1"/>
            </p:cNvSpPr>
            <p:nvPr/>
          </p:nvSpPr>
          <p:spPr bwMode="auto">
            <a:xfrm flipV="1">
              <a:off x="8027692" y="2095398"/>
              <a:ext cx="0" cy="2080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0" name="Line 49"/>
            <p:cNvSpPr>
              <a:spLocks noChangeShapeType="1"/>
            </p:cNvSpPr>
            <p:nvPr/>
          </p:nvSpPr>
          <p:spPr bwMode="auto">
            <a:xfrm>
              <a:off x="1055094" y="3007762"/>
              <a:ext cx="19148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Freeform 123"/>
            <p:cNvSpPr>
              <a:spLocks/>
            </p:cNvSpPr>
            <p:nvPr/>
          </p:nvSpPr>
          <p:spPr bwMode="auto">
            <a:xfrm>
              <a:off x="5211867" y="3578558"/>
              <a:ext cx="3546277" cy="815359"/>
            </a:xfrm>
            <a:custGeom>
              <a:avLst/>
              <a:gdLst>
                <a:gd name="T0" fmla="*/ 2147483647 w 10005"/>
                <a:gd name="T1" fmla="*/ 0 h 10000"/>
                <a:gd name="T2" fmla="*/ 2147483647 w 10005"/>
                <a:gd name="T3" fmla="*/ 0 h 10000"/>
                <a:gd name="T4" fmla="*/ 2147483647 w 10005"/>
                <a:gd name="T5" fmla="*/ 2147483647 h 10000"/>
                <a:gd name="T6" fmla="*/ 2147483647 w 10005"/>
                <a:gd name="T7" fmla="*/ 2147483647 h 10000"/>
                <a:gd name="T8" fmla="*/ 0 w 10005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0005 w 10005"/>
                <a:gd name="connsiteY0" fmla="*/ 0 h 10000"/>
                <a:gd name="connsiteX1" fmla="*/ 10005 w 10005"/>
                <a:gd name="connsiteY1" fmla="*/ 10000 h 10000"/>
                <a:gd name="connsiteX2" fmla="*/ 5 w 10005"/>
                <a:gd name="connsiteY2" fmla="*/ 10000 h 10000"/>
                <a:gd name="connsiteX3" fmla="*/ 0 w 10005"/>
                <a:gd name="connsiteY3" fmla="*/ 3538 h 10000"/>
                <a:gd name="connsiteX0" fmla="*/ 10005 w 10005"/>
                <a:gd name="connsiteY0" fmla="*/ 6462 h 6462"/>
                <a:gd name="connsiteX1" fmla="*/ 5 w 10005"/>
                <a:gd name="connsiteY1" fmla="*/ 6462 h 6462"/>
                <a:gd name="connsiteX2" fmla="*/ 0 w 10005"/>
                <a:gd name="connsiteY2" fmla="*/ 0 h 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5" h="6462">
                  <a:moveTo>
                    <a:pt x="10005" y="6462"/>
                  </a:moveTo>
                  <a:lnTo>
                    <a:pt x="5" y="6462"/>
                  </a:lnTo>
                  <a:cubicBezTo>
                    <a:pt x="5" y="3816"/>
                    <a:pt x="1" y="5649"/>
                    <a:pt x="0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689270" y="3578559"/>
              <a:ext cx="4068875" cy="650902"/>
            </a:xfrm>
            <a:custGeom>
              <a:avLst/>
              <a:gdLst>
                <a:gd name="connsiteX0" fmla="*/ 6247519 w 6427228"/>
                <a:gd name="connsiteY0" fmla="*/ 354131 h 671264"/>
                <a:gd name="connsiteX1" fmla="*/ 6427228 w 6427228"/>
                <a:gd name="connsiteY1" fmla="*/ 354131 h 671264"/>
                <a:gd name="connsiteX2" fmla="*/ 6427228 w 6427228"/>
                <a:gd name="connsiteY2" fmla="*/ 671264 h 671264"/>
                <a:gd name="connsiteX3" fmla="*/ 0 w 6427228"/>
                <a:gd name="connsiteY3" fmla="*/ 671264 h 671264"/>
                <a:gd name="connsiteX4" fmla="*/ 0 w 6427228"/>
                <a:gd name="connsiteY4" fmla="*/ 0 h 671264"/>
                <a:gd name="connsiteX0" fmla="*/ 6427228 w 6427228"/>
                <a:gd name="connsiteY0" fmla="*/ 354131 h 671264"/>
                <a:gd name="connsiteX1" fmla="*/ 6427228 w 6427228"/>
                <a:gd name="connsiteY1" fmla="*/ 671264 h 671264"/>
                <a:gd name="connsiteX2" fmla="*/ 0 w 6427228"/>
                <a:gd name="connsiteY2" fmla="*/ 671264 h 671264"/>
                <a:gd name="connsiteX3" fmla="*/ 0 w 6427228"/>
                <a:gd name="connsiteY3" fmla="*/ 0 h 671264"/>
                <a:gd name="connsiteX0" fmla="*/ 6427228 w 6427228"/>
                <a:gd name="connsiteY0" fmla="*/ 671264 h 671264"/>
                <a:gd name="connsiteX1" fmla="*/ 0 w 6427228"/>
                <a:gd name="connsiteY1" fmla="*/ 671264 h 671264"/>
                <a:gd name="connsiteX2" fmla="*/ 0 w 6427228"/>
                <a:gd name="connsiteY2" fmla="*/ 0 h 67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7228" h="671264">
                  <a:moveTo>
                    <a:pt x="6427228" y="671264"/>
                  </a:moveTo>
                  <a:lnTo>
                    <a:pt x="0" y="67126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650093" y="3352190"/>
              <a:ext cx="248640" cy="0"/>
            </a:xfrm>
            <a:prstGeom prst="line">
              <a:avLst/>
            </a:prstGeom>
            <a:ln w="508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 flipV="1">
              <a:off x="6265910" y="2687231"/>
              <a:ext cx="55649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7" name="Group 188"/>
            <p:cNvGrpSpPr>
              <a:grpSpLocks/>
            </p:cNvGrpSpPr>
            <p:nvPr/>
          </p:nvGrpSpPr>
          <p:grpSpPr bwMode="auto">
            <a:xfrm>
              <a:off x="6096072" y="2373030"/>
              <a:ext cx="169838" cy="620674"/>
              <a:chOff x="3983278" y="3558182"/>
              <a:chExt cx="169863" cy="620252"/>
            </a:xfrm>
          </p:grpSpPr>
          <p:sp>
            <p:nvSpPr>
              <p:cNvPr id="197" name="AutoShape 91"/>
              <p:cNvSpPr>
                <a:spLocks noChangeArrowheads="1"/>
              </p:cNvSpPr>
              <p:nvPr/>
            </p:nvSpPr>
            <p:spPr bwMode="auto">
              <a:xfrm rot="-5400000">
                <a:off x="3758084" y="3783376"/>
                <a:ext cx="620252" cy="169863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198" name="Rectangle 93"/>
              <p:cNvSpPr>
                <a:spLocks noChangeArrowheads="1"/>
              </p:cNvSpPr>
              <p:nvPr/>
            </p:nvSpPr>
            <p:spPr bwMode="auto">
              <a:xfrm flipH="1">
                <a:off x="3989925" y="3573015"/>
                <a:ext cx="156569" cy="589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0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3</a:t>
                </a:r>
              </a:p>
            </p:txBody>
          </p:sp>
        </p:grpSp>
        <p:sp>
          <p:nvSpPr>
            <p:cNvPr id="193" name="Line 95"/>
            <p:cNvSpPr>
              <a:spLocks noChangeShapeType="1"/>
            </p:cNvSpPr>
            <p:nvPr/>
          </p:nvSpPr>
          <p:spPr bwMode="auto">
            <a:xfrm flipV="1">
              <a:off x="6265910" y="3406407"/>
              <a:ext cx="5564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6096066" y="3092206"/>
              <a:ext cx="169838" cy="620674"/>
              <a:chOff x="4063299" y="3558182"/>
              <a:chExt cx="169863" cy="620252"/>
            </a:xfrm>
          </p:grpSpPr>
          <p:sp>
            <p:nvSpPr>
              <p:cNvPr id="195" name="AutoShape 91"/>
              <p:cNvSpPr>
                <a:spLocks noChangeArrowheads="1"/>
              </p:cNvSpPr>
              <p:nvPr/>
            </p:nvSpPr>
            <p:spPr bwMode="auto">
              <a:xfrm rot="16200000">
                <a:off x="3838105" y="3783376"/>
                <a:ext cx="620252" cy="169863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196" name="Rectangle 93"/>
              <p:cNvSpPr>
                <a:spLocks noChangeArrowheads="1"/>
              </p:cNvSpPr>
              <p:nvPr/>
            </p:nvSpPr>
            <p:spPr bwMode="auto">
              <a:xfrm flipH="1">
                <a:off x="4071307" y="3573015"/>
                <a:ext cx="156569" cy="589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0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3</a:t>
                </a:r>
              </a:p>
            </p:txBody>
          </p:sp>
        </p:grpSp>
        <p:sp>
          <p:nvSpPr>
            <p:cNvPr id="49" name="Rectangle 125"/>
            <p:cNvSpPr>
              <a:spLocks noChangeArrowheads="1"/>
            </p:cNvSpPr>
            <p:nvPr/>
          </p:nvSpPr>
          <p:spPr bwMode="auto">
            <a:xfrm>
              <a:off x="8568277" y="2338545"/>
              <a:ext cx="186763" cy="69962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108" dirty="0"/>
                <a:t>R</a:t>
              </a:r>
              <a:endParaRPr lang="en-US" sz="1108" dirty="0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>
              <a:off x="7633992" y="2993743"/>
              <a:ext cx="18256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2" name="Group 178"/>
            <p:cNvGrpSpPr>
              <a:grpSpLocks/>
            </p:cNvGrpSpPr>
            <p:nvPr/>
          </p:nvGrpSpPr>
          <p:grpSpPr bwMode="auto">
            <a:xfrm>
              <a:off x="7686379" y="3185830"/>
              <a:ext cx="168275" cy="268288"/>
              <a:chOff x="4584469" y="3621025"/>
              <a:chExt cx="168288" cy="268835"/>
            </a:xfrm>
          </p:grpSpPr>
          <p:sp>
            <p:nvSpPr>
              <p:cNvPr id="188" name="Rectangle 27"/>
              <p:cNvSpPr>
                <a:spLocks noChangeArrowheads="1"/>
              </p:cNvSpPr>
              <p:nvPr/>
            </p:nvSpPr>
            <p:spPr bwMode="auto">
              <a:xfrm>
                <a:off x="4584469" y="3621025"/>
                <a:ext cx="168288" cy="18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 32</a:t>
                </a:r>
              </a:p>
            </p:txBody>
          </p:sp>
          <p:sp>
            <p:nvSpPr>
              <p:cNvPr id="189" name="Line 28"/>
              <p:cNvSpPr>
                <a:spLocks noChangeShapeType="1"/>
              </p:cNvSpPr>
              <p:nvPr/>
            </p:nvSpPr>
            <p:spPr bwMode="auto">
              <a:xfrm flipH="1">
                <a:off x="4648810" y="3797790"/>
                <a:ext cx="42866" cy="920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>
              <a:off x="8232479" y="2679418"/>
              <a:ext cx="334963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9" name="Group 35902"/>
            <p:cNvGrpSpPr>
              <a:grpSpLocks/>
            </p:cNvGrpSpPr>
            <p:nvPr/>
          </p:nvGrpSpPr>
          <p:grpSpPr bwMode="auto">
            <a:xfrm>
              <a:off x="5148075" y="3684305"/>
              <a:ext cx="285750" cy="153988"/>
              <a:chOff x="2802809" y="4888390"/>
              <a:chExt cx="284476" cy="153979"/>
            </a:xfrm>
          </p:grpSpPr>
          <p:sp>
            <p:nvSpPr>
              <p:cNvPr id="186" name="Rectangle 108"/>
              <p:cNvSpPr>
                <a:spLocks noChangeArrowheads="1"/>
              </p:cNvSpPr>
              <p:nvPr/>
            </p:nvSpPr>
            <p:spPr bwMode="auto">
              <a:xfrm>
                <a:off x="2920585" y="4888390"/>
                <a:ext cx="166700" cy="153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 32</a:t>
                </a:r>
              </a:p>
            </p:txBody>
          </p:sp>
          <p:sp>
            <p:nvSpPr>
              <p:cNvPr id="187" name="Line 109"/>
              <p:cNvSpPr>
                <a:spLocks noChangeShapeType="1"/>
              </p:cNvSpPr>
              <p:nvPr/>
            </p:nvSpPr>
            <p:spPr bwMode="auto">
              <a:xfrm flipH="1">
                <a:off x="2802809" y="4965200"/>
                <a:ext cx="127009" cy="380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0" name="Group 250"/>
            <p:cNvGrpSpPr>
              <a:grpSpLocks/>
            </p:cNvGrpSpPr>
            <p:nvPr/>
          </p:nvGrpSpPr>
          <p:grpSpPr bwMode="auto">
            <a:xfrm>
              <a:off x="3917818" y="2497340"/>
              <a:ext cx="617475" cy="176212"/>
              <a:chOff x="1534369" y="3828873"/>
              <a:chExt cx="618116" cy="176202"/>
            </a:xfrm>
          </p:grpSpPr>
          <p:sp>
            <p:nvSpPr>
              <p:cNvPr id="184" name="Rectangle 67"/>
              <p:cNvSpPr>
                <a:spLocks noChangeArrowheads="1"/>
              </p:cNvSpPr>
              <p:nvPr/>
            </p:nvSpPr>
            <p:spPr bwMode="auto">
              <a:xfrm>
                <a:off x="1645328" y="3828873"/>
                <a:ext cx="168288" cy="136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 err="1"/>
                  <a:t>Rs</a:t>
                </a:r>
                <a:endParaRPr lang="en-US" altLang="en-US" sz="923" dirty="0"/>
              </a:p>
            </p:txBody>
          </p:sp>
          <p:sp>
            <p:nvSpPr>
              <p:cNvPr id="185" name="Line 40"/>
              <p:cNvSpPr>
                <a:spLocks noChangeShapeType="1"/>
              </p:cNvSpPr>
              <p:nvPr/>
            </p:nvSpPr>
            <p:spPr bwMode="auto">
              <a:xfrm>
                <a:off x="1534369" y="4005075"/>
                <a:ext cx="618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2" name="Rectangle 125"/>
            <p:cNvSpPr>
              <a:spLocks noChangeArrowheads="1"/>
            </p:cNvSpPr>
            <p:nvPr/>
          </p:nvSpPr>
          <p:spPr bwMode="auto">
            <a:xfrm>
              <a:off x="3465570" y="2941106"/>
              <a:ext cx="182563" cy="802679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108" dirty="0"/>
                <a:t>Instruction</a:t>
              </a:r>
            </a:p>
          </p:txBody>
        </p:sp>
        <p:cxnSp>
          <p:nvCxnSpPr>
            <p:cNvPr id="63" name="Straight Arrow Connector 62"/>
            <p:cNvCxnSpPr>
              <a:stCxn id="181" idx="2"/>
            </p:cNvCxnSpPr>
            <p:nvPr/>
          </p:nvCxnSpPr>
          <p:spPr bwMode="auto">
            <a:xfrm>
              <a:off x="4396210" y="3913699"/>
              <a:ext cx="2426195" cy="322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4" name="Group 22"/>
            <p:cNvGrpSpPr>
              <a:grpSpLocks/>
            </p:cNvGrpSpPr>
            <p:nvPr/>
          </p:nvGrpSpPr>
          <p:grpSpPr bwMode="auto">
            <a:xfrm>
              <a:off x="4259092" y="3757330"/>
              <a:ext cx="141287" cy="312738"/>
              <a:chOff x="2135890" y="5038869"/>
              <a:chExt cx="141297" cy="312720"/>
            </a:xfrm>
          </p:grpSpPr>
          <p:sp>
            <p:nvSpPr>
              <p:cNvPr id="181" name="AutoShape 91"/>
              <p:cNvSpPr>
                <a:spLocks noChangeArrowheads="1"/>
              </p:cNvSpPr>
              <p:nvPr/>
            </p:nvSpPr>
            <p:spPr bwMode="auto">
              <a:xfrm rot="-5400000">
                <a:off x="2048094" y="5126665"/>
                <a:ext cx="312720" cy="137127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182" name="Rectangle 93"/>
              <p:cNvSpPr>
                <a:spLocks noChangeArrowheads="1"/>
              </p:cNvSpPr>
              <p:nvPr/>
            </p:nvSpPr>
            <p:spPr bwMode="auto">
              <a:xfrm flipH="1">
                <a:off x="2137676" y="5053441"/>
                <a:ext cx="139511" cy="146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0</a:t>
                </a:r>
              </a:p>
            </p:txBody>
          </p:sp>
          <p:sp>
            <p:nvSpPr>
              <p:cNvPr id="183" name="Rectangle 94"/>
              <p:cNvSpPr>
                <a:spLocks noChangeArrowheads="1"/>
              </p:cNvSpPr>
              <p:nvPr/>
            </p:nvSpPr>
            <p:spPr bwMode="auto">
              <a:xfrm flipH="1">
                <a:off x="2138867" y="5221610"/>
                <a:ext cx="138320" cy="109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1</a:t>
                </a:r>
              </a:p>
            </p:txBody>
          </p:sp>
        </p:grp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67067" y="2980793"/>
              <a:ext cx="192025" cy="857500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7" name="Group 9"/>
            <p:cNvGrpSpPr>
              <a:grpSpLocks/>
            </p:cNvGrpSpPr>
            <p:nvPr/>
          </p:nvGrpSpPr>
          <p:grpSpPr bwMode="auto">
            <a:xfrm>
              <a:off x="7816554" y="2209518"/>
              <a:ext cx="422275" cy="933450"/>
              <a:chOff x="4892475" y="3725602"/>
              <a:chExt cx="422307" cy="932358"/>
            </a:xfrm>
          </p:grpSpPr>
          <p:sp>
            <p:nvSpPr>
              <p:cNvPr id="166" name="Freeform 23"/>
              <p:cNvSpPr>
                <a:spLocks/>
              </p:cNvSpPr>
              <p:nvPr/>
            </p:nvSpPr>
            <p:spPr bwMode="auto">
              <a:xfrm rot="-5400000">
                <a:off x="4637450" y="3980627"/>
                <a:ext cx="932358" cy="422307"/>
              </a:xfrm>
              <a:custGeom>
                <a:avLst/>
                <a:gdLst>
                  <a:gd name="T0" fmla="*/ 0 w 768"/>
                  <a:gd name="T1" fmla="*/ 0 h 288"/>
                  <a:gd name="T2" fmla="*/ 2147483647 w 768"/>
                  <a:gd name="T3" fmla="*/ 2147483647 h 288"/>
                  <a:gd name="T4" fmla="*/ 2147483647 w 768"/>
                  <a:gd name="T5" fmla="*/ 2147483647 h 288"/>
                  <a:gd name="T6" fmla="*/ 2147483647 w 768"/>
                  <a:gd name="T7" fmla="*/ 0 h 288"/>
                  <a:gd name="T8" fmla="*/ 2147483647 w 768"/>
                  <a:gd name="T9" fmla="*/ 0 h 288"/>
                  <a:gd name="T10" fmla="*/ 2147483647 w 768"/>
                  <a:gd name="T11" fmla="*/ 2147483647 h 288"/>
                  <a:gd name="T12" fmla="*/ 2147483647 w 768"/>
                  <a:gd name="T13" fmla="*/ 0 h 288"/>
                  <a:gd name="T14" fmla="*/ 0 w 768"/>
                  <a:gd name="T15" fmla="*/ 0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8"/>
                  <a:gd name="T25" fmla="*/ 0 h 288"/>
                  <a:gd name="T26" fmla="*/ 768 w 768"/>
                  <a:gd name="T27" fmla="*/ 288 h 2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8" h="288">
                    <a:moveTo>
                      <a:pt x="0" y="0"/>
                    </a:moveTo>
                    <a:lnTo>
                      <a:pt x="144" y="288"/>
                    </a:lnTo>
                    <a:lnTo>
                      <a:pt x="624" y="288"/>
                    </a:lnTo>
                    <a:lnTo>
                      <a:pt x="768" y="0"/>
                    </a:lnTo>
                    <a:lnTo>
                      <a:pt x="480" y="0"/>
                    </a:lnTo>
                    <a:lnTo>
                      <a:pt x="384" y="96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24"/>
              <p:cNvSpPr>
                <a:spLocks noChangeArrowheads="1"/>
              </p:cNvSpPr>
              <p:nvPr/>
            </p:nvSpPr>
            <p:spPr bwMode="auto">
              <a:xfrm>
                <a:off x="4956253" y="3829056"/>
                <a:ext cx="351923" cy="736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3527" tIns="41031" rIns="83527" bIns="41031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92"/>
                  <a:t>A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92"/>
                  <a:t>L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92"/>
                  <a:t>U</a:t>
                </a:r>
              </a:p>
            </p:txBody>
          </p:sp>
        </p:grpSp>
        <p:sp>
          <p:nvSpPr>
            <p:cNvPr id="78" name="Line 95"/>
            <p:cNvSpPr>
              <a:spLocks noChangeShapeType="1"/>
            </p:cNvSpPr>
            <p:nvPr/>
          </p:nvSpPr>
          <p:spPr bwMode="auto">
            <a:xfrm flipV="1">
              <a:off x="7008517" y="3409668"/>
              <a:ext cx="155892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>
              <a:off x="7013279" y="3916805"/>
              <a:ext cx="1554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1" name="Group 234"/>
            <p:cNvGrpSpPr>
              <a:grpSpLocks/>
            </p:cNvGrpSpPr>
            <p:nvPr/>
          </p:nvGrpSpPr>
          <p:grpSpPr bwMode="auto">
            <a:xfrm>
              <a:off x="4728810" y="1963099"/>
              <a:ext cx="336787" cy="303812"/>
              <a:chOff x="4255441" y="2061799"/>
              <a:chExt cx="356282" cy="297222"/>
            </a:xfrm>
          </p:grpSpPr>
          <p:sp>
            <p:nvSpPr>
              <p:cNvPr id="164" name="Oval 72"/>
              <p:cNvSpPr>
                <a:spLocks noChangeArrowheads="1"/>
              </p:cNvSpPr>
              <p:nvPr/>
            </p:nvSpPr>
            <p:spPr bwMode="auto">
              <a:xfrm>
                <a:off x="4255441" y="2061799"/>
                <a:ext cx="356282" cy="297221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165" name="Rectangle 73"/>
              <p:cNvSpPr>
                <a:spLocks noChangeArrowheads="1"/>
              </p:cNvSpPr>
              <p:nvPr/>
            </p:nvSpPr>
            <p:spPr bwMode="auto">
              <a:xfrm>
                <a:off x="4255441" y="2061799"/>
                <a:ext cx="348087" cy="297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3527" tIns="41031" rIns="83527" bIns="41031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292" dirty="0"/>
                  <a:t>Ext</a:t>
                </a:r>
                <a:endParaRPr lang="en-US" altLang="en-US" sz="1292" dirty="0"/>
              </a:p>
            </p:txBody>
          </p:sp>
        </p:grpSp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4067067" y="1936773"/>
              <a:ext cx="420687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923" dirty="0"/>
                <a:t>Imm16</a:t>
              </a:r>
              <a:endParaRPr lang="en-US" altLang="en-US" sz="923" dirty="0"/>
            </a:p>
          </p:txBody>
        </p:sp>
        <p:grpSp>
          <p:nvGrpSpPr>
            <p:cNvPr id="83" name="Group 159"/>
            <p:cNvGrpSpPr>
              <a:grpSpLocks/>
            </p:cNvGrpSpPr>
            <p:nvPr/>
          </p:nvGrpSpPr>
          <p:grpSpPr bwMode="auto">
            <a:xfrm>
              <a:off x="7506992" y="2808005"/>
              <a:ext cx="155575" cy="377825"/>
              <a:chOff x="2135890" y="5038869"/>
              <a:chExt cx="141297" cy="312720"/>
            </a:xfrm>
          </p:grpSpPr>
          <p:sp>
            <p:nvSpPr>
              <p:cNvPr id="161" name="AutoShape 91"/>
              <p:cNvSpPr>
                <a:spLocks noChangeArrowheads="1"/>
              </p:cNvSpPr>
              <p:nvPr/>
            </p:nvSpPr>
            <p:spPr bwMode="auto">
              <a:xfrm rot="-5400000">
                <a:off x="2048094" y="5126665"/>
                <a:ext cx="312720" cy="137127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162" name="Rectangle 93"/>
              <p:cNvSpPr>
                <a:spLocks noChangeArrowheads="1"/>
              </p:cNvSpPr>
              <p:nvPr/>
            </p:nvSpPr>
            <p:spPr bwMode="auto">
              <a:xfrm flipH="1">
                <a:off x="2137676" y="5053441"/>
                <a:ext cx="139511" cy="146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1</a:t>
                </a:r>
              </a:p>
            </p:txBody>
          </p:sp>
          <p:sp>
            <p:nvSpPr>
              <p:cNvPr id="163" name="Rectangle 94"/>
              <p:cNvSpPr>
                <a:spLocks noChangeArrowheads="1"/>
              </p:cNvSpPr>
              <p:nvPr/>
            </p:nvSpPr>
            <p:spPr bwMode="auto">
              <a:xfrm flipH="1">
                <a:off x="2138867" y="5221610"/>
                <a:ext cx="138320" cy="109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0</a:t>
                </a:r>
              </a:p>
            </p:txBody>
          </p:sp>
        </p:grpSp>
        <p:sp>
          <p:nvSpPr>
            <p:cNvPr id="84" name="Rectangle 125"/>
            <p:cNvSpPr>
              <a:spLocks noChangeArrowheads="1"/>
            </p:cNvSpPr>
            <p:nvPr/>
          </p:nvSpPr>
          <p:spPr bwMode="auto">
            <a:xfrm>
              <a:off x="8568278" y="3733463"/>
              <a:ext cx="186762" cy="36351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923" dirty="0"/>
                <a:t>Rd3</a:t>
              </a: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 flipV="1">
              <a:off x="7229609" y="3112802"/>
              <a:ext cx="280558" cy="296863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Rectangle 125"/>
            <p:cNvSpPr>
              <a:spLocks noChangeArrowheads="1"/>
            </p:cNvSpPr>
            <p:nvPr/>
          </p:nvSpPr>
          <p:spPr bwMode="auto">
            <a:xfrm>
              <a:off x="6822405" y="3730810"/>
              <a:ext cx="186765" cy="36623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923" dirty="0"/>
                <a:t>Rd2</a:t>
              </a:r>
            </a:p>
          </p:txBody>
        </p:sp>
        <p:sp>
          <p:nvSpPr>
            <p:cNvPr id="87" name="Rectangle 125"/>
            <p:cNvSpPr>
              <a:spLocks noChangeArrowheads="1"/>
            </p:cNvSpPr>
            <p:nvPr/>
          </p:nvSpPr>
          <p:spPr bwMode="auto">
            <a:xfrm>
              <a:off x="6822405" y="2331719"/>
              <a:ext cx="186763" cy="699625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108" dirty="0"/>
                <a:t>A</a:t>
              </a:r>
            </a:p>
          </p:txBody>
        </p:sp>
        <p:sp>
          <p:nvSpPr>
            <p:cNvPr id="88" name="Rectangle 125"/>
            <p:cNvSpPr>
              <a:spLocks noChangeArrowheads="1"/>
            </p:cNvSpPr>
            <p:nvPr/>
          </p:nvSpPr>
          <p:spPr bwMode="auto">
            <a:xfrm>
              <a:off x="6822405" y="3031186"/>
              <a:ext cx="186763" cy="69962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108" dirty="0"/>
                <a:t>B</a:t>
              </a:r>
            </a:p>
          </p:txBody>
        </p:sp>
        <p:sp>
          <p:nvSpPr>
            <p:cNvPr id="90" name="Rectangle 125"/>
            <p:cNvSpPr>
              <a:spLocks noChangeArrowheads="1"/>
            </p:cNvSpPr>
            <p:nvPr/>
          </p:nvSpPr>
          <p:spPr bwMode="auto">
            <a:xfrm>
              <a:off x="8568277" y="3033970"/>
              <a:ext cx="186763" cy="699624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108" dirty="0"/>
                <a:t>D</a:t>
              </a:r>
            </a:p>
          </p:txBody>
        </p:sp>
        <p:sp>
          <p:nvSpPr>
            <p:cNvPr id="91" name="Rectangle 125"/>
            <p:cNvSpPr>
              <a:spLocks noChangeArrowheads="1"/>
            </p:cNvSpPr>
            <p:nvPr/>
          </p:nvSpPr>
          <p:spPr bwMode="auto">
            <a:xfrm>
              <a:off x="6822405" y="1892800"/>
              <a:ext cx="186763" cy="44295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lIns="0" tIns="0" rIns="0" bIns="0" anchor="ctr"/>
            <a:lstStyle/>
            <a:p>
              <a:pPr algn="ctr">
                <a:defRPr/>
              </a:pPr>
              <a:r>
                <a:rPr lang="en-US" sz="1108" dirty="0" err="1"/>
                <a:t>Imm</a:t>
              </a:r>
              <a:endParaRPr lang="en-US" sz="1108" dirty="0"/>
            </a:p>
          </p:txBody>
        </p:sp>
        <p:sp>
          <p:nvSpPr>
            <p:cNvPr id="92" name="Freeform 91"/>
            <p:cNvSpPr/>
            <p:nvPr/>
          </p:nvSpPr>
          <p:spPr bwMode="auto">
            <a:xfrm flipV="1">
              <a:off x="7013279" y="2365093"/>
              <a:ext cx="803275" cy="241300"/>
            </a:xfrm>
            <a:custGeom>
              <a:avLst/>
              <a:gdLst>
                <a:gd name="connsiteX0" fmla="*/ 0 w 453224"/>
                <a:gd name="connsiteY0" fmla="*/ 0 h 1347746"/>
                <a:gd name="connsiteX1" fmla="*/ 202758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206733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3400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7586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0548 w 453224"/>
                <a:gd name="connsiteY2" fmla="*/ 1347746 h 1347746"/>
                <a:gd name="connsiteX3" fmla="*/ 453224 w 453224"/>
                <a:gd name="connsiteY3" fmla="*/ 1347746 h 1347746"/>
                <a:gd name="connsiteX0" fmla="*/ 0 w 453224"/>
                <a:gd name="connsiteY0" fmla="*/ 0 h 1347746"/>
                <a:gd name="connsiteX1" fmla="*/ 113611 w 453224"/>
                <a:gd name="connsiteY1" fmla="*/ 0 h 1347746"/>
                <a:gd name="connsiteX2" fmla="*/ 112894 w 453224"/>
                <a:gd name="connsiteY2" fmla="*/ 1347746 h 1347746"/>
                <a:gd name="connsiteX3" fmla="*/ 453224 w 453224"/>
                <a:gd name="connsiteY3" fmla="*/ 1347746 h 1347746"/>
                <a:gd name="connsiteX0" fmla="*/ 0 w 275582"/>
                <a:gd name="connsiteY0" fmla="*/ 0 h 1347746"/>
                <a:gd name="connsiteX1" fmla="*/ 113611 w 275582"/>
                <a:gd name="connsiteY1" fmla="*/ 0 h 1347746"/>
                <a:gd name="connsiteX2" fmla="*/ 112894 w 275582"/>
                <a:gd name="connsiteY2" fmla="*/ 1347746 h 1347746"/>
                <a:gd name="connsiteX3" fmla="*/ 275582 w 275582"/>
                <a:gd name="connsiteY3" fmla="*/ 1340750 h 1347746"/>
                <a:gd name="connsiteX0" fmla="*/ 0 w 266314"/>
                <a:gd name="connsiteY0" fmla="*/ 0 h 1347746"/>
                <a:gd name="connsiteX1" fmla="*/ 113611 w 266314"/>
                <a:gd name="connsiteY1" fmla="*/ 0 h 1347746"/>
                <a:gd name="connsiteX2" fmla="*/ 112894 w 266314"/>
                <a:gd name="connsiteY2" fmla="*/ 1347746 h 1347746"/>
                <a:gd name="connsiteX3" fmla="*/ 266314 w 266314"/>
                <a:gd name="connsiteY3" fmla="*/ 1346347 h 1347746"/>
                <a:gd name="connsiteX0" fmla="*/ 0 w 219972"/>
                <a:gd name="connsiteY0" fmla="*/ 0 h 1347746"/>
                <a:gd name="connsiteX1" fmla="*/ 113611 w 219972"/>
                <a:gd name="connsiteY1" fmla="*/ 0 h 1347746"/>
                <a:gd name="connsiteX2" fmla="*/ 112894 w 219972"/>
                <a:gd name="connsiteY2" fmla="*/ 1347746 h 1347746"/>
                <a:gd name="connsiteX3" fmla="*/ 219972 w 219972"/>
                <a:gd name="connsiteY3" fmla="*/ 1346347 h 1347746"/>
                <a:gd name="connsiteX0" fmla="*/ 0 w 199891"/>
                <a:gd name="connsiteY0" fmla="*/ 0 h 1347746"/>
                <a:gd name="connsiteX1" fmla="*/ 113611 w 199891"/>
                <a:gd name="connsiteY1" fmla="*/ 0 h 1347746"/>
                <a:gd name="connsiteX2" fmla="*/ 112894 w 199891"/>
                <a:gd name="connsiteY2" fmla="*/ 1347746 h 1347746"/>
                <a:gd name="connsiteX3" fmla="*/ 199891 w 199891"/>
                <a:gd name="connsiteY3" fmla="*/ 1346347 h 1347746"/>
                <a:gd name="connsiteX0" fmla="*/ 0 w 128368"/>
                <a:gd name="connsiteY0" fmla="*/ 0 h 1347746"/>
                <a:gd name="connsiteX1" fmla="*/ 42088 w 128368"/>
                <a:gd name="connsiteY1" fmla="*/ 0 h 1347746"/>
                <a:gd name="connsiteX2" fmla="*/ 41371 w 128368"/>
                <a:gd name="connsiteY2" fmla="*/ 1347746 h 1347746"/>
                <a:gd name="connsiteX3" fmla="*/ 128368 w 128368"/>
                <a:gd name="connsiteY3" fmla="*/ 1346347 h 1347746"/>
                <a:gd name="connsiteX0" fmla="*/ 0 w 95606"/>
                <a:gd name="connsiteY0" fmla="*/ 0 h 1347746"/>
                <a:gd name="connsiteX1" fmla="*/ 42088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  <a:gd name="connsiteX0" fmla="*/ 0 w 95606"/>
                <a:gd name="connsiteY0" fmla="*/ 0 h 1347746"/>
                <a:gd name="connsiteX1" fmla="*/ 42088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  <a:gd name="connsiteX0" fmla="*/ 0 w 95606"/>
                <a:gd name="connsiteY0" fmla="*/ 0 h 1347746"/>
                <a:gd name="connsiteX1" fmla="*/ 40234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  <a:gd name="connsiteX0" fmla="*/ 0 w 95606"/>
                <a:gd name="connsiteY0" fmla="*/ 0 h 1347746"/>
                <a:gd name="connsiteX1" fmla="*/ 41470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  <a:gd name="connsiteX0" fmla="*/ 0 w 95606"/>
                <a:gd name="connsiteY0" fmla="*/ 0 h 1347746"/>
                <a:gd name="connsiteX1" fmla="*/ 41161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  <a:gd name="connsiteX0" fmla="*/ 0 w 95606"/>
                <a:gd name="connsiteY0" fmla="*/ 0 h 1347746"/>
                <a:gd name="connsiteX1" fmla="*/ 41161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  <a:gd name="connsiteX0" fmla="*/ 0 w 95606"/>
                <a:gd name="connsiteY0" fmla="*/ 0 h 1347746"/>
                <a:gd name="connsiteX1" fmla="*/ 41161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  <a:gd name="connsiteX0" fmla="*/ 0 w 95606"/>
                <a:gd name="connsiteY0" fmla="*/ 0 h 1347746"/>
                <a:gd name="connsiteX1" fmla="*/ 41161 w 95606"/>
                <a:gd name="connsiteY1" fmla="*/ 0 h 1347746"/>
                <a:gd name="connsiteX2" fmla="*/ 41371 w 95606"/>
                <a:gd name="connsiteY2" fmla="*/ 1347746 h 1347746"/>
                <a:gd name="connsiteX3" fmla="*/ 95606 w 95606"/>
                <a:gd name="connsiteY3" fmla="*/ 1346346 h 134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06" h="1347746">
                  <a:moveTo>
                    <a:pt x="0" y="0"/>
                  </a:moveTo>
                  <a:lnTo>
                    <a:pt x="41161" y="0"/>
                  </a:lnTo>
                  <a:cubicBezTo>
                    <a:pt x="41128" y="449249"/>
                    <a:pt x="41404" y="898497"/>
                    <a:pt x="41371" y="1347746"/>
                  </a:cubicBezTo>
                  <a:cubicBezTo>
                    <a:pt x="68459" y="1347746"/>
                    <a:pt x="44595" y="1346346"/>
                    <a:pt x="95606" y="1346346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93" name="Group 206"/>
            <p:cNvGrpSpPr>
              <a:grpSpLocks/>
            </p:cNvGrpSpPr>
            <p:nvPr/>
          </p:nvGrpSpPr>
          <p:grpSpPr bwMode="auto">
            <a:xfrm>
              <a:off x="7508579" y="2149193"/>
              <a:ext cx="168275" cy="268287"/>
              <a:chOff x="4584469" y="3621025"/>
              <a:chExt cx="168288" cy="268835"/>
            </a:xfrm>
          </p:grpSpPr>
          <p:sp>
            <p:nvSpPr>
              <p:cNvPr id="159" name="Rectangle 27"/>
              <p:cNvSpPr>
                <a:spLocks noChangeArrowheads="1"/>
              </p:cNvSpPr>
              <p:nvPr/>
            </p:nvSpPr>
            <p:spPr bwMode="auto">
              <a:xfrm>
                <a:off x="4584469" y="3621025"/>
                <a:ext cx="168288" cy="18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 32</a:t>
                </a:r>
              </a:p>
            </p:txBody>
          </p:sp>
          <p:sp>
            <p:nvSpPr>
              <p:cNvPr id="160" name="Line 28"/>
              <p:cNvSpPr>
                <a:spLocks noChangeShapeType="1"/>
              </p:cNvSpPr>
              <p:nvPr/>
            </p:nvSpPr>
            <p:spPr bwMode="auto">
              <a:xfrm flipH="1">
                <a:off x="4648810" y="3797790"/>
                <a:ext cx="42866" cy="920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" name="Group 235"/>
            <p:cNvGrpSpPr>
              <a:grpSpLocks/>
            </p:cNvGrpSpPr>
            <p:nvPr/>
          </p:nvGrpSpPr>
          <p:grpSpPr bwMode="auto">
            <a:xfrm>
              <a:off x="4538470" y="2395872"/>
              <a:ext cx="904875" cy="1182687"/>
              <a:chOff x="2152485" y="3675275"/>
              <a:chExt cx="904875" cy="1182693"/>
            </a:xfrm>
          </p:grpSpPr>
          <p:sp>
            <p:nvSpPr>
              <p:cNvPr id="150" name="Rectangle 149"/>
              <p:cNvSpPr/>
              <p:nvPr/>
            </p:nvSpPr>
            <p:spPr bwMode="auto">
              <a:xfrm>
                <a:off x="2152485" y="3675275"/>
                <a:ext cx="904875" cy="118269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1" name="Text Box 32"/>
              <p:cNvSpPr txBox="1">
                <a:spLocks noChangeArrowheads="1"/>
              </p:cNvSpPr>
              <p:nvPr/>
            </p:nvSpPr>
            <p:spPr bwMode="auto">
              <a:xfrm rot="-5400000">
                <a:off x="2002083" y="4099448"/>
                <a:ext cx="1066486" cy="2518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441" rIns="844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8" b="1"/>
                  <a:t>Register File</a:t>
                </a:r>
              </a:p>
            </p:txBody>
          </p:sp>
          <p:sp>
            <p:nvSpPr>
              <p:cNvPr id="152" name="Rectangle 34"/>
              <p:cNvSpPr>
                <a:spLocks noChangeArrowheads="1"/>
              </p:cNvSpPr>
              <p:nvPr/>
            </p:nvSpPr>
            <p:spPr bwMode="auto">
              <a:xfrm>
                <a:off x="2180317" y="4155510"/>
                <a:ext cx="187273" cy="197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/>
                  <a:t>RB</a:t>
                </a:r>
              </a:p>
            </p:txBody>
          </p:sp>
          <p:sp>
            <p:nvSpPr>
              <p:cNvPr id="153" name="Rectangle 35"/>
              <p:cNvSpPr>
                <a:spLocks noChangeArrowheads="1"/>
              </p:cNvSpPr>
              <p:nvPr/>
            </p:nvSpPr>
            <p:spPr bwMode="auto">
              <a:xfrm>
                <a:off x="2673188" y="3799534"/>
                <a:ext cx="348394" cy="205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923"/>
                  <a:t>BusA</a:t>
                </a:r>
              </a:p>
            </p:txBody>
          </p:sp>
          <p:sp>
            <p:nvSpPr>
              <p:cNvPr id="154" name="Rectangle 38"/>
              <p:cNvSpPr>
                <a:spLocks noChangeArrowheads="1"/>
              </p:cNvSpPr>
              <p:nvPr/>
            </p:nvSpPr>
            <p:spPr bwMode="auto">
              <a:xfrm>
                <a:off x="2642450" y="4205080"/>
                <a:ext cx="379132" cy="205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 err="1"/>
                  <a:t>BusB</a:t>
                </a:r>
                <a:endParaRPr lang="en-US" altLang="en-US" sz="923" dirty="0"/>
              </a:p>
            </p:txBody>
          </p:sp>
          <p:sp>
            <p:nvSpPr>
              <p:cNvPr id="155" name="Rectangle 42"/>
              <p:cNvSpPr>
                <a:spLocks noChangeArrowheads="1"/>
              </p:cNvSpPr>
              <p:nvPr/>
            </p:nvSpPr>
            <p:spPr bwMode="auto">
              <a:xfrm>
                <a:off x="2180317" y="4604568"/>
                <a:ext cx="225678" cy="209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/>
                  <a:t>RW</a:t>
                </a:r>
              </a:p>
            </p:txBody>
          </p:sp>
          <p:sp>
            <p:nvSpPr>
              <p:cNvPr id="156" name="Rectangle 45"/>
              <p:cNvSpPr>
                <a:spLocks noChangeArrowheads="1"/>
              </p:cNvSpPr>
              <p:nvPr/>
            </p:nvSpPr>
            <p:spPr bwMode="auto">
              <a:xfrm>
                <a:off x="2642450" y="4617503"/>
                <a:ext cx="379132" cy="205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923"/>
                  <a:t>BusW</a:t>
                </a:r>
              </a:p>
            </p:txBody>
          </p:sp>
          <p:sp>
            <p:nvSpPr>
              <p:cNvPr id="157" name="Isosceles Triangle 156"/>
              <p:cNvSpPr/>
              <p:nvPr/>
            </p:nvSpPr>
            <p:spPr bwMode="auto">
              <a:xfrm>
                <a:off x="2515489" y="4805581"/>
                <a:ext cx="87313" cy="52387"/>
              </a:xfrm>
              <a:prstGeom prst="triangl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8" name="Rectangle 34"/>
              <p:cNvSpPr>
                <a:spLocks noChangeArrowheads="1"/>
              </p:cNvSpPr>
              <p:nvPr/>
            </p:nvSpPr>
            <p:spPr bwMode="auto">
              <a:xfrm>
                <a:off x="2180317" y="3834700"/>
                <a:ext cx="187273" cy="221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/>
                  <a:t>RA</a:t>
                </a:r>
              </a:p>
            </p:txBody>
          </p:sp>
        </p:grpSp>
        <p:grpSp>
          <p:nvGrpSpPr>
            <p:cNvPr id="95" name="Group 252"/>
            <p:cNvGrpSpPr>
              <a:grpSpLocks/>
            </p:cNvGrpSpPr>
            <p:nvPr/>
          </p:nvGrpSpPr>
          <p:grpSpPr bwMode="auto">
            <a:xfrm>
              <a:off x="3917819" y="2804580"/>
              <a:ext cx="617475" cy="176213"/>
              <a:chOff x="1532062" y="3828873"/>
              <a:chExt cx="620423" cy="176202"/>
            </a:xfrm>
          </p:grpSpPr>
          <p:sp>
            <p:nvSpPr>
              <p:cNvPr id="148" name="Rectangle 67"/>
              <p:cNvSpPr>
                <a:spLocks noChangeArrowheads="1"/>
              </p:cNvSpPr>
              <p:nvPr/>
            </p:nvSpPr>
            <p:spPr bwMode="auto">
              <a:xfrm>
                <a:off x="1643434" y="3828873"/>
                <a:ext cx="168288" cy="136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 err="1"/>
                  <a:t>Rt</a:t>
                </a:r>
                <a:endParaRPr lang="en-US" altLang="en-US" sz="923" dirty="0"/>
              </a:p>
            </p:txBody>
          </p:sp>
          <p:sp>
            <p:nvSpPr>
              <p:cNvPr id="149" name="Line 40"/>
              <p:cNvSpPr>
                <a:spLocks noChangeShapeType="1"/>
              </p:cNvSpPr>
              <p:nvPr/>
            </p:nvSpPr>
            <p:spPr bwMode="auto">
              <a:xfrm>
                <a:off x="1532062" y="4005075"/>
                <a:ext cx="62042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7" name="Freeform 96"/>
            <p:cNvSpPr/>
            <p:nvPr/>
          </p:nvSpPr>
          <p:spPr>
            <a:xfrm>
              <a:off x="7008724" y="2111023"/>
              <a:ext cx="496956" cy="800100"/>
            </a:xfrm>
            <a:custGeom>
              <a:avLst/>
              <a:gdLst>
                <a:gd name="connsiteX0" fmla="*/ 0 w 496956"/>
                <a:gd name="connsiteY0" fmla="*/ 0 h 800100"/>
                <a:gd name="connsiteX1" fmla="*/ 213691 w 496956"/>
                <a:gd name="connsiteY1" fmla="*/ 0 h 800100"/>
                <a:gd name="connsiteX2" fmla="*/ 213691 w 496956"/>
                <a:gd name="connsiteY2" fmla="*/ 800100 h 800100"/>
                <a:gd name="connsiteX3" fmla="*/ 496956 w 496956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956" h="800100">
                  <a:moveTo>
                    <a:pt x="0" y="0"/>
                  </a:moveTo>
                  <a:lnTo>
                    <a:pt x="213691" y="0"/>
                  </a:lnTo>
                  <a:lnTo>
                    <a:pt x="213691" y="800100"/>
                  </a:lnTo>
                  <a:lnTo>
                    <a:pt x="496956" y="80010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286" idx="1"/>
            </p:cNvCxnSpPr>
            <p:nvPr/>
          </p:nvCxnSpPr>
          <p:spPr>
            <a:xfrm>
              <a:off x="3915886" y="1443004"/>
              <a:ext cx="1934" cy="2820966"/>
            </a:xfrm>
            <a:prstGeom prst="line">
              <a:avLst/>
            </a:prstGeom>
            <a:ln w="50800"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9" name="Group 178"/>
            <p:cNvGrpSpPr>
              <a:grpSpLocks/>
            </p:cNvGrpSpPr>
            <p:nvPr/>
          </p:nvGrpSpPr>
          <p:grpSpPr bwMode="auto">
            <a:xfrm>
              <a:off x="5689908" y="1892800"/>
              <a:ext cx="168275" cy="268288"/>
              <a:chOff x="4584469" y="3621025"/>
              <a:chExt cx="168288" cy="268835"/>
            </a:xfrm>
          </p:grpSpPr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4584469" y="3621025"/>
                <a:ext cx="168288" cy="18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 32</a:t>
                </a:r>
              </a:p>
            </p:txBody>
          </p:sp>
          <p:sp>
            <p:nvSpPr>
              <p:cNvPr id="145" name="Line 28"/>
              <p:cNvSpPr>
                <a:spLocks noChangeShapeType="1"/>
              </p:cNvSpPr>
              <p:nvPr/>
            </p:nvSpPr>
            <p:spPr bwMode="auto">
              <a:xfrm flipH="1">
                <a:off x="4648810" y="3797790"/>
                <a:ext cx="42866" cy="920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0" name="Line 95"/>
            <p:cNvSpPr>
              <a:spLocks noChangeShapeType="1"/>
            </p:cNvSpPr>
            <p:nvPr/>
          </p:nvSpPr>
          <p:spPr bwMode="auto">
            <a:xfrm flipV="1">
              <a:off x="5065597" y="2114964"/>
              <a:ext cx="176248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3917821" y="2114964"/>
              <a:ext cx="8021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2" name="Group 252"/>
            <p:cNvGrpSpPr>
              <a:grpSpLocks/>
            </p:cNvGrpSpPr>
            <p:nvPr/>
          </p:nvGrpSpPr>
          <p:grpSpPr bwMode="auto">
            <a:xfrm>
              <a:off x="3913448" y="3995161"/>
              <a:ext cx="345645" cy="174909"/>
              <a:chOff x="1532062" y="4005075"/>
              <a:chExt cx="347295" cy="174897"/>
            </a:xfrm>
          </p:grpSpPr>
          <p:sp>
            <p:nvSpPr>
              <p:cNvPr id="142" name="Rectangle 67"/>
              <p:cNvSpPr>
                <a:spLocks noChangeArrowheads="1"/>
              </p:cNvSpPr>
              <p:nvPr/>
            </p:nvSpPr>
            <p:spPr bwMode="auto">
              <a:xfrm>
                <a:off x="1643434" y="4043455"/>
                <a:ext cx="168288" cy="136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/>
                  <a:t>Rd</a:t>
                </a:r>
                <a:endParaRPr lang="en-US" altLang="en-US" sz="923" dirty="0"/>
              </a:p>
            </p:txBody>
          </p:sp>
          <p:sp>
            <p:nvSpPr>
              <p:cNvPr id="143" name="Line 40"/>
              <p:cNvSpPr>
                <a:spLocks noChangeShapeType="1"/>
              </p:cNvSpPr>
              <p:nvPr/>
            </p:nvSpPr>
            <p:spPr bwMode="auto">
              <a:xfrm>
                <a:off x="1532062" y="4005075"/>
                <a:ext cx="3472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105" name="Straight Arrow Connector 104"/>
            <p:cNvCxnSpPr/>
            <p:nvPr/>
          </p:nvCxnSpPr>
          <p:spPr bwMode="auto">
            <a:xfrm>
              <a:off x="5881861" y="2612557"/>
              <a:ext cx="203632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none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7" name="Rectangle 88"/>
            <p:cNvSpPr>
              <a:spLocks noChangeArrowheads="1"/>
            </p:cNvSpPr>
            <p:nvPr/>
          </p:nvSpPr>
          <p:spPr bwMode="auto">
            <a:xfrm>
              <a:off x="7893059" y="1869454"/>
              <a:ext cx="327416" cy="176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23" dirty="0">
                  <a:solidFill>
                    <a:srgbClr val="FF0000"/>
                  </a:solidFill>
                </a:rPr>
                <a:t>Zero</a:t>
              </a:r>
              <a:endParaRPr lang="en-US" altLang="en-US" sz="923" dirty="0">
                <a:solidFill>
                  <a:srgbClr val="FF0000"/>
                </a:solidFill>
              </a:endParaRPr>
            </a:p>
          </p:txBody>
        </p:sp>
        <p:cxnSp>
          <p:nvCxnSpPr>
            <p:cNvPr id="203" name="Straight Arrow Connector 202"/>
            <p:cNvCxnSpPr/>
            <p:nvPr/>
          </p:nvCxnSpPr>
          <p:spPr bwMode="auto">
            <a:xfrm>
              <a:off x="5881861" y="2764957"/>
              <a:ext cx="203632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none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 bwMode="auto">
            <a:xfrm>
              <a:off x="5881861" y="2917357"/>
              <a:ext cx="203632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none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 bwMode="auto">
            <a:xfrm>
              <a:off x="5881861" y="3330868"/>
              <a:ext cx="203632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none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 bwMode="auto">
            <a:xfrm>
              <a:off x="5881861" y="3483268"/>
              <a:ext cx="203632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none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 bwMode="auto">
            <a:xfrm>
              <a:off x="5881861" y="3635668"/>
              <a:ext cx="203632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none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5" name="Line 52"/>
            <p:cNvSpPr>
              <a:spLocks noChangeShapeType="1"/>
            </p:cNvSpPr>
            <p:nvPr/>
          </p:nvSpPr>
          <p:spPr bwMode="auto">
            <a:xfrm flipV="1">
              <a:off x="2730704" y="3255502"/>
              <a:ext cx="33783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6" name="Rectangle 47"/>
            <p:cNvSpPr>
              <a:spLocks noChangeArrowheads="1"/>
            </p:cNvSpPr>
            <p:nvPr/>
          </p:nvSpPr>
          <p:spPr bwMode="auto">
            <a:xfrm>
              <a:off x="1793156" y="2335851"/>
              <a:ext cx="927100" cy="1147417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sp>
          <p:nvSpPr>
            <p:cNvPr id="217" name="Text Box 48"/>
            <p:cNvSpPr txBox="1">
              <a:spLocks noChangeArrowheads="1"/>
            </p:cNvSpPr>
            <p:nvPr/>
          </p:nvSpPr>
          <p:spPr bwMode="auto">
            <a:xfrm>
              <a:off x="1877293" y="2848864"/>
              <a:ext cx="6318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923" dirty="0"/>
                <a:t>Address</a:t>
              </a:r>
            </a:p>
          </p:txBody>
        </p:sp>
        <p:sp>
          <p:nvSpPr>
            <p:cNvPr id="218" name="Text Box 50"/>
            <p:cNvSpPr txBox="1">
              <a:spLocks noChangeArrowheads="1"/>
            </p:cNvSpPr>
            <p:nvPr/>
          </p:nvSpPr>
          <p:spPr bwMode="auto">
            <a:xfrm>
              <a:off x="2018581" y="3136226"/>
              <a:ext cx="6508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923" dirty="0"/>
                <a:t>Instruction</a:t>
              </a:r>
            </a:p>
          </p:txBody>
        </p:sp>
        <p:sp>
          <p:nvSpPr>
            <p:cNvPr id="219" name="Text Box 51"/>
            <p:cNvSpPr txBox="1">
              <a:spLocks noChangeArrowheads="1"/>
            </p:cNvSpPr>
            <p:nvPr/>
          </p:nvSpPr>
          <p:spPr bwMode="auto">
            <a:xfrm>
              <a:off x="1877293" y="2349599"/>
              <a:ext cx="842963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8" b="1" dirty="0"/>
                <a:t>Instruction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8" b="1" dirty="0"/>
                <a:t>Memory</a:t>
              </a:r>
            </a:p>
          </p:txBody>
        </p:sp>
        <p:sp>
          <p:nvSpPr>
            <p:cNvPr id="220" name="Line 52"/>
            <p:cNvSpPr>
              <a:spLocks noChangeShapeType="1"/>
            </p:cNvSpPr>
            <p:nvPr/>
          </p:nvSpPr>
          <p:spPr bwMode="auto">
            <a:xfrm flipV="1">
              <a:off x="1422788" y="3002484"/>
              <a:ext cx="36365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" name="Line 52"/>
            <p:cNvSpPr>
              <a:spLocks noChangeShapeType="1"/>
            </p:cNvSpPr>
            <p:nvPr/>
          </p:nvSpPr>
          <p:spPr bwMode="auto">
            <a:xfrm flipV="1">
              <a:off x="3207725" y="3352190"/>
              <a:ext cx="25053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 flipV="1">
              <a:off x="5442389" y="3028791"/>
              <a:ext cx="669600" cy="151200"/>
            </a:xfrm>
            <a:custGeom>
              <a:avLst/>
              <a:gdLst>
                <a:gd name="connsiteX0" fmla="*/ 0 w 669600"/>
                <a:gd name="connsiteY0" fmla="*/ 151200 h 151200"/>
                <a:gd name="connsiteX1" fmla="*/ 244800 w 669600"/>
                <a:gd name="connsiteY1" fmla="*/ 151200 h 151200"/>
                <a:gd name="connsiteX2" fmla="*/ 244800 w 669600"/>
                <a:gd name="connsiteY2" fmla="*/ 0 h 151200"/>
                <a:gd name="connsiteX3" fmla="*/ 669600 w 669600"/>
                <a:gd name="connsiteY3" fmla="*/ 0 h 1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600" h="151200">
                  <a:moveTo>
                    <a:pt x="0" y="151200"/>
                  </a:moveTo>
                  <a:lnTo>
                    <a:pt x="244800" y="151200"/>
                  </a:lnTo>
                  <a:lnTo>
                    <a:pt x="244800" y="0"/>
                  </a:lnTo>
                  <a:lnTo>
                    <a:pt x="669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77"/>
            <p:cNvSpPr>
              <a:spLocks noChangeArrowheads="1"/>
            </p:cNvSpPr>
            <p:nvPr/>
          </p:nvSpPr>
          <p:spPr bwMode="auto">
            <a:xfrm>
              <a:off x="859621" y="894270"/>
              <a:ext cx="1392885" cy="20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eaLnBrk="0" hangingPunct="0"/>
              <a:r>
                <a:rPr lang="en-US" sz="923" dirty="0"/>
                <a:t>Branch Target Address</a:t>
              </a:r>
            </a:p>
          </p:txBody>
        </p:sp>
        <p:sp>
          <p:nvSpPr>
            <p:cNvPr id="231" name="Line 61"/>
            <p:cNvSpPr>
              <a:spLocks noChangeShapeType="1"/>
            </p:cNvSpPr>
            <p:nvPr/>
          </p:nvSpPr>
          <p:spPr bwMode="auto">
            <a:xfrm flipV="1">
              <a:off x="1538005" y="2182238"/>
              <a:ext cx="0" cy="81810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858254" y="1201510"/>
              <a:ext cx="2023926" cy="21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eaLnBrk="0" hangingPunct="0"/>
              <a:r>
                <a:rPr lang="en-US" sz="923" dirty="0"/>
                <a:t>Jump Target = </a:t>
              </a:r>
              <a:r>
                <a:rPr lang="en-US" sz="923" dirty="0"/>
                <a:t>PC[31:28] ‖ Imm26</a:t>
              </a:r>
              <a:endParaRPr lang="en-US" sz="923" dirty="0"/>
            </a:p>
          </p:txBody>
        </p:sp>
        <p:sp>
          <p:nvSpPr>
            <p:cNvPr id="240" name="Rectangle 77"/>
            <p:cNvSpPr>
              <a:spLocks noChangeArrowheads="1"/>
            </p:cNvSpPr>
            <p:nvPr/>
          </p:nvSpPr>
          <p:spPr bwMode="auto">
            <a:xfrm>
              <a:off x="875562" y="1553436"/>
              <a:ext cx="1001731" cy="185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923" dirty="0"/>
                <a:t>Next PC Address</a:t>
              </a:r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>
              <a:off x="1538005" y="1777585"/>
              <a:ext cx="194222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7"/>
            <p:cNvGrpSpPr>
              <a:grpSpLocks/>
            </p:cNvGrpSpPr>
            <p:nvPr/>
          </p:nvGrpSpPr>
          <p:grpSpPr bwMode="auto">
            <a:xfrm>
              <a:off x="5422525" y="1366318"/>
              <a:ext cx="301625" cy="488077"/>
              <a:chOff x="6243635" y="1976343"/>
              <a:chExt cx="356104" cy="552202"/>
            </a:xfrm>
          </p:grpSpPr>
          <p:sp>
            <p:nvSpPr>
              <p:cNvPr id="243" name="Freeform 23"/>
              <p:cNvSpPr>
                <a:spLocks/>
              </p:cNvSpPr>
              <p:nvPr/>
            </p:nvSpPr>
            <p:spPr bwMode="auto">
              <a:xfrm rot="16200000">
                <a:off x="6145586" y="2074392"/>
                <a:ext cx="552202" cy="356104"/>
              </a:xfrm>
              <a:custGeom>
                <a:avLst/>
                <a:gdLst>
                  <a:gd name="T0" fmla="*/ 0 w 768"/>
                  <a:gd name="T1" fmla="*/ 0 h 288"/>
                  <a:gd name="T2" fmla="*/ 2147483647 w 768"/>
                  <a:gd name="T3" fmla="*/ 2147483647 h 288"/>
                  <a:gd name="T4" fmla="*/ 2147483647 w 768"/>
                  <a:gd name="T5" fmla="*/ 2147483647 h 288"/>
                  <a:gd name="T6" fmla="*/ 2147483647 w 768"/>
                  <a:gd name="T7" fmla="*/ 0 h 288"/>
                  <a:gd name="T8" fmla="*/ 2147483647 w 768"/>
                  <a:gd name="T9" fmla="*/ 0 h 288"/>
                  <a:gd name="T10" fmla="*/ 2147483647 w 768"/>
                  <a:gd name="T11" fmla="*/ 2147483647 h 288"/>
                  <a:gd name="T12" fmla="*/ 2147483647 w 768"/>
                  <a:gd name="T13" fmla="*/ 0 h 288"/>
                  <a:gd name="T14" fmla="*/ 0 w 768"/>
                  <a:gd name="T15" fmla="*/ 0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8"/>
                  <a:gd name="T25" fmla="*/ 0 h 288"/>
                  <a:gd name="T26" fmla="*/ 768 w 768"/>
                  <a:gd name="T27" fmla="*/ 288 h 2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8" h="288">
                    <a:moveTo>
                      <a:pt x="0" y="0"/>
                    </a:moveTo>
                    <a:lnTo>
                      <a:pt x="144" y="288"/>
                    </a:lnTo>
                    <a:lnTo>
                      <a:pt x="624" y="288"/>
                    </a:lnTo>
                    <a:lnTo>
                      <a:pt x="768" y="0"/>
                    </a:lnTo>
                    <a:lnTo>
                      <a:pt x="480" y="0"/>
                    </a:lnTo>
                    <a:lnTo>
                      <a:pt x="384" y="96"/>
                    </a:lnTo>
                    <a:lnTo>
                      <a:pt x="2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vert270" anchor="ctr"/>
              <a:lstStyle/>
              <a:p>
                <a:pPr algn="ctr">
                  <a:defRPr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 bwMode="auto">
              <a:xfrm>
                <a:off x="6329856" y="2078178"/>
                <a:ext cx="258644" cy="314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sz="1477" b="1" dirty="0">
                    <a:latin typeface="+mn-lt"/>
                    <a:cs typeface="Arial" pitchFamily="34" charset="0"/>
                  </a:rPr>
                  <a:t>+</a:t>
                </a:r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907277" y="2622900"/>
              <a:ext cx="156426" cy="754884"/>
              <a:chOff x="972589" y="1312076"/>
              <a:chExt cx="156426" cy="754884"/>
            </a:xfrm>
          </p:grpSpPr>
          <p:sp>
            <p:nvSpPr>
              <p:cNvPr id="246" name="AutoShape 120"/>
              <p:cNvSpPr>
                <a:spLocks noChangeArrowheads="1"/>
              </p:cNvSpPr>
              <p:nvPr/>
            </p:nvSpPr>
            <p:spPr bwMode="auto">
              <a:xfrm rot="16200000">
                <a:off x="673360" y="1611305"/>
                <a:ext cx="754884" cy="156426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Rectangle 123"/>
              <p:cNvSpPr>
                <a:spLocks noChangeArrowheads="1"/>
              </p:cNvSpPr>
              <p:nvPr/>
            </p:nvSpPr>
            <p:spPr bwMode="auto">
              <a:xfrm flipH="1">
                <a:off x="980423" y="1350411"/>
                <a:ext cx="144371" cy="156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/>
              <a:p>
                <a:pPr eaLnBrk="0" hangingPunct="0"/>
                <a:r>
                  <a:rPr lang="en-US" sz="831" dirty="0"/>
                  <a:t>0</a:t>
                </a:r>
                <a:endParaRPr lang="en-US" sz="831" dirty="0"/>
              </a:p>
            </p:txBody>
          </p:sp>
          <p:sp>
            <p:nvSpPr>
              <p:cNvPr id="248" name="Rectangle 123"/>
              <p:cNvSpPr>
                <a:spLocks noChangeArrowheads="1"/>
              </p:cNvSpPr>
              <p:nvPr/>
            </p:nvSpPr>
            <p:spPr bwMode="auto">
              <a:xfrm flipH="1">
                <a:off x="980423" y="1647666"/>
                <a:ext cx="144371" cy="133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/>
              <a:p>
                <a:pPr eaLnBrk="0" hangingPunct="0"/>
                <a:r>
                  <a:rPr lang="en-US" sz="831" dirty="0"/>
                  <a:t>1</a:t>
                </a:r>
              </a:p>
            </p:txBody>
          </p:sp>
          <p:sp>
            <p:nvSpPr>
              <p:cNvPr id="249" name="Rectangle 123"/>
              <p:cNvSpPr>
                <a:spLocks noChangeArrowheads="1"/>
              </p:cNvSpPr>
              <p:nvPr/>
            </p:nvSpPr>
            <p:spPr bwMode="auto">
              <a:xfrm flipH="1">
                <a:off x="980423" y="1904331"/>
                <a:ext cx="144371" cy="138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/>
              <a:p>
                <a:pPr eaLnBrk="0" hangingPunct="0"/>
                <a:r>
                  <a:rPr lang="en-US" sz="831" dirty="0"/>
                  <a:t>2</a:t>
                </a:r>
                <a:endParaRPr lang="en-US" sz="831" dirty="0"/>
              </a:p>
            </p:txBody>
          </p:sp>
        </p:grpSp>
        <p:sp>
          <p:nvSpPr>
            <p:cNvPr id="251" name="Freeform 250"/>
            <p:cNvSpPr/>
            <p:nvPr/>
          </p:nvSpPr>
          <p:spPr>
            <a:xfrm>
              <a:off x="731500" y="1770940"/>
              <a:ext cx="806505" cy="964074"/>
            </a:xfrm>
            <a:custGeom>
              <a:avLst/>
              <a:gdLst>
                <a:gd name="connsiteX0" fmla="*/ 808689 w 808689"/>
                <a:gd name="connsiteY0" fmla="*/ 311847 h 1152250"/>
                <a:gd name="connsiteX1" fmla="*/ 808689 w 808689"/>
                <a:gd name="connsiteY1" fmla="*/ 0 h 1152250"/>
                <a:gd name="connsiteX2" fmla="*/ 0 w 808689"/>
                <a:gd name="connsiteY2" fmla="*/ 0 h 1152250"/>
                <a:gd name="connsiteX3" fmla="*/ 0 w 808689"/>
                <a:gd name="connsiteY3" fmla="*/ 1152250 h 1152250"/>
                <a:gd name="connsiteX4" fmla="*/ 158567 w 808689"/>
                <a:gd name="connsiteY4" fmla="*/ 1152250 h 115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689" h="1152250">
                  <a:moveTo>
                    <a:pt x="808689" y="311847"/>
                  </a:moveTo>
                  <a:lnTo>
                    <a:pt x="808689" y="0"/>
                  </a:lnTo>
                  <a:lnTo>
                    <a:pt x="0" y="0"/>
                  </a:lnTo>
                  <a:lnTo>
                    <a:pt x="0" y="1152250"/>
                  </a:lnTo>
                  <a:lnTo>
                    <a:pt x="158567" y="1152250"/>
                  </a:lnTo>
                </a:path>
              </a:pathLst>
            </a:custGeom>
            <a:noFill/>
            <a:ln w="50800"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64"/>
            <p:cNvSpPr>
              <a:spLocks noChangeArrowheads="1"/>
            </p:cNvSpPr>
            <p:nvPr/>
          </p:nvSpPr>
          <p:spPr bwMode="auto">
            <a:xfrm>
              <a:off x="1384385" y="1909180"/>
              <a:ext cx="301635" cy="273059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eaLnBrk="0" hangingPunct="0"/>
              <a:r>
                <a:rPr lang="en-US" sz="1477"/>
                <a:t> </a:t>
              </a:r>
              <a:r>
                <a:rPr lang="en-US" sz="1292"/>
                <a:t>+1</a:t>
              </a:r>
            </a:p>
          </p:txBody>
        </p:sp>
        <p:sp>
          <p:nvSpPr>
            <p:cNvPr id="256" name="Line 49"/>
            <p:cNvSpPr>
              <a:spLocks noChangeShapeType="1"/>
            </p:cNvSpPr>
            <p:nvPr/>
          </p:nvSpPr>
          <p:spPr bwMode="auto">
            <a:xfrm>
              <a:off x="5735094" y="1610356"/>
              <a:ext cx="108240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5223084" y="1770940"/>
              <a:ext cx="190831" cy="327468"/>
            </a:xfrm>
            <a:custGeom>
              <a:avLst/>
              <a:gdLst>
                <a:gd name="connsiteX0" fmla="*/ 0 w 190831"/>
                <a:gd name="connsiteY0" fmla="*/ 803082 h 803082"/>
                <a:gd name="connsiteX1" fmla="*/ 0 w 190831"/>
                <a:gd name="connsiteY1" fmla="*/ 0 h 803082"/>
                <a:gd name="connsiteX2" fmla="*/ 190831 w 190831"/>
                <a:gd name="connsiteY2" fmla="*/ 0 h 8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831" h="803082">
                  <a:moveTo>
                    <a:pt x="0" y="803082"/>
                  </a:moveTo>
                  <a:lnTo>
                    <a:pt x="0" y="0"/>
                  </a:lnTo>
                  <a:lnTo>
                    <a:pt x="190831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3644380" y="1456326"/>
              <a:ext cx="1778145" cy="313745"/>
            </a:xfrm>
            <a:custGeom>
              <a:avLst/>
              <a:gdLst>
                <a:gd name="connsiteX0" fmla="*/ 0 w 1395454"/>
                <a:gd name="connsiteY0" fmla="*/ 349858 h 349858"/>
                <a:gd name="connsiteX1" fmla="*/ 457200 w 1395454"/>
                <a:gd name="connsiteY1" fmla="*/ 349858 h 349858"/>
                <a:gd name="connsiteX2" fmla="*/ 457200 w 1395454"/>
                <a:gd name="connsiteY2" fmla="*/ 0 h 349858"/>
                <a:gd name="connsiteX3" fmla="*/ 1395454 w 1395454"/>
                <a:gd name="connsiteY3" fmla="*/ 0 h 34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454" h="349858">
                  <a:moveTo>
                    <a:pt x="0" y="349858"/>
                  </a:moveTo>
                  <a:lnTo>
                    <a:pt x="457200" y="349858"/>
                  </a:lnTo>
                  <a:lnTo>
                    <a:pt x="457200" y="0"/>
                  </a:lnTo>
                  <a:lnTo>
                    <a:pt x="1395454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" name="Group 10"/>
            <p:cNvGrpSpPr>
              <a:grpSpLocks/>
            </p:cNvGrpSpPr>
            <p:nvPr/>
          </p:nvGrpSpPr>
          <p:grpSpPr bwMode="auto">
            <a:xfrm>
              <a:off x="1252922" y="2585190"/>
              <a:ext cx="169868" cy="805405"/>
              <a:chOff x="1192067" y="4421342"/>
              <a:chExt cx="169913" cy="609826"/>
            </a:xfrm>
          </p:grpSpPr>
          <p:sp>
            <p:nvSpPr>
              <p:cNvPr id="261" name="Text Box 59"/>
              <p:cNvSpPr txBox="1">
                <a:spLocks noChangeArrowheads="1"/>
              </p:cNvSpPr>
              <p:nvPr/>
            </p:nvSpPr>
            <p:spPr bwMode="auto">
              <a:xfrm rot="16200000">
                <a:off x="1031371" y="4700559"/>
                <a:ext cx="491305" cy="169913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108" dirty="0"/>
                  <a:t>PC</a:t>
                </a:r>
              </a:p>
            </p:txBody>
          </p:sp>
          <p:sp>
            <p:nvSpPr>
              <p:cNvPr id="262" name="Text Box 60"/>
              <p:cNvSpPr txBox="1">
                <a:spLocks noChangeArrowheads="1"/>
              </p:cNvSpPr>
              <p:nvPr/>
            </p:nvSpPr>
            <p:spPr bwMode="auto">
              <a:xfrm rot="16200000">
                <a:off x="1217762" y="4395648"/>
                <a:ext cx="118522" cy="169909"/>
              </a:xfrm>
              <a:prstGeom prst="rect">
                <a:avLst/>
              </a:prstGeom>
              <a:solidFill>
                <a:srgbClr val="99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738" dirty="0"/>
                  <a:t>00</a:t>
                </a:r>
              </a:p>
            </p:txBody>
          </p:sp>
        </p:grpSp>
        <p:sp>
          <p:nvSpPr>
            <p:cNvPr id="264" name="Text Box 59"/>
            <p:cNvSpPr txBox="1">
              <a:spLocks noChangeArrowheads="1"/>
            </p:cNvSpPr>
            <p:nvPr/>
          </p:nvSpPr>
          <p:spPr bwMode="auto">
            <a:xfrm rot="16200000">
              <a:off x="3337870" y="1689512"/>
              <a:ext cx="454579" cy="169866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108" dirty="0">
                  <a:latin typeface="+mn-lt"/>
                </a:rPr>
                <a:t>NPC</a:t>
              </a:r>
              <a:endParaRPr lang="en-US" sz="1108" dirty="0">
                <a:latin typeface="+mn-lt"/>
              </a:endParaRPr>
            </a:p>
          </p:txBody>
        </p:sp>
        <p:sp>
          <p:nvSpPr>
            <p:cNvPr id="265" name="Text Box 59"/>
            <p:cNvSpPr txBox="1">
              <a:spLocks noChangeArrowheads="1"/>
            </p:cNvSpPr>
            <p:nvPr/>
          </p:nvSpPr>
          <p:spPr bwMode="auto">
            <a:xfrm rot="16200000">
              <a:off x="6652768" y="1550022"/>
              <a:ext cx="524398" cy="185123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108" dirty="0">
                  <a:latin typeface="+mn-lt"/>
                </a:rPr>
                <a:t>BTA</a:t>
              </a:r>
              <a:endParaRPr lang="en-US" sz="1108" dirty="0">
                <a:latin typeface="+mn-lt"/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3085532" y="3160165"/>
              <a:ext cx="142294" cy="405225"/>
              <a:chOff x="5869569" y="6049888"/>
              <a:chExt cx="142294" cy="405225"/>
            </a:xfrm>
          </p:grpSpPr>
          <p:sp>
            <p:nvSpPr>
              <p:cNvPr id="274" name="AutoShape 91"/>
              <p:cNvSpPr>
                <a:spLocks noChangeArrowheads="1"/>
              </p:cNvSpPr>
              <p:nvPr/>
            </p:nvSpPr>
            <p:spPr bwMode="auto">
              <a:xfrm rot="16200000">
                <a:off x="5735487" y="6183970"/>
                <a:ext cx="405225" cy="137061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275" name="Rectangle 93"/>
              <p:cNvSpPr>
                <a:spLocks noChangeArrowheads="1"/>
              </p:cNvSpPr>
              <p:nvPr/>
            </p:nvSpPr>
            <p:spPr bwMode="auto">
              <a:xfrm flipH="1">
                <a:off x="5872417" y="6062690"/>
                <a:ext cx="139444" cy="163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0</a:t>
                </a:r>
              </a:p>
            </p:txBody>
          </p:sp>
          <p:sp>
            <p:nvSpPr>
              <p:cNvPr id="276" name="Rectangle 94"/>
              <p:cNvSpPr>
                <a:spLocks noChangeArrowheads="1"/>
              </p:cNvSpPr>
              <p:nvPr/>
            </p:nvSpPr>
            <p:spPr bwMode="auto">
              <a:xfrm flipH="1">
                <a:off x="5873609" y="6296165"/>
                <a:ext cx="138254" cy="14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 dirty="0"/>
                  <a:t>1</a:t>
                </a:r>
              </a:p>
            </p:txBody>
          </p:sp>
        </p:grpSp>
        <p:sp>
          <p:nvSpPr>
            <p:cNvPr id="286" name="Freeform 285"/>
            <p:cNvSpPr/>
            <p:nvPr/>
          </p:nvSpPr>
          <p:spPr>
            <a:xfrm>
              <a:off x="576338" y="1443004"/>
              <a:ext cx="3339548" cy="1563756"/>
            </a:xfrm>
            <a:custGeom>
              <a:avLst/>
              <a:gdLst>
                <a:gd name="connsiteX0" fmla="*/ 3339548 w 3339548"/>
                <a:gd name="connsiteY0" fmla="*/ 198783 h 1563756"/>
                <a:gd name="connsiteX1" fmla="*/ 3339548 w 3339548"/>
                <a:gd name="connsiteY1" fmla="*/ 0 h 1563756"/>
                <a:gd name="connsiteX2" fmla="*/ 0 w 3339548"/>
                <a:gd name="connsiteY2" fmla="*/ 0 h 1563756"/>
                <a:gd name="connsiteX3" fmla="*/ 0 w 3339548"/>
                <a:gd name="connsiteY3" fmla="*/ 1563756 h 1563756"/>
                <a:gd name="connsiteX4" fmla="*/ 337930 w 3339548"/>
                <a:gd name="connsiteY4" fmla="*/ 1563756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9548" h="1563756">
                  <a:moveTo>
                    <a:pt x="3339548" y="198783"/>
                  </a:moveTo>
                  <a:lnTo>
                    <a:pt x="3339548" y="0"/>
                  </a:lnTo>
                  <a:lnTo>
                    <a:pt x="0" y="0"/>
                  </a:lnTo>
                  <a:lnTo>
                    <a:pt x="0" y="1563756"/>
                  </a:lnTo>
                  <a:lnTo>
                    <a:pt x="337930" y="1563756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Freeform 288"/>
            <p:cNvSpPr/>
            <p:nvPr/>
          </p:nvSpPr>
          <p:spPr>
            <a:xfrm>
              <a:off x="413452" y="1124952"/>
              <a:ext cx="6771861" cy="2160104"/>
            </a:xfrm>
            <a:custGeom>
              <a:avLst/>
              <a:gdLst>
                <a:gd name="connsiteX0" fmla="*/ 6592957 w 6771861"/>
                <a:gd name="connsiteY0" fmla="*/ 490330 h 2160104"/>
                <a:gd name="connsiteX1" fmla="*/ 6771861 w 6771861"/>
                <a:gd name="connsiteY1" fmla="*/ 490330 h 2160104"/>
                <a:gd name="connsiteX2" fmla="*/ 6771861 w 6771861"/>
                <a:gd name="connsiteY2" fmla="*/ 0 h 2160104"/>
                <a:gd name="connsiteX3" fmla="*/ 0 w 6771861"/>
                <a:gd name="connsiteY3" fmla="*/ 0 h 2160104"/>
                <a:gd name="connsiteX4" fmla="*/ 0 w 6771861"/>
                <a:gd name="connsiteY4" fmla="*/ 2160104 h 2160104"/>
                <a:gd name="connsiteX5" fmla="*/ 490330 w 6771861"/>
                <a:gd name="connsiteY5" fmla="*/ 2160104 h 21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1861" h="2160104">
                  <a:moveTo>
                    <a:pt x="6592957" y="490330"/>
                  </a:moveTo>
                  <a:lnTo>
                    <a:pt x="6771861" y="490330"/>
                  </a:lnTo>
                  <a:lnTo>
                    <a:pt x="6771861" y="0"/>
                  </a:lnTo>
                  <a:lnTo>
                    <a:pt x="0" y="0"/>
                  </a:lnTo>
                  <a:lnTo>
                    <a:pt x="0" y="2160104"/>
                  </a:lnTo>
                  <a:lnTo>
                    <a:pt x="490330" y="2160104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5071266" y="5981457"/>
            <a:ext cx="980695" cy="260955"/>
            <a:chOff x="5071265" y="6194160"/>
            <a:chExt cx="980695" cy="282701"/>
          </a:xfrm>
        </p:grpSpPr>
        <p:sp>
          <p:nvSpPr>
            <p:cNvPr id="130" name="Line 156"/>
            <p:cNvSpPr>
              <a:spLocks noChangeShapeType="1"/>
            </p:cNvSpPr>
            <p:nvPr/>
          </p:nvSpPr>
          <p:spPr bwMode="auto">
            <a:xfrm>
              <a:off x="5823447" y="6331180"/>
              <a:ext cx="228513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Rectangle 88"/>
            <p:cNvSpPr>
              <a:spLocks noChangeArrowheads="1"/>
            </p:cNvSpPr>
            <p:nvPr/>
          </p:nvSpPr>
          <p:spPr bwMode="auto">
            <a:xfrm>
              <a:off x="5071265" y="6194160"/>
              <a:ext cx="721170" cy="282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15" dirty="0">
                  <a:solidFill>
                    <a:srgbClr val="FF0000"/>
                  </a:solidFill>
                </a:rPr>
                <a:t>Bubble = </a:t>
              </a:r>
              <a:r>
                <a:rPr lang="en-US" altLang="en-US" sz="1015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006055" y="5697849"/>
            <a:ext cx="3752090" cy="509400"/>
            <a:chOff x="5006055" y="5886920"/>
            <a:chExt cx="3752090" cy="551850"/>
          </a:xfrm>
        </p:grpSpPr>
        <p:sp>
          <p:nvSpPr>
            <p:cNvPr id="123" name="Line 156"/>
            <p:cNvSpPr>
              <a:spLocks noChangeShapeType="1"/>
            </p:cNvSpPr>
            <p:nvPr/>
          </p:nvSpPr>
          <p:spPr bwMode="auto">
            <a:xfrm>
              <a:off x="7009524" y="6232565"/>
              <a:ext cx="155791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Text Box 161"/>
            <p:cNvSpPr txBox="1">
              <a:spLocks noChangeArrowheads="1"/>
            </p:cNvSpPr>
            <p:nvPr/>
          </p:nvSpPr>
          <p:spPr bwMode="auto">
            <a:xfrm rot="16200000">
              <a:off x="8444611" y="6125236"/>
              <a:ext cx="436635" cy="190433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23" b="1">
                  <a:solidFill>
                    <a:srgbClr val="FF0000"/>
                  </a:solidFill>
                </a:rPr>
                <a:t>MEM</a:t>
              </a:r>
            </a:p>
          </p:txBody>
        </p:sp>
        <p:sp>
          <p:nvSpPr>
            <p:cNvPr id="129" name="Rectangle 88"/>
            <p:cNvSpPr>
              <a:spLocks noChangeArrowheads="1"/>
            </p:cNvSpPr>
            <p:nvPr/>
          </p:nvSpPr>
          <p:spPr bwMode="auto">
            <a:xfrm>
              <a:off x="5030923" y="5886920"/>
              <a:ext cx="1038872" cy="179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15" dirty="0">
                  <a:solidFill>
                    <a:srgbClr val="FF0000"/>
                  </a:solidFill>
                </a:rPr>
                <a:t>Control Signals</a:t>
              </a:r>
            </a:p>
          </p:txBody>
        </p:sp>
        <p:sp>
          <p:nvSpPr>
            <p:cNvPr id="131" name="Line 156"/>
            <p:cNvSpPr>
              <a:spLocks noChangeShapeType="1"/>
            </p:cNvSpPr>
            <p:nvPr/>
          </p:nvSpPr>
          <p:spPr bwMode="auto">
            <a:xfrm>
              <a:off x="6182346" y="6228740"/>
              <a:ext cx="63515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Line 156"/>
            <p:cNvSpPr>
              <a:spLocks noChangeShapeType="1"/>
            </p:cNvSpPr>
            <p:nvPr/>
          </p:nvSpPr>
          <p:spPr bwMode="auto">
            <a:xfrm flipV="1">
              <a:off x="5006055" y="6117350"/>
              <a:ext cx="10637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6061594" y="6015544"/>
              <a:ext cx="142294" cy="405225"/>
              <a:chOff x="5869569" y="6049888"/>
              <a:chExt cx="142294" cy="405225"/>
            </a:xfrm>
          </p:grpSpPr>
          <p:sp>
            <p:nvSpPr>
              <p:cNvPr id="132" name="AutoShape 91"/>
              <p:cNvSpPr>
                <a:spLocks noChangeArrowheads="1"/>
              </p:cNvSpPr>
              <p:nvPr/>
            </p:nvSpPr>
            <p:spPr bwMode="auto">
              <a:xfrm rot="16200000">
                <a:off x="5735487" y="6183970"/>
                <a:ext cx="405225" cy="137061"/>
              </a:xfrm>
              <a:prstGeom prst="roundRect">
                <a:avLst>
                  <a:gd name="adj" fmla="val 50000"/>
                </a:avLst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135" name="Rectangle 93"/>
              <p:cNvSpPr>
                <a:spLocks noChangeArrowheads="1"/>
              </p:cNvSpPr>
              <p:nvPr/>
            </p:nvSpPr>
            <p:spPr bwMode="auto">
              <a:xfrm flipH="1">
                <a:off x="5872417" y="6062690"/>
                <a:ext cx="139444" cy="163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/>
                  <a:t>0</a:t>
                </a:r>
              </a:p>
            </p:txBody>
          </p:sp>
          <p:sp>
            <p:nvSpPr>
              <p:cNvPr id="136" name="Rectangle 94"/>
              <p:cNvSpPr>
                <a:spLocks noChangeArrowheads="1"/>
              </p:cNvSpPr>
              <p:nvPr/>
            </p:nvSpPr>
            <p:spPr bwMode="auto">
              <a:xfrm flipH="1">
                <a:off x="5873609" y="6296165"/>
                <a:ext cx="138254" cy="14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31" dirty="0"/>
                  <a:t>1</a:t>
                </a:r>
              </a:p>
            </p:txBody>
          </p:sp>
        </p:grpSp>
        <p:sp>
          <p:nvSpPr>
            <p:cNvPr id="209" name="Rectangle 88"/>
            <p:cNvSpPr>
              <a:spLocks noChangeArrowheads="1"/>
            </p:cNvSpPr>
            <p:nvPr/>
          </p:nvSpPr>
          <p:spPr bwMode="auto">
            <a:xfrm>
              <a:off x="7276423" y="6002135"/>
              <a:ext cx="1038872" cy="179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15" dirty="0">
                  <a:solidFill>
                    <a:srgbClr val="FF0000"/>
                  </a:solidFill>
                </a:rPr>
                <a:t>Control Signals</a:t>
              </a:r>
            </a:p>
          </p:txBody>
        </p:sp>
        <p:sp>
          <p:nvSpPr>
            <p:cNvPr id="291" name="Text Box 161"/>
            <p:cNvSpPr txBox="1">
              <a:spLocks noChangeArrowheads="1"/>
            </p:cNvSpPr>
            <p:nvPr/>
          </p:nvSpPr>
          <p:spPr bwMode="auto">
            <a:xfrm rot="16200000">
              <a:off x="6696508" y="6125236"/>
              <a:ext cx="436635" cy="190433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23" b="1" dirty="0">
                  <a:solidFill>
                    <a:srgbClr val="FF0000"/>
                  </a:solidFill>
                </a:rPr>
                <a:t>EX</a:t>
              </a:r>
              <a:endParaRPr lang="en-US" altLang="en-US" sz="923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1246631" y="3393553"/>
            <a:ext cx="5284024" cy="2412886"/>
            <a:chOff x="1246631" y="3390599"/>
            <a:chExt cx="5284024" cy="2613960"/>
          </a:xfrm>
        </p:grpSpPr>
        <p:grpSp>
          <p:nvGrpSpPr>
            <p:cNvPr id="10" name="Group 9"/>
            <p:cNvGrpSpPr/>
            <p:nvPr/>
          </p:nvGrpSpPr>
          <p:grpSpPr>
            <a:xfrm>
              <a:off x="6208540" y="5118820"/>
              <a:ext cx="322115" cy="457893"/>
              <a:chOff x="3702706" y="5250409"/>
              <a:chExt cx="322115" cy="457893"/>
            </a:xfrm>
          </p:grpSpPr>
          <p:sp>
            <p:nvSpPr>
              <p:cNvPr id="16" name="Line 36"/>
              <p:cNvSpPr>
                <a:spLocks noChangeShapeType="1"/>
              </p:cNvSpPr>
              <p:nvPr/>
            </p:nvSpPr>
            <p:spPr bwMode="auto">
              <a:xfrm>
                <a:off x="3702706" y="5250409"/>
                <a:ext cx="0" cy="457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Rectangle 76"/>
              <p:cNvSpPr>
                <a:spLocks noChangeArrowheads="1"/>
              </p:cNvSpPr>
              <p:nvPr/>
            </p:nvSpPr>
            <p:spPr bwMode="auto">
              <a:xfrm>
                <a:off x="3727090" y="5365624"/>
                <a:ext cx="297731" cy="179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>
                    <a:solidFill>
                      <a:srgbClr val="FF0000"/>
                    </a:solidFill>
                  </a:rPr>
                  <a:t>Stall</a:t>
                </a:r>
                <a:endParaRPr lang="en-US" altLang="en-US" sz="923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246631" y="3390599"/>
              <a:ext cx="4961911" cy="1843440"/>
              <a:chOff x="-960464" y="2818585"/>
              <a:chExt cx="4961911" cy="1843440"/>
            </a:xfrm>
          </p:grpSpPr>
          <p:sp>
            <p:nvSpPr>
              <p:cNvPr id="12" name="Freeform 11"/>
              <p:cNvSpPr/>
              <p:nvPr/>
            </p:nvSpPr>
            <p:spPr>
              <a:xfrm rot="5400000" flipV="1">
                <a:off x="644384" y="1304962"/>
                <a:ext cx="1843440" cy="4870686"/>
              </a:xfrm>
              <a:custGeom>
                <a:avLst/>
                <a:gdLst>
                  <a:gd name="connsiteX0" fmla="*/ 840402 w 840402"/>
                  <a:gd name="connsiteY0" fmla="*/ 1035968 h 1035968"/>
                  <a:gd name="connsiteX1" fmla="*/ 840402 w 840402"/>
                  <a:gd name="connsiteY1" fmla="*/ 0 h 1035968"/>
                  <a:gd name="connsiteX2" fmla="*/ 0 w 840402"/>
                  <a:gd name="connsiteY2" fmla="*/ 0 h 1035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0402" h="1035968">
                    <a:moveTo>
                      <a:pt x="840402" y="1035968"/>
                    </a:moveTo>
                    <a:lnTo>
                      <a:pt x="840402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headEnd type="oval"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ine 36"/>
              <p:cNvSpPr>
                <a:spLocks noChangeShapeType="1"/>
              </p:cNvSpPr>
              <p:nvPr/>
            </p:nvSpPr>
            <p:spPr bwMode="auto">
              <a:xfrm flipV="1">
                <a:off x="1366375" y="3171771"/>
                <a:ext cx="0" cy="149025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oval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Rectangle 88"/>
              <p:cNvSpPr>
                <a:spLocks noChangeArrowheads="1"/>
              </p:cNvSpPr>
              <p:nvPr/>
            </p:nvSpPr>
            <p:spPr bwMode="auto">
              <a:xfrm rot="16200000">
                <a:off x="-1244732" y="3870949"/>
                <a:ext cx="744695" cy="176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lIns="66462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>
                    <a:solidFill>
                      <a:srgbClr val="FF0000"/>
                    </a:solidFill>
                  </a:rPr>
                  <a:t>Disable PC</a:t>
                </a:r>
                <a:endParaRPr lang="en-US" altLang="en-US" sz="92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ctangle 88"/>
              <p:cNvSpPr>
                <a:spLocks noChangeArrowheads="1"/>
              </p:cNvSpPr>
              <p:nvPr/>
            </p:nvSpPr>
            <p:spPr bwMode="auto">
              <a:xfrm rot="16200000">
                <a:off x="982758" y="3870949"/>
                <a:ext cx="744695" cy="176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lIns="66462" tIns="0" rIns="0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923" dirty="0">
                    <a:solidFill>
                      <a:srgbClr val="FF0000"/>
                    </a:solidFill>
                  </a:rPr>
                  <a:t>Disable IR</a:t>
                </a:r>
                <a:endParaRPr lang="en-US" altLang="en-US" sz="923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0" name="Line 36"/>
            <p:cNvSpPr>
              <a:spLocks noChangeShapeType="1"/>
            </p:cNvSpPr>
            <p:nvPr/>
          </p:nvSpPr>
          <p:spPr bwMode="auto">
            <a:xfrm flipH="1">
              <a:off x="6129989" y="5848515"/>
              <a:ext cx="0" cy="1560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5" name="Moon 304"/>
            <p:cNvSpPr/>
            <p:nvPr/>
          </p:nvSpPr>
          <p:spPr>
            <a:xfrm rot="16200000">
              <a:off x="5994088" y="5566303"/>
              <a:ext cx="271802" cy="292621"/>
            </a:xfrm>
            <a:prstGeom prst="moon">
              <a:avLst>
                <a:gd name="adj" fmla="val 87500"/>
              </a:avLst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8" dirty="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582856" y="3393548"/>
            <a:ext cx="3330593" cy="2906966"/>
            <a:chOff x="582855" y="3390592"/>
            <a:chExt cx="3330593" cy="3149213"/>
          </a:xfrm>
        </p:grpSpPr>
        <p:grpSp>
          <p:nvGrpSpPr>
            <p:cNvPr id="300" name="Group 157"/>
            <p:cNvGrpSpPr>
              <a:grpSpLocks/>
            </p:cNvGrpSpPr>
            <p:nvPr/>
          </p:nvGrpSpPr>
          <p:grpSpPr bwMode="auto">
            <a:xfrm>
              <a:off x="582855" y="5826775"/>
              <a:ext cx="801530" cy="482600"/>
              <a:chOff x="1870" y="3078"/>
              <a:chExt cx="403" cy="345"/>
            </a:xfrm>
          </p:grpSpPr>
          <p:sp>
            <p:nvSpPr>
              <p:cNvPr id="301" name="AutoShape 158"/>
              <p:cNvSpPr>
                <a:spLocks noChangeArrowheads="1"/>
              </p:cNvSpPr>
              <p:nvPr/>
            </p:nvSpPr>
            <p:spPr bwMode="auto">
              <a:xfrm>
                <a:off x="1870" y="3078"/>
                <a:ext cx="403" cy="345"/>
              </a:xfrm>
              <a:prstGeom prst="roundRect">
                <a:avLst>
                  <a:gd name="adj" fmla="val 47917"/>
                </a:avLst>
              </a:prstGeom>
              <a:solidFill>
                <a:srgbClr val="FFCC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302" name="Text Box 159"/>
              <p:cNvSpPr txBox="1">
                <a:spLocks noChangeArrowheads="1"/>
              </p:cNvSpPr>
              <p:nvPr/>
            </p:nvSpPr>
            <p:spPr bwMode="auto">
              <a:xfrm>
                <a:off x="1870" y="3078"/>
                <a:ext cx="403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441" tIns="0" rIns="8441" bIns="0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8" dirty="0">
                    <a:solidFill>
                      <a:srgbClr val="FF0000"/>
                    </a:solidFill>
                  </a:rPr>
                  <a:t>PC</a:t>
                </a:r>
                <a:endParaRPr lang="en-US" altLang="en-US" sz="1108" dirty="0">
                  <a:solidFill>
                    <a:srgbClr val="FF0000"/>
                  </a:solidFill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8" dirty="0">
                    <a:solidFill>
                      <a:srgbClr val="FF0000"/>
                    </a:solidFill>
                  </a:rPr>
                  <a:t>Control</a:t>
                </a:r>
              </a:p>
            </p:txBody>
          </p:sp>
        </p:grpSp>
        <p:sp>
          <p:nvSpPr>
            <p:cNvPr id="303" name="Line 99"/>
            <p:cNvSpPr>
              <a:spLocks noChangeShapeType="1"/>
            </p:cNvSpPr>
            <p:nvPr/>
          </p:nvSpPr>
          <p:spPr bwMode="auto">
            <a:xfrm flipH="1" flipV="1">
              <a:off x="985489" y="3390592"/>
              <a:ext cx="0" cy="24361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6" name="Rectangle 88"/>
            <p:cNvSpPr>
              <a:spLocks noChangeArrowheads="1"/>
            </p:cNvSpPr>
            <p:nvPr/>
          </p:nvSpPr>
          <p:spPr bwMode="auto">
            <a:xfrm>
              <a:off x="752484" y="3719197"/>
              <a:ext cx="478281" cy="2474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23" dirty="0" err="1">
                  <a:solidFill>
                    <a:srgbClr val="FF0000"/>
                  </a:solidFill>
                </a:rPr>
                <a:t>PCSrc</a:t>
              </a:r>
              <a:endParaRPr lang="en-US" altLang="en-US" sz="923" dirty="0">
                <a:solidFill>
                  <a:srgbClr val="FF0000"/>
                </a:solidFill>
              </a:endParaRPr>
            </a:p>
          </p:txBody>
        </p:sp>
        <p:sp>
          <p:nvSpPr>
            <p:cNvPr id="311" name="Line 156"/>
            <p:cNvSpPr>
              <a:spLocks noChangeShapeType="1"/>
            </p:cNvSpPr>
            <p:nvPr/>
          </p:nvSpPr>
          <p:spPr bwMode="auto">
            <a:xfrm>
              <a:off x="1384385" y="6065693"/>
              <a:ext cx="25290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3" name="Line 36"/>
            <p:cNvSpPr>
              <a:spLocks noChangeShapeType="1"/>
            </p:cNvSpPr>
            <p:nvPr/>
          </p:nvSpPr>
          <p:spPr bwMode="auto">
            <a:xfrm flipV="1">
              <a:off x="991624" y="6316725"/>
              <a:ext cx="0" cy="2080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" name="Rectangle 88"/>
            <p:cNvSpPr>
              <a:spLocks noChangeArrowheads="1"/>
            </p:cNvSpPr>
            <p:nvPr/>
          </p:nvSpPr>
          <p:spPr bwMode="auto">
            <a:xfrm>
              <a:off x="1038740" y="6363646"/>
              <a:ext cx="327416" cy="176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23" dirty="0">
                  <a:solidFill>
                    <a:srgbClr val="FF0000"/>
                  </a:solidFill>
                </a:rPr>
                <a:t>Zero</a:t>
              </a:r>
              <a:endParaRPr lang="en-US" altLang="en-US" sz="923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1331843" y="3482753"/>
            <a:ext cx="4711148" cy="2310231"/>
            <a:chOff x="1331843" y="3487233"/>
            <a:chExt cx="4711148" cy="2502750"/>
          </a:xfrm>
        </p:grpSpPr>
        <p:sp>
          <p:nvSpPr>
            <p:cNvPr id="320" name="Freeform 319"/>
            <p:cNvSpPr/>
            <p:nvPr/>
          </p:nvSpPr>
          <p:spPr>
            <a:xfrm>
              <a:off x="1364974" y="5426765"/>
              <a:ext cx="4678017" cy="563218"/>
            </a:xfrm>
            <a:custGeom>
              <a:avLst/>
              <a:gdLst>
                <a:gd name="connsiteX0" fmla="*/ 0 w 4678017"/>
                <a:gd name="connsiteY0" fmla="*/ 563218 h 563218"/>
                <a:gd name="connsiteX1" fmla="*/ 1769165 w 4678017"/>
                <a:gd name="connsiteY1" fmla="*/ 0 h 563218"/>
                <a:gd name="connsiteX2" fmla="*/ 4678017 w 4678017"/>
                <a:gd name="connsiteY2" fmla="*/ 0 h 563218"/>
                <a:gd name="connsiteX3" fmla="*/ 4678017 w 4678017"/>
                <a:gd name="connsiteY3" fmla="*/ 159026 h 56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8017" h="563218">
                  <a:moveTo>
                    <a:pt x="0" y="563218"/>
                  </a:moveTo>
                  <a:lnTo>
                    <a:pt x="1769165" y="0"/>
                  </a:lnTo>
                  <a:lnTo>
                    <a:pt x="4678017" y="0"/>
                  </a:lnTo>
                  <a:lnTo>
                    <a:pt x="4678017" y="159026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Freeform 317"/>
            <p:cNvSpPr/>
            <p:nvPr/>
          </p:nvSpPr>
          <p:spPr>
            <a:xfrm>
              <a:off x="1331843" y="3565391"/>
              <a:ext cx="1822174" cy="2358332"/>
            </a:xfrm>
            <a:custGeom>
              <a:avLst/>
              <a:gdLst>
                <a:gd name="connsiteX0" fmla="*/ 0 w 1822174"/>
                <a:gd name="connsiteY0" fmla="*/ 2339009 h 2339009"/>
                <a:gd name="connsiteX1" fmla="*/ 1822174 w 1822174"/>
                <a:gd name="connsiteY1" fmla="*/ 1245704 h 2339009"/>
                <a:gd name="connsiteX2" fmla="*/ 1822174 w 1822174"/>
                <a:gd name="connsiteY2" fmla="*/ 0 h 233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174" h="2339009">
                  <a:moveTo>
                    <a:pt x="0" y="2339009"/>
                  </a:moveTo>
                  <a:lnTo>
                    <a:pt x="1822174" y="1245704"/>
                  </a:lnTo>
                  <a:lnTo>
                    <a:pt x="1822174" y="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 flipV="1">
              <a:off x="2882179" y="3487233"/>
              <a:ext cx="201385" cy="172196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3" name="Rectangle 88"/>
            <p:cNvSpPr>
              <a:spLocks noChangeArrowheads="1"/>
            </p:cNvSpPr>
            <p:nvPr/>
          </p:nvSpPr>
          <p:spPr bwMode="auto">
            <a:xfrm>
              <a:off x="2152486" y="3659430"/>
              <a:ext cx="921720" cy="2100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23" b="1" dirty="0">
                  <a:solidFill>
                    <a:srgbClr val="FF0000"/>
                  </a:solidFill>
                </a:rPr>
                <a:t>Bubble = NOP</a:t>
              </a:r>
              <a:endParaRPr lang="en-US" altLang="en-US" sz="923" b="1" dirty="0">
                <a:solidFill>
                  <a:srgbClr val="FF0000"/>
                </a:solidFill>
              </a:endParaRPr>
            </a:p>
          </p:txBody>
        </p:sp>
        <p:sp>
          <p:nvSpPr>
            <p:cNvPr id="316" name="Rectangle 88"/>
            <p:cNvSpPr>
              <a:spLocks noChangeArrowheads="1"/>
            </p:cNvSpPr>
            <p:nvPr/>
          </p:nvSpPr>
          <p:spPr bwMode="auto">
            <a:xfrm>
              <a:off x="5573337" y="5293802"/>
              <a:ext cx="304433" cy="2474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23" dirty="0">
                  <a:solidFill>
                    <a:srgbClr val="FF0000"/>
                  </a:solidFill>
                </a:rPr>
                <a:t>K</a:t>
              </a:r>
              <a:r>
                <a:rPr lang="en-US" altLang="en-US" sz="923" dirty="0">
                  <a:solidFill>
                    <a:srgbClr val="FF0000"/>
                  </a:solidFill>
                </a:rPr>
                <a:t>ill2</a:t>
              </a:r>
              <a:endParaRPr lang="en-US" altLang="en-US" sz="923" dirty="0">
                <a:solidFill>
                  <a:srgbClr val="FF0000"/>
                </a:solidFill>
              </a:endParaRPr>
            </a:p>
          </p:txBody>
        </p:sp>
        <p:sp>
          <p:nvSpPr>
            <p:cNvPr id="319" name="Rectangle 88"/>
            <p:cNvSpPr>
              <a:spLocks noChangeArrowheads="1"/>
            </p:cNvSpPr>
            <p:nvPr/>
          </p:nvSpPr>
          <p:spPr bwMode="auto">
            <a:xfrm>
              <a:off x="2997395" y="4175727"/>
              <a:ext cx="304433" cy="2474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923" dirty="0">
                  <a:solidFill>
                    <a:srgbClr val="FF0000"/>
                  </a:solidFill>
                </a:rPr>
                <a:t>Kill1</a:t>
              </a:r>
              <a:endParaRPr lang="en-US" altLang="en-US" sz="923" dirty="0">
                <a:solidFill>
                  <a:srgbClr val="FF0000"/>
                </a:solidFill>
              </a:endParaRPr>
            </a:p>
          </p:txBody>
        </p:sp>
      </p:grpSp>
      <p:sp>
        <p:nvSpPr>
          <p:cNvPr id="330" name="TextBox 329"/>
          <p:cNvSpPr txBox="1"/>
          <p:nvPr/>
        </p:nvSpPr>
        <p:spPr bwMode="auto">
          <a:xfrm>
            <a:off x="1786446" y="3971913"/>
            <a:ext cx="1095733" cy="76876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1477" dirty="0">
                <a:latin typeface="+mn-lt"/>
                <a:cs typeface="Arial" pitchFamily="34" charset="0"/>
              </a:rPr>
              <a:t>Jump</a:t>
            </a:r>
          </a:p>
          <a:p>
            <a:pPr algn="ctr">
              <a:defRPr/>
            </a:pPr>
            <a:r>
              <a:rPr lang="en-US" sz="1477" dirty="0">
                <a:latin typeface="+mn-lt"/>
                <a:cs typeface="Arial" pitchFamily="34" charset="0"/>
              </a:rPr>
              <a:t>kills</a:t>
            </a:r>
            <a:r>
              <a:rPr lang="en-US" sz="1477" dirty="0">
                <a:latin typeface="+mn-lt"/>
                <a:cs typeface="Arial" pitchFamily="34" charset="0"/>
              </a:rPr>
              <a:t> </a:t>
            </a:r>
            <a:r>
              <a:rPr lang="en-US" sz="1477" dirty="0">
                <a:latin typeface="+mn-lt"/>
                <a:cs typeface="Arial" pitchFamily="34" charset="0"/>
              </a:rPr>
              <a:t>next </a:t>
            </a:r>
          </a:p>
          <a:p>
            <a:pPr algn="ctr">
              <a:defRPr/>
            </a:pPr>
            <a:r>
              <a:rPr lang="en-US" sz="1477" dirty="0">
                <a:latin typeface="+mn-lt"/>
                <a:cs typeface="Arial" pitchFamily="34" charset="0"/>
              </a:rPr>
              <a:t>instruction</a:t>
            </a:r>
          </a:p>
        </p:txBody>
      </p:sp>
      <p:sp>
        <p:nvSpPr>
          <p:cNvPr id="331" name="TextBox 330"/>
          <p:cNvSpPr txBox="1"/>
          <p:nvPr/>
        </p:nvSpPr>
        <p:spPr bwMode="auto">
          <a:xfrm>
            <a:off x="6607466" y="5233520"/>
            <a:ext cx="2140737" cy="39342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1477" dirty="0">
                <a:latin typeface="+mn-lt"/>
                <a:cs typeface="Arial" pitchFamily="34" charset="0"/>
              </a:rPr>
              <a:t>Taken branch kills two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09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Jump and Branch Impact on CPI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21" y="1143000"/>
            <a:ext cx="8873359" cy="515469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sz="2400" dirty="0" smtClean="0"/>
              <a:t>Base CPI = 1 without counting jump and branch</a:t>
            </a:r>
          </a:p>
          <a:p>
            <a:pPr>
              <a:lnSpc>
                <a:spcPct val="114000"/>
              </a:lnSpc>
            </a:pPr>
            <a:r>
              <a:rPr lang="en-US" sz="2400" dirty="0" smtClean="0"/>
              <a:t>Unconditional Jump = 5%, Conditional branch = 20%</a:t>
            </a:r>
          </a:p>
          <a:p>
            <a:pPr>
              <a:lnSpc>
                <a:spcPct val="114000"/>
              </a:lnSpc>
            </a:pPr>
            <a:r>
              <a:rPr lang="en-US" sz="2400" dirty="0" smtClean="0"/>
              <a:t>90</a:t>
            </a:r>
            <a:r>
              <a:rPr lang="en-US" sz="2400" dirty="0"/>
              <a:t>% of conditional branches are </a:t>
            </a:r>
            <a:r>
              <a:rPr lang="en-US" sz="2400" dirty="0" smtClean="0"/>
              <a:t>taken</a:t>
            </a:r>
          </a:p>
          <a:p>
            <a:pPr>
              <a:lnSpc>
                <a:spcPct val="114000"/>
              </a:lnSpc>
            </a:pPr>
            <a:r>
              <a:rPr lang="en-US" sz="2400" dirty="0" smtClean="0"/>
              <a:t>Jump kills next instruction, Taken Branch kills next two</a:t>
            </a:r>
          </a:p>
          <a:p>
            <a:pPr>
              <a:lnSpc>
                <a:spcPct val="114000"/>
              </a:lnSpc>
            </a:pPr>
            <a:r>
              <a:rPr lang="en-US" sz="2400" dirty="0" smtClean="0"/>
              <a:t>What is the effect of jump and branch on the CPI?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 dirty="0" smtClean="0"/>
              <a:t>Solution:</a:t>
            </a:r>
          </a:p>
          <a:p>
            <a:pPr>
              <a:lnSpc>
                <a:spcPct val="114000"/>
              </a:lnSpc>
            </a:pPr>
            <a:r>
              <a:rPr lang="en-US" sz="2400" dirty="0" smtClean="0"/>
              <a:t>Jump adds 1 wasted cycle for 5% of instructions = 1 × 0.05</a:t>
            </a:r>
          </a:p>
          <a:p>
            <a:pPr>
              <a:lnSpc>
                <a:spcPct val="114000"/>
              </a:lnSpc>
            </a:pPr>
            <a:r>
              <a:rPr lang="en-US" sz="2400" dirty="0"/>
              <a:t>B</a:t>
            </a:r>
            <a:r>
              <a:rPr lang="en-US" sz="2400" dirty="0" smtClean="0"/>
              <a:t>ranch adds 2 wasted cycles for 20% </a:t>
            </a:r>
            <a:r>
              <a:rPr lang="en-US" sz="2400" dirty="0"/>
              <a:t>×</a:t>
            </a:r>
            <a:r>
              <a:rPr lang="en-US" sz="2400" dirty="0" smtClean="0"/>
              <a:t> 90% of instructions</a:t>
            </a:r>
          </a:p>
          <a:p>
            <a:pPr marL="0" indent="332651">
              <a:lnSpc>
                <a:spcPct val="114000"/>
              </a:lnSpc>
              <a:buNone/>
            </a:pPr>
            <a:r>
              <a:rPr lang="en-US" sz="2400" dirty="0" smtClean="0"/>
              <a:t>= 2 </a:t>
            </a:r>
            <a:r>
              <a:rPr lang="en-US" sz="2400" dirty="0"/>
              <a:t>× </a:t>
            </a:r>
            <a:r>
              <a:rPr lang="en-US" sz="2400" dirty="0" smtClean="0"/>
              <a:t>0.2 </a:t>
            </a:r>
            <a:r>
              <a:rPr lang="en-US" sz="2400" dirty="0"/>
              <a:t>×</a:t>
            </a:r>
            <a:r>
              <a:rPr lang="en-US" sz="2400" dirty="0" smtClean="0"/>
              <a:t> 0.9 = 0.36</a:t>
            </a:r>
          </a:p>
          <a:p>
            <a:pPr>
              <a:lnSpc>
                <a:spcPct val="114000"/>
              </a:lnSpc>
            </a:pPr>
            <a:r>
              <a:rPr lang="en-US" sz="2400" dirty="0" smtClean="0"/>
              <a:t>New CPI = 1 + 0.05 + 0.36 = 1.41 (due to wasted cycles)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4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Reducing the Delay of Branches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 lIns="0" rIns="0"/>
          <a:lstStyle/>
          <a:p>
            <a:pPr eaLnBrk="1" hangingPunct="1">
              <a:spcBef>
                <a:spcPct val="7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Branch delay can be reduced from 2 cycles to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just 1 cycle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Branches can be determined earlier in the Decode stage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 comparator is used in the decode stage to determine branch decision, whether the branch is taken or not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Because of forwarding the delay in the second stage will be increased and this will also increase the clock cycle 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Only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one instruction</a:t>
            </a:r>
            <a:r>
              <a:rPr lang="en-US" altLang="zh-CN" sz="2400" dirty="0" smtClean="0">
                <a:ea typeface="宋体" panose="02010600030101010101" pitchFamily="2" charset="-122"/>
              </a:rPr>
              <a:t> that follows the branch is fetched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If the branch is taken then only one instruction is flushed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We should insert a bubble after jump or taken branch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This will convert the next instruction into a NOP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23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Freeform 290"/>
          <p:cNvSpPr/>
          <p:nvPr/>
        </p:nvSpPr>
        <p:spPr bwMode="auto">
          <a:xfrm rot="10800000" flipV="1">
            <a:off x="951136" y="1911404"/>
            <a:ext cx="639763" cy="1519237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273392 w 1412531"/>
              <a:gd name="connsiteY0" fmla="*/ 404150 h 404150"/>
              <a:gd name="connsiteX1" fmla="*/ 1412531 w 1412531"/>
              <a:gd name="connsiteY1" fmla="*/ 404150 h 404150"/>
              <a:gd name="connsiteX2" fmla="*/ 1412531 w 1412531"/>
              <a:gd name="connsiteY2" fmla="*/ 113927 h 404150"/>
              <a:gd name="connsiteX3" fmla="*/ 1174 w 1412531"/>
              <a:gd name="connsiteY3" fmla="*/ 113927 h 404150"/>
              <a:gd name="connsiteX4" fmla="*/ 2166 w 1412531"/>
              <a:gd name="connsiteY4" fmla="*/ 1495 h 404150"/>
              <a:gd name="connsiteX0" fmla="*/ 1273392 w 1412531"/>
              <a:gd name="connsiteY0" fmla="*/ 410980 h 410980"/>
              <a:gd name="connsiteX1" fmla="*/ 1412531 w 1412531"/>
              <a:gd name="connsiteY1" fmla="*/ 410980 h 410980"/>
              <a:gd name="connsiteX2" fmla="*/ 1412531 w 1412531"/>
              <a:gd name="connsiteY2" fmla="*/ 120757 h 410980"/>
              <a:gd name="connsiteX3" fmla="*/ 1174 w 1412531"/>
              <a:gd name="connsiteY3" fmla="*/ 120757 h 410980"/>
              <a:gd name="connsiteX4" fmla="*/ 2166 w 1412531"/>
              <a:gd name="connsiteY4" fmla="*/ 1443 h 410980"/>
              <a:gd name="connsiteX0" fmla="*/ 1275515 w 1414654"/>
              <a:gd name="connsiteY0" fmla="*/ 409537 h 409537"/>
              <a:gd name="connsiteX1" fmla="*/ 1414654 w 1414654"/>
              <a:gd name="connsiteY1" fmla="*/ 409537 h 409537"/>
              <a:gd name="connsiteX2" fmla="*/ 1414654 w 1414654"/>
              <a:gd name="connsiteY2" fmla="*/ 119314 h 409537"/>
              <a:gd name="connsiteX3" fmla="*/ 3297 w 1414654"/>
              <a:gd name="connsiteY3" fmla="*/ 119314 h 409537"/>
              <a:gd name="connsiteX4" fmla="*/ 4289 w 1414654"/>
              <a:gd name="connsiteY4" fmla="*/ 0 h 409537"/>
              <a:gd name="connsiteX0" fmla="*/ 1275515 w 1414654"/>
              <a:gd name="connsiteY0" fmla="*/ 409537 h 409537"/>
              <a:gd name="connsiteX1" fmla="*/ 1414654 w 1414654"/>
              <a:gd name="connsiteY1" fmla="*/ 409537 h 409537"/>
              <a:gd name="connsiteX2" fmla="*/ 1414654 w 1414654"/>
              <a:gd name="connsiteY2" fmla="*/ 119314 h 409537"/>
              <a:gd name="connsiteX3" fmla="*/ 3297 w 1414654"/>
              <a:gd name="connsiteY3" fmla="*/ 119314 h 409537"/>
              <a:gd name="connsiteX4" fmla="*/ 4289 w 1414654"/>
              <a:gd name="connsiteY4" fmla="*/ 0 h 409537"/>
              <a:gd name="connsiteX0" fmla="*/ 1273824 w 1412963"/>
              <a:gd name="connsiteY0" fmla="*/ 409537 h 409537"/>
              <a:gd name="connsiteX1" fmla="*/ 1412963 w 1412963"/>
              <a:gd name="connsiteY1" fmla="*/ 409537 h 409537"/>
              <a:gd name="connsiteX2" fmla="*/ 1412963 w 1412963"/>
              <a:gd name="connsiteY2" fmla="*/ 119314 h 409537"/>
              <a:gd name="connsiteX3" fmla="*/ 1606 w 1412963"/>
              <a:gd name="connsiteY3" fmla="*/ 119314 h 409537"/>
              <a:gd name="connsiteX4" fmla="*/ 2598 w 1412963"/>
              <a:gd name="connsiteY4" fmla="*/ 0 h 409537"/>
              <a:gd name="connsiteX0" fmla="*/ 1275515 w 1414654"/>
              <a:gd name="connsiteY0" fmla="*/ 409537 h 409537"/>
              <a:gd name="connsiteX1" fmla="*/ 1414654 w 1414654"/>
              <a:gd name="connsiteY1" fmla="*/ 409537 h 409537"/>
              <a:gd name="connsiteX2" fmla="*/ 1414654 w 1414654"/>
              <a:gd name="connsiteY2" fmla="*/ 119314 h 409537"/>
              <a:gd name="connsiteX3" fmla="*/ 3297 w 1414654"/>
              <a:gd name="connsiteY3" fmla="*/ 119314 h 409537"/>
              <a:gd name="connsiteX4" fmla="*/ 4289 w 1414654"/>
              <a:gd name="connsiteY4" fmla="*/ 0 h 409537"/>
              <a:gd name="connsiteX0" fmla="*/ 1273824 w 1412963"/>
              <a:gd name="connsiteY0" fmla="*/ 409537 h 409537"/>
              <a:gd name="connsiteX1" fmla="*/ 1412963 w 1412963"/>
              <a:gd name="connsiteY1" fmla="*/ 409537 h 409537"/>
              <a:gd name="connsiteX2" fmla="*/ 1412963 w 1412963"/>
              <a:gd name="connsiteY2" fmla="*/ 119314 h 409537"/>
              <a:gd name="connsiteX3" fmla="*/ 1606 w 1412963"/>
              <a:gd name="connsiteY3" fmla="*/ 119314 h 409537"/>
              <a:gd name="connsiteX4" fmla="*/ 2598 w 1412963"/>
              <a:gd name="connsiteY4" fmla="*/ 0 h 409537"/>
              <a:gd name="connsiteX0" fmla="*/ 1272376 w 1411515"/>
              <a:gd name="connsiteY0" fmla="*/ 409537 h 409537"/>
              <a:gd name="connsiteX1" fmla="*/ 1411515 w 1411515"/>
              <a:gd name="connsiteY1" fmla="*/ 409537 h 409537"/>
              <a:gd name="connsiteX2" fmla="*/ 1411515 w 1411515"/>
              <a:gd name="connsiteY2" fmla="*/ 119314 h 409537"/>
              <a:gd name="connsiteX3" fmla="*/ 158 w 1411515"/>
              <a:gd name="connsiteY3" fmla="*/ 119314 h 409537"/>
              <a:gd name="connsiteX4" fmla="*/ 1150 w 1411515"/>
              <a:gd name="connsiteY4" fmla="*/ 0 h 409537"/>
              <a:gd name="connsiteX0" fmla="*/ 1272218 w 1411357"/>
              <a:gd name="connsiteY0" fmla="*/ 409537 h 409537"/>
              <a:gd name="connsiteX1" fmla="*/ 1411357 w 1411357"/>
              <a:gd name="connsiteY1" fmla="*/ 409537 h 409537"/>
              <a:gd name="connsiteX2" fmla="*/ 1411357 w 1411357"/>
              <a:gd name="connsiteY2" fmla="*/ 119314 h 409537"/>
              <a:gd name="connsiteX3" fmla="*/ 0 w 1411357"/>
              <a:gd name="connsiteY3" fmla="*/ 119314 h 409537"/>
              <a:gd name="connsiteX4" fmla="*/ 992 w 1411357"/>
              <a:gd name="connsiteY4" fmla="*/ 0 h 409537"/>
              <a:gd name="connsiteX0" fmla="*/ 1272218 w 1411357"/>
              <a:gd name="connsiteY0" fmla="*/ 409537 h 409537"/>
              <a:gd name="connsiteX1" fmla="*/ 1411357 w 1411357"/>
              <a:gd name="connsiteY1" fmla="*/ 409537 h 409537"/>
              <a:gd name="connsiteX2" fmla="*/ 1411357 w 1411357"/>
              <a:gd name="connsiteY2" fmla="*/ 119314 h 409537"/>
              <a:gd name="connsiteX3" fmla="*/ 0 w 1411357"/>
              <a:gd name="connsiteY3" fmla="*/ 119314 h 409537"/>
              <a:gd name="connsiteX4" fmla="*/ 992 w 1411357"/>
              <a:gd name="connsiteY4" fmla="*/ 0 h 409537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89845 w 328984"/>
              <a:gd name="connsiteY0" fmla="*/ 291370 h 291370"/>
              <a:gd name="connsiteX1" fmla="*/ 328984 w 328984"/>
              <a:gd name="connsiteY1" fmla="*/ 291370 h 291370"/>
              <a:gd name="connsiteX2" fmla="*/ 328984 w 328984"/>
              <a:gd name="connsiteY2" fmla="*/ 1147 h 291370"/>
              <a:gd name="connsiteX3" fmla="*/ 0 w 328984"/>
              <a:gd name="connsiteY3" fmla="*/ 0 h 291370"/>
              <a:gd name="connsiteX0" fmla="*/ 189845 w 328984"/>
              <a:gd name="connsiteY0" fmla="*/ 291370 h 291370"/>
              <a:gd name="connsiteX1" fmla="*/ 328984 w 328984"/>
              <a:gd name="connsiteY1" fmla="*/ 291370 h 291370"/>
              <a:gd name="connsiteX2" fmla="*/ 328984 w 328984"/>
              <a:gd name="connsiteY2" fmla="*/ 1147 h 291370"/>
              <a:gd name="connsiteX3" fmla="*/ 12721 w 328984"/>
              <a:gd name="connsiteY3" fmla="*/ 1308 h 291370"/>
              <a:gd name="connsiteX4" fmla="*/ 0 w 328984"/>
              <a:gd name="connsiteY4" fmla="*/ 0 h 291370"/>
              <a:gd name="connsiteX0" fmla="*/ 177124 w 316263"/>
              <a:gd name="connsiteY0" fmla="*/ 290223 h 290223"/>
              <a:gd name="connsiteX1" fmla="*/ 316263 w 316263"/>
              <a:gd name="connsiteY1" fmla="*/ 290223 h 290223"/>
              <a:gd name="connsiteX2" fmla="*/ 316263 w 316263"/>
              <a:gd name="connsiteY2" fmla="*/ 0 h 290223"/>
              <a:gd name="connsiteX3" fmla="*/ 0 w 316263"/>
              <a:gd name="connsiteY3" fmla="*/ 161 h 290223"/>
              <a:gd name="connsiteX0" fmla="*/ 363157 w 502296"/>
              <a:gd name="connsiteY0" fmla="*/ 290223 h 290223"/>
              <a:gd name="connsiteX1" fmla="*/ 502296 w 502296"/>
              <a:gd name="connsiteY1" fmla="*/ 290223 h 290223"/>
              <a:gd name="connsiteX2" fmla="*/ 502296 w 502296"/>
              <a:gd name="connsiteY2" fmla="*/ 0 h 290223"/>
              <a:gd name="connsiteX3" fmla="*/ 0 w 502296"/>
              <a:gd name="connsiteY3" fmla="*/ 161 h 290223"/>
              <a:gd name="connsiteX0" fmla="*/ 376686 w 515825"/>
              <a:gd name="connsiteY0" fmla="*/ 290871 h 290871"/>
              <a:gd name="connsiteX1" fmla="*/ 515825 w 515825"/>
              <a:gd name="connsiteY1" fmla="*/ 290871 h 290871"/>
              <a:gd name="connsiteX2" fmla="*/ 515825 w 515825"/>
              <a:gd name="connsiteY2" fmla="*/ 648 h 290871"/>
              <a:gd name="connsiteX3" fmla="*/ 0 w 515825"/>
              <a:gd name="connsiteY3" fmla="*/ 0 h 290871"/>
              <a:gd name="connsiteX0" fmla="*/ 369921 w 509060"/>
              <a:gd name="connsiteY0" fmla="*/ 290223 h 290223"/>
              <a:gd name="connsiteX1" fmla="*/ 509060 w 509060"/>
              <a:gd name="connsiteY1" fmla="*/ 290223 h 290223"/>
              <a:gd name="connsiteX2" fmla="*/ 509060 w 509060"/>
              <a:gd name="connsiteY2" fmla="*/ 0 h 290223"/>
              <a:gd name="connsiteX3" fmla="*/ 0 w 509060"/>
              <a:gd name="connsiteY3" fmla="*/ 1779 h 290223"/>
              <a:gd name="connsiteX0" fmla="*/ 376686 w 515825"/>
              <a:gd name="connsiteY0" fmla="*/ 290871 h 290871"/>
              <a:gd name="connsiteX1" fmla="*/ 515825 w 515825"/>
              <a:gd name="connsiteY1" fmla="*/ 290871 h 290871"/>
              <a:gd name="connsiteX2" fmla="*/ 515825 w 515825"/>
              <a:gd name="connsiteY2" fmla="*/ 648 h 290871"/>
              <a:gd name="connsiteX3" fmla="*/ 0 w 515825"/>
              <a:gd name="connsiteY3" fmla="*/ 0 h 290871"/>
              <a:gd name="connsiteX0" fmla="*/ 376686 w 515825"/>
              <a:gd name="connsiteY0" fmla="*/ 290871 h 290871"/>
              <a:gd name="connsiteX1" fmla="*/ 515825 w 515825"/>
              <a:gd name="connsiteY1" fmla="*/ 290871 h 290871"/>
              <a:gd name="connsiteX2" fmla="*/ 515825 w 515825"/>
              <a:gd name="connsiteY2" fmla="*/ 648 h 290871"/>
              <a:gd name="connsiteX3" fmla="*/ 0 w 515825"/>
              <a:gd name="connsiteY3" fmla="*/ 0 h 290871"/>
              <a:gd name="connsiteX0" fmla="*/ 379907 w 519046"/>
              <a:gd name="connsiteY0" fmla="*/ 290223 h 290223"/>
              <a:gd name="connsiteX1" fmla="*/ 519046 w 519046"/>
              <a:gd name="connsiteY1" fmla="*/ 290223 h 290223"/>
              <a:gd name="connsiteX2" fmla="*/ 519046 w 519046"/>
              <a:gd name="connsiteY2" fmla="*/ 0 h 290223"/>
              <a:gd name="connsiteX3" fmla="*/ 0 w 519046"/>
              <a:gd name="connsiteY3" fmla="*/ 122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46" h="290223">
                <a:moveTo>
                  <a:pt x="379907" y="290223"/>
                </a:moveTo>
                <a:lnTo>
                  <a:pt x="519046" y="290223"/>
                </a:lnTo>
                <a:lnTo>
                  <a:pt x="519046" y="0"/>
                </a:lnTo>
                <a:lnTo>
                  <a:pt x="0" y="122"/>
                </a:ln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3" name="Rectangle 26"/>
          <p:cNvSpPr>
            <a:spLocks noChangeArrowheads="1"/>
          </p:cNvSpPr>
          <p:nvPr/>
        </p:nvSpPr>
        <p:spPr bwMode="auto">
          <a:xfrm>
            <a:off x="4189636" y="5403904"/>
            <a:ext cx="733425" cy="192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J, Beq, Bne</a:t>
            </a:r>
          </a:p>
        </p:txBody>
      </p:sp>
      <p:sp>
        <p:nvSpPr>
          <p:cNvPr id="56324" name="Line 52"/>
          <p:cNvSpPr>
            <a:spLocks noChangeShapeType="1"/>
          </p:cNvSpPr>
          <p:nvPr/>
        </p:nvSpPr>
        <p:spPr bwMode="auto">
          <a:xfrm flipV="1">
            <a:off x="6559774" y="3829104"/>
            <a:ext cx="1674812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5" name="Freeform 374"/>
          <p:cNvSpPr/>
          <p:nvPr/>
        </p:nvSpPr>
        <p:spPr bwMode="auto">
          <a:xfrm>
            <a:off x="4696049" y="3449691"/>
            <a:ext cx="809625" cy="117475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3400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7586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2894 w 453224"/>
              <a:gd name="connsiteY2" fmla="*/ 1347746 h 1347746"/>
              <a:gd name="connsiteX3" fmla="*/ 453224 w 453224"/>
              <a:gd name="connsiteY3" fmla="*/ 1347746 h 1347746"/>
              <a:gd name="connsiteX0" fmla="*/ 0 w 275582"/>
              <a:gd name="connsiteY0" fmla="*/ 0 h 1347746"/>
              <a:gd name="connsiteX1" fmla="*/ 113611 w 275582"/>
              <a:gd name="connsiteY1" fmla="*/ 0 h 1347746"/>
              <a:gd name="connsiteX2" fmla="*/ 112894 w 275582"/>
              <a:gd name="connsiteY2" fmla="*/ 1347746 h 1347746"/>
              <a:gd name="connsiteX3" fmla="*/ 275582 w 275582"/>
              <a:gd name="connsiteY3" fmla="*/ 1340750 h 1347746"/>
              <a:gd name="connsiteX0" fmla="*/ 0 w 266314"/>
              <a:gd name="connsiteY0" fmla="*/ 0 h 1347746"/>
              <a:gd name="connsiteX1" fmla="*/ 113611 w 266314"/>
              <a:gd name="connsiteY1" fmla="*/ 0 h 1347746"/>
              <a:gd name="connsiteX2" fmla="*/ 112894 w 266314"/>
              <a:gd name="connsiteY2" fmla="*/ 1347746 h 1347746"/>
              <a:gd name="connsiteX3" fmla="*/ 266314 w 266314"/>
              <a:gd name="connsiteY3" fmla="*/ 1346347 h 1347746"/>
              <a:gd name="connsiteX0" fmla="*/ 0 w 219972"/>
              <a:gd name="connsiteY0" fmla="*/ 0 h 1347746"/>
              <a:gd name="connsiteX1" fmla="*/ 113611 w 219972"/>
              <a:gd name="connsiteY1" fmla="*/ 0 h 1347746"/>
              <a:gd name="connsiteX2" fmla="*/ 112894 w 219972"/>
              <a:gd name="connsiteY2" fmla="*/ 1347746 h 1347746"/>
              <a:gd name="connsiteX3" fmla="*/ 219972 w 219972"/>
              <a:gd name="connsiteY3" fmla="*/ 1346347 h 1347746"/>
              <a:gd name="connsiteX0" fmla="*/ 0 w 199891"/>
              <a:gd name="connsiteY0" fmla="*/ 0 h 1347746"/>
              <a:gd name="connsiteX1" fmla="*/ 113611 w 199891"/>
              <a:gd name="connsiteY1" fmla="*/ 0 h 1347746"/>
              <a:gd name="connsiteX2" fmla="*/ 112894 w 199891"/>
              <a:gd name="connsiteY2" fmla="*/ 1347746 h 1347746"/>
              <a:gd name="connsiteX3" fmla="*/ 199891 w 199891"/>
              <a:gd name="connsiteY3" fmla="*/ 1346347 h 1347746"/>
              <a:gd name="connsiteX0" fmla="*/ 0 w 128368"/>
              <a:gd name="connsiteY0" fmla="*/ 0 h 1347746"/>
              <a:gd name="connsiteX1" fmla="*/ 42088 w 128368"/>
              <a:gd name="connsiteY1" fmla="*/ 0 h 1347746"/>
              <a:gd name="connsiteX2" fmla="*/ 41371 w 128368"/>
              <a:gd name="connsiteY2" fmla="*/ 1347746 h 1347746"/>
              <a:gd name="connsiteX3" fmla="*/ 128368 w 128368"/>
              <a:gd name="connsiteY3" fmla="*/ 1346347 h 1347746"/>
              <a:gd name="connsiteX0" fmla="*/ 0 w 128368"/>
              <a:gd name="connsiteY0" fmla="*/ 0 h 1381001"/>
              <a:gd name="connsiteX1" fmla="*/ 42088 w 128368"/>
              <a:gd name="connsiteY1" fmla="*/ 0 h 1381001"/>
              <a:gd name="connsiteX2" fmla="*/ 42977 w 128368"/>
              <a:gd name="connsiteY2" fmla="*/ 1381001 h 1381001"/>
              <a:gd name="connsiteX3" fmla="*/ 128368 w 128368"/>
              <a:gd name="connsiteY3" fmla="*/ 1346347 h 1381001"/>
              <a:gd name="connsiteX0" fmla="*/ 0 w 128368"/>
              <a:gd name="connsiteY0" fmla="*/ 0 h 1381001"/>
              <a:gd name="connsiteX1" fmla="*/ 42088 w 128368"/>
              <a:gd name="connsiteY1" fmla="*/ 0 h 1381001"/>
              <a:gd name="connsiteX2" fmla="*/ 42174 w 128368"/>
              <a:gd name="connsiteY2" fmla="*/ 1381001 h 1381001"/>
              <a:gd name="connsiteX3" fmla="*/ 128368 w 128368"/>
              <a:gd name="connsiteY3" fmla="*/ 1346347 h 1381001"/>
              <a:gd name="connsiteX0" fmla="*/ 0 w 106686"/>
              <a:gd name="connsiteY0" fmla="*/ 33255 h 1381001"/>
              <a:gd name="connsiteX1" fmla="*/ 20406 w 106686"/>
              <a:gd name="connsiteY1" fmla="*/ 0 h 1381001"/>
              <a:gd name="connsiteX2" fmla="*/ 20492 w 106686"/>
              <a:gd name="connsiteY2" fmla="*/ 1381001 h 1381001"/>
              <a:gd name="connsiteX3" fmla="*/ 106686 w 106686"/>
              <a:gd name="connsiteY3" fmla="*/ 1346347 h 1381001"/>
              <a:gd name="connsiteX0" fmla="*/ 0 w 109095"/>
              <a:gd name="connsiteY0" fmla="*/ 0 h 1414273"/>
              <a:gd name="connsiteX1" fmla="*/ 22815 w 109095"/>
              <a:gd name="connsiteY1" fmla="*/ 33272 h 1414273"/>
              <a:gd name="connsiteX2" fmla="*/ 22901 w 109095"/>
              <a:gd name="connsiteY2" fmla="*/ 1414273 h 1414273"/>
              <a:gd name="connsiteX3" fmla="*/ 109095 w 109095"/>
              <a:gd name="connsiteY3" fmla="*/ 1379619 h 1414273"/>
              <a:gd name="connsiteX0" fmla="*/ 0 w 108693"/>
              <a:gd name="connsiteY0" fmla="*/ 0 h 1414273"/>
              <a:gd name="connsiteX1" fmla="*/ 22815 w 108693"/>
              <a:gd name="connsiteY1" fmla="*/ 33272 h 1414273"/>
              <a:gd name="connsiteX2" fmla="*/ 22901 w 108693"/>
              <a:gd name="connsiteY2" fmla="*/ 1414273 h 1414273"/>
              <a:gd name="connsiteX3" fmla="*/ 108693 w 108693"/>
              <a:gd name="connsiteY3" fmla="*/ 1412884 h 1414273"/>
              <a:gd name="connsiteX0" fmla="*/ 0 w 106284"/>
              <a:gd name="connsiteY0" fmla="*/ 0 h 1397641"/>
              <a:gd name="connsiteX1" fmla="*/ 20406 w 106284"/>
              <a:gd name="connsiteY1" fmla="*/ 16640 h 1397641"/>
              <a:gd name="connsiteX2" fmla="*/ 20492 w 106284"/>
              <a:gd name="connsiteY2" fmla="*/ 1397641 h 1397641"/>
              <a:gd name="connsiteX3" fmla="*/ 106284 w 106284"/>
              <a:gd name="connsiteY3" fmla="*/ 1396252 h 1397641"/>
              <a:gd name="connsiteX0" fmla="*/ 0 w 103473"/>
              <a:gd name="connsiteY0" fmla="*/ 0 h 1381009"/>
              <a:gd name="connsiteX1" fmla="*/ 17595 w 103473"/>
              <a:gd name="connsiteY1" fmla="*/ 8 h 1381009"/>
              <a:gd name="connsiteX2" fmla="*/ 17681 w 103473"/>
              <a:gd name="connsiteY2" fmla="*/ 1381009 h 1381009"/>
              <a:gd name="connsiteX3" fmla="*/ 103473 w 103473"/>
              <a:gd name="connsiteY3" fmla="*/ 1379620 h 138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3" h="1381009">
                <a:moveTo>
                  <a:pt x="0" y="0"/>
                </a:moveTo>
                <a:lnTo>
                  <a:pt x="17595" y="8"/>
                </a:lnTo>
                <a:cubicBezTo>
                  <a:pt x="17891" y="460342"/>
                  <a:pt x="17385" y="920675"/>
                  <a:pt x="17681" y="1381009"/>
                </a:cubicBezTo>
                <a:cubicBezTo>
                  <a:pt x="131124" y="1381009"/>
                  <a:pt x="-9970" y="1379620"/>
                  <a:pt x="103473" y="137962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4" name="Freeform 273"/>
          <p:cNvSpPr/>
          <p:nvPr/>
        </p:nvSpPr>
        <p:spPr bwMode="auto">
          <a:xfrm rot="10800000" flipV="1">
            <a:off x="1213074" y="1525641"/>
            <a:ext cx="2822575" cy="1781175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37917 h 290223"/>
              <a:gd name="connsiteX0" fmla="*/ 1334196 w 1414111"/>
              <a:gd name="connsiteY0" fmla="*/ 290223 h 290223"/>
              <a:gd name="connsiteX1" fmla="*/ 1414111 w 1414111"/>
              <a:gd name="connsiteY1" fmla="*/ 290223 h 290223"/>
              <a:gd name="connsiteX2" fmla="*/ 1414111 w 1414111"/>
              <a:gd name="connsiteY2" fmla="*/ 0 h 290223"/>
              <a:gd name="connsiteX3" fmla="*/ 2754 w 1414111"/>
              <a:gd name="connsiteY3" fmla="*/ 0 h 290223"/>
              <a:gd name="connsiteX4" fmla="*/ 102 w 1414111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9 w 1411753"/>
              <a:gd name="connsiteY4" fmla="*/ 37470 h 290223"/>
              <a:gd name="connsiteX0" fmla="*/ 1333218 w 1413133"/>
              <a:gd name="connsiteY0" fmla="*/ 290223 h 290223"/>
              <a:gd name="connsiteX1" fmla="*/ 1413133 w 1413133"/>
              <a:gd name="connsiteY1" fmla="*/ 290223 h 290223"/>
              <a:gd name="connsiteX2" fmla="*/ 1413133 w 1413133"/>
              <a:gd name="connsiteY2" fmla="*/ 0 h 290223"/>
              <a:gd name="connsiteX3" fmla="*/ 1776 w 1413133"/>
              <a:gd name="connsiteY3" fmla="*/ 0 h 290223"/>
              <a:gd name="connsiteX4" fmla="*/ 35 w 1413133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8 w 1411753"/>
              <a:gd name="connsiteY4" fmla="*/ 37470 h 290223"/>
              <a:gd name="connsiteX0" fmla="*/ 1331749 w 1411664"/>
              <a:gd name="connsiteY0" fmla="*/ 290223 h 290223"/>
              <a:gd name="connsiteX1" fmla="*/ 1411664 w 1411664"/>
              <a:gd name="connsiteY1" fmla="*/ 290223 h 290223"/>
              <a:gd name="connsiteX2" fmla="*/ 1411664 w 1411664"/>
              <a:gd name="connsiteY2" fmla="*/ 0 h 290223"/>
              <a:gd name="connsiteX3" fmla="*/ 307 w 1411664"/>
              <a:gd name="connsiteY3" fmla="*/ 0 h 290223"/>
              <a:gd name="connsiteX4" fmla="*/ 1299 w 1411664"/>
              <a:gd name="connsiteY4" fmla="*/ 37470 h 290223"/>
              <a:gd name="connsiteX0" fmla="*/ 1332209 w 1412124"/>
              <a:gd name="connsiteY0" fmla="*/ 290223 h 290223"/>
              <a:gd name="connsiteX1" fmla="*/ 1412124 w 1412124"/>
              <a:gd name="connsiteY1" fmla="*/ 290223 h 290223"/>
              <a:gd name="connsiteX2" fmla="*/ 1412124 w 1412124"/>
              <a:gd name="connsiteY2" fmla="*/ 0 h 290223"/>
              <a:gd name="connsiteX3" fmla="*/ 767 w 1412124"/>
              <a:gd name="connsiteY3" fmla="*/ 0 h 290223"/>
              <a:gd name="connsiteX4" fmla="*/ 1759 w 1412124"/>
              <a:gd name="connsiteY4" fmla="*/ 37470 h 290223"/>
              <a:gd name="connsiteX0" fmla="*/ 1332635 w 1412550"/>
              <a:gd name="connsiteY0" fmla="*/ 290223 h 290223"/>
              <a:gd name="connsiteX1" fmla="*/ 1412550 w 1412550"/>
              <a:gd name="connsiteY1" fmla="*/ 290223 h 290223"/>
              <a:gd name="connsiteX2" fmla="*/ 1412550 w 1412550"/>
              <a:gd name="connsiteY2" fmla="*/ 0 h 290223"/>
              <a:gd name="connsiteX3" fmla="*/ 1193 w 1412550"/>
              <a:gd name="connsiteY3" fmla="*/ 0 h 290223"/>
              <a:gd name="connsiteX4" fmla="*/ 1274 w 141255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2014 w 1411929"/>
              <a:gd name="connsiteY0" fmla="*/ 290223 h 290223"/>
              <a:gd name="connsiteX1" fmla="*/ 1411929 w 1411929"/>
              <a:gd name="connsiteY1" fmla="*/ 290223 h 290223"/>
              <a:gd name="connsiteX2" fmla="*/ 1411929 w 1411929"/>
              <a:gd name="connsiteY2" fmla="*/ 0 h 290223"/>
              <a:gd name="connsiteX3" fmla="*/ 572 w 1411929"/>
              <a:gd name="connsiteY3" fmla="*/ 0 h 290223"/>
              <a:gd name="connsiteX4" fmla="*/ 653 w 1411929"/>
              <a:gd name="connsiteY4" fmla="*/ 37470 h 290223"/>
              <a:gd name="connsiteX0" fmla="*/ 1331693 w 1411608"/>
              <a:gd name="connsiteY0" fmla="*/ 290223 h 290223"/>
              <a:gd name="connsiteX1" fmla="*/ 1411608 w 1411608"/>
              <a:gd name="connsiteY1" fmla="*/ 290223 h 290223"/>
              <a:gd name="connsiteX2" fmla="*/ 1411608 w 1411608"/>
              <a:gd name="connsiteY2" fmla="*/ 0 h 290223"/>
              <a:gd name="connsiteX3" fmla="*/ 251 w 1411608"/>
              <a:gd name="connsiteY3" fmla="*/ 0 h 290223"/>
              <a:gd name="connsiteX4" fmla="*/ 332 w 1411608"/>
              <a:gd name="connsiteY4" fmla="*/ 37470 h 290223"/>
              <a:gd name="connsiteX0" fmla="*/ 1332285 w 1412200"/>
              <a:gd name="connsiteY0" fmla="*/ 290223 h 290223"/>
              <a:gd name="connsiteX1" fmla="*/ 1412200 w 1412200"/>
              <a:gd name="connsiteY1" fmla="*/ 290223 h 290223"/>
              <a:gd name="connsiteX2" fmla="*/ 1412200 w 1412200"/>
              <a:gd name="connsiteY2" fmla="*/ 0 h 290223"/>
              <a:gd name="connsiteX3" fmla="*/ 843 w 1412200"/>
              <a:gd name="connsiteY3" fmla="*/ 0 h 290223"/>
              <a:gd name="connsiteX4" fmla="*/ 924 w 141220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4028 w 1413943"/>
              <a:gd name="connsiteY0" fmla="*/ 290223 h 290223"/>
              <a:gd name="connsiteX1" fmla="*/ 1413943 w 1413943"/>
              <a:gd name="connsiteY1" fmla="*/ 290223 h 290223"/>
              <a:gd name="connsiteX2" fmla="*/ 1413943 w 1413943"/>
              <a:gd name="connsiteY2" fmla="*/ 0 h 290223"/>
              <a:gd name="connsiteX3" fmla="*/ 2586 w 1413943"/>
              <a:gd name="connsiteY3" fmla="*/ 0 h 290223"/>
              <a:gd name="connsiteX4" fmla="*/ 203 w 1413943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5057 w 1414972"/>
              <a:gd name="connsiteY0" fmla="*/ 290223 h 290223"/>
              <a:gd name="connsiteX1" fmla="*/ 1414972 w 1414972"/>
              <a:gd name="connsiteY1" fmla="*/ 290223 h 290223"/>
              <a:gd name="connsiteX2" fmla="*/ 1414972 w 1414972"/>
              <a:gd name="connsiteY2" fmla="*/ 0 h 290223"/>
              <a:gd name="connsiteX3" fmla="*/ 3615 w 1414972"/>
              <a:gd name="connsiteY3" fmla="*/ 0 h 290223"/>
              <a:gd name="connsiteX4" fmla="*/ 0 w 1414972"/>
              <a:gd name="connsiteY4" fmla="*/ 51180 h 290223"/>
              <a:gd name="connsiteX0" fmla="*/ 1335197 w 1415112"/>
              <a:gd name="connsiteY0" fmla="*/ 290223 h 290223"/>
              <a:gd name="connsiteX1" fmla="*/ 1415112 w 1415112"/>
              <a:gd name="connsiteY1" fmla="*/ 290223 h 290223"/>
              <a:gd name="connsiteX2" fmla="*/ 1415112 w 1415112"/>
              <a:gd name="connsiteY2" fmla="*/ 0 h 290223"/>
              <a:gd name="connsiteX3" fmla="*/ 3755 w 1415112"/>
              <a:gd name="connsiteY3" fmla="*/ 0 h 290223"/>
              <a:gd name="connsiteX4" fmla="*/ 140 w 1415112"/>
              <a:gd name="connsiteY4" fmla="*/ 51180 h 290223"/>
              <a:gd name="connsiteX0" fmla="*/ 1332469 w 1412384"/>
              <a:gd name="connsiteY0" fmla="*/ 290223 h 290223"/>
              <a:gd name="connsiteX1" fmla="*/ 1412384 w 1412384"/>
              <a:gd name="connsiteY1" fmla="*/ 290223 h 290223"/>
              <a:gd name="connsiteX2" fmla="*/ 1412384 w 1412384"/>
              <a:gd name="connsiteY2" fmla="*/ 0 h 290223"/>
              <a:gd name="connsiteX3" fmla="*/ 1027 w 1412384"/>
              <a:gd name="connsiteY3" fmla="*/ 0 h 290223"/>
              <a:gd name="connsiteX4" fmla="*/ 561 w 1412384"/>
              <a:gd name="connsiteY4" fmla="*/ 51667 h 290223"/>
              <a:gd name="connsiteX0" fmla="*/ 1332081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  <a:gd name="connsiteX0" fmla="*/ 1327882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  <a:gd name="connsiteX0" fmla="*/ 1411996 w 1411996"/>
              <a:gd name="connsiteY0" fmla="*/ 290223 h 290223"/>
              <a:gd name="connsiteX1" fmla="*/ 1411996 w 1411996"/>
              <a:gd name="connsiteY1" fmla="*/ 0 h 290223"/>
              <a:gd name="connsiteX2" fmla="*/ 639 w 1411996"/>
              <a:gd name="connsiteY2" fmla="*/ 0 h 290223"/>
              <a:gd name="connsiteX3" fmla="*/ 173 w 1411996"/>
              <a:gd name="connsiteY3" fmla="*/ 51667 h 290223"/>
              <a:gd name="connsiteX0" fmla="*/ 1410831 w 1411996"/>
              <a:gd name="connsiteY0" fmla="*/ 337507 h 337507"/>
              <a:gd name="connsiteX1" fmla="*/ 1411996 w 1411996"/>
              <a:gd name="connsiteY1" fmla="*/ 0 h 337507"/>
              <a:gd name="connsiteX2" fmla="*/ 639 w 1411996"/>
              <a:gd name="connsiteY2" fmla="*/ 0 h 337507"/>
              <a:gd name="connsiteX3" fmla="*/ 173 w 1411996"/>
              <a:gd name="connsiteY3" fmla="*/ 51667 h 337507"/>
              <a:gd name="connsiteX0" fmla="*/ 1409666 w 1411996"/>
              <a:gd name="connsiteY0" fmla="*/ 336006 h 336006"/>
              <a:gd name="connsiteX1" fmla="*/ 1411996 w 1411996"/>
              <a:gd name="connsiteY1" fmla="*/ 0 h 336006"/>
              <a:gd name="connsiteX2" fmla="*/ 639 w 1411996"/>
              <a:gd name="connsiteY2" fmla="*/ 0 h 336006"/>
              <a:gd name="connsiteX3" fmla="*/ 173 w 1411996"/>
              <a:gd name="connsiteY3" fmla="*/ 51667 h 336006"/>
              <a:gd name="connsiteX0" fmla="*/ 1413160 w 1413211"/>
              <a:gd name="connsiteY0" fmla="*/ 336006 h 336006"/>
              <a:gd name="connsiteX1" fmla="*/ 1411996 w 1413211"/>
              <a:gd name="connsiteY1" fmla="*/ 0 h 336006"/>
              <a:gd name="connsiteX2" fmla="*/ 639 w 1413211"/>
              <a:gd name="connsiteY2" fmla="*/ 0 h 336006"/>
              <a:gd name="connsiteX3" fmla="*/ 173 w 1413211"/>
              <a:gd name="connsiteY3" fmla="*/ 51667 h 336006"/>
              <a:gd name="connsiteX0" fmla="*/ 1413160 w 1413160"/>
              <a:gd name="connsiteY0" fmla="*/ 336006 h 336006"/>
              <a:gd name="connsiteX1" fmla="*/ 1411996 w 1413160"/>
              <a:gd name="connsiteY1" fmla="*/ 0 h 336006"/>
              <a:gd name="connsiteX2" fmla="*/ 639 w 1413160"/>
              <a:gd name="connsiteY2" fmla="*/ 0 h 336006"/>
              <a:gd name="connsiteX3" fmla="*/ 173 w 1413160"/>
              <a:gd name="connsiteY3" fmla="*/ 51667 h 33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60" h="336006">
                <a:moveTo>
                  <a:pt x="1413160" y="336006"/>
                </a:moveTo>
                <a:cubicBezTo>
                  <a:pt x="1410054" y="222003"/>
                  <a:pt x="1411608" y="112502"/>
                  <a:pt x="1411996" y="0"/>
                </a:cubicBezTo>
                <a:lnTo>
                  <a:pt x="639" y="0"/>
                </a:lnTo>
                <a:cubicBezTo>
                  <a:pt x="-592" y="27174"/>
                  <a:pt x="374" y="26542"/>
                  <a:pt x="173" y="5166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6" name="Freeform 505"/>
          <p:cNvSpPr/>
          <p:nvPr/>
        </p:nvSpPr>
        <p:spPr bwMode="auto">
          <a:xfrm>
            <a:off x="3603849" y="3752904"/>
            <a:ext cx="4929187" cy="854075"/>
          </a:xfrm>
          <a:custGeom>
            <a:avLst/>
            <a:gdLst>
              <a:gd name="connsiteX0" fmla="*/ 5140518 w 5363155"/>
              <a:gd name="connsiteY0" fmla="*/ 564543 h 1073426"/>
              <a:gd name="connsiteX1" fmla="*/ 5363155 w 5363155"/>
              <a:gd name="connsiteY1" fmla="*/ 568518 h 1073426"/>
              <a:gd name="connsiteX2" fmla="*/ 5363155 w 5363155"/>
              <a:gd name="connsiteY2" fmla="*/ 1073426 h 1073426"/>
              <a:gd name="connsiteX3" fmla="*/ 0 w 5363155"/>
              <a:gd name="connsiteY3" fmla="*/ 1069451 h 1073426"/>
              <a:gd name="connsiteX4" fmla="*/ 3976 w 5363155"/>
              <a:gd name="connsiteY4" fmla="*/ 3976 h 1073426"/>
              <a:gd name="connsiteX5" fmla="*/ 127221 w 5363155"/>
              <a:gd name="connsiteY5" fmla="*/ 0 h 1073426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30396 w 5363155"/>
              <a:gd name="connsiteY5" fmla="*/ 5549 h 1069450"/>
              <a:gd name="connsiteX0" fmla="*/ 5140518 w 5363155"/>
              <a:gd name="connsiteY0" fmla="*/ 560567 h 1069450"/>
              <a:gd name="connsiteX1" fmla="*/ 5363155 w 5363155"/>
              <a:gd name="connsiteY1" fmla="*/ 564542 h 1069450"/>
              <a:gd name="connsiteX2" fmla="*/ 5363155 w 5363155"/>
              <a:gd name="connsiteY2" fmla="*/ 1069450 h 1069450"/>
              <a:gd name="connsiteX3" fmla="*/ 0 w 5363155"/>
              <a:gd name="connsiteY3" fmla="*/ 1065475 h 1069450"/>
              <a:gd name="connsiteX4" fmla="*/ 3976 w 5363155"/>
              <a:gd name="connsiteY4" fmla="*/ 0 h 1069450"/>
              <a:gd name="connsiteX5" fmla="*/ 127221 w 5363155"/>
              <a:gd name="connsiteY5" fmla="*/ 2374 h 1069450"/>
              <a:gd name="connsiteX0" fmla="*/ 5140518 w 5363155"/>
              <a:gd name="connsiteY0" fmla="*/ 56136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58193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63155 w 5363155"/>
              <a:gd name="connsiteY1" fmla="*/ 56534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37343 w 5363155"/>
              <a:gd name="connsiteY0" fmla="*/ 567718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56663 w 5363155"/>
              <a:gd name="connsiteY1" fmla="*/ 704513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37965 w 5363155"/>
              <a:gd name="connsiteY0" fmla="*/ 698936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99015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186032 w 5363155"/>
              <a:gd name="connsiteY0" fmla="*/ 70291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14842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1736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15640 w 5363155"/>
              <a:gd name="connsiteY0" fmla="*/ 707374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124046 w 5363155"/>
              <a:gd name="connsiteY5" fmla="*/ 0 h 1070251"/>
              <a:gd name="connsiteX0" fmla="*/ 5225645 w 5363155"/>
              <a:gd name="connsiteY0" fmla="*/ 709863 h 1070251"/>
              <a:gd name="connsiteX1" fmla="*/ 5363155 w 5363155"/>
              <a:gd name="connsiteY1" fmla="*/ 708489 h 1070251"/>
              <a:gd name="connsiteX2" fmla="*/ 5363155 w 5363155"/>
              <a:gd name="connsiteY2" fmla="*/ 1070251 h 1070251"/>
              <a:gd name="connsiteX3" fmla="*/ 0 w 5363155"/>
              <a:gd name="connsiteY3" fmla="*/ 1066276 h 1070251"/>
              <a:gd name="connsiteX4" fmla="*/ 3976 w 5363155"/>
              <a:gd name="connsiteY4" fmla="*/ 801 h 1070251"/>
              <a:gd name="connsiteX5" fmla="*/ 204075 w 5363155"/>
              <a:gd name="connsiteY5" fmla="*/ 0 h 1070251"/>
              <a:gd name="connsiteX0" fmla="*/ 5222049 w 5359559"/>
              <a:gd name="connsiteY0" fmla="*/ 709863 h 1070251"/>
              <a:gd name="connsiteX1" fmla="*/ 5359559 w 5359559"/>
              <a:gd name="connsiteY1" fmla="*/ 708489 h 1070251"/>
              <a:gd name="connsiteX2" fmla="*/ 5359559 w 5359559"/>
              <a:gd name="connsiteY2" fmla="*/ 1070251 h 1070251"/>
              <a:gd name="connsiteX3" fmla="*/ 406 w 5359559"/>
              <a:gd name="connsiteY3" fmla="*/ 1066276 h 1070251"/>
              <a:gd name="connsiteX4" fmla="*/ 380 w 5359559"/>
              <a:gd name="connsiteY4" fmla="*/ 801 h 1070251"/>
              <a:gd name="connsiteX5" fmla="*/ 200479 w 5359559"/>
              <a:gd name="connsiteY5" fmla="*/ 0 h 1070251"/>
              <a:gd name="connsiteX0" fmla="*/ 5359559 w 5359559"/>
              <a:gd name="connsiteY0" fmla="*/ 708489 h 1070251"/>
              <a:gd name="connsiteX1" fmla="*/ 5359559 w 5359559"/>
              <a:gd name="connsiteY1" fmla="*/ 1070251 h 1070251"/>
              <a:gd name="connsiteX2" fmla="*/ 406 w 5359559"/>
              <a:gd name="connsiteY2" fmla="*/ 1066276 h 1070251"/>
              <a:gd name="connsiteX3" fmla="*/ 380 w 5359559"/>
              <a:gd name="connsiteY3" fmla="*/ 801 h 1070251"/>
              <a:gd name="connsiteX4" fmla="*/ 200479 w 5359559"/>
              <a:gd name="connsiteY4" fmla="*/ 0 h 1070251"/>
              <a:gd name="connsiteX0" fmla="*/ 5359559 w 5359559"/>
              <a:gd name="connsiteY0" fmla="*/ 1070251 h 1070251"/>
              <a:gd name="connsiteX1" fmla="*/ 406 w 5359559"/>
              <a:gd name="connsiteY1" fmla="*/ 1066276 h 1070251"/>
              <a:gd name="connsiteX2" fmla="*/ 380 w 5359559"/>
              <a:gd name="connsiteY2" fmla="*/ 801 h 1070251"/>
              <a:gd name="connsiteX3" fmla="*/ 200479 w 5359559"/>
              <a:gd name="connsiteY3" fmla="*/ 0 h 107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559" h="1070251">
                <a:moveTo>
                  <a:pt x="5359559" y="1070251"/>
                </a:moveTo>
                <a:lnTo>
                  <a:pt x="406" y="1066276"/>
                </a:lnTo>
                <a:cubicBezTo>
                  <a:pt x="1731" y="711118"/>
                  <a:pt x="-945" y="355959"/>
                  <a:pt x="380" y="801"/>
                </a:cubicBezTo>
                <a:lnTo>
                  <a:pt x="200479" y="0"/>
                </a:lnTo>
              </a:path>
            </a:pathLst>
          </a:cu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63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06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Reducing Branch Delay to 1 Cycle</a:t>
            </a:r>
          </a:p>
        </p:txBody>
      </p:sp>
      <p:cxnSp>
        <p:nvCxnSpPr>
          <p:cNvPr id="179" name="Straight Connector 178"/>
          <p:cNvCxnSpPr/>
          <p:nvPr/>
        </p:nvCxnSpPr>
        <p:spPr bwMode="auto">
          <a:xfrm>
            <a:off x="3165699" y="3925941"/>
            <a:ext cx="0" cy="939800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Freeform 181"/>
          <p:cNvSpPr/>
          <p:nvPr/>
        </p:nvSpPr>
        <p:spPr bwMode="auto">
          <a:xfrm>
            <a:off x="1168624" y="4481566"/>
            <a:ext cx="7153275" cy="384175"/>
          </a:xfrm>
          <a:custGeom>
            <a:avLst/>
            <a:gdLst>
              <a:gd name="connsiteX0" fmla="*/ 291548 w 291548"/>
              <a:gd name="connsiteY0" fmla="*/ 0 h 154608"/>
              <a:gd name="connsiteX1" fmla="*/ 291548 w 291548"/>
              <a:gd name="connsiteY1" fmla="*/ 154608 h 154608"/>
              <a:gd name="connsiteX2" fmla="*/ 0 w 291548"/>
              <a:gd name="connsiteY2" fmla="*/ 154608 h 15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48" h="154608">
                <a:moveTo>
                  <a:pt x="291548" y="0"/>
                </a:moveTo>
                <a:lnTo>
                  <a:pt x="291548" y="154608"/>
                </a:lnTo>
                <a:lnTo>
                  <a:pt x="0" y="154608"/>
                </a:lnTo>
              </a:path>
            </a:pathLst>
          </a:custGeom>
          <a:noFill/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4" name="Straight Connector 183"/>
          <p:cNvCxnSpPr/>
          <p:nvPr/>
        </p:nvCxnSpPr>
        <p:spPr bwMode="auto">
          <a:xfrm>
            <a:off x="1563911" y="4000554"/>
            <a:ext cx="1588" cy="865187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32" name="TextBox 129"/>
          <p:cNvSpPr txBox="1">
            <a:spLocks noChangeArrowheads="1"/>
          </p:cNvSpPr>
          <p:nvPr/>
        </p:nvSpPr>
        <p:spPr bwMode="auto">
          <a:xfrm>
            <a:off x="1200374" y="4649841"/>
            <a:ext cx="279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clk</a:t>
            </a:r>
          </a:p>
        </p:txBody>
      </p:sp>
      <p:cxnSp>
        <p:nvCxnSpPr>
          <p:cNvPr id="186" name="Straight Connector 185"/>
          <p:cNvCxnSpPr/>
          <p:nvPr/>
        </p:nvCxnSpPr>
        <p:spPr bwMode="auto">
          <a:xfrm>
            <a:off x="4070574" y="3900541"/>
            <a:ext cx="0" cy="965200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480" idx="0"/>
          </p:cNvCxnSpPr>
          <p:nvPr/>
        </p:nvCxnSpPr>
        <p:spPr bwMode="auto">
          <a:xfrm flipH="1">
            <a:off x="6456586" y="4159304"/>
            <a:ext cx="3175" cy="701675"/>
          </a:xfrm>
          <a:prstGeom prst="line">
            <a:avLst/>
          </a:prstGeom>
          <a:ln w="12700"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35" name="Freeform 123"/>
          <p:cNvSpPr>
            <a:spLocks/>
          </p:cNvSpPr>
          <p:nvPr/>
        </p:nvSpPr>
        <p:spPr bwMode="auto">
          <a:xfrm>
            <a:off x="4475386" y="3979916"/>
            <a:ext cx="4057650" cy="1193800"/>
          </a:xfrm>
          <a:custGeom>
            <a:avLst/>
            <a:gdLst>
              <a:gd name="T0" fmla="*/ 2147483647 w 10000"/>
              <a:gd name="T1" fmla="*/ 2147483647 h 5395"/>
              <a:gd name="T2" fmla="*/ 0 w 10000"/>
              <a:gd name="T3" fmla="*/ 2147483647 h 5395"/>
              <a:gd name="T4" fmla="*/ 0 w 10000"/>
              <a:gd name="T5" fmla="*/ 0 h 53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5395">
                <a:moveTo>
                  <a:pt x="10000" y="5395"/>
                </a:moveTo>
                <a:lnTo>
                  <a:pt x="0" y="5395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6" name="Line 52"/>
          <p:cNvSpPr>
            <a:spLocks noChangeShapeType="1"/>
          </p:cNvSpPr>
          <p:nvPr/>
        </p:nvSpPr>
        <p:spPr bwMode="auto">
          <a:xfrm flipV="1">
            <a:off x="2897411" y="3309991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7" name="Line 19"/>
          <p:cNvSpPr>
            <a:spLocks noChangeShapeType="1"/>
          </p:cNvSpPr>
          <p:nvPr/>
        </p:nvSpPr>
        <p:spPr bwMode="auto">
          <a:xfrm flipV="1">
            <a:off x="7858349" y="3195691"/>
            <a:ext cx="3762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338" name="Group 20"/>
          <p:cNvGrpSpPr>
            <a:grpSpLocks/>
          </p:cNvGrpSpPr>
          <p:nvPr/>
        </p:nvGrpSpPr>
        <p:grpSpPr bwMode="auto">
          <a:xfrm>
            <a:off x="6842349" y="3783066"/>
            <a:ext cx="166687" cy="268288"/>
            <a:chOff x="4375" y="2505"/>
            <a:chExt cx="114" cy="169"/>
          </a:xfrm>
        </p:grpSpPr>
        <p:sp>
          <p:nvSpPr>
            <p:cNvPr id="56490" name="Line 21"/>
            <p:cNvSpPr>
              <a:spLocks noChangeShapeType="1"/>
            </p:cNvSpPr>
            <p:nvPr/>
          </p:nvSpPr>
          <p:spPr bwMode="auto">
            <a:xfrm flipH="1">
              <a:off x="4419" y="2505"/>
              <a:ext cx="29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91" name="Rectangle 22"/>
            <p:cNvSpPr>
              <a:spLocks noChangeArrowheads="1"/>
            </p:cNvSpPr>
            <p:nvPr/>
          </p:nvSpPr>
          <p:spPr bwMode="auto">
            <a:xfrm>
              <a:off x="4375" y="2559"/>
              <a:ext cx="1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</p:grpSp>
      <p:grpSp>
        <p:nvGrpSpPr>
          <p:cNvPr id="56339" name="Group 9"/>
          <p:cNvGrpSpPr>
            <a:grpSpLocks/>
          </p:cNvGrpSpPr>
          <p:nvPr/>
        </p:nvGrpSpPr>
        <p:grpSpPr bwMode="auto">
          <a:xfrm>
            <a:off x="7429724" y="2654354"/>
            <a:ext cx="422275" cy="1111250"/>
            <a:chOff x="5180177" y="3960180"/>
            <a:chExt cx="421879" cy="1333280"/>
          </a:xfrm>
        </p:grpSpPr>
        <p:sp>
          <p:nvSpPr>
            <p:cNvPr id="56488" name="Freeform 23"/>
            <p:cNvSpPr>
              <a:spLocks/>
            </p:cNvSpPr>
            <p:nvPr/>
          </p:nvSpPr>
          <p:spPr bwMode="auto">
            <a:xfrm rot="-5400000">
              <a:off x="4724477" y="4415880"/>
              <a:ext cx="1333280" cy="421879"/>
            </a:xfrm>
            <a:custGeom>
              <a:avLst/>
              <a:gdLst>
                <a:gd name="T0" fmla="*/ 0 w 768"/>
                <a:gd name="T1" fmla="*/ 0 h 288"/>
                <a:gd name="T2" fmla="*/ 2147483647 w 768"/>
                <a:gd name="T3" fmla="*/ 2147483647 h 288"/>
                <a:gd name="T4" fmla="*/ 2147483647 w 768"/>
                <a:gd name="T5" fmla="*/ 2147483647 h 288"/>
                <a:gd name="T6" fmla="*/ 2147483647 w 768"/>
                <a:gd name="T7" fmla="*/ 0 h 288"/>
                <a:gd name="T8" fmla="*/ 2147483647 w 768"/>
                <a:gd name="T9" fmla="*/ 0 h 288"/>
                <a:gd name="T10" fmla="*/ 2147483647 w 768"/>
                <a:gd name="T11" fmla="*/ 2147483647 h 288"/>
                <a:gd name="T12" fmla="*/ 2147483647 w 768"/>
                <a:gd name="T13" fmla="*/ 0 h 288"/>
                <a:gd name="T14" fmla="*/ 0 w 768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88"/>
                <a:gd name="T26" fmla="*/ 768 w 768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88">
                  <a:moveTo>
                    <a:pt x="0" y="0"/>
                  </a:moveTo>
                  <a:lnTo>
                    <a:pt x="144" y="288"/>
                  </a:lnTo>
                  <a:lnTo>
                    <a:pt x="624" y="288"/>
                  </a:lnTo>
                  <a:lnTo>
                    <a:pt x="768" y="0"/>
                  </a:lnTo>
                  <a:lnTo>
                    <a:pt x="480" y="0"/>
                  </a:lnTo>
                  <a:lnTo>
                    <a:pt x="384" y="96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89" name="Rectangle 24"/>
            <p:cNvSpPr>
              <a:spLocks noChangeArrowheads="1"/>
            </p:cNvSpPr>
            <p:nvPr/>
          </p:nvSpPr>
          <p:spPr bwMode="auto">
            <a:xfrm>
              <a:off x="5243898" y="4189029"/>
              <a:ext cx="351566" cy="88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U</a:t>
              </a:r>
            </a:p>
          </p:txBody>
        </p:sp>
      </p:grpSp>
      <p:grpSp>
        <p:nvGrpSpPr>
          <p:cNvPr id="56340" name="Group 6"/>
          <p:cNvGrpSpPr>
            <a:grpSpLocks/>
          </p:cNvGrpSpPr>
          <p:nvPr/>
        </p:nvGrpSpPr>
        <p:grpSpPr bwMode="auto">
          <a:xfrm>
            <a:off x="7051899" y="2786116"/>
            <a:ext cx="168275" cy="266700"/>
            <a:chOff x="4871777" y="2765897"/>
            <a:chExt cx="168275" cy="266700"/>
          </a:xfrm>
        </p:grpSpPr>
        <p:sp>
          <p:nvSpPr>
            <p:cNvPr id="56486" name="Rectangle 27"/>
            <p:cNvSpPr>
              <a:spLocks noChangeArrowheads="1"/>
            </p:cNvSpPr>
            <p:nvPr/>
          </p:nvSpPr>
          <p:spPr bwMode="auto">
            <a:xfrm>
              <a:off x="4871777" y="2765897"/>
              <a:ext cx="1682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 32</a:t>
              </a:r>
            </a:p>
          </p:txBody>
        </p:sp>
        <p:sp>
          <p:nvSpPr>
            <p:cNvPr id="56487" name="Line 28"/>
            <p:cNvSpPr>
              <a:spLocks noChangeShapeType="1"/>
            </p:cNvSpPr>
            <p:nvPr/>
          </p:nvSpPr>
          <p:spPr bwMode="auto">
            <a:xfrm flipH="1">
              <a:off x="4947977" y="2940522"/>
              <a:ext cx="42863" cy="92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341" name="Line 30"/>
          <p:cNvSpPr>
            <a:spLocks noChangeShapeType="1"/>
          </p:cNvSpPr>
          <p:nvPr/>
        </p:nvSpPr>
        <p:spPr bwMode="auto">
          <a:xfrm>
            <a:off x="7250336" y="3529066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2" name="Line 40"/>
          <p:cNvSpPr>
            <a:spLocks noChangeShapeType="1"/>
          </p:cNvSpPr>
          <p:nvPr/>
        </p:nvSpPr>
        <p:spPr bwMode="auto">
          <a:xfrm>
            <a:off x="3259361" y="3443341"/>
            <a:ext cx="531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3" name="Rectangle 44"/>
          <p:cNvSpPr>
            <a:spLocks noChangeArrowheads="1"/>
          </p:cNvSpPr>
          <p:nvPr/>
        </p:nvSpPr>
        <p:spPr bwMode="auto">
          <a:xfrm>
            <a:off x="3581624" y="2955979"/>
            <a:ext cx="125412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56344" name="Rectangle 47"/>
          <p:cNvSpPr>
            <a:spLocks noChangeArrowheads="1"/>
          </p:cNvSpPr>
          <p:nvPr/>
        </p:nvSpPr>
        <p:spPr bwMode="auto">
          <a:xfrm>
            <a:off x="1987774" y="2719441"/>
            <a:ext cx="927100" cy="1281113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5" name="Text Box 48"/>
          <p:cNvSpPr txBox="1">
            <a:spLocks noChangeArrowheads="1"/>
          </p:cNvSpPr>
          <p:nvPr/>
        </p:nvSpPr>
        <p:spPr bwMode="auto">
          <a:xfrm>
            <a:off x="2071911" y="3449691"/>
            <a:ext cx="631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56346" name="Line 49"/>
          <p:cNvSpPr>
            <a:spLocks noChangeShapeType="1"/>
          </p:cNvSpPr>
          <p:nvPr/>
        </p:nvSpPr>
        <p:spPr bwMode="auto">
          <a:xfrm flipV="1">
            <a:off x="1648049" y="3581454"/>
            <a:ext cx="338137" cy="4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7" name="Text Box 50"/>
          <p:cNvSpPr txBox="1">
            <a:spLocks noChangeArrowheads="1"/>
          </p:cNvSpPr>
          <p:nvPr/>
        </p:nvSpPr>
        <p:spPr bwMode="auto">
          <a:xfrm>
            <a:off x="2213199" y="3176641"/>
            <a:ext cx="6508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000">
                <a:ea typeface="宋体" panose="02010600030101010101" pitchFamily="2" charset="-122"/>
              </a:rPr>
              <a:t>Instruction</a:t>
            </a:r>
          </a:p>
        </p:txBody>
      </p:sp>
      <p:sp>
        <p:nvSpPr>
          <p:cNvPr id="56348" name="Text Box 51"/>
          <p:cNvSpPr txBox="1">
            <a:spLocks noChangeArrowheads="1"/>
          </p:cNvSpPr>
          <p:nvPr/>
        </p:nvSpPr>
        <p:spPr bwMode="auto">
          <a:xfrm>
            <a:off x="2071911" y="2719441"/>
            <a:ext cx="8429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200" b="1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sz="1200" b="1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56349" name="Rectangle 67"/>
          <p:cNvSpPr>
            <a:spLocks noChangeArrowheads="1"/>
          </p:cNvSpPr>
          <p:nvPr/>
        </p:nvSpPr>
        <p:spPr bwMode="auto">
          <a:xfrm>
            <a:off x="3370486" y="2978204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56350" name="Line 68"/>
          <p:cNvSpPr>
            <a:spLocks noChangeShapeType="1"/>
          </p:cNvSpPr>
          <p:nvPr/>
        </p:nvSpPr>
        <p:spPr bwMode="auto">
          <a:xfrm flipH="1">
            <a:off x="3622899" y="3403654"/>
            <a:ext cx="42862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1" name="Rectangle 69"/>
          <p:cNvSpPr>
            <a:spLocks noChangeArrowheads="1"/>
          </p:cNvSpPr>
          <p:nvPr/>
        </p:nvSpPr>
        <p:spPr bwMode="auto">
          <a:xfrm>
            <a:off x="3581624" y="3267129"/>
            <a:ext cx="125412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5</a:t>
            </a:r>
          </a:p>
        </p:txBody>
      </p:sp>
      <p:sp>
        <p:nvSpPr>
          <p:cNvPr id="56352" name="Rectangle 78"/>
          <p:cNvSpPr>
            <a:spLocks noChangeArrowheads="1"/>
          </p:cNvSpPr>
          <p:nvPr/>
        </p:nvSpPr>
        <p:spPr bwMode="auto">
          <a:xfrm>
            <a:off x="3370486" y="3265541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56353" name="Rectangle 92"/>
          <p:cNvSpPr>
            <a:spLocks noChangeArrowheads="1"/>
          </p:cNvSpPr>
          <p:nvPr/>
        </p:nvSpPr>
        <p:spPr bwMode="auto">
          <a:xfrm flipH="1">
            <a:off x="6278786" y="3714804"/>
            <a:ext cx="168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</a:pPr>
            <a:endParaRPr lang="zh-CN" altLang="zh-CN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6354" name="Group 7"/>
          <p:cNvGrpSpPr>
            <a:grpSpLocks/>
          </p:cNvGrpSpPr>
          <p:nvPr/>
        </p:nvGrpSpPr>
        <p:grpSpPr bwMode="auto">
          <a:xfrm>
            <a:off x="7074124" y="3303641"/>
            <a:ext cx="169862" cy="428625"/>
            <a:chOff x="4777355" y="4746447"/>
            <a:chExt cx="168459" cy="435289"/>
          </a:xfrm>
        </p:grpSpPr>
        <p:sp>
          <p:nvSpPr>
            <p:cNvPr id="56483" name="AutoShape 91"/>
            <p:cNvSpPr>
              <a:spLocks noChangeArrowheads="1"/>
            </p:cNvSpPr>
            <p:nvPr/>
          </p:nvSpPr>
          <p:spPr bwMode="auto">
            <a:xfrm rot="-5400000">
              <a:off x="4643940" y="4879862"/>
              <a:ext cx="435289" cy="168459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6484" name="Rectangle 93"/>
            <p:cNvSpPr>
              <a:spLocks noChangeArrowheads="1"/>
            </p:cNvSpPr>
            <p:nvPr/>
          </p:nvSpPr>
          <p:spPr bwMode="auto">
            <a:xfrm flipH="1">
              <a:off x="4779535" y="4760239"/>
              <a:ext cx="155275" cy="18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485" name="Rectangle 94"/>
            <p:cNvSpPr>
              <a:spLocks noChangeArrowheads="1"/>
            </p:cNvSpPr>
            <p:nvPr/>
          </p:nvSpPr>
          <p:spPr bwMode="auto">
            <a:xfrm flipH="1">
              <a:off x="4781002" y="5008182"/>
              <a:ext cx="153809" cy="13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56355" name="Line 95"/>
          <p:cNvSpPr>
            <a:spLocks noChangeShapeType="1"/>
          </p:cNvSpPr>
          <p:nvPr/>
        </p:nvSpPr>
        <p:spPr bwMode="auto">
          <a:xfrm>
            <a:off x="6551836" y="3006779"/>
            <a:ext cx="8747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6" name="Line 40"/>
          <p:cNvSpPr>
            <a:spLocks noChangeShapeType="1"/>
          </p:cNvSpPr>
          <p:nvPr/>
        </p:nvSpPr>
        <p:spPr bwMode="auto">
          <a:xfrm>
            <a:off x="3257774" y="3154416"/>
            <a:ext cx="531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7" name="Line 68"/>
          <p:cNvSpPr>
            <a:spLocks noChangeShapeType="1"/>
          </p:cNvSpPr>
          <p:nvPr/>
        </p:nvSpPr>
        <p:spPr bwMode="auto">
          <a:xfrm flipH="1">
            <a:off x="3630836" y="3114729"/>
            <a:ext cx="41275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8" name="Rectangle 108"/>
          <p:cNvSpPr>
            <a:spLocks noChangeArrowheads="1"/>
          </p:cNvSpPr>
          <p:nvPr/>
        </p:nvSpPr>
        <p:spPr bwMode="auto">
          <a:xfrm>
            <a:off x="4549999" y="4097391"/>
            <a:ext cx="166687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900">
                <a:ea typeface="宋体" panose="02010600030101010101" pitchFamily="2" charset="-122"/>
              </a:rPr>
              <a:t> 32</a:t>
            </a:r>
          </a:p>
        </p:txBody>
      </p:sp>
      <p:sp>
        <p:nvSpPr>
          <p:cNvPr id="56359" name="Line 109"/>
          <p:cNvSpPr>
            <a:spLocks noChangeShapeType="1"/>
          </p:cNvSpPr>
          <p:nvPr/>
        </p:nvSpPr>
        <p:spPr bwMode="auto">
          <a:xfrm flipH="1">
            <a:off x="4413474" y="4162479"/>
            <a:ext cx="127000" cy="3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360" name="Group 15376"/>
          <p:cNvGrpSpPr>
            <a:grpSpLocks/>
          </p:cNvGrpSpPr>
          <p:nvPr/>
        </p:nvGrpSpPr>
        <p:grpSpPr bwMode="auto">
          <a:xfrm>
            <a:off x="3792761" y="2775004"/>
            <a:ext cx="904875" cy="1201737"/>
            <a:chOff x="3018777" y="3753009"/>
            <a:chExt cx="905579" cy="1202143"/>
          </a:xfrm>
        </p:grpSpPr>
        <p:sp>
          <p:nvSpPr>
            <p:cNvPr id="247" name="Rectangle 246"/>
            <p:cNvSpPr/>
            <p:nvPr/>
          </p:nvSpPr>
          <p:spPr>
            <a:xfrm>
              <a:off x="3018777" y="3764125"/>
              <a:ext cx="905579" cy="1191027"/>
            </a:xfrm>
            <a:prstGeom prst="rect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475" name="Text Box 32"/>
            <p:cNvSpPr txBox="1">
              <a:spLocks noChangeArrowheads="1"/>
            </p:cNvSpPr>
            <p:nvPr/>
          </p:nvSpPr>
          <p:spPr bwMode="auto">
            <a:xfrm rot="-5400000">
              <a:off x="2785800" y="4222958"/>
              <a:ext cx="1191941" cy="252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" rIns="9144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200" b="1">
                  <a:ea typeface="宋体" panose="02010600030101010101" pitchFamily="2" charset="-122"/>
                </a:rPr>
                <a:t>Register File</a:t>
              </a:r>
            </a:p>
          </p:txBody>
        </p:sp>
        <p:sp>
          <p:nvSpPr>
            <p:cNvPr id="56476" name="Rectangle 33"/>
            <p:cNvSpPr>
              <a:spLocks noChangeArrowheads="1"/>
            </p:cNvSpPr>
            <p:nvPr/>
          </p:nvSpPr>
          <p:spPr bwMode="auto">
            <a:xfrm>
              <a:off x="3018777" y="4038568"/>
              <a:ext cx="278709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 RA</a:t>
              </a:r>
            </a:p>
          </p:txBody>
        </p:sp>
        <p:sp>
          <p:nvSpPr>
            <p:cNvPr id="56477" name="Rectangle 34"/>
            <p:cNvSpPr>
              <a:spLocks noChangeArrowheads="1"/>
            </p:cNvSpPr>
            <p:nvPr/>
          </p:nvSpPr>
          <p:spPr bwMode="auto">
            <a:xfrm>
              <a:off x="3061258" y="4289842"/>
              <a:ext cx="236228" cy="276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RB</a:t>
              </a:r>
            </a:p>
          </p:txBody>
        </p:sp>
        <p:sp>
          <p:nvSpPr>
            <p:cNvPr id="56478" name="Rectangle 35"/>
            <p:cNvSpPr>
              <a:spLocks noChangeArrowheads="1"/>
            </p:cNvSpPr>
            <p:nvPr/>
          </p:nvSpPr>
          <p:spPr bwMode="auto">
            <a:xfrm>
              <a:off x="3472571" y="3894552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BusA</a:t>
              </a:r>
            </a:p>
          </p:txBody>
        </p:sp>
        <p:sp>
          <p:nvSpPr>
            <p:cNvPr id="56479" name="Rectangle 38"/>
            <p:cNvSpPr>
              <a:spLocks noChangeArrowheads="1"/>
            </p:cNvSpPr>
            <p:nvPr/>
          </p:nvSpPr>
          <p:spPr bwMode="auto">
            <a:xfrm>
              <a:off x="3472571" y="4317142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BusB</a:t>
              </a:r>
            </a:p>
          </p:txBody>
        </p:sp>
        <p:sp>
          <p:nvSpPr>
            <p:cNvPr id="56480" name="Rectangle 42"/>
            <p:cNvSpPr>
              <a:spLocks noChangeArrowheads="1"/>
            </p:cNvSpPr>
            <p:nvPr/>
          </p:nvSpPr>
          <p:spPr bwMode="auto">
            <a:xfrm>
              <a:off x="3061258" y="4639010"/>
              <a:ext cx="262210" cy="18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1000">
                  <a:ea typeface="宋体" panose="02010600030101010101" pitchFamily="2" charset="-122"/>
                </a:rPr>
                <a:t>RW</a:t>
              </a:r>
            </a:p>
          </p:txBody>
        </p:sp>
        <p:sp>
          <p:nvSpPr>
            <p:cNvPr id="56481" name="Rectangle 45"/>
            <p:cNvSpPr>
              <a:spLocks noChangeArrowheads="1"/>
            </p:cNvSpPr>
            <p:nvPr/>
          </p:nvSpPr>
          <p:spPr bwMode="auto">
            <a:xfrm>
              <a:off x="3472571" y="4748521"/>
              <a:ext cx="379398" cy="18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000">
                  <a:ea typeface="宋体" panose="02010600030101010101" pitchFamily="2" charset="-122"/>
                </a:rPr>
                <a:t>BusW</a:t>
              </a:r>
            </a:p>
          </p:txBody>
        </p:sp>
        <p:sp>
          <p:nvSpPr>
            <p:cNvPr id="255" name="Isosceles Triangle 254"/>
            <p:cNvSpPr/>
            <p:nvPr/>
          </p:nvSpPr>
          <p:spPr bwMode="auto">
            <a:xfrm>
              <a:off x="3255499" y="4907511"/>
              <a:ext cx="87380" cy="46054"/>
            </a:xfrm>
            <a:prstGeom prst="triangl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6361" name="Line 52"/>
          <p:cNvSpPr>
            <a:spLocks noChangeShapeType="1"/>
          </p:cNvSpPr>
          <p:nvPr/>
        </p:nvSpPr>
        <p:spPr bwMode="auto">
          <a:xfrm>
            <a:off x="5667599" y="3024241"/>
            <a:ext cx="695325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62" name="Line 52"/>
          <p:cNvSpPr>
            <a:spLocks noChangeShapeType="1"/>
          </p:cNvSpPr>
          <p:nvPr/>
        </p:nvSpPr>
        <p:spPr bwMode="auto">
          <a:xfrm flipV="1">
            <a:off x="5680299" y="3830691"/>
            <a:ext cx="6889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363" name="Group 71"/>
          <p:cNvGrpSpPr>
            <a:grpSpLocks/>
          </p:cNvGrpSpPr>
          <p:nvPr/>
        </p:nvGrpSpPr>
        <p:grpSpPr bwMode="auto">
          <a:xfrm>
            <a:off x="6677249" y="3262366"/>
            <a:ext cx="225425" cy="271463"/>
            <a:chOff x="3875" y="3082"/>
            <a:chExt cx="117" cy="186"/>
          </a:xfrm>
        </p:grpSpPr>
        <p:sp>
          <p:nvSpPr>
            <p:cNvPr id="56472" name="Oval 72"/>
            <p:cNvSpPr>
              <a:spLocks noChangeArrowheads="1"/>
            </p:cNvSpPr>
            <p:nvPr/>
          </p:nvSpPr>
          <p:spPr bwMode="auto">
            <a:xfrm>
              <a:off x="3875" y="3082"/>
              <a:ext cx="117" cy="173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6473" name="Rectangle 73"/>
            <p:cNvSpPr>
              <a:spLocks noChangeArrowheads="1"/>
            </p:cNvSpPr>
            <p:nvPr/>
          </p:nvSpPr>
          <p:spPr bwMode="auto">
            <a:xfrm>
              <a:off x="3875" y="3094"/>
              <a:ext cx="1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56364" name="Text Box 59"/>
          <p:cNvSpPr txBox="1">
            <a:spLocks noChangeArrowheads="1"/>
          </p:cNvSpPr>
          <p:nvPr/>
        </p:nvSpPr>
        <p:spPr bwMode="auto">
          <a:xfrm rot="-5400000">
            <a:off x="1220218" y="3572722"/>
            <a:ext cx="687388" cy="168275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280" name="Isosceles Triangle 279"/>
          <p:cNvSpPr/>
          <p:nvPr/>
        </p:nvSpPr>
        <p:spPr bwMode="auto">
          <a:xfrm>
            <a:off x="1522636" y="3956104"/>
            <a:ext cx="87313" cy="46037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2" name="Rectangle 125"/>
          <p:cNvSpPr>
            <a:spLocks noChangeArrowheads="1"/>
          </p:cNvSpPr>
          <p:nvPr/>
        </p:nvSpPr>
        <p:spPr bwMode="auto">
          <a:xfrm>
            <a:off x="8234908" y="2812196"/>
            <a:ext cx="182569" cy="65798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 err="1">
                <a:latin typeface="Arial" charset="0"/>
                <a:cs typeface="Arial" charset="0"/>
              </a:rPr>
              <a:t>ALUout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283" name="Rectangle 125"/>
          <p:cNvSpPr>
            <a:spLocks noChangeArrowheads="1"/>
          </p:cNvSpPr>
          <p:nvPr/>
        </p:nvSpPr>
        <p:spPr bwMode="auto">
          <a:xfrm>
            <a:off x="8234908" y="3467774"/>
            <a:ext cx="182569" cy="657984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D</a:t>
            </a:r>
          </a:p>
        </p:txBody>
      </p:sp>
      <p:sp>
        <p:nvSpPr>
          <p:cNvPr id="56368" name="Rectangle 77"/>
          <p:cNvSpPr>
            <a:spLocks noChangeArrowheads="1"/>
          </p:cNvSpPr>
          <p:nvPr/>
        </p:nvSpPr>
        <p:spPr bwMode="auto">
          <a:xfrm>
            <a:off x="4999261" y="2332091"/>
            <a:ext cx="4222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56369" name="Line 30"/>
          <p:cNvSpPr>
            <a:spLocks noChangeShapeType="1"/>
          </p:cNvSpPr>
          <p:nvPr/>
        </p:nvSpPr>
        <p:spPr bwMode="auto">
          <a:xfrm>
            <a:off x="6894736" y="3392541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0" name="Rectangle 125"/>
          <p:cNvSpPr>
            <a:spLocks noChangeArrowheads="1"/>
          </p:cNvSpPr>
          <p:nvPr/>
        </p:nvSpPr>
        <p:spPr bwMode="auto">
          <a:xfrm>
            <a:off x="6362515" y="2651222"/>
            <a:ext cx="194218" cy="756341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301" name="Rectangle 125"/>
          <p:cNvSpPr>
            <a:spLocks noChangeArrowheads="1"/>
          </p:cNvSpPr>
          <p:nvPr/>
        </p:nvSpPr>
        <p:spPr bwMode="auto">
          <a:xfrm>
            <a:off x="6362513" y="3400055"/>
            <a:ext cx="194220" cy="774936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303" name="Rectangle 125"/>
          <p:cNvSpPr>
            <a:spLocks noChangeArrowheads="1"/>
          </p:cNvSpPr>
          <p:nvPr/>
        </p:nvSpPr>
        <p:spPr bwMode="auto">
          <a:xfrm>
            <a:off x="6362513" y="2197618"/>
            <a:ext cx="194220" cy="461769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Im16</a:t>
            </a:r>
          </a:p>
        </p:txBody>
      </p:sp>
      <p:sp>
        <p:nvSpPr>
          <p:cNvPr id="309" name="Rectangle 125"/>
          <p:cNvSpPr>
            <a:spLocks noChangeArrowheads="1"/>
          </p:cNvSpPr>
          <p:nvPr/>
        </p:nvSpPr>
        <p:spPr bwMode="auto">
          <a:xfrm>
            <a:off x="3076885" y="2623307"/>
            <a:ext cx="182569" cy="1127826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200" dirty="0">
                <a:latin typeface="Arial" charset="0"/>
                <a:cs typeface="Arial" charset="0"/>
              </a:rPr>
              <a:t>Instruction</a:t>
            </a:r>
          </a:p>
        </p:txBody>
      </p:sp>
      <p:sp>
        <p:nvSpPr>
          <p:cNvPr id="56374" name="Rectangle 64"/>
          <p:cNvSpPr>
            <a:spLocks noChangeArrowheads="1"/>
          </p:cNvSpPr>
          <p:nvPr/>
        </p:nvSpPr>
        <p:spPr bwMode="auto">
          <a:xfrm>
            <a:off x="1590899" y="1728841"/>
            <a:ext cx="323850" cy="3651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 +1</a:t>
            </a:r>
          </a:p>
        </p:txBody>
      </p:sp>
      <p:grpSp>
        <p:nvGrpSpPr>
          <p:cNvPr id="56375" name="Group 117"/>
          <p:cNvGrpSpPr>
            <a:grpSpLocks/>
          </p:cNvGrpSpPr>
          <p:nvPr/>
        </p:nvGrpSpPr>
        <p:grpSpPr bwMode="auto">
          <a:xfrm>
            <a:off x="1132111" y="3317929"/>
            <a:ext cx="168275" cy="569912"/>
            <a:chOff x="2515" y="1642"/>
            <a:chExt cx="115" cy="403"/>
          </a:xfrm>
        </p:grpSpPr>
        <p:sp>
          <p:nvSpPr>
            <p:cNvPr id="56468" name="AutoShape 118"/>
            <p:cNvSpPr>
              <a:spLocks noChangeArrowheads="1"/>
            </p:cNvSpPr>
            <p:nvPr/>
          </p:nvSpPr>
          <p:spPr bwMode="auto">
            <a:xfrm rot="-5400000">
              <a:off x="2384" y="1773"/>
              <a:ext cx="377" cy="115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6469" name="Rectangle 119"/>
            <p:cNvSpPr>
              <a:spLocks noChangeArrowheads="1"/>
            </p:cNvSpPr>
            <p:nvPr/>
          </p:nvSpPr>
          <p:spPr bwMode="auto">
            <a:xfrm flipH="1">
              <a:off x="2515" y="1642"/>
              <a:ext cx="11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</a:pPr>
              <a:endParaRPr lang="zh-CN" altLang="zh-CN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470" name="Rectangle 120"/>
            <p:cNvSpPr>
              <a:spLocks noChangeArrowheads="1"/>
            </p:cNvSpPr>
            <p:nvPr/>
          </p:nvSpPr>
          <p:spPr bwMode="auto">
            <a:xfrm flipH="1">
              <a:off x="2515" y="1656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6471" name="Rectangle 121"/>
            <p:cNvSpPr>
              <a:spLocks noChangeArrowheads="1"/>
            </p:cNvSpPr>
            <p:nvPr/>
          </p:nvSpPr>
          <p:spPr bwMode="auto">
            <a:xfrm flipH="1">
              <a:off x="2515" y="1874"/>
              <a:ext cx="11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56376" name="Line 52"/>
          <p:cNvSpPr>
            <a:spLocks noChangeShapeType="1"/>
          </p:cNvSpPr>
          <p:nvPr/>
        </p:nvSpPr>
        <p:spPr bwMode="auto">
          <a:xfrm flipV="1">
            <a:off x="1300386" y="3605266"/>
            <a:ext cx="1793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1" name="Freeform 320"/>
          <p:cNvSpPr/>
          <p:nvPr/>
        </p:nvSpPr>
        <p:spPr bwMode="auto">
          <a:xfrm rot="10800000" flipV="1">
            <a:off x="833661" y="1371654"/>
            <a:ext cx="3427413" cy="2370137"/>
          </a:xfrm>
          <a:custGeom>
            <a:avLst/>
            <a:gdLst>
              <a:gd name="connsiteX0" fmla="*/ 1216550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272218 w 1411357"/>
              <a:gd name="connsiteY0" fmla="*/ 290223 h 290223"/>
              <a:gd name="connsiteX1" fmla="*/ 1411357 w 1411357"/>
              <a:gd name="connsiteY1" fmla="*/ 290223 h 290223"/>
              <a:gd name="connsiteX2" fmla="*/ 1411357 w 1411357"/>
              <a:gd name="connsiteY2" fmla="*/ 0 h 290223"/>
              <a:gd name="connsiteX3" fmla="*/ 0 w 1411357"/>
              <a:gd name="connsiteY3" fmla="*/ 0 h 290223"/>
              <a:gd name="connsiteX0" fmla="*/ 1376478 w 1515617"/>
              <a:gd name="connsiteY0" fmla="*/ 290223 h 290223"/>
              <a:gd name="connsiteX1" fmla="*/ 1515617 w 1515617"/>
              <a:gd name="connsiteY1" fmla="*/ 290223 h 290223"/>
              <a:gd name="connsiteX2" fmla="*/ 1515617 w 1515617"/>
              <a:gd name="connsiteY2" fmla="*/ 0 h 290223"/>
              <a:gd name="connsiteX3" fmla="*/ 104260 w 1515617"/>
              <a:gd name="connsiteY3" fmla="*/ 0 h 290223"/>
              <a:gd name="connsiteX4" fmla="*/ 105251 w 1515617"/>
              <a:gd name="connsiteY4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7 w 1525063"/>
              <a:gd name="connsiteY5" fmla="*/ 161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20288 w 1525063"/>
              <a:gd name="connsiteY5" fmla="*/ 100886 h 290223"/>
              <a:gd name="connsiteX0" fmla="*/ 1385924 w 1525063"/>
              <a:gd name="connsiteY0" fmla="*/ 290223 h 290223"/>
              <a:gd name="connsiteX1" fmla="*/ 1525063 w 1525063"/>
              <a:gd name="connsiteY1" fmla="*/ 290223 h 290223"/>
              <a:gd name="connsiteX2" fmla="*/ 1525063 w 1525063"/>
              <a:gd name="connsiteY2" fmla="*/ 0 h 290223"/>
              <a:gd name="connsiteX3" fmla="*/ 113706 w 1525063"/>
              <a:gd name="connsiteY3" fmla="*/ 0 h 290223"/>
              <a:gd name="connsiteX4" fmla="*/ 106312 w 1525063"/>
              <a:gd name="connsiteY4" fmla="*/ 53752 h 290223"/>
              <a:gd name="connsiteX5" fmla="*/ 114698 w 1525063"/>
              <a:gd name="connsiteY5" fmla="*/ 93784 h 290223"/>
              <a:gd name="connsiteX0" fmla="*/ 1376479 w 1515618"/>
              <a:gd name="connsiteY0" fmla="*/ 290223 h 290223"/>
              <a:gd name="connsiteX1" fmla="*/ 1515618 w 1515618"/>
              <a:gd name="connsiteY1" fmla="*/ 290223 h 290223"/>
              <a:gd name="connsiteX2" fmla="*/ 1515618 w 1515618"/>
              <a:gd name="connsiteY2" fmla="*/ 0 h 290223"/>
              <a:gd name="connsiteX3" fmla="*/ 104261 w 1515618"/>
              <a:gd name="connsiteY3" fmla="*/ 0 h 290223"/>
              <a:gd name="connsiteX4" fmla="*/ 105253 w 1515618"/>
              <a:gd name="connsiteY4" fmla="*/ 93784 h 290223"/>
              <a:gd name="connsiteX0" fmla="*/ 1398179 w 1537318"/>
              <a:gd name="connsiteY0" fmla="*/ 290223 h 290223"/>
              <a:gd name="connsiteX1" fmla="*/ 1537318 w 1537318"/>
              <a:gd name="connsiteY1" fmla="*/ 290223 h 290223"/>
              <a:gd name="connsiteX2" fmla="*/ 1537318 w 1537318"/>
              <a:gd name="connsiteY2" fmla="*/ 0 h 290223"/>
              <a:gd name="connsiteX3" fmla="*/ 125961 w 1537318"/>
              <a:gd name="connsiteY3" fmla="*/ 0 h 290223"/>
              <a:gd name="connsiteX4" fmla="*/ 57071 w 1537318"/>
              <a:gd name="connsiteY4" fmla="*/ 94429 h 290223"/>
              <a:gd name="connsiteX0" fmla="*/ 1341109 w 1480248"/>
              <a:gd name="connsiteY0" fmla="*/ 290223 h 290223"/>
              <a:gd name="connsiteX1" fmla="*/ 1480248 w 1480248"/>
              <a:gd name="connsiteY1" fmla="*/ 290223 h 290223"/>
              <a:gd name="connsiteX2" fmla="*/ 1480248 w 1480248"/>
              <a:gd name="connsiteY2" fmla="*/ 0 h 290223"/>
              <a:gd name="connsiteX3" fmla="*/ 68891 w 1480248"/>
              <a:gd name="connsiteY3" fmla="*/ 0 h 290223"/>
              <a:gd name="connsiteX4" fmla="*/ 1 w 1480248"/>
              <a:gd name="connsiteY4" fmla="*/ 94429 h 290223"/>
              <a:gd name="connsiteX0" fmla="*/ 1276834 w 1415973"/>
              <a:gd name="connsiteY0" fmla="*/ 290223 h 290223"/>
              <a:gd name="connsiteX1" fmla="*/ 1415973 w 1415973"/>
              <a:gd name="connsiteY1" fmla="*/ 290223 h 290223"/>
              <a:gd name="connsiteX2" fmla="*/ 1415973 w 1415973"/>
              <a:gd name="connsiteY2" fmla="*/ 0 h 290223"/>
              <a:gd name="connsiteX3" fmla="*/ 4616 w 1415973"/>
              <a:gd name="connsiteY3" fmla="*/ 0 h 290223"/>
              <a:gd name="connsiteX4" fmla="*/ 17 w 1415973"/>
              <a:gd name="connsiteY4" fmla="*/ 94429 h 290223"/>
              <a:gd name="connsiteX0" fmla="*/ 1273020 w 1412159"/>
              <a:gd name="connsiteY0" fmla="*/ 290223 h 290223"/>
              <a:gd name="connsiteX1" fmla="*/ 1412159 w 1412159"/>
              <a:gd name="connsiteY1" fmla="*/ 290223 h 290223"/>
              <a:gd name="connsiteX2" fmla="*/ 1412159 w 1412159"/>
              <a:gd name="connsiteY2" fmla="*/ 0 h 290223"/>
              <a:gd name="connsiteX3" fmla="*/ 802 w 1412159"/>
              <a:gd name="connsiteY3" fmla="*/ 0 h 290223"/>
              <a:gd name="connsiteX4" fmla="*/ 4589 w 1412159"/>
              <a:gd name="connsiteY4" fmla="*/ 9249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4429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7012 h 290223"/>
              <a:gd name="connsiteX0" fmla="*/ 1273392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95075 h 290223"/>
              <a:gd name="connsiteX0" fmla="*/ 1332616 w 1412531"/>
              <a:gd name="connsiteY0" fmla="*/ 290223 h 290223"/>
              <a:gd name="connsiteX1" fmla="*/ 1412531 w 1412531"/>
              <a:gd name="connsiteY1" fmla="*/ 290223 h 290223"/>
              <a:gd name="connsiteX2" fmla="*/ 1412531 w 1412531"/>
              <a:gd name="connsiteY2" fmla="*/ 0 h 290223"/>
              <a:gd name="connsiteX3" fmla="*/ 1174 w 1412531"/>
              <a:gd name="connsiteY3" fmla="*/ 0 h 290223"/>
              <a:gd name="connsiteX4" fmla="*/ 2166 w 1412531"/>
              <a:gd name="connsiteY4" fmla="*/ 37917 h 290223"/>
              <a:gd name="connsiteX0" fmla="*/ 1334196 w 1414111"/>
              <a:gd name="connsiteY0" fmla="*/ 290223 h 290223"/>
              <a:gd name="connsiteX1" fmla="*/ 1414111 w 1414111"/>
              <a:gd name="connsiteY1" fmla="*/ 290223 h 290223"/>
              <a:gd name="connsiteX2" fmla="*/ 1414111 w 1414111"/>
              <a:gd name="connsiteY2" fmla="*/ 0 h 290223"/>
              <a:gd name="connsiteX3" fmla="*/ 2754 w 1414111"/>
              <a:gd name="connsiteY3" fmla="*/ 0 h 290223"/>
              <a:gd name="connsiteX4" fmla="*/ 102 w 1414111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2617 w 1412532"/>
              <a:gd name="connsiteY0" fmla="*/ 290223 h 290223"/>
              <a:gd name="connsiteX1" fmla="*/ 1412532 w 1412532"/>
              <a:gd name="connsiteY1" fmla="*/ 290223 h 290223"/>
              <a:gd name="connsiteX2" fmla="*/ 1412532 w 1412532"/>
              <a:gd name="connsiteY2" fmla="*/ 0 h 290223"/>
              <a:gd name="connsiteX3" fmla="*/ 1175 w 1412532"/>
              <a:gd name="connsiteY3" fmla="*/ 0 h 290223"/>
              <a:gd name="connsiteX4" fmla="*/ 2168 w 1412532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9 w 1411753"/>
              <a:gd name="connsiteY4" fmla="*/ 37470 h 290223"/>
              <a:gd name="connsiteX0" fmla="*/ 1333218 w 1413133"/>
              <a:gd name="connsiteY0" fmla="*/ 290223 h 290223"/>
              <a:gd name="connsiteX1" fmla="*/ 1413133 w 1413133"/>
              <a:gd name="connsiteY1" fmla="*/ 290223 h 290223"/>
              <a:gd name="connsiteX2" fmla="*/ 1413133 w 1413133"/>
              <a:gd name="connsiteY2" fmla="*/ 0 h 290223"/>
              <a:gd name="connsiteX3" fmla="*/ 1776 w 1413133"/>
              <a:gd name="connsiteY3" fmla="*/ 0 h 290223"/>
              <a:gd name="connsiteX4" fmla="*/ 35 w 1413133"/>
              <a:gd name="connsiteY4" fmla="*/ 37470 h 290223"/>
              <a:gd name="connsiteX0" fmla="*/ 1331838 w 1411753"/>
              <a:gd name="connsiteY0" fmla="*/ 290223 h 290223"/>
              <a:gd name="connsiteX1" fmla="*/ 1411753 w 1411753"/>
              <a:gd name="connsiteY1" fmla="*/ 290223 h 290223"/>
              <a:gd name="connsiteX2" fmla="*/ 1411753 w 1411753"/>
              <a:gd name="connsiteY2" fmla="*/ 0 h 290223"/>
              <a:gd name="connsiteX3" fmla="*/ 396 w 1411753"/>
              <a:gd name="connsiteY3" fmla="*/ 0 h 290223"/>
              <a:gd name="connsiteX4" fmla="*/ 1388 w 1411753"/>
              <a:gd name="connsiteY4" fmla="*/ 37470 h 290223"/>
              <a:gd name="connsiteX0" fmla="*/ 1331749 w 1411664"/>
              <a:gd name="connsiteY0" fmla="*/ 290223 h 290223"/>
              <a:gd name="connsiteX1" fmla="*/ 1411664 w 1411664"/>
              <a:gd name="connsiteY1" fmla="*/ 290223 h 290223"/>
              <a:gd name="connsiteX2" fmla="*/ 1411664 w 1411664"/>
              <a:gd name="connsiteY2" fmla="*/ 0 h 290223"/>
              <a:gd name="connsiteX3" fmla="*/ 307 w 1411664"/>
              <a:gd name="connsiteY3" fmla="*/ 0 h 290223"/>
              <a:gd name="connsiteX4" fmla="*/ 1299 w 1411664"/>
              <a:gd name="connsiteY4" fmla="*/ 37470 h 290223"/>
              <a:gd name="connsiteX0" fmla="*/ 1332209 w 1412124"/>
              <a:gd name="connsiteY0" fmla="*/ 290223 h 290223"/>
              <a:gd name="connsiteX1" fmla="*/ 1412124 w 1412124"/>
              <a:gd name="connsiteY1" fmla="*/ 290223 h 290223"/>
              <a:gd name="connsiteX2" fmla="*/ 1412124 w 1412124"/>
              <a:gd name="connsiteY2" fmla="*/ 0 h 290223"/>
              <a:gd name="connsiteX3" fmla="*/ 767 w 1412124"/>
              <a:gd name="connsiteY3" fmla="*/ 0 h 290223"/>
              <a:gd name="connsiteX4" fmla="*/ 1759 w 1412124"/>
              <a:gd name="connsiteY4" fmla="*/ 37470 h 290223"/>
              <a:gd name="connsiteX0" fmla="*/ 1332635 w 1412550"/>
              <a:gd name="connsiteY0" fmla="*/ 290223 h 290223"/>
              <a:gd name="connsiteX1" fmla="*/ 1412550 w 1412550"/>
              <a:gd name="connsiteY1" fmla="*/ 290223 h 290223"/>
              <a:gd name="connsiteX2" fmla="*/ 1412550 w 1412550"/>
              <a:gd name="connsiteY2" fmla="*/ 0 h 290223"/>
              <a:gd name="connsiteX3" fmla="*/ 1193 w 1412550"/>
              <a:gd name="connsiteY3" fmla="*/ 0 h 290223"/>
              <a:gd name="connsiteX4" fmla="*/ 1274 w 141255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2014 w 1411929"/>
              <a:gd name="connsiteY0" fmla="*/ 290223 h 290223"/>
              <a:gd name="connsiteX1" fmla="*/ 1411929 w 1411929"/>
              <a:gd name="connsiteY1" fmla="*/ 290223 h 290223"/>
              <a:gd name="connsiteX2" fmla="*/ 1411929 w 1411929"/>
              <a:gd name="connsiteY2" fmla="*/ 0 h 290223"/>
              <a:gd name="connsiteX3" fmla="*/ 572 w 1411929"/>
              <a:gd name="connsiteY3" fmla="*/ 0 h 290223"/>
              <a:gd name="connsiteX4" fmla="*/ 653 w 1411929"/>
              <a:gd name="connsiteY4" fmla="*/ 37470 h 290223"/>
              <a:gd name="connsiteX0" fmla="*/ 1331693 w 1411608"/>
              <a:gd name="connsiteY0" fmla="*/ 290223 h 290223"/>
              <a:gd name="connsiteX1" fmla="*/ 1411608 w 1411608"/>
              <a:gd name="connsiteY1" fmla="*/ 290223 h 290223"/>
              <a:gd name="connsiteX2" fmla="*/ 1411608 w 1411608"/>
              <a:gd name="connsiteY2" fmla="*/ 0 h 290223"/>
              <a:gd name="connsiteX3" fmla="*/ 251 w 1411608"/>
              <a:gd name="connsiteY3" fmla="*/ 0 h 290223"/>
              <a:gd name="connsiteX4" fmla="*/ 332 w 1411608"/>
              <a:gd name="connsiteY4" fmla="*/ 37470 h 290223"/>
              <a:gd name="connsiteX0" fmla="*/ 1332285 w 1412200"/>
              <a:gd name="connsiteY0" fmla="*/ 290223 h 290223"/>
              <a:gd name="connsiteX1" fmla="*/ 1412200 w 1412200"/>
              <a:gd name="connsiteY1" fmla="*/ 290223 h 290223"/>
              <a:gd name="connsiteX2" fmla="*/ 1412200 w 1412200"/>
              <a:gd name="connsiteY2" fmla="*/ 0 h 290223"/>
              <a:gd name="connsiteX3" fmla="*/ 843 w 1412200"/>
              <a:gd name="connsiteY3" fmla="*/ 0 h 290223"/>
              <a:gd name="connsiteX4" fmla="*/ 924 w 1412200"/>
              <a:gd name="connsiteY4" fmla="*/ 37470 h 290223"/>
              <a:gd name="connsiteX0" fmla="*/ 1331754 w 1411669"/>
              <a:gd name="connsiteY0" fmla="*/ 290223 h 290223"/>
              <a:gd name="connsiteX1" fmla="*/ 1411669 w 1411669"/>
              <a:gd name="connsiteY1" fmla="*/ 290223 h 290223"/>
              <a:gd name="connsiteX2" fmla="*/ 1411669 w 1411669"/>
              <a:gd name="connsiteY2" fmla="*/ 0 h 290223"/>
              <a:gd name="connsiteX3" fmla="*/ 312 w 1411669"/>
              <a:gd name="connsiteY3" fmla="*/ 0 h 290223"/>
              <a:gd name="connsiteX4" fmla="*/ 393 w 1411669"/>
              <a:gd name="connsiteY4" fmla="*/ 37470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4028 w 1413943"/>
              <a:gd name="connsiteY0" fmla="*/ 290223 h 290223"/>
              <a:gd name="connsiteX1" fmla="*/ 1413943 w 1413943"/>
              <a:gd name="connsiteY1" fmla="*/ 290223 h 290223"/>
              <a:gd name="connsiteX2" fmla="*/ 1413943 w 1413943"/>
              <a:gd name="connsiteY2" fmla="*/ 0 h 290223"/>
              <a:gd name="connsiteX3" fmla="*/ 2586 w 1413943"/>
              <a:gd name="connsiteY3" fmla="*/ 0 h 290223"/>
              <a:gd name="connsiteX4" fmla="*/ 203 w 1413943"/>
              <a:gd name="connsiteY4" fmla="*/ 52322 h 290223"/>
              <a:gd name="connsiteX0" fmla="*/ 1333825 w 1413740"/>
              <a:gd name="connsiteY0" fmla="*/ 290223 h 290223"/>
              <a:gd name="connsiteX1" fmla="*/ 1413740 w 1413740"/>
              <a:gd name="connsiteY1" fmla="*/ 290223 h 290223"/>
              <a:gd name="connsiteX2" fmla="*/ 1413740 w 1413740"/>
              <a:gd name="connsiteY2" fmla="*/ 0 h 290223"/>
              <a:gd name="connsiteX3" fmla="*/ 2383 w 1413740"/>
              <a:gd name="connsiteY3" fmla="*/ 0 h 290223"/>
              <a:gd name="connsiteX4" fmla="*/ 0 w 1413740"/>
              <a:gd name="connsiteY4" fmla="*/ 52322 h 290223"/>
              <a:gd name="connsiteX0" fmla="*/ 1335057 w 1414972"/>
              <a:gd name="connsiteY0" fmla="*/ 290223 h 290223"/>
              <a:gd name="connsiteX1" fmla="*/ 1414972 w 1414972"/>
              <a:gd name="connsiteY1" fmla="*/ 290223 h 290223"/>
              <a:gd name="connsiteX2" fmla="*/ 1414972 w 1414972"/>
              <a:gd name="connsiteY2" fmla="*/ 0 h 290223"/>
              <a:gd name="connsiteX3" fmla="*/ 3615 w 1414972"/>
              <a:gd name="connsiteY3" fmla="*/ 0 h 290223"/>
              <a:gd name="connsiteX4" fmla="*/ 0 w 1414972"/>
              <a:gd name="connsiteY4" fmla="*/ 51180 h 290223"/>
              <a:gd name="connsiteX0" fmla="*/ 1335197 w 1415112"/>
              <a:gd name="connsiteY0" fmla="*/ 290223 h 290223"/>
              <a:gd name="connsiteX1" fmla="*/ 1415112 w 1415112"/>
              <a:gd name="connsiteY1" fmla="*/ 290223 h 290223"/>
              <a:gd name="connsiteX2" fmla="*/ 1415112 w 1415112"/>
              <a:gd name="connsiteY2" fmla="*/ 0 h 290223"/>
              <a:gd name="connsiteX3" fmla="*/ 3755 w 1415112"/>
              <a:gd name="connsiteY3" fmla="*/ 0 h 290223"/>
              <a:gd name="connsiteX4" fmla="*/ 140 w 1415112"/>
              <a:gd name="connsiteY4" fmla="*/ 51180 h 290223"/>
              <a:gd name="connsiteX0" fmla="*/ 1332469 w 1412384"/>
              <a:gd name="connsiteY0" fmla="*/ 290223 h 290223"/>
              <a:gd name="connsiteX1" fmla="*/ 1412384 w 1412384"/>
              <a:gd name="connsiteY1" fmla="*/ 290223 h 290223"/>
              <a:gd name="connsiteX2" fmla="*/ 1412384 w 1412384"/>
              <a:gd name="connsiteY2" fmla="*/ 0 h 290223"/>
              <a:gd name="connsiteX3" fmla="*/ 1027 w 1412384"/>
              <a:gd name="connsiteY3" fmla="*/ 0 h 290223"/>
              <a:gd name="connsiteX4" fmla="*/ 561 w 1412384"/>
              <a:gd name="connsiteY4" fmla="*/ 51667 h 290223"/>
              <a:gd name="connsiteX0" fmla="*/ 1332081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  <a:gd name="connsiteX0" fmla="*/ 1327882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  <a:gd name="connsiteX0" fmla="*/ 1349536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  <a:gd name="connsiteX0" fmla="*/ 1292685 w 1411996"/>
              <a:gd name="connsiteY0" fmla="*/ 290223 h 290223"/>
              <a:gd name="connsiteX1" fmla="*/ 1411996 w 1411996"/>
              <a:gd name="connsiteY1" fmla="*/ 290223 h 290223"/>
              <a:gd name="connsiteX2" fmla="*/ 1411996 w 1411996"/>
              <a:gd name="connsiteY2" fmla="*/ 0 h 290223"/>
              <a:gd name="connsiteX3" fmla="*/ 639 w 1411996"/>
              <a:gd name="connsiteY3" fmla="*/ 0 h 290223"/>
              <a:gd name="connsiteX4" fmla="*/ 173 w 1411996"/>
              <a:gd name="connsiteY4" fmla="*/ 51667 h 290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996" h="290223">
                <a:moveTo>
                  <a:pt x="1292685" y="290223"/>
                </a:moveTo>
                <a:lnTo>
                  <a:pt x="1411996" y="290223"/>
                </a:lnTo>
                <a:lnTo>
                  <a:pt x="1411996" y="0"/>
                </a:lnTo>
                <a:lnTo>
                  <a:pt x="639" y="0"/>
                </a:lnTo>
                <a:cubicBezTo>
                  <a:pt x="-592" y="27174"/>
                  <a:pt x="374" y="26542"/>
                  <a:pt x="173" y="51667"/>
                </a:cubicBezTo>
              </a:path>
            </a:pathLst>
          </a:custGeom>
          <a:noFill/>
          <a:ln w="508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78" name="Rectangle 70"/>
          <p:cNvSpPr>
            <a:spLocks noChangeArrowheads="1"/>
          </p:cNvSpPr>
          <p:nvPr/>
        </p:nvSpPr>
        <p:spPr bwMode="auto">
          <a:xfrm>
            <a:off x="3318099" y="3540179"/>
            <a:ext cx="168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Rd</a:t>
            </a:r>
          </a:p>
        </p:txBody>
      </p:sp>
      <p:cxnSp>
        <p:nvCxnSpPr>
          <p:cNvPr id="474" name="Straight Arrow Connector 473"/>
          <p:cNvCxnSpPr>
            <a:stCxn id="56465" idx="2"/>
            <a:endCxn id="480" idx="1"/>
          </p:cNvCxnSpPr>
          <p:nvPr/>
        </p:nvCxnSpPr>
        <p:spPr bwMode="auto">
          <a:xfrm>
            <a:off x="3919761" y="4319641"/>
            <a:ext cx="2443163" cy="47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0" name="Rectangle 125"/>
          <p:cNvSpPr>
            <a:spLocks noChangeArrowheads="1"/>
          </p:cNvSpPr>
          <p:nvPr/>
        </p:nvSpPr>
        <p:spPr bwMode="auto">
          <a:xfrm>
            <a:off x="6362513" y="4159211"/>
            <a:ext cx="194220" cy="330488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000" dirty="0">
                <a:latin typeface="Arial" charset="0"/>
                <a:cs typeface="Arial" charset="0"/>
              </a:rPr>
              <a:t>Rd2</a:t>
            </a:r>
          </a:p>
        </p:txBody>
      </p:sp>
      <p:sp>
        <p:nvSpPr>
          <p:cNvPr id="481" name="Isosceles Triangle 480"/>
          <p:cNvSpPr/>
          <p:nvPr/>
        </p:nvSpPr>
        <p:spPr bwMode="auto">
          <a:xfrm>
            <a:off x="6423249" y="4440291"/>
            <a:ext cx="87312" cy="46038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6382" name="Group 204"/>
          <p:cNvGrpSpPr>
            <a:grpSpLocks/>
          </p:cNvGrpSpPr>
          <p:nvPr/>
        </p:nvGrpSpPr>
        <p:grpSpPr bwMode="auto">
          <a:xfrm>
            <a:off x="3783236" y="4164066"/>
            <a:ext cx="141288" cy="312738"/>
            <a:chOff x="5446830" y="4755672"/>
            <a:chExt cx="173586" cy="435289"/>
          </a:xfrm>
        </p:grpSpPr>
        <p:sp>
          <p:nvSpPr>
            <p:cNvPr id="56465" name="AutoShape 91"/>
            <p:cNvSpPr>
              <a:spLocks noChangeArrowheads="1"/>
            </p:cNvSpPr>
            <p:nvPr/>
          </p:nvSpPr>
          <p:spPr bwMode="auto">
            <a:xfrm rot="-5400000">
              <a:off x="5313416" y="4889086"/>
              <a:ext cx="435289" cy="168461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6466" name="Rectangle 93"/>
            <p:cNvSpPr>
              <a:spLocks noChangeArrowheads="1"/>
            </p:cNvSpPr>
            <p:nvPr/>
          </p:nvSpPr>
          <p:spPr bwMode="auto">
            <a:xfrm flipH="1">
              <a:off x="5449023" y="4769463"/>
              <a:ext cx="171388" cy="20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6467" name="Rectangle 94"/>
            <p:cNvSpPr>
              <a:spLocks noChangeArrowheads="1"/>
            </p:cNvSpPr>
            <p:nvPr/>
          </p:nvSpPr>
          <p:spPr bwMode="auto">
            <a:xfrm flipH="1">
              <a:off x="5450491" y="5003542"/>
              <a:ext cx="169925" cy="15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482" name="Freeform 481"/>
          <p:cNvSpPr/>
          <p:nvPr/>
        </p:nvSpPr>
        <p:spPr>
          <a:xfrm>
            <a:off x="3259361" y="3703691"/>
            <a:ext cx="523875" cy="681038"/>
          </a:xfrm>
          <a:custGeom>
            <a:avLst/>
            <a:gdLst>
              <a:gd name="connsiteX0" fmla="*/ 0 w 415456"/>
              <a:gd name="connsiteY0" fmla="*/ 1988 h 725556"/>
              <a:gd name="connsiteX1" fmla="*/ 117282 w 415456"/>
              <a:gd name="connsiteY1" fmla="*/ 0 h 725556"/>
              <a:gd name="connsiteX2" fmla="*/ 119270 w 415456"/>
              <a:gd name="connsiteY2" fmla="*/ 725556 h 725556"/>
              <a:gd name="connsiteX3" fmla="*/ 415456 w 415456"/>
              <a:gd name="connsiteY3" fmla="*/ 725556 h 725556"/>
              <a:gd name="connsiteX0" fmla="*/ 0 w 421420"/>
              <a:gd name="connsiteY0" fmla="*/ 0 h 727543"/>
              <a:gd name="connsiteX1" fmla="*/ 123246 w 421420"/>
              <a:gd name="connsiteY1" fmla="*/ 1987 h 727543"/>
              <a:gd name="connsiteX2" fmla="*/ 125234 w 421420"/>
              <a:gd name="connsiteY2" fmla="*/ 727543 h 727543"/>
              <a:gd name="connsiteX3" fmla="*/ 421420 w 421420"/>
              <a:gd name="connsiteY3" fmla="*/ 727543 h 727543"/>
              <a:gd name="connsiteX0" fmla="*/ 0 w 437323"/>
              <a:gd name="connsiteY0" fmla="*/ 0 h 725556"/>
              <a:gd name="connsiteX1" fmla="*/ 139149 w 437323"/>
              <a:gd name="connsiteY1" fmla="*/ 0 h 725556"/>
              <a:gd name="connsiteX2" fmla="*/ 141137 w 437323"/>
              <a:gd name="connsiteY2" fmla="*/ 725556 h 725556"/>
              <a:gd name="connsiteX3" fmla="*/ 437323 w 437323"/>
              <a:gd name="connsiteY3" fmla="*/ 725556 h 72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23" h="725556">
                <a:moveTo>
                  <a:pt x="0" y="0"/>
                </a:moveTo>
                <a:lnTo>
                  <a:pt x="139149" y="0"/>
                </a:lnTo>
                <a:cubicBezTo>
                  <a:pt x="139812" y="241852"/>
                  <a:pt x="140474" y="483704"/>
                  <a:pt x="141137" y="725556"/>
                </a:cubicBezTo>
                <a:lnTo>
                  <a:pt x="437323" y="725556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84" name="Freeform 86"/>
          <p:cNvSpPr>
            <a:spLocks/>
          </p:cNvSpPr>
          <p:nvPr/>
        </p:nvSpPr>
        <p:spPr bwMode="auto">
          <a:xfrm>
            <a:off x="3503836" y="3443341"/>
            <a:ext cx="279400" cy="803275"/>
          </a:xfrm>
          <a:custGeom>
            <a:avLst/>
            <a:gdLst>
              <a:gd name="T0" fmla="*/ 0 w 87"/>
              <a:gd name="T1" fmla="*/ 0 h 87"/>
              <a:gd name="T2" fmla="*/ 0 w 87"/>
              <a:gd name="T3" fmla="*/ 2147483647 h 87"/>
              <a:gd name="T4" fmla="*/ 2147483647 w 87"/>
              <a:gd name="T5" fmla="*/ 2147483647 h 87"/>
              <a:gd name="T6" fmla="*/ 0 60000 65536"/>
              <a:gd name="T7" fmla="*/ 0 60000 65536"/>
              <a:gd name="T8" fmla="*/ 0 60000 65536"/>
              <a:gd name="T9" fmla="*/ 0 w 87"/>
              <a:gd name="T10" fmla="*/ 0 h 87"/>
              <a:gd name="T11" fmla="*/ 87 w 87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" h="87">
                <a:moveTo>
                  <a:pt x="0" y="0"/>
                </a:moveTo>
                <a:lnTo>
                  <a:pt x="0" y="87"/>
                </a:lnTo>
                <a:lnTo>
                  <a:pt x="87" y="87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85" name="Line 41"/>
          <p:cNvSpPr>
            <a:spLocks noChangeShapeType="1"/>
          </p:cNvSpPr>
          <p:nvPr/>
        </p:nvSpPr>
        <p:spPr bwMode="auto">
          <a:xfrm flipV="1">
            <a:off x="6551836" y="4319641"/>
            <a:ext cx="16827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8" name="Rectangle 125"/>
          <p:cNvSpPr>
            <a:spLocks noChangeArrowheads="1"/>
          </p:cNvSpPr>
          <p:nvPr/>
        </p:nvSpPr>
        <p:spPr bwMode="auto">
          <a:xfrm>
            <a:off x="8234908" y="4125654"/>
            <a:ext cx="182578" cy="363537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lIns="0" tIns="0" rIns="0" bIns="0" anchor="ctr"/>
          <a:lstStyle/>
          <a:p>
            <a:pPr algn="ctr">
              <a:defRPr/>
            </a:pPr>
            <a:r>
              <a:rPr lang="en-US" sz="1000" dirty="0">
                <a:latin typeface="Arial" charset="0"/>
                <a:cs typeface="Arial" charset="0"/>
              </a:rPr>
              <a:t>Rd3</a:t>
            </a:r>
          </a:p>
        </p:txBody>
      </p:sp>
      <p:sp>
        <p:nvSpPr>
          <p:cNvPr id="489" name="Isosceles Triangle 488"/>
          <p:cNvSpPr/>
          <p:nvPr/>
        </p:nvSpPr>
        <p:spPr bwMode="auto">
          <a:xfrm>
            <a:off x="8285386" y="4441879"/>
            <a:ext cx="87313" cy="46037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88" name="Rectangle 37"/>
          <p:cNvSpPr>
            <a:spLocks noChangeArrowheads="1"/>
          </p:cNvSpPr>
          <p:nvPr/>
        </p:nvSpPr>
        <p:spPr bwMode="auto">
          <a:xfrm>
            <a:off x="1089249" y="2689279"/>
            <a:ext cx="376237" cy="265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PCSrc</a:t>
            </a:r>
          </a:p>
        </p:txBody>
      </p:sp>
      <p:sp>
        <p:nvSpPr>
          <p:cNvPr id="56389" name="Rectangle 101"/>
          <p:cNvSpPr>
            <a:spLocks noChangeArrowheads="1"/>
          </p:cNvSpPr>
          <p:nvPr/>
        </p:nvSpPr>
        <p:spPr bwMode="auto">
          <a:xfrm>
            <a:off x="4576986" y="2109841"/>
            <a:ext cx="252413" cy="179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Bne</a:t>
            </a:r>
          </a:p>
        </p:txBody>
      </p:sp>
      <p:sp>
        <p:nvSpPr>
          <p:cNvPr id="56390" name="Rectangle 101"/>
          <p:cNvSpPr>
            <a:spLocks noChangeArrowheads="1"/>
          </p:cNvSpPr>
          <p:nvPr/>
        </p:nvSpPr>
        <p:spPr bwMode="auto">
          <a:xfrm>
            <a:off x="4576986" y="1941566"/>
            <a:ext cx="252413" cy="163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Beq</a:t>
            </a:r>
          </a:p>
        </p:txBody>
      </p:sp>
      <p:sp>
        <p:nvSpPr>
          <p:cNvPr id="56391" name="Rectangle 101"/>
          <p:cNvSpPr>
            <a:spLocks noChangeArrowheads="1"/>
          </p:cNvSpPr>
          <p:nvPr/>
        </p:nvSpPr>
        <p:spPr bwMode="auto">
          <a:xfrm>
            <a:off x="4580161" y="1787579"/>
            <a:ext cx="150813" cy="163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J</a:t>
            </a:r>
          </a:p>
        </p:txBody>
      </p:sp>
      <p:grpSp>
        <p:nvGrpSpPr>
          <p:cNvPr id="56392" name="Group 1"/>
          <p:cNvGrpSpPr>
            <a:grpSpLocks/>
          </p:cNvGrpSpPr>
          <p:nvPr/>
        </p:nvGrpSpPr>
        <p:grpSpPr bwMode="auto">
          <a:xfrm>
            <a:off x="4364261" y="1897116"/>
            <a:ext cx="152400" cy="288925"/>
            <a:chOff x="6108200" y="1984875"/>
            <a:chExt cx="250825" cy="396875"/>
          </a:xfrm>
        </p:grpSpPr>
        <p:cxnSp>
          <p:nvCxnSpPr>
            <p:cNvPr id="334" name="Straight Arrow Connector 333"/>
            <p:cNvCxnSpPr/>
            <p:nvPr/>
          </p:nvCxnSpPr>
          <p:spPr bwMode="auto">
            <a:xfrm flipH="1">
              <a:off x="6108200" y="2381750"/>
              <a:ext cx="25082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 bwMode="auto">
            <a:xfrm flipH="1">
              <a:off x="6108200" y="2183313"/>
              <a:ext cx="25082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 bwMode="auto">
            <a:xfrm flipH="1">
              <a:off x="6108200" y="1984875"/>
              <a:ext cx="25082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393" name="Text Box 151"/>
          <p:cNvSpPr txBox="1">
            <a:spLocks noChangeArrowheads="1"/>
          </p:cNvSpPr>
          <p:nvPr/>
        </p:nvSpPr>
        <p:spPr bwMode="auto">
          <a:xfrm rot="-5400000">
            <a:off x="3032349" y="3786241"/>
            <a:ext cx="273050" cy="18415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Op</a:t>
            </a:r>
          </a:p>
        </p:txBody>
      </p:sp>
      <p:sp>
        <p:nvSpPr>
          <p:cNvPr id="335" name="Isosceles Triangle 334"/>
          <p:cNvSpPr/>
          <p:nvPr/>
        </p:nvSpPr>
        <p:spPr bwMode="auto">
          <a:xfrm>
            <a:off x="3126011" y="3973566"/>
            <a:ext cx="87313" cy="46038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95" name="Line 87"/>
          <p:cNvSpPr>
            <a:spLocks noChangeShapeType="1"/>
          </p:cNvSpPr>
          <p:nvPr/>
        </p:nvSpPr>
        <p:spPr bwMode="auto">
          <a:xfrm flipV="1">
            <a:off x="3854674" y="4479979"/>
            <a:ext cx="0" cy="1270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96" name="Rectangle 88"/>
          <p:cNvSpPr>
            <a:spLocks noChangeArrowheads="1"/>
          </p:cNvSpPr>
          <p:nvPr/>
        </p:nvSpPr>
        <p:spPr bwMode="auto">
          <a:xfrm>
            <a:off x="3676874" y="5076879"/>
            <a:ext cx="33655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Reg</a:t>
            </a:r>
          </a:p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Dst</a:t>
            </a:r>
          </a:p>
        </p:txBody>
      </p:sp>
      <p:cxnSp>
        <p:nvCxnSpPr>
          <p:cNvPr id="336" name="Straight Connector 335"/>
          <p:cNvCxnSpPr/>
          <p:nvPr/>
        </p:nvCxnSpPr>
        <p:spPr bwMode="auto">
          <a:xfrm>
            <a:off x="6458174" y="4873679"/>
            <a:ext cx="0" cy="766762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398" name="Text Box 160"/>
          <p:cNvSpPr txBox="1">
            <a:spLocks noChangeArrowheads="1"/>
          </p:cNvSpPr>
          <p:nvPr/>
        </p:nvSpPr>
        <p:spPr bwMode="auto">
          <a:xfrm rot="-5400000">
            <a:off x="6068442" y="5934923"/>
            <a:ext cx="771525" cy="179388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EX</a:t>
            </a:r>
          </a:p>
        </p:txBody>
      </p:sp>
      <p:sp>
        <p:nvSpPr>
          <p:cNvPr id="56399" name="Line 156"/>
          <p:cNvSpPr>
            <a:spLocks noChangeShapeType="1"/>
          </p:cNvSpPr>
          <p:nvPr/>
        </p:nvSpPr>
        <p:spPr bwMode="auto">
          <a:xfrm>
            <a:off x="6543899" y="6278616"/>
            <a:ext cx="16827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400" name="Line 156"/>
          <p:cNvSpPr>
            <a:spLocks noChangeShapeType="1"/>
          </p:cNvSpPr>
          <p:nvPr/>
        </p:nvSpPr>
        <p:spPr bwMode="auto">
          <a:xfrm>
            <a:off x="6539136" y="6013504"/>
            <a:ext cx="16875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44" name="Straight Connector 343"/>
          <p:cNvCxnSpPr/>
          <p:nvPr/>
        </p:nvCxnSpPr>
        <p:spPr bwMode="auto">
          <a:xfrm flipH="1">
            <a:off x="8323486" y="4865741"/>
            <a:ext cx="0" cy="1020763"/>
          </a:xfrm>
          <a:prstGeom prst="line">
            <a:avLst/>
          </a:prstGeom>
          <a:ln w="12700">
            <a:headEnd type="oval" w="sm" len="sm"/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402" name="Text Box 161"/>
          <p:cNvSpPr txBox="1">
            <a:spLocks noChangeArrowheads="1"/>
          </p:cNvSpPr>
          <p:nvPr/>
        </p:nvSpPr>
        <p:spPr bwMode="auto">
          <a:xfrm rot="-5400000">
            <a:off x="8061549" y="6051604"/>
            <a:ext cx="520700" cy="1905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MEM</a:t>
            </a:r>
          </a:p>
        </p:txBody>
      </p:sp>
      <p:sp>
        <p:nvSpPr>
          <p:cNvPr id="238" name="Freeform 237"/>
          <p:cNvSpPr/>
          <p:nvPr/>
        </p:nvSpPr>
        <p:spPr bwMode="auto">
          <a:xfrm>
            <a:off x="3254599" y="3913241"/>
            <a:ext cx="249237" cy="2022475"/>
          </a:xfrm>
          <a:custGeom>
            <a:avLst/>
            <a:gdLst>
              <a:gd name="connsiteX0" fmla="*/ 0 w 1254138"/>
              <a:gd name="connsiteY0" fmla="*/ 0 h 2085410"/>
              <a:gd name="connsiteX1" fmla="*/ 75899 w 1254138"/>
              <a:gd name="connsiteY1" fmla="*/ 0 h 2085410"/>
              <a:gd name="connsiteX2" fmla="*/ 75899 w 1254138"/>
              <a:gd name="connsiteY2" fmla="*/ 2085410 h 2085410"/>
              <a:gd name="connsiteX3" fmla="*/ 1254138 w 1254138"/>
              <a:gd name="connsiteY3" fmla="*/ 2085410 h 2085410"/>
              <a:gd name="connsiteX0" fmla="*/ 0 w 1455923"/>
              <a:gd name="connsiteY0" fmla="*/ 0 h 2085410"/>
              <a:gd name="connsiteX1" fmla="*/ 277684 w 1455923"/>
              <a:gd name="connsiteY1" fmla="*/ 0 h 2085410"/>
              <a:gd name="connsiteX2" fmla="*/ 277684 w 1455923"/>
              <a:gd name="connsiteY2" fmla="*/ 2085410 h 2085410"/>
              <a:gd name="connsiteX3" fmla="*/ 1455923 w 1455923"/>
              <a:gd name="connsiteY3" fmla="*/ 2085410 h 2085410"/>
              <a:gd name="connsiteX0" fmla="*/ 0 w 1455923"/>
              <a:gd name="connsiteY0" fmla="*/ 0 h 2085410"/>
              <a:gd name="connsiteX1" fmla="*/ 277684 w 1455923"/>
              <a:gd name="connsiteY1" fmla="*/ 0 h 2085410"/>
              <a:gd name="connsiteX2" fmla="*/ 277684 w 1455923"/>
              <a:gd name="connsiteY2" fmla="*/ 2085410 h 2085410"/>
              <a:gd name="connsiteX3" fmla="*/ 1455923 w 1455923"/>
              <a:gd name="connsiteY3" fmla="*/ 2085410 h 2085410"/>
              <a:gd name="connsiteX0" fmla="*/ 0 w 1637531"/>
              <a:gd name="connsiteY0" fmla="*/ 0 h 2085410"/>
              <a:gd name="connsiteX1" fmla="*/ 459292 w 1637531"/>
              <a:gd name="connsiteY1" fmla="*/ 0 h 2085410"/>
              <a:gd name="connsiteX2" fmla="*/ 459292 w 1637531"/>
              <a:gd name="connsiteY2" fmla="*/ 2085410 h 2085410"/>
              <a:gd name="connsiteX3" fmla="*/ 1637531 w 1637531"/>
              <a:gd name="connsiteY3" fmla="*/ 2085410 h 2085410"/>
              <a:gd name="connsiteX0" fmla="*/ 0 w 1758604"/>
              <a:gd name="connsiteY0" fmla="*/ 0 h 2085410"/>
              <a:gd name="connsiteX1" fmla="*/ 580365 w 1758604"/>
              <a:gd name="connsiteY1" fmla="*/ 0 h 2085410"/>
              <a:gd name="connsiteX2" fmla="*/ 580365 w 1758604"/>
              <a:gd name="connsiteY2" fmla="*/ 2085410 h 2085410"/>
              <a:gd name="connsiteX3" fmla="*/ 1758604 w 1758604"/>
              <a:gd name="connsiteY3" fmla="*/ 2085410 h 208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604" h="2085410">
                <a:moveTo>
                  <a:pt x="0" y="0"/>
                </a:moveTo>
                <a:lnTo>
                  <a:pt x="580365" y="0"/>
                </a:lnTo>
                <a:lnTo>
                  <a:pt x="580365" y="2085410"/>
                </a:lnTo>
                <a:lnTo>
                  <a:pt x="1758604" y="2085410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404" name="AutoShape 158"/>
          <p:cNvSpPr>
            <a:spLocks noChangeArrowheads="1"/>
          </p:cNvSpPr>
          <p:nvPr/>
        </p:nvSpPr>
        <p:spPr bwMode="auto">
          <a:xfrm>
            <a:off x="3502249" y="5648379"/>
            <a:ext cx="1066800" cy="527050"/>
          </a:xfrm>
          <a:prstGeom prst="roundRect">
            <a:avLst>
              <a:gd name="adj" fmla="val 47917"/>
            </a:avLst>
          </a:prstGeom>
          <a:solidFill>
            <a:srgbClr val="FFCCFF"/>
          </a:solidFill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405" name="Text Box 159"/>
          <p:cNvSpPr txBox="1">
            <a:spLocks noChangeArrowheads="1"/>
          </p:cNvSpPr>
          <p:nvPr/>
        </p:nvSpPr>
        <p:spPr bwMode="auto">
          <a:xfrm>
            <a:off x="3502249" y="5648379"/>
            <a:ext cx="1066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0" rIns="9144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200">
                <a:solidFill>
                  <a:srgbClr val="FF0000"/>
                </a:solidFill>
                <a:ea typeface="宋体" panose="02010600030101010101" pitchFamily="2" charset="-122"/>
              </a:rPr>
              <a:t>Main &amp; ALU</a:t>
            </a:r>
          </a:p>
          <a:p>
            <a:pPr algn="ctr" eaLnBrk="1" hangingPunct="1"/>
            <a:r>
              <a:rPr lang="en-US" altLang="zh-CN" sz="1200">
                <a:solidFill>
                  <a:srgbClr val="FF0000"/>
                </a:solidFill>
                <a:ea typeface="宋体" panose="02010600030101010101" pitchFamily="2" charset="-122"/>
              </a:rPr>
              <a:t>Control</a:t>
            </a:r>
          </a:p>
        </p:txBody>
      </p:sp>
      <p:sp>
        <p:nvSpPr>
          <p:cNvPr id="7" name="Freeform 6"/>
          <p:cNvSpPr/>
          <p:nvPr/>
        </p:nvSpPr>
        <p:spPr>
          <a:xfrm>
            <a:off x="3502249" y="5327704"/>
            <a:ext cx="96837" cy="373062"/>
          </a:xfrm>
          <a:custGeom>
            <a:avLst/>
            <a:gdLst>
              <a:gd name="connsiteX0" fmla="*/ 0 w 97972"/>
              <a:gd name="connsiteY0" fmla="*/ 0 h 475861"/>
              <a:gd name="connsiteX1" fmla="*/ 0 w 97972"/>
              <a:gd name="connsiteY1" fmla="*/ 368559 h 475861"/>
              <a:gd name="connsiteX2" fmla="*/ 97972 w 97972"/>
              <a:gd name="connsiteY2" fmla="*/ 475861 h 4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2" h="475861">
                <a:moveTo>
                  <a:pt x="0" y="0"/>
                </a:moveTo>
                <a:lnTo>
                  <a:pt x="0" y="368559"/>
                </a:lnTo>
                <a:lnTo>
                  <a:pt x="97972" y="475861"/>
                </a:ln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407" name="Rectangle 88"/>
          <p:cNvSpPr>
            <a:spLocks noChangeArrowheads="1"/>
          </p:cNvSpPr>
          <p:nvPr/>
        </p:nvSpPr>
        <p:spPr bwMode="auto">
          <a:xfrm rot="-5400000">
            <a:off x="3349055" y="5009410"/>
            <a:ext cx="306388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func</a:t>
            </a:r>
          </a:p>
        </p:txBody>
      </p:sp>
      <p:grpSp>
        <p:nvGrpSpPr>
          <p:cNvPr id="56408" name="Group 16"/>
          <p:cNvGrpSpPr>
            <a:grpSpLocks/>
          </p:cNvGrpSpPr>
          <p:nvPr/>
        </p:nvGrpSpPr>
        <p:grpSpPr bwMode="auto">
          <a:xfrm>
            <a:off x="5497736" y="2676579"/>
            <a:ext cx="169863" cy="715962"/>
            <a:chOff x="3983277" y="3558182"/>
            <a:chExt cx="169863" cy="715718"/>
          </a:xfrm>
        </p:grpSpPr>
        <p:sp>
          <p:nvSpPr>
            <p:cNvPr id="56457" name="AutoShape 91"/>
            <p:cNvSpPr>
              <a:spLocks noChangeArrowheads="1"/>
            </p:cNvSpPr>
            <p:nvPr/>
          </p:nvSpPr>
          <p:spPr bwMode="auto">
            <a:xfrm rot="-5400000">
              <a:off x="3710350" y="3831109"/>
              <a:ext cx="715718" cy="169863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6458" name="Rectangle 93"/>
            <p:cNvSpPr>
              <a:spLocks noChangeArrowheads="1"/>
            </p:cNvSpPr>
            <p:nvPr/>
          </p:nvSpPr>
          <p:spPr bwMode="auto">
            <a:xfrm flipH="1">
              <a:off x="3989925" y="3573016"/>
              <a:ext cx="156569" cy="15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6459" name="Rectangle 94"/>
            <p:cNvSpPr>
              <a:spLocks noChangeArrowheads="1"/>
            </p:cNvSpPr>
            <p:nvPr/>
          </p:nvSpPr>
          <p:spPr bwMode="auto">
            <a:xfrm flipH="1">
              <a:off x="3990664" y="3927840"/>
              <a:ext cx="155091" cy="14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460" name="Rectangle 94"/>
            <p:cNvSpPr>
              <a:spLocks noChangeArrowheads="1"/>
            </p:cNvSpPr>
            <p:nvPr/>
          </p:nvSpPr>
          <p:spPr bwMode="auto">
            <a:xfrm flipH="1">
              <a:off x="3990664" y="4107898"/>
              <a:ext cx="155091" cy="14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461" name="Rectangle 93"/>
            <p:cNvSpPr>
              <a:spLocks noChangeArrowheads="1"/>
            </p:cNvSpPr>
            <p:nvPr/>
          </p:nvSpPr>
          <p:spPr bwMode="auto">
            <a:xfrm flipH="1">
              <a:off x="3989925" y="3740966"/>
              <a:ext cx="156569" cy="15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6409" name="Group 180"/>
          <p:cNvGrpSpPr>
            <a:grpSpLocks/>
          </p:cNvGrpSpPr>
          <p:nvPr/>
        </p:nvGrpSpPr>
        <p:grpSpPr bwMode="auto">
          <a:xfrm>
            <a:off x="5504086" y="3459216"/>
            <a:ext cx="169863" cy="715963"/>
            <a:chOff x="3983277" y="3558182"/>
            <a:chExt cx="169863" cy="715718"/>
          </a:xfrm>
        </p:grpSpPr>
        <p:sp>
          <p:nvSpPr>
            <p:cNvPr id="56452" name="AutoShape 91"/>
            <p:cNvSpPr>
              <a:spLocks noChangeArrowheads="1"/>
            </p:cNvSpPr>
            <p:nvPr/>
          </p:nvSpPr>
          <p:spPr bwMode="auto">
            <a:xfrm rot="-5400000">
              <a:off x="3710350" y="3831109"/>
              <a:ext cx="715718" cy="169863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6453" name="Rectangle 93"/>
            <p:cNvSpPr>
              <a:spLocks noChangeArrowheads="1"/>
            </p:cNvSpPr>
            <p:nvPr/>
          </p:nvSpPr>
          <p:spPr bwMode="auto">
            <a:xfrm flipH="1">
              <a:off x="3989925" y="3573016"/>
              <a:ext cx="156569" cy="15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6454" name="Rectangle 94"/>
            <p:cNvSpPr>
              <a:spLocks noChangeArrowheads="1"/>
            </p:cNvSpPr>
            <p:nvPr/>
          </p:nvSpPr>
          <p:spPr bwMode="auto">
            <a:xfrm flipH="1">
              <a:off x="3990664" y="3927840"/>
              <a:ext cx="155091" cy="14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6455" name="Rectangle 94"/>
            <p:cNvSpPr>
              <a:spLocks noChangeArrowheads="1"/>
            </p:cNvSpPr>
            <p:nvPr/>
          </p:nvSpPr>
          <p:spPr bwMode="auto">
            <a:xfrm flipH="1">
              <a:off x="3990664" y="4107898"/>
              <a:ext cx="155091" cy="14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456" name="Rectangle 93"/>
            <p:cNvSpPr>
              <a:spLocks noChangeArrowheads="1"/>
            </p:cNvSpPr>
            <p:nvPr/>
          </p:nvSpPr>
          <p:spPr bwMode="auto">
            <a:xfrm flipH="1">
              <a:off x="3989925" y="3740966"/>
              <a:ext cx="156569" cy="15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6410" name="Group 369"/>
          <p:cNvGrpSpPr>
            <a:grpSpLocks/>
          </p:cNvGrpSpPr>
          <p:nvPr/>
        </p:nvGrpSpPr>
        <p:grpSpPr bwMode="auto">
          <a:xfrm>
            <a:off x="5294536" y="3290941"/>
            <a:ext cx="203200" cy="1882775"/>
            <a:chOff x="3575708" y="4361001"/>
            <a:chExt cx="202761" cy="1487540"/>
          </a:xfrm>
        </p:grpSpPr>
        <p:sp>
          <p:nvSpPr>
            <p:cNvPr id="56450" name="Freeform 86"/>
            <p:cNvSpPr>
              <a:spLocks/>
            </p:cNvSpPr>
            <p:nvPr/>
          </p:nvSpPr>
          <p:spPr bwMode="auto">
            <a:xfrm flipV="1">
              <a:off x="3576972" y="4361001"/>
              <a:ext cx="199369" cy="1487540"/>
            </a:xfrm>
            <a:custGeom>
              <a:avLst/>
              <a:gdLst>
                <a:gd name="T0" fmla="*/ 0 w 87"/>
                <a:gd name="T1" fmla="*/ 0 h 87"/>
                <a:gd name="T2" fmla="*/ 0 w 87"/>
                <a:gd name="T3" fmla="*/ 2147483647 h 87"/>
                <a:gd name="T4" fmla="*/ 2147483647 w 87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87"/>
                <a:gd name="T10" fmla="*/ 0 h 87"/>
                <a:gd name="T11" fmla="*/ 87 w 8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87">
                  <a:moveTo>
                    <a:pt x="0" y="0"/>
                  </a:moveTo>
                  <a:lnTo>
                    <a:pt x="0" y="87"/>
                  </a:lnTo>
                  <a:lnTo>
                    <a:pt x="87" y="87"/>
                  </a:lnTo>
                </a:path>
              </a:pathLst>
            </a:custGeom>
            <a:noFill/>
            <a:ln w="50800">
              <a:solidFill>
                <a:srgbClr val="339933"/>
              </a:solidFill>
              <a:round/>
              <a:headEnd type="oval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72" name="Straight Arrow Connector 371"/>
            <p:cNvCxnSpPr/>
            <p:nvPr/>
          </p:nvCxnSpPr>
          <p:spPr bwMode="auto">
            <a:xfrm>
              <a:off x="3575708" y="4998160"/>
              <a:ext cx="202761" cy="0"/>
            </a:xfrm>
            <a:prstGeom prst="straightConnector1">
              <a:avLst/>
            </a:prstGeom>
            <a:ln w="50800">
              <a:solidFill>
                <a:srgbClr val="339933"/>
              </a:solidFill>
              <a:headEnd type="oval" w="sm" len="sm"/>
              <a:tailEnd type="triangl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02" name="Isosceles Triangle 301"/>
          <p:cNvSpPr/>
          <p:nvPr/>
        </p:nvSpPr>
        <p:spPr bwMode="auto">
          <a:xfrm flipV="1">
            <a:off x="6412136" y="5640441"/>
            <a:ext cx="87313" cy="46038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3" name="Isosceles Triangle 372"/>
          <p:cNvSpPr/>
          <p:nvPr/>
        </p:nvSpPr>
        <p:spPr bwMode="auto">
          <a:xfrm flipV="1">
            <a:off x="8282211" y="5889679"/>
            <a:ext cx="87313" cy="46037"/>
          </a:xfrm>
          <a:prstGeom prst="triangl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4" name="Freeform 373"/>
          <p:cNvSpPr/>
          <p:nvPr/>
        </p:nvSpPr>
        <p:spPr bwMode="auto">
          <a:xfrm flipV="1">
            <a:off x="4696049" y="2797229"/>
            <a:ext cx="806450" cy="157162"/>
          </a:xfrm>
          <a:custGeom>
            <a:avLst/>
            <a:gdLst>
              <a:gd name="connsiteX0" fmla="*/ 0 w 453224"/>
              <a:gd name="connsiteY0" fmla="*/ 0 h 1347746"/>
              <a:gd name="connsiteX1" fmla="*/ 202758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206733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3400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7586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0548 w 453224"/>
              <a:gd name="connsiteY2" fmla="*/ 1347746 h 1347746"/>
              <a:gd name="connsiteX3" fmla="*/ 453224 w 453224"/>
              <a:gd name="connsiteY3" fmla="*/ 1347746 h 1347746"/>
              <a:gd name="connsiteX0" fmla="*/ 0 w 453224"/>
              <a:gd name="connsiteY0" fmla="*/ 0 h 1347746"/>
              <a:gd name="connsiteX1" fmla="*/ 113611 w 453224"/>
              <a:gd name="connsiteY1" fmla="*/ 0 h 1347746"/>
              <a:gd name="connsiteX2" fmla="*/ 112894 w 453224"/>
              <a:gd name="connsiteY2" fmla="*/ 1347746 h 1347746"/>
              <a:gd name="connsiteX3" fmla="*/ 453224 w 453224"/>
              <a:gd name="connsiteY3" fmla="*/ 1347746 h 1347746"/>
              <a:gd name="connsiteX0" fmla="*/ 0 w 275582"/>
              <a:gd name="connsiteY0" fmla="*/ 0 h 1347746"/>
              <a:gd name="connsiteX1" fmla="*/ 113611 w 275582"/>
              <a:gd name="connsiteY1" fmla="*/ 0 h 1347746"/>
              <a:gd name="connsiteX2" fmla="*/ 112894 w 275582"/>
              <a:gd name="connsiteY2" fmla="*/ 1347746 h 1347746"/>
              <a:gd name="connsiteX3" fmla="*/ 275582 w 275582"/>
              <a:gd name="connsiteY3" fmla="*/ 1340750 h 1347746"/>
              <a:gd name="connsiteX0" fmla="*/ 0 w 266314"/>
              <a:gd name="connsiteY0" fmla="*/ 0 h 1347746"/>
              <a:gd name="connsiteX1" fmla="*/ 113611 w 266314"/>
              <a:gd name="connsiteY1" fmla="*/ 0 h 1347746"/>
              <a:gd name="connsiteX2" fmla="*/ 112894 w 266314"/>
              <a:gd name="connsiteY2" fmla="*/ 1347746 h 1347746"/>
              <a:gd name="connsiteX3" fmla="*/ 266314 w 266314"/>
              <a:gd name="connsiteY3" fmla="*/ 1346347 h 1347746"/>
              <a:gd name="connsiteX0" fmla="*/ 0 w 219972"/>
              <a:gd name="connsiteY0" fmla="*/ 0 h 1347746"/>
              <a:gd name="connsiteX1" fmla="*/ 113611 w 219972"/>
              <a:gd name="connsiteY1" fmla="*/ 0 h 1347746"/>
              <a:gd name="connsiteX2" fmla="*/ 112894 w 219972"/>
              <a:gd name="connsiteY2" fmla="*/ 1347746 h 1347746"/>
              <a:gd name="connsiteX3" fmla="*/ 219972 w 219972"/>
              <a:gd name="connsiteY3" fmla="*/ 1346347 h 1347746"/>
              <a:gd name="connsiteX0" fmla="*/ 0 w 199891"/>
              <a:gd name="connsiteY0" fmla="*/ 0 h 1347746"/>
              <a:gd name="connsiteX1" fmla="*/ 113611 w 199891"/>
              <a:gd name="connsiteY1" fmla="*/ 0 h 1347746"/>
              <a:gd name="connsiteX2" fmla="*/ 112894 w 199891"/>
              <a:gd name="connsiteY2" fmla="*/ 1347746 h 1347746"/>
              <a:gd name="connsiteX3" fmla="*/ 199891 w 199891"/>
              <a:gd name="connsiteY3" fmla="*/ 1346347 h 1347746"/>
              <a:gd name="connsiteX0" fmla="*/ 0 w 128368"/>
              <a:gd name="connsiteY0" fmla="*/ 0 h 1347746"/>
              <a:gd name="connsiteX1" fmla="*/ 42088 w 128368"/>
              <a:gd name="connsiteY1" fmla="*/ 0 h 1347746"/>
              <a:gd name="connsiteX2" fmla="*/ 41371 w 128368"/>
              <a:gd name="connsiteY2" fmla="*/ 1347746 h 1347746"/>
              <a:gd name="connsiteX3" fmla="*/ 128368 w 128368"/>
              <a:gd name="connsiteY3" fmla="*/ 1346347 h 1347746"/>
              <a:gd name="connsiteX0" fmla="*/ 0 w 128368"/>
              <a:gd name="connsiteY0" fmla="*/ 0 h 1381001"/>
              <a:gd name="connsiteX1" fmla="*/ 42088 w 128368"/>
              <a:gd name="connsiteY1" fmla="*/ 0 h 1381001"/>
              <a:gd name="connsiteX2" fmla="*/ 42977 w 128368"/>
              <a:gd name="connsiteY2" fmla="*/ 1381001 h 1381001"/>
              <a:gd name="connsiteX3" fmla="*/ 128368 w 128368"/>
              <a:gd name="connsiteY3" fmla="*/ 1346347 h 1381001"/>
              <a:gd name="connsiteX0" fmla="*/ 0 w 128368"/>
              <a:gd name="connsiteY0" fmla="*/ 0 h 1381001"/>
              <a:gd name="connsiteX1" fmla="*/ 42088 w 128368"/>
              <a:gd name="connsiteY1" fmla="*/ 0 h 1381001"/>
              <a:gd name="connsiteX2" fmla="*/ 42174 w 128368"/>
              <a:gd name="connsiteY2" fmla="*/ 1381001 h 1381001"/>
              <a:gd name="connsiteX3" fmla="*/ 128368 w 128368"/>
              <a:gd name="connsiteY3" fmla="*/ 1346347 h 1381001"/>
              <a:gd name="connsiteX0" fmla="*/ 0 w 106686"/>
              <a:gd name="connsiteY0" fmla="*/ 33255 h 1381001"/>
              <a:gd name="connsiteX1" fmla="*/ 20406 w 106686"/>
              <a:gd name="connsiteY1" fmla="*/ 0 h 1381001"/>
              <a:gd name="connsiteX2" fmla="*/ 20492 w 106686"/>
              <a:gd name="connsiteY2" fmla="*/ 1381001 h 1381001"/>
              <a:gd name="connsiteX3" fmla="*/ 106686 w 106686"/>
              <a:gd name="connsiteY3" fmla="*/ 1346347 h 1381001"/>
              <a:gd name="connsiteX0" fmla="*/ 0 w 109095"/>
              <a:gd name="connsiteY0" fmla="*/ 0 h 1414273"/>
              <a:gd name="connsiteX1" fmla="*/ 22815 w 109095"/>
              <a:gd name="connsiteY1" fmla="*/ 33272 h 1414273"/>
              <a:gd name="connsiteX2" fmla="*/ 22901 w 109095"/>
              <a:gd name="connsiteY2" fmla="*/ 1414273 h 1414273"/>
              <a:gd name="connsiteX3" fmla="*/ 109095 w 109095"/>
              <a:gd name="connsiteY3" fmla="*/ 1379619 h 1414273"/>
              <a:gd name="connsiteX0" fmla="*/ 0 w 108693"/>
              <a:gd name="connsiteY0" fmla="*/ 0 h 1414273"/>
              <a:gd name="connsiteX1" fmla="*/ 22815 w 108693"/>
              <a:gd name="connsiteY1" fmla="*/ 33272 h 1414273"/>
              <a:gd name="connsiteX2" fmla="*/ 22901 w 108693"/>
              <a:gd name="connsiteY2" fmla="*/ 1414273 h 1414273"/>
              <a:gd name="connsiteX3" fmla="*/ 108693 w 108693"/>
              <a:gd name="connsiteY3" fmla="*/ 1412884 h 1414273"/>
              <a:gd name="connsiteX0" fmla="*/ 0 w 106284"/>
              <a:gd name="connsiteY0" fmla="*/ 0 h 1397641"/>
              <a:gd name="connsiteX1" fmla="*/ 20406 w 106284"/>
              <a:gd name="connsiteY1" fmla="*/ 16640 h 1397641"/>
              <a:gd name="connsiteX2" fmla="*/ 20492 w 106284"/>
              <a:gd name="connsiteY2" fmla="*/ 1397641 h 1397641"/>
              <a:gd name="connsiteX3" fmla="*/ 106284 w 106284"/>
              <a:gd name="connsiteY3" fmla="*/ 1396252 h 1397641"/>
              <a:gd name="connsiteX0" fmla="*/ 0 w 103473"/>
              <a:gd name="connsiteY0" fmla="*/ 0 h 1381009"/>
              <a:gd name="connsiteX1" fmla="*/ 17595 w 103473"/>
              <a:gd name="connsiteY1" fmla="*/ 8 h 1381009"/>
              <a:gd name="connsiteX2" fmla="*/ 17681 w 103473"/>
              <a:gd name="connsiteY2" fmla="*/ 1381009 h 1381009"/>
              <a:gd name="connsiteX3" fmla="*/ 103473 w 103473"/>
              <a:gd name="connsiteY3" fmla="*/ 1379620 h 138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3" h="1381009">
                <a:moveTo>
                  <a:pt x="0" y="0"/>
                </a:moveTo>
                <a:lnTo>
                  <a:pt x="17595" y="8"/>
                </a:lnTo>
                <a:cubicBezTo>
                  <a:pt x="17891" y="460342"/>
                  <a:pt x="17385" y="920675"/>
                  <a:pt x="17681" y="1381009"/>
                </a:cubicBezTo>
                <a:cubicBezTo>
                  <a:pt x="131124" y="1381009"/>
                  <a:pt x="-9970" y="1379620"/>
                  <a:pt x="103473" y="137962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5" name="Freeform 384"/>
          <p:cNvSpPr/>
          <p:nvPr/>
        </p:nvSpPr>
        <p:spPr bwMode="auto">
          <a:xfrm>
            <a:off x="5005611" y="2938516"/>
            <a:ext cx="2992438" cy="1803400"/>
          </a:xfrm>
          <a:custGeom>
            <a:avLst/>
            <a:gdLst>
              <a:gd name="connsiteX0" fmla="*/ 1645920 w 1652016"/>
              <a:gd name="connsiteY0" fmla="*/ 249936 h 2042160"/>
              <a:gd name="connsiteX1" fmla="*/ 1652016 w 1652016"/>
              <a:gd name="connsiteY1" fmla="*/ 2042160 h 2042160"/>
              <a:gd name="connsiteX2" fmla="*/ 24384 w 1652016"/>
              <a:gd name="connsiteY2" fmla="*/ 2042160 h 2042160"/>
              <a:gd name="connsiteX3" fmla="*/ 0 w 1652016"/>
              <a:gd name="connsiteY3" fmla="*/ 0 h 2042160"/>
              <a:gd name="connsiteX4" fmla="*/ 170688 w 1652016"/>
              <a:gd name="connsiteY4" fmla="*/ 0 h 2042160"/>
              <a:gd name="connsiteX0" fmla="*/ 1645920 w 1652016"/>
              <a:gd name="connsiteY0" fmla="*/ 249936 h 2042160"/>
              <a:gd name="connsiteX1" fmla="*/ 1652016 w 1652016"/>
              <a:gd name="connsiteY1" fmla="*/ 2042160 h 2042160"/>
              <a:gd name="connsiteX2" fmla="*/ 855 w 1652016"/>
              <a:gd name="connsiteY2" fmla="*/ 2042160 h 2042160"/>
              <a:gd name="connsiteX3" fmla="*/ 0 w 1652016"/>
              <a:gd name="connsiteY3" fmla="*/ 0 h 2042160"/>
              <a:gd name="connsiteX4" fmla="*/ 170688 w 1652016"/>
              <a:gd name="connsiteY4" fmla="*/ 0 h 2042160"/>
              <a:gd name="connsiteX0" fmla="*/ 1645920 w 1652016"/>
              <a:gd name="connsiteY0" fmla="*/ 249936 h 2042160"/>
              <a:gd name="connsiteX1" fmla="*/ 1652016 w 1652016"/>
              <a:gd name="connsiteY1" fmla="*/ 2042160 h 2042160"/>
              <a:gd name="connsiteX2" fmla="*/ 855 w 1652016"/>
              <a:gd name="connsiteY2" fmla="*/ 2042160 h 2042160"/>
              <a:gd name="connsiteX3" fmla="*/ 0 w 1652016"/>
              <a:gd name="connsiteY3" fmla="*/ 0 h 2042160"/>
              <a:gd name="connsiteX4" fmla="*/ 205982 w 1652016"/>
              <a:gd name="connsiteY4" fmla="*/ 0 h 2042160"/>
              <a:gd name="connsiteX0" fmla="*/ 1649754 w 1652016"/>
              <a:gd name="connsiteY0" fmla="*/ 418610 h 2042160"/>
              <a:gd name="connsiteX1" fmla="*/ 1652016 w 1652016"/>
              <a:gd name="connsiteY1" fmla="*/ 2042160 h 2042160"/>
              <a:gd name="connsiteX2" fmla="*/ 855 w 1652016"/>
              <a:gd name="connsiteY2" fmla="*/ 2042160 h 2042160"/>
              <a:gd name="connsiteX3" fmla="*/ 0 w 1652016"/>
              <a:gd name="connsiteY3" fmla="*/ 0 h 2042160"/>
              <a:gd name="connsiteX4" fmla="*/ 205982 w 1652016"/>
              <a:gd name="connsiteY4" fmla="*/ 0 h 2042160"/>
              <a:gd name="connsiteX0" fmla="*/ 1645920 w 1652016"/>
              <a:gd name="connsiteY0" fmla="*/ 400275 h 2042160"/>
              <a:gd name="connsiteX1" fmla="*/ 1652016 w 1652016"/>
              <a:gd name="connsiteY1" fmla="*/ 2042160 h 2042160"/>
              <a:gd name="connsiteX2" fmla="*/ 855 w 1652016"/>
              <a:gd name="connsiteY2" fmla="*/ 2042160 h 2042160"/>
              <a:gd name="connsiteX3" fmla="*/ 0 w 1652016"/>
              <a:gd name="connsiteY3" fmla="*/ 0 h 2042160"/>
              <a:gd name="connsiteX4" fmla="*/ 205982 w 1652016"/>
              <a:gd name="connsiteY4" fmla="*/ 0 h 2042160"/>
              <a:gd name="connsiteX0" fmla="*/ 1649340 w 1652016"/>
              <a:gd name="connsiteY0" fmla="*/ 865136 h 2042160"/>
              <a:gd name="connsiteX1" fmla="*/ 1652016 w 1652016"/>
              <a:gd name="connsiteY1" fmla="*/ 2042160 h 2042160"/>
              <a:gd name="connsiteX2" fmla="*/ 855 w 1652016"/>
              <a:gd name="connsiteY2" fmla="*/ 2042160 h 2042160"/>
              <a:gd name="connsiteX3" fmla="*/ 0 w 1652016"/>
              <a:gd name="connsiteY3" fmla="*/ 0 h 2042160"/>
              <a:gd name="connsiteX4" fmla="*/ 205982 w 1652016"/>
              <a:gd name="connsiteY4" fmla="*/ 0 h 2042160"/>
              <a:gd name="connsiteX0" fmla="*/ 1659601 w 1659601"/>
              <a:gd name="connsiteY0" fmla="*/ 870480 h 2042160"/>
              <a:gd name="connsiteX1" fmla="*/ 1652016 w 1659601"/>
              <a:gd name="connsiteY1" fmla="*/ 2042160 h 2042160"/>
              <a:gd name="connsiteX2" fmla="*/ 855 w 1659601"/>
              <a:gd name="connsiteY2" fmla="*/ 2042160 h 2042160"/>
              <a:gd name="connsiteX3" fmla="*/ 0 w 1659601"/>
              <a:gd name="connsiteY3" fmla="*/ 0 h 2042160"/>
              <a:gd name="connsiteX4" fmla="*/ 205982 w 1659601"/>
              <a:gd name="connsiteY4" fmla="*/ 0 h 2042160"/>
              <a:gd name="connsiteX0" fmla="*/ 1652761 w 1652843"/>
              <a:gd name="connsiteY0" fmla="*/ 870480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05982 w 1652843"/>
              <a:gd name="connsiteY4" fmla="*/ 0 h 2042160"/>
              <a:gd name="connsiteX0" fmla="*/ 1652761 w 1652843"/>
              <a:gd name="connsiteY0" fmla="*/ 870480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195721 w 1652843"/>
              <a:gd name="connsiteY4" fmla="*/ 0 h 2042160"/>
              <a:gd name="connsiteX0" fmla="*/ 1652761 w 1652843"/>
              <a:gd name="connsiteY0" fmla="*/ 870480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66645 w 1652843"/>
              <a:gd name="connsiteY4" fmla="*/ 0 h 2042160"/>
              <a:gd name="connsiteX0" fmla="*/ 1652761 w 1652843"/>
              <a:gd name="connsiteY0" fmla="*/ 870480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76316 w 1652843"/>
              <a:gd name="connsiteY4" fmla="*/ 0 h 2042160"/>
              <a:gd name="connsiteX0" fmla="*/ 1652761 w 1652843"/>
              <a:gd name="connsiteY0" fmla="*/ 870480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67034 w 1652843"/>
              <a:gd name="connsiteY4" fmla="*/ 0 h 2042160"/>
              <a:gd name="connsiteX0" fmla="*/ 1652761 w 1652843"/>
              <a:gd name="connsiteY0" fmla="*/ 248133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67034 w 1652843"/>
              <a:gd name="connsiteY4" fmla="*/ 0 h 2042160"/>
              <a:gd name="connsiteX0" fmla="*/ 1652761 w 1652843"/>
              <a:gd name="connsiteY0" fmla="*/ 323122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67034 w 1652843"/>
              <a:gd name="connsiteY4" fmla="*/ 0 h 2042160"/>
              <a:gd name="connsiteX0" fmla="*/ 1652761 w 1652843"/>
              <a:gd name="connsiteY0" fmla="*/ 300625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67034 w 1652843"/>
              <a:gd name="connsiteY4" fmla="*/ 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2843" h="2042160">
                <a:moveTo>
                  <a:pt x="1652761" y="300625"/>
                </a:moveTo>
                <a:cubicBezTo>
                  <a:pt x="1650233" y="691185"/>
                  <a:pt x="1654544" y="1651600"/>
                  <a:pt x="1652016" y="2042160"/>
                </a:cubicBezTo>
                <a:lnTo>
                  <a:pt x="855" y="2042160"/>
                </a:lnTo>
                <a:lnTo>
                  <a:pt x="0" y="0"/>
                </a:lnTo>
                <a:lnTo>
                  <a:pt x="267034" y="0"/>
                </a:lnTo>
              </a:path>
            </a:pathLst>
          </a:custGeom>
          <a:noFill/>
          <a:ln w="50800">
            <a:solidFill>
              <a:srgbClr val="339933"/>
            </a:solidFill>
            <a:headEnd type="oval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6" name="Straight Arrow Connector 385"/>
          <p:cNvCxnSpPr/>
          <p:nvPr/>
        </p:nvCxnSpPr>
        <p:spPr bwMode="auto">
          <a:xfrm flipV="1">
            <a:off x="5000849" y="3714804"/>
            <a:ext cx="501650" cy="0"/>
          </a:xfrm>
          <a:prstGeom prst="straightConnector1">
            <a:avLst/>
          </a:prstGeom>
          <a:ln w="50800">
            <a:solidFill>
              <a:srgbClr val="339933"/>
            </a:solidFill>
            <a:headEnd type="oval" w="sm" len="sm"/>
            <a:tailEnd type="triangl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416" name="Rectangle 88"/>
          <p:cNvSpPr>
            <a:spLocks noChangeArrowheads="1"/>
          </p:cNvSpPr>
          <p:nvPr/>
        </p:nvSpPr>
        <p:spPr bwMode="auto">
          <a:xfrm>
            <a:off x="4648424" y="5699179"/>
            <a:ext cx="971550" cy="179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100">
                <a:solidFill>
                  <a:srgbClr val="FF0000"/>
                </a:solidFill>
                <a:ea typeface="宋体" panose="02010600030101010101" pitchFamily="2" charset="-122"/>
              </a:rPr>
              <a:t>Control Signals</a:t>
            </a:r>
          </a:p>
        </p:txBody>
      </p:sp>
      <p:sp>
        <p:nvSpPr>
          <p:cNvPr id="56417" name="Line 156"/>
          <p:cNvSpPr>
            <a:spLocks noChangeShapeType="1"/>
          </p:cNvSpPr>
          <p:nvPr/>
        </p:nvSpPr>
        <p:spPr bwMode="auto">
          <a:xfrm>
            <a:off x="5464399" y="6113516"/>
            <a:ext cx="2286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418" name="Line 156"/>
          <p:cNvSpPr>
            <a:spLocks noChangeShapeType="1"/>
          </p:cNvSpPr>
          <p:nvPr/>
        </p:nvSpPr>
        <p:spPr bwMode="auto">
          <a:xfrm>
            <a:off x="5839049" y="5999216"/>
            <a:ext cx="50482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419" name="Group 389"/>
          <p:cNvGrpSpPr>
            <a:grpSpLocks/>
          </p:cNvGrpSpPr>
          <p:nvPr/>
        </p:nvGrpSpPr>
        <p:grpSpPr bwMode="auto">
          <a:xfrm>
            <a:off x="5702524" y="5797604"/>
            <a:ext cx="141287" cy="404812"/>
            <a:chOff x="2652066" y="3217491"/>
            <a:chExt cx="141282" cy="312723"/>
          </a:xfrm>
        </p:grpSpPr>
        <p:sp>
          <p:nvSpPr>
            <p:cNvPr id="56447" name="AutoShape 91"/>
            <p:cNvSpPr>
              <a:spLocks noChangeArrowheads="1"/>
            </p:cNvSpPr>
            <p:nvPr/>
          </p:nvSpPr>
          <p:spPr bwMode="auto">
            <a:xfrm rot="-5400000">
              <a:off x="2564261" y="3305296"/>
              <a:ext cx="312723" cy="137113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6448" name="Rectangle 93"/>
            <p:cNvSpPr>
              <a:spLocks noChangeArrowheads="1"/>
            </p:cNvSpPr>
            <p:nvPr/>
          </p:nvSpPr>
          <p:spPr bwMode="auto">
            <a:xfrm flipH="1">
              <a:off x="2653850" y="3232065"/>
              <a:ext cx="139497" cy="12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6449" name="Rectangle 94"/>
            <p:cNvSpPr>
              <a:spLocks noChangeArrowheads="1"/>
            </p:cNvSpPr>
            <p:nvPr/>
          </p:nvSpPr>
          <p:spPr bwMode="auto">
            <a:xfrm flipH="1">
              <a:off x="2655042" y="3400235"/>
              <a:ext cx="138306" cy="109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900"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56420" name="Rectangle 88"/>
          <p:cNvSpPr>
            <a:spLocks noChangeArrowheads="1"/>
          </p:cNvSpPr>
          <p:nvPr/>
        </p:nvSpPr>
        <p:spPr bwMode="auto">
          <a:xfrm>
            <a:off x="4756374" y="6030966"/>
            <a:ext cx="698500" cy="179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100">
                <a:solidFill>
                  <a:srgbClr val="FF0000"/>
                </a:solidFill>
                <a:ea typeface="宋体" panose="02010600030101010101" pitchFamily="2" charset="-122"/>
              </a:rPr>
              <a:t>Bubble = </a:t>
            </a:r>
            <a:r>
              <a:rPr lang="en-US" altLang="zh-CN" sz="1100" b="1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6421" name="Line 156"/>
          <p:cNvSpPr>
            <a:spLocks noChangeShapeType="1"/>
          </p:cNvSpPr>
          <p:nvPr/>
        </p:nvSpPr>
        <p:spPr bwMode="auto">
          <a:xfrm flipV="1">
            <a:off x="4569049" y="5916666"/>
            <a:ext cx="112395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14"/>
          <p:cNvSpPr/>
          <p:nvPr/>
        </p:nvSpPr>
        <p:spPr>
          <a:xfrm>
            <a:off x="6677249" y="3627491"/>
            <a:ext cx="400050" cy="200025"/>
          </a:xfrm>
          <a:custGeom>
            <a:avLst/>
            <a:gdLst>
              <a:gd name="connsiteX0" fmla="*/ 0 w 318052"/>
              <a:gd name="connsiteY0" fmla="*/ 172278 h 172278"/>
              <a:gd name="connsiteX1" fmla="*/ 0 w 318052"/>
              <a:gd name="connsiteY1" fmla="*/ 0 h 172278"/>
              <a:gd name="connsiteX2" fmla="*/ 318052 w 318052"/>
              <a:gd name="connsiteY2" fmla="*/ 0 h 17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72278">
                <a:moveTo>
                  <a:pt x="0" y="172278"/>
                </a:moveTo>
                <a:lnTo>
                  <a:pt x="0" y="0"/>
                </a:lnTo>
                <a:lnTo>
                  <a:pt x="318052" y="0"/>
                </a:lnTo>
              </a:path>
            </a:pathLst>
          </a:custGeom>
          <a:noFill/>
          <a:ln w="5715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8" name="Freeform 397"/>
          <p:cNvSpPr/>
          <p:nvPr/>
        </p:nvSpPr>
        <p:spPr bwMode="auto">
          <a:xfrm>
            <a:off x="5140549" y="3111554"/>
            <a:ext cx="3392487" cy="1908175"/>
          </a:xfrm>
          <a:custGeom>
            <a:avLst/>
            <a:gdLst>
              <a:gd name="connsiteX0" fmla="*/ 1645920 w 1652016"/>
              <a:gd name="connsiteY0" fmla="*/ 249936 h 2042160"/>
              <a:gd name="connsiteX1" fmla="*/ 1652016 w 1652016"/>
              <a:gd name="connsiteY1" fmla="*/ 2042160 h 2042160"/>
              <a:gd name="connsiteX2" fmla="*/ 24384 w 1652016"/>
              <a:gd name="connsiteY2" fmla="*/ 2042160 h 2042160"/>
              <a:gd name="connsiteX3" fmla="*/ 0 w 1652016"/>
              <a:gd name="connsiteY3" fmla="*/ 0 h 2042160"/>
              <a:gd name="connsiteX4" fmla="*/ 170688 w 1652016"/>
              <a:gd name="connsiteY4" fmla="*/ 0 h 2042160"/>
              <a:gd name="connsiteX0" fmla="*/ 1645920 w 1652016"/>
              <a:gd name="connsiteY0" fmla="*/ 249936 h 2042160"/>
              <a:gd name="connsiteX1" fmla="*/ 1652016 w 1652016"/>
              <a:gd name="connsiteY1" fmla="*/ 2042160 h 2042160"/>
              <a:gd name="connsiteX2" fmla="*/ 855 w 1652016"/>
              <a:gd name="connsiteY2" fmla="*/ 2042160 h 2042160"/>
              <a:gd name="connsiteX3" fmla="*/ 0 w 1652016"/>
              <a:gd name="connsiteY3" fmla="*/ 0 h 2042160"/>
              <a:gd name="connsiteX4" fmla="*/ 170688 w 1652016"/>
              <a:gd name="connsiteY4" fmla="*/ 0 h 2042160"/>
              <a:gd name="connsiteX0" fmla="*/ 1645920 w 1652016"/>
              <a:gd name="connsiteY0" fmla="*/ 249936 h 2042160"/>
              <a:gd name="connsiteX1" fmla="*/ 1652016 w 1652016"/>
              <a:gd name="connsiteY1" fmla="*/ 2042160 h 2042160"/>
              <a:gd name="connsiteX2" fmla="*/ 855 w 1652016"/>
              <a:gd name="connsiteY2" fmla="*/ 2042160 h 2042160"/>
              <a:gd name="connsiteX3" fmla="*/ 0 w 1652016"/>
              <a:gd name="connsiteY3" fmla="*/ 0 h 2042160"/>
              <a:gd name="connsiteX4" fmla="*/ 205982 w 1652016"/>
              <a:gd name="connsiteY4" fmla="*/ 0 h 2042160"/>
              <a:gd name="connsiteX0" fmla="*/ 1649754 w 1652016"/>
              <a:gd name="connsiteY0" fmla="*/ 418610 h 2042160"/>
              <a:gd name="connsiteX1" fmla="*/ 1652016 w 1652016"/>
              <a:gd name="connsiteY1" fmla="*/ 2042160 h 2042160"/>
              <a:gd name="connsiteX2" fmla="*/ 855 w 1652016"/>
              <a:gd name="connsiteY2" fmla="*/ 2042160 h 2042160"/>
              <a:gd name="connsiteX3" fmla="*/ 0 w 1652016"/>
              <a:gd name="connsiteY3" fmla="*/ 0 h 2042160"/>
              <a:gd name="connsiteX4" fmla="*/ 205982 w 1652016"/>
              <a:gd name="connsiteY4" fmla="*/ 0 h 2042160"/>
              <a:gd name="connsiteX0" fmla="*/ 1645920 w 1652016"/>
              <a:gd name="connsiteY0" fmla="*/ 400275 h 2042160"/>
              <a:gd name="connsiteX1" fmla="*/ 1652016 w 1652016"/>
              <a:gd name="connsiteY1" fmla="*/ 2042160 h 2042160"/>
              <a:gd name="connsiteX2" fmla="*/ 855 w 1652016"/>
              <a:gd name="connsiteY2" fmla="*/ 2042160 h 2042160"/>
              <a:gd name="connsiteX3" fmla="*/ 0 w 1652016"/>
              <a:gd name="connsiteY3" fmla="*/ 0 h 2042160"/>
              <a:gd name="connsiteX4" fmla="*/ 205982 w 1652016"/>
              <a:gd name="connsiteY4" fmla="*/ 0 h 2042160"/>
              <a:gd name="connsiteX0" fmla="*/ 1649340 w 1652016"/>
              <a:gd name="connsiteY0" fmla="*/ 865136 h 2042160"/>
              <a:gd name="connsiteX1" fmla="*/ 1652016 w 1652016"/>
              <a:gd name="connsiteY1" fmla="*/ 2042160 h 2042160"/>
              <a:gd name="connsiteX2" fmla="*/ 855 w 1652016"/>
              <a:gd name="connsiteY2" fmla="*/ 2042160 h 2042160"/>
              <a:gd name="connsiteX3" fmla="*/ 0 w 1652016"/>
              <a:gd name="connsiteY3" fmla="*/ 0 h 2042160"/>
              <a:gd name="connsiteX4" fmla="*/ 205982 w 1652016"/>
              <a:gd name="connsiteY4" fmla="*/ 0 h 2042160"/>
              <a:gd name="connsiteX0" fmla="*/ 1659601 w 1659601"/>
              <a:gd name="connsiteY0" fmla="*/ 870480 h 2042160"/>
              <a:gd name="connsiteX1" fmla="*/ 1652016 w 1659601"/>
              <a:gd name="connsiteY1" fmla="*/ 2042160 h 2042160"/>
              <a:gd name="connsiteX2" fmla="*/ 855 w 1659601"/>
              <a:gd name="connsiteY2" fmla="*/ 2042160 h 2042160"/>
              <a:gd name="connsiteX3" fmla="*/ 0 w 1659601"/>
              <a:gd name="connsiteY3" fmla="*/ 0 h 2042160"/>
              <a:gd name="connsiteX4" fmla="*/ 205982 w 1659601"/>
              <a:gd name="connsiteY4" fmla="*/ 0 h 2042160"/>
              <a:gd name="connsiteX0" fmla="*/ 1652761 w 1652843"/>
              <a:gd name="connsiteY0" fmla="*/ 870480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05982 w 1652843"/>
              <a:gd name="connsiteY4" fmla="*/ 0 h 2042160"/>
              <a:gd name="connsiteX0" fmla="*/ 1652761 w 1652843"/>
              <a:gd name="connsiteY0" fmla="*/ 870480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195721 w 1652843"/>
              <a:gd name="connsiteY4" fmla="*/ 0 h 2042160"/>
              <a:gd name="connsiteX0" fmla="*/ 1652761 w 1652843"/>
              <a:gd name="connsiteY0" fmla="*/ 870480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66645 w 1652843"/>
              <a:gd name="connsiteY4" fmla="*/ 0 h 2042160"/>
              <a:gd name="connsiteX0" fmla="*/ 1652761 w 1652843"/>
              <a:gd name="connsiteY0" fmla="*/ 870480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76316 w 1652843"/>
              <a:gd name="connsiteY4" fmla="*/ 0 h 2042160"/>
              <a:gd name="connsiteX0" fmla="*/ 1652761 w 1652843"/>
              <a:gd name="connsiteY0" fmla="*/ 870480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67034 w 1652843"/>
              <a:gd name="connsiteY4" fmla="*/ 0 h 2042160"/>
              <a:gd name="connsiteX0" fmla="*/ 1652761 w 1652843"/>
              <a:gd name="connsiteY0" fmla="*/ 248133 h 2042160"/>
              <a:gd name="connsiteX1" fmla="*/ 1652016 w 1652843"/>
              <a:gd name="connsiteY1" fmla="*/ 2042160 h 2042160"/>
              <a:gd name="connsiteX2" fmla="*/ 855 w 1652843"/>
              <a:gd name="connsiteY2" fmla="*/ 2042160 h 2042160"/>
              <a:gd name="connsiteX3" fmla="*/ 0 w 1652843"/>
              <a:gd name="connsiteY3" fmla="*/ 0 h 2042160"/>
              <a:gd name="connsiteX4" fmla="*/ 267034 w 1652843"/>
              <a:gd name="connsiteY4" fmla="*/ 0 h 2042160"/>
              <a:gd name="connsiteX0" fmla="*/ 1652016 w 1652016"/>
              <a:gd name="connsiteY0" fmla="*/ 2042160 h 2042160"/>
              <a:gd name="connsiteX1" fmla="*/ 855 w 1652016"/>
              <a:gd name="connsiteY1" fmla="*/ 2042160 h 2042160"/>
              <a:gd name="connsiteX2" fmla="*/ 0 w 1652016"/>
              <a:gd name="connsiteY2" fmla="*/ 0 h 2042160"/>
              <a:gd name="connsiteX3" fmla="*/ 267034 w 1652016"/>
              <a:gd name="connsiteY3" fmla="*/ 0 h 2042160"/>
              <a:gd name="connsiteX0" fmla="*/ 2429029 w 2429029"/>
              <a:gd name="connsiteY0" fmla="*/ 2042160 h 2042160"/>
              <a:gd name="connsiteX1" fmla="*/ 855 w 2429029"/>
              <a:gd name="connsiteY1" fmla="*/ 2042160 h 2042160"/>
              <a:gd name="connsiteX2" fmla="*/ 0 w 2429029"/>
              <a:gd name="connsiteY2" fmla="*/ 0 h 2042160"/>
              <a:gd name="connsiteX3" fmla="*/ 267034 w 2429029"/>
              <a:gd name="connsiteY3" fmla="*/ 0 h 2042160"/>
              <a:gd name="connsiteX0" fmla="*/ 2429029 w 2429029"/>
              <a:gd name="connsiteY0" fmla="*/ 2042160 h 2042160"/>
              <a:gd name="connsiteX1" fmla="*/ 855 w 2429029"/>
              <a:gd name="connsiteY1" fmla="*/ 2042160 h 2042160"/>
              <a:gd name="connsiteX2" fmla="*/ 0 w 2429029"/>
              <a:gd name="connsiteY2" fmla="*/ 0 h 2042160"/>
              <a:gd name="connsiteX3" fmla="*/ 252796 w 2429029"/>
              <a:gd name="connsiteY3" fmla="*/ 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029" h="2042160">
                <a:moveTo>
                  <a:pt x="2429029" y="2042160"/>
                </a:moveTo>
                <a:lnTo>
                  <a:pt x="855" y="2042160"/>
                </a:lnTo>
                <a:lnTo>
                  <a:pt x="0" y="0"/>
                </a:lnTo>
                <a:lnTo>
                  <a:pt x="252796" y="0"/>
                </a:lnTo>
              </a:path>
            </a:pathLst>
          </a:custGeom>
          <a:noFill/>
          <a:ln w="50800">
            <a:solidFill>
              <a:srgbClr val="339933"/>
            </a:solidFill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9" name="Straight Arrow Connector 398"/>
          <p:cNvCxnSpPr>
            <a:endCxn id="56454" idx="3"/>
          </p:cNvCxnSpPr>
          <p:nvPr/>
        </p:nvCxnSpPr>
        <p:spPr bwMode="auto">
          <a:xfrm>
            <a:off x="5140549" y="3900541"/>
            <a:ext cx="371475" cy="3175"/>
          </a:xfrm>
          <a:prstGeom prst="straightConnector1">
            <a:avLst/>
          </a:prstGeom>
          <a:ln w="50800">
            <a:solidFill>
              <a:srgbClr val="339933"/>
            </a:solidFill>
            <a:headEnd type="oval" w="sm" len="sm"/>
            <a:tailEnd type="triangl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425" name="TextBox 19"/>
          <p:cNvSpPr txBox="1">
            <a:spLocks noChangeArrowheads="1"/>
          </p:cNvSpPr>
          <p:nvPr/>
        </p:nvSpPr>
        <p:spPr bwMode="auto">
          <a:xfrm rot="-5400000">
            <a:off x="-421257" y="2413847"/>
            <a:ext cx="2084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400">
                <a:ea typeface="宋体" panose="02010600030101010101" pitchFamily="2" charset="-122"/>
              </a:rPr>
              <a:t>Jump or Branch Target</a:t>
            </a:r>
          </a:p>
        </p:txBody>
      </p:sp>
      <p:sp>
        <p:nvSpPr>
          <p:cNvPr id="167" name="Text Box 207"/>
          <p:cNvSpPr txBox="1">
            <a:spLocks noChangeArrowheads="1"/>
          </p:cNvSpPr>
          <p:nvPr/>
        </p:nvSpPr>
        <p:spPr bwMode="auto">
          <a:xfrm>
            <a:off x="579661" y="5126091"/>
            <a:ext cx="2460625" cy="12001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Reset signal converts next instruction after jump or taken branch into a bubble</a:t>
            </a:r>
          </a:p>
        </p:txBody>
      </p:sp>
      <p:grpSp>
        <p:nvGrpSpPr>
          <p:cNvPr id="168" name="Group 167"/>
          <p:cNvGrpSpPr>
            <a:grpSpLocks/>
          </p:cNvGrpSpPr>
          <p:nvPr/>
        </p:nvGrpSpPr>
        <p:grpSpPr bwMode="auto">
          <a:xfrm>
            <a:off x="4364261" y="1563741"/>
            <a:ext cx="1731963" cy="2252663"/>
            <a:chOff x="3635686" y="1393535"/>
            <a:chExt cx="2779754" cy="2253738"/>
          </a:xfrm>
        </p:grpSpPr>
        <p:cxnSp>
          <p:nvCxnSpPr>
            <p:cNvPr id="169" name="Straight Arrow Connector 168"/>
            <p:cNvCxnSpPr/>
            <p:nvPr/>
          </p:nvCxnSpPr>
          <p:spPr bwMode="auto">
            <a:xfrm flipH="1">
              <a:off x="3635686" y="1573009"/>
              <a:ext cx="101915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6443" name="Rectangle 132"/>
            <p:cNvSpPr>
              <a:spLocks noChangeArrowheads="1"/>
            </p:cNvSpPr>
            <p:nvPr/>
          </p:nvSpPr>
          <p:spPr bwMode="auto">
            <a:xfrm>
              <a:off x="3792848" y="1393535"/>
              <a:ext cx="680735" cy="141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Zero</a:t>
              </a:r>
            </a:p>
          </p:txBody>
        </p:sp>
        <p:sp>
          <p:nvSpPr>
            <p:cNvPr id="56444" name="Freeform 99"/>
            <p:cNvSpPr>
              <a:spLocks/>
            </p:cNvSpPr>
            <p:nvPr/>
          </p:nvSpPr>
          <p:spPr bwMode="auto">
            <a:xfrm>
              <a:off x="5129193" y="1662371"/>
              <a:ext cx="944439" cy="1984902"/>
            </a:xfrm>
            <a:custGeom>
              <a:avLst/>
              <a:gdLst>
                <a:gd name="T0" fmla="*/ 2147483647 w 408"/>
                <a:gd name="T1" fmla="*/ 2147483647 h 862"/>
                <a:gd name="T2" fmla="*/ 2147483647 w 408"/>
                <a:gd name="T3" fmla="*/ 0 h 862"/>
                <a:gd name="T4" fmla="*/ 0 w 408"/>
                <a:gd name="T5" fmla="*/ 0 h 8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862">
                  <a:moveTo>
                    <a:pt x="408" y="862"/>
                  </a:moveTo>
                  <a:lnTo>
                    <a:pt x="408" y="0"/>
                  </a:lnTo>
                  <a:lnTo>
                    <a:pt x="0" y="0"/>
                  </a:lnTo>
                </a:path>
              </a:pathLst>
            </a:custGeom>
            <a:noFill/>
            <a:ln w="50800" cmpd="sng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5" name="Freeform 99"/>
            <p:cNvSpPr>
              <a:spLocks/>
            </p:cNvSpPr>
            <p:nvPr/>
          </p:nvSpPr>
          <p:spPr bwMode="auto">
            <a:xfrm>
              <a:off x="5129193" y="1470345"/>
              <a:ext cx="1286247" cy="1375925"/>
            </a:xfrm>
            <a:custGeom>
              <a:avLst/>
              <a:gdLst>
                <a:gd name="T0" fmla="*/ 2147483647 w 408"/>
                <a:gd name="T1" fmla="*/ 2147483647 h 862"/>
                <a:gd name="T2" fmla="*/ 2147483647 w 408"/>
                <a:gd name="T3" fmla="*/ 0 h 862"/>
                <a:gd name="T4" fmla="*/ 0 w 408"/>
                <a:gd name="T5" fmla="*/ 0 h 8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8" h="862">
                  <a:moveTo>
                    <a:pt x="408" y="862"/>
                  </a:moveTo>
                  <a:lnTo>
                    <a:pt x="408" y="0"/>
                  </a:lnTo>
                  <a:lnTo>
                    <a:pt x="0" y="0"/>
                  </a:lnTo>
                </a:path>
              </a:pathLst>
            </a:custGeom>
            <a:noFill/>
            <a:ln w="50800" cmpd="sng">
              <a:solidFill>
                <a:schemeClr val="tx1"/>
              </a:solidFill>
              <a:round/>
              <a:headEnd type="oval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6" name="Text Box 70"/>
            <p:cNvSpPr txBox="1">
              <a:spLocks noChangeArrowheads="1"/>
            </p:cNvSpPr>
            <p:nvPr/>
          </p:nvSpPr>
          <p:spPr bwMode="auto">
            <a:xfrm>
              <a:off x="4648809" y="1411979"/>
              <a:ext cx="480384" cy="32720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=</a:t>
              </a:r>
            </a:p>
          </p:txBody>
        </p:sp>
      </p:grpSp>
      <p:sp>
        <p:nvSpPr>
          <p:cNvPr id="56428" name="Line 87"/>
          <p:cNvSpPr>
            <a:spLocks noChangeShapeType="1"/>
          </p:cNvSpPr>
          <p:nvPr/>
        </p:nvSpPr>
        <p:spPr bwMode="auto">
          <a:xfrm flipV="1">
            <a:off x="4154711" y="5376916"/>
            <a:ext cx="0" cy="257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429" name="Freeform 153"/>
          <p:cNvSpPr>
            <a:spLocks/>
          </p:cNvSpPr>
          <p:nvPr/>
        </p:nvSpPr>
        <p:spPr bwMode="auto">
          <a:xfrm rot="-5400000">
            <a:off x="6039867" y="4160098"/>
            <a:ext cx="2128837" cy="1130300"/>
          </a:xfrm>
          <a:custGeom>
            <a:avLst/>
            <a:gdLst>
              <a:gd name="T0" fmla="*/ 0 w 144"/>
              <a:gd name="T1" fmla="*/ 0 h 950"/>
              <a:gd name="T2" fmla="*/ 0 w 144"/>
              <a:gd name="T3" fmla="*/ 2147483647 h 950"/>
              <a:gd name="T4" fmla="*/ 2147483647 w 144"/>
              <a:gd name="T5" fmla="*/ 2147483647 h 9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950">
                <a:moveTo>
                  <a:pt x="0" y="0"/>
                </a:moveTo>
                <a:lnTo>
                  <a:pt x="0" y="950"/>
                </a:lnTo>
                <a:lnTo>
                  <a:pt x="144" y="95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430" name="Rectangle 26"/>
          <p:cNvSpPr>
            <a:spLocks noChangeArrowheads="1"/>
          </p:cNvSpPr>
          <p:nvPr/>
        </p:nvSpPr>
        <p:spPr bwMode="auto">
          <a:xfrm>
            <a:off x="6707411" y="5595991"/>
            <a:ext cx="731838" cy="153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000">
                <a:solidFill>
                  <a:srgbClr val="FF0000"/>
                </a:solidFill>
                <a:ea typeface="宋体" panose="02010600030101010101" pitchFamily="2" charset="-122"/>
              </a:rPr>
              <a:t>ALUCtrl</a:t>
            </a:r>
          </a:p>
        </p:txBody>
      </p:sp>
      <p:sp>
        <p:nvSpPr>
          <p:cNvPr id="56431" name="Freeform 86"/>
          <p:cNvSpPr>
            <a:spLocks/>
          </p:cNvSpPr>
          <p:nvPr/>
        </p:nvSpPr>
        <p:spPr bwMode="auto">
          <a:xfrm flipH="1" flipV="1">
            <a:off x="6569299" y="2508304"/>
            <a:ext cx="220662" cy="758825"/>
          </a:xfrm>
          <a:custGeom>
            <a:avLst/>
            <a:gdLst>
              <a:gd name="T0" fmla="*/ 0 w 87"/>
              <a:gd name="T1" fmla="*/ 0 h 87"/>
              <a:gd name="T2" fmla="*/ 0 w 87"/>
              <a:gd name="T3" fmla="*/ 2147483647 h 87"/>
              <a:gd name="T4" fmla="*/ 2147483647 w 87"/>
              <a:gd name="T5" fmla="*/ 2147483647 h 87"/>
              <a:gd name="T6" fmla="*/ 0 60000 65536"/>
              <a:gd name="T7" fmla="*/ 0 60000 65536"/>
              <a:gd name="T8" fmla="*/ 0 60000 65536"/>
              <a:gd name="T9" fmla="*/ 0 w 87"/>
              <a:gd name="T10" fmla="*/ 0 h 87"/>
              <a:gd name="T11" fmla="*/ 87 w 87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" h="87">
                <a:moveTo>
                  <a:pt x="0" y="0"/>
                </a:moveTo>
                <a:lnTo>
                  <a:pt x="0" y="87"/>
                </a:lnTo>
                <a:lnTo>
                  <a:pt x="87" y="87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432" name="Line 40"/>
          <p:cNvSpPr>
            <a:spLocks noChangeShapeType="1"/>
          </p:cNvSpPr>
          <p:nvPr/>
        </p:nvSpPr>
        <p:spPr bwMode="auto">
          <a:xfrm>
            <a:off x="4145186" y="2508304"/>
            <a:ext cx="221138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3" name="Group 182"/>
          <p:cNvGrpSpPr>
            <a:grpSpLocks/>
          </p:cNvGrpSpPr>
          <p:nvPr/>
        </p:nvGrpSpPr>
        <p:grpSpPr bwMode="auto">
          <a:xfrm>
            <a:off x="2984724" y="1525641"/>
            <a:ext cx="190500" cy="1096963"/>
            <a:chOff x="2349333" y="1219617"/>
            <a:chExt cx="190155" cy="1098262"/>
          </a:xfrm>
        </p:grpSpPr>
        <p:sp>
          <p:nvSpPr>
            <p:cNvPr id="56440" name="Rectangle 132"/>
            <p:cNvSpPr>
              <a:spLocks noChangeArrowheads="1"/>
            </p:cNvSpPr>
            <p:nvPr/>
          </p:nvSpPr>
          <p:spPr bwMode="auto">
            <a:xfrm rot="-5400000">
              <a:off x="2215978" y="1798664"/>
              <a:ext cx="437623" cy="17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000">
                  <a:solidFill>
                    <a:srgbClr val="FF0000"/>
                  </a:solidFill>
                  <a:ea typeface="宋体" panose="02010600030101010101" pitchFamily="2" charset="-122"/>
                </a:rPr>
                <a:t>Reset</a:t>
              </a:r>
            </a:p>
          </p:txBody>
        </p:sp>
        <p:sp>
          <p:nvSpPr>
            <p:cNvPr id="56441" name="Freeform 153"/>
            <p:cNvSpPr>
              <a:spLocks/>
            </p:cNvSpPr>
            <p:nvPr/>
          </p:nvSpPr>
          <p:spPr bwMode="auto">
            <a:xfrm rot="-5400000" flipH="1" flipV="1">
              <a:off x="1967498" y="1745888"/>
              <a:ext cx="1098262" cy="45719"/>
            </a:xfrm>
            <a:custGeom>
              <a:avLst/>
              <a:gdLst>
                <a:gd name="T0" fmla="*/ 0 w 10000"/>
                <a:gd name="T1" fmla="*/ 0 h 45719"/>
                <a:gd name="T2" fmla="*/ 2147483647 w 10000"/>
                <a:gd name="T3" fmla="*/ 0 h 457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000" h="45719">
                  <a:moveTo>
                    <a:pt x="0" y="0"/>
                  </a:moveTo>
                  <a:lnTo>
                    <a:pt x="10000" y="0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" name="Freeform 4"/>
          <p:cNvSpPr/>
          <p:nvPr/>
        </p:nvSpPr>
        <p:spPr>
          <a:xfrm>
            <a:off x="1770286" y="1787579"/>
            <a:ext cx="2154238" cy="1793875"/>
          </a:xfrm>
          <a:custGeom>
            <a:avLst/>
            <a:gdLst>
              <a:gd name="connsiteX0" fmla="*/ 4176 w 2167003"/>
              <a:gd name="connsiteY0" fmla="*/ 1774520 h 1774520"/>
              <a:gd name="connsiteX1" fmla="*/ 0 w 2167003"/>
              <a:gd name="connsiteY1" fmla="*/ 772438 h 1774520"/>
              <a:gd name="connsiteX2" fmla="*/ 688932 w 2167003"/>
              <a:gd name="connsiteY2" fmla="*/ 4175 h 1774520"/>
              <a:gd name="connsiteX3" fmla="*/ 2167003 w 2167003"/>
              <a:gd name="connsiteY3" fmla="*/ 0 h 1774520"/>
              <a:gd name="connsiteX0" fmla="*/ 4176 w 2187880"/>
              <a:gd name="connsiteY0" fmla="*/ 1774520 h 1774520"/>
              <a:gd name="connsiteX1" fmla="*/ 0 w 2187880"/>
              <a:gd name="connsiteY1" fmla="*/ 772438 h 1774520"/>
              <a:gd name="connsiteX2" fmla="*/ 688932 w 2187880"/>
              <a:gd name="connsiteY2" fmla="*/ 4175 h 1774520"/>
              <a:gd name="connsiteX3" fmla="*/ 2187880 w 2187880"/>
              <a:gd name="connsiteY3" fmla="*/ 0 h 1774520"/>
              <a:gd name="connsiteX0" fmla="*/ 4176 w 2154477"/>
              <a:gd name="connsiteY0" fmla="*/ 1774520 h 1774520"/>
              <a:gd name="connsiteX1" fmla="*/ 0 w 2154477"/>
              <a:gd name="connsiteY1" fmla="*/ 772438 h 1774520"/>
              <a:gd name="connsiteX2" fmla="*/ 688932 w 2154477"/>
              <a:gd name="connsiteY2" fmla="*/ 4175 h 1774520"/>
              <a:gd name="connsiteX3" fmla="*/ 2154477 w 2154477"/>
              <a:gd name="connsiteY3" fmla="*/ 0 h 1774520"/>
              <a:gd name="connsiteX0" fmla="*/ 4176 w 2171179"/>
              <a:gd name="connsiteY0" fmla="*/ 1782870 h 1782870"/>
              <a:gd name="connsiteX1" fmla="*/ 0 w 2171179"/>
              <a:gd name="connsiteY1" fmla="*/ 780788 h 1782870"/>
              <a:gd name="connsiteX2" fmla="*/ 688932 w 2171179"/>
              <a:gd name="connsiteY2" fmla="*/ 12525 h 1782870"/>
              <a:gd name="connsiteX3" fmla="*/ 2171179 w 2171179"/>
              <a:gd name="connsiteY3" fmla="*/ 0 h 1782870"/>
              <a:gd name="connsiteX0" fmla="*/ 4176 w 2154477"/>
              <a:gd name="connsiteY0" fmla="*/ 1770345 h 1770345"/>
              <a:gd name="connsiteX1" fmla="*/ 0 w 2154477"/>
              <a:gd name="connsiteY1" fmla="*/ 768263 h 1770345"/>
              <a:gd name="connsiteX2" fmla="*/ 688932 w 2154477"/>
              <a:gd name="connsiteY2" fmla="*/ 0 h 1770345"/>
              <a:gd name="connsiteX3" fmla="*/ 2154477 w 2154477"/>
              <a:gd name="connsiteY3" fmla="*/ 1 h 1770345"/>
              <a:gd name="connsiteX0" fmla="*/ 4176 w 2154477"/>
              <a:gd name="connsiteY0" fmla="*/ 1766170 h 1766170"/>
              <a:gd name="connsiteX1" fmla="*/ 0 w 2154477"/>
              <a:gd name="connsiteY1" fmla="*/ 768263 h 1766170"/>
              <a:gd name="connsiteX2" fmla="*/ 688932 w 2154477"/>
              <a:gd name="connsiteY2" fmla="*/ 0 h 1766170"/>
              <a:gd name="connsiteX3" fmla="*/ 2154477 w 2154477"/>
              <a:gd name="connsiteY3" fmla="*/ 1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4477" h="1766170">
                <a:moveTo>
                  <a:pt x="4176" y="1766170"/>
                </a:moveTo>
                <a:lnTo>
                  <a:pt x="0" y="768263"/>
                </a:lnTo>
                <a:lnTo>
                  <a:pt x="688932" y="0"/>
                </a:lnTo>
                <a:lnTo>
                  <a:pt x="2154477" y="1"/>
                </a:lnTo>
              </a:path>
            </a:pathLst>
          </a:custGeom>
          <a:noFill/>
          <a:ln w="50800">
            <a:solidFill>
              <a:schemeClr val="tx1"/>
            </a:solidFill>
            <a:headEnd type="oval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435" name="Line 52"/>
          <p:cNvSpPr>
            <a:spLocks noChangeShapeType="1"/>
          </p:cNvSpPr>
          <p:nvPr/>
        </p:nvSpPr>
        <p:spPr bwMode="auto">
          <a:xfrm flipH="1" flipV="1">
            <a:off x="1768699" y="2093966"/>
            <a:ext cx="0" cy="5826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5"/>
          <p:cNvSpPr/>
          <p:nvPr/>
        </p:nvSpPr>
        <p:spPr>
          <a:xfrm>
            <a:off x="3265711" y="2246366"/>
            <a:ext cx="879475" cy="558800"/>
          </a:xfrm>
          <a:custGeom>
            <a:avLst/>
            <a:gdLst>
              <a:gd name="connsiteX0" fmla="*/ 0 w 906448"/>
              <a:gd name="connsiteY0" fmla="*/ 485029 h 485029"/>
              <a:gd name="connsiteX1" fmla="*/ 254442 w 906448"/>
              <a:gd name="connsiteY1" fmla="*/ 485029 h 485029"/>
              <a:gd name="connsiteX2" fmla="*/ 906448 w 906448"/>
              <a:gd name="connsiteY2" fmla="*/ 119269 h 485029"/>
              <a:gd name="connsiteX3" fmla="*/ 906448 w 906448"/>
              <a:gd name="connsiteY3" fmla="*/ 0 h 485029"/>
              <a:gd name="connsiteX0" fmla="*/ 0 w 906448"/>
              <a:gd name="connsiteY0" fmla="*/ 485029 h 485029"/>
              <a:gd name="connsiteX1" fmla="*/ 254442 w 906448"/>
              <a:gd name="connsiteY1" fmla="*/ 485029 h 485029"/>
              <a:gd name="connsiteX2" fmla="*/ 902350 w 906448"/>
              <a:gd name="connsiteY2" fmla="*/ 234563 h 485029"/>
              <a:gd name="connsiteX3" fmla="*/ 906448 w 906448"/>
              <a:gd name="connsiteY3" fmla="*/ 0 h 485029"/>
              <a:gd name="connsiteX0" fmla="*/ 0 w 906448"/>
              <a:gd name="connsiteY0" fmla="*/ 485029 h 485029"/>
              <a:gd name="connsiteX1" fmla="*/ 209368 w 906448"/>
              <a:gd name="connsiteY1" fmla="*/ 485029 h 485029"/>
              <a:gd name="connsiteX2" fmla="*/ 902350 w 906448"/>
              <a:gd name="connsiteY2" fmla="*/ 234563 h 485029"/>
              <a:gd name="connsiteX3" fmla="*/ 906448 w 906448"/>
              <a:gd name="connsiteY3" fmla="*/ 0 h 485029"/>
              <a:gd name="connsiteX0" fmla="*/ 0 w 906448"/>
              <a:gd name="connsiteY0" fmla="*/ 485029 h 485029"/>
              <a:gd name="connsiteX1" fmla="*/ 188879 w 906448"/>
              <a:gd name="connsiteY1" fmla="*/ 485029 h 485029"/>
              <a:gd name="connsiteX2" fmla="*/ 902350 w 906448"/>
              <a:gd name="connsiteY2" fmla="*/ 234563 h 485029"/>
              <a:gd name="connsiteX3" fmla="*/ 906448 w 906448"/>
              <a:gd name="connsiteY3" fmla="*/ 0 h 48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448" h="485029">
                <a:moveTo>
                  <a:pt x="0" y="485029"/>
                </a:moveTo>
                <a:lnTo>
                  <a:pt x="188879" y="485029"/>
                </a:lnTo>
                <a:lnTo>
                  <a:pt x="902350" y="234563"/>
                </a:lnTo>
                <a:lnTo>
                  <a:pt x="906448" y="0"/>
                </a:lnTo>
              </a:path>
            </a:pathLst>
          </a:custGeom>
          <a:noFill/>
          <a:ln w="444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437" name="Rectangle 62"/>
          <p:cNvSpPr>
            <a:spLocks noChangeArrowheads="1"/>
          </p:cNvSpPr>
          <p:nvPr/>
        </p:nvSpPr>
        <p:spPr bwMode="auto">
          <a:xfrm>
            <a:off x="3932461" y="1639941"/>
            <a:ext cx="425450" cy="6064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ea typeface="宋体" panose="02010600030101010101" pitchFamily="2" charset="-122"/>
              </a:rPr>
              <a:t>Next PC</a:t>
            </a:r>
          </a:p>
        </p:txBody>
      </p:sp>
      <p:sp>
        <p:nvSpPr>
          <p:cNvPr id="56438" name="Rectangle 77"/>
          <p:cNvSpPr>
            <a:spLocks noChangeArrowheads="1"/>
          </p:cNvSpPr>
          <p:nvPr/>
        </p:nvSpPr>
        <p:spPr bwMode="auto">
          <a:xfrm rot="-1341028">
            <a:off x="3492724" y="2501954"/>
            <a:ext cx="420687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000">
                <a:ea typeface="宋体" panose="02010600030101010101" pitchFamily="2" charset="-122"/>
              </a:rPr>
              <a:t>Imm26</a:t>
            </a:r>
          </a:p>
        </p:txBody>
      </p:sp>
      <p:sp>
        <p:nvSpPr>
          <p:cNvPr id="222" name="Text Box 207"/>
          <p:cNvSpPr txBox="1">
            <a:spLocks noChangeArrowheads="1"/>
          </p:cNvSpPr>
          <p:nvPr/>
        </p:nvSpPr>
        <p:spPr bwMode="auto">
          <a:xfrm>
            <a:off x="6842349" y="1293866"/>
            <a:ext cx="1844675" cy="10620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Longer Cycle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Data forwarded then compared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4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2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6159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Next . . .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834" y="1204595"/>
            <a:ext cx="8154876" cy="4932362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Pipelining versus Serial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Pipelined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Datapath</a:t>
            </a:r>
            <a:r>
              <a:rPr lang="en-US" altLang="zh-CN" sz="2800" dirty="0" smtClean="0">
                <a:ea typeface="宋体" panose="02010600030101010101" pitchFamily="2" charset="-122"/>
              </a:rPr>
              <a:t> and Control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Pipeline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Data Hazards and Forwarding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Load Delay, Hazard Detection, and Stall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Control Hazards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Delayed Branch and Dynamic Branch Prediction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3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6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Branch Hazard Alternatives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 marL="457200" indent="-457200" eaLnBrk="1" hangingPunct="1">
              <a:spcBef>
                <a:spcPct val="45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Predict Branch Not Taken </a:t>
            </a:r>
            <a:r>
              <a:rPr lang="en-US" altLang="zh-CN" sz="2400" dirty="0" smtClean="0">
                <a:ea typeface="宋体" panose="02010600030101010101" pitchFamily="2" charset="-122"/>
              </a:rPr>
              <a:t>(previously discussed)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44550" lvl="1" indent="-381000" eaLnBrk="1" hangingPunct="1">
              <a:spcBef>
                <a:spcPct val="4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Successor instruction is already fetched</a:t>
            </a:r>
          </a:p>
          <a:p>
            <a:pPr marL="844550" lvl="1" indent="-381000" eaLnBrk="1" hangingPunct="1">
              <a:spcBef>
                <a:spcPct val="4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Do NOT Flush instruction after branch if branch is NOT taken</a:t>
            </a:r>
          </a:p>
          <a:p>
            <a:pPr marL="844550" lvl="1" indent="-381000" eaLnBrk="1" hangingPunct="1">
              <a:spcBef>
                <a:spcPct val="4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Flush only instructions appearing after Jump or taken branch</a:t>
            </a:r>
          </a:p>
          <a:p>
            <a:pPr marL="457200" indent="-457200" eaLnBrk="1" hangingPunct="1">
              <a:spcBef>
                <a:spcPct val="45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Delayed Branch</a:t>
            </a:r>
          </a:p>
          <a:p>
            <a:pPr marL="844550" lvl="1" indent="-381000" eaLnBrk="1" hangingPunct="1">
              <a:spcBef>
                <a:spcPct val="4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Define branch to take place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AFTER</a:t>
            </a:r>
            <a:r>
              <a:rPr lang="en-US" altLang="zh-CN" sz="2000" dirty="0" smtClean="0">
                <a:ea typeface="宋体" panose="02010600030101010101" pitchFamily="2" charset="-122"/>
              </a:rPr>
              <a:t> the next instruction</a:t>
            </a:r>
          </a:p>
          <a:p>
            <a:pPr marL="844550" lvl="1" indent="-381000" eaLnBrk="1" hangingPunct="1">
              <a:spcBef>
                <a:spcPct val="4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Compiler/assembler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fills the branch delay slot (for 1 delay cycle)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45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Dynamic Branch Prediction</a:t>
            </a:r>
            <a:endParaRPr lang="en-US" altLang="zh-CN" sz="16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844550" lvl="1" indent="-381000" eaLnBrk="1" hangingPunct="1">
              <a:spcBef>
                <a:spcPct val="4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Loop </a:t>
            </a:r>
            <a:r>
              <a:rPr lang="en-US" altLang="zh-CN" sz="2000" dirty="0" smtClean="0">
                <a:ea typeface="宋体" panose="02010600030101010101" pitchFamily="2" charset="-122"/>
              </a:rPr>
              <a:t>branches are taken most of time</a:t>
            </a:r>
          </a:p>
          <a:p>
            <a:pPr marL="844550" lvl="1" indent="-381000" eaLnBrk="1" hangingPunct="1">
              <a:spcBef>
                <a:spcPct val="4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Must reduce branch delay to 0, but how?</a:t>
            </a:r>
          </a:p>
          <a:p>
            <a:pPr marL="844550" lvl="1" indent="-381000" eaLnBrk="1" hangingPunct="1">
              <a:spcBef>
                <a:spcPct val="4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How to predict branch behavior at runtime?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45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3758" y="1325562"/>
            <a:ext cx="8229600" cy="4525963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Define branch to take place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after</a:t>
            </a:r>
            <a:r>
              <a:rPr lang="en-US" altLang="zh-CN" sz="2400" dirty="0" smtClean="0">
                <a:ea typeface="宋体" panose="02010600030101010101" pitchFamily="2" charset="-122"/>
              </a:rPr>
              <a:t> the next instruction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For a 1-cycle branch delay, we have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one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delay slot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	branch instruction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branch delay slot</a:t>
            </a:r>
            <a:r>
              <a:rPr lang="en-US" altLang="zh-CN" sz="16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	(next instruction)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branch target</a:t>
            </a:r>
            <a:r>
              <a:rPr lang="en-US" altLang="zh-CN" sz="16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	(if branch taken)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Compiler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fills the branch delay slot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By selecting an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independent instruction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From before the branch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If no independent instruction is found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Compiler fills delay slot with a NO-OP</a:t>
            </a:r>
          </a:p>
        </p:txBody>
      </p:sp>
      <p:sp>
        <p:nvSpPr>
          <p:cNvPr id="5939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7064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Delayed Branch</a:t>
            </a:r>
          </a:p>
        </p:txBody>
      </p:sp>
      <p:grpSp>
        <p:nvGrpSpPr>
          <p:cNvPr id="59396" name="Group 10"/>
          <p:cNvGrpSpPr>
            <a:grpSpLocks/>
          </p:cNvGrpSpPr>
          <p:nvPr/>
        </p:nvGrpSpPr>
        <p:grpSpPr bwMode="auto">
          <a:xfrm>
            <a:off x="6553200" y="2384425"/>
            <a:ext cx="2051050" cy="3852863"/>
            <a:chOff x="930" y="1366"/>
            <a:chExt cx="1292" cy="2427"/>
          </a:xfrm>
        </p:grpSpPr>
        <p:sp>
          <p:nvSpPr>
            <p:cNvPr id="59397" name="Text Box 11"/>
            <p:cNvSpPr txBox="1">
              <a:spLocks noChangeArrowheads="1"/>
            </p:cNvSpPr>
            <p:nvPr/>
          </p:nvSpPr>
          <p:spPr bwMode="auto">
            <a:xfrm>
              <a:off x="930" y="1366"/>
              <a:ext cx="1292" cy="11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label:</a:t>
              </a:r>
            </a:p>
            <a:p>
              <a:pPr eaLnBrk="1" hangingPunct="1">
                <a:spcBef>
                  <a:spcPct val="100000"/>
                </a:spcBef>
                <a:spcAft>
                  <a:spcPct val="100000"/>
                </a:spcAft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. . .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add $t2,$t3,$t4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beq $s1,$s0,label</a:t>
              </a:r>
            </a:p>
          </p:txBody>
        </p:sp>
        <p:sp>
          <p:nvSpPr>
            <p:cNvPr id="59398" name="Text Box 12"/>
            <p:cNvSpPr txBox="1">
              <a:spLocks noChangeArrowheads="1"/>
            </p:cNvSpPr>
            <p:nvPr/>
          </p:nvSpPr>
          <p:spPr bwMode="auto">
            <a:xfrm>
              <a:off x="974" y="2308"/>
              <a:ext cx="1203" cy="1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200" b="1">
                  <a:solidFill>
                    <a:srgbClr val="FF0000"/>
                  </a:solidFill>
                  <a:ea typeface="宋体" panose="02010600030101010101" pitchFamily="2" charset="-122"/>
                </a:rPr>
                <a:t>Delay Slot</a:t>
              </a:r>
            </a:p>
          </p:txBody>
        </p:sp>
        <p:sp>
          <p:nvSpPr>
            <p:cNvPr id="59399" name="Line 13"/>
            <p:cNvSpPr>
              <a:spLocks noChangeShapeType="1"/>
            </p:cNvSpPr>
            <p:nvPr/>
          </p:nvSpPr>
          <p:spPr bwMode="auto">
            <a:xfrm>
              <a:off x="1587" y="254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0" name="Text Box 14"/>
            <p:cNvSpPr txBox="1">
              <a:spLocks noChangeArrowheads="1"/>
            </p:cNvSpPr>
            <p:nvPr/>
          </p:nvSpPr>
          <p:spPr bwMode="auto">
            <a:xfrm>
              <a:off x="930" y="2795"/>
              <a:ext cx="1292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label:</a:t>
              </a:r>
            </a:p>
            <a:p>
              <a:pPr eaLnBrk="1" hangingPunct="1">
                <a:spcBef>
                  <a:spcPct val="100000"/>
                </a:spcBef>
                <a:spcAft>
                  <a:spcPct val="100000"/>
                </a:spcAft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. . .</a:t>
              </a:r>
            </a:p>
            <a:p>
              <a:pPr eaLnBrk="1" hangingPunct="1">
                <a:spcBef>
                  <a:spcPct val="30000"/>
                </a:spcBef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beq $s1,$s0,label</a:t>
              </a:r>
            </a:p>
          </p:txBody>
        </p:sp>
        <p:sp>
          <p:nvSpPr>
            <p:cNvPr id="59401" name="Text Box 15"/>
            <p:cNvSpPr txBox="1">
              <a:spLocks noChangeArrowheads="1"/>
            </p:cNvSpPr>
            <p:nvPr/>
          </p:nvSpPr>
          <p:spPr bwMode="auto">
            <a:xfrm>
              <a:off x="974" y="3550"/>
              <a:ext cx="1203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400" b="1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add $t2,$t3,$t4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0808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265" y="1326662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New meaning for branch instruction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Branching takes place after next instruction (Not immediately!)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Impacts software and compiler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Compiler is responsible to fill the branch delay slot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For a 1-cycle branch delay </a:t>
            </a:r>
            <a:r>
              <a:rPr lang="en-US" altLang="zh-CN" sz="2000" dirty="0" smtClean="0">
                <a:ea typeface="宋体" panose="02010600030101010101" pitchFamily="2" charset="-122"/>
                <a:sym typeface="Wingdings" panose="05000000000000000000" pitchFamily="2" charset="2"/>
              </a:rPr>
              <a:t>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O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ne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branch delay slot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However, modern processors and deeply pipelined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Branch penalty is multiple cycles in deeper pipelines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Multiple delay slots are difficult to fill with useful instructions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MIPS used delayed branching in earlier pipelines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However, delayed branching is not useful in recent processors</a:t>
            </a:r>
          </a:p>
        </p:txBody>
      </p:sp>
      <p:sp>
        <p:nvSpPr>
          <p:cNvPr id="60419" name="Rectangle 9"/>
          <p:cNvSpPr>
            <a:spLocks noGrp="1" noChangeArrowheads="1"/>
          </p:cNvSpPr>
          <p:nvPr>
            <p:ph type="title"/>
          </p:nvPr>
        </p:nvSpPr>
        <p:spPr>
          <a:xfrm>
            <a:off x="428265" y="15248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anose="02010600030101010101" pitchFamily="2" charset="-122"/>
              </a:rPr>
              <a:t>Drawback of Delayed Branching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17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Zero-Delayed Branching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55000" cy="5183187"/>
          </a:xfrm>
        </p:spPr>
        <p:txBody>
          <a:bodyPr lIns="0" r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dirty="0" smtClean="0"/>
              <a:t>How to achieve </a:t>
            </a:r>
            <a:r>
              <a:rPr lang="en-US" sz="2400" dirty="0" smtClean="0">
                <a:solidFill>
                  <a:srgbClr val="FF0000"/>
                </a:solidFill>
              </a:rPr>
              <a:t>zero delay for a jump or a taken branch?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000" dirty="0"/>
              <a:t>J</a:t>
            </a:r>
            <a:r>
              <a:rPr lang="en-US" sz="2000" dirty="0" smtClean="0"/>
              <a:t>ump or branch target address is computed in the ID stage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000" dirty="0" smtClean="0"/>
              <a:t>Next instruction has already been fetched in the IF stage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Solution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dirty="0" smtClean="0"/>
              <a:t>Introduce a </a:t>
            </a:r>
            <a:r>
              <a:rPr lang="en-US" sz="2400" dirty="0" smtClean="0">
                <a:solidFill>
                  <a:srgbClr val="FF0000"/>
                </a:solidFill>
              </a:rPr>
              <a:t>Branch Target Buffer (BTB) </a:t>
            </a:r>
            <a:r>
              <a:rPr lang="en-US" sz="2400" dirty="0" smtClean="0"/>
              <a:t>in the </a:t>
            </a:r>
            <a:r>
              <a:rPr lang="en-US" sz="2400" dirty="0" smtClean="0">
                <a:solidFill>
                  <a:srgbClr val="FF0000"/>
                </a:solidFill>
              </a:rPr>
              <a:t>IF stage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000" dirty="0" smtClean="0"/>
              <a:t>Store the target address of recent branch and jump instructions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dirty="0" smtClean="0"/>
              <a:t>Use the lower bits of the PC to index the BTB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000" dirty="0" smtClean="0"/>
              <a:t>Each BTB entry stores Branch/Jump address &amp; Target Address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000" dirty="0" smtClean="0"/>
              <a:t>Check the PC to see if the instruction being fetched is a branch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000" dirty="0" smtClean="0"/>
              <a:t>Update the PC using the target address stored in the BTB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3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90" y="60962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Group 68"/>
          <p:cNvGraphicFramePr>
            <a:graphicFrameLocks/>
          </p:cNvGraphicFramePr>
          <p:nvPr/>
        </p:nvGraphicFramePr>
        <p:xfrm>
          <a:off x="457200" y="1318849"/>
          <a:ext cx="8229600" cy="2107222"/>
        </p:xfrm>
        <a:graphic>
          <a:graphicData uri="http://schemas.openxmlformats.org/drawingml/2006/table">
            <a:tbl>
              <a:tblPr/>
              <a:tblGrid>
                <a:gridCol w="1082675"/>
                <a:gridCol w="1212850"/>
                <a:gridCol w="1060450"/>
                <a:gridCol w="1203325"/>
                <a:gridCol w="1314450"/>
                <a:gridCol w="1087438"/>
                <a:gridCol w="1268412"/>
              </a:tblGrid>
              <a:tr h="534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Write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1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680 ps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880 ps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730 ps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530 ps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Jump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67"/>
          <p:cNvSpPr>
            <a:spLocks noChangeArrowheads="1"/>
          </p:cNvSpPr>
          <p:nvPr/>
        </p:nvSpPr>
        <p:spPr bwMode="auto">
          <a:xfrm>
            <a:off x="468315" y="3655845"/>
            <a:ext cx="8207375" cy="255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2497" rIns="0" bIns="42497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1846" dirty="0"/>
              <a:t>For fixed single-cycle implementation: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²"/>
            </a:pPr>
            <a:r>
              <a:rPr lang="en-US" altLang="en-US" dirty="0"/>
              <a:t>Clock cycle =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1846" dirty="0"/>
              <a:t>For multi-cycle implementation: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²"/>
            </a:pPr>
            <a:r>
              <a:rPr lang="en-US" altLang="en-US" dirty="0"/>
              <a:t>Clock cycle =</a:t>
            </a:r>
          </a:p>
          <a:p>
            <a:pPr lvl="1" eaLnBrk="1" hangingPunct="1">
              <a:spcBef>
                <a:spcPct val="60000"/>
              </a:spcBef>
              <a:buFont typeface="Wingdings" pitchFamily="2" charset="2"/>
              <a:buChar char="²"/>
            </a:pPr>
            <a:r>
              <a:rPr lang="en-US" altLang="en-US" dirty="0"/>
              <a:t>Average CPI =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1846" dirty="0"/>
              <a:t>Speedup =</a:t>
            </a:r>
          </a:p>
        </p:txBody>
      </p:sp>
      <p:sp>
        <p:nvSpPr>
          <p:cNvPr id="6" name="Rectangle 71"/>
          <p:cNvSpPr>
            <a:spLocks noChangeArrowheads="1"/>
          </p:cNvSpPr>
          <p:nvPr/>
        </p:nvSpPr>
        <p:spPr bwMode="auto">
          <a:xfrm>
            <a:off x="2735261" y="5349827"/>
            <a:ext cx="5153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0.4×4 + 0.2×5 + 0.1×4+ 0.2×3 + 0.1×2 = 3.8</a:t>
            </a:r>
          </a:p>
        </p:txBody>
      </p:sp>
      <p:sp>
        <p:nvSpPr>
          <p:cNvPr id="7" name="Rectangle 72"/>
          <p:cNvSpPr>
            <a:spLocks noChangeArrowheads="1"/>
          </p:cNvSpPr>
          <p:nvPr/>
        </p:nvSpPr>
        <p:spPr bwMode="auto">
          <a:xfrm>
            <a:off x="2592389" y="4945381"/>
            <a:ext cx="62311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max (200, 150, 180) = 200 ps (maximum delay at any step)</a:t>
            </a:r>
          </a:p>
        </p:txBody>
      </p:sp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2592388" y="4086665"/>
            <a:ext cx="55964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880 ps determined by longest delay (load instruction)</a:t>
            </a:r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2041525" y="5897856"/>
            <a:ext cx="5060950" cy="33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46" dirty="0"/>
              <a:t>880 </a:t>
            </a:r>
            <a:r>
              <a:rPr lang="en-US" altLang="en-US" sz="1846" dirty="0" err="1"/>
              <a:t>ps</a:t>
            </a:r>
            <a:r>
              <a:rPr lang="en-US" altLang="en-US" sz="1846" dirty="0"/>
              <a:t> / (3.8 × 200 </a:t>
            </a:r>
            <a:r>
              <a:rPr lang="en-US" altLang="en-US" sz="1846" dirty="0" err="1"/>
              <a:t>ps</a:t>
            </a:r>
            <a:r>
              <a:rPr lang="en-US" altLang="en-US" sz="1846" dirty="0"/>
              <a:t>) = 880 / 760 = 1.16</a:t>
            </a: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4709160" y="2838451"/>
            <a:ext cx="2655254" cy="199292"/>
            <a:chOff x="4618395" y="2788920"/>
            <a:chExt cx="2654102" cy="215900"/>
          </a:xfrm>
        </p:grpSpPr>
        <p:sp>
          <p:nvSpPr>
            <p:cNvPr id="11" name="Text Box 70"/>
            <p:cNvSpPr txBox="1">
              <a:spLocks noChangeArrowheads="1"/>
            </p:cNvSpPr>
            <p:nvPr/>
          </p:nvSpPr>
          <p:spPr bwMode="auto">
            <a:xfrm>
              <a:off x="4983997" y="2788920"/>
              <a:ext cx="2288500" cy="21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77" dirty="0"/>
                <a:t>Compare and </a:t>
              </a:r>
              <a:r>
                <a:rPr lang="en-US" altLang="en-US" sz="1477" dirty="0"/>
                <a:t>update PC</a:t>
              </a:r>
              <a:endParaRPr lang="en-US" altLang="en-US" sz="1477" dirty="0"/>
            </a:p>
          </p:txBody>
        </p:sp>
        <p:sp>
          <p:nvSpPr>
            <p:cNvPr id="12" name="Line 69"/>
            <p:cNvSpPr>
              <a:spLocks noChangeShapeType="1"/>
            </p:cNvSpPr>
            <p:nvPr/>
          </p:nvSpPr>
          <p:spPr bwMode="auto">
            <a:xfrm flipH="1">
              <a:off x="4618395" y="2896870"/>
              <a:ext cx="3405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"/>
          <p:cNvGrpSpPr>
            <a:grpSpLocks/>
          </p:cNvGrpSpPr>
          <p:nvPr/>
        </p:nvGrpSpPr>
        <p:grpSpPr bwMode="auto">
          <a:xfrm>
            <a:off x="3600450" y="3163766"/>
            <a:ext cx="2571750" cy="199292"/>
            <a:chOff x="3600450" y="3141663"/>
            <a:chExt cx="2572305" cy="215900"/>
          </a:xfrm>
        </p:grpSpPr>
        <p:sp>
          <p:nvSpPr>
            <p:cNvPr id="14" name="Line 69"/>
            <p:cNvSpPr>
              <a:spLocks noChangeShapeType="1"/>
            </p:cNvSpPr>
            <p:nvPr/>
          </p:nvSpPr>
          <p:spPr bwMode="auto">
            <a:xfrm flipH="1">
              <a:off x="3600450" y="3249613"/>
              <a:ext cx="285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auto">
            <a:xfrm>
              <a:off x="3909126" y="3141663"/>
              <a:ext cx="2263629" cy="21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77" dirty="0"/>
                <a:t>Decode and </a:t>
              </a:r>
              <a:r>
                <a:rPr lang="en-US" altLang="en-US" sz="1477" dirty="0"/>
                <a:t>update PC</a:t>
              </a:r>
              <a:endParaRPr lang="en-US" altLang="en-US" sz="1477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21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Branch Target </a:t>
            </a:r>
            <a:r>
              <a:rPr lang="en-US" altLang="zh-CN" sz="4000" dirty="0" smtClean="0">
                <a:ea typeface="宋体" panose="02010600030101010101" pitchFamily="2" charset="-122"/>
              </a:rPr>
              <a:t>Buffer (</a:t>
            </a:r>
            <a:r>
              <a:rPr lang="en-US" altLang="en-US" sz="4000" dirty="0" smtClean="0"/>
              <a:t>IF Stage</a:t>
            </a:r>
            <a:r>
              <a:rPr lang="en-US" altLang="zh-CN" sz="4000" dirty="0" smtClean="0">
                <a:ea typeface="宋体" panose="02010600030101010101" pitchFamily="2" charset="-122"/>
              </a:rPr>
              <a:t>)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241212"/>
            <a:ext cx="8207375" cy="2455862"/>
          </a:xfrm>
        </p:spPr>
        <p:txBody>
          <a:bodyPr lIns="0" rIns="0"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branch target buffer</a:t>
            </a:r>
            <a:r>
              <a:rPr lang="en-US" altLang="zh-CN" sz="2400" dirty="0" smtClean="0">
                <a:ea typeface="宋体" panose="02010600030101010101" pitchFamily="2" charset="-122"/>
              </a:rPr>
              <a:t> is implemented as a small cache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Stores the target address of recent branches and jumps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We must also have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prediction bits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To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predict </a:t>
            </a:r>
            <a:r>
              <a:rPr lang="en-US" altLang="zh-CN" sz="2000" dirty="0" smtClean="0">
                <a:ea typeface="宋体" panose="02010600030101010101" pitchFamily="2" charset="-122"/>
              </a:rPr>
              <a:t>whether branches are taken or not taken</a:t>
            </a:r>
          </a:p>
          <a:p>
            <a:pPr lvl="1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The prediction bits are dynamically determined by the hardware </a:t>
            </a:r>
          </a:p>
        </p:txBody>
      </p:sp>
      <p:grpSp>
        <p:nvGrpSpPr>
          <p:cNvPr id="62468" name="Group 68"/>
          <p:cNvGrpSpPr>
            <a:grpSpLocks/>
          </p:cNvGrpSpPr>
          <p:nvPr/>
        </p:nvGrpSpPr>
        <p:grpSpPr bwMode="auto">
          <a:xfrm>
            <a:off x="1223963" y="3529013"/>
            <a:ext cx="6911975" cy="2708275"/>
            <a:chOff x="771" y="2246"/>
            <a:chExt cx="4354" cy="1706"/>
          </a:xfrm>
        </p:grpSpPr>
        <p:sp>
          <p:nvSpPr>
            <p:cNvPr id="62469" name="Freeform 53"/>
            <p:cNvSpPr>
              <a:spLocks/>
            </p:cNvSpPr>
            <p:nvPr/>
          </p:nvSpPr>
          <p:spPr bwMode="auto">
            <a:xfrm>
              <a:off x="1769" y="3589"/>
              <a:ext cx="1701" cy="91"/>
            </a:xfrm>
            <a:custGeom>
              <a:avLst/>
              <a:gdLst>
                <a:gd name="T0" fmla="*/ 4684 w 1520"/>
                <a:gd name="T1" fmla="*/ 0 h 113"/>
                <a:gd name="T2" fmla="*/ 4684 w 1520"/>
                <a:gd name="T3" fmla="*/ 13 h 113"/>
                <a:gd name="T4" fmla="*/ 0 w 1520"/>
                <a:gd name="T5" fmla="*/ 13 h 1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0" h="113">
                  <a:moveTo>
                    <a:pt x="1520" y="0"/>
                  </a:moveTo>
                  <a:lnTo>
                    <a:pt x="1520" y="113"/>
                  </a:lnTo>
                  <a:lnTo>
                    <a:pt x="0" y="11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470" name="Group 57"/>
            <p:cNvGrpSpPr>
              <a:grpSpLocks/>
            </p:cNvGrpSpPr>
            <p:nvPr/>
          </p:nvGrpSpPr>
          <p:grpSpPr bwMode="auto">
            <a:xfrm>
              <a:off x="1156" y="2886"/>
              <a:ext cx="885" cy="136"/>
              <a:chOff x="1152" y="2886"/>
              <a:chExt cx="908" cy="136"/>
            </a:xfrm>
          </p:grpSpPr>
          <p:sp>
            <p:nvSpPr>
              <p:cNvPr id="62521" name="AutoShape 7"/>
              <p:cNvSpPr>
                <a:spLocks noChangeArrowheads="1"/>
              </p:cNvSpPr>
              <p:nvPr/>
            </p:nvSpPr>
            <p:spPr bwMode="auto">
              <a:xfrm>
                <a:off x="1152" y="2886"/>
                <a:ext cx="904" cy="136"/>
              </a:xfrm>
              <a:prstGeom prst="roundRect">
                <a:avLst>
                  <a:gd name="adj" fmla="val 50000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2522" name="Text Box 8"/>
              <p:cNvSpPr txBox="1">
                <a:spLocks noChangeArrowheads="1"/>
              </p:cNvSpPr>
              <p:nvPr/>
            </p:nvSpPr>
            <p:spPr bwMode="auto">
              <a:xfrm>
                <a:off x="1156" y="2886"/>
                <a:ext cx="904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mux</a:t>
                </a:r>
              </a:p>
            </p:txBody>
          </p:sp>
        </p:grpSp>
        <p:sp>
          <p:nvSpPr>
            <p:cNvPr id="62471" name="Text Box 5"/>
            <p:cNvSpPr txBox="1">
              <a:spLocks noChangeArrowheads="1"/>
            </p:cNvSpPr>
            <p:nvPr/>
          </p:nvSpPr>
          <p:spPr bwMode="auto">
            <a:xfrm>
              <a:off x="1072" y="3140"/>
              <a:ext cx="1063" cy="154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62472" name="Line 10"/>
            <p:cNvSpPr>
              <a:spLocks noChangeShapeType="1"/>
            </p:cNvSpPr>
            <p:nvPr/>
          </p:nvSpPr>
          <p:spPr bwMode="auto">
            <a:xfrm>
              <a:off x="1610" y="3022"/>
              <a:ext cx="0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3" name="Line 31"/>
            <p:cNvSpPr>
              <a:spLocks noChangeShapeType="1"/>
            </p:cNvSpPr>
            <p:nvPr/>
          </p:nvSpPr>
          <p:spPr bwMode="auto">
            <a:xfrm>
              <a:off x="1360" y="2750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4" name="Text Box 34"/>
            <p:cNvSpPr txBox="1">
              <a:spLocks noChangeArrowheads="1"/>
            </p:cNvSpPr>
            <p:nvPr/>
          </p:nvSpPr>
          <p:spPr bwMode="auto">
            <a:xfrm>
              <a:off x="2857" y="2246"/>
              <a:ext cx="224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Branch Target &amp; Prediction Buffer</a:t>
              </a:r>
            </a:p>
          </p:txBody>
        </p:sp>
        <p:grpSp>
          <p:nvGrpSpPr>
            <p:cNvPr id="62475" name="Group 66"/>
            <p:cNvGrpSpPr>
              <a:grpSpLocks/>
            </p:cNvGrpSpPr>
            <p:nvPr/>
          </p:nvGrpSpPr>
          <p:grpSpPr bwMode="auto">
            <a:xfrm>
              <a:off x="3016" y="2857"/>
              <a:ext cx="1996" cy="755"/>
              <a:chOff x="3016" y="2857"/>
              <a:chExt cx="1996" cy="749"/>
            </a:xfrm>
          </p:grpSpPr>
          <p:grpSp>
            <p:nvGrpSpPr>
              <p:cNvPr id="62491" name="Group 11"/>
              <p:cNvGrpSpPr>
                <a:grpSpLocks/>
              </p:cNvGrpSpPr>
              <p:nvPr/>
            </p:nvGrpSpPr>
            <p:grpSpPr bwMode="auto">
              <a:xfrm>
                <a:off x="3923" y="2857"/>
                <a:ext cx="907" cy="749"/>
                <a:chOff x="2890" y="2044"/>
                <a:chExt cx="1180" cy="1038"/>
              </a:xfrm>
            </p:grpSpPr>
            <p:sp>
              <p:nvSpPr>
                <p:cNvPr id="62512" name="Rectangle 12"/>
                <p:cNvSpPr>
                  <a:spLocks noChangeArrowheads="1"/>
                </p:cNvSpPr>
                <p:nvPr/>
              </p:nvSpPr>
              <p:spPr bwMode="auto">
                <a:xfrm>
                  <a:off x="2890" y="2044"/>
                  <a:ext cx="1180" cy="103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62513" name="Line 13"/>
                <p:cNvSpPr>
                  <a:spLocks noChangeShapeType="1"/>
                </p:cNvSpPr>
                <p:nvPr/>
              </p:nvSpPr>
              <p:spPr bwMode="auto">
                <a:xfrm>
                  <a:off x="2890" y="2160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4" name="Line 14"/>
                <p:cNvSpPr>
                  <a:spLocks noChangeShapeType="1"/>
                </p:cNvSpPr>
                <p:nvPr/>
              </p:nvSpPr>
              <p:spPr bwMode="auto">
                <a:xfrm>
                  <a:off x="2890" y="2275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5" name="Line 15"/>
                <p:cNvSpPr>
                  <a:spLocks noChangeShapeType="1"/>
                </p:cNvSpPr>
                <p:nvPr/>
              </p:nvSpPr>
              <p:spPr bwMode="auto">
                <a:xfrm>
                  <a:off x="2890" y="2389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6" name="Line 16"/>
                <p:cNvSpPr>
                  <a:spLocks noChangeShapeType="1"/>
                </p:cNvSpPr>
                <p:nvPr/>
              </p:nvSpPr>
              <p:spPr bwMode="auto">
                <a:xfrm>
                  <a:off x="2890" y="2506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7" name="Line 17"/>
                <p:cNvSpPr>
                  <a:spLocks noChangeShapeType="1"/>
                </p:cNvSpPr>
                <p:nvPr/>
              </p:nvSpPr>
              <p:spPr bwMode="auto">
                <a:xfrm>
                  <a:off x="2890" y="2621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8" name="Line 18"/>
                <p:cNvSpPr>
                  <a:spLocks noChangeShapeType="1"/>
                </p:cNvSpPr>
                <p:nvPr/>
              </p:nvSpPr>
              <p:spPr bwMode="auto">
                <a:xfrm>
                  <a:off x="2890" y="2736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9" name="Line 19"/>
                <p:cNvSpPr>
                  <a:spLocks noChangeShapeType="1"/>
                </p:cNvSpPr>
                <p:nvPr/>
              </p:nvSpPr>
              <p:spPr bwMode="auto">
                <a:xfrm>
                  <a:off x="2890" y="2851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20" name="Line 20"/>
                <p:cNvSpPr>
                  <a:spLocks noChangeShapeType="1"/>
                </p:cNvSpPr>
                <p:nvPr/>
              </p:nvSpPr>
              <p:spPr bwMode="auto">
                <a:xfrm>
                  <a:off x="2890" y="2966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2" name="Group 21"/>
              <p:cNvGrpSpPr>
                <a:grpSpLocks/>
              </p:cNvGrpSpPr>
              <p:nvPr/>
            </p:nvGrpSpPr>
            <p:grpSpPr bwMode="auto">
              <a:xfrm>
                <a:off x="4830" y="2857"/>
                <a:ext cx="182" cy="749"/>
                <a:chOff x="2890" y="2044"/>
                <a:chExt cx="1180" cy="1038"/>
              </a:xfrm>
            </p:grpSpPr>
            <p:sp>
              <p:nvSpPr>
                <p:cNvPr id="62503" name="Rectangle 22"/>
                <p:cNvSpPr>
                  <a:spLocks noChangeArrowheads="1"/>
                </p:cNvSpPr>
                <p:nvPr/>
              </p:nvSpPr>
              <p:spPr bwMode="auto">
                <a:xfrm>
                  <a:off x="2890" y="2044"/>
                  <a:ext cx="1180" cy="1038"/>
                </a:xfrm>
                <a:prstGeom prst="rect">
                  <a:avLst/>
                </a:prstGeom>
                <a:solidFill>
                  <a:srgbClr val="FF99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62504" name="Line 23"/>
                <p:cNvSpPr>
                  <a:spLocks noChangeShapeType="1"/>
                </p:cNvSpPr>
                <p:nvPr/>
              </p:nvSpPr>
              <p:spPr bwMode="auto">
                <a:xfrm>
                  <a:off x="2890" y="2160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05" name="Line 24"/>
                <p:cNvSpPr>
                  <a:spLocks noChangeShapeType="1"/>
                </p:cNvSpPr>
                <p:nvPr/>
              </p:nvSpPr>
              <p:spPr bwMode="auto">
                <a:xfrm>
                  <a:off x="2890" y="2275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06" name="Line 25"/>
                <p:cNvSpPr>
                  <a:spLocks noChangeShapeType="1"/>
                </p:cNvSpPr>
                <p:nvPr/>
              </p:nvSpPr>
              <p:spPr bwMode="auto">
                <a:xfrm>
                  <a:off x="2890" y="2389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07" name="Line 26"/>
                <p:cNvSpPr>
                  <a:spLocks noChangeShapeType="1"/>
                </p:cNvSpPr>
                <p:nvPr/>
              </p:nvSpPr>
              <p:spPr bwMode="auto">
                <a:xfrm>
                  <a:off x="2890" y="2506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08" name="Line 27"/>
                <p:cNvSpPr>
                  <a:spLocks noChangeShapeType="1"/>
                </p:cNvSpPr>
                <p:nvPr/>
              </p:nvSpPr>
              <p:spPr bwMode="auto">
                <a:xfrm>
                  <a:off x="2890" y="2621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09" name="Line 28"/>
                <p:cNvSpPr>
                  <a:spLocks noChangeShapeType="1"/>
                </p:cNvSpPr>
                <p:nvPr/>
              </p:nvSpPr>
              <p:spPr bwMode="auto">
                <a:xfrm>
                  <a:off x="2890" y="2736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0" name="Line 29"/>
                <p:cNvSpPr>
                  <a:spLocks noChangeShapeType="1"/>
                </p:cNvSpPr>
                <p:nvPr/>
              </p:nvSpPr>
              <p:spPr bwMode="auto">
                <a:xfrm>
                  <a:off x="2890" y="2851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1" name="Line 30"/>
                <p:cNvSpPr>
                  <a:spLocks noChangeShapeType="1"/>
                </p:cNvSpPr>
                <p:nvPr/>
              </p:nvSpPr>
              <p:spPr bwMode="auto">
                <a:xfrm>
                  <a:off x="2890" y="2966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3" name="Group 35"/>
              <p:cNvGrpSpPr>
                <a:grpSpLocks/>
              </p:cNvGrpSpPr>
              <p:nvPr/>
            </p:nvGrpSpPr>
            <p:grpSpPr bwMode="auto">
              <a:xfrm>
                <a:off x="3016" y="2857"/>
                <a:ext cx="907" cy="749"/>
                <a:chOff x="2890" y="2044"/>
                <a:chExt cx="1180" cy="1038"/>
              </a:xfrm>
            </p:grpSpPr>
            <p:sp>
              <p:nvSpPr>
                <p:cNvPr id="62494" name="Rectangle 36"/>
                <p:cNvSpPr>
                  <a:spLocks noChangeArrowheads="1"/>
                </p:cNvSpPr>
                <p:nvPr/>
              </p:nvSpPr>
              <p:spPr bwMode="auto">
                <a:xfrm>
                  <a:off x="2890" y="2044"/>
                  <a:ext cx="1180" cy="1038"/>
                </a:xfrm>
                <a:prstGeom prst="rect">
                  <a:avLst/>
                </a:prstGeom>
                <a:solidFill>
                  <a:srgbClr val="99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zh-CN"/>
                </a:p>
              </p:txBody>
            </p:sp>
            <p:sp>
              <p:nvSpPr>
                <p:cNvPr id="62495" name="Line 37"/>
                <p:cNvSpPr>
                  <a:spLocks noChangeShapeType="1"/>
                </p:cNvSpPr>
                <p:nvPr/>
              </p:nvSpPr>
              <p:spPr bwMode="auto">
                <a:xfrm>
                  <a:off x="2890" y="2160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96" name="Line 38"/>
                <p:cNvSpPr>
                  <a:spLocks noChangeShapeType="1"/>
                </p:cNvSpPr>
                <p:nvPr/>
              </p:nvSpPr>
              <p:spPr bwMode="auto">
                <a:xfrm>
                  <a:off x="2890" y="2275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97" name="Line 39"/>
                <p:cNvSpPr>
                  <a:spLocks noChangeShapeType="1"/>
                </p:cNvSpPr>
                <p:nvPr/>
              </p:nvSpPr>
              <p:spPr bwMode="auto">
                <a:xfrm>
                  <a:off x="2890" y="2389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98" name="Line 40"/>
                <p:cNvSpPr>
                  <a:spLocks noChangeShapeType="1"/>
                </p:cNvSpPr>
                <p:nvPr/>
              </p:nvSpPr>
              <p:spPr bwMode="auto">
                <a:xfrm>
                  <a:off x="2890" y="2506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499" name="Line 41"/>
                <p:cNvSpPr>
                  <a:spLocks noChangeShapeType="1"/>
                </p:cNvSpPr>
                <p:nvPr/>
              </p:nvSpPr>
              <p:spPr bwMode="auto">
                <a:xfrm>
                  <a:off x="2890" y="2621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00" name="Line 42"/>
                <p:cNvSpPr>
                  <a:spLocks noChangeShapeType="1"/>
                </p:cNvSpPr>
                <p:nvPr/>
              </p:nvSpPr>
              <p:spPr bwMode="auto">
                <a:xfrm>
                  <a:off x="2890" y="2736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01" name="Line 43"/>
                <p:cNvSpPr>
                  <a:spLocks noChangeShapeType="1"/>
                </p:cNvSpPr>
                <p:nvPr/>
              </p:nvSpPr>
              <p:spPr bwMode="auto">
                <a:xfrm>
                  <a:off x="2890" y="2851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02" name="Line 44"/>
                <p:cNvSpPr>
                  <a:spLocks noChangeShapeType="1"/>
                </p:cNvSpPr>
                <p:nvPr/>
              </p:nvSpPr>
              <p:spPr bwMode="auto">
                <a:xfrm>
                  <a:off x="2890" y="2966"/>
                  <a:ext cx="11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476" name="Text Box 45"/>
            <p:cNvSpPr txBox="1">
              <a:spLocks noChangeArrowheads="1"/>
            </p:cNvSpPr>
            <p:nvPr/>
          </p:nvSpPr>
          <p:spPr bwMode="auto">
            <a:xfrm>
              <a:off x="3016" y="2509"/>
              <a:ext cx="90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Addresses of Recent Branches</a:t>
              </a:r>
            </a:p>
          </p:txBody>
        </p:sp>
        <p:sp>
          <p:nvSpPr>
            <p:cNvPr id="62477" name="Text Box 46"/>
            <p:cNvSpPr txBox="1">
              <a:spLocks noChangeArrowheads="1"/>
            </p:cNvSpPr>
            <p:nvPr/>
          </p:nvSpPr>
          <p:spPr bwMode="auto">
            <a:xfrm>
              <a:off x="3946" y="2509"/>
              <a:ext cx="8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Target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Addresses</a:t>
              </a:r>
            </a:p>
          </p:txBody>
        </p:sp>
        <p:sp>
          <p:nvSpPr>
            <p:cNvPr id="62478" name="Line 48"/>
            <p:cNvSpPr>
              <a:spLocks noChangeShapeType="1"/>
            </p:cNvSpPr>
            <p:nvPr/>
          </p:nvSpPr>
          <p:spPr bwMode="auto">
            <a:xfrm flipV="1">
              <a:off x="2132" y="3226"/>
              <a:ext cx="8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9" name="Text Box 49"/>
            <p:cNvSpPr txBox="1">
              <a:spLocks noChangeArrowheads="1"/>
            </p:cNvSpPr>
            <p:nvPr/>
          </p:nvSpPr>
          <p:spPr bwMode="auto">
            <a:xfrm>
              <a:off x="2177" y="2908"/>
              <a:ext cx="74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>
                  <a:ea typeface="宋体" panose="02010600030101010101" pitchFamily="2" charset="-122"/>
                </a:rPr>
                <a:t>low-order bits used as index</a:t>
              </a:r>
            </a:p>
          </p:txBody>
        </p:sp>
        <p:sp>
          <p:nvSpPr>
            <p:cNvPr id="62480" name="Text Box 51"/>
            <p:cNvSpPr txBox="1">
              <a:spLocks noChangeArrowheads="1"/>
            </p:cNvSpPr>
            <p:nvPr/>
          </p:nvSpPr>
          <p:spPr bwMode="auto">
            <a:xfrm>
              <a:off x="4717" y="2509"/>
              <a:ext cx="40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Predict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400">
                  <a:ea typeface="宋体" panose="02010600030101010101" pitchFamily="2" charset="-122"/>
                </a:rPr>
                <a:t>Bits</a:t>
              </a:r>
            </a:p>
          </p:txBody>
        </p:sp>
        <p:sp>
          <p:nvSpPr>
            <p:cNvPr id="62481" name="Text Box 9"/>
            <p:cNvSpPr txBox="1">
              <a:spLocks noChangeArrowheads="1"/>
            </p:cNvSpPr>
            <p:nvPr/>
          </p:nvSpPr>
          <p:spPr bwMode="auto">
            <a:xfrm>
              <a:off x="1224" y="2568"/>
              <a:ext cx="274" cy="18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Inc</a:t>
              </a:r>
            </a:p>
          </p:txBody>
        </p:sp>
        <p:sp>
          <p:nvSpPr>
            <p:cNvPr id="62482" name="Freeform 56"/>
            <p:cNvSpPr>
              <a:spLocks/>
            </p:cNvSpPr>
            <p:nvPr/>
          </p:nvSpPr>
          <p:spPr bwMode="auto">
            <a:xfrm>
              <a:off x="998" y="2432"/>
              <a:ext cx="612" cy="953"/>
            </a:xfrm>
            <a:custGeom>
              <a:avLst/>
              <a:gdLst>
                <a:gd name="T0" fmla="*/ 612 w 612"/>
                <a:gd name="T1" fmla="*/ 862 h 953"/>
                <a:gd name="T2" fmla="*/ 612 w 612"/>
                <a:gd name="T3" fmla="*/ 953 h 953"/>
                <a:gd name="T4" fmla="*/ 0 w 612"/>
                <a:gd name="T5" fmla="*/ 953 h 953"/>
                <a:gd name="T6" fmla="*/ 0 w 612"/>
                <a:gd name="T7" fmla="*/ 0 h 953"/>
                <a:gd name="T8" fmla="*/ 362 w 612"/>
                <a:gd name="T9" fmla="*/ 0 h 953"/>
                <a:gd name="T10" fmla="*/ 362 w 612"/>
                <a:gd name="T11" fmla="*/ 136 h 9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953">
                  <a:moveTo>
                    <a:pt x="612" y="862"/>
                  </a:moveTo>
                  <a:lnTo>
                    <a:pt x="612" y="953"/>
                  </a:lnTo>
                  <a:lnTo>
                    <a:pt x="0" y="953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362" y="13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483" name="Group 58"/>
            <p:cNvGrpSpPr>
              <a:grpSpLocks/>
            </p:cNvGrpSpPr>
            <p:nvPr/>
          </p:nvGrpSpPr>
          <p:grpSpPr bwMode="auto">
            <a:xfrm>
              <a:off x="1451" y="3589"/>
              <a:ext cx="318" cy="181"/>
              <a:chOff x="1152" y="2886"/>
              <a:chExt cx="908" cy="136"/>
            </a:xfrm>
          </p:grpSpPr>
          <p:sp>
            <p:nvSpPr>
              <p:cNvPr id="62489" name="AutoShape 59"/>
              <p:cNvSpPr>
                <a:spLocks noChangeArrowheads="1"/>
              </p:cNvSpPr>
              <p:nvPr/>
            </p:nvSpPr>
            <p:spPr bwMode="auto">
              <a:xfrm>
                <a:off x="1152" y="2886"/>
                <a:ext cx="904" cy="136"/>
              </a:xfrm>
              <a:prstGeom prst="roundRect">
                <a:avLst>
                  <a:gd name="adj" fmla="val 50000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2490" name="Text Box 60"/>
              <p:cNvSpPr txBox="1">
                <a:spLocks noChangeArrowheads="1"/>
              </p:cNvSpPr>
              <p:nvPr/>
            </p:nvSpPr>
            <p:spPr bwMode="auto">
              <a:xfrm>
                <a:off x="1156" y="2886"/>
                <a:ext cx="904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>
                    <a:ea typeface="宋体" panose="02010600030101010101" pitchFamily="2" charset="-122"/>
                  </a:rPr>
                  <a:t>=</a:t>
                </a:r>
              </a:p>
            </p:txBody>
          </p:sp>
        </p:grpSp>
        <p:sp>
          <p:nvSpPr>
            <p:cNvPr id="62484" name="Line 61"/>
            <p:cNvSpPr>
              <a:spLocks noChangeShapeType="1"/>
            </p:cNvSpPr>
            <p:nvPr/>
          </p:nvSpPr>
          <p:spPr bwMode="auto">
            <a:xfrm>
              <a:off x="1610" y="3385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5" name="Freeform 62"/>
            <p:cNvSpPr>
              <a:spLocks/>
            </p:cNvSpPr>
            <p:nvPr/>
          </p:nvSpPr>
          <p:spPr bwMode="auto">
            <a:xfrm>
              <a:off x="771" y="2296"/>
              <a:ext cx="3606" cy="1656"/>
            </a:xfrm>
            <a:custGeom>
              <a:avLst/>
              <a:gdLst>
                <a:gd name="T0" fmla="*/ 3606 w 3606"/>
                <a:gd name="T1" fmla="*/ 1316 h 1656"/>
                <a:gd name="T2" fmla="*/ 3606 w 3606"/>
                <a:gd name="T3" fmla="*/ 1656 h 1656"/>
                <a:gd name="T4" fmla="*/ 0 w 3606"/>
                <a:gd name="T5" fmla="*/ 1656 h 1656"/>
                <a:gd name="T6" fmla="*/ 0 w 3606"/>
                <a:gd name="T7" fmla="*/ 0 h 1656"/>
                <a:gd name="T8" fmla="*/ 1066 w 3606"/>
                <a:gd name="T9" fmla="*/ 0 h 1656"/>
                <a:gd name="T10" fmla="*/ 1066 w 3606"/>
                <a:gd name="T11" fmla="*/ 590 h 16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06" h="1656">
                  <a:moveTo>
                    <a:pt x="3606" y="1316"/>
                  </a:moveTo>
                  <a:lnTo>
                    <a:pt x="3606" y="1656"/>
                  </a:lnTo>
                  <a:lnTo>
                    <a:pt x="0" y="1656"/>
                  </a:lnTo>
                  <a:lnTo>
                    <a:pt x="0" y="0"/>
                  </a:lnTo>
                  <a:lnTo>
                    <a:pt x="1066" y="0"/>
                  </a:lnTo>
                  <a:lnTo>
                    <a:pt x="1066" y="59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Freeform 63"/>
            <p:cNvSpPr>
              <a:spLocks/>
            </p:cNvSpPr>
            <p:nvPr/>
          </p:nvSpPr>
          <p:spPr bwMode="auto">
            <a:xfrm>
              <a:off x="884" y="2954"/>
              <a:ext cx="567" cy="726"/>
            </a:xfrm>
            <a:custGeom>
              <a:avLst/>
              <a:gdLst>
                <a:gd name="T0" fmla="*/ 567 w 567"/>
                <a:gd name="T1" fmla="*/ 726 h 726"/>
                <a:gd name="T2" fmla="*/ 0 w 567"/>
                <a:gd name="T3" fmla="*/ 726 h 726"/>
                <a:gd name="T4" fmla="*/ 0 w 567"/>
                <a:gd name="T5" fmla="*/ 0 h 726"/>
                <a:gd name="T6" fmla="*/ 272 w 567"/>
                <a:gd name="T7" fmla="*/ 0 h 7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7" h="726">
                  <a:moveTo>
                    <a:pt x="567" y="726"/>
                  </a:moveTo>
                  <a:lnTo>
                    <a:pt x="0" y="726"/>
                  </a:lnTo>
                  <a:lnTo>
                    <a:pt x="0" y="0"/>
                  </a:lnTo>
                  <a:lnTo>
                    <a:pt x="272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Freeform 65"/>
            <p:cNvSpPr>
              <a:spLocks/>
            </p:cNvSpPr>
            <p:nvPr/>
          </p:nvSpPr>
          <p:spPr bwMode="auto">
            <a:xfrm>
              <a:off x="1610" y="3612"/>
              <a:ext cx="3311" cy="249"/>
            </a:xfrm>
            <a:custGeom>
              <a:avLst/>
              <a:gdLst>
                <a:gd name="T0" fmla="*/ 3311 w 3311"/>
                <a:gd name="T1" fmla="*/ 0 h 249"/>
                <a:gd name="T2" fmla="*/ 3311 w 3311"/>
                <a:gd name="T3" fmla="*/ 249 h 249"/>
                <a:gd name="T4" fmla="*/ 0 w 3311"/>
                <a:gd name="T5" fmla="*/ 249 h 249"/>
                <a:gd name="T6" fmla="*/ 0 w 3311"/>
                <a:gd name="T7" fmla="*/ 158 h 2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11" h="249">
                  <a:moveTo>
                    <a:pt x="3311" y="0"/>
                  </a:moveTo>
                  <a:lnTo>
                    <a:pt x="3311" y="249"/>
                  </a:lnTo>
                  <a:lnTo>
                    <a:pt x="0" y="249"/>
                  </a:lnTo>
                  <a:lnTo>
                    <a:pt x="0" y="15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Text Box 67"/>
            <p:cNvSpPr txBox="1">
              <a:spLocks noChangeArrowheads="1"/>
            </p:cNvSpPr>
            <p:nvPr/>
          </p:nvSpPr>
          <p:spPr bwMode="auto">
            <a:xfrm>
              <a:off x="1829" y="3780"/>
              <a:ext cx="612" cy="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200">
                  <a:solidFill>
                    <a:srgbClr val="FF0000"/>
                  </a:solidFill>
                  <a:ea typeface="宋体" panose="02010600030101010101" pitchFamily="2" charset="-122"/>
                </a:rPr>
                <a:t>predict_taken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9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Branch Target Buffer – cont’d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018349"/>
            <a:ext cx="8255000" cy="5211263"/>
          </a:xfrm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spcBef>
                <a:spcPts val="277"/>
              </a:spcBef>
              <a:defRPr/>
            </a:pPr>
            <a:r>
              <a:rPr lang="en-US" sz="2400" dirty="0" smtClean="0"/>
              <a:t>Each Branch Target Buffer (BTB) entry stores:</a:t>
            </a:r>
          </a:p>
          <a:p>
            <a:pPr lvl="1" eaLnBrk="1" hangingPunct="1">
              <a:lnSpc>
                <a:spcPct val="150000"/>
              </a:lnSpc>
              <a:spcBef>
                <a:spcPts val="277"/>
              </a:spcBef>
              <a:defRPr/>
            </a:pPr>
            <a:r>
              <a:rPr lang="en-US" sz="2000" dirty="0" smtClean="0"/>
              <a:t>Address of a recent jump or branch instruction</a:t>
            </a:r>
          </a:p>
          <a:p>
            <a:pPr lvl="1" eaLnBrk="1" hangingPunct="1">
              <a:lnSpc>
                <a:spcPct val="150000"/>
              </a:lnSpc>
              <a:spcBef>
                <a:spcPts val="277"/>
              </a:spcBef>
              <a:defRPr/>
            </a:pPr>
            <a:r>
              <a:rPr lang="en-US" sz="2000" dirty="0" smtClean="0"/>
              <a:t>Target address of jump or branch</a:t>
            </a:r>
          </a:p>
          <a:p>
            <a:pPr lvl="1" eaLnBrk="1" hangingPunct="1">
              <a:lnSpc>
                <a:spcPct val="150000"/>
              </a:lnSpc>
              <a:spcBef>
                <a:spcPts val="277"/>
              </a:spcBef>
              <a:defRPr/>
            </a:pPr>
            <a:r>
              <a:rPr lang="en-US" sz="2000" dirty="0" smtClean="0"/>
              <a:t>Prediction bits for a conditional branch </a:t>
            </a:r>
            <a:r>
              <a:rPr lang="en-US" sz="2000" dirty="0"/>
              <a:t>(</a:t>
            </a:r>
            <a:r>
              <a:rPr lang="en-US" sz="2000" dirty="0" smtClean="0"/>
              <a:t>Taken or Not Taken)</a:t>
            </a:r>
          </a:p>
          <a:p>
            <a:pPr lvl="1" eaLnBrk="1" hangingPunct="1">
              <a:lnSpc>
                <a:spcPct val="150000"/>
              </a:lnSpc>
              <a:spcBef>
                <a:spcPts val="277"/>
              </a:spcBef>
              <a:defRPr/>
            </a:pPr>
            <a:r>
              <a:rPr lang="en-US" sz="2000" dirty="0" smtClean="0"/>
              <a:t>To predict jump/branch target address and branch outcome before instruction is decoded and branch outcome is computed</a:t>
            </a:r>
          </a:p>
          <a:p>
            <a:pPr eaLnBrk="1" hangingPunct="1">
              <a:lnSpc>
                <a:spcPct val="150000"/>
              </a:lnSpc>
              <a:spcBef>
                <a:spcPts val="277"/>
              </a:spcBef>
              <a:defRPr/>
            </a:pPr>
            <a:r>
              <a:rPr lang="en-US" sz="2400" dirty="0" smtClean="0"/>
              <a:t>Use the lower bits of the PC to index the BTB</a:t>
            </a:r>
          </a:p>
          <a:p>
            <a:pPr lvl="1" eaLnBrk="1" hangingPunct="1">
              <a:lnSpc>
                <a:spcPct val="150000"/>
              </a:lnSpc>
              <a:spcBef>
                <a:spcPts val="277"/>
              </a:spcBef>
              <a:defRPr/>
            </a:pPr>
            <a:r>
              <a:rPr lang="en-US" sz="2000" dirty="0" smtClean="0"/>
              <a:t>Check if the PC matches an entry in the BTB (jump or branch)</a:t>
            </a:r>
          </a:p>
          <a:p>
            <a:pPr lvl="1" eaLnBrk="1" hangingPunct="1">
              <a:lnSpc>
                <a:spcPct val="150000"/>
              </a:lnSpc>
              <a:spcBef>
                <a:spcPts val="277"/>
              </a:spcBef>
              <a:defRPr/>
            </a:pPr>
            <a:r>
              <a:rPr lang="en-US" sz="2000" dirty="0" smtClean="0"/>
              <a:t>If there is a match and the branch is predicted to be Taken then Update the PC using the target address stored in the BTB</a:t>
            </a:r>
          </a:p>
          <a:p>
            <a:pPr eaLnBrk="1" hangingPunct="1">
              <a:lnSpc>
                <a:spcPct val="150000"/>
              </a:lnSpc>
              <a:spcBef>
                <a:spcPts val="277"/>
              </a:spcBef>
              <a:defRPr/>
            </a:pPr>
            <a:r>
              <a:rPr lang="en-US" sz="2400" dirty="0" smtClean="0"/>
              <a:t>The BTB entries are updated by the hardware at runtime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0855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Dynamic Branch Prediction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580" y="1165538"/>
            <a:ext cx="8820150" cy="5143500"/>
          </a:xfrm>
        </p:spPr>
        <p:txBody>
          <a:bodyPr lIns="0" rIns="0"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Prediction of branches at runtime using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prediction bits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Prediction bits are associated with each entry in the BTB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Prediction bits reflect the recent history of a branch instruction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Typically few prediction bits (1 or 2) are used per entry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We don’t know if the prediction is correct or not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If correct prediction …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Continue normal execution – no wasted cycles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If incorrect prediction 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misprediction</a:t>
            </a:r>
            <a:r>
              <a:rPr lang="en-US" altLang="zh-CN" sz="2400" dirty="0" smtClean="0">
                <a:ea typeface="宋体" panose="02010600030101010101" pitchFamily="2" charset="-122"/>
              </a:rPr>
              <a:t>) …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Flush the instructions that were incorrectly fetched – wasted cycles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Update prediction bits and target address for future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21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4521200" y="1676400"/>
            <a:ext cx="0" cy="2984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7259638" y="4237038"/>
            <a:ext cx="1536700" cy="45878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Correct Prediction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No stall cycles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2805113" y="3481388"/>
            <a:ext cx="306387" cy="25558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65" name="Flowchart: Process 64"/>
          <p:cNvSpPr/>
          <p:nvPr/>
        </p:nvSpPr>
        <p:spPr>
          <a:xfrm>
            <a:off x="1419225" y="3481388"/>
            <a:ext cx="266700" cy="25558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64518" name="Title 1"/>
          <p:cNvSpPr>
            <a:spLocks noGrp="1"/>
          </p:cNvSpPr>
          <p:nvPr>
            <p:ph type="title"/>
          </p:nvPr>
        </p:nvSpPr>
        <p:spPr>
          <a:xfrm>
            <a:off x="461970" y="4261"/>
            <a:ext cx="8229600" cy="1143000"/>
          </a:xfrm>
        </p:spPr>
        <p:txBody>
          <a:bodyPr/>
          <a:lstStyle/>
          <a:p>
            <a:r>
              <a:rPr lang="en-US" altLang="zh-CN" sz="3600" dirty="0" smtClean="0">
                <a:ea typeface="宋体" panose="02010600030101010101" pitchFamily="2" charset="-122"/>
              </a:rPr>
              <a:t>Dynamic Branch Prediction – Cont’d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2882900" y="1096963"/>
            <a:ext cx="3282950" cy="6429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Use PC to address Instruction Memory and Branch Target Buffer</a:t>
            </a:r>
          </a:p>
        </p:txBody>
      </p:sp>
      <p:grpSp>
        <p:nvGrpSpPr>
          <p:cNvPr id="64520" name="Group 6"/>
          <p:cNvGrpSpPr>
            <a:grpSpLocks/>
          </p:cNvGrpSpPr>
          <p:nvPr/>
        </p:nvGrpSpPr>
        <p:grpSpPr bwMode="auto">
          <a:xfrm>
            <a:off x="3281363" y="1974850"/>
            <a:ext cx="2481262" cy="942975"/>
            <a:chOff x="1153955" y="2468473"/>
            <a:chExt cx="2167930" cy="864400"/>
          </a:xfrm>
        </p:grpSpPr>
        <p:sp>
          <p:nvSpPr>
            <p:cNvPr id="3" name="Flowchart: Decision 2"/>
            <p:cNvSpPr/>
            <p:nvPr/>
          </p:nvSpPr>
          <p:spPr>
            <a:xfrm>
              <a:off x="1153955" y="2468473"/>
              <a:ext cx="2167930" cy="8644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554" name="Rectangle 5"/>
            <p:cNvSpPr>
              <a:spLocks noChangeArrowheads="1"/>
            </p:cNvSpPr>
            <p:nvPr/>
          </p:nvSpPr>
          <p:spPr bwMode="auto">
            <a:xfrm>
              <a:off x="1370162" y="2558715"/>
              <a:ext cx="1735518" cy="677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>
                  <a:ea typeface="宋体" panose="02010600030101010101" pitchFamily="2" charset="-122"/>
                </a:rPr>
                <a:t>Found</a:t>
              </a:r>
            </a:p>
            <a:p>
              <a:pPr algn="ctr" eaLnBrk="1" hangingPunct="1"/>
              <a:r>
                <a:rPr lang="en-US" altLang="zh-CN" sz="1400">
                  <a:ea typeface="宋体" panose="02010600030101010101" pitchFamily="2" charset="-122"/>
                </a:rPr>
                <a:t>BTB entry with predict </a:t>
              </a:r>
            </a:p>
            <a:p>
              <a:pPr algn="ctr" eaLnBrk="1" hangingPunct="1"/>
              <a:r>
                <a:rPr lang="en-US" altLang="zh-CN" sz="1400">
                  <a:ea typeface="宋体" panose="02010600030101010101" pitchFamily="2" charset="-122"/>
                </a:rPr>
                <a:t>taken?</a:t>
              </a:r>
            </a:p>
          </p:txBody>
        </p:sp>
      </p:grpSp>
      <p:sp>
        <p:nvSpPr>
          <p:cNvPr id="8" name="Flowchart: Process 7"/>
          <p:cNvSpPr/>
          <p:nvPr/>
        </p:nvSpPr>
        <p:spPr>
          <a:xfrm>
            <a:off x="1422400" y="1743075"/>
            <a:ext cx="1306513" cy="3841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Increment PC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6296025" y="1739900"/>
            <a:ext cx="1803400" cy="38258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PC = target address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1038225" y="4965700"/>
            <a:ext cx="3917950" cy="13049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</a:rPr>
              <a:t>Mispredicted</a:t>
            </a:r>
            <a:r>
              <a:rPr lang="en-US" sz="1600" dirty="0">
                <a:solidFill>
                  <a:schemeClr val="tx1"/>
                </a:solidFill>
              </a:rPr>
              <a:t> Jump/branch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Enter jump/branch address, target address, and set prediction in BTB entry.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Flush fetched instructions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Restart PC at target address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032375" y="4965700"/>
            <a:ext cx="2497138" cy="13049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</a:rPr>
              <a:t>Mispredicted</a:t>
            </a:r>
            <a:r>
              <a:rPr lang="en-US" sz="1600" dirty="0">
                <a:solidFill>
                  <a:schemeClr val="tx1"/>
                </a:solidFill>
              </a:rPr>
              <a:t> branch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Branch not taken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Update prediction bits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Flush fetched instructions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Restart PC after branch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966788" y="4210050"/>
            <a:ext cx="917575" cy="4476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Normal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Execution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5832475" y="2190750"/>
            <a:ext cx="306388" cy="2555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2805113" y="2190750"/>
            <a:ext cx="476250" cy="2555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27" name="Elbow Connector 26"/>
          <p:cNvCxnSpPr>
            <a:stCxn id="8" idx="0"/>
            <a:endCxn id="5" idx="1"/>
          </p:cNvCxnSpPr>
          <p:nvPr/>
        </p:nvCxnSpPr>
        <p:spPr>
          <a:xfrm rot="5400000" flipH="1" flipV="1">
            <a:off x="2316956" y="1177132"/>
            <a:ext cx="325437" cy="80645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0"/>
            <a:endCxn id="5" idx="3"/>
          </p:cNvCxnSpPr>
          <p:nvPr/>
        </p:nvCxnSpPr>
        <p:spPr>
          <a:xfrm rot="16200000" flipV="1">
            <a:off x="6520657" y="1062831"/>
            <a:ext cx="322262" cy="103187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" idx="3"/>
            <a:endCxn id="9" idx="2"/>
          </p:cNvCxnSpPr>
          <p:nvPr/>
        </p:nvCxnSpPr>
        <p:spPr>
          <a:xfrm flipV="1">
            <a:off x="5762625" y="2122488"/>
            <a:ext cx="1435100" cy="32385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1"/>
            <a:endCxn id="8" idx="2"/>
          </p:cNvCxnSpPr>
          <p:nvPr/>
        </p:nvCxnSpPr>
        <p:spPr>
          <a:xfrm rot="10800000">
            <a:off x="2076450" y="2127250"/>
            <a:ext cx="1204913" cy="31908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4532" name="Group 12"/>
          <p:cNvGrpSpPr>
            <a:grpSpLocks/>
          </p:cNvGrpSpPr>
          <p:nvPr/>
        </p:nvGrpSpPr>
        <p:grpSpPr bwMode="auto">
          <a:xfrm>
            <a:off x="1681163" y="3290888"/>
            <a:ext cx="1176337" cy="1136650"/>
            <a:chOff x="1192360" y="3659426"/>
            <a:chExt cx="1176164" cy="921724"/>
          </a:xfrm>
        </p:grpSpPr>
        <p:sp>
          <p:nvSpPr>
            <p:cNvPr id="11" name="Flowchart: Decision 10"/>
            <p:cNvSpPr/>
            <p:nvPr/>
          </p:nvSpPr>
          <p:spPr>
            <a:xfrm>
              <a:off x="1192360" y="3659426"/>
              <a:ext cx="1176164" cy="92172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552" name="Rectangle 11"/>
            <p:cNvSpPr>
              <a:spLocks noChangeArrowheads="1"/>
            </p:cNvSpPr>
            <p:nvPr/>
          </p:nvSpPr>
          <p:spPr bwMode="auto">
            <a:xfrm>
              <a:off x="1365104" y="3780165"/>
              <a:ext cx="83067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>
                  <a:ea typeface="宋体" panose="02010600030101010101" pitchFamily="2" charset="-122"/>
                </a:rPr>
                <a:t>Jump</a:t>
              </a:r>
            </a:p>
            <a:p>
              <a:pPr algn="ctr" eaLnBrk="1" hangingPunct="1"/>
              <a:r>
                <a:rPr lang="en-US" altLang="zh-CN" sz="1400">
                  <a:ea typeface="宋体" panose="02010600030101010101" pitchFamily="2" charset="-122"/>
                </a:rPr>
                <a:t>or taken</a:t>
              </a:r>
            </a:p>
            <a:p>
              <a:pPr algn="ctr" eaLnBrk="1" hangingPunct="1"/>
              <a:r>
                <a:rPr lang="en-US" altLang="zh-CN" sz="1400">
                  <a:ea typeface="宋体" panose="02010600030101010101" pitchFamily="2" charset="-122"/>
                </a:rPr>
                <a:t>branch?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2270125" y="2446338"/>
            <a:ext cx="0" cy="8445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4534" name="Group 49"/>
          <p:cNvGrpSpPr>
            <a:grpSpLocks/>
          </p:cNvGrpSpPr>
          <p:nvPr/>
        </p:nvGrpSpPr>
        <p:grpSpPr bwMode="auto">
          <a:xfrm>
            <a:off x="6481763" y="3290888"/>
            <a:ext cx="1176337" cy="1144587"/>
            <a:chOff x="1192360" y="3659426"/>
            <a:chExt cx="1176164" cy="921724"/>
          </a:xfrm>
        </p:grpSpPr>
        <p:sp>
          <p:nvSpPr>
            <p:cNvPr id="52" name="Flowchart: Decision 51"/>
            <p:cNvSpPr/>
            <p:nvPr/>
          </p:nvSpPr>
          <p:spPr>
            <a:xfrm>
              <a:off x="1192360" y="3659426"/>
              <a:ext cx="1176164" cy="92172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550" name="Rectangle 52"/>
            <p:cNvSpPr>
              <a:spLocks noChangeArrowheads="1"/>
            </p:cNvSpPr>
            <p:nvPr/>
          </p:nvSpPr>
          <p:spPr bwMode="auto">
            <a:xfrm>
              <a:off x="1365104" y="3770133"/>
              <a:ext cx="83067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>
                  <a:ea typeface="宋体" panose="02010600030101010101" pitchFamily="2" charset="-122"/>
                </a:rPr>
                <a:t>Jump</a:t>
              </a:r>
            </a:p>
            <a:p>
              <a:pPr algn="ctr" eaLnBrk="1" hangingPunct="1"/>
              <a:r>
                <a:rPr lang="en-US" altLang="zh-CN" sz="1400">
                  <a:ea typeface="宋体" panose="02010600030101010101" pitchFamily="2" charset="-122"/>
                </a:rPr>
                <a:t>or taken</a:t>
              </a:r>
            </a:p>
            <a:p>
              <a:pPr algn="ctr" eaLnBrk="1" hangingPunct="1"/>
              <a:r>
                <a:rPr lang="en-US" altLang="zh-CN" sz="1400">
                  <a:ea typeface="宋体" panose="02010600030101010101" pitchFamily="2" charset="-122"/>
                </a:rPr>
                <a:t>branch?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7064375" y="2446338"/>
            <a:ext cx="0" cy="8445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1" idx="3"/>
            <a:endCxn id="17" idx="0"/>
          </p:cNvCxnSpPr>
          <p:nvPr/>
        </p:nvCxnSpPr>
        <p:spPr>
          <a:xfrm>
            <a:off x="2857500" y="3859213"/>
            <a:ext cx="139700" cy="110648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1" idx="1"/>
            <a:endCxn id="19" idx="0"/>
          </p:cNvCxnSpPr>
          <p:nvPr/>
        </p:nvCxnSpPr>
        <p:spPr>
          <a:xfrm rot="10800000" flipV="1">
            <a:off x="1425575" y="3859213"/>
            <a:ext cx="255588" cy="35083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1"/>
            <a:endCxn id="18" idx="0"/>
          </p:cNvCxnSpPr>
          <p:nvPr/>
        </p:nvCxnSpPr>
        <p:spPr>
          <a:xfrm rot="10800000" flipV="1">
            <a:off x="6281738" y="3863975"/>
            <a:ext cx="200025" cy="110172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Flowchart: Process 80"/>
          <p:cNvSpPr/>
          <p:nvPr/>
        </p:nvSpPr>
        <p:spPr>
          <a:xfrm>
            <a:off x="6262688" y="3475038"/>
            <a:ext cx="268287" cy="25558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85" name="Elbow Connector 84"/>
          <p:cNvCxnSpPr>
            <a:stCxn id="52" idx="3"/>
            <a:endCxn id="20" idx="0"/>
          </p:cNvCxnSpPr>
          <p:nvPr/>
        </p:nvCxnSpPr>
        <p:spPr>
          <a:xfrm>
            <a:off x="7658100" y="3863975"/>
            <a:ext cx="369888" cy="373063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Flowchart: Process 91"/>
          <p:cNvSpPr/>
          <p:nvPr/>
        </p:nvSpPr>
        <p:spPr>
          <a:xfrm>
            <a:off x="7721600" y="3471863"/>
            <a:ext cx="377825" cy="25558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64542" name="Group 120"/>
          <p:cNvGrpSpPr>
            <a:grpSpLocks/>
          </p:cNvGrpSpPr>
          <p:nvPr/>
        </p:nvGrpSpPr>
        <p:grpSpPr bwMode="auto">
          <a:xfrm>
            <a:off x="1038225" y="3001963"/>
            <a:ext cx="7648575" cy="1766887"/>
            <a:chOff x="605355" y="3006545"/>
            <a:chExt cx="8081445" cy="1766631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605355" y="3006545"/>
              <a:ext cx="8081445" cy="0"/>
            </a:xfrm>
            <a:prstGeom prst="line">
              <a:avLst/>
            </a:prstGeom>
            <a:ln w="19050">
              <a:prstDash val="dash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05355" y="4773176"/>
              <a:ext cx="8081445" cy="0"/>
            </a:xfrm>
            <a:prstGeom prst="line">
              <a:avLst/>
            </a:prstGeom>
            <a:ln w="19050">
              <a:prstDash val="dash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4543" name="Group 193"/>
          <p:cNvGrpSpPr>
            <a:grpSpLocks/>
          </p:cNvGrpSpPr>
          <p:nvPr/>
        </p:nvGrpSpPr>
        <p:grpSpPr bwMode="auto">
          <a:xfrm>
            <a:off x="461963" y="1096963"/>
            <a:ext cx="369887" cy="5173662"/>
            <a:chOff x="563304" y="1096415"/>
            <a:chExt cx="369333" cy="5174556"/>
          </a:xfrm>
        </p:grpSpPr>
        <p:sp>
          <p:nvSpPr>
            <p:cNvPr id="64544" name="TextBox 121"/>
            <p:cNvSpPr txBox="1">
              <a:spLocks noChangeArrowheads="1"/>
            </p:cNvSpPr>
            <p:nvPr/>
          </p:nvSpPr>
          <p:spPr bwMode="auto">
            <a:xfrm rot="-5400000">
              <a:off x="-200835" y="1860554"/>
              <a:ext cx="189761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IF</a:t>
              </a:r>
            </a:p>
          </p:txBody>
        </p:sp>
        <p:sp>
          <p:nvSpPr>
            <p:cNvPr id="64545" name="TextBox 122"/>
            <p:cNvSpPr txBox="1">
              <a:spLocks noChangeArrowheads="1"/>
            </p:cNvSpPr>
            <p:nvPr/>
          </p:nvSpPr>
          <p:spPr bwMode="auto">
            <a:xfrm rot="-5400000">
              <a:off x="-141606" y="3698936"/>
              <a:ext cx="177915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64546" name="TextBox 123"/>
            <p:cNvSpPr txBox="1">
              <a:spLocks noChangeArrowheads="1"/>
            </p:cNvSpPr>
            <p:nvPr/>
          </p:nvSpPr>
          <p:spPr bwMode="auto">
            <a:xfrm rot="-5400000">
              <a:off x="-930" y="5337404"/>
              <a:ext cx="1497801" cy="3693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ea typeface="宋体" panose="02010600030101010101" pitchFamily="2" charset="-122"/>
                </a:rPr>
                <a:t>EX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6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8684" y="1417063"/>
            <a:ext cx="8229600" cy="3216275"/>
          </a:xfrm>
        </p:spPr>
        <p:txBody>
          <a:bodyPr lIns="0" rIns="0"/>
          <a:lstStyle/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Prediction is just a hint that is assumed to be correct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If incorrect then fetched instructions are flushed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1-bit prediction scheme is simplest to implement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1 bit per branch instruction (associated with BTB entry)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Record last outcome of a branch instruction (Taken/Not taken)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Use last outcome to predict future behavior of a branch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717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1-bit Prediction Scheme</a:t>
            </a:r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 flipH="1">
            <a:off x="1768475" y="4683125"/>
            <a:ext cx="5021263" cy="1281113"/>
            <a:chOff x="856953" y="3742377"/>
            <a:chExt cx="5020817" cy="1280709"/>
          </a:xfrm>
        </p:grpSpPr>
        <p:sp>
          <p:nvSpPr>
            <p:cNvPr id="65541" name="Line 5"/>
            <p:cNvSpPr>
              <a:spLocks noChangeShapeType="1"/>
            </p:cNvSpPr>
            <p:nvPr/>
          </p:nvSpPr>
          <p:spPr bwMode="auto">
            <a:xfrm flipH="1" flipV="1">
              <a:off x="2652544" y="4184071"/>
              <a:ext cx="9209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5542" name="Group 18"/>
            <p:cNvGrpSpPr>
              <a:grpSpLocks/>
            </p:cNvGrpSpPr>
            <p:nvPr/>
          </p:nvGrpSpPr>
          <p:grpSpPr bwMode="auto">
            <a:xfrm>
              <a:off x="3496660" y="3895724"/>
              <a:ext cx="1305770" cy="1004887"/>
              <a:chOff x="4964" y="3398"/>
              <a:chExt cx="548" cy="461"/>
            </a:xfrm>
          </p:grpSpPr>
          <p:sp>
            <p:nvSpPr>
              <p:cNvPr id="65553" name="Oval 19"/>
              <p:cNvSpPr>
                <a:spLocks noChangeArrowheads="1"/>
              </p:cNvSpPr>
              <p:nvPr/>
            </p:nvSpPr>
            <p:spPr bwMode="auto">
              <a:xfrm>
                <a:off x="4964" y="3398"/>
                <a:ext cx="548" cy="46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5554" name="Text Box 20"/>
              <p:cNvSpPr txBox="1">
                <a:spLocks noChangeArrowheads="1"/>
              </p:cNvSpPr>
              <p:nvPr/>
            </p:nvSpPr>
            <p:spPr bwMode="auto">
              <a:xfrm>
                <a:off x="4964" y="3427"/>
                <a:ext cx="54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Predict </a:t>
                </a: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Not Taken</a:t>
                </a:r>
              </a:p>
            </p:txBody>
          </p:sp>
        </p:grpSp>
        <p:sp>
          <p:nvSpPr>
            <p:cNvPr id="65543" name="Line 22"/>
            <p:cNvSpPr>
              <a:spLocks noChangeShapeType="1"/>
            </p:cNvSpPr>
            <p:nvPr/>
          </p:nvSpPr>
          <p:spPr bwMode="auto">
            <a:xfrm flipV="1">
              <a:off x="2652544" y="4627562"/>
              <a:ext cx="9209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4" name="Text Box 25"/>
            <p:cNvSpPr txBox="1">
              <a:spLocks noChangeArrowheads="1"/>
            </p:cNvSpPr>
            <p:nvPr/>
          </p:nvSpPr>
          <p:spPr bwMode="auto">
            <a:xfrm>
              <a:off x="856953" y="3742377"/>
              <a:ext cx="672696" cy="365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Taken</a:t>
              </a:r>
            </a:p>
          </p:txBody>
        </p:sp>
        <p:grpSp>
          <p:nvGrpSpPr>
            <p:cNvPr id="65545" name="Group 18"/>
            <p:cNvGrpSpPr>
              <a:grpSpLocks/>
            </p:cNvGrpSpPr>
            <p:nvPr/>
          </p:nvGrpSpPr>
          <p:grpSpPr bwMode="auto">
            <a:xfrm>
              <a:off x="1384385" y="3926084"/>
              <a:ext cx="1305770" cy="1004887"/>
              <a:chOff x="4964" y="3398"/>
              <a:chExt cx="548" cy="461"/>
            </a:xfrm>
          </p:grpSpPr>
          <p:sp>
            <p:nvSpPr>
              <p:cNvPr id="65551" name="Oval 19"/>
              <p:cNvSpPr>
                <a:spLocks noChangeArrowheads="1"/>
              </p:cNvSpPr>
              <p:nvPr/>
            </p:nvSpPr>
            <p:spPr bwMode="auto">
              <a:xfrm>
                <a:off x="4964" y="3398"/>
                <a:ext cx="548" cy="461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5552" name="Text Box 20"/>
              <p:cNvSpPr txBox="1">
                <a:spLocks noChangeArrowheads="1"/>
              </p:cNvSpPr>
              <p:nvPr/>
            </p:nvSpPr>
            <p:spPr bwMode="auto">
              <a:xfrm>
                <a:off x="4964" y="3427"/>
                <a:ext cx="54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Predict </a:t>
                </a: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Taken</a:t>
                </a:r>
              </a:p>
            </p:txBody>
          </p:sp>
        </p:grpSp>
        <p:sp>
          <p:nvSpPr>
            <p:cNvPr id="3" name="Arc 2"/>
            <p:cNvSpPr/>
            <p:nvPr/>
          </p:nvSpPr>
          <p:spPr>
            <a:xfrm>
              <a:off x="999815" y="4108974"/>
              <a:ext cx="500019" cy="472926"/>
            </a:xfrm>
            <a:prstGeom prst="arc">
              <a:avLst>
                <a:gd name="adj1" fmla="val 3301971"/>
                <a:gd name="adj2" fmla="val 19315041"/>
              </a:avLst>
            </a:prstGeom>
            <a:ln w="12700"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687251" y="4091517"/>
              <a:ext cx="500018" cy="472926"/>
            </a:xfrm>
            <a:prstGeom prst="arc">
              <a:avLst>
                <a:gd name="adj1" fmla="val 3301971"/>
                <a:gd name="adj2" fmla="val 19315041"/>
              </a:avLst>
            </a:prstGeom>
            <a:ln w="12700"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548" name="Text Box 25"/>
            <p:cNvSpPr txBox="1">
              <a:spLocks noChangeArrowheads="1"/>
            </p:cNvSpPr>
            <p:nvPr/>
          </p:nvSpPr>
          <p:spPr bwMode="auto">
            <a:xfrm>
              <a:off x="5205074" y="4053418"/>
              <a:ext cx="672696" cy="527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Not</a:t>
              </a:r>
            </a:p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Taken</a:t>
              </a:r>
            </a:p>
          </p:txBody>
        </p:sp>
        <p:sp>
          <p:nvSpPr>
            <p:cNvPr id="65549" name="Text Box 25"/>
            <p:cNvSpPr txBox="1">
              <a:spLocks noChangeArrowheads="1"/>
            </p:cNvSpPr>
            <p:nvPr/>
          </p:nvSpPr>
          <p:spPr bwMode="auto">
            <a:xfrm>
              <a:off x="2574941" y="4657960"/>
              <a:ext cx="1123984" cy="365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Not Taken</a:t>
              </a:r>
            </a:p>
          </p:txBody>
        </p:sp>
        <p:sp>
          <p:nvSpPr>
            <p:cNvPr id="65550" name="Text Box 25"/>
            <p:cNvSpPr txBox="1">
              <a:spLocks noChangeArrowheads="1"/>
            </p:cNvSpPr>
            <p:nvPr/>
          </p:nvSpPr>
          <p:spPr bwMode="auto">
            <a:xfrm>
              <a:off x="2834202" y="3895724"/>
              <a:ext cx="672696" cy="263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Taken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52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panose="02010600030101010101" pitchFamily="2" charset="-122"/>
              </a:rPr>
              <a:t>1-Bit Predictor: Shortcoming</a:t>
            </a:r>
            <a:endParaRPr lang="en-AU" altLang="zh-CN" sz="4000" dirty="0" smtClean="0"/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70819"/>
            <a:ext cx="8229600" cy="2187575"/>
          </a:xfrm>
        </p:spPr>
        <p:txBody>
          <a:bodyPr/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Inner loop branch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mispredicted</a:t>
            </a:r>
            <a:r>
              <a:rPr lang="en-US" altLang="zh-CN" sz="2800" dirty="0" smtClean="0">
                <a:ea typeface="宋体" panose="02010600030101010101" pitchFamily="2" charset="-122"/>
              </a:rPr>
              <a:t> twice!</a:t>
            </a:r>
          </a:p>
          <a:p>
            <a:pPr lvl="1"/>
            <a:r>
              <a:rPr lang="en-US" altLang="zh-CN" sz="2400" dirty="0" err="1" smtClean="0">
                <a:ea typeface="宋体" panose="02010600030101010101" pitchFamily="2" charset="-122"/>
              </a:rPr>
              <a:t>Mispredict</a:t>
            </a:r>
            <a:r>
              <a:rPr lang="en-US" altLang="zh-CN" sz="2400" dirty="0" smtClean="0">
                <a:ea typeface="宋体" panose="02010600030101010101" pitchFamily="2" charset="-122"/>
              </a:rPr>
              <a:t> as taken on last iteration of inner loop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Then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mispredict</a:t>
            </a:r>
            <a:r>
              <a:rPr lang="en-US" altLang="zh-CN" sz="2400" dirty="0" smtClean="0">
                <a:ea typeface="宋体" panose="02010600030101010101" pitchFamily="2" charset="-122"/>
              </a:rPr>
              <a:t> as not taken on first iteration of inner loop next time around</a:t>
            </a:r>
          </a:p>
          <a:p>
            <a:pPr lvl="1"/>
            <a:endParaRPr lang="en-AU" altLang="zh-CN" dirty="0" smtClean="0"/>
          </a:p>
        </p:txBody>
      </p:sp>
      <p:grpSp>
        <p:nvGrpSpPr>
          <p:cNvPr id="66564" name="Group 1"/>
          <p:cNvGrpSpPr>
            <a:grpSpLocks/>
          </p:cNvGrpSpPr>
          <p:nvPr/>
        </p:nvGrpSpPr>
        <p:grpSpPr bwMode="auto">
          <a:xfrm>
            <a:off x="2130425" y="3544888"/>
            <a:ext cx="4322763" cy="2225675"/>
            <a:chOff x="1617663" y="1916113"/>
            <a:chExt cx="4322762" cy="2225675"/>
          </a:xfrm>
        </p:grpSpPr>
        <p:sp>
          <p:nvSpPr>
            <p:cNvPr id="66565" name="Rectangle 2"/>
            <p:cNvSpPr>
              <a:spLocks noChangeArrowheads="1"/>
            </p:cNvSpPr>
            <p:nvPr/>
          </p:nvSpPr>
          <p:spPr bwMode="auto">
            <a:xfrm>
              <a:off x="2700338" y="3140075"/>
              <a:ext cx="2447925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6566" name="Text Box 5"/>
            <p:cNvSpPr txBox="1">
              <a:spLocks noChangeArrowheads="1"/>
            </p:cNvSpPr>
            <p:nvPr/>
          </p:nvSpPr>
          <p:spPr bwMode="auto">
            <a:xfrm>
              <a:off x="1617663" y="1916113"/>
              <a:ext cx="3536950" cy="2225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outer: …</a:t>
              </a:r>
              <a:b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</a:br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</a:t>
              </a:r>
              <a:b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</a:br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inner: …</a:t>
              </a:r>
            </a:p>
            <a:p>
              <a:pPr eaLnBrk="1" hangingPunct="1"/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</a:t>
              </a:r>
            </a:p>
            <a:p>
              <a:pPr eaLnBrk="1" hangingPunct="1"/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       bne …, …, inner</a:t>
              </a:r>
              <a:b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</a:br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       …</a:t>
              </a:r>
              <a:b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</a:br>
              <a:r>
                <a:rPr lang="en-US" altLang="zh-CN" sz="2000">
                  <a:latin typeface="Lucida Console" panose="020B0609040504020204" pitchFamily="49" charset="0"/>
                  <a:ea typeface="宋体" panose="02010600030101010101" pitchFamily="2" charset="-122"/>
                </a:rPr>
                <a:t>       bne …, …, outer</a:t>
              </a:r>
              <a:endParaRPr lang="en-AU" altLang="zh-CN" sz="2000">
                <a:latin typeface="Lucida Console" panose="020B0609040504020204" pitchFamily="49" charset="0"/>
              </a:endParaRPr>
            </a:p>
          </p:txBody>
        </p:sp>
        <p:sp>
          <p:nvSpPr>
            <p:cNvPr id="66567" name="Line 6"/>
            <p:cNvSpPr>
              <a:spLocks noChangeShapeType="1"/>
            </p:cNvSpPr>
            <p:nvPr/>
          </p:nvSpPr>
          <p:spPr bwMode="auto">
            <a:xfrm>
              <a:off x="5219700" y="3378200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Line 7"/>
            <p:cNvSpPr>
              <a:spLocks noChangeShapeType="1"/>
            </p:cNvSpPr>
            <p:nvPr/>
          </p:nvSpPr>
          <p:spPr bwMode="auto">
            <a:xfrm flipV="1">
              <a:off x="5580063" y="2730500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9" name="Line 8"/>
            <p:cNvSpPr>
              <a:spLocks noChangeShapeType="1"/>
            </p:cNvSpPr>
            <p:nvPr/>
          </p:nvSpPr>
          <p:spPr bwMode="auto">
            <a:xfrm flipH="1">
              <a:off x="4356100" y="2730500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Line 9"/>
            <p:cNvSpPr>
              <a:spLocks noChangeShapeType="1"/>
            </p:cNvSpPr>
            <p:nvPr/>
          </p:nvSpPr>
          <p:spPr bwMode="auto">
            <a:xfrm>
              <a:off x="5219700" y="3954463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Line 10"/>
            <p:cNvSpPr>
              <a:spLocks noChangeShapeType="1"/>
            </p:cNvSpPr>
            <p:nvPr/>
          </p:nvSpPr>
          <p:spPr bwMode="auto">
            <a:xfrm flipV="1">
              <a:off x="5940425" y="2082800"/>
              <a:ext cx="0" cy="1871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Line 11"/>
            <p:cNvSpPr>
              <a:spLocks noChangeShapeType="1"/>
            </p:cNvSpPr>
            <p:nvPr/>
          </p:nvSpPr>
          <p:spPr bwMode="auto">
            <a:xfrm flipH="1">
              <a:off x="4356100" y="20828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3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3109912"/>
          </a:xfrm>
        </p:spPr>
        <p:txBody>
          <a:bodyPr lIns="0" rIns="0"/>
          <a:lstStyle/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1-bit prediction scheme has a performance shortcoming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2-bit prediction scheme works better and is often used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4 states: strong and weak predict taken / predict not taken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Implemented as a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saturating counter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Counter is incremented to max=3 when branch outcome is taken</a:t>
            </a:r>
          </a:p>
          <a:p>
            <a:pPr lvl="1" eaLnBrk="1" hangingPunct="1">
              <a:spcBef>
                <a:spcPct val="55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Counter is decremented to min=0 when branch is not taken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088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2-bit Prediction Scheme</a:t>
            </a:r>
          </a:p>
        </p:txBody>
      </p:sp>
      <p:grpSp>
        <p:nvGrpSpPr>
          <p:cNvPr id="67588" name="Group 2"/>
          <p:cNvGrpSpPr>
            <a:grpSpLocks/>
          </p:cNvGrpSpPr>
          <p:nvPr/>
        </p:nvGrpSpPr>
        <p:grpSpPr bwMode="auto">
          <a:xfrm>
            <a:off x="760413" y="4351338"/>
            <a:ext cx="7599362" cy="1765300"/>
            <a:chOff x="760608" y="4197100"/>
            <a:chExt cx="7598935" cy="1766630"/>
          </a:xfrm>
        </p:grpSpPr>
        <p:sp>
          <p:nvSpPr>
            <p:cNvPr id="65" name="Arc 64"/>
            <p:cNvSpPr/>
            <p:nvPr/>
          </p:nvSpPr>
          <p:spPr>
            <a:xfrm>
              <a:off x="7491230" y="4514839"/>
              <a:ext cx="498447" cy="473431"/>
            </a:xfrm>
            <a:prstGeom prst="arc">
              <a:avLst>
                <a:gd name="adj1" fmla="val 9261573"/>
                <a:gd name="adj2" fmla="val 1784555"/>
              </a:avLst>
            </a:prstGeom>
            <a:ln w="12700"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7590" name="Group 56"/>
            <p:cNvGrpSpPr>
              <a:grpSpLocks/>
            </p:cNvGrpSpPr>
            <p:nvPr/>
          </p:nvGrpSpPr>
          <p:grpSpPr bwMode="auto">
            <a:xfrm>
              <a:off x="6136366" y="4836368"/>
              <a:ext cx="1123984" cy="1127362"/>
              <a:chOff x="1930684" y="4836368"/>
              <a:chExt cx="1123984" cy="1127362"/>
            </a:xfrm>
          </p:grpSpPr>
          <p:sp>
            <p:nvSpPr>
              <p:cNvPr id="67616" name="Line 5"/>
              <p:cNvSpPr>
                <a:spLocks noChangeShapeType="1"/>
              </p:cNvSpPr>
              <p:nvPr/>
            </p:nvSpPr>
            <p:spPr bwMode="auto">
              <a:xfrm flipV="1">
                <a:off x="1973666" y="5124715"/>
                <a:ext cx="9209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17" name="Line 22"/>
              <p:cNvSpPr>
                <a:spLocks noChangeShapeType="1"/>
              </p:cNvSpPr>
              <p:nvPr/>
            </p:nvSpPr>
            <p:spPr bwMode="auto">
              <a:xfrm flipH="1" flipV="1">
                <a:off x="1989568" y="5568206"/>
                <a:ext cx="9209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18" name="Text Box 25"/>
              <p:cNvSpPr txBox="1">
                <a:spLocks noChangeArrowheads="1"/>
              </p:cNvSpPr>
              <p:nvPr/>
            </p:nvSpPr>
            <p:spPr bwMode="auto">
              <a:xfrm flipH="1">
                <a:off x="1930684" y="5598604"/>
                <a:ext cx="1123984" cy="365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Not Taken</a:t>
                </a:r>
              </a:p>
            </p:txBody>
          </p:sp>
          <p:sp>
            <p:nvSpPr>
              <p:cNvPr id="67619" name="Text Box 25"/>
              <p:cNvSpPr txBox="1">
                <a:spLocks noChangeArrowheads="1"/>
              </p:cNvSpPr>
              <p:nvPr/>
            </p:nvSpPr>
            <p:spPr bwMode="auto">
              <a:xfrm flipH="1">
                <a:off x="2056140" y="4836368"/>
                <a:ext cx="672696" cy="263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Taken</a:t>
                </a:r>
              </a:p>
            </p:txBody>
          </p:sp>
        </p:grpSp>
        <p:grpSp>
          <p:nvGrpSpPr>
            <p:cNvPr id="67591" name="Group 1"/>
            <p:cNvGrpSpPr>
              <a:grpSpLocks/>
            </p:cNvGrpSpPr>
            <p:nvPr/>
          </p:nvGrpSpPr>
          <p:grpSpPr bwMode="auto">
            <a:xfrm>
              <a:off x="1950221" y="4836368"/>
              <a:ext cx="1123984" cy="1127362"/>
              <a:chOff x="1950221" y="4836368"/>
              <a:chExt cx="1123984" cy="1127362"/>
            </a:xfrm>
          </p:grpSpPr>
          <p:sp>
            <p:nvSpPr>
              <p:cNvPr id="67612" name="Line 5"/>
              <p:cNvSpPr>
                <a:spLocks noChangeShapeType="1"/>
              </p:cNvSpPr>
              <p:nvPr/>
            </p:nvSpPr>
            <p:spPr bwMode="auto">
              <a:xfrm flipV="1">
                <a:off x="1989568" y="5124715"/>
                <a:ext cx="9209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13" name="Line 22"/>
              <p:cNvSpPr>
                <a:spLocks noChangeShapeType="1"/>
              </p:cNvSpPr>
              <p:nvPr/>
            </p:nvSpPr>
            <p:spPr bwMode="auto">
              <a:xfrm flipH="1" flipV="1">
                <a:off x="1989568" y="5568206"/>
                <a:ext cx="9209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14" name="Text Box 25"/>
              <p:cNvSpPr txBox="1">
                <a:spLocks noChangeArrowheads="1"/>
              </p:cNvSpPr>
              <p:nvPr/>
            </p:nvSpPr>
            <p:spPr bwMode="auto">
              <a:xfrm flipH="1">
                <a:off x="1950221" y="5598604"/>
                <a:ext cx="1123984" cy="365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Not Taken</a:t>
                </a:r>
              </a:p>
            </p:txBody>
          </p:sp>
          <p:sp>
            <p:nvSpPr>
              <p:cNvPr id="67615" name="Text Box 25"/>
              <p:cNvSpPr txBox="1">
                <a:spLocks noChangeArrowheads="1"/>
              </p:cNvSpPr>
              <p:nvPr/>
            </p:nvSpPr>
            <p:spPr bwMode="auto">
              <a:xfrm flipH="1">
                <a:off x="2056140" y="4836368"/>
                <a:ext cx="672696" cy="263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Taken</a:t>
                </a:r>
              </a:p>
            </p:txBody>
          </p:sp>
        </p:grpSp>
        <p:grpSp>
          <p:nvGrpSpPr>
            <p:cNvPr id="67592" name="Group 18"/>
            <p:cNvGrpSpPr>
              <a:grpSpLocks/>
            </p:cNvGrpSpPr>
            <p:nvPr/>
          </p:nvGrpSpPr>
          <p:grpSpPr bwMode="auto">
            <a:xfrm flipH="1">
              <a:off x="760608" y="4839154"/>
              <a:ext cx="1305770" cy="1004887"/>
              <a:chOff x="4964" y="3398"/>
              <a:chExt cx="548" cy="461"/>
            </a:xfrm>
          </p:grpSpPr>
          <p:sp>
            <p:nvSpPr>
              <p:cNvPr id="67610" name="Oval 19"/>
              <p:cNvSpPr>
                <a:spLocks noChangeArrowheads="1"/>
              </p:cNvSpPr>
              <p:nvPr/>
            </p:nvSpPr>
            <p:spPr bwMode="auto">
              <a:xfrm>
                <a:off x="4964" y="3398"/>
                <a:ext cx="548" cy="46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7611" name="Text Box 20"/>
              <p:cNvSpPr txBox="1">
                <a:spLocks noChangeArrowheads="1"/>
              </p:cNvSpPr>
              <p:nvPr/>
            </p:nvSpPr>
            <p:spPr bwMode="auto">
              <a:xfrm>
                <a:off x="4964" y="3427"/>
                <a:ext cx="54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Strong</a:t>
                </a: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Predict </a:t>
                </a: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Not Taken</a:t>
                </a:r>
              </a:p>
            </p:txBody>
          </p:sp>
        </p:grpSp>
        <p:sp>
          <p:nvSpPr>
            <p:cNvPr id="67593" name="Text Box 25"/>
            <p:cNvSpPr txBox="1">
              <a:spLocks noChangeArrowheads="1"/>
            </p:cNvSpPr>
            <p:nvPr/>
          </p:nvSpPr>
          <p:spPr bwMode="auto">
            <a:xfrm flipH="1">
              <a:off x="7394159" y="4201106"/>
              <a:ext cx="672696" cy="29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ea typeface="宋体" panose="02010600030101010101" pitchFamily="2" charset="-122"/>
                </a:rPr>
                <a:t>Taken</a:t>
              </a:r>
            </a:p>
          </p:txBody>
        </p:sp>
        <p:grpSp>
          <p:nvGrpSpPr>
            <p:cNvPr id="67594" name="Group 18"/>
            <p:cNvGrpSpPr>
              <a:grpSpLocks/>
            </p:cNvGrpSpPr>
            <p:nvPr/>
          </p:nvGrpSpPr>
          <p:grpSpPr bwMode="auto">
            <a:xfrm flipH="1">
              <a:off x="4941498" y="4839154"/>
              <a:ext cx="1305770" cy="1004887"/>
              <a:chOff x="4964" y="3398"/>
              <a:chExt cx="548" cy="461"/>
            </a:xfrm>
          </p:grpSpPr>
          <p:sp>
            <p:nvSpPr>
              <p:cNvPr id="67608" name="Oval 19"/>
              <p:cNvSpPr>
                <a:spLocks noChangeArrowheads="1"/>
              </p:cNvSpPr>
              <p:nvPr/>
            </p:nvSpPr>
            <p:spPr bwMode="auto">
              <a:xfrm>
                <a:off x="4964" y="3398"/>
                <a:ext cx="548" cy="461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7609" name="Text Box 20"/>
              <p:cNvSpPr txBox="1">
                <a:spLocks noChangeArrowheads="1"/>
              </p:cNvSpPr>
              <p:nvPr/>
            </p:nvSpPr>
            <p:spPr bwMode="auto">
              <a:xfrm>
                <a:off x="4964" y="3427"/>
                <a:ext cx="54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Weak</a:t>
                </a: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Predict </a:t>
                </a: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Taken</a:t>
                </a:r>
              </a:p>
            </p:txBody>
          </p:sp>
        </p:grpSp>
        <p:sp>
          <p:nvSpPr>
            <p:cNvPr id="40" name="Arc 39"/>
            <p:cNvSpPr/>
            <p:nvPr/>
          </p:nvSpPr>
          <p:spPr>
            <a:xfrm>
              <a:off x="1116188" y="4530726"/>
              <a:ext cx="498447" cy="473431"/>
            </a:xfrm>
            <a:prstGeom prst="arc">
              <a:avLst>
                <a:gd name="adj1" fmla="val 9261573"/>
                <a:gd name="adj2" fmla="val 1345151"/>
              </a:avLst>
            </a:prstGeom>
            <a:ln w="12700">
              <a:headEnd type="triangle" w="lg" len="lg"/>
              <a:tailEnd type="non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596" name="Text Box 25"/>
            <p:cNvSpPr txBox="1">
              <a:spLocks noChangeArrowheads="1"/>
            </p:cNvSpPr>
            <p:nvPr/>
          </p:nvSpPr>
          <p:spPr bwMode="auto">
            <a:xfrm flipH="1">
              <a:off x="846715" y="4197100"/>
              <a:ext cx="1075340" cy="302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Not Taken</a:t>
              </a:r>
            </a:p>
          </p:txBody>
        </p:sp>
        <p:grpSp>
          <p:nvGrpSpPr>
            <p:cNvPr id="67597" name="Group 18"/>
            <p:cNvGrpSpPr>
              <a:grpSpLocks/>
            </p:cNvGrpSpPr>
            <p:nvPr/>
          </p:nvGrpSpPr>
          <p:grpSpPr bwMode="auto">
            <a:xfrm flipH="1">
              <a:off x="2843775" y="4839154"/>
              <a:ext cx="1305770" cy="1004887"/>
              <a:chOff x="4964" y="3398"/>
              <a:chExt cx="548" cy="461"/>
            </a:xfrm>
          </p:grpSpPr>
          <p:sp>
            <p:nvSpPr>
              <p:cNvPr id="67606" name="Oval 19"/>
              <p:cNvSpPr>
                <a:spLocks noChangeArrowheads="1"/>
              </p:cNvSpPr>
              <p:nvPr/>
            </p:nvSpPr>
            <p:spPr bwMode="auto">
              <a:xfrm>
                <a:off x="4964" y="3398"/>
                <a:ext cx="548" cy="46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7607" name="Text Box 20"/>
              <p:cNvSpPr txBox="1">
                <a:spLocks noChangeArrowheads="1"/>
              </p:cNvSpPr>
              <p:nvPr/>
            </p:nvSpPr>
            <p:spPr bwMode="auto">
              <a:xfrm>
                <a:off x="4964" y="3427"/>
                <a:ext cx="54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Weak</a:t>
                </a: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Predict </a:t>
                </a: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Not Taken</a:t>
                </a:r>
              </a:p>
            </p:txBody>
          </p:sp>
        </p:grpSp>
        <p:grpSp>
          <p:nvGrpSpPr>
            <p:cNvPr id="67598" name="Group 51"/>
            <p:cNvGrpSpPr>
              <a:grpSpLocks/>
            </p:cNvGrpSpPr>
            <p:nvPr/>
          </p:nvGrpSpPr>
          <p:grpSpPr bwMode="auto">
            <a:xfrm>
              <a:off x="4024091" y="4836368"/>
              <a:ext cx="1123984" cy="1127362"/>
              <a:chOff x="1930684" y="4836368"/>
              <a:chExt cx="1123984" cy="1127362"/>
            </a:xfrm>
          </p:grpSpPr>
          <p:sp>
            <p:nvSpPr>
              <p:cNvPr id="67602" name="Line 5"/>
              <p:cNvSpPr>
                <a:spLocks noChangeShapeType="1"/>
              </p:cNvSpPr>
              <p:nvPr/>
            </p:nvSpPr>
            <p:spPr bwMode="auto">
              <a:xfrm flipV="1">
                <a:off x="1989568" y="5124715"/>
                <a:ext cx="9209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03" name="Line 22"/>
              <p:cNvSpPr>
                <a:spLocks noChangeShapeType="1"/>
              </p:cNvSpPr>
              <p:nvPr/>
            </p:nvSpPr>
            <p:spPr bwMode="auto">
              <a:xfrm flipH="1" flipV="1">
                <a:off x="1989568" y="5568206"/>
                <a:ext cx="9209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04" name="Text Box 25"/>
              <p:cNvSpPr txBox="1">
                <a:spLocks noChangeArrowheads="1"/>
              </p:cNvSpPr>
              <p:nvPr/>
            </p:nvSpPr>
            <p:spPr bwMode="auto">
              <a:xfrm flipH="1">
                <a:off x="1930684" y="5598604"/>
                <a:ext cx="1123984" cy="365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1600">
                    <a:ea typeface="宋体" panose="02010600030101010101" pitchFamily="2" charset="-122"/>
                  </a:rPr>
                  <a:t>Not Taken</a:t>
                </a:r>
              </a:p>
            </p:txBody>
          </p:sp>
          <p:sp>
            <p:nvSpPr>
              <p:cNvPr id="67605" name="Text Box 25"/>
              <p:cNvSpPr txBox="1">
                <a:spLocks noChangeArrowheads="1"/>
              </p:cNvSpPr>
              <p:nvPr/>
            </p:nvSpPr>
            <p:spPr bwMode="auto">
              <a:xfrm flipH="1">
                <a:off x="2056140" y="4836368"/>
                <a:ext cx="672696" cy="263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>
                    <a:ea typeface="宋体" panose="02010600030101010101" pitchFamily="2" charset="-122"/>
                  </a:rPr>
                  <a:t>Taken</a:t>
                </a:r>
              </a:p>
            </p:txBody>
          </p:sp>
        </p:grpSp>
        <p:grpSp>
          <p:nvGrpSpPr>
            <p:cNvPr id="67599" name="Group 18"/>
            <p:cNvGrpSpPr>
              <a:grpSpLocks/>
            </p:cNvGrpSpPr>
            <p:nvPr/>
          </p:nvGrpSpPr>
          <p:grpSpPr bwMode="auto">
            <a:xfrm flipH="1">
              <a:off x="7053773" y="4839154"/>
              <a:ext cx="1305770" cy="1004887"/>
              <a:chOff x="4964" y="3398"/>
              <a:chExt cx="548" cy="461"/>
            </a:xfrm>
          </p:grpSpPr>
          <p:sp>
            <p:nvSpPr>
              <p:cNvPr id="67600" name="Oval 19"/>
              <p:cNvSpPr>
                <a:spLocks noChangeArrowheads="1"/>
              </p:cNvSpPr>
              <p:nvPr/>
            </p:nvSpPr>
            <p:spPr bwMode="auto">
              <a:xfrm>
                <a:off x="4964" y="3398"/>
                <a:ext cx="548" cy="461"/>
              </a:xfrm>
              <a:prstGeom prst="ellipse">
                <a:avLst/>
              </a:prstGeom>
              <a:solidFill>
                <a:srgbClr val="00CC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7601" name="Text Box 20"/>
              <p:cNvSpPr txBox="1">
                <a:spLocks noChangeArrowheads="1"/>
              </p:cNvSpPr>
              <p:nvPr/>
            </p:nvSpPr>
            <p:spPr bwMode="auto">
              <a:xfrm>
                <a:off x="4964" y="3427"/>
                <a:ext cx="54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Strong</a:t>
                </a: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Predict </a:t>
                </a:r>
              </a:p>
              <a:p>
                <a:pPr algn="ctr"/>
                <a:r>
                  <a:rPr lang="en-US" altLang="zh-CN" sz="16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Taken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14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321"/>
            <a:ext cx="8229600" cy="1143000"/>
          </a:xfrm>
        </p:spPr>
        <p:txBody>
          <a:bodyPr/>
          <a:lstStyle/>
          <a:p>
            <a:r>
              <a:rPr lang="en-US" sz="4000" dirty="0" smtClean="0"/>
              <a:t>Evaluating Branch Alternatives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9084"/>
            <a:ext cx="8454565" cy="17559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46" dirty="0"/>
              <a:t>Assume: Jump = 2%, Branch-Not-Taken = </a:t>
            </a:r>
            <a:r>
              <a:rPr lang="en-US" sz="1846" dirty="0"/>
              <a:t>5</a:t>
            </a:r>
            <a:r>
              <a:rPr lang="en-US" sz="1846" dirty="0"/>
              <a:t>%, Branch-Taken = 15%</a:t>
            </a:r>
          </a:p>
          <a:p>
            <a:pPr>
              <a:lnSpc>
                <a:spcPct val="120000"/>
              </a:lnSpc>
            </a:pPr>
            <a:r>
              <a:rPr lang="en-US" sz="1846" dirty="0"/>
              <a:t>Assume a branch target buffer with hit rate = 90% for jump &amp; branch</a:t>
            </a:r>
          </a:p>
          <a:p>
            <a:pPr>
              <a:lnSpc>
                <a:spcPct val="120000"/>
              </a:lnSpc>
            </a:pPr>
            <a:r>
              <a:rPr lang="en-US" sz="1846" dirty="0"/>
              <a:t>Prediction accuracy for jump = 100%, for conditional branch = 95%</a:t>
            </a:r>
          </a:p>
          <a:p>
            <a:pPr>
              <a:lnSpc>
                <a:spcPct val="120000"/>
              </a:lnSpc>
            </a:pPr>
            <a:r>
              <a:rPr lang="en-US" sz="1846" dirty="0"/>
              <a:t>What is the impact on the CPI? (Ideal CPI = 1 if no control hazards)</a:t>
            </a:r>
            <a:endParaRPr lang="en-US" sz="1846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8330" y="1160152"/>
          <a:ext cx="8191092" cy="139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82"/>
                <a:gridCol w="2070276"/>
                <a:gridCol w="2160288"/>
                <a:gridCol w="2037146"/>
              </a:tblGrid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Branch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Scheme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Jump</a:t>
                      </a:r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Branch Not Taken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Branch Taken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42216" marB="42216"/>
                </a:tc>
              </a:tr>
              <a:tr h="34241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Predict</a:t>
                      </a:r>
                      <a:r>
                        <a:rPr lang="en-US" sz="1700" baseline="0" dirty="0" smtClean="0"/>
                        <a:t> not taken</a:t>
                      </a:r>
                      <a:endParaRPr lang="en-US" sz="1700" dirty="0"/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Penalty = 1 cycle</a:t>
                      </a:r>
                      <a:endParaRPr lang="en-US" sz="1700" dirty="0"/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Penalty = 0 cycles</a:t>
                      </a:r>
                      <a:endParaRPr lang="en-US" sz="1700" dirty="0"/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Penalty = 2 cycles</a:t>
                      </a:r>
                      <a:endParaRPr lang="en-US" sz="1700" dirty="0"/>
                    </a:p>
                  </a:txBody>
                  <a:tcPr marT="42216" marB="42216"/>
                </a:tc>
              </a:tr>
              <a:tr h="34241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Delayed</a:t>
                      </a:r>
                      <a:endParaRPr lang="en-US" sz="1700" dirty="0"/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Penalty = 0 cycles</a:t>
                      </a:r>
                      <a:endParaRPr lang="en-US" sz="1700" dirty="0"/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Penalty = 0 cycles</a:t>
                      </a:r>
                      <a:endParaRPr lang="en-US" sz="1700" dirty="0"/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Penalty</a:t>
                      </a:r>
                      <a:r>
                        <a:rPr lang="en-US" sz="1700" baseline="0" dirty="0" smtClean="0"/>
                        <a:t> = </a:t>
                      </a:r>
                      <a:r>
                        <a:rPr lang="en-US" sz="1700" dirty="0" smtClean="0"/>
                        <a:t>1 cycle</a:t>
                      </a:r>
                      <a:endParaRPr lang="en-US" sz="1700" dirty="0"/>
                    </a:p>
                  </a:txBody>
                  <a:tcPr marT="42216" marB="42216"/>
                </a:tc>
              </a:tr>
              <a:tr h="34241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BTB</a:t>
                      </a:r>
                      <a:r>
                        <a:rPr lang="en-US" sz="1700" baseline="0" dirty="0" smtClean="0"/>
                        <a:t> Prediction</a:t>
                      </a:r>
                      <a:endParaRPr lang="en-US" sz="1700" dirty="0"/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/>
                        <a:t>Penalty</a:t>
                      </a:r>
                      <a:r>
                        <a:rPr lang="en-US" sz="1700" baseline="0" dirty="0" smtClean="0"/>
                        <a:t> = 1 cycle</a:t>
                      </a:r>
                      <a:endParaRPr lang="en-US" sz="1700" dirty="0"/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Penalty</a:t>
                      </a:r>
                      <a:r>
                        <a:rPr lang="en-US" sz="1700" baseline="0" dirty="0" smtClean="0"/>
                        <a:t> = 2 cycles</a:t>
                      </a:r>
                      <a:endParaRPr lang="en-US" sz="1700" dirty="0"/>
                    </a:p>
                  </a:txBody>
                  <a:tcPr marT="42216" marB="422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Penalty</a:t>
                      </a:r>
                      <a:r>
                        <a:rPr lang="en-US" sz="1700" baseline="0" dirty="0" smtClean="0"/>
                        <a:t> = 2 cycles</a:t>
                      </a:r>
                      <a:endParaRPr lang="en-US" sz="1700" dirty="0"/>
                    </a:p>
                  </a:txBody>
                  <a:tcPr marT="42216" marB="42216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44049"/>
              </p:ext>
            </p:extLst>
          </p:nvPr>
        </p:nvGraphicFramePr>
        <p:xfrm>
          <a:off x="235875" y="4536539"/>
          <a:ext cx="8443547" cy="49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725"/>
                <a:gridCol w="1403679"/>
                <a:gridCol w="1843839"/>
                <a:gridCol w="2550503"/>
                <a:gridCol w="789801"/>
              </a:tblGrid>
              <a:tr h="4985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Branch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Scheme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54000" marR="0" marT="42216" marB="422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Jump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= 2%</a:t>
                      </a:r>
                    </a:p>
                  </a:txBody>
                  <a:tcPr marL="0" marR="0" marT="42216" marB="422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Branch NT = 5%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42216" marB="422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Branch Taken = 15%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42216" marB="422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CPI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0" marR="0" marT="42216" marB="42216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30087"/>
              </p:ext>
            </p:extLst>
          </p:nvPr>
        </p:nvGraphicFramePr>
        <p:xfrm>
          <a:off x="235875" y="5035069"/>
          <a:ext cx="8443547" cy="3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725"/>
                <a:gridCol w="1403679"/>
                <a:gridCol w="1843839"/>
                <a:gridCol w="2550503"/>
                <a:gridCol w="789801"/>
              </a:tblGrid>
              <a:tr h="342416">
                <a:tc>
                  <a:txBody>
                    <a:bodyPr/>
                    <a:lstStyle/>
                    <a:p>
                      <a:r>
                        <a:rPr lang="en-US" sz="1700" b="0" dirty="0" smtClean="0">
                          <a:solidFill>
                            <a:schemeClr val="tx1"/>
                          </a:solidFill>
                        </a:rPr>
                        <a:t>Predict</a:t>
                      </a:r>
                      <a:r>
                        <a:rPr lang="en-US" sz="1700" b="0" baseline="0" dirty="0" smtClean="0">
                          <a:solidFill>
                            <a:schemeClr val="tx1"/>
                          </a:solidFill>
                        </a:rPr>
                        <a:t> not taken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</a:rPr>
                        <a:t>0.02 × 1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</a:rPr>
                        <a:t>0.15 × 2</a:t>
                      </a:r>
                      <a:r>
                        <a:rPr lang="en-US" sz="1700" b="0" baseline="0" dirty="0" smtClean="0">
                          <a:solidFill>
                            <a:schemeClr val="tx1"/>
                          </a:solidFill>
                        </a:rPr>
                        <a:t> = 0.30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</a:rPr>
                        <a:t>1+0.32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03788"/>
              </p:ext>
            </p:extLst>
          </p:nvPr>
        </p:nvGraphicFramePr>
        <p:xfrm>
          <a:off x="235875" y="5450509"/>
          <a:ext cx="8443547" cy="3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725"/>
                <a:gridCol w="1403679"/>
                <a:gridCol w="1843839"/>
                <a:gridCol w="2550503"/>
                <a:gridCol w="789801"/>
              </a:tblGrid>
              <a:tr h="342416">
                <a:tc>
                  <a:txBody>
                    <a:bodyPr/>
                    <a:lstStyle/>
                    <a:p>
                      <a:r>
                        <a:rPr lang="en-US" sz="1700" b="0" dirty="0" smtClean="0">
                          <a:solidFill>
                            <a:schemeClr val="tx1"/>
                          </a:solidFill>
                        </a:rPr>
                        <a:t>Delayed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</a:rPr>
                        <a:t>0.15 × 1</a:t>
                      </a:r>
                      <a:r>
                        <a:rPr lang="en-US" sz="1700" b="0" baseline="0" dirty="0" smtClean="0">
                          <a:solidFill>
                            <a:schemeClr val="tx1"/>
                          </a:solidFill>
                        </a:rPr>
                        <a:t> = 0.15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</a:rPr>
                        <a:t>1+0.15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76737"/>
              </p:ext>
            </p:extLst>
          </p:nvPr>
        </p:nvGraphicFramePr>
        <p:xfrm>
          <a:off x="228715" y="5816294"/>
          <a:ext cx="8683049" cy="50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362"/>
                <a:gridCol w="1443494"/>
                <a:gridCol w="1896140"/>
                <a:gridCol w="2622849"/>
                <a:gridCol w="812204"/>
              </a:tblGrid>
              <a:tr h="50643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BTB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Prediction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0.02×0.1×1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0.05×0.9×0.05×2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0.15×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0.9×0.05)×2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1+0.05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0781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842" y="13957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Pipeline Hazards 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842" y="1295456"/>
            <a:ext cx="8229600" cy="5143500"/>
          </a:xfrm>
        </p:spPr>
        <p:txBody>
          <a:bodyPr lIns="0" rIns="0"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Three types of pipeline hazards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Structural hazards: conflicts using a resource during same cycle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Data hazards: due to data dependencies between instructions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Control hazards: due to branch and jump instructions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Hazards limit the performance and complicate the design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Structural hazards: eliminated by careful design or more hardware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Data hazards are eliminated by forwarding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However, load delay cannot be eliminated and stalls the pipeline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Delayed branching can be a solution when branch delay = 1 cycle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BTB with branch prediction can reduce branch delay to zero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Branch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misprediction</a:t>
            </a:r>
            <a:r>
              <a:rPr lang="en-US" altLang="zh-CN" sz="2000" dirty="0" smtClean="0">
                <a:ea typeface="宋体" panose="02010600030101010101" pitchFamily="2" charset="-122"/>
              </a:rPr>
              <a:t> should flush the wrongly fetched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6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9563" y="16753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Serial Execution versus Pipelining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563" y="1447852"/>
            <a:ext cx="8183563" cy="5094287"/>
          </a:xfrm>
        </p:spPr>
        <p:txBody>
          <a:bodyPr/>
          <a:lstStyle/>
          <a:p>
            <a:pPr marL="342900" indent="-342900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Consider a task that can be divided into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 subtasks</a:t>
            </a:r>
          </a:p>
          <a:p>
            <a:pPr marL="742950" lvl="1" indent="-285750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The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subtasks</a:t>
            </a:r>
            <a:r>
              <a:rPr lang="en-US" altLang="zh-CN" sz="2000" dirty="0" smtClean="0">
                <a:ea typeface="宋体" panose="02010600030101010101" pitchFamily="2" charset="-122"/>
              </a:rPr>
              <a:t> are executed on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different stages</a:t>
            </a:r>
          </a:p>
          <a:p>
            <a:pPr marL="742950" lvl="1" indent="-285750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Each subtask requires one time unit</a:t>
            </a:r>
          </a:p>
          <a:p>
            <a:pPr marL="742950" lvl="1" indent="-285750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The total execution time of the task is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k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time units</a:t>
            </a:r>
          </a:p>
          <a:p>
            <a:pPr marL="342900" indent="-342900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Pipelining is to overlap the execution</a:t>
            </a:r>
          </a:p>
          <a:p>
            <a:pPr marL="742950" lvl="1" indent="-285750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The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k</a:t>
            </a:r>
            <a:r>
              <a:rPr lang="en-US" altLang="zh-CN" sz="2000" dirty="0" smtClean="0">
                <a:ea typeface="宋体" panose="02010600030101010101" pitchFamily="2" charset="-122"/>
              </a:rPr>
              <a:t> stages work in parallel on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k</a:t>
            </a:r>
            <a:r>
              <a:rPr lang="en-US" altLang="zh-CN" sz="2000" dirty="0" smtClean="0">
                <a:ea typeface="宋体" panose="02010600030101010101" pitchFamily="2" charset="-122"/>
              </a:rPr>
              <a:t> different tasks</a:t>
            </a:r>
          </a:p>
          <a:p>
            <a:pPr marL="742950" lvl="1" indent="-285750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Tasks enter/leave pipeline at the rate of one task per time unit</a:t>
            </a:r>
          </a:p>
        </p:txBody>
      </p:sp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1363663" y="4343400"/>
            <a:ext cx="3165475" cy="869950"/>
            <a:chOff x="989" y="3024"/>
            <a:chExt cx="2160" cy="548"/>
          </a:xfrm>
        </p:grpSpPr>
        <p:grpSp>
          <p:nvGrpSpPr>
            <p:cNvPr id="8227" name="Group 6"/>
            <p:cNvGrpSpPr>
              <a:grpSpLocks/>
            </p:cNvGrpSpPr>
            <p:nvPr/>
          </p:nvGrpSpPr>
          <p:grpSpPr bwMode="auto">
            <a:xfrm>
              <a:off x="989" y="3024"/>
              <a:ext cx="720" cy="202"/>
              <a:chOff x="989" y="3168"/>
              <a:chExt cx="720" cy="202"/>
            </a:xfrm>
          </p:grpSpPr>
          <p:sp>
            <p:nvSpPr>
              <p:cNvPr id="8246" name="Rectangle 7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47" name="Text Box 8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248" name="Text Box 9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249" name="Line 10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11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12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Text Box 13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 i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8253" name="Text Box 14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8228" name="Group 15"/>
            <p:cNvGrpSpPr>
              <a:grpSpLocks/>
            </p:cNvGrpSpPr>
            <p:nvPr/>
          </p:nvGrpSpPr>
          <p:grpSpPr bwMode="auto">
            <a:xfrm>
              <a:off x="1709" y="3197"/>
              <a:ext cx="720" cy="202"/>
              <a:chOff x="989" y="3168"/>
              <a:chExt cx="720" cy="202"/>
            </a:xfrm>
          </p:grpSpPr>
          <p:sp>
            <p:nvSpPr>
              <p:cNvPr id="8238" name="Rectangle 16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39" name="Text Box 17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240" name="Text Box 18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241" name="Line 19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2" name="Line 20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Line 21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Text Box 22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 i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8245" name="Text Box 23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8229" name="Group 24"/>
            <p:cNvGrpSpPr>
              <a:grpSpLocks/>
            </p:cNvGrpSpPr>
            <p:nvPr/>
          </p:nvGrpSpPr>
          <p:grpSpPr bwMode="auto">
            <a:xfrm>
              <a:off x="2429" y="3370"/>
              <a:ext cx="720" cy="202"/>
              <a:chOff x="989" y="3168"/>
              <a:chExt cx="720" cy="202"/>
            </a:xfrm>
          </p:grpSpPr>
          <p:sp>
            <p:nvSpPr>
              <p:cNvPr id="8230" name="Rectangle 25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31" name="Text Box 26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232" name="Text Box 27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233" name="Line 28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Line 29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Line 30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6" name="Text Box 31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 i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8237" name="Text Box 32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</p:grpSp>
      <p:grpSp>
        <p:nvGrpSpPr>
          <p:cNvPr id="8197" name="Group 33"/>
          <p:cNvGrpSpPr>
            <a:grpSpLocks/>
          </p:cNvGrpSpPr>
          <p:nvPr/>
        </p:nvGrpSpPr>
        <p:grpSpPr bwMode="auto">
          <a:xfrm>
            <a:off x="5880100" y="4343400"/>
            <a:ext cx="1477963" cy="869950"/>
            <a:chOff x="3984" y="2995"/>
            <a:chExt cx="1008" cy="548"/>
          </a:xfrm>
        </p:grpSpPr>
        <p:grpSp>
          <p:nvGrpSpPr>
            <p:cNvPr id="8200" name="Group 34"/>
            <p:cNvGrpSpPr>
              <a:grpSpLocks/>
            </p:cNvGrpSpPr>
            <p:nvPr/>
          </p:nvGrpSpPr>
          <p:grpSpPr bwMode="auto">
            <a:xfrm>
              <a:off x="3984" y="2995"/>
              <a:ext cx="720" cy="202"/>
              <a:chOff x="989" y="3168"/>
              <a:chExt cx="720" cy="202"/>
            </a:xfrm>
          </p:grpSpPr>
          <p:sp>
            <p:nvSpPr>
              <p:cNvPr id="8219" name="Rectangle 35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20" name="Text Box 36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221" name="Text Box 37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222" name="Line 38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3" name="Line 39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4" name="Line 40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5" name="Text Box 41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 i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8226" name="Text Box 42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8201" name="Group 43"/>
            <p:cNvGrpSpPr>
              <a:grpSpLocks/>
            </p:cNvGrpSpPr>
            <p:nvPr/>
          </p:nvGrpSpPr>
          <p:grpSpPr bwMode="auto">
            <a:xfrm>
              <a:off x="4128" y="3168"/>
              <a:ext cx="720" cy="202"/>
              <a:chOff x="989" y="3168"/>
              <a:chExt cx="720" cy="202"/>
            </a:xfrm>
          </p:grpSpPr>
          <p:sp>
            <p:nvSpPr>
              <p:cNvPr id="8211" name="Rectangle 44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12" name="Text Box 45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213" name="Text Box 46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214" name="Line 47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5" name="Line 48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6" name="Line 49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Text Box 50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 i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8218" name="Text Box 51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8202" name="Group 52"/>
            <p:cNvGrpSpPr>
              <a:grpSpLocks/>
            </p:cNvGrpSpPr>
            <p:nvPr/>
          </p:nvGrpSpPr>
          <p:grpSpPr bwMode="auto">
            <a:xfrm>
              <a:off x="4272" y="3341"/>
              <a:ext cx="720" cy="202"/>
              <a:chOff x="989" y="3168"/>
              <a:chExt cx="720" cy="202"/>
            </a:xfrm>
          </p:grpSpPr>
          <p:sp>
            <p:nvSpPr>
              <p:cNvPr id="8203" name="Rectangle 53"/>
              <p:cNvSpPr>
                <a:spLocks noChangeArrowheads="1"/>
              </p:cNvSpPr>
              <p:nvPr/>
            </p:nvSpPr>
            <p:spPr bwMode="auto">
              <a:xfrm>
                <a:off x="989" y="3197"/>
                <a:ext cx="720" cy="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04" name="Text Box 54"/>
              <p:cNvSpPr txBox="1">
                <a:spLocks noChangeArrowheads="1"/>
              </p:cNvSpPr>
              <p:nvPr/>
            </p:nvSpPr>
            <p:spPr bwMode="auto">
              <a:xfrm>
                <a:off x="989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205" name="Text Box 55"/>
              <p:cNvSpPr txBox="1">
                <a:spLocks noChangeArrowheads="1"/>
              </p:cNvSpPr>
              <p:nvPr/>
            </p:nvSpPr>
            <p:spPr bwMode="auto">
              <a:xfrm>
                <a:off x="1133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206" name="Line 56"/>
              <p:cNvSpPr>
                <a:spLocks noChangeShapeType="1"/>
              </p:cNvSpPr>
              <p:nvPr/>
            </p:nvSpPr>
            <p:spPr bwMode="auto">
              <a:xfrm>
                <a:off x="1133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7" name="Line 57"/>
              <p:cNvSpPr>
                <a:spLocks noChangeShapeType="1"/>
              </p:cNvSpPr>
              <p:nvPr/>
            </p:nvSpPr>
            <p:spPr bwMode="auto">
              <a:xfrm>
                <a:off x="1277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8" name="Line 58"/>
              <p:cNvSpPr>
                <a:spLocks noChangeShapeType="1"/>
              </p:cNvSpPr>
              <p:nvPr/>
            </p:nvSpPr>
            <p:spPr bwMode="auto">
              <a:xfrm>
                <a:off x="1565" y="3197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9" name="Text Box 59"/>
              <p:cNvSpPr txBox="1">
                <a:spLocks noChangeArrowheads="1"/>
              </p:cNvSpPr>
              <p:nvPr/>
            </p:nvSpPr>
            <p:spPr bwMode="auto">
              <a:xfrm>
                <a:off x="1565" y="319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200" i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8210" name="Text Box 60"/>
              <p:cNvSpPr txBox="1">
                <a:spLocks noChangeArrowheads="1"/>
              </p:cNvSpPr>
              <p:nvPr/>
            </p:nvSpPr>
            <p:spPr bwMode="auto">
              <a:xfrm>
                <a:off x="1334" y="3168"/>
                <a:ext cx="17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Comic Sans MS" panose="030F0702030302020204" pitchFamily="66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</p:grpSp>
      <p:sp>
        <p:nvSpPr>
          <p:cNvPr id="8198" name="Text Box 61"/>
          <p:cNvSpPr txBox="1">
            <a:spLocks noChangeArrowheads="1"/>
          </p:cNvSpPr>
          <p:nvPr/>
        </p:nvSpPr>
        <p:spPr bwMode="auto">
          <a:xfrm>
            <a:off x="1036638" y="5457825"/>
            <a:ext cx="3679825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Without Pipelining</a:t>
            </a:r>
          </a:p>
          <a:p>
            <a:pPr algn="ctr" eaLnBrk="1" hangingPunct="1">
              <a:spcBef>
                <a:spcPct val="100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One completion every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k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time units</a:t>
            </a:r>
          </a:p>
        </p:txBody>
      </p:sp>
      <p:sp>
        <p:nvSpPr>
          <p:cNvPr id="8199" name="Text Box 62"/>
          <p:cNvSpPr txBox="1">
            <a:spLocks noChangeArrowheads="1"/>
          </p:cNvSpPr>
          <p:nvPr/>
        </p:nvSpPr>
        <p:spPr bwMode="auto">
          <a:xfrm>
            <a:off x="4908550" y="5457825"/>
            <a:ext cx="3551238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With Pipelining</a:t>
            </a:r>
          </a:p>
          <a:p>
            <a:pPr algn="ctr" eaLnBrk="1" hangingPunct="1">
              <a:spcBef>
                <a:spcPct val="100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One completion every 1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time unit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900" y="215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Synchronous Pipeline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900" y="1008702"/>
            <a:ext cx="8243887" cy="3779209"/>
          </a:xfrm>
        </p:spPr>
        <p:txBody>
          <a:bodyPr/>
          <a:lstStyle/>
          <a:p>
            <a:pPr marL="316531" indent="-31653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Uses </a:t>
            </a:r>
            <a:r>
              <a:rPr lang="en-US" altLang="en-US" sz="2400" dirty="0" smtClean="0">
                <a:solidFill>
                  <a:srgbClr val="FF0000"/>
                </a:solidFill>
              </a:rPr>
              <a:t>clocked registers</a:t>
            </a:r>
            <a:r>
              <a:rPr lang="en-US" altLang="en-US" sz="2400" dirty="0" smtClean="0"/>
              <a:t> between stages</a:t>
            </a:r>
          </a:p>
          <a:p>
            <a:pPr marL="316531" indent="-31653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Upon arrival of a clock edge …</a:t>
            </a:r>
          </a:p>
          <a:p>
            <a:pPr marL="685817" lvl="1" indent="-263776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All registers hold the results of previous stages simultaneously</a:t>
            </a:r>
          </a:p>
          <a:p>
            <a:pPr marL="316531" indent="-31653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The pipeline stages are </a:t>
            </a:r>
            <a:r>
              <a:rPr lang="en-US" altLang="en-US" sz="2400" dirty="0" smtClean="0">
                <a:solidFill>
                  <a:srgbClr val="FF0000"/>
                </a:solidFill>
              </a:rPr>
              <a:t>combinational logic</a:t>
            </a:r>
            <a:r>
              <a:rPr lang="en-US" altLang="en-US" sz="2400" dirty="0" smtClean="0"/>
              <a:t> circuits</a:t>
            </a:r>
          </a:p>
          <a:p>
            <a:pPr marL="316531" indent="-31653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It is desirable to have </a:t>
            </a:r>
            <a:r>
              <a:rPr lang="en-US" altLang="en-US" sz="2400" dirty="0" smtClean="0">
                <a:solidFill>
                  <a:srgbClr val="FF0000"/>
                </a:solidFill>
              </a:rPr>
              <a:t>balanced</a:t>
            </a:r>
            <a:r>
              <a:rPr lang="en-US" altLang="en-US" sz="2400" dirty="0" smtClean="0"/>
              <a:t> stages</a:t>
            </a:r>
          </a:p>
          <a:p>
            <a:pPr marL="685817" lvl="1" indent="-263776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 smtClean="0"/>
              <a:t>Approximately equal delay in all stages</a:t>
            </a:r>
          </a:p>
          <a:p>
            <a:pPr marL="316531" indent="-31653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400" dirty="0" smtClean="0"/>
              <a:t>Clock period is determined by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maximum stage delay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901701" y="5137623"/>
            <a:ext cx="7554913" cy="1065335"/>
            <a:chOff x="615" y="3167"/>
            <a:chExt cx="5156" cy="727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>
              <a:off x="5051" y="3342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3091" y="3341"/>
              <a:ext cx="750" cy="172"/>
            </a:xfrm>
            <a:prstGeom prst="rightArrow">
              <a:avLst>
                <a:gd name="adj1" fmla="val 63954"/>
                <a:gd name="adj2" fmla="val 4425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2054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>
              <a:off x="1334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grpSp>
          <p:nvGrpSpPr>
            <p:cNvPr id="9225" name="Group 9"/>
            <p:cNvGrpSpPr>
              <a:grpSpLocks/>
            </p:cNvGrpSpPr>
            <p:nvPr/>
          </p:nvGrpSpPr>
          <p:grpSpPr bwMode="auto">
            <a:xfrm>
              <a:off x="1478" y="3168"/>
              <a:ext cx="576" cy="518"/>
              <a:chOff x="1306" y="3024"/>
              <a:chExt cx="576" cy="518"/>
            </a:xfrm>
          </p:grpSpPr>
          <p:sp>
            <p:nvSpPr>
              <p:cNvPr id="9260" name="Rectangle 10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9261" name="Text Box 11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46">
                    <a:latin typeface="Comic Sans MS" pitchFamily="66" charset="0"/>
                  </a:rPr>
                  <a:t>S</a:t>
                </a:r>
                <a:r>
                  <a:rPr lang="en-US" altLang="en-US" sz="1846" baseline="-25000"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9226" name="AutoShape 12"/>
            <p:cNvSpPr>
              <a:spLocks noChangeArrowheads="1"/>
            </p:cNvSpPr>
            <p:nvPr/>
          </p:nvSpPr>
          <p:spPr bwMode="auto">
            <a:xfrm>
              <a:off x="2371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grpSp>
          <p:nvGrpSpPr>
            <p:cNvPr id="9227" name="Group 13"/>
            <p:cNvGrpSpPr>
              <a:grpSpLocks/>
            </p:cNvGrpSpPr>
            <p:nvPr/>
          </p:nvGrpSpPr>
          <p:grpSpPr bwMode="auto">
            <a:xfrm>
              <a:off x="2515" y="3168"/>
              <a:ext cx="576" cy="518"/>
              <a:chOff x="1306" y="3024"/>
              <a:chExt cx="576" cy="518"/>
            </a:xfrm>
          </p:grpSpPr>
          <p:sp>
            <p:nvSpPr>
              <p:cNvPr id="9258" name="Rectangle 14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9259" name="Text Box 15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46">
                    <a:latin typeface="Comic Sans MS" pitchFamily="66" charset="0"/>
                  </a:rPr>
                  <a:t>S</a:t>
                </a:r>
                <a:r>
                  <a:rPr lang="en-US" altLang="en-US" sz="1846" baseline="-25000">
                    <a:latin typeface="Comic Sans MS" pitchFamily="66" charset="0"/>
                  </a:rPr>
                  <a:t>2</a:t>
                </a:r>
              </a:p>
            </p:txBody>
          </p:sp>
        </p:grpSp>
        <p:sp>
          <p:nvSpPr>
            <p:cNvPr id="9228" name="AutoShape 16"/>
            <p:cNvSpPr>
              <a:spLocks noChangeArrowheads="1"/>
            </p:cNvSpPr>
            <p:nvPr/>
          </p:nvSpPr>
          <p:spPr bwMode="auto">
            <a:xfrm>
              <a:off x="4733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sp>
          <p:nvSpPr>
            <p:cNvPr id="9229" name="AutoShape 17"/>
            <p:cNvSpPr>
              <a:spLocks noChangeArrowheads="1"/>
            </p:cNvSpPr>
            <p:nvPr/>
          </p:nvSpPr>
          <p:spPr bwMode="auto">
            <a:xfrm>
              <a:off x="4013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grpSp>
          <p:nvGrpSpPr>
            <p:cNvPr id="9230" name="Group 18"/>
            <p:cNvGrpSpPr>
              <a:grpSpLocks/>
            </p:cNvGrpSpPr>
            <p:nvPr/>
          </p:nvGrpSpPr>
          <p:grpSpPr bwMode="auto">
            <a:xfrm>
              <a:off x="4157" y="3168"/>
              <a:ext cx="576" cy="518"/>
              <a:chOff x="1306" y="3024"/>
              <a:chExt cx="576" cy="518"/>
            </a:xfrm>
          </p:grpSpPr>
          <p:sp>
            <p:nvSpPr>
              <p:cNvPr id="9256" name="Rectangle 19"/>
              <p:cNvSpPr>
                <a:spLocks noChangeArrowheads="1"/>
              </p:cNvSpPr>
              <p:nvPr/>
            </p:nvSpPr>
            <p:spPr bwMode="auto">
              <a:xfrm>
                <a:off x="1306" y="3024"/>
                <a:ext cx="576" cy="5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62"/>
              </a:p>
            </p:txBody>
          </p:sp>
          <p:sp>
            <p:nvSpPr>
              <p:cNvPr id="9257" name="Text Box 20"/>
              <p:cNvSpPr txBox="1">
                <a:spLocks noChangeArrowheads="1"/>
              </p:cNvSpPr>
              <p:nvPr/>
            </p:nvSpPr>
            <p:spPr bwMode="auto">
              <a:xfrm>
                <a:off x="1421" y="3168"/>
                <a:ext cx="374" cy="2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46">
                    <a:latin typeface="Comic Sans MS" pitchFamily="66" charset="0"/>
                  </a:rPr>
                  <a:t>S</a:t>
                </a:r>
                <a:r>
                  <a:rPr lang="en-US" altLang="en-US" sz="1846" i="1" baseline="-25000">
                    <a:latin typeface="Comic Sans MS" pitchFamily="66" charset="0"/>
                  </a:rPr>
                  <a:t>k</a:t>
                </a:r>
              </a:p>
            </p:txBody>
          </p:sp>
        </p:grpSp>
        <p:sp>
          <p:nvSpPr>
            <p:cNvPr id="9231" name="AutoShape 21"/>
            <p:cNvSpPr>
              <a:spLocks noChangeArrowheads="1"/>
            </p:cNvSpPr>
            <p:nvPr/>
          </p:nvSpPr>
          <p:spPr bwMode="auto">
            <a:xfrm>
              <a:off x="1018" y="3341"/>
              <a:ext cx="144" cy="1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sp>
          <p:nvSpPr>
            <p:cNvPr id="9232" name="Rectangle 22"/>
            <p:cNvSpPr>
              <a:spLocks noChangeArrowheads="1"/>
            </p:cNvSpPr>
            <p:nvPr/>
          </p:nvSpPr>
          <p:spPr bwMode="auto">
            <a:xfrm>
              <a:off x="1162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sp>
          <p:nvSpPr>
            <p:cNvPr id="9233" name="Text Box 23"/>
            <p:cNvSpPr txBox="1">
              <a:spLocks noChangeArrowheads="1"/>
            </p:cNvSpPr>
            <p:nvPr/>
          </p:nvSpPr>
          <p:spPr bwMode="auto">
            <a:xfrm rot="16200000">
              <a:off x="993" y="3337"/>
              <a:ext cx="518" cy="17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108"/>
                <a:t>Register</a:t>
              </a:r>
            </a:p>
          </p:txBody>
        </p:sp>
        <p:sp>
          <p:nvSpPr>
            <p:cNvPr id="9234" name="Rectangle 24"/>
            <p:cNvSpPr>
              <a:spLocks noChangeArrowheads="1"/>
            </p:cNvSpPr>
            <p:nvPr/>
          </p:nvSpPr>
          <p:spPr bwMode="auto">
            <a:xfrm>
              <a:off x="2199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sp>
          <p:nvSpPr>
            <p:cNvPr id="9235" name="Text Box 25"/>
            <p:cNvSpPr txBox="1">
              <a:spLocks noChangeArrowheads="1"/>
            </p:cNvSpPr>
            <p:nvPr/>
          </p:nvSpPr>
          <p:spPr bwMode="auto">
            <a:xfrm rot="16200000">
              <a:off x="2030" y="3336"/>
              <a:ext cx="518" cy="17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108"/>
                <a:t>Register</a:t>
              </a:r>
            </a:p>
          </p:txBody>
        </p:sp>
        <p:sp>
          <p:nvSpPr>
            <p:cNvPr id="9236" name="Rectangle 26"/>
            <p:cNvSpPr>
              <a:spLocks noChangeArrowheads="1"/>
            </p:cNvSpPr>
            <p:nvPr/>
          </p:nvSpPr>
          <p:spPr bwMode="auto">
            <a:xfrm>
              <a:off x="3842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sp>
          <p:nvSpPr>
            <p:cNvPr id="9237" name="Text Box 27"/>
            <p:cNvSpPr txBox="1">
              <a:spLocks noChangeArrowheads="1"/>
            </p:cNvSpPr>
            <p:nvPr/>
          </p:nvSpPr>
          <p:spPr bwMode="auto">
            <a:xfrm rot="16200000">
              <a:off x="3673" y="3336"/>
              <a:ext cx="518" cy="17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108"/>
                <a:t>Register</a:t>
              </a:r>
            </a:p>
          </p:txBody>
        </p:sp>
        <p:sp>
          <p:nvSpPr>
            <p:cNvPr id="9238" name="Rectangle 28"/>
            <p:cNvSpPr>
              <a:spLocks noChangeArrowheads="1"/>
            </p:cNvSpPr>
            <p:nvPr/>
          </p:nvSpPr>
          <p:spPr bwMode="auto">
            <a:xfrm>
              <a:off x="4879" y="3168"/>
              <a:ext cx="173" cy="51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sp>
          <p:nvSpPr>
            <p:cNvPr id="9239" name="Text Box 29"/>
            <p:cNvSpPr txBox="1">
              <a:spLocks noChangeArrowheads="1"/>
            </p:cNvSpPr>
            <p:nvPr/>
          </p:nvSpPr>
          <p:spPr bwMode="auto">
            <a:xfrm rot="16200000">
              <a:off x="4710" y="3336"/>
              <a:ext cx="518" cy="179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108"/>
                <a:t>Register</a:t>
              </a:r>
            </a:p>
          </p:txBody>
        </p:sp>
        <p:sp>
          <p:nvSpPr>
            <p:cNvPr id="9240" name="Line 30"/>
            <p:cNvSpPr>
              <a:spLocks noChangeShapeType="1"/>
            </p:cNvSpPr>
            <p:nvPr/>
          </p:nvSpPr>
          <p:spPr bwMode="auto">
            <a:xfrm>
              <a:off x="1046" y="3802"/>
              <a:ext cx="3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Text Box 31"/>
            <p:cNvSpPr txBox="1">
              <a:spLocks noChangeArrowheads="1"/>
            </p:cNvSpPr>
            <p:nvPr/>
          </p:nvSpPr>
          <p:spPr bwMode="auto">
            <a:xfrm>
              <a:off x="615" y="3312"/>
              <a:ext cx="489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77"/>
                <a:t>Input</a:t>
              </a:r>
            </a:p>
          </p:txBody>
        </p:sp>
        <p:sp>
          <p:nvSpPr>
            <p:cNvPr id="9242" name="Text Box 32"/>
            <p:cNvSpPr txBox="1">
              <a:spLocks noChangeArrowheads="1"/>
            </p:cNvSpPr>
            <p:nvPr/>
          </p:nvSpPr>
          <p:spPr bwMode="auto">
            <a:xfrm>
              <a:off x="615" y="3676"/>
              <a:ext cx="489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77"/>
                <a:t>Clock</a:t>
              </a:r>
            </a:p>
          </p:txBody>
        </p:sp>
        <p:sp>
          <p:nvSpPr>
            <p:cNvPr id="9243" name="Text Box 33"/>
            <p:cNvSpPr txBox="1">
              <a:spLocks noChangeArrowheads="1"/>
            </p:cNvSpPr>
            <p:nvPr/>
          </p:nvSpPr>
          <p:spPr bwMode="auto">
            <a:xfrm>
              <a:off x="5195" y="3312"/>
              <a:ext cx="57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77"/>
                <a:t>Output</a:t>
              </a:r>
            </a:p>
          </p:txBody>
        </p:sp>
        <p:sp>
          <p:nvSpPr>
            <p:cNvPr id="9244" name="Line 34"/>
            <p:cNvSpPr>
              <a:spLocks noChangeShapeType="1"/>
            </p:cNvSpPr>
            <p:nvPr/>
          </p:nvSpPr>
          <p:spPr bwMode="auto">
            <a:xfrm flipV="1">
              <a:off x="1219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35"/>
            <p:cNvSpPr>
              <a:spLocks noChangeShapeType="1"/>
            </p:cNvSpPr>
            <p:nvPr/>
          </p:nvSpPr>
          <p:spPr bwMode="auto">
            <a:xfrm flipH="1" flipV="1">
              <a:off x="1248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36"/>
            <p:cNvSpPr>
              <a:spLocks noChangeShapeType="1"/>
            </p:cNvSpPr>
            <p:nvPr/>
          </p:nvSpPr>
          <p:spPr bwMode="auto">
            <a:xfrm flipV="1">
              <a:off x="1248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37"/>
            <p:cNvSpPr>
              <a:spLocks noChangeShapeType="1"/>
            </p:cNvSpPr>
            <p:nvPr/>
          </p:nvSpPr>
          <p:spPr bwMode="auto">
            <a:xfrm flipV="1">
              <a:off x="2256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8"/>
            <p:cNvSpPr>
              <a:spLocks noChangeShapeType="1"/>
            </p:cNvSpPr>
            <p:nvPr/>
          </p:nvSpPr>
          <p:spPr bwMode="auto">
            <a:xfrm flipH="1" flipV="1">
              <a:off x="2285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9"/>
            <p:cNvSpPr>
              <a:spLocks noChangeShapeType="1"/>
            </p:cNvSpPr>
            <p:nvPr/>
          </p:nvSpPr>
          <p:spPr bwMode="auto">
            <a:xfrm flipV="1">
              <a:off x="2285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40"/>
            <p:cNvSpPr>
              <a:spLocks noChangeShapeType="1"/>
            </p:cNvSpPr>
            <p:nvPr/>
          </p:nvSpPr>
          <p:spPr bwMode="auto">
            <a:xfrm flipV="1">
              <a:off x="3899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41"/>
            <p:cNvSpPr>
              <a:spLocks noChangeShapeType="1"/>
            </p:cNvSpPr>
            <p:nvPr/>
          </p:nvSpPr>
          <p:spPr bwMode="auto">
            <a:xfrm flipH="1" flipV="1">
              <a:off x="3928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42"/>
            <p:cNvSpPr>
              <a:spLocks noChangeShapeType="1"/>
            </p:cNvSpPr>
            <p:nvPr/>
          </p:nvSpPr>
          <p:spPr bwMode="auto">
            <a:xfrm flipV="1">
              <a:off x="3928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43"/>
            <p:cNvSpPr>
              <a:spLocks noChangeShapeType="1"/>
            </p:cNvSpPr>
            <p:nvPr/>
          </p:nvSpPr>
          <p:spPr bwMode="auto">
            <a:xfrm flipV="1">
              <a:off x="4936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44"/>
            <p:cNvSpPr>
              <a:spLocks noChangeShapeType="1"/>
            </p:cNvSpPr>
            <p:nvPr/>
          </p:nvSpPr>
          <p:spPr bwMode="auto">
            <a:xfrm flipH="1" flipV="1">
              <a:off x="4965" y="3629"/>
              <a:ext cx="29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45"/>
            <p:cNvSpPr>
              <a:spLocks noChangeShapeType="1"/>
            </p:cNvSpPr>
            <p:nvPr/>
          </p:nvSpPr>
          <p:spPr bwMode="auto">
            <a:xfrm flipV="1">
              <a:off x="4965" y="368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4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1227137"/>
            <a:ext cx="8229600" cy="4525963"/>
          </a:xfrm>
        </p:spPr>
        <p:txBody>
          <a:bodyPr/>
          <a:lstStyle/>
          <a:p>
            <a:pPr marL="342900" indent="-342900"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Let </a:t>
            </a:r>
            <a:r>
              <a:rPr lang="en-US" altLang="zh-CN" sz="2400" i="1" dirty="0" err="1" smtClean="0">
                <a:latin typeface="Symbol" panose="05050102010706020507" pitchFamily="18" charset="2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ea typeface="宋体" panose="02010600030101010101" pitchFamily="2" charset="-122"/>
              </a:rPr>
              <a:t> = time delay in stage S</a:t>
            </a:r>
            <a:r>
              <a:rPr lang="en-US" altLang="zh-CN" sz="2400" i="1" baseline="-25000" dirty="0" smtClean="0">
                <a:ea typeface="宋体" panose="02010600030101010101" pitchFamily="2" charset="-122"/>
              </a:rPr>
              <a:t>i</a:t>
            </a:r>
          </a:p>
          <a:p>
            <a:pPr marL="342900" indent="-342900"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Clock cycle </a:t>
            </a:r>
            <a:r>
              <a:rPr lang="en-US" altLang="zh-CN" sz="2400" i="1" dirty="0" smtClean="0">
                <a:latin typeface="Symbol" panose="05050102010706020507" pitchFamily="18" charset="2"/>
                <a:ea typeface="宋体" panose="02010600030101010101" pitchFamily="2" charset="-122"/>
              </a:rPr>
              <a:t>t</a:t>
            </a:r>
            <a:r>
              <a:rPr lang="en-US" altLang="zh-CN" sz="2400" dirty="0" smtClean="0">
                <a:ea typeface="宋体" panose="02010600030101010101" pitchFamily="2" charset="-122"/>
              </a:rPr>
              <a:t> = max(</a:t>
            </a:r>
            <a:r>
              <a:rPr lang="en-US" altLang="zh-CN" sz="2400" i="1" dirty="0" err="1" smtClean="0">
                <a:latin typeface="Symbol" panose="05050102010706020507" pitchFamily="18" charset="2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ea typeface="宋体" panose="02010600030101010101" pitchFamily="2" charset="-122"/>
              </a:rPr>
              <a:t>) is the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maximum stage delay</a:t>
            </a:r>
          </a:p>
          <a:p>
            <a:pPr marL="342900" indent="-342900"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Clock frequency</a:t>
            </a:r>
            <a:r>
              <a:rPr lang="en-US" altLang="zh-CN" sz="24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f</a:t>
            </a:r>
            <a:r>
              <a:rPr lang="en-US" altLang="zh-CN" sz="2400" dirty="0" smtClean="0">
                <a:ea typeface="宋体" panose="02010600030101010101" pitchFamily="2" charset="-122"/>
              </a:rPr>
              <a:t>  =  1/</a:t>
            </a:r>
            <a:r>
              <a:rPr lang="en-US" altLang="zh-CN" sz="2400" i="1" dirty="0" smtClean="0">
                <a:latin typeface="Symbol" panose="05050102010706020507" pitchFamily="18" charset="2"/>
                <a:ea typeface="宋体" panose="02010600030101010101" pitchFamily="2" charset="-122"/>
              </a:rPr>
              <a:t>t</a:t>
            </a:r>
            <a:r>
              <a:rPr lang="en-US" altLang="zh-CN" sz="2400" dirty="0" smtClean="0">
                <a:ea typeface="宋体" panose="02010600030101010101" pitchFamily="2" charset="-122"/>
              </a:rPr>
              <a:t>  =  1/max(</a:t>
            </a:r>
            <a:r>
              <a:rPr lang="en-US" altLang="zh-CN" sz="2400" i="1" dirty="0" err="1" smtClean="0">
                <a:latin typeface="Symbol" panose="05050102010706020507" pitchFamily="18" charset="2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marL="342900" indent="-342900"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A pipeline can process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ea typeface="宋体" panose="02010600030101010101" pitchFamily="2" charset="-122"/>
              </a:rPr>
              <a:t> tasks in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k </a:t>
            </a:r>
            <a:r>
              <a:rPr lang="en-US" altLang="zh-CN" sz="2400" dirty="0" smtClean="0">
                <a:ea typeface="宋体" panose="02010600030101010101" pitchFamily="2" charset="-122"/>
              </a:rPr>
              <a:t>+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n </a:t>
            </a:r>
            <a:r>
              <a:rPr lang="en-US" altLang="zh-CN" sz="2400" dirty="0" smtClean="0">
                <a:ea typeface="宋体" panose="02010600030101010101" pitchFamily="2" charset="-122"/>
              </a:rPr>
              <a:t>– 1 cycles</a:t>
            </a:r>
          </a:p>
          <a:p>
            <a:pPr marL="742950" lvl="1" indent="-285750" eaLnBrk="1" hangingPunct="1">
              <a:spcBef>
                <a:spcPct val="60000"/>
              </a:spcBef>
            </a:pPr>
            <a:r>
              <a:rPr lang="en-US" altLang="zh-CN" sz="2000" i="1" dirty="0" smtClean="0">
                <a:ea typeface="宋体" panose="02010600030101010101" pitchFamily="2" charset="-122"/>
              </a:rPr>
              <a:t>k</a:t>
            </a:r>
            <a:r>
              <a:rPr lang="en-US" altLang="zh-CN" sz="2000" dirty="0" smtClean="0">
                <a:ea typeface="宋体" panose="02010600030101010101" pitchFamily="2" charset="-122"/>
              </a:rPr>
              <a:t> cycles are needed to complete the first task</a:t>
            </a:r>
          </a:p>
          <a:p>
            <a:pPr marL="742950" lvl="1" indent="-285750" eaLnBrk="1" hangingPunct="1">
              <a:spcBef>
                <a:spcPct val="60000"/>
              </a:spcBef>
            </a:pPr>
            <a:r>
              <a:rPr lang="en-US" altLang="zh-CN" sz="2000" i="1" dirty="0" smtClean="0">
                <a:ea typeface="宋体" panose="02010600030101010101" pitchFamily="2" charset="-122"/>
              </a:rPr>
              <a:t>n </a:t>
            </a:r>
            <a:r>
              <a:rPr lang="en-US" altLang="zh-CN" sz="2000" dirty="0" smtClean="0">
                <a:ea typeface="宋体" panose="02010600030101010101" pitchFamily="2" charset="-122"/>
              </a:rPr>
              <a:t>– 1 cycles are needed to complete the remaining </a:t>
            </a:r>
            <a:r>
              <a:rPr lang="en-US" altLang="zh-CN" sz="2000" i="1" dirty="0" smtClean="0">
                <a:ea typeface="宋体" panose="02010600030101010101" pitchFamily="2" charset="-122"/>
              </a:rPr>
              <a:t>n </a:t>
            </a:r>
            <a:r>
              <a:rPr lang="en-US" altLang="zh-CN" sz="2000" dirty="0" smtClean="0">
                <a:ea typeface="宋体" panose="02010600030101010101" pitchFamily="2" charset="-122"/>
              </a:rPr>
              <a:t>– 1 tasks</a:t>
            </a:r>
          </a:p>
          <a:p>
            <a:pPr marL="342900" indent="-342900" eaLnBrk="1" hangingPunct="1">
              <a:spcBef>
                <a:spcPct val="6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Ideal speedup of a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k</a:t>
            </a:r>
            <a:r>
              <a:rPr lang="en-US" altLang="zh-CN" sz="2400" dirty="0" smtClean="0">
                <a:ea typeface="宋体" panose="02010600030101010101" pitchFamily="2" charset="-122"/>
              </a:rPr>
              <a:t>-stage pipeline over serial execution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85775" y="1293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anose="02010600030101010101" pitchFamily="2" charset="-122"/>
              </a:rPr>
              <a:t>Pipeline Performance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14350" y="5226844"/>
            <a:ext cx="8172450" cy="1052512"/>
            <a:chOff x="758" y="3254"/>
            <a:chExt cx="4896" cy="663"/>
          </a:xfrm>
        </p:grpSpPr>
        <p:sp>
          <p:nvSpPr>
            <p:cNvPr id="10245" name="AutoShape 5"/>
            <p:cNvSpPr>
              <a:spLocks noChangeAspect="1" noChangeArrowheads="1" noTextEdit="1"/>
            </p:cNvSpPr>
            <p:nvPr/>
          </p:nvSpPr>
          <p:spPr bwMode="auto">
            <a:xfrm>
              <a:off x="758" y="3254"/>
              <a:ext cx="4896" cy="663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420" y="363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k + n – 1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162" y="3600"/>
              <a:ext cx="20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3415" y="3600"/>
              <a:ext cx="6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163" y="3638"/>
              <a:ext cx="19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Pipelined execution in cycles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276" y="3322"/>
              <a:ext cx="18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Serial execution in cycles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286" y="349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=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1030" y="349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=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4272" y="3483"/>
              <a:ext cx="13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sz="2000" i="1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 → k  </a:t>
              </a: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for large</a:t>
              </a: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 n</a:t>
              </a:r>
              <a:endParaRPr lang="en-US" altLang="zh-CN" sz="2000" b="1" i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3642" y="3312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nk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831" y="3483"/>
              <a:ext cx="159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sz="2000" i="1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k</a:t>
              </a:r>
              <a:endParaRPr lang="en-US" altLang="zh-CN" sz="1600" b="1" baseline="-25000">
                <a:ea typeface="宋体" panose="02010600030101010101" pitchFamily="2" charset="-122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EFC9C-0CD1-48B5-AC40-5A4DCABDD5DC}" type="slidenum">
              <a:rPr lang="zh-CN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0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默认设计模板" val="yrmgfXea"/>
  <p:tag name="ARTICULATE_PROJECT_OPEN" val="0"/>
  <p:tag name="ARTICULATE_SLIDE_COUNT" val="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blipFill rotWithShape="1">
          <a:blip xmlns:r="http://schemas.openxmlformats.org/officeDocument/2006/relationships" r:embed="rId1"/>
          <a:stretch>
            <a:fillRect l="-561" t="-1212" r="-1051" b="-3636"/>
          </a:stretch>
        </a:blipFill>
        <a:ln w="9525">
          <a:solidFill>
            <a:schemeClr val="tx1"/>
          </a:solidFill>
          <a:miter lim="800000"/>
          <a:headEnd/>
          <a:tailEnd/>
        </a:ln>
      </a:spPr>
      <a:bodyPr/>
      <a:lstStyle>
        <a:defPPr>
          <a:defRPr>
            <a:noFill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51528</TotalTime>
  <Pages>0</Pages>
  <Words>5800</Words>
  <Characters>0</Characters>
  <Application>Microsoft Office PowerPoint</Application>
  <DocSecurity>0</DocSecurity>
  <PresentationFormat>On-screen Show (4:3)</PresentationFormat>
  <Lines>0</Lines>
  <Paragraphs>2280</Paragraphs>
  <Slides>68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宋体</vt:lpstr>
      <vt:lpstr>黑体</vt:lpstr>
      <vt:lpstr>Arial</vt:lpstr>
      <vt:lpstr>Arial Narrow</vt:lpstr>
      <vt:lpstr>Calibri</vt:lpstr>
      <vt:lpstr>Comic Sans MS</vt:lpstr>
      <vt:lpstr>Consolas</vt:lpstr>
      <vt:lpstr>Courier New</vt:lpstr>
      <vt:lpstr>Lucida Console</vt:lpstr>
      <vt:lpstr>Symbol</vt:lpstr>
      <vt:lpstr>Times New Roman</vt:lpstr>
      <vt:lpstr>Wingdings</vt:lpstr>
      <vt:lpstr>默认设计模板</vt:lpstr>
      <vt:lpstr>Pipelined Processor and Hazards</vt:lpstr>
      <vt:lpstr>Agenda</vt:lpstr>
      <vt:lpstr>Drawback of Single Cycle Processor</vt:lpstr>
      <vt:lpstr>Alternative: Multicycle Implementation</vt:lpstr>
      <vt:lpstr>Performance Example</vt:lpstr>
      <vt:lpstr>Solution</vt:lpstr>
      <vt:lpstr>Serial Execution versus Pipelining</vt:lpstr>
      <vt:lpstr>Synchronous Pipeline</vt:lpstr>
      <vt:lpstr>Pipeline Performance</vt:lpstr>
      <vt:lpstr>MIPS Processor Pipeline</vt:lpstr>
      <vt:lpstr>Single-Cycle vs Pipelined Performance</vt:lpstr>
      <vt:lpstr>Single-Cycle versus Pipelined – cont’d</vt:lpstr>
      <vt:lpstr>Pipeline Performance Summary</vt:lpstr>
      <vt:lpstr>Next . . .</vt:lpstr>
      <vt:lpstr>Single-Cycle Datapath</vt:lpstr>
      <vt:lpstr>Pipelined Datapath</vt:lpstr>
      <vt:lpstr>Problem with Register Destination</vt:lpstr>
      <vt:lpstr>Pipelining the Destination Register</vt:lpstr>
      <vt:lpstr>Graphically Representing Pipelines</vt:lpstr>
      <vt:lpstr>Instruction-Time Diagram</vt:lpstr>
      <vt:lpstr>Control Signals</vt:lpstr>
      <vt:lpstr>Pipelined Control</vt:lpstr>
      <vt:lpstr>Pipelined Control – Cont'd</vt:lpstr>
      <vt:lpstr>Control Signals Summary</vt:lpstr>
      <vt:lpstr>Next . . .</vt:lpstr>
      <vt:lpstr>Pipeline Hazards</vt:lpstr>
      <vt:lpstr>Structure Hazards</vt:lpstr>
      <vt:lpstr>Resolving Structural Hazards</vt:lpstr>
      <vt:lpstr>Data Hazards</vt:lpstr>
      <vt:lpstr>Example of a RAW Data Hazard</vt:lpstr>
      <vt:lpstr>Solution 1: Stalling the Pipeline</vt:lpstr>
      <vt:lpstr>Solution 2: Forwarding ALU Result</vt:lpstr>
      <vt:lpstr>Implementing Forwarding</vt:lpstr>
      <vt:lpstr>Forwarding Control Signals</vt:lpstr>
      <vt:lpstr>Forwarding Example</vt:lpstr>
      <vt:lpstr>RAW Hazard Detection</vt:lpstr>
      <vt:lpstr>Hazard Detect and Forward Logic</vt:lpstr>
      <vt:lpstr>Next . . .</vt:lpstr>
      <vt:lpstr>Load Delay</vt:lpstr>
      <vt:lpstr>Detecting RAW Hazard after Load</vt:lpstr>
      <vt:lpstr>Stall the Pipeline for one Cycle</vt:lpstr>
      <vt:lpstr>Showing Stall Cycles</vt:lpstr>
      <vt:lpstr>Hazard Detect, Forward, and Stall</vt:lpstr>
      <vt:lpstr>Code Scheduling to Avoid Stalls</vt:lpstr>
      <vt:lpstr>Name Dependence: Write After Read</vt:lpstr>
      <vt:lpstr>Name Dependence: Write After Write</vt:lpstr>
      <vt:lpstr>Next . . .</vt:lpstr>
      <vt:lpstr>Control Hazards</vt:lpstr>
      <vt:lpstr>2-Cycle Branch Delay</vt:lpstr>
      <vt:lpstr>Predict Branch NOT Taken</vt:lpstr>
      <vt:lpstr>Pipelined Jump and Branch</vt:lpstr>
      <vt:lpstr>Jump and Branch Impact on CPI</vt:lpstr>
      <vt:lpstr>Reducing the Delay of Branches</vt:lpstr>
      <vt:lpstr>Reducing Branch Delay to 1 Cycle</vt:lpstr>
      <vt:lpstr>Next . . .</vt:lpstr>
      <vt:lpstr>Branch Hazard Alternatives</vt:lpstr>
      <vt:lpstr>Delayed Branch</vt:lpstr>
      <vt:lpstr>Drawback of Delayed Branching</vt:lpstr>
      <vt:lpstr>Zero-Delayed Branching</vt:lpstr>
      <vt:lpstr>Branch Target Buffer (IF Stage)</vt:lpstr>
      <vt:lpstr>Branch Target Buffer – cont’d</vt:lpstr>
      <vt:lpstr>Dynamic Branch Prediction</vt:lpstr>
      <vt:lpstr>Dynamic Branch Prediction – Cont’d</vt:lpstr>
      <vt:lpstr>1-bit Prediction Scheme</vt:lpstr>
      <vt:lpstr>1-Bit Predictor: Shortcoming</vt:lpstr>
      <vt:lpstr>2-bit Prediction Scheme</vt:lpstr>
      <vt:lpstr>Evaluating Branch Alternatives</vt:lpstr>
      <vt:lpstr>Pipeline Hazards Summary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The Foundations: Logic and Proofs</dc:title>
  <dc:creator>zhang</dc:creator>
  <cp:lastModifiedBy>zhang</cp:lastModifiedBy>
  <cp:revision>946</cp:revision>
  <cp:lastPrinted>1601-01-01T00:00:00Z</cp:lastPrinted>
  <dcterms:created xsi:type="dcterms:W3CDTF">1601-01-01T00:00:00Z</dcterms:created>
  <dcterms:modified xsi:type="dcterms:W3CDTF">2017-10-28T20:21:02Z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1033-8.1.0.3018</vt:lpwstr>
  </property>
  <property fmtid="{D5CDD505-2E9C-101B-9397-08002B2CF9AE}" pid="4" name="ArticulateGUID">
    <vt:lpwstr>766741B1-EEBA-4F4F-3F5A-723F3F3F5528</vt:lpwstr>
  </property>
  <property fmtid="{D5CDD505-2E9C-101B-9397-08002B2CF9AE}" pid="5" name="ArticulatePath">
    <vt:lpwstr>chapter 2 Instructions Language of the Computer</vt:lpwstr>
  </property>
</Properties>
</file>