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D9"/>
    <a:srgbClr val="FFFFE5"/>
    <a:srgbClr val="FF00FF"/>
    <a:srgbClr val="CCCCFF"/>
    <a:srgbClr val="FFCCFF"/>
    <a:srgbClr val="CCFFFF"/>
    <a:srgbClr val="33CC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075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226086-AB78-4A19-89CB-2B36F8FBBA1C}" type="datetimeFigureOut">
              <a:rPr lang="en-US"/>
              <a:pPr>
                <a:defRPr/>
              </a:pPr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859C9C-CBE3-4E88-8B93-5A0B0D9C2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2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82AE6-8C1D-43F0-B92E-6291F107BAC4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9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1994-B5D3-4DFE-9113-E24E5E976F0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9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6F09-63E5-48DB-A7DA-6414A5D2396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3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EFC9C-0CD1-48B5-AC40-5A4DCABDD5D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9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C5F2-22B8-42FA-8911-23D037350CC7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63FD-4DFB-4E6C-ACBD-312599039C4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3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604D-FA6D-4866-9F77-CC235B2ED0D1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4D4F5-FEF3-4342-8FEC-174F6878CD9A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2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905A9-D364-4E58-9E92-8DEF5F381625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32157-3932-43C1-AF03-9197533CD4D8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6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2504-2328-4229-9877-2D57836C2A3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8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D191EB-613A-4636-B0C2-D62B467A842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308" y="1524050"/>
            <a:ext cx="8229600" cy="2429608"/>
          </a:xfrm>
        </p:spPr>
        <p:txBody>
          <a:bodyPr/>
          <a:lstStyle/>
          <a:p>
            <a:pPr algn="ctr" eaLnBrk="1" hangingPunct="1">
              <a:lnSpc>
                <a:spcPct val="160000"/>
              </a:lnSpc>
            </a:pPr>
            <a:r>
              <a:rPr lang="en-US" altLang="en-US" sz="4062" dirty="0"/>
              <a:t>Memory Hierarchy and Caches</a:t>
            </a:r>
            <a:endParaRPr lang="en-US" altLang="en-US" sz="258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82AE6-8C1D-43F0-B92E-6291F107BAC4}" type="slidenum">
              <a:rPr lang="zh-CN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5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089" y="12667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Fully Associative Cache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1" y="1069353"/>
            <a:ext cx="8191500" cy="196053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A block can be placed </a:t>
            </a:r>
            <a:r>
              <a:rPr lang="en-US" altLang="en-US" sz="2400" dirty="0" smtClean="0">
                <a:solidFill>
                  <a:srgbClr val="FF0000"/>
                </a:solidFill>
              </a:rPr>
              <a:t>anywhere</a:t>
            </a:r>
            <a:r>
              <a:rPr lang="en-US" altLang="en-US" sz="2400" dirty="0" smtClean="0"/>
              <a:t> in cache </a:t>
            </a: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no indexing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blocks exist then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comparators are needed to match </a:t>
            </a:r>
            <a:r>
              <a:rPr lang="en-US" altLang="en-US" sz="2000" i="1" dirty="0" smtClean="0"/>
              <a:t>tag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Cache data size =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</a:t>
            </a:r>
            <a:r>
              <a:rPr lang="en-US" altLang="en-US" sz="2000" dirty="0" smtClean="0"/>
              <a:t> 2</a:t>
            </a:r>
            <a:r>
              <a:rPr lang="en-US" altLang="en-US" sz="2000" i="1" baseline="30000" dirty="0" smtClean="0"/>
              <a:t>b</a:t>
            </a:r>
            <a:r>
              <a:rPr lang="en-US" altLang="en-US" sz="2000" dirty="0" smtClean="0"/>
              <a:t> bytes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15976" y="5602120"/>
            <a:ext cx="2360613" cy="46452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46"/>
              <a:t>m-way associative</a:t>
            </a:r>
          </a:p>
        </p:txBody>
      </p:sp>
      <p:grpSp>
        <p:nvGrpSpPr>
          <p:cNvPr id="33797" name="Group 114"/>
          <p:cNvGrpSpPr>
            <a:grpSpLocks/>
          </p:cNvGrpSpPr>
          <p:nvPr/>
        </p:nvGrpSpPr>
        <p:grpSpPr bwMode="auto">
          <a:xfrm>
            <a:off x="1147764" y="2498437"/>
            <a:ext cx="7385050" cy="3654669"/>
            <a:chOff x="541" y="1480"/>
            <a:chExt cx="4652" cy="2494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3731" y="1480"/>
              <a:ext cx="87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/>
                <a:t>Address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3731" y="1670"/>
              <a:ext cx="620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Tag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4351" y="1670"/>
              <a:ext cx="287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offset</a:t>
              </a: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4617" y="36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4307" y="3734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>
                  <a:solidFill>
                    <a:srgbClr val="000099"/>
                  </a:solidFill>
                </a:rPr>
                <a:t>Data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269" y="3782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>
                  <a:solidFill>
                    <a:srgbClr val="FF0000"/>
                  </a:solidFill>
                </a:rPr>
                <a:t>Hit</a:t>
              </a: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984" y="2246"/>
              <a:ext cx="620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718" y="2246"/>
              <a:ext cx="266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629" y="2246"/>
              <a:ext cx="89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851" y="23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8" name="AutoShape 16"/>
            <p:cNvSpPr>
              <a:spLocks noChangeArrowheads="1"/>
            </p:cNvSpPr>
            <p:nvPr/>
          </p:nvSpPr>
          <p:spPr bwMode="auto">
            <a:xfrm rot="5400000">
              <a:off x="666" y="2833"/>
              <a:ext cx="192" cy="26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>
              <a:off x="762" y="2582"/>
              <a:ext cx="178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762" y="258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851" y="277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H="1">
              <a:off x="674" y="287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674" y="234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2180" y="2246"/>
              <a:ext cx="620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1914" y="2246"/>
              <a:ext cx="266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1826" y="2246"/>
              <a:ext cx="88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2047" y="23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8" name="AutoShape 26"/>
            <p:cNvSpPr>
              <a:spLocks noChangeArrowheads="1"/>
            </p:cNvSpPr>
            <p:nvPr/>
          </p:nvSpPr>
          <p:spPr bwMode="auto">
            <a:xfrm rot="5400000">
              <a:off x="1863" y="2833"/>
              <a:ext cx="192" cy="26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19" name="Oval 27"/>
            <p:cNvSpPr>
              <a:spLocks noChangeArrowheads="1"/>
            </p:cNvSpPr>
            <p:nvPr/>
          </p:nvSpPr>
          <p:spPr bwMode="auto">
            <a:xfrm>
              <a:off x="1959" y="2582"/>
              <a:ext cx="177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1959" y="258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>
              <a:off x="2047" y="277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 flipH="1">
              <a:off x="1870" y="287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1870" y="234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3376" y="2246"/>
              <a:ext cx="621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3111" y="2246"/>
              <a:ext cx="265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3022" y="2246"/>
              <a:ext cx="89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3243" y="23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8" name="AutoShape 36"/>
            <p:cNvSpPr>
              <a:spLocks noChangeArrowheads="1"/>
            </p:cNvSpPr>
            <p:nvPr/>
          </p:nvSpPr>
          <p:spPr bwMode="auto">
            <a:xfrm rot="5400000">
              <a:off x="3059" y="2833"/>
              <a:ext cx="192" cy="26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3155" y="2582"/>
              <a:ext cx="177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3155" y="258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3243" y="277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 flipH="1">
              <a:off x="3066" y="2870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066" y="234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4573" y="2246"/>
              <a:ext cx="620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4883" y="2342"/>
              <a:ext cx="0" cy="11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4307" y="2246"/>
              <a:ext cx="266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4218" y="2246"/>
              <a:ext cx="89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>
              <a:off x="4440" y="23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39" name="AutoShape 47"/>
            <p:cNvSpPr>
              <a:spLocks noChangeArrowheads="1"/>
            </p:cNvSpPr>
            <p:nvPr/>
          </p:nvSpPr>
          <p:spPr bwMode="auto">
            <a:xfrm rot="5400000">
              <a:off x="4255" y="2833"/>
              <a:ext cx="192" cy="26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4351" y="2582"/>
              <a:ext cx="177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351" y="2582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33842" name="Line 50"/>
            <p:cNvSpPr>
              <a:spLocks noChangeShapeType="1"/>
            </p:cNvSpPr>
            <p:nvPr/>
          </p:nvSpPr>
          <p:spPr bwMode="auto">
            <a:xfrm>
              <a:off x="4440" y="277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3" name="Line 51"/>
            <p:cNvSpPr>
              <a:spLocks noChangeShapeType="1"/>
            </p:cNvSpPr>
            <p:nvPr/>
          </p:nvSpPr>
          <p:spPr bwMode="auto">
            <a:xfrm flipH="1">
              <a:off x="4263" y="287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4" name="Line 52"/>
            <p:cNvSpPr>
              <a:spLocks noChangeShapeType="1"/>
            </p:cNvSpPr>
            <p:nvPr/>
          </p:nvSpPr>
          <p:spPr bwMode="auto">
            <a:xfrm>
              <a:off x="4263" y="234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 flipH="1">
              <a:off x="541" y="2054"/>
              <a:ext cx="35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6" name="Line 54"/>
            <p:cNvSpPr>
              <a:spLocks noChangeShapeType="1"/>
            </p:cNvSpPr>
            <p:nvPr/>
          </p:nvSpPr>
          <p:spPr bwMode="auto">
            <a:xfrm flipH="1">
              <a:off x="1737" y="205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7" name="Line 55"/>
            <p:cNvSpPr>
              <a:spLocks noChangeShapeType="1"/>
            </p:cNvSpPr>
            <p:nvPr/>
          </p:nvSpPr>
          <p:spPr bwMode="auto">
            <a:xfrm>
              <a:off x="1737" y="2678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8" name="Line 56"/>
            <p:cNvSpPr>
              <a:spLocks noChangeShapeType="1"/>
            </p:cNvSpPr>
            <p:nvPr/>
          </p:nvSpPr>
          <p:spPr bwMode="auto">
            <a:xfrm>
              <a:off x="2933" y="2678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49" name="Line 57"/>
            <p:cNvSpPr>
              <a:spLocks noChangeShapeType="1"/>
            </p:cNvSpPr>
            <p:nvPr/>
          </p:nvSpPr>
          <p:spPr bwMode="auto">
            <a:xfrm flipH="1">
              <a:off x="2933" y="205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0" name="Line 58"/>
            <p:cNvSpPr>
              <a:spLocks noChangeShapeType="1"/>
            </p:cNvSpPr>
            <p:nvPr/>
          </p:nvSpPr>
          <p:spPr bwMode="auto">
            <a:xfrm flipH="1">
              <a:off x="4130" y="186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>
              <a:off x="4130" y="2678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2" name="Line 60"/>
            <p:cNvSpPr>
              <a:spLocks noChangeShapeType="1"/>
            </p:cNvSpPr>
            <p:nvPr/>
          </p:nvSpPr>
          <p:spPr bwMode="auto">
            <a:xfrm>
              <a:off x="541" y="2678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3" name="Line 61"/>
            <p:cNvSpPr>
              <a:spLocks noChangeShapeType="1"/>
            </p:cNvSpPr>
            <p:nvPr/>
          </p:nvSpPr>
          <p:spPr bwMode="auto">
            <a:xfrm flipH="1">
              <a:off x="541" y="205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4" name="Line 62"/>
            <p:cNvSpPr>
              <a:spLocks noChangeShapeType="1"/>
            </p:cNvSpPr>
            <p:nvPr/>
          </p:nvSpPr>
          <p:spPr bwMode="auto">
            <a:xfrm>
              <a:off x="2535" y="3782"/>
              <a:ext cx="0" cy="1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5" name="Line 63"/>
            <p:cNvSpPr>
              <a:spLocks noChangeShapeType="1"/>
            </p:cNvSpPr>
            <p:nvPr/>
          </p:nvSpPr>
          <p:spPr bwMode="auto">
            <a:xfrm>
              <a:off x="2402" y="3158"/>
              <a:ext cx="0" cy="3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6" name="Line 64"/>
            <p:cNvSpPr>
              <a:spLocks noChangeShapeType="1"/>
            </p:cNvSpPr>
            <p:nvPr/>
          </p:nvSpPr>
          <p:spPr bwMode="auto">
            <a:xfrm>
              <a:off x="2490" y="3110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7" name="Line 65"/>
            <p:cNvSpPr>
              <a:spLocks noChangeShapeType="1"/>
            </p:cNvSpPr>
            <p:nvPr/>
          </p:nvSpPr>
          <p:spPr bwMode="auto">
            <a:xfrm>
              <a:off x="2579" y="3110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8" name="Line 66"/>
            <p:cNvSpPr>
              <a:spLocks noChangeShapeType="1"/>
            </p:cNvSpPr>
            <p:nvPr/>
          </p:nvSpPr>
          <p:spPr bwMode="auto">
            <a:xfrm>
              <a:off x="2668" y="3158"/>
              <a:ext cx="0" cy="3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59" name="AutoShape 67"/>
            <p:cNvSpPr>
              <a:spLocks noChangeArrowheads="1"/>
            </p:cNvSpPr>
            <p:nvPr/>
          </p:nvSpPr>
          <p:spPr bwMode="auto">
            <a:xfrm rot="-5400000">
              <a:off x="2391" y="3460"/>
              <a:ext cx="288" cy="355"/>
            </a:xfrm>
            <a:prstGeom prst="moon">
              <a:avLst>
                <a:gd name="adj" fmla="val 833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>
              <a:off x="762" y="3062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61" name="Line 69"/>
            <p:cNvSpPr>
              <a:spLocks noChangeShapeType="1"/>
            </p:cNvSpPr>
            <p:nvPr/>
          </p:nvSpPr>
          <p:spPr bwMode="auto">
            <a:xfrm>
              <a:off x="762" y="3158"/>
              <a:ext cx="16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62" name="Line 70"/>
            <p:cNvSpPr>
              <a:spLocks noChangeShapeType="1"/>
            </p:cNvSpPr>
            <p:nvPr/>
          </p:nvSpPr>
          <p:spPr bwMode="auto">
            <a:xfrm>
              <a:off x="2668" y="3158"/>
              <a:ext cx="168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>
              <a:off x="1959" y="3110"/>
              <a:ext cx="53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64" name="Line 72"/>
            <p:cNvSpPr>
              <a:spLocks noChangeShapeType="1"/>
            </p:cNvSpPr>
            <p:nvPr/>
          </p:nvSpPr>
          <p:spPr bwMode="auto">
            <a:xfrm>
              <a:off x="1959" y="3062"/>
              <a:ext cx="0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65" name="Line 73"/>
            <p:cNvSpPr>
              <a:spLocks noChangeShapeType="1"/>
            </p:cNvSpPr>
            <p:nvPr/>
          </p:nvSpPr>
          <p:spPr bwMode="auto">
            <a:xfrm>
              <a:off x="3155" y="3062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66" name="Line 74"/>
            <p:cNvSpPr>
              <a:spLocks noChangeShapeType="1"/>
            </p:cNvSpPr>
            <p:nvPr/>
          </p:nvSpPr>
          <p:spPr bwMode="auto">
            <a:xfrm>
              <a:off x="4351" y="3062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67" name="Line 75"/>
            <p:cNvSpPr>
              <a:spLocks noChangeShapeType="1"/>
            </p:cNvSpPr>
            <p:nvPr/>
          </p:nvSpPr>
          <p:spPr bwMode="auto">
            <a:xfrm flipH="1">
              <a:off x="4706" y="3254"/>
              <a:ext cx="0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68" name="Line 76"/>
            <p:cNvSpPr>
              <a:spLocks noChangeShapeType="1"/>
            </p:cNvSpPr>
            <p:nvPr/>
          </p:nvSpPr>
          <p:spPr bwMode="auto">
            <a:xfrm flipH="1">
              <a:off x="4528" y="3302"/>
              <a:ext cx="0" cy="14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69" name="Line 77"/>
            <p:cNvSpPr>
              <a:spLocks noChangeShapeType="1"/>
            </p:cNvSpPr>
            <p:nvPr/>
          </p:nvSpPr>
          <p:spPr bwMode="auto">
            <a:xfrm flipH="1">
              <a:off x="4351" y="3350"/>
              <a:ext cx="0" cy="9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0" name="Line 78"/>
            <p:cNvSpPr>
              <a:spLocks noChangeShapeType="1"/>
            </p:cNvSpPr>
            <p:nvPr/>
          </p:nvSpPr>
          <p:spPr bwMode="auto">
            <a:xfrm>
              <a:off x="3687" y="2342"/>
              <a:ext cx="0" cy="9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1" name="Line 79"/>
            <p:cNvSpPr>
              <a:spLocks noChangeShapeType="1"/>
            </p:cNvSpPr>
            <p:nvPr/>
          </p:nvSpPr>
          <p:spPr bwMode="auto">
            <a:xfrm>
              <a:off x="3687" y="3254"/>
              <a:ext cx="1019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2" name="Line 80"/>
            <p:cNvSpPr>
              <a:spLocks noChangeShapeType="1"/>
            </p:cNvSpPr>
            <p:nvPr/>
          </p:nvSpPr>
          <p:spPr bwMode="auto">
            <a:xfrm>
              <a:off x="2978" y="3302"/>
              <a:ext cx="155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3" name="Line 81"/>
            <p:cNvSpPr>
              <a:spLocks noChangeShapeType="1"/>
            </p:cNvSpPr>
            <p:nvPr/>
          </p:nvSpPr>
          <p:spPr bwMode="auto">
            <a:xfrm>
              <a:off x="1781" y="3350"/>
              <a:ext cx="257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>
              <a:off x="2490" y="2342"/>
              <a:ext cx="0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 flipH="1" flipV="1">
              <a:off x="2490" y="2822"/>
              <a:ext cx="488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243" y="3494"/>
              <a:ext cx="10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7" name="Line 85"/>
            <p:cNvSpPr>
              <a:spLocks noChangeShapeType="1"/>
            </p:cNvSpPr>
            <p:nvPr/>
          </p:nvSpPr>
          <p:spPr bwMode="auto">
            <a:xfrm>
              <a:off x="3155" y="3542"/>
              <a:ext cx="11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8" name="Line 86"/>
            <p:cNvSpPr>
              <a:spLocks noChangeShapeType="1"/>
            </p:cNvSpPr>
            <p:nvPr/>
          </p:nvSpPr>
          <p:spPr bwMode="auto">
            <a:xfrm>
              <a:off x="3066" y="3590"/>
              <a:ext cx="132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2978" y="3638"/>
              <a:ext cx="141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0" name="AutoShape 88"/>
            <p:cNvSpPr>
              <a:spLocks noChangeArrowheads="1"/>
            </p:cNvSpPr>
            <p:nvPr/>
          </p:nvSpPr>
          <p:spPr bwMode="auto">
            <a:xfrm>
              <a:off x="4263" y="3446"/>
              <a:ext cx="708" cy="24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00 w 21600"/>
                <a:gd name="T13" fmla="*/ 3600 h 21600"/>
                <a:gd name="T14" fmla="*/ 18000 w 21600"/>
                <a:gd name="T15" fmla="*/ 18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3243" y="3158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 flipH="1">
              <a:off x="2579" y="3110"/>
              <a:ext cx="57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 flipH="1" flipV="1">
              <a:off x="1294" y="2870"/>
              <a:ext cx="487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1294" y="2342"/>
              <a:ext cx="0" cy="52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490" y="3398"/>
              <a:ext cx="57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402" y="3446"/>
              <a:ext cx="57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3066" y="3398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2978" y="3446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3889" name="Group 97"/>
            <p:cNvGrpSpPr>
              <a:grpSpLocks/>
            </p:cNvGrpSpPr>
            <p:nvPr/>
          </p:nvGrpSpPr>
          <p:grpSpPr bwMode="auto">
            <a:xfrm>
              <a:off x="4218" y="2054"/>
              <a:ext cx="975" cy="240"/>
              <a:chOff x="4560" y="1968"/>
              <a:chExt cx="1056" cy="240"/>
            </a:xfrm>
          </p:grpSpPr>
          <p:sp>
            <p:nvSpPr>
              <p:cNvPr id="33903" name="Text Box 98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9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V</a:t>
                </a:r>
              </a:p>
            </p:txBody>
          </p:sp>
          <p:sp>
            <p:nvSpPr>
              <p:cNvPr id="33904" name="Text Box 99"/>
              <p:cNvSpPr txBox="1">
                <a:spLocks noChangeArrowheads="1"/>
              </p:cNvSpPr>
              <p:nvPr/>
            </p:nvSpPr>
            <p:spPr bwMode="auto">
              <a:xfrm>
                <a:off x="4656" y="19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Tag</a:t>
                </a:r>
              </a:p>
            </p:txBody>
          </p:sp>
          <p:sp>
            <p:nvSpPr>
              <p:cNvPr id="33905" name="Text Box 100"/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Block Data</a:t>
                </a:r>
              </a:p>
            </p:txBody>
          </p:sp>
        </p:grpSp>
        <p:grpSp>
          <p:nvGrpSpPr>
            <p:cNvPr id="33890" name="Group 101"/>
            <p:cNvGrpSpPr>
              <a:grpSpLocks/>
            </p:cNvGrpSpPr>
            <p:nvPr/>
          </p:nvGrpSpPr>
          <p:grpSpPr bwMode="auto">
            <a:xfrm>
              <a:off x="3022" y="2054"/>
              <a:ext cx="975" cy="240"/>
              <a:chOff x="4560" y="1968"/>
              <a:chExt cx="1056" cy="240"/>
            </a:xfrm>
          </p:grpSpPr>
          <p:sp>
            <p:nvSpPr>
              <p:cNvPr id="33900" name="Text Box 102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9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V</a:t>
                </a:r>
              </a:p>
            </p:txBody>
          </p:sp>
          <p:sp>
            <p:nvSpPr>
              <p:cNvPr id="33901" name="Text Box 103"/>
              <p:cNvSpPr txBox="1">
                <a:spLocks noChangeArrowheads="1"/>
              </p:cNvSpPr>
              <p:nvPr/>
            </p:nvSpPr>
            <p:spPr bwMode="auto">
              <a:xfrm>
                <a:off x="4656" y="19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Tag</a:t>
                </a:r>
              </a:p>
            </p:txBody>
          </p:sp>
          <p:sp>
            <p:nvSpPr>
              <p:cNvPr id="33902" name="Text Box 104"/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Block Data</a:t>
                </a:r>
              </a:p>
            </p:txBody>
          </p:sp>
        </p:grpSp>
        <p:grpSp>
          <p:nvGrpSpPr>
            <p:cNvPr id="33891" name="Group 105"/>
            <p:cNvGrpSpPr>
              <a:grpSpLocks/>
            </p:cNvGrpSpPr>
            <p:nvPr/>
          </p:nvGrpSpPr>
          <p:grpSpPr bwMode="auto">
            <a:xfrm>
              <a:off x="1826" y="2054"/>
              <a:ext cx="974" cy="240"/>
              <a:chOff x="4560" y="1968"/>
              <a:chExt cx="1056" cy="240"/>
            </a:xfrm>
          </p:grpSpPr>
          <p:sp>
            <p:nvSpPr>
              <p:cNvPr id="33897" name="Text Box 106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9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V</a:t>
                </a:r>
              </a:p>
            </p:txBody>
          </p:sp>
          <p:sp>
            <p:nvSpPr>
              <p:cNvPr id="33898" name="Text Box 107"/>
              <p:cNvSpPr txBox="1">
                <a:spLocks noChangeArrowheads="1"/>
              </p:cNvSpPr>
              <p:nvPr/>
            </p:nvSpPr>
            <p:spPr bwMode="auto">
              <a:xfrm>
                <a:off x="4656" y="19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Tag</a:t>
                </a:r>
              </a:p>
            </p:txBody>
          </p:sp>
          <p:sp>
            <p:nvSpPr>
              <p:cNvPr id="33899" name="Text Box 108"/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Block Data</a:t>
                </a:r>
              </a:p>
            </p:txBody>
          </p:sp>
        </p:grpSp>
        <p:grpSp>
          <p:nvGrpSpPr>
            <p:cNvPr id="33892" name="Group 109"/>
            <p:cNvGrpSpPr>
              <a:grpSpLocks/>
            </p:cNvGrpSpPr>
            <p:nvPr/>
          </p:nvGrpSpPr>
          <p:grpSpPr bwMode="auto">
            <a:xfrm>
              <a:off x="629" y="2054"/>
              <a:ext cx="975" cy="240"/>
              <a:chOff x="4560" y="1968"/>
              <a:chExt cx="1056" cy="240"/>
            </a:xfrm>
          </p:grpSpPr>
          <p:sp>
            <p:nvSpPr>
              <p:cNvPr id="33894" name="Text Box 110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9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V</a:t>
                </a:r>
              </a:p>
            </p:txBody>
          </p:sp>
          <p:sp>
            <p:nvSpPr>
              <p:cNvPr id="33895" name="Text Box 111"/>
              <p:cNvSpPr txBox="1">
                <a:spLocks noChangeArrowheads="1"/>
              </p:cNvSpPr>
              <p:nvPr/>
            </p:nvSpPr>
            <p:spPr bwMode="auto">
              <a:xfrm>
                <a:off x="4656" y="19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Tag</a:t>
                </a:r>
              </a:p>
            </p:txBody>
          </p:sp>
          <p:sp>
            <p:nvSpPr>
              <p:cNvPr id="33896" name="Text Box 112"/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Block Data</a:t>
                </a:r>
              </a:p>
            </p:txBody>
          </p:sp>
        </p:grpSp>
        <p:sp>
          <p:nvSpPr>
            <p:cNvPr id="33893" name="Text Box 113"/>
            <p:cNvSpPr txBox="1">
              <a:spLocks noChangeArrowheads="1"/>
            </p:cNvSpPr>
            <p:nvPr/>
          </p:nvSpPr>
          <p:spPr bwMode="auto">
            <a:xfrm>
              <a:off x="4288" y="3456"/>
              <a:ext cx="66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92"/>
                <a:t>mux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5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Set-Associative Cache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1" y="1069353"/>
            <a:ext cx="8191500" cy="521781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/>
              <a:t>A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set</a:t>
            </a:r>
            <a:r>
              <a:rPr lang="en-US" altLang="en-US" sz="2400" dirty="0" smtClean="0"/>
              <a:t> is a group of blocks that can be indexed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/>
              <a:t>A block is first mapped onto a set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000" i="1" dirty="0" smtClean="0">
                <a:solidFill>
                  <a:srgbClr val="0000CC"/>
                </a:solidFill>
              </a:rPr>
              <a:t>Set index</a:t>
            </a:r>
            <a:r>
              <a:rPr lang="en-US" altLang="en-US" sz="2000" dirty="0" smtClean="0">
                <a:solidFill>
                  <a:srgbClr val="0000CC"/>
                </a:solidFill>
              </a:rPr>
              <a:t> = </a:t>
            </a:r>
            <a:r>
              <a:rPr lang="en-US" altLang="en-US" sz="2000" i="1" dirty="0" smtClean="0">
                <a:solidFill>
                  <a:srgbClr val="0000CC"/>
                </a:solidFill>
              </a:rPr>
              <a:t>Block address</a:t>
            </a:r>
            <a:r>
              <a:rPr lang="en-US" altLang="en-US" sz="2000" dirty="0" smtClean="0">
                <a:solidFill>
                  <a:srgbClr val="0000CC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mod</a:t>
            </a:r>
            <a:r>
              <a:rPr lang="en-US" altLang="en-US" sz="2000" dirty="0" smtClean="0">
                <a:solidFill>
                  <a:srgbClr val="0000CC"/>
                </a:solidFill>
              </a:rPr>
              <a:t> </a:t>
            </a:r>
            <a:r>
              <a:rPr lang="en-US" altLang="en-US" sz="2000" i="1" dirty="0" smtClean="0">
                <a:solidFill>
                  <a:srgbClr val="0000CC"/>
                </a:solidFill>
              </a:rPr>
              <a:t>Number of sets in cache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/>
              <a:t>If there are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blocks in a set </a:t>
            </a:r>
            <a:r>
              <a:rPr lang="en-US" altLang="en-US" sz="2400" dirty="0" smtClean="0">
                <a:solidFill>
                  <a:srgbClr val="FF0000"/>
                </a:solidFill>
              </a:rPr>
              <a:t>(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m</a:t>
            </a:r>
            <a:r>
              <a:rPr lang="en-US" altLang="en-US" sz="2400" dirty="0" smtClean="0">
                <a:solidFill>
                  <a:srgbClr val="FF0000"/>
                </a:solidFill>
              </a:rPr>
              <a:t>-way set associative)</a:t>
            </a:r>
            <a:r>
              <a:rPr lang="en-US" altLang="en-US" sz="2400" dirty="0" smtClean="0"/>
              <a:t> then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tags are checked in parallel using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comparators</a:t>
            </a:r>
            <a:endParaRPr lang="en-US" altLang="en-US" sz="20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/>
              <a:t>If 2</a:t>
            </a:r>
            <a:r>
              <a:rPr lang="en-US" altLang="en-US" sz="2400" i="1" baseline="30000" dirty="0" smtClean="0"/>
              <a:t>n</a:t>
            </a:r>
            <a:r>
              <a:rPr lang="en-US" altLang="en-US" sz="2400" dirty="0" smtClean="0"/>
              <a:t> sets exist then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set index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consists of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bits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/>
              <a:t>Cache data size =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</a:t>
            </a:r>
            <a:r>
              <a:rPr lang="en-US" altLang="en-US" sz="2400" dirty="0" smtClean="0"/>
              <a:t> 2</a:t>
            </a:r>
            <a:r>
              <a:rPr lang="en-US" altLang="en-US" sz="2400" i="1" baseline="30000" dirty="0" smtClean="0"/>
              <a:t>n</a:t>
            </a:r>
            <a:r>
              <a:rPr lang="en-US" altLang="en-US" sz="2400" baseline="30000" dirty="0" smtClean="0"/>
              <a:t>+</a:t>
            </a:r>
            <a:r>
              <a:rPr lang="en-US" altLang="en-US" sz="2400" i="1" baseline="30000" dirty="0" smtClean="0"/>
              <a:t>b</a:t>
            </a:r>
            <a:r>
              <a:rPr lang="en-US" altLang="en-US" sz="2400" dirty="0" smtClean="0"/>
              <a:t> bytes (with 2</a:t>
            </a:r>
            <a:r>
              <a:rPr lang="en-US" altLang="en-US" sz="2400" i="1" baseline="30000" dirty="0" smtClean="0"/>
              <a:t>b</a:t>
            </a:r>
            <a:r>
              <a:rPr lang="en-US" altLang="en-US" sz="2400" dirty="0" smtClean="0"/>
              <a:t> bytes per block)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000" dirty="0" smtClean="0"/>
              <a:t>Without counting tags and valid bits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/>
              <a:t>A direct-mapped cache has one block per set (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= 1)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/>
              <a:t>A fully-associative cache has one set (2</a:t>
            </a:r>
            <a:r>
              <a:rPr lang="en-US" altLang="en-US" sz="2400" i="1" baseline="30000" dirty="0" smtClean="0"/>
              <a:t>n</a:t>
            </a:r>
            <a:r>
              <a:rPr lang="en-US" altLang="en-US" sz="2400" dirty="0" smtClean="0"/>
              <a:t> = 1 or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= 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5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Set-Associative Cache Diagram</a:t>
            </a:r>
          </a:p>
        </p:txBody>
      </p:sp>
      <p:sp>
        <p:nvSpPr>
          <p:cNvPr id="35843" name="Text Box 145"/>
          <p:cNvSpPr txBox="1">
            <a:spLocks noChangeArrowheads="1"/>
          </p:cNvSpPr>
          <p:nvPr/>
        </p:nvSpPr>
        <p:spPr bwMode="auto">
          <a:xfrm>
            <a:off x="641351" y="5540620"/>
            <a:ext cx="2805113" cy="42203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46"/>
              <a:t>m-way set-associative</a:t>
            </a:r>
          </a:p>
        </p:txBody>
      </p:sp>
      <p:grpSp>
        <p:nvGrpSpPr>
          <p:cNvPr id="35844" name="Group 148"/>
          <p:cNvGrpSpPr>
            <a:grpSpLocks/>
          </p:cNvGrpSpPr>
          <p:nvPr/>
        </p:nvGrpSpPr>
        <p:grpSpPr bwMode="auto">
          <a:xfrm>
            <a:off x="774701" y="1431682"/>
            <a:ext cx="7313613" cy="4655526"/>
            <a:chOff x="488" y="797"/>
            <a:chExt cx="4607" cy="3177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4209" y="1421"/>
              <a:ext cx="886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4209" y="1613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4209" y="1805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4209" y="2381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4563" y="1997"/>
              <a:ext cx="532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4298" y="142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4563" y="142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4298" y="1997"/>
              <a:ext cx="265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4209" y="1997"/>
              <a:ext cx="89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4209" y="1229"/>
              <a:ext cx="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V</a:t>
              </a: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4298" y="1229"/>
              <a:ext cx="2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Tag</a:t>
              </a:r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4563" y="1229"/>
              <a:ext cx="5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Block Data</a:t>
              </a:r>
            </a:p>
          </p:txBody>
        </p:sp>
        <p:sp>
          <p:nvSpPr>
            <p:cNvPr id="35857" name="Rectangle 18"/>
            <p:cNvSpPr>
              <a:spLocks noChangeArrowheads="1"/>
            </p:cNvSpPr>
            <p:nvPr/>
          </p:nvSpPr>
          <p:spPr bwMode="auto">
            <a:xfrm>
              <a:off x="3013" y="1421"/>
              <a:ext cx="886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8" name="Line 19"/>
            <p:cNvSpPr>
              <a:spLocks noChangeShapeType="1"/>
            </p:cNvSpPr>
            <p:nvPr/>
          </p:nvSpPr>
          <p:spPr bwMode="auto">
            <a:xfrm>
              <a:off x="3013" y="1613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>
              <a:off x="3013" y="1805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>
              <a:off x="3013" y="2381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1" name="Rectangle 22"/>
            <p:cNvSpPr>
              <a:spLocks noChangeArrowheads="1"/>
            </p:cNvSpPr>
            <p:nvPr/>
          </p:nvSpPr>
          <p:spPr bwMode="auto">
            <a:xfrm>
              <a:off x="3367" y="1997"/>
              <a:ext cx="532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3102" y="142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>
              <a:off x="3367" y="142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4" name="Rectangle 25"/>
            <p:cNvSpPr>
              <a:spLocks noChangeArrowheads="1"/>
            </p:cNvSpPr>
            <p:nvPr/>
          </p:nvSpPr>
          <p:spPr bwMode="auto">
            <a:xfrm>
              <a:off x="3102" y="1997"/>
              <a:ext cx="265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5" name="Rectangle 26"/>
            <p:cNvSpPr>
              <a:spLocks noChangeArrowheads="1"/>
            </p:cNvSpPr>
            <p:nvPr/>
          </p:nvSpPr>
          <p:spPr bwMode="auto">
            <a:xfrm>
              <a:off x="3013" y="1997"/>
              <a:ext cx="89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6" name="Text Box 27"/>
            <p:cNvSpPr txBox="1">
              <a:spLocks noChangeArrowheads="1"/>
            </p:cNvSpPr>
            <p:nvPr/>
          </p:nvSpPr>
          <p:spPr bwMode="auto">
            <a:xfrm>
              <a:off x="3013" y="1229"/>
              <a:ext cx="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V</a:t>
              </a:r>
            </a:p>
          </p:txBody>
        </p:sp>
        <p:sp>
          <p:nvSpPr>
            <p:cNvPr id="35867" name="Text Box 28"/>
            <p:cNvSpPr txBox="1">
              <a:spLocks noChangeArrowheads="1"/>
            </p:cNvSpPr>
            <p:nvPr/>
          </p:nvSpPr>
          <p:spPr bwMode="auto">
            <a:xfrm>
              <a:off x="3102" y="1229"/>
              <a:ext cx="2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Tag</a:t>
              </a:r>
            </a:p>
          </p:txBody>
        </p:sp>
        <p:sp>
          <p:nvSpPr>
            <p:cNvPr id="35868" name="Text Box 29"/>
            <p:cNvSpPr txBox="1">
              <a:spLocks noChangeArrowheads="1"/>
            </p:cNvSpPr>
            <p:nvPr/>
          </p:nvSpPr>
          <p:spPr bwMode="auto">
            <a:xfrm>
              <a:off x="3367" y="1229"/>
              <a:ext cx="5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Block Data</a:t>
              </a:r>
            </a:p>
          </p:txBody>
        </p:sp>
        <p:sp>
          <p:nvSpPr>
            <p:cNvPr id="35869" name="Rectangle 31"/>
            <p:cNvSpPr>
              <a:spLocks noChangeArrowheads="1"/>
            </p:cNvSpPr>
            <p:nvPr/>
          </p:nvSpPr>
          <p:spPr bwMode="auto">
            <a:xfrm>
              <a:off x="1817" y="1421"/>
              <a:ext cx="886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0" name="Line 32"/>
            <p:cNvSpPr>
              <a:spLocks noChangeShapeType="1"/>
            </p:cNvSpPr>
            <p:nvPr/>
          </p:nvSpPr>
          <p:spPr bwMode="auto">
            <a:xfrm>
              <a:off x="1817" y="1613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1" name="Line 33"/>
            <p:cNvSpPr>
              <a:spLocks noChangeShapeType="1"/>
            </p:cNvSpPr>
            <p:nvPr/>
          </p:nvSpPr>
          <p:spPr bwMode="auto">
            <a:xfrm>
              <a:off x="1817" y="1805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Line 34"/>
            <p:cNvSpPr>
              <a:spLocks noChangeShapeType="1"/>
            </p:cNvSpPr>
            <p:nvPr/>
          </p:nvSpPr>
          <p:spPr bwMode="auto">
            <a:xfrm>
              <a:off x="1817" y="2381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3" name="Rectangle 35"/>
            <p:cNvSpPr>
              <a:spLocks noChangeArrowheads="1"/>
            </p:cNvSpPr>
            <p:nvPr/>
          </p:nvSpPr>
          <p:spPr bwMode="auto">
            <a:xfrm>
              <a:off x="2171" y="1997"/>
              <a:ext cx="532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4" name="Line 36"/>
            <p:cNvSpPr>
              <a:spLocks noChangeShapeType="1"/>
            </p:cNvSpPr>
            <p:nvPr/>
          </p:nvSpPr>
          <p:spPr bwMode="auto">
            <a:xfrm>
              <a:off x="1906" y="142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5" name="Line 37"/>
            <p:cNvSpPr>
              <a:spLocks noChangeShapeType="1"/>
            </p:cNvSpPr>
            <p:nvPr/>
          </p:nvSpPr>
          <p:spPr bwMode="auto">
            <a:xfrm>
              <a:off x="2171" y="142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6" name="Rectangle 38"/>
            <p:cNvSpPr>
              <a:spLocks noChangeArrowheads="1"/>
            </p:cNvSpPr>
            <p:nvPr/>
          </p:nvSpPr>
          <p:spPr bwMode="auto">
            <a:xfrm>
              <a:off x="1906" y="1997"/>
              <a:ext cx="265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7" name="Rectangle 39"/>
            <p:cNvSpPr>
              <a:spLocks noChangeArrowheads="1"/>
            </p:cNvSpPr>
            <p:nvPr/>
          </p:nvSpPr>
          <p:spPr bwMode="auto">
            <a:xfrm>
              <a:off x="1817" y="1997"/>
              <a:ext cx="89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8" name="Text Box 40"/>
            <p:cNvSpPr txBox="1">
              <a:spLocks noChangeArrowheads="1"/>
            </p:cNvSpPr>
            <p:nvPr/>
          </p:nvSpPr>
          <p:spPr bwMode="auto">
            <a:xfrm>
              <a:off x="1817" y="1229"/>
              <a:ext cx="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V</a:t>
              </a:r>
            </a:p>
          </p:txBody>
        </p:sp>
        <p:sp>
          <p:nvSpPr>
            <p:cNvPr id="35879" name="Text Box 41"/>
            <p:cNvSpPr txBox="1">
              <a:spLocks noChangeArrowheads="1"/>
            </p:cNvSpPr>
            <p:nvPr/>
          </p:nvSpPr>
          <p:spPr bwMode="auto">
            <a:xfrm>
              <a:off x="1906" y="1229"/>
              <a:ext cx="2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Tag</a:t>
              </a:r>
            </a:p>
          </p:txBody>
        </p:sp>
        <p:sp>
          <p:nvSpPr>
            <p:cNvPr id="35880" name="Text Box 42"/>
            <p:cNvSpPr txBox="1">
              <a:spLocks noChangeArrowheads="1"/>
            </p:cNvSpPr>
            <p:nvPr/>
          </p:nvSpPr>
          <p:spPr bwMode="auto">
            <a:xfrm>
              <a:off x="2171" y="1229"/>
              <a:ext cx="5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Block Data</a:t>
              </a:r>
            </a:p>
          </p:txBody>
        </p:sp>
        <p:sp>
          <p:nvSpPr>
            <p:cNvPr id="35881" name="Rectangle 44"/>
            <p:cNvSpPr>
              <a:spLocks noChangeArrowheads="1"/>
            </p:cNvSpPr>
            <p:nvPr/>
          </p:nvSpPr>
          <p:spPr bwMode="auto">
            <a:xfrm>
              <a:off x="621" y="1421"/>
              <a:ext cx="886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2" name="Line 45"/>
            <p:cNvSpPr>
              <a:spLocks noChangeShapeType="1"/>
            </p:cNvSpPr>
            <p:nvPr/>
          </p:nvSpPr>
          <p:spPr bwMode="auto">
            <a:xfrm>
              <a:off x="621" y="1613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3" name="Line 46"/>
            <p:cNvSpPr>
              <a:spLocks noChangeShapeType="1"/>
            </p:cNvSpPr>
            <p:nvPr/>
          </p:nvSpPr>
          <p:spPr bwMode="auto">
            <a:xfrm>
              <a:off x="621" y="1805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4" name="Line 47"/>
            <p:cNvSpPr>
              <a:spLocks noChangeShapeType="1"/>
            </p:cNvSpPr>
            <p:nvPr/>
          </p:nvSpPr>
          <p:spPr bwMode="auto">
            <a:xfrm>
              <a:off x="621" y="2381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5" name="Rectangle 48"/>
            <p:cNvSpPr>
              <a:spLocks noChangeArrowheads="1"/>
            </p:cNvSpPr>
            <p:nvPr/>
          </p:nvSpPr>
          <p:spPr bwMode="auto">
            <a:xfrm>
              <a:off x="975" y="1997"/>
              <a:ext cx="532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6" name="Line 49"/>
            <p:cNvSpPr>
              <a:spLocks noChangeShapeType="1"/>
            </p:cNvSpPr>
            <p:nvPr/>
          </p:nvSpPr>
          <p:spPr bwMode="auto">
            <a:xfrm>
              <a:off x="710" y="142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7" name="Line 50"/>
            <p:cNvSpPr>
              <a:spLocks noChangeShapeType="1"/>
            </p:cNvSpPr>
            <p:nvPr/>
          </p:nvSpPr>
          <p:spPr bwMode="auto">
            <a:xfrm>
              <a:off x="975" y="142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8" name="Rectangle 51"/>
            <p:cNvSpPr>
              <a:spLocks noChangeArrowheads="1"/>
            </p:cNvSpPr>
            <p:nvPr/>
          </p:nvSpPr>
          <p:spPr bwMode="auto">
            <a:xfrm>
              <a:off x="710" y="1997"/>
              <a:ext cx="265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9" name="Rectangle 52"/>
            <p:cNvSpPr>
              <a:spLocks noChangeArrowheads="1"/>
            </p:cNvSpPr>
            <p:nvPr/>
          </p:nvSpPr>
          <p:spPr bwMode="auto">
            <a:xfrm>
              <a:off x="621" y="1997"/>
              <a:ext cx="89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0" name="Text Box 53"/>
            <p:cNvSpPr txBox="1">
              <a:spLocks noChangeArrowheads="1"/>
            </p:cNvSpPr>
            <p:nvPr/>
          </p:nvSpPr>
          <p:spPr bwMode="auto">
            <a:xfrm>
              <a:off x="621" y="1229"/>
              <a:ext cx="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V</a:t>
              </a:r>
            </a:p>
          </p:txBody>
        </p:sp>
        <p:sp>
          <p:nvSpPr>
            <p:cNvPr id="35891" name="Text Box 54"/>
            <p:cNvSpPr txBox="1">
              <a:spLocks noChangeArrowheads="1"/>
            </p:cNvSpPr>
            <p:nvPr/>
          </p:nvSpPr>
          <p:spPr bwMode="auto">
            <a:xfrm>
              <a:off x="710" y="1229"/>
              <a:ext cx="2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Tag</a:t>
              </a:r>
            </a:p>
          </p:txBody>
        </p:sp>
        <p:sp>
          <p:nvSpPr>
            <p:cNvPr id="35892" name="Text Box 55"/>
            <p:cNvSpPr txBox="1">
              <a:spLocks noChangeArrowheads="1"/>
            </p:cNvSpPr>
            <p:nvPr/>
          </p:nvSpPr>
          <p:spPr bwMode="auto">
            <a:xfrm>
              <a:off x="975" y="1229"/>
              <a:ext cx="5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Block Data</a:t>
              </a:r>
            </a:p>
          </p:txBody>
        </p:sp>
        <p:sp>
          <p:nvSpPr>
            <p:cNvPr id="35893" name="Text Box 56"/>
            <p:cNvSpPr txBox="1">
              <a:spLocks noChangeArrowheads="1"/>
            </p:cNvSpPr>
            <p:nvPr/>
          </p:nvSpPr>
          <p:spPr bwMode="auto">
            <a:xfrm>
              <a:off x="2720" y="797"/>
              <a:ext cx="4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92"/>
                <a:t>Address</a:t>
              </a:r>
            </a:p>
          </p:txBody>
        </p:sp>
        <p:sp>
          <p:nvSpPr>
            <p:cNvPr id="35894" name="Text Box 57"/>
            <p:cNvSpPr txBox="1">
              <a:spLocks noChangeArrowheads="1"/>
            </p:cNvSpPr>
            <p:nvPr/>
          </p:nvSpPr>
          <p:spPr bwMode="auto">
            <a:xfrm>
              <a:off x="3190" y="797"/>
              <a:ext cx="709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Tag</a:t>
              </a:r>
            </a:p>
          </p:txBody>
        </p:sp>
        <p:sp>
          <p:nvSpPr>
            <p:cNvPr id="35895" name="Text Box 58"/>
            <p:cNvSpPr txBox="1">
              <a:spLocks noChangeArrowheads="1"/>
            </p:cNvSpPr>
            <p:nvPr/>
          </p:nvSpPr>
          <p:spPr bwMode="auto">
            <a:xfrm>
              <a:off x="3899" y="797"/>
              <a:ext cx="443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Index</a:t>
              </a:r>
            </a:p>
          </p:txBody>
        </p:sp>
        <p:sp>
          <p:nvSpPr>
            <p:cNvPr id="35896" name="Text Box 59"/>
            <p:cNvSpPr txBox="1">
              <a:spLocks noChangeArrowheads="1"/>
            </p:cNvSpPr>
            <p:nvPr/>
          </p:nvSpPr>
          <p:spPr bwMode="auto">
            <a:xfrm>
              <a:off x="4342" y="797"/>
              <a:ext cx="296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offset</a:t>
              </a:r>
            </a:p>
          </p:txBody>
        </p:sp>
        <p:sp>
          <p:nvSpPr>
            <p:cNvPr id="35897" name="Line 60"/>
            <p:cNvSpPr>
              <a:spLocks noChangeShapeType="1"/>
            </p:cNvSpPr>
            <p:nvPr/>
          </p:nvSpPr>
          <p:spPr bwMode="auto">
            <a:xfrm rot="16200000" flipV="1">
              <a:off x="3496" y="1037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8" name="Line 61"/>
            <p:cNvSpPr>
              <a:spLocks noChangeShapeType="1"/>
            </p:cNvSpPr>
            <p:nvPr/>
          </p:nvSpPr>
          <p:spPr bwMode="auto">
            <a:xfrm>
              <a:off x="532" y="1133"/>
              <a:ext cx="3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9" name="Line 62"/>
            <p:cNvSpPr>
              <a:spLocks noChangeShapeType="1"/>
            </p:cNvSpPr>
            <p:nvPr/>
          </p:nvSpPr>
          <p:spPr bwMode="auto">
            <a:xfrm>
              <a:off x="4554" y="3744"/>
              <a:ext cx="0" cy="23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0" name="Text Box 63"/>
            <p:cNvSpPr txBox="1">
              <a:spLocks noChangeArrowheads="1"/>
            </p:cNvSpPr>
            <p:nvPr/>
          </p:nvSpPr>
          <p:spPr bwMode="auto">
            <a:xfrm>
              <a:off x="4263" y="3782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>
                  <a:solidFill>
                    <a:srgbClr val="000099"/>
                  </a:solidFill>
                </a:rPr>
                <a:t>Data</a:t>
              </a:r>
            </a:p>
          </p:txBody>
        </p:sp>
        <p:sp>
          <p:nvSpPr>
            <p:cNvPr id="35901" name="Line 64"/>
            <p:cNvSpPr>
              <a:spLocks noChangeShapeType="1"/>
            </p:cNvSpPr>
            <p:nvPr/>
          </p:nvSpPr>
          <p:spPr bwMode="auto">
            <a:xfrm>
              <a:off x="842" y="209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2" name="Line 65"/>
            <p:cNvSpPr>
              <a:spLocks noChangeShapeType="1"/>
            </p:cNvSpPr>
            <p:nvPr/>
          </p:nvSpPr>
          <p:spPr bwMode="auto">
            <a:xfrm>
              <a:off x="532" y="2093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3" name="AutoShape 66"/>
            <p:cNvSpPr>
              <a:spLocks noChangeArrowheads="1"/>
            </p:cNvSpPr>
            <p:nvPr/>
          </p:nvSpPr>
          <p:spPr bwMode="auto">
            <a:xfrm rot="5400000">
              <a:off x="658" y="2920"/>
              <a:ext cx="192" cy="265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4" name="Oval 67"/>
            <p:cNvSpPr>
              <a:spLocks noChangeArrowheads="1"/>
            </p:cNvSpPr>
            <p:nvPr/>
          </p:nvSpPr>
          <p:spPr bwMode="auto">
            <a:xfrm>
              <a:off x="754" y="2669"/>
              <a:ext cx="177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5" name="Text Box 68"/>
            <p:cNvSpPr txBox="1">
              <a:spLocks noChangeArrowheads="1"/>
            </p:cNvSpPr>
            <p:nvPr/>
          </p:nvSpPr>
          <p:spPr bwMode="auto">
            <a:xfrm>
              <a:off x="754" y="2669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35906" name="Line 69"/>
            <p:cNvSpPr>
              <a:spLocks noChangeShapeType="1"/>
            </p:cNvSpPr>
            <p:nvPr/>
          </p:nvSpPr>
          <p:spPr bwMode="auto">
            <a:xfrm>
              <a:off x="842" y="286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7" name="Line 70"/>
            <p:cNvSpPr>
              <a:spLocks noChangeShapeType="1"/>
            </p:cNvSpPr>
            <p:nvPr/>
          </p:nvSpPr>
          <p:spPr bwMode="auto">
            <a:xfrm flipH="1">
              <a:off x="665" y="2957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8" name="Line 71"/>
            <p:cNvSpPr>
              <a:spLocks noChangeShapeType="1"/>
            </p:cNvSpPr>
            <p:nvPr/>
          </p:nvSpPr>
          <p:spPr bwMode="auto">
            <a:xfrm>
              <a:off x="665" y="209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9" name="Line 72"/>
            <p:cNvSpPr>
              <a:spLocks noChangeShapeType="1"/>
            </p:cNvSpPr>
            <p:nvPr/>
          </p:nvSpPr>
          <p:spPr bwMode="auto">
            <a:xfrm>
              <a:off x="2038" y="209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0" name="Line 73"/>
            <p:cNvSpPr>
              <a:spLocks noChangeShapeType="1"/>
            </p:cNvSpPr>
            <p:nvPr/>
          </p:nvSpPr>
          <p:spPr bwMode="auto">
            <a:xfrm>
              <a:off x="1728" y="2093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1" name="AutoShape 74"/>
            <p:cNvSpPr>
              <a:spLocks noChangeArrowheads="1"/>
            </p:cNvSpPr>
            <p:nvPr/>
          </p:nvSpPr>
          <p:spPr bwMode="auto">
            <a:xfrm rot="5400000">
              <a:off x="1854" y="2920"/>
              <a:ext cx="192" cy="26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2" name="Oval 75"/>
            <p:cNvSpPr>
              <a:spLocks noChangeArrowheads="1"/>
            </p:cNvSpPr>
            <p:nvPr/>
          </p:nvSpPr>
          <p:spPr bwMode="auto">
            <a:xfrm>
              <a:off x="1950" y="2669"/>
              <a:ext cx="177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3" name="Text Box 76"/>
            <p:cNvSpPr txBox="1">
              <a:spLocks noChangeArrowheads="1"/>
            </p:cNvSpPr>
            <p:nvPr/>
          </p:nvSpPr>
          <p:spPr bwMode="auto">
            <a:xfrm>
              <a:off x="1950" y="2669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35914" name="Line 77"/>
            <p:cNvSpPr>
              <a:spLocks noChangeShapeType="1"/>
            </p:cNvSpPr>
            <p:nvPr/>
          </p:nvSpPr>
          <p:spPr bwMode="auto">
            <a:xfrm>
              <a:off x="2038" y="286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5" name="Line 78"/>
            <p:cNvSpPr>
              <a:spLocks noChangeShapeType="1"/>
            </p:cNvSpPr>
            <p:nvPr/>
          </p:nvSpPr>
          <p:spPr bwMode="auto">
            <a:xfrm flipH="1">
              <a:off x="1861" y="2957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6" name="Line 79"/>
            <p:cNvSpPr>
              <a:spLocks noChangeShapeType="1"/>
            </p:cNvSpPr>
            <p:nvPr/>
          </p:nvSpPr>
          <p:spPr bwMode="auto">
            <a:xfrm>
              <a:off x="1861" y="209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7" name="Line 80"/>
            <p:cNvSpPr>
              <a:spLocks noChangeShapeType="1"/>
            </p:cNvSpPr>
            <p:nvPr/>
          </p:nvSpPr>
          <p:spPr bwMode="auto">
            <a:xfrm>
              <a:off x="3234" y="209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8" name="Line 81"/>
            <p:cNvSpPr>
              <a:spLocks noChangeShapeType="1"/>
            </p:cNvSpPr>
            <p:nvPr/>
          </p:nvSpPr>
          <p:spPr bwMode="auto">
            <a:xfrm>
              <a:off x="2924" y="2093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9" name="AutoShape 82"/>
            <p:cNvSpPr>
              <a:spLocks noChangeArrowheads="1"/>
            </p:cNvSpPr>
            <p:nvPr/>
          </p:nvSpPr>
          <p:spPr bwMode="auto">
            <a:xfrm rot="5400000">
              <a:off x="3050" y="2920"/>
              <a:ext cx="192" cy="26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0" name="Oval 83"/>
            <p:cNvSpPr>
              <a:spLocks noChangeArrowheads="1"/>
            </p:cNvSpPr>
            <p:nvPr/>
          </p:nvSpPr>
          <p:spPr bwMode="auto">
            <a:xfrm>
              <a:off x="3146" y="2669"/>
              <a:ext cx="177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1" name="Text Box 84"/>
            <p:cNvSpPr txBox="1">
              <a:spLocks noChangeArrowheads="1"/>
            </p:cNvSpPr>
            <p:nvPr/>
          </p:nvSpPr>
          <p:spPr bwMode="auto">
            <a:xfrm>
              <a:off x="3146" y="2669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35922" name="Line 85"/>
            <p:cNvSpPr>
              <a:spLocks noChangeShapeType="1"/>
            </p:cNvSpPr>
            <p:nvPr/>
          </p:nvSpPr>
          <p:spPr bwMode="auto">
            <a:xfrm>
              <a:off x="3234" y="286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3" name="Line 86"/>
            <p:cNvSpPr>
              <a:spLocks noChangeShapeType="1"/>
            </p:cNvSpPr>
            <p:nvPr/>
          </p:nvSpPr>
          <p:spPr bwMode="auto">
            <a:xfrm flipH="1">
              <a:off x="3057" y="2957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4" name="Line 87"/>
            <p:cNvSpPr>
              <a:spLocks noChangeShapeType="1"/>
            </p:cNvSpPr>
            <p:nvPr/>
          </p:nvSpPr>
          <p:spPr bwMode="auto">
            <a:xfrm>
              <a:off x="3057" y="209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5" name="Line 88"/>
            <p:cNvSpPr>
              <a:spLocks noChangeShapeType="1"/>
            </p:cNvSpPr>
            <p:nvPr/>
          </p:nvSpPr>
          <p:spPr bwMode="auto">
            <a:xfrm>
              <a:off x="4829" y="2093"/>
              <a:ext cx="0" cy="14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6" name="Line 89"/>
            <p:cNvSpPr>
              <a:spLocks noChangeShapeType="1"/>
            </p:cNvSpPr>
            <p:nvPr/>
          </p:nvSpPr>
          <p:spPr bwMode="auto">
            <a:xfrm>
              <a:off x="4430" y="209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7" name="Line 90"/>
            <p:cNvSpPr>
              <a:spLocks noChangeShapeType="1"/>
            </p:cNvSpPr>
            <p:nvPr/>
          </p:nvSpPr>
          <p:spPr bwMode="auto">
            <a:xfrm>
              <a:off x="4120" y="2093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28" name="AutoShape 91"/>
            <p:cNvSpPr>
              <a:spLocks noChangeArrowheads="1"/>
            </p:cNvSpPr>
            <p:nvPr/>
          </p:nvSpPr>
          <p:spPr bwMode="auto">
            <a:xfrm rot="5400000">
              <a:off x="4246" y="2920"/>
              <a:ext cx="192" cy="26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9" name="Oval 92"/>
            <p:cNvSpPr>
              <a:spLocks noChangeArrowheads="1"/>
            </p:cNvSpPr>
            <p:nvPr/>
          </p:nvSpPr>
          <p:spPr bwMode="auto">
            <a:xfrm>
              <a:off x="4342" y="2669"/>
              <a:ext cx="177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0" name="Text Box 93"/>
            <p:cNvSpPr txBox="1">
              <a:spLocks noChangeArrowheads="1"/>
            </p:cNvSpPr>
            <p:nvPr/>
          </p:nvSpPr>
          <p:spPr bwMode="auto">
            <a:xfrm>
              <a:off x="4342" y="2669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35931" name="Line 94"/>
            <p:cNvSpPr>
              <a:spLocks noChangeShapeType="1"/>
            </p:cNvSpPr>
            <p:nvPr/>
          </p:nvSpPr>
          <p:spPr bwMode="auto">
            <a:xfrm>
              <a:off x="4430" y="286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2" name="Line 95"/>
            <p:cNvSpPr>
              <a:spLocks noChangeShapeType="1"/>
            </p:cNvSpPr>
            <p:nvPr/>
          </p:nvSpPr>
          <p:spPr bwMode="auto">
            <a:xfrm flipH="1">
              <a:off x="4253" y="2957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3" name="Line 96"/>
            <p:cNvSpPr>
              <a:spLocks noChangeShapeType="1"/>
            </p:cNvSpPr>
            <p:nvPr/>
          </p:nvSpPr>
          <p:spPr bwMode="auto">
            <a:xfrm>
              <a:off x="4253" y="209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4" name="Line 97"/>
            <p:cNvSpPr>
              <a:spLocks noChangeShapeType="1"/>
            </p:cNvSpPr>
            <p:nvPr/>
          </p:nvSpPr>
          <p:spPr bwMode="auto">
            <a:xfrm flipH="1">
              <a:off x="488" y="1085"/>
              <a:ext cx="3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5" name="Line 98"/>
            <p:cNvSpPr>
              <a:spLocks noChangeShapeType="1"/>
            </p:cNvSpPr>
            <p:nvPr/>
          </p:nvSpPr>
          <p:spPr bwMode="auto">
            <a:xfrm flipH="1">
              <a:off x="532" y="1133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6" name="Line 99"/>
            <p:cNvSpPr>
              <a:spLocks noChangeShapeType="1"/>
            </p:cNvSpPr>
            <p:nvPr/>
          </p:nvSpPr>
          <p:spPr bwMode="auto">
            <a:xfrm flipH="1">
              <a:off x="1728" y="1133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7" name="Line 100"/>
            <p:cNvSpPr>
              <a:spLocks noChangeShapeType="1"/>
            </p:cNvSpPr>
            <p:nvPr/>
          </p:nvSpPr>
          <p:spPr bwMode="auto">
            <a:xfrm flipH="1">
              <a:off x="1684" y="1085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8" name="Line 101"/>
            <p:cNvSpPr>
              <a:spLocks noChangeShapeType="1"/>
            </p:cNvSpPr>
            <p:nvPr/>
          </p:nvSpPr>
          <p:spPr bwMode="auto">
            <a:xfrm>
              <a:off x="1684" y="2765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9" name="Line 102"/>
            <p:cNvSpPr>
              <a:spLocks noChangeShapeType="1"/>
            </p:cNvSpPr>
            <p:nvPr/>
          </p:nvSpPr>
          <p:spPr bwMode="auto">
            <a:xfrm>
              <a:off x="2880" y="2765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0" name="Line 103"/>
            <p:cNvSpPr>
              <a:spLocks noChangeShapeType="1"/>
            </p:cNvSpPr>
            <p:nvPr/>
          </p:nvSpPr>
          <p:spPr bwMode="auto">
            <a:xfrm flipH="1">
              <a:off x="2924" y="1133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1" name="Line 104"/>
            <p:cNvSpPr>
              <a:spLocks noChangeShapeType="1"/>
            </p:cNvSpPr>
            <p:nvPr/>
          </p:nvSpPr>
          <p:spPr bwMode="auto">
            <a:xfrm flipH="1">
              <a:off x="2880" y="1085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2" name="Line 105"/>
            <p:cNvSpPr>
              <a:spLocks noChangeShapeType="1"/>
            </p:cNvSpPr>
            <p:nvPr/>
          </p:nvSpPr>
          <p:spPr bwMode="auto">
            <a:xfrm flipH="1">
              <a:off x="4120" y="989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3" name="Line 106"/>
            <p:cNvSpPr>
              <a:spLocks noChangeShapeType="1"/>
            </p:cNvSpPr>
            <p:nvPr/>
          </p:nvSpPr>
          <p:spPr bwMode="auto">
            <a:xfrm flipH="1">
              <a:off x="4076" y="1085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4" name="Line 107"/>
            <p:cNvSpPr>
              <a:spLocks noChangeShapeType="1"/>
            </p:cNvSpPr>
            <p:nvPr/>
          </p:nvSpPr>
          <p:spPr bwMode="auto">
            <a:xfrm>
              <a:off x="4076" y="2765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5" name="Line 108"/>
            <p:cNvSpPr>
              <a:spLocks noChangeShapeType="1"/>
            </p:cNvSpPr>
            <p:nvPr/>
          </p:nvSpPr>
          <p:spPr bwMode="auto">
            <a:xfrm>
              <a:off x="488" y="2765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6" name="Line 109"/>
            <p:cNvSpPr>
              <a:spLocks noChangeShapeType="1"/>
            </p:cNvSpPr>
            <p:nvPr/>
          </p:nvSpPr>
          <p:spPr bwMode="auto">
            <a:xfrm flipH="1">
              <a:off x="488" y="1085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7" name="Line 110"/>
            <p:cNvSpPr>
              <a:spLocks noChangeShapeType="1"/>
            </p:cNvSpPr>
            <p:nvPr/>
          </p:nvSpPr>
          <p:spPr bwMode="auto">
            <a:xfrm>
              <a:off x="2522" y="3859"/>
              <a:ext cx="0" cy="11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8" name="Line 111"/>
            <p:cNvSpPr>
              <a:spLocks noChangeShapeType="1"/>
            </p:cNvSpPr>
            <p:nvPr/>
          </p:nvSpPr>
          <p:spPr bwMode="auto">
            <a:xfrm>
              <a:off x="2393" y="3245"/>
              <a:ext cx="0" cy="3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9" name="Line 112"/>
            <p:cNvSpPr>
              <a:spLocks noChangeShapeType="1"/>
            </p:cNvSpPr>
            <p:nvPr/>
          </p:nvSpPr>
          <p:spPr bwMode="auto">
            <a:xfrm>
              <a:off x="2481" y="3197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0" name="Line 113"/>
            <p:cNvSpPr>
              <a:spLocks noChangeShapeType="1"/>
            </p:cNvSpPr>
            <p:nvPr/>
          </p:nvSpPr>
          <p:spPr bwMode="auto">
            <a:xfrm>
              <a:off x="2570" y="3197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1" name="Line 114"/>
            <p:cNvSpPr>
              <a:spLocks noChangeShapeType="1"/>
            </p:cNvSpPr>
            <p:nvPr/>
          </p:nvSpPr>
          <p:spPr bwMode="auto">
            <a:xfrm>
              <a:off x="2658" y="3245"/>
              <a:ext cx="0" cy="3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2" name="AutoShape 115"/>
            <p:cNvSpPr>
              <a:spLocks noChangeArrowheads="1"/>
            </p:cNvSpPr>
            <p:nvPr/>
          </p:nvSpPr>
          <p:spPr bwMode="auto">
            <a:xfrm rot="-5400000">
              <a:off x="2382" y="3547"/>
              <a:ext cx="288" cy="355"/>
            </a:xfrm>
            <a:prstGeom prst="moon">
              <a:avLst>
                <a:gd name="adj" fmla="val 833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53" name="Line 116"/>
            <p:cNvSpPr>
              <a:spLocks noChangeShapeType="1"/>
            </p:cNvSpPr>
            <p:nvPr/>
          </p:nvSpPr>
          <p:spPr bwMode="auto">
            <a:xfrm>
              <a:off x="754" y="3149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4" name="Line 117"/>
            <p:cNvSpPr>
              <a:spLocks noChangeShapeType="1"/>
            </p:cNvSpPr>
            <p:nvPr/>
          </p:nvSpPr>
          <p:spPr bwMode="auto">
            <a:xfrm>
              <a:off x="754" y="3245"/>
              <a:ext cx="16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5" name="Line 118"/>
            <p:cNvSpPr>
              <a:spLocks noChangeShapeType="1"/>
            </p:cNvSpPr>
            <p:nvPr/>
          </p:nvSpPr>
          <p:spPr bwMode="auto">
            <a:xfrm>
              <a:off x="2658" y="3245"/>
              <a:ext cx="16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6" name="Line 119"/>
            <p:cNvSpPr>
              <a:spLocks noChangeShapeType="1"/>
            </p:cNvSpPr>
            <p:nvPr/>
          </p:nvSpPr>
          <p:spPr bwMode="auto">
            <a:xfrm>
              <a:off x="1950" y="3197"/>
              <a:ext cx="53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7" name="Line 120"/>
            <p:cNvSpPr>
              <a:spLocks noChangeShapeType="1"/>
            </p:cNvSpPr>
            <p:nvPr/>
          </p:nvSpPr>
          <p:spPr bwMode="auto">
            <a:xfrm>
              <a:off x="1950" y="3149"/>
              <a:ext cx="0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8" name="Line 121"/>
            <p:cNvSpPr>
              <a:spLocks noChangeShapeType="1"/>
            </p:cNvSpPr>
            <p:nvPr/>
          </p:nvSpPr>
          <p:spPr bwMode="auto">
            <a:xfrm>
              <a:off x="3146" y="3149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9" name="Line 122"/>
            <p:cNvSpPr>
              <a:spLocks noChangeShapeType="1"/>
            </p:cNvSpPr>
            <p:nvPr/>
          </p:nvSpPr>
          <p:spPr bwMode="auto">
            <a:xfrm>
              <a:off x="4342" y="3149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0" name="Line 123"/>
            <p:cNvSpPr>
              <a:spLocks noChangeShapeType="1"/>
            </p:cNvSpPr>
            <p:nvPr/>
          </p:nvSpPr>
          <p:spPr bwMode="auto">
            <a:xfrm flipH="1">
              <a:off x="4652" y="3341"/>
              <a:ext cx="0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1" name="Line 124"/>
            <p:cNvSpPr>
              <a:spLocks noChangeShapeType="1"/>
            </p:cNvSpPr>
            <p:nvPr/>
          </p:nvSpPr>
          <p:spPr bwMode="auto">
            <a:xfrm flipH="1">
              <a:off x="4475" y="3389"/>
              <a:ext cx="0" cy="14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2" name="Line 125"/>
            <p:cNvSpPr>
              <a:spLocks noChangeShapeType="1"/>
            </p:cNvSpPr>
            <p:nvPr/>
          </p:nvSpPr>
          <p:spPr bwMode="auto">
            <a:xfrm flipH="1">
              <a:off x="4298" y="3437"/>
              <a:ext cx="0" cy="9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3" name="Line 126"/>
            <p:cNvSpPr>
              <a:spLocks noChangeShapeType="1"/>
            </p:cNvSpPr>
            <p:nvPr/>
          </p:nvSpPr>
          <p:spPr bwMode="auto">
            <a:xfrm>
              <a:off x="3633" y="2093"/>
              <a:ext cx="0" cy="12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4" name="Line 127"/>
            <p:cNvSpPr>
              <a:spLocks noChangeShapeType="1"/>
            </p:cNvSpPr>
            <p:nvPr/>
          </p:nvSpPr>
          <p:spPr bwMode="auto">
            <a:xfrm>
              <a:off x="3633" y="3341"/>
              <a:ext cx="1019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5" name="Line 128"/>
            <p:cNvSpPr>
              <a:spLocks noChangeShapeType="1"/>
            </p:cNvSpPr>
            <p:nvPr/>
          </p:nvSpPr>
          <p:spPr bwMode="auto">
            <a:xfrm>
              <a:off x="2924" y="3389"/>
              <a:ext cx="155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6" name="Line 129"/>
            <p:cNvSpPr>
              <a:spLocks noChangeShapeType="1"/>
            </p:cNvSpPr>
            <p:nvPr/>
          </p:nvSpPr>
          <p:spPr bwMode="auto">
            <a:xfrm>
              <a:off x="1728" y="3437"/>
              <a:ext cx="257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7" name="Line 130"/>
            <p:cNvSpPr>
              <a:spLocks noChangeShapeType="1"/>
            </p:cNvSpPr>
            <p:nvPr/>
          </p:nvSpPr>
          <p:spPr bwMode="auto">
            <a:xfrm>
              <a:off x="2437" y="2093"/>
              <a:ext cx="0" cy="81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8" name="Line 131"/>
            <p:cNvSpPr>
              <a:spLocks noChangeShapeType="1"/>
            </p:cNvSpPr>
            <p:nvPr/>
          </p:nvSpPr>
          <p:spPr bwMode="auto">
            <a:xfrm flipH="1" flipV="1">
              <a:off x="2437" y="2909"/>
              <a:ext cx="487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69" name="Line 132"/>
            <p:cNvSpPr>
              <a:spLocks noChangeShapeType="1"/>
            </p:cNvSpPr>
            <p:nvPr/>
          </p:nvSpPr>
          <p:spPr bwMode="auto">
            <a:xfrm>
              <a:off x="3234" y="3581"/>
              <a:ext cx="10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0" name="Line 133"/>
            <p:cNvSpPr>
              <a:spLocks noChangeShapeType="1"/>
            </p:cNvSpPr>
            <p:nvPr/>
          </p:nvSpPr>
          <p:spPr bwMode="auto">
            <a:xfrm>
              <a:off x="3146" y="3629"/>
              <a:ext cx="11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1" name="Line 134"/>
            <p:cNvSpPr>
              <a:spLocks noChangeShapeType="1"/>
            </p:cNvSpPr>
            <p:nvPr/>
          </p:nvSpPr>
          <p:spPr bwMode="auto">
            <a:xfrm>
              <a:off x="3057" y="3677"/>
              <a:ext cx="132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2" name="Line 135"/>
            <p:cNvSpPr>
              <a:spLocks noChangeShapeType="1"/>
            </p:cNvSpPr>
            <p:nvPr/>
          </p:nvSpPr>
          <p:spPr bwMode="auto">
            <a:xfrm>
              <a:off x="2969" y="3725"/>
              <a:ext cx="141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3" name="AutoShape 136"/>
            <p:cNvSpPr>
              <a:spLocks noChangeArrowheads="1"/>
            </p:cNvSpPr>
            <p:nvPr/>
          </p:nvSpPr>
          <p:spPr bwMode="auto">
            <a:xfrm>
              <a:off x="4209" y="3533"/>
              <a:ext cx="709" cy="24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95 w 21600"/>
                <a:gd name="T13" fmla="*/ 3600 h 21600"/>
                <a:gd name="T14" fmla="*/ 18005 w 21600"/>
                <a:gd name="T15" fmla="*/ 18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74" name="Line 137"/>
            <p:cNvSpPr>
              <a:spLocks noChangeShapeType="1"/>
            </p:cNvSpPr>
            <p:nvPr/>
          </p:nvSpPr>
          <p:spPr bwMode="auto">
            <a:xfrm>
              <a:off x="3234" y="3245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5" name="Line 138"/>
            <p:cNvSpPr>
              <a:spLocks noChangeShapeType="1"/>
            </p:cNvSpPr>
            <p:nvPr/>
          </p:nvSpPr>
          <p:spPr bwMode="auto">
            <a:xfrm flipH="1">
              <a:off x="2570" y="3197"/>
              <a:ext cx="57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6" name="Line 139"/>
            <p:cNvSpPr>
              <a:spLocks noChangeShapeType="1"/>
            </p:cNvSpPr>
            <p:nvPr/>
          </p:nvSpPr>
          <p:spPr bwMode="auto">
            <a:xfrm flipH="1" flipV="1">
              <a:off x="1241" y="2957"/>
              <a:ext cx="487" cy="4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7" name="Line 140"/>
            <p:cNvSpPr>
              <a:spLocks noChangeShapeType="1"/>
            </p:cNvSpPr>
            <p:nvPr/>
          </p:nvSpPr>
          <p:spPr bwMode="auto">
            <a:xfrm>
              <a:off x="1241" y="2093"/>
              <a:ext cx="0" cy="86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8" name="Line 141"/>
            <p:cNvSpPr>
              <a:spLocks noChangeShapeType="1"/>
            </p:cNvSpPr>
            <p:nvPr/>
          </p:nvSpPr>
          <p:spPr bwMode="auto">
            <a:xfrm>
              <a:off x="2481" y="3485"/>
              <a:ext cx="57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79" name="Line 142"/>
            <p:cNvSpPr>
              <a:spLocks noChangeShapeType="1"/>
            </p:cNvSpPr>
            <p:nvPr/>
          </p:nvSpPr>
          <p:spPr bwMode="auto">
            <a:xfrm>
              <a:off x="2393" y="3533"/>
              <a:ext cx="57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80" name="Line 143"/>
            <p:cNvSpPr>
              <a:spLocks noChangeShapeType="1"/>
            </p:cNvSpPr>
            <p:nvPr/>
          </p:nvSpPr>
          <p:spPr bwMode="auto">
            <a:xfrm>
              <a:off x="3057" y="3485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81" name="Line 144"/>
            <p:cNvSpPr>
              <a:spLocks noChangeShapeType="1"/>
            </p:cNvSpPr>
            <p:nvPr/>
          </p:nvSpPr>
          <p:spPr bwMode="auto">
            <a:xfrm>
              <a:off x="2969" y="3533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82" name="Text Box 146"/>
            <p:cNvSpPr txBox="1">
              <a:spLocks noChangeArrowheads="1"/>
            </p:cNvSpPr>
            <p:nvPr/>
          </p:nvSpPr>
          <p:spPr bwMode="auto">
            <a:xfrm>
              <a:off x="4236" y="3543"/>
              <a:ext cx="66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92"/>
                <a:t>mux</a:t>
              </a:r>
            </a:p>
          </p:txBody>
        </p:sp>
        <p:sp>
          <p:nvSpPr>
            <p:cNvPr id="35983" name="Text Box 147"/>
            <p:cNvSpPr txBox="1">
              <a:spLocks noChangeArrowheads="1"/>
            </p:cNvSpPr>
            <p:nvPr/>
          </p:nvSpPr>
          <p:spPr bwMode="auto">
            <a:xfrm>
              <a:off x="2375" y="3629"/>
              <a:ext cx="2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>
                  <a:solidFill>
                    <a:srgbClr val="FF0000"/>
                  </a:solidFill>
                </a:rPr>
                <a:t>Hit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6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344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Write Policy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1" y="1036119"/>
            <a:ext cx="8235950" cy="521781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400" b="1" dirty="0" smtClean="0">
                <a:solidFill>
                  <a:srgbClr val="FF0000"/>
                </a:solidFill>
              </a:rPr>
              <a:t>Write Through:</a:t>
            </a:r>
            <a:r>
              <a:rPr lang="en-US" altLang="en-US" sz="2400" b="1" dirty="0" smtClean="0"/>
              <a:t> 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Writes update cache and lower-level memory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Cache control bit: only a </a:t>
            </a:r>
            <a:r>
              <a:rPr lang="en-US" altLang="en-US" sz="2000" dirty="0" smtClean="0">
                <a:solidFill>
                  <a:srgbClr val="FF0000"/>
                </a:solidFill>
              </a:rPr>
              <a:t>Valid</a:t>
            </a:r>
            <a:r>
              <a:rPr lang="en-US" altLang="en-US" sz="2000" dirty="0" smtClean="0"/>
              <a:t> bit is needed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Memory always has </a:t>
            </a:r>
            <a:r>
              <a:rPr lang="en-US" altLang="en-US" sz="2000" dirty="0" smtClean="0">
                <a:solidFill>
                  <a:srgbClr val="FF0000"/>
                </a:solidFill>
              </a:rPr>
              <a:t>latest data</a:t>
            </a:r>
            <a:r>
              <a:rPr lang="en-US" altLang="en-US" sz="2000" dirty="0" smtClean="0"/>
              <a:t>, which simplifies data coherency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Can always discard cached data when a block is replaced</a:t>
            </a:r>
          </a:p>
          <a:p>
            <a:pPr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400" b="1" dirty="0" smtClean="0">
                <a:solidFill>
                  <a:srgbClr val="FF0000"/>
                </a:solidFill>
              </a:rPr>
              <a:t>Write Back: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Writes update cache only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Cache control bits: </a:t>
            </a:r>
            <a:r>
              <a:rPr lang="en-US" altLang="en-US" sz="2000" dirty="0" smtClean="0">
                <a:solidFill>
                  <a:srgbClr val="FF0000"/>
                </a:solidFill>
              </a:rPr>
              <a:t>Valid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solidFill>
                  <a:srgbClr val="FF0000"/>
                </a:solidFill>
              </a:rPr>
              <a:t>Modified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bits are required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>
                <a:solidFill>
                  <a:srgbClr val="FF0000"/>
                </a:solidFill>
              </a:rPr>
              <a:t>Modified</a:t>
            </a:r>
            <a:r>
              <a:rPr lang="en-US" altLang="en-US" sz="2000" dirty="0" smtClean="0"/>
              <a:t> cached data is </a:t>
            </a:r>
            <a:r>
              <a:rPr lang="en-US" altLang="en-US" sz="2000" dirty="0" smtClean="0">
                <a:solidFill>
                  <a:srgbClr val="FF0000"/>
                </a:solidFill>
              </a:rPr>
              <a:t>written back</a:t>
            </a:r>
            <a:r>
              <a:rPr lang="en-US" altLang="en-US" sz="2000" dirty="0" smtClean="0"/>
              <a:t> to memory </a:t>
            </a:r>
            <a:r>
              <a:rPr lang="en-US" altLang="en-US" sz="2000" dirty="0" smtClean="0">
                <a:solidFill>
                  <a:srgbClr val="FF0000"/>
                </a:solidFill>
              </a:rPr>
              <a:t>when replaced</a:t>
            </a:r>
            <a:endParaRPr lang="en-US" altLang="en-US" sz="2000" dirty="0" smtClean="0"/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Multiple writes to a cache block require only one write to memory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Uses </a:t>
            </a:r>
            <a:r>
              <a:rPr lang="en-US" altLang="en-US" sz="2000" dirty="0" smtClean="0">
                <a:solidFill>
                  <a:srgbClr val="FF0000"/>
                </a:solidFill>
              </a:rPr>
              <a:t>less memory bandwidth</a:t>
            </a:r>
            <a:r>
              <a:rPr lang="en-US" altLang="en-US" sz="2000" dirty="0" smtClean="0"/>
              <a:t> than write-through and less power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However, more complex to implement than write through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2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Write Miss Policy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1" y="1069353"/>
            <a:ext cx="8235950" cy="521781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What happens on a write miss?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Write Allocate: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Allocate new block in cache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Write miss acts like a read miss, block is fetched and updated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No Write Allocate: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Send data to lower-level memory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Cache is not modified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Typically, write back caches use write allocate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Hoping subsequent writes will be captured in the cache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Write-through caches often use no-write allocate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Reasoning: writes must still go to lower level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7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943" y="215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Write Buffer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69353"/>
            <a:ext cx="8272214" cy="5251045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Decouples the CPU write from the memory bus writing 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Permits writes to occur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without stall cycles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until buffer is full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Write-through: all stores are sent to lower level memory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Write buffer eliminates processor stalls on consecutive writes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Write-back: modified blocks are written when replaced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Write buffer is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used for evicted blocks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that must be written back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address and modified data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are written in the buffer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The write is finished from the CPU perspective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CPU continues while the write buffer prepares to write memory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If buffer is full,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CPU stalls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until buffer has an empty entry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0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228684"/>
            <a:ext cx="8229600" cy="1036119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What Happens on a Cache Miss?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64803"/>
            <a:ext cx="8235950" cy="5284279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Cache sends a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miss signal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to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stall</a:t>
            </a:r>
            <a:r>
              <a:rPr lang="en-US" altLang="en-US" sz="2400" dirty="0" smtClean="0"/>
              <a:t> the processor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Decide which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cache block to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allocate/replace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One choice only when the cache is directly mapped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Multiple choices for set-associative or fully-associative cache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If block to be replaced is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modified</a:t>
            </a:r>
            <a:r>
              <a:rPr lang="en-US" altLang="en-US" sz="2400" dirty="0" smtClean="0"/>
              <a:t> then write it back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Modified block is moved into a Write Buffer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Otherwise, block to be replaced can be simply discarded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/>
              <a:t>Transfer the block from lower level memory to this cache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/>
              <a:t>Set the valid bit and the tag field from the upper address bits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Restart the instruction that caused the cache miss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Miss Penalty: </a:t>
            </a:r>
            <a:r>
              <a:rPr lang="en-US" altLang="en-US" sz="2400" dirty="0" smtClean="0"/>
              <a:t>clock cycles to process a cache miss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7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5202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Replacement Policy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69353"/>
            <a:ext cx="8604956" cy="5251045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Which block to be replaced on a cache miss?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No selection alternatives for direct-mapped caches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blocks per set to choose from for associative caches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Random replacement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Candidate blocks are randomly selected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One counter for all sets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(0 to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– 1): incremented on every cycle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On a cache miss replace block specified by counter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First In First Out (FIFO) replacement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Replace oldest block in set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One counter per set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(0 to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– 1): specifies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oldest block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to replace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Counter is incremented on a cache miss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6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762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Replacement Policy – cont’d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069353"/>
            <a:ext cx="8167687" cy="521781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400" b="1" dirty="0" smtClean="0">
                <a:solidFill>
                  <a:srgbClr val="FF0000"/>
                </a:solidFill>
              </a:rPr>
              <a:t>Least Recently Used (LRU)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dirty="0" smtClean="0"/>
              <a:t>Replace block that has been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unused for the longest time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dirty="0" smtClean="0"/>
              <a:t>Order blocks within a set from least to most recently used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dirty="0" smtClean="0"/>
              <a:t>Update ordering of blocks on each cache hit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dirty="0" smtClean="0"/>
              <a:t>With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blocks per set, there are 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m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!</a:t>
            </a:r>
            <a:r>
              <a:rPr lang="en-US" altLang="en-US" sz="2000" dirty="0" smtClean="0"/>
              <a:t> possible permutations</a:t>
            </a:r>
          </a:p>
          <a:p>
            <a:pPr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400" dirty="0" smtClean="0"/>
              <a:t>Pure LRU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is too costly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to implement when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&gt; 2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= 2, there are 2 permutations only (a single bit is needed)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dirty="0" smtClean="0"/>
              <a:t>m = 4, there are 4! = 24 possible permutations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dirty="0" smtClean="0"/>
              <a:t>LRU approximation is used in practice</a:t>
            </a:r>
          </a:p>
          <a:p>
            <a:pPr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400" dirty="0" smtClean="0"/>
              <a:t>For large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&gt; 4,</a:t>
            </a:r>
          </a:p>
          <a:p>
            <a:pPr eaLnBrk="1" hangingPunct="1">
              <a:lnSpc>
                <a:spcPct val="114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2400" dirty="0" smtClean="0"/>
              <a:t>	Random replacement can be as effective as LRU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5202" y="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Hit Rate and Miss Rate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69353"/>
            <a:ext cx="8604956" cy="5217810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22393" indent="-32239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Hit Rate	= Hits / (Hits + Misses)</a:t>
            </a:r>
          </a:p>
          <a:p>
            <a:pPr marL="322393" indent="-32239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Miss Rate	= Misses / (Hits + Misses)</a:t>
            </a:r>
          </a:p>
          <a:p>
            <a:pPr marL="322393" indent="-32239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I-Cache Miss Rate</a:t>
            </a:r>
            <a:r>
              <a:rPr lang="en-US" altLang="en-US" sz="2400" dirty="0" smtClean="0"/>
              <a:t> = Miss rate in the Instruction Cache</a:t>
            </a:r>
          </a:p>
          <a:p>
            <a:pPr marL="322393" indent="-32239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D-Cache Miss Rate</a:t>
            </a:r>
            <a:r>
              <a:rPr lang="en-US" altLang="en-US" sz="2400" dirty="0" smtClean="0"/>
              <a:t> = Miss rate in the Data Cache</a:t>
            </a:r>
          </a:p>
          <a:p>
            <a:pPr marL="322393" indent="-32239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Example:</a:t>
            </a:r>
          </a:p>
          <a:p>
            <a:pPr marL="682886" lvl="1" indent="-25498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000" dirty="0" smtClean="0"/>
              <a:t>Out of 1000 instructions fetched, 150 missed in the I-Cache</a:t>
            </a:r>
          </a:p>
          <a:p>
            <a:pPr marL="682886" lvl="1" indent="-25498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000" dirty="0" smtClean="0"/>
              <a:t>25% are load-store instructions, 50 missed in the D-Cache</a:t>
            </a:r>
          </a:p>
          <a:p>
            <a:pPr marL="682886" lvl="1" indent="-25498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000" dirty="0" smtClean="0"/>
              <a:t>What are the I-cache and D-cache miss rates?</a:t>
            </a:r>
          </a:p>
          <a:p>
            <a:pPr marL="322393" indent="-32239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I-Cache Miss Rate = 150 / 1000 = 15%</a:t>
            </a:r>
          </a:p>
          <a:p>
            <a:pPr marL="322393" indent="-322393" eaLnBrk="1" hangingPunct="1">
              <a:lnSpc>
                <a:spcPct val="120000"/>
              </a:lnSpc>
              <a:spcBef>
                <a:spcPct val="45000"/>
              </a:spcBef>
              <a:tabLst>
                <a:tab pos="1688165" algn="l"/>
                <a:tab pos="295428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D-Cache Miss Rate = 50 / (25% × 1000) = 50 / 250 = 20%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30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4"/>
          <p:cNvSpPr>
            <a:spLocks noGrp="1" noChangeArrowheads="1"/>
          </p:cNvSpPr>
          <p:nvPr>
            <p:ph type="title"/>
          </p:nvPr>
        </p:nvSpPr>
        <p:spPr>
          <a:xfrm>
            <a:off x="440441" y="13227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Cache Memories in the </a:t>
            </a:r>
            <a:r>
              <a:rPr lang="en-US" altLang="en-US" sz="4000" dirty="0" err="1" smtClean="0"/>
              <a:t>Datapath</a:t>
            </a:r>
            <a:endParaRPr lang="en-US" altLang="en-US" sz="4000" dirty="0" smtClean="0"/>
          </a:p>
        </p:txBody>
      </p:sp>
      <p:sp>
        <p:nvSpPr>
          <p:cNvPr id="229" name="Text Box 108"/>
          <p:cNvSpPr txBox="1">
            <a:spLocks noChangeArrowheads="1"/>
          </p:cNvSpPr>
          <p:nvPr/>
        </p:nvSpPr>
        <p:spPr bwMode="auto">
          <a:xfrm>
            <a:off x="2580073" y="4459167"/>
            <a:ext cx="3687763" cy="68140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441" rIns="8441" bIns="8440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I-Cache miss or D-Cache miss causes pipeline to stall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1520" y="1335230"/>
            <a:ext cx="8676964" cy="4560014"/>
            <a:chOff x="119373" y="1160748"/>
            <a:chExt cx="8676964" cy="4940015"/>
          </a:xfrm>
        </p:grpSpPr>
        <p:sp>
          <p:nvSpPr>
            <p:cNvPr id="24616" name="Line 41"/>
            <p:cNvSpPr>
              <a:spLocks noChangeShapeType="1"/>
            </p:cNvSpPr>
            <p:nvPr/>
          </p:nvSpPr>
          <p:spPr bwMode="auto">
            <a:xfrm flipV="1">
              <a:off x="4716463" y="3375025"/>
              <a:ext cx="15478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78" name="Line 19"/>
            <p:cNvSpPr>
              <a:spLocks noChangeShapeType="1"/>
            </p:cNvSpPr>
            <p:nvPr/>
          </p:nvSpPr>
          <p:spPr bwMode="auto">
            <a:xfrm>
              <a:off x="8101013" y="2384218"/>
              <a:ext cx="28733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0" name="Freeform 153"/>
            <p:cNvSpPr>
              <a:spLocks/>
            </p:cNvSpPr>
            <p:nvPr/>
          </p:nvSpPr>
          <p:spPr bwMode="auto">
            <a:xfrm rot="-5400000">
              <a:off x="1788624" y="1836362"/>
              <a:ext cx="1061205" cy="107948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1" name="Freeform 153"/>
            <p:cNvSpPr>
              <a:spLocks/>
            </p:cNvSpPr>
            <p:nvPr/>
          </p:nvSpPr>
          <p:spPr bwMode="auto">
            <a:xfrm rot="16200000" flipH="1">
              <a:off x="1804082" y="2877344"/>
              <a:ext cx="1030288" cy="107949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203" name="Straight Connector 202"/>
            <p:cNvCxnSpPr/>
            <p:nvPr/>
          </p:nvCxnSpPr>
          <p:spPr bwMode="auto">
            <a:xfrm>
              <a:off x="722201" y="2952750"/>
              <a:ext cx="1588" cy="1044575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84" name="Line 41"/>
            <p:cNvSpPr>
              <a:spLocks noChangeShapeType="1"/>
            </p:cNvSpPr>
            <p:nvPr/>
          </p:nvSpPr>
          <p:spPr bwMode="auto">
            <a:xfrm flipV="1">
              <a:off x="6438900" y="3376613"/>
              <a:ext cx="195897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Freeform 127"/>
            <p:cNvSpPr/>
            <p:nvPr/>
          </p:nvSpPr>
          <p:spPr bwMode="auto">
            <a:xfrm>
              <a:off x="260350" y="2705100"/>
              <a:ext cx="8228013" cy="1292225"/>
            </a:xfrm>
            <a:custGeom>
              <a:avLst/>
              <a:gdLst>
                <a:gd name="connsiteX0" fmla="*/ 291548 w 291548"/>
                <a:gd name="connsiteY0" fmla="*/ 0 h 154608"/>
                <a:gd name="connsiteX1" fmla="*/ 291548 w 291548"/>
                <a:gd name="connsiteY1" fmla="*/ 154608 h 154608"/>
                <a:gd name="connsiteX2" fmla="*/ 0 w 291548"/>
                <a:gd name="connsiteY2" fmla="*/ 154608 h 15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48" h="154608">
                  <a:moveTo>
                    <a:pt x="291548" y="0"/>
                  </a:moveTo>
                  <a:lnTo>
                    <a:pt x="291548" y="154608"/>
                  </a:lnTo>
                  <a:lnTo>
                    <a:pt x="0" y="154608"/>
                  </a:lnTo>
                </a:path>
              </a:pathLst>
            </a:cu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86" name="Freeform 123"/>
            <p:cNvSpPr>
              <a:spLocks/>
            </p:cNvSpPr>
            <p:nvPr/>
          </p:nvSpPr>
          <p:spPr bwMode="auto">
            <a:xfrm>
              <a:off x="3528900" y="2389188"/>
              <a:ext cx="5267437" cy="1473200"/>
            </a:xfrm>
            <a:custGeom>
              <a:avLst/>
              <a:gdLst>
                <a:gd name="T0" fmla="*/ 2147483647 w 10011"/>
                <a:gd name="T1" fmla="*/ 0 h 10000"/>
                <a:gd name="T2" fmla="*/ 2147483647 w 10011"/>
                <a:gd name="T3" fmla="*/ 0 h 10000"/>
                <a:gd name="T4" fmla="*/ 2147483647 w 10011"/>
                <a:gd name="T5" fmla="*/ 2147483647 h 10000"/>
                <a:gd name="T6" fmla="*/ 2147483647 w 10011"/>
                <a:gd name="T7" fmla="*/ 2147483647 h 10000"/>
                <a:gd name="T8" fmla="*/ 2147483647 w 10011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11" h="10000">
                  <a:moveTo>
                    <a:pt x="9440" y="0"/>
                  </a:moveTo>
                  <a:lnTo>
                    <a:pt x="10011" y="0"/>
                  </a:lnTo>
                  <a:lnTo>
                    <a:pt x="10011" y="10000"/>
                  </a:lnTo>
                  <a:lnTo>
                    <a:pt x="11" y="10000"/>
                  </a:lnTo>
                  <a:cubicBezTo>
                    <a:pt x="11" y="8241"/>
                    <a:pt x="-7" y="7191"/>
                    <a:pt x="2" y="4521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5515" name="Straight Arrow Connector 15514"/>
            <p:cNvCxnSpPr>
              <a:stCxn id="24692" idx="2"/>
              <a:endCxn id="169" idx="1"/>
            </p:cNvCxnSpPr>
            <p:nvPr/>
          </p:nvCxnSpPr>
          <p:spPr bwMode="auto">
            <a:xfrm>
              <a:off x="2836799" y="3374232"/>
              <a:ext cx="183986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auto">
            <a:xfrm>
              <a:off x="6946900" y="3027363"/>
              <a:ext cx="0" cy="971550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auto">
            <a:xfrm>
              <a:off x="6353175" y="3333750"/>
              <a:ext cx="0" cy="663575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91" name="Rectangle 111"/>
            <p:cNvSpPr>
              <a:spLocks noChangeArrowheads="1"/>
            </p:cNvSpPr>
            <p:nvPr/>
          </p:nvSpPr>
          <p:spPr bwMode="auto">
            <a:xfrm>
              <a:off x="6848475" y="1411288"/>
              <a:ext cx="6318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923"/>
                <a:t>ALU result</a:t>
              </a:r>
            </a:p>
          </p:txBody>
        </p:sp>
        <p:sp>
          <p:nvSpPr>
            <p:cNvPr id="24592" name="Line 113"/>
            <p:cNvSpPr>
              <a:spLocks noChangeShapeType="1"/>
            </p:cNvSpPr>
            <p:nvPr/>
          </p:nvSpPr>
          <p:spPr bwMode="auto">
            <a:xfrm>
              <a:off x="7624763" y="2584450"/>
              <a:ext cx="336550" cy="476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593" name="Group 114"/>
            <p:cNvGrpSpPr>
              <a:grpSpLocks/>
            </p:cNvGrpSpPr>
            <p:nvPr/>
          </p:nvGrpSpPr>
          <p:grpSpPr bwMode="auto">
            <a:xfrm>
              <a:off x="7670800" y="2360613"/>
              <a:ext cx="179388" cy="274637"/>
              <a:chOff x="5263" y="2534"/>
              <a:chExt cx="123" cy="173"/>
            </a:xfrm>
          </p:grpSpPr>
          <p:sp>
            <p:nvSpPr>
              <p:cNvPr id="24730" name="Line 115"/>
              <p:cNvSpPr>
                <a:spLocks noChangeShapeType="1"/>
              </p:cNvSpPr>
              <p:nvPr/>
            </p:nvSpPr>
            <p:spPr bwMode="auto">
              <a:xfrm flipH="1">
                <a:off x="5309" y="2649"/>
                <a:ext cx="29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1" name="Rectangle 116"/>
              <p:cNvSpPr>
                <a:spLocks noChangeArrowheads="1"/>
              </p:cNvSpPr>
              <p:nvPr/>
            </p:nvSpPr>
            <p:spPr bwMode="auto">
              <a:xfrm>
                <a:off x="5263" y="2534"/>
                <a:ext cx="12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 32</a:t>
                </a:r>
              </a:p>
            </p:txBody>
          </p:sp>
        </p:grpSp>
        <p:grpSp>
          <p:nvGrpSpPr>
            <p:cNvPr id="24594" name="Group 117"/>
            <p:cNvGrpSpPr>
              <a:grpSpLocks/>
            </p:cNvGrpSpPr>
            <p:nvPr/>
          </p:nvGrpSpPr>
          <p:grpSpPr bwMode="auto">
            <a:xfrm>
              <a:off x="7958138" y="2024063"/>
              <a:ext cx="169862" cy="704850"/>
              <a:chOff x="2514" y="1642"/>
              <a:chExt cx="116" cy="403"/>
            </a:xfrm>
          </p:grpSpPr>
          <p:sp>
            <p:nvSpPr>
              <p:cNvPr id="24726" name="AutoShape 118"/>
              <p:cNvSpPr>
                <a:spLocks noChangeArrowheads="1"/>
              </p:cNvSpPr>
              <p:nvPr/>
            </p:nvSpPr>
            <p:spPr bwMode="auto">
              <a:xfrm rot="-5400000">
                <a:off x="2371" y="1786"/>
                <a:ext cx="402" cy="115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727" name="Rectangle 119"/>
              <p:cNvSpPr>
                <a:spLocks noChangeArrowheads="1"/>
              </p:cNvSpPr>
              <p:nvPr/>
            </p:nvSpPr>
            <p:spPr bwMode="auto">
              <a:xfrm flipH="1">
                <a:off x="2515" y="1642"/>
                <a:ext cx="115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endParaRPr lang="en-US" altLang="en-US" sz="923" b="1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728" name="Rectangle 120"/>
              <p:cNvSpPr>
                <a:spLocks noChangeArrowheads="1"/>
              </p:cNvSpPr>
              <p:nvPr/>
            </p:nvSpPr>
            <p:spPr bwMode="auto">
              <a:xfrm flipH="1">
                <a:off x="2515" y="1660"/>
                <a:ext cx="115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0</a:t>
                </a:r>
              </a:p>
            </p:txBody>
          </p:sp>
          <p:sp>
            <p:nvSpPr>
              <p:cNvPr id="24729" name="Rectangle 121"/>
              <p:cNvSpPr>
                <a:spLocks noChangeArrowheads="1"/>
              </p:cNvSpPr>
              <p:nvPr/>
            </p:nvSpPr>
            <p:spPr bwMode="auto">
              <a:xfrm flipH="1">
                <a:off x="2515" y="1933"/>
                <a:ext cx="11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1</a:t>
                </a:r>
              </a:p>
            </p:txBody>
          </p:sp>
        </p:grpSp>
        <p:sp>
          <p:nvSpPr>
            <p:cNvPr id="24595" name="Freeform 122"/>
            <p:cNvSpPr>
              <a:spLocks/>
            </p:cNvSpPr>
            <p:nvPr/>
          </p:nvSpPr>
          <p:spPr bwMode="auto">
            <a:xfrm>
              <a:off x="6559550" y="1644650"/>
              <a:ext cx="1400175" cy="703263"/>
            </a:xfrm>
            <a:custGeom>
              <a:avLst/>
              <a:gdLst>
                <a:gd name="T0" fmla="*/ 0 w 1123"/>
                <a:gd name="T1" fmla="*/ 2147483647 h 460"/>
                <a:gd name="T2" fmla="*/ 0 w 1123"/>
                <a:gd name="T3" fmla="*/ 0 h 460"/>
                <a:gd name="T4" fmla="*/ 2147483647 w 1123"/>
                <a:gd name="T5" fmla="*/ 0 h 460"/>
                <a:gd name="T6" fmla="*/ 2147483647 w 1123"/>
                <a:gd name="T7" fmla="*/ 2147483647 h 460"/>
                <a:gd name="T8" fmla="*/ 2147483647 w 1123"/>
                <a:gd name="T9" fmla="*/ 2147483647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"/>
                <a:gd name="T16" fmla="*/ 0 h 460"/>
                <a:gd name="T17" fmla="*/ 1123 w 1123"/>
                <a:gd name="T18" fmla="*/ 460 h 4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" h="460">
                  <a:moveTo>
                    <a:pt x="0" y="460"/>
                  </a:moveTo>
                  <a:lnTo>
                    <a:pt x="0" y="0"/>
                  </a:lnTo>
                  <a:lnTo>
                    <a:pt x="950" y="0"/>
                  </a:lnTo>
                  <a:lnTo>
                    <a:pt x="950" y="316"/>
                  </a:lnTo>
                  <a:lnTo>
                    <a:pt x="1123" y="316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596" name="Group 8"/>
            <p:cNvGrpSpPr>
              <a:grpSpLocks/>
            </p:cNvGrpSpPr>
            <p:nvPr/>
          </p:nvGrpSpPr>
          <p:grpSpPr bwMode="auto">
            <a:xfrm>
              <a:off x="6769100" y="1787525"/>
              <a:ext cx="855663" cy="1281113"/>
              <a:chOff x="6099436" y="4142700"/>
              <a:chExt cx="855001" cy="1282573"/>
            </a:xfrm>
          </p:grpSpPr>
          <p:grpSp>
            <p:nvGrpSpPr>
              <p:cNvPr id="24720" name="Group 7"/>
              <p:cNvGrpSpPr>
                <a:grpSpLocks/>
              </p:cNvGrpSpPr>
              <p:nvPr/>
            </p:nvGrpSpPr>
            <p:grpSpPr bwMode="auto">
              <a:xfrm>
                <a:off x="6099436" y="4142700"/>
                <a:ext cx="855001" cy="1279223"/>
                <a:chOff x="4473" y="1613"/>
                <a:chExt cx="692" cy="806"/>
              </a:xfrm>
            </p:grpSpPr>
            <p:sp>
              <p:nvSpPr>
                <p:cNvPr id="2472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73" y="1613"/>
                  <a:ext cx="692" cy="80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8441" rIns="844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ts val="923"/>
                    </a:spcBef>
                  </a:pPr>
                  <a:endParaRPr lang="en-US" altLang="en-US" sz="738" b="1" dirty="0"/>
                </a:p>
                <a:p>
                  <a:pPr algn="ctr" eaLnBrk="1" hangingPunct="1">
                    <a:spcBef>
                      <a:spcPts val="0"/>
                    </a:spcBef>
                  </a:pPr>
                  <a:r>
                    <a:rPr lang="en-US" altLang="en-US" sz="1108" b="1" dirty="0"/>
                    <a:t>D-Cache</a:t>
                  </a:r>
                </a:p>
              </p:txBody>
            </p:sp>
            <p:sp>
              <p:nvSpPr>
                <p:cNvPr id="24723" name="Rectangle 9"/>
                <p:cNvSpPr>
                  <a:spLocks noChangeArrowheads="1"/>
                </p:cNvSpPr>
                <p:nvPr/>
              </p:nvSpPr>
              <p:spPr bwMode="auto">
                <a:xfrm>
                  <a:off x="4473" y="1901"/>
                  <a:ext cx="44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923"/>
                    <a:t> Address</a:t>
                  </a:r>
                </a:p>
              </p:txBody>
            </p:sp>
            <p:sp>
              <p:nvSpPr>
                <p:cNvPr id="24724" name="Rectangle 10"/>
                <p:cNvSpPr>
                  <a:spLocks noChangeArrowheads="1"/>
                </p:cNvSpPr>
                <p:nvPr/>
              </p:nvSpPr>
              <p:spPr bwMode="auto">
                <a:xfrm>
                  <a:off x="4502" y="2202"/>
                  <a:ext cx="445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923" dirty="0" err="1"/>
                    <a:t>Data_in</a:t>
                  </a:r>
                  <a:endParaRPr lang="en-US" altLang="en-US" sz="923" dirty="0"/>
                </a:p>
              </p:txBody>
            </p:sp>
            <p:sp>
              <p:nvSpPr>
                <p:cNvPr id="24725" name="Rectangle 11"/>
                <p:cNvSpPr>
                  <a:spLocks noChangeArrowheads="1"/>
                </p:cNvSpPr>
                <p:nvPr/>
              </p:nvSpPr>
              <p:spPr bwMode="auto">
                <a:xfrm>
                  <a:off x="4703" y="2015"/>
                  <a:ext cx="43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r"/>
                  <a:r>
                    <a:rPr lang="en-US" altLang="en-US" sz="923"/>
                    <a:t>Data_out</a:t>
                  </a:r>
                </a:p>
              </p:txBody>
            </p:sp>
          </p:grpSp>
          <p:sp>
            <p:nvSpPr>
              <p:cNvPr id="132" name="Isosceles Triangle 131"/>
              <p:cNvSpPr/>
              <p:nvPr/>
            </p:nvSpPr>
            <p:spPr bwMode="auto">
              <a:xfrm>
                <a:off x="6232683" y="5379183"/>
                <a:ext cx="87245" cy="46090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4597" name="Line 19"/>
            <p:cNvSpPr>
              <a:spLocks noChangeShapeType="1"/>
            </p:cNvSpPr>
            <p:nvPr/>
          </p:nvSpPr>
          <p:spPr bwMode="auto">
            <a:xfrm flipV="1">
              <a:off x="6446838" y="2347913"/>
              <a:ext cx="31432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598" name="Group 114"/>
            <p:cNvGrpSpPr>
              <a:grpSpLocks/>
            </p:cNvGrpSpPr>
            <p:nvPr/>
          </p:nvGrpSpPr>
          <p:grpSpPr bwMode="auto">
            <a:xfrm>
              <a:off x="7497763" y="1416050"/>
              <a:ext cx="179387" cy="274638"/>
              <a:chOff x="5263" y="2534"/>
              <a:chExt cx="123" cy="173"/>
            </a:xfrm>
          </p:grpSpPr>
          <p:sp>
            <p:nvSpPr>
              <p:cNvPr id="24718" name="Line 115"/>
              <p:cNvSpPr>
                <a:spLocks noChangeShapeType="1"/>
              </p:cNvSpPr>
              <p:nvPr/>
            </p:nvSpPr>
            <p:spPr bwMode="auto">
              <a:xfrm flipH="1">
                <a:off x="5309" y="2649"/>
                <a:ext cx="29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19" name="Rectangle 116"/>
              <p:cNvSpPr>
                <a:spLocks noChangeArrowheads="1"/>
              </p:cNvSpPr>
              <p:nvPr/>
            </p:nvSpPr>
            <p:spPr bwMode="auto">
              <a:xfrm>
                <a:off x="5263" y="2534"/>
                <a:ext cx="12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 32</a:t>
                </a:r>
              </a:p>
            </p:txBody>
          </p:sp>
        </p:grpSp>
        <p:sp>
          <p:nvSpPr>
            <p:cNvPr id="24599" name="Line 19"/>
            <p:cNvSpPr>
              <a:spLocks noChangeShapeType="1"/>
            </p:cNvSpPr>
            <p:nvPr/>
          </p:nvSpPr>
          <p:spPr bwMode="auto">
            <a:xfrm flipV="1">
              <a:off x="6438900" y="2869060"/>
              <a:ext cx="33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Rectangle 125"/>
            <p:cNvSpPr>
              <a:spLocks noChangeArrowheads="1"/>
            </p:cNvSpPr>
            <p:nvPr/>
          </p:nvSpPr>
          <p:spPr bwMode="auto">
            <a:xfrm>
              <a:off x="6256451" y="2024063"/>
              <a:ext cx="182559" cy="586756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/>
                <a:t>R</a:t>
              </a:r>
            </a:p>
          </p:txBody>
        </p:sp>
        <p:sp>
          <p:nvSpPr>
            <p:cNvPr id="156" name="Rectangle 125"/>
            <p:cNvSpPr>
              <a:spLocks noChangeArrowheads="1"/>
            </p:cNvSpPr>
            <p:nvPr/>
          </p:nvSpPr>
          <p:spPr bwMode="auto">
            <a:xfrm>
              <a:off x="6256451" y="2606675"/>
              <a:ext cx="182559" cy="586225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/>
                <a:t>D</a:t>
              </a:r>
            </a:p>
          </p:txBody>
        </p:sp>
        <p:grpSp>
          <p:nvGrpSpPr>
            <p:cNvPr id="24602" name="Group 169"/>
            <p:cNvGrpSpPr>
              <a:grpSpLocks/>
            </p:cNvGrpSpPr>
            <p:nvPr/>
          </p:nvGrpSpPr>
          <p:grpSpPr bwMode="auto">
            <a:xfrm>
              <a:off x="6256338" y="3192463"/>
              <a:ext cx="182562" cy="363537"/>
              <a:chOff x="4103949" y="4985124"/>
              <a:chExt cx="182563" cy="362348"/>
            </a:xfrm>
          </p:grpSpPr>
          <p:sp>
            <p:nvSpPr>
              <p:cNvPr id="172" name="Rectangle 125"/>
              <p:cNvSpPr>
                <a:spLocks noChangeArrowheads="1"/>
              </p:cNvSpPr>
              <p:nvPr/>
            </p:nvSpPr>
            <p:spPr bwMode="auto">
              <a:xfrm>
                <a:off x="4103949" y="4985124"/>
                <a:ext cx="182563" cy="3623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923" dirty="0"/>
                  <a:t>Rd3</a:t>
                </a:r>
              </a:p>
            </p:txBody>
          </p:sp>
          <p:sp>
            <p:nvSpPr>
              <p:cNvPr id="174" name="Isosceles Triangle 173"/>
              <p:cNvSpPr/>
              <p:nvPr/>
            </p:nvSpPr>
            <p:spPr bwMode="auto">
              <a:xfrm>
                <a:off x="4151574" y="5300003"/>
                <a:ext cx="87312" cy="45887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4603" name="Group 8"/>
            <p:cNvGrpSpPr>
              <a:grpSpLocks/>
            </p:cNvGrpSpPr>
            <p:nvPr/>
          </p:nvGrpSpPr>
          <p:grpSpPr bwMode="auto">
            <a:xfrm>
              <a:off x="8397875" y="2060847"/>
              <a:ext cx="182563" cy="1495152"/>
              <a:chOff x="7721116" y="3974534"/>
              <a:chExt cx="182799" cy="1494998"/>
            </a:xfrm>
          </p:grpSpPr>
          <p:sp>
            <p:nvSpPr>
              <p:cNvPr id="163" name="Rectangle 125"/>
              <p:cNvSpPr>
                <a:spLocks noChangeArrowheads="1"/>
              </p:cNvSpPr>
              <p:nvPr/>
            </p:nvSpPr>
            <p:spPr bwMode="auto">
              <a:xfrm>
                <a:off x="7721116" y="3974534"/>
                <a:ext cx="182563" cy="651961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108" dirty="0"/>
                  <a:t>Data</a:t>
                </a:r>
              </a:p>
            </p:txBody>
          </p:sp>
          <p:grpSp>
            <p:nvGrpSpPr>
              <p:cNvPr id="24713" name="Group 174"/>
              <p:cNvGrpSpPr>
                <a:grpSpLocks/>
              </p:cNvGrpSpPr>
              <p:nvPr/>
            </p:nvGrpSpPr>
            <p:grpSpPr bwMode="auto">
              <a:xfrm>
                <a:off x="7721373" y="5105995"/>
                <a:ext cx="182542" cy="363537"/>
                <a:chOff x="4103949" y="4985124"/>
                <a:chExt cx="182563" cy="362348"/>
              </a:xfrm>
            </p:grpSpPr>
            <p:sp>
              <p:nvSpPr>
                <p:cNvPr id="177" name="Rectangle 125"/>
                <p:cNvSpPr>
                  <a:spLocks noChangeArrowheads="1"/>
                </p:cNvSpPr>
                <p:nvPr/>
              </p:nvSpPr>
              <p:spPr bwMode="auto">
                <a:xfrm>
                  <a:off x="4103949" y="4985124"/>
                  <a:ext cx="182563" cy="362348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vert270" wrap="none" lIns="0" tIns="0" rIns="0" bIns="0" anchor="ctr"/>
                <a:lstStyle/>
                <a:p>
                  <a:pPr algn="ctr">
                    <a:defRPr/>
                  </a:pPr>
                  <a:r>
                    <a:rPr lang="en-US" sz="923" dirty="0"/>
                    <a:t>Rd4</a:t>
                  </a:r>
                </a:p>
              </p:txBody>
            </p:sp>
            <p:sp>
              <p:nvSpPr>
                <p:cNvPr id="178" name="Isosceles Triangle 177"/>
                <p:cNvSpPr/>
                <p:nvPr/>
              </p:nvSpPr>
              <p:spPr bwMode="auto">
                <a:xfrm>
                  <a:off x="4151384" y="5300008"/>
                  <a:ext cx="87436" cy="45883"/>
                </a:xfrm>
                <a:prstGeom prst="triangl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4604" name="Line 30"/>
            <p:cNvSpPr>
              <a:spLocks noChangeShapeType="1"/>
            </p:cNvSpPr>
            <p:nvPr/>
          </p:nvSpPr>
          <p:spPr bwMode="auto">
            <a:xfrm flipV="1">
              <a:off x="4497276" y="2781300"/>
              <a:ext cx="1793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6" name="Line 19"/>
            <p:cNvSpPr>
              <a:spLocks noChangeShapeType="1"/>
            </p:cNvSpPr>
            <p:nvPr/>
          </p:nvSpPr>
          <p:spPr bwMode="auto">
            <a:xfrm flipV="1">
              <a:off x="5902325" y="2347913"/>
              <a:ext cx="35401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607" name="Group 20"/>
            <p:cNvGrpSpPr>
              <a:grpSpLocks/>
            </p:cNvGrpSpPr>
            <p:nvPr/>
          </p:nvGrpSpPr>
          <p:grpSpPr bwMode="auto">
            <a:xfrm>
              <a:off x="5197400" y="2951008"/>
              <a:ext cx="166688" cy="257175"/>
              <a:chOff x="4375" y="2401"/>
              <a:chExt cx="114" cy="162"/>
            </a:xfrm>
          </p:grpSpPr>
          <p:sp>
            <p:nvSpPr>
              <p:cNvPr id="24710" name="Line 21"/>
              <p:cNvSpPr>
                <a:spLocks noChangeShapeType="1"/>
              </p:cNvSpPr>
              <p:nvPr/>
            </p:nvSpPr>
            <p:spPr bwMode="auto">
              <a:xfrm flipH="1">
                <a:off x="4419" y="2505"/>
                <a:ext cx="29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11" name="Rectangle 22"/>
              <p:cNvSpPr>
                <a:spLocks noChangeArrowheads="1"/>
              </p:cNvSpPr>
              <p:nvPr/>
            </p:nvSpPr>
            <p:spPr bwMode="auto">
              <a:xfrm>
                <a:off x="4375" y="2401"/>
                <a:ext cx="1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 32</a:t>
                </a:r>
              </a:p>
            </p:txBody>
          </p:sp>
        </p:grpSp>
        <p:grpSp>
          <p:nvGrpSpPr>
            <p:cNvPr id="24608" name="Group 9"/>
            <p:cNvGrpSpPr>
              <a:grpSpLocks/>
            </p:cNvGrpSpPr>
            <p:nvPr/>
          </p:nvGrpSpPr>
          <p:grpSpPr bwMode="auto">
            <a:xfrm>
              <a:off x="5480050" y="1787525"/>
              <a:ext cx="422275" cy="1090614"/>
              <a:chOff x="5180177" y="3960180"/>
              <a:chExt cx="421879" cy="1333280"/>
            </a:xfrm>
          </p:grpSpPr>
          <p:sp>
            <p:nvSpPr>
              <p:cNvPr id="24708" name="Freeform 23"/>
              <p:cNvSpPr>
                <a:spLocks/>
              </p:cNvSpPr>
              <p:nvPr/>
            </p:nvSpPr>
            <p:spPr bwMode="auto">
              <a:xfrm rot="-5400000">
                <a:off x="4724477" y="4415880"/>
                <a:ext cx="1333280" cy="421879"/>
              </a:xfrm>
              <a:custGeom>
                <a:avLst/>
                <a:gdLst>
                  <a:gd name="T0" fmla="*/ 0 w 768"/>
                  <a:gd name="T1" fmla="*/ 0 h 288"/>
                  <a:gd name="T2" fmla="*/ 2147483647 w 768"/>
                  <a:gd name="T3" fmla="*/ 2147483647 h 288"/>
                  <a:gd name="T4" fmla="*/ 2147483647 w 768"/>
                  <a:gd name="T5" fmla="*/ 2147483647 h 288"/>
                  <a:gd name="T6" fmla="*/ 2147483647 w 768"/>
                  <a:gd name="T7" fmla="*/ 0 h 288"/>
                  <a:gd name="T8" fmla="*/ 2147483647 w 768"/>
                  <a:gd name="T9" fmla="*/ 0 h 288"/>
                  <a:gd name="T10" fmla="*/ 2147483647 w 768"/>
                  <a:gd name="T11" fmla="*/ 2147483647 h 288"/>
                  <a:gd name="T12" fmla="*/ 2147483647 w 768"/>
                  <a:gd name="T13" fmla="*/ 0 h 288"/>
                  <a:gd name="T14" fmla="*/ 0 w 768"/>
                  <a:gd name="T15" fmla="*/ 0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8"/>
                  <a:gd name="T25" fmla="*/ 0 h 288"/>
                  <a:gd name="T26" fmla="*/ 768 w 768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8" h="288">
                    <a:moveTo>
                      <a:pt x="0" y="0"/>
                    </a:moveTo>
                    <a:lnTo>
                      <a:pt x="144" y="288"/>
                    </a:lnTo>
                    <a:lnTo>
                      <a:pt x="624" y="288"/>
                    </a:lnTo>
                    <a:lnTo>
                      <a:pt x="768" y="0"/>
                    </a:lnTo>
                    <a:lnTo>
                      <a:pt x="480" y="0"/>
                    </a:lnTo>
                    <a:lnTo>
                      <a:pt x="384" y="96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9" name="Rectangle 24"/>
              <p:cNvSpPr>
                <a:spLocks noChangeArrowheads="1"/>
              </p:cNvSpPr>
              <p:nvPr/>
            </p:nvSpPr>
            <p:spPr bwMode="auto">
              <a:xfrm>
                <a:off x="5243898" y="4189029"/>
                <a:ext cx="351566" cy="881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3527" tIns="41031" rIns="83527" bIns="41031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en-US" sz="1292"/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292"/>
                  <a:t>L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292"/>
                  <a:t>U</a:t>
                </a:r>
              </a:p>
            </p:txBody>
          </p:sp>
        </p:grpSp>
        <p:grpSp>
          <p:nvGrpSpPr>
            <p:cNvPr id="24609" name="Group 6"/>
            <p:cNvGrpSpPr>
              <a:grpSpLocks/>
            </p:cNvGrpSpPr>
            <p:nvPr/>
          </p:nvGrpSpPr>
          <p:grpSpPr bwMode="auto">
            <a:xfrm>
              <a:off x="5172075" y="1722438"/>
              <a:ext cx="168275" cy="266700"/>
              <a:chOff x="4871777" y="2765897"/>
              <a:chExt cx="168275" cy="266700"/>
            </a:xfrm>
          </p:grpSpPr>
          <p:sp>
            <p:nvSpPr>
              <p:cNvPr id="24706" name="Rectangle 27"/>
              <p:cNvSpPr>
                <a:spLocks noChangeArrowheads="1"/>
              </p:cNvSpPr>
              <p:nvPr/>
            </p:nvSpPr>
            <p:spPr bwMode="auto">
              <a:xfrm>
                <a:off x="4871777" y="2765897"/>
                <a:ext cx="1682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 32</a:t>
                </a:r>
              </a:p>
            </p:txBody>
          </p:sp>
          <p:sp>
            <p:nvSpPr>
              <p:cNvPr id="24707" name="Line 28"/>
              <p:cNvSpPr>
                <a:spLocks noChangeShapeType="1"/>
              </p:cNvSpPr>
              <p:nvPr/>
            </p:nvSpPr>
            <p:spPr bwMode="auto">
              <a:xfrm flipH="1">
                <a:off x="4947977" y="2940522"/>
                <a:ext cx="42863" cy="920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610" name="Line 30"/>
            <p:cNvSpPr>
              <a:spLocks noChangeShapeType="1"/>
            </p:cNvSpPr>
            <p:nvPr/>
          </p:nvSpPr>
          <p:spPr bwMode="auto">
            <a:xfrm flipV="1">
              <a:off x="5219700" y="2744788"/>
              <a:ext cx="25241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11" name="Line 95"/>
            <p:cNvSpPr>
              <a:spLocks noChangeShapeType="1"/>
            </p:cNvSpPr>
            <p:nvPr/>
          </p:nvSpPr>
          <p:spPr bwMode="auto">
            <a:xfrm flipV="1">
              <a:off x="4716463" y="1943100"/>
              <a:ext cx="7604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71" name="Straight Connector 170"/>
            <p:cNvCxnSpPr>
              <a:stCxn id="159" idx="2"/>
            </p:cNvCxnSpPr>
            <p:nvPr/>
          </p:nvCxnSpPr>
          <p:spPr bwMode="auto">
            <a:xfrm>
              <a:off x="4768739" y="1595438"/>
              <a:ext cx="0" cy="2401887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Rectangle 125"/>
            <p:cNvSpPr>
              <a:spLocks noChangeArrowheads="1"/>
            </p:cNvSpPr>
            <p:nvPr/>
          </p:nvSpPr>
          <p:spPr bwMode="auto">
            <a:xfrm>
              <a:off x="4677690" y="1649260"/>
              <a:ext cx="182384" cy="657866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/>
                <a:t>A</a:t>
              </a:r>
            </a:p>
          </p:txBody>
        </p:sp>
        <p:sp>
          <p:nvSpPr>
            <p:cNvPr id="153" name="Rectangle 125"/>
            <p:cNvSpPr>
              <a:spLocks noChangeArrowheads="1"/>
            </p:cNvSpPr>
            <p:nvPr/>
          </p:nvSpPr>
          <p:spPr bwMode="auto">
            <a:xfrm>
              <a:off x="4677689" y="2420292"/>
              <a:ext cx="182385" cy="657866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/>
                <a:t>B</a:t>
              </a:r>
            </a:p>
          </p:txBody>
        </p:sp>
        <p:grpSp>
          <p:nvGrpSpPr>
            <p:cNvPr id="24615" name="Group 2"/>
            <p:cNvGrpSpPr>
              <a:grpSpLocks/>
            </p:cNvGrpSpPr>
            <p:nvPr/>
          </p:nvGrpSpPr>
          <p:grpSpPr bwMode="auto">
            <a:xfrm>
              <a:off x="4676664" y="3192463"/>
              <a:ext cx="182562" cy="363537"/>
              <a:chOff x="4103949" y="4985124"/>
              <a:chExt cx="182563" cy="362348"/>
            </a:xfrm>
          </p:grpSpPr>
          <p:sp>
            <p:nvSpPr>
              <p:cNvPr id="169" name="Rectangle 125"/>
              <p:cNvSpPr>
                <a:spLocks noChangeArrowheads="1"/>
              </p:cNvSpPr>
              <p:nvPr/>
            </p:nvSpPr>
            <p:spPr bwMode="auto">
              <a:xfrm>
                <a:off x="4103949" y="4985124"/>
                <a:ext cx="182563" cy="3623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923" dirty="0"/>
                  <a:t>Rd2</a:t>
                </a:r>
              </a:p>
            </p:txBody>
          </p:sp>
          <p:sp>
            <p:nvSpPr>
              <p:cNvPr id="158" name="Isosceles Triangle 157"/>
              <p:cNvSpPr/>
              <p:nvPr/>
            </p:nvSpPr>
            <p:spPr bwMode="auto">
              <a:xfrm>
                <a:off x="4151574" y="5300003"/>
                <a:ext cx="87312" cy="45887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4617" name="Line 30"/>
            <p:cNvSpPr>
              <a:spLocks noChangeShapeType="1"/>
            </p:cNvSpPr>
            <p:nvPr/>
          </p:nvSpPr>
          <p:spPr bwMode="auto">
            <a:xfrm flipV="1">
              <a:off x="4460764" y="1952625"/>
              <a:ext cx="2159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" name="Freeform 187"/>
            <p:cNvSpPr/>
            <p:nvPr/>
          </p:nvSpPr>
          <p:spPr bwMode="auto">
            <a:xfrm flipV="1">
              <a:off x="3752739" y="1722438"/>
              <a:ext cx="565150" cy="369887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311492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400648"/>
                <a:gd name="connsiteX1" fmla="*/ 311492 w 453224"/>
                <a:gd name="connsiteY1" fmla="*/ 0 h 1400648"/>
                <a:gd name="connsiteX2" fmla="*/ 264893 w 453224"/>
                <a:gd name="connsiteY2" fmla="*/ 1400648 h 1400648"/>
                <a:gd name="connsiteX3" fmla="*/ 453224 w 453224"/>
                <a:gd name="connsiteY3" fmla="*/ 1347746 h 1400648"/>
                <a:gd name="connsiteX0" fmla="*/ 0 w 453224"/>
                <a:gd name="connsiteY0" fmla="*/ 0 h 1400648"/>
                <a:gd name="connsiteX1" fmla="*/ 276090 w 453224"/>
                <a:gd name="connsiteY1" fmla="*/ 0 h 1400648"/>
                <a:gd name="connsiteX2" fmla="*/ 264893 w 453224"/>
                <a:gd name="connsiteY2" fmla="*/ 1400648 h 1400648"/>
                <a:gd name="connsiteX3" fmla="*/ 453224 w 453224"/>
                <a:gd name="connsiteY3" fmla="*/ 1347746 h 1400648"/>
                <a:gd name="connsiteX0" fmla="*/ 0 w 453224"/>
                <a:gd name="connsiteY0" fmla="*/ 0 h 1400648"/>
                <a:gd name="connsiteX1" fmla="*/ 263447 w 453224"/>
                <a:gd name="connsiteY1" fmla="*/ 0 h 1400648"/>
                <a:gd name="connsiteX2" fmla="*/ 264893 w 453224"/>
                <a:gd name="connsiteY2" fmla="*/ 1400648 h 1400648"/>
                <a:gd name="connsiteX3" fmla="*/ 453224 w 453224"/>
                <a:gd name="connsiteY3" fmla="*/ 1347746 h 1400648"/>
                <a:gd name="connsiteX0" fmla="*/ 0 w 453224"/>
                <a:gd name="connsiteY0" fmla="*/ 0 h 1374199"/>
                <a:gd name="connsiteX1" fmla="*/ 263447 w 453224"/>
                <a:gd name="connsiteY1" fmla="*/ 0 h 1374199"/>
                <a:gd name="connsiteX2" fmla="*/ 229491 w 453224"/>
                <a:gd name="connsiteY2" fmla="*/ 1374199 h 1374199"/>
                <a:gd name="connsiteX3" fmla="*/ 453224 w 453224"/>
                <a:gd name="connsiteY3" fmla="*/ 1347746 h 1374199"/>
                <a:gd name="connsiteX0" fmla="*/ 0 w 453224"/>
                <a:gd name="connsiteY0" fmla="*/ 0 h 1374199"/>
                <a:gd name="connsiteX1" fmla="*/ 238161 w 453224"/>
                <a:gd name="connsiteY1" fmla="*/ 0 h 1374199"/>
                <a:gd name="connsiteX2" fmla="*/ 229491 w 453224"/>
                <a:gd name="connsiteY2" fmla="*/ 1374199 h 1374199"/>
                <a:gd name="connsiteX3" fmla="*/ 453224 w 453224"/>
                <a:gd name="connsiteY3" fmla="*/ 1347746 h 1374199"/>
                <a:gd name="connsiteX0" fmla="*/ 0 w 453224"/>
                <a:gd name="connsiteY0" fmla="*/ 0 h 1374199"/>
                <a:gd name="connsiteX1" fmla="*/ 230575 w 453224"/>
                <a:gd name="connsiteY1" fmla="*/ 0 h 1374199"/>
                <a:gd name="connsiteX2" fmla="*/ 229491 w 453224"/>
                <a:gd name="connsiteY2" fmla="*/ 1374199 h 1374199"/>
                <a:gd name="connsiteX3" fmla="*/ 453224 w 453224"/>
                <a:gd name="connsiteY3" fmla="*/ 1347746 h 1374199"/>
                <a:gd name="connsiteX0" fmla="*/ 0 w 453224"/>
                <a:gd name="connsiteY0" fmla="*/ 0 h 1347745"/>
                <a:gd name="connsiteX1" fmla="*/ 230575 w 453224"/>
                <a:gd name="connsiteY1" fmla="*/ 0 h 1347745"/>
                <a:gd name="connsiteX2" fmla="*/ 219377 w 453224"/>
                <a:gd name="connsiteY2" fmla="*/ 1347745 h 1347745"/>
                <a:gd name="connsiteX3" fmla="*/ 453224 w 453224"/>
                <a:gd name="connsiteY3" fmla="*/ 1347746 h 1347745"/>
                <a:gd name="connsiteX0" fmla="*/ 0 w 453224"/>
                <a:gd name="connsiteY0" fmla="*/ 0 h 1347745"/>
                <a:gd name="connsiteX1" fmla="*/ 222989 w 453224"/>
                <a:gd name="connsiteY1" fmla="*/ 0 h 1347745"/>
                <a:gd name="connsiteX2" fmla="*/ 219377 w 453224"/>
                <a:gd name="connsiteY2" fmla="*/ 1347745 h 1347745"/>
                <a:gd name="connsiteX3" fmla="*/ 453224 w 453224"/>
                <a:gd name="connsiteY3" fmla="*/ 1347746 h 1347745"/>
                <a:gd name="connsiteX0" fmla="*/ 0 w 453224"/>
                <a:gd name="connsiteY0" fmla="*/ 0 h 1347745"/>
                <a:gd name="connsiteX1" fmla="*/ 220460 w 453224"/>
                <a:gd name="connsiteY1" fmla="*/ 0 h 1347745"/>
                <a:gd name="connsiteX2" fmla="*/ 219377 w 453224"/>
                <a:gd name="connsiteY2" fmla="*/ 1347745 h 1347745"/>
                <a:gd name="connsiteX3" fmla="*/ 453224 w 453224"/>
                <a:gd name="connsiteY3" fmla="*/ 1347746 h 1347745"/>
                <a:gd name="connsiteX0" fmla="*/ 0 w 453224"/>
                <a:gd name="connsiteY0" fmla="*/ 18174 h 1365919"/>
                <a:gd name="connsiteX1" fmla="*/ 225517 w 453224"/>
                <a:gd name="connsiteY1" fmla="*/ 0 h 1365919"/>
                <a:gd name="connsiteX2" fmla="*/ 219377 w 453224"/>
                <a:gd name="connsiteY2" fmla="*/ 1365919 h 1365919"/>
                <a:gd name="connsiteX3" fmla="*/ 453224 w 453224"/>
                <a:gd name="connsiteY3" fmla="*/ 1365920 h 1365919"/>
                <a:gd name="connsiteX0" fmla="*/ 0 w 453224"/>
                <a:gd name="connsiteY0" fmla="*/ 18174 h 1365919"/>
                <a:gd name="connsiteX1" fmla="*/ 220460 w 453224"/>
                <a:gd name="connsiteY1" fmla="*/ 0 h 1365919"/>
                <a:gd name="connsiteX2" fmla="*/ 219377 w 453224"/>
                <a:gd name="connsiteY2" fmla="*/ 1365919 h 1365919"/>
                <a:gd name="connsiteX3" fmla="*/ 453224 w 453224"/>
                <a:gd name="connsiteY3" fmla="*/ 1365920 h 1365919"/>
                <a:gd name="connsiteX0" fmla="*/ 0 w 453224"/>
                <a:gd name="connsiteY0" fmla="*/ 977 h 1348722"/>
                <a:gd name="connsiteX1" fmla="*/ 146222 w 453224"/>
                <a:gd name="connsiteY1" fmla="*/ 13246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  <a:gd name="connsiteX0" fmla="*/ 0 w 453224"/>
                <a:gd name="connsiteY0" fmla="*/ 977 h 1348722"/>
                <a:gd name="connsiteX1" fmla="*/ 146222 w 453224"/>
                <a:gd name="connsiteY1" fmla="*/ 13246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  <a:gd name="connsiteX0" fmla="*/ 0 w 453224"/>
                <a:gd name="connsiteY0" fmla="*/ 977 h 1348722"/>
                <a:gd name="connsiteX1" fmla="*/ 146222 w 453224"/>
                <a:gd name="connsiteY1" fmla="*/ 13246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  <a:gd name="connsiteX0" fmla="*/ 0 w 453224"/>
                <a:gd name="connsiteY0" fmla="*/ 977 h 1348722"/>
                <a:gd name="connsiteX1" fmla="*/ 146222 w 453224"/>
                <a:gd name="connsiteY1" fmla="*/ 13246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  <a:gd name="connsiteX0" fmla="*/ 0 w 453224"/>
                <a:gd name="connsiteY0" fmla="*/ 19945 h 1367690"/>
                <a:gd name="connsiteX1" fmla="*/ 128076 w 453224"/>
                <a:gd name="connsiteY1" fmla="*/ 0 h 1367690"/>
                <a:gd name="connsiteX2" fmla="*/ 219377 w 453224"/>
                <a:gd name="connsiteY2" fmla="*/ 1367690 h 1367690"/>
                <a:gd name="connsiteX3" fmla="*/ 453224 w 453224"/>
                <a:gd name="connsiteY3" fmla="*/ 1367691 h 1367690"/>
                <a:gd name="connsiteX0" fmla="*/ 0 w 453224"/>
                <a:gd name="connsiteY0" fmla="*/ 620 h 1348365"/>
                <a:gd name="connsiteX1" fmla="*/ 125051 w 453224"/>
                <a:gd name="connsiteY1" fmla="*/ 28996 h 1348365"/>
                <a:gd name="connsiteX2" fmla="*/ 219377 w 453224"/>
                <a:gd name="connsiteY2" fmla="*/ 1348365 h 1348365"/>
                <a:gd name="connsiteX3" fmla="*/ 453224 w 453224"/>
                <a:gd name="connsiteY3" fmla="*/ 1348366 h 1348365"/>
                <a:gd name="connsiteX0" fmla="*/ 0 w 453224"/>
                <a:gd name="connsiteY0" fmla="*/ 620 h 1348365"/>
                <a:gd name="connsiteX1" fmla="*/ 125051 w 453224"/>
                <a:gd name="connsiteY1" fmla="*/ 28996 h 1348365"/>
                <a:gd name="connsiteX2" fmla="*/ 219377 w 453224"/>
                <a:gd name="connsiteY2" fmla="*/ 1348365 h 1348365"/>
                <a:gd name="connsiteX3" fmla="*/ 453224 w 453224"/>
                <a:gd name="connsiteY3" fmla="*/ 1348366 h 1348365"/>
                <a:gd name="connsiteX0" fmla="*/ 0 w 453224"/>
                <a:gd name="connsiteY0" fmla="*/ 620 h 1348365"/>
                <a:gd name="connsiteX1" fmla="*/ 125051 w 453224"/>
                <a:gd name="connsiteY1" fmla="*/ 28996 h 1348365"/>
                <a:gd name="connsiteX2" fmla="*/ 219377 w 453224"/>
                <a:gd name="connsiteY2" fmla="*/ 1348365 h 1348365"/>
                <a:gd name="connsiteX3" fmla="*/ 453224 w 453224"/>
                <a:gd name="connsiteY3" fmla="*/ 1348366 h 1348365"/>
                <a:gd name="connsiteX0" fmla="*/ 0 w 453224"/>
                <a:gd name="connsiteY0" fmla="*/ 456 h 1348201"/>
                <a:gd name="connsiteX1" fmla="*/ 115978 w 453224"/>
                <a:gd name="connsiteY1" fmla="*/ 44937 h 1348201"/>
                <a:gd name="connsiteX2" fmla="*/ 219377 w 453224"/>
                <a:gd name="connsiteY2" fmla="*/ 1348201 h 1348201"/>
                <a:gd name="connsiteX3" fmla="*/ 453224 w 453224"/>
                <a:gd name="connsiteY3" fmla="*/ 1348202 h 1348201"/>
                <a:gd name="connsiteX0" fmla="*/ 0 w 453224"/>
                <a:gd name="connsiteY0" fmla="*/ 456 h 1348201"/>
                <a:gd name="connsiteX1" fmla="*/ 115978 w 453224"/>
                <a:gd name="connsiteY1" fmla="*/ 44937 h 1348201"/>
                <a:gd name="connsiteX2" fmla="*/ 219377 w 453224"/>
                <a:gd name="connsiteY2" fmla="*/ 1348201 h 1348201"/>
                <a:gd name="connsiteX3" fmla="*/ 453224 w 453224"/>
                <a:gd name="connsiteY3" fmla="*/ 1348202 h 1348201"/>
                <a:gd name="connsiteX0" fmla="*/ 0 w 453224"/>
                <a:gd name="connsiteY0" fmla="*/ 19949 h 1367694"/>
                <a:gd name="connsiteX1" fmla="*/ 109930 w 453224"/>
                <a:gd name="connsiteY1" fmla="*/ 0 h 1367694"/>
                <a:gd name="connsiteX2" fmla="*/ 219377 w 453224"/>
                <a:gd name="connsiteY2" fmla="*/ 1367694 h 1367694"/>
                <a:gd name="connsiteX3" fmla="*/ 453224 w 453224"/>
                <a:gd name="connsiteY3" fmla="*/ 1367695 h 1367694"/>
                <a:gd name="connsiteX0" fmla="*/ 0 w 453224"/>
                <a:gd name="connsiteY0" fmla="*/ 357 h 1348102"/>
                <a:gd name="connsiteX1" fmla="*/ 109930 w 453224"/>
                <a:gd name="connsiteY1" fmla="*/ 60944 h 1348102"/>
                <a:gd name="connsiteX2" fmla="*/ 219377 w 453224"/>
                <a:gd name="connsiteY2" fmla="*/ 1348102 h 1348102"/>
                <a:gd name="connsiteX3" fmla="*/ 453224 w 453224"/>
                <a:gd name="connsiteY3" fmla="*/ 1348103 h 1348102"/>
                <a:gd name="connsiteX0" fmla="*/ 0 w 453224"/>
                <a:gd name="connsiteY0" fmla="*/ 973 h 1348718"/>
                <a:gd name="connsiteX1" fmla="*/ 109930 w 453224"/>
                <a:gd name="connsiteY1" fmla="*/ 13240 h 1348718"/>
                <a:gd name="connsiteX2" fmla="*/ 219377 w 453224"/>
                <a:gd name="connsiteY2" fmla="*/ 1348718 h 1348718"/>
                <a:gd name="connsiteX3" fmla="*/ 453224 w 453224"/>
                <a:gd name="connsiteY3" fmla="*/ 1348719 h 1348718"/>
                <a:gd name="connsiteX0" fmla="*/ 0 w 453224"/>
                <a:gd name="connsiteY0" fmla="*/ 977 h 1348722"/>
                <a:gd name="connsiteX1" fmla="*/ 109930 w 453224"/>
                <a:gd name="connsiteY1" fmla="*/ 13244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  <a:gd name="connsiteX0" fmla="*/ 0 w 453224"/>
                <a:gd name="connsiteY0" fmla="*/ 977 h 1348722"/>
                <a:gd name="connsiteX1" fmla="*/ 79687 w 453224"/>
                <a:gd name="connsiteY1" fmla="*/ 13243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  <a:gd name="connsiteX0" fmla="*/ 0 w 453224"/>
                <a:gd name="connsiteY0" fmla="*/ 977 h 1348722"/>
                <a:gd name="connsiteX1" fmla="*/ 79687 w 453224"/>
                <a:gd name="connsiteY1" fmla="*/ 13243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  <a:gd name="connsiteX0" fmla="*/ 0 w 453224"/>
                <a:gd name="connsiteY0" fmla="*/ 977 h 1348722"/>
                <a:gd name="connsiteX1" fmla="*/ 79687 w 453224"/>
                <a:gd name="connsiteY1" fmla="*/ 13243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  <a:gd name="connsiteX0" fmla="*/ 0 w 453224"/>
                <a:gd name="connsiteY0" fmla="*/ 977 h 1348722"/>
                <a:gd name="connsiteX1" fmla="*/ 79687 w 453224"/>
                <a:gd name="connsiteY1" fmla="*/ 13243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  <a:gd name="connsiteX0" fmla="*/ 0 w 453224"/>
                <a:gd name="connsiteY0" fmla="*/ 977 h 1348722"/>
                <a:gd name="connsiteX1" fmla="*/ 79687 w 453224"/>
                <a:gd name="connsiteY1" fmla="*/ 13243 h 1348722"/>
                <a:gd name="connsiteX2" fmla="*/ 219377 w 453224"/>
                <a:gd name="connsiteY2" fmla="*/ 1348722 h 1348722"/>
                <a:gd name="connsiteX3" fmla="*/ 453224 w 453224"/>
                <a:gd name="connsiteY3" fmla="*/ 1348723 h 134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224" h="1348722">
                  <a:moveTo>
                    <a:pt x="0" y="977"/>
                  </a:moveTo>
                  <a:cubicBezTo>
                    <a:pt x="73487" y="-5081"/>
                    <a:pt x="42492" y="19299"/>
                    <a:pt x="79687" y="13243"/>
                  </a:cubicBezTo>
                  <a:cubicBezTo>
                    <a:pt x="159815" y="783694"/>
                    <a:pt x="133791" y="503927"/>
                    <a:pt x="219377" y="1348722"/>
                  </a:cubicBezTo>
                  <a:lnTo>
                    <a:pt x="453224" y="1348723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619" name="Line 52"/>
            <p:cNvSpPr>
              <a:spLocks noChangeShapeType="1"/>
            </p:cNvSpPr>
            <p:nvPr/>
          </p:nvSpPr>
          <p:spPr bwMode="auto">
            <a:xfrm>
              <a:off x="3752739" y="2490789"/>
              <a:ext cx="5651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1" name="TextBox 129"/>
            <p:cNvSpPr txBox="1">
              <a:spLocks noChangeArrowheads="1"/>
            </p:cNvSpPr>
            <p:nvPr/>
          </p:nvSpPr>
          <p:spPr bwMode="auto">
            <a:xfrm>
              <a:off x="428514" y="3783013"/>
              <a:ext cx="258762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92"/>
                <a:t>clk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 flipH="1">
              <a:off x="3235425" y="2995613"/>
              <a:ext cx="1587" cy="1001712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623" name="Line 40"/>
            <p:cNvSpPr>
              <a:spLocks noChangeShapeType="1"/>
            </p:cNvSpPr>
            <p:nvPr/>
          </p:nvSpPr>
          <p:spPr bwMode="auto">
            <a:xfrm>
              <a:off x="2373201" y="2509838"/>
              <a:ext cx="474663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4" name="Rectangle 44"/>
            <p:cNvSpPr>
              <a:spLocks noChangeArrowheads="1"/>
            </p:cNvSpPr>
            <p:nvPr/>
          </p:nvSpPr>
          <p:spPr bwMode="auto">
            <a:xfrm>
              <a:off x="2638314" y="2024063"/>
              <a:ext cx="125412" cy="13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31"/>
                <a:t> 5</a:t>
              </a:r>
            </a:p>
          </p:txBody>
        </p:sp>
        <p:sp>
          <p:nvSpPr>
            <p:cNvPr id="24625" name="Rectangle 67"/>
            <p:cNvSpPr>
              <a:spLocks noChangeArrowheads="1"/>
            </p:cNvSpPr>
            <p:nvPr/>
          </p:nvSpPr>
          <p:spPr bwMode="auto">
            <a:xfrm>
              <a:off x="2456669" y="2046288"/>
              <a:ext cx="1682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923" dirty="0" err="1"/>
                <a:t>Rs</a:t>
              </a:r>
              <a:endParaRPr lang="en-US" altLang="en-US" sz="923" dirty="0"/>
            </a:p>
          </p:txBody>
        </p:sp>
        <p:sp>
          <p:nvSpPr>
            <p:cNvPr id="24626" name="Line 68"/>
            <p:cNvSpPr>
              <a:spLocks noChangeShapeType="1"/>
            </p:cNvSpPr>
            <p:nvPr/>
          </p:nvSpPr>
          <p:spPr bwMode="auto">
            <a:xfrm flipH="1">
              <a:off x="2679589" y="2471738"/>
              <a:ext cx="42862" cy="92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27" name="Rectangle 69"/>
            <p:cNvSpPr>
              <a:spLocks noChangeArrowheads="1"/>
            </p:cNvSpPr>
            <p:nvPr/>
          </p:nvSpPr>
          <p:spPr bwMode="auto">
            <a:xfrm>
              <a:off x="2638314" y="2335213"/>
              <a:ext cx="125412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31"/>
                <a:t> 5</a:t>
              </a:r>
            </a:p>
          </p:txBody>
        </p:sp>
        <p:sp>
          <p:nvSpPr>
            <p:cNvPr id="24628" name="Rectangle 70"/>
            <p:cNvSpPr>
              <a:spLocks noChangeArrowheads="1"/>
            </p:cNvSpPr>
            <p:nvPr/>
          </p:nvSpPr>
          <p:spPr bwMode="auto">
            <a:xfrm>
              <a:off x="2384314" y="3471863"/>
              <a:ext cx="1682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923"/>
                <a:t>Rd</a:t>
              </a:r>
            </a:p>
          </p:txBody>
        </p:sp>
        <p:sp>
          <p:nvSpPr>
            <p:cNvPr id="24629" name="Rectangle 78"/>
            <p:cNvSpPr>
              <a:spLocks noChangeArrowheads="1"/>
            </p:cNvSpPr>
            <p:nvPr/>
          </p:nvSpPr>
          <p:spPr bwMode="auto">
            <a:xfrm>
              <a:off x="2456669" y="2333625"/>
              <a:ext cx="1682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923"/>
                <a:t>Rt</a:t>
              </a:r>
            </a:p>
          </p:txBody>
        </p:sp>
        <p:sp>
          <p:nvSpPr>
            <p:cNvPr id="24630" name="Rectangle 108"/>
            <p:cNvSpPr>
              <a:spLocks noChangeArrowheads="1"/>
            </p:cNvSpPr>
            <p:nvPr/>
          </p:nvSpPr>
          <p:spPr bwMode="auto">
            <a:xfrm>
              <a:off x="3592401" y="3165475"/>
              <a:ext cx="166688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31"/>
                <a:t> 32</a:t>
              </a:r>
            </a:p>
          </p:txBody>
        </p:sp>
        <p:sp>
          <p:nvSpPr>
            <p:cNvPr id="24631" name="Line 109"/>
            <p:cNvSpPr>
              <a:spLocks noChangeShapeType="1"/>
            </p:cNvSpPr>
            <p:nvPr/>
          </p:nvSpPr>
          <p:spPr bwMode="auto">
            <a:xfrm flipH="1">
              <a:off x="3465401" y="3230563"/>
              <a:ext cx="127000" cy="38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2" name="Line 40"/>
            <p:cNvSpPr>
              <a:spLocks noChangeShapeType="1"/>
            </p:cNvSpPr>
            <p:nvPr/>
          </p:nvSpPr>
          <p:spPr bwMode="auto">
            <a:xfrm>
              <a:off x="2373201" y="2219325"/>
              <a:ext cx="473075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33" name="Line 68"/>
            <p:cNvSpPr>
              <a:spLocks noChangeShapeType="1"/>
            </p:cNvSpPr>
            <p:nvPr/>
          </p:nvSpPr>
          <p:spPr bwMode="auto">
            <a:xfrm flipH="1">
              <a:off x="2687526" y="2182813"/>
              <a:ext cx="41275" cy="92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634" name="Group 15376"/>
            <p:cNvGrpSpPr>
              <a:grpSpLocks/>
            </p:cNvGrpSpPr>
            <p:nvPr/>
          </p:nvGrpSpPr>
          <p:grpSpPr bwMode="auto">
            <a:xfrm>
              <a:off x="2847864" y="1843088"/>
              <a:ext cx="904875" cy="1201737"/>
              <a:chOff x="3018050" y="3753009"/>
              <a:chExt cx="905601" cy="120207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018050" y="3764124"/>
                <a:ext cx="905601" cy="1190956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96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2785800" y="4222958"/>
                <a:ext cx="1191941" cy="252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41" rIns="844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8" b="1" dirty="0"/>
                  <a:t>Register File</a:t>
                </a:r>
              </a:p>
            </p:txBody>
          </p:sp>
          <p:sp>
            <p:nvSpPr>
              <p:cNvPr id="24697" name="Rectangle 33"/>
              <p:cNvSpPr>
                <a:spLocks noChangeArrowheads="1"/>
              </p:cNvSpPr>
              <p:nvPr/>
            </p:nvSpPr>
            <p:spPr bwMode="auto">
              <a:xfrm>
                <a:off x="3018777" y="4038568"/>
                <a:ext cx="278709" cy="182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923"/>
                  <a:t> RA</a:t>
                </a:r>
              </a:p>
            </p:txBody>
          </p:sp>
          <p:sp>
            <p:nvSpPr>
              <p:cNvPr id="24698" name="Rectangle 34"/>
              <p:cNvSpPr>
                <a:spLocks noChangeArrowheads="1"/>
              </p:cNvSpPr>
              <p:nvPr/>
            </p:nvSpPr>
            <p:spPr bwMode="auto">
              <a:xfrm>
                <a:off x="3061258" y="4289842"/>
                <a:ext cx="236228" cy="276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923"/>
                  <a:t>RB</a:t>
                </a:r>
              </a:p>
            </p:txBody>
          </p:sp>
          <p:sp>
            <p:nvSpPr>
              <p:cNvPr id="24699" name="Rectangle 35"/>
              <p:cNvSpPr>
                <a:spLocks noChangeArrowheads="1"/>
              </p:cNvSpPr>
              <p:nvPr/>
            </p:nvSpPr>
            <p:spPr bwMode="auto">
              <a:xfrm>
                <a:off x="3472571" y="3894552"/>
                <a:ext cx="379398" cy="182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r"/>
                <a:r>
                  <a:rPr lang="en-US" altLang="en-US" sz="923"/>
                  <a:t>BusA</a:t>
                </a:r>
              </a:p>
            </p:txBody>
          </p:sp>
          <p:sp>
            <p:nvSpPr>
              <p:cNvPr id="24700" name="Rectangle 38"/>
              <p:cNvSpPr>
                <a:spLocks noChangeArrowheads="1"/>
              </p:cNvSpPr>
              <p:nvPr/>
            </p:nvSpPr>
            <p:spPr bwMode="auto">
              <a:xfrm>
                <a:off x="3472571" y="4289666"/>
                <a:ext cx="379398" cy="182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r"/>
                <a:r>
                  <a:rPr lang="en-US" altLang="en-US" sz="923"/>
                  <a:t>BusB</a:t>
                </a:r>
              </a:p>
            </p:txBody>
          </p:sp>
          <p:sp>
            <p:nvSpPr>
              <p:cNvPr id="24701" name="Rectangle 42"/>
              <p:cNvSpPr>
                <a:spLocks noChangeArrowheads="1"/>
              </p:cNvSpPr>
              <p:nvPr/>
            </p:nvSpPr>
            <p:spPr bwMode="auto">
              <a:xfrm>
                <a:off x="3061258" y="4757514"/>
                <a:ext cx="262210" cy="185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923" dirty="0"/>
                  <a:t>RW</a:t>
                </a:r>
              </a:p>
            </p:txBody>
          </p:sp>
          <p:sp>
            <p:nvSpPr>
              <p:cNvPr id="24702" name="Rectangle 45"/>
              <p:cNvSpPr>
                <a:spLocks noChangeArrowheads="1"/>
              </p:cNvSpPr>
              <p:nvPr/>
            </p:nvSpPr>
            <p:spPr bwMode="auto">
              <a:xfrm>
                <a:off x="3472571" y="4748521"/>
                <a:ext cx="379398" cy="182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r"/>
                <a:r>
                  <a:rPr lang="en-US" altLang="en-US" sz="923"/>
                  <a:t>BusW</a:t>
                </a:r>
              </a:p>
            </p:txBody>
          </p:sp>
          <p:sp>
            <p:nvSpPr>
              <p:cNvPr id="146" name="Isosceles Triangle 145"/>
              <p:cNvSpPr/>
              <p:nvPr/>
            </p:nvSpPr>
            <p:spPr bwMode="auto">
              <a:xfrm>
                <a:off x="3366503" y="4907442"/>
                <a:ext cx="87383" cy="46051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83" name="Straight Connector 182"/>
            <p:cNvCxnSpPr>
              <a:stCxn id="145" idx="3"/>
            </p:cNvCxnSpPr>
            <p:nvPr/>
          </p:nvCxnSpPr>
          <p:spPr bwMode="auto">
            <a:xfrm flipH="1">
              <a:off x="2168414" y="2869060"/>
              <a:ext cx="5556" cy="1128265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636" name="Group 2"/>
            <p:cNvGrpSpPr>
              <a:grpSpLocks/>
            </p:cNvGrpSpPr>
            <p:nvPr/>
          </p:nvGrpSpPr>
          <p:grpSpPr bwMode="auto">
            <a:xfrm>
              <a:off x="2699681" y="3217863"/>
              <a:ext cx="141287" cy="312737"/>
              <a:chOff x="2652066" y="3217491"/>
              <a:chExt cx="141282" cy="312723"/>
            </a:xfrm>
          </p:grpSpPr>
          <p:sp>
            <p:nvSpPr>
              <p:cNvPr id="24692" name="AutoShape 91"/>
              <p:cNvSpPr>
                <a:spLocks noChangeArrowheads="1"/>
              </p:cNvSpPr>
              <p:nvPr/>
            </p:nvSpPr>
            <p:spPr bwMode="auto">
              <a:xfrm rot="-5400000">
                <a:off x="2564261" y="3305296"/>
                <a:ext cx="312723" cy="137113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93" name="Rectangle 93"/>
              <p:cNvSpPr>
                <a:spLocks noChangeArrowheads="1"/>
              </p:cNvSpPr>
              <p:nvPr/>
            </p:nvSpPr>
            <p:spPr bwMode="auto">
              <a:xfrm flipH="1">
                <a:off x="2653851" y="3232064"/>
                <a:ext cx="139497" cy="146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0</a:t>
                </a:r>
              </a:p>
            </p:txBody>
          </p:sp>
          <p:sp>
            <p:nvSpPr>
              <p:cNvPr id="24694" name="Rectangle 94"/>
              <p:cNvSpPr>
                <a:spLocks noChangeArrowheads="1"/>
              </p:cNvSpPr>
              <p:nvPr/>
            </p:nvSpPr>
            <p:spPr bwMode="auto">
              <a:xfrm flipH="1">
                <a:off x="2655042" y="3400235"/>
                <a:ext cx="138306" cy="109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1</a:t>
                </a:r>
              </a:p>
            </p:txBody>
          </p:sp>
        </p:grpSp>
        <p:sp>
          <p:nvSpPr>
            <p:cNvPr id="24637" name="Freeform 86"/>
            <p:cNvSpPr>
              <a:spLocks/>
            </p:cNvSpPr>
            <p:nvPr/>
          </p:nvSpPr>
          <p:spPr bwMode="auto">
            <a:xfrm>
              <a:off x="2502670" y="2511425"/>
              <a:ext cx="184856" cy="808038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638" name="Group 71"/>
            <p:cNvGrpSpPr>
              <a:grpSpLocks/>
            </p:cNvGrpSpPr>
            <p:nvPr/>
          </p:nvGrpSpPr>
          <p:grpSpPr bwMode="auto">
            <a:xfrm>
              <a:off x="3201008" y="1233488"/>
              <a:ext cx="391393" cy="271462"/>
              <a:chOff x="3875" y="3082"/>
              <a:chExt cx="117" cy="186"/>
            </a:xfrm>
          </p:grpSpPr>
          <p:sp>
            <p:nvSpPr>
              <p:cNvPr id="24690" name="Oval 72"/>
              <p:cNvSpPr>
                <a:spLocks noChangeArrowheads="1"/>
              </p:cNvSpPr>
              <p:nvPr/>
            </p:nvSpPr>
            <p:spPr bwMode="auto">
              <a:xfrm>
                <a:off x="3875" y="3082"/>
                <a:ext cx="117" cy="173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91" name="Rectangle 73"/>
              <p:cNvSpPr>
                <a:spLocks noChangeArrowheads="1"/>
              </p:cNvSpPr>
              <p:nvPr/>
            </p:nvSpPr>
            <p:spPr bwMode="auto">
              <a:xfrm>
                <a:off x="3875" y="3094"/>
                <a:ext cx="11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3527" tIns="41031" rIns="83527" bIns="41031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en-US" sz="1292" dirty="0"/>
                  <a:t>Ext</a:t>
                </a:r>
              </a:p>
            </p:txBody>
          </p:sp>
        </p:grpSp>
        <p:grpSp>
          <p:nvGrpSpPr>
            <p:cNvPr id="24639" name="Group 16"/>
            <p:cNvGrpSpPr>
              <a:grpSpLocks/>
            </p:cNvGrpSpPr>
            <p:nvPr/>
          </p:nvGrpSpPr>
          <p:grpSpPr bwMode="auto">
            <a:xfrm>
              <a:off x="4317889" y="1624013"/>
              <a:ext cx="169862" cy="715962"/>
              <a:chOff x="3983277" y="3558182"/>
              <a:chExt cx="169863" cy="715718"/>
            </a:xfrm>
          </p:grpSpPr>
          <p:sp>
            <p:nvSpPr>
              <p:cNvPr id="24685" name="AutoShape 91"/>
              <p:cNvSpPr>
                <a:spLocks noChangeArrowheads="1"/>
              </p:cNvSpPr>
              <p:nvPr/>
            </p:nvSpPr>
            <p:spPr bwMode="auto">
              <a:xfrm rot="-5400000">
                <a:off x="3710350" y="3831109"/>
                <a:ext cx="715718" cy="169863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86" name="Rectangle 93"/>
              <p:cNvSpPr>
                <a:spLocks noChangeArrowheads="1"/>
              </p:cNvSpPr>
              <p:nvPr/>
            </p:nvSpPr>
            <p:spPr bwMode="auto">
              <a:xfrm flipH="1">
                <a:off x="3989925" y="3573016"/>
                <a:ext cx="156569" cy="156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0</a:t>
                </a:r>
              </a:p>
            </p:txBody>
          </p:sp>
          <p:sp>
            <p:nvSpPr>
              <p:cNvPr id="24687" name="Rectangle 94"/>
              <p:cNvSpPr>
                <a:spLocks noChangeArrowheads="1"/>
              </p:cNvSpPr>
              <p:nvPr/>
            </p:nvSpPr>
            <p:spPr bwMode="auto">
              <a:xfrm flipH="1">
                <a:off x="3990664" y="3927840"/>
                <a:ext cx="155091" cy="149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2</a:t>
                </a:r>
              </a:p>
            </p:txBody>
          </p:sp>
          <p:sp>
            <p:nvSpPr>
              <p:cNvPr id="24688" name="Rectangle 94"/>
              <p:cNvSpPr>
                <a:spLocks noChangeArrowheads="1"/>
              </p:cNvSpPr>
              <p:nvPr/>
            </p:nvSpPr>
            <p:spPr bwMode="auto">
              <a:xfrm flipH="1">
                <a:off x="3990664" y="4107898"/>
                <a:ext cx="155091" cy="149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3</a:t>
                </a:r>
              </a:p>
            </p:txBody>
          </p:sp>
          <p:sp>
            <p:nvSpPr>
              <p:cNvPr id="24689" name="Rectangle 93"/>
              <p:cNvSpPr>
                <a:spLocks noChangeArrowheads="1"/>
              </p:cNvSpPr>
              <p:nvPr/>
            </p:nvSpPr>
            <p:spPr bwMode="auto">
              <a:xfrm flipH="1">
                <a:off x="3989925" y="3740966"/>
                <a:ext cx="156569" cy="156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1</a:t>
                </a:r>
              </a:p>
            </p:txBody>
          </p:sp>
        </p:grpSp>
        <p:grpSp>
          <p:nvGrpSpPr>
            <p:cNvPr id="24640" name="Group 180"/>
            <p:cNvGrpSpPr>
              <a:grpSpLocks/>
            </p:cNvGrpSpPr>
            <p:nvPr/>
          </p:nvGrpSpPr>
          <p:grpSpPr bwMode="auto">
            <a:xfrm>
              <a:off x="4321064" y="2398713"/>
              <a:ext cx="169862" cy="715962"/>
              <a:chOff x="3983277" y="3558182"/>
              <a:chExt cx="169863" cy="715718"/>
            </a:xfrm>
          </p:grpSpPr>
          <p:sp>
            <p:nvSpPr>
              <p:cNvPr id="24680" name="AutoShape 91"/>
              <p:cNvSpPr>
                <a:spLocks noChangeArrowheads="1"/>
              </p:cNvSpPr>
              <p:nvPr/>
            </p:nvSpPr>
            <p:spPr bwMode="auto">
              <a:xfrm rot="-5400000">
                <a:off x="3710350" y="3831109"/>
                <a:ext cx="715718" cy="169863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81" name="Rectangle 93"/>
              <p:cNvSpPr>
                <a:spLocks noChangeArrowheads="1"/>
              </p:cNvSpPr>
              <p:nvPr/>
            </p:nvSpPr>
            <p:spPr bwMode="auto">
              <a:xfrm flipH="1">
                <a:off x="3989925" y="3573016"/>
                <a:ext cx="156569" cy="156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0</a:t>
                </a:r>
              </a:p>
            </p:txBody>
          </p:sp>
          <p:sp>
            <p:nvSpPr>
              <p:cNvPr id="24682" name="Rectangle 94"/>
              <p:cNvSpPr>
                <a:spLocks noChangeArrowheads="1"/>
              </p:cNvSpPr>
              <p:nvPr/>
            </p:nvSpPr>
            <p:spPr bwMode="auto">
              <a:xfrm flipH="1">
                <a:off x="3990664" y="3927840"/>
                <a:ext cx="155091" cy="149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2</a:t>
                </a:r>
              </a:p>
            </p:txBody>
          </p:sp>
          <p:sp>
            <p:nvSpPr>
              <p:cNvPr id="24683" name="Rectangle 94"/>
              <p:cNvSpPr>
                <a:spLocks noChangeArrowheads="1"/>
              </p:cNvSpPr>
              <p:nvPr/>
            </p:nvSpPr>
            <p:spPr bwMode="auto">
              <a:xfrm flipH="1">
                <a:off x="3990664" y="4107898"/>
                <a:ext cx="155091" cy="149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3</a:t>
                </a:r>
              </a:p>
            </p:txBody>
          </p:sp>
          <p:sp>
            <p:nvSpPr>
              <p:cNvPr id="24684" name="Rectangle 93"/>
              <p:cNvSpPr>
                <a:spLocks noChangeArrowheads="1"/>
              </p:cNvSpPr>
              <p:nvPr/>
            </p:nvSpPr>
            <p:spPr bwMode="auto">
              <a:xfrm flipH="1">
                <a:off x="3989925" y="3740966"/>
                <a:ext cx="156569" cy="156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1</a:t>
                </a:r>
              </a:p>
            </p:txBody>
          </p:sp>
        </p:grpSp>
        <p:sp>
          <p:nvSpPr>
            <p:cNvPr id="21" name="Freeform 20"/>
            <p:cNvSpPr/>
            <p:nvPr/>
          </p:nvSpPr>
          <p:spPr bwMode="auto">
            <a:xfrm>
              <a:off x="4136914" y="1878013"/>
              <a:ext cx="1914636" cy="2260600"/>
            </a:xfrm>
            <a:custGeom>
              <a:avLst/>
              <a:gdLst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24384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435525 h 2227749"/>
                <a:gd name="connsiteX1" fmla="*/ 1652016 w 1652016"/>
                <a:gd name="connsiteY1" fmla="*/ 2227749 h 2227749"/>
                <a:gd name="connsiteX2" fmla="*/ 855 w 1652016"/>
                <a:gd name="connsiteY2" fmla="*/ 2227749 h 2227749"/>
                <a:gd name="connsiteX3" fmla="*/ 0 w 1652016"/>
                <a:gd name="connsiteY3" fmla="*/ 185589 h 2227749"/>
                <a:gd name="connsiteX4" fmla="*/ 224435 w 1652016"/>
                <a:gd name="connsiteY4" fmla="*/ 0 h 2227749"/>
                <a:gd name="connsiteX0" fmla="*/ 1645065 w 1651161"/>
                <a:gd name="connsiteY0" fmla="*/ 455408 h 2247632"/>
                <a:gd name="connsiteX1" fmla="*/ 1651161 w 1651161"/>
                <a:gd name="connsiteY1" fmla="*/ 2247632 h 2247632"/>
                <a:gd name="connsiteX2" fmla="*/ 0 w 1651161"/>
                <a:gd name="connsiteY2" fmla="*/ 2247632 h 2247632"/>
                <a:gd name="connsiteX3" fmla="*/ 5296 w 1651161"/>
                <a:gd name="connsiteY3" fmla="*/ 0 h 2247632"/>
                <a:gd name="connsiteX4" fmla="*/ 223580 w 1651161"/>
                <a:gd name="connsiteY4" fmla="*/ 19883 h 2247632"/>
                <a:gd name="connsiteX0" fmla="*/ 1645065 w 1651161"/>
                <a:gd name="connsiteY0" fmla="*/ 462037 h 2254261"/>
                <a:gd name="connsiteX1" fmla="*/ 1651161 w 1651161"/>
                <a:gd name="connsiteY1" fmla="*/ 2254261 h 2254261"/>
                <a:gd name="connsiteX2" fmla="*/ 0 w 1651161"/>
                <a:gd name="connsiteY2" fmla="*/ 2254261 h 2254261"/>
                <a:gd name="connsiteX3" fmla="*/ 5296 w 1651161"/>
                <a:gd name="connsiteY3" fmla="*/ 6629 h 2254261"/>
                <a:gd name="connsiteX4" fmla="*/ 211278 w 1651161"/>
                <a:gd name="connsiteY4" fmla="*/ 0 h 2254261"/>
                <a:gd name="connsiteX0" fmla="*/ 1645065 w 1651161"/>
                <a:gd name="connsiteY0" fmla="*/ 455408 h 2247632"/>
                <a:gd name="connsiteX1" fmla="*/ 1651161 w 1651161"/>
                <a:gd name="connsiteY1" fmla="*/ 2247632 h 2247632"/>
                <a:gd name="connsiteX2" fmla="*/ 0 w 1651161"/>
                <a:gd name="connsiteY2" fmla="*/ 2247632 h 2247632"/>
                <a:gd name="connsiteX3" fmla="*/ 5296 w 1651161"/>
                <a:gd name="connsiteY3" fmla="*/ 0 h 2247632"/>
                <a:gd name="connsiteX4" fmla="*/ 211278 w 1651161"/>
                <a:gd name="connsiteY4" fmla="*/ 6627 h 2247632"/>
                <a:gd name="connsiteX0" fmla="*/ 1645065 w 1651161"/>
                <a:gd name="connsiteY0" fmla="*/ 461311 h 2253535"/>
                <a:gd name="connsiteX1" fmla="*/ 1651161 w 1651161"/>
                <a:gd name="connsiteY1" fmla="*/ 2253535 h 2253535"/>
                <a:gd name="connsiteX2" fmla="*/ 0 w 1651161"/>
                <a:gd name="connsiteY2" fmla="*/ 2253535 h 2253535"/>
                <a:gd name="connsiteX3" fmla="*/ 5296 w 1651161"/>
                <a:gd name="connsiteY3" fmla="*/ 5903 h 2253535"/>
                <a:gd name="connsiteX4" fmla="*/ 211278 w 1651161"/>
                <a:gd name="connsiteY4" fmla="*/ 0 h 2253535"/>
                <a:gd name="connsiteX0" fmla="*/ 1645065 w 1651161"/>
                <a:gd name="connsiteY0" fmla="*/ 472114 h 2264338"/>
                <a:gd name="connsiteX1" fmla="*/ 1651161 w 1651161"/>
                <a:gd name="connsiteY1" fmla="*/ 2264338 h 2264338"/>
                <a:gd name="connsiteX2" fmla="*/ 0 w 1651161"/>
                <a:gd name="connsiteY2" fmla="*/ 2264338 h 2264338"/>
                <a:gd name="connsiteX3" fmla="*/ 9172 w 1651161"/>
                <a:gd name="connsiteY3" fmla="*/ 0 h 2264338"/>
                <a:gd name="connsiteX4" fmla="*/ 211278 w 1651161"/>
                <a:gd name="connsiteY4" fmla="*/ 10803 h 2264338"/>
                <a:gd name="connsiteX0" fmla="*/ 1647850 w 1653946"/>
                <a:gd name="connsiteY0" fmla="*/ 467938 h 2260162"/>
                <a:gd name="connsiteX1" fmla="*/ 1653946 w 1653946"/>
                <a:gd name="connsiteY1" fmla="*/ 2260162 h 2260162"/>
                <a:gd name="connsiteX2" fmla="*/ 2785 w 1653946"/>
                <a:gd name="connsiteY2" fmla="*/ 2260162 h 2260162"/>
                <a:gd name="connsiteX3" fmla="*/ 329 w 1653946"/>
                <a:gd name="connsiteY3" fmla="*/ 0 h 2260162"/>
                <a:gd name="connsiteX4" fmla="*/ 214063 w 1653946"/>
                <a:gd name="connsiteY4" fmla="*/ 6627 h 2260162"/>
                <a:gd name="connsiteX0" fmla="*/ 1645065 w 1651161"/>
                <a:gd name="connsiteY0" fmla="*/ 463761 h 2255985"/>
                <a:gd name="connsiteX1" fmla="*/ 1651161 w 1651161"/>
                <a:gd name="connsiteY1" fmla="*/ 2255985 h 2255985"/>
                <a:gd name="connsiteX2" fmla="*/ 0 w 1651161"/>
                <a:gd name="connsiteY2" fmla="*/ 2255985 h 2255985"/>
                <a:gd name="connsiteX3" fmla="*/ 13047 w 1651161"/>
                <a:gd name="connsiteY3" fmla="*/ 0 h 2255985"/>
                <a:gd name="connsiteX4" fmla="*/ 211278 w 1651161"/>
                <a:gd name="connsiteY4" fmla="*/ 2450 h 2255985"/>
                <a:gd name="connsiteX0" fmla="*/ 1645065 w 1651161"/>
                <a:gd name="connsiteY0" fmla="*/ 461311 h 2253535"/>
                <a:gd name="connsiteX1" fmla="*/ 1651161 w 1651161"/>
                <a:gd name="connsiteY1" fmla="*/ 2253535 h 2253535"/>
                <a:gd name="connsiteX2" fmla="*/ 0 w 1651161"/>
                <a:gd name="connsiteY2" fmla="*/ 2253535 h 2253535"/>
                <a:gd name="connsiteX3" fmla="*/ 1419 w 1651161"/>
                <a:gd name="connsiteY3" fmla="*/ 5904 h 2253535"/>
                <a:gd name="connsiteX4" fmla="*/ 211278 w 1651161"/>
                <a:gd name="connsiteY4" fmla="*/ 0 h 2253535"/>
                <a:gd name="connsiteX0" fmla="*/ 1645065 w 1651161"/>
                <a:gd name="connsiteY0" fmla="*/ 463761 h 2255985"/>
                <a:gd name="connsiteX1" fmla="*/ 1651161 w 1651161"/>
                <a:gd name="connsiteY1" fmla="*/ 2255985 h 2255985"/>
                <a:gd name="connsiteX2" fmla="*/ 0 w 1651161"/>
                <a:gd name="connsiteY2" fmla="*/ 2255985 h 2255985"/>
                <a:gd name="connsiteX3" fmla="*/ 13047 w 1651161"/>
                <a:gd name="connsiteY3" fmla="*/ 0 h 2255985"/>
                <a:gd name="connsiteX4" fmla="*/ 211278 w 1651161"/>
                <a:gd name="connsiteY4" fmla="*/ 2450 h 2255985"/>
                <a:gd name="connsiteX0" fmla="*/ 1632132 w 1638228"/>
                <a:gd name="connsiteY0" fmla="*/ 463761 h 2255985"/>
                <a:gd name="connsiteX1" fmla="*/ 1638228 w 1638228"/>
                <a:gd name="connsiteY1" fmla="*/ 2255985 h 2255985"/>
                <a:gd name="connsiteX2" fmla="*/ 15959 w 1638228"/>
                <a:gd name="connsiteY2" fmla="*/ 2255985 h 2255985"/>
                <a:gd name="connsiteX3" fmla="*/ 114 w 1638228"/>
                <a:gd name="connsiteY3" fmla="*/ 0 h 2255985"/>
                <a:gd name="connsiteX4" fmla="*/ 198345 w 1638228"/>
                <a:gd name="connsiteY4" fmla="*/ 2450 h 2255985"/>
                <a:gd name="connsiteX0" fmla="*/ 1616173 w 1622269"/>
                <a:gd name="connsiteY0" fmla="*/ 461311 h 2253535"/>
                <a:gd name="connsiteX1" fmla="*/ 1622269 w 1622269"/>
                <a:gd name="connsiteY1" fmla="*/ 2253535 h 2253535"/>
                <a:gd name="connsiteX2" fmla="*/ 0 w 1622269"/>
                <a:gd name="connsiteY2" fmla="*/ 2253535 h 2253535"/>
                <a:gd name="connsiteX3" fmla="*/ 31104 w 1622269"/>
                <a:gd name="connsiteY3" fmla="*/ 1967 h 2253535"/>
                <a:gd name="connsiteX4" fmla="*/ 182386 w 1622269"/>
                <a:gd name="connsiteY4" fmla="*/ 0 h 2253535"/>
                <a:gd name="connsiteX0" fmla="*/ 1585154 w 1591250"/>
                <a:gd name="connsiteY0" fmla="*/ 461311 h 2253535"/>
                <a:gd name="connsiteX1" fmla="*/ 1591250 w 1591250"/>
                <a:gd name="connsiteY1" fmla="*/ 2253535 h 2253535"/>
                <a:gd name="connsiteX2" fmla="*/ 23154 w 1591250"/>
                <a:gd name="connsiteY2" fmla="*/ 2253535 h 2253535"/>
                <a:gd name="connsiteX3" fmla="*/ 85 w 1591250"/>
                <a:gd name="connsiteY3" fmla="*/ 1967 h 2253535"/>
                <a:gd name="connsiteX4" fmla="*/ 151367 w 1591250"/>
                <a:gd name="connsiteY4" fmla="*/ 0 h 2253535"/>
                <a:gd name="connsiteX0" fmla="*/ 1587280 w 1593376"/>
                <a:gd name="connsiteY0" fmla="*/ 461311 h 2253535"/>
                <a:gd name="connsiteX1" fmla="*/ 1593376 w 1593376"/>
                <a:gd name="connsiteY1" fmla="*/ 2253535 h 2253535"/>
                <a:gd name="connsiteX2" fmla="*/ 0 w 1593376"/>
                <a:gd name="connsiteY2" fmla="*/ 2253535 h 2253535"/>
                <a:gd name="connsiteX3" fmla="*/ 2211 w 1593376"/>
                <a:gd name="connsiteY3" fmla="*/ 1967 h 2253535"/>
                <a:gd name="connsiteX4" fmla="*/ 153493 w 1593376"/>
                <a:gd name="connsiteY4" fmla="*/ 0 h 2253535"/>
                <a:gd name="connsiteX0" fmla="*/ 1585245 w 1591341"/>
                <a:gd name="connsiteY0" fmla="*/ 461311 h 2253535"/>
                <a:gd name="connsiteX1" fmla="*/ 1591341 w 1591341"/>
                <a:gd name="connsiteY1" fmla="*/ 2253535 h 2253535"/>
                <a:gd name="connsiteX2" fmla="*/ 8799 w 1591341"/>
                <a:gd name="connsiteY2" fmla="*/ 2253535 h 2253535"/>
                <a:gd name="connsiteX3" fmla="*/ 176 w 1591341"/>
                <a:gd name="connsiteY3" fmla="*/ 1967 h 2253535"/>
                <a:gd name="connsiteX4" fmla="*/ 151458 w 1591341"/>
                <a:gd name="connsiteY4" fmla="*/ 0 h 2253535"/>
                <a:gd name="connsiteX0" fmla="*/ 1585245 w 1591341"/>
                <a:gd name="connsiteY0" fmla="*/ 472597 h 2264821"/>
                <a:gd name="connsiteX1" fmla="*/ 1591341 w 1591341"/>
                <a:gd name="connsiteY1" fmla="*/ 2264821 h 2264821"/>
                <a:gd name="connsiteX2" fmla="*/ 8799 w 1591341"/>
                <a:gd name="connsiteY2" fmla="*/ 2264821 h 2264821"/>
                <a:gd name="connsiteX3" fmla="*/ 176 w 1591341"/>
                <a:gd name="connsiteY3" fmla="*/ 0 h 2264821"/>
                <a:gd name="connsiteX4" fmla="*/ 151458 w 1591341"/>
                <a:gd name="connsiteY4" fmla="*/ 11286 h 2264821"/>
                <a:gd name="connsiteX0" fmla="*/ 1585245 w 1591341"/>
                <a:gd name="connsiteY0" fmla="*/ 474564 h 2266788"/>
                <a:gd name="connsiteX1" fmla="*/ 1591341 w 1591341"/>
                <a:gd name="connsiteY1" fmla="*/ 2266788 h 2266788"/>
                <a:gd name="connsiteX2" fmla="*/ 8799 w 1591341"/>
                <a:gd name="connsiteY2" fmla="*/ 2266788 h 2266788"/>
                <a:gd name="connsiteX3" fmla="*/ 176 w 1591341"/>
                <a:gd name="connsiteY3" fmla="*/ 1967 h 2266788"/>
                <a:gd name="connsiteX4" fmla="*/ 147847 w 1591341"/>
                <a:gd name="connsiteY4" fmla="*/ 0 h 2266788"/>
                <a:gd name="connsiteX0" fmla="*/ 1585208 w 1591304"/>
                <a:gd name="connsiteY0" fmla="*/ 474564 h 2271205"/>
                <a:gd name="connsiteX1" fmla="*/ 1591304 w 1591304"/>
                <a:gd name="connsiteY1" fmla="*/ 2266788 h 2271205"/>
                <a:gd name="connsiteX2" fmla="*/ 12373 w 1591304"/>
                <a:gd name="connsiteY2" fmla="*/ 2271205 h 2271205"/>
                <a:gd name="connsiteX3" fmla="*/ 139 w 1591304"/>
                <a:gd name="connsiteY3" fmla="*/ 1967 h 2271205"/>
                <a:gd name="connsiteX4" fmla="*/ 147810 w 1591304"/>
                <a:gd name="connsiteY4" fmla="*/ 0 h 2271205"/>
                <a:gd name="connsiteX0" fmla="*/ 1581633 w 1587729"/>
                <a:gd name="connsiteY0" fmla="*/ 474564 h 2271205"/>
                <a:gd name="connsiteX1" fmla="*/ 1587729 w 1587729"/>
                <a:gd name="connsiteY1" fmla="*/ 2266788 h 2271205"/>
                <a:gd name="connsiteX2" fmla="*/ 8798 w 1587729"/>
                <a:gd name="connsiteY2" fmla="*/ 2271205 h 2271205"/>
                <a:gd name="connsiteX3" fmla="*/ 176 w 1587729"/>
                <a:gd name="connsiteY3" fmla="*/ 10856 h 2271205"/>
                <a:gd name="connsiteX4" fmla="*/ 144235 w 1587729"/>
                <a:gd name="connsiteY4" fmla="*/ 0 h 2271205"/>
                <a:gd name="connsiteX0" fmla="*/ 1583670 w 1589766"/>
                <a:gd name="connsiteY0" fmla="*/ 474564 h 2271205"/>
                <a:gd name="connsiteX1" fmla="*/ 1589766 w 1589766"/>
                <a:gd name="connsiteY1" fmla="*/ 2266788 h 2271205"/>
                <a:gd name="connsiteX2" fmla="*/ 0 w 1589766"/>
                <a:gd name="connsiteY2" fmla="*/ 2271205 h 2271205"/>
                <a:gd name="connsiteX3" fmla="*/ 2213 w 1589766"/>
                <a:gd name="connsiteY3" fmla="*/ 10856 h 2271205"/>
                <a:gd name="connsiteX4" fmla="*/ 146272 w 1589766"/>
                <a:gd name="connsiteY4" fmla="*/ 0 h 2271205"/>
                <a:gd name="connsiteX0" fmla="*/ 1583670 w 1589766"/>
                <a:gd name="connsiteY0" fmla="*/ 477041 h 2273682"/>
                <a:gd name="connsiteX1" fmla="*/ 1589766 w 1589766"/>
                <a:gd name="connsiteY1" fmla="*/ 2269265 h 2273682"/>
                <a:gd name="connsiteX2" fmla="*/ 0 w 1589766"/>
                <a:gd name="connsiteY2" fmla="*/ 2273682 h 2273682"/>
                <a:gd name="connsiteX3" fmla="*/ 2213 w 1589766"/>
                <a:gd name="connsiteY3" fmla="*/ 0 h 2273682"/>
                <a:gd name="connsiteX4" fmla="*/ 146272 w 1589766"/>
                <a:gd name="connsiteY4" fmla="*/ 2477 h 227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766" h="2273682">
                  <a:moveTo>
                    <a:pt x="1583670" y="477041"/>
                  </a:moveTo>
                  <a:lnTo>
                    <a:pt x="1589766" y="2269265"/>
                  </a:lnTo>
                  <a:lnTo>
                    <a:pt x="0" y="2273682"/>
                  </a:lnTo>
                  <a:cubicBezTo>
                    <a:pt x="1765" y="1524471"/>
                    <a:pt x="448" y="749211"/>
                    <a:pt x="2213" y="0"/>
                  </a:cubicBezTo>
                  <a:cubicBezTo>
                    <a:pt x="70874" y="0"/>
                    <a:pt x="77611" y="2477"/>
                    <a:pt x="146272" y="2477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4136914" y="2673350"/>
              <a:ext cx="18097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 bwMode="auto">
            <a:xfrm>
              <a:off x="3995530" y="2852738"/>
              <a:ext cx="32235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645" name="Text Box 178"/>
            <p:cNvSpPr txBox="1">
              <a:spLocks noChangeArrowheads="1"/>
            </p:cNvSpPr>
            <p:nvPr/>
          </p:nvSpPr>
          <p:spPr bwMode="auto">
            <a:xfrm>
              <a:off x="1076214" y="1738313"/>
              <a:ext cx="830262" cy="12350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441" rIns="8441" bIns="84406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1108" b="1"/>
            </a:p>
            <a:p>
              <a:pPr algn="ctr" eaLnBrk="1" hangingPunct="1"/>
              <a:r>
                <a:rPr lang="en-US" altLang="en-US" sz="1108" b="1"/>
                <a:t>I-Cache</a:t>
              </a:r>
            </a:p>
          </p:txBody>
        </p:sp>
        <p:sp>
          <p:nvSpPr>
            <p:cNvPr id="24646" name="Rectangle 179"/>
            <p:cNvSpPr>
              <a:spLocks noChangeArrowheads="1"/>
            </p:cNvSpPr>
            <p:nvPr/>
          </p:nvSpPr>
          <p:spPr bwMode="auto">
            <a:xfrm>
              <a:off x="1111139" y="2522538"/>
              <a:ext cx="50641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923"/>
                <a:t> Address</a:t>
              </a:r>
            </a:p>
          </p:txBody>
        </p:sp>
        <p:sp>
          <p:nvSpPr>
            <p:cNvPr id="24647" name="Line 180"/>
            <p:cNvSpPr>
              <a:spLocks noChangeShapeType="1"/>
            </p:cNvSpPr>
            <p:nvPr/>
          </p:nvSpPr>
          <p:spPr bwMode="auto">
            <a:xfrm flipV="1">
              <a:off x="1906476" y="2419350"/>
              <a:ext cx="1793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Text Box 181"/>
            <p:cNvSpPr txBox="1">
              <a:spLocks noChangeArrowheads="1"/>
            </p:cNvSpPr>
            <p:nvPr/>
          </p:nvSpPr>
          <p:spPr bwMode="auto">
            <a:xfrm rot="-5400000">
              <a:off x="361045" y="2523331"/>
              <a:ext cx="731838" cy="180975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/>
                <a:t>PC</a:t>
              </a:r>
            </a:p>
          </p:txBody>
        </p:sp>
        <p:sp>
          <p:nvSpPr>
            <p:cNvPr id="24649" name="Line 182"/>
            <p:cNvSpPr>
              <a:spLocks noChangeShapeType="1"/>
            </p:cNvSpPr>
            <p:nvPr/>
          </p:nvSpPr>
          <p:spPr bwMode="auto">
            <a:xfrm>
              <a:off x="817451" y="2606675"/>
              <a:ext cx="25876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Rectangle 183"/>
            <p:cNvSpPr>
              <a:spLocks noChangeArrowheads="1"/>
            </p:cNvSpPr>
            <p:nvPr/>
          </p:nvSpPr>
          <p:spPr bwMode="auto">
            <a:xfrm>
              <a:off x="1268301" y="2309813"/>
              <a:ext cx="590550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/>
              <a:r>
                <a:rPr lang="en-US" altLang="en-US" sz="923"/>
                <a:t>Instruction</a:t>
              </a:r>
            </a:p>
          </p:txBody>
        </p:sp>
        <p:sp>
          <p:nvSpPr>
            <p:cNvPr id="201" name="Isosceles Triangle 200"/>
            <p:cNvSpPr/>
            <p:nvPr/>
          </p:nvSpPr>
          <p:spPr bwMode="auto">
            <a:xfrm>
              <a:off x="687276" y="2928938"/>
              <a:ext cx="87313" cy="46037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652" name="Group 12"/>
            <p:cNvGrpSpPr>
              <a:grpSpLocks/>
            </p:cNvGrpSpPr>
            <p:nvPr/>
          </p:nvGrpSpPr>
          <p:grpSpPr bwMode="auto">
            <a:xfrm>
              <a:off x="2082689" y="1973709"/>
              <a:ext cx="182562" cy="895351"/>
              <a:chOff x="1566652" y="2182468"/>
              <a:chExt cx="182559" cy="895160"/>
            </a:xfrm>
          </p:grpSpPr>
          <p:sp>
            <p:nvSpPr>
              <p:cNvPr id="140" name="Rectangle 125"/>
              <p:cNvSpPr>
                <a:spLocks noChangeArrowheads="1"/>
              </p:cNvSpPr>
              <p:nvPr/>
            </p:nvSpPr>
            <p:spPr bwMode="auto">
              <a:xfrm>
                <a:off x="1566652" y="2182468"/>
                <a:ext cx="182559" cy="894366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108" dirty="0"/>
                  <a:t>Instruction</a:t>
                </a:r>
              </a:p>
            </p:txBody>
          </p:sp>
          <p:sp>
            <p:nvSpPr>
              <p:cNvPr id="145" name="Isosceles Triangle 144"/>
              <p:cNvSpPr/>
              <p:nvPr/>
            </p:nvSpPr>
            <p:spPr bwMode="auto">
              <a:xfrm>
                <a:off x="1614276" y="3031600"/>
                <a:ext cx="87311" cy="46028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4653" name="Rectangle 77"/>
            <p:cNvSpPr>
              <a:spLocks noChangeArrowheads="1"/>
            </p:cNvSpPr>
            <p:nvPr/>
          </p:nvSpPr>
          <p:spPr bwMode="auto">
            <a:xfrm>
              <a:off x="2564297" y="1160748"/>
              <a:ext cx="420687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923" dirty="0"/>
                <a:t>Imm16</a:t>
              </a:r>
            </a:p>
          </p:txBody>
        </p:sp>
        <p:sp>
          <p:nvSpPr>
            <p:cNvPr id="24654" name="Freeform 86"/>
            <p:cNvSpPr>
              <a:spLocks/>
            </p:cNvSpPr>
            <p:nvPr/>
          </p:nvSpPr>
          <p:spPr bwMode="auto">
            <a:xfrm>
              <a:off x="2373200" y="2516188"/>
              <a:ext cx="314325" cy="930275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55" name="Freeform 153"/>
            <p:cNvSpPr>
              <a:spLocks/>
            </p:cNvSpPr>
            <p:nvPr/>
          </p:nvSpPr>
          <p:spPr bwMode="auto">
            <a:xfrm rot="-5400000" flipH="1" flipV="1">
              <a:off x="2652479" y="1080455"/>
              <a:ext cx="264279" cy="822837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56" name="Text Box 108"/>
            <p:cNvSpPr txBox="1">
              <a:spLocks noChangeArrowheads="1"/>
            </p:cNvSpPr>
            <p:nvPr/>
          </p:nvSpPr>
          <p:spPr bwMode="auto">
            <a:xfrm>
              <a:off x="415925" y="5454650"/>
              <a:ext cx="7677150" cy="64611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441" rIns="8441" bIns="844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Interface to L2 Cache or Main Memory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253915" y="2973388"/>
              <a:ext cx="0" cy="24717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7197725" y="3078163"/>
              <a:ext cx="0" cy="23669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1566826" y="2963863"/>
              <a:ext cx="0" cy="2490787"/>
            </a:xfrm>
            <a:prstGeom prst="straightConnector1">
              <a:avLst/>
            </a:prstGeom>
            <a:ln w="76200">
              <a:solidFill>
                <a:srgbClr val="000099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60" name="TextBox 25"/>
            <p:cNvSpPr txBox="1">
              <a:spLocks noChangeArrowheads="1"/>
            </p:cNvSpPr>
            <p:nvPr/>
          </p:nvSpPr>
          <p:spPr bwMode="auto">
            <a:xfrm rot="-5400000">
              <a:off x="932446" y="4793457"/>
              <a:ext cx="82867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23" b="1">
                  <a:solidFill>
                    <a:srgbClr val="FF0000"/>
                  </a:solidFill>
                </a:rPr>
                <a:t>I-Cache miss</a:t>
              </a:r>
            </a:p>
          </p:txBody>
        </p:sp>
        <p:sp>
          <p:nvSpPr>
            <p:cNvPr id="24661" name="TextBox 220"/>
            <p:cNvSpPr txBox="1">
              <a:spLocks noChangeArrowheads="1"/>
            </p:cNvSpPr>
            <p:nvPr/>
          </p:nvSpPr>
          <p:spPr bwMode="auto">
            <a:xfrm rot="-5400000">
              <a:off x="6636543" y="4758532"/>
              <a:ext cx="90011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23" b="1">
                  <a:solidFill>
                    <a:srgbClr val="FF0000"/>
                  </a:solidFill>
                </a:rPr>
                <a:t>D-Cache miss</a:t>
              </a:r>
            </a:p>
          </p:txBody>
        </p:sp>
        <p:sp>
          <p:nvSpPr>
            <p:cNvPr id="24662" name="TextBox 221"/>
            <p:cNvSpPr txBox="1">
              <a:spLocks noChangeArrowheads="1"/>
            </p:cNvSpPr>
            <p:nvPr/>
          </p:nvSpPr>
          <p:spPr bwMode="auto">
            <a:xfrm rot="-5400000">
              <a:off x="1166441" y="4661694"/>
              <a:ext cx="1092200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23" b="1" dirty="0">
                  <a:solidFill>
                    <a:srgbClr val="000099"/>
                  </a:solidFill>
                </a:rPr>
                <a:t>Instruction Block</a:t>
              </a:r>
            </a:p>
          </p:txBody>
        </p:sp>
        <p:cxnSp>
          <p:nvCxnSpPr>
            <p:cNvPr id="223" name="Straight Arrow Connector 222"/>
            <p:cNvCxnSpPr/>
            <p:nvPr/>
          </p:nvCxnSpPr>
          <p:spPr>
            <a:xfrm>
              <a:off x="7418388" y="3078163"/>
              <a:ext cx="0" cy="2376487"/>
            </a:xfrm>
            <a:prstGeom prst="straightConnector1">
              <a:avLst/>
            </a:prstGeom>
            <a:ln w="76200">
              <a:solidFill>
                <a:srgbClr val="339933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64" name="TextBox 223"/>
            <p:cNvSpPr txBox="1">
              <a:spLocks noChangeArrowheads="1"/>
            </p:cNvSpPr>
            <p:nvPr/>
          </p:nvSpPr>
          <p:spPr bwMode="auto">
            <a:xfrm rot="-5400000">
              <a:off x="7112718" y="4745038"/>
              <a:ext cx="927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23" b="1" dirty="0">
                  <a:solidFill>
                    <a:srgbClr val="339933"/>
                  </a:solidFill>
                </a:rPr>
                <a:t>Data Block</a:t>
              </a:r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 flipH="1" flipV="1">
              <a:off x="899592" y="2608263"/>
              <a:ext cx="0" cy="283686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66" name="TextBox 225"/>
            <p:cNvSpPr txBox="1">
              <a:spLocks noChangeArrowheads="1"/>
            </p:cNvSpPr>
            <p:nvPr/>
          </p:nvSpPr>
          <p:spPr bwMode="auto">
            <a:xfrm rot="-5400000">
              <a:off x="581584" y="4762501"/>
              <a:ext cx="8921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23" b="1" dirty="0"/>
                <a:t>Block Address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V="1">
              <a:off x="6559550" y="2357438"/>
              <a:ext cx="0" cy="307975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68" name="TextBox 227"/>
            <p:cNvSpPr txBox="1">
              <a:spLocks noChangeArrowheads="1"/>
            </p:cNvSpPr>
            <p:nvPr/>
          </p:nvSpPr>
          <p:spPr bwMode="auto">
            <a:xfrm rot="-5400000">
              <a:off x="6234212" y="4762501"/>
              <a:ext cx="8921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23" b="1" dirty="0"/>
                <a:t>Block Address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51920" y="2235200"/>
              <a:ext cx="465969" cy="1620838"/>
            </a:xfrm>
            <a:custGeom>
              <a:avLst/>
              <a:gdLst>
                <a:gd name="connsiteX0" fmla="*/ 0 w 428487"/>
                <a:gd name="connsiteY0" fmla="*/ 1621183 h 1621183"/>
                <a:gd name="connsiteX1" fmla="*/ 4418 w 428487"/>
                <a:gd name="connsiteY1" fmla="*/ 0 h 1621183"/>
                <a:gd name="connsiteX2" fmla="*/ 428487 w 428487"/>
                <a:gd name="connsiteY2" fmla="*/ 0 h 162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487" h="1621183">
                  <a:moveTo>
                    <a:pt x="0" y="1621183"/>
                  </a:moveTo>
                  <a:cubicBezTo>
                    <a:pt x="1473" y="1080789"/>
                    <a:pt x="2945" y="540394"/>
                    <a:pt x="4418" y="0"/>
                  </a:cubicBezTo>
                  <a:lnTo>
                    <a:pt x="428487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7" name="Straight Arrow Connector 156"/>
            <p:cNvCxnSpPr/>
            <p:nvPr/>
          </p:nvCxnSpPr>
          <p:spPr bwMode="auto">
            <a:xfrm>
              <a:off x="3851920" y="3019425"/>
              <a:ext cx="46596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9" name="Rectangle 125"/>
            <p:cNvSpPr>
              <a:spLocks noChangeArrowheads="1"/>
            </p:cNvSpPr>
            <p:nvPr/>
          </p:nvSpPr>
          <p:spPr bwMode="auto">
            <a:xfrm>
              <a:off x="4677172" y="1160748"/>
              <a:ext cx="182384" cy="43468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 err="1"/>
                <a:t>Imm</a:t>
              </a:r>
              <a:endParaRPr lang="en-US" sz="1108" dirty="0"/>
            </a:p>
          </p:txBody>
        </p:sp>
        <p:grpSp>
          <p:nvGrpSpPr>
            <p:cNvPr id="24673" name="Group 2"/>
            <p:cNvGrpSpPr>
              <a:grpSpLocks/>
            </p:cNvGrpSpPr>
            <p:nvPr/>
          </p:nvGrpSpPr>
          <p:grpSpPr bwMode="auto">
            <a:xfrm>
              <a:off x="5164063" y="2565400"/>
              <a:ext cx="141287" cy="312738"/>
              <a:chOff x="2652066" y="3217491"/>
              <a:chExt cx="141282" cy="312723"/>
            </a:xfrm>
          </p:grpSpPr>
          <p:sp>
            <p:nvSpPr>
              <p:cNvPr id="24675" name="AutoShape 91"/>
              <p:cNvSpPr>
                <a:spLocks noChangeArrowheads="1"/>
              </p:cNvSpPr>
              <p:nvPr/>
            </p:nvSpPr>
            <p:spPr bwMode="auto">
              <a:xfrm rot="-5400000">
                <a:off x="2564261" y="3305296"/>
                <a:ext cx="312723" cy="137113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6" name="Rectangle 93"/>
              <p:cNvSpPr>
                <a:spLocks noChangeArrowheads="1"/>
              </p:cNvSpPr>
              <p:nvPr/>
            </p:nvSpPr>
            <p:spPr bwMode="auto">
              <a:xfrm flipH="1">
                <a:off x="2653851" y="3232064"/>
                <a:ext cx="139497" cy="146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1</a:t>
                </a:r>
              </a:p>
            </p:txBody>
          </p:sp>
          <p:sp>
            <p:nvSpPr>
              <p:cNvPr id="24677" name="Rectangle 94"/>
              <p:cNvSpPr>
                <a:spLocks noChangeArrowheads="1"/>
              </p:cNvSpPr>
              <p:nvPr/>
            </p:nvSpPr>
            <p:spPr bwMode="auto">
              <a:xfrm flipH="1">
                <a:off x="2655042" y="3400235"/>
                <a:ext cx="138306" cy="109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/>
                  <a:t>0</a:t>
                </a:r>
              </a:p>
            </p:txBody>
          </p:sp>
        </p:grpSp>
        <p:sp>
          <p:nvSpPr>
            <p:cNvPr id="24674" name="Line 30"/>
            <p:cNvSpPr>
              <a:spLocks noChangeShapeType="1"/>
            </p:cNvSpPr>
            <p:nvPr/>
          </p:nvSpPr>
          <p:spPr bwMode="auto">
            <a:xfrm flipV="1">
              <a:off x="4857639" y="2781300"/>
              <a:ext cx="30642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857294" y="1376362"/>
              <a:ext cx="309746" cy="1262477"/>
            </a:xfrm>
            <a:custGeom>
              <a:avLst/>
              <a:gdLst>
                <a:gd name="connsiteX0" fmla="*/ 0 w 362779"/>
                <a:gd name="connsiteY0" fmla="*/ 0 h 1272209"/>
                <a:gd name="connsiteX1" fmla="*/ 168966 w 362779"/>
                <a:gd name="connsiteY1" fmla="*/ 0 h 1272209"/>
                <a:gd name="connsiteX2" fmla="*/ 168966 w 362779"/>
                <a:gd name="connsiteY2" fmla="*/ 1272209 h 1272209"/>
                <a:gd name="connsiteX3" fmla="*/ 362779 w 362779"/>
                <a:gd name="connsiteY3" fmla="*/ 1272209 h 127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9" h="1272209">
                  <a:moveTo>
                    <a:pt x="0" y="0"/>
                  </a:moveTo>
                  <a:lnTo>
                    <a:pt x="168966" y="0"/>
                  </a:lnTo>
                  <a:lnTo>
                    <a:pt x="168966" y="1272209"/>
                  </a:lnTo>
                  <a:lnTo>
                    <a:pt x="362779" y="1272209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24690" idx="6"/>
            </p:cNvCxnSpPr>
            <p:nvPr/>
          </p:nvCxnSpPr>
          <p:spPr>
            <a:xfrm>
              <a:off x="3592401" y="1359733"/>
              <a:ext cx="10847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968044" y="2781301"/>
              <a:ext cx="1283669" cy="379412"/>
            </a:xfrm>
            <a:custGeom>
              <a:avLst/>
              <a:gdLst>
                <a:gd name="connsiteX0" fmla="*/ 0 w 1356691"/>
                <a:gd name="connsiteY0" fmla="*/ 0 h 457200"/>
                <a:gd name="connsiteX1" fmla="*/ 0 w 1356691"/>
                <a:gd name="connsiteY1" fmla="*/ 457200 h 457200"/>
                <a:gd name="connsiteX2" fmla="*/ 581439 w 1356691"/>
                <a:gd name="connsiteY2" fmla="*/ 457200 h 457200"/>
                <a:gd name="connsiteX3" fmla="*/ 924339 w 1356691"/>
                <a:gd name="connsiteY3" fmla="*/ 104361 h 457200"/>
                <a:gd name="connsiteX4" fmla="*/ 1356691 w 1356691"/>
                <a:gd name="connsiteY4" fmla="*/ 104361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691" h="457200">
                  <a:moveTo>
                    <a:pt x="0" y="0"/>
                  </a:moveTo>
                  <a:lnTo>
                    <a:pt x="0" y="457200"/>
                  </a:lnTo>
                  <a:lnTo>
                    <a:pt x="581439" y="457200"/>
                  </a:lnTo>
                  <a:lnTo>
                    <a:pt x="924339" y="104361"/>
                  </a:lnTo>
                  <a:lnTo>
                    <a:pt x="1356691" y="104361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984984" y="3046343"/>
              <a:ext cx="5701816" cy="631135"/>
            </a:xfrm>
            <a:custGeom>
              <a:avLst/>
              <a:gdLst>
                <a:gd name="connsiteX0" fmla="*/ 5719969 w 5824330"/>
                <a:gd name="connsiteY0" fmla="*/ 327992 h 631135"/>
                <a:gd name="connsiteX1" fmla="*/ 5824330 w 5824330"/>
                <a:gd name="connsiteY1" fmla="*/ 327992 h 631135"/>
                <a:gd name="connsiteX2" fmla="*/ 5824330 w 5824330"/>
                <a:gd name="connsiteY2" fmla="*/ 631135 h 631135"/>
                <a:gd name="connsiteX3" fmla="*/ 0 w 5824330"/>
                <a:gd name="connsiteY3" fmla="*/ 631135 h 631135"/>
                <a:gd name="connsiteX4" fmla="*/ 0 w 5824330"/>
                <a:gd name="connsiteY4" fmla="*/ 0 h 63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4330" h="631135">
                  <a:moveTo>
                    <a:pt x="5719969" y="327992"/>
                  </a:moveTo>
                  <a:lnTo>
                    <a:pt x="5824330" y="327992"/>
                  </a:lnTo>
                  <a:lnTo>
                    <a:pt x="5824330" y="631135"/>
                  </a:lnTo>
                  <a:lnTo>
                    <a:pt x="0" y="631135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995530" y="2057400"/>
              <a:ext cx="4224131" cy="2211457"/>
            </a:xfrm>
            <a:custGeom>
              <a:avLst/>
              <a:gdLst>
                <a:gd name="connsiteX0" fmla="*/ 4224131 w 4224131"/>
                <a:gd name="connsiteY0" fmla="*/ 327991 h 2211457"/>
                <a:gd name="connsiteX1" fmla="*/ 4224131 w 4224131"/>
                <a:gd name="connsiteY1" fmla="*/ 2211457 h 2211457"/>
                <a:gd name="connsiteX2" fmla="*/ 0 w 4224131"/>
                <a:gd name="connsiteY2" fmla="*/ 2211457 h 2211457"/>
                <a:gd name="connsiteX3" fmla="*/ 0 w 4224131"/>
                <a:gd name="connsiteY3" fmla="*/ 0 h 2211457"/>
                <a:gd name="connsiteX4" fmla="*/ 323022 w 4224131"/>
                <a:gd name="connsiteY4" fmla="*/ 0 h 22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4131" h="2211457">
                  <a:moveTo>
                    <a:pt x="4224131" y="327991"/>
                  </a:moveTo>
                  <a:lnTo>
                    <a:pt x="4224131" y="2211457"/>
                  </a:lnTo>
                  <a:lnTo>
                    <a:pt x="0" y="2211457"/>
                  </a:lnTo>
                  <a:lnTo>
                    <a:pt x="0" y="0"/>
                  </a:lnTo>
                  <a:lnTo>
                    <a:pt x="323022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80"/>
            <p:cNvGrpSpPr>
              <a:grpSpLocks/>
            </p:cNvGrpSpPr>
            <p:nvPr/>
          </p:nvGrpSpPr>
          <p:grpSpPr bwMode="auto">
            <a:xfrm>
              <a:off x="287524" y="2240868"/>
              <a:ext cx="169862" cy="715962"/>
              <a:chOff x="3983277" y="3558182"/>
              <a:chExt cx="169863" cy="715718"/>
            </a:xfrm>
          </p:grpSpPr>
          <p:sp>
            <p:nvSpPr>
              <p:cNvPr id="168" name="AutoShape 91"/>
              <p:cNvSpPr>
                <a:spLocks noChangeArrowheads="1"/>
              </p:cNvSpPr>
              <p:nvPr/>
            </p:nvSpPr>
            <p:spPr bwMode="auto">
              <a:xfrm rot="-5400000">
                <a:off x="3710350" y="3831109"/>
                <a:ext cx="715718" cy="169863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0" name="Rectangle 93"/>
              <p:cNvSpPr>
                <a:spLocks noChangeArrowheads="1"/>
              </p:cNvSpPr>
              <p:nvPr/>
            </p:nvSpPr>
            <p:spPr bwMode="auto">
              <a:xfrm flipH="1">
                <a:off x="3989925" y="3618047"/>
                <a:ext cx="156569" cy="156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 dirty="0"/>
                  <a:t>0</a:t>
                </a:r>
              </a:p>
            </p:txBody>
          </p:sp>
          <p:sp>
            <p:nvSpPr>
              <p:cNvPr id="175" name="Rectangle 94"/>
              <p:cNvSpPr>
                <a:spLocks noChangeArrowheads="1"/>
              </p:cNvSpPr>
              <p:nvPr/>
            </p:nvSpPr>
            <p:spPr bwMode="auto">
              <a:xfrm flipH="1">
                <a:off x="3990664" y="4062066"/>
                <a:ext cx="155091" cy="149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 dirty="0"/>
                  <a:t>2</a:t>
                </a:r>
              </a:p>
            </p:txBody>
          </p:sp>
          <p:sp>
            <p:nvSpPr>
              <p:cNvPr id="180" name="Rectangle 93"/>
              <p:cNvSpPr>
                <a:spLocks noChangeArrowheads="1"/>
              </p:cNvSpPr>
              <p:nvPr/>
            </p:nvSpPr>
            <p:spPr bwMode="auto">
              <a:xfrm flipH="1">
                <a:off x="3989925" y="3846116"/>
                <a:ext cx="156569" cy="156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831" dirty="0"/>
                  <a:t>1</a:t>
                </a:r>
              </a:p>
            </p:txBody>
          </p:sp>
        </p:grpSp>
        <p:sp>
          <p:nvSpPr>
            <p:cNvPr id="181" name="Line 182"/>
            <p:cNvSpPr>
              <a:spLocks noChangeShapeType="1"/>
            </p:cNvSpPr>
            <p:nvPr/>
          </p:nvSpPr>
          <p:spPr bwMode="auto">
            <a:xfrm>
              <a:off x="467545" y="2615818"/>
              <a:ext cx="1689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2"/>
            <p:cNvSpPr>
              <a:spLocks noChangeShapeType="1"/>
            </p:cNvSpPr>
            <p:nvPr/>
          </p:nvSpPr>
          <p:spPr bwMode="auto">
            <a:xfrm>
              <a:off x="119373" y="2384884"/>
              <a:ext cx="1689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82"/>
            <p:cNvSpPr>
              <a:spLocks noChangeShapeType="1"/>
            </p:cNvSpPr>
            <p:nvPr/>
          </p:nvSpPr>
          <p:spPr bwMode="auto">
            <a:xfrm>
              <a:off x="119373" y="2600908"/>
              <a:ext cx="1689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82"/>
            <p:cNvSpPr>
              <a:spLocks noChangeShapeType="1"/>
            </p:cNvSpPr>
            <p:nvPr/>
          </p:nvSpPr>
          <p:spPr bwMode="auto">
            <a:xfrm>
              <a:off x="119373" y="2816932"/>
              <a:ext cx="1689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1069353"/>
            <a:ext cx="8281988" cy="5151342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22393" indent="-322393" eaLnBrk="1" hangingPunct="1">
              <a:lnSpc>
                <a:spcPct val="114000"/>
              </a:lnSpc>
              <a:spcBef>
                <a:spcPct val="45000"/>
              </a:spcBef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2400" dirty="0" smtClean="0"/>
              <a:t>The processor </a:t>
            </a:r>
            <a:r>
              <a:rPr lang="en-US" altLang="en-US" sz="2400" dirty="0" smtClean="0">
                <a:solidFill>
                  <a:srgbClr val="FF0000"/>
                </a:solidFill>
              </a:rPr>
              <a:t>stalls</a:t>
            </a:r>
            <a:r>
              <a:rPr lang="en-US" altLang="en-US" sz="2400" dirty="0" smtClean="0"/>
              <a:t> on a Cache miss</a:t>
            </a:r>
          </a:p>
          <a:p>
            <a:pPr marL="682886" lvl="1" indent="-254983" eaLnBrk="1" hangingPunct="1">
              <a:lnSpc>
                <a:spcPct val="114000"/>
              </a:lnSpc>
              <a:spcBef>
                <a:spcPct val="45000"/>
              </a:spcBef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2000" dirty="0" smtClean="0"/>
              <a:t>When fetching instructions from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Instruction Cache (I-cache)</a:t>
            </a:r>
            <a:endParaRPr lang="en-US" altLang="en-US" sz="2000" dirty="0" smtClean="0"/>
          </a:p>
          <a:p>
            <a:pPr marL="682886" lvl="1" indent="-254983" eaLnBrk="1" hangingPunct="1">
              <a:lnSpc>
                <a:spcPct val="114000"/>
              </a:lnSpc>
              <a:spcBef>
                <a:spcPct val="45000"/>
              </a:spcBef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2000" dirty="0" smtClean="0"/>
              <a:t>When loading or storing data into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Data Cache (D-cache)</a:t>
            </a:r>
          </a:p>
          <a:p>
            <a:pPr marL="322393" indent="-322393" eaLnBrk="1" hangingPunct="1">
              <a:lnSpc>
                <a:spcPct val="114000"/>
              </a:lnSpc>
              <a:spcBef>
                <a:spcPct val="45000"/>
              </a:spcBef>
              <a:buNone/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1600" dirty="0">
                <a:solidFill>
                  <a:srgbClr val="CC0000"/>
                </a:solidFill>
              </a:rPr>
              <a:t>	</a:t>
            </a:r>
            <a:r>
              <a:rPr lang="en-US" altLang="en-US" sz="2400" dirty="0" smtClean="0">
                <a:solidFill>
                  <a:srgbClr val="000099"/>
                </a:solidFill>
              </a:rPr>
              <a:t>Memory stall cycles = Combined Misses </a:t>
            </a:r>
            <a:r>
              <a:rPr lang="en-US" altLang="en-US" sz="2400" dirty="0" smtClean="0">
                <a:solidFill>
                  <a:srgbClr val="000099"/>
                </a:solidFill>
                <a:sym typeface="Symbol" pitchFamily="18" charset="2"/>
              </a:rPr>
              <a:t></a:t>
            </a:r>
            <a:r>
              <a:rPr lang="en-US" altLang="en-US" sz="2400" dirty="0" smtClean="0">
                <a:solidFill>
                  <a:srgbClr val="000099"/>
                </a:solidFill>
              </a:rPr>
              <a:t> Miss Penalty</a:t>
            </a:r>
          </a:p>
          <a:p>
            <a:pPr marL="322393" indent="-322393" eaLnBrk="1" hangingPunct="1">
              <a:lnSpc>
                <a:spcPct val="114000"/>
              </a:lnSpc>
              <a:spcBef>
                <a:spcPct val="45000"/>
              </a:spcBef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2400" dirty="0" smtClean="0">
                <a:solidFill>
                  <a:srgbClr val="FF0000"/>
                </a:solidFill>
              </a:rPr>
              <a:t>Miss Penalty: </a:t>
            </a:r>
            <a:r>
              <a:rPr lang="en-US" altLang="en-US" sz="2400" dirty="0" smtClean="0"/>
              <a:t>clock cycles to process a cache miss </a:t>
            </a:r>
          </a:p>
          <a:p>
            <a:pPr marL="322393" indent="-322393" eaLnBrk="1" hangingPunct="1">
              <a:lnSpc>
                <a:spcPct val="114000"/>
              </a:lnSpc>
              <a:spcBef>
                <a:spcPct val="45000"/>
              </a:spcBef>
              <a:buNone/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	Combined Misses = I-Cache Misses + D-Cache Misses</a:t>
            </a:r>
          </a:p>
          <a:p>
            <a:pPr marL="322393" indent="-322393" eaLnBrk="1" hangingPunct="1">
              <a:lnSpc>
                <a:spcPct val="114000"/>
              </a:lnSpc>
              <a:spcBef>
                <a:spcPct val="45000"/>
              </a:spcBef>
              <a:buNone/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	I-Cache Misses = I-Count × I-Cache Miss Rate</a:t>
            </a:r>
          </a:p>
          <a:p>
            <a:pPr marL="322393" indent="-322393" eaLnBrk="1" hangingPunct="1">
              <a:lnSpc>
                <a:spcPct val="114000"/>
              </a:lnSpc>
              <a:spcBef>
                <a:spcPct val="45000"/>
              </a:spcBef>
              <a:buNone/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	D-Cache Misses = LS-Count × D-Cache Miss Rate</a:t>
            </a:r>
          </a:p>
          <a:p>
            <a:pPr marL="322393" indent="-322393" eaLnBrk="1" hangingPunct="1">
              <a:lnSpc>
                <a:spcPct val="114000"/>
              </a:lnSpc>
              <a:spcBef>
                <a:spcPct val="45000"/>
              </a:spcBef>
              <a:buNone/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2400" dirty="0" smtClean="0">
                <a:solidFill>
                  <a:srgbClr val="000099"/>
                </a:solidFill>
              </a:rPr>
              <a:t>	LS-Count (Load &amp; Store) = I-Count × LS Frequency</a:t>
            </a:r>
          </a:p>
          <a:p>
            <a:pPr marL="322393" indent="-322393" eaLnBrk="1" hangingPunct="1">
              <a:lnSpc>
                <a:spcPct val="114000"/>
              </a:lnSpc>
              <a:spcBef>
                <a:spcPct val="45000"/>
              </a:spcBef>
              <a:tabLst>
                <a:tab pos="2532248" algn="l"/>
                <a:tab pos="4009393" algn="l"/>
                <a:tab pos="4701071" algn="l"/>
                <a:tab pos="6225109" algn="l"/>
              </a:tabLst>
            </a:pPr>
            <a:r>
              <a:rPr lang="en-US" altLang="en-US" sz="2400" dirty="0" smtClean="0"/>
              <a:t>Cache misses are often reported per thousand instructions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108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Memory Stall Cycles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3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5468" y="866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Memory Stall Cycles Per Instruction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119"/>
            <a:ext cx="8301038" cy="5284279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Memory Stall Cycles Per Instruction =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99"/>
                </a:solidFill>
              </a:rPr>
              <a:t>	Combined Misses Per Instruction × Miss Penalty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Miss Penalty is assumed equal for I-cache &amp; D-cache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Miss Penalty is assumed equal for Load and Store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Combined Misses Per Instruction =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99"/>
                </a:solidFill>
              </a:rPr>
              <a:t>	I-Cache Miss Rate + LS Frequency × D-Cache Miss Rate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Therefore, Memory Stall Cycles Per Instruction =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99"/>
                </a:solidFill>
              </a:rPr>
              <a:t>	I-Cache Miss Rate × Miss Penalty +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99"/>
                </a:solidFill>
              </a:rPr>
              <a:t>	LS Frequency × D-Cache Miss Rate × Miss Penalty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0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 on Memory Stall Cycles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119"/>
            <a:ext cx="8345488" cy="5251045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400" dirty="0" smtClean="0"/>
              <a:t>Consider a program with the given characteristics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Instruction count (</a:t>
            </a:r>
            <a:r>
              <a:rPr lang="en-US" altLang="en-US" sz="2000" dirty="0" smtClean="0">
                <a:solidFill>
                  <a:srgbClr val="FF0000"/>
                </a:solidFill>
              </a:rPr>
              <a:t>I-Count</a:t>
            </a:r>
            <a:r>
              <a:rPr lang="en-US" altLang="en-US" sz="2000" dirty="0" smtClean="0"/>
              <a:t>) = 10</a:t>
            </a:r>
            <a:r>
              <a:rPr lang="en-US" altLang="en-US" sz="2000" baseline="30000" dirty="0" smtClean="0"/>
              <a:t>6</a:t>
            </a:r>
            <a:r>
              <a:rPr lang="en-US" altLang="en-US" sz="2000" dirty="0" smtClean="0"/>
              <a:t> instructions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30% of instructions are loads and stores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D-cache miss rate is 5% and I-cache miss rate is 1%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Miss penalty is 100 clock cycles for instruction and data caches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/>
              <a:t>Compute combined misses per instruction and memory stall cycles</a:t>
            </a:r>
          </a:p>
          <a:p>
            <a:pPr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Combined misses per instruction in I-Cache and D-Cache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>
                <a:solidFill>
                  <a:srgbClr val="000099"/>
                </a:solidFill>
              </a:rPr>
              <a:t>1%</a:t>
            </a:r>
            <a:r>
              <a:rPr lang="en-US" altLang="en-US" sz="2000" dirty="0" smtClean="0">
                <a:solidFill>
                  <a:srgbClr val="000099"/>
                </a:solidFill>
                <a:sym typeface="Symbol" pitchFamily="18" charset="2"/>
              </a:rPr>
              <a:t> + </a:t>
            </a:r>
            <a:r>
              <a:rPr lang="en-US" altLang="en-US" sz="2000" dirty="0" smtClean="0">
                <a:solidFill>
                  <a:srgbClr val="000099"/>
                </a:solidFill>
              </a:rPr>
              <a:t>30% </a:t>
            </a:r>
            <a:r>
              <a:rPr lang="en-US" altLang="en-US" sz="2000" dirty="0" smtClean="0">
                <a:solidFill>
                  <a:srgbClr val="000099"/>
                </a:solidFill>
                <a:sym typeface="Symbol" pitchFamily="18" charset="2"/>
              </a:rPr>
              <a:t></a:t>
            </a:r>
            <a:r>
              <a:rPr lang="en-US" altLang="en-US" sz="2000" dirty="0" smtClean="0">
                <a:solidFill>
                  <a:srgbClr val="000099"/>
                </a:solidFill>
              </a:rPr>
              <a:t> 5% </a:t>
            </a:r>
            <a:r>
              <a:rPr lang="en-US" altLang="en-US" sz="2000" dirty="0" smtClean="0">
                <a:solidFill>
                  <a:srgbClr val="000099"/>
                </a:solidFill>
                <a:sym typeface="Symbol" pitchFamily="18" charset="2"/>
              </a:rPr>
              <a:t>= 0.025 combined misses per instruction</a:t>
            </a:r>
            <a:endParaRPr lang="en-US" altLang="en-US" sz="2000" dirty="0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>
                <a:solidFill>
                  <a:srgbClr val="000099"/>
                </a:solidFill>
              </a:rPr>
              <a:t>Equal to</a:t>
            </a:r>
            <a:r>
              <a:rPr lang="en-US" altLang="en-US" sz="2000" dirty="0" smtClean="0">
                <a:solidFill>
                  <a:srgbClr val="000099"/>
                </a:solidFill>
                <a:sym typeface="Symbol" pitchFamily="18" charset="2"/>
              </a:rPr>
              <a:t> 25 misses per 1000 instructions</a:t>
            </a:r>
            <a:endParaRPr lang="en-US" altLang="en-US" sz="2000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Memory stall cycles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>
                <a:solidFill>
                  <a:srgbClr val="000099"/>
                </a:solidFill>
              </a:rPr>
              <a:t>0.025 </a:t>
            </a:r>
            <a:r>
              <a:rPr lang="en-US" altLang="en-US" sz="2000" dirty="0" smtClean="0">
                <a:solidFill>
                  <a:srgbClr val="000099"/>
                </a:solidFill>
                <a:sym typeface="Symbol" pitchFamily="18" charset="2"/>
              </a:rPr>
              <a:t></a:t>
            </a:r>
            <a:r>
              <a:rPr lang="en-US" altLang="en-US" sz="2000" dirty="0" smtClean="0">
                <a:solidFill>
                  <a:srgbClr val="000099"/>
                </a:solidFill>
              </a:rPr>
              <a:t> 100 (miss penalty)  = </a:t>
            </a:r>
            <a:r>
              <a:rPr lang="en-US" altLang="en-US" sz="2000" dirty="0" smtClean="0">
                <a:solidFill>
                  <a:srgbClr val="000099"/>
                </a:solidFill>
                <a:sym typeface="Symbol" pitchFamily="18" charset="2"/>
              </a:rPr>
              <a:t>2.5 stall cycles per instruction</a:t>
            </a:r>
          </a:p>
          <a:p>
            <a:pPr lvl="1" eaLnBrk="1" hangingPunct="1">
              <a:lnSpc>
                <a:spcPct val="114000"/>
              </a:lnSpc>
              <a:spcBef>
                <a:spcPct val="35000"/>
              </a:spcBef>
            </a:pPr>
            <a:r>
              <a:rPr lang="en-US" altLang="en-US" sz="2000" dirty="0" smtClean="0">
                <a:solidFill>
                  <a:srgbClr val="000099"/>
                </a:solidFill>
                <a:sym typeface="Symbol" pitchFamily="18" charset="2"/>
              </a:rPr>
              <a:t>Total memory stall cycles = 10</a:t>
            </a:r>
            <a:r>
              <a:rPr lang="en-US" altLang="en-US" sz="2000" baseline="30000" dirty="0" smtClean="0">
                <a:solidFill>
                  <a:srgbClr val="000099"/>
                </a:solidFill>
                <a:sym typeface="Symbol" pitchFamily="18" charset="2"/>
              </a:rPr>
              <a:t>6</a:t>
            </a:r>
            <a:r>
              <a:rPr lang="en-US" altLang="en-US" sz="2000" dirty="0" smtClean="0">
                <a:solidFill>
                  <a:srgbClr val="000099"/>
                </a:solidFill>
                <a:sym typeface="Symbol" pitchFamily="18" charset="2"/>
              </a:rPr>
              <a:t>  2.5 = 2,500,000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0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CPU Time with Memory Stall Cycles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78117"/>
            <a:ext cx="8229600" cy="2118946"/>
          </a:xfrm>
        </p:spPr>
        <p:txBody>
          <a:bodyPr/>
          <a:lstStyle/>
          <a:p>
            <a:pPr marL="322393" indent="-322393" eaLnBrk="1" hangingPunct="1">
              <a:spcBef>
                <a:spcPct val="150000"/>
              </a:spcBef>
              <a:tabLst>
                <a:tab pos="2154169" algn="l"/>
                <a:tab pos="2488285" algn="l"/>
              </a:tabLst>
            </a:pPr>
            <a:r>
              <a:rPr lang="en-US" altLang="en-US" sz="2400" dirty="0" err="1" smtClean="0">
                <a:solidFill>
                  <a:srgbClr val="FF0000"/>
                </a:solidFill>
              </a:rPr>
              <a:t>CPI</a:t>
            </a:r>
            <a:r>
              <a:rPr lang="en-US" altLang="en-US" sz="2400" baseline="-25000" dirty="0" err="1" smtClean="0">
                <a:solidFill>
                  <a:srgbClr val="FF0000"/>
                </a:solidFill>
              </a:rPr>
              <a:t>PerfectCache</a:t>
            </a:r>
            <a:r>
              <a:rPr lang="en-US" altLang="en-US" sz="2400" dirty="0" smtClean="0"/>
              <a:t>	=	CPI for ideal cache (no cache misses)</a:t>
            </a:r>
          </a:p>
          <a:p>
            <a:pPr marL="322393" indent="-322393" eaLnBrk="1" hangingPunct="1">
              <a:spcBef>
                <a:spcPct val="150000"/>
              </a:spcBef>
              <a:tabLst>
                <a:tab pos="2154169" algn="l"/>
                <a:tab pos="2488285" algn="l"/>
              </a:tabLst>
            </a:pPr>
            <a:r>
              <a:rPr lang="en-US" altLang="en-US" sz="2400" dirty="0" err="1" smtClean="0">
                <a:solidFill>
                  <a:srgbClr val="FF0000"/>
                </a:solidFill>
              </a:rPr>
              <a:t>CPI</a:t>
            </a:r>
            <a:r>
              <a:rPr lang="en-US" altLang="en-US" sz="2400" baseline="-25000" dirty="0" err="1" smtClean="0">
                <a:solidFill>
                  <a:srgbClr val="FF0000"/>
                </a:solidFill>
              </a:rPr>
              <a:t>MemoryStalls</a:t>
            </a:r>
            <a:r>
              <a:rPr lang="en-US" altLang="en-US" sz="2400" dirty="0" smtClean="0"/>
              <a:t>	=	CPI in the presence of memory stalls</a:t>
            </a:r>
          </a:p>
          <a:p>
            <a:pPr marL="322393" indent="-322393" eaLnBrk="1" hangingPunct="1">
              <a:spcBef>
                <a:spcPct val="150000"/>
              </a:spcBef>
              <a:tabLst>
                <a:tab pos="2154169" algn="l"/>
                <a:tab pos="2488285" algn="l"/>
              </a:tabLst>
            </a:pPr>
            <a:r>
              <a:rPr lang="en-US" altLang="en-US" sz="2400" dirty="0" smtClean="0"/>
              <a:t>Memory stall cycles increase the CPI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566739" y="1518140"/>
            <a:ext cx="7966075" cy="74734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215">
                <a:solidFill>
                  <a:srgbClr val="000099"/>
                </a:solidFill>
              </a:rPr>
              <a:t>CPU Time =</a:t>
            </a:r>
            <a:r>
              <a:rPr lang="en-US" altLang="en-US" sz="2215">
                <a:solidFill>
                  <a:srgbClr val="FF0000"/>
                </a:solidFill>
              </a:rPr>
              <a:t> </a:t>
            </a:r>
            <a:r>
              <a:rPr lang="en-US" altLang="en-US" sz="2215">
                <a:solidFill>
                  <a:srgbClr val="000099"/>
                </a:solidFill>
              </a:rPr>
              <a:t>I-Count × CPI</a:t>
            </a:r>
            <a:r>
              <a:rPr lang="en-US" altLang="en-US" sz="2215" baseline="-25000">
                <a:solidFill>
                  <a:srgbClr val="000099"/>
                </a:solidFill>
              </a:rPr>
              <a:t>MemoryStalls</a:t>
            </a:r>
            <a:r>
              <a:rPr lang="en-US" altLang="en-US" sz="2215"/>
              <a:t> </a:t>
            </a:r>
            <a:r>
              <a:rPr lang="en-US" altLang="en-US" sz="2215">
                <a:solidFill>
                  <a:srgbClr val="000099"/>
                </a:solidFill>
              </a:rPr>
              <a:t>× Clock Cycle</a:t>
            </a:r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566739" y="2557098"/>
            <a:ext cx="7966075" cy="74734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215">
                <a:solidFill>
                  <a:srgbClr val="000099"/>
                </a:solidFill>
              </a:rPr>
              <a:t>CPI</a:t>
            </a:r>
            <a:r>
              <a:rPr lang="en-US" altLang="en-US" sz="2215" baseline="-25000">
                <a:solidFill>
                  <a:srgbClr val="000099"/>
                </a:solidFill>
              </a:rPr>
              <a:t>MemoryStalls</a:t>
            </a:r>
            <a:r>
              <a:rPr lang="en-US" altLang="en-US" sz="2215">
                <a:solidFill>
                  <a:srgbClr val="000099"/>
                </a:solidFill>
              </a:rPr>
              <a:t> = CPI</a:t>
            </a:r>
            <a:r>
              <a:rPr lang="en-US" altLang="en-US" sz="2215" baseline="-25000">
                <a:solidFill>
                  <a:srgbClr val="000099"/>
                </a:solidFill>
              </a:rPr>
              <a:t>PerfectCache</a:t>
            </a:r>
            <a:r>
              <a:rPr lang="en-US" altLang="en-US" sz="2215">
                <a:solidFill>
                  <a:srgbClr val="000099"/>
                </a:solidFill>
              </a:rPr>
              <a:t> + Mem Stalls per Instruction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4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323" y="801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 on CPI with Memory Stalls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69353"/>
            <a:ext cx="8235950" cy="5251045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400" dirty="0" smtClean="0"/>
              <a:t>A processor has CPI of 1.5 without any memory stalls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000" dirty="0" smtClean="0"/>
              <a:t>Cache miss rate is 2% for instruction and 5% for data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000" dirty="0" smtClean="0"/>
              <a:t>20% of instructions are loads and stores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000" dirty="0" smtClean="0"/>
              <a:t>Cache miss penalty is 100 clock cycles for I-cache and D-cache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400" dirty="0" smtClean="0"/>
              <a:t>What is the impact on the CPI?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400" b="1" dirty="0" smtClean="0">
                <a:solidFill>
                  <a:srgbClr val="FF0000"/>
                </a:solidFill>
              </a:rPr>
              <a:t>Answer: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Mem</a:t>
            </a:r>
            <a:r>
              <a:rPr lang="en-US" altLang="en-US" sz="2400" dirty="0" smtClean="0">
                <a:solidFill>
                  <a:srgbClr val="000099"/>
                </a:solidFill>
              </a:rPr>
              <a:t> Stalls per Instruction =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99"/>
                </a:solidFill>
              </a:rPr>
              <a:t>	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CPI</a:t>
            </a:r>
            <a:r>
              <a:rPr lang="en-US" altLang="en-US" sz="2400" baseline="-25000" dirty="0" err="1" smtClean="0">
                <a:solidFill>
                  <a:srgbClr val="000099"/>
                </a:solidFill>
              </a:rPr>
              <a:t>MemoryStalls</a:t>
            </a:r>
            <a:r>
              <a:rPr lang="en-US" altLang="en-US" sz="2400" dirty="0" smtClean="0">
                <a:solidFill>
                  <a:srgbClr val="000099"/>
                </a:solidFill>
              </a:rPr>
              <a:t> =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99"/>
                </a:solidFill>
              </a:rPr>
              <a:t>	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CPI</a:t>
            </a:r>
            <a:r>
              <a:rPr lang="en-US" altLang="en-US" sz="2400" baseline="-25000" dirty="0" err="1" smtClean="0">
                <a:solidFill>
                  <a:srgbClr val="000099"/>
                </a:solidFill>
              </a:rPr>
              <a:t>MemoryStalls</a:t>
            </a:r>
            <a:r>
              <a:rPr lang="en-US" altLang="en-US" sz="2400" baseline="-25000" dirty="0" smtClean="0">
                <a:solidFill>
                  <a:srgbClr val="000099"/>
                </a:solidFill>
              </a:rPr>
              <a:t> </a:t>
            </a:r>
            <a:r>
              <a:rPr lang="en-US" altLang="en-US" sz="2400" dirty="0" smtClean="0">
                <a:solidFill>
                  <a:srgbClr val="000099"/>
                </a:solidFill>
              </a:rPr>
              <a:t>/ 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CPI</a:t>
            </a:r>
            <a:r>
              <a:rPr lang="en-US" altLang="en-US" sz="2400" baseline="-25000" dirty="0" err="1" smtClean="0">
                <a:solidFill>
                  <a:srgbClr val="000099"/>
                </a:solidFill>
              </a:rPr>
              <a:t>PerfectCache</a:t>
            </a:r>
            <a:r>
              <a:rPr lang="en-US" altLang="en-US" sz="2400" dirty="0" smtClean="0">
                <a:solidFill>
                  <a:srgbClr val="000099"/>
                </a:solidFill>
              </a:rPr>
              <a:t> =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99"/>
                </a:solidFill>
              </a:rPr>
              <a:t>	Processor is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3 times slower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 </a:t>
            </a:r>
            <a:r>
              <a:rPr lang="en-US" altLang="en-US" sz="2400" dirty="0" smtClean="0">
                <a:solidFill>
                  <a:srgbClr val="000099"/>
                </a:solidFill>
              </a:rPr>
              <a:t>due to memory stall cycles</a:t>
            </a:r>
          </a:p>
        </p:txBody>
      </p:sp>
      <p:grpSp>
        <p:nvGrpSpPr>
          <p:cNvPr id="1029124" name="Group 4"/>
          <p:cNvGrpSpPr>
            <a:grpSpLocks/>
          </p:cNvGrpSpPr>
          <p:nvPr/>
        </p:nvGrpSpPr>
        <p:grpSpPr bwMode="auto">
          <a:xfrm>
            <a:off x="4671816" y="3765646"/>
            <a:ext cx="1225550" cy="464527"/>
            <a:chOff x="3062" y="2304"/>
            <a:chExt cx="836" cy="317"/>
          </a:xfrm>
        </p:grpSpPr>
        <p:sp>
          <p:nvSpPr>
            <p:cNvPr id="50188" name="Text Box 5"/>
            <p:cNvSpPr txBox="1">
              <a:spLocks noChangeArrowheads="1"/>
            </p:cNvSpPr>
            <p:nvPr/>
          </p:nvSpPr>
          <p:spPr bwMode="auto">
            <a:xfrm>
              <a:off x="3062" y="2304"/>
              <a:ext cx="83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77" b="1">
                  <a:solidFill>
                    <a:srgbClr val="FF0000"/>
                  </a:solidFill>
                </a:rPr>
                <a:t>Instruction</a:t>
              </a:r>
            </a:p>
          </p:txBody>
        </p:sp>
        <p:sp>
          <p:nvSpPr>
            <p:cNvPr id="50189" name="AutoShape 6"/>
            <p:cNvSpPr>
              <a:spLocks/>
            </p:cNvSpPr>
            <p:nvPr/>
          </p:nvSpPr>
          <p:spPr bwMode="auto">
            <a:xfrm rot="5400000">
              <a:off x="3436" y="2160"/>
              <a:ext cx="87" cy="836"/>
            </a:xfrm>
            <a:prstGeom prst="leftBrace">
              <a:avLst>
                <a:gd name="adj1" fmla="val 80077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29127" name="Group 7"/>
          <p:cNvGrpSpPr>
            <a:grpSpLocks/>
          </p:cNvGrpSpPr>
          <p:nvPr/>
        </p:nvGrpSpPr>
        <p:grpSpPr bwMode="auto">
          <a:xfrm>
            <a:off x="6265092" y="3746883"/>
            <a:ext cx="1731962" cy="464527"/>
            <a:chOff x="4098" y="2304"/>
            <a:chExt cx="1182" cy="317"/>
          </a:xfrm>
        </p:grpSpPr>
        <p:sp>
          <p:nvSpPr>
            <p:cNvPr id="50186" name="Text Box 8"/>
            <p:cNvSpPr txBox="1">
              <a:spLocks noChangeArrowheads="1"/>
            </p:cNvSpPr>
            <p:nvPr/>
          </p:nvSpPr>
          <p:spPr bwMode="auto">
            <a:xfrm>
              <a:off x="4493" y="2304"/>
              <a:ext cx="38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77" b="1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50187" name="AutoShape 9"/>
            <p:cNvSpPr>
              <a:spLocks/>
            </p:cNvSpPr>
            <p:nvPr/>
          </p:nvSpPr>
          <p:spPr bwMode="auto">
            <a:xfrm rot="5400000">
              <a:off x="4645" y="1987"/>
              <a:ext cx="87" cy="1182"/>
            </a:xfrm>
            <a:prstGeom prst="leftBrace">
              <a:avLst>
                <a:gd name="adj1" fmla="val 113218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9130" name="Rectangle 10"/>
          <p:cNvSpPr>
            <a:spLocks noChangeArrowheads="1"/>
          </p:cNvSpPr>
          <p:nvPr/>
        </p:nvSpPr>
        <p:spPr bwMode="auto">
          <a:xfrm>
            <a:off x="4555459" y="4221619"/>
            <a:ext cx="4348163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sz="2215" dirty="0">
                <a:solidFill>
                  <a:srgbClr val="000099"/>
                </a:solidFill>
              </a:rPr>
              <a:t>0.02×100 + 0.2×0.05×100 = 3</a:t>
            </a:r>
          </a:p>
        </p:txBody>
      </p:sp>
      <p:sp>
        <p:nvSpPr>
          <p:cNvPr id="1029131" name="Rectangle 11"/>
          <p:cNvSpPr>
            <a:spLocks noChangeArrowheads="1"/>
          </p:cNvSpPr>
          <p:nvPr/>
        </p:nvSpPr>
        <p:spPr bwMode="auto">
          <a:xfrm>
            <a:off x="2858381" y="4800226"/>
            <a:ext cx="4515980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215" dirty="0">
                <a:solidFill>
                  <a:srgbClr val="000099"/>
                </a:solidFill>
              </a:rPr>
              <a:t>1.5 + 3 = 4.5 cycles per instruction</a:t>
            </a:r>
          </a:p>
        </p:txBody>
      </p:sp>
      <p:sp>
        <p:nvSpPr>
          <p:cNvPr id="1029132" name="Rectangle 12"/>
          <p:cNvSpPr>
            <a:spLocks noChangeArrowheads="1"/>
          </p:cNvSpPr>
          <p:nvPr/>
        </p:nvSpPr>
        <p:spPr bwMode="auto">
          <a:xfrm>
            <a:off x="4824930" y="5385775"/>
            <a:ext cx="169309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215" dirty="0">
                <a:solidFill>
                  <a:srgbClr val="000099"/>
                </a:solidFill>
              </a:rPr>
              <a:t>4.5 / 1.5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76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30" grpId="0"/>
      <p:bldP spid="1029131" grpId="0"/>
      <p:bldP spid="10291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866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Average Memory Access Time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069353"/>
            <a:ext cx="8308218" cy="521781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Average Memory Access Time (AMAT)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000099"/>
                </a:solidFill>
              </a:rPr>
              <a:t>AMAT = Hit time + Miss rate × Miss penalty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Time to access a cache for both hits and misses</a:t>
            </a:r>
            <a:endParaRPr lang="en-US" altLang="en-US" sz="1600" dirty="0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Example: Find the AMAT for a cache with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Cache access time (Hit time) of 1 cycle = 2 ns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Miss penalty of 20 clock cycles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Miss rate of 0.05 per access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Solution: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000" dirty="0" smtClean="0"/>
              <a:t>AMAT = 1 + 0.05 × 20 = 2 cycles = 4 ns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000" dirty="0" smtClean="0"/>
              <a:t>Without the cache, AMAT will be equal to Miss penalty = 20 cycles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6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Improving Cache Performance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102587"/>
            <a:ext cx="8460940" cy="515134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FF0000"/>
                </a:solidFill>
              </a:rPr>
              <a:t>Average Memory Access Time (AMAT)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000099"/>
                </a:solidFill>
              </a:rPr>
              <a:t>AMAT = Hit time + Miss rate * Miss penalty</a:t>
            </a:r>
          </a:p>
          <a:p>
            <a:pPr eaLnBrk="1" hangingPunct="1">
              <a:lnSpc>
                <a:spcPct val="120000"/>
              </a:lnSpc>
              <a:spcBef>
                <a:spcPct val="100000"/>
              </a:spcBef>
            </a:pPr>
            <a:r>
              <a:rPr lang="en-US" altLang="en-US" sz="2400" dirty="0" smtClean="0"/>
              <a:t>Used as a framework for optimizations</a:t>
            </a:r>
            <a:endParaRPr lang="en-US" altLang="en-US" sz="1600" dirty="0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FF0000"/>
                </a:solidFill>
              </a:rPr>
              <a:t>Reduce the Hit time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Small and simple caches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FF0000"/>
                </a:solidFill>
              </a:rPr>
              <a:t>Reduce the Miss Rate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Larger cache size, higher associativity, and larger block size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FF0000"/>
                </a:solidFill>
              </a:rPr>
              <a:t>Reduce the Miss Penalty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Multilevel caches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4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6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Four Basic Questions on Caches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2588"/>
            <a:ext cx="8229600" cy="5184576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400" dirty="0" smtClean="0"/>
              <a:t>Q1: Where can a block be placed in a cache?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Block placement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000" dirty="0" smtClean="0"/>
              <a:t>Direct Mapped, Set Associative, Fully Associative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400" dirty="0" smtClean="0"/>
              <a:t>Q2: How is a block found in a cache?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Block identification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000" dirty="0" smtClean="0"/>
              <a:t>Block address, tag, index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400" dirty="0" smtClean="0"/>
              <a:t>Q3: Which block should be replaced on a cache miss?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Block replacement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000" dirty="0" smtClean="0"/>
              <a:t>FIFO, Random, LRU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400" dirty="0" smtClean="0"/>
              <a:t>Q4: What happens on a write?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Write strategy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000" dirty="0" smtClean="0"/>
              <a:t>Write Back or Write Through cache (with Write Buffer)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3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30" y="56155"/>
            <a:ext cx="8229600" cy="1143000"/>
          </a:xfrm>
        </p:spPr>
        <p:txBody>
          <a:bodyPr/>
          <a:lstStyle/>
          <a:p>
            <a:r>
              <a:rPr lang="en-US" dirty="0" smtClean="0"/>
              <a:t>Inside a Cache Memory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15616" y="1368463"/>
            <a:ext cx="1692188" cy="830862"/>
          </a:xfrm>
          <a:prstGeom prst="roundRect">
            <a:avLst/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15" dirty="0"/>
              <a:t>Processor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5917" y="1368463"/>
            <a:ext cx="1368152" cy="830862"/>
          </a:xfrm>
          <a:prstGeom prst="roundRect">
            <a:avLst/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215" dirty="0"/>
              <a:t>Cache</a:t>
            </a:r>
          </a:p>
          <a:p>
            <a:pPr algn="ctr"/>
            <a:r>
              <a:rPr lang="en-US" sz="2215" dirty="0"/>
              <a:t>Memory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92181" y="1368463"/>
            <a:ext cx="1800200" cy="830862"/>
          </a:xfrm>
          <a:prstGeom prst="roundRect">
            <a:avLst/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215" dirty="0"/>
              <a:t>Main</a:t>
            </a:r>
          </a:p>
          <a:p>
            <a:pPr algn="ctr"/>
            <a:r>
              <a:rPr lang="en-US" sz="2215" dirty="0"/>
              <a:t>Memory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7805" y="1634339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07805" y="1999918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2807805" y="1335229"/>
            <a:ext cx="986408" cy="2658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0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1477" dirty="0">
                <a:latin typeface="+mn-lt"/>
              </a:rPr>
              <a:t>Address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807805" y="1700808"/>
            <a:ext cx="986408" cy="2658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0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1477" dirty="0">
                <a:latin typeface="+mn-lt"/>
              </a:rPr>
              <a:t>Data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84069" y="1634339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4069" y="1999918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184069" y="1335229"/>
            <a:ext cx="986408" cy="2658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0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1477" dirty="0">
                <a:latin typeface="+mn-lt"/>
              </a:rPr>
              <a:t>Address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184069" y="1700808"/>
            <a:ext cx="986408" cy="2658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0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1477" dirty="0">
                <a:latin typeface="+mn-lt"/>
              </a:rPr>
              <a:t>Data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91680" y="2132856"/>
            <a:ext cx="6480720" cy="365579"/>
            <a:chOff x="1691680" y="2240868"/>
            <a:chExt cx="6480720" cy="756084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691680" y="2240868"/>
              <a:ext cx="2124236" cy="75608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184068" y="2240868"/>
              <a:ext cx="2988332" cy="75608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349188" y="4359565"/>
            <a:ext cx="8471284" cy="189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sz="2215" b="1" kern="0" dirty="0">
                <a:solidFill>
                  <a:srgbClr val="FF0000"/>
                </a:solidFill>
              </a:rPr>
              <a:t>Cache Block</a:t>
            </a:r>
            <a:r>
              <a:rPr lang="en-US" sz="2215" kern="0" dirty="0"/>
              <a:t> (or Cache Line)</a:t>
            </a:r>
          </a:p>
          <a:p>
            <a:pPr marL="580307" lvl="1" indent="-331185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sz="1846" kern="0" dirty="0"/>
              <a:t>Unit of data transfer between main memory and a cache</a:t>
            </a:r>
          </a:p>
          <a:p>
            <a:pPr marL="580307" lvl="1" indent="-331185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sz="1846" kern="0" dirty="0"/>
              <a:t>Large block size </a:t>
            </a:r>
            <a:r>
              <a:rPr lang="en-US" sz="1846" kern="0" dirty="0">
                <a:sym typeface="Wingdings" pitchFamily="2" charset="2"/>
              </a:rPr>
              <a:t> Less tag overhead + Burst transfer from DRAM</a:t>
            </a:r>
            <a:r>
              <a:rPr lang="en-US" sz="1846" kern="0" dirty="0"/>
              <a:t> </a:t>
            </a:r>
          </a:p>
          <a:p>
            <a:pPr marL="580307" lvl="1" indent="-331185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sz="1846" kern="0" dirty="0"/>
              <a:t>Typically, cache block size = 64 bytes in recent caches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5506" y="2431966"/>
            <a:ext cx="8802978" cy="1728192"/>
            <a:chOff x="125506" y="2780928"/>
            <a:chExt cx="8802978" cy="1872208"/>
          </a:xfrm>
        </p:grpSpPr>
        <p:sp>
          <p:nvSpPr>
            <p:cNvPr id="3" name="TextBox 2"/>
            <p:cNvSpPr txBox="1"/>
            <p:nvPr/>
          </p:nvSpPr>
          <p:spPr bwMode="auto">
            <a:xfrm>
              <a:off x="1619672" y="2924944"/>
              <a:ext cx="1476164" cy="3960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/>
              <a:r>
                <a:rPr lang="en-US" sz="1477" dirty="0">
                  <a:latin typeface="+mn-lt"/>
                </a:rPr>
                <a:t>Address Tag 0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619672" y="3320988"/>
              <a:ext cx="1476164" cy="3960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/>
              <a:r>
                <a:rPr lang="en-US" sz="1477" dirty="0">
                  <a:latin typeface="+mn-lt"/>
                </a:rPr>
                <a:t>Address Tag 1</a:t>
              </a: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1619672" y="4113076"/>
              <a:ext cx="1476164" cy="3960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/>
              <a:r>
                <a:rPr lang="en-US" sz="1477" dirty="0">
                  <a:latin typeface="+mn-lt"/>
                </a:rPr>
                <a:t>Tag </a:t>
              </a:r>
              <a:r>
                <a:rPr lang="en-US" sz="1477" i="1" dirty="0">
                  <a:latin typeface="+mn-lt"/>
                </a:rPr>
                <a:t>N</a:t>
              </a:r>
              <a:r>
                <a:rPr lang="en-US" sz="1477" dirty="0">
                  <a:latin typeface="+mn-lt"/>
                </a:rPr>
                <a:t> – 1</a:t>
              </a: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239852" y="2924944"/>
              <a:ext cx="4932548" cy="3960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/>
              <a:r>
                <a:rPr lang="en-US" sz="1477" dirty="0">
                  <a:latin typeface="+mn-lt"/>
                </a:rPr>
                <a:t>Cache Block 0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239852" y="3320988"/>
              <a:ext cx="4932548" cy="3960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/>
              <a:r>
                <a:rPr lang="en-US" sz="1477" dirty="0">
                  <a:latin typeface="+mn-lt"/>
                </a:rPr>
                <a:t>Cache Block 1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239852" y="4113076"/>
              <a:ext cx="4932548" cy="3960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/>
              <a:r>
                <a:rPr lang="en-US" sz="1477" dirty="0">
                  <a:latin typeface="+mn-lt"/>
                </a:rPr>
                <a:t>Cache Block </a:t>
              </a:r>
              <a:r>
                <a:rPr lang="en-US" sz="1477" i="1" dirty="0">
                  <a:latin typeface="+mn-lt"/>
                </a:rPr>
                <a:t>N </a:t>
              </a:r>
              <a:r>
                <a:rPr lang="en-US" sz="1477" dirty="0">
                  <a:latin typeface="+mn-lt"/>
                </a:rPr>
                <a:t>– 1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8262410" y="2924944"/>
              <a:ext cx="216024" cy="1584176"/>
            </a:xfrm>
            <a:prstGeom prst="rightBrace">
              <a:avLst>
                <a:gd name="adj1" fmla="val 59863"/>
                <a:gd name="adj2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 rot="16200000">
              <a:off x="7794358" y="3519010"/>
              <a:ext cx="1872208" cy="3960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/>
              <a:r>
                <a:rPr lang="en-US" sz="1846" i="1" dirty="0">
                  <a:latin typeface="+mn-lt"/>
                </a:rPr>
                <a:t>N</a:t>
              </a:r>
              <a:r>
                <a:rPr lang="en-US" sz="1846" dirty="0">
                  <a:latin typeface="+mn-lt"/>
                </a:rPr>
                <a:t> Cache Blocks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 flipH="1">
              <a:off x="1367644" y="2924944"/>
              <a:ext cx="216024" cy="1584176"/>
            </a:xfrm>
            <a:prstGeom prst="rightBrace">
              <a:avLst>
                <a:gd name="adj1" fmla="val 59863"/>
                <a:gd name="adj2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125506" y="2924944"/>
              <a:ext cx="1242138" cy="158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en-US" sz="1846" b="1" dirty="0">
                  <a:solidFill>
                    <a:srgbClr val="FF0000"/>
                  </a:solidFill>
                  <a:latin typeface="+mn-lt"/>
                </a:rPr>
                <a:t>Tags</a:t>
              </a:r>
              <a:r>
                <a:rPr lang="en-US" sz="1846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en-US" sz="1846" dirty="0">
                  <a:latin typeface="+mn-lt"/>
                </a:rPr>
                <a:t>identify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sz="1846" dirty="0">
                  <a:latin typeface="+mn-lt"/>
                </a:rPr>
                <a:t>blocks in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sz="1846" dirty="0">
                  <a:latin typeface="+mn-lt"/>
                </a:rPr>
                <a:t>the cache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239852" y="3717032"/>
              <a:ext cx="4932548" cy="3960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>
                <a:lnSpc>
                  <a:spcPct val="50000"/>
                </a:lnSpc>
              </a:pPr>
              <a:r>
                <a:rPr lang="en-US" sz="2215" b="1" dirty="0">
                  <a:latin typeface="Calibri" pitchFamily="34" charset="0"/>
                </a:rPr>
                <a:t>. . .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1619672" y="3717032"/>
              <a:ext cx="1476164" cy="3960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eaLnBrk="1" hangingPunct="1">
                <a:lnSpc>
                  <a:spcPct val="50000"/>
                </a:lnSpc>
              </a:pPr>
              <a:r>
                <a:rPr lang="en-US" sz="2215" b="1" dirty="0">
                  <a:latin typeface="Calibri" pitchFamily="34" charset="0"/>
                </a:rPr>
                <a:t>. . .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5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Block Placement: Direct Mapped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9" y="1135822"/>
            <a:ext cx="8145462" cy="156202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Block</a:t>
            </a:r>
            <a:r>
              <a:rPr lang="en-US" altLang="en-US" sz="2400" dirty="0" smtClean="0"/>
              <a:t>: unit of data transfer between cache and memory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Direct Mapped Cache</a:t>
            </a:r>
            <a:r>
              <a:rPr lang="en-US" altLang="en-US" sz="2400" dirty="0" smtClean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A block can be placed in exactly one location in the cache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011239" y="2864014"/>
            <a:ext cx="6751637" cy="3305908"/>
            <a:chOff x="624" y="1584"/>
            <a:chExt cx="4608" cy="2256"/>
          </a:xfrm>
        </p:grpSpPr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624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1" name="Rectangle 6"/>
            <p:cNvSpPr>
              <a:spLocks noChangeArrowheads="1"/>
            </p:cNvSpPr>
            <p:nvPr/>
          </p:nvSpPr>
          <p:spPr bwMode="auto">
            <a:xfrm>
              <a:off x="768" y="2736"/>
              <a:ext cx="144" cy="7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2" name="Rectangle 7"/>
            <p:cNvSpPr>
              <a:spLocks noChangeArrowheads="1"/>
            </p:cNvSpPr>
            <p:nvPr/>
          </p:nvSpPr>
          <p:spPr bwMode="auto">
            <a:xfrm>
              <a:off x="912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3" name="Rectangle 8"/>
            <p:cNvSpPr>
              <a:spLocks noChangeArrowheads="1"/>
            </p:cNvSpPr>
            <p:nvPr/>
          </p:nvSpPr>
          <p:spPr bwMode="auto">
            <a:xfrm>
              <a:off x="1056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4" name="Rectangle 9"/>
            <p:cNvSpPr>
              <a:spLocks noChangeArrowheads="1"/>
            </p:cNvSpPr>
            <p:nvPr/>
          </p:nvSpPr>
          <p:spPr bwMode="auto">
            <a:xfrm>
              <a:off x="1200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5" name="Rectangle 10"/>
            <p:cNvSpPr>
              <a:spLocks noChangeArrowheads="1"/>
            </p:cNvSpPr>
            <p:nvPr/>
          </p:nvSpPr>
          <p:spPr bwMode="auto">
            <a:xfrm>
              <a:off x="1344" y="2736"/>
              <a:ext cx="144" cy="720"/>
            </a:xfrm>
            <a:prstGeom prst="rect">
              <a:avLst/>
            </a:prstGeom>
            <a:solidFill>
              <a:srgbClr val="FCA31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6" name="Rectangle 11"/>
            <p:cNvSpPr>
              <a:spLocks noChangeArrowheads="1"/>
            </p:cNvSpPr>
            <p:nvPr/>
          </p:nvSpPr>
          <p:spPr bwMode="auto">
            <a:xfrm>
              <a:off x="1488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7" name="Rectangle 12"/>
            <p:cNvSpPr>
              <a:spLocks noChangeArrowheads="1"/>
            </p:cNvSpPr>
            <p:nvPr/>
          </p:nvSpPr>
          <p:spPr bwMode="auto">
            <a:xfrm>
              <a:off x="1632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8" name="Rectangle 13"/>
            <p:cNvSpPr>
              <a:spLocks noChangeArrowheads="1"/>
            </p:cNvSpPr>
            <p:nvPr/>
          </p:nvSpPr>
          <p:spPr bwMode="auto">
            <a:xfrm>
              <a:off x="1776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9" name="Rectangle 14"/>
            <p:cNvSpPr>
              <a:spLocks noChangeArrowheads="1"/>
            </p:cNvSpPr>
            <p:nvPr/>
          </p:nvSpPr>
          <p:spPr bwMode="auto">
            <a:xfrm>
              <a:off x="1920" y="2736"/>
              <a:ext cx="144" cy="7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0" name="Rectangle 15"/>
            <p:cNvSpPr>
              <a:spLocks noChangeArrowheads="1"/>
            </p:cNvSpPr>
            <p:nvPr/>
          </p:nvSpPr>
          <p:spPr bwMode="auto">
            <a:xfrm>
              <a:off x="2064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1" name="Rectangle 16"/>
            <p:cNvSpPr>
              <a:spLocks noChangeArrowheads="1"/>
            </p:cNvSpPr>
            <p:nvPr/>
          </p:nvSpPr>
          <p:spPr bwMode="auto">
            <a:xfrm>
              <a:off x="2208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2" name="Rectangle 17"/>
            <p:cNvSpPr>
              <a:spLocks noChangeArrowheads="1"/>
            </p:cNvSpPr>
            <p:nvPr/>
          </p:nvSpPr>
          <p:spPr bwMode="auto">
            <a:xfrm>
              <a:off x="2352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3" name="Rectangle 18"/>
            <p:cNvSpPr>
              <a:spLocks noChangeArrowheads="1"/>
            </p:cNvSpPr>
            <p:nvPr/>
          </p:nvSpPr>
          <p:spPr bwMode="auto">
            <a:xfrm>
              <a:off x="2496" y="2736"/>
              <a:ext cx="144" cy="720"/>
            </a:xfrm>
            <a:prstGeom prst="rect">
              <a:avLst/>
            </a:prstGeom>
            <a:solidFill>
              <a:srgbClr val="FCA31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4" name="Rectangle 19"/>
            <p:cNvSpPr>
              <a:spLocks noChangeArrowheads="1"/>
            </p:cNvSpPr>
            <p:nvPr/>
          </p:nvSpPr>
          <p:spPr bwMode="auto">
            <a:xfrm>
              <a:off x="2640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5" name="Rectangle 20"/>
            <p:cNvSpPr>
              <a:spLocks noChangeArrowheads="1"/>
            </p:cNvSpPr>
            <p:nvPr/>
          </p:nvSpPr>
          <p:spPr bwMode="auto">
            <a:xfrm>
              <a:off x="2784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6" name="Rectangle 21"/>
            <p:cNvSpPr>
              <a:spLocks noChangeArrowheads="1"/>
            </p:cNvSpPr>
            <p:nvPr/>
          </p:nvSpPr>
          <p:spPr bwMode="auto">
            <a:xfrm>
              <a:off x="2928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7" name="Rectangle 22"/>
            <p:cNvSpPr>
              <a:spLocks noChangeArrowheads="1"/>
            </p:cNvSpPr>
            <p:nvPr/>
          </p:nvSpPr>
          <p:spPr bwMode="auto">
            <a:xfrm>
              <a:off x="3072" y="2736"/>
              <a:ext cx="144" cy="7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8" name="Rectangle 23"/>
            <p:cNvSpPr>
              <a:spLocks noChangeArrowheads="1"/>
            </p:cNvSpPr>
            <p:nvPr/>
          </p:nvSpPr>
          <p:spPr bwMode="auto">
            <a:xfrm>
              <a:off x="3216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9" name="Rectangle 24"/>
            <p:cNvSpPr>
              <a:spLocks noChangeArrowheads="1"/>
            </p:cNvSpPr>
            <p:nvPr/>
          </p:nvSpPr>
          <p:spPr bwMode="auto">
            <a:xfrm>
              <a:off x="3360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0" name="Rectangle 25"/>
            <p:cNvSpPr>
              <a:spLocks noChangeArrowheads="1"/>
            </p:cNvSpPr>
            <p:nvPr/>
          </p:nvSpPr>
          <p:spPr bwMode="auto">
            <a:xfrm>
              <a:off x="3504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1" name="Rectangle 26"/>
            <p:cNvSpPr>
              <a:spLocks noChangeArrowheads="1"/>
            </p:cNvSpPr>
            <p:nvPr/>
          </p:nvSpPr>
          <p:spPr bwMode="auto">
            <a:xfrm>
              <a:off x="3648" y="2736"/>
              <a:ext cx="144" cy="720"/>
            </a:xfrm>
            <a:prstGeom prst="rect">
              <a:avLst/>
            </a:prstGeom>
            <a:solidFill>
              <a:srgbClr val="FCA31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2" name="Rectangle 27"/>
            <p:cNvSpPr>
              <a:spLocks noChangeArrowheads="1"/>
            </p:cNvSpPr>
            <p:nvPr/>
          </p:nvSpPr>
          <p:spPr bwMode="auto">
            <a:xfrm>
              <a:off x="3792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3" name="Rectangle 28"/>
            <p:cNvSpPr>
              <a:spLocks noChangeArrowheads="1"/>
            </p:cNvSpPr>
            <p:nvPr/>
          </p:nvSpPr>
          <p:spPr bwMode="auto">
            <a:xfrm>
              <a:off x="3936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4" name="Rectangle 29"/>
            <p:cNvSpPr>
              <a:spLocks noChangeArrowheads="1"/>
            </p:cNvSpPr>
            <p:nvPr/>
          </p:nvSpPr>
          <p:spPr bwMode="auto">
            <a:xfrm>
              <a:off x="4080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5" name="Rectangle 30"/>
            <p:cNvSpPr>
              <a:spLocks noChangeArrowheads="1"/>
            </p:cNvSpPr>
            <p:nvPr/>
          </p:nvSpPr>
          <p:spPr bwMode="auto">
            <a:xfrm>
              <a:off x="4224" y="2736"/>
              <a:ext cx="144" cy="7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6" name="Rectangle 31"/>
            <p:cNvSpPr>
              <a:spLocks noChangeArrowheads="1"/>
            </p:cNvSpPr>
            <p:nvPr/>
          </p:nvSpPr>
          <p:spPr bwMode="auto">
            <a:xfrm>
              <a:off x="4368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7" name="Rectangle 32"/>
            <p:cNvSpPr>
              <a:spLocks noChangeArrowheads="1"/>
            </p:cNvSpPr>
            <p:nvPr/>
          </p:nvSpPr>
          <p:spPr bwMode="auto">
            <a:xfrm>
              <a:off x="4512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8" name="Rectangle 33"/>
            <p:cNvSpPr>
              <a:spLocks noChangeArrowheads="1"/>
            </p:cNvSpPr>
            <p:nvPr/>
          </p:nvSpPr>
          <p:spPr bwMode="auto">
            <a:xfrm>
              <a:off x="4656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9" name="Rectangle 34"/>
            <p:cNvSpPr>
              <a:spLocks noChangeArrowheads="1"/>
            </p:cNvSpPr>
            <p:nvPr/>
          </p:nvSpPr>
          <p:spPr bwMode="auto">
            <a:xfrm>
              <a:off x="4800" y="2736"/>
              <a:ext cx="144" cy="720"/>
            </a:xfrm>
            <a:prstGeom prst="rect">
              <a:avLst/>
            </a:prstGeom>
            <a:solidFill>
              <a:srgbClr val="FCA31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0" name="Rectangle 35"/>
            <p:cNvSpPr>
              <a:spLocks noChangeArrowheads="1"/>
            </p:cNvSpPr>
            <p:nvPr/>
          </p:nvSpPr>
          <p:spPr bwMode="auto">
            <a:xfrm>
              <a:off x="4944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1" name="Rectangle 36"/>
            <p:cNvSpPr>
              <a:spLocks noChangeArrowheads="1"/>
            </p:cNvSpPr>
            <p:nvPr/>
          </p:nvSpPr>
          <p:spPr bwMode="auto">
            <a:xfrm>
              <a:off x="5088" y="2736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2" name="Rectangle 37"/>
            <p:cNvSpPr>
              <a:spLocks noChangeArrowheads="1"/>
            </p:cNvSpPr>
            <p:nvPr/>
          </p:nvSpPr>
          <p:spPr bwMode="auto">
            <a:xfrm>
              <a:off x="2352" y="1872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3" name="Rectangle 38"/>
            <p:cNvSpPr>
              <a:spLocks noChangeArrowheads="1"/>
            </p:cNvSpPr>
            <p:nvPr/>
          </p:nvSpPr>
          <p:spPr bwMode="auto">
            <a:xfrm>
              <a:off x="2496" y="1872"/>
              <a:ext cx="144" cy="7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4" name="Rectangle 39"/>
            <p:cNvSpPr>
              <a:spLocks noChangeArrowheads="1"/>
            </p:cNvSpPr>
            <p:nvPr/>
          </p:nvSpPr>
          <p:spPr bwMode="auto">
            <a:xfrm>
              <a:off x="2640" y="1872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5" name="Rectangle 40"/>
            <p:cNvSpPr>
              <a:spLocks noChangeArrowheads="1"/>
            </p:cNvSpPr>
            <p:nvPr/>
          </p:nvSpPr>
          <p:spPr bwMode="auto">
            <a:xfrm>
              <a:off x="2784" y="1872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6" name="Rectangle 41"/>
            <p:cNvSpPr>
              <a:spLocks noChangeArrowheads="1"/>
            </p:cNvSpPr>
            <p:nvPr/>
          </p:nvSpPr>
          <p:spPr bwMode="auto">
            <a:xfrm>
              <a:off x="2928" y="1872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7" name="Rectangle 42"/>
            <p:cNvSpPr>
              <a:spLocks noChangeArrowheads="1"/>
            </p:cNvSpPr>
            <p:nvPr/>
          </p:nvSpPr>
          <p:spPr bwMode="auto">
            <a:xfrm>
              <a:off x="3072" y="1872"/>
              <a:ext cx="144" cy="720"/>
            </a:xfrm>
            <a:prstGeom prst="rect">
              <a:avLst/>
            </a:prstGeom>
            <a:solidFill>
              <a:srgbClr val="FCA31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8" name="Rectangle 43"/>
            <p:cNvSpPr>
              <a:spLocks noChangeArrowheads="1"/>
            </p:cNvSpPr>
            <p:nvPr/>
          </p:nvSpPr>
          <p:spPr bwMode="auto">
            <a:xfrm>
              <a:off x="3216" y="1872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19" name="Rectangle 44"/>
            <p:cNvSpPr>
              <a:spLocks noChangeArrowheads="1"/>
            </p:cNvSpPr>
            <p:nvPr/>
          </p:nvSpPr>
          <p:spPr bwMode="auto">
            <a:xfrm>
              <a:off x="3360" y="1872"/>
              <a:ext cx="14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8720" name="Group 45"/>
            <p:cNvGrpSpPr>
              <a:grpSpLocks/>
            </p:cNvGrpSpPr>
            <p:nvPr/>
          </p:nvGrpSpPr>
          <p:grpSpPr bwMode="auto">
            <a:xfrm>
              <a:off x="2352" y="1584"/>
              <a:ext cx="1152" cy="288"/>
              <a:chOff x="2352" y="1584"/>
              <a:chExt cx="1152" cy="288"/>
            </a:xfrm>
          </p:grpSpPr>
          <p:sp>
            <p:nvSpPr>
              <p:cNvPr id="28762" name="Text Box 46"/>
              <p:cNvSpPr txBox="1">
                <a:spLocks noChangeArrowheads="1"/>
              </p:cNvSpPr>
              <p:nvPr/>
            </p:nvSpPr>
            <p:spPr bwMode="auto">
              <a:xfrm rot="-5400000">
                <a:off x="2280" y="165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000</a:t>
                </a:r>
              </a:p>
            </p:txBody>
          </p:sp>
          <p:sp>
            <p:nvSpPr>
              <p:cNvPr id="28763" name="Text Box 47"/>
              <p:cNvSpPr txBox="1">
                <a:spLocks noChangeArrowheads="1"/>
              </p:cNvSpPr>
              <p:nvPr/>
            </p:nvSpPr>
            <p:spPr bwMode="auto">
              <a:xfrm rot="-5400000">
                <a:off x="2424" y="165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001</a:t>
                </a:r>
              </a:p>
            </p:txBody>
          </p:sp>
          <p:sp>
            <p:nvSpPr>
              <p:cNvPr id="28764" name="Text Box 48"/>
              <p:cNvSpPr txBox="1">
                <a:spLocks noChangeArrowheads="1"/>
              </p:cNvSpPr>
              <p:nvPr/>
            </p:nvSpPr>
            <p:spPr bwMode="auto">
              <a:xfrm rot="-5400000">
                <a:off x="2568" y="165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010</a:t>
                </a:r>
              </a:p>
            </p:txBody>
          </p:sp>
          <p:sp>
            <p:nvSpPr>
              <p:cNvPr id="28765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2712" y="165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011</a:t>
                </a:r>
              </a:p>
            </p:txBody>
          </p:sp>
          <p:sp>
            <p:nvSpPr>
              <p:cNvPr id="28766" name="Text Box 50"/>
              <p:cNvSpPr txBox="1">
                <a:spLocks noChangeArrowheads="1"/>
              </p:cNvSpPr>
              <p:nvPr/>
            </p:nvSpPr>
            <p:spPr bwMode="auto">
              <a:xfrm rot="-5400000">
                <a:off x="2856" y="165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100</a:t>
                </a:r>
              </a:p>
            </p:txBody>
          </p:sp>
          <p:sp>
            <p:nvSpPr>
              <p:cNvPr id="28767" name="Text Box 51"/>
              <p:cNvSpPr txBox="1">
                <a:spLocks noChangeArrowheads="1"/>
              </p:cNvSpPr>
              <p:nvPr/>
            </p:nvSpPr>
            <p:spPr bwMode="auto">
              <a:xfrm rot="-5400000">
                <a:off x="3000" y="165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101</a:t>
                </a:r>
              </a:p>
            </p:txBody>
          </p:sp>
          <p:sp>
            <p:nvSpPr>
              <p:cNvPr id="28768" name="Text Box 52"/>
              <p:cNvSpPr txBox="1">
                <a:spLocks noChangeArrowheads="1"/>
              </p:cNvSpPr>
              <p:nvPr/>
            </p:nvSpPr>
            <p:spPr bwMode="auto">
              <a:xfrm rot="-5400000">
                <a:off x="3144" y="165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/>
                  <a:t>110</a:t>
                </a:r>
              </a:p>
            </p:txBody>
          </p:sp>
          <p:sp>
            <p:nvSpPr>
              <p:cNvPr id="28769" name="Text Box 53"/>
              <p:cNvSpPr txBox="1">
                <a:spLocks noChangeArrowheads="1"/>
              </p:cNvSpPr>
              <p:nvPr/>
            </p:nvSpPr>
            <p:spPr bwMode="auto">
              <a:xfrm rot="-5400000">
                <a:off x="3288" y="165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92" dirty="0"/>
                  <a:t>111</a:t>
                </a:r>
              </a:p>
            </p:txBody>
          </p:sp>
        </p:grpSp>
        <p:grpSp>
          <p:nvGrpSpPr>
            <p:cNvPr id="28721" name="Group 54"/>
            <p:cNvGrpSpPr>
              <a:grpSpLocks/>
            </p:cNvGrpSpPr>
            <p:nvPr/>
          </p:nvGrpSpPr>
          <p:grpSpPr bwMode="auto">
            <a:xfrm>
              <a:off x="624" y="3504"/>
              <a:ext cx="4608" cy="336"/>
              <a:chOff x="624" y="3456"/>
              <a:chExt cx="4608" cy="336"/>
            </a:xfrm>
          </p:grpSpPr>
          <p:sp>
            <p:nvSpPr>
              <p:cNvPr id="28730" name="Text Box 55"/>
              <p:cNvSpPr txBox="1">
                <a:spLocks noChangeArrowheads="1"/>
              </p:cNvSpPr>
              <p:nvPr/>
            </p:nvSpPr>
            <p:spPr bwMode="auto">
              <a:xfrm rot="-5400000">
                <a:off x="528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00000</a:t>
                </a:r>
              </a:p>
            </p:txBody>
          </p:sp>
          <p:sp>
            <p:nvSpPr>
              <p:cNvPr id="28731" name="Text Box 56"/>
              <p:cNvSpPr txBox="1">
                <a:spLocks noChangeArrowheads="1"/>
              </p:cNvSpPr>
              <p:nvPr/>
            </p:nvSpPr>
            <p:spPr bwMode="auto">
              <a:xfrm rot="-5400000">
                <a:off x="672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00001</a:t>
                </a:r>
              </a:p>
            </p:txBody>
          </p:sp>
          <p:sp>
            <p:nvSpPr>
              <p:cNvPr id="28732" name="Text Box 57"/>
              <p:cNvSpPr txBox="1">
                <a:spLocks noChangeArrowheads="1"/>
              </p:cNvSpPr>
              <p:nvPr/>
            </p:nvSpPr>
            <p:spPr bwMode="auto">
              <a:xfrm rot="-5400000">
                <a:off x="816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00010</a:t>
                </a:r>
              </a:p>
            </p:txBody>
          </p:sp>
          <p:sp>
            <p:nvSpPr>
              <p:cNvPr id="28733" name="Text Box 58"/>
              <p:cNvSpPr txBox="1">
                <a:spLocks noChangeArrowheads="1"/>
              </p:cNvSpPr>
              <p:nvPr/>
            </p:nvSpPr>
            <p:spPr bwMode="auto">
              <a:xfrm rot="-5400000">
                <a:off x="960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00011</a:t>
                </a:r>
              </a:p>
            </p:txBody>
          </p:sp>
          <p:sp>
            <p:nvSpPr>
              <p:cNvPr id="28734" name="Text Box 59"/>
              <p:cNvSpPr txBox="1">
                <a:spLocks noChangeArrowheads="1"/>
              </p:cNvSpPr>
              <p:nvPr/>
            </p:nvSpPr>
            <p:spPr bwMode="auto">
              <a:xfrm rot="-5400000">
                <a:off x="1104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00100</a:t>
                </a:r>
              </a:p>
            </p:txBody>
          </p:sp>
          <p:sp>
            <p:nvSpPr>
              <p:cNvPr id="28735" name="Text Box 60"/>
              <p:cNvSpPr txBox="1">
                <a:spLocks noChangeArrowheads="1"/>
              </p:cNvSpPr>
              <p:nvPr/>
            </p:nvSpPr>
            <p:spPr bwMode="auto">
              <a:xfrm rot="-5400000">
                <a:off x="1248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00101</a:t>
                </a:r>
              </a:p>
            </p:txBody>
          </p:sp>
          <p:sp>
            <p:nvSpPr>
              <p:cNvPr id="28736" name="Text Box 61"/>
              <p:cNvSpPr txBox="1">
                <a:spLocks noChangeArrowheads="1"/>
              </p:cNvSpPr>
              <p:nvPr/>
            </p:nvSpPr>
            <p:spPr bwMode="auto">
              <a:xfrm rot="-5400000">
                <a:off x="1392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00110</a:t>
                </a:r>
              </a:p>
            </p:txBody>
          </p:sp>
          <p:sp>
            <p:nvSpPr>
              <p:cNvPr id="28737" name="Text Box 62"/>
              <p:cNvSpPr txBox="1">
                <a:spLocks noChangeArrowheads="1"/>
              </p:cNvSpPr>
              <p:nvPr/>
            </p:nvSpPr>
            <p:spPr bwMode="auto">
              <a:xfrm rot="-5400000">
                <a:off x="1536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00111</a:t>
                </a:r>
              </a:p>
            </p:txBody>
          </p:sp>
          <p:sp>
            <p:nvSpPr>
              <p:cNvPr id="28738" name="Text Box 63"/>
              <p:cNvSpPr txBox="1">
                <a:spLocks noChangeArrowheads="1"/>
              </p:cNvSpPr>
              <p:nvPr/>
            </p:nvSpPr>
            <p:spPr bwMode="auto">
              <a:xfrm rot="-5400000">
                <a:off x="1680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01000</a:t>
                </a:r>
              </a:p>
            </p:txBody>
          </p:sp>
          <p:sp>
            <p:nvSpPr>
              <p:cNvPr id="28739" name="Text Box 64"/>
              <p:cNvSpPr txBox="1">
                <a:spLocks noChangeArrowheads="1"/>
              </p:cNvSpPr>
              <p:nvPr/>
            </p:nvSpPr>
            <p:spPr bwMode="auto">
              <a:xfrm rot="-5400000">
                <a:off x="1824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01001</a:t>
                </a:r>
              </a:p>
            </p:txBody>
          </p:sp>
          <p:sp>
            <p:nvSpPr>
              <p:cNvPr id="28740" name="Text Box 65"/>
              <p:cNvSpPr txBox="1">
                <a:spLocks noChangeArrowheads="1"/>
              </p:cNvSpPr>
              <p:nvPr/>
            </p:nvSpPr>
            <p:spPr bwMode="auto">
              <a:xfrm rot="-5400000">
                <a:off x="1968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01010</a:t>
                </a:r>
              </a:p>
            </p:txBody>
          </p:sp>
          <p:sp>
            <p:nvSpPr>
              <p:cNvPr id="28741" name="Text Box 66"/>
              <p:cNvSpPr txBox="1">
                <a:spLocks noChangeArrowheads="1"/>
              </p:cNvSpPr>
              <p:nvPr/>
            </p:nvSpPr>
            <p:spPr bwMode="auto">
              <a:xfrm rot="-5400000">
                <a:off x="2112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01011</a:t>
                </a:r>
              </a:p>
            </p:txBody>
          </p:sp>
          <p:sp>
            <p:nvSpPr>
              <p:cNvPr id="28742" name="Text Box 67"/>
              <p:cNvSpPr txBox="1">
                <a:spLocks noChangeArrowheads="1"/>
              </p:cNvSpPr>
              <p:nvPr/>
            </p:nvSpPr>
            <p:spPr bwMode="auto">
              <a:xfrm rot="-5400000">
                <a:off x="2256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01100</a:t>
                </a:r>
              </a:p>
            </p:txBody>
          </p:sp>
          <p:sp>
            <p:nvSpPr>
              <p:cNvPr id="28743" name="Text Box 68"/>
              <p:cNvSpPr txBox="1">
                <a:spLocks noChangeArrowheads="1"/>
              </p:cNvSpPr>
              <p:nvPr/>
            </p:nvSpPr>
            <p:spPr bwMode="auto">
              <a:xfrm rot="-5400000">
                <a:off x="2400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01101</a:t>
                </a:r>
              </a:p>
            </p:txBody>
          </p:sp>
          <p:sp>
            <p:nvSpPr>
              <p:cNvPr id="28744" name="Text Box 69"/>
              <p:cNvSpPr txBox="1">
                <a:spLocks noChangeArrowheads="1"/>
              </p:cNvSpPr>
              <p:nvPr/>
            </p:nvSpPr>
            <p:spPr bwMode="auto">
              <a:xfrm rot="-5400000">
                <a:off x="2544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01110</a:t>
                </a:r>
              </a:p>
            </p:txBody>
          </p:sp>
          <p:sp>
            <p:nvSpPr>
              <p:cNvPr id="28745" name="Text Box 70"/>
              <p:cNvSpPr txBox="1">
                <a:spLocks noChangeArrowheads="1"/>
              </p:cNvSpPr>
              <p:nvPr/>
            </p:nvSpPr>
            <p:spPr bwMode="auto">
              <a:xfrm rot="-5400000">
                <a:off x="2688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01111</a:t>
                </a:r>
              </a:p>
            </p:txBody>
          </p:sp>
          <p:sp>
            <p:nvSpPr>
              <p:cNvPr id="28746" name="Text Box 71"/>
              <p:cNvSpPr txBox="1">
                <a:spLocks noChangeArrowheads="1"/>
              </p:cNvSpPr>
              <p:nvPr/>
            </p:nvSpPr>
            <p:spPr bwMode="auto">
              <a:xfrm rot="-5400000">
                <a:off x="2832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10000</a:t>
                </a:r>
              </a:p>
            </p:txBody>
          </p:sp>
          <p:sp>
            <p:nvSpPr>
              <p:cNvPr id="28747" name="Text Box 72"/>
              <p:cNvSpPr txBox="1">
                <a:spLocks noChangeArrowheads="1"/>
              </p:cNvSpPr>
              <p:nvPr/>
            </p:nvSpPr>
            <p:spPr bwMode="auto">
              <a:xfrm rot="-5400000">
                <a:off x="2976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10001</a:t>
                </a:r>
              </a:p>
            </p:txBody>
          </p:sp>
          <p:sp>
            <p:nvSpPr>
              <p:cNvPr id="28748" name="Text Box 73"/>
              <p:cNvSpPr txBox="1">
                <a:spLocks noChangeArrowheads="1"/>
              </p:cNvSpPr>
              <p:nvPr/>
            </p:nvSpPr>
            <p:spPr bwMode="auto">
              <a:xfrm rot="-5400000">
                <a:off x="3120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10010</a:t>
                </a:r>
              </a:p>
            </p:txBody>
          </p:sp>
          <p:sp>
            <p:nvSpPr>
              <p:cNvPr id="28749" name="Text Box 74"/>
              <p:cNvSpPr txBox="1">
                <a:spLocks noChangeArrowheads="1"/>
              </p:cNvSpPr>
              <p:nvPr/>
            </p:nvSpPr>
            <p:spPr bwMode="auto">
              <a:xfrm rot="-5400000">
                <a:off x="3264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10011</a:t>
                </a:r>
              </a:p>
            </p:txBody>
          </p:sp>
          <p:sp>
            <p:nvSpPr>
              <p:cNvPr id="28750" name="Text Box 75"/>
              <p:cNvSpPr txBox="1">
                <a:spLocks noChangeArrowheads="1"/>
              </p:cNvSpPr>
              <p:nvPr/>
            </p:nvSpPr>
            <p:spPr bwMode="auto">
              <a:xfrm rot="-5400000">
                <a:off x="3408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10100</a:t>
                </a:r>
              </a:p>
            </p:txBody>
          </p:sp>
          <p:sp>
            <p:nvSpPr>
              <p:cNvPr id="28751" name="Text Box 76"/>
              <p:cNvSpPr txBox="1">
                <a:spLocks noChangeArrowheads="1"/>
              </p:cNvSpPr>
              <p:nvPr/>
            </p:nvSpPr>
            <p:spPr bwMode="auto">
              <a:xfrm rot="-5400000">
                <a:off x="3552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10101</a:t>
                </a:r>
              </a:p>
            </p:txBody>
          </p:sp>
          <p:sp>
            <p:nvSpPr>
              <p:cNvPr id="28752" name="Text Box 77"/>
              <p:cNvSpPr txBox="1">
                <a:spLocks noChangeArrowheads="1"/>
              </p:cNvSpPr>
              <p:nvPr/>
            </p:nvSpPr>
            <p:spPr bwMode="auto">
              <a:xfrm rot="-5400000">
                <a:off x="3696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10110</a:t>
                </a:r>
              </a:p>
            </p:txBody>
          </p:sp>
          <p:sp>
            <p:nvSpPr>
              <p:cNvPr id="28753" name="Text Box 78"/>
              <p:cNvSpPr txBox="1">
                <a:spLocks noChangeArrowheads="1"/>
              </p:cNvSpPr>
              <p:nvPr/>
            </p:nvSpPr>
            <p:spPr bwMode="auto">
              <a:xfrm rot="-5400000">
                <a:off x="3840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10111</a:t>
                </a:r>
              </a:p>
            </p:txBody>
          </p:sp>
          <p:sp>
            <p:nvSpPr>
              <p:cNvPr id="28754" name="Text Box 79"/>
              <p:cNvSpPr txBox="1">
                <a:spLocks noChangeArrowheads="1"/>
              </p:cNvSpPr>
              <p:nvPr/>
            </p:nvSpPr>
            <p:spPr bwMode="auto">
              <a:xfrm rot="-5400000">
                <a:off x="3984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11000</a:t>
                </a:r>
              </a:p>
            </p:txBody>
          </p:sp>
          <p:sp>
            <p:nvSpPr>
              <p:cNvPr id="28755" name="Text Box 80"/>
              <p:cNvSpPr txBox="1">
                <a:spLocks noChangeArrowheads="1"/>
              </p:cNvSpPr>
              <p:nvPr/>
            </p:nvSpPr>
            <p:spPr bwMode="auto">
              <a:xfrm rot="-5400000">
                <a:off x="4128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11001</a:t>
                </a:r>
              </a:p>
            </p:txBody>
          </p:sp>
          <p:sp>
            <p:nvSpPr>
              <p:cNvPr id="28756" name="Text Box 81"/>
              <p:cNvSpPr txBox="1">
                <a:spLocks noChangeArrowheads="1"/>
              </p:cNvSpPr>
              <p:nvPr/>
            </p:nvSpPr>
            <p:spPr bwMode="auto">
              <a:xfrm rot="-5400000">
                <a:off x="4272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11010</a:t>
                </a:r>
              </a:p>
            </p:txBody>
          </p:sp>
          <p:sp>
            <p:nvSpPr>
              <p:cNvPr id="28757" name="Text Box 82"/>
              <p:cNvSpPr txBox="1">
                <a:spLocks noChangeArrowheads="1"/>
              </p:cNvSpPr>
              <p:nvPr/>
            </p:nvSpPr>
            <p:spPr bwMode="auto">
              <a:xfrm rot="-5400000">
                <a:off x="4416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11011</a:t>
                </a:r>
              </a:p>
            </p:txBody>
          </p:sp>
          <p:sp>
            <p:nvSpPr>
              <p:cNvPr id="28758" name="Text Box 83"/>
              <p:cNvSpPr txBox="1">
                <a:spLocks noChangeArrowheads="1"/>
              </p:cNvSpPr>
              <p:nvPr/>
            </p:nvSpPr>
            <p:spPr bwMode="auto">
              <a:xfrm rot="-5400000">
                <a:off x="4560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11100</a:t>
                </a:r>
              </a:p>
            </p:txBody>
          </p:sp>
          <p:sp>
            <p:nvSpPr>
              <p:cNvPr id="28759" name="Text Box 84"/>
              <p:cNvSpPr txBox="1">
                <a:spLocks noChangeArrowheads="1"/>
              </p:cNvSpPr>
              <p:nvPr/>
            </p:nvSpPr>
            <p:spPr bwMode="auto">
              <a:xfrm rot="-5400000">
                <a:off x="4704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11101</a:t>
                </a:r>
              </a:p>
            </p:txBody>
          </p:sp>
          <p:sp>
            <p:nvSpPr>
              <p:cNvPr id="28760" name="Text Box 85"/>
              <p:cNvSpPr txBox="1">
                <a:spLocks noChangeArrowheads="1"/>
              </p:cNvSpPr>
              <p:nvPr/>
            </p:nvSpPr>
            <p:spPr bwMode="auto">
              <a:xfrm rot="-5400000">
                <a:off x="4848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11110</a:t>
                </a:r>
              </a:p>
            </p:txBody>
          </p:sp>
          <p:sp>
            <p:nvSpPr>
              <p:cNvPr id="28761" name="Text Box 86"/>
              <p:cNvSpPr txBox="1">
                <a:spLocks noChangeArrowheads="1"/>
              </p:cNvSpPr>
              <p:nvPr/>
            </p:nvSpPr>
            <p:spPr bwMode="auto">
              <a:xfrm rot="-5400000">
                <a:off x="4992" y="3552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292"/>
                  <a:t>11111</a:t>
                </a:r>
              </a:p>
            </p:txBody>
          </p:sp>
        </p:grpSp>
        <p:sp>
          <p:nvSpPr>
            <p:cNvPr id="28722" name="Line 87"/>
            <p:cNvSpPr>
              <a:spLocks noChangeShapeType="1"/>
            </p:cNvSpPr>
            <p:nvPr/>
          </p:nvSpPr>
          <p:spPr bwMode="auto">
            <a:xfrm flipV="1">
              <a:off x="816" y="2160"/>
              <a:ext cx="1728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23" name="Line 88"/>
            <p:cNvSpPr>
              <a:spLocks noChangeShapeType="1"/>
            </p:cNvSpPr>
            <p:nvPr/>
          </p:nvSpPr>
          <p:spPr bwMode="auto">
            <a:xfrm flipV="1">
              <a:off x="1968" y="2256"/>
              <a:ext cx="57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24" name="Line 89"/>
            <p:cNvSpPr>
              <a:spLocks noChangeShapeType="1"/>
            </p:cNvSpPr>
            <p:nvPr/>
          </p:nvSpPr>
          <p:spPr bwMode="auto">
            <a:xfrm flipH="1" flipV="1">
              <a:off x="2592" y="2256"/>
              <a:ext cx="57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25" name="Line 90"/>
            <p:cNvSpPr>
              <a:spLocks noChangeShapeType="1"/>
            </p:cNvSpPr>
            <p:nvPr/>
          </p:nvSpPr>
          <p:spPr bwMode="auto">
            <a:xfrm flipH="1" flipV="1">
              <a:off x="2592" y="2160"/>
              <a:ext cx="1728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26" name="Line 91"/>
            <p:cNvSpPr>
              <a:spLocks noChangeShapeType="1"/>
            </p:cNvSpPr>
            <p:nvPr/>
          </p:nvSpPr>
          <p:spPr bwMode="auto">
            <a:xfrm flipV="1">
              <a:off x="1392" y="2160"/>
              <a:ext cx="1728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27" name="Line 92"/>
            <p:cNvSpPr>
              <a:spLocks noChangeShapeType="1"/>
            </p:cNvSpPr>
            <p:nvPr/>
          </p:nvSpPr>
          <p:spPr bwMode="auto">
            <a:xfrm flipV="1">
              <a:off x="2544" y="2256"/>
              <a:ext cx="57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28" name="Line 93"/>
            <p:cNvSpPr>
              <a:spLocks noChangeShapeType="1"/>
            </p:cNvSpPr>
            <p:nvPr/>
          </p:nvSpPr>
          <p:spPr bwMode="auto">
            <a:xfrm flipH="1" flipV="1">
              <a:off x="3168" y="2256"/>
              <a:ext cx="57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29" name="Line 94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728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677" name="Rectangle 95"/>
          <p:cNvSpPr>
            <a:spLocks noChangeArrowheads="1"/>
          </p:cNvSpPr>
          <p:nvPr/>
        </p:nvSpPr>
        <p:spPr bwMode="auto">
          <a:xfrm>
            <a:off x="927101" y="3130646"/>
            <a:ext cx="2339975" cy="106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30000"/>
              </a:spcBef>
              <a:buSzPct val="100000"/>
            </a:pPr>
            <a:r>
              <a:rPr lang="en-US" altLang="en-US" sz="1477"/>
              <a:t>In this example:</a:t>
            </a:r>
          </a:p>
          <a:p>
            <a:pPr>
              <a:spcBef>
                <a:spcPct val="30000"/>
              </a:spcBef>
              <a:buSzPct val="100000"/>
            </a:pPr>
            <a:r>
              <a:rPr lang="en-US" altLang="en-US" sz="1477">
                <a:solidFill>
                  <a:srgbClr val="FF0000"/>
                </a:solidFill>
              </a:rPr>
              <a:t>Cache index =</a:t>
            </a:r>
          </a:p>
          <a:p>
            <a:pPr>
              <a:buSzPct val="100000"/>
            </a:pPr>
            <a:r>
              <a:rPr lang="en-US" altLang="en-US" sz="1477">
                <a:solidFill>
                  <a:srgbClr val="FF0000"/>
                </a:solidFill>
              </a:rPr>
              <a:t>least significant 3 bits of Memory address</a:t>
            </a:r>
          </a:p>
        </p:txBody>
      </p:sp>
      <p:sp>
        <p:nvSpPr>
          <p:cNvPr id="28678" name="Text Box 96"/>
          <p:cNvSpPr txBox="1">
            <a:spLocks noChangeArrowheads="1"/>
          </p:cNvSpPr>
          <p:nvPr/>
        </p:nvSpPr>
        <p:spPr bwMode="auto">
          <a:xfrm rot="-5400000">
            <a:off x="5081161" y="3334286"/>
            <a:ext cx="7898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Cache</a:t>
            </a:r>
          </a:p>
        </p:txBody>
      </p:sp>
      <p:sp>
        <p:nvSpPr>
          <p:cNvPr id="28679" name="Text Box 97"/>
          <p:cNvSpPr txBox="1">
            <a:spLocks noChangeArrowheads="1"/>
          </p:cNvSpPr>
          <p:nvPr/>
        </p:nvSpPr>
        <p:spPr bwMode="auto">
          <a:xfrm rot="-5400000">
            <a:off x="7533576" y="4618730"/>
            <a:ext cx="12015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Main</a:t>
            </a:r>
          </a:p>
          <a:p>
            <a:pPr algn="ctr" eaLnBrk="1" hangingPunct="1"/>
            <a:r>
              <a:rPr lang="en-US" altLang="en-US" dirty="0"/>
              <a:t>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66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0413" y="1560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Direct-Mapped Cache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1135822"/>
            <a:ext cx="5940660" cy="5151342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400" dirty="0" smtClean="0"/>
              <a:t>A memory address is divided into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Block address</a:t>
            </a:r>
            <a:r>
              <a:rPr lang="en-US" altLang="en-US" sz="2000" dirty="0" smtClean="0"/>
              <a:t>: identifies block in memory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Block offset</a:t>
            </a:r>
            <a:r>
              <a:rPr lang="en-US" altLang="en-US" sz="2000" dirty="0" smtClean="0"/>
              <a:t>: to access bytes within a block</a:t>
            </a:r>
          </a:p>
          <a:p>
            <a:pPr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400" dirty="0" smtClean="0"/>
              <a:t>A block address is further divided into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Index</a:t>
            </a:r>
            <a:r>
              <a:rPr lang="en-US" altLang="en-US" sz="2000" dirty="0" smtClean="0"/>
              <a:t>: used for direct cache access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Tag</a:t>
            </a:r>
            <a:r>
              <a:rPr lang="en-US" altLang="en-US" sz="2000" dirty="0" smtClean="0"/>
              <a:t>: most-significant bits of block address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1400" i="1" dirty="0">
                <a:solidFill>
                  <a:srgbClr val="0000CC"/>
                </a:solidFill>
              </a:rPr>
              <a:t>	</a:t>
            </a:r>
            <a:r>
              <a:rPr lang="en-US" altLang="en-US" sz="2000" i="1" dirty="0" smtClean="0">
                <a:solidFill>
                  <a:srgbClr val="0000CC"/>
                </a:solidFill>
              </a:rPr>
              <a:t>Index</a:t>
            </a:r>
            <a:r>
              <a:rPr lang="en-US" altLang="en-US" sz="2000" dirty="0" smtClean="0">
                <a:solidFill>
                  <a:srgbClr val="0000CC"/>
                </a:solidFill>
              </a:rPr>
              <a:t> = </a:t>
            </a:r>
            <a:r>
              <a:rPr lang="en-US" altLang="en-US" sz="2000" i="1" dirty="0" smtClean="0">
                <a:solidFill>
                  <a:srgbClr val="0000CC"/>
                </a:solidFill>
              </a:rPr>
              <a:t>Block Address</a:t>
            </a:r>
            <a:r>
              <a:rPr lang="en-US" altLang="en-US" sz="2000" dirty="0" smtClean="0">
                <a:solidFill>
                  <a:srgbClr val="0000CC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mod</a:t>
            </a:r>
            <a:r>
              <a:rPr lang="en-US" altLang="en-US" sz="2000" dirty="0" smtClean="0">
                <a:solidFill>
                  <a:srgbClr val="0000CC"/>
                </a:solidFill>
              </a:rPr>
              <a:t> </a:t>
            </a:r>
            <a:r>
              <a:rPr lang="en-US" altLang="en-US" sz="2000" i="1" dirty="0" smtClean="0">
                <a:solidFill>
                  <a:srgbClr val="0000CC"/>
                </a:solidFill>
              </a:rPr>
              <a:t>Cache Blocks</a:t>
            </a:r>
            <a:endParaRPr lang="en-US" altLang="en-US" sz="2000" dirty="0" smtClean="0"/>
          </a:p>
          <a:p>
            <a:pPr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400" dirty="0" smtClean="0"/>
              <a:t>Tag must be stored also inside cache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dirty="0" smtClean="0"/>
              <a:t>For block identification</a:t>
            </a:r>
          </a:p>
          <a:p>
            <a:pPr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400" dirty="0" smtClean="0"/>
              <a:t>A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valid bit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is also required to indicate</a:t>
            </a:r>
          </a:p>
          <a:p>
            <a:pPr lvl="1" eaLnBrk="1" hangingPunct="1">
              <a:lnSpc>
                <a:spcPct val="114000"/>
              </a:lnSpc>
              <a:spcBef>
                <a:spcPct val="45000"/>
              </a:spcBef>
            </a:pPr>
            <a:r>
              <a:rPr lang="en-US" altLang="en-US" sz="2000" dirty="0" smtClean="0"/>
              <a:t>Whether a cache block is valid or not</a:t>
            </a:r>
          </a:p>
        </p:txBody>
      </p:sp>
      <p:grpSp>
        <p:nvGrpSpPr>
          <p:cNvPr id="29700" name="Group 39"/>
          <p:cNvGrpSpPr>
            <a:grpSpLocks/>
          </p:cNvGrpSpPr>
          <p:nvPr/>
        </p:nvGrpSpPr>
        <p:grpSpPr bwMode="auto">
          <a:xfrm>
            <a:off x="6533394" y="1587014"/>
            <a:ext cx="2251075" cy="4400550"/>
            <a:chOff x="4042" y="903"/>
            <a:chExt cx="1418" cy="3003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4184" y="1824"/>
              <a:ext cx="1268" cy="1152"/>
              <a:chOff x="4080" y="1824"/>
              <a:chExt cx="1584" cy="1152"/>
            </a:xfrm>
          </p:grpSpPr>
          <p:sp>
            <p:nvSpPr>
              <p:cNvPr id="29729" name="Rectangle 6"/>
              <p:cNvSpPr>
                <a:spLocks noChangeArrowheads="1"/>
              </p:cNvSpPr>
              <p:nvPr/>
            </p:nvSpPr>
            <p:spPr bwMode="auto">
              <a:xfrm>
                <a:off x="4080" y="1824"/>
                <a:ext cx="1584" cy="11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30" name="Line 7"/>
              <p:cNvSpPr>
                <a:spLocks noChangeShapeType="1"/>
              </p:cNvSpPr>
              <p:nvPr/>
            </p:nvSpPr>
            <p:spPr bwMode="auto">
              <a:xfrm>
                <a:off x="4080" y="2016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1" name="Line 8"/>
              <p:cNvSpPr>
                <a:spLocks noChangeShapeType="1"/>
              </p:cNvSpPr>
              <p:nvPr/>
            </p:nvSpPr>
            <p:spPr bwMode="auto">
              <a:xfrm>
                <a:off x="4080" y="2208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2" name="Line 9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02" name="Rectangle 10"/>
            <p:cNvSpPr>
              <a:spLocks noChangeArrowheads="1"/>
            </p:cNvSpPr>
            <p:nvPr/>
          </p:nvSpPr>
          <p:spPr bwMode="auto">
            <a:xfrm>
              <a:off x="4627" y="2400"/>
              <a:ext cx="825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3" name="Line 11"/>
            <p:cNvSpPr>
              <a:spLocks noChangeShapeType="1"/>
            </p:cNvSpPr>
            <p:nvPr/>
          </p:nvSpPr>
          <p:spPr bwMode="auto">
            <a:xfrm>
              <a:off x="4273" y="182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4" name="Line 12"/>
            <p:cNvSpPr>
              <a:spLocks noChangeShapeType="1"/>
            </p:cNvSpPr>
            <p:nvPr/>
          </p:nvSpPr>
          <p:spPr bwMode="auto">
            <a:xfrm>
              <a:off x="4627" y="182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5" name="Line 13"/>
            <p:cNvSpPr>
              <a:spLocks noChangeShapeType="1"/>
            </p:cNvSpPr>
            <p:nvPr/>
          </p:nvSpPr>
          <p:spPr bwMode="auto">
            <a:xfrm>
              <a:off x="5034" y="2496"/>
              <a:ext cx="0" cy="96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6" name="Text Box 14"/>
            <p:cNvSpPr txBox="1">
              <a:spLocks noChangeArrowheads="1"/>
            </p:cNvSpPr>
            <p:nvPr/>
          </p:nvSpPr>
          <p:spPr bwMode="auto">
            <a:xfrm>
              <a:off x="4184" y="1612"/>
              <a:ext cx="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/>
                <a:t>V</a:t>
              </a:r>
            </a:p>
          </p:txBody>
        </p:sp>
        <p:sp>
          <p:nvSpPr>
            <p:cNvPr id="29707" name="Text Box 15"/>
            <p:cNvSpPr txBox="1">
              <a:spLocks noChangeArrowheads="1"/>
            </p:cNvSpPr>
            <p:nvPr/>
          </p:nvSpPr>
          <p:spPr bwMode="auto">
            <a:xfrm>
              <a:off x="4273" y="1612"/>
              <a:ext cx="3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/>
                <a:t>Tag</a:t>
              </a:r>
            </a:p>
          </p:txBody>
        </p:sp>
        <p:sp>
          <p:nvSpPr>
            <p:cNvPr id="29708" name="Text Box 16"/>
            <p:cNvSpPr txBox="1">
              <a:spLocks noChangeArrowheads="1"/>
            </p:cNvSpPr>
            <p:nvPr/>
          </p:nvSpPr>
          <p:spPr bwMode="auto">
            <a:xfrm>
              <a:off x="4627" y="1612"/>
              <a:ext cx="83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/>
                <a:t>Block Data</a:t>
              </a:r>
            </a:p>
          </p:txBody>
        </p:sp>
        <p:sp>
          <p:nvSpPr>
            <p:cNvPr id="29709" name="Rectangle 17"/>
            <p:cNvSpPr>
              <a:spLocks noChangeArrowheads="1"/>
            </p:cNvSpPr>
            <p:nvPr/>
          </p:nvSpPr>
          <p:spPr bwMode="auto">
            <a:xfrm>
              <a:off x="4273" y="2400"/>
              <a:ext cx="354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0" name="Rectangle 18"/>
            <p:cNvSpPr>
              <a:spLocks noChangeArrowheads="1"/>
            </p:cNvSpPr>
            <p:nvPr/>
          </p:nvSpPr>
          <p:spPr bwMode="auto">
            <a:xfrm>
              <a:off x="4184" y="2400"/>
              <a:ext cx="89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>
              <a:off x="4450" y="249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2" name="AutoShape 20"/>
            <p:cNvSpPr>
              <a:spLocks noChangeArrowheads="1"/>
            </p:cNvSpPr>
            <p:nvPr/>
          </p:nvSpPr>
          <p:spPr bwMode="auto">
            <a:xfrm rot="5400000">
              <a:off x="4241" y="3443"/>
              <a:ext cx="240" cy="26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3" name="Oval 21"/>
            <p:cNvSpPr>
              <a:spLocks noChangeArrowheads="1"/>
            </p:cNvSpPr>
            <p:nvPr/>
          </p:nvSpPr>
          <p:spPr bwMode="auto">
            <a:xfrm>
              <a:off x="4317" y="3072"/>
              <a:ext cx="266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4" name="Text Box 22"/>
            <p:cNvSpPr txBox="1">
              <a:spLocks noChangeArrowheads="1"/>
            </p:cNvSpPr>
            <p:nvPr/>
          </p:nvSpPr>
          <p:spPr bwMode="auto">
            <a:xfrm>
              <a:off x="4317" y="3072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29715" name="Line 23"/>
            <p:cNvSpPr>
              <a:spLocks noChangeShapeType="1"/>
            </p:cNvSpPr>
            <p:nvPr/>
          </p:nvSpPr>
          <p:spPr bwMode="auto">
            <a:xfrm>
              <a:off x="4450" y="33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6" name="Line 24"/>
            <p:cNvSpPr>
              <a:spLocks noChangeShapeType="1"/>
            </p:cNvSpPr>
            <p:nvPr/>
          </p:nvSpPr>
          <p:spPr bwMode="auto">
            <a:xfrm>
              <a:off x="4273" y="33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7" name="Line 25"/>
            <p:cNvSpPr>
              <a:spLocks noChangeShapeType="1"/>
            </p:cNvSpPr>
            <p:nvPr/>
          </p:nvSpPr>
          <p:spPr bwMode="auto">
            <a:xfrm>
              <a:off x="4361" y="3696"/>
              <a:ext cx="0" cy="16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8" name="Line 26"/>
            <p:cNvSpPr>
              <a:spLocks noChangeShapeType="1"/>
            </p:cNvSpPr>
            <p:nvPr/>
          </p:nvSpPr>
          <p:spPr bwMode="auto">
            <a:xfrm flipH="1">
              <a:off x="4228" y="3360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9" name="Line 27"/>
            <p:cNvSpPr>
              <a:spLocks noChangeShapeType="1"/>
            </p:cNvSpPr>
            <p:nvPr/>
          </p:nvSpPr>
          <p:spPr bwMode="auto">
            <a:xfrm>
              <a:off x="4228" y="249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20" name="Text Box 28"/>
            <p:cNvSpPr txBox="1">
              <a:spLocks noChangeArrowheads="1"/>
            </p:cNvSpPr>
            <p:nvPr/>
          </p:nvSpPr>
          <p:spPr bwMode="auto">
            <a:xfrm>
              <a:off x="4099" y="3714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77" b="1" dirty="0">
                  <a:solidFill>
                    <a:srgbClr val="FF0000"/>
                  </a:solidFill>
                </a:rPr>
                <a:t>Hit</a:t>
              </a:r>
            </a:p>
          </p:txBody>
        </p:sp>
        <p:sp>
          <p:nvSpPr>
            <p:cNvPr id="29721" name="Text Box 29"/>
            <p:cNvSpPr txBox="1">
              <a:spLocks noChangeArrowheads="1"/>
            </p:cNvSpPr>
            <p:nvPr/>
          </p:nvSpPr>
          <p:spPr bwMode="auto">
            <a:xfrm>
              <a:off x="4872" y="3456"/>
              <a:ext cx="3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77" b="1">
                  <a:solidFill>
                    <a:srgbClr val="000099"/>
                  </a:solidFill>
                </a:rPr>
                <a:t>Data</a:t>
              </a:r>
            </a:p>
          </p:txBody>
        </p:sp>
        <p:sp>
          <p:nvSpPr>
            <p:cNvPr id="29722" name="Text Box 31"/>
            <p:cNvSpPr txBox="1">
              <a:spLocks noChangeArrowheads="1"/>
            </p:cNvSpPr>
            <p:nvPr/>
          </p:nvSpPr>
          <p:spPr bwMode="auto">
            <a:xfrm>
              <a:off x="4254" y="1162"/>
              <a:ext cx="426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Tag</a:t>
              </a:r>
            </a:p>
          </p:txBody>
        </p:sp>
        <p:sp>
          <p:nvSpPr>
            <p:cNvPr id="29723" name="Text Box 32"/>
            <p:cNvSpPr txBox="1">
              <a:spLocks noChangeArrowheads="1"/>
            </p:cNvSpPr>
            <p:nvPr/>
          </p:nvSpPr>
          <p:spPr bwMode="auto">
            <a:xfrm>
              <a:off x="4680" y="1162"/>
              <a:ext cx="372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Index</a:t>
              </a:r>
            </a:p>
          </p:txBody>
        </p:sp>
        <p:sp>
          <p:nvSpPr>
            <p:cNvPr id="29724" name="Text Box 33"/>
            <p:cNvSpPr txBox="1">
              <a:spLocks noChangeArrowheads="1"/>
            </p:cNvSpPr>
            <p:nvPr/>
          </p:nvSpPr>
          <p:spPr bwMode="auto">
            <a:xfrm>
              <a:off x="5052" y="1162"/>
              <a:ext cx="294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offset</a:t>
              </a:r>
            </a:p>
          </p:txBody>
        </p:sp>
        <p:sp>
          <p:nvSpPr>
            <p:cNvPr id="29725" name="Text Box 34"/>
            <p:cNvSpPr txBox="1">
              <a:spLocks noChangeArrowheads="1"/>
            </p:cNvSpPr>
            <p:nvPr/>
          </p:nvSpPr>
          <p:spPr bwMode="auto">
            <a:xfrm>
              <a:off x="4254" y="903"/>
              <a:ext cx="79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Block Address</a:t>
              </a:r>
            </a:p>
          </p:txBody>
        </p:sp>
        <p:sp>
          <p:nvSpPr>
            <p:cNvPr id="29726" name="AutoShape 35"/>
            <p:cNvSpPr>
              <a:spLocks/>
            </p:cNvSpPr>
            <p:nvPr/>
          </p:nvSpPr>
          <p:spPr bwMode="auto">
            <a:xfrm rot="-5400000">
              <a:off x="4610" y="691"/>
              <a:ext cx="86" cy="798"/>
            </a:xfrm>
            <a:prstGeom prst="rightBrace">
              <a:avLst>
                <a:gd name="adj1" fmla="val 7732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7" name="Freeform 36"/>
            <p:cNvSpPr>
              <a:spLocks/>
            </p:cNvSpPr>
            <p:nvPr/>
          </p:nvSpPr>
          <p:spPr bwMode="auto">
            <a:xfrm>
              <a:off x="4096" y="1354"/>
              <a:ext cx="770" cy="1152"/>
            </a:xfrm>
            <a:custGeom>
              <a:avLst/>
              <a:gdLst>
                <a:gd name="T0" fmla="*/ 655 w 835"/>
                <a:gd name="T1" fmla="*/ 0 h 1152"/>
                <a:gd name="T2" fmla="*/ 655 w 835"/>
                <a:gd name="T3" fmla="*/ 201 h 1152"/>
                <a:gd name="T4" fmla="*/ 0 w 835"/>
                <a:gd name="T5" fmla="*/ 201 h 1152"/>
                <a:gd name="T6" fmla="*/ 0 w 835"/>
                <a:gd name="T7" fmla="*/ 1152 h 1152"/>
                <a:gd name="T8" fmla="*/ 67 w 835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5" h="1152">
                  <a:moveTo>
                    <a:pt x="835" y="0"/>
                  </a:moveTo>
                  <a:lnTo>
                    <a:pt x="835" y="201"/>
                  </a:lnTo>
                  <a:lnTo>
                    <a:pt x="0" y="201"/>
                  </a:lnTo>
                  <a:lnTo>
                    <a:pt x="0" y="1152"/>
                  </a:lnTo>
                  <a:lnTo>
                    <a:pt x="86" y="115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28" name="Freeform 37"/>
            <p:cNvSpPr>
              <a:spLocks/>
            </p:cNvSpPr>
            <p:nvPr/>
          </p:nvSpPr>
          <p:spPr bwMode="auto">
            <a:xfrm>
              <a:off x="4042" y="1354"/>
              <a:ext cx="426" cy="1872"/>
            </a:xfrm>
            <a:custGeom>
              <a:avLst/>
              <a:gdLst>
                <a:gd name="T0" fmla="*/ 364 w 461"/>
                <a:gd name="T1" fmla="*/ 0 h 1872"/>
                <a:gd name="T2" fmla="*/ 364 w 461"/>
                <a:gd name="T3" fmla="*/ 86 h 1872"/>
                <a:gd name="T4" fmla="*/ 0 w 461"/>
                <a:gd name="T5" fmla="*/ 86 h 1872"/>
                <a:gd name="T6" fmla="*/ 0 w 461"/>
                <a:gd name="T7" fmla="*/ 1872 h 1872"/>
                <a:gd name="T8" fmla="*/ 227 w 461"/>
                <a:gd name="T9" fmla="*/ 1872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1" h="1872">
                  <a:moveTo>
                    <a:pt x="461" y="0"/>
                  </a:moveTo>
                  <a:lnTo>
                    <a:pt x="461" y="86"/>
                  </a:lnTo>
                  <a:lnTo>
                    <a:pt x="0" y="86"/>
                  </a:lnTo>
                  <a:lnTo>
                    <a:pt x="0" y="1872"/>
                  </a:lnTo>
                  <a:lnTo>
                    <a:pt x="288" y="187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14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2478" y="9671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Direct Mapped Cache – cont’d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36119"/>
            <a:ext cx="6184900" cy="5284279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400" b="1" dirty="0" smtClean="0">
                <a:solidFill>
                  <a:srgbClr val="FF0000"/>
                </a:solidFill>
              </a:rPr>
              <a:t>Cache hit</a:t>
            </a:r>
            <a:r>
              <a:rPr lang="en-US" altLang="en-US" sz="2400" dirty="0" smtClean="0"/>
              <a:t>: block is stored inside cache</a:t>
            </a:r>
          </a:p>
          <a:p>
            <a:pPr lvl="1"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000" dirty="0" smtClean="0"/>
              <a:t>Index is used to access cache block</a:t>
            </a:r>
          </a:p>
          <a:p>
            <a:pPr lvl="1"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000" dirty="0" smtClean="0"/>
              <a:t>Address tag is compared against stored tag</a:t>
            </a:r>
          </a:p>
          <a:p>
            <a:pPr lvl="1"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000" dirty="0" smtClean="0"/>
              <a:t>If equal and cache block is valid then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hit</a:t>
            </a:r>
          </a:p>
          <a:p>
            <a:pPr lvl="1"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000" dirty="0" smtClean="0"/>
              <a:t>Otherwise: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cache miss</a:t>
            </a:r>
          </a:p>
          <a:p>
            <a:pPr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400" dirty="0" smtClean="0"/>
              <a:t>If number of cache blocks is 2</a:t>
            </a:r>
            <a:r>
              <a:rPr lang="en-US" altLang="en-US" sz="2400" i="1" baseline="30000" dirty="0" smtClean="0"/>
              <a:t>n</a:t>
            </a:r>
          </a:p>
          <a:p>
            <a:pPr lvl="1"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bits are used for the cache index</a:t>
            </a:r>
          </a:p>
          <a:p>
            <a:pPr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400" dirty="0" smtClean="0"/>
              <a:t>If number of bytes in a block is 2</a:t>
            </a:r>
            <a:r>
              <a:rPr lang="en-US" altLang="en-US" sz="2400" i="1" baseline="30000" dirty="0" smtClean="0"/>
              <a:t>b</a:t>
            </a:r>
          </a:p>
          <a:p>
            <a:pPr lvl="1"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000" i="1" dirty="0" smtClean="0"/>
              <a:t>b</a:t>
            </a:r>
            <a:r>
              <a:rPr lang="en-US" altLang="en-US" sz="2000" dirty="0" smtClean="0"/>
              <a:t> bits are used for the block offset</a:t>
            </a:r>
          </a:p>
          <a:p>
            <a:pPr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400" dirty="0" smtClean="0"/>
              <a:t>If 32 bits are used for an address</a:t>
            </a:r>
          </a:p>
          <a:p>
            <a:pPr lvl="1"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000" dirty="0" smtClean="0"/>
              <a:t>32 –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– </a:t>
            </a:r>
            <a:r>
              <a:rPr lang="en-US" altLang="en-US" sz="2000" i="1" dirty="0" smtClean="0"/>
              <a:t>b</a:t>
            </a:r>
            <a:r>
              <a:rPr lang="en-US" altLang="en-US" sz="2000" dirty="0" smtClean="0"/>
              <a:t> bits are used for the tag</a:t>
            </a:r>
          </a:p>
          <a:p>
            <a:pPr eaLnBrk="1" hangingPunct="1">
              <a:lnSpc>
                <a:spcPct val="114000"/>
              </a:lnSpc>
              <a:spcBef>
                <a:spcPct val="30000"/>
              </a:spcBef>
            </a:pPr>
            <a:r>
              <a:rPr lang="en-US" altLang="en-US" sz="2400" dirty="0" smtClean="0"/>
              <a:t>Cache data size = 2</a:t>
            </a:r>
            <a:r>
              <a:rPr lang="en-US" altLang="en-US" sz="2400" i="1" baseline="30000" dirty="0" smtClean="0"/>
              <a:t>n</a:t>
            </a:r>
            <a:r>
              <a:rPr lang="en-US" altLang="en-US" sz="2400" baseline="30000" dirty="0" smtClean="0"/>
              <a:t>+</a:t>
            </a:r>
            <a:r>
              <a:rPr lang="en-US" altLang="en-US" sz="2400" i="1" baseline="30000" dirty="0" smtClean="0"/>
              <a:t>b </a:t>
            </a:r>
            <a:r>
              <a:rPr lang="en-US" altLang="en-US" sz="2400" dirty="0" smtClean="0"/>
              <a:t>bytes</a:t>
            </a:r>
          </a:p>
        </p:txBody>
      </p:sp>
      <p:grpSp>
        <p:nvGrpSpPr>
          <p:cNvPr id="30724" name="Group 71"/>
          <p:cNvGrpSpPr>
            <a:grpSpLocks/>
          </p:cNvGrpSpPr>
          <p:nvPr/>
        </p:nvGrpSpPr>
        <p:grpSpPr bwMode="auto">
          <a:xfrm>
            <a:off x="6569398" y="1670538"/>
            <a:ext cx="2251075" cy="4399086"/>
            <a:chOff x="4042" y="960"/>
            <a:chExt cx="1418" cy="3002"/>
          </a:xfrm>
        </p:grpSpPr>
        <p:grpSp>
          <p:nvGrpSpPr>
            <p:cNvPr id="30725" name="Group 39"/>
            <p:cNvGrpSpPr>
              <a:grpSpLocks/>
            </p:cNvGrpSpPr>
            <p:nvPr/>
          </p:nvGrpSpPr>
          <p:grpSpPr bwMode="auto">
            <a:xfrm>
              <a:off x="4184" y="1881"/>
              <a:ext cx="1268" cy="1152"/>
              <a:chOff x="4080" y="1824"/>
              <a:chExt cx="1584" cy="1152"/>
            </a:xfrm>
          </p:grpSpPr>
          <p:sp>
            <p:nvSpPr>
              <p:cNvPr id="30753" name="Rectangle 40"/>
              <p:cNvSpPr>
                <a:spLocks noChangeArrowheads="1"/>
              </p:cNvSpPr>
              <p:nvPr/>
            </p:nvSpPr>
            <p:spPr bwMode="auto">
              <a:xfrm>
                <a:off x="4080" y="1824"/>
                <a:ext cx="1584" cy="11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4" name="Line 41"/>
              <p:cNvSpPr>
                <a:spLocks noChangeShapeType="1"/>
              </p:cNvSpPr>
              <p:nvPr/>
            </p:nvSpPr>
            <p:spPr bwMode="auto">
              <a:xfrm>
                <a:off x="4080" y="2016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55" name="Line 42"/>
              <p:cNvSpPr>
                <a:spLocks noChangeShapeType="1"/>
              </p:cNvSpPr>
              <p:nvPr/>
            </p:nvSpPr>
            <p:spPr bwMode="auto">
              <a:xfrm>
                <a:off x="4080" y="2208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56" name="Line 43"/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726" name="Rectangle 44"/>
            <p:cNvSpPr>
              <a:spLocks noChangeArrowheads="1"/>
            </p:cNvSpPr>
            <p:nvPr/>
          </p:nvSpPr>
          <p:spPr bwMode="auto">
            <a:xfrm>
              <a:off x="4627" y="2457"/>
              <a:ext cx="825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27" name="Line 45"/>
            <p:cNvSpPr>
              <a:spLocks noChangeShapeType="1"/>
            </p:cNvSpPr>
            <p:nvPr/>
          </p:nvSpPr>
          <p:spPr bwMode="auto">
            <a:xfrm>
              <a:off x="4273" y="188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8" name="Line 46"/>
            <p:cNvSpPr>
              <a:spLocks noChangeShapeType="1"/>
            </p:cNvSpPr>
            <p:nvPr/>
          </p:nvSpPr>
          <p:spPr bwMode="auto">
            <a:xfrm>
              <a:off x="4627" y="188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034" y="2553"/>
              <a:ext cx="0" cy="96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0" name="Text Box 48"/>
            <p:cNvSpPr txBox="1">
              <a:spLocks noChangeArrowheads="1"/>
            </p:cNvSpPr>
            <p:nvPr/>
          </p:nvSpPr>
          <p:spPr bwMode="auto">
            <a:xfrm>
              <a:off x="4184" y="1669"/>
              <a:ext cx="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/>
                <a:t>V</a:t>
              </a:r>
            </a:p>
          </p:txBody>
        </p:sp>
        <p:sp>
          <p:nvSpPr>
            <p:cNvPr id="30731" name="Text Box 49"/>
            <p:cNvSpPr txBox="1">
              <a:spLocks noChangeArrowheads="1"/>
            </p:cNvSpPr>
            <p:nvPr/>
          </p:nvSpPr>
          <p:spPr bwMode="auto">
            <a:xfrm>
              <a:off x="4273" y="1669"/>
              <a:ext cx="3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/>
                <a:t>Tag</a:t>
              </a:r>
            </a:p>
          </p:txBody>
        </p:sp>
        <p:sp>
          <p:nvSpPr>
            <p:cNvPr id="30732" name="Text Box 50"/>
            <p:cNvSpPr txBox="1">
              <a:spLocks noChangeArrowheads="1"/>
            </p:cNvSpPr>
            <p:nvPr/>
          </p:nvSpPr>
          <p:spPr bwMode="auto">
            <a:xfrm>
              <a:off x="4627" y="1669"/>
              <a:ext cx="83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92"/>
                <a:t>Block Data</a:t>
              </a:r>
            </a:p>
          </p:txBody>
        </p:sp>
        <p:sp>
          <p:nvSpPr>
            <p:cNvPr id="30733" name="Rectangle 51"/>
            <p:cNvSpPr>
              <a:spLocks noChangeArrowheads="1"/>
            </p:cNvSpPr>
            <p:nvPr/>
          </p:nvSpPr>
          <p:spPr bwMode="auto">
            <a:xfrm>
              <a:off x="4273" y="2457"/>
              <a:ext cx="354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4" name="Rectangle 52"/>
            <p:cNvSpPr>
              <a:spLocks noChangeArrowheads="1"/>
            </p:cNvSpPr>
            <p:nvPr/>
          </p:nvSpPr>
          <p:spPr bwMode="auto">
            <a:xfrm>
              <a:off x="4184" y="2457"/>
              <a:ext cx="89" cy="192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5" name="Line 53"/>
            <p:cNvSpPr>
              <a:spLocks noChangeShapeType="1"/>
            </p:cNvSpPr>
            <p:nvPr/>
          </p:nvSpPr>
          <p:spPr bwMode="auto">
            <a:xfrm>
              <a:off x="4450" y="255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6" name="AutoShape 54"/>
            <p:cNvSpPr>
              <a:spLocks noChangeArrowheads="1"/>
            </p:cNvSpPr>
            <p:nvPr/>
          </p:nvSpPr>
          <p:spPr bwMode="auto">
            <a:xfrm rot="5400000">
              <a:off x="4241" y="3500"/>
              <a:ext cx="240" cy="266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7" name="Oval 55"/>
            <p:cNvSpPr>
              <a:spLocks noChangeArrowheads="1"/>
            </p:cNvSpPr>
            <p:nvPr/>
          </p:nvSpPr>
          <p:spPr bwMode="auto">
            <a:xfrm>
              <a:off x="4317" y="3129"/>
              <a:ext cx="266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8" name="Text Box 56"/>
            <p:cNvSpPr txBox="1">
              <a:spLocks noChangeArrowheads="1"/>
            </p:cNvSpPr>
            <p:nvPr/>
          </p:nvSpPr>
          <p:spPr bwMode="auto">
            <a:xfrm>
              <a:off x="4317" y="3129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30739" name="Line 57"/>
            <p:cNvSpPr>
              <a:spLocks noChangeShapeType="1"/>
            </p:cNvSpPr>
            <p:nvPr/>
          </p:nvSpPr>
          <p:spPr bwMode="auto">
            <a:xfrm>
              <a:off x="4450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0" name="Line 58"/>
            <p:cNvSpPr>
              <a:spLocks noChangeShapeType="1"/>
            </p:cNvSpPr>
            <p:nvPr/>
          </p:nvSpPr>
          <p:spPr bwMode="auto">
            <a:xfrm>
              <a:off x="4273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Line 59"/>
            <p:cNvSpPr>
              <a:spLocks noChangeShapeType="1"/>
            </p:cNvSpPr>
            <p:nvPr/>
          </p:nvSpPr>
          <p:spPr bwMode="auto">
            <a:xfrm>
              <a:off x="4361" y="3753"/>
              <a:ext cx="0" cy="16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Line 60"/>
            <p:cNvSpPr>
              <a:spLocks noChangeShapeType="1"/>
            </p:cNvSpPr>
            <p:nvPr/>
          </p:nvSpPr>
          <p:spPr bwMode="auto">
            <a:xfrm flipH="1">
              <a:off x="4228" y="3417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3" name="Line 61"/>
            <p:cNvSpPr>
              <a:spLocks noChangeShapeType="1"/>
            </p:cNvSpPr>
            <p:nvPr/>
          </p:nvSpPr>
          <p:spPr bwMode="auto">
            <a:xfrm>
              <a:off x="4228" y="255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4" name="Text Box 62"/>
            <p:cNvSpPr txBox="1">
              <a:spLocks noChangeArrowheads="1"/>
            </p:cNvSpPr>
            <p:nvPr/>
          </p:nvSpPr>
          <p:spPr bwMode="auto">
            <a:xfrm>
              <a:off x="4099" y="3770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77" b="1" dirty="0">
                  <a:solidFill>
                    <a:srgbClr val="FF0000"/>
                  </a:solidFill>
                </a:rPr>
                <a:t>Hit</a:t>
              </a:r>
            </a:p>
          </p:txBody>
        </p:sp>
        <p:sp>
          <p:nvSpPr>
            <p:cNvPr id="30745" name="Text Box 63"/>
            <p:cNvSpPr txBox="1">
              <a:spLocks noChangeArrowheads="1"/>
            </p:cNvSpPr>
            <p:nvPr/>
          </p:nvSpPr>
          <p:spPr bwMode="auto">
            <a:xfrm>
              <a:off x="4872" y="3513"/>
              <a:ext cx="3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77" b="1">
                  <a:solidFill>
                    <a:srgbClr val="000099"/>
                  </a:solidFill>
                </a:rPr>
                <a:t>Data</a:t>
              </a:r>
            </a:p>
          </p:txBody>
        </p:sp>
        <p:sp>
          <p:nvSpPr>
            <p:cNvPr id="30746" name="Text Box 64"/>
            <p:cNvSpPr txBox="1">
              <a:spLocks noChangeArrowheads="1"/>
            </p:cNvSpPr>
            <p:nvPr/>
          </p:nvSpPr>
          <p:spPr bwMode="auto">
            <a:xfrm>
              <a:off x="4254" y="1219"/>
              <a:ext cx="426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Tag</a:t>
              </a:r>
            </a:p>
          </p:txBody>
        </p:sp>
        <p:sp>
          <p:nvSpPr>
            <p:cNvPr id="30747" name="Text Box 65"/>
            <p:cNvSpPr txBox="1">
              <a:spLocks noChangeArrowheads="1"/>
            </p:cNvSpPr>
            <p:nvPr/>
          </p:nvSpPr>
          <p:spPr bwMode="auto">
            <a:xfrm>
              <a:off x="4680" y="1219"/>
              <a:ext cx="372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Index</a:t>
              </a:r>
            </a:p>
          </p:txBody>
        </p:sp>
        <p:sp>
          <p:nvSpPr>
            <p:cNvPr id="30748" name="Text Box 66"/>
            <p:cNvSpPr txBox="1">
              <a:spLocks noChangeArrowheads="1"/>
            </p:cNvSpPr>
            <p:nvPr/>
          </p:nvSpPr>
          <p:spPr bwMode="auto">
            <a:xfrm>
              <a:off x="5052" y="1219"/>
              <a:ext cx="294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offset</a:t>
              </a:r>
            </a:p>
          </p:txBody>
        </p:sp>
        <p:sp>
          <p:nvSpPr>
            <p:cNvPr id="30749" name="Text Box 67"/>
            <p:cNvSpPr txBox="1">
              <a:spLocks noChangeArrowheads="1"/>
            </p:cNvSpPr>
            <p:nvPr/>
          </p:nvSpPr>
          <p:spPr bwMode="auto">
            <a:xfrm>
              <a:off x="4254" y="960"/>
              <a:ext cx="79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Block Address</a:t>
              </a:r>
            </a:p>
          </p:txBody>
        </p:sp>
        <p:sp>
          <p:nvSpPr>
            <p:cNvPr id="30750" name="AutoShape 68"/>
            <p:cNvSpPr>
              <a:spLocks/>
            </p:cNvSpPr>
            <p:nvPr/>
          </p:nvSpPr>
          <p:spPr bwMode="auto">
            <a:xfrm rot="-5400000">
              <a:off x="4610" y="748"/>
              <a:ext cx="86" cy="798"/>
            </a:xfrm>
            <a:prstGeom prst="rightBrace">
              <a:avLst>
                <a:gd name="adj1" fmla="val 7732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1" name="Freeform 69"/>
            <p:cNvSpPr>
              <a:spLocks/>
            </p:cNvSpPr>
            <p:nvPr/>
          </p:nvSpPr>
          <p:spPr bwMode="auto">
            <a:xfrm>
              <a:off x="4096" y="1411"/>
              <a:ext cx="770" cy="1152"/>
            </a:xfrm>
            <a:custGeom>
              <a:avLst/>
              <a:gdLst>
                <a:gd name="T0" fmla="*/ 655 w 835"/>
                <a:gd name="T1" fmla="*/ 0 h 1152"/>
                <a:gd name="T2" fmla="*/ 655 w 835"/>
                <a:gd name="T3" fmla="*/ 201 h 1152"/>
                <a:gd name="T4" fmla="*/ 0 w 835"/>
                <a:gd name="T5" fmla="*/ 201 h 1152"/>
                <a:gd name="T6" fmla="*/ 0 w 835"/>
                <a:gd name="T7" fmla="*/ 1152 h 1152"/>
                <a:gd name="T8" fmla="*/ 67 w 835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5" h="1152">
                  <a:moveTo>
                    <a:pt x="835" y="0"/>
                  </a:moveTo>
                  <a:lnTo>
                    <a:pt x="835" y="201"/>
                  </a:lnTo>
                  <a:lnTo>
                    <a:pt x="0" y="201"/>
                  </a:lnTo>
                  <a:lnTo>
                    <a:pt x="0" y="1152"/>
                  </a:lnTo>
                  <a:lnTo>
                    <a:pt x="86" y="115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2" name="Freeform 70"/>
            <p:cNvSpPr>
              <a:spLocks/>
            </p:cNvSpPr>
            <p:nvPr/>
          </p:nvSpPr>
          <p:spPr bwMode="auto">
            <a:xfrm>
              <a:off x="4042" y="1411"/>
              <a:ext cx="426" cy="1872"/>
            </a:xfrm>
            <a:custGeom>
              <a:avLst/>
              <a:gdLst>
                <a:gd name="T0" fmla="*/ 364 w 461"/>
                <a:gd name="T1" fmla="*/ 0 h 1872"/>
                <a:gd name="T2" fmla="*/ 364 w 461"/>
                <a:gd name="T3" fmla="*/ 86 h 1872"/>
                <a:gd name="T4" fmla="*/ 0 w 461"/>
                <a:gd name="T5" fmla="*/ 86 h 1872"/>
                <a:gd name="T6" fmla="*/ 0 w 461"/>
                <a:gd name="T7" fmla="*/ 1872 h 1872"/>
                <a:gd name="T8" fmla="*/ 227 w 461"/>
                <a:gd name="T9" fmla="*/ 1872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1" h="1872">
                  <a:moveTo>
                    <a:pt x="461" y="0"/>
                  </a:moveTo>
                  <a:lnTo>
                    <a:pt x="461" y="86"/>
                  </a:lnTo>
                  <a:lnTo>
                    <a:pt x="0" y="86"/>
                  </a:lnTo>
                  <a:lnTo>
                    <a:pt x="0" y="1872"/>
                  </a:lnTo>
                  <a:lnTo>
                    <a:pt x="288" y="187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0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5202" y="8475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Mapping an Address to a Cache Block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69353"/>
            <a:ext cx="8604956" cy="5184576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400" dirty="0" smtClean="0"/>
              <a:t>Example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Consider a direct-mapped cache with 256 blocks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Block size = 16 bytes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Compute tag, index, and byte offset of address: 0x01FFF8AC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Solution</a:t>
            </a:r>
            <a:endParaRPr lang="en-US" altLang="en-US" sz="2400" b="1" dirty="0" smtClean="0"/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32-bit address is divided into: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sz="1800" dirty="0" smtClean="0"/>
              <a:t>4-bit byte offset field, because block size = 2</a:t>
            </a:r>
            <a:r>
              <a:rPr lang="en-US" altLang="en-US" sz="1800" baseline="30000" dirty="0" smtClean="0"/>
              <a:t>4</a:t>
            </a:r>
            <a:r>
              <a:rPr lang="en-US" altLang="en-US" sz="1800" dirty="0" smtClean="0"/>
              <a:t> = 16 bytes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sz="1800" dirty="0" smtClean="0"/>
              <a:t>8-bit cache index, because there are 2</a:t>
            </a:r>
            <a:r>
              <a:rPr lang="en-US" altLang="en-US" sz="1800" baseline="30000" dirty="0" smtClean="0"/>
              <a:t>8</a:t>
            </a:r>
            <a:r>
              <a:rPr lang="en-US" altLang="en-US" sz="1800" dirty="0" smtClean="0"/>
              <a:t> = 256 blocks in cache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sz="1800" dirty="0" smtClean="0"/>
              <a:t>20-bit tag field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Byte offset = 0xC = 12 (least significant 4 bits of address)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Cache index = 0x8A = 138 (next lower 8 bits of address)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000" dirty="0" smtClean="0"/>
              <a:t>Tag = 0x01FFF (upper 20 bits of address)</a:t>
            </a:r>
          </a:p>
        </p:txBody>
      </p:sp>
      <p:grpSp>
        <p:nvGrpSpPr>
          <p:cNvPr id="1083406" name="Group 14"/>
          <p:cNvGrpSpPr>
            <a:grpSpLocks/>
          </p:cNvGrpSpPr>
          <p:nvPr/>
        </p:nvGrpSpPr>
        <p:grpSpPr bwMode="auto">
          <a:xfrm>
            <a:off x="4679951" y="2930483"/>
            <a:ext cx="2052638" cy="773723"/>
            <a:chOff x="2948" y="1839"/>
            <a:chExt cx="1293" cy="528"/>
          </a:xfrm>
        </p:grpSpPr>
        <p:grpSp>
          <p:nvGrpSpPr>
            <p:cNvPr id="31749" name="Group 10"/>
            <p:cNvGrpSpPr>
              <a:grpSpLocks/>
            </p:cNvGrpSpPr>
            <p:nvPr/>
          </p:nvGrpSpPr>
          <p:grpSpPr bwMode="auto">
            <a:xfrm>
              <a:off x="2949" y="2027"/>
              <a:ext cx="1292" cy="340"/>
              <a:chOff x="1202" y="2047"/>
              <a:chExt cx="1292" cy="340"/>
            </a:xfrm>
          </p:grpSpPr>
          <p:sp>
            <p:nvSpPr>
              <p:cNvPr id="31753" name="Text Box 4"/>
              <p:cNvSpPr txBox="1">
                <a:spLocks noChangeArrowheads="1"/>
              </p:cNvSpPr>
              <p:nvPr/>
            </p:nvSpPr>
            <p:spPr bwMode="auto">
              <a:xfrm>
                <a:off x="1202" y="2195"/>
                <a:ext cx="630" cy="192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108" b="1"/>
                  <a:t>Tag</a:t>
                </a:r>
              </a:p>
            </p:txBody>
          </p:sp>
          <p:sp>
            <p:nvSpPr>
              <p:cNvPr id="31754" name="Text Box 5"/>
              <p:cNvSpPr txBox="1">
                <a:spLocks noChangeArrowheads="1"/>
              </p:cNvSpPr>
              <p:nvPr/>
            </p:nvSpPr>
            <p:spPr bwMode="auto">
              <a:xfrm>
                <a:off x="1832" y="2195"/>
                <a:ext cx="372" cy="192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108" b="1"/>
                  <a:t>Index</a:t>
                </a:r>
              </a:p>
            </p:txBody>
          </p:sp>
          <p:sp>
            <p:nvSpPr>
              <p:cNvPr id="31755" name="Text Box 6"/>
              <p:cNvSpPr txBox="1">
                <a:spLocks noChangeArrowheads="1"/>
              </p:cNvSpPr>
              <p:nvPr/>
            </p:nvSpPr>
            <p:spPr bwMode="auto">
              <a:xfrm>
                <a:off x="2204" y="2195"/>
                <a:ext cx="290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108" b="1"/>
                  <a:t>offset</a:t>
                </a:r>
              </a:p>
            </p:txBody>
          </p:sp>
          <p:sp>
            <p:nvSpPr>
              <p:cNvPr id="31756" name="Text Box 7"/>
              <p:cNvSpPr txBox="1">
                <a:spLocks noChangeArrowheads="1"/>
              </p:cNvSpPr>
              <p:nvPr/>
            </p:nvSpPr>
            <p:spPr bwMode="auto">
              <a:xfrm>
                <a:off x="2200" y="2047"/>
                <a:ext cx="294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108" b="1"/>
                  <a:t>4</a:t>
                </a:r>
              </a:p>
            </p:txBody>
          </p:sp>
          <p:sp>
            <p:nvSpPr>
              <p:cNvPr id="31757" name="Text Box 8"/>
              <p:cNvSpPr txBox="1">
                <a:spLocks noChangeArrowheads="1"/>
              </p:cNvSpPr>
              <p:nvPr/>
            </p:nvSpPr>
            <p:spPr bwMode="auto">
              <a:xfrm>
                <a:off x="1837" y="2047"/>
                <a:ext cx="363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108" b="1"/>
                  <a:t>8</a:t>
                </a:r>
              </a:p>
            </p:txBody>
          </p:sp>
          <p:sp>
            <p:nvSpPr>
              <p:cNvPr id="31758" name="Text Box 9"/>
              <p:cNvSpPr txBox="1">
                <a:spLocks noChangeArrowheads="1"/>
              </p:cNvSpPr>
              <p:nvPr/>
            </p:nvSpPr>
            <p:spPr bwMode="auto">
              <a:xfrm>
                <a:off x="1202" y="2047"/>
                <a:ext cx="635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108" b="1"/>
                  <a:t>20</a:t>
                </a:r>
              </a:p>
            </p:txBody>
          </p:sp>
        </p:grpSp>
        <p:grpSp>
          <p:nvGrpSpPr>
            <p:cNvPr id="31750" name="Group 13"/>
            <p:cNvGrpSpPr>
              <a:grpSpLocks/>
            </p:cNvGrpSpPr>
            <p:nvPr/>
          </p:nvGrpSpPr>
          <p:grpSpPr bwMode="auto">
            <a:xfrm>
              <a:off x="2948" y="1839"/>
              <a:ext cx="998" cy="230"/>
              <a:chOff x="2948" y="1794"/>
              <a:chExt cx="798" cy="230"/>
            </a:xfrm>
          </p:grpSpPr>
          <p:sp>
            <p:nvSpPr>
              <p:cNvPr id="31751" name="Text Box 11"/>
              <p:cNvSpPr txBox="1">
                <a:spLocks noChangeArrowheads="1"/>
              </p:cNvSpPr>
              <p:nvPr/>
            </p:nvSpPr>
            <p:spPr bwMode="auto">
              <a:xfrm>
                <a:off x="2948" y="1794"/>
                <a:ext cx="798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108" b="1"/>
                  <a:t>Block Address</a:t>
                </a:r>
              </a:p>
            </p:txBody>
          </p:sp>
          <p:sp>
            <p:nvSpPr>
              <p:cNvPr id="31752" name="AutoShape 12"/>
              <p:cNvSpPr>
                <a:spLocks/>
              </p:cNvSpPr>
              <p:nvPr/>
            </p:nvSpPr>
            <p:spPr bwMode="auto">
              <a:xfrm rot="-5400000">
                <a:off x="3304" y="1582"/>
                <a:ext cx="86" cy="798"/>
              </a:xfrm>
              <a:prstGeom prst="rightBrace">
                <a:avLst>
                  <a:gd name="adj1" fmla="val 77326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9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8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3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3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83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202" y="0"/>
            <a:ext cx="8229600" cy="1143000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dirty="0" smtClean="0"/>
              <a:t>Example on Cache Placement &amp; Misses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36119"/>
            <a:ext cx="8604956" cy="5317514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tabLst>
                <a:tab pos="2488285" algn="l"/>
              </a:tabLst>
            </a:pPr>
            <a:r>
              <a:rPr lang="en-US" altLang="en-US" sz="2400" dirty="0" smtClean="0"/>
              <a:t>Consider a small direct-mapped cache with 32 blocks</a:t>
            </a:r>
          </a:p>
          <a:p>
            <a:pPr lvl="1" eaLnBrk="1" hangingPunct="1">
              <a:lnSpc>
                <a:spcPct val="120000"/>
              </a:lnSpc>
              <a:tabLst>
                <a:tab pos="2488285" algn="l"/>
              </a:tabLst>
            </a:pPr>
            <a:r>
              <a:rPr lang="en-US" altLang="en-US" sz="2000" dirty="0" smtClean="0"/>
              <a:t>Cache is initially empty, Block size = 16 bytes</a:t>
            </a:r>
          </a:p>
          <a:p>
            <a:pPr lvl="1" eaLnBrk="1" hangingPunct="1">
              <a:lnSpc>
                <a:spcPct val="120000"/>
              </a:lnSpc>
              <a:tabLst>
                <a:tab pos="2488285" algn="l"/>
              </a:tabLst>
            </a:pPr>
            <a:r>
              <a:rPr lang="en-US" altLang="en-US" sz="2000" dirty="0" smtClean="0"/>
              <a:t>The following memory addresses (in decimal) are referenced:</a:t>
            </a:r>
          </a:p>
          <a:p>
            <a:pPr lvl="1" eaLnBrk="1" hangingPunct="1">
              <a:lnSpc>
                <a:spcPct val="120000"/>
              </a:lnSpc>
              <a:buNone/>
              <a:tabLst>
                <a:tab pos="2488285" algn="l"/>
              </a:tabLst>
            </a:pPr>
            <a:r>
              <a:rPr lang="en-US" altLang="en-US" sz="2000" dirty="0" smtClean="0"/>
              <a:t>	1000, 1004, 1008, 2548, 2552, 2556.</a:t>
            </a:r>
          </a:p>
          <a:p>
            <a:pPr lvl="1" eaLnBrk="1" hangingPunct="1">
              <a:lnSpc>
                <a:spcPct val="120000"/>
              </a:lnSpc>
              <a:tabLst>
                <a:tab pos="2488285" algn="l"/>
              </a:tabLst>
            </a:pPr>
            <a:r>
              <a:rPr lang="en-US" altLang="en-US" sz="2000" dirty="0" smtClean="0"/>
              <a:t>Map addresses to cache blocks and indicate whether hit or miss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tabLst>
                <a:tab pos="2488285" algn="l"/>
              </a:tabLst>
            </a:pPr>
            <a:r>
              <a:rPr lang="en-US" altLang="en-US" sz="2400" dirty="0" smtClean="0"/>
              <a:t>Solution: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tabLst>
                <a:tab pos="2488285" algn="l"/>
              </a:tabLst>
            </a:pPr>
            <a:r>
              <a:rPr lang="en-US" altLang="en-US" sz="2000" dirty="0" smtClean="0"/>
              <a:t>1000 = 0x3E8	cache index = 0x1E	Miss (first access)</a:t>
            </a:r>
          </a:p>
          <a:p>
            <a:pPr lvl="1" eaLnBrk="1" hangingPunct="1">
              <a:lnSpc>
                <a:spcPct val="120000"/>
              </a:lnSpc>
              <a:tabLst>
                <a:tab pos="2488285" algn="l"/>
              </a:tabLst>
            </a:pPr>
            <a:r>
              <a:rPr lang="en-US" altLang="en-US" sz="2000" dirty="0" smtClean="0"/>
              <a:t>1004 = 0x3EC	cache index = 0x1E	Hit</a:t>
            </a:r>
          </a:p>
          <a:p>
            <a:pPr lvl="1" eaLnBrk="1" hangingPunct="1">
              <a:lnSpc>
                <a:spcPct val="120000"/>
              </a:lnSpc>
              <a:tabLst>
                <a:tab pos="2488285" algn="l"/>
              </a:tabLst>
            </a:pPr>
            <a:r>
              <a:rPr lang="en-US" altLang="en-US" sz="2000" dirty="0" smtClean="0"/>
              <a:t>1008 = 0x3F0	cache index = 0x1F	Miss (first access)</a:t>
            </a:r>
          </a:p>
          <a:p>
            <a:pPr lvl="1" eaLnBrk="1" hangingPunct="1">
              <a:lnSpc>
                <a:spcPct val="120000"/>
              </a:lnSpc>
              <a:tabLst>
                <a:tab pos="2488285" algn="l"/>
              </a:tabLst>
            </a:pPr>
            <a:r>
              <a:rPr lang="en-US" altLang="en-US" sz="2000" dirty="0" smtClean="0"/>
              <a:t>2548 = 0x9F4	cache index = 0x1F	Miss (different tag)</a:t>
            </a:r>
          </a:p>
          <a:p>
            <a:pPr lvl="1" eaLnBrk="1" hangingPunct="1">
              <a:lnSpc>
                <a:spcPct val="120000"/>
              </a:lnSpc>
              <a:tabLst>
                <a:tab pos="2488285" algn="l"/>
              </a:tabLst>
            </a:pPr>
            <a:r>
              <a:rPr lang="en-US" altLang="en-US" sz="2000" dirty="0" smtClean="0"/>
              <a:t>2552 = 0x9F8	cache index = 0x1F	Hit</a:t>
            </a:r>
          </a:p>
          <a:p>
            <a:pPr lvl="1" eaLnBrk="1" hangingPunct="1">
              <a:lnSpc>
                <a:spcPct val="120000"/>
              </a:lnSpc>
              <a:tabLst>
                <a:tab pos="2488285" algn="l"/>
              </a:tabLst>
            </a:pPr>
            <a:r>
              <a:rPr lang="en-US" altLang="en-US" sz="2000" dirty="0" smtClean="0"/>
              <a:t>2556 = 0x9FC	cache index = 0x1F	Hit</a:t>
            </a:r>
          </a:p>
        </p:txBody>
      </p:sp>
      <p:grpSp>
        <p:nvGrpSpPr>
          <p:cNvPr id="1084421" name="Group 5"/>
          <p:cNvGrpSpPr>
            <a:grpSpLocks/>
          </p:cNvGrpSpPr>
          <p:nvPr/>
        </p:nvGrpSpPr>
        <p:grpSpPr bwMode="auto">
          <a:xfrm>
            <a:off x="3205164" y="3295650"/>
            <a:ext cx="2051050" cy="498231"/>
            <a:chOff x="1202" y="2047"/>
            <a:chExt cx="1292" cy="340"/>
          </a:xfrm>
        </p:grpSpPr>
        <p:sp>
          <p:nvSpPr>
            <p:cNvPr id="32773" name="Text Box 6"/>
            <p:cNvSpPr txBox="1">
              <a:spLocks noChangeArrowheads="1"/>
            </p:cNvSpPr>
            <p:nvPr/>
          </p:nvSpPr>
          <p:spPr bwMode="auto">
            <a:xfrm>
              <a:off x="1202" y="2195"/>
              <a:ext cx="630" cy="192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Tag</a:t>
              </a: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1832" y="2195"/>
              <a:ext cx="372" cy="19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Index</a:t>
              </a:r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2204" y="2195"/>
              <a:ext cx="290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offset</a:t>
              </a:r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2200" y="2047"/>
              <a:ext cx="29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4</a:t>
              </a:r>
            </a:p>
          </p:txBody>
        </p:sp>
        <p:sp>
          <p:nvSpPr>
            <p:cNvPr id="32777" name="Text Box 10"/>
            <p:cNvSpPr txBox="1">
              <a:spLocks noChangeArrowheads="1"/>
            </p:cNvSpPr>
            <p:nvPr/>
          </p:nvSpPr>
          <p:spPr bwMode="auto">
            <a:xfrm>
              <a:off x="1837" y="2047"/>
              <a:ext cx="36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5</a:t>
              </a:r>
            </a:p>
          </p:txBody>
        </p:sp>
        <p:sp>
          <p:nvSpPr>
            <p:cNvPr id="32778" name="Text Box 11"/>
            <p:cNvSpPr txBox="1">
              <a:spLocks noChangeArrowheads="1"/>
            </p:cNvSpPr>
            <p:nvPr/>
          </p:nvSpPr>
          <p:spPr bwMode="auto">
            <a:xfrm>
              <a:off x="1202" y="2047"/>
              <a:ext cx="6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8" b="1"/>
                <a:t>23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0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8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8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8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8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默认设计模板" val="yrmgfXea"/>
  <p:tag name="ARTICULATE_SLIDE_COUNT" val="2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blipFill rotWithShape="1">
          <a:blip xmlns:r="http://schemas.openxmlformats.org/officeDocument/2006/relationships" r:embed="rId1"/>
          <a:stretch>
            <a:fillRect l="-561" t="-1212" r="-1051" b="-3636"/>
          </a:stretch>
        </a:blipFill>
        <a:ln w="9525">
          <a:solidFill>
            <a:schemeClr val="tx1"/>
          </a:solidFill>
          <a:miter lim="800000"/>
          <a:headEnd/>
          <a:tailEnd/>
        </a:ln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57606</TotalTime>
  <Pages>0</Pages>
  <Words>1798</Words>
  <Characters>0</Characters>
  <Application>Microsoft Office PowerPoint</Application>
  <DocSecurity>0</DocSecurity>
  <PresentationFormat>On-screen Show (4:3)</PresentationFormat>
  <Lines>0</Lines>
  <Paragraphs>494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宋体</vt:lpstr>
      <vt:lpstr>SimHei</vt:lpstr>
      <vt:lpstr>Arial</vt:lpstr>
      <vt:lpstr>Calibri</vt:lpstr>
      <vt:lpstr>Courier New</vt:lpstr>
      <vt:lpstr>Symbol</vt:lpstr>
      <vt:lpstr>Wingdings</vt:lpstr>
      <vt:lpstr>默认设计模板</vt:lpstr>
      <vt:lpstr>Memory Hierarchy and Caches</vt:lpstr>
      <vt:lpstr>Cache Memories in the Datapath</vt:lpstr>
      <vt:lpstr>Four Basic Questions on Caches</vt:lpstr>
      <vt:lpstr>Inside a Cache Memory</vt:lpstr>
      <vt:lpstr>Block Placement: Direct Mapped</vt:lpstr>
      <vt:lpstr>Direct-Mapped Cache</vt:lpstr>
      <vt:lpstr>Direct Mapped Cache – cont’d</vt:lpstr>
      <vt:lpstr>Mapping an Address to a Cache Block</vt:lpstr>
      <vt:lpstr>Example on Cache Placement &amp; Misses</vt:lpstr>
      <vt:lpstr>Fully Associative Cache</vt:lpstr>
      <vt:lpstr>Set-Associative Cache</vt:lpstr>
      <vt:lpstr>Set-Associative Cache Diagram</vt:lpstr>
      <vt:lpstr>Write Policy</vt:lpstr>
      <vt:lpstr>Write Miss Policy</vt:lpstr>
      <vt:lpstr>Write Buffer</vt:lpstr>
      <vt:lpstr>What Happens on a Cache Miss?</vt:lpstr>
      <vt:lpstr>Replacement Policy</vt:lpstr>
      <vt:lpstr>Replacement Policy – cont’d</vt:lpstr>
      <vt:lpstr>Hit Rate and Miss Rate</vt:lpstr>
      <vt:lpstr>Memory Stall Cycles</vt:lpstr>
      <vt:lpstr>Memory Stall Cycles Per Instruction</vt:lpstr>
      <vt:lpstr>Example on Memory Stall Cycles</vt:lpstr>
      <vt:lpstr>CPU Time with Memory Stall Cycles</vt:lpstr>
      <vt:lpstr>Example on CPI with Memory Stalls</vt:lpstr>
      <vt:lpstr>Average Memory Access Time</vt:lpstr>
      <vt:lpstr>Improving Cache Performance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zhang</dc:creator>
  <cp:lastModifiedBy>zhang</cp:lastModifiedBy>
  <cp:revision>962</cp:revision>
  <cp:lastPrinted>1601-01-01T00:00:00Z</cp:lastPrinted>
  <dcterms:created xsi:type="dcterms:W3CDTF">1601-01-01T00:00:00Z</dcterms:created>
  <dcterms:modified xsi:type="dcterms:W3CDTF">2017-11-28T02:42:39Z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1033-8.1.0.3018</vt:lpwstr>
  </property>
  <property fmtid="{D5CDD505-2E9C-101B-9397-08002B2CF9AE}" pid="4" name="ArticulateGUID">
    <vt:lpwstr>766741B1-EEBA-4F4F-3F5A-723F3F3F5528</vt:lpwstr>
  </property>
  <property fmtid="{D5CDD505-2E9C-101B-9397-08002B2CF9AE}" pid="5" name="ArticulatePath">
    <vt:lpwstr>chapter 2 Instructions Language of the Computer</vt:lpwstr>
  </property>
</Properties>
</file>